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0" r:id="rId3"/>
    <p:sldId id="271" r:id="rId4"/>
    <p:sldId id="256" r:id="rId5"/>
    <p:sldId id="257" r:id="rId6"/>
    <p:sldId id="258" r:id="rId7"/>
    <p:sldId id="260" r:id="rId8"/>
    <p:sldId id="261" r:id="rId9"/>
    <p:sldId id="262" r:id="rId10"/>
    <p:sldId id="259" r:id="rId11"/>
    <p:sldId id="263" r:id="rId12"/>
    <p:sldId id="264" r:id="rId13"/>
    <p:sldId id="265" r:id="rId14"/>
    <p:sldId id="266" r:id="rId15"/>
    <p:sldId id="267" r:id="rId16"/>
    <p:sldId id="268" r:id="rId17"/>
    <p:sldId id="269" r:id="rId18"/>
  </p:sldIdLst>
  <p:sldSz cx="9144000" cy="6858000" type="screen4x3"/>
  <p:notesSz cx="6794500"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lvl1pPr>
              <a:defRPr>
                <a:solidFill>
                  <a:schemeClr val="tx2">
                    <a:lumMod val="75000"/>
                  </a:schemeClr>
                </a:solidFill>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4"/>
            <a:ext cx="2895600" cy="365125"/>
          </a:xfrm>
          <a:prstGeom prst="rect">
            <a:avLst/>
          </a:prstGeom>
        </p:spPr>
        <p:txBody>
          <a:bodyPr/>
          <a:lstStyle>
            <a:lvl1pPr>
              <a:defRPr>
                <a:solidFill>
                  <a:schemeClr val="accent1">
                    <a:lumMod val="60000"/>
                    <a:lumOff val="40000"/>
                  </a:schemeClr>
                </a:solidFill>
              </a:defRPr>
            </a:lvl1pPr>
          </a:lstStyle>
          <a:p>
            <a:endParaRPr lang="it-IT" dirty="0">
              <a:solidFill>
                <a:srgbClr val="4F81BD">
                  <a:lumMod val="60000"/>
                  <a:lumOff val="40000"/>
                </a:srgbClr>
              </a:solidFill>
            </a:endParaRPr>
          </a:p>
        </p:txBody>
      </p:sp>
      <p:sp>
        <p:nvSpPr>
          <p:cNvPr id="6" name="Segnaposto numero diapositiva 5"/>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pic>
        <p:nvPicPr>
          <p:cNvPr id="205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764705"/>
            <a:ext cx="9144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441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lvl1pPr algn="just">
              <a:defRPr/>
            </a:lvl1pPr>
            <a:lvl2pPr algn="just">
              <a:defRPr/>
            </a:lvl2pPr>
            <a:lvl3pPr algn="just">
              <a:defRPr/>
            </a:lvl3pPr>
            <a:lvl4pPr algn="just">
              <a:defRPr/>
            </a:lvl4pPr>
            <a:lvl5pPr algn="jus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660412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a:xfrm>
            <a:off x="457200" y="274642"/>
            <a:ext cx="6019800" cy="5851525"/>
          </a:xfrm>
        </p:spPr>
        <p:txBody>
          <a:bodyPr vert="eaVert"/>
          <a:lstStyle>
            <a:lvl1pPr algn="just">
              <a:defRPr/>
            </a:lvl1pPr>
            <a:lvl2pPr algn="just">
              <a:defRPr/>
            </a:lvl2pPr>
            <a:lvl3pPr algn="just">
              <a:defRPr/>
            </a:lvl3pPr>
            <a:lvl4pPr algn="just">
              <a:defRPr/>
            </a:lvl4pPr>
            <a:lvl5pPr algn="jus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491012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6426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3888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400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5966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46609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4171307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4"/>
            <a:ext cx="4038600" cy="4525963"/>
          </a:xfrm>
        </p:spPr>
        <p:txBody>
          <a:bodyPr/>
          <a:lstStyle>
            <a:lvl1pPr algn="just">
              <a:defRPr sz="2800"/>
            </a:lvl1pPr>
            <a:lvl2pPr algn="just">
              <a:defRPr sz="2400"/>
            </a:lvl2pPr>
            <a:lvl3pPr algn="just">
              <a:defRPr sz="2000"/>
            </a:lvl3pPr>
            <a:lvl4pPr algn="just">
              <a:defRPr sz="1800"/>
            </a:lvl4pPr>
            <a:lvl5pPr algn="just">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4"/>
            <a:ext cx="4038600" cy="4525963"/>
          </a:xfrm>
        </p:spPr>
        <p:txBody>
          <a:bodyPr/>
          <a:lstStyle>
            <a:lvl1pPr algn="just">
              <a:defRPr sz="2800"/>
            </a:lvl1pPr>
            <a:lvl2pPr algn="just">
              <a:defRPr sz="2400"/>
            </a:lvl2pPr>
            <a:lvl3pPr algn="just">
              <a:defRPr sz="2000"/>
            </a:lvl3pPr>
            <a:lvl4pPr algn="just">
              <a:defRPr sz="1800"/>
            </a:lvl4pPr>
            <a:lvl5pPr algn="just">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6097173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noAutofit/>
          </a:bodyPr>
          <a:lstStyle>
            <a:lvl1pPr marL="0" indent="0" algn="jus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noAutofit/>
          </a:bodyPr>
          <a:lstStyle>
            <a:lvl1pPr marL="0" indent="0" algn="jus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8" name="Segnaposto piè di pagina 7"/>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732202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302218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3" name="Segnaposto piè di pagina 2"/>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26011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just">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4"/>
            <a:ext cx="5111750" cy="5853113"/>
          </a:xfrm>
        </p:spPr>
        <p:txBody>
          <a:bodyPr/>
          <a:lstStyle>
            <a:lvl1pPr algn="just">
              <a:defRPr sz="3200"/>
            </a:lvl1pPr>
            <a:lvl2pPr algn="just">
              <a:defRPr sz="2800"/>
            </a:lvl2pPr>
            <a:lvl3pPr algn="just">
              <a:defRPr sz="2400"/>
            </a:lvl3pPr>
            <a:lvl4pPr algn="just">
              <a:defRPr sz="2000"/>
            </a:lvl4pPr>
            <a:lvl5pPr algn="just">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lgn="jus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905322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just">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lgn="just">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lgn="jus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4"/>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4"/>
            <a:ext cx="2895600" cy="36512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a:xfrm>
            <a:off x="6553200" y="6356354"/>
            <a:ext cx="2133600" cy="365125"/>
          </a:xfrm>
          <a:prstGeom prst="rect">
            <a:avLst/>
          </a:prstGeom>
        </p:spPr>
        <p:txBody>
          <a:bodyPr/>
          <a:lstStyle/>
          <a:p>
            <a:fld id="{D9881F28-F17B-41E3-9DA6-3B1DE396DD22}"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8090630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oogle.it/url?sa=i&amp;rct=j&amp;q=logo+asi&amp;source=images&amp;cd=&amp;cad=rja&amp;docid=w8oCUk3bTj_DfM&amp;tbnid=vUii7bMEfwnSqM:&amp;ved=0CAUQjRw&amp;url=http://fr.wikipedia.org/wiki/Fichier:Logo-ASI.jpg&amp;ei=Q7UtUrKHCMjFtQb46oGIAg&amp;bvm=bv.51773540,d.bGE&amp;psig=AFQjCNGIR5ZFE2vKmfALV9gRqJ-1fXfDkg&amp;ust=137881363262948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44624"/>
            <a:ext cx="7859393" cy="72008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980730"/>
            <a:ext cx="8229600" cy="5145435"/>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cxnSp>
        <p:nvCxnSpPr>
          <p:cNvPr id="9" name="Connettore 1 8"/>
          <p:cNvCxnSpPr/>
          <p:nvPr userDrawn="1"/>
        </p:nvCxnSpPr>
        <p:spPr>
          <a:xfrm>
            <a:off x="0" y="836712"/>
            <a:ext cx="9093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userDrawn="1"/>
        </p:nvCxnSpPr>
        <p:spPr>
          <a:xfrm>
            <a:off x="0" y="6237312"/>
            <a:ext cx="9093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userDrawn="1"/>
        </p:nvSpPr>
        <p:spPr>
          <a:xfrm>
            <a:off x="4499992" y="6387592"/>
            <a:ext cx="3989023"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400" dirty="0" smtClean="0">
                <a:solidFill>
                  <a:srgbClr val="4F81BD">
                    <a:lumMod val="75000"/>
                  </a:srgbClr>
                </a:solidFill>
              </a:rPr>
              <a:t>© Veronica La Regina</a:t>
            </a:r>
            <a:r>
              <a:rPr lang="en-GB" sz="1400" dirty="0" smtClean="0">
                <a:solidFill>
                  <a:srgbClr val="4F81BD">
                    <a:lumMod val="75000"/>
                  </a:srgbClr>
                </a:solidFill>
              </a:rPr>
              <a:t>,  Research Fellow </a:t>
            </a:r>
            <a:r>
              <a:rPr lang="en-GB" sz="1400" i="1" dirty="0" smtClean="0">
                <a:solidFill>
                  <a:srgbClr val="4F81BD">
                    <a:lumMod val="75000"/>
                  </a:srgbClr>
                </a:solidFill>
              </a:rPr>
              <a:t>granted </a:t>
            </a:r>
            <a:r>
              <a:rPr lang="it-IT" sz="1400" i="1" dirty="0" smtClean="0">
                <a:solidFill>
                  <a:srgbClr val="4F81BD">
                    <a:lumMod val="75000"/>
                  </a:srgbClr>
                </a:solidFill>
              </a:rPr>
              <a:t>by</a:t>
            </a:r>
            <a:endParaRPr lang="it-IT" sz="1400" i="1" dirty="0">
              <a:solidFill>
                <a:srgbClr val="4F81BD">
                  <a:lumMod val="75000"/>
                </a:srgbClr>
              </a:solidFill>
            </a:endParaRPr>
          </a:p>
        </p:txBody>
      </p:sp>
      <p:pic>
        <p:nvPicPr>
          <p:cNvPr id="12" name="Picture 2" descr="http://upload.wikimedia.org/wikipedia/fr/2/29/Logo-ASI.jpg">
            <a:hlinkClick r:id="rId13"/>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73519" y="6289451"/>
            <a:ext cx="720081" cy="504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0" y="764705"/>
            <a:ext cx="9144000" cy="5472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685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tx2">
              <a:lumMod val="75000"/>
            </a:schemeClr>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600" kern="1200">
          <a:solidFill>
            <a:schemeClr val="tx2">
              <a:lumMod val="75000"/>
            </a:schemeClr>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200" kern="1200">
          <a:solidFill>
            <a:schemeClr val="tx2">
              <a:lumMod val="75000"/>
            </a:schemeClr>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89449637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neptunewaterleaks.com/" TargetMode="Externa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hyperlink" Target="http://www.surveylab.info/" TargetMode="External"/><Relationship Id="rId7" Type="http://schemas.openxmlformats.org/officeDocument/2006/relationships/hyperlink" Target="http://www.stronger2012.com/"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hyperlink" Target="http://www.spaceexe.com/" TargetMode="Externa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smartstru.com/" TargetMode="External"/><Relationship Id="rId11" Type="http://schemas.openxmlformats.org/officeDocument/2006/relationships/image" Target="../media/image6.png"/><Relationship Id="rId5" Type="http://schemas.openxmlformats.org/officeDocument/2006/relationships/hyperlink" Target="http://www.biosensingtechnologies.com/" TargetMode="External"/><Relationship Id="rId15" Type="http://schemas.openxmlformats.org/officeDocument/2006/relationships/image" Target="../media/image10.png"/><Relationship Id="rId10" Type="http://schemas.openxmlformats.org/officeDocument/2006/relationships/hyperlink" Target="http://www.scooterino.it/" TargetMode="External"/><Relationship Id="rId19" Type="http://schemas.openxmlformats.org/officeDocument/2006/relationships/image" Target="../media/image14.png"/><Relationship Id="rId4" Type="http://schemas.openxmlformats.org/officeDocument/2006/relationships/hyperlink" Target="http://www.airgloss.com/" TargetMode="External"/><Relationship Id="rId9" Type="http://schemas.openxmlformats.org/officeDocument/2006/relationships/hyperlink" Target="http://www.captiks.com/" TargetMode="External"/><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78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smtClean="0">
                <a:solidFill>
                  <a:srgbClr val="0070C0"/>
                </a:solidFill>
              </a:rPr>
              <a:t>SE &amp; Space </a:t>
            </a:r>
            <a:r>
              <a:rPr lang="en-US" dirty="0">
                <a:solidFill>
                  <a:srgbClr val="0070C0"/>
                </a:solidFill>
              </a:rPr>
              <a:t>Technology </a:t>
            </a:r>
            <a:r>
              <a:rPr lang="en-US" dirty="0" smtClean="0">
                <a:solidFill>
                  <a:srgbClr val="0070C0"/>
                </a:solidFill>
              </a:rPr>
              <a:t>Transfer</a:t>
            </a:r>
            <a:endParaRPr lang="en-US" dirty="0"/>
          </a:p>
        </p:txBody>
      </p:sp>
      <p:sp>
        <p:nvSpPr>
          <p:cNvPr id="6" name="Segnaposto contenuto 5"/>
          <p:cNvSpPr>
            <a:spLocks noGrp="1"/>
          </p:cNvSpPr>
          <p:nvPr>
            <p:ph idx="1"/>
          </p:nvPr>
        </p:nvSpPr>
        <p:spPr>
          <a:xfrm>
            <a:off x="457200" y="980731"/>
            <a:ext cx="8229600" cy="1440157"/>
          </a:xfrm>
        </p:spPr>
        <p:txBody>
          <a:bodyPr/>
          <a:lstStyle/>
          <a:p>
            <a:r>
              <a:rPr lang="en-US" b="1" dirty="0">
                <a:effectLst>
                  <a:outerShdw blurRad="38100" dist="38100" dir="2700000" algn="tl">
                    <a:srgbClr val="000000">
                      <a:alpha val="43137"/>
                    </a:srgbClr>
                  </a:outerShdw>
                </a:effectLst>
              </a:rPr>
              <a:t>Systems Engineering </a:t>
            </a:r>
            <a:r>
              <a:rPr lang="en-US" i="1" dirty="0"/>
              <a:t>is an interdisciplinary field of </a:t>
            </a:r>
            <a:r>
              <a:rPr lang="en-US" b="1" i="1" dirty="0" smtClean="0"/>
              <a:t>knowledge</a:t>
            </a:r>
            <a:r>
              <a:rPr lang="en-US" i="1" dirty="0" smtClean="0"/>
              <a:t> </a:t>
            </a:r>
            <a:r>
              <a:rPr lang="en-US" i="1" dirty="0"/>
              <a:t>that focuses on how to design and manage complex </a:t>
            </a:r>
            <a:r>
              <a:rPr lang="en-US" b="1" i="1" dirty="0" smtClean="0"/>
              <a:t>systems</a:t>
            </a:r>
            <a:r>
              <a:rPr lang="en-US" i="1" dirty="0" smtClean="0"/>
              <a:t> </a:t>
            </a:r>
            <a:r>
              <a:rPr lang="en-US" i="1" dirty="0"/>
              <a:t>over their life </a:t>
            </a:r>
            <a:r>
              <a:rPr lang="en-US" i="1" dirty="0" smtClean="0"/>
              <a:t>cycles</a:t>
            </a:r>
            <a:endParaRPr lang="en-US" i="1" dirty="0"/>
          </a:p>
        </p:txBody>
      </p:sp>
      <p:sp>
        <p:nvSpPr>
          <p:cNvPr id="7" name="Rettangolo arrotondato 6"/>
          <p:cNvSpPr/>
          <p:nvPr/>
        </p:nvSpPr>
        <p:spPr>
          <a:xfrm>
            <a:off x="1116124" y="2488394"/>
            <a:ext cx="1728192" cy="5431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Space</a:t>
            </a:r>
            <a:endParaRPr lang="en-US" sz="2400" b="1" dirty="0">
              <a:solidFill>
                <a:schemeClr val="tx1"/>
              </a:solidFill>
              <a:effectLst>
                <a:outerShdw blurRad="38100" dist="38100" dir="2700000" algn="tl">
                  <a:srgbClr val="000000">
                    <a:alpha val="43137"/>
                  </a:srgbClr>
                </a:outerShdw>
              </a:effectLst>
            </a:endParaRPr>
          </a:p>
        </p:txBody>
      </p:sp>
      <p:sp>
        <p:nvSpPr>
          <p:cNvPr id="8" name="Rettangolo arrotondato 7"/>
          <p:cNvSpPr/>
          <p:nvPr/>
        </p:nvSpPr>
        <p:spPr>
          <a:xfrm>
            <a:off x="6012668" y="2488394"/>
            <a:ext cx="1728192" cy="54314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Non-Space</a:t>
            </a:r>
            <a:endParaRPr lang="en-US" sz="2400" b="1" dirty="0">
              <a:solidFill>
                <a:schemeClr val="tx1"/>
              </a:solidFill>
              <a:effectLst>
                <a:outerShdw blurRad="38100" dist="38100" dir="2700000" algn="tl">
                  <a:srgbClr val="000000">
                    <a:alpha val="43137"/>
                  </a:srgbClr>
                </a:outerShdw>
              </a:effectLst>
            </a:endParaRPr>
          </a:p>
        </p:txBody>
      </p:sp>
      <p:sp>
        <p:nvSpPr>
          <p:cNvPr id="9" name="CasellaDiTesto 8"/>
          <p:cNvSpPr txBox="1"/>
          <p:nvPr/>
        </p:nvSpPr>
        <p:spPr>
          <a:xfrm>
            <a:off x="2880320" y="2498358"/>
            <a:ext cx="3096344" cy="523220"/>
          </a:xfrm>
          <a:prstGeom prst="rect">
            <a:avLst/>
          </a:prstGeom>
          <a:noFill/>
        </p:spPr>
        <p:txBody>
          <a:bodyPr wrap="square" rtlCol="0">
            <a:spAutoFit/>
          </a:bodyPr>
          <a:lstStyle/>
          <a:p>
            <a:pPr algn="ctr"/>
            <a:r>
              <a:rPr lang="en-US" sz="2800" i="1" dirty="0" smtClean="0">
                <a:solidFill>
                  <a:srgbClr val="C00000"/>
                </a:solidFill>
              </a:rPr>
              <a:t>shall work even for </a:t>
            </a:r>
            <a:endParaRPr lang="en-US" sz="2800" i="1" dirty="0">
              <a:solidFill>
                <a:srgbClr val="C00000"/>
              </a:solidFill>
            </a:endParaRPr>
          </a:p>
        </p:txBody>
      </p:sp>
      <p:sp>
        <p:nvSpPr>
          <p:cNvPr id="10" name="CasellaDiTesto 9"/>
          <p:cNvSpPr txBox="1"/>
          <p:nvPr/>
        </p:nvSpPr>
        <p:spPr>
          <a:xfrm>
            <a:off x="396552" y="2498358"/>
            <a:ext cx="683568" cy="523220"/>
          </a:xfrm>
          <a:prstGeom prst="rect">
            <a:avLst/>
          </a:prstGeom>
          <a:noFill/>
        </p:spPr>
        <p:txBody>
          <a:bodyPr wrap="square" rtlCol="0">
            <a:spAutoFit/>
          </a:bodyPr>
          <a:lstStyle/>
          <a:p>
            <a:pPr algn="ctr"/>
            <a:r>
              <a:rPr lang="en-US" sz="2800" i="1" dirty="0" smtClean="0">
                <a:solidFill>
                  <a:srgbClr val="C00000"/>
                </a:solidFill>
              </a:rPr>
              <a:t>If </a:t>
            </a:r>
            <a:endParaRPr lang="en-US" sz="2800" i="1" dirty="0">
              <a:solidFill>
                <a:srgbClr val="C00000"/>
              </a:solidFill>
            </a:endParaRPr>
          </a:p>
        </p:txBody>
      </p:sp>
      <p:sp>
        <p:nvSpPr>
          <p:cNvPr id="11" name="CasellaDiTesto 10"/>
          <p:cNvSpPr txBox="1"/>
          <p:nvPr/>
        </p:nvSpPr>
        <p:spPr>
          <a:xfrm>
            <a:off x="7776864" y="2498358"/>
            <a:ext cx="1259632" cy="523220"/>
          </a:xfrm>
          <a:prstGeom prst="rect">
            <a:avLst/>
          </a:prstGeom>
          <a:noFill/>
        </p:spPr>
        <p:txBody>
          <a:bodyPr wrap="square" rtlCol="0">
            <a:spAutoFit/>
          </a:bodyPr>
          <a:lstStyle/>
          <a:p>
            <a:pPr algn="ctr"/>
            <a:r>
              <a:rPr lang="en-US" sz="2800" i="1" dirty="0" smtClean="0">
                <a:solidFill>
                  <a:srgbClr val="C00000"/>
                </a:solidFill>
              </a:rPr>
              <a:t>then… </a:t>
            </a:r>
            <a:endParaRPr lang="en-US" sz="2800" i="1" dirty="0">
              <a:solidFill>
                <a:srgbClr val="C00000"/>
              </a:solidFill>
            </a:endParaRPr>
          </a:p>
        </p:txBody>
      </p:sp>
      <p:sp>
        <p:nvSpPr>
          <p:cNvPr id="12" name="Segnaposto contenuto 3"/>
          <p:cNvSpPr txBox="1">
            <a:spLocks/>
          </p:cNvSpPr>
          <p:nvPr/>
        </p:nvSpPr>
        <p:spPr>
          <a:xfrm>
            <a:off x="755576" y="3126920"/>
            <a:ext cx="7848872" cy="1958263"/>
          </a:xfrm>
          <a:prstGeom prst="rect">
            <a:avLst/>
          </a:prstGeom>
          <a:ln>
            <a:solidFill>
              <a:schemeClr val="accent1"/>
            </a:solidFill>
          </a:ln>
        </p:spPr>
        <p:txBody>
          <a:bodyPr vert="horz" lIns="91440" tIns="45720" rIns="91440" bIns="45720" rtlCol="0">
            <a:normAutofit fontScale="85000" lnSpcReduction="20000"/>
          </a:bodyPr>
          <a:lstStyle>
            <a:lvl1pPr marL="342900" indent="-342900" algn="just"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600" kern="1200">
                <a:solidFill>
                  <a:schemeClr val="tx2">
                    <a:lumMod val="75000"/>
                  </a:schemeClr>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200" kern="1200">
                <a:solidFill>
                  <a:schemeClr val="tx2">
                    <a:lumMod val="75000"/>
                  </a:schemeClr>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Reliability</a:t>
            </a:r>
            <a:r>
              <a:rPr lang="en-US" sz="2400" dirty="0" smtClean="0"/>
              <a:t> in Outer Space shall be mitigatable to </a:t>
            </a:r>
            <a:r>
              <a:rPr lang="en-US" sz="2400" b="1" dirty="0" smtClean="0"/>
              <a:t>redundancy</a:t>
            </a:r>
          </a:p>
          <a:p>
            <a:r>
              <a:rPr lang="en-US" sz="2400" b="1" dirty="0" smtClean="0"/>
              <a:t>Redundancy</a:t>
            </a:r>
            <a:r>
              <a:rPr lang="en-US" sz="2400" dirty="0" smtClean="0"/>
              <a:t> shall be managed through </a:t>
            </a:r>
            <a:r>
              <a:rPr lang="en-US" sz="2400" b="1" dirty="0" smtClean="0"/>
              <a:t>re-usability</a:t>
            </a:r>
          </a:p>
          <a:p>
            <a:r>
              <a:rPr lang="en-US" sz="2400" b="1" dirty="0" smtClean="0"/>
              <a:t>Trade-off between mass/power </a:t>
            </a:r>
            <a:r>
              <a:rPr lang="en-US" sz="2400" dirty="0" smtClean="0"/>
              <a:t>shall pass the floor to </a:t>
            </a:r>
            <a:r>
              <a:rPr lang="en-US" sz="2400" b="1" dirty="0" smtClean="0"/>
              <a:t>interoperability</a:t>
            </a:r>
          </a:p>
          <a:p>
            <a:r>
              <a:rPr lang="en-US" sz="2400" b="1" dirty="0" smtClean="0"/>
              <a:t>Complexity</a:t>
            </a:r>
            <a:r>
              <a:rPr lang="en-US" sz="2400" dirty="0" smtClean="0"/>
              <a:t> shall be flexible adapt to </a:t>
            </a:r>
            <a:r>
              <a:rPr lang="en-US" sz="2400" b="1" dirty="0" smtClean="0"/>
              <a:t>simplification</a:t>
            </a:r>
            <a:r>
              <a:rPr lang="en-US" sz="2400" dirty="0" smtClean="0"/>
              <a:t>’s context</a:t>
            </a:r>
          </a:p>
          <a:p>
            <a:r>
              <a:rPr lang="it-IT" sz="2400" b="1" dirty="0" smtClean="0"/>
              <a:t>Stand-alone production</a:t>
            </a:r>
            <a:r>
              <a:rPr lang="it-IT" sz="2400" dirty="0" smtClean="0"/>
              <a:t> </a:t>
            </a:r>
            <a:r>
              <a:rPr lang="en-US" sz="2400" dirty="0" smtClean="0"/>
              <a:t>shall be simplified into a </a:t>
            </a:r>
            <a:r>
              <a:rPr lang="en-US" sz="2400" b="1" dirty="0" smtClean="0"/>
              <a:t>replication</a:t>
            </a:r>
            <a:r>
              <a:rPr lang="en-US" sz="2400" dirty="0" smtClean="0"/>
              <a:t> procedure</a:t>
            </a:r>
            <a:endParaRPr lang="en-US" sz="2400" b="1" dirty="0"/>
          </a:p>
        </p:txBody>
      </p:sp>
      <p:sp>
        <p:nvSpPr>
          <p:cNvPr id="13" name="Segnaposto contenuto 3"/>
          <p:cNvSpPr txBox="1">
            <a:spLocks/>
          </p:cNvSpPr>
          <p:nvPr/>
        </p:nvSpPr>
        <p:spPr>
          <a:xfrm>
            <a:off x="755576" y="5157192"/>
            <a:ext cx="7848872" cy="864096"/>
          </a:xfrm>
          <a:prstGeom prst="rect">
            <a:avLst/>
          </a:prstGeom>
          <a:ln>
            <a:solidFill>
              <a:srgbClr val="C00000"/>
            </a:solidFill>
          </a:ln>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b="1" dirty="0" smtClean="0"/>
              <a:t>B2B Market </a:t>
            </a:r>
            <a:r>
              <a:rPr lang="en-US" sz="2200" dirty="0" smtClean="0"/>
              <a:t>shall be a catalyzing leverage to </a:t>
            </a:r>
            <a:r>
              <a:rPr lang="en-US" sz="2200" b="1" dirty="0" smtClean="0"/>
              <a:t>B2C Market</a:t>
            </a:r>
          </a:p>
          <a:p>
            <a:r>
              <a:rPr lang="en-US" sz="2200" b="1" dirty="0" smtClean="0"/>
              <a:t>Bilateral Relations </a:t>
            </a:r>
            <a:r>
              <a:rPr lang="en-US" sz="2200" dirty="0" smtClean="0"/>
              <a:t>shall be supportive of </a:t>
            </a:r>
            <a:r>
              <a:rPr lang="en-US" sz="2200" b="1" dirty="0" smtClean="0"/>
              <a:t>multi-lateral relations</a:t>
            </a:r>
          </a:p>
        </p:txBody>
      </p:sp>
    </p:spTree>
    <p:extLst>
      <p:ext uri="{BB962C8B-B14F-4D97-AF65-F5344CB8AC3E}">
        <p14:creationId xmlns:p14="http://schemas.microsoft.com/office/powerpoint/2010/main" val="1782946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79" y="44624"/>
            <a:ext cx="7859393" cy="720080"/>
          </a:xfrm>
        </p:spPr>
        <p:txBody>
          <a:bodyPr/>
          <a:lstStyle/>
          <a:p>
            <a:r>
              <a:rPr lang="en-US" dirty="0">
                <a:solidFill>
                  <a:srgbClr val="0070C0"/>
                </a:solidFill>
              </a:rPr>
              <a:t>SE &amp; Space Technology Transfer</a:t>
            </a:r>
            <a:endParaRPr lang="en-US" dirty="0"/>
          </a:p>
        </p:txBody>
      </p:sp>
      <p:pic>
        <p:nvPicPr>
          <p:cNvPr id="1026" name="Picture 2" descr="Diagram of the course units and how they relate to one anoth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6428" y="836712"/>
            <a:ext cx="7005695" cy="458172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arrotondato 4"/>
          <p:cNvSpPr/>
          <p:nvPr/>
        </p:nvSpPr>
        <p:spPr>
          <a:xfrm>
            <a:off x="395536" y="5577098"/>
            <a:ext cx="1728192" cy="54314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effectLst>
                  <a:outerShdw blurRad="38100" dist="38100" dir="2700000" algn="tl">
                    <a:srgbClr val="000000">
                      <a:alpha val="43137"/>
                    </a:srgbClr>
                  </a:outerShdw>
                </a:effectLst>
              </a:rPr>
              <a:t>International Relations</a:t>
            </a:r>
            <a:endParaRPr lang="en-US" sz="2000" b="1" dirty="0">
              <a:solidFill>
                <a:schemeClr val="tx1"/>
              </a:solidFill>
              <a:effectLst>
                <a:outerShdw blurRad="38100" dist="38100" dir="2700000" algn="tl">
                  <a:srgbClr val="000000">
                    <a:alpha val="43137"/>
                  </a:srgbClr>
                </a:outerShdw>
              </a:effectLst>
            </a:endParaRPr>
          </a:p>
        </p:txBody>
      </p:sp>
      <p:sp>
        <p:nvSpPr>
          <p:cNvPr id="6" name="Rettangolo arrotondato 5"/>
          <p:cNvSpPr/>
          <p:nvPr/>
        </p:nvSpPr>
        <p:spPr>
          <a:xfrm>
            <a:off x="3635896" y="5577098"/>
            <a:ext cx="1728192" cy="54314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effectLst>
                  <a:outerShdw blurRad="38100" dist="38100" dir="2700000" algn="tl">
                    <a:srgbClr val="000000">
                      <a:alpha val="43137"/>
                    </a:srgbClr>
                  </a:outerShdw>
                </a:effectLst>
              </a:rPr>
              <a:t>Market</a:t>
            </a:r>
            <a:endParaRPr lang="en-US" sz="2000" b="1" dirty="0">
              <a:solidFill>
                <a:schemeClr val="tx1"/>
              </a:solidFill>
              <a:effectLst>
                <a:outerShdw blurRad="38100" dist="38100" dir="2700000" algn="tl">
                  <a:srgbClr val="000000">
                    <a:alpha val="43137"/>
                  </a:srgbClr>
                </a:outerShdw>
              </a:effectLst>
            </a:endParaRPr>
          </a:p>
        </p:txBody>
      </p:sp>
      <p:sp>
        <p:nvSpPr>
          <p:cNvPr id="7" name="Rettangolo arrotondato 6"/>
          <p:cNvSpPr/>
          <p:nvPr/>
        </p:nvSpPr>
        <p:spPr>
          <a:xfrm>
            <a:off x="6876256" y="5577098"/>
            <a:ext cx="1728192" cy="54314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effectLst>
                  <a:outerShdw blurRad="38100" dist="38100" dir="2700000" algn="tl">
                    <a:srgbClr val="000000">
                      <a:alpha val="43137"/>
                    </a:srgbClr>
                  </a:outerShdw>
                </a:effectLst>
              </a:rPr>
              <a:t>Public Policy</a:t>
            </a:r>
            <a:endParaRPr lang="en-US" sz="2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42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0070C0"/>
                </a:solidFill>
              </a:rPr>
              <a:t>Space Technology Transfer</a:t>
            </a:r>
            <a:endParaRPr lang="en-US" dirty="0"/>
          </a:p>
        </p:txBody>
      </p:sp>
      <p:sp>
        <p:nvSpPr>
          <p:cNvPr id="4" name="10 Rectángulo redondeado"/>
          <p:cNvSpPr/>
          <p:nvPr/>
        </p:nvSpPr>
        <p:spPr>
          <a:xfrm>
            <a:off x="107141" y="3143248"/>
            <a:ext cx="157163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smtClean="0">
                <a:solidFill>
                  <a:schemeClr val="bg1"/>
                </a:solidFill>
              </a:rPr>
              <a:t>Space</a:t>
            </a:r>
            <a:endParaRPr lang="en-GB" sz="2400" b="1" dirty="0">
              <a:solidFill>
                <a:schemeClr val="bg1"/>
              </a:solidFill>
            </a:endParaRPr>
          </a:p>
        </p:txBody>
      </p:sp>
      <p:sp>
        <p:nvSpPr>
          <p:cNvPr id="5" name="11 Flecha derecha"/>
          <p:cNvSpPr/>
          <p:nvPr/>
        </p:nvSpPr>
        <p:spPr>
          <a:xfrm>
            <a:off x="1928794" y="3411141"/>
            <a:ext cx="785818" cy="25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12 Arco"/>
          <p:cNvSpPr/>
          <p:nvPr/>
        </p:nvSpPr>
        <p:spPr>
          <a:xfrm>
            <a:off x="1214414" y="2000240"/>
            <a:ext cx="1643074" cy="3071834"/>
          </a:xfrm>
          <a:prstGeom prst="arc">
            <a:avLst>
              <a:gd name="adj1" fmla="val 16230551"/>
              <a:gd name="adj2" fmla="val 530704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14 Marcador de contenido"/>
          <p:cNvSpPr>
            <a:spLocks noGrp="1"/>
          </p:cNvSpPr>
          <p:nvPr>
            <p:ph idx="1"/>
          </p:nvPr>
        </p:nvSpPr>
        <p:spPr>
          <a:xfrm>
            <a:off x="3428992" y="1071546"/>
            <a:ext cx="1428760" cy="6429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n-GB" sz="2000" b="1" smtClean="0">
                <a:solidFill>
                  <a:schemeClr val="bg1"/>
                </a:solidFill>
              </a:rPr>
              <a:t>Nano Technology</a:t>
            </a:r>
            <a:endParaRPr lang="en-GB" sz="2000" b="1" dirty="0">
              <a:solidFill>
                <a:schemeClr val="bg1"/>
              </a:solidFill>
            </a:endParaRPr>
          </a:p>
        </p:txBody>
      </p:sp>
      <p:sp>
        <p:nvSpPr>
          <p:cNvPr id="8" name="14 Marcador de contenido"/>
          <p:cNvSpPr txBox="1">
            <a:spLocks/>
          </p:cNvSpPr>
          <p:nvPr/>
        </p:nvSpPr>
        <p:spPr>
          <a:xfrm>
            <a:off x="3428992" y="2214554"/>
            <a:ext cx="1428760" cy="6429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smtClean="0">
                <a:ln>
                  <a:noFill/>
                </a:ln>
                <a:solidFill>
                  <a:schemeClr val="bg1"/>
                </a:solidFill>
                <a:effectLst/>
                <a:uLnTx/>
                <a:uFillTx/>
                <a:latin typeface="+mn-lt"/>
                <a:ea typeface="+mn-ea"/>
                <a:cs typeface="+mn-cs"/>
              </a:rPr>
              <a:t>Photonics</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14 Marcador de contenido"/>
          <p:cNvSpPr txBox="1">
            <a:spLocks/>
          </p:cNvSpPr>
          <p:nvPr/>
        </p:nvSpPr>
        <p:spPr>
          <a:xfrm>
            <a:off x="3428992" y="3357562"/>
            <a:ext cx="1428760" cy="6429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smtClean="0">
                <a:ln>
                  <a:noFill/>
                </a:ln>
                <a:solidFill>
                  <a:schemeClr val="bg1"/>
                </a:solidFill>
                <a:effectLst/>
                <a:uLnTx/>
                <a:uFillTx/>
                <a:latin typeface="+mn-lt"/>
                <a:ea typeface="+mn-ea"/>
                <a:cs typeface="+mn-cs"/>
              </a:rPr>
              <a:t>Advanced Materials</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14 Marcador de contenido"/>
          <p:cNvSpPr txBox="1">
            <a:spLocks/>
          </p:cNvSpPr>
          <p:nvPr/>
        </p:nvSpPr>
        <p:spPr>
          <a:xfrm>
            <a:off x="3428992" y="4429132"/>
            <a:ext cx="1428760" cy="6429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smtClean="0">
                <a:ln>
                  <a:noFill/>
                </a:ln>
                <a:solidFill>
                  <a:schemeClr val="bg1"/>
                </a:solidFill>
                <a:effectLst/>
                <a:uLnTx/>
                <a:uFillTx/>
                <a:latin typeface="+mn-lt"/>
                <a:ea typeface="+mn-ea"/>
                <a:cs typeface="+mn-cs"/>
              </a:rPr>
              <a:t>Bio Technology </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11" name="14 Marcador de contenido"/>
          <p:cNvSpPr txBox="1">
            <a:spLocks/>
          </p:cNvSpPr>
          <p:nvPr/>
        </p:nvSpPr>
        <p:spPr>
          <a:xfrm>
            <a:off x="3428992" y="5214950"/>
            <a:ext cx="1428760" cy="6429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smtClean="0">
                <a:ln>
                  <a:noFill/>
                </a:ln>
                <a:solidFill>
                  <a:schemeClr val="bg1"/>
                </a:solidFill>
                <a:effectLst/>
                <a:uLnTx/>
                <a:uFillTx/>
                <a:latin typeface="+mn-lt"/>
                <a:ea typeface="+mn-ea"/>
                <a:cs typeface="+mn-cs"/>
              </a:rPr>
              <a:t>ITC</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19 Arco"/>
          <p:cNvSpPr/>
          <p:nvPr/>
        </p:nvSpPr>
        <p:spPr>
          <a:xfrm>
            <a:off x="5143504" y="857232"/>
            <a:ext cx="714380" cy="1071570"/>
          </a:xfrm>
          <a:prstGeom prst="arc">
            <a:avLst>
              <a:gd name="adj1" fmla="val 16230551"/>
              <a:gd name="adj2" fmla="val 5201324"/>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20 Flecha derecha"/>
          <p:cNvSpPr/>
          <p:nvPr/>
        </p:nvSpPr>
        <p:spPr>
          <a:xfrm>
            <a:off x="5000628" y="1303720"/>
            <a:ext cx="571504" cy="17859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4 Marcador de contenido"/>
          <p:cNvSpPr txBox="1">
            <a:spLocks/>
          </p:cNvSpPr>
          <p:nvPr/>
        </p:nvSpPr>
        <p:spPr>
          <a:xfrm>
            <a:off x="6000760" y="857232"/>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Automotive</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14 Marcador de contenido"/>
          <p:cNvSpPr txBox="1">
            <a:spLocks/>
          </p:cNvSpPr>
          <p:nvPr/>
        </p:nvSpPr>
        <p:spPr>
          <a:xfrm>
            <a:off x="6000760" y="1214422"/>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Bio</a:t>
            </a:r>
            <a:r>
              <a:rPr lang="en-GB" sz="1200" b="1" smtClean="0">
                <a:solidFill>
                  <a:schemeClr val="bg1"/>
                </a:solidFill>
              </a:rPr>
              <a:t>medical applications</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16" name="14 Marcador de contenido"/>
          <p:cNvSpPr txBox="1">
            <a:spLocks/>
          </p:cNvSpPr>
          <p:nvPr/>
        </p:nvSpPr>
        <p:spPr>
          <a:xfrm>
            <a:off x="6000760" y="1571612"/>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Mobile Telecommunications</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24 Arco"/>
          <p:cNvSpPr/>
          <p:nvPr/>
        </p:nvSpPr>
        <p:spPr>
          <a:xfrm>
            <a:off x="5143504" y="2000240"/>
            <a:ext cx="714380" cy="1071570"/>
          </a:xfrm>
          <a:prstGeom prst="arc">
            <a:avLst>
              <a:gd name="adj1" fmla="val 16230551"/>
              <a:gd name="adj2" fmla="val 5201324"/>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25 Flecha derecha"/>
          <p:cNvSpPr/>
          <p:nvPr/>
        </p:nvSpPr>
        <p:spPr>
          <a:xfrm>
            <a:off x="5000628" y="2446728"/>
            <a:ext cx="571504" cy="17859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4 Marcador de contenido"/>
          <p:cNvSpPr txBox="1">
            <a:spLocks/>
          </p:cNvSpPr>
          <p:nvPr/>
        </p:nvSpPr>
        <p:spPr>
          <a:xfrm>
            <a:off x="6000760" y="2000240"/>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Optical</a:t>
            </a:r>
            <a:r>
              <a:rPr kumimoji="0" lang="en-GB" sz="1200" b="1" i="0" u="none" strike="noStrike" kern="1200" cap="none" spc="0" normalizeH="0" noProof="0" smtClean="0">
                <a:ln>
                  <a:noFill/>
                </a:ln>
                <a:solidFill>
                  <a:schemeClr val="bg1"/>
                </a:solidFill>
                <a:effectLst/>
                <a:uLnTx/>
                <a:uFillTx/>
                <a:latin typeface="+mn-lt"/>
                <a:ea typeface="+mn-ea"/>
                <a:cs typeface="+mn-cs"/>
              </a:rPr>
              <a:t> Communication</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0" name="14 Marcador de contenido"/>
          <p:cNvSpPr txBox="1">
            <a:spLocks/>
          </p:cNvSpPr>
          <p:nvPr/>
        </p:nvSpPr>
        <p:spPr>
          <a:xfrm>
            <a:off x="6000760" y="2357430"/>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Biomedical</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1" name="14 Marcador de contenido"/>
          <p:cNvSpPr txBox="1">
            <a:spLocks/>
          </p:cNvSpPr>
          <p:nvPr/>
        </p:nvSpPr>
        <p:spPr>
          <a:xfrm>
            <a:off x="6000760" y="2714620"/>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Energy</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2" name="29 Arco"/>
          <p:cNvSpPr/>
          <p:nvPr/>
        </p:nvSpPr>
        <p:spPr>
          <a:xfrm>
            <a:off x="5214942" y="3143248"/>
            <a:ext cx="714380" cy="1071570"/>
          </a:xfrm>
          <a:prstGeom prst="arc">
            <a:avLst>
              <a:gd name="adj1" fmla="val 16230551"/>
              <a:gd name="adj2" fmla="val 5201324"/>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30 Flecha derecha"/>
          <p:cNvSpPr/>
          <p:nvPr/>
        </p:nvSpPr>
        <p:spPr>
          <a:xfrm>
            <a:off x="5072066" y="3589736"/>
            <a:ext cx="571504" cy="17859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14 Marcador de contenido"/>
          <p:cNvSpPr txBox="1">
            <a:spLocks/>
          </p:cNvSpPr>
          <p:nvPr/>
        </p:nvSpPr>
        <p:spPr>
          <a:xfrm>
            <a:off x="6000760" y="3143248"/>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Energy</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5" name="14 Marcador de contenido"/>
          <p:cNvSpPr txBox="1">
            <a:spLocks/>
          </p:cNvSpPr>
          <p:nvPr/>
        </p:nvSpPr>
        <p:spPr>
          <a:xfrm>
            <a:off x="6000760" y="3500438"/>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Biomedical</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6" name="14 Marcador de contenido"/>
          <p:cNvSpPr txBox="1">
            <a:spLocks/>
          </p:cNvSpPr>
          <p:nvPr/>
        </p:nvSpPr>
        <p:spPr>
          <a:xfrm>
            <a:off x="6000760" y="3857628"/>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1200" b="1" smtClean="0">
                <a:solidFill>
                  <a:schemeClr val="bg1"/>
                </a:solidFill>
              </a:rPr>
              <a:t>Transport </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7" name="34 Arco"/>
          <p:cNvSpPr/>
          <p:nvPr/>
        </p:nvSpPr>
        <p:spPr>
          <a:xfrm>
            <a:off x="5357818" y="4286256"/>
            <a:ext cx="571504" cy="785818"/>
          </a:xfrm>
          <a:prstGeom prst="arc">
            <a:avLst>
              <a:gd name="adj1" fmla="val 16230551"/>
              <a:gd name="adj2" fmla="val 5201324"/>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35 Flecha derecha"/>
          <p:cNvSpPr/>
          <p:nvPr/>
        </p:nvSpPr>
        <p:spPr>
          <a:xfrm>
            <a:off x="5143504" y="4643446"/>
            <a:ext cx="571504" cy="17859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14 Marcador de contenido"/>
          <p:cNvSpPr txBox="1">
            <a:spLocks/>
          </p:cNvSpPr>
          <p:nvPr/>
        </p:nvSpPr>
        <p:spPr>
          <a:xfrm>
            <a:off x="6072198" y="4357694"/>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Energy</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30" name="14 Marcador de contenido"/>
          <p:cNvSpPr txBox="1">
            <a:spLocks/>
          </p:cNvSpPr>
          <p:nvPr/>
        </p:nvSpPr>
        <p:spPr>
          <a:xfrm>
            <a:off x="6072198" y="4714884"/>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Biomedical</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31" name="41 Arco"/>
          <p:cNvSpPr/>
          <p:nvPr/>
        </p:nvSpPr>
        <p:spPr>
          <a:xfrm>
            <a:off x="5357818" y="5143512"/>
            <a:ext cx="571504" cy="785818"/>
          </a:xfrm>
          <a:prstGeom prst="arc">
            <a:avLst>
              <a:gd name="adj1" fmla="val 16230551"/>
              <a:gd name="adj2" fmla="val 5201324"/>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42 Flecha derecha"/>
          <p:cNvSpPr/>
          <p:nvPr/>
        </p:nvSpPr>
        <p:spPr>
          <a:xfrm>
            <a:off x="5143504" y="5447124"/>
            <a:ext cx="571504" cy="17859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14 Marcador de contenido"/>
          <p:cNvSpPr txBox="1">
            <a:spLocks/>
          </p:cNvSpPr>
          <p:nvPr/>
        </p:nvSpPr>
        <p:spPr>
          <a:xfrm>
            <a:off x="6072198" y="5214950"/>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Wireless</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34" name="14 Marcador de contenido"/>
          <p:cNvSpPr txBox="1">
            <a:spLocks/>
          </p:cNvSpPr>
          <p:nvPr/>
        </p:nvSpPr>
        <p:spPr>
          <a:xfrm>
            <a:off x="6072198" y="5572140"/>
            <a:ext cx="2357454" cy="28575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smtClean="0">
                <a:ln>
                  <a:noFill/>
                </a:ln>
                <a:solidFill>
                  <a:schemeClr val="bg1"/>
                </a:solidFill>
                <a:effectLst/>
                <a:uLnTx/>
                <a:uFillTx/>
                <a:latin typeface="+mn-lt"/>
                <a:ea typeface="+mn-ea"/>
                <a:cs typeface="+mn-cs"/>
              </a:rPr>
              <a:t>Intelligent Transport</a:t>
            </a:r>
            <a:endParaRPr kumimoji="0" lang="en-GB"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35" name="45 CuadroTexto"/>
          <p:cNvSpPr txBox="1"/>
          <p:nvPr/>
        </p:nvSpPr>
        <p:spPr>
          <a:xfrm>
            <a:off x="142844" y="5572140"/>
            <a:ext cx="2928926" cy="338554"/>
          </a:xfrm>
          <a:prstGeom prst="rect">
            <a:avLst/>
          </a:prstGeom>
          <a:noFill/>
          <a:ln>
            <a:solidFill>
              <a:schemeClr val="tx2"/>
            </a:solidFill>
          </a:ln>
        </p:spPr>
        <p:txBody>
          <a:bodyPr wrap="square" rtlCol="0">
            <a:spAutoFit/>
          </a:bodyPr>
          <a:lstStyle/>
          <a:p>
            <a:pPr algn="just">
              <a:buFont typeface="Arial" pitchFamily="34" charset="0"/>
              <a:buChar char="•"/>
            </a:pPr>
            <a:r>
              <a:rPr lang="es-GT" sz="1600" dirty="0" err="1" smtClean="0">
                <a:solidFill>
                  <a:schemeClr val="tx2"/>
                </a:solidFill>
              </a:rPr>
              <a:t>It</a:t>
            </a:r>
            <a:r>
              <a:rPr lang="es-GT" sz="1600" dirty="0" smtClean="0">
                <a:solidFill>
                  <a:schemeClr val="tx2"/>
                </a:solidFill>
              </a:rPr>
              <a:t> </a:t>
            </a:r>
            <a:r>
              <a:rPr lang="es-GT" sz="1600" dirty="0" err="1" smtClean="0">
                <a:solidFill>
                  <a:schemeClr val="tx2"/>
                </a:solidFill>
              </a:rPr>
              <a:t>is</a:t>
            </a:r>
            <a:r>
              <a:rPr lang="es-GT" sz="1600" dirty="0" smtClean="0">
                <a:solidFill>
                  <a:schemeClr val="tx2"/>
                </a:solidFill>
              </a:rPr>
              <a:t> </a:t>
            </a:r>
            <a:r>
              <a:rPr lang="es-GT" sz="1600" dirty="0" err="1" smtClean="0">
                <a:solidFill>
                  <a:schemeClr val="tx2"/>
                </a:solidFill>
              </a:rPr>
              <a:t>not</a:t>
            </a:r>
            <a:r>
              <a:rPr lang="es-GT" sz="1600" dirty="0" smtClean="0">
                <a:solidFill>
                  <a:schemeClr val="tx2"/>
                </a:solidFill>
              </a:rPr>
              <a:t> </a:t>
            </a:r>
            <a:r>
              <a:rPr lang="es-GT" sz="1600" dirty="0" err="1" smtClean="0">
                <a:solidFill>
                  <a:schemeClr val="tx2"/>
                </a:solidFill>
              </a:rPr>
              <a:t>an</a:t>
            </a:r>
            <a:r>
              <a:rPr lang="es-GT" sz="1600" dirty="0" smtClean="0">
                <a:solidFill>
                  <a:schemeClr val="tx2"/>
                </a:solidFill>
              </a:rPr>
              <a:t> </a:t>
            </a:r>
            <a:r>
              <a:rPr lang="es-GT" sz="1600" dirty="0" err="1" smtClean="0">
                <a:solidFill>
                  <a:schemeClr val="tx2"/>
                </a:solidFill>
              </a:rPr>
              <a:t>exhaustive</a:t>
            </a:r>
            <a:r>
              <a:rPr lang="es-GT" sz="1600" dirty="0" smtClean="0">
                <a:solidFill>
                  <a:schemeClr val="tx2"/>
                </a:solidFill>
              </a:rPr>
              <a:t> </a:t>
            </a:r>
            <a:r>
              <a:rPr lang="es-GT" sz="1600" dirty="0" err="1" smtClean="0">
                <a:solidFill>
                  <a:schemeClr val="tx2"/>
                </a:solidFill>
              </a:rPr>
              <a:t>outlook</a:t>
            </a:r>
            <a:endParaRPr lang="es-ES" sz="1600" dirty="0">
              <a:solidFill>
                <a:schemeClr val="tx2"/>
              </a:solidFill>
            </a:endParaRPr>
          </a:p>
        </p:txBody>
      </p:sp>
      <p:sp>
        <p:nvSpPr>
          <p:cNvPr id="36" name="46 CuadroTexto"/>
          <p:cNvSpPr txBox="1"/>
          <p:nvPr/>
        </p:nvSpPr>
        <p:spPr>
          <a:xfrm>
            <a:off x="121786" y="4000504"/>
            <a:ext cx="1785918" cy="400110"/>
          </a:xfrm>
          <a:prstGeom prst="rect">
            <a:avLst/>
          </a:prstGeom>
          <a:noFill/>
          <a:ln>
            <a:solidFill>
              <a:schemeClr val="tx2"/>
            </a:solidFill>
          </a:ln>
        </p:spPr>
        <p:txBody>
          <a:bodyPr wrap="square" rtlCol="0">
            <a:spAutoFit/>
          </a:bodyPr>
          <a:lstStyle/>
          <a:p>
            <a:pPr algn="just"/>
            <a:r>
              <a:rPr lang="es-GT" sz="1000" i="1" dirty="0" err="1" smtClean="0">
                <a:solidFill>
                  <a:schemeClr val="tx2"/>
                </a:solidFill>
              </a:rPr>
              <a:t>Source</a:t>
            </a:r>
            <a:r>
              <a:rPr lang="es-GT" sz="1000" i="1" dirty="0" smtClean="0">
                <a:solidFill>
                  <a:schemeClr val="tx2"/>
                </a:solidFill>
              </a:rPr>
              <a:t>: C. </a:t>
            </a:r>
            <a:r>
              <a:rPr lang="es-GT" sz="1000" i="1" dirty="0" err="1" smtClean="0">
                <a:solidFill>
                  <a:schemeClr val="tx2"/>
                </a:solidFill>
              </a:rPr>
              <a:t>Giannopapa</a:t>
            </a:r>
            <a:r>
              <a:rPr lang="es-GT" sz="1000" i="1" dirty="0" smtClean="0">
                <a:solidFill>
                  <a:schemeClr val="tx2"/>
                </a:solidFill>
              </a:rPr>
              <a:t>, 2010</a:t>
            </a:r>
          </a:p>
          <a:p>
            <a:pPr algn="just"/>
            <a:r>
              <a:rPr lang="es-GT" sz="1000" i="1" dirty="0" err="1" smtClean="0">
                <a:solidFill>
                  <a:schemeClr val="tx2"/>
                </a:solidFill>
              </a:rPr>
              <a:t>Elaboration</a:t>
            </a:r>
            <a:r>
              <a:rPr lang="es-GT" sz="1000" i="1" dirty="0" smtClean="0">
                <a:solidFill>
                  <a:schemeClr val="tx2"/>
                </a:solidFill>
              </a:rPr>
              <a:t> </a:t>
            </a:r>
            <a:r>
              <a:rPr lang="es-GT" sz="1000" i="1" dirty="0" err="1" smtClean="0">
                <a:solidFill>
                  <a:schemeClr val="tx2"/>
                </a:solidFill>
              </a:rPr>
              <a:t>by</a:t>
            </a:r>
            <a:r>
              <a:rPr lang="es-GT" sz="1000" i="1" dirty="0" smtClean="0">
                <a:solidFill>
                  <a:schemeClr val="tx2"/>
                </a:solidFill>
              </a:rPr>
              <a:t> </a:t>
            </a:r>
            <a:r>
              <a:rPr lang="es-GT" sz="1000" i="1" dirty="0" err="1" smtClean="0">
                <a:solidFill>
                  <a:schemeClr val="tx2"/>
                </a:solidFill>
              </a:rPr>
              <a:t>author</a:t>
            </a:r>
            <a:endParaRPr lang="es-ES" sz="1000" i="1" dirty="0">
              <a:solidFill>
                <a:schemeClr val="tx2"/>
              </a:solidFill>
            </a:endParaRPr>
          </a:p>
        </p:txBody>
      </p:sp>
    </p:spTree>
    <p:extLst>
      <p:ext uri="{BB962C8B-B14F-4D97-AF65-F5344CB8AC3E}">
        <p14:creationId xmlns:p14="http://schemas.microsoft.com/office/powerpoint/2010/main" val="83809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0070C0"/>
                </a:solidFill>
              </a:rPr>
              <a:t>Space Technology Transfer</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114555968"/>
              </p:ext>
            </p:extLst>
          </p:nvPr>
        </p:nvGraphicFramePr>
        <p:xfrm>
          <a:off x="323850" y="871538"/>
          <a:ext cx="8496300" cy="4497574"/>
        </p:xfrm>
        <a:graphic>
          <a:graphicData uri="http://schemas.openxmlformats.org/drawingml/2006/table">
            <a:tbl>
              <a:tblPr firstRow="1" bandRow="1">
                <a:tableStyleId>{5C22544A-7EE6-4342-B048-85BDC9FD1C3A}</a:tableStyleId>
              </a:tblPr>
              <a:tblGrid>
                <a:gridCol w="2231926"/>
                <a:gridCol w="6264374"/>
              </a:tblGrid>
              <a:tr h="354456">
                <a:tc>
                  <a:txBody>
                    <a:bodyPr/>
                    <a:lstStyle/>
                    <a:p>
                      <a:pPr algn="just"/>
                      <a:r>
                        <a:rPr lang="en-GB" sz="1800" noProof="0" dirty="0" smtClean="0"/>
                        <a:t>Institutional Case</a:t>
                      </a:r>
                      <a:endParaRPr lang="en-GB" sz="1800" noProof="0" dirty="0"/>
                    </a:p>
                  </a:txBody>
                  <a:tcPr marL="91433" marR="91433" marT="45712" marB="45712" anchor="ctr"/>
                </a:tc>
                <a:tc>
                  <a:txBody>
                    <a:bodyPr/>
                    <a:lstStyle/>
                    <a:p>
                      <a:pPr algn="just"/>
                      <a:r>
                        <a:rPr lang="en-GB" sz="1800" noProof="0" dirty="0" smtClean="0"/>
                        <a:t>Description</a:t>
                      </a:r>
                      <a:endParaRPr lang="en-GB" sz="1800" noProof="0" dirty="0"/>
                    </a:p>
                  </a:txBody>
                  <a:tcPr marL="91433" marR="91433" marT="45712" marB="45712" anchor="ctr"/>
                </a:tc>
              </a:tr>
              <a:tr h="826366">
                <a:tc>
                  <a:txBody>
                    <a:bodyPr/>
                    <a:lstStyle/>
                    <a:p>
                      <a:pPr algn="just"/>
                      <a:r>
                        <a:rPr lang="en-GB" sz="1600" b="1" noProof="0" dirty="0" smtClean="0">
                          <a:solidFill>
                            <a:schemeClr val="tx2"/>
                          </a:solidFill>
                        </a:rPr>
                        <a:t>NASA  (USA)</a:t>
                      </a:r>
                      <a:endParaRPr lang="en-GB" sz="1600" b="1" noProof="0" dirty="0">
                        <a:solidFill>
                          <a:schemeClr val="tx2"/>
                        </a:solidFill>
                      </a:endParaRPr>
                    </a:p>
                  </a:txBody>
                  <a:tcPr marL="91433" marR="91433" marT="45712" marB="45712" anchor="ctr"/>
                </a:tc>
                <a:tc>
                  <a:txBody>
                    <a:bodyPr/>
                    <a:lstStyle/>
                    <a:p>
                      <a:pPr algn="just">
                        <a:buFont typeface="Arial" pitchFamily="34" charset="0"/>
                        <a:buChar char="•"/>
                      </a:pPr>
                      <a:r>
                        <a:rPr lang="en-GB" sz="1600" i="1" noProof="0" dirty="0" smtClean="0">
                          <a:solidFill>
                            <a:schemeClr val="tx2"/>
                          </a:solidFill>
                        </a:rPr>
                        <a:t>Commercial Technology Network </a:t>
                      </a:r>
                    </a:p>
                    <a:p>
                      <a:pPr marL="536575" indent="-93663" algn="just">
                        <a:buFont typeface="Arial" pitchFamily="34" charset="0"/>
                        <a:buChar char="•"/>
                      </a:pPr>
                      <a:r>
                        <a:rPr lang="en-GB" sz="1600" i="1" noProof="0" dirty="0" smtClean="0">
                          <a:solidFill>
                            <a:schemeClr val="tx2"/>
                          </a:solidFill>
                        </a:rPr>
                        <a:t>Small Business Innovation Research</a:t>
                      </a:r>
                    </a:p>
                    <a:p>
                      <a:pPr marL="536575" indent="-93663" algn="just">
                        <a:buFont typeface="Arial" pitchFamily="34" charset="0"/>
                        <a:buChar char="•"/>
                      </a:pPr>
                      <a:r>
                        <a:rPr lang="en-GB" sz="1600" i="1" noProof="0" dirty="0" smtClean="0">
                          <a:solidFill>
                            <a:schemeClr val="tx2"/>
                          </a:solidFill>
                        </a:rPr>
                        <a:t> Small Business Technology Transfer</a:t>
                      </a:r>
                    </a:p>
                  </a:txBody>
                  <a:tcPr marL="91433" marR="91433" marT="45712" marB="45712" anchor="ctr"/>
                </a:tc>
              </a:tr>
              <a:tr h="826366">
                <a:tc>
                  <a:txBody>
                    <a:bodyPr/>
                    <a:lstStyle/>
                    <a:p>
                      <a:pPr algn="just"/>
                      <a:r>
                        <a:rPr lang="en-GB" sz="1600" b="1" noProof="0" dirty="0" smtClean="0">
                          <a:solidFill>
                            <a:schemeClr val="tx2"/>
                          </a:solidFill>
                        </a:rPr>
                        <a:t>ESA (~ Europe)</a:t>
                      </a:r>
                      <a:endParaRPr lang="en-GB" sz="1600" b="1" noProof="0" dirty="0">
                        <a:solidFill>
                          <a:schemeClr val="tx2"/>
                        </a:solidFill>
                      </a:endParaRPr>
                    </a:p>
                  </a:txBody>
                  <a:tcPr marL="91433" marR="91433" marT="45712" marB="45712" anchor="ctr"/>
                </a:tc>
                <a:tc>
                  <a:txBody>
                    <a:bodyPr/>
                    <a:lstStyle/>
                    <a:p>
                      <a:pPr marL="285750" indent="-285750" algn="just">
                        <a:buFont typeface="Arial" pitchFamily="34" charset="0"/>
                        <a:buChar char="•"/>
                      </a:pPr>
                      <a:r>
                        <a:rPr lang="en-GB" sz="1600" noProof="0" dirty="0" smtClean="0">
                          <a:solidFill>
                            <a:schemeClr val="tx2"/>
                          </a:solidFill>
                        </a:rPr>
                        <a:t>Technology Transfer Programme Office: Tech Brokers &amp; BICs</a:t>
                      </a:r>
                    </a:p>
                    <a:p>
                      <a:pPr marL="285750" indent="-285750" algn="just">
                        <a:buFont typeface="Arial" pitchFamily="34" charset="0"/>
                        <a:buChar char="•"/>
                      </a:pPr>
                      <a:r>
                        <a:rPr lang="en-GB" sz="1600" noProof="0" dirty="0" smtClean="0">
                          <a:solidFill>
                            <a:schemeClr val="tx2"/>
                          </a:solidFill>
                        </a:rPr>
                        <a:t>ESA</a:t>
                      </a:r>
                      <a:r>
                        <a:rPr lang="en-GB" sz="1600" baseline="0" noProof="0" dirty="0" smtClean="0">
                          <a:solidFill>
                            <a:schemeClr val="tx2"/>
                          </a:solidFill>
                        </a:rPr>
                        <a:t> – Integrated Application Programme (AIP): user-drivers</a:t>
                      </a:r>
                      <a:r>
                        <a:rPr lang="en-GB" sz="1600" noProof="0" dirty="0" smtClean="0">
                          <a:solidFill>
                            <a:schemeClr val="tx2"/>
                          </a:solidFill>
                        </a:rPr>
                        <a:t> </a:t>
                      </a:r>
                      <a:endParaRPr lang="en-GB" sz="1600" noProof="0" dirty="0">
                        <a:solidFill>
                          <a:schemeClr val="tx2"/>
                        </a:solidFill>
                      </a:endParaRPr>
                    </a:p>
                  </a:txBody>
                  <a:tcPr marL="91433" marR="91433" marT="45712" marB="45712" anchor="ctr"/>
                </a:tc>
              </a:tr>
              <a:tr h="826366">
                <a:tc>
                  <a:txBody>
                    <a:bodyPr/>
                    <a:lstStyle/>
                    <a:p>
                      <a:pPr algn="just"/>
                      <a:r>
                        <a:rPr lang="en-GB" sz="1600" b="1" noProof="0" dirty="0" smtClean="0">
                          <a:solidFill>
                            <a:schemeClr val="tx2"/>
                          </a:solidFill>
                        </a:rPr>
                        <a:t>European National Agencies </a:t>
                      </a:r>
                      <a:r>
                        <a:rPr lang="en-GB" sz="1200" b="0" i="1" noProof="0" dirty="0" smtClean="0">
                          <a:solidFill>
                            <a:schemeClr val="tx2"/>
                          </a:solidFill>
                        </a:rPr>
                        <a:t>(e. g. ASI, CNES, …)</a:t>
                      </a:r>
                      <a:endParaRPr lang="en-GB" sz="1200" b="0" i="1" noProof="0" dirty="0">
                        <a:solidFill>
                          <a:schemeClr val="tx2"/>
                        </a:solidFill>
                      </a:endParaRPr>
                    </a:p>
                  </a:txBody>
                  <a:tcPr marL="91433" marR="91433" marT="45712" marB="45712" anchor="ctr"/>
                </a:tc>
                <a:tc>
                  <a:txBody>
                    <a:bodyPr/>
                    <a:lstStyle/>
                    <a:p>
                      <a:pPr marL="285750" indent="-285750" algn="just">
                        <a:buFont typeface="Arial" pitchFamily="34" charset="0"/>
                        <a:buChar char="•"/>
                      </a:pPr>
                      <a:r>
                        <a:rPr lang="en-GB" sz="1600" noProof="0" dirty="0" smtClean="0">
                          <a:solidFill>
                            <a:schemeClr val="tx2"/>
                          </a:solidFill>
                        </a:rPr>
                        <a:t>Past-time: Shareholders’</a:t>
                      </a:r>
                      <a:r>
                        <a:rPr lang="en-GB" sz="1600" baseline="0" noProof="0" dirty="0" smtClean="0">
                          <a:solidFill>
                            <a:schemeClr val="tx2"/>
                          </a:solidFill>
                        </a:rPr>
                        <a:t> corporations</a:t>
                      </a:r>
                      <a:endParaRPr lang="en-GB" sz="1600" noProof="0" dirty="0" smtClean="0">
                        <a:solidFill>
                          <a:schemeClr val="tx2"/>
                        </a:solidFill>
                      </a:endParaRPr>
                    </a:p>
                    <a:p>
                      <a:pPr marL="285750" indent="-285750" algn="just">
                        <a:buFont typeface="Arial" pitchFamily="34" charset="0"/>
                        <a:buChar char="•"/>
                      </a:pPr>
                      <a:r>
                        <a:rPr lang="en-GB" sz="1600" noProof="0" dirty="0" smtClean="0">
                          <a:solidFill>
                            <a:schemeClr val="tx2"/>
                          </a:solidFill>
                        </a:rPr>
                        <a:t>Today: incubator approach, support for</a:t>
                      </a:r>
                      <a:r>
                        <a:rPr lang="en-GB" sz="1600" baseline="0" noProof="0" dirty="0" smtClean="0">
                          <a:solidFill>
                            <a:schemeClr val="tx2"/>
                          </a:solidFill>
                        </a:rPr>
                        <a:t> IP, innovation development</a:t>
                      </a:r>
                      <a:endParaRPr lang="en-GB" sz="1600" noProof="0" dirty="0">
                        <a:solidFill>
                          <a:schemeClr val="tx2"/>
                        </a:solidFill>
                      </a:endParaRPr>
                    </a:p>
                  </a:txBody>
                  <a:tcPr marL="91433" marR="91433" marT="45712" marB="45712" anchor="ctr"/>
                </a:tc>
              </a:tr>
              <a:tr h="826366">
                <a:tc>
                  <a:txBody>
                    <a:bodyPr/>
                    <a:lstStyle/>
                    <a:p>
                      <a:pPr algn="just"/>
                      <a:r>
                        <a:rPr lang="en-GB" sz="1600" b="1" noProof="0" dirty="0" smtClean="0">
                          <a:solidFill>
                            <a:schemeClr val="tx2"/>
                          </a:solidFill>
                        </a:rPr>
                        <a:t>DLR (Germany)</a:t>
                      </a:r>
                      <a:endParaRPr lang="en-GB" sz="1600" b="1" noProof="0" dirty="0">
                        <a:solidFill>
                          <a:schemeClr val="tx2"/>
                        </a:solidFill>
                      </a:endParaRPr>
                    </a:p>
                  </a:txBody>
                  <a:tcPr marL="91433" marR="91433" marT="45712" marB="45712" anchor="ctr"/>
                </a:tc>
                <a:tc>
                  <a:txBody>
                    <a:bodyPr/>
                    <a:lstStyle/>
                    <a:p>
                      <a:pPr marL="285750" indent="-285750" algn="just">
                        <a:buFont typeface="Arial" pitchFamily="34" charset="0"/>
                        <a:buChar char="•"/>
                      </a:pPr>
                      <a:r>
                        <a:rPr lang="en-GB" sz="1600" i="1" noProof="0" dirty="0" smtClean="0">
                          <a:solidFill>
                            <a:schemeClr val="tx2"/>
                          </a:solidFill>
                        </a:rPr>
                        <a:t>Technology push</a:t>
                      </a:r>
                      <a:r>
                        <a:rPr lang="en-GB" sz="1600" noProof="0" dirty="0" smtClean="0">
                          <a:solidFill>
                            <a:schemeClr val="tx2"/>
                          </a:solidFill>
                        </a:rPr>
                        <a:t>:</a:t>
                      </a:r>
                      <a:r>
                        <a:rPr lang="en-GB" sz="1600" baseline="0" noProof="0" dirty="0" smtClean="0">
                          <a:solidFill>
                            <a:schemeClr val="tx2"/>
                          </a:solidFill>
                        </a:rPr>
                        <a:t> risk sharing between private player and DLR through a company as special vehicle in order to reduce systemic financial risk</a:t>
                      </a:r>
                      <a:endParaRPr lang="en-GB" sz="1600" noProof="0" dirty="0">
                        <a:solidFill>
                          <a:schemeClr val="tx2"/>
                        </a:solidFill>
                      </a:endParaRPr>
                    </a:p>
                  </a:txBody>
                  <a:tcPr marL="91433" marR="91433" marT="45712" marB="45712" anchor="ctr"/>
                </a:tc>
              </a:tr>
              <a:tr h="826366">
                <a:tc>
                  <a:txBody>
                    <a:bodyPr/>
                    <a:lstStyle/>
                    <a:p>
                      <a:pPr algn="just"/>
                      <a:r>
                        <a:rPr lang="en-GB" sz="1600" b="1" noProof="0" dirty="0" smtClean="0">
                          <a:solidFill>
                            <a:schemeClr val="tx2"/>
                          </a:solidFill>
                        </a:rPr>
                        <a:t>CSA (Canada)</a:t>
                      </a:r>
                      <a:endParaRPr lang="en-GB" sz="1600" b="1" noProof="0" dirty="0">
                        <a:solidFill>
                          <a:schemeClr val="tx2"/>
                        </a:solidFill>
                      </a:endParaRPr>
                    </a:p>
                  </a:txBody>
                  <a:tcPr marL="91433" marR="91433" marT="45712" marB="45712" anchor="ctr"/>
                </a:tc>
                <a:tc>
                  <a:txBody>
                    <a:bodyPr/>
                    <a:lstStyle/>
                    <a:p>
                      <a:pPr marL="285750" indent="-285750" algn="just">
                        <a:buFont typeface="Arial" pitchFamily="34" charset="0"/>
                        <a:buChar char="•"/>
                      </a:pPr>
                      <a:r>
                        <a:rPr lang="en-GB" sz="1600" i="1" noProof="0" dirty="0" smtClean="0">
                          <a:solidFill>
                            <a:schemeClr val="tx2"/>
                          </a:solidFill>
                        </a:rPr>
                        <a:t>Space Policy Framework</a:t>
                      </a:r>
                      <a:r>
                        <a:rPr lang="en-GB" sz="1600" noProof="0" dirty="0" smtClean="0">
                          <a:solidFill>
                            <a:schemeClr val="tx2"/>
                          </a:solidFill>
                        </a:rPr>
                        <a:t>: marketing approach</a:t>
                      </a:r>
                      <a:r>
                        <a:rPr lang="en-GB" sz="1600" baseline="0" noProof="0" dirty="0" smtClean="0">
                          <a:solidFill>
                            <a:schemeClr val="tx2"/>
                          </a:solidFill>
                        </a:rPr>
                        <a:t> from space sector to other industrial sector </a:t>
                      </a:r>
                      <a:endParaRPr lang="en-GB" sz="1600" noProof="0" dirty="0">
                        <a:solidFill>
                          <a:schemeClr val="tx2"/>
                        </a:solidFill>
                      </a:endParaRPr>
                    </a:p>
                  </a:txBody>
                  <a:tcPr marL="91433" marR="91433" marT="45712" marB="45712" anchor="ctr"/>
                </a:tc>
              </a:tr>
            </a:tbl>
          </a:graphicData>
        </a:graphic>
      </p:graphicFrame>
      <p:sp>
        <p:nvSpPr>
          <p:cNvPr id="5" name="Rettangolo 445"/>
          <p:cNvSpPr>
            <a:spLocks noChangeArrowheads="1"/>
          </p:cNvSpPr>
          <p:nvPr/>
        </p:nvSpPr>
        <p:spPr bwMode="auto">
          <a:xfrm>
            <a:off x="107504" y="5572140"/>
            <a:ext cx="8712968" cy="500090"/>
          </a:xfrm>
          <a:prstGeom prst="rect">
            <a:avLst/>
          </a:prstGeom>
          <a:noFill/>
          <a:ln w="9525" algn="ctr">
            <a:solidFill>
              <a:schemeClr val="tx2"/>
            </a:solidFill>
            <a:round/>
            <a:headEnd/>
            <a:tailEnd/>
          </a:ln>
        </p:spPr>
        <p:txBody>
          <a:bodyPr anchor="t"/>
          <a:lstStyle/>
          <a:p>
            <a:pPr marL="342900" indent="-342900" algn="just" eaLnBrk="0" hangingPunct="0">
              <a:buFont typeface="Arial" pitchFamily="34" charset="0"/>
              <a:buChar char="•"/>
            </a:pPr>
            <a:r>
              <a:rPr lang="en-US" sz="2800" i="1" dirty="0">
                <a:solidFill>
                  <a:schemeClr val="tx2">
                    <a:lumMod val="75000"/>
                  </a:schemeClr>
                </a:solidFill>
              </a:rPr>
              <a:t>Examples of policy initiatives</a:t>
            </a:r>
          </a:p>
        </p:txBody>
      </p:sp>
    </p:spTree>
    <p:extLst>
      <p:ext uri="{BB962C8B-B14F-4D97-AF65-F5344CB8AC3E}">
        <p14:creationId xmlns:p14="http://schemas.microsoft.com/office/powerpoint/2010/main" val="1592914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7859393" cy="720080"/>
          </a:xfrm>
        </p:spPr>
        <p:txBody>
          <a:bodyPr/>
          <a:lstStyle/>
          <a:p>
            <a:r>
              <a:rPr lang="en-US" dirty="0">
                <a:solidFill>
                  <a:srgbClr val="0070C0"/>
                </a:solidFill>
              </a:rPr>
              <a:t>Space Technology </a:t>
            </a:r>
            <a:r>
              <a:rPr lang="en-US" dirty="0" smtClean="0">
                <a:solidFill>
                  <a:srgbClr val="0070C0"/>
                </a:solidFill>
              </a:rPr>
              <a:t>Transfer: ASI achievements</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105478115"/>
              </p:ext>
            </p:extLst>
          </p:nvPr>
        </p:nvGraphicFramePr>
        <p:xfrm>
          <a:off x="179512" y="764704"/>
          <a:ext cx="8784976" cy="4958080"/>
        </p:xfrm>
        <a:graphic>
          <a:graphicData uri="http://schemas.openxmlformats.org/drawingml/2006/table">
            <a:tbl>
              <a:tblPr firstRow="1" bandRow="1">
                <a:tableStyleId>{5C22544A-7EE6-4342-B048-85BDC9FD1C3A}</a:tableStyleId>
              </a:tblPr>
              <a:tblGrid>
                <a:gridCol w="1872208"/>
                <a:gridCol w="5040560"/>
                <a:gridCol w="1872208"/>
              </a:tblGrid>
              <a:tr h="370840">
                <a:tc>
                  <a:txBody>
                    <a:bodyPr/>
                    <a:lstStyle/>
                    <a:p>
                      <a:r>
                        <a:rPr lang="it-IT" dirty="0" smtClean="0"/>
                        <a:t>Start-up</a:t>
                      </a:r>
                      <a:endParaRPr lang="en-US" dirty="0"/>
                    </a:p>
                  </a:txBody>
                  <a:tcPr/>
                </a:tc>
                <a:tc>
                  <a:txBody>
                    <a:bodyPr/>
                    <a:lstStyle/>
                    <a:p>
                      <a:r>
                        <a:rPr lang="it-IT" dirty="0" smtClean="0"/>
                        <a:t>Technology</a:t>
                      </a:r>
                      <a:endParaRPr lang="en-US" dirty="0"/>
                    </a:p>
                  </a:txBody>
                  <a:tcPr/>
                </a:tc>
                <a:tc>
                  <a:txBody>
                    <a:bodyPr/>
                    <a:lstStyle/>
                    <a:p>
                      <a:r>
                        <a:rPr lang="it-IT" dirty="0" smtClean="0"/>
                        <a:t>Website</a:t>
                      </a:r>
                      <a:endParaRPr lang="en-US" dirty="0"/>
                    </a:p>
                  </a:txBody>
                  <a:tcPr/>
                </a:tc>
              </a:tr>
              <a:tr h="370840">
                <a:tc>
                  <a:txBody>
                    <a:bodyPr/>
                    <a:lstStyle/>
                    <a:p>
                      <a:endParaRPr lang="en-US" b="1" dirty="0">
                        <a:solidFill>
                          <a:schemeClr val="tx2">
                            <a:lumMod val="75000"/>
                          </a:schemeClr>
                        </a:solidFill>
                      </a:endParaRPr>
                    </a:p>
                  </a:txBody>
                  <a:tcPr/>
                </a:tc>
                <a:tc>
                  <a:txBody>
                    <a:bodyPr/>
                    <a:lstStyle/>
                    <a:p>
                      <a:pPr algn="just"/>
                      <a:r>
                        <a:rPr lang="en-US" sz="1600" dirty="0" smtClean="0">
                          <a:solidFill>
                            <a:schemeClr val="tx2">
                              <a:lumMod val="75000"/>
                            </a:schemeClr>
                          </a:solidFill>
                        </a:rPr>
                        <a:t>Monitoring Evolution with Soccer</a:t>
                      </a:r>
                      <a:r>
                        <a:rPr lang="en-US" sz="1600" baseline="0" dirty="0" smtClean="0">
                          <a:solidFill>
                            <a:schemeClr val="tx2">
                              <a:lumMod val="75000"/>
                            </a:schemeClr>
                          </a:solidFill>
                        </a:rPr>
                        <a:t> -</a:t>
                      </a:r>
                      <a:r>
                        <a:rPr lang="en-US" sz="1600" dirty="0" smtClean="0">
                          <a:solidFill>
                            <a:schemeClr val="tx2">
                              <a:lumMod val="75000"/>
                            </a:schemeClr>
                          </a:solidFill>
                        </a:rPr>
                        <a:t>Satnav Innovation High Precision</a:t>
                      </a:r>
                      <a:endParaRPr lang="en-US" sz="1600" dirty="0">
                        <a:solidFill>
                          <a:schemeClr val="tx2">
                            <a:lumMod val="75000"/>
                          </a:schemeClr>
                        </a:solidFill>
                      </a:endParaRPr>
                    </a:p>
                  </a:txBody>
                  <a:tcPr/>
                </a:tc>
                <a:tc>
                  <a:txBody>
                    <a:bodyPr/>
                    <a:lstStyle/>
                    <a:p>
                      <a:r>
                        <a:rPr lang="en-US" sz="1200" dirty="0" smtClean="0">
                          <a:solidFill>
                            <a:schemeClr val="tx2">
                              <a:lumMod val="75000"/>
                            </a:schemeClr>
                          </a:solidFill>
                          <a:hlinkClick r:id="rId2"/>
                        </a:rPr>
                        <a:t>www.spaceexe.com</a:t>
                      </a:r>
                      <a:r>
                        <a:rPr lang="en-US" sz="1200" dirty="0" smtClean="0">
                          <a:solidFill>
                            <a:schemeClr val="tx2">
                              <a:lumMod val="75000"/>
                            </a:schemeClr>
                          </a:solidFill>
                        </a:rPr>
                        <a:t> </a:t>
                      </a:r>
                      <a:endParaRPr lang="en-US" sz="1200" dirty="0">
                        <a:solidFill>
                          <a:schemeClr val="tx2">
                            <a:lumMod val="75000"/>
                          </a:schemeClr>
                        </a:solidFill>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dirty="0" smtClean="0">
                          <a:solidFill>
                            <a:schemeClr val="tx2">
                              <a:lumMod val="75000"/>
                            </a:schemeClr>
                          </a:solidFill>
                        </a:rPr>
                        <a:t>Monitoring urban areas by means of</a:t>
                      </a:r>
                      <a:r>
                        <a:rPr lang="en-US" sz="1600" baseline="0" dirty="0" smtClean="0">
                          <a:solidFill>
                            <a:schemeClr val="tx2">
                              <a:lumMod val="75000"/>
                            </a:schemeClr>
                          </a:solidFill>
                        </a:rPr>
                        <a:t> </a:t>
                      </a:r>
                      <a:r>
                        <a:rPr lang="en-US" sz="1600" dirty="0" smtClean="0">
                          <a:solidFill>
                            <a:schemeClr val="tx2">
                              <a:lumMod val="75000"/>
                            </a:schemeClr>
                          </a:solidFill>
                        </a:rPr>
                        <a:t>long term </a:t>
                      </a:r>
                      <a:r>
                        <a:rPr lang="en-US" sz="1600" dirty="0" err="1" smtClean="0">
                          <a:solidFill>
                            <a:schemeClr val="tx2">
                              <a:lumMod val="75000"/>
                            </a:schemeClr>
                          </a:solidFill>
                        </a:rPr>
                        <a:t>DInSAR</a:t>
                      </a:r>
                      <a:r>
                        <a:rPr lang="en-US" sz="1600" dirty="0" smtClean="0">
                          <a:solidFill>
                            <a:schemeClr val="tx2">
                              <a:lumMod val="75000"/>
                            </a:schemeClr>
                          </a:solidFill>
                        </a:rPr>
                        <a:t> time series</a:t>
                      </a:r>
                      <a:endParaRPr lang="en-US" sz="1600" dirty="0">
                        <a:solidFill>
                          <a:schemeClr val="tx2">
                            <a:lumMod val="75000"/>
                          </a:schemeClr>
                        </a:solidFill>
                      </a:endParaRPr>
                    </a:p>
                  </a:txBody>
                  <a:tcPr/>
                </a:tc>
                <a:tc>
                  <a:txBody>
                    <a:bodyPr/>
                    <a:lstStyle/>
                    <a:p>
                      <a:pPr marL="0" algn="l" defTabSz="914400" rtl="0" eaLnBrk="1" latinLnBrk="0" hangingPunct="1"/>
                      <a:r>
                        <a:rPr lang="en-US" sz="1200" kern="1200" dirty="0" smtClean="0">
                          <a:solidFill>
                            <a:schemeClr val="tx2">
                              <a:lumMod val="75000"/>
                            </a:schemeClr>
                          </a:solidFill>
                          <a:latin typeface="+mn-lt"/>
                          <a:ea typeface="+mn-ea"/>
                          <a:cs typeface="+mn-cs"/>
                          <a:hlinkClick r:id="rId3"/>
                        </a:rPr>
                        <a:t>www.surveylab.info</a:t>
                      </a:r>
                      <a:r>
                        <a:rPr lang="en-US" sz="1200" kern="1200" dirty="0" smtClean="0">
                          <a:solidFill>
                            <a:schemeClr val="tx2">
                              <a:lumMod val="75000"/>
                            </a:schemeClr>
                          </a:solidFill>
                          <a:latin typeface="+mn-lt"/>
                          <a:ea typeface="+mn-ea"/>
                          <a:cs typeface="+mn-cs"/>
                        </a:rPr>
                        <a:t> </a:t>
                      </a:r>
                      <a:endParaRPr lang="en-US" sz="1200" kern="1200" dirty="0">
                        <a:solidFill>
                          <a:schemeClr val="tx2">
                            <a:lumMod val="75000"/>
                          </a:schemeClr>
                        </a:solidFill>
                        <a:latin typeface="+mn-lt"/>
                        <a:ea typeface="+mn-ea"/>
                        <a:cs typeface="+mn-cs"/>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noProof="0" dirty="0" smtClean="0">
                          <a:solidFill>
                            <a:schemeClr val="tx2">
                              <a:lumMod val="75000"/>
                            </a:schemeClr>
                          </a:solidFill>
                        </a:rPr>
                        <a:t>Innovative</a:t>
                      </a:r>
                      <a:r>
                        <a:rPr lang="en-US" sz="1600" baseline="0" noProof="0" dirty="0" smtClean="0">
                          <a:solidFill>
                            <a:schemeClr val="tx2">
                              <a:lumMod val="75000"/>
                            </a:schemeClr>
                          </a:solidFill>
                        </a:rPr>
                        <a:t> Smart multi-sensor for indoor detection</a:t>
                      </a:r>
                      <a:endParaRPr lang="en-US" sz="1600" noProof="0" dirty="0" smtClean="0">
                        <a:solidFill>
                          <a:schemeClr val="tx2">
                            <a:lumMod val="75000"/>
                          </a:schemeClr>
                        </a:solidFill>
                      </a:endParaRPr>
                    </a:p>
                  </a:txBody>
                  <a:tcPr/>
                </a:tc>
                <a:tc>
                  <a:txBody>
                    <a:bodyPr/>
                    <a:lstStyle/>
                    <a:p>
                      <a:r>
                        <a:rPr lang="it-IT" sz="1200" dirty="0" smtClean="0">
                          <a:solidFill>
                            <a:schemeClr val="tx2">
                              <a:lumMod val="75000"/>
                            </a:schemeClr>
                          </a:solidFill>
                          <a:hlinkClick r:id="rId4"/>
                        </a:rPr>
                        <a:t>www.airgloss.com</a:t>
                      </a:r>
                      <a:r>
                        <a:rPr lang="it-IT" sz="1200" dirty="0" smtClean="0">
                          <a:solidFill>
                            <a:schemeClr val="tx2">
                              <a:lumMod val="75000"/>
                            </a:schemeClr>
                          </a:solidFill>
                        </a:rPr>
                        <a:t> </a:t>
                      </a:r>
                      <a:endParaRPr lang="en-US" sz="1200" dirty="0">
                        <a:solidFill>
                          <a:schemeClr val="tx2">
                            <a:lumMod val="75000"/>
                          </a:schemeClr>
                        </a:solidFill>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dirty="0" smtClean="0">
                          <a:solidFill>
                            <a:schemeClr val="tx2">
                              <a:lumMod val="75000"/>
                            </a:schemeClr>
                          </a:solidFill>
                        </a:rPr>
                        <a:t>User friendly lab</a:t>
                      </a:r>
                      <a:r>
                        <a:rPr lang="en-US" sz="1600" baseline="0" dirty="0" smtClean="0">
                          <a:solidFill>
                            <a:schemeClr val="tx2">
                              <a:lumMod val="75000"/>
                            </a:schemeClr>
                          </a:solidFill>
                        </a:rPr>
                        <a:t> </a:t>
                      </a:r>
                      <a:r>
                        <a:rPr lang="en-US" sz="1600" dirty="0" smtClean="0">
                          <a:solidFill>
                            <a:schemeClr val="tx2">
                              <a:lumMod val="75000"/>
                            </a:schemeClr>
                          </a:solidFill>
                        </a:rPr>
                        <a:t>performing</a:t>
                      </a:r>
                      <a:r>
                        <a:rPr lang="en-US" sz="1600" baseline="0" dirty="0" smtClean="0">
                          <a:solidFill>
                            <a:schemeClr val="tx2">
                              <a:lumMod val="75000"/>
                            </a:schemeClr>
                          </a:solidFill>
                        </a:rPr>
                        <a:t> </a:t>
                      </a:r>
                      <a:r>
                        <a:rPr lang="en-US" sz="1600" dirty="0" smtClean="0">
                          <a:solidFill>
                            <a:schemeClr val="tx2">
                              <a:lumMod val="75000"/>
                            </a:schemeClr>
                          </a:solidFill>
                        </a:rPr>
                        <a:t>the</a:t>
                      </a:r>
                      <a:r>
                        <a:rPr lang="en-US" sz="1600" baseline="0" dirty="0" smtClean="0">
                          <a:solidFill>
                            <a:schemeClr val="tx2">
                              <a:lumMod val="75000"/>
                            </a:schemeClr>
                          </a:solidFill>
                        </a:rPr>
                        <a:t> </a:t>
                      </a:r>
                      <a:r>
                        <a:rPr lang="en-US" sz="1600" dirty="0" smtClean="0">
                          <a:solidFill>
                            <a:schemeClr val="tx2">
                              <a:lumMod val="75000"/>
                            </a:schemeClr>
                          </a:solidFill>
                        </a:rPr>
                        <a:t>microbiological analyses on bathing marine</a:t>
                      </a:r>
                      <a:r>
                        <a:rPr lang="en-US" sz="1600" baseline="0" dirty="0" smtClean="0">
                          <a:solidFill>
                            <a:schemeClr val="tx2">
                              <a:lumMod val="75000"/>
                            </a:schemeClr>
                          </a:solidFill>
                        </a:rPr>
                        <a:t> </a:t>
                      </a:r>
                      <a:r>
                        <a:rPr lang="en-US" sz="1600" dirty="0" smtClean="0">
                          <a:solidFill>
                            <a:schemeClr val="tx2">
                              <a:lumMod val="75000"/>
                            </a:schemeClr>
                          </a:solidFill>
                        </a:rPr>
                        <a:t>area</a:t>
                      </a:r>
                      <a:endParaRPr lang="en-US" sz="1600" dirty="0">
                        <a:solidFill>
                          <a:schemeClr val="tx2">
                            <a:lumMod val="75000"/>
                          </a:schemeClr>
                        </a:solidFill>
                      </a:endParaRPr>
                    </a:p>
                  </a:txBody>
                  <a:tcPr/>
                </a:tc>
                <a:tc>
                  <a:txBody>
                    <a:bodyPr/>
                    <a:lstStyle/>
                    <a:p>
                      <a:r>
                        <a:rPr lang="it-IT" sz="1200" dirty="0" smtClean="0">
                          <a:solidFill>
                            <a:schemeClr val="tx2">
                              <a:lumMod val="75000"/>
                            </a:schemeClr>
                          </a:solidFill>
                          <a:hlinkClick r:id="rId5"/>
                        </a:rPr>
                        <a:t>www.biosensingtechnologies.com</a:t>
                      </a:r>
                      <a:r>
                        <a:rPr lang="it-IT" sz="1200" baseline="0" dirty="0" smtClean="0">
                          <a:solidFill>
                            <a:schemeClr val="tx2">
                              <a:lumMod val="75000"/>
                            </a:schemeClr>
                          </a:solidFill>
                        </a:rPr>
                        <a:t> </a:t>
                      </a:r>
                      <a:endParaRPr lang="en-US" sz="1200" dirty="0">
                        <a:solidFill>
                          <a:schemeClr val="tx2">
                            <a:lumMod val="75000"/>
                          </a:schemeClr>
                        </a:solidFill>
                      </a:endParaRPr>
                    </a:p>
                  </a:txBody>
                  <a:tcPr/>
                </a:tc>
              </a:tr>
              <a:tr h="370840">
                <a:tc>
                  <a:txBody>
                    <a:bodyPr/>
                    <a:lstStyle/>
                    <a:p>
                      <a:endParaRPr lang="en-US" b="1" noProof="0" dirty="0">
                        <a:solidFill>
                          <a:schemeClr val="tx2">
                            <a:lumMod val="75000"/>
                          </a:schemeClr>
                        </a:solidFill>
                      </a:endParaRPr>
                    </a:p>
                  </a:txBody>
                  <a:tcPr/>
                </a:tc>
                <a:tc>
                  <a:txBody>
                    <a:bodyPr/>
                    <a:lstStyle/>
                    <a:p>
                      <a:pPr algn="just"/>
                      <a:r>
                        <a:rPr lang="en-US" sz="1600" noProof="0" dirty="0" smtClean="0">
                          <a:solidFill>
                            <a:schemeClr val="tx2">
                              <a:lumMod val="75000"/>
                            </a:schemeClr>
                          </a:solidFill>
                        </a:rPr>
                        <a:t>Smart Base</a:t>
                      </a:r>
                      <a:r>
                        <a:rPr lang="en-US" sz="1600" baseline="0" noProof="0" dirty="0" smtClean="0">
                          <a:solidFill>
                            <a:schemeClr val="tx2">
                              <a:lumMod val="75000"/>
                            </a:schemeClr>
                          </a:solidFill>
                        </a:rPr>
                        <a:t>  Transceiver Stations</a:t>
                      </a:r>
                      <a:endParaRPr lang="en-US" sz="1600" noProof="0" dirty="0">
                        <a:solidFill>
                          <a:schemeClr val="tx2">
                            <a:lumMod val="75000"/>
                          </a:schemeClr>
                        </a:solidFill>
                      </a:endParaRPr>
                    </a:p>
                  </a:txBody>
                  <a:tcPr/>
                </a:tc>
                <a:tc>
                  <a:txBody>
                    <a:bodyPr/>
                    <a:lstStyle/>
                    <a:p>
                      <a:r>
                        <a:rPr lang="en-US" sz="1200" dirty="0" smtClean="0">
                          <a:solidFill>
                            <a:schemeClr val="tx2">
                              <a:lumMod val="75000"/>
                            </a:schemeClr>
                          </a:solidFill>
                          <a:hlinkClick r:id="rId6"/>
                        </a:rPr>
                        <a:t>www.smartstru.com</a:t>
                      </a:r>
                      <a:endParaRPr lang="en-US" sz="1200" dirty="0">
                        <a:solidFill>
                          <a:schemeClr val="tx2">
                            <a:lumMod val="75000"/>
                          </a:schemeClr>
                        </a:solidFill>
                      </a:endParaRPr>
                    </a:p>
                  </a:txBody>
                  <a:tcPr/>
                </a:tc>
              </a:tr>
              <a:tr h="370840">
                <a:tc>
                  <a:txBody>
                    <a:bodyPr/>
                    <a:lstStyle/>
                    <a:p>
                      <a:endParaRPr lang="en-US" b="1" noProof="0" dirty="0">
                        <a:solidFill>
                          <a:schemeClr val="tx2">
                            <a:lumMod val="75000"/>
                          </a:schemeClr>
                        </a:solidFill>
                      </a:endParaRPr>
                    </a:p>
                  </a:txBody>
                  <a:tcPr/>
                </a:tc>
                <a:tc>
                  <a:txBody>
                    <a:bodyPr/>
                    <a:lstStyle/>
                    <a:p>
                      <a:pPr algn="just"/>
                      <a:r>
                        <a:rPr lang="en-US" sz="1600" noProof="0" dirty="0" smtClean="0">
                          <a:solidFill>
                            <a:schemeClr val="tx2">
                              <a:lumMod val="75000"/>
                            </a:schemeClr>
                          </a:solidFill>
                        </a:rPr>
                        <a:t>Self-powered piezoelectric temperature and humidity sensor</a:t>
                      </a:r>
                      <a:endParaRPr lang="en-US" sz="1600" noProof="0" dirty="0">
                        <a:solidFill>
                          <a:schemeClr val="tx2">
                            <a:lumMod val="75000"/>
                          </a:schemeClr>
                        </a:solidFill>
                      </a:endParaRPr>
                    </a:p>
                  </a:txBody>
                  <a:tcPr/>
                </a:tc>
                <a:tc>
                  <a:txBody>
                    <a:bodyPr/>
                    <a:lstStyle/>
                    <a:p>
                      <a:r>
                        <a:rPr lang="en-US" sz="1200" dirty="0" smtClean="0">
                          <a:solidFill>
                            <a:schemeClr val="tx2">
                              <a:lumMod val="75000"/>
                            </a:schemeClr>
                          </a:solidFill>
                          <a:hlinkClick r:id="rId7"/>
                        </a:rPr>
                        <a:t>www.stronger2012.com</a:t>
                      </a:r>
                      <a:endParaRPr lang="en-US" sz="1200" dirty="0">
                        <a:solidFill>
                          <a:schemeClr val="tx2">
                            <a:lumMod val="75000"/>
                          </a:schemeClr>
                        </a:solidFill>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dirty="0" smtClean="0">
                          <a:solidFill>
                            <a:schemeClr val="tx2">
                              <a:lumMod val="75000"/>
                            </a:schemeClr>
                          </a:solidFill>
                        </a:rPr>
                        <a:t>Hyperspectral/multispectral satellite</a:t>
                      </a:r>
                      <a:r>
                        <a:rPr lang="en-US" sz="1600" baseline="0" dirty="0" smtClean="0">
                          <a:solidFill>
                            <a:schemeClr val="tx2">
                              <a:lumMod val="75000"/>
                            </a:schemeClr>
                          </a:solidFill>
                        </a:rPr>
                        <a:t> </a:t>
                      </a:r>
                      <a:r>
                        <a:rPr lang="en-US" sz="1600" dirty="0" smtClean="0">
                          <a:solidFill>
                            <a:schemeClr val="tx2">
                              <a:lumMod val="75000"/>
                            </a:schemeClr>
                          </a:solidFill>
                        </a:rPr>
                        <a:t>data based system to detect water</a:t>
                      </a:r>
                      <a:r>
                        <a:rPr lang="en-US" sz="1600" baseline="0" dirty="0" smtClean="0">
                          <a:solidFill>
                            <a:schemeClr val="tx2">
                              <a:lumMod val="75000"/>
                            </a:schemeClr>
                          </a:solidFill>
                        </a:rPr>
                        <a:t> l</a:t>
                      </a:r>
                      <a:r>
                        <a:rPr lang="en-US" sz="1600" dirty="0" smtClean="0">
                          <a:solidFill>
                            <a:schemeClr val="tx2">
                              <a:lumMod val="75000"/>
                            </a:schemeClr>
                          </a:solidFill>
                        </a:rPr>
                        <a:t>eaks</a:t>
                      </a:r>
                      <a:endParaRPr lang="en-US" sz="1600" dirty="0">
                        <a:solidFill>
                          <a:schemeClr val="tx2">
                            <a:lumMod val="75000"/>
                          </a:schemeClr>
                        </a:solidFill>
                      </a:endParaRPr>
                    </a:p>
                  </a:txBody>
                  <a:tcPr/>
                </a:tc>
                <a:tc>
                  <a:txBody>
                    <a:bodyPr/>
                    <a:lstStyle/>
                    <a:p>
                      <a:r>
                        <a:rPr lang="en-US" sz="1200" kern="1200" dirty="0" smtClean="0">
                          <a:solidFill>
                            <a:schemeClr val="dk1"/>
                          </a:solidFill>
                          <a:effectLst/>
                          <a:latin typeface="+mn-lt"/>
                          <a:ea typeface="+mn-ea"/>
                          <a:cs typeface="+mn-cs"/>
                          <a:hlinkClick r:id="rId8"/>
                        </a:rPr>
                        <a:t>www.neptunewaterleaks.com</a:t>
                      </a:r>
                      <a:endParaRPr lang="en-US" sz="1200" dirty="0">
                        <a:solidFill>
                          <a:schemeClr val="tx2">
                            <a:lumMod val="75000"/>
                          </a:schemeClr>
                        </a:solidFill>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dirty="0" smtClean="0">
                          <a:solidFill>
                            <a:schemeClr val="tx2">
                              <a:lumMod val="75000"/>
                            </a:schemeClr>
                          </a:solidFill>
                        </a:rPr>
                        <a:t>An integrated motion capture system with inertial</a:t>
                      </a:r>
                      <a:r>
                        <a:rPr lang="en-US" sz="1600" baseline="0" dirty="0" smtClean="0">
                          <a:solidFill>
                            <a:schemeClr val="tx2">
                              <a:lumMod val="75000"/>
                            </a:schemeClr>
                          </a:solidFill>
                        </a:rPr>
                        <a:t> </a:t>
                      </a:r>
                      <a:r>
                        <a:rPr lang="en-US" sz="1600" dirty="0" smtClean="0">
                          <a:solidFill>
                            <a:schemeClr val="tx2">
                              <a:lumMod val="75000"/>
                            </a:schemeClr>
                          </a:solidFill>
                        </a:rPr>
                        <a:t>sensors, GPS and 2 way wireless</a:t>
                      </a:r>
                      <a:r>
                        <a:rPr lang="en-US" sz="1600" baseline="0" dirty="0" smtClean="0">
                          <a:solidFill>
                            <a:schemeClr val="tx2">
                              <a:lumMod val="75000"/>
                            </a:schemeClr>
                          </a:solidFill>
                        </a:rPr>
                        <a:t> </a:t>
                      </a:r>
                      <a:r>
                        <a:rPr lang="en-US" sz="1600" dirty="0" smtClean="0">
                          <a:solidFill>
                            <a:schemeClr val="tx2">
                              <a:lumMod val="75000"/>
                            </a:schemeClr>
                          </a:solidFill>
                        </a:rPr>
                        <a:t>communication</a:t>
                      </a:r>
                      <a:endParaRPr lang="en-US" sz="1600" dirty="0">
                        <a:solidFill>
                          <a:schemeClr val="tx2">
                            <a:lumMod val="75000"/>
                          </a:schemeClr>
                        </a:solidFill>
                      </a:endParaRPr>
                    </a:p>
                  </a:txBody>
                  <a:tcPr/>
                </a:tc>
                <a:tc>
                  <a:txBody>
                    <a:bodyPr/>
                    <a:lstStyle/>
                    <a:p>
                      <a:r>
                        <a:rPr lang="en-US" sz="1200" dirty="0" smtClean="0">
                          <a:solidFill>
                            <a:schemeClr val="tx2">
                              <a:lumMod val="75000"/>
                            </a:schemeClr>
                          </a:solidFill>
                          <a:hlinkClick r:id="rId9"/>
                        </a:rPr>
                        <a:t>www.captiks.com</a:t>
                      </a:r>
                      <a:r>
                        <a:rPr lang="en-US" sz="1200" dirty="0" smtClean="0">
                          <a:solidFill>
                            <a:schemeClr val="tx2">
                              <a:lumMod val="75000"/>
                            </a:schemeClr>
                          </a:solidFill>
                        </a:rPr>
                        <a:t> </a:t>
                      </a:r>
                      <a:endParaRPr lang="en-US" sz="1200" dirty="0">
                        <a:solidFill>
                          <a:schemeClr val="tx2">
                            <a:lumMod val="75000"/>
                          </a:schemeClr>
                        </a:solidFill>
                      </a:endParaRPr>
                    </a:p>
                  </a:txBody>
                  <a:tcPr/>
                </a:tc>
              </a:tr>
              <a:tr h="370840">
                <a:tc>
                  <a:txBody>
                    <a:bodyPr/>
                    <a:lstStyle/>
                    <a:p>
                      <a:endParaRPr lang="en-US" b="1" dirty="0">
                        <a:solidFill>
                          <a:schemeClr val="tx2">
                            <a:lumMod val="75000"/>
                          </a:schemeClr>
                        </a:solidFill>
                      </a:endParaRPr>
                    </a:p>
                  </a:txBody>
                  <a:tcPr/>
                </a:tc>
                <a:tc>
                  <a:txBody>
                    <a:bodyPr/>
                    <a:lstStyle/>
                    <a:p>
                      <a:pPr algn="just"/>
                      <a:r>
                        <a:rPr lang="en-US" sz="1600" noProof="0" dirty="0" smtClean="0">
                          <a:solidFill>
                            <a:schemeClr val="tx2">
                              <a:lumMod val="75000"/>
                            </a:schemeClr>
                          </a:solidFill>
                        </a:rPr>
                        <a:t>Sharing</a:t>
                      </a:r>
                      <a:r>
                        <a:rPr lang="en-US" sz="1600" baseline="0" noProof="0" dirty="0" smtClean="0">
                          <a:solidFill>
                            <a:schemeClr val="tx2">
                              <a:lumMod val="75000"/>
                            </a:schemeClr>
                          </a:solidFill>
                        </a:rPr>
                        <a:t> Economy models for scooter’s ride through apps</a:t>
                      </a:r>
                      <a:endParaRPr lang="en-US" sz="1600" noProof="0" dirty="0">
                        <a:solidFill>
                          <a:schemeClr val="tx2">
                            <a:lumMod val="75000"/>
                          </a:schemeClr>
                        </a:solidFill>
                      </a:endParaRPr>
                    </a:p>
                  </a:txBody>
                  <a:tcPr/>
                </a:tc>
                <a:tc>
                  <a:txBody>
                    <a:bodyPr/>
                    <a:lstStyle/>
                    <a:p>
                      <a:r>
                        <a:rPr lang="it-IT" sz="1200" smtClean="0">
                          <a:solidFill>
                            <a:schemeClr val="tx2">
                              <a:lumMod val="75000"/>
                            </a:schemeClr>
                          </a:solidFill>
                          <a:hlinkClick r:id="rId10"/>
                        </a:rPr>
                        <a:t>www.scooterino.it</a:t>
                      </a:r>
                      <a:r>
                        <a:rPr lang="it-IT" sz="1200" smtClean="0">
                          <a:solidFill>
                            <a:schemeClr val="tx2">
                              <a:lumMod val="75000"/>
                            </a:schemeClr>
                          </a:solidFill>
                        </a:rPr>
                        <a:t> </a:t>
                      </a:r>
                      <a:endParaRPr lang="en-US" sz="1200" dirty="0">
                        <a:solidFill>
                          <a:schemeClr val="tx2">
                            <a:lumMod val="75000"/>
                          </a:schemeClr>
                        </a:solidFill>
                      </a:endParaRPr>
                    </a:p>
                  </a:txBody>
                  <a:tcPr/>
                </a:tc>
              </a:tr>
            </a:tbl>
          </a:graphicData>
        </a:graphic>
      </p:graphicFrame>
      <p:pic>
        <p:nvPicPr>
          <p:cNvPr id="1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614" y="1280910"/>
            <a:ext cx="1152128" cy="30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t="26150"/>
          <a:stretch/>
        </p:blipFill>
        <p:spPr bwMode="auto">
          <a:xfrm>
            <a:off x="239614" y="1772816"/>
            <a:ext cx="1152128" cy="37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614" y="2276872"/>
            <a:ext cx="1609576"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614" y="2708920"/>
            <a:ext cx="1573808" cy="51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9614" y="3284984"/>
            <a:ext cx="1647258" cy="31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9614" y="3717032"/>
            <a:ext cx="1335808" cy="38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9614" y="4221088"/>
            <a:ext cx="864096" cy="62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9614" y="4918026"/>
            <a:ext cx="1740098" cy="38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2824" y="5733256"/>
            <a:ext cx="5828144" cy="46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1520" y="5374079"/>
            <a:ext cx="1197256" cy="35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50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0070C0"/>
                </a:solidFill>
              </a:rPr>
              <a:t>Conclusions and Recommendations </a:t>
            </a:r>
          </a:p>
        </p:txBody>
      </p:sp>
      <p:sp>
        <p:nvSpPr>
          <p:cNvPr id="3" name="Segnaposto contenuto 2"/>
          <p:cNvSpPr>
            <a:spLocks noGrp="1"/>
          </p:cNvSpPr>
          <p:nvPr>
            <p:ph idx="1"/>
          </p:nvPr>
        </p:nvSpPr>
        <p:spPr/>
        <p:txBody>
          <a:bodyPr>
            <a:normAutofit lnSpcReduction="10000"/>
          </a:bodyPr>
          <a:lstStyle/>
          <a:p>
            <a:r>
              <a:rPr lang="en-US" dirty="0"/>
              <a:t>Space technology transfer is a complex ecosystem and an holistic </a:t>
            </a:r>
            <a:r>
              <a:rPr lang="en-US" dirty="0" smtClean="0"/>
              <a:t>approach </a:t>
            </a:r>
            <a:r>
              <a:rPr lang="en-US" i="1" dirty="0" smtClean="0"/>
              <a:t>(e. g. SE)</a:t>
            </a:r>
            <a:r>
              <a:rPr lang="en-US" dirty="0" smtClean="0"/>
              <a:t> shall </a:t>
            </a:r>
            <a:r>
              <a:rPr lang="en-US" dirty="0"/>
              <a:t>be adopted for achieving a more comprehensive </a:t>
            </a:r>
            <a:r>
              <a:rPr lang="en-US" dirty="0" smtClean="0"/>
              <a:t>outcome</a:t>
            </a:r>
          </a:p>
          <a:p>
            <a:r>
              <a:rPr lang="en-US" dirty="0"/>
              <a:t>Space and no-Space </a:t>
            </a:r>
            <a:r>
              <a:rPr lang="en-US" dirty="0" smtClean="0"/>
              <a:t>ecosystems present </a:t>
            </a:r>
            <a:r>
              <a:rPr lang="en-US" dirty="0"/>
              <a:t>different and peculiar business approaches (marketing policies and strategies, governance and international trades</a:t>
            </a:r>
            <a:r>
              <a:rPr lang="en-US" dirty="0" smtClean="0"/>
              <a:t>)</a:t>
            </a:r>
          </a:p>
          <a:p>
            <a:r>
              <a:rPr lang="en-US" dirty="0" smtClean="0"/>
              <a:t>If Space investments shall be exploited as much as possible for humankind then Space technology transfer is the right channel</a:t>
            </a:r>
          </a:p>
          <a:p>
            <a:pPr lvl="1"/>
            <a:r>
              <a:rPr lang="en-US" dirty="0" smtClean="0"/>
              <a:t>no-Space requirements shall be included earlier </a:t>
            </a:r>
          </a:p>
          <a:p>
            <a:pPr lvl="1"/>
            <a:r>
              <a:rPr lang="en-US" dirty="0" smtClean="0"/>
              <a:t>B2C market approach and international trade shall be encompassed into the initial design</a:t>
            </a:r>
          </a:p>
        </p:txBody>
      </p:sp>
    </p:spTree>
    <p:extLst>
      <p:ext uri="{BB962C8B-B14F-4D97-AF65-F5344CB8AC3E}">
        <p14:creationId xmlns:p14="http://schemas.microsoft.com/office/powerpoint/2010/main" val="2813387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373216"/>
            <a:ext cx="8229600" cy="752949"/>
          </a:xfrm>
        </p:spPr>
        <p:txBody>
          <a:bodyPr/>
          <a:lstStyle/>
          <a:p>
            <a:pPr marL="0" indent="0" algn="ctr">
              <a:buNone/>
            </a:pPr>
            <a:r>
              <a:rPr lang="it-IT" i="1" dirty="0" err="1" smtClean="0"/>
              <a:t>There</a:t>
            </a:r>
            <a:r>
              <a:rPr lang="it-IT" i="1" dirty="0" smtClean="0"/>
              <a:t> </a:t>
            </a:r>
            <a:r>
              <a:rPr lang="it-IT" i="1" dirty="0" err="1" smtClean="0"/>
              <a:t>is</a:t>
            </a:r>
            <a:r>
              <a:rPr lang="it-IT" i="1" dirty="0" smtClean="0"/>
              <a:t> </a:t>
            </a:r>
            <a:r>
              <a:rPr lang="it-IT" i="1" dirty="0" err="1" smtClean="0"/>
              <a:t>always</a:t>
            </a:r>
            <a:r>
              <a:rPr lang="it-IT" i="1" dirty="0" smtClean="0"/>
              <a:t> </a:t>
            </a:r>
            <a:r>
              <a:rPr lang="it-IT" i="1" dirty="0" err="1" smtClean="0"/>
              <a:t>space</a:t>
            </a:r>
            <a:r>
              <a:rPr lang="it-IT" i="1" dirty="0" smtClean="0"/>
              <a:t> for Space!</a:t>
            </a:r>
            <a:endParaRPr lang="en-US" i="1"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80" y="912044"/>
            <a:ext cx="7456841" cy="413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7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23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28800"/>
            <a:ext cx="7772400" cy="2088231"/>
          </a:xfrm>
        </p:spPr>
        <p:txBody>
          <a:bodyPr/>
          <a:lstStyle/>
          <a:p>
            <a:r>
              <a:rPr lang="en-US" dirty="0">
                <a:solidFill>
                  <a:srgbClr val="0070C0"/>
                </a:solidFill>
              </a:rPr>
              <a:t>Systems Engineering approach and </a:t>
            </a:r>
            <a:r>
              <a:rPr lang="en-US" dirty="0" smtClean="0">
                <a:solidFill>
                  <a:srgbClr val="0070C0"/>
                </a:solidFill>
              </a:rPr>
              <a:t/>
            </a:r>
            <a:br>
              <a:rPr lang="en-US" dirty="0" smtClean="0">
                <a:solidFill>
                  <a:srgbClr val="0070C0"/>
                </a:solidFill>
              </a:rPr>
            </a:br>
            <a:r>
              <a:rPr lang="en-US" dirty="0" smtClean="0">
                <a:solidFill>
                  <a:srgbClr val="0070C0"/>
                </a:solidFill>
              </a:rPr>
              <a:t>Space </a:t>
            </a:r>
            <a:r>
              <a:rPr lang="en-US" dirty="0">
                <a:solidFill>
                  <a:srgbClr val="0070C0"/>
                </a:solidFill>
              </a:rPr>
              <a:t>Technology Transfer:</a:t>
            </a:r>
            <a:br>
              <a:rPr lang="en-US" dirty="0">
                <a:solidFill>
                  <a:srgbClr val="0070C0"/>
                </a:solidFill>
              </a:rPr>
            </a:br>
            <a:r>
              <a:rPr lang="en-US" dirty="0">
                <a:solidFill>
                  <a:srgbClr val="0070C0"/>
                </a:solidFill>
              </a:rPr>
              <a:t>the role of International Relations </a:t>
            </a:r>
            <a:r>
              <a:rPr lang="en-US" dirty="0" smtClean="0">
                <a:solidFill>
                  <a:srgbClr val="0070C0"/>
                </a:solidFill>
              </a:rPr>
              <a:t>             and </a:t>
            </a:r>
            <a:r>
              <a:rPr lang="en-US" dirty="0">
                <a:solidFill>
                  <a:srgbClr val="0070C0"/>
                </a:solidFill>
              </a:rPr>
              <a:t>Public </a:t>
            </a:r>
            <a:r>
              <a:rPr lang="en-US" dirty="0" smtClean="0">
                <a:solidFill>
                  <a:srgbClr val="0070C0"/>
                </a:solidFill>
              </a:rPr>
              <a:t>Policy</a:t>
            </a:r>
            <a:endParaRPr lang="en-US" dirty="0">
              <a:solidFill>
                <a:srgbClr val="0070C0"/>
              </a:solidFill>
            </a:endParaRPr>
          </a:p>
        </p:txBody>
      </p:sp>
      <p:sp>
        <p:nvSpPr>
          <p:cNvPr id="3" name="Sottotitolo 2"/>
          <p:cNvSpPr>
            <a:spLocks noGrp="1"/>
          </p:cNvSpPr>
          <p:nvPr>
            <p:ph type="subTitle" idx="1"/>
          </p:nvPr>
        </p:nvSpPr>
        <p:spPr/>
        <p:txBody>
          <a:bodyPr>
            <a:normAutofit/>
          </a:bodyPr>
          <a:lstStyle/>
          <a:p>
            <a:r>
              <a:rPr lang="it-IT" dirty="0" smtClean="0"/>
              <a:t>San Francisco, 6 </a:t>
            </a:r>
            <a:r>
              <a:rPr lang="en-US" dirty="0" smtClean="0"/>
              <a:t>October 2</a:t>
            </a:r>
            <a:r>
              <a:rPr lang="it-IT" dirty="0" smtClean="0"/>
              <a:t>015</a:t>
            </a:r>
          </a:p>
          <a:p>
            <a:pPr>
              <a:lnSpc>
                <a:spcPct val="200000"/>
              </a:lnSpc>
            </a:pPr>
            <a:r>
              <a:rPr lang="it-IT" dirty="0" smtClean="0"/>
              <a:t>Veronica La Regina</a:t>
            </a:r>
            <a:r>
              <a:rPr lang="it-IT" dirty="0"/>
              <a:t> </a:t>
            </a:r>
            <a:r>
              <a:rPr lang="it-IT" dirty="0" smtClean="0"/>
              <a:t>– Walter O. Piperno</a:t>
            </a:r>
          </a:p>
        </p:txBody>
      </p:sp>
    </p:spTree>
    <p:extLst>
      <p:ext uri="{BB962C8B-B14F-4D97-AF65-F5344CB8AC3E}">
        <p14:creationId xmlns:p14="http://schemas.microsoft.com/office/powerpoint/2010/main" val="19536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70C0"/>
                </a:solidFill>
              </a:rPr>
              <a:t>Concepts’ Outline</a:t>
            </a:r>
            <a:endParaRPr lang="en-US" dirty="0">
              <a:solidFill>
                <a:srgbClr val="0070C0"/>
              </a:solidFill>
            </a:endParaRPr>
          </a:p>
        </p:txBody>
      </p:sp>
      <p:sp>
        <p:nvSpPr>
          <p:cNvPr id="3" name="Segnaposto contenuto 2"/>
          <p:cNvSpPr>
            <a:spLocks noGrp="1"/>
          </p:cNvSpPr>
          <p:nvPr>
            <p:ph idx="1"/>
          </p:nvPr>
        </p:nvSpPr>
        <p:spPr/>
        <p:txBody>
          <a:bodyPr/>
          <a:lstStyle/>
          <a:p>
            <a:r>
              <a:rPr lang="it-IT" b="1" dirty="0" smtClean="0"/>
              <a:t>Space Technology Transfer </a:t>
            </a:r>
          </a:p>
          <a:p>
            <a:pPr lvl="1"/>
            <a:r>
              <a:rPr lang="en-US" i="1" dirty="0" smtClean="0"/>
              <a:t>without SE and</a:t>
            </a:r>
          </a:p>
          <a:p>
            <a:pPr lvl="1"/>
            <a:r>
              <a:rPr lang="en-US" i="1" dirty="0" smtClean="0"/>
              <a:t>with SE</a:t>
            </a:r>
          </a:p>
          <a:p>
            <a:r>
              <a:rPr lang="en-US" b="1" dirty="0" smtClean="0"/>
              <a:t>Roles of</a:t>
            </a:r>
            <a:endParaRPr lang="en-US" dirty="0" smtClean="0"/>
          </a:p>
          <a:p>
            <a:pPr lvl="1"/>
            <a:r>
              <a:rPr lang="it-IT" i="1" dirty="0" smtClean="0"/>
              <a:t>Market </a:t>
            </a:r>
            <a:endParaRPr lang="en-US" i="1" dirty="0" smtClean="0"/>
          </a:p>
          <a:p>
            <a:pPr lvl="1"/>
            <a:r>
              <a:rPr lang="en-US" i="1" dirty="0" smtClean="0"/>
              <a:t>Public policy and</a:t>
            </a:r>
          </a:p>
          <a:p>
            <a:pPr lvl="1"/>
            <a:r>
              <a:rPr lang="it-IT" i="1" dirty="0" smtClean="0"/>
              <a:t>International Relations</a:t>
            </a:r>
          </a:p>
          <a:p>
            <a:r>
              <a:rPr lang="en-US" b="1" dirty="0" smtClean="0"/>
              <a:t>Conclusions and Recommendations </a:t>
            </a:r>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214987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0070C0"/>
                </a:solidFill>
              </a:rPr>
              <a:t>Space Technology </a:t>
            </a:r>
            <a:r>
              <a:rPr lang="en-US" dirty="0" smtClean="0">
                <a:solidFill>
                  <a:srgbClr val="0070C0"/>
                </a:solidFill>
              </a:rPr>
              <a:t>Transfer &amp; SE</a:t>
            </a:r>
            <a:endParaRPr lang="en-US" dirty="0">
              <a:solidFill>
                <a:srgbClr val="0070C0"/>
              </a:solidFill>
            </a:endParaRPr>
          </a:p>
        </p:txBody>
      </p:sp>
      <p:sp>
        <p:nvSpPr>
          <p:cNvPr id="3" name="Segnaposto contenuto 2"/>
          <p:cNvSpPr>
            <a:spLocks noGrp="1"/>
          </p:cNvSpPr>
          <p:nvPr>
            <p:ph idx="1"/>
          </p:nvPr>
        </p:nvSpPr>
        <p:spPr/>
        <p:txBody>
          <a:bodyPr>
            <a:noAutofit/>
          </a:bodyPr>
          <a:lstStyle/>
          <a:p>
            <a:r>
              <a:rPr lang="en-US" dirty="0"/>
              <a:t>Technology Transfer has manifold dimensions: it has often been used to describe the process through which:</a:t>
            </a:r>
          </a:p>
          <a:p>
            <a:pPr lvl="1"/>
            <a:r>
              <a:rPr lang="en-US" sz="2400" dirty="0"/>
              <a:t>ideas and concepts are moved from laboratory to marketplace (Phillips, 2002; Williams &amp; Gibson, 1990),</a:t>
            </a:r>
          </a:p>
          <a:p>
            <a:pPr lvl="1"/>
            <a:r>
              <a:rPr lang="en-US" sz="2400" dirty="0"/>
              <a:t>the transfer of knowledge and concept from developed to less technologically developed countries (</a:t>
            </a:r>
            <a:r>
              <a:rPr lang="en-US" sz="2400" dirty="0" err="1"/>
              <a:t>Derakhshani</a:t>
            </a:r>
            <a:r>
              <a:rPr lang="en-US" sz="2400" dirty="0"/>
              <a:t>, 1983; </a:t>
            </a:r>
            <a:r>
              <a:rPr lang="en-US" sz="2400" dirty="0" err="1"/>
              <a:t>Putranto</a:t>
            </a:r>
            <a:r>
              <a:rPr lang="en-US" sz="2400" dirty="0"/>
              <a:t> et al., 2003) and </a:t>
            </a:r>
          </a:p>
          <a:p>
            <a:pPr lvl="1"/>
            <a:r>
              <a:rPr lang="en-US" sz="2400" i="1" dirty="0"/>
              <a:t>the transfer of inventive activities to secondary users, the adaptation of innovative technology to a new use </a:t>
            </a:r>
            <a:r>
              <a:rPr lang="en-US" sz="2400" dirty="0"/>
              <a:t>(Van </a:t>
            </a:r>
            <a:r>
              <a:rPr lang="en-US" sz="2400" dirty="0" err="1"/>
              <a:t>Gigch</a:t>
            </a:r>
            <a:r>
              <a:rPr lang="en-US" sz="2400" dirty="0"/>
              <a:t>, 1978)</a:t>
            </a:r>
            <a:r>
              <a:rPr lang="it-IT" sz="2400" dirty="0"/>
              <a:t> </a:t>
            </a:r>
            <a:endParaRPr lang="it-IT" sz="2400" dirty="0" smtClean="0"/>
          </a:p>
        </p:txBody>
      </p:sp>
    </p:spTree>
    <p:extLst>
      <p:ext uri="{BB962C8B-B14F-4D97-AF65-F5344CB8AC3E}">
        <p14:creationId xmlns:p14="http://schemas.microsoft.com/office/powerpoint/2010/main" val="172519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70C0"/>
                </a:solidFill>
              </a:rPr>
              <a:t>Space Technology Transfer</a:t>
            </a:r>
            <a:endParaRPr lang="en-US" dirty="0">
              <a:solidFill>
                <a:srgbClr val="0070C0"/>
              </a:solidFill>
            </a:endParaRPr>
          </a:p>
        </p:txBody>
      </p:sp>
      <p:sp>
        <p:nvSpPr>
          <p:cNvPr id="4" name="Ovale 3"/>
          <p:cNvSpPr/>
          <p:nvPr/>
        </p:nvSpPr>
        <p:spPr>
          <a:xfrm>
            <a:off x="2411760" y="980728"/>
            <a:ext cx="4528120" cy="4680520"/>
          </a:xfrm>
          <a:prstGeom prst="ellipse">
            <a:avLst/>
          </a:prstGeom>
          <a:gradFill flip="none" rotWithShape="1">
            <a:gsLst>
              <a:gs pos="0">
                <a:srgbClr val="FFEFD1"/>
              </a:gs>
              <a:gs pos="64999">
                <a:srgbClr val="F0EBD5"/>
              </a:gs>
              <a:gs pos="100000">
                <a:srgbClr val="D1C39F"/>
              </a:gs>
            </a:gsLst>
            <a:lin ang="18900000" scaled="1"/>
            <a:tileRect/>
          </a:gra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635896" y="155679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effectLst>
                  <a:outerShdw blurRad="38100" dist="38100" dir="2700000" algn="tl">
                    <a:srgbClr val="000000">
                      <a:alpha val="43137"/>
                    </a:srgbClr>
                  </a:outerShdw>
                </a:effectLst>
              </a:rPr>
              <a:t>Technology</a:t>
            </a:r>
            <a:endParaRPr lang="en-GB" b="1">
              <a:effectLst>
                <a:outerShdw blurRad="38100" dist="38100" dir="2700000" algn="tl">
                  <a:srgbClr val="000000">
                    <a:alpha val="43137"/>
                  </a:srgbClr>
                </a:outerShdw>
              </a:effectLst>
            </a:endParaRPr>
          </a:p>
        </p:txBody>
      </p:sp>
      <p:sp>
        <p:nvSpPr>
          <p:cNvPr id="6" name="Rettangolo 5"/>
          <p:cNvSpPr/>
          <p:nvPr/>
        </p:nvSpPr>
        <p:spPr>
          <a:xfrm>
            <a:off x="3419872" y="2857128"/>
            <a:ext cx="2232248"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Knowledge</a:t>
            </a:r>
          </a:p>
          <a:p>
            <a:pPr algn="ctr"/>
            <a:r>
              <a:rPr lang="en-GB" b="1" dirty="0" smtClean="0">
                <a:effectLst>
                  <a:outerShdw blurRad="38100" dist="38100" dir="2700000" algn="tl">
                    <a:srgbClr val="000000">
                      <a:alpha val="43137"/>
                    </a:srgbClr>
                  </a:outerShdw>
                </a:effectLst>
              </a:rPr>
              <a:t>Know-how</a:t>
            </a:r>
          </a:p>
          <a:p>
            <a:pPr algn="ctr"/>
            <a:r>
              <a:rPr lang="en-GB" b="1" dirty="0" smtClean="0">
                <a:effectLst>
                  <a:outerShdw blurRad="38100" dist="38100" dir="2700000" algn="tl">
                    <a:srgbClr val="000000">
                      <a:alpha val="43137"/>
                    </a:srgbClr>
                  </a:outerShdw>
                </a:effectLst>
              </a:rPr>
              <a:t>Expertise</a:t>
            </a:r>
            <a:endParaRPr lang="en-GB" b="1" dirty="0">
              <a:effectLst>
                <a:outerShdw blurRad="38100" dist="38100" dir="2700000" algn="tl">
                  <a:srgbClr val="000000">
                    <a:alpha val="43137"/>
                  </a:srgbClr>
                </a:outerShdw>
              </a:effectLst>
            </a:endParaRPr>
          </a:p>
        </p:txBody>
      </p:sp>
      <p:sp>
        <p:nvSpPr>
          <p:cNvPr id="7" name="Rettangolo 6"/>
          <p:cNvSpPr/>
          <p:nvPr/>
        </p:nvSpPr>
        <p:spPr>
          <a:xfrm>
            <a:off x="3419872" y="4365104"/>
            <a:ext cx="2232248"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Mechanism of Transfer</a:t>
            </a:r>
            <a:endParaRPr lang="en-GB" b="1" dirty="0">
              <a:effectLst>
                <a:outerShdw blurRad="38100" dist="38100" dir="2700000" algn="tl">
                  <a:srgbClr val="000000">
                    <a:alpha val="43137"/>
                  </a:srgbClr>
                </a:outerShdw>
              </a:effectLst>
            </a:endParaRPr>
          </a:p>
        </p:txBody>
      </p:sp>
      <p:sp>
        <p:nvSpPr>
          <p:cNvPr id="8" name="Freccia in giù 7"/>
          <p:cNvSpPr/>
          <p:nvPr/>
        </p:nvSpPr>
        <p:spPr>
          <a:xfrm>
            <a:off x="4427984" y="2278968"/>
            <a:ext cx="216024" cy="504056"/>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flipV="1">
            <a:off x="4427984" y="3795328"/>
            <a:ext cx="216024" cy="495672"/>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p:cNvSpPr/>
          <p:nvPr/>
        </p:nvSpPr>
        <p:spPr>
          <a:xfrm>
            <a:off x="5868144" y="3181164"/>
            <a:ext cx="1008112" cy="216024"/>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2195736" y="3181164"/>
            <a:ext cx="1008112" cy="216024"/>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51520" y="2965140"/>
            <a:ext cx="172819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Transferor</a:t>
            </a:r>
            <a:endParaRPr lang="en-GB" b="1" dirty="0">
              <a:effectLst>
                <a:outerShdw blurRad="38100" dist="38100" dir="2700000" algn="tl">
                  <a:srgbClr val="000000">
                    <a:alpha val="43137"/>
                  </a:srgbClr>
                </a:outerShdw>
              </a:effectLst>
            </a:endParaRPr>
          </a:p>
        </p:txBody>
      </p:sp>
      <p:sp>
        <p:nvSpPr>
          <p:cNvPr id="13" name="Rettangolo 12"/>
          <p:cNvSpPr/>
          <p:nvPr/>
        </p:nvSpPr>
        <p:spPr>
          <a:xfrm>
            <a:off x="7092280" y="2965140"/>
            <a:ext cx="1728192" cy="6480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Transferee</a:t>
            </a:r>
            <a:endParaRPr lang="en-GB" b="1" dirty="0">
              <a:effectLst>
                <a:outerShdw blurRad="38100" dist="38100" dir="2700000" algn="tl">
                  <a:srgbClr val="000000">
                    <a:alpha val="43137"/>
                  </a:srgbClr>
                </a:outerShdw>
              </a:effectLst>
            </a:endParaRPr>
          </a:p>
        </p:txBody>
      </p:sp>
      <p:sp>
        <p:nvSpPr>
          <p:cNvPr id="14" name="Ovale 13"/>
          <p:cNvSpPr/>
          <p:nvPr/>
        </p:nvSpPr>
        <p:spPr>
          <a:xfrm>
            <a:off x="179512" y="1124744"/>
            <a:ext cx="6768752" cy="468052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2195736" y="1052736"/>
            <a:ext cx="6768752" cy="468052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44016" y="5805844"/>
            <a:ext cx="2267744" cy="215444"/>
          </a:xfrm>
          <a:prstGeom prst="rect">
            <a:avLst/>
          </a:prstGeom>
          <a:noFill/>
        </p:spPr>
        <p:txBody>
          <a:bodyPr wrap="square" rtlCol="0">
            <a:spAutoFit/>
          </a:bodyPr>
          <a:lstStyle/>
          <a:p>
            <a:pPr algn="just"/>
            <a:r>
              <a:rPr lang="it-IT" sz="800" dirty="0" smtClean="0">
                <a:solidFill>
                  <a:schemeClr val="tx2"/>
                </a:solidFill>
              </a:rPr>
              <a:t>Source: N. </a:t>
            </a:r>
            <a:r>
              <a:rPr lang="it-IT" sz="800" dirty="0" err="1" smtClean="0">
                <a:solidFill>
                  <a:schemeClr val="tx2"/>
                </a:solidFill>
              </a:rPr>
              <a:t>Khabiri</a:t>
            </a:r>
            <a:r>
              <a:rPr lang="it-IT" sz="800" dirty="0" smtClean="0">
                <a:solidFill>
                  <a:schemeClr val="tx2"/>
                </a:solidFill>
              </a:rPr>
              <a:t>, 2012 – </a:t>
            </a:r>
            <a:r>
              <a:rPr lang="it-IT" sz="800" dirty="0" err="1" smtClean="0">
                <a:solidFill>
                  <a:schemeClr val="tx2"/>
                </a:solidFill>
              </a:rPr>
              <a:t>Elaboration</a:t>
            </a:r>
            <a:r>
              <a:rPr lang="it-IT" sz="800" dirty="0" smtClean="0">
                <a:solidFill>
                  <a:schemeClr val="tx2"/>
                </a:solidFill>
              </a:rPr>
              <a:t> </a:t>
            </a:r>
            <a:r>
              <a:rPr lang="it-IT" sz="800" dirty="0" err="1" smtClean="0">
                <a:solidFill>
                  <a:schemeClr val="tx2"/>
                </a:solidFill>
              </a:rPr>
              <a:t>by</a:t>
            </a:r>
            <a:r>
              <a:rPr lang="it-IT" sz="800" dirty="0" smtClean="0">
                <a:solidFill>
                  <a:schemeClr val="tx2"/>
                </a:solidFill>
              </a:rPr>
              <a:t> </a:t>
            </a:r>
            <a:r>
              <a:rPr lang="it-IT" sz="800" dirty="0" err="1" smtClean="0">
                <a:solidFill>
                  <a:schemeClr val="tx2"/>
                </a:solidFill>
              </a:rPr>
              <a:t>author</a:t>
            </a:r>
            <a:endParaRPr lang="it-IT" sz="800" dirty="0">
              <a:solidFill>
                <a:schemeClr val="tx2"/>
              </a:solidFill>
            </a:endParaRPr>
          </a:p>
        </p:txBody>
      </p:sp>
    </p:spTree>
    <p:extLst>
      <p:ext uri="{BB962C8B-B14F-4D97-AF65-F5344CB8AC3E}">
        <p14:creationId xmlns:p14="http://schemas.microsoft.com/office/powerpoint/2010/main" val="36613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70C0"/>
                </a:solidFill>
              </a:rPr>
              <a:t>Space Technology Transfer</a:t>
            </a:r>
            <a:endParaRPr lang="en-US" dirty="0"/>
          </a:p>
        </p:txBody>
      </p:sp>
      <p:sp>
        <p:nvSpPr>
          <p:cNvPr id="3" name="Segnaposto contenuto 2"/>
          <p:cNvSpPr>
            <a:spLocks noGrp="1"/>
          </p:cNvSpPr>
          <p:nvPr>
            <p:ph idx="1"/>
          </p:nvPr>
        </p:nvSpPr>
        <p:spPr/>
        <p:txBody>
          <a:bodyPr/>
          <a:lstStyle/>
          <a:p>
            <a:r>
              <a:rPr lang="es-ES" b="1" dirty="0"/>
              <a:t>Technology: </a:t>
            </a:r>
            <a:r>
              <a:rPr lang="es-ES" dirty="0"/>
              <a:t> set of knowledge, know-how and expertise employed for provision of </a:t>
            </a:r>
            <a:r>
              <a:rPr lang="es-ES" dirty="0" smtClean="0"/>
              <a:t>goods/services/systems</a:t>
            </a:r>
            <a:endParaRPr lang="es-ES" b="1" dirty="0"/>
          </a:p>
          <a:p>
            <a:r>
              <a:rPr lang="es-ES" b="1" dirty="0"/>
              <a:t>Mechanism of transfer:</a:t>
            </a:r>
            <a:r>
              <a:rPr lang="es-ES" dirty="0"/>
              <a:t> set of channels in order to give technology from one to another one</a:t>
            </a:r>
          </a:p>
          <a:p>
            <a:r>
              <a:rPr lang="es-ES" b="1" dirty="0"/>
              <a:t>Transferor: </a:t>
            </a:r>
            <a:r>
              <a:rPr lang="es-ES" dirty="0"/>
              <a:t>owner of the knowledge </a:t>
            </a:r>
          </a:p>
          <a:p>
            <a:r>
              <a:rPr lang="es-ES" b="1" dirty="0"/>
              <a:t>Transferee: </a:t>
            </a:r>
            <a:r>
              <a:rPr lang="es-ES" dirty="0"/>
              <a:t>receiver of knowledge</a:t>
            </a:r>
          </a:p>
          <a:p>
            <a:r>
              <a:rPr lang="es-ES" b="1" dirty="0"/>
              <a:t>The grater environment: </a:t>
            </a:r>
            <a:r>
              <a:rPr lang="es-ES" dirty="0"/>
              <a:t>policy </a:t>
            </a:r>
            <a:r>
              <a:rPr lang="es-ES" dirty="0" smtClean="0"/>
              <a:t>conditions</a:t>
            </a:r>
            <a:endParaRPr lang="es-ES" b="1" dirty="0"/>
          </a:p>
        </p:txBody>
      </p:sp>
    </p:spTree>
    <p:extLst>
      <p:ext uri="{BB962C8B-B14F-4D97-AF65-F5344CB8AC3E}">
        <p14:creationId xmlns:p14="http://schemas.microsoft.com/office/powerpoint/2010/main" val="3378562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70C0"/>
                </a:solidFill>
              </a:rPr>
              <a:t>Space Technology Transfer</a:t>
            </a:r>
            <a:endParaRPr lang="en-US" dirty="0">
              <a:solidFill>
                <a:srgbClr val="0070C0"/>
              </a:solidFill>
            </a:endParaRPr>
          </a:p>
        </p:txBody>
      </p:sp>
      <p:sp>
        <p:nvSpPr>
          <p:cNvPr id="4" name="Ovale 3"/>
          <p:cNvSpPr/>
          <p:nvPr/>
        </p:nvSpPr>
        <p:spPr>
          <a:xfrm>
            <a:off x="2411760" y="980728"/>
            <a:ext cx="4528120" cy="4680520"/>
          </a:xfrm>
          <a:prstGeom prst="ellipse">
            <a:avLst/>
          </a:prstGeom>
          <a:gradFill flip="none" rotWithShape="1">
            <a:gsLst>
              <a:gs pos="0">
                <a:srgbClr val="FFEFD1"/>
              </a:gs>
              <a:gs pos="64999">
                <a:srgbClr val="F0EBD5"/>
              </a:gs>
              <a:gs pos="100000">
                <a:srgbClr val="D1C39F"/>
              </a:gs>
            </a:gsLst>
            <a:lin ang="18900000" scaled="1"/>
            <a:tileRect/>
          </a:gra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635896" y="155679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effectLst>
                  <a:outerShdw blurRad="38100" dist="38100" dir="2700000" algn="tl">
                    <a:srgbClr val="000000">
                      <a:alpha val="43137"/>
                    </a:srgbClr>
                  </a:outerShdw>
                </a:effectLst>
              </a:rPr>
              <a:t>Technology</a:t>
            </a:r>
            <a:endParaRPr lang="en-GB" b="1">
              <a:effectLst>
                <a:outerShdw blurRad="38100" dist="38100" dir="2700000" algn="tl">
                  <a:srgbClr val="000000">
                    <a:alpha val="43137"/>
                  </a:srgbClr>
                </a:outerShdw>
              </a:effectLst>
            </a:endParaRPr>
          </a:p>
        </p:txBody>
      </p:sp>
      <p:sp>
        <p:nvSpPr>
          <p:cNvPr id="6" name="Rettangolo 5"/>
          <p:cNvSpPr/>
          <p:nvPr/>
        </p:nvSpPr>
        <p:spPr>
          <a:xfrm>
            <a:off x="3419872" y="2857128"/>
            <a:ext cx="2232248"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Knowledge</a:t>
            </a:r>
          </a:p>
          <a:p>
            <a:pPr algn="ctr"/>
            <a:r>
              <a:rPr lang="en-GB" b="1" dirty="0" smtClean="0">
                <a:effectLst>
                  <a:outerShdw blurRad="38100" dist="38100" dir="2700000" algn="tl">
                    <a:srgbClr val="000000">
                      <a:alpha val="43137"/>
                    </a:srgbClr>
                  </a:outerShdw>
                </a:effectLst>
              </a:rPr>
              <a:t>Know-how</a:t>
            </a:r>
          </a:p>
          <a:p>
            <a:pPr algn="ctr"/>
            <a:r>
              <a:rPr lang="en-GB" b="1" dirty="0" smtClean="0">
                <a:effectLst>
                  <a:outerShdw blurRad="38100" dist="38100" dir="2700000" algn="tl">
                    <a:srgbClr val="000000">
                      <a:alpha val="43137"/>
                    </a:srgbClr>
                  </a:outerShdw>
                </a:effectLst>
              </a:rPr>
              <a:t>Expertise</a:t>
            </a:r>
            <a:endParaRPr lang="en-GB" b="1" dirty="0">
              <a:effectLst>
                <a:outerShdw blurRad="38100" dist="38100" dir="2700000" algn="tl">
                  <a:srgbClr val="000000">
                    <a:alpha val="43137"/>
                  </a:srgbClr>
                </a:outerShdw>
              </a:effectLst>
            </a:endParaRPr>
          </a:p>
        </p:txBody>
      </p:sp>
      <p:sp>
        <p:nvSpPr>
          <p:cNvPr id="7" name="Rettangolo 6"/>
          <p:cNvSpPr/>
          <p:nvPr/>
        </p:nvSpPr>
        <p:spPr>
          <a:xfrm>
            <a:off x="3419872" y="4365104"/>
            <a:ext cx="2232248"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Mechanism of Transfer</a:t>
            </a:r>
            <a:endParaRPr lang="en-GB" b="1" dirty="0">
              <a:effectLst>
                <a:outerShdw blurRad="38100" dist="38100" dir="2700000" algn="tl">
                  <a:srgbClr val="000000">
                    <a:alpha val="43137"/>
                  </a:srgbClr>
                </a:outerShdw>
              </a:effectLst>
            </a:endParaRPr>
          </a:p>
        </p:txBody>
      </p:sp>
      <p:sp>
        <p:nvSpPr>
          <p:cNvPr id="8" name="Freccia in giù 7"/>
          <p:cNvSpPr/>
          <p:nvPr/>
        </p:nvSpPr>
        <p:spPr>
          <a:xfrm>
            <a:off x="4427984" y="2278968"/>
            <a:ext cx="216024" cy="504056"/>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flipV="1">
            <a:off x="4427984" y="3795328"/>
            <a:ext cx="216024" cy="495672"/>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p:cNvSpPr/>
          <p:nvPr/>
        </p:nvSpPr>
        <p:spPr>
          <a:xfrm>
            <a:off x="5868144" y="3181164"/>
            <a:ext cx="1008112" cy="216024"/>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2195736" y="3181164"/>
            <a:ext cx="1008112" cy="216024"/>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51520" y="2965140"/>
            <a:ext cx="172819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Transferor</a:t>
            </a:r>
            <a:endParaRPr lang="en-GB" b="1" dirty="0">
              <a:effectLst>
                <a:outerShdw blurRad="38100" dist="38100" dir="2700000" algn="tl">
                  <a:srgbClr val="000000">
                    <a:alpha val="43137"/>
                  </a:srgbClr>
                </a:outerShdw>
              </a:effectLst>
            </a:endParaRPr>
          </a:p>
        </p:txBody>
      </p:sp>
      <p:sp>
        <p:nvSpPr>
          <p:cNvPr id="13" name="Rettangolo 12"/>
          <p:cNvSpPr/>
          <p:nvPr/>
        </p:nvSpPr>
        <p:spPr>
          <a:xfrm>
            <a:off x="7092280" y="2965140"/>
            <a:ext cx="1728192" cy="6480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Transferee</a:t>
            </a:r>
            <a:endParaRPr lang="en-GB" b="1" dirty="0">
              <a:effectLst>
                <a:outerShdw blurRad="38100" dist="38100" dir="2700000" algn="tl">
                  <a:srgbClr val="000000">
                    <a:alpha val="43137"/>
                  </a:srgbClr>
                </a:outerShdw>
              </a:effectLst>
            </a:endParaRPr>
          </a:p>
        </p:txBody>
      </p:sp>
      <p:sp>
        <p:nvSpPr>
          <p:cNvPr id="14" name="Ovale 13"/>
          <p:cNvSpPr/>
          <p:nvPr/>
        </p:nvSpPr>
        <p:spPr>
          <a:xfrm>
            <a:off x="179512" y="1124744"/>
            <a:ext cx="6768752" cy="468052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2195736" y="1052736"/>
            <a:ext cx="6768752" cy="468052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44016" y="5805844"/>
            <a:ext cx="2267744" cy="215444"/>
          </a:xfrm>
          <a:prstGeom prst="rect">
            <a:avLst/>
          </a:prstGeom>
          <a:noFill/>
        </p:spPr>
        <p:txBody>
          <a:bodyPr wrap="square" rtlCol="0">
            <a:spAutoFit/>
          </a:bodyPr>
          <a:lstStyle/>
          <a:p>
            <a:pPr algn="just"/>
            <a:r>
              <a:rPr lang="it-IT" sz="800" dirty="0" smtClean="0">
                <a:solidFill>
                  <a:schemeClr val="tx2"/>
                </a:solidFill>
              </a:rPr>
              <a:t>Source: N. </a:t>
            </a:r>
            <a:r>
              <a:rPr lang="it-IT" sz="800" dirty="0" err="1" smtClean="0">
                <a:solidFill>
                  <a:schemeClr val="tx2"/>
                </a:solidFill>
              </a:rPr>
              <a:t>Khabiri</a:t>
            </a:r>
            <a:r>
              <a:rPr lang="it-IT" sz="800" dirty="0" smtClean="0">
                <a:solidFill>
                  <a:schemeClr val="tx2"/>
                </a:solidFill>
              </a:rPr>
              <a:t>, 2012 – </a:t>
            </a:r>
            <a:r>
              <a:rPr lang="it-IT" sz="800" dirty="0" err="1" smtClean="0">
                <a:solidFill>
                  <a:schemeClr val="tx2"/>
                </a:solidFill>
              </a:rPr>
              <a:t>Elaboration</a:t>
            </a:r>
            <a:r>
              <a:rPr lang="it-IT" sz="800" dirty="0" smtClean="0">
                <a:solidFill>
                  <a:schemeClr val="tx2"/>
                </a:solidFill>
              </a:rPr>
              <a:t> </a:t>
            </a:r>
            <a:r>
              <a:rPr lang="it-IT" sz="800" dirty="0" err="1" smtClean="0">
                <a:solidFill>
                  <a:schemeClr val="tx2"/>
                </a:solidFill>
              </a:rPr>
              <a:t>by</a:t>
            </a:r>
            <a:r>
              <a:rPr lang="it-IT" sz="800" dirty="0" smtClean="0">
                <a:solidFill>
                  <a:schemeClr val="tx2"/>
                </a:solidFill>
              </a:rPr>
              <a:t> </a:t>
            </a:r>
            <a:r>
              <a:rPr lang="it-IT" sz="800" dirty="0" err="1" smtClean="0">
                <a:solidFill>
                  <a:schemeClr val="tx2"/>
                </a:solidFill>
              </a:rPr>
              <a:t>author</a:t>
            </a:r>
            <a:endParaRPr lang="it-IT" sz="800" dirty="0">
              <a:solidFill>
                <a:schemeClr val="tx2"/>
              </a:solidFill>
            </a:endParaRPr>
          </a:p>
        </p:txBody>
      </p:sp>
      <p:sp>
        <p:nvSpPr>
          <p:cNvPr id="3" name="Rettangolo arrotondato 2"/>
          <p:cNvSpPr/>
          <p:nvPr/>
        </p:nvSpPr>
        <p:spPr>
          <a:xfrm>
            <a:off x="72008" y="810041"/>
            <a:ext cx="1728192" cy="5431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Space</a:t>
            </a:r>
            <a:endParaRPr lang="en-US" sz="2400" b="1" dirty="0">
              <a:solidFill>
                <a:schemeClr val="tx1"/>
              </a:solidFill>
              <a:effectLst>
                <a:outerShdw blurRad="38100" dist="38100" dir="2700000" algn="tl">
                  <a:srgbClr val="000000">
                    <a:alpha val="43137"/>
                  </a:srgbClr>
                </a:outerShdw>
              </a:effectLst>
            </a:endParaRPr>
          </a:p>
        </p:txBody>
      </p:sp>
      <p:sp>
        <p:nvSpPr>
          <p:cNvPr id="17" name="Rettangolo arrotondato 16"/>
          <p:cNvSpPr/>
          <p:nvPr/>
        </p:nvSpPr>
        <p:spPr>
          <a:xfrm>
            <a:off x="7380312" y="810041"/>
            <a:ext cx="1728192" cy="54314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Non-Space</a:t>
            </a: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8644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0070C0"/>
                </a:solidFill>
              </a:rPr>
              <a:t>Space Technology Transfer &amp; SE</a:t>
            </a:r>
            <a:endParaRPr lang="en-US" dirty="0"/>
          </a:p>
        </p:txBody>
      </p:sp>
      <p:sp>
        <p:nvSpPr>
          <p:cNvPr id="4" name="Segnaposto contenuto 3"/>
          <p:cNvSpPr>
            <a:spLocks noGrp="1"/>
          </p:cNvSpPr>
          <p:nvPr>
            <p:ph sz="half" idx="1"/>
          </p:nvPr>
        </p:nvSpPr>
        <p:spPr>
          <a:xfrm>
            <a:off x="467544" y="1398728"/>
            <a:ext cx="4038600" cy="1958263"/>
          </a:xfrm>
          <a:ln>
            <a:solidFill>
              <a:schemeClr val="accent1"/>
            </a:solidFill>
          </a:ln>
        </p:spPr>
        <p:txBody>
          <a:bodyPr>
            <a:normAutofit fontScale="92500" lnSpcReduction="10000"/>
          </a:bodyPr>
          <a:lstStyle/>
          <a:p>
            <a:r>
              <a:rPr lang="en-US" sz="2400" dirty="0" smtClean="0"/>
              <a:t>Reliability in O-Space</a:t>
            </a:r>
          </a:p>
          <a:p>
            <a:r>
              <a:rPr lang="en-US" sz="2400" dirty="0" smtClean="0">
                <a:effectLst>
                  <a:outerShdw blurRad="38100" dist="38100" dir="2700000" algn="tl">
                    <a:srgbClr val="000000">
                      <a:alpha val="43137"/>
                    </a:srgbClr>
                  </a:outerShdw>
                </a:effectLst>
              </a:rPr>
              <a:t>Redundancy</a:t>
            </a:r>
          </a:p>
          <a:p>
            <a:r>
              <a:rPr lang="en-US" sz="2400" dirty="0" smtClean="0"/>
              <a:t>Trade-off: mass/power</a:t>
            </a:r>
          </a:p>
          <a:p>
            <a:r>
              <a:rPr lang="en-US" sz="2400" dirty="0" smtClean="0"/>
              <a:t>Complexity</a:t>
            </a:r>
          </a:p>
          <a:p>
            <a:r>
              <a:rPr lang="it-IT" sz="2400" dirty="0" smtClean="0"/>
              <a:t>Stand-alone production</a:t>
            </a:r>
            <a:endParaRPr lang="en-US" sz="2400" dirty="0"/>
          </a:p>
        </p:txBody>
      </p:sp>
      <p:sp>
        <p:nvSpPr>
          <p:cNvPr id="5" name="Segnaposto contenuto 4"/>
          <p:cNvSpPr>
            <a:spLocks noGrp="1"/>
          </p:cNvSpPr>
          <p:nvPr>
            <p:ph sz="half" idx="2"/>
          </p:nvPr>
        </p:nvSpPr>
        <p:spPr>
          <a:xfrm>
            <a:off x="4648200" y="1398729"/>
            <a:ext cx="4038600" cy="1958263"/>
          </a:xfrm>
          <a:ln>
            <a:solidFill>
              <a:schemeClr val="accent1"/>
            </a:solidFill>
          </a:ln>
        </p:spPr>
        <p:txBody>
          <a:bodyPr>
            <a:normAutofit fontScale="92500" lnSpcReduction="10000"/>
          </a:bodyPr>
          <a:lstStyle/>
          <a:p>
            <a:r>
              <a:rPr lang="en-US" sz="2400" dirty="0" smtClean="0"/>
              <a:t>Re-usability </a:t>
            </a:r>
          </a:p>
          <a:p>
            <a:r>
              <a:rPr lang="en-US" sz="2400" dirty="0" smtClean="0"/>
              <a:t>Redundancy</a:t>
            </a:r>
          </a:p>
          <a:p>
            <a:r>
              <a:rPr lang="en-US" sz="2400" dirty="0" smtClean="0"/>
              <a:t>Interoperability</a:t>
            </a:r>
          </a:p>
          <a:p>
            <a:r>
              <a:rPr lang="en-US" sz="2400" dirty="0" smtClean="0"/>
              <a:t>Simplification</a:t>
            </a:r>
          </a:p>
          <a:p>
            <a:r>
              <a:rPr lang="en-US" sz="2400" dirty="0" smtClean="0"/>
              <a:t>Replication </a:t>
            </a:r>
          </a:p>
        </p:txBody>
      </p:sp>
      <p:sp>
        <p:nvSpPr>
          <p:cNvPr id="7" name="Rettangolo arrotondato 6"/>
          <p:cNvSpPr/>
          <p:nvPr/>
        </p:nvSpPr>
        <p:spPr>
          <a:xfrm>
            <a:off x="72008" y="810041"/>
            <a:ext cx="1728192" cy="5431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Space</a:t>
            </a:r>
            <a:endParaRPr lang="en-US" sz="2400" b="1" dirty="0">
              <a:solidFill>
                <a:schemeClr val="tx1"/>
              </a:solidFill>
              <a:effectLst>
                <a:outerShdw blurRad="38100" dist="38100" dir="2700000" algn="tl">
                  <a:srgbClr val="000000">
                    <a:alpha val="43137"/>
                  </a:srgbClr>
                </a:outerShdw>
              </a:effectLst>
            </a:endParaRPr>
          </a:p>
        </p:txBody>
      </p:sp>
      <p:sp>
        <p:nvSpPr>
          <p:cNvPr id="8" name="Rettangolo arrotondato 7"/>
          <p:cNvSpPr/>
          <p:nvPr/>
        </p:nvSpPr>
        <p:spPr>
          <a:xfrm>
            <a:off x="7380312" y="810041"/>
            <a:ext cx="1728192" cy="54314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effectLst>
                  <a:outerShdw blurRad="38100" dist="38100" dir="2700000" algn="tl">
                    <a:srgbClr val="000000">
                      <a:alpha val="43137"/>
                    </a:srgbClr>
                  </a:outerShdw>
                </a:effectLst>
              </a:rPr>
              <a:t>Non-Space</a:t>
            </a:r>
            <a:endParaRPr lang="en-US" sz="2400" b="1" dirty="0">
              <a:solidFill>
                <a:schemeClr val="tx1"/>
              </a:solidFill>
              <a:effectLst>
                <a:outerShdw blurRad="38100" dist="38100" dir="2700000" algn="tl">
                  <a:srgbClr val="000000">
                    <a:alpha val="43137"/>
                  </a:srgbClr>
                </a:outerShdw>
              </a:effectLst>
            </a:endParaRPr>
          </a:p>
        </p:txBody>
      </p:sp>
      <p:sp>
        <p:nvSpPr>
          <p:cNvPr id="9" name="Segnaposto contenuto 3"/>
          <p:cNvSpPr txBox="1">
            <a:spLocks/>
          </p:cNvSpPr>
          <p:nvPr/>
        </p:nvSpPr>
        <p:spPr>
          <a:xfrm>
            <a:off x="467544" y="3429000"/>
            <a:ext cx="4038600" cy="864096"/>
          </a:xfrm>
          <a:prstGeom prst="rect">
            <a:avLst/>
          </a:prstGeom>
          <a:ln>
            <a:solidFill>
              <a:srgbClr val="C00000"/>
            </a:solidFill>
          </a:ln>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B2B Market</a:t>
            </a:r>
          </a:p>
          <a:p>
            <a:r>
              <a:rPr lang="en-US" sz="2200" dirty="0" smtClean="0"/>
              <a:t>Bilateral</a:t>
            </a:r>
            <a:r>
              <a:rPr lang="it-IT" sz="2200" dirty="0" smtClean="0"/>
              <a:t> Relations</a:t>
            </a:r>
            <a:endParaRPr lang="en-US" sz="2200" dirty="0" smtClean="0"/>
          </a:p>
        </p:txBody>
      </p:sp>
      <p:sp>
        <p:nvSpPr>
          <p:cNvPr id="10" name="Segnaposto contenuto 3"/>
          <p:cNvSpPr txBox="1">
            <a:spLocks/>
          </p:cNvSpPr>
          <p:nvPr/>
        </p:nvSpPr>
        <p:spPr>
          <a:xfrm>
            <a:off x="4658544" y="3429000"/>
            <a:ext cx="4038600" cy="864096"/>
          </a:xfrm>
          <a:prstGeom prst="rect">
            <a:avLst/>
          </a:prstGeom>
          <a:ln>
            <a:solidFill>
              <a:srgbClr val="C00000"/>
            </a:solidFill>
          </a:ln>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B2C Market</a:t>
            </a:r>
          </a:p>
          <a:p>
            <a:r>
              <a:rPr lang="it-IT" sz="2200" dirty="0" smtClean="0"/>
              <a:t>International </a:t>
            </a:r>
            <a:r>
              <a:rPr lang="en-US" sz="2200" dirty="0" smtClean="0"/>
              <a:t>Trade</a:t>
            </a:r>
            <a:r>
              <a:rPr lang="it-IT" sz="2200" dirty="0" smtClean="0"/>
              <a:t> &amp; Law</a:t>
            </a:r>
            <a:endParaRPr lang="en-US" sz="2200" dirty="0" smtClean="0"/>
          </a:p>
        </p:txBody>
      </p:sp>
      <p:grpSp>
        <p:nvGrpSpPr>
          <p:cNvPr id="11" name="Gruppo 10"/>
          <p:cNvGrpSpPr/>
          <p:nvPr/>
        </p:nvGrpSpPr>
        <p:grpSpPr>
          <a:xfrm>
            <a:off x="649973" y="4346136"/>
            <a:ext cx="7882467" cy="1747160"/>
            <a:chOff x="2169863" y="1952539"/>
            <a:chExt cx="8061257" cy="3059961"/>
          </a:xfrm>
        </p:grpSpPr>
        <p:grpSp>
          <p:nvGrpSpPr>
            <p:cNvPr id="12" name="Gruppo 11"/>
            <p:cNvGrpSpPr/>
            <p:nvPr/>
          </p:nvGrpSpPr>
          <p:grpSpPr>
            <a:xfrm>
              <a:off x="2169863" y="1952539"/>
              <a:ext cx="8061257" cy="3059961"/>
              <a:chOff x="2169863" y="1952539"/>
              <a:chExt cx="8061257" cy="3059961"/>
            </a:xfrm>
          </p:grpSpPr>
          <p:pic>
            <p:nvPicPr>
              <p:cNvPr id="14" name="Picture 2"/>
              <p:cNvPicPr>
                <a:picLocks noChangeAspect="1" noChangeArrowheads="1"/>
              </p:cNvPicPr>
              <p:nvPr/>
            </p:nvPicPr>
            <p:blipFill>
              <a:blip r:embed="rId2" cstate="print"/>
              <a:srcRect/>
              <a:stretch>
                <a:fillRect/>
              </a:stretch>
            </p:blipFill>
            <p:spPr bwMode="auto">
              <a:xfrm>
                <a:off x="2465070" y="1952539"/>
                <a:ext cx="7261860" cy="1661160"/>
              </a:xfrm>
              <a:prstGeom prst="rect">
                <a:avLst/>
              </a:prstGeom>
              <a:noFill/>
              <a:ln w="9525">
                <a:noFill/>
                <a:miter lim="800000"/>
                <a:headEnd/>
                <a:tailEnd/>
              </a:ln>
              <a:effectLst/>
            </p:spPr>
          </p:pic>
          <p:sp>
            <p:nvSpPr>
              <p:cNvPr id="15" name="CasellaDiTesto 10"/>
              <p:cNvSpPr txBox="1"/>
              <p:nvPr/>
            </p:nvSpPr>
            <p:spPr>
              <a:xfrm rot="16200000">
                <a:off x="998141" y="3234762"/>
                <a:ext cx="2602983" cy="259539"/>
              </a:xfrm>
              <a:prstGeom prst="rect">
                <a:avLst/>
              </a:prstGeom>
              <a:noFill/>
            </p:spPr>
            <p:txBody>
              <a:bodyPr wrap="square" rtlCol="0">
                <a:spAutoFit/>
              </a:bodyPr>
              <a:lstStyle/>
              <a:p>
                <a:pPr algn="ctr"/>
                <a:r>
                  <a:rPr lang="en-GB" sz="800" i="1" dirty="0" smtClean="0">
                    <a:solidFill>
                      <a:schemeClr val="accent1"/>
                    </a:solidFill>
                  </a:rPr>
                  <a:t>Image Credits: ISU, SSP 1997</a:t>
                </a:r>
                <a:endParaRPr lang="en-GB" sz="800" i="1" dirty="0">
                  <a:solidFill>
                    <a:schemeClr val="accent1"/>
                  </a:solidFill>
                </a:endParaRPr>
              </a:p>
            </p:txBody>
          </p:sp>
          <p:sp>
            <p:nvSpPr>
              <p:cNvPr id="16" name="Ovale 15"/>
              <p:cNvSpPr/>
              <p:nvPr/>
            </p:nvSpPr>
            <p:spPr>
              <a:xfrm>
                <a:off x="2766352" y="3613699"/>
                <a:ext cx="1608881" cy="576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1"/>
                    </a:solidFill>
                    <a:latin typeface="Trebuchet MS" panose="020B0603020202020204" pitchFamily="34" charset="0"/>
                  </a:rPr>
                  <a:t>~150 B€</a:t>
                </a:r>
                <a:endParaRPr lang="it-IT" sz="1400" dirty="0">
                  <a:solidFill>
                    <a:schemeClr val="bg1"/>
                  </a:solidFill>
                </a:endParaRPr>
              </a:p>
            </p:txBody>
          </p:sp>
          <p:sp>
            <p:nvSpPr>
              <p:cNvPr id="17" name="Esplosione 2 16"/>
              <p:cNvSpPr/>
              <p:nvPr/>
            </p:nvSpPr>
            <p:spPr>
              <a:xfrm>
                <a:off x="7386320" y="2990660"/>
                <a:ext cx="2844800" cy="2021840"/>
              </a:xfrm>
              <a:prstGeom prst="irregularSeal2">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Ovale 12"/>
            <p:cNvSpPr/>
            <p:nvPr/>
          </p:nvSpPr>
          <p:spPr>
            <a:xfrm>
              <a:off x="7930590" y="3562114"/>
              <a:ext cx="1608881" cy="8821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i="1" dirty="0" smtClean="0">
                  <a:solidFill>
                    <a:schemeClr val="bg1"/>
                  </a:solidFill>
                  <a:latin typeface="Trebuchet MS" panose="020B0603020202020204" pitchFamily="34" charset="0"/>
                </a:rPr>
                <a:t>~150 x n market B€</a:t>
              </a:r>
              <a:endParaRPr lang="it-IT" sz="1000" i="1" dirty="0">
                <a:solidFill>
                  <a:schemeClr val="bg1"/>
                </a:solidFill>
              </a:endParaRPr>
            </a:p>
          </p:txBody>
        </p:sp>
      </p:grpSp>
    </p:spTree>
    <p:extLst>
      <p:ext uri="{BB962C8B-B14F-4D97-AF65-F5344CB8AC3E}">
        <p14:creationId xmlns:p14="http://schemas.microsoft.com/office/powerpoint/2010/main" val="3003840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876</TotalTime>
  <Words>779</Words>
  <Application>Microsoft Office PowerPoint</Application>
  <PresentationFormat>On-screen Show (4:3)</PresentationFormat>
  <Paragraphs>157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2_Tema di Office</vt:lpstr>
      <vt:lpstr>13_一般</vt:lpstr>
      <vt:lpstr>About OMICS Group</vt:lpstr>
      <vt:lpstr>About OMICS Group Conferences</vt:lpstr>
      <vt:lpstr>Systems Engineering approach and  Space Technology Transfer: the role of International Relations              and Public Policy</vt:lpstr>
      <vt:lpstr>Concepts’ Outline</vt:lpstr>
      <vt:lpstr>Space Technology Transfer &amp; SE</vt:lpstr>
      <vt:lpstr>Space Technology Transfer</vt:lpstr>
      <vt:lpstr>Space Technology Transfer</vt:lpstr>
      <vt:lpstr>Space Technology Transfer</vt:lpstr>
      <vt:lpstr>Space Technology Transfer &amp; SE</vt:lpstr>
      <vt:lpstr>SE &amp; Space Technology Transfer</vt:lpstr>
      <vt:lpstr>SE &amp; Space Technology Transfer</vt:lpstr>
      <vt:lpstr>Space Technology Transfer</vt:lpstr>
      <vt:lpstr>Space Technology Transfer</vt:lpstr>
      <vt:lpstr>Space Technology Transfer: ASI achievements</vt:lpstr>
      <vt:lpstr>Conclusions and Recommendations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 Regina Veronica</dc:creator>
  <cp:lastModifiedBy>valentina</cp:lastModifiedBy>
  <cp:revision>37</cp:revision>
  <cp:lastPrinted>2015-10-01T14:48:33Z</cp:lastPrinted>
  <dcterms:created xsi:type="dcterms:W3CDTF">2015-09-14T09:39:25Z</dcterms:created>
  <dcterms:modified xsi:type="dcterms:W3CDTF">2015-10-14T09:46:09Z</dcterms:modified>
</cp:coreProperties>
</file>