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76" r:id="rId3"/>
    <p:sldId id="277" r:id="rId4"/>
    <p:sldId id="256" r:id="rId5"/>
    <p:sldId id="257" r:id="rId6"/>
    <p:sldId id="265" r:id="rId7"/>
    <p:sldId id="258" r:id="rId8"/>
    <p:sldId id="259" r:id="rId9"/>
    <p:sldId id="261" r:id="rId10"/>
    <p:sldId id="260" r:id="rId11"/>
    <p:sldId id="266" r:id="rId12"/>
    <p:sldId id="262" r:id="rId13"/>
    <p:sldId id="268" r:id="rId14"/>
    <p:sldId id="263" r:id="rId15"/>
    <p:sldId id="269" r:id="rId16"/>
    <p:sldId id="270"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E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25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E:\trip\New%20Microsoft%20Excel%20Worksheet.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E:\trip\New%20Microsoft%20Excel%20Workshee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E:\trip\New%20Microsoft%20Excel%20Worksheet.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G:\trip\New%20Microsoft%20Excel%20Worksheet.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G:\trip\New%20Microsoft%20Excel%20Worksheet.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G:\trip\New%20Microsoft%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tx>
            <c:v>A (frequency)</c:v>
          </c:tx>
          <c:spPr>
            <a:ln w="9525" cap="rnd">
              <a:solidFill>
                <a:srgbClr val="00B05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50"/>
                </a:solidFill>
                <a:round/>
              </a:ln>
              <a:effectLst>
                <a:outerShdw blurRad="40000" dist="23000" dir="5400000" rotWithShape="0">
                  <a:srgbClr val="000000">
                    <a:alpha val="35000"/>
                  </a:srgbClr>
                </a:outerShdw>
              </a:effectLst>
            </c:spPr>
          </c:marker>
          <c:xVal>
            <c:numRef>
              <c:f>Sheet2!$B$7:$B$14</c:f>
              <c:numCache>
                <c:formatCode>General</c:formatCode>
                <c:ptCount val="8"/>
                <c:pt idx="0">
                  <c:v>120</c:v>
                </c:pt>
                <c:pt idx="1">
                  <c:v>100</c:v>
                </c:pt>
                <c:pt idx="2">
                  <c:v>80</c:v>
                </c:pt>
                <c:pt idx="3">
                  <c:v>60</c:v>
                </c:pt>
                <c:pt idx="4">
                  <c:v>50</c:v>
                </c:pt>
                <c:pt idx="5">
                  <c:v>40</c:v>
                </c:pt>
                <c:pt idx="6">
                  <c:v>30</c:v>
                </c:pt>
                <c:pt idx="7">
                  <c:v>25</c:v>
                </c:pt>
              </c:numCache>
            </c:numRef>
          </c:xVal>
          <c:yVal>
            <c:numRef>
              <c:f>Sheet2!$F$7:$F$14</c:f>
              <c:numCache>
                <c:formatCode>General</c:formatCode>
                <c:ptCount val="8"/>
                <c:pt idx="0">
                  <c:v>9</c:v>
                </c:pt>
                <c:pt idx="1">
                  <c:v>8</c:v>
                </c:pt>
                <c:pt idx="2">
                  <c:v>7</c:v>
                </c:pt>
                <c:pt idx="3">
                  <c:v>6</c:v>
                </c:pt>
                <c:pt idx="4">
                  <c:v>5</c:v>
                </c:pt>
                <c:pt idx="5">
                  <c:v>4</c:v>
                </c:pt>
                <c:pt idx="6">
                  <c:v>3</c:v>
                </c:pt>
                <c:pt idx="7">
                  <c:v>2</c:v>
                </c:pt>
              </c:numCache>
            </c:numRef>
          </c:yVal>
          <c:smooth val="0"/>
        </c:ser>
        <c:ser>
          <c:idx val="5"/>
          <c:order val="1"/>
          <c:tx>
            <c:v>B (frequency)</c:v>
          </c:tx>
          <c:spPr>
            <a:ln w="9525" cap="rnd">
              <a:solidFill>
                <a:srgbClr val="FFC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C000"/>
                </a:solidFill>
                <a:round/>
              </a:ln>
              <a:effectLst>
                <a:outerShdw blurRad="40000" dist="23000" dir="5400000" rotWithShape="0">
                  <a:srgbClr val="000000">
                    <a:alpha val="35000"/>
                  </a:srgbClr>
                </a:outerShdw>
              </a:effectLst>
            </c:spPr>
          </c:marker>
          <c:xVal>
            <c:numRef>
              <c:f>Sheet2!$B$8:$B$14</c:f>
              <c:numCache>
                <c:formatCode>General</c:formatCode>
                <c:ptCount val="7"/>
                <c:pt idx="0">
                  <c:v>100</c:v>
                </c:pt>
                <c:pt idx="1">
                  <c:v>80</c:v>
                </c:pt>
                <c:pt idx="2">
                  <c:v>60</c:v>
                </c:pt>
                <c:pt idx="3">
                  <c:v>50</c:v>
                </c:pt>
                <c:pt idx="4">
                  <c:v>40</c:v>
                </c:pt>
                <c:pt idx="5">
                  <c:v>30</c:v>
                </c:pt>
                <c:pt idx="6">
                  <c:v>25</c:v>
                </c:pt>
              </c:numCache>
            </c:numRef>
          </c:xVal>
          <c:yVal>
            <c:numRef>
              <c:f>Sheet2!$J$8:$J$14</c:f>
              <c:numCache>
                <c:formatCode>General</c:formatCode>
                <c:ptCount val="7"/>
                <c:pt idx="0">
                  <c:v>9</c:v>
                </c:pt>
                <c:pt idx="1">
                  <c:v>8</c:v>
                </c:pt>
                <c:pt idx="2">
                  <c:v>6.3</c:v>
                </c:pt>
                <c:pt idx="3">
                  <c:v>5.5</c:v>
                </c:pt>
                <c:pt idx="4">
                  <c:v>4.5</c:v>
                </c:pt>
                <c:pt idx="5">
                  <c:v>3.5</c:v>
                </c:pt>
                <c:pt idx="6">
                  <c:v>2.5</c:v>
                </c:pt>
              </c:numCache>
            </c:numRef>
          </c:yVal>
          <c:smooth val="0"/>
        </c:ser>
        <c:ser>
          <c:idx val="8"/>
          <c:order val="2"/>
          <c:tx>
            <c:v>C (frequency)</c:v>
          </c:tx>
          <c:spPr>
            <a:ln w="9525" cap="rnd">
              <a:solidFill>
                <a:srgbClr val="00B0F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F0"/>
                </a:solidFill>
                <a:round/>
              </a:ln>
              <a:effectLst>
                <a:outerShdw blurRad="40000" dist="23000" dir="5400000" rotWithShape="0">
                  <a:srgbClr val="000000">
                    <a:alpha val="35000"/>
                  </a:srgbClr>
                </a:outerShdw>
              </a:effectLst>
            </c:spPr>
          </c:marker>
          <c:xVal>
            <c:numRef>
              <c:f>Sheet2!$B$9:$B$14</c:f>
              <c:numCache>
                <c:formatCode>General</c:formatCode>
                <c:ptCount val="6"/>
                <c:pt idx="0">
                  <c:v>80</c:v>
                </c:pt>
                <c:pt idx="1">
                  <c:v>60</c:v>
                </c:pt>
                <c:pt idx="2">
                  <c:v>50</c:v>
                </c:pt>
                <c:pt idx="3">
                  <c:v>40</c:v>
                </c:pt>
                <c:pt idx="4">
                  <c:v>30</c:v>
                </c:pt>
                <c:pt idx="5">
                  <c:v>25</c:v>
                </c:pt>
              </c:numCache>
            </c:numRef>
          </c:xVal>
          <c:yVal>
            <c:numRef>
              <c:f>Sheet2!$N$9:$N$14</c:f>
              <c:numCache>
                <c:formatCode>General</c:formatCode>
                <c:ptCount val="6"/>
                <c:pt idx="0">
                  <c:v>10</c:v>
                </c:pt>
                <c:pt idx="1">
                  <c:v>9</c:v>
                </c:pt>
                <c:pt idx="2">
                  <c:v>8</c:v>
                </c:pt>
                <c:pt idx="3">
                  <c:v>7</c:v>
                </c:pt>
                <c:pt idx="4">
                  <c:v>5</c:v>
                </c:pt>
                <c:pt idx="5">
                  <c:v>3</c:v>
                </c:pt>
              </c:numCache>
            </c:numRef>
          </c:yVal>
          <c:smooth val="0"/>
        </c:ser>
        <c:ser>
          <c:idx val="11"/>
          <c:order val="3"/>
          <c:tx>
            <c:v>D (frequency)</c:v>
          </c:tx>
          <c:spPr>
            <a:ln w="9525" cap="rnd">
              <a:solidFill>
                <a:srgbClr val="FF0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0000"/>
                </a:solidFill>
                <a:round/>
              </a:ln>
              <a:effectLst>
                <a:outerShdw blurRad="40000" dist="23000" dir="5400000" rotWithShape="0">
                  <a:srgbClr val="000000">
                    <a:alpha val="35000"/>
                  </a:srgbClr>
                </a:outerShdw>
              </a:effectLst>
            </c:spPr>
          </c:marker>
          <c:xVal>
            <c:numRef>
              <c:f>Sheet2!$B$9:$B$14</c:f>
              <c:numCache>
                <c:formatCode>General</c:formatCode>
                <c:ptCount val="6"/>
                <c:pt idx="0">
                  <c:v>80</c:v>
                </c:pt>
                <c:pt idx="1">
                  <c:v>60</c:v>
                </c:pt>
                <c:pt idx="2">
                  <c:v>50</c:v>
                </c:pt>
                <c:pt idx="3">
                  <c:v>40</c:v>
                </c:pt>
                <c:pt idx="4">
                  <c:v>30</c:v>
                </c:pt>
                <c:pt idx="5">
                  <c:v>25</c:v>
                </c:pt>
              </c:numCache>
            </c:numRef>
          </c:xVal>
          <c:yVal>
            <c:numRef>
              <c:f>Sheet2!$R$9:$R$14</c:f>
              <c:numCache>
                <c:formatCode>General</c:formatCode>
                <c:ptCount val="6"/>
                <c:pt idx="0">
                  <c:v>12</c:v>
                </c:pt>
                <c:pt idx="1">
                  <c:v>8</c:v>
                </c:pt>
                <c:pt idx="2">
                  <c:v>7</c:v>
                </c:pt>
                <c:pt idx="3">
                  <c:v>6</c:v>
                </c:pt>
                <c:pt idx="4">
                  <c:v>5</c:v>
                </c:pt>
                <c:pt idx="5">
                  <c:v>4</c:v>
                </c:pt>
              </c:numCache>
            </c:numRef>
          </c:yVal>
          <c:smooth val="0"/>
        </c:ser>
        <c:dLbls>
          <c:showLegendKey val="0"/>
          <c:showVal val="0"/>
          <c:showCatName val="0"/>
          <c:showSerName val="0"/>
          <c:showPercent val="0"/>
          <c:showBubbleSize val="0"/>
        </c:dLbls>
        <c:axId val="33930560"/>
        <c:axId val="33931264"/>
      </c:scatterChart>
      <c:valAx>
        <c:axId val="33930560"/>
        <c:scaling>
          <c:orientation val="minMax"/>
          <c:max val="120"/>
          <c:min val="2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931264"/>
        <c:crosses val="autoZero"/>
        <c:crossBetween val="midCat"/>
        <c:majorUnit val="20"/>
      </c:valAx>
      <c:valAx>
        <c:axId val="33931264"/>
        <c:scaling>
          <c:orientation val="minMax"/>
          <c:max val="12"/>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930560"/>
        <c:crosses val="autoZero"/>
        <c:crossBetween val="midCat"/>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v>A (a med)</c:v>
          </c:tx>
          <c:spPr>
            <a:ln w="9525" cap="rnd">
              <a:solidFill>
                <a:srgbClr val="00B05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50"/>
                </a:solidFill>
                <a:round/>
              </a:ln>
              <a:effectLst>
                <a:outerShdw blurRad="40000" dist="23000" dir="5400000" rotWithShape="0">
                  <a:srgbClr val="000000">
                    <a:alpha val="35000"/>
                  </a:srgbClr>
                </a:outerShdw>
              </a:effectLst>
            </c:spPr>
          </c:marker>
          <c:xVal>
            <c:numRef>
              <c:f>Sheet2!$B$7:$B$14</c:f>
              <c:numCache>
                <c:formatCode>General</c:formatCode>
                <c:ptCount val="8"/>
                <c:pt idx="0">
                  <c:v>120</c:v>
                </c:pt>
                <c:pt idx="1">
                  <c:v>100</c:v>
                </c:pt>
                <c:pt idx="2">
                  <c:v>80</c:v>
                </c:pt>
                <c:pt idx="3">
                  <c:v>60</c:v>
                </c:pt>
                <c:pt idx="4">
                  <c:v>50</c:v>
                </c:pt>
                <c:pt idx="5">
                  <c:v>40</c:v>
                </c:pt>
                <c:pt idx="6">
                  <c:v>30</c:v>
                </c:pt>
                <c:pt idx="7">
                  <c:v>25</c:v>
                </c:pt>
              </c:numCache>
            </c:numRef>
          </c:xVal>
          <c:yVal>
            <c:numRef>
              <c:f>Sheet2!$E$7:$E$14</c:f>
              <c:numCache>
                <c:formatCode>General</c:formatCode>
                <c:ptCount val="8"/>
                <c:pt idx="0">
                  <c:v>1.2</c:v>
                </c:pt>
                <c:pt idx="1">
                  <c:v>1.45</c:v>
                </c:pt>
                <c:pt idx="2">
                  <c:v>1.2</c:v>
                </c:pt>
                <c:pt idx="3">
                  <c:v>1.3</c:v>
                </c:pt>
                <c:pt idx="4">
                  <c:v>1.1000000000000001</c:v>
                </c:pt>
                <c:pt idx="5">
                  <c:v>0.95</c:v>
                </c:pt>
                <c:pt idx="6">
                  <c:v>0.7</c:v>
                </c:pt>
                <c:pt idx="7">
                  <c:v>0.6</c:v>
                </c:pt>
              </c:numCache>
            </c:numRef>
          </c:yVal>
          <c:smooth val="0"/>
        </c:ser>
        <c:ser>
          <c:idx val="4"/>
          <c:order val="1"/>
          <c:tx>
            <c:v>B (a med)</c:v>
          </c:tx>
          <c:spPr>
            <a:ln w="9525" cap="rnd">
              <a:solidFill>
                <a:srgbClr val="FFC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C000"/>
                </a:solidFill>
                <a:round/>
              </a:ln>
              <a:effectLst>
                <a:outerShdw blurRad="40000" dist="23000" dir="5400000" rotWithShape="0">
                  <a:srgbClr val="000000">
                    <a:alpha val="35000"/>
                  </a:srgbClr>
                </a:outerShdw>
              </a:effectLst>
            </c:spPr>
          </c:marker>
          <c:xVal>
            <c:numRef>
              <c:f>Sheet2!$B$8:$B$14</c:f>
              <c:numCache>
                <c:formatCode>General</c:formatCode>
                <c:ptCount val="7"/>
                <c:pt idx="0">
                  <c:v>100</c:v>
                </c:pt>
                <c:pt idx="1">
                  <c:v>80</c:v>
                </c:pt>
                <c:pt idx="2">
                  <c:v>60</c:v>
                </c:pt>
                <c:pt idx="3">
                  <c:v>50</c:v>
                </c:pt>
                <c:pt idx="4">
                  <c:v>40</c:v>
                </c:pt>
                <c:pt idx="5">
                  <c:v>30</c:v>
                </c:pt>
                <c:pt idx="6">
                  <c:v>25</c:v>
                </c:pt>
              </c:numCache>
            </c:numRef>
          </c:xVal>
          <c:yVal>
            <c:numRef>
              <c:f>Sheet2!$I$8:$I$14</c:f>
              <c:numCache>
                <c:formatCode>General</c:formatCode>
                <c:ptCount val="7"/>
                <c:pt idx="0">
                  <c:v>1.25</c:v>
                </c:pt>
                <c:pt idx="1">
                  <c:v>1.4</c:v>
                </c:pt>
                <c:pt idx="2">
                  <c:v>1</c:v>
                </c:pt>
                <c:pt idx="3">
                  <c:v>0.9</c:v>
                </c:pt>
                <c:pt idx="4">
                  <c:v>0.9</c:v>
                </c:pt>
                <c:pt idx="5">
                  <c:v>0.8</c:v>
                </c:pt>
                <c:pt idx="6">
                  <c:v>0.6</c:v>
                </c:pt>
              </c:numCache>
            </c:numRef>
          </c:yVal>
          <c:smooth val="0"/>
        </c:ser>
        <c:ser>
          <c:idx val="7"/>
          <c:order val="2"/>
          <c:tx>
            <c:v>C (a med)</c:v>
          </c:tx>
          <c:spPr>
            <a:ln w="9525" cap="rnd">
              <a:solidFill>
                <a:srgbClr val="00B0F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F0"/>
                </a:solidFill>
                <a:round/>
              </a:ln>
              <a:effectLst>
                <a:outerShdw blurRad="40000" dist="23000" dir="5400000" rotWithShape="0">
                  <a:srgbClr val="000000">
                    <a:alpha val="35000"/>
                  </a:srgbClr>
                </a:outerShdw>
              </a:effectLst>
            </c:spPr>
          </c:marker>
          <c:xVal>
            <c:numRef>
              <c:f>Sheet2!$B$9:$B$14</c:f>
              <c:numCache>
                <c:formatCode>General</c:formatCode>
                <c:ptCount val="6"/>
                <c:pt idx="0">
                  <c:v>80</c:v>
                </c:pt>
                <c:pt idx="1">
                  <c:v>60</c:v>
                </c:pt>
                <c:pt idx="2">
                  <c:v>50</c:v>
                </c:pt>
                <c:pt idx="3">
                  <c:v>40</c:v>
                </c:pt>
                <c:pt idx="4">
                  <c:v>30</c:v>
                </c:pt>
                <c:pt idx="5">
                  <c:v>25</c:v>
                </c:pt>
              </c:numCache>
            </c:numRef>
          </c:xVal>
          <c:yVal>
            <c:numRef>
              <c:f>Sheet2!$M$9:$M$14</c:f>
              <c:numCache>
                <c:formatCode>General</c:formatCode>
                <c:ptCount val="6"/>
                <c:pt idx="0">
                  <c:v>1.6</c:v>
                </c:pt>
                <c:pt idx="1">
                  <c:v>1.6</c:v>
                </c:pt>
                <c:pt idx="2">
                  <c:v>1.5</c:v>
                </c:pt>
                <c:pt idx="3">
                  <c:v>1.4</c:v>
                </c:pt>
                <c:pt idx="4">
                  <c:v>1.1000000000000001</c:v>
                </c:pt>
                <c:pt idx="5">
                  <c:v>0.7</c:v>
                </c:pt>
              </c:numCache>
            </c:numRef>
          </c:yVal>
          <c:smooth val="0"/>
        </c:ser>
        <c:ser>
          <c:idx val="10"/>
          <c:order val="3"/>
          <c:tx>
            <c:v>D (a med)</c:v>
          </c:tx>
          <c:spPr>
            <a:ln w="9525" cap="rnd">
              <a:solidFill>
                <a:srgbClr val="FF0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0000"/>
                </a:solidFill>
                <a:round/>
              </a:ln>
              <a:effectLst>
                <a:outerShdw blurRad="40000" dist="23000" dir="5400000" rotWithShape="0">
                  <a:srgbClr val="000000">
                    <a:alpha val="35000"/>
                  </a:srgbClr>
                </a:outerShdw>
              </a:effectLst>
            </c:spPr>
          </c:marker>
          <c:xVal>
            <c:numRef>
              <c:f>Sheet2!$B$9:$B$14</c:f>
              <c:numCache>
                <c:formatCode>General</c:formatCode>
                <c:ptCount val="6"/>
                <c:pt idx="0">
                  <c:v>80</c:v>
                </c:pt>
                <c:pt idx="1">
                  <c:v>60</c:v>
                </c:pt>
                <c:pt idx="2">
                  <c:v>50</c:v>
                </c:pt>
                <c:pt idx="3">
                  <c:v>40</c:v>
                </c:pt>
                <c:pt idx="4">
                  <c:v>30</c:v>
                </c:pt>
                <c:pt idx="5">
                  <c:v>25</c:v>
                </c:pt>
              </c:numCache>
            </c:numRef>
          </c:xVal>
          <c:yVal>
            <c:numRef>
              <c:f>Sheet2!$Q$9:$Q$14</c:f>
              <c:numCache>
                <c:formatCode>General</c:formatCode>
                <c:ptCount val="6"/>
                <c:pt idx="0">
                  <c:v>2.2000000000000002</c:v>
                </c:pt>
                <c:pt idx="1">
                  <c:v>2.2999999999999998</c:v>
                </c:pt>
                <c:pt idx="2">
                  <c:v>1.9</c:v>
                </c:pt>
                <c:pt idx="3">
                  <c:v>1.5</c:v>
                </c:pt>
                <c:pt idx="4">
                  <c:v>1.3</c:v>
                </c:pt>
                <c:pt idx="5">
                  <c:v>1.1000000000000001</c:v>
                </c:pt>
              </c:numCache>
            </c:numRef>
          </c:yVal>
          <c:smooth val="0"/>
        </c:ser>
        <c:dLbls>
          <c:showLegendKey val="0"/>
          <c:showVal val="0"/>
          <c:showCatName val="0"/>
          <c:showSerName val="0"/>
          <c:showPercent val="0"/>
          <c:showBubbleSize val="0"/>
        </c:dLbls>
        <c:axId val="33933568"/>
        <c:axId val="33934144"/>
      </c:scatterChart>
      <c:valAx>
        <c:axId val="33933568"/>
        <c:scaling>
          <c:orientation val="minMax"/>
          <c:max val="120"/>
          <c:min val="2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934144"/>
        <c:crosses val="autoZero"/>
        <c:crossBetween val="midCat"/>
        <c:majorUnit val="20"/>
      </c:valAx>
      <c:valAx>
        <c:axId val="33934144"/>
        <c:scaling>
          <c:orientation val="minMax"/>
          <c:max val="3"/>
          <c:min val="0.5"/>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933568"/>
        <c:crosses val="autoZero"/>
        <c:crossBetween val="midCat"/>
        <c:maj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 (a peak)</c:v>
          </c:tx>
          <c:spPr>
            <a:ln w="9525" cap="rnd">
              <a:solidFill>
                <a:srgbClr val="00B05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50"/>
                </a:solidFill>
                <a:round/>
              </a:ln>
              <a:effectLst>
                <a:outerShdw blurRad="40000" dist="23000" dir="5400000" rotWithShape="0">
                  <a:srgbClr val="000000">
                    <a:alpha val="35000"/>
                  </a:srgbClr>
                </a:outerShdw>
              </a:effectLst>
            </c:spPr>
          </c:marker>
          <c:xVal>
            <c:numRef>
              <c:f>Sheet2!$B$7:$B$14</c:f>
              <c:numCache>
                <c:formatCode>General</c:formatCode>
                <c:ptCount val="8"/>
                <c:pt idx="0">
                  <c:v>120</c:v>
                </c:pt>
                <c:pt idx="1">
                  <c:v>100</c:v>
                </c:pt>
                <c:pt idx="2">
                  <c:v>80</c:v>
                </c:pt>
                <c:pt idx="3">
                  <c:v>60</c:v>
                </c:pt>
                <c:pt idx="4">
                  <c:v>50</c:v>
                </c:pt>
                <c:pt idx="5">
                  <c:v>40</c:v>
                </c:pt>
                <c:pt idx="6">
                  <c:v>30</c:v>
                </c:pt>
                <c:pt idx="7">
                  <c:v>25</c:v>
                </c:pt>
              </c:numCache>
            </c:numRef>
          </c:xVal>
          <c:yVal>
            <c:numRef>
              <c:f>Sheet2!$D$7:$D$14</c:f>
              <c:numCache>
                <c:formatCode>General</c:formatCode>
                <c:ptCount val="8"/>
                <c:pt idx="0">
                  <c:v>2.95</c:v>
                </c:pt>
                <c:pt idx="1">
                  <c:v>2.98</c:v>
                </c:pt>
                <c:pt idx="2">
                  <c:v>2.85</c:v>
                </c:pt>
                <c:pt idx="3">
                  <c:v>2.0499999999999998</c:v>
                </c:pt>
                <c:pt idx="4">
                  <c:v>1.9</c:v>
                </c:pt>
                <c:pt idx="5">
                  <c:v>1.45</c:v>
                </c:pt>
                <c:pt idx="6">
                  <c:v>1</c:v>
                </c:pt>
                <c:pt idx="7">
                  <c:v>0.95</c:v>
                </c:pt>
              </c:numCache>
            </c:numRef>
          </c:yVal>
          <c:smooth val="0"/>
        </c:ser>
        <c:ser>
          <c:idx val="3"/>
          <c:order val="1"/>
          <c:tx>
            <c:v>B (a peak)</c:v>
          </c:tx>
          <c:spPr>
            <a:ln w="9525" cap="rnd">
              <a:solidFill>
                <a:srgbClr val="FFC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C000"/>
                </a:solidFill>
                <a:round/>
              </a:ln>
              <a:effectLst>
                <a:outerShdw blurRad="40000" dist="23000" dir="5400000" rotWithShape="0">
                  <a:srgbClr val="000000">
                    <a:alpha val="35000"/>
                  </a:srgbClr>
                </a:outerShdw>
              </a:effectLst>
            </c:spPr>
          </c:marker>
          <c:xVal>
            <c:numRef>
              <c:f>Sheet2!$B$8:$B$14</c:f>
              <c:numCache>
                <c:formatCode>General</c:formatCode>
                <c:ptCount val="7"/>
                <c:pt idx="0">
                  <c:v>100</c:v>
                </c:pt>
                <c:pt idx="1">
                  <c:v>80</c:v>
                </c:pt>
                <c:pt idx="2">
                  <c:v>60</c:v>
                </c:pt>
                <c:pt idx="3">
                  <c:v>50</c:v>
                </c:pt>
                <c:pt idx="4">
                  <c:v>40</c:v>
                </c:pt>
                <c:pt idx="5">
                  <c:v>30</c:v>
                </c:pt>
                <c:pt idx="6">
                  <c:v>25</c:v>
                </c:pt>
              </c:numCache>
            </c:numRef>
          </c:xVal>
          <c:yVal>
            <c:numRef>
              <c:f>Sheet2!$H$8:$H$14</c:f>
              <c:numCache>
                <c:formatCode>General</c:formatCode>
                <c:ptCount val="7"/>
                <c:pt idx="0">
                  <c:v>3.05</c:v>
                </c:pt>
                <c:pt idx="1">
                  <c:v>3.2</c:v>
                </c:pt>
                <c:pt idx="2">
                  <c:v>2.8</c:v>
                </c:pt>
                <c:pt idx="3">
                  <c:v>2.5</c:v>
                </c:pt>
                <c:pt idx="4">
                  <c:v>2.2999999999999998</c:v>
                </c:pt>
                <c:pt idx="5">
                  <c:v>1.8</c:v>
                </c:pt>
                <c:pt idx="6">
                  <c:v>1.5</c:v>
                </c:pt>
              </c:numCache>
            </c:numRef>
          </c:yVal>
          <c:smooth val="0"/>
        </c:ser>
        <c:ser>
          <c:idx val="6"/>
          <c:order val="2"/>
          <c:tx>
            <c:v>C (a peak)</c:v>
          </c:tx>
          <c:spPr>
            <a:ln w="9525" cap="rnd">
              <a:solidFill>
                <a:srgbClr val="00B0F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F0"/>
                </a:solidFill>
                <a:round/>
              </a:ln>
              <a:effectLst>
                <a:outerShdw blurRad="40000" dist="23000" dir="5400000" rotWithShape="0">
                  <a:srgbClr val="000000">
                    <a:alpha val="35000"/>
                  </a:srgbClr>
                </a:outerShdw>
              </a:effectLst>
            </c:spPr>
          </c:marker>
          <c:xVal>
            <c:numRef>
              <c:f>Sheet2!$B$9:$B$14</c:f>
              <c:numCache>
                <c:formatCode>General</c:formatCode>
                <c:ptCount val="6"/>
                <c:pt idx="0">
                  <c:v>80</c:v>
                </c:pt>
                <c:pt idx="1">
                  <c:v>60</c:v>
                </c:pt>
                <c:pt idx="2">
                  <c:v>50</c:v>
                </c:pt>
                <c:pt idx="3">
                  <c:v>40</c:v>
                </c:pt>
                <c:pt idx="4">
                  <c:v>30</c:v>
                </c:pt>
                <c:pt idx="5">
                  <c:v>25</c:v>
                </c:pt>
              </c:numCache>
            </c:numRef>
          </c:xVal>
          <c:yVal>
            <c:numRef>
              <c:f>Sheet2!$L$9:$L$14</c:f>
              <c:numCache>
                <c:formatCode>General</c:formatCode>
                <c:ptCount val="6"/>
                <c:pt idx="0">
                  <c:v>3.6</c:v>
                </c:pt>
                <c:pt idx="1">
                  <c:v>3.8</c:v>
                </c:pt>
                <c:pt idx="2">
                  <c:v>2.9</c:v>
                </c:pt>
                <c:pt idx="3">
                  <c:v>2.6</c:v>
                </c:pt>
                <c:pt idx="4">
                  <c:v>1.7</c:v>
                </c:pt>
                <c:pt idx="5">
                  <c:v>1.55</c:v>
                </c:pt>
              </c:numCache>
            </c:numRef>
          </c:yVal>
          <c:smooth val="0"/>
        </c:ser>
        <c:ser>
          <c:idx val="9"/>
          <c:order val="3"/>
          <c:tx>
            <c:v>D (a peak)</c:v>
          </c:tx>
          <c:spPr>
            <a:ln w="9525" cap="rnd">
              <a:solidFill>
                <a:srgbClr val="FF0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0000"/>
                </a:solidFill>
                <a:round/>
              </a:ln>
              <a:effectLst>
                <a:outerShdw blurRad="40000" dist="23000" dir="5400000" rotWithShape="0">
                  <a:srgbClr val="000000">
                    <a:alpha val="35000"/>
                  </a:srgbClr>
                </a:outerShdw>
              </a:effectLst>
            </c:spPr>
          </c:marker>
          <c:xVal>
            <c:numRef>
              <c:f>Sheet2!$B$9:$B$14</c:f>
              <c:numCache>
                <c:formatCode>General</c:formatCode>
                <c:ptCount val="6"/>
                <c:pt idx="0">
                  <c:v>80</c:v>
                </c:pt>
                <c:pt idx="1">
                  <c:v>60</c:v>
                </c:pt>
                <c:pt idx="2">
                  <c:v>50</c:v>
                </c:pt>
                <c:pt idx="3">
                  <c:v>40</c:v>
                </c:pt>
                <c:pt idx="4">
                  <c:v>30</c:v>
                </c:pt>
                <c:pt idx="5">
                  <c:v>25</c:v>
                </c:pt>
              </c:numCache>
            </c:numRef>
          </c:xVal>
          <c:yVal>
            <c:numRef>
              <c:f>Sheet2!$P$9:$P$14</c:f>
              <c:numCache>
                <c:formatCode>General</c:formatCode>
                <c:ptCount val="6"/>
                <c:pt idx="0">
                  <c:v>4.0999999999999996</c:v>
                </c:pt>
                <c:pt idx="1">
                  <c:v>4.3</c:v>
                </c:pt>
                <c:pt idx="2">
                  <c:v>3.7</c:v>
                </c:pt>
                <c:pt idx="3">
                  <c:v>3.5</c:v>
                </c:pt>
                <c:pt idx="4">
                  <c:v>2.8</c:v>
                </c:pt>
                <c:pt idx="5">
                  <c:v>1.8</c:v>
                </c:pt>
              </c:numCache>
            </c:numRef>
          </c:yVal>
          <c:smooth val="0"/>
        </c:ser>
        <c:dLbls>
          <c:showLegendKey val="0"/>
          <c:showVal val="0"/>
          <c:showCatName val="0"/>
          <c:showSerName val="0"/>
          <c:showPercent val="0"/>
          <c:showBubbleSize val="0"/>
        </c:dLbls>
        <c:axId val="33935872"/>
        <c:axId val="33936448"/>
      </c:scatterChart>
      <c:valAx>
        <c:axId val="33935872"/>
        <c:scaling>
          <c:orientation val="minMax"/>
          <c:max val="120"/>
          <c:min val="2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936448"/>
        <c:crosses val="autoZero"/>
        <c:crossBetween val="midCat"/>
        <c:majorUnit val="20"/>
      </c:valAx>
      <c:valAx>
        <c:axId val="33936448"/>
        <c:scaling>
          <c:orientation val="minMax"/>
          <c:max val="6"/>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3935872"/>
        <c:crosses val="autoZero"/>
        <c:crossBetween val="midCat"/>
        <c:majorUnit val="1.5"/>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 (a peak)</c:v>
          </c:tx>
          <c:spPr>
            <a:ln w="9525" cap="rnd">
              <a:solidFill>
                <a:srgbClr val="00B05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50"/>
                </a:solidFill>
                <a:round/>
              </a:ln>
              <a:effectLst>
                <a:outerShdw blurRad="40000" dist="23000" dir="5400000" rotWithShape="0">
                  <a:srgbClr val="000000">
                    <a:alpha val="35000"/>
                  </a:srgbClr>
                </a:outerShdw>
              </a:effectLst>
            </c:spPr>
          </c:marker>
          <c:xVal>
            <c:numRef>
              <c:f>Sheet2!$B$22:$B$29</c:f>
              <c:numCache>
                <c:formatCode>General</c:formatCode>
                <c:ptCount val="8"/>
                <c:pt idx="0">
                  <c:v>120</c:v>
                </c:pt>
                <c:pt idx="1">
                  <c:v>100</c:v>
                </c:pt>
                <c:pt idx="2">
                  <c:v>80</c:v>
                </c:pt>
                <c:pt idx="3">
                  <c:v>60</c:v>
                </c:pt>
                <c:pt idx="4">
                  <c:v>50</c:v>
                </c:pt>
                <c:pt idx="5">
                  <c:v>40</c:v>
                </c:pt>
                <c:pt idx="6">
                  <c:v>30</c:v>
                </c:pt>
                <c:pt idx="7">
                  <c:v>25</c:v>
                </c:pt>
              </c:numCache>
            </c:numRef>
          </c:xVal>
          <c:yVal>
            <c:numRef>
              <c:f>Sheet2!$D$22:$D$29</c:f>
              <c:numCache>
                <c:formatCode>General</c:formatCode>
                <c:ptCount val="8"/>
                <c:pt idx="0">
                  <c:v>1.8</c:v>
                </c:pt>
                <c:pt idx="1">
                  <c:v>2</c:v>
                </c:pt>
                <c:pt idx="2">
                  <c:v>1.5</c:v>
                </c:pt>
                <c:pt idx="3">
                  <c:v>1.4</c:v>
                </c:pt>
                <c:pt idx="4">
                  <c:v>1.2</c:v>
                </c:pt>
                <c:pt idx="5">
                  <c:v>1</c:v>
                </c:pt>
                <c:pt idx="6">
                  <c:v>0.8</c:v>
                </c:pt>
                <c:pt idx="7">
                  <c:v>0.6</c:v>
                </c:pt>
              </c:numCache>
            </c:numRef>
          </c:yVal>
          <c:smooth val="0"/>
        </c:ser>
        <c:ser>
          <c:idx val="3"/>
          <c:order val="1"/>
          <c:spPr>
            <a:ln w="9525" cap="rnd">
              <a:solidFill>
                <a:srgbClr val="FFC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C000"/>
                </a:solidFill>
                <a:round/>
              </a:ln>
              <a:effectLst>
                <a:outerShdw blurRad="40000" dist="23000" dir="5400000" rotWithShape="0">
                  <a:srgbClr val="000000">
                    <a:alpha val="35000"/>
                  </a:srgbClr>
                </a:outerShdw>
              </a:effectLst>
            </c:spPr>
          </c:marker>
          <c:xVal>
            <c:numRef>
              <c:f>Sheet2!$B$23:$B$29</c:f>
              <c:numCache>
                <c:formatCode>General</c:formatCode>
                <c:ptCount val="7"/>
                <c:pt idx="0">
                  <c:v>100</c:v>
                </c:pt>
                <c:pt idx="1">
                  <c:v>80</c:v>
                </c:pt>
                <c:pt idx="2">
                  <c:v>60</c:v>
                </c:pt>
                <c:pt idx="3">
                  <c:v>50</c:v>
                </c:pt>
                <c:pt idx="4">
                  <c:v>40</c:v>
                </c:pt>
                <c:pt idx="5">
                  <c:v>30</c:v>
                </c:pt>
                <c:pt idx="6">
                  <c:v>25</c:v>
                </c:pt>
              </c:numCache>
            </c:numRef>
          </c:xVal>
          <c:yVal>
            <c:numRef>
              <c:f>Sheet2!$H$23:$H$29</c:f>
              <c:numCache>
                <c:formatCode>General</c:formatCode>
                <c:ptCount val="7"/>
                <c:pt idx="0">
                  <c:v>2</c:v>
                </c:pt>
                <c:pt idx="1">
                  <c:v>2.1</c:v>
                </c:pt>
                <c:pt idx="2">
                  <c:v>1.7</c:v>
                </c:pt>
                <c:pt idx="3">
                  <c:v>1.5</c:v>
                </c:pt>
                <c:pt idx="4">
                  <c:v>1.2</c:v>
                </c:pt>
                <c:pt idx="5">
                  <c:v>1</c:v>
                </c:pt>
                <c:pt idx="6">
                  <c:v>0.8</c:v>
                </c:pt>
              </c:numCache>
            </c:numRef>
          </c:yVal>
          <c:smooth val="0"/>
        </c:ser>
        <c:ser>
          <c:idx val="6"/>
          <c:order val="2"/>
          <c:tx>
            <c:v>C (a peak)</c:v>
          </c:tx>
          <c:spPr>
            <a:ln w="9525" cap="rnd">
              <a:solidFill>
                <a:srgbClr val="00B0F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F0"/>
                </a:solidFill>
                <a:round/>
              </a:ln>
              <a:effectLst>
                <a:outerShdw blurRad="40000" dist="23000" dir="5400000" rotWithShape="0">
                  <a:srgbClr val="000000">
                    <a:alpha val="35000"/>
                  </a:srgbClr>
                </a:outerShdw>
              </a:effectLst>
            </c:spPr>
          </c:marker>
          <c:xVal>
            <c:numRef>
              <c:f>Sheet2!$B$24:$B$29</c:f>
              <c:numCache>
                <c:formatCode>General</c:formatCode>
                <c:ptCount val="6"/>
                <c:pt idx="0">
                  <c:v>80</c:v>
                </c:pt>
                <c:pt idx="1">
                  <c:v>60</c:v>
                </c:pt>
                <c:pt idx="2">
                  <c:v>50</c:v>
                </c:pt>
                <c:pt idx="3">
                  <c:v>40</c:v>
                </c:pt>
                <c:pt idx="4">
                  <c:v>30</c:v>
                </c:pt>
                <c:pt idx="5">
                  <c:v>25</c:v>
                </c:pt>
              </c:numCache>
            </c:numRef>
          </c:xVal>
          <c:yVal>
            <c:numRef>
              <c:f>Sheet2!$L$24:$L$29</c:f>
              <c:numCache>
                <c:formatCode>General</c:formatCode>
                <c:ptCount val="6"/>
                <c:pt idx="0">
                  <c:v>2.5</c:v>
                </c:pt>
                <c:pt idx="1">
                  <c:v>2.8</c:v>
                </c:pt>
                <c:pt idx="2">
                  <c:v>2.6</c:v>
                </c:pt>
                <c:pt idx="3">
                  <c:v>2.2000000000000002</c:v>
                </c:pt>
                <c:pt idx="4">
                  <c:v>1.3</c:v>
                </c:pt>
                <c:pt idx="5">
                  <c:v>1.2</c:v>
                </c:pt>
              </c:numCache>
            </c:numRef>
          </c:yVal>
          <c:smooth val="0"/>
        </c:ser>
        <c:ser>
          <c:idx val="9"/>
          <c:order val="3"/>
          <c:tx>
            <c:v>D (a peak)</c:v>
          </c:tx>
          <c:spPr>
            <a:ln w="9525" cap="rnd">
              <a:solidFill>
                <a:srgbClr val="FF0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0000"/>
                </a:solidFill>
                <a:round/>
              </a:ln>
              <a:effectLst>
                <a:outerShdw blurRad="40000" dist="23000" dir="5400000" rotWithShape="0">
                  <a:srgbClr val="000000">
                    <a:alpha val="35000"/>
                  </a:srgbClr>
                </a:outerShdw>
              </a:effectLst>
            </c:spPr>
          </c:marker>
          <c:xVal>
            <c:numRef>
              <c:f>Sheet2!$B$24:$B$29</c:f>
              <c:numCache>
                <c:formatCode>General</c:formatCode>
                <c:ptCount val="6"/>
                <c:pt idx="0">
                  <c:v>80</c:v>
                </c:pt>
                <c:pt idx="1">
                  <c:v>60</c:v>
                </c:pt>
                <c:pt idx="2">
                  <c:v>50</c:v>
                </c:pt>
                <c:pt idx="3">
                  <c:v>40</c:v>
                </c:pt>
                <c:pt idx="4">
                  <c:v>30</c:v>
                </c:pt>
                <c:pt idx="5">
                  <c:v>25</c:v>
                </c:pt>
              </c:numCache>
            </c:numRef>
          </c:xVal>
          <c:yVal>
            <c:numRef>
              <c:f>Sheet2!$P$24:$P$29</c:f>
              <c:numCache>
                <c:formatCode>General</c:formatCode>
                <c:ptCount val="6"/>
                <c:pt idx="0">
                  <c:v>3.55</c:v>
                </c:pt>
                <c:pt idx="1">
                  <c:v>3.7</c:v>
                </c:pt>
                <c:pt idx="2">
                  <c:v>2.5499999999999998</c:v>
                </c:pt>
                <c:pt idx="3">
                  <c:v>1.8</c:v>
                </c:pt>
                <c:pt idx="4">
                  <c:v>1.55</c:v>
                </c:pt>
                <c:pt idx="5">
                  <c:v>1.3</c:v>
                </c:pt>
              </c:numCache>
            </c:numRef>
          </c:yVal>
          <c:smooth val="0"/>
        </c:ser>
        <c:dLbls>
          <c:showLegendKey val="0"/>
          <c:showVal val="0"/>
          <c:showCatName val="0"/>
          <c:showSerName val="0"/>
          <c:showPercent val="0"/>
          <c:showBubbleSize val="0"/>
        </c:dLbls>
        <c:axId val="63291392"/>
        <c:axId val="63291968"/>
      </c:scatterChart>
      <c:valAx>
        <c:axId val="63291392"/>
        <c:scaling>
          <c:orientation val="minMax"/>
          <c:max val="120"/>
          <c:min val="2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3291968"/>
        <c:crosses val="autoZero"/>
        <c:crossBetween val="midCat"/>
        <c:majorUnit val="20"/>
      </c:valAx>
      <c:valAx>
        <c:axId val="63291968"/>
        <c:scaling>
          <c:orientation val="minMax"/>
          <c:max val="5"/>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32913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 (a peak)</c:v>
          </c:tx>
          <c:spPr>
            <a:ln w="9525" cap="rnd">
              <a:solidFill>
                <a:srgbClr val="00B05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50"/>
                </a:solidFill>
                <a:round/>
              </a:ln>
              <a:effectLst>
                <a:outerShdw blurRad="40000" dist="23000" dir="5400000" rotWithShape="0">
                  <a:srgbClr val="000000">
                    <a:alpha val="35000"/>
                  </a:srgbClr>
                </a:outerShdw>
              </a:effectLst>
            </c:spPr>
          </c:marker>
          <c:xVal>
            <c:numRef>
              <c:f>Sheet2!$B$22:$B$29</c:f>
              <c:numCache>
                <c:formatCode>General</c:formatCode>
                <c:ptCount val="8"/>
                <c:pt idx="0">
                  <c:v>120</c:v>
                </c:pt>
                <c:pt idx="1">
                  <c:v>100</c:v>
                </c:pt>
                <c:pt idx="2">
                  <c:v>80</c:v>
                </c:pt>
                <c:pt idx="3">
                  <c:v>60</c:v>
                </c:pt>
                <c:pt idx="4">
                  <c:v>50</c:v>
                </c:pt>
                <c:pt idx="5">
                  <c:v>40</c:v>
                </c:pt>
                <c:pt idx="6">
                  <c:v>30</c:v>
                </c:pt>
                <c:pt idx="7">
                  <c:v>25</c:v>
                </c:pt>
              </c:numCache>
            </c:numRef>
          </c:xVal>
          <c:yVal>
            <c:numRef>
              <c:f>Sheet2!$E$22:$E$29</c:f>
              <c:numCache>
                <c:formatCode>General</c:formatCode>
                <c:ptCount val="8"/>
                <c:pt idx="0">
                  <c:v>1</c:v>
                </c:pt>
                <c:pt idx="1">
                  <c:v>0.8</c:v>
                </c:pt>
                <c:pt idx="2">
                  <c:v>0.7</c:v>
                </c:pt>
                <c:pt idx="3">
                  <c:v>0.6</c:v>
                </c:pt>
                <c:pt idx="4">
                  <c:v>0.5</c:v>
                </c:pt>
                <c:pt idx="5">
                  <c:v>0.4</c:v>
                </c:pt>
                <c:pt idx="6">
                  <c:v>0.3</c:v>
                </c:pt>
                <c:pt idx="7">
                  <c:v>0.19999999999999901</c:v>
                </c:pt>
              </c:numCache>
            </c:numRef>
          </c:yVal>
          <c:smooth val="0"/>
        </c:ser>
        <c:ser>
          <c:idx val="3"/>
          <c:order val="1"/>
          <c:spPr>
            <a:ln w="9525" cap="rnd">
              <a:solidFill>
                <a:srgbClr val="FFC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C000"/>
                </a:solidFill>
                <a:round/>
              </a:ln>
              <a:effectLst>
                <a:outerShdw blurRad="40000" dist="23000" dir="5400000" rotWithShape="0">
                  <a:srgbClr val="000000">
                    <a:alpha val="35000"/>
                  </a:srgbClr>
                </a:outerShdw>
              </a:effectLst>
            </c:spPr>
          </c:marker>
          <c:xVal>
            <c:numRef>
              <c:f>Sheet2!$B$23:$B$29</c:f>
              <c:numCache>
                <c:formatCode>General</c:formatCode>
                <c:ptCount val="7"/>
                <c:pt idx="0">
                  <c:v>100</c:v>
                </c:pt>
                <c:pt idx="1">
                  <c:v>80</c:v>
                </c:pt>
                <c:pt idx="2">
                  <c:v>60</c:v>
                </c:pt>
                <c:pt idx="3">
                  <c:v>50</c:v>
                </c:pt>
                <c:pt idx="4">
                  <c:v>40</c:v>
                </c:pt>
                <c:pt idx="5">
                  <c:v>30</c:v>
                </c:pt>
                <c:pt idx="6">
                  <c:v>25</c:v>
                </c:pt>
              </c:numCache>
            </c:numRef>
          </c:xVal>
          <c:yVal>
            <c:numRef>
              <c:f>Sheet2!$I$23:$I$29</c:f>
              <c:numCache>
                <c:formatCode>General</c:formatCode>
                <c:ptCount val="7"/>
                <c:pt idx="0">
                  <c:v>0.9</c:v>
                </c:pt>
                <c:pt idx="1">
                  <c:v>1</c:v>
                </c:pt>
                <c:pt idx="2">
                  <c:v>0.8</c:v>
                </c:pt>
                <c:pt idx="3">
                  <c:v>0.6</c:v>
                </c:pt>
                <c:pt idx="4">
                  <c:v>0.5</c:v>
                </c:pt>
                <c:pt idx="5">
                  <c:v>0.4</c:v>
                </c:pt>
                <c:pt idx="6">
                  <c:v>0.3</c:v>
                </c:pt>
              </c:numCache>
            </c:numRef>
          </c:yVal>
          <c:smooth val="0"/>
        </c:ser>
        <c:ser>
          <c:idx val="6"/>
          <c:order val="2"/>
          <c:tx>
            <c:v>C (a peak)</c:v>
          </c:tx>
          <c:spPr>
            <a:ln w="9525" cap="rnd">
              <a:solidFill>
                <a:srgbClr val="00B0F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F0"/>
                </a:solidFill>
                <a:round/>
              </a:ln>
              <a:effectLst>
                <a:outerShdw blurRad="40000" dist="23000" dir="5400000" rotWithShape="0">
                  <a:srgbClr val="000000">
                    <a:alpha val="35000"/>
                  </a:srgbClr>
                </a:outerShdw>
              </a:effectLst>
            </c:spPr>
          </c:marker>
          <c:xVal>
            <c:numRef>
              <c:f>Sheet2!$B$24:$B$29</c:f>
              <c:numCache>
                <c:formatCode>General</c:formatCode>
                <c:ptCount val="6"/>
                <c:pt idx="0">
                  <c:v>80</c:v>
                </c:pt>
                <c:pt idx="1">
                  <c:v>60</c:v>
                </c:pt>
                <c:pt idx="2">
                  <c:v>50</c:v>
                </c:pt>
                <c:pt idx="3">
                  <c:v>40</c:v>
                </c:pt>
                <c:pt idx="4">
                  <c:v>30</c:v>
                </c:pt>
                <c:pt idx="5">
                  <c:v>25</c:v>
                </c:pt>
              </c:numCache>
            </c:numRef>
          </c:xVal>
          <c:yVal>
            <c:numRef>
              <c:f>Sheet2!$M$24:$M$29</c:f>
              <c:numCache>
                <c:formatCode>General</c:formatCode>
                <c:ptCount val="6"/>
                <c:pt idx="0">
                  <c:v>1.4</c:v>
                </c:pt>
                <c:pt idx="1">
                  <c:v>1.2</c:v>
                </c:pt>
                <c:pt idx="2">
                  <c:v>1</c:v>
                </c:pt>
                <c:pt idx="3">
                  <c:v>0.8</c:v>
                </c:pt>
                <c:pt idx="4">
                  <c:v>0.7</c:v>
                </c:pt>
                <c:pt idx="5">
                  <c:v>0.5</c:v>
                </c:pt>
              </c:numCache>
            </c:numRef>
          </c:yVal>
          <c:smooth val="0"/>
        </c:ser>
        <c:ser>
          <c:idx val="9"/>
          <c:order val="3"/>
          <c:tx>
            <c:v>D (a peak)</c:v>
          </c:tx>
          <c:spPr>
            <a:ln w="9525" cap="rnd">
              <a:solidFill>
                <a:srgbClr val="FF0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0000"/>
                </a:solidFill>
                <a:round/>
              </a:ln>
              <a:effectLst>
                <a:outerShdw blurRad="40000" dist="23000" dir="5400000" rotWithShape="0">
                  <a:srgbClr val="000000">
                    <a:alpha val="35000"/>
                  </a:srgbClr>
                </a:outerShdw>
              </a:effectLst>
            </c:spPr>
          </c:marker>
          <c:xVal>
            <c:numRef>
              <c:f>Sheet2!$B$24:$B$29</c:f>
              <c:numCache>
                <c:formatCode>General</c:formatCode>
                <c:ptCount val="6"/>
                <c:pt idx="0">
                  <c:v>80</c:v>
                </c:pt>
                <c:pt idx="1">
                  <c:v>60</c:v>
                </c:pt>
                <c:pt idx="2">
                  <c:v>50</c:v>
                </c:pt>
                <c:pt idx="3">
                  <c:v>40</c:v>
                </c:pt>
                <c:pt idx="4">
                  <c:v>30</c:v>
                </c:pt>
                <c:pt idx="5">
                  <c:v>25</c:v>
                </c:pt>
              </c:numCache>
            </c:numRef>
          </c:xVal>
          <c:yVal>
            <c:numRef>
              <c:f>Sheet2!$Q$24:$Q$29</c:f>
              <c:numCache>
                <c:formatCode>General</c:formatCode>
                <c:ptCount val="6"/>
                <c:pt idx="0">
                  <c:v>2</c:v>
                </c:pt>
                <c:pt idx="1">
                  <c:v>1.7</c:v>
                </c:pt>
                <c:pt idx="2">
                  <c:v>1.4</c:v>
                </c:pt>
                <c:pt idx="3">
                  <c:v>1.1000000000000001</c:v>
                </c:pt>
                <c:pt idx="4">
                  <c:v>0.8</c:v>
                </c:pt>
                <c:pt idx="5">
                  <c:v>0.6</c:v>
                </c:pt>
              </c:numCache>
            </c:numRef>
          </c:yVal>
          <c:smooth val="0"/>
        </c:ser>
        <c:dLbls>
          <c:showLegendKey val="0"/>
          <c:showVal val="0"/>
          <c:showCatName val="0"/>
          <c:showSerName val="0"/>
          <c:showPercent val="0"/>
          <c:showBubbleSize val="0"/>
        </c:dLbls>
        <c:axId val="63297152"/>
        <c:axId val="63297728"/>
      </c:scatterChart>
      <c:valAx>
        <c:axId val="63297152"/>
        <c:scaling>
          <c:orientation val="minMax"/>
          <c:max val="120"/>
          <c:min val="2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3297728"/>
        <c:crosses val="autoZero"/>
        <c:crossBetween val="midCat"/>
      </c:valAx>
      <c:valAx>
        <c:axId val="6329772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32971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A (a peak)</c:v>
          </c:tx>
          <c:spPr>
            <a:ln w="9525" cap="rnd">
              <a:solidFill>
                <a:srgbClr val="00B05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50"/>
                </a:solidFill>
                <a:round/>
              </a:ln>
              <a:effectLst>
                <a:outerShdw blurRad="40000" dist="23000" dir="5400000" rotWithShape="0">
                  <a:srgbClr val="000000">
                    <a:alpha val="35000"/>
                  </a:srgbClr>
                </a:outerShdw>
              </a:effectLst>
            </c:spPr>
          </c:marker>
          <c:xVal>
            <c:numRef>
              <c:f>Sheet2!$B$22:$B$29</c:f>
              <c:numCache>
                <c:formatCode>General</c:formatCode>
                <c:ptCount val="8"/>
                <c:pt idx="0">
                  <c:v>120</c:v>
                </c:pt>
                <c:pt idx="1">
                  <c:v>100</c:v>
                </c:pt>
                <c:pt idx="2">
                  <c:v>80</c:v>
                </c:pt>
                <c:pt idx="3">
                  <c:v>60</c:v>
                </c:pt>
                <c:pt idx="4">
                  <c:v>50</c:v>
                </c:pt>
                <c:pt idx="5">
                  <c:v>40</c:v>
                </c:pt>
                <c:pt idx="6">
                  <c:v>30</c:v>
                </c:pt>
                <c:pt idx="7">
                  <c:v>25</c:v>
                </c:pt>
              </c:numCache>
            </c:numRef>
          </c:xVal>
          <c:yVal>
            <c:numRef>
              <c:f>Sheet2!$F$22:$F$29</c:f>
              <c:numCache>
                <c:formatCode>General</c:formatCode>
                <c:ptCount val="8"/>
                <c:pt idx="0">
                  <c:v>9</c:v>
                </c:pt>
                <c:pt idx="1">
                  <c:v>8.5</c:v>
                </c:pt>
                <c:pt idx="2">
                  <c:v>7.5</c:v>
                </c:pt>
                <c:pt idx="3">
                  <c:v>6.5</c:v>
                </c:pt>
                <c:pt idx="4">
                  <c:v>5.5</c:v>
                </c:pt>
                <c:pt idx="5">
                  <c:v>4.5</c:v>
                </c:pt>
                <c:pt idx="6">
                  <c:v>3.5</c:v>
                </c:pt>
                <c:pt idx="7">
                  <c:v>2.5</c:v>
                </c:pt>
              </c:numCache>
            </c:numRef>
          </c:yVal>
          <c:smooth val="0"/>
        </c:ser>
        <c:ser>
          <c:idx val="3"/>
          <c:order val="1"/>
          <c:spPr>
            <a:ln w="9525" cap="rnd">
              <a:solidFill>
                <a:srgbClr val="FFC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C000"/>
                </a:solidFill>
                <a:round/>
              </a:ln>
              <a:effectLst>
                <a:outerShdw blurRad="40000" dist="23000" dir="5400000" rotWithShape="0">
                  <a:srgbClr val="000000">
                    <a:alpha val="35000"/>
                  </a:srgbClr>
                </a:outerShdw>
              </a:effectLst>
            </c:spPr>
          </c:marker>
          <c:xVal>
            <c:numRef>
              <c:f>Sheet2!$B$23:$B$29</c:f>
              <c:numCache>
                <c:formatCode>General</c:formatCode>
                <c:ptCount val="7"/>
                <c:pt idx="0">
                  <c:v>100</c:v>
                </c:pt>
                <c:pt idx="1">
                  <c:v>80</c:v>
                </c:pt>
                <c:pt idx="2">
                  <c:v>60</c:v>
                </c:pt>
                <c:pt idx="3">
                  <c:v>50</c:v>
                </c:pt>
                <c:pt idx="4">
                  <c:v>40</c:v>
                </c:pt>
                <c:pt idx="5">
                  <c:v>30</c:v>
                </c:pt>
                <c:pt idx="6">
                  <c:v>25</c:v>
                </c:pt>
              </c:numCache>
            </c:numRef>
          </c:xVal>
          <c:yVal>
            <c:numRef>
              <c:f>Sheet2!$J$23:$J$29</c:f>
              <c:numCache>
                <c:formatCode>General</c:formatCode>
                <c:ptCount val="7"/>
                <c:pt idx="0">
                  <c:v>8</c:v>
                </c:pt>
                <c:pt idx="1">
                  <c:v>7</c:v>
                </c:pt>
                <c:pt idx="2">
                  <c:v>6</c:v>
                </c:pt>
                <c:pt idx="3">
                  <c:v>5</c:v>
                </c:pt>
                <c:pt idx="4">
                  <c:v>4</c:v>
                </c:pt>
                <c:pt idx="5">
                  <c:v>3</c:v>
                </c:pt>
                <c:pt idx="6">
                  <c:v>2</c:v>
                </c:pt>
              </c:numCache>
            </c:numRef>
          </c:yVal>
          <c:smooth val="0"/>
        </c:ser>
        <c:ser>
          <c:idx val="6"/>
          <c:order val="2"/>
          <c:tx>
            <c:v>C (a peak)</c:v>
          </c:tx>
          <c:spPr>
            <a:ln w="9525" cap="rnd">
              <a:solidFill>
                <a:srgbClr val="00B0F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00B0F0"/>
                </a:solidFill>
                <a:round/>
              </a:ln>
              <a:effectLst>
                <a:outerShdw blurRad="40000" dist="23000" dir="5400000" rotWithShape="0">
                  <a:srgbClr val="000000">
                    <a:alpha val="35000"/>
                  </a:srgbClr>
                </a:outerShdw>
              </a:effectLst>
            </c:spPr>
          </c:marker>
          <c:xVal>
            <c:numRef>
              <c:f>Sheet2!$B$24:$B$29</c:f>
              <c:numCache>
                <c:formatCode>General</c:formatCode>
                <c:ptCount val="6"/>
                <c:pt idx="0">
                  <c:v>80</c:v>
                </c:pt>
                <c:pt idx="1">
                  <c:v>60</c:v>
                </c:pt>
                <c:pt idx="2">
                  <c:v>50</c:v>
                </c:pt>
                <c:pt idx="3">
                  <c:v>40</c:v>
                </c:pt>
                <c:pt idx="4">
                  <c:v>30</c:v>
                </c:pt>
                <c:pt idx="5">
                  <c:v>25</c:v>
                </c:pt>
              </c:numCache>
            </c:numRef>
          </c:xVal>
          <c:yVal>
            <c:numRef>
              <c:f>Sheet2!$N$24:$N$29</c:f>
              <c:numCache>
                <c:formatCode>General</c:formatCode>
                <c:ptCount val="6"/>
                <c:pt idx="0">
                  <c:v>10</c:v>
                </c:pt>
                <c:pt idx="1">
                  <c:v>8.3000000000000007</c:v>
                </c:pt>
                <c:pt idx="2">
                  <c:v>7</c:v>
                </c:pt>
                <c:pt idx="3">
                  <c:v>5.6</c:v>
                </c:pt>
                <c:pt idx="4">
                  <c:v>4.8</c:v>
                </c:pt>
                <c:pt idx="5">
                  <c:v>3.4</c:v>
                </c:pt>
              </c:numCache>
            </c:numRef>
          </c:yVal>
          <c:smooth val="0"/>
        </c:ser>
        <c:ser>
          <c:idx val="9"/>
          <c:order val="3"/>
          <c:tx>
            <c:v>D (a peak)</c:v>
          </c:tx>
          <c:spPr>
            <a:ln w="9525" cap="rnd">
              <a:solidFill>
                <a:srgbClr val="FF0000"/>
              </a:solidFill>
              <a:round/>
            </a:ln>
            <a:effectLst>
              <a:outerShdw blurRad="40000" dist="23000" dir="5400000" rotWithShape="0">
                <a:srgbClr val="000000">
                  <a:alpha val="35000"/>
                </a:srgbClr>
              </a:outerShdw>
            </a:effectLst>
          </c:spPr>
          <c:marker>
            <c:symbol val="circle"/>
            <c:size val="5"/>
            <c:spPr>
              <a:solidFill>
                <a:schemeClr val="bg1"/>
              </a:solidFill>
              <a:ln w="9525">
                <a:solidFill>
                  <a:srgbClr val="FF0000"/>
                </a:solidFill>
                <a:round/>
              </a:ln>
              <a:effectLst>
                <a:outerShdw blurRad="40000" dist="23000" dir="5400000" rotWithShape="0">
                  <a:srgbClr val="000000">
                    <a:alpha val="35000"/>
                  </a:srgbClr>
                </a:outerShdw>
              </a:effectLst>
            </c:spPr>
          </c:marker>
          <c:xVal>
            <c:numRef>
              <c:f>Sheet2!$B$24:$B$29</c:f>
              <c:numCache>
                <c:formatCode>General</c:formatCode>
                <c:ptCount val="6"/>
                <c:pt idx="0">
                  <c:v>80</c:v>
                </c:pt>
                <c:pt idx="1">
                  <c:v>60</c:v>
                </c:pt>
                <c:pt idx="2">
                  <c:v>50</c:v>
                </c:pt>
                <c:pt idx="3">
                  <c:v>40</c:v>
                </c:pt>
                <c:pt idx="4">
                  <c:v>30</c:v>
                </c:pt>
                <c:pt idx="5">
                  <c:v>25</c:v>
                </c:pt>
              </c:numCache>
            </c:numRef>
          </c:xVal>
          <c:yVal>
            <c:numRef>
              <c:f>Sheet2!$R$24:$R$29</c:f>
              <c:numCache>
                <c:formatCode>General</c:formatCode>
                <c:ptCount val="6"/>
                <c:pt idx="0">
                  <c:v>10</c:v>
                </c:pt>
                <c:pt idx="1">
                  <c:v>8</c:v>
                </c:pt>
                <c:pt idx="2">
                  <c:v>6</c:v>
                </c:pt>
                <c:pt idx="3">
                  <c:v>4</c:v>
                </c:pt>
                <c:pt idx="4">
                  <c:v>4</c:v>
                </c:pt>
                <c:pt idx="5">
                  <c:v>3</c:v>
                </c:pt>
              </c:numCache>
            </c:numRef>
          </c:yVal>
          <c:smooth val="0"/>
        </c:ser>
        <c:dLbls>
          <c:showLegendKey val="0"/>
          <c:showVal val="0"/>
          <c:showCatName val="0"/>
          <c:showSerName val="0"/>
          <c:showPercent val="0"/>
          <c:showBubbleSize val="0"/>
        </c:dLbls>
        <c:axId val="75825728"/>
        <c:axId val="75826304"/>
      </c:scatterChart>
      <c:valAx>
        <c:axId val="75825728"/>
        <c:scaling>
          <c:orientation val="minMax"/>
          <c:max val="120"/>
          <c:min val="2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5826304"/>
        <c:crosses val="autoZero"/>
        <c:crossBetween val="midCat"/>
      </c:valAx>
      <c:valAx>
        <c:axId val="75826304"/>
        <c:scaling>
          <c:orientation val="minMax"/>
          <c:max val="12"/>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5825728"/>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39271-F573-4988-B735-E5EEF510E088}" type="datetimeFigureOut">
              <a:rPr lang="fr-FR" smtClean="0"/>
              <a:t>24/09/2015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DFC3E-58CA-4D8F-8A66-E136CE36E2CC}" type="slidenum">
              <a:rPr lang="fr-FR" smtClean="0"/>
              <a:t>‹#›</a:t>
            </a:fld>
            <a:endParaRPr lang="fr-FR"/>
          </a:p>
        </p:txBody>
      </p:sp>
    </p:spTree>
    <p:extLst>
      <p:ext uri="{BB962C8B-B14F-4D97-AF65-F5344CB8AC3E}">
        <p14:creationId xmlns:p14="http://schemas.microsoft.com/office/powerpoint/2010/main" val="322269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E2ADFC3E-58CA-4D8F-8A66-E136CE36E2CC}" type="slidenum">
              <a:rPr lang="fr-FR" smtClean="0"/>
              <a:t>3</a:t>
            </a:fld>
            <a:endParaRPr lang="fr-FR"/>
          </a:p>
        </p:txBody>
      </p:sp>
    </p:spTree>
    <p:extLst>
      <p:ext uri="{BB962C8B-B14F-4D97-AF65-F5344CB8AC3E}">
        <p14:creationId xmlns:p14="http://schemas.microsoft.com/office/powerpoint/2010/main" val="2170658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05FF84-95CC-431A-90DA-366199DAE40F}"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162830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05FF84-95CC-431A-90DA-366199DAE40F}"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159910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05FF84-95CC-431A-90DA-366199DAE40F}"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251791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1" y="170815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6"/>
            <a:ext cx="3862917"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3657605" y="427038"/>
            <a:ext cx="8532284"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5588000" y="1828800"/>
            <a:ext cx="6096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2"/>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05FF84-95CC-431A-90DA-366199DAE40F}"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29039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05FF84-95CC-431A-90DA-366199DAE40F}" type="datetimeFigureOut">
              <a:rPr lang="en-GB" smtClean="0"/>
              <a:t>24/09/2015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259184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05FF84-95CC-431A-90DA-366199DAE40F}" type="datetimeFigureOut">
              <a:rPr lang="en-GB" smtClean="0"/>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257420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05FF84-95CC-431A-90DA-366199DAE40F}" type="datetimeFigureOut">
              <a:rPr lang="en-GB" smtClean="0"/>
              <a:t>24/09/2015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2866773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05FF84-95CC-431A-90DA-366199DAE40F}" type="datetimeFigureOut">
              <a:rPr lang="en-GB" smtClean="0"/>
              <a:t>24/09/2015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177918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5FF84-95CC-431A-90DA-366199DAE40F}" type="datetimeFigureOut">
              <a:rPr lang="en-GB" smtClean="0"/>
              <a:t>24/09/2015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180843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5FF84-95CC-431A-90DA-366199DAE40F}" type="datetimeFigureOut">
              <a:rPr lang="en-GB" smtClean="0"/>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235333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5FF84-95CC-431A-90DA-366199DAE40F}" type="datetimeFigureOut">
              <a:rPr lang="en-GB" smtClean="0"/>
              <a:t>24/09/2015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195931-EF22-4275-A86B-0AFFA1F84FFB}" type="slidenum">
              <a:rPr lang="en-GB" smtClean="0"/>
              <a:t>‹#›</a:t>
            </a:fld>
            <a:endParaRPr lang="en-GB"/>
          </a:p>
        </p:txBody>
      </p:sp>
    </p:spTree>
    <p:extLst>
      <p:ext uri="{BB962C8B-B14F-4D97-AF65-F5344CB8AC3E}">
        <p14:creationId xmlns:p14="http://schemas.microsoft.com/office/powerpoint/2010/main" val="211934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5FF84-95CC-431A-90DA-366199DAE40F}" type="datetimeFigureOut">
              <a:rPr lang="en-GB" smtClean="0"/>
              <a:t>24/09/2015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95931-EF22-4275-A86B-0AFFA1F84FFB}" type="slidenum">
              <a:rPr lang="en-GB" smtClean="0"/>
              <a:t>‹#›</a:t>
            </a:fld>
            <a:endParaRPr lang="en-GB"/>
          </a:p>
        </p:txBody>
      </p:sp>
    </p:spTree>
    <p:extLst>
      <p:ext uri="{BB962C8B-B14F-4D97-AF65-F5344CB8AC3E}">
        <p14:creationId xmlns:p14="http://schemas.microsoft.com/office/powerpoint/2010/main" val="306224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759200" y="609600"/>
            <a:ext cx="812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3759200" y="1981200"/>
            <a:ext cx="8128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406400" y="6248400"/>
            <a:ext cx="2540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4775200" y="6248400"/>
            <a:ext cx="38608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9347200" y="6248400"/>
            <a:ext cx="2540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jpeg"/><Relationship Id="rId7" Type="http://schemas.openxmlformats.org/officeDocument/2006/relationships/chart" Target="../charts/chart3.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chart" Target="../charts/chart6.xml"/><Relationship Id="rId4" Type="http://schemas.openxmlformats.org/officeDocument/2006/relationships/image" Target="../media/image23.png"/><Relationship Id="rId9"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25"/>
            <a:ext cx="11176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609600" y="1600206"/>
            <a:ext cx="11176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53506" y="0"/>
            <a:ext cx="3238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6" name="TextBox 5"/>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7" name="TextBox 6"/>
          <p:cNvSpPr txBox="1"/>
          <p:nvPr/>
        </p:nvSpPr>
        <p:spPr>
          <a:xfrm>
            <a:off x="625992" y="1231103"/>
            <a:ext cx="5527157" cy="861774"/>
          </a:xfrm>
          <a:prstGeom prst="rect">
            <a:avLst/>
          </a:prstGeom>
          <a:noFill/>
        </p:spPr>
        <p:txBody>
          <a:bodyPr wrap="square" rtlCol="0">
            <a:spAutoFit/>
          </a:bodyPr>
          <a:lstStyle/>
          <a:p>
            <a:r>
              <a:rPr lang="en-GB" sz="3200" b="1" dirty="0" smtClean="0">
                <a:solidFill>
                  <a:srgbClr val="0070C0"/>
                </a:solidFill>
                <a:latin typeface="Microsoft YaHei UI" panose="020B0503020204020204" pitchFamily="34" charset="-122"/>
                <a:ea typeface="Microsoft YaHei UI" panose="020B0503020204020204" pitchFamily="34" charset="-122"/>
              </a:rPr>
              <a:t>4. Simulink model</a:t>
            </a:r>
            <a:endParaRPr lang="en-GB" sz="3200" b="1" dirty="0">
              <a:solidFill>
                <a:srgbClr val="0070C0"/>
              </a:solidFill>
              <a:latin typeface="Microsoft YaHei UI" panose="020B0503020204020204" pitchFamily="34" charset="-122"/>
              <a:ea typeface="Microsoft YaHei UI" panose="020B0503020204020204" pitchFamily="34" charset="-122"/>
            </a:endParaRPr>
          </a:p>
          <a:p>
            <a:endParaRPr lang="ro-RO" dirty="0">
              <a:solidFill>
                <a:srgbClr val="0070C0"/>
              </a:solidFill>
              <a:latin typeface="Microsoft YaHei UI" panose="020B0503020204020204" pitchFamily="34" charset="-122"/>
              <a:ea typeface="Microsoft YaHei UI" panose="020B0503020204020204" pitchFamily="34" charset="-122"/>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60" y="2007155"/>
            <a:ext cx="3577021" cy="1953054"/>
          </a:xfrm>
          <a:prstGeom prst="rect">
            <a:avLst/>
          </a:prstGeom>
        </p:spPr>
      </p:pic>
      <p:sp>
        <p:nvSpPr>
          <p:cNvPr id="9" name="TextBox 8"/>
          <p:cNvSpPr txBox="1"/>
          <p:nvPr/>
        </p:nvSpPr>
        <p:spPr>
          <a:xfrm>
            <a:off x="3019743" y="-497795"/>
            <a:ext cx="6161593"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The Simulink model is made in two parts, for the front axle and for the rear axle.</a:t>
            </a:r>
            <a:endParaRPr lang="ro-RO" sz="1400" dirty="0">
              <a:latin typeface="Times New Roman" panose="02020603050405020304" pitchFamily="18" charset="0"/>
              <a:cs typeface="Times New Roman" panose="02020603050405020304" pitchFamily="18" charset="0"/>
            </a:endParaRPr>
          </a:p>
        </p:txBody>
      </p:sp>
      <p:grpSp>
        <p:nvGrpSpPr>
          <p:cNvPr id="61" name="Group 60"/>
          <p:cNvGrpSpPr/>
          <p:nvPr/>
        </p:nvGrpSpPr>
        <p:grpSpPr>
          <a:xfrm>
            <a:off x="3019743" y="3676683"/>
            <a:ext cx="8507392" cy="2675580"/>
            <a:chOff x="3480744" y="3551600"/>
            <a:chExt cx="8507392" cy="2675580"/>
          </a:xfrm>
        </p:grpSpPr>
        <p:grpSp>
          <p:nvGrpSpPr>
            <p:cNvPr id="52" name="Group 51"/>
            <p:cNvGrpSpPr/>
            <p:nvPr/>
          </p:nvGrpSpPr>
          <p:grpSpPr>
            <a:xfrm>
              <a:off x="3480744" y="3551600"/>
              <a:ext cx="8507392" cy="2675580"/>
              <a:chOff x="3417244" y="3551600"/>
              <a:chExt cx="8507392" cy="2675580"/>
            </a:xfrm>
          </p:grpSpPr>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3417244" y="3551600"/>
                <a:ext cx="8507392" cy="2675580"/>
              </a:xfrm>
              <a:prstGeom prst="rect">
                <a:avLst/>
              </a:prstGeom>
              <a:noFill/>
              <a:ln>
                <a:noFill/>
              </a:ln>
            </p:spPr>
          </p:pic>
          <p:sp>
            <p:nvSpPr>
              <p:cNvPr id="46" name="Oval 45"/>
              <p:cNvSpPr/>
              <p:nvPr/>
            </p:nvSpPr>
            <p:spPr>
              <a:xfrm>
                <a:off x="6727566" y="3551600"/>
                <a:ext cx="339984" cy="334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Oval 46"/>
              <p:cNvSpPr/>
              <p:nvPr/>
            </p:nvSpPr>
            <p:spPr>
              <a:xfrm>
                <a:off x="6751564" y="4434250"/>
                <a:ext cx="339984" cy="3346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49" name="Oval 48"/>
              <p:cNvSpPr/>
              <p:nvPr/>
            </p:nvSpPr>
            <p:spPr>
              <a:xfrm>
                <a:off x="6275790" y="3835126"/>
                <a:ext cx="335186" cy="44986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grpSp>
        <p:sp>
          <p:nvSpPr>
            <p:cNvPr id="53" name="Oval 52"/>
            <p:cNvSpPr/>
            <p:nvPr/>
          </p:nvSpPr>
          <p:spPr>
            <a:xfrm>
              <a:off x="6339290" y="4846999"/>
              <a:ext cx="379636" cy="80641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5" name="Oval 54"/>
            <p:cNvSpPr/>
            <p:nvPr/>
          </p:nvSpPr>
          <p:spPr>
            <a:xfrm>
              <a:off x="5706150" y="5234350"/>
              <a:ext cx="383499" cy="38540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8" name="Oval 57"/>
            <p:cNvSpPr/>
            <p:nvPr/>
          </p:nvSpPr>
          <p:spPr>
            <a:xfrm>
              <a:off x="5742375" y="5693460"/>
              <a:ext cx="340923" cy="345390"/>
            </a:xfrm>
            <a:prstGeom prst="ellipse">
              <a:avLst/>
            </a:prstGeom>
            <a:noFill/>
            <a:ln w="28575">
              <a:solidFill>
                <a:srgbClr val="E21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60" name="Oval 59"/>
            <p:cNvSpPr/>
            <p:nvPr/>
          </p:nvSpPr>
          <p:spPr>
            <a:xfrm>
              <a:off x="3655964" y="5418932"/>
              <a:ext cx="1047438" cy="502833"/>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 63"/>
          <p:cNvGrpSpPr/>
          <p:nvPr/>
        </p:nvGrpSpPr>
        <p:grpSpPr>
          <a:xfrm>
            <a:off x="8893900" y="1856776"/>
            <a:ext cx="1781175" cy="1676400"/>
            <a:chOff x="5140381" y="1740508"/>
            <a:chExt cx="1781175" cy="1676400"/>
          </a:xfrm>
        </p:grpSpPr>
        <p:grpSp>
          <p:nvGrpSpPr>
            <p:cNvPr id="62" name="Group 61"/>
            <p:cNvGrpSpPr/>
            <p:nvPr/>
          </p:nvGrpSpPr>
          <p:grpSpPr>
            <a:xfrm>
              <a:off x="5140381" y="1740508"/>
              <a:ext cx="1781175" cy="1676400"/>
              <a:chOff x="5144907" y="1701741"/>
              <a:chExt cx="1781175" cy="1676400"/>
            </a:xfrm>
          </p:grpSpPr>
          <p:grpSp>
            <p:nvGrpSpPr>
              <p:cNvPr id="51" name="Group 50"/>
              <p:cNvGrpSpPr/>
              <p:nvPr/>
            </p:nvGrpSpPr>
            <p:grpSpPr>
              <a:xfrm>
                <a:off x="5144907" y="1701741"/>
                <a:ext cx="1781175" cy="1676400"/>
                <a:chOff x="5144907" y="1701741"/>
                <a:chExt cx="1781175" cy="1676400"/>
              </a:xfrm>
            </p:grpSpPr>
            <p:pic>
              <p:nvPicPr>
                <p:cNvPr id="10" name="Picture 9"/>
                <p:cNvPicPr>
                  <a:picLocks noChangeAspect="1"/>
                </p:cNvPicPr>
                <p:nvPr/>
              </p:nvPicPr>
              <p:blipFill>
                <a:blip r:embed="rId5"/>
                <a:stretch>
                  <a:fillRect/>
                </a:stretch>
              </p:blipFill>
              <p:spPr>
                <a:xfrm>
                  <a:off x="5144907" y="1701741"/>
                  <a:ext cx="1781175" cy="1676400"/>
                </a:xfrm>
                <a:prstGeom prst="rect">
                  <a:avLst/>
                </a:prstGeom>
              </p:spPr>
            </p:pic>
            <p:sp>
              <p:nvSpPr>
                <p:cNvPr id="45" name="Oval 44"/>
                <p:cNvSpPr/>
                <p:nvPr/>
              </p:nvSpPr>
              <p:spPr>
                <a:xfrm>
                  <a:off x="5648325" y="2325390"/>
                  <a:ext cx="25241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Oval 47"/>
                <p:cNvSpPr/>
                <p:nvPr/>
              </p:nvSpPr>
              <p:spPr>
                <a:xfrm>
                  <a:off x="6153149" y="2325390"/>
                  <a:ext cx="255532" cy="24450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0" name="Oval 49"/>
                <p:cNvSpPr/>
                <p:nvPr/>
              </p:nvSpPr>
              <p:spPr>
                <a:xfrm>
                  <a:off x="5768946" y="2022515"/>
                  <a:ext cx="511969" cy="25883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grpSp>
          <p:sp>
            <p:nvSpPr>
              <p:cNvPr id="56" name="Oval 55"/>
              <p:cNvSpPr/>
              <p:nvPr/>
            </p:nvSpPr>
            <p:spPr>
              <a:xfrm>
                <a:off x="5706149" y="2841033"/>
                <a:ext cx="285075" cy="204344"/>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7" name="Oval 56"/>
              <p:cNvSpPr/>
              <p:nvPr/>
            </p:nvSpPr>
            <p:spPr>
              <a:xfrm>
                <a:off x="6109805" y="2841033"/>
                <a:ext cx="250916" cy="199498"/>
              </a:xfrm>
              <a:prstGeom prst="ellipse">
                <a:avLst/>
              </a:prstGeom>
              <a:noFill/>
              <a:ln w="28575">
                <a:solidFill>
                  <a:srgbClr val="E21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sp>
            <p:nvSpPr>
              <p:cNvPr id="59" name="Oval 58"/>
              <p:cNvSpPr/>
              <p:nvPr/>
            </p:nvSpPr>
            <p:spPr>
              <a:xfrm>
                <a:off x="6399496" y="2858449"/>
                <a:ext cx="281063" cy="302015"/>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3" name="Oval 62"/>
            <p:cNvSpPr/>
            <p:nvPr/>
          </p:nvSpPr>
          <p:spPr>
            <a:xfrm>
              <a:off x="5780735" y="2620314"/>
              <a:ext cx="500180" cy="26980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00"/>
                </a:solidFill>
              </a:endParaRPr>
            </a:p>
          </p:txBody>
        </p:sp>
      </p:grpSp>
      <p:sp>
        <p:nvSpPr>
          <p:cNvPr id="2" name="Action Button: Forward or Next 1">
            <a:hlinkClick r:id="rId6" action="ppaction://hlinksldjump" highlightClick="1"/>
          </p:cNvPr>
          <p:cNvSpPr/>
          <p:nvPr/>
        </p:nvSpPr>
        <p:spPr>
          <a:xfrm>
            <a:off x="838200" y="5359433"/>
            <a:ext cx="558800" cy="55876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06194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15188" y="4574473"/>
            <a:ext cx="10943411" cy="923330"/>
          </a:xfrm>
          <a:prstGeom prst="rect">
            <a:avLst/>
          </a:prstGeom>
          <a:noFill/>
        </p:spPr>
        <p:txBody>
          <a:bodyPr wrap="square" rtlCol="0">
            <a:spAutoFit/>
          </a:bodyPr>
          <a:lstStyle/>
          <a:p>
            <a:r>
              <a:rPr lang="en-US" dirty="0"/>
              <a:t>Percentage of energy dissipated by the dampers, in relation to the energy consumed by the engine car with </a:t>
            </a:r>
            <a:r>
              <a:rPr lang="en-US" dirty="0" smtClean="0"/>
              <a:t>unladed/ total weight</a:t>
            </a:r>
            <a:r>
              <a:rPr lang="en-US" dirty="0"/>
              <a:t>, to cover the distance of 1 </a:t>
            </a:r>
            <a:r>
              <a:rPr lang="en-US" dirty="0" smtClean="0"/>
              <a:t>km </a:t>
            </a:r>
          </a:p>
          <a:p>
            <a:r>
              <a:rPr lang="en-US" dirty="0" smtClean="0"/>
              <a:t>(</a:t>
            </a:r>
            <a:r>
              <a:rPr lang="en-GB" dirty="0"/>
              <a:t>the car has tires rolling resistance coefficient f = 0.008, the drag coefficient c</a:t>
            </a:r>
            <a:r>
              <a:rPr lang="en-GB" baseline="-25000" dirty="0"/>
              <a:t>x </a:t>
            </a:r>
            <a:r>
              <a:rPr lang="en-GB" dirty="0"/>
              <a:t>= 0.28 and the frontal area </a:t>
            </a:r>
            <a:r>
              <a:rPr lang="en-GB" dirty="0" err="1"/>
              <a:t>A</a:t>
            </a:r>
            <a:r>
              <a:rPr lang="en-GB" baseline="-25000" dirty="0" err="1"/>
              <a:t>x</a:t>
            </a:r>
            <a:r>
              <a:rPr lang="en-GB" dirty="0"/>
              <a:t> = 2 </a:t>
            </a:r>
            <a:r>
              <a:rPr lang="en-GB" dirty="0" smtClean="0"/>
              <a:t>m</a:t>
            </a:r>
            <a:r>
              <a:rPr lang="en-GB" baseline="30000" dirty="0" smtClean="0"/>
              <a:t>2</a:t>
            </a:r>
            <a:r>
              <a:rPr lang="en-GB" dirty="0"/>
              <a:t> </a:t>
            </a:r>
            <a:r>
              <a:rPr lang="en-GB" dirty="0" smtClean="0"/>
              <a:t>)</a:t>
            </a:r>
            <a:endParaRPr lang="ro-RO" dirty="0"/>
          </a:p>
        </p:txBody>
      </p:sp>
      <p:pic>
        <p:nvPicPr>
          <p:cNvPr id="2050"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89" y="1818542"/>
            <a:ext cx="46863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hart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608" y="1799492"/>
            <a:ext cx="48387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25993" y="1231103"/>
            <a:ext cx="4775496" cy="861774"/>
          </a:xfrm>
          <a:prstGeom prst="rect">
            <a:avLst/>
          </a:prstGeom>
          <a:noFill/>
        </p:spPr>
        <p:txBody>
          <a:bodyPr wrap="square" rtlCol="0">
            <a:spAutoFit/>
          </a:bodyPr>
          <a:lstStyle/>
          <a:p>
            <a:r>
              <a:rPr lang="en-GB" sz="3200" b="1" dirty="0" smtClean="0">
                <a:solidFill>
                  <a:srgbClr val="0070C0"/>
                </a:solidFill>
                <a:latin typeface="Microsoft YaHei UI" panose="020B0503020204020204" pitchFamily="34" charset="-122"/>
                <a:ea typeface="Microsoft YaHei UI" panose="020B0503020204020204" pitchFamily="34" charset="-122"/>
              </a:rPr>
              <a:t>5. Results</a:t>
            </a:r>
            <a:endParaRPr lang="en-GB" sz="3200" b="1" dirty="0">
              <a:solidFill>
                <a:srgbClr val="0070C0"/>
              </a:solidFill>
              <a:latin typeface="Microsoft YaHei UI" panose="020B0503020204020204" pitchFamily="34" charset="-122"/>
              <a:ea typeface="Microsoft YaHei UI" panose="020B0503020204020204" pitchFamily="34" charset="-122"/>
            </a:endParaRPr>
          </a:p>
          <a:p>
            <a:endParaRPr lang="ro-RO" dirty="0">
              <a:solidFill>
                <a:srgbClr val="0070C0"/>
              </a:solidFill>
              <a:latin typeface="Microsoft YaHei UI" panose="020B0503020204020204" pitchFamily="34" charset="-122"/>
              <a:ea typeface="Microsoft YaHei UI" panose="020B0503020204020204" pitchFamily="34" charset="-122"/>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9" name="TextBox 8"/>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2" name="Action Button: Forward or Next 1">
            <a:hlinkClick r:id="rId5" action="ppaction://hlinksldjump" highlightClick="1"/>
          </p:cNvPr>
          <p:cNvSpPr/>
          <p:nvPr/>
        </p:nvSpPr>
        <p:spPr>
          <a:xfrm>
            <a:off x="10337800" y="5829300"/>
            <a:ext cx="557508" cy="57133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030027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3118" y="2023858"/>
            <a:ext cx="5829752" cy="2187049"/>
            <a:chOff x="1138263" y="2807732"/>
            <a:chExt cx="5751218" cy="2187049"/>
          </a:xfrm>
        </p:grpSpPr>
        <p:grpSp>
          <p:nvGrpSpPr>
            <p:cNvPr id="6" name="Group 5"/>
            <p:cNvGrpSpPr/>
            <p:nvPr/>
          </p:nvGrpSpPr>
          <p:grpSpPr>
            <a:xfrm>
              <a:off x="1305603" y="2807732"/>
              <a:ext cx="5583878" cy="2187049"/>
              <a:chOff x="1102403" y="2326003"/>
              <a:chExt cx="5583878" cy="2187049"/>
            </a:xfrm>
          </p:grpSpPr>
          <p:grpSp>
            <p:nvGrpSpPr>
              <p:cNvPr id="9" name="Group 8"/>
              <p:cNvGrpSpPr/>
              <p:nvPr/>
            </p:nvGrpSpPr>
            <p:grpSpPr>
              <a:xfrm>
                <a:off x="1102403" y="2326003"/>
                <a:ext cx="5583878" cy="2187049"/>
                <a:chOff x="1058861" y="2151832"/>
                <a:chExt cx="5583878" cy="2187049"/>
              </a:xfrm>
            </p:grpSpPr>
            <p:pic>
              <p:nvPicPr>
                <p:cNvPr id="13" name="Picture 12"/>
                <p:cNvPicPr>
                  <a:picLocks noChangeAspect="1"/>
                </p:cNvPicPr>
                <p:nvPr/>
              </p:nvPicPr>
              <p:blipFill>
                <a:blip r:embed="rId2"/>
                <a:stretch>
                  <a:fillRect/>
                </a:stretch>
              </p:blipFill>
              <p:spPr>
                <a:xfrm>
                  <a:off x="1058861" y="2151832"/>
                  <a:ext cx="2540681" cy="2187049"/>
                </a:xfrm>
                <a:prstGeom prst="rect">
                  <a:avLst/>
                </a:prstGeom>
              </p:spPr>
            </p:pic>
            <p:cxnSp>
              <p:nvCxnSpPr>
                <p:cNvPr id="14" name="Straight Arrow Connector 13"/>
                <p:cNvCxnSpPr/>
                <p:nvPr/>
              </p:nvCxnSpPr>
              <p:spPr>
                <a:xfrm flipH="1" flipV="1">
                  <a:off x="3544349" y="2516648"/>
                  <a:ext cx="51019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Rectangle 14"/>
                <p:cNvSpPr/>
                <p:nvPr/>
              </p:nvSpPr>
              <p:spPr>
                <a:xfrm>
                  <a:off x="4055083" y="2305769"/>
                  <a:ext cx="2587656" cy="369332"/>
                </a:xfrm>
                <a:prstGeom prst="rect">
                  <a:avLst/>
                </a:prstGeom>
              </p:spPr>
              <p:txBody>
                <a:bodyPr wrap="square">
                  <a:spAutoFit/>
                </a:bodyPr>
                <a:lstStyle/>
                <a:p>
                  <a:r>
                    <a:rPr lang="en-GB" sz="1200" b="1" dirty="0" smtClean="0">
                      <a:latin typeface="Calibri" panose="020F0502020204030204" pitchFamily="34" charset="0"/>
                      <a:ea typeface="Calibri" panose="020F0502020204030204" pitchFamily="34" charset="0"/>
                      <a:cs typeface="Times New Roman" panose="02020603050405020304" pitchFamily="18" charset="0"/>
                    </a:rPr>
                    <a:t>3 - 4Hz</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sz="1200" i="1" dirty="0" smtClean="0">
                      <a:latin typeface="Calibri" panose="020F0502020204030204" pitchFamily="34" charset="0"/>
                      <a:ea typeface="Calibri" panose="020F0502020204030204" pitchFamily="34" charset="0"/>
                      <a:cs typeface="Times New Roman" panose="02020603050405020304" pitchFamily="18" charset="0"/>
                    </a:rPr>
                    <a:t>(cervical vertebrae resonance)</a:t>
                  </a:r>
                  <a:endParaRPr lang="ro-RO" sz="1200" i="1" dirty="0"/>
                </a:p>
              </p:txBody>
            </p:sp>
            <p:sp>
              <p:nvSpPr>
                <p:cNvPr id="16" name="Rectangle 15"/>
                <p:cNvSpPr/>
                <p:nvPr/>
              </p:nvSpPr>
              <p:spPr>
                <a:xfrm>
                  <a:off x="4025492" y="3211831"/>
                  <a:ext cx="2363649" cy="280869"/>
                </a:xfrm>
                <a:prstGeom prst="rect">
                  <a:avLst/>
                </a:prstGeom>
              </p:spPr>
              <p:txBody>
                <a:bodyPr wrap="square">
                  <a:spAutoFit/>
                </a:bodyPr>
                <a:lstStyle/>
                <a:p>
                  <a:r>
                    <a:rPr lang="en-GB" sz="1200" b="1" dirty="0" smtClean="0">
                      <a:latin typeface="Calibri" panose="020F0502020204030204" pitchFamily="34" charset="0"/>
                      <a:ea typeface="Calibri" panose="020F0502020204030204" pitchFamily="34" charset="0"/>
                      <a:cs typeface="Times New Roman" panose="02020603050405020304" pitchFamily="18" charset="0"/>
                    </a:rPr>
                    <a:t>4Hz </a:t>
                  </a:r>
                  <a:r>
                    <a:rPr lang="en-GB" sz="1200" i="1" dirty="0" smtClean="0">
                      <a:latin typeface="Calibri" panose="020F0502020204030204" pitchFamily="34" charset="0"/>
                      <a:ea typeface="Calibri" panose="020F0502020204030204" pitchFamily="34" charset="0"/>
                      <a:cs typeface="Times New Roman" panose="02020603050405020304" pitchFamily="18" charset="0"/>
                    </a:rPr>
                    <a:t>(lumbar vertebrae resonance)</a:t>
                  </a:r>
                  <a:endParaRPr lang="ro-RO" i="1" dirty="0"/>
                </a:p>
              </p:txBody>
            </p:sp>
            <p:cxnSp>
              <p:nvCxnSpPr>
                <p:cNvPr id="17" name="Straight Arrow Connector 16"/>
                <p:cNvCxnSpPr/>
                <p:nvPr/>
              </p:nvCxnSpPr>
              <p:spPr>
                <a:xfrm flipH="1">
                  <a:off x="3393459" y="3342417"/>
                  <a:ext cx="66108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grpSp>
            <p:nvGrpSpPr>
              <p:cNvPr id="10" name="Group 9"/>
              <p:cNvGrpSpPr/>
              <p:nvPr/>
            </p:nvGrpSpPr>
            <p:grpSpPr>
              <a:xfrm>
                <a:off x="3609661" y="2886127"/>
                <a:ext cx="2338197" cy="276999"/>
                <a:chOff x="3609661" y="2886127"/>
                <a:chExt cx="2338197" cy="276999"/>
              </a:xfrm>
            </p:grpSpPr>
            <p:sp>
              <p:nvSpPr>
                <p:cNvPr id="11" name="Rectangle 10"/>
                <p:cNvSpPr/>
                <p:nvPr/>
              </p:nvSpPr>
              <p:spPr>
                <a:xfrm>
                  <a:off x="4098087" y="2886127"/>
                  <a:ext cx="1849771" cy="276999"/>
                </a:xfrm>
                <a:prstGeom prst="rect">
                  <a:avLst/>
                </a:prstGeom>
              </p:spPr>
              <p:txBody>
                <a:bodyPr wrap="square">
                  <a:spAutoFit/>
                </a:bodyPr>
                <a:lstStyle/>
                <a:p>
                  <a:r>
                    <a:rPr lang="en-GB" sz="1200" b="1" dirty="0" smtClean="0">
                      <a:latin typeface="Calibri" panose="020F0502020204030204" pitchFamily="34" charset="0"/>
                      <a:ea typeface="Calibri" panose="020F0502020204030204" pitchFamily="34" charset="0"/>
                      <a:cs typeface="Times New Roman" panose="02020603050405020304" pitchFamily="18" charset="0"/>
                    </a:rPr>
                    <a:t>5Hz </a:t>
                  </a:r>
                  <a:r>
                    <a:rPr lang="en-GB" sz="1200" i="1" dirty="0" smtClean="0">
                      <a:latin typeface="Calibri" panose="020F0502020204030204" pitchFamily="34" charset="0"/>
                      <a:ea typeface="Calibri" panose="020F0502020204030204" pitchFamily="34" charset="0"/>
                      <a:cs typeface="Times New Roman" panose="02020603050405020304" pitchFamily="18" charset="0"/>
                    </a:rPr>
                    <a:t>(shoulder resonance)</a:t>
                  </a:r>
                  <a:endParaRPr lang="ro-RO" i="1" dirty="0"/>
                </a:p>
              </p:txBody>
            </p:sp>
            <p:cxnSp>
              <p:nvCxnSpPr>
                <p:cNvPr id="12" name="Straight Arrow Connector 11"/>
                <p:cNvCxnSpPr/>
                <p:nvPr/>
              </p:nvCxnSpPr>
              <p:spPr>
                <a:xfrm flipH="1" flipV="1">
                  <a:off x="3609661" y="3044282"/>
                  <a:ext cx="488425"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grpSp>
        <p:cxnSp>
          <p:nvCxnSpPr>
            <p:cNvPr id="7" name="Straight Arrow Connector 6"/>
            <p:cNvCxnSpPr/>
            <p:nvPr/>
          </p:nvCxnSpPr>
          <p:spPr>
            <a:xfrm>
              <a:off x="2838155" y="3003040"/>
              <a:ext cx="471953"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8" name="Rectangle 7"/>
            <p:cNvSpPr/>
            <p:nvPr/>
          </p:nvSpPr>
          <p:spPr>
            <a:xfrm>
              <a:off x="1138263" y="2850271"/>
              <a:ext cx="1762373" cy="287572"/>
            </a:xfrm>
            <a:prstGeom prst="rect">
              <a:avLst/>
            </a:prstGeom>
          </p:spPr>
          <p:txBody>
            <a:bodyPr wrap="square">
              <a:spAutoFit/>
            </a:bodyPr>
            <a:lstStyle/>
            <a:p>
              <a:r>
                <a:rPr lang="en-GB" sz="1200" b="1" dirty="0" smtClean="0">
                  <a:latin typeface="Calibri" panose="020F0502020204030204" pitchFamily="34" charset="0"/>
                  <a:ea typeface="Calibri" panose="020F0502020204030204" pitchFamily="34" charset="0"/>
                  <a:cs typeface="Times New Roman" panose="02020603050405020304" pitchFamily="18" charset="0"/>
                </a:rPr>
                <a:t>60Hz </a:t>
              </a:r>
              <a:r>
                <a:rPr lang="en-GB" sz="1200" i="1" dirty="0" smtClean="0">
                  <a:latin typeface="Calibri" panose="020F0502020204030204" pitchFamily="34" charset="0"/>
                  <a:ea typeface="Calibri" panose="020F0502020204030204" pitchFamily="34" charset="0"/>
                  <a:cs typeface="Times New Roman" panose="02020603050405020304" pitchFamily="18" charset="0"/>
                </a:rPr>
                <a:t>(eyeball resonance)</a:t>
              </a:r>
              <a:endParaRPr lang="ro-RO" sz="1200" i="1" dirty="0"/>
            </a:p>
          </p:txBody>
        </p:sp>
      </p:grpSp>
      <p:sp>
        <p:nvSpPr>
          <p:cNvPr id="18" name="Rectangle 17"/>
          <p:cNvSpPr/>
          <p:nvPr/>
        </p:nvSpPr>
        <p:spPr>
          <a:xfrm>
            <a:off x="454491" y="4534190"/>
            <a:ext cx="3915880" cy="307777"/>
          </a:xfrm>
          <a:prstGeom prst="rect">
            <a:avLst/>
          </a:prstGeom>
        </p:spPr>
        <p:txBody>
          <a:bodyPr wrap="none">
            <a:spAutoFit/>
          </a:bodyPr>
          <a:lstStyle/>
          <a:p>
            <a:r>
              <a:rPr lang="en-US" sz="1400" b="1" dirty="0"/>
              <a:t>Fluctuation of acceleration effects on human body</a:t>
            </a:r>
          </a:p>
        </p:txBody>
      </p:sp>
      <p:graphicFrame>
        <p:nvGraphicFramePr>
          <p:cNvPr id="19" name="Table 18"/>
          <p:cNvGraphicFramePr>
            <a:graphicFrameLocks noGrp="1"/>
          </p:cNvGraphicFramePr>
          <p:nvPr>
            <p:extLst>
              <p:ext uri="{D42A27DB-BD31-4B8C-83A1-F6EECF244321}">
                <p14:modId xmlns:p14="http://schemas.microsoft.com/office/powerpoint/2010/main" val="814348043"/>
              </p:ext>
            </p:extLst>
          </p:nvPr>
        </p:nvGraphicFramePr>
        <p:xfrm>
          <a:off x="558073" y="4880029"/>
          <a:ext cx="4389120" cy="1255715"/>
        </p:xfrm>
        <a:graphic>
          <a:graphicData uri="http://schemas.openxmlformats.org/drawingml/2006/table">
            <a:tbl>
              <a:tblPr firstRow="1" firstCol="1" bandRow="1">
                <a:tableStyleId>{5DA37D80-6434-44D0-A028-1B22A696006F}</a:tableStyleId>
              </a:tblPr>
              <a:tblGrid>
                <a:gridCol w="1689100"/>
                <a:gridCol w="1350010"/>
                <a:gridCol w="1350010"/>
              </a:tblGrid>
              <a:tr h="0">
                <a:tc rowSpan="2">
                  <a:txBody>
                    <a:bodyPr/>
                    <a:lstStyle/>
                    <a:p>
                      <a:pPr algn="ctr">
                        <a:lnSpc>
                          <a:spcPct val="107000"/>
                        </a:lnSpc>
                        <a:spcAft>
                          <a:spcPts val="0"/>
                        </a:spcAft>
                      </a:pPr>
                      <a:r>
                        <a:rPr lang="en-GB" sz="1100" dirty="0" smtClean="0">
                          <a:effectLst/>
                        </a:rPr>
                        <a:t>Oscillation frequency</a:t>
                      </a:r>
                      <a:r>
                        <a:rPr lang="ro-RO" sz="1100" dirty="0" smtClean="0">
                          <a:effectLst/>
                        </a:rPr>
                        <a:t> </a:t>
                      </a:r>
                      <a:r>
                        <a:rPr lang="ro-RO" sz="1100" dirty="0">
                          <a:effectLst/>
                        </a:rPr>
                        <a:t>[Hz]</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0"/>
                        </a:spcAft>
                      </a:pPr>
                      <a:r>
                        <a:rPr lang="en-GB" sz="1100" dirty="0" smtClean="0">
                          <a:effectLst/>
                        </a:rPr>
                        <a:t>Human sense that depends on oscillation acceleration </a:t>
                      </a:r>
                      <a:r>
                        <a:rPr lang="ro-RO" sz="1100" dirty="0" smtClean="0">
                          <a:effectLst/>
                        </a:rPr>
                        <a:t>[m/s</a:t>
                      </a:r>
                      <a:r>
                        <a:rPr lang="ro-RO" sz="1100" baseline="30000" dirty="0" smtClean="0">
                          <a:effectLst/>
                        </a:rPr>
                        <a:t>2</a:t>
                      </a:r>
                      <a:r>
                        <a:rPr lang="ro-RO"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o-RO"/>
                    </a:p>
                  </a:txBody>
                  <a:tcPr/>
                </a:tc>
              </a:tr>
              <a:tr h="0">
                <a:tc vMerge="1">
                  <a:txBody>
                    <a:bodyPr/>
                    <a:lstStyle/>
                    <a:p>
                      <a:endParaRPr lang="ro-RO"/>
                    </a:p>
                  </a:txBody>
                  <a:tcPr/>
                </a:tc>
                <a:tc>
                  <a:txBody>
                    <a:bodyPr/>
                    <a:lstStyle/>
                    <a:p>
                      <a:pPr algn="ctr">
                        <a:lnSpc>
                          <a:spcPct val="107000"/>
                        </a:lnSpc>
                        <a:spcAft>
                          <a:spcPts val="0"/>
                        </a:spcAft>
                      </a:pPr>
                      <a:r>
                        <a:rPr lang="en-GB" sz="1100" b="1" dirty="0" smtClean="0">
                          <a:effectLst/>
                        </a:rPr>
                        <a:t>unpleasant</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100" b="1" dirty="0" smtClean="0">
                          <a:effectLst/>
                        </a:rPr>
                        <a:t>painful</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ro-RO" sz="1100">
                          <a:effectLst/>
                        </a:rPr>
                        <a:t>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ro-RO" sz="1100">
                          <a:effectLst/>
                        </a:rPr>
                        <a:t>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ro-RO" sz="1100">
                          <a:effectLst/>
                        </a:rPr>
                        <a:t>120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ro-RO" sz="1100">
                          <a:effectLst/>
                        </a:rPr>
                        <a:t>180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o-RO" sz="1100" dirty="0">
                          <a:effectLst/>
                        </a:rPr>
                        <a:t>2.0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21" name="TextBox 20"/>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28" name="TextBox 27"/>
          <p:cNvSpPr txBox="1"/>
          <p:nvPr/>
        </p:nvSpPr>
        <p:spPr>
          <a:xfrm>
            <a:off x="625992" y="1231103"/>
            <a:ext cx="10717198" cy="584775"/>
          </a:xfrm>
          <a:prstGeom prst="rect">
            <a:avLst/>
          </a:prstGeom>
          <a:noFill/>
        </p:spPr>
        <p:txBody>
          <a:bodyPr wrap="square" rtlCol="0">
            <a:spAutoFit/>
          </a:bodyPr>
          <a:lstStyle/>
          <a:p>
            <a:r>
              <a:rPr lang="en-GB" sz="3200" b="1" dirty="0">
                <a:solidFill>
                  <a:srgbClr val="0070C0"/>
                </a:solidFill>
                <a:latin typeface="Microsoft YaHei UI" panose="020B0503020204020204" pitchFamily="34" charset="-122"/>
                <a:ea typeface="Microsoft YaHei UI" panose="020B0503020204020204" pitchFamily="34" charset="-122"/>
              </a:rPr>
              <a:t>6</a:t>
            </a:r>
            <a:r>
              <a:rPr lang="en-GB" sz="3200" b="1" dirty="0" smtClean="0">
                <a:solidFill>
                  <a:srgbClr val="0070C0"/>
                </a:solidFill>
                <a:latin typeface="Microsoft YaHei UI" panose="020B0503020204020204" pitchFamily="34" charset="-122"/>
                <a:ea typeface="Microsoft YaHei UI" panose="020B0503020204020204" pitchFamily="34" charset="-122"/>
              </a:rPr>
              <a:t>. </a:t>
            </a:r>
            <a:r>
              <a:rPr lang="en-GB" sz="3200" b="1" dirty="0">
                <a:solidFill>
                  <a:srgbClr val="0070C0"/>
                </a:solidFill>
                <a:latin typeface="Microsoft YaHei UI" panose="020B0503020204020204" pitchFamily="34" charset="-122"/>
                <a:ea typeface="Microsoft YaHei UI" panose="020B0503020204020204" pitchFamily="34" charset="-122"/>
              </a:rPr>
              <a:t>Vehicle </a:t>
            </a:r>
            <a:r>
              <a:rPr lang="en-GB" sz="3200" b="1" dirty="0" smtClean="0">
                <a:solidFill>
                  <a:srgbClr val="0070C0"/>
                </a:solidFill>
                <a:latin typeface="Microsoft YaHei UI" panose="020B0503020204020204" pitchFamily="34" charset="-122"/>
                <a:ea typeface="Microsoft YaHei UI" panose="020B0503020204020204" pitchFamily="34" charset="-122"/>
              </a:rPr>
              <a:t>vibration </a:t>
            </a:r>
            <a:r>
              <a:rPr lang="en-GB" sz="3200" b="1" dirty="0">
                <a:solidFill>
                  <a:srgbClr val="0070C0"/>
                </a:solidFill>
                <a:latin typeface="Microsoft YaHei UI" panose="020B0503020204020204" pitchFamily="34" charset="-122"/>
                <a:ea typeface="Microsoft YaHei UI" panose="020B0503020204020204" pitchFamily="34" charset="-122"/>
              </a:rPr>
              <a:t>effects on the human </a:t>
            </a:r>
            <a:r>
              <a:rPr lang="en-GB" sz="3200" b="1" dirty="0" smtClean="0">
                <a:solidFill>
                  <a:srgbClr val="0070C0"/>
                </a:solidFill>
                <a:latin typeface="Microsoft YaHei UI" panose="020B0503020204020204" pitchFamily="34" charset="-122"/>
                <a:ea typeface="Microsoft YaHei UI" panose="020B0503020204020204" pitchFamily="34" charset="-122"/>
              </a:rPr>
              <a:t>body</a:t>
            </a:r>
            <a:endParaRPr lang="ro-RO" sz="3200" b="1" dirty="0">
              <a:solidFill>
                <a:srgbClr val="0070C0"/>
              </a:solidFill>
              <a:latin typeface="Microsoft YaHei UI" panose="020B0503020204020204" pitchFamily="34" charset="-122"/>
              <a:ea typeface="Microsoft YaHei UI" panose="020B0503020204020204" pitchFamily="34" charset="-122"/>
            </a:endParaRPr>
          </a:p>
        </p:txBody>
      </p:sp>
      <p:grpSp>
        <p:nvGrpSpPr>
          <p:cNvPr id="48" name="Group 47"/>
          <p:cNvGrpSpPr/>
          <p:nvPr/>
        </p:nvGrpSpPr>
        <p:grpSpPr>
          <a:xfrm>
            <a:off x="5532603" y="2035173"/>
            <a:ext cx="6292604" cy="4365466"/>
            <a:chOff x="5532603" y="2035173"/>
            <a:chExt cx="6292604" cy="4365466"/>
          </a:xfrm>
        </p:grpSpPr>
        <p:pic>
          <p:nvPicPr>
            <p:cNvPr id="36" name="Picture 35"/>
            <p:cNvPicPr>
              <a:picLocks noChangeAspect="1"/>
            </p:cNvPicPr>
            <p:nvPr/>
          </p:nvPicPr>
          <p:blipFill>
            <a:blip r:embed="rId4"/>
            <a:stretch>
              <a:fillRect/>
            </a:stretch>
          </p:blipFill>
          <p:spPr>
            <a:xfrm>
              <a:off x="5532603" y="5430948"/>
              <a:ext cx="533400" cy="695325"/>
            </a:xfrm>
            <a:prstGeom prst="rect">
              <a:avLst/>
            </a:prstGeom>
          </p:spPr>
        </p:pic>
        <p:grpSp>
          <p:nvGrpSpPr>
            <p:cNvPr id="32" name="Group 31"/>
            <p:cNvGrpSpPr/>
            <p:nvPr/>
          </p:nvGrpSpPr>
          <p:grpSpPr>
            <a:xfrm>
              <a:off x="6112870" y="2305642"/>
              <a:ext cx="5712337" cy="4094997"/>
              <a:chOff x="6112870" y="2177795"/>
              <a:chExt cx="5712337" cy="4094997"/>
            </a:xfrm>
          </p:grpSpPr>
          <p:grpSp>
            <p:nvGrpSpPr>
              <p:cNvPr id="35" name="Group 34"/>
              <p:cNvGrpSpPr/>
              <p:nvPr/>
            </p:nvGrpSpPr>
            <p:grpSpPr>
              <a:xfrm>
                <a:off x="6112870" y="2184547"/>
                <a:ext cx="2856344" cy="4088245"/>
                <a:chOff x="7459889" y="2391352"/>
                <a:chExt cx="3265927" cy="4088245"/>
              </a:xfrm>
            </p:grpSpPr>
            <p:grpSp>
              <p:nvGrpSpPr>
                <p:cNvPr id="3" name="Group 2"/>
                <p:cNvGrpSpPr/>
                <p:nvPr/>
              </p:nvGrpSpPr>
              <p:grpSpPr>
                <a:xfrm>
                  <a:off x="7462741" y="2391352"/>
                  <a:ext cx="3255416" cy="1340868"/>
                  <a:chOff x="7543763" y="2335533"/>
                  <a:chExt cx="3255416" cy="1340868"/>
                </a:xfrm>
              </p:grpSpPr>
              <p:graphicFrame>
                <p:nvGraphicFramePr>
                  <p:cNvPr id="22" name="Chart 21"/>
                  <p:cNvGraphicFramePr>
                    <a:graphicFrameLocks/>
                  </p:cNvGraphicFramePr>
                  <p:nvPr>
                    <p:extLst>
                      <p:ext uri="{D42A27DB-BD31-4B8C-83A1-F6EECF244321}">
                        <p14:modId xmlns:p14="http://schemas.microsoft.com/office/powerpoint/2010/main" val="1514346520"/>
                      </p:ext>
                    </p:extLst>
                  </p:nvPr>
                </p:nvGraphicFramePr>
                <p:xfrm>
                  <a:off x="7543763" y="2335533"/>
                  <a:ext cx="3255416" cy="134086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7801342" y="2417950"/>
                    <a:ext cx="1344675"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Frequency [Hz]</a:t>
                    </a:r>
                    <a:endParaRPr lang="en-GB" sz="1000" b="1" dirty="0">
                      <a:latin typeface="Vrinda" panose="020B0502040204020203" pitchFamily="34" charset="0"/>
                      <a:cs typeface="Vrinda" panose="020B0502040204020203" pitchFamily="34" charset="0"/>
                    </a:endParaRPr>
                  </a:p>
                </p:txBody>
              </p:sp>
              <p:sp>
                <p:nvSpPr>
                  <p:cNvPr id="26" name="TextBox 25"/>
                  <p:cNvSpPr txBox="1"/>
                  <p:nvPr/>
                </p:nvSpPr>
                <p:spPr>
                  <a:xfrm>
                    <a:off x="9579000" y="3165769"/>
                    <a:ext cx="1122744"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Speed [km/h]</a:t>
                    </a:r>
                    <a:endParaRPr lang="en-GB" sz="1000" b="1" dirty="0">
                      <a:latin typeface="Vrinda" panose="020B0502040204020203" pitchFamily="34" charset="0"/>
                      <a:cs typeface="Vrinda" panose="020B0502040204020203" pitchFamily="34" charset="0"/>
                    </a:endParaRPr>
                  </a:p>
                </p:txBody>
              </p:sp>
            </p:grpSp>
            <p:grpSp>
              <p:nvGrpSpPr>
                <p:cNvPr id="4" name="Group 3"/>
                <p:cNvGrpSpPr/>
                <p:nvPr/>
              </p:nvGrpSpPr>
              <p:grpSpPr>
                <a:xfrm>
                  <a:off x="7459889" y="3756591"/>
                  <a:ext cx="3249633" cy="1354239"/>
                  <a:chOff x="7459889" y="3634451"/>
                  <a:chExt cx="3249633" cy="1354239"/>
                </a:xfrm>
              </p:grpSpPr>
              <p:graphicFrame>
                <p:nvGraphicFramePr>
                  <p:cNvPr id="25" name="Chart 24"/>
                  <p:cNvGraphicFramePr>
                    <a:graphicFrameLocks/>
                  </p:cNvGraphicFramePr>
                  <p:nvPr>
                    <p:extLst>
                      <p:ext uri="{D42A27DB-BD31-4B8C-83A1-F6EECF244321}">
                        <p14:modId xmlns:p14="http://schemas.microsoft.com/office/powerpoint/2010/main" val="459759601"/>
                      </p:ext>
                    </p:extLst>
                  </p:nvPr>
                </p:nvGraphicFramePr>
                <p:xfrm>
                  <a:off x="7459889" y="3634451"/>
                  <a:ext cx="3249633" cy="1354239"/>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p:cNvSpPr txBox="1"/>
                  <p:nvPr/>
                </p:nvSpPr>
                <p:spPr>
                  <a:xfrm>
                    <a:off x="9546597" y="4479708"/>
                    <a:ext cx="1122744"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Speed [km/h]</a:t>
                    </a:r>
                    <a:endParaRPr lang="en-GB" sz="1000" b="1" dirty="0">
                      <a:latin typeface="Vrinda" panose="020B0502040204020203" pitchFamily="34" charset="0"/>
                      <a:cs typeface="Vrinda" panose="020B0502040204020203" pitchFamily="34" charset="0"/>
                    </a:endParaRPr>
                  </a:p>
                </p:txBody>
              </p:sp>
              <p:sp>
                <p:nvSpPr>
                  <p:cNvPr id="29" name="TextBox 28"/>
                  <p:cNvSpPr txBox="1"/>
                  <p:nvPr/>
                </p:nvSpPr>
                <p:spPr>
                  <a:xfrm>
                    <a:off x="7767589" y="3748198"/>
                    <a:ext cx="1922758" cy="253916"/>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Average acceleration [m/s</a:t>
                    </a:r>
                    <a:r>
                      <a:rPr lang="en-GB" sz="1050" b="1" dirty="0">
                        <a:latin typeface="Vrinda" panose="020B0502040204020203" pitchFamily="34" charset="0"/>
                        <a:cs typeface="Vrinda" panose="020B0502040204020203" pitchFamily="34" charset="0"/>
                      </a:rPr>
                      <a:t>²</a:t>
                    </a:r>
                    <a:r>
                      <a:rPr lang="en-GB" sz="1000" b="1" dirty="0" smtClean="0">
                        <a:latin typeface="Vrinda" panose="020B0502040204020203" pitchFamily="34" charset="0"/>
                        <a:cs typeface="Vrinda" panose="020B0502040204020203" pitchFamily="34" charset="0"/>
                      </a:rPr>
                      <a:t>]</a:t>
                    </a:r>
                    <a:endParaRPr lang="en-GB" sz="1000" b="1" dirty="0">
                      <a:latin typeface="Vrinda" panose="020B0502040204020203" pitchFamily="34" charset="0"/>
                      <a:cs typeface="Vrinda" panose="020B0502040204020203" pitchFamily="34" charset="0"/>
                    </a:endParaRPr>
                  </a:p>
                </p:txBody>
              </p:sp>
            </p:grpSp>
            <p:grpSp>
              <p:nvGrpSpPr>
                <p:cNvPr id="33" name="Group 32"/>
                <p:cNvGrpSpPr/>
                <p:nvPr/>
              </p:nvGrpSpPr>
              <p:grpSpPr>
                <a:xfrm>
                  <a:off x="7484546" y="5144543"/>
                  <a:ext cx="3241270" cy="1335054"/>
                  <a:chOff x="7484546" y="5065585"/>
                  <a:chExt cx="3241270" cy="1335054"/>
                </a:xfrm>
              </p:grpSpPr>
              <p:graphicFrame>
                <p:nvGraphicFramePr>
                  <p:cNvPr id="24" name="Chart 23"/>
                  <p:cNvGraphicFramePr>
                    <a:graphicFrameLocks/>
                  </p:cNvGraphicFramePr>
                  <p:nvPr>
                    <p:extLst>
                      <p:ext uri="{D42A27DB-BD31-4B8C-83A1-F6EECF244321}">
                        <p14:modId xmlns:p14="http://schemas.microsoft.com/office/powerpoint/2010/main" val="3554312452"/>
                      </p:ext>
                    </p:extLst>
                  </p:nvPr>
                </p:nvGraphicFramePr>
                <p:xfrm>
                  <a:off x="7484546" y="5065585"/>
                  <a:ext cx="3241270" cy="1335054"/>
                </p:xfrm>
                <a:graphic>
                  <a:graphicData uri="http://schemas.openxmlformats.org/drawingml/2006/chart">
                    <c:chart xmlns:c="http://schemas.openxmlformats.org/drawingml/2006/chart" xmlns:r="http://schemas.openxmlformats.org/officeDocument/2006/relationships" r:id="rId7"/>
                  </a:graphicData>
                </a:graphic>
              </p:graphicFrame>
              <p:sp>
                <p:nvSpPr>
                  <p:cNvPr id="30" name="TextBox 29"/>
                  <p:cNvSpPr txBox="1"/>
                  <p:nvPr/>
                </p:nvSpPr>
                <p:spPr>
                  <a:xfrm>
                    <a:off x="7767589" y="5185999"/>
                    <a:ext cx="2142242" cy="253916"/>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Peak acceleration [m/s</a:t>
                    </a:r>
                    <a:r>
                      <a:rPr lang="en-GB" sz="1050" b="1" dirty="0">
                        <a:latin typeface="Vrinda" panose="020B0502040204020203" pitchFamily="34" charset="0"/>
                        <a:cs typeface="Vrinda" panose="020B0502040204020203" pitchFamily="34" charset="0"/>
                      </a:rPr>
                      <a:t>²</a:t>
                    </a:r>
                    <a:r>
                      <a:rPr lang="en-GB" sz="1000" b="1" dirty="0" smtClean="0">
                        <a:latin typeface="Vrinda" panose="020B0502040204020203" pitchFamily="34" charset="0"/>
                        <a:cs typeface="Vrinda" panose="020B0502040204020203" pitchFamily="34" charset="0"/>
                      </a:rPr>
                      <a:t>]</a:t>
                    </a:r>
                    <a:endParaRPr lang="en-GB" sz="1000" b="1" dirty="0">
                      <a:latin typeface="Vrinda" panose="020B0502040204020203" pitchFamily="34" charset="0"/>
                      <a:cs typeface="Vrinda" panose="020B0502040204020203" pitchFamily="34" charset="0"/>
                    </a:endParaRPr>
                  </a:p>
                </p:txBody>
              </p:sp>
              <p:sp>
                <p:nvSpPr>
                  <p:cNvPr id="31" name="TextBox 30"/>
                  <p:cNvSpPr txBox="1"/>
                  <p:nvPr/>
                </p:nvSpPr>
                <p:spPr>
                  <a:xfrm>
                    <a:off x="9546596" y="5856803"/>
                    <a:ext cx="1122743"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Speed [km/h]</a:t>
                    </a:r>
                    <a:endParaRPr lang="en-GB" sz="1000" b="1" dirty="0">
                      <a:latin typeface="Vrinda" panose="020B0502040204020203" pitchFamily="34" charset="0"/>
                      <a:cs typeface="Vrinda" panose="020B0502040204020203" pitchFamily="34" charset="0"/>
                    </a:endParaRPr>
                  </a:p>
                </p:txBody>
              </p:sp>
            </p:grpSp>
          </p:grpSp>
          <p:grpSp>
            <p:nvGrpSpPr>
              <p:cNvPr id="23" name="Group 22"/>
              <p:cNvGrpSpPr/>
              <p:nvPr/>
            </p:nvGrpSpPr>
            <p:grpSpPr>
              <a:xfrm>
                <a:off x="9051010" y="2177795"/>
                <a:ext cx="2774197" cy="4005449"/>
                <a:chOff x="9051010" y="2177795"/>
                <a:chExt cx="2774197" cy="4005449"/>
              </a:xfrm>
            </p:grpSpPr>
            <p:graphicFrame>
              <p:nvGraphicFramePr>
                <p:cNvPr id="37" name="Chart 36"/>
                <p:cNvGraphicFramePr>
                  <a:graphicFrameLocks/>
                </p:cNvGraphicFramePr>
                <p:nvPr>
                  <p:extLst>
                    <p:ext uri="{D42A27DB-BD31-4B8C-83A1-F6EECF244321}">
                      <p14:modId xmlns:p14="http://schemas.microsoft.com/office/powerpoint/2010/main" val="3869145044"/>
                    </p:ext>
                  </p:extLst>
                </p:nvPr>
              </p:nvGraphicFramePr>
              <p:xfrm>
                <a:off x="9118384" y="4891340"/>
                <a:ext cx="2687793" cy="12919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Chart 37"/>
                <p:cNvGraphicFramePr>
                  <a:graphicFrameLocks/>
                </p:cNvGraphicFramePr>
                <p:nvPr>
                  <p:extLst>
                    <p:ext uri="{D42A27DB-BD31-4B8C-83A1-F6EECF244321}">
                      <p14:modId xmlns:p14="http://schemas.microsoft.com/office/powerpoint/2010/main" val="1420618186"/>
                    </p:ext>
                  </p:extLst>
                </p:nvPr>
              </p:nvGraphicFramePr>
              <p:xfrm>
                <a:off x="9051010" y="3533615"/>
                <a:ext cx="2755167" cy="13035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Chart 38"/>
                <p:cNvGraphicFramePr>
                  <a:graphicFrameLocks/>
                </p:cNvGraphicFramePr>
                <p:nvPr>
                  <p:extLst>
                    <p:ext uri="{D42A27DB-BD31-4B8C-83A1-F6EECF244321}">
                      <p14:modId xmlns:p14="http://schemas.microsoft.com/office/powerpoint/2010/main" val="3267458162"/>
                    </p:ext>
                  </p:extLst>
                </p:nvPr>
              </p:nvGraphicFramePr>
              <p:xfrm>
                <a:off x="9097652" y="2177795"/>
                <a:ext cx="2727555" cy="1340868"/>
              </p:xfrm>
              <a:graphic>
                <a:graphicData uri="http://schemas.openxmlformats.org/drawingml/2006/chart">
                  <c:chart xmlns:c="http://schemas.openxmlformats.org/drawingml/2006/chart" xmlns:r="http://schemas.openxmlformats.org/officeDocument/2006/relationships" r:id="rId10"/>
                </a:graphicData>
              </a:graphic>
            </p:graphicFrame>
            <p:sp>
              <p:nvSpPr>
                <p:cNvPr id="40" name="TextBox 39"/>
                <p:cNvSpPr txBox="1"/>
                <p:nvPr/>
              </p:nvSpPr>
              <p:spPr>
                <a:xfrm>
                  <a:off x="9360226" y="2265563"/>
                  <a:ext cx="1176038"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Frequency [Hz]</a:t>
                  </a:r>
                  <a:endParaRPr lang="en-GB" sz="1000" b="1" dirty="0">
                    <a:latin typeface="Vrinda" panose="020B0502040204020203" pitchFamily="34" charset="0"/>
                    <a:cs typeface="Vrinda" panose="020B0502040204020203" pitchFamily="34" charset="0"/>
                  </a:endParaRPr>
                </a:p>
              </p:txBody>
            </p:sp>
            <p:sp>
              <p:nvSpPr>
                <p:cNvPr id="41" name="TextBox 40"/>
                <p:cNvSpPr txBox="1"/>
                <p:nvPr/>
              </p:nvSpPr>
              <p:spPr>
                <a:xfrm>
                  <a:off x="9360226" y="3663533"/>
                  <a:ext cx="1681623" cy="253916"/>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Average acceleration [m/s</a:t>
                  </a:r>
                  <a:r>
                    <a:rPr lang="en-GB" sz="1050" b="1" dirty="0">
                      <a:latin typeface="Vrinda" panose="020B0502040204020203" pitchFamily="34" charset="0"/>
                      <a:cs typeface="Vrinda" panose="020B0502040204020203" pitchFamily="34" charset="0"/>
                    </a:rPr>
                    <a:t>²</a:t>
                  </a:r>
                  <a:r>
                    <a:rPr lang="en-GB" sz="1000" b="1" dirty="0" smtClean="0">
                      <a:latin typeface="Vrinda" panose="020B0502040204020203" pitchFamily="34" charset="0"/>
                      <a:cs typeface="Vrinda" panose="020B0502040204020203" pitchFamily="34" charset="0"/>
                    </a:rPr>
                    <a:t>]</a:t>
                  </a:r>
                  <a:endParaRPr lang="en-GB" sz="1000" b="1" dirty="0">
                    <a:latin typeface="Vrinda" panose="020B0502040204020203" pitchFamily="34" charset="0"/>
                    <a:cs typeface="Vrinda" panose="020B0502040204020203" pitchFamily="34" charset="0"/>
                  </a:endParaRPr>
                </a:p>
              </p:txBody>
            </p:sp>
            <p:sp>
              <p:nvSpPr>
                <p:cNvPr id="42" name="TextBox 41"/>
                <p:cNvSpPr txBox="1"/>
                <p:nvPr/>
              </p:nvSpPr>
              <p:spPr>
                <a:xfrm>
                  <a:off x="9360226" y="5049185"/>
                  <a:ext cx="1873581" cy="253916"/>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Peak acceleration [m/s</a:t>
                  </a:r>
                  <a:r>
                    <a:rPr lang="en-GB" sz="1050" b="1" dirty="0">
                      <a:latin typeface="Vrinda" panose="020B0502040204020203" pitchFamily="34" charset="0"/>
                      <a:cs typeface="Vrinda" panose="020B0502040204020203" pitchFamily="34" charset="0"/>
                    </a:rPr>
                    <a:t>²</a:t>
                  </a:r>
                  <a:r>
                    <a:rPr lang="en-GB" sz="1000" b="1" dirty="0" smtClean="0">
                      <a:latin typeface="Vrinda" panose="020B0502040204020203" pitchFamily="34" charset="0"/>
                      <a:cs typeface="Vrinda" panose="020B0502040204020203" pitchFamily="34" charset="0"/>
                    </a:rPr>
                    <a:t>]</a:t>
                  </a:r>
                  <a:endParaRPr lang="en-GB" sz="1000" b="1" dirty="0">
                    <a:latin typeface="Vrinda" panose="020B0502040204020203" pitchFamily="34" charset="0"/>
                    <a:cs typeface="Vrinda" panose="020B0502040204020203" pitchFamily="34" charset="0"/>
                  </a:endParaRPr>
                </a:p>
              </p:txBody>
            </p:sp>
            <p:sp>
              <p:nvSpPr>
                <p:cNvPr id="43" name="TextBox 42"/>
                <p:cNvSpPr txBox="1"/>
                <p:nvPr/>
              </p:nvSpPr>
              <p:spPr>
                <a:xfrm>
                  <a:off x="10742837" y="5641993"/>
                  <a:ext cx="981939"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Speed [km/h]</a:t>
                  </a:r>
                  <a:endParaRPr lang="en-GB" sz="1000" b="1" dirty="0">
                    <a:latin typeface="Vrinda" panose="020B0502040204020203" pitchFamily="34" charset="0"/>
                    <a:cs typeface="Vrinda" panose="020B0502040204020203" pitchFamily="34" charset="0"/>
                  </a:endParaRPr>
                </a:p>
              </p:txBody>
            </p:sp>
            <p:sp>
              <p:nvSpPr>
                <p:cNvPr id="44" name="TextBox 43"/>
                <p:cNvSpPr txBox="1"/>
                <p:nvPr/>
              </p:nvSpPr>
              <p:spPr>
                <a:xfrm>
                  <a:off x="10742836" y="4344477"/>
                  <a:ext cx="981939"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Speed [km/h]</a:t>
                  </a:r>
                  <a:endParaRPr lang="en-GB" sz="1000" b="1" dirty="0">
                    <a:latin typeface="Vrinda" panose="020B0502040204020203" pitchFamily="34" charset="0"/>
                    <a:cs typeface="Vrinda" panose="020B0502040204020203" pitchFamily="34" charset="0"/>
                  </a:endParaRPr>
                </a:p>
              </p:txBody>
            </p:sp>
            <p:sp>
              <p:nvSpPr>
                <p:cNvPr id="45" name="TextBox 44"/>
                <p:cNvSpPr txBox="1"/>
                <p:nvPr/>
              </p:nvSpPr>
              <p:spPr>
                <a:xfrm>
                  <a:off x="10704324" y="2994271"/>
                  <a:ext cx="981939" cy="246221"/>
                </a:xfrm>
                <a:prstGeom prst="rect">
                  <a:avLst/>
                </a:prstGeom>
                <a:noFill/>
              </p:spPr>
              <p:txBody>
                <a:bodyPr wrap="square" rtlCol="0">
                  <a:spAutoFit/>
                </a:bodyPr>
                <a:lstStyle/>
                <a:p>
                  <a:r>
                    <a:rPr lang="en-GB" sz="1000" b="1" dirty="0" smtClean="0">
                      <a:latin typeface="Vrinda" panose="020B0502040204020203" pitchFamily="34" charset="0"/>
                      <a:cs typeface="Vrinda" panose="020B0502040204020203" pitchFamily="34" charset="0"/>
                    </a:rPr>
                    <a:t>Speed [km/h]</a:t>
                  </a:r>
                  <a:endParaRPr lang="en-GB" sz="1000" b="1" dirty="0">
                    <a:latin typeface="Vrinda" panose="020B0502040204020203" pitchFamily="34" charset="0"/>
                    <a:cs typeface="Vrinda" panose="020B0502040204020203" pitchFamily="34" charset="0"/>
                  </a:endParaRPr>
                </a:p>
              </p:txBody>
            </p:sp>
          </p:grpSp>
        </p:grpSp>
        <p:sp>
          <p:nvSpPr>
            <p:cNvPr id="46" name="Rectangle 45"/>
            <p:cNvSpPr/>
            <p:nvPr/>
          </p:nvSpPr>
          <p:spPr>
            <a:xfrm>
              <a:off x="7015558" y="2035173"/>
              <a:ext cx="1239442" cy="276999"/>
            </a:xfrm>
            <a:prstGeom prst="rect">
              <a:avLst/>
            </a:prstGeom>
          </p:spPr>
          <p:txBody>
            <a:bodyPr wrap="none">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m</a:t>
              </a:r>
              <a:r>
                <a:rPr lang="en-US" sz="1200" b="1" baseline="-25000" dirty="0">
                  <a:latin typeface="Tahoma" panose="020B0604030504040204" pitchFamily="34" charset="0"/>
                  <a:ea typeface="Tahoma" panose="020B0604030504040204" pitchFamily="34" charset="0"/>
                  <a:cs typeface="Tahoma" panose="020B0604030504040204" pitchFamily="34" charset="0"/>
                </a:rPr>
                <a:t>0</a:t>
              </a:r>
              <a:r>
                <a:rPr lang="en-US" sz="1200" b="1" dirty="0">
                  <a:latin typeface="Tahoma" panose="020B0604030504040204" pitchFamily="34" charset="0"/>
                  <a:ea typeface="Tahoma" panose="020B0604030504040204" pitchFamily="34" charset="0"/>
                  <a:cs typeface="Tahoma" panose="020B0604030504040204" pitchFamily="34" charset="0"/>
                </a:rPr>
                <a:t> = 1100 kg</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9827807" y="2049177"/>
              <a:ext cx="1239442" cy="276999"/>
            </a:xfrm>
            <a:prstGeom prst="rect">
              <a:avLst/>
            </a:prstGeom>
          </p:spPr>
          <p:txBody>
            <a:bodyPr wrap="none">
              <a:spAutoFit/>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m</a:t>
              </a:r>
              <a:r>
                <a:rPr lang="en-US" sz="1200" b="1" baseline="-25000" dirty="0" smtClean="0">
                  <a:latin typeface="Tahoma" panose="020B0604030504040204" pitchFamily="34" charset="0"/>
                  <a:ea typeface="Tahoma" panose="020B0604030504040204" pitchFamily="34" charset="0"/>
                  <a:cs typeface="Tahoma" panose="020B0604030504040204" pitchFamily="34" charset="0"/>
                </a:rPr>
                <a:t>1</a:t>
              </a:r>
              <a:r>
                <a:rPr lang="en-US" sz="1200" b="1" dirty="0" smtClean="0">
                  <a:latin typeface="Tahoma" panose="020B0604030504040204" pitchFamily="34" charset="0"/>
                  <a:ea typeface="Tahoma" panose="020B0604030504040204" pitchFamily="34" charset="0"/>
                  <a:cs typeface="Tahoma" panose="020B0604030504040204" pitchFamily="34" charset="0"/>
                </a:rPr>
                <a:t> </a:t>
              </a:r>
              <a:r>
                <a:rPr lang="en-US" sz="1200" b="1" dirty="0">
                  <a:latin typeface="Tahoma" panose="020B0604030504040204" pitchFamily="34" charset="0"/>
                  <a:ea typeface="Tahoma" panose="020B0604030504040204" pitchFamily="34" charset="0"/>
                  <a:cs typeface="Tahoma" panose="020B0604030504040204" pitchFamily="34" charset="0"/>
                </a:rPr>
                <a:t>= </a:t>
              </a:r>
              <a:r>
                <a:rPr lang="en-US" sz="1200" b="1" dirty="0" smtClean="0">
                  <a:latin typeface="Tahoma" panose="020B0604030504040204" pitchFamily="34" charset="0"/>
                  <a:ea typeface="Tahoma" panose="020B0604030504040204" pitchFamily="34" charset="0"/>
                  <a:cs typeface="Tahoma" panose="020B0604030504040204" pitchFamily="34" charset="0"/>
                </a:rPr>
                <a:t>1600 </a:t>
              </a:r>
              <a:r>
                <a:rPr lang="en-US" sz="1200" b="1" dirty="0">
                  <a:latin typeface="Tahoma" panose="020B0604030504040204" pitchFamily="34" charset="0"/>
                  <a:ea typeface="Tahoma" panose="020B0604030504040204" pitchFamily="34" charset="0"/>
                  <a:cs typeface="Tahoma" panose="020B0604030504040204" pitchFamily="34" charset="0"/>
                </a:rPr>
                <a:t>kg</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277270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28899" y="1958436"/>
            <a:ext cx="11143281" cy="369331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simulation of system suspension shows a relation between the energy dissipated by the damping car and vehicle and road profile properties</a:t>
            </a:r>
            <a:r>
              <a:rPr lang="en-US" dirty="0" smtClean="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mong </a:t>
            </a:r>
            <a:r>
              <a:rPr lang="en-US" dirty="0">
                <a:latin typeface="Times New Roman" panose="02020603050405020304" pitchFamily="18" charset="0"/>
                <a:cs typeface="Times New Roman" panose="02020603050405020304" pitchFamily="18" charset="0"/>
              </a:rPr>
              <a:t>the properties of the car, it results that the mass of the car (m), the suspension spring (k</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and the suspension damping (c</a:t>
            </a:r>
            <a:r>
              <a:rPr lang="en-US" baseline="-25000"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contribute most to the percentage of energy dissipation. An increase of mass vehicle and damping coefficient, corroborated with a decrease of spring rate, will produce a higher energy dissipation for the dampers</a:t>
            </a:r>
            <a:r>
              <a:rPr lang="en-US" dirty="0" smtClean="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road profile subcomponent who have the biggest influence on the suspension excitation is the microstructure. The macrostructure has an important role only if the road profile speeds is below 60 km/h</a:t>
            </a:r>
            <a:r>
              <a:rPr lang="en-US" dirty="0" smtClean="0">
                <a:latin typeface="Times New Roman" panose="02020603050405020304" pitchFamily="18" charset="0"/>
                <a:cs typeface="Times New Roman" panose="02020603050405020304" pitchFamily="18" charset="0"/>
              </a:rPr>
              <a:t>.</a:t>
            </a:r>
          </a:p>
          <a:p>
            <a:endParaRPr lang="en-GB"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macrostructure </a:t>
            </a:r>
            <a:r>
              <a:rPr lang="en-US" dirty="0">
                <a:latin typeface="Times New Roman" panose="02020603050405020304" pitchFamily="18" charset="0"/>
                <a:cs typeface="Times New Roman" panose="02020603050405020304" pitchFamily="18" charset="0"/>
              </a:rPr>
              <a:t>profiles of road categories with maximum speeds between 25 km/h - 60 km/h and microstructures profiles of road categories ISO C-D and ISO D-E contributes to increased suspension load.</a:t>
            </a:r>
            <a:endParaRPr lang="en-GB" dirty="0">
              <a:latin typeface="Times New Roman" panose="02020603050405020304" pitchFamily="18" charset="0"/>
              <a:cs typeface="Times New Roman" panose="02020603050405020304" pitchFamily="18" charset="0"/>
            </a:endParaRPr>
          </a:p>
          <a:p>
            <a:endParaRPr lang="ro-RO"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25993" y="1231103"/>
            <a:ext cx="4775496" cy="861774"/>
          </a:xfrm>
          <a:prstGeom prst="rect">
            <a:avLst/>
          </a:prstGeom>
          <a:noFill/>
        </p:spPr>
        <p:txBody>
          <a:bodyPr wrap="square" rtlCol="0">
            <a:spAutoFit/>
          </a:bodyPr>
          <a:lstStyle/>
          <a:p>
            <a:r>
              <a:rPr lang="en-GB" sz="3200" b="1" dirty="0">
                <a:solidFill>
                  <a:srgbClr val="0070C0"/>
                </a:solidFill>
                <a:latin typeface="Microsoft YaHei UI" panose="020B0503020204020204" pitchFamily="34" charset="-122"/>
                <a:ea typeface="Microsoft YaHei UI" panose="020B0503020204020204" pitchFamily="34" charset="-122"/>
              </a:rPr>
              <a:t>7</a:t>
            </a:r>
            <a:r>
              <a:rPr lang="en-GB" sz="3200" b="1" dirty="0" smtClean="0">
                <a:solidFill>
                  <a:srgbClr val="0070C0"/>
                </a:solidFill>
                <a:latin typeface="Microsoft YaHei UI" panose="020B0503020204020204" pitchFamily="34" charset="-122"/>
                <a:ea typeface="Microsoft YaHei UI" panose="020B0503020204020204" pitchFamily="34" charset="-122"/>
              </a:rPr>
              <a:t>. Conclusions</a:t>
            </a:r>
            <a:endParaRPr lang="en-GB" sz="3200" b="1" dirty="0">
              <a:solidFill>
                <a:srgbClr val="0070C0"/>
              </a:solidFill>
              <a:latin typeface="Microsoft YaHei UI" panose="020B0503020204020204" pitchFamily="34" charset="-122"/>
              <a:ea typeface="Microsoft YaHei UI" panose="020B0503020204020204" pitchFamily="34" charset="-122"/>
            </a:endParaRPr>
          </a:p>
          <a:p>
            <a:endParaRPr lang="ro-RO" dirty="0">
              <a:solidFill>
                <a:srgbClr val="0070C0"/>
              </a:solidFill>
              <a:latin typeface="Microsoft YaHei UI" panose="020B0503020204020204" pitchFamily="34" charset="-122"/>
              <a:ea typeface="Microsoft YaHei UI" panose="020B0503020204020204" pitchFamily="34" charset="-122"/>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8" name="TextBox 7"/>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1529521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633" y="2430341"/>
            <a:ext cx="7172325" cy="1325563"/>
          </a:xfrm>
        </p:spPr>
        <p:txBody>
          <a:bodyPr>
            <a:normAutofit/>
          </a:bodyPr>
          <a:lstStyle/>
          <a:p>
            <a:r>
              <a:rPr lang="en-GB" sz="3200" b="1" dirty="0">
                <a:solidFill>
                  <a:srgbClr val="0070C0"/>
                </a:solidFill>
                <a:latin typeface="Microsoft YaHei UI" panose="020B0503020204020204" pitchFamily="34" charset="-122"/>
                <a:ea typeface="Microsoft YaHei UI" panose="020B0503020204020204" pitchFamily="34" charset="-122"/>
                <a:cs typeface="+mn-cs"/>
              </a:rPr>
              <a:t>Thank you for your </a:t>
            </a:r>
            <a:r>
              <a:rPr lang="en-GB" sz="3200" b="1" dirty="0" smtClean="0">
                <a:solidFill>
                  <a:srgbClr val="0070C0"/>
                </a:solidFill>
                <a:latin typeface="Microsoft YaHei UI" panose="020B0503020204020204" pitchFamily="34" charset="-122"/>
                <a:ea typeface="Microsoft YaHei UI" panose="020B0503020204020204" pitchFamily="34" charset="-122"/>
                <a:cs typeface="+mn-cs"/>
              </a:rPr>
              <a:t>attention !</a:t>
            </a:r>
            <a:endParaRPr lang="fr-FR" sz="3200" b="1" dirty="0">
              <a:solidFill>
                <a:srgbClr val="0070C0"/>
              </a:solidFill>
              <a:latin typeface="Microsoft YaHei UI" panose="020B0503020204020204" pitchFamily="34" charset="-122"/>
              <a:ea typeface="Microsoft YaHei UI" panose="020B0503020204020204" pitchFamily="34" charset="-122"/>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5" name="TextBox 4"/>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3" name="Rectangle 2"/>
          <p:cNvSpPr/>
          <p:nvPr/>
        </p:nvSpPr>
        <p:spPr>
          <a:xfrm>
            <a:off x="490477" y="5356136"/>
            <a:ext cx="11315700" cy="646331"/>
          </a:xfrm>
          <a:prstGeom prst="rect">
            <a:avLst/>
          </a:prstGeom>
        </p:spPr>
        <p:txBody>
          <a:bodyPr wrap="square">
            <a:spAutoFit/>
          </a:bodyPr>
          <a:lstStyle/>
          <a:p>
            <a:r>
              <a:rPr lang="en-US" i="1" dirty="0">
                <a:solidFill>
                  <a:srgbClr val="323536"/>
                </a:solidFill>
                <a:latin typeface="Source Sans Pro"/>
              </a:rPr>
              <a:t>The work has been funded by the </a:t>
            </a:r>
            <a:r>
              <a:rPr lang="en-US" i="1" dirty="0" smtClean="0">
                <a:solidFill>
                  <a:srgbClr val="323536"/>
                </a:solidFill>
                <a:latin typeface="Source Sans Pro"/>
              </a:rPr>
              <a:t>Sectorial </a:t>
            </a:r>
            <a:r>
              <a:rPr lang="en-US" i="1" dirty="0">
                <a:solidFill>
                  <a:srgbClr val="323536"/>
                </a:solidFill>
                <a:latin typeface="Source Sans Pro"/>
              </a:rPr>
              <a:t>Operational Programme Human Resources Development 2007-2013 of the Ministry of European Funds through the Financial Agreement POSDRU 187/1.5/S/155420.</a:t>
            </a:r>
            <a:endParaRPr lang="ro-RO" dirty="0"/>
          </a:p>
        </p:txBody>
      </p:sp>
    </p:spTree>
    <p:extLst>
      <p:ext uri="{BB962C8B-B14F-4D97-AF65-F5344CB8AC3E}">
        <p14:creationId xmlns:p14="http://schemas.microsoft.com/office/powerpoint/2010/main" val="652598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04" y="1313694"/>
            <a:ext cx="7148896" cy="869950"/>
          </a:xfrm>
        </p:spPr>
        <p:txBody>
          <a:bodyPr>
            <a:normAutofit fontScale="90000"/>
          </a:bodyPr>
          <a:lstStyle/>
          <a:p>
            <a:r>
              <a:rPr lang="en-US" sz="3600" b="1" i="1" dirty="0" smtClean="0">
                <a:latin typeface="Tahoma" panose="020B0604030504040204" pitchFamily="34" charset="0"/>
                <a:ea typeface="Tahoma" panose="020B0604030504040204" pitchFamily="34" charset="0"/>
                <a:cs typeface="Tahoma" panose="020B0604030504040204" pitchFamily="34" charset="0"/>
              </a:rPr>
              <a:t>Annex 1 </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600" b="1" i="1" dirty="0" smtClean="0">
                <a:latin typeface="Tahoma" panose="020B0604030504040204" pitchFamily="34" charset="0"/>
                <a:ea typeface="Tahoma" panose="020B0604030504040204" pitchFamily="34" charset="0"/>
                <a:cs typeface="Tahoma" panose="020B0604030504040204" pitchFamily="34" charset="0"/>
              </a:rPr>
              <a:t> </a:t>
            </a:r>
            <a:r>
              <a:rPr lang="en-GB" sz="3200" dirty="0" smtClean="0">
                <a:latin typeface="Tahoma" panose="020B0604030504040204" pitchFamily="34" charset="0"/>
                <a:ea typeface="Tahoma" panose="020B0604030504040204" pitchFamily="34" charset="0"/>
                <a:cs typeface="Tahoma" panose="020B0604030504040204" pitchFamily="34" charset="0"/>
              </a:rPr>
              <a:t>Macrostructure road </a:t>
            </a:r>
            <a:r>
              <a:rPr lang="en-GB" sz="3200" dirty="0">
                <a:latin typeface="Tahoma" panose="020B0604030504040204" pitchFamily="34" charset="0"/>
                <a:ea typeface="Tahoma" panose="020B0604030504040204" pitchFamily="34" charset="0"/>
                <a:cs typeface="Tahoma" panose="020B0604030504040204" pitchFamily="34" charset="0"/>
              </a:rPr>
              <a:t>profile</a:t>
            </a:r>
            <a:endParaRPr lang="ro-RO" sz="3200" b="1" i="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02370" y="2527928"/>
            <a:ext cx="3829050" cy="1176142"/>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330755382"/>
              </p:ext>
            </p:extLst>
          </p:nvPr>
        </p:nvGraphicFramePr>
        <p:xfrm>
          <a:off x="896210" y="4027757"/>
          <a:ext cx="3712845" cy="1992503"/>
        </p:xfrm>
        <a:graphic>
          <a:graphicData uri="http://schemas.openxmlformats.org/drawingml/2006/table">
            <a:tbl>
              <a:tblPr firstRow="1" firstCol="1" bandRow="1">
                <a:tableStyleId>{5C22544A-7EE6-4342-B048-85BDC9FD1C3A}</a:tableStyleId>
              </a:tblPr>
              <a:tblGrid>
                <a:gridCol w="1200150"/>
                <a:gridCol w="571500"/>
                <a:gridCol w="971550"/>
                <a:gridCol w="969645"/>
              </a:tblGrid>
              <a:tr h="228600">
                <a:tc>
                  <a:txBody>
                    <a:bodyPr/>
                    <a:lstStyle/>
                    <a:p>
                      <a:pPr marL="0" marR="0" algn="ctr">
                        <a:lnSpc>
                          <a:spcPct val="107000"/>
                        </a:lnSpc>
                        <a:spcBef>
                          <a:spcPts val="0"/>
                        </a:spcBef>
                        <a:spcAft>
                          <a:spcPts val="0"/>
                        </a:spcAft>
                      </a:pPr>
                      <a:r>
                        <a:rPr lang="en-GB" sz="1200" dirty="0">
                          <a:effectLst/>
                        </a:rPr>
                        <a:t>Road profile speed [Km/h]</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α [ ° ]</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effectLst/>
                        </a:rPr>
                        <a:t>R</a:t>
                      </a:r>
                      <a:r>
                        <a:rPr lang="en-GB" sz="1000" dirty="0">
                          <a:effectLst/>
                        </a:rPr>
                        <a:t>convex</a:t>
                      </a:r>
                      <a:r>
                        <a:rPr lang="en-GB" sz="1200" dirty="0">
                          <a:effectLst/>
                        </a:rPr>
                        <a:t> [m]</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R</a:t>
                      </a:r>
                      <a:r>
                        <a:rPr lang="en-GB" sz="1000">
                          <a:effectLst/>
                        </a:rPr>
                        <a:t>concav</a:t>
                      </a:r>
                      <a:r>
                        <a:rPr lang="en-GB" sz="1200">
                          <a:effectLst/>
                        </a:rPr>
                        <a:t> [m]</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GB" sz="1200">
                          <a:effectLst/>
                        </a:rPr>
                        <a:t>25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500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effectLst/>
                        </a:rPr>
                        <a:t>300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30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7,5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500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40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50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1300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60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6,5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1600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1500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80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4500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2200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100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10000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3000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9550">
                <a:tc>
                  <a:txBody>
                    <a:bodyPr/>
                    <a:lstStyle/>
                    <a:p>
                      <a:pPr marL="0" marR="0" algn="ctr">
                        <a:lnSpc>
                          <a:spcPct val="107000"/>
                        </a:lnSpc>
                        <a:spcBef>
                          <a:spcPts val="0"/>
                        </a:spcBef>
                        <a:spcAft>
                          <a:spcPts val="0"/>
                        </a:spcAft>
                      </a:pPr>
                      <a:r>
                        <a:rPr lang="en-GB" sz="1200">
                          <a:effectLst/>
                        </a:rPr>
                        <a:t>120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18000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effectLst/>
                        </a:rPr>
                        <a:t>6500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8" name="TextBox 7"/>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100540" y="2183644"/>
            <a:ext cx="4241800" cy="1572260"/>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258330380"/>
              </p:ext>
            </p:extLst>
          </p:nvPr>
        </p:nvGraphicFramePr>
        <p:xfrm>
          <a:off x="6214840" y="4000657"/>
          <a:ext cx="3703860" cy="2069942"/>
        </p:xfrm>
        <a:graphic>
          <a:graphicData uri="http://schemas.openxmlformats.org/drawingml/2006/table">
            <a:tbl>
              <a:tblPr firstRow="1" firstCol="1" bandRow="1">
                <a:tableStyleId>{5C22544A-7EE6-4342-B048-85BDC9FD1C3A}</a:tableStyleId>
              </a:tblPr>
              <a:tblGrid>
                <a:gridCol w="1475300"/>
                <a:gridCol w="545349"/>
                <a:gridCol w="553985"/>
                <a:gridCol w="564613"/>
                <a:gridCol w="564613"/>
              </a:tblGrid>
              <a:tr h="421598">
                <a:tc>
                  <a:txBody>
                    <a:bodyPr/>
                    <a:lstStyle/>
                    <a:p>
                      <a:pPr marL="0" marR="0" algn="ctr">
                        <a:lnSpc>
                          <a:spcPct val="107000"/>
                        </a:lnSpc>
                        <a:spcBef>
                          <a:spcPts val="0"/>
                        </a:spcBef>
                        <a:spcAft>
                          <a:spcPts val="0"/>
                        </a:spcAft>
                      </a:pPr>
                      <a:r>
                        <a:rPr lang="en-GB" sz="1200" dirty="0">
                          <a:effectLst/>
                        </a:rPr>
                        <a:t>Road profile speed [Km/h]</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H [m]</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h [m]</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D [m]</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d [m]</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dirty="0">
                          <a:effectLst/>
                        </a:rPr>
                        <a:t>25</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0.9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48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a:effectLst/>
                        </a:rPr>
                        <a:t>30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2.2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120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75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a:effectLst/>
                        </a:rPr>
                        <a:t>40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2.4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2.4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140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140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a:effectLst/>
                        </a:rPr>
                        <a:t>50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3.1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2.4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181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140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a:effectLst/>
                        </a:rPr>
                        <a:t>60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3.3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3.2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207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196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a:effectLst/>
                        </a:rPr>
                        <a:t>80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8.1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3.9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538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224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a:effectLst/>
                        </a:rPr>
                        <a:t>100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7.1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2.1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748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263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6043">
                <a:tc>
                  <a:txBody>
                    <a:bodyPr/>
                    <a:lstStyle/>
                    <a:p>
                      <a:pPr marL="0" marR="0" algn="ctr">
                        <a:lnSpc>
                          <a:spcPct val="107000"/>
                        </a:lnSpc>
                        <a:spcBef>
                          <a:spcPts val="0"/>
                        </a:spcBef>
                        <a:spcAft>
                          <a:spcPts val="0"/>
                        </a:spcAft>
                      </a:pPr>
                      <a:r>
                        <a:rPr lang="en-GB" sz="1200">
                          <a:effectLst/>
                        </a:rPr>
                        <a:t>120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12.2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4.5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1330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dirty="0">
                          <a:effectLst/>
                        </a:rPr>
                        <a:t>480</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2" name="Action Button: Back or Previous 11">
            <a:hlinkClick r:id="rId5" action="ppaction://hlinksldjump" highlightClick="1"/>
          </p:cNvPr>
          <p:cNvSpPr/>
          <p:nvPr/>
        </p:nvSpPr>
        <p:spPr>
          <a:xfrm>
            <a:off x="10756900" y="5486400"/>
            <a:ext cx="622300" cy="5715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851789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04" y="1313694"/>
            <a:ext cx="9384096" cy="869950"/>
          </a:xfrm>
        </p:spPr>
        <p:txBody>
          <a:bodyPr>
            <a:normAutofit/>
          </a:bodyPr>
          <a:lstStyle/>
          <a:p>
            <a:r>
              <a:rPr lang="en-US" sz="3200" b="1" i="1" dirty="0">
                <a:latin typeface="Tahoma" panose="020B0604030504040204" pitchFamily="34" charset="0"/>
                <a:ea typeface="Tahoma" panose="020B0604030504040204" pitchFamily="34" charset="0"/>
                <a:cs typeface="Tahoma" panose="020B0604030504040204" pitchFamily="34" charset="0"/>
              </a:rPr>
              <a:t>Annex 2 </a:t>
            </a:r>
            <a:r>
              <a:rPr lang="en-US" sz="3200" i="1" dirty="0" smtClean="0">
                <a:latin typeface="Tahoma" panose="020B0604030504040204" pitchFamily="34" charset="0"/>
                <a:ea typeface="Tahoma" panose="020B0604030504040204" pitchFamily="34" charset="0"/>
                <a:cs typeface="Tahoma" panose="020B0604030504040204" pitchFamily="34" charset="0"/>
              </a:rPr>
              <a:t>:</a:t>
            </a:r>
            <a:r>
              <a:rPr lang="en-US" sz="3200" b="1" i="1" dirty="0" smtClean="0">
                <a:latin typeface="Tahoma" panose="020B0604030504040204" pitchFamily="34" charset="0"/>
                <a:ea typeface="Tahoma" panose="020B0604030504040204" pitchFamily="34" charset="0"/>
                <a:cs typeface="Tahoma" panose="020B0604030504040204" pitchFamily="34" charset="0"/>
              </a:rPr>
              <a:t>  </a:t>
            </a:r>
            <a:r>
              <a:rPr lang="en-GB" sz="2900" dirty="0">
                <a:latin typeface="Tahoma" panose="020B0604030504040204" pitchFamily="34" charset="0"/>
                <a:ea typeface="Tahoma" panose="020B0604030504040204" pitchFamily="34" charset="0"/>
                <a:cs typeface="Tahoma" panose="020B0604030504040204" pitchFamily="34" charset="0"/>
              </a:rPr>
              <a:t>Microstructure road profile</a:t>
            </a:r>
            <a:endParaRPr lang="ro-RO" sz="29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8" name="TextBox 7"/>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876550" y="2386168"/>
            <a:ext cx="5975350" cy="3290888"/>
          </a:xfrm>
          <a:prstGeom prst="rect">
            <a:avLst/>
          </a:prstGeom>
          <a:noFill/>
          <a:ln>
            <a:noFill/>
          </a:ln>
        </p:spPr>
      </p:pic>
      <p:sp>
        <p:nvSpPr>
          <p:cNvPr id="3" name="Action Button: Back or Previous 2">
            <a:hlinkClick r:id="rId4" action="ppaction://hlinksldjump" highlightClick="1"/>
          </p:cNvPr>
          <p:cNvSpPr/>
          <p:nvPr/>
        </p:nvSpPr>
        <p:spPr>
          <a:xfrm>
            <a:off x="10617200" y="5677056"/>
            <a:ext cx="622300" cy="5586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681552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304" y="1111170"/>
            <a:ext cx="9384096" cy="869950"/>
          </a:xfrm>
        </p:spPr>
        <p:txBody>
          <a:bodyPr>
            <a:normAutofit/>
          </a:bodyPr>
          <a:lstStyle/>
          <a:p>
            <a:r>
              <a:rPr lang="en-US" sz="3200" b="1" i="1" dirty="0">
                <a:latin typeface="Tahoma" panose="020B0604030504040204" pitchFamily="34" charset="0"/>
                <a:ea typeface="Tahoma" panose="020B0604030504040204" pitchFamily="34" charset="0"/>
                <a:cs typeface="Tahoma" panose="020B0604030504040204" pitchFamily="34" charset="0"/>
              </a:rPr>
              <a:t>Annex 3 </a:t>
            </a:r>
            <a:r>
              <a:rPr lang="en-US" sz="3200" i="1" dirty="0" smtClean="0">
                <a:latin typeface="Tahoma" panose="020B0604030504040204" pitchFamily="34" charset="0"/>
                <a:ea typeface="Tahoma" panose="020B0604030504040204" pitchFamily="34" charset="0"/>
                <a:cs typeface="Tahoma" panose="020B0604030504040204" pitchFamily="34" charset="0"/>
              </a:rPr>
              <a:t>:</a:t>
            </a:r>
            <a:r>
              <a:rPr lang="en-US" sz="3200" b="1" i="1" dirty="0" smtClean="0">
                <a:latin typeface="Tahoma" panose="020B0604030504040204" pitchFamily="34" charset="0"/>
                <a:ea typeface="Tahoma" panose="020B0604030504040204" pitchFamily="34" charset="0"/>
                <a:cs typeface="Tahoma" panose="020B0604030504040204" pitchFamily="34" charset="0"/>
              </a:rPr>
              <a:t>  </a:t>
            </a:r>
            <a:r>
              <a:rPr lang="en-US" sz="2900" dirty="0" smtClean="0">
                <a:latin typeface="Tahoma" panose="020B0604030504040204" pitchFamily="34" charset="0"/>
                <a:ea typeface="Tahoma" panose="020B0604030504040204" pitchFamily="34" charset="0"/>
                <a:cs typeface="Tahoma" panose="020B0604030504040204" pitchFamily="34" charset="0"/>
              </a:rPr>
              <a:t>the </a:t>
            </a:r>
            <a:r>
              <a:rPr lang="en-US" sz="2900" dirty="0">
                <a:latin typeface="Tahoma" panose="020B0604030504040204" pitchFamily="34" charset="0"/>
                <a:ea typeface="Tahoma" panose="020B0604030504040204" pitchFamily="34" charset="0"/>
                <a:cs typeface="Tahoma" panose="020B0604030504040204" pitchFamily="34" charset="0"/>
              </a:rPr>
              <a:t>car parameters </a:t>
            </a:r>
            <a:endParaRPr lang="ro-RO" sz="29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8" name="TextBox 7"/>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pic>
        <p:nvPicPr>
          <p:cNvPr id="139" name="Picture 138"/>
          <p:cNvPicPr>
            <a:picLocks noChangeAspect="1"/>
          </p:cNvPicPr>
          <p:nvPr/>
        </p:nvPicPr>
        <p:blipFill>
          <a:blip r:embed="rId3"/>
          <a:stretch>
            <a:fillRect/>
          </a:stretch>
        </p:blipFill>
        <p:spPr>
          <a:xfrm>
            <a:off x="0" y="1901142"/>
            <a:ext cx="8112034" cy="4369029"/>
          </a:xfrm>
          <a:prstGeom prst="rect">
            <a:avLst/>
          </a:prstGeom>
        </p:spPr>
      </p:pic>
      <p:sp>
        <p:nvSpPr>
          <p:cNvPr id="140" name="Action Button: Back or Previous 139">
            <a:hlinkClick r:id="rId4" action="ppaction://hlinksldjump" highlightClick="1"/>
          </p:cNvPr>
          <p:cNvSpPr/>
          <p:nvPr/>
        </p:nvSpPr>
        <p:spPr>
          <a:xfrm>
            <a:off x="10718800" y="5791200"/>
            <a:ext cx="622300" cy="60943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0683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87702" y="1294554"/>
            <a:ext cx="8372475" cy="54292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6" name="TextBox 5"/>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7" name="Title 1"/>
          <p:cNvSpPr>
            <a:spLocks noGrp="1"/>
          </p:cNvSpPr>
          <p:nvPr>
            <p:ph type="title"/>
          </p:nvPr>
        </p:nvSpPr>
        <p:spPr>
          <a:xfrm>
            <a:off x="579096" y="1568370"/>
            <a:ext cx="3275396" cy="869950"/>
          </a:xfrm>
        </p:spPr>
        <p:txBody>
          <a:bodyPr>
            <a:normAutofit fontScale="90000"/>
          </a:bodyPr>
          <a:lstStyle/>
          <a:p>
            <a:r>
              <a:rPr lang="en-US" sz="3600" b="1" i="1" dirty="0">
                <a:latin typeface="Tahoma" panose="020B0604030504040204" pitchFamily="34" charset="0"/>
                <a:ea typeface="Tahoma" panose="020B0604030504040204" pitchFamily="34" charset="0"/>
                <a:cs typeface="Tahoma" panose="020B0604030504040204" pitchFamily="34" charset="0"/>
              </a:rPr>
              <a:t>Annex </a:t>
            </a:r>
            <a:r>
              <a:rPr lang="en-US" sz="3600" b="1" i="1" dirty="0" smtClean="0">
                <a:latin typeface="Tahoma" panose="020B0604030504040204" pitchFamily="34" charset="0"/>
                <a:ea typeface="Tahoma" panose="020B0604030504040204" pitchFamily="34" charset="0"/>
                <a:cs typeface="Tahoma" panose="020B0604030504040204" pitchFamily="34" charset="0"/>
              </a:rPr>
              <a:t>4  </a:t>
            </a:r>
            <a:r>
              <a:rPr lang="en-US" sz="3600" i="1" dirty="0" smtClean="0">
                <a:latin typeface="Tahoma" panose="020B0604030504040204" pitchFamily="34" charset="0"/>
                <a:ea typeface="Tahoma" panose="020B0604030504040204" pitchFamily="34" charset="0"/>
                <a:cs typeface="Tahoma" panose="020B0604030504040204" pitchFamily="34" charset="0"/>
              </a:rPr>
              <a:t>: </a:t>
            </a:r>
            <a:r>
              <a:rPr lang="en-US" sz="3200" dirty="0" smtClean="0">
                <a:latin typeface="Tahoma" panose="020B0604030504040204" pitchFamily="34" charset="0"/>
                <a:ea typeface="Tahoma" panose="020B0604030504040204" pitchFamily="34" charset="0"/>
                <a:cs typeface="Tahoma" panose="020B0604030504040204" pitchFamily="34" charset="0"/>
              </a:rPr>
              <a:t>Simulink </a:t>
            </a:r>
            <a:r>
              <a:rPr lang="en-US" sz="3200" dirty="0">
                <a:latin typeface="Tahoma" panose="020B0604030504040204" pitchFamily="34" charset="0"/>
                <a:ea typeface="Tahoma" panose="020B0604030504040204" pitchFamily="34" charset="0"/>
                <a:cs typeface="Tahoma" panose="020B0604030504040204" pitchFamily="34" charset="0"/>
              </a:rPr>
              <a:t>model</a:t>
            </a:r>
            <a:endParaRPr lang="ro-RO" sz="3200" dirty="0">
              <a:latin typeface="Tahoma" panose="020B0604030504040204" pitchFamily="34" charset="0"/>
              <a:ea typeface="Tahoma" panose="020B0604030504040204" pitchFamily="34" charset="0"/>
              <a:cs typeface="Tahoma" panose="020B0604030504040204" pitchFamily="34" charset="0"/>
            </a:endParaRPr>
          </a:p>
        </p:txBody>
      </p:sp>
      <p:sp>
        <p:nvSpPr>
          <p:cNvPr id="8" name="Action Button: Back or Previous 7">
            <a:hlinkClick r:id="rId4" action="ppaction://hlinksldjump" highlightClick="1"/>
          </p:cNvPr>
          <p:cNvSpPr/>
          <p:nvPr/>
        </p:nvSpPr>
        <p:spPr>
          <a:xfrm>
            <a:off x="10325100" y="5638800"/>
            <a:ext cx="558800" cy="5207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1307978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5" name="TextBox 4"/>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33906182"/>
              </p:ext>
            </p:extLst>
          </p:nvPr>
        </p:nvGraphicFramePr>
        <p:xfrm>
          <a:off x="674304" y="2728436"/>
          <a:ext cx="3840481" cy="1819275"/>
        </p:xfrm>
        <a:graphic>
          <a:graphicData uri="http://schemas.openxmlformats.org/drawingml/2006/table">
            <a:tbl>
              <a:tblPr firstRow="1" firstCol="1" bandRow="1">
                <a:tableStyleId>{5C22544A-7EE6-4342-B048-85BDC9FD1C3A}</a:tableStyleId>
              </a:tblPr>
              <a:tblGrid>
                <a:gridCol w="871494"/>
                <a:gridCol w="841951"/>
                <a:gridCol w="709012"/>
                <a:gridCol w="709012"/>
                <a:gridCol w="709012"/>
              </a:tblGrid>
              <a:tr h="219075">
                <a:tc>
                  <a:txBody>
                    <a:bodyPr/>
                    <a:lstStyle/>
                    <a:p>
                      <a:pPr marL="0" marR="0">
                        <a:lnSpc>
                          <a:spcPct val="107000"/>
                        </a:lnSpc>
                        <a:spcBef>
                          <a:spcPts val="0"/>
                        </a:spcBef>
                        <a:spcAft>
                          <a:spcPts val="0"/>
                        </a:spcAft>
                      </a:pPr>
                      <a:r>
                        <a:rPr lang="en-GB" sz="1200" dirty="0">
                          <a:effectLst/>
                        </a:rPr>
                        <a:t> </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effectLst/>
                        </a:rPr>
                        <a:t>ISO A-B</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ISO B-C</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ISO C-D</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ISO D-E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GB" sz="1200">
                          <a:effectLst/>
                        </a:rPr>
                        <a:t>25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8877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8011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8444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8852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30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8610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8491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9920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9905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40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6567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6151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8198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8519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50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6525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6322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7956</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7905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60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5914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5954</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6755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8125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80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5351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5341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6290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6771</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100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4222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3792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120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3062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effectLst/>
                        </a:rPr>
                        <a:t>-</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Rectangle 1"/>
          <p:cNvSpPr>
            <a:spLocks noChangeArrowheads="1"/>
          </p:cNvSpPr>
          <p:nvPr/>
        </p:nvSpPr>
        <p:spPr bwMode="auto">
          <a:xfrm>
            <a:off x="540421" y="4631098"/>
            <a:ext cx="44244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dampers dissipated energy, corresponding to unladed car weight </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8" name="Title 1"/>
          <p:cNvSpPr>
            <a:spLocks noGrp="1"/>
          </p:cNvSpPr>
          <p:nvPr>
            <p:ph type="title"/>
          </p:nvPr>
        </p:nvSpPr>
        <p:spPr>
          <a:xfrm>
            <a:off x="674304" y="1295240"/>
            <a:ext cx="9384096" cy="869950"/>
          </a:xfrm>
        </p:spPr>
        <p:txBody>
          <a:bodyPr>
            <a:normAutofit/>
          </a:bodyPr>
          <a:lstStyle/>
          <a:p>
            <a:r>
              <a:rPr lang="en-US" sz="3200" b="1" i="1" dirty="0">
                <a:latin typeface="Tahoma" panose="020B0604030504040204" pitchFamily="34" charset="0"/>
                <a:ea typeface="Tahoma" panose="020B0604030504040204" pitchFamily="34" charset="0"/>
                <a:cs typeface="Tahoma" panose="020B0604030504040204" pitchFamily="34" charset="0"/>
              </a:rPr>
              <a:t>Annex 5 </a:t>
            </a:r>
            <a:r>
              <a:rPr lang="en-US" b="1" i="1" dirty="0" smtClean="0"/>
              <a:t>:  </a:t>
            </a:r>
            <a:r>
              <a:rPr lang="en-US" sz="2900" dirty="0">
                <a:latin typeface="Tahoma" panose="020B0604030504040204" pitchFamily="34" charset="0"/>
                <a:ea typeface="Tahoma" panose="020B0604030504040204" pitchFamily="34" charset="0"/>
                <a:cs typeface="Tahoma" panose="020B0604030504040204" pitchFamily="34" charset="0"/>
              </a:rPr>
              <a:t>the dissipated energy value [J]</a:t>
            </a:r>
            <a:endParaRPr lang="ro-RO" sz="2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92759985"/>
              </p:ext>
            </p:extLst>
          </p:nvPr>
        </p:nvGraphicFramePr>
        <p:xfrm>
          <a:off x="5704114" y="2672497"/>
          <a:ext cx="3840481" cy="1809750"/>
        </p:xfrm>
        <a:graphic>
          <a:graphicData uri="http://schemas.openxmlformats.org/drawingml/2006/table">
            <a:tbl>
              <a:tblPr firstRow="1" firstCol="1" bandRow="1">
                <a:tableStyleId>{5C22544A-7EE6-4342-B048-85BDC9FD1C3A}</a:tableStyleId>
              </a:tblPr>
              <a:tblGrid>
                <a:gridCol w="871494"/>
                <a:gridCol w="841951"/>
                <a:gridCol w="709012"/>
                <a:gridCol w="709012"/>
                <a:gridCol w="709012"/>
              </a:tblGrid>
              <a:tr h="209550">
                <a:tc>
                  <a:txBody>
                    <a:bodyPr/>
                    <a:lstStyle/>
                    <a:p>
                      <a:pPr>
                        <a:lnSpc>
                          <a:spcPct val="107000"/>
                        </a:lnSpc>
                      </a:pPr>
                      <a:endParaRPr lang="ro-RO" sz="110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GB" sz="1200">
                          <a:effectLst/>
                        </a:rPr>
                        <a:t>ISO A-B</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ISO B-C</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ISO C-D</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ISO D-E</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marL="0" marR="0" algn="ctr">
                        <a:lnSpc>
                          <a:spcPct val="107000"/>
                        </a:lnSpc>
                        <a:spcBef>
                          <a:spcPts val="0"/>
                        </a:spcBef>
                        <a:spcAft>
                          <a:spcPts val="0"/>
                        </a:spcAft>
                      </a:pPr>
                      <a:r>
                        <a:rPr lang="en-GB" sz="1200">
                          <a:effectLst/>
                        </a:rPr>
                        <a:t>25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13930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12380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14760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13650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30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13000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12730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15000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15490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40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9328</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9577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12240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12880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50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9363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9482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11960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11670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60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8502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8339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9830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11300</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80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7592</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7323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8855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9553</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100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5735</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5449</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gn="ctr">
                        <a:lnSpc>
                          <a:spcPct val="107000"/>
                        </a:lnSpc>
                        <a:spcBef>
                          <a:spcPts val="0"/>
                        </a:spcBef>
                        <a:spcAft>
                          <a:spcPts val="0"/>
                        </a:spcAft>
                      </a:pPr>
                      <a:r>
                        <a:rPr lang="en-GB" sz="1200">
                          <a:effectLst/>
                        </a:rPr>
                        <a:t>120 Km/h</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GB" sz="1200">
                          <a:effectLst/>
                        </a:rPr>
                        <a:t>4297</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a:t>
                      </a:r>
                      <a:endParaRPr lang="ro-R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dirty="0">
                          <a:effectLst/>
                        </a:rPr>
                        <a:t>-</a:t>
                      </a:r>
                      <a:endParaRPr lang="ro-R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10" name="Rectangle 2"/>
          <p:cNvSpPr>
            <a:spLocks noChangeArrowheads="1"/>
          </p:cNvSpPr>
          <p:nvPr/>
        </p:nvSpPr>
        <p:spPr bwMode="auto">
          <a:xfrm>
            <a:off x="5254681" y="4631097"/>
            <a:ext cx="4803719" cy="2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The dampers dissipated energy, corresponding to total car weight</a:t>
            </a: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
        <p:nvSpPr>
          <p:cNvPr id="11" name="Action Button: Back or Previous 10">
            <a:hlinkClick r:id="rId3" action="ppaction://hlinksldjump" highlightClick="1"/>
          </p:cNvPr>
          <p:cNvSpPr/>
          <p:nvPr/>
        </p:nvSpPr>
        <p:spPr>
          <a:xfrm>
            <a:off x="10579100" y="5778499"/>
            <a:ext cx="635000" cy="62213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596843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2" y="285750"/>
            <a:ext cx="11010900"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609600" y="1571625"/>
            <a:ext cx="109728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7200" y="0"/>
            <a:ext cx="284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a:spLocks noChangeArrowheads="1"/>
          </p:cNvSpPr>
          <p:nvPr/>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en-US" sz="16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rPr>
              <a:t>                      					   		       </a:t>
            </a:r>
            <a:endParaRPr kumimoji="0" lang="ro-RO"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2509053" y="1811319"/>
            <a:ext cx="7173887"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 pos="114300" algn="l"/>
              </a:tabLst>
              <a:defRPr>
                <a:solidFill>
                  <a:schemeClr val="tx1"/>
                </a:solidFill>
                <a:latin typeface="Arial" panose="020B0604020202020204" pitchFamily="34" charset="0"/>
              </a:defRPr>
            </a:lvl9pPr>
          </a:lstStyle>
          <a:p>
            <a:pPr lvl="0" algn="ctr"/>
            <a:r>
              <a:rPr lang="ro-RO" sz="1400" dirty="0"/>
              <a:t>Ph.D. </a:t>
            </a:r>
            <a:r>
              <a:rPr lang="ro-RO" sz="1400" dirty="0" smtClean="0"/>
              <a:t>Student</a:t>
            </a:r>
            <a:r>
              <a:rPr lang="en-GB" sz="1400" dirty="0" smtClean="0"/>
              <a:t>:  </a:t>
            </a:r>
            <a:r>
              <a:rPr kumimoji="0" lang="ro-RO"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rPr>
              <a:t>Veronel-George</a:t>
            </a:r>
            <a:r>
              <a:rPr kumimoji="0" lang="en-GB" altLang="en-US" sz="16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rPr>
              <a:t> </a:t>
            </a:r>
            <a:r>
              <a:rPr lang="ro-RO" altLang="en-US" sz="1600" i="1" dirty="0">
                <a:latin typeface="Calibri" panose="020F0502020204030204" pitchFamily="34" charset="0"/>
                <a:ea typeface="Calibri" panose="020F0502020204030204" pitchFamily="34" charset="0"/>
                <a:cs typeface="Tahoma" panose="020B0604030504040204" pitchFamily="34" charset="0"/>
              </a:rPr>
              <a:t>JACOTA</a:t>
            </a:r>
            <a:endParaRPr lang="en-GB" altLang="en-US" sz="1600" i="1" dirty="0">
              <a:latin typeface="Calibri" panose="020F0502020204030204" pitchFamily="34" charset="0"/>
              <a:ea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kumimoji="0" lang="en-GB" altLang="en-US" sz="18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lang="en-GB" altLang="en-US" b="1" dirty="0">
              <a:latin typeface="Calibri" panose="020F0502020204030204" pitchFamily="34" charset="0"/>
              <a:ea typeface="Calibri" panose="020F0502020204030204" pitchFamily="34" charset="0"/>
              <a:cs typeface="Tahoma" panose="020B0604030504040204" pitchFamily="34" charset="0"/>
            </a:endParaRPr>
          </a:p>
          <a:p>
            <a:r>
              <a:rPr lang="en-GB" b="1" dirty="0"/>
              <a:t>EVALUATION OF DISSIPATED ENERGY BY THE CAR DAMPERS</a:t>
            </a:r>
            <a:endParaRPr lang="en-GB" dirty="0"/>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lang="en-GB" altLang="en-US" sz="1600" b="1" dirty="0">
              <a:latin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kumimoji="0" lang="en-GB" altLang="en-US" sz="1600" b="1" i="0" u="none" strike="noStrike" cap="none" normalizeH="0" baseline="0" dirty="0" smtClean="0">
              <a:ln>
                <a:noFill/>
              </a:ln>
              <a:solidFill>
                <a:schemeClr val="tx1"/>
              </a:solidFill>
              <a:effectLst/>
              <a:latin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kumimoji="0" lang="en-GB" altLang="en-US" sz="1600" b="1" i="0" u="none" strike="noStrike" cap="none" normalizeH="0" baseline="0" dirty="0" smtClean="0">
              <a:ln>
                <a:noFill/>
              </a:ln>
              <a:solidFill>
                <a:schemeClr val="tx1"/>
              </a:solidFill>
              <a:effectLst/>
              <a:latin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lang="en-GB" altLang="en-US" sz="1600" b="1" dirty="0">
              <a:latin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kumimoji="0" lang="en-GB" altLang="en-US" sz="1600" b="1" i="0" u="none" strike="noStrike" cap="none" normalizeH="0" baseline="0" dirty="0" smtClean="0">
              <a:ln>
                <a:noFill/>
              </a:ln>
              <a:solidFill>
                <a:schemeClr val="tx1"/>
              </a:solidFill>
              <a:effectLst/>
              <a:latin typeface="Calibri" panose="020F050202020403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kumimoji="0" lang="en-GB" altLang="en-US" sz="900" b="0" i="0" u="none" strike="noStrike" cap="none" normalizeH="0" baseline="0" dirty="0" smtClean="0">
              <a:ln>
                <a:noFill/>
              </a:ln>
              <a:solidFill>
                <a:schemeClr val="tx1"/>
              </a:solidFill>
              <a:effectLst/>
            </a:endParaRPr>
          </a:p>
          <a:p>
            <a:pPr lvl="0" algn="ctr"/>
            <a:r>
              <a:rPr lang="en-GB" sz="1400" dirty="0"/>
              <a:t>S</a:t>
            </a:r>
            <a:r>
              <a:rPr lang="en-GB" sz="1400" dirty="0" smtClean="0"/>
              <a:t>cientific </a:t>
            </a:r>
            <a:r>
              <a:rPr lang="en-GB" sz="1400" dirty="0"/>
              <a:t>coordinator </a:t>
            </a:r>
            <a:r>
              <a:rPr kumimoji="0" lang="ro-RO" altLang="en-US" sz="14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Italic"/>
              </a:rPr>
              <a:t>:</a:t>
            </a:r>
            <a:endParaRPr kumimoji="0" lang="en-GB"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r>
              <a:rPr kumimoji="0" lang="ro-RO" altLang="en-US" sz="15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Italic"/>
              </a:rPr>
              <a:t>Prof. univ. dr. </a:t>
            </a:r>
            <a:r>
              <a:rPr kumimoji="0" lang="en-GB" altLang="en-US" sz="15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Italic"/>
              </a:rPr>
              <a:t>e</a:t>
            </a:r>
            <a:r>
              <a:rPr kumimoji="0" lang="ro-RO" altLang="en-US" sz="15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Italic"/>
              </a:rPr>
              <a:t>ng. Eugen Mihai NEGRUS</a:t>
            </a:r>
            <a:endParaRPr kumimoji="0" lang="en-GB" altLang="en-US" sz="1500"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Italic"/>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lang="en-GB" altLang="en-US" sz="1500" i="1" dirty="0">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kumimoji="0" lang="en-GB" altLang="en-US" sz="1500" b="0" i="1" u="none" strike="noStrike" cap="none" normalizeH="0" baseline="0" dirty="0" smtClean="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lang="en-GB" altLang="en-US" sz="1500" i="1" dirty="0">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endParaRPr kumimoji="0" lang="en-GB" altLang="en-US"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tab pos="57150" algn="l"/>
                <a:tab pos="114300" algn="l"/>
              </a:tabLst>
            </a:pPr>
            <a:r>
              <a:rPr kumimoji="0" lang="en-GB"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rPr>
              <a:t>Valencia</a:t>
            </a:r>
            <a:r>
              <a:rPr kumimoji="0" lang="ro-RO" altLang="en-US" sz="16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ahoma" panose="020B0604030504040204" pitchFamily="34" charset="0"/>
              </a:rPr>
              <a:t>, 2015</a:t>
            </a:r>
            <a:endParaRPr kumimoji="0" lang="ro-RO"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Tree>
    <p:extLst>
      <p:ext uri="{BB962C8B-B14F-4D97-AF65-F5344CB8AC3E}">
        <p14:creationId xmlns:p14="http://schemas.microsoft.com/office/powerpoint/2010/main" val="3689586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480" y="1895475"/>
            <a:ext cx="10715145" cy="3751782"/>
          </a:xfrm>
        </p:spPr>
        <p:txBody>
          <a:bodyPr>
            <a:normAutofit/>
          </a:bodyPr>
          <a:lstStyle/>
          <a:p>
            <a:pPr>
              <a:lnSpc>
                <a:spcPct val="100000"/>
              </a:lnSpc>
            </a:pP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1. ACTUAL SITUATION OF FUEL CONSUMPTION REDUCTION</a:t>
            </a:r>
            <a:b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 SIMULATION PARAMETERS</a:t>
            </a:r>
            <a:b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a:r>
            <a:r>
              <a:rPr lang="en-GB"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2.1 The road profile</a:t>
            </a:r>
            <a:br>
              <a:rPr lang="en-GB"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2.2 The car parameters</a:t>
            </a:r>
            <a:br>
              <a:rPr lang="en-GB"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0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2.3 The simulation conditions</a:t>
            </a:r>
            <a:r>
              <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r>
            <a:br>
              <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3</a:t>
            </a: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MATHEMATICAL MODEL</a:t>
            </a:r>
            <a:b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4. SIMULINK MODEL</a:t>
            </a:r>
            <a:r>
              <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r>
            <a:br>
              <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5. RESULTS</a:t>
            </a:r>
            <a:r>
              <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r>
            <a:br>
              <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6. VEHICLE VIBRATION EFFECTS ON THE HUMAN BODY</a:t>
            </a:r>
            <a:b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br>
            <a:r>
              <a:rPr lang="en-GB" sz="2400" b="1"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7. CONCLUSIONS</a:t>
            </a:r>
            <a:endParaRPr lang="en-GB" sz="24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le 1"/>
          <p:cNvSpPr txBox="1">
            <a:spLocks/>
          </p:cNvSpPr>
          <p:nvPr/>
        </p:nvSpPr>
        <p:spPr>
          <a:xfrm>
            <a:off x="762481" y="1387076"/>
            <a:ext cx="2742719" cy="50839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SUMMARY</a:t>
            </a:r>
            <a:endParaRPr lang="en-GB" sz="2800" b="1" dirty="0">
              <a:solidFill>
                <a:srgbClr val="0070C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7" name="TextBox 6"/>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Tree>
    <p:extLst>
      <p:ext uri="{BB962C8B-B14F-4D97-AF65-F5344CB8AC3E}">
        <p14:creationId xmlns:p14="http://schemas.microsoft.com/office/powerpoint/2010/main" val="84193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782698" y="3593186"/>
            <a:ext cx="2784676" cy="699746"/>
          </a:xfrm>
          <a:scene3d>
            <a:camera prst="orthographicFront"/>
            <a:lightRig rig="threePt" dir="t"/>
          </a:scene3d>
          <a:sp3d>
            <a:bevelT prst="angle"/>
          </a:sp3d>
        </p:spPr>
        <p:txBody>
          <a:bodyPr>
            <a:noAutofit/>
          </a:bodyPr>
          <a:lstStyle/>
          <a:p>
            <a:r>
              <a:rPr lang="en-GB" sz="2000" b="1" dirty="0">
                <a:ln w="12700">
                  <a:solidFill>
                    <a:schemeClr val="accent5"/>
                  </a:solidFill>
                  <a:prstDash val="solid"/>
                </a:ln>
                <a:pattFill prst="ltDnDiag">
                  <a:fgClr>
                    <a:schemeClr val="accent5">
                      <a:lumMod val="60000"/>
                      <a:lumOff val="40000"/>
                    </a:schemeClr>
                  </a:fgClr>
                  <a:bgClr>
                    <a:schemeClr val="bg1"/>
                  </a:bgClr>
                </a:pattFill>
              </a:rPr>
              <a:t>Achievements in the field </a:t>
            </a:r>
            <a:r>
              <a:rPr lang="en-GB" sz="2000" b="1" dirty="0" smtClean="0">
                <a:ln w="12700">
                  <a:solidFill>
                    <a:schemeClr val="accent5"/>
                  </a:solidFill>
                  <a:prstDash val="solid"/>
                </a:ln>
                <a:pattFill prst="ltDnDiag">
                  <a:fgClr>
                    <a:schemeClr val="accent5">
                      <a:lumMod val="60000"/>
                      <a:lumOff val="40000"/>
                    </a:schemeClr>
                  </a:fgClr>
                  <a:bgClr>
                    <a:schemeClr val="bg1"/>
                  </a:bgClr>
                </a:pattFill>
              </a:rPr>
              <a:t>    </a:t>
            </a:r>
            <a:br>
              <a:rPr lang="en-GB" sz="2000" b="1" dirty="0" smtClean="0">
                <a:ln w="12700">
                  <a:solidFill>
                    <a:schemeClr val="accent5"/>
                  </a:solidFill>
                  <a:prstDash val="solid"/>
                </a:ln>
                <a:pattFill prst="ltDnDiag">
                  <a:fgClr>
                    <a:schemeClr val="accent5">
                      <a:lumMod val="60000"/>
                      <a:lumOff val="40000"/>
                    </a:schemeClr>
                  </a:fgClr>
                  <a:bgClr>
                    <a:schemeClr val="bg1"/>
                  </a:bgClr>
                </a:pattFill>
              </a:rPr>
            </a:br>
            <a:r>
              <a:rPr lang="en-GB" sz="2000" b="1" dirty="0">
                <a:ln w="12700">
                  <a:solidFill>
                    <a:schemeClr val="accent5"/>
                  </a:solidFill>
                  <a:prstDash val="solid"/>
                </a:ln>
                <a:pattFill prst="ltDnDiag">
                  <a:fgClr>
                    <a:schemeClr val="accent5">
                      <a:lumMod val="60000"/>
                      <a:lumOff val="40000"/>
                    </a:schemeClr>
                  </a:fgClr>
                  <a:bgClr>
                    <a:schemeClr val="bg1"/>
                  </a:bgClr>
                </a:pattFill>
              </a:rPr>
              <a:t> </a:t>
            </a:r>
            <a:r>
              <a:rPr lang="en-GB" sz="2000" b="1" dirty="0" smtClean="0">
                <a:ln w="12700">
                  <a:solidFill>
                    <a:schemeClr val="accent5"/>
                  </a:solidFill>
                  <a:prstDash val="solid"/>
                </a:ln>
                <a:pattFill prst="ltDnDiag">
                  <a:fgClr>
                    <a:schemeClr val="accent5">
                      <a:lumMod val="60000"/>
                      <a:lumOff val="40000"/>
                    </a:schemeClr>
                  </a:fgClr>
                  <a:bgClr>
                    <a:schemeClr val="bg1"/>
                  </a:bgClr>
                </a:pattFill>
              </a:rPr>
              <a:t>   of </a:t>
            </a:r>
            <a:r>
              <a:rPr lang="en-GB" sz="2000" b="1" dirty="0">
                <a:ln w="12700">
                  <a:solidFill>
                    <a:schemeClr val="accent5"/>
                  </a:solidFill>
                  <a:prstDash val="solid"/>
                </a:ln>
                <a:pattFill prst="ltDnDiag">
                  <a:fgClr>
                    <a:schemeClr val="accent5">
                      <a:lumMod val="60000"/>
                      <a:lumOff val="40000"/>
                    </a:schemeClr>
                  </a:fgClr>
                  <a:bgClr>
                    <a:schemeClr val="bg1"/>
                  </a:bgClr>
                </a:pattFill>
              </a:rPr>
              <a:t>energy recovery</a:t>
            </a:r>
            <a:endParaRPr lang="ro-RO" sz="2000"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24" name="Oval 23"/>
          <p:cNvSpPr/>
          <p:nvPr/>
        </p:nvSpPr>
        <p:spPr>
          <a:xfrm>
            <a:off x="4706943" y="3228388"/>
            <a:ext cx="2942451" cy="144689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8" name="Up Arrow 67"/>
          <p:cNvSpPr/>
          <p:nvPr/>
        </p:nvSpPr>
        <p:spPr>
          <a:xfrm rot="248535">
            <a:off x="6233227" y="2886604"/>
            <a:ext cx="410542" cy="32738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69" name="Up Arrow 68"/>
          <p:cNvSpPr/>
          <p:nvPr/>
        </p:nvSpPr>
        <p:spPr>
          <a:xfrm rot="4319536">
            <a:off x="7611106" y="3618606"/>
            <a:ext cx="410542" cy="343472"/>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70" name="Up Arrow 69"/>
          <p:cNvSpPr/>
          <p:nvPr/>
        </p:nvSpPr>
        <p:spPr>
          <a:xfrm rot="12307406">
            <a:off x="4829752" y="4468516"/>
            <a:ext cx="410542" cy="313767"/>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71" name="Up Arrow 70"/>
          <p:cNvSpPr/>
          <p:nvPr/>
        </p:nvSpPr>
        <p:spPr>
          <a:xfrm rot="9485075">
            <a:off x="6885380" y="4563044"/>
            <a:ext cx="410542" cy="321113"/>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72" name="Up Arrow 71"/>
          <p:cNvSpPr/>
          <p:nvPr/>
        </p:nvSpPr>
        <p:spPr>
          <a:xfrm rot="17384652">
            <a:off x="4378750" y="3617945"/>
            <a:ext cx="410542" cy="29490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pic>
        <p:nvPicPr>
          <p:cNvPr id="78" name="Pictur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grpSp>
        <p:nvGrpSpPr>
          <p:cNvPr id="9" name="Group 8"/>
          <p:cNvGrpSpPr/>
          <p:nvPr/>
        </p:nvGrpSpPr>
        <p:grpSpPr>
          <a:xfrm>
            <a:off x="1739105" y="4723602"/>
            <a:ext cx="3977941" cy="1626546"/>
            <a:chOff x="2291787" y="1127015"/>
            <a:chExt cx="3977941" cy="1626546"/>
          </a:xfrm>
        </p:grpSpPr>
        <p:grpSp>
          <p:nvGrpSpPr>
            <p:cNvPr id="2" name="Group 1"/>
            <p:cNvGrpSpPr/>
            <p:nvPr/>
          </p:nvGrpSpPr>
          <p:grpSpPr>
            <a:xfrm>
              <a:off x="2681181" y="1427303"/>
              <a:ext cx="3557027" cy="1063556"/>
              <a:chOff x="721161" y="784210"/>
              <a:chExt cx="3557027" cy="1063556"/>
            </a:xfrm>
          </p:grpSpPr>
          <p:grpSp>
            <p:nvGrpSpPr>
              <p:cNvPr id="59" name="Group 58"/>
              <p:cNvGrpSpPr/>
              <p:nvPr/>
            </p:nvGrpSpPr>
            <p:grpSpPr>
              <a:xfrm>
                <a:off x="721161" y="784210"/>
                <a:ext cx="3557027" cy="1063556"/>
                <a:chOff x="352062" y="309708"/>
                <a:chExt cx="3672710" cy="1142836"/>
              </a:xfrm>
            </p:grpSpPr>
            <p:sp>
              <p:nvSpPr>
                <p:cNvPr id="18" name="TextBox 17"/>
                <p:cNvSpPr txBox="1"/>
                <p:nvPr/>
              </p:nvSpPr>
              <p:spPr>
                <a:xfrm>
                  <a:off x="352063" y="309708"/>
                  <a:ext cx="3599829" cy="396863"/>
                </a:xfrm>
                <a:prstGeom prst="rect">
                  <a:avLst/>
                </a:prstGeom>
                <a:noFill/>
              </p:spPr>
              <p:txBody>
                <a:bodyPr wrap="square" rtlCol="0">
                  <a:spAutoFit/>
                </a:bodyPr>
                <a:lstStyle/>
                <a:p>
                  <a:r>
                    <a:rPr lang="en-GB" i="1" dirty="0"/>
                    <a:t>V</a:t>
                  </a:r>
                  <a:r>
                    <a:rPr lang="en-GB" i="1" dirty="0" smtClean="0"/>
                    <a:t>. </a:t>
                  </a:r>
                  <a:r>
                    <a:rPr lang="en-GB" i="1" dirty="0"/>
                    <a:t>C</a:t>
                  </a:r>
                  <a:r>
                    <a:rPr lang="en-GB" i="1" dirty="0" smtClean="0"/>
                    <a:t>ar weight reduced</a:t>
                  </a:r>
                </a:p>
              </p:txBody>
            </p:sp>
            <p:sp>
              <p:nvSpPr>
                <p:cNvPr id="30" name="TextBox 29"/>
                <p:cNvSpPr txBox="1"/>
                <p:nvPr/>
              </p:nvSpPr>
              <p:spPr>
                <a:xfrm>
                  <a:off x="352062" y="763632"/>
                  <a:ext cx="3669175" cy="272843"/>
                </a:xfrm>
                <a:prstGeom prst="rect">
                  <a:avLst/>
                </a:prstGeom>
                <a:noFill/>
              </p:spPr>
              <p:txBody>
                <a:bodyPr wrap="square" rtlCol="0">
                  <a:spAutoFit/>
                </a:bodyPr>
                <a:lstStyle/>
                <a:p>
                  <a:pPr marL="171450" indent="-171450">
                    <a:buFont typeface="Wingdings" panose="05000000000000000000" pitchFamily="2" charset="2"/>
                    <a:buChar char="Ø"/>
                  </a:pPr>
                  <a:r>
                    <a:rPr lang="en-GB" sz="1050" dirty="0"/>
                    <a:t>fuel </a:t>
                  </a:r>
                  <a:r>
                    <a:rPr lang="en-GB" sz="1050" dirty="0" smtClean="0"/>
                    <a:t>consumption economy (NEDC cycle):   2% - 9%</a:t>
                  </a:r>
                  <a:endParaRPr lang="en-GB" sz="1050" dirty="0"/>
                </a:p>
              </p:txBody>
            </p:sp>
            <p:sp>
              <p:nvSpPr>
                <p:cNvPr id="32" name="TextBox 31"/>
                <p:cNvSpPr txBox="1"/>
                <p:nvPr/>
              </p:nvSpPr>
              <p:spPr>
                <a:xfrm>
                  <a:off x="355597" y="1006074"/>
                  <a:ext cx="3669175" cy="446470"/>
                </a:xfrm>
                <a:prstGeom prst="rect">
                  <a:avLst/>
                </a:prstGeom>
                <a:noFill/>
              </p:spPr>
              <p:txBody>
                <a:bodyPr wrap="square" rtlCol="0">
                  <a:spAutoFit/>
                </a:bodyPr>
                <a:lstStyle/>
                <a:p>
                  <a:pPr marL="171450" indent="-171450">
                    <a:buFont typeface="Wingdings" panose="05000000000000000000" pitchFamily="2" charset="2"/>
                    <a:buChar char="Ø"/>
                  </a:pPr>
                  <a:r>
                    <a:rPr lang="en-GB" sz="1050" dirty="0"/>
                    <a:t>s</a:t>
                  </a:r>
                  <a:r>
                    <a:rPr lang="en-GB" sz="1050" dirty="0" smtClean="0"/>
                    <a:t>ubcomponents car price:  50%  - 130%</a:t>
                  </a:r>
                </a:p>
                <a:p>
                  <a:endParaRPr lang="en-GB" sz="1050" dirty="0"/>
                </a:p>
              </p:txBody>
            </p:sp>
            <p:sp>
              <p:nvSpPr>
                <p:cNvPr id="33" name="Up Arrow 32"/>
                <p:cNvSpPr/>
                <p:nvPr/>
              </p:nvSpPr>
              <p:spPr>
                <a:xfrm flipV="1">
                  <a:off x="3529285" y="1087129"/>
                  <a:ext cx="137121" cy="259840"/>
                </a:xfrm>
                <a:prstGeom prst="upArrow">
                  <a:avLst/>
                </a:prstGeom>
                <a:solidFill>
                  <a:srgbClr val="FF0000"/>
                </a:solidFill>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grpSp>
          <p:sp>
            <p:nvSpPr>
              <p:cNvPr id="74" name="Up Arrow 73"/>
              <p:cNvSpPr/>
              <p:nvPr/>
            </p:nvSpPr>
            <p:spPr>
              <a:xfrm>
                <a:off x="3792214" y="1180211"/>
                <a:ext cx="138896" cy="244274"/>
              </a:xfrm>
              <a:prstGeom prst="upArrow">
                <a:avLst/>
              </a:prstGeom>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grpSp>
        <p:sp>
          <p:nvSpPr>
            <p:cNvPr id="8" name="Oval 7"/>
            <p:cNvSpPr/>
            <p:nvPr/>
          </p:nvSpPr>
          <p:spPr>
            <a:xfrm>
              <a:off x="2291787" y="1127015"/>
              <a:ext cx="3977941" cy="1626546"/>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grpSp>
      <p:grpSp>
        <p:nvGrpSpPr>
          <p:cNvPr id="11" name="Group 10"/>
          <p:cNvGrpSpPr/>
          <p:nvPr/>
        </p:nvGrpSpPr>
        <p:grpSpPr>
          <a:xfrm>
            <a:off x="208214" y="2059516"/>
            <a:ext cx="4696730" cy="2506288"/>
            <a:chOff x="7238150" y="1233957"/>
            <a:chExt cx="4696730" cy="2506288"/>
          </a:xfrm>
        </p:grpSpPr>
        <p:grpSp>
          <p:nvGrpSpPr>
            <p:cNvPr id="4" name="Group 3"/>
            <p:cNvGrpSpPr/>
            <p:nvPr/>
          </p:nvGrpSpPr>
          <p:grpSpPr>
            <a:xfrm>
              <a:off x="7688637" y="1609334"/>
              <a:ext cx="4246243" cy="1896311"/>
              <a:chOff x="7465495" y="334635"/>
              <a:chExt cx="4221716" cy="1896311"/>
            </a:xfrm>
          </p:grpSpPr>
          <p:sp>
            <p:nvSpPr>
              <p:cNvPr id="42" name="TextBox 41"/>
              <p:cNvSpPr txBox="1"/>
              <p:nvPr/>
            </p:nvSpPr>
            <p:spPr>
              <a:xfrm>
                <a:off x="7474026" y="1563585"/>
                <a:ext cx="4213185" cy="577081"/>
              </a:xfrm>
              <a:prstGeom prst="rect">
                <a:avLst/>
              </a:prstGeom>
              <a:noFill/>
            </p:spPr>
            <p:txBody>
              <a:bodyPr wrap="square" rtlCol="0">
                <a:spAutoFit/>
              </a:bodyPr>
              <a:lstStyle/>
              <a:p>
                <a:pPr marL="171450" indent="-171450">
                  <a:buFont typeface="Wingdings" panose="05000000000000000000" pitchFamily="2" charset="2"/>
                  <a:buChar char="Ø"/>
                </a:pPr>
                <a:r>
                  <a:rPr lang="en-GB" sz="1050" dirty="0" smtClean="0"/>
                  <a:t>Reconception the </a:t>
                </a:r>
                <a:r>
                  <a:rPr lang="en-GB" sz="1050" dirty="0"/>
                  <a:t>combustion </a:t>
                </a:r>
                <a:r>
                  <a:rPr lang="en-GB" sz="1050" dirty="0" smtClean="0"/>
                  <a:t>chamber, </a:t>
                </a:r>
              </a:p>
              <a:p>
                <a:r>
                  <a:rPr lang="en-GB" sz="1050" dirty="0"/>
                  <a:t> </a:t>
                </a:r>
                <a:r>
                  <a:rPr lang="en-GB" sz="1050" dirty="0" smtClean="0"/>
                  <a:t>     limiting </a:t>
                </a:r>
                <a:r>
                  <a:rPr lang="en-GB" sz="1050" dirty="0"/>
                  <a:t>the compression ratio, </a:t>
                </a:r>
                <a:r>
                  <a:rPr lang="en-GB" sz="1050" dirty="0" smtClean="0"/>
                  <a:t>injectors control, </a:t>
                </a:r>
              </a:p>
              <a:p>
                <a:r>
                  <a:rPr lang="en-GB" sz="1050" dirty="0"/>
                  <a:t> </a:t>
                </a:r>
                <a:r>
                  <a:rPr lang="en-GB" sz="1050" dirty="0" smtClean="0"/>
                  <a:t>     the </a:t>
                </a:r>
                <a:r>
                  <a:rPr lang="en-GB" sz="1050" dirty="0"/>
                  <a:t>mixture formation and combustion </a:t>
                </a:r>
                <a:endParaRPr lang="ro-RO" sz="1050" dirty="0"/>
              </a:p>
            </p:txBody>
          </p:sp>
          <p:sp>
            <p:nvSpPr>
              <p:cNvPr id="43" name="Up Arrow 42"/>
              <p:cNvSpPr/>
              <p:nvPr/>
            </p:nvSpPr>
            <p:spPr>
              <a:xfrm flipV="1">
                <a:off x="10680052" y="1579181"/>
                <a:ext cx="137121" cy="259841"/>
              </a:xfrm>
              <a:prstGeom prst="upArrow">
                <a:avLst/>
              </a:prstGeom>
              <a:solidFill>
                <a:srgbClr val="FF0000"/>
              </a:solidFill>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grpSp>
            <p:nvGrpSpPr>
              <p:cNvPr id="3" name="Group 2"/>
              <p:cNvGrpSpPr/>
              <p:nvPr/>
            </p:nvGrpSpPr>
            <p:grpSpPr>
              <a:xfrm>
                <a:off x="7465495" y="334635"/>
                <a:ext cx="4004841" cy="1896311"/>
                <a:chOff x="7465495" y="334635"/>
                <a:chExt cx="4004841" cy="1896311"/>
              </a:xfrm>
            </p:grpSpPr>
            <p:sp>
              <p:nvSpPr>
                <p:cNvPr id="34" name="TextBox 33"/>
                <p:cNvSpPr txBox="1"/>
                <p:nvPr/>
              </p:nvSpPr>
              <p:spPr>
                <a:xfrm>
                  <a:off x="7465495" y="334635"/>
                  <a:ext cx="4004841" cy="369332"/>
                </a:xfrm>
                <a:prstGeom prst="rect">
                  <a:avLst/>
                </a:prstGeom>
                <a:noFill/>
              </p:spPr>
              <p:txBody>
                <a:bodyPr wrap="square" rtlCol="0">
                  <a:spAutoFit/>
                </a:bodyPr>
                <a:lstStyle/>
                <a:p>
                  <a:r>
                    <a:rPr lang="en-GB" i="1" dirty="0" smtClean="0"/>
                    <a:t>I. Thermal engines modifications</a:t>
                  </a:r>
                </a:p>
              </p:txBody>
            </p:sp>
            <p:sp>
              <p:nvSpPr>
                <p:cNvPr id="41" name="Up Arrow 40"/>
                <p:cNvSpPr/>
                <p:nvPr/>
              </p:nvSpPr>
              <p:spPr>
                <a:xfrm>
                  <a:off x="10678277" y="1166904"/>
                  <a:ext cx="138896" cy="244274"/>
                </a:xfrm>
                <a:prstGeom prst="upArrow">
                  <a:avLst/>
                </a:prstGeom>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sp>
              <p:nvSpPr>
                <p:cNvPr id="75" name="TextBox 74"/>
                <p:cNvSpPr txBox="1"/>
                <p:nvPr/>
              </p:nvSpPr>
              <p:spPr>
                <a:xfrm>
                  <a:off x="7495175" y="684369"/>
                  <a:ext cx="3553603" cy="1546577"/>
                </a:xfrm>
                <a:prstGeom prst="rect">
                  <a:avLst/>
                </a:prstGeom>
                <a:noFill/>
              </p:spPr>
              <p:txBody>
                <a:bodyPr wrap="square" rtlCol="0">
                  <a:spAutoFit/>
                </a:bodyPr>
                <a:lstStyle/>
                <a:p>
                  <a:pPr marL="171450" indent="-171450">
                    <a:buFont typeface="Wingdings" panose="05000000000000000000" pitchFamily="2" charset="2"/>
                    <a:buChar char="Ø"/>
                  </a:pPr>
                  <a:r>
                    <a:rPr lang="en-GB" sz="1050" dirty="0"/>
                    <a:t>d</a:t>
                  </a:r>
                  <a:r>
                    <a:rPr lang="en-GB" sz="1050" dirty="0" smtClean="0"/>
                    <a:t>irect injection:  </a:t>
                  </a:r>
                  <a:r>
                    <a:rPr lang="en-GB" sz="1050" dirty="0"/>
                    <a:t>8</a:t>
                  </a:r>
                  <a:r>
                    <a:rPr lang="en-GB" sz="1050" dirty="0" smtClean="0"/>
                    <a:t>% - 20%</a:t>
                  </a:r>
                </a:p>
                <a:p>
                  <a:pPr marL="171450" indent="-171450">
                    <a:buFont typeface="Wingdings" panose="05000000000000000000" pitchFamily="2" charset="2"/>
                    <a:buChar char="Ø"/>
                  </a:pPr>
                  <a:r>
                    <a:rPr lang="en-GB" sz="1050" dirty="0"/>
                    <a:t>v</a:t>
                  </a:r>
                  <a:r>
                    <a:rPr lang="en-GB" sz="1050" dirty="0" smtClean="0"/>
                    <a:t>ariable compression ratio &amp; downsizing : </a:t>
                  </a:r>
                  <a:r>
                    <a:rPr lang="en-GB" sz="1050" dirty="0"/>
                    <a:t>8% - </a:t>
                  </a:r>
                  <a:r>
                    <a:rPr lang="en-GB" sz="1050" dirty="0" smtClean="0"/>
                    <a:t>30</a:t>
                  </a:r>
                  <a:r>
                    <a:rPr lang="en-GB" sz="1050" dirty="0"/>
                    <a:t>%</a:t>
                  </a:r>
                </a:p>
                <a:p>
                  <a:pPr marL="171450" indent="-171450">
                    <a:buFont typeface="Wingdings" panose="05000000000000000000" pitchFamily="2" charset="2"/>
                    <a:buChar char="Ø"/>
                  </a:pPr>
                  <a:r>
                    <a:rPr lang="en-GB" sz="1050" dirty="0" smtClean="0"/>
                    <a:t>multi valve engine:  5% </a:t>
                  </a:r>
                  <a:r>
                    <a:rPr lang="en-GB" sz="1050" dirty="0"/>
                    <a:t>- </a:t>
                  </a:r>
                  <a:r>
                    <a:rPr lang="en-GB" sz="1050" dirty="0" smtClean="0"/>
                    <a:t>10%</a:t>
                  </a:r>
                </a:p>
                <a:p>
                  <a:pPr marL="171450" indent="-171450">
                    <a:buFont typeface="Wingdings" panose="05000000000000000000" pitchFamily="2" charset="2"/>
                    <a:buChar char="Ø"/>
                  </a:pPr>
                  <a:r>
                    <a:rPr lang="en-GB" sz="1050" dirty="0"/>
                    <a:t>v</a:t>
                  </a:r>
                  <a:r>
                    <a:rPr lang="en-GB" sz="1050" dirty="0" smtClean="0"/>
                    <a:t>ariable </a:t>
                  </a:r>
                  <a:r>
                    <a:rPr lang="en-GB" sz="1050" dirty="0"/>
                    <a:t>v</a:t>
                  </a:r>
                  <a:r>
                    <a:rPr lang="en-GB" sz="1050" dirty="0" smtClean="0"/>
                    <a:t>alve </a:t>
                  </a:r>
                  <a:r>
                    <a:rPr lang="en-GB" sz="1050" dirty="0"/>
                    <a:t>t</a:t>
                  </a:r>
                  <a:r>
                    <a:rPr lang="en-GB" sz="1050" dirty="0" smtClean="0"/>
                    <a:t>iming : </a:t>
                  </a:r>
                  <a:r>
                    <a:rPr lang="en-GB" sz="1050" dirty="0"/>
                    <a:t>5% - 8</a:t>
                  </a:r>
                  <a:r>
                    <a:rPr lang="en-GB" sz="1050" dirty="0" smtClean="0"/>
                    <a:t>%</a:t>
                  </a:r>
                </a:p>
                <a:p>
                  <a:pPr marL="171450" indent="-171450">
                    <a:buFont typeface="Wingdings" panose="05000000000000000000" pitchFamily="2" charset="2"/>
                    <a:buChar char="Ø"/>
                  </a:pPr>
                  <a:r>
                    <a:rPr lang="en-GB" sz="1050" dirty="0"/>
                    <a:t>c</a:t>
                  </a:r>
                  <a:r>
                    <a:rPr lang="en-GB" sz="1050" dirty="0" smtClean="0"/>
                    <a:t>ylinder suspending: </a:t>
                  </a:r>
                  <a:r>
                    <a:rPr lang="en-GB" sz="1050" dirty="0"/>
                    <a:t>5% - </a:t>
                  </a:r>
                  <a:r>
                    <a:rPr lang="en-GB" sz="1050" dirty="0" smtClean="0"/>
                    <a:t>15%</a:t>
                  </a:r>
                  <a:endParaRPr lang="en-GB" sz="1050" dirty="0"/>
                </a:p>
                <a:p>
                  <a:pPr marL="171450" indent="-171450">
                    <a:buFont typeface="Wingdings" panose="05000000000000000000" pitchFamily="2" charset="2"/>
                    <a:buChar char="Ø"/>
                  </a:pPr>
                  <a:endParaRPr lang="en-GB" sz="1050" dirty="0"/>
                </a:p>
                <a:p>
                  <a:pPr marL="171450" indent="-171450">
                    <a:buFont typeface="Wingdings" panose="05000000000000000000" pitchFamily="2" charset="2"/>
                    <a:buChar char="Ø"/>
                  </a:pPr>
                  <a:endParaRPr lang="en-GB" sz="1050" dirty="0" smtClean="0"/>
                </a:p>
                <a:p>
                  <a:pPr marL="171450" indent="-171450">
                    <a:buFont typeface="Wingdings" panose="05000000000000000000" pitchFamily="2" charset="2"/>
                    <a:buChar char="Ø"/>
                  </a:pPr>
                  <a:endParaRPr lang="en-GB" sz="1050" dirty="0"/>
                </a:p>
                <a:p>
                  <a:pPr marL="171450" indent="-171450">
                    <a:buFont typeface="Wingdings" panose="05000000000000000000" pitchFamily="2" charset="2"/>
                    <a:buChar char="Ø"/>
                  </a:pPr>
                  <a:endParaRPr lang="en-GB" sz="1050" dirty="0"/>
                </a:p>
              </p:txBody>
            </p:sp>
          </p:grpSp>
        </p:grpSp>
        <p:sp>
          <p:nvSpPr>
            <p:cNvPr id="10" name="Oval 9"/>
            <p:cNvSpPr/>
            <p:nvPr/>
          </p:nvSpPr>
          <p:spPr>
            <a:xfrm>
              <a:off x="7238150" y="1233957"/>
              <a:ext cx="4244706" cy="250628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2" name="Group 11"/>
          <p:cNvGrpSpPr/>
          <p:nvPr/>
        </p:nvGrpSpPr>
        <p:grpSpPr>
          <a:xfrm>
            <a:off x="8030978" y="2635973"/>
            <a:ext cx="4161022" cy="2009355"/>
            <a:chOff x="134027" y="2421484"/>
            <a:chExt cx="4161022" cy="2009355"/>
          </a:xfrm>
        </p:grpSpPr>
        <p:grpSp>
          <p:nvGrpSpPr>
            <p:cNvPr id="5" name="Group 4"/>
            <p:cNvGrpSpPr/>
            <p:nvPr/>
          </p:nvGrpSpPr>
          <p:grpSpPr>
            <a:xfrm>
              <a:off x="491800" y="2730924"/>
              <a:ext cx="3803249" cy="1560642"/>
              <a:chOff x="393825" y="2951484"/>
              <a:chExt cx="3803249" cy="1560642"/>
            </a:xfrm>
          </p:grpSpPr>
          <p:grpSp>
            <p:nvGrpSpPr>
              <p:cNvPr id="58" name="Group 57"/>
              <p:cNvGrpSpPr/>
              <p:nvPr/>
            </p:nvGrpSpPr>
            <p:grpSpPr>
              <a:xfrm>
                <a:off x="393825" y="2951484"/>
                <a:ext cx="3803249" cy="1560642"/>
                <a:chOff x="410899" y="3311087"/>
                <a:chExt cx="3803249" cy="1560642"/>
              </a:xfrm>
            </p:grpSpPr>
            <p:sp>
              <p:nvSpPr>
                <p:cNvPr id="46" name="TextBox 45"/>
                <p:cNvSpPr txBox="1"/>
                <p:nvPr/>
              </p:nvSpPr>
              <p:spPr>
                <a:xfrm>
                  <a:off x="410899" y="3311087"/>
                  <a:ext cx="3803249" cy="923330"/>
                </a:xfrm>
                <a:prstGeom prst="rect">
                  <a:avLst/>
                </a:prstGeom>
                <a:noFill/>
              </p:spPr>
              <p:txBody>
                <a:bodyPr wrap="square" rtlCol="0">
                  <a:spAutoFit/>
                </a:bodyPr>
                <a:lstStyle/>
                <a:p>
                  <a:r>
                    <a:rPr lang="en-GB" i="1" dirty="0" smtClean="0"/>
                    <a:t>III. Automated transmissions and  </a:t>
                  </a:r>
                </a:p>
                <a:p>
                  <a:r>
                    <a:rPr lang="en-GB" i="1" dirty="0"/>
                    <a:t> </a:t>
                  </a:r>
                  <a:r>
                    <a:rPr lang="en-GB" i="1" dirty="0" smtClean="0"/>
                    <a:t>    hybrid traction</a:t>
                  </a:r>
                  <a:endParaRPr lang="en-GB" i="1" dirty="0"/>
                </a:p>
                <a:p>
                  <a:endParaRPr lang="en-GB" i="1" dirty="0" smtClean="0"/>
                </a:p>
              </p:txBody>
            </p:sp>
            <p:sp>
              <p:nvSpPr>
                <p:cNvPr id="47" name="TextBox 46"/>
                <p:cNvSpPr txBox="1"/>
                <p:nvPr/>
              </p:nvSpPr>
              <p:spPr>
                <a:xfrm>
                  <a:off x="419098" y="3907708"/>
                  <a:ext cx="3669175" cy="253916"/>
                </a:xfrm>
                <a:prstGeom prst="rect">
                  <a:avLst/>
                </a:prstGeom>
                <a:noFill/>
              </p:spPr>
              <p:txBody>
                <a:bodyPr wrap="square" rtlCol="0">
                  <a:spAutoFit/>
                </a:bodyPr>
                <a:lstStyle/>
                <a:p>
                  <a:pPr marL="171450" indent="-171450">
                    <a:buFont typeface="Wingdings" panose="05000000000000000000" pitchFamily="2" charset="2"/>
                    <a:buChar char="Ø"/>
                  </a:pPr>
                  <a:r>
                    <a:rPr lang="en-GB" sz="1050" dirty="0"/>
                    <a:t>fuel consumption economy (NEDC cycle): 15</a:t>
                  </a:r>
                  <a:r>
                    <a:rPr lang="en-GB" sz="1050" dirty="0" smtClean="0"/>
                    <a:t>%</a:t>
                  </a:r>
                  <a:endParaRPr lang="ro-RO" sz="1050" dirty="0"/>
                </a:p>
              </p:txBody>
            </p:sp>
            <p:sp>
              <p:nvSpPr>
                <p:cNvPr id="48" name="TextBox 47"/>
                <p:cNvSpPr txBox="1"/>
                <p:nvPr/>
              </p:nvSpPr>
              <p:spPr>
                <a:xfrm>
                  <a:off x="410899" y="4133065"/>
                  <a:ext cx="3669175" cy="738664"/>
                </a:xfrm>
                <a:prstGeom prst="rect">
                  <a:avLst/>
                </a:prstGeom>
                <a:noFill/>
              </p:spPr>
              <p:txBody>
                <a:bodyPr wrap="square" rtlCol="0">
                  <a:spAutoFit/>
                </a:bodyPr>
                <a:lstStyle/>
                <a:p>
                  <a:pPr marL="171450" indent="-171450">
                    <a:buFont typeface="Wingdings" panose="05000000000000000000" pitchFamily="2" charset="2"/>
                    <a:buChar char="Ø"/>
                  </a:pPr>
                  <a:r>
                    <a:rPr lang="en-GB" sz="1050" dirty="0" smtClean="0"/>
                    <a:t>price</a:t>
                  </a:r>
                  <a:endParaRPr lang="ro-RO" sz="1050" dirty="0" smtClean="0"/>
                </a:p>
                <a:p>
                  <a:r>
                    <a:rPr lang="en-GB" sz="1050" dirty="0" smtClean="0"/>
                    <a:t>      internal management of available energy</a:t>
                  </a:r>
                  <a:endParaRPr lang="ro-RO" sz="1050" dirty="0" smtClean="0"/>
                </a:p>
                <a:p>
                  <a:r>
                    <a:rPr lang="en-GB" sz="1050" dirty="0" smtClean="0"/>
                    <a:t>      optimisation the recovery of braking energy</a:t>
                  </a:r>
                  <a:endParaRPr lang="ro-RO" sz="1050" dirty="0" smtClean="0"/>
                </a:p>
                <a:p>
                  <a:endParaRPr lang="ro-RO" sz="1050" dirty="0"/>
                </a:p>
              </p:txBody>
            </p:sp>
            <p:sp>
              <p:nvSpPr>
                <p:cNvPr id="50" name="Up Arrow 49"/>
                <p:cNvSpPr/>
                <p:nvPr/>
              </p:nvSpPr>
              <p:spPr>
                <a:xfrm flipV="1">
                  <a:off x="3281410" y="4372476"/>
                  <a:ext cx="137121" cy="259841"/>
                </a:xfrm>
                <a:prstGeom prst="upArrow">
                  <a:avLst/>
                </a:prstGeom>
                <a:solidFill>
                  <a:srgbClr val="FF0000"/>
                </a:solidFill>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grpSp>
          <p:sp>
            <p:nvSpPr>
              <p:cNvPr id="76" name="Up Arrow 75"/>
              <p:cNvSpPr/>
              <p:nvPr/>
            </p:nvSpPr>
            <p:spPr>
              <a:xfrm>
                <a:off x="3262561" y="3528726"/>
                <a:ext cx="138896" cy="244274"/>
              </a:xfrm>
              <a:prstGeom prst="upArrow">
                <a:avLst/>
              </a:prstGeom>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grpSp>
        <p:sp>
          <p:nvSpPr>
            <p:cNvPr id="80" name="Oval 79"/>
            <p:cNvSpPr/>
            <p:nvPr/>
          </p:nvSpPr>
          <p:spPr>
            <a:xfrm>
              <a:off x="134027" y="2421484"/>
              <a:ext cx="3977941" cy="200935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grpSp>
      <p:grpSp>
        <p:nvGrpSpPr>
          <p:cNvPr id="13" name="Group 12"/>
          <p:cNvGrpSpPr/>
          <p:nvPr/>
        </p:nvGrpSpPr>
        <p:grpSpPr>
          <a:xfrm>
            <a:off x="5167148" y="1452711"/>
            <a:ext cx="4826584" cy="1436019"/>
            <a:chOff x="121453" y="4928085"/>
            <a:chExt cx="4826584" cy="1436019"/>
          </a:xfrm>
        </p:grpSpPr>
        <p:grpSp>
          <p:nvGrpSpPr>
            <p:cNvPr id="60" name="Group 59"/>
            <p:cNvGrpSpPr/>
            <p:nvPr/>
          </p:nvGrpSpPr>
          <p:grpSpPr>
            <a:xfrm>
              <a:off x="406556" y="5161535"/>
              <a:ext cx="4541481" cy="998326"/>
              <a:chOff x="4553416" y="5175152"/>
              <a:chExt cx="4541481" cy="998326"/>
            </a:xfrm>
          </p:grpSpPr>
          <p:sp>
            <p:nvSpPr>
              <p:cNvPr id="52" name="TextBox 51"/>
              <p:cNvSpPr txBox="1"/>
              <p:nvPr/>
            </p:nvSpPr>
            <p:spPr>
              <a:xfrm>
                <a:off x="4553416" y="5175152"/>
                <a:ext cx="4541481" cy="923330"/>
              </a:xfrm>
              <a:prstGeom prst="rect">
                <a:avLst/>
              </a:prstGeom>
              <a:noFill/>
            </p:spPr>
            <p:txBody>
              <a:bodyPr wrap="square" rtlCol="0">
                <a:spAutoFit/>
              </a:bodyPr>
              <a:lstStyle/>
              <a:p>
                <a:r>
                  <a:rPr lang="en-GB" i="1" dirty="0" smtClean="0"/>
                  <a:t>II. Optimisation the aerodynamics</a:t>
                </a:r>
                <a:endParaRPr lang="en-GB" i="1" dirty="0"/>
              </a:p>
              <a:p>
                <a:endParaRPr lang="en-GB" i="1" dirty="0"/>
              </a:p>
              <a:p>
                <a:endParaRPr lang="en-GB" i="1" dirty="0" smtClean="0"/>
              </a:p>
            </p:txBody>
          </p:sp>
          <p:sp>
            <p:nvSpPr>
              <p:cNvPr id="53" name="TextBox 52"/>
              <p:cNvSpPr txBox="1"/>
              <p:nvPr/>
            </p:nvSpPr>
            <p:spPr>
              <a:xfrm>
                <a:off x="4796258" y="5519186"/>
                <a:ext cx="3669175" cy="253916"/>
              </a:xfrm>
              <a:prstGeom prst="rect">
                <a:avLst/>
              </a:prstGeom>
              <a:noFill/>
            </p:spPr>
            <p:txBody>
              <a:bodyPr wrap="square" rtlCol="0">
                <a:spAutoFit/>
              </a:bodyPr>
              <a:lstStyle/>
              <a:p>
                <a:pPr marL="171450" indent="-171450">
                  <a:buFont typeface="Wingdings" panose="05000000000000000000" pitchFamily="2" charset="2"/>
                  <a:buChar char="Ø"/>
                </a:pPr>
                <a:r>
                  <a:rPr lang="en-GB" sz="1050" dirty="0"/>
                  <a:t>fuel consumption economy </a:t>
                </a:r>
                <a:r>
                  <a:rPr lang="en-GB" sz="1050" dirty="0" smtClean="0"/>
                  <a:t>: 5%</a:t>
                </a:r>
                <a:endParaRPr lang="ro-RO" sz="1050" dirty="0"/>
              </a:p>
            </p:txBody>
          </p:sp>
          <p:sp>
            <p:nvSpPr>
              <p:cNvPr id="54" name="TextBox 53"/>
              <p:cNvSpPr txBox="1"/>
              <p:nvPr/>
            </p:nvSpPr>
            <p:spPr>
              <a:xfrm>
                <a:off x="4796258" y="5757980"/>
                <a:ext cx="3669175" cy="415498"/>
              </a:xfrm>
              <a:prstGeom prst="rect">
                <a:avLst/>
              </a:prstGeom>
              <a:noFill/>
            </p:spPr>
            <p:txBody>
              <a:bodyPr wrap="square" rtlCol="0">
                <a:spAutoFit/>
              </a:bodyPr>
              <a:lstStyle/>
              <a:p>
                <a:pPr marL="171450" indent="-171450">
                  <a:buFont typeface="Wingdings" panose="05000000000000000000" pitchFamily="2" charset="2"/>
                  <a:buChar char="Ø"/>
                </a:pPr>
                <a:r>
                  <a:rPr lang="en-GB" sz="1050" noProof="1"/>
                  <a:t>m</a:t>
                </a:r>
                <a:r>
                  <a:rPr lang="en-GB" sz="1050" noProof="1" smtClean="0"/>
                  <a:t>odiffication the habitacle</a:t>
                </a:r>
                <a:endParaRPr lang="en-GB" sz="1050" noProof="1"/>
              </a:p>
              <a:p>
                <a:pPr marL="171450" indent="-171450">
                  <a:buFont typeface="Wingdings" panose="05000000000000000000" pitchFamily="2" charset="2"/>
                  <a:buChar char="Ø"/>
                </a:pPr>
                <a:r>
                  <a:rPr lang="en-GB" sz="1050" noProof="1"/>
                  <a:t>m</a:t>
                </a:r>
                <a:r>
                  <a:rPr lang="en-GB" sz="1050" noProof="1" smtClean="0"/>
                  <a:t>odification the car design</a:t>
                </a:r>
              </a:p>
            </p:txBody>
          </p:sp>
          <p:sp>
            <p:nvSpPr>
              <p:cNvPr id="55" name="Up Arrow 54"/>
              <p:cNvSpPr/>
              <p:nvPr/>
            </p:nvSpPr>
            <p:spPr>
              <a:xfrm>
                <a:off x="6873783" y="5524007"/>
                <a:ext cx="138896" cy="244274"/>
              </a:xfrm>
              <a:prstGeom prst="upArrow">
                <a:avLst/>
              </a:prstGeom>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sp>
            <p:nvSpPr>
              <p:cNvPr id="56" name="Up Arrow 55"/>
              <p:cNvSpPr/>
              <p:nvPr/>
            </p:nvSpPr>
            <p:spPr>
              <a:xfrm flipV="1">
                <a:off x="6873783" y="5852717"/>
                <a:ext cx="137121" cy="259841"/>
              </a:xfrm>
              <a:prstGeom prst="upArrow">
                <a:avLst/>
              </a:prstGeom>
              <a:solidFill>
                <a:srgbClr val="FF0000"/>
              </a:solidFill>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o-RO"/>
              </a:p>
            </p:txBody>
          </p:sp>
        </p:grpSp>
        <p:sp>
          <p:nvSpPr>
            <p:cNvPr id="81" name="Oval 80"/>
            <p:cNvSpPr/>
            <p:nvPr/>
          </p:nvSpPr>
          <p:spPr>
            <a:xfrm>
              <a:off x="121453" y="4928085"/>
              <a:ext cx="3859771" cy="1436019"/>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grpSp>
      <p:grpSp>
        <p:nvGrpSpPr>
          <p:cNvPr id="14" name="Group 13"/>
          <p:cNvGrpSpPr/>
          <p:nvPr/>
        </p:nvGrpSpPr>
        <p:grpSpPr>
          <a:xfrm>
            <a:off x="6498313" y="4813342"/>
            <a:ext cx="4836497" cy="1572068"/>
            <a:chOff x="4128701" y="4868892"/>
            <a:chExt cx="4836497" cy="1572068"/>
          </a:xfrm>
        </p:grpSpPr>
        <p:grpSp>
          <p:nvGrpSpPr>
            <p:cNvPr id="61" name="Group 60"/>
            <p:cNvGrpSpPr/>
            <p:nvPr/>
          </p:nvGrpSpPr>
          <p:grpSpPr>
            <a:xfrm>
              <a:off x="4423717" y="5182850"/>
              <a:ext cx="4541481" cy="966838"/>
              <a:chOff x="4465774" y="5341930"/>
              <a:chExt cx="4541481" cy="966838"/>
            </a:xfrm>
          </p:grpSpPr>
          <p:sp>
            <p:nvSpPr>
              <p:cNvPr id="62" name="TextBox 61"/>
              <p:cNvSpPr txBox="1"/>
              <p:nvPr/>
            </p:nvSpPr>
            <p:spPr>
              <a:xfrm>
                <a:off x="4465774" y="5341930"/>
                <a:ext cx="4541481" cy="646331"/>
              </a:xfrm>
              <a:prstGeom prst="rect">
                <a:avLst/>
              </a:prstGeom>
              <a:noFill/>
            </p:spPr>
            <p:txBody>
              <a:bodyPr wrap="square" rtlCol="0">
                <a:spAutoFit/>
              </a:bodyPr>
              <a:lstStyle/>
              <a:p>
                <a:r>
                  <a:rPr lang="en-GB" i="1" dirty="0" smtClean="0"/>
                  <a:t>IV. Reduce rolling resistance tyres</a:t>
                </a:r>
              </a:p>
              <a:p>
                <a:endParaRPr lang="en-GB" i="1" dirty="0" smtClean="0"/>
              </a:p>
            </p:txBody>
          </p:sp>
          <p:sp>
            <p:nvSpPr>
              <p:cNvPr id="63" name="TextBox 62"/>
              <p:cNvSpPr txBox="1"/>
              <p:nvPr/>
            </p:nvSpPr>
            <p:spPr>
              <a:xfrm>
                <a:off x="4795565" y="5752092"/>
                <a:ext cx="3669175" cy="253916"/>
              </a:xfrm>
              <a:prstGeom prst="rect">
                <a:avLst/>
              </a:prstGeom>
              <a:noFill/>
            </p:spPr>
            <p:txBody>
              <a:bodyPr wrap="square" rtlCol="0">
                <a:spAutoFit/>
              </a:bodyPr>
              <a:lstStyle/>
              <a:p>
                <a:pPr marL="171450" indent="-171450">
                  <a:buFont typeface="Wingdings" panose="05000000000000000000" pitchFamily="2" charset="2"/>
                  <a:buChar char="Ø"/>
                </a:pPr>
                <a:r>
                  <a:rPr lang="en-GB" sz="1050" dirty="0"/>
                  <a:t>fuel consumption economy :  </a:t>
                </a:r>
                <a:r>
                  <a:rPr lang="en-GB" sz="1050" dirty="0" smtClean="0"/>
                  <a:t>6%</a:t>
                </a:r>
                <a:endParaRPr lang="en-GB" sz="1050" dirty="0"/>
              </a:p>
            </p:txBody>
          </p:sp>
          <p:sp>
            <p:nvSpPr>
              <p:cNvPr id="64" name="TextBox 63"/>
              <p:cNvSpPr txBox="1"/>
              <p:nvPr/>
            </p:nvSpPr>
            <p:spPr>
              <a:xfrm>
                <a:off x="4784628" y="6004105"/>
                <a:ext cx="3669175" cy="253916"/>
              </a:xfrm>
              <a:prstGeom prst="rect">
                <a:avLst/>
              </a:prstGeom>
              <a:noFill/>
            </p:spPr>
            <p:txBody>
              <a:bodyPr wrap="square" rtlCol="0">
                <a:spAutoFit/>
              </a:bodyPr>
              <a:lstStyle/>
              <a:p>
                <a:pPr marL="171450" indent="-171450">
                  <a:buFont typeface="Wingdings" panose="05000000000000000000" pitchFamily="2" charset="2"/>
                  <a:buChar char="Ø"/>
                </a:pPr>
                <a:r>
                  <a:rPr lang="en-GB" sz="1050" noProof="1"/>
                  <a:t>m</a:t>
                </a:r>
                <a:r>
                  <a:rPr lang="en-GB" sz="1050" noProof="1" smtClean="0"/>
                  <a:t>odification the conduit car</a:t>
                </a:r>
                <a:endParaRPr lang="en-GB" sz="1050" noProof="1"/>
              </a:p>
            </p:txBody>
          </p:sp>
          <p:sp>
            <p:nvSpPr>
              <p:cNvPr id="65" name="Up Arrow 64"/>
              <p:cNvSpPr/>
              <p:nvPr/>
            </p:nvSpPr>
            <p:spPr>
              <a:xfrm>
                <a:off x="7456944" y="5743987"/>
                <a:ext cx="138896" cy="244274"/>
              </a:xfrm>
              <a:prstGeom prst="upArrow">
                <a:avLst/>
              </a:prstGeom>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66" name="Up Arrow 65"/>
              <p:cNvSpPr/>
              <p:nvPr/>
            </p:nvSpPr>
            <p:spPr>
              <a:xfrm flipV="1">
                <a:off x="7457831" y="6048927"/>
                <a:ext cx="137121" cy="259841"/>
              </a:xfrm>
              <a:prstGeom prst="upArrow">
                <a:avLst/>
              </a:prstGeom>
              <a:solidFill>
                <a:srgbClr val="FF0000"/>
              </a:solidFill>
              <a:ln>
                <a:solidFill>
                  <a:schemeClr val="tx1">
                    <a:lumMod val="95000"/>
                    <a:lumOff val="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grpSp>
        <p:sp>
          <p:nvSpPr>
            <p:cNvPr id="82" name="Oval 81"/>
            <p:cNvSpPr/>
            <p:nvPr/>
          </p:nvSpPr>
          <p:spPr>
            <a:xfrm>
              <a:off x="4128701" y="4868892"/>
              <a:ext cx="3977941" cy="157206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tx1"/>
                </a:solidFill>
                <a:effectLst>
                  <a:outerShdw blurRad="38100" dist="19050" dir="2700000" algn="tl" rotWithShape="0">
                    <a:schemeClr val="dk1">
                      <a:alpha val="40000"/>
                    </a:schemeClr>
                  </a:outerShdw>
                </a:effectLst>
              </a:endParaRPr>
            </a:p>
          </p:txBody>
        </p:sp>
      </p:grpSp>
      <p:sp>
        <p:nvSpPr>
          <p:cNvPr id="84" name="TextBox 83"/>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85" name="TextBox 84"/>
          <p:cNvSpPr txBox="1"/>
          <p:nvPr/>
        </p:nvSpPr>
        <p:spPr>
          <a:xfrm>
            <a:off x="321663" y="1126766"/>
            <a:ext cx="10470632" cy="584775"/>
          </a:xfrm>
          <a:prstGeom prst="rect">
            <a:avLst/>
          </a:prstGeom>
          <a:noFill/>
        </p:spPr>
        <p:txBody>
          <a:bodyPr wrap="square" rtlCol="0">
            <a:spAutoFit/>
          </a:bodyPr>
          <a:lstStyle/>
          <a:p>
            <a:r>
              <a:rPr lang="en-GB" sz="2000" b="1" dirty="0" smtClean="0">
                <a:solidFill>
                  <a:srgbClr val="0070C0"/>
                </a:solidFill>
                <a:latin typeface="Microsoft YaHei UI" panose="020B0503020204020204" pitchFamily="34" charset="-122"/>
                <a:ea typeface="Microsoft YaHei UI" panose="020B0503020204020204" pitchFamily="34" charset="-122"/>
              </a:rPr>
              <a:t>1. Actual situation of fuel consumption reduction</a:t>
            </a:r>
            <a:endParaRPr lang="en-GB" sz="2000" b="1" dirty="0">
              <a:solidFill>
                <a:srgbClr val="0070C0"/>
              </a:solidFill>
              <a:latin typeface="Microsoft YaHei UI" panose="020B0503020204020204" pitchFamily="34" charset="-122"/>
              <a:ea typeface="Microsoft YaHei UI" panose="020B0503020204020204" pitchFamily="34" charset="-122"/>
            </a:endParaRPr>
          </a:p>
          <a:p>
            <a:endParaRPr lang="ro-RO" sz="1200" dirty="0">
              <a:solidFill>
                <a:srgbClr val="0070C0"/>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02497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p:cNvGrpSpPr/>
          <p:nvPr/>
        </p:nvGrpSpPr>
        <p:grpSpPr>
          <a:xfrm>
            <a:off x="8929810" y="1986463"/>
            <a:ext cx="2423394" cy="1523813"/>
            <a:chOff x="8044405" y="1443871"/>
            <a:chExt cx="2673753" cy="1672404"/>
          </a:xfrm>
        </p:grpSpPr>
        <p:pic>
          <p:nvPicPr>
            <p:cNvPr id="5" name="Picture 4"/>
            <p:cNvPicPr>
              <a:picLocks noChangeAspect="1"/>
            </p:cNvPicPr>
            <p:nvPr/>
          </p:nvPicPr>
          <p:blipFill>
            <a:blip r:embed="rId2"/>
            <a:stretch>
              <a:fillRect/>
            </a:stretch>
          </p:blipFill>
          <p:spPr>
            <a:xfrm>
              <a:off x="8044405" y="1443871"/>
              <a:ext cx="2673753" cy="1303071"/>
            </a:xfrm>
            <a:prstGeom prst="rect">
              <a:avLst/>
            </a:prstGeom>
          </p:spPr>
        </p:pic>
        <p:sp>
          <p:nvSpPr>
            <p:cNvPr id="16" name="TextBox 15"/>
            <p:cNvSpPr txBox="1"/>
            <p:nvPr/>
          </p:nvSpPr>
          <p:spPr>
            <a:xfrm>
              <a:off x="8131216" y="2746943"/>
              <a:ext cx="2500131" cy="369332"/>
            </a:xfrm>
            <a:prstGeom prst="rect">
              <a:avLst/>
            </a:prstGeom>
            <a:noFill/>
          </p:spPr>
          <p:txBody>
            <a:bodyPr wrap="square" rtlCol="0">
              <a:spAutoFit/>
            </a:bodyPr>
            <a:lstStyle/>
            <a:p>
              <a:r>
                <a:rPr lang="en-GB" dirty="0" smtClean="0"/>
                <a:t>Road microstructure</a:t>
              </a:r>
              <a:endParaRPr lang="en-GB" dirty="0"/>
            </a:p>
          </p:txBody>
        </p:sp>
      </p:grpSp>
      <p:grpSp>
        <p:nvGrpSpPr>
          <p:cNvPr id="28" name="Group 27"/>
          <p:cNvGrpSpPr/>
          <p:nvPr/>
        </p:nvGrpSpPr>
        <p:grpSpPr>
          <a:xfrm>
            <a:off x="157494" y="4750134"/>
            <a:ext cx="3695700" cy="1654323"/>
            <a:chOff x="242015" y="4017653"/>
            <a:chExt cx="3695700" cy="1654323"/>
          </a:xfrm>
        </p:grpSpPr>
        <p:pic>
          <p:nvPicPr>
            <p:cNvPr id="22" name="Picture 21"/>
            <p:cNvPicPr>
              <a:picLocks noChangeAspect="1"/>
            </p:cNvPicPr>
            <p:nvPr/>
          </p:nvPicPr>
          <p:blipFill>
            <a:blip r:embed="rId3"/>
            <a:stretch>
              <a:fillRect/>
            </a:stretch>
          </p:blipFill>
          <p:spPr>
            <a:xfrm>
              <a:off x="306506" y="4017653"/>
              <a:ext cx="3162711" cy="805359"/>
            </a:xfrm>
            <a:prstGeom prst="rect">
              <a:avLst/>
            </a:prstGeom>
            <a:ln>
              <a:solidFill>
                <a:schemeClr val="tx1"/>
              </a:solidFill>
            </a:ln>
          </p:spPr>
        </p:pic>
        <p:sp>
          <p:nvSpPr>
            <p:cNvPr id="26" name="TextBox 25"/>
            <p:cNvSpPr txBox="1"/>
            <p:nvPr/>
          </p:nvSpPr>
          <p:spPr>
            <a:xfrm>
              <a:off x="242015" y="4871757"/>
              <a:ext cx="3695700" cy="800219"/>
            </a:xfrm>
            <a:prstGeom prst="rect">
              <a:avLst/>
            </a:prstGeom>
            <a:noFill/>
          </p:spPr>
          <p:txBody>
            <a:bodyPr wrap="square" rtlCol="0">
              <a:spAutoFit/>
            </a:bodyPr>
            <a:lstStyle/>
            <a:p>
              <a:pPr lvl="0"/>
              <a:r>
                <a:rPr lang="en-GB" sz="1400" dirty="0" smtClean="0"/>
                <a:t>8</a:t>
              </a:r>
              <a:r>
                <a:rPr lang="en-GB" sz="1400" dirty="0"/>
                <a:t> </a:t>
              </a:r>
              <a:r>
                <a:rPr lang="en-GB" sz="1400" dirty="0" smtClean="0"/>
                <a:t>macrostructural road profiles with maximum speed between </a:t>
              </a:r>
              <a:r>
                <a:rPr lang="en-GB" sz="1400" dirty="0"/>
                <a:t> </a:t>
              </a:r>
              <a:r>
                <a:rPr lang="en-GB" sz="1400" dirty="0" smtClean="0"/>
                <a:t>25Km/h – 120Km/h</a:t>
              </a:r>
              <a:endParaRPr lang="en-GB" sz="1400" dirty="0"/>
            </a:p>
            <a:p>
              <a:endParaRPr lang="en-GB" dirty="0"/>
            </a:p>
          </p:txBody>
        </p:sp>
      </p:grpSp>
      <p:pic>
        <p:nvPicPr>
          <p:cNvPr id="8" name="Picture 7"/>
          <p:cNvPicPr>
            <a:picLocks noChangeAspect="1"/>
          </p:cNvPicPr>
          <p:nvPr/>
        </p:nvPicPr>
        <p:blipFill>
          <a:blip r:embed="rId4"/>
          <a:stretch>
            <a:fillRect/>
          </a:stretch>
        </p:blipFill>
        <p:spPr>
          <a:xfrm>
            <a:off x="9008492" y="4626486"/>
            <a:ext cx="2824747" cy="880958"/>
          </a:xfrm>
          <a:prstGeom prst="rect">
            <a:avLst/>
          </a:prstGeom>
          <a:ln>
            <a:solidFill>
              <a:schemeClr val="tx1"/>
            </a:solidFill>
          </a:ln>
        </p:spPr>
      </p:pic>
      <p:sp>
        <p:nvSpPr>
          <p:cNvPr id="10" name="TextBox 9"/>
          <p:cNvSpPr txBox="1"/>
          <p:nvPr/>
        </p:nvSpPr>
        <p:spPr>
          <a:xfrm>
            <a:off x="9008492" y="5804942"/>
            <a:ext cx="2374900" cy="1169551"/>
          </a:xfrm>
          <a:prstGeom prst="rect">
            <a:avLst/>
          </a:prstGeom>
          <a:noFill/>
        </p:spPr>
        <p:txBody>
          <a:bodyPr wrap="square" rtlCol="0">
            <a:spAutoFit/>
          </a:bodyPr>
          <a:lstStyle/>
          <a:p>
            <a:pPr lvl="0"/>
            <a:r>
              <a:rPr lang="ro-RO" sz="1400" dirty="0"/>
              <a:t>ISO </a:t>
            </a:r>
            <a:r>
              <a:rPr lang="ro-RO" sz="1400" dirty="0" smtClean="0"/>
              <a:t>A-B  </a:t>
            </a:r>
            <a:r>
              <a:rPr lang="en-US" sz="1400" dirty="0" smtClean="0"/>
              <a:t>(</a:t>
            </a:r>
            <a:r>
              <a:rPr lang="ro-RO" sz="1400" dirty="0" smtClean="0"/>
              <a:t>Δh </a:t>
            </a:r>
            <a:r>
              <a:rPr lang="ro-RO" sz="1400" dirty="0"/>
              <a:t>= ± 15 </a:t>
            </a:r>
            <a:r>
              <a:rPr lang="ro-RO" sz="1400" dirty="0" smtClean="0"/>
              <a:t>mm</a:t>
            </a:r>
            <a:r>
              <a:rPr lang="en-US" sz="1400" dirty="0" smtClean="0"/>
              <a:t>)</a:t>
            </a:r>
            <a:endParaRPr lang="ro-RO" sz="1400" dirty="0"/>
          </a:p>
          <a:p>
            <a:pPr lvl="0"/>
            <a:r>
              <a:rPr lang="ro-RO" sz="1400" dirty="0"/>
              <a:t>ISO </a:t>
            </a:r>
            <a:r>
              <a:rPr lang="ro-RO" sz="1400" dirty="0" smtClean="0"/>
              <a:t>B-C</a:t>
            </a:r>
            <a:r>
              <a:rPr lang="en-US" sz="1400" dirty="0" smtClean="0"/>
              <a:t>  (</a:t>
            </a:r>
            <a:r>
              <a:rPr lang="ro-RO" sz="1400" dirty="0" smtClean="0"/>
              <a:t>Δh </a:t>
            </a:r>
            <a:r>
              <a:rPr lang="ro-RO" sz="1400" dirty="0"/>
              <a:t>= ± 25 </a:t>
            </a:r>
            <a:r>
              <a:rPr lang="ro-RO" sz="1400" dirty="0" smtClean="0"/>
              <a:t>mm</a:t>
            </a:r>
            <a:r>
              <a:rPr lang="en-US" sz="1400" dirty="0" smtClean="0"/>
              <a:t>)</a:t>
            </a:r>
            <a:endParaRPr lang="ro-RO" sz="1400" dirty="0"/>
          </a:p>
          <a:p>
            <a:pPr lvl="0"/>
            <a:r>
              <a:rPr lang="ro-RO" sz="1400" dirty="0"/>
              <a:t>ISO </a:t>
            </a:r>
            <a:r>
              <a:rPr lang="ro-RO" sz="1400" dirty="0" smtClean="0"/>
              <a:t>C-D</a:t>
            </a:r>
            <a:r>
              <a:rPr lang="en-US" sz="1400" dirty="0" smtClean="0"/>
              <a:t>  (</a:t>
            </a:r>
            <a:r>
              <a:rPr lang="ro-RO" sz="1400" dirty="0" smtClean="0"/>
              <a:t>Δh </a:t>
            </a:r>
            <a:r>
              <a:rPr lang="ro-RO" sz="1400" dirty="0"/>
              <a:t>= ± 50 </a:t>
            </a:r>
            <a:r>
              <a:rPr lang="ro-RO" sz="1400" dirty="0" smtClean="0"/>
              <a:t>mm</a:t>
            </a:r>
            <a:r>
              <a:rPr lang="en-US" sz="1400" dirty="0" smtClean="0"/>
              <a:t>)</a:t>
            </a:r>
            <a:endParaRPr lang="ro-RO" sz="1400" dirty="0"/>
          </a:p>
          <a:p>
            <a:pPr lvl="0"/>
            <a:r>
              <a:rPr lang="ro-RO" sz="1400" dirty="0"/>
              <a:t>ISO </a:t>
            </a:r>
            <a:r>
              <a:rPr lang="ro-RO" sz="1400" dirty="0" smtClean="0"/>
              <a:t>D-E  </a:t>
            </a:r>
            <a:r>
              <a:rPr lang="en-US" sz="1400" dirty="0" smtClean="0"/>
              <a:t> (</a:t>
            </a:r>
            <a:r>
              <a:rPr lang="ro-RO" sz="1400" dirty="0" smtClean="0"/>
              <a:t>Δh </a:t>
            </a:r>
            <a:r>
              <a:rPr lang="ro-RO" sz="1400" dirty="0"/>
              <a:t>= ± 100 </a:t>
            </a:r>
            <a:r>
              <a:rPr lang="ro-RO" sz="1400" dirty="0" smtClean="0"/>
              <a:t>mm</a:t>
            </a:r>
            <a:r>
              <a:rPr lang="en-US" sz="1400" dirty="0" smtClean="0"/>
              <a:t>)</a:t>
            </a:r>
            <a:endParaRPr lang="ro-RO" sz="1400" dirty="0"/>
          </a:p>
          <a:p>
            <a:endParaRPr lang="ro-RO" sz="1400" dirty="0"/>
          </a:p>
        </p:txBody>
      </p:sp>
      <p:sp>
        <p:nvSpPr>
          <p:cNvPr id="32" name="TextBox 31"/>
          <p:cNvSpPr txBox="1"/>
          <p:nvPr/>
        </p:nvSpPr>
        <p:spPr>
          <a:xfrm>
            <a:off x="9008492" y="5555493"/>
            <a:ext cx="2790291" cy="307777"/>
          </a:xfrm>
          <a:prstGeom prst="rect">
            <a:avLst/>
          </a:prstGeom>
          <a:noFill/>
        </p:spPr>
        <p:txBody>
          <a:bodyPr wrap="square" rtlCol="0">
            <a:spAutoFit/>
          </a:bodyPr>
          <a:lstStyle/>
          <a:p>
            <a:pPr lvl="0"/>
            <a:r>
              <a:rPr lang="en-GB" sz="1400" dirty="0" smtClean="0"/>
              <a:t>4 microstructural road </a:t>
            </a:r>
            <a:r>
              <a:rPr lang="en-GB" sz="1400" dirty="0"/>
              <a:t>profiles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005130261"/>
              </p:ext>
            </p:extLst>
          </p:nvPr>
        </p:nvGraphicFramePr>
        <p:xfrm>
          <a:off x="4651653" y="4252700"/>
          <a:ext cx="2897773" cy="1800225"/>
        </p:xfrm>
        <a:graphic>
          <a:graphicData uri="http://schemas.openxmlformats.org/drawingml/2006/table">
            <a:tbl>
              <a:tblPr firstRow="1" firstCol="1" bandRow="1">
                <a:tableStyleId>{5DA37D80-6434-44D0-A028-1B22A696006F}</a:tableStyleId>
              </a:tblPr>
              <a:tblGrid>
                <a:gridCol w="858471"/>
                <a:gridCol w="511810"/>
                <a:gridCol w="505460"/>
                <a:gridCol w="513397"/>
                <a:gridCol w="508635"/>
              </a:tblGrid>
              <a:tr h="200025">
                <a:tc>
                  <a:txBody>
                    <a:bodyPr/>
                    <a:lstStyle/>
                    <a:p>
                      <a:pPr algn="ctr">
                        <a:spcAft>
                          <a:spcPts val="0"/>
                        </a:spcAft>
                      </a:pPr>
                      <a:r>
                        <a:rPr lang="en-US" sz="900" dirty="0">
                          <a:effectLst/>
                        </a:rPr>
                        <a:t>120 Km/h</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a:effectLst/>
                        </a:rPr>
                        <a:t>100 Km/h</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dirty="0">
                          <a:effectLst/>
                        </a:rPr>
                        <a:t>80 Km/h</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a:effectLst/>
                        </a:rPr>
                        <a:t>60 Km/h</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smtClean="0">
                          <a:effectLst/>
                        </a:rPr>
                        <a:t>X</a:t>
                      </a:r>
                      <a:r>
                        <a:rPr lang="en-US"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a:effectLst/>
                        </a:rPr>
                        <a:t>50 Km/h</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smtClean="0">
                          <a:effectLst/>
                        </a:rPr>
                        <a:t>X</a:t>
                      </a:r>
                      <a:r>
                        <a:rPr lang="en-US"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a:effectLst/>
                        </a:rPr>
                        <a:t>40 Km/h</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smtClean="0">
                          <a:effectLst/>
                        </a:rPr>
                        <a:t>X</a:t>
                      </a:r>
                      <a:r>
                        <a:rPr lang="en-US"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a:effectLst/>
                        </a:rPr>
                        <a:t>30 Km/h</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smtClean="0">
                          <a:effectLst/>
                        </a:rPr>
                        <a:t>X</a:t>
                      </a:r>
                      <a:r>
                        <a:rPr lang="en-US" sz="900" dirty="0">
                          <a:effectLst/>
                        </a:rPr>
                        <a:t> </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a:effectLst/>
                        </a:rPr>
                        <a:t>25 Km/h</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 </a:t>
                      </a:r>
                      <a:r>
                        <a:rPr lang="en-US" sz="900" dirty="0" smtClean="0">
                          <a:effectLst/>
                        </a:rPr>
                        <a:t>X</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lgn="ctr">
                        <a:spcAft>
                          <a:spcPts val="0"/>
                        </a:spcAft>
                      </a:pPr>
                      <a:r>
                        <a:rPr lang="en-US" sz="900">
                          <a:effectLst/>
                        </a:rPr>
                        <a:t> </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ISO A-B</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a:effectLst/>
                        </a:rPr>
                        <a:t>ISO B-C</a:t>
                      </a:r>
                      <a:endParaRPr lang="en-GB" sz="9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ISO C-D</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900" dirty="0">
                          <a:effectLst/>
                        </a:rPr>
                        <a:t>ISO D-E</a:t>
                      </a:r>
                      <a:endParaRPr lang="en-GB" sz="9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pic>
        <p:nvPicPr>
          <p:cNvPr id="35" name="Picture 34"/>
          <p:cNvPicPr>
            <a:picLocks noChangeAspect="1"/>
          </p:cNvPicPr>
          <p:nvPr/>
        </p:nvPicPr>
        <p:blipFill>
          <a:blip r:embed="rId5"/>
          <a:stretch>
            <a:fillRect/>
          </a:stretch>
        </p:blipFill>
        <p:spPr>
          <a:xfrm>
            <a:off x="4807102" y="1661990"/>
            <a:ext cx="2542821" cy="1261555"/>
          </a:xfrm>
          <a:prstGeom prst="rect">
            <a:avLst/>
          </a:prstGeom>
          <a:solidFill>
            <a:srgbClr val="000000">
              <a:shade val="95000"/>
            </a:srgbClr>
          </a:solidFill>
          <a:ln w="3175" cap="sq">
            <a:solidFill>
              <a:srgbClr val="000000"/>
            </a:solidFill>
            <a:miter lim="800000"/>
          </a:ln>
          <a:effectLst>
            <a:outerShdw blurRad="254000" dist="190500" dir="2700000" sy="90000" algn="bl" rotWithShape="0">
              <a:srgbClr val="000000">
                <a:alpha val="0"/>
              </a:srgbClr>
            </a:outerShdw>
          </a:effectLst>
        </p:spPr>
      </p:pic>
      <p:grpSp>
        <p:nvGrpSpPr>
          <p:cNvPr id="37" name="Group 36"/>
          <p:cNvGrpSpPr/>
          <p:nvPr/>
        </p:nvGrpSpPr>
        <p:grpSpPr>
          <a:xfrm>
            <a:off x="1060496" y="2111952"/>
            <a:ext cx="2199192" cy="1432185"/>
            <a:chOff x="4241271" y="1503273"/>
            <a:chExt cx="2699943" cy="1633200"/>
          </a:xfrm>
        </p:grpSpPr>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3442" y="1503273"/>
              <a:ext cx="2695602" cy="1305311"/>
            </a:xfrm>
            <a:prstGeom prst="rect">
              <a:avLst/>
            </a:prstGeom>
          </p:spPr>
        </p:pic>
        <p:sp>
          <p:nvSpPr>
            <p:cNvPr id="39" name="TextBox 38"/>
            <p:cNvSpPr txBox="1"/>
            <p:nvPr/>
          </p:nvSpPr>
          <p:spPr>
            <a:xfrm>
              <a:off x="4241271" y="2767141"/>
              <a:ext cx="2699943" cy="369332"/>
            </a:xfrm>
            <a:prstGeom prst="rect">
              <a:avLst/>
            </a:prstGeom>
            <a:noFill/>
          </p:spPr>
          <p:txBody>
            <a:bodyPr wrap="square" rtlCol="0">
              <a:spAutoFit/>
            </a:bodyPr>
            <a:lstStyle/>
            <a:p>
              <a:r>
                <a:rPr lang="en-GB" dirty="0" smtClean="0"/>
                <a:t>Road macrostructure</a:t>
              </a:r>
              <a:endParaRPr lang="en-GB" dirty="0"/>
            </a:p>
          </p:txBody>
        </p:sp>
      </p:grpSp>
      <p:sp>
        <p:nvSpPr>
          <p:cNvPr id="41" name="TextBox 40"/>
          <p:cNvSpPr txBox="1"/>
          <p:nvPr/>
        </p:nvSpPr>
        <p:spPr>
          <a:xfrm>
            <a:off x="5351541" y="3849186"/>
            <a:ext cx="1772077" cy="338554"/>
          </a:xfrm>
          <a:prstGeom prst="rect">
            <a:avLst/>
          </a:prstGeom>
          <a:noFill/>
        </p:spPr>
        <p:txBody>
          <a:bodyPr wrap="square" rtlCol="0">
            <a:spAutoFit/>
          </a:bodyPr>
          <a:lstStyle/>
          <a:p>
            <a:pPr lvl="0"/>
            <a:r>
              <a:rPr lang="en-GB" sz="1600" b="1" dirty="0" smtClean="0">
                <a:solidFill>
                  <a:srgbClr val="002060"/>
                </a:solidFill>
              </a:rPr>
              <a:t>27 road </a:t>
            </a:r>
            <a:r>
              <a:rPr lang="en-GB" sz="1600" b="1" dirty="0">
                <a:solidFill>
                  <a:srgbClr val="002060"/>
                </a:solidFill>
              </a:rPr>
              <a:t>profiles</a:t>
            </a:r>
            <a:endParaRPr lang="en-GB" sz="2000" b="1" dirty="0">
              <a:solidFill>
                <a:srgbClr val="002060"/>
              </a:solidFill>
            </a:endParaRPr>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33" name="TextBox 32"/>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42" name="TextBox 41"/>
          <p:cNvSpPr txBox="1"/>
          <p:nvPr/>
        </p:nvSpPr>
        <p:spPr>
          <a:xfrm>
            <a:off x="625993" y="1231103"/>
            <a:ext cx="4003880" cy="1077218"/>
          </a:xfrm>
          <a:prstGeom prst="rect">
            <a:avLst/>
          </a:prstGeom>
          <a:noFill/>
        </p:spPr>
        <p:txBody>
          <a:bodyPr wrap="square" rtlCol="0">
            <a:spAutoFit/>
          </a:bodyPr>
          <a:lstStyle/>
          <a:p>
            <a:r>
              <a:rPr lang="en-GB" sz="3200" b="1" dirty="0" smtClean="0">
                <a:solidFill>
                  <a:srgbClr val="0070C0"/>
                </a:solidFill>
                <a:latin typeface="Microsoft YaHei UI" panose="020B0503020204020204" pitchFamily="34" charset="-122"/>
                <a:ea typeface="Microsoft YaHei UI" panose="020B0503020204020204" pitchFamily="34" charset="-122"/>
              </a:rPr>
              <a:t>2.1 Road profile</a:t>
            </a:r>
            <a:endParaRPr lang="en-GB" sz="3200" b="1" dirty="0">
              <a:solidFill>
                <a:srgbClr val="0070C0"/>
              </a:solidFill>
              <a:latin typeface="Microsoft YaHei UI" panose="020B0503020204020204" pitchFamily="34" charset="-122"/>
              <a:ea typeface="Microsoft YaHei UI" panose="020B0503020204020204" pitchFamily="34" charset="-122"/>
            </a:endParaRPr>
          </a:p>
          <a:p>
            <a:endParaRPr lang="ro-RO" sz="3200" dirty="0">
              <a:solidFill>
                <a:srgbClr val="0070C0"/>
              </a:solidFill>
              <a:latin typeface="Microsoft YaHei UI" panose="020B0503020204020204" pitchFamily="34" charset="-122"/>
              <a:ea typeface="Microsoft YaHei UI" panose="020B0503020204020204" pitchFamily="34" charset="-122"/>
            </a:endParaRPr>
          </a:p>
        </p:txBody>
      </p:sp>
      <p:sp>
        <p:nvSpPr>
          <p:cNvPr id="51" name="Up Arrow 50"/>
          <p:cNvSpPr/>
          <p:nvPr/>
        </p:nvSpPr>
        <p:spPr>
          <a:xfrm rot="15451614">
            <a:off x="3908932" y="1829780"/>
            <a:ext cx="207804" cy="1137331"/>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52" name="Up Arrow 51"/>
          <p:cNvSpPr/>
          <p:nvPr/>
        </p:nvSpPr>
        <p:spPr>
          <a:xfrm rot="6597741">
            <a:off x="7972127" y="1840492"/>
            <a:ext cx="204290" cy="111590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53" name="Up Arrow 52"/>
          <p:cNvSpPr/>
          <p:nvPr/>
        </p:nvSpPr>
        <p:spPr>
          <a:xfrm rot="11918289">
            <a:off x="1953162" y="3661113"/>
            <a:ext cx="210011" cy="972044"/>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54" name="Up Arrow 53"/>
          <p:cNvSpPr/>
          <p:nvPr/>
        </p:nvSpPr>
        <p:spPr>
          <a:xfrm rot="9079768">
            <a:off x="10190738" y="3525107"/>
            <a:ext cx="172828" cy="986712"/>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55" name="Up Arrow 54"/>
          <p:cNvSpPr/>
          <p:nvPr/>
        </p:nvSpPr>
        <p:spPr>
          <a:xfrm rot="5400000">
            <a:off x="3883335" y="4858603"/>
            <a:ext cx="410542" cy="809099"/>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56" name="Up Arrow 55"/>
          <p:cNvSpPr/>
          <p:nvPr/>
        </p:nvSpPr>
        <p:spPr>
          <a:xfrm rot="16200000">
            <a:off x="8036506" y="4864694"/>
            <a:ext cx="410542" cy="783598"/>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o-RO"/>
          </a:p>
        </p:txBody>
      </p:sp>
      <p:sp>
        <p:nvSpPr>
          <p:cNvPr id="4" name="Action Button: Forward or Next 3">
            <a:hlinkClick r:id="rId8" action="ppaction://hlinksldjump" highlightClick="1"/>
          </p:cNvPr>
          <p:cNvSpPr/>
          <p:nvPr/>
        </p:nvSpPr>
        <p:spPr>
          <a:xfrm>
            <a:off x="625993" y="4051300"/>
            <a:ext cx="434503" cy="4414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Action Button: Forward or Next 5">
            <a:hlinkClick r:id="rId9" action="ppaction://hlinksldjump" highlightClick="1"/>
          </p:cNvPr>
          <p:cNvSpPr/>
          <p:nvPr/>
        </p:nvSpPr>
        <p:spPr>
          <a:xfrm>
            <a:off x="11061700" y="4051300"/>
            <a:ext cx="558800" cy="4414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3476929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47490" y="1959105"/>
            <a:ext cx="11180184"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Parameters used in the car simulation have been chosen as the average values of middle-class </a:t>
            </a:r>
            <a:r>
              <a:rPr lang="en-US" sz="1400" dirty="0" smtClean="0">
                <a:latin typeface="Times New Roman" panose="02020603050405020304" pitchFamily="18" charset="0"/>
                <a:cs typeface="Times New Roman" panose="02020603050405020304" pitchFamily="18" charset="0"/>
              </a:rPr>
              <a:t>cars, in two situations:</a:t>
            </a:r>
            <a:endParaRPr lang="ro-RO" sz="1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9" name="TextBox 8"/>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10" name="TextBox 9"/>
          <p:cNvSpPr txBox="1"/>
          <p:nvPr/>
        </p:nvSpPr>
        <p:spPr>
          <a:xfrm>
            <a:off x="625993" y="1231103"/>
            <a:ext cx="4775496" cy="861774"/>
          </a:xfrm>
          <a:prstGeom prst="rect">
            <a:avLst/>
          </a:prstGeom>
          <a:noFill/>
        </p:spPr>
        <p:txBody>
          <a:bodyPr wrap="square" rtlCol="0">
            <a:spAutoFit/>
          </a:bodyPr>
          <a:lstStyle/>
          <a:p>
            <a:r>
              <a:rPr lang="en-GB" sz="3200" b="1" dirty="0" smtClean="0">
                <a:solidFill>
                  <a:srgbClr val="0070C0"/>
                </a:solidFill>
                <a:latin typeface="Microsoft YaHei UI" panose="020B0503020204020204" pitchFamily="34" charset="-122"/>
                <a:ea typeface="Microsoft YaHei UI" panose="020B0503020204020204" pitchFamily="34" charset="-122"/>
              </a:rPr>
              <a:t>2.2 Car parameters</a:t>
            </a:r>
            <a:endParaRPr lang="en-GB" sz="3200" b="1" dirty="0">
              <a:solidFill>
                <a:srgbClr val="0070C0"/>
              </a:solidFill>
              <a:latin typeface="Microsoft YaHei UI" panose="020B0503020204020204" pitchFamily="34" charset="-122"/>
              <a:ea typeface="Microsoft YaHei UI" panose="020B0503020204020204" pitchFamily="34" charset="-122"/>
            </a:endParaRPr>
          </a:p>
          <a:p>
            <a:endParaRPr lang="ro-RO" dirty="0">
              <a:solidFill>
                <a:srgbClr val="0070C0"/>
              </a:solidFill>
              <a:latin typeface="Microsoft YaHei UI" panose="020B0503020204020204" pitchFamily="34" charset="-122"/>
              <a:ea typeface="Microsoft YaHei UI" panose="020B0503020204020204" pitchFamily="34" charset="-122"/>
            </a:endParaRPr>
          </a:p>
        </p:txBody>
      </p:sp>
      <p:sp>
        <p:nvSpPr>
          <p:cNvPr id="3" name="Rectangle 2"/>
          <p:cNvSpPr/>
          <p:nvPr/>
        </p:nvSpPr>
        <p:spPr>
          <a:xfrm>
            <a:off x="714375" y="4911617"/>
            <a:ext cx="2734597" cy="1231106"/>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unladed </a:t>
            </a:r>
            <a:r>
              <a:rPr lang="en-US" sz="1400" dirty="0" smtClean="0">
                <a:latin typeface="Times New Roman" panose="02020603050405020304" pitchFamily="18" charset="0"/>
                <a:cs typeface="Times New Roman" panose="02020603050405020304" pitchFamily="18" charset="0"/>
              </a:rPr>
              <a:t>weight:  m</a:t>
            </a:r>
            <a:r>
              <a:rPr lang="en-US" sz="1400" baseline="-25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1100 </a:t>
            </a:r>
            <a:r>
              <a:rPr lang="en-US" sz="1400" dirty="0" smtClean="0">
                <a:latin typeface="Times New Roman" panose="02020603050405020304" pitchFamily="18" charset="0"/>
                <a:cs typeface="Times New Roman" panose="02020603050405020304" pitchFamily="18" charset="0"/>
              </a:rPr>
              <a:t>kg</a:t>
            </a:r>
            <a:endParaRPr lang="en-GB"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wheelbase:          L </a:t>
            </a:r>
            <a:r>
              <a:rPr lang="en-US" sz="1400" dirty="0">
                <a:latin typeface="Times New Roman" panose="02020603050405020304" pitchFamily="18" charset="0"/>
                <a:cs typeface="Times New Roman" panose="02020603050405020304" pitchFamily="18" charset="0"/>
              </a:rPr>
              <a:t>= 2600 </a:t>
            </a:r>
            <a:r>
              <a:rPr lang="en-US" sz="1400" dirty="0" smtClean="0">
                <a:latin typeface="Times New Roman" panose="02020603050405020304" pitchFamily="18" charset="0"/>
                <a:cs typeface="Times New Roman" panose="02020603050405020304" pitchFamily="18" charset="0"/>
              </a:rPr>
              <a:t>mm</a:t>
            </a:r>
            <a:endParaRPr lang="en-GB"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the </a:t>
            </a:r>
            <a:r>
              <a:rPr lang="en-US" sz="1400" dirty="0" smtClean="0">
                <a:latin typeface="Times New Roman" panose="02020603050405020304" pitchFamily="18" charset="0"/>
                <a:cs typeface="Times New Roman" panose="02020603050405020304" pitchFamily="18" charset="0"/>
              </a:rPr>
              <a:t>ratio:              a</a:t>
            </a:r>
            <a:r>
              <a:rPr lang="en-US" sz="1400" baseline="-25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L = </a:t>
            </a:r>
            <a:r>
              <a:rPr lang="en-US" sz="1400" dirty="0" smtClean="0">
                <a:latin typeface="Times New Roman" panose="02020603050405020304" pitchFamily="18" charset="0"/>
                <a:cs typeface="Times New Roman" panose="02020603050405020304" pitchFamily="18" charset="0"/>
              </a:rPr>
              <a:t>0.45</a:t>
            </a:r>
            <a:endParaRPr lang="en-GB" sz="1400" dirty="0">
              <a:latin typeface="Times New Roman" panose="02020603050405020304" pitchFamily="18" charset="0"/>
              <a:cs typeface="Times New Roman" panose="02020603050405020304" pitchFamily="18" charset="0"/>
            </a:endParaRPr>
          </a:p>
          <a:p>
            <a:pPr lvl="0"/>
            <a:r>
              <a:rPr lang="en-US" sz="1400" dirty="0">
                <a:latin typeface="Times New Roman" panose="02020603050405020304" pitchFamily="18" charset="0"/>
                <a:cs typeface="Times New Roman" panose="02020603050405020304" pitchFamily="18" charset="0"/>
              </a:rPr>
              <a:t>the </a:t>
            </a:r>
            <a:r>
              <a:rPr lang="en-US" sz="1400" dirty="0" smtClean="0">
                <a:latin typeface="Times New Roman" panose="02020603050405020304" pitchFamily="18" charset="0"/>
                <a:cs typeface="Times New Roman" panose="02020603050405020304" pitchFamily="18" charset="0"/>
              </a:rPr>
              <a:t>ratio:              b</a:t>
            </a:r>
            <a:r>
              <a:rPr lang="en-US" sz="1400" baseline="-25000" dirty="0" smtClean="0">
                <a:latin typeface="Times New Roman" panose="02020603050405020304" pitchFamily="18" charset="0"/>
                <a:cs typeface="Times New Roman" panose="02020603050405020304" pitchFamily="18" charset="0"/>
              </a:rPr>
              <a:t>0</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L = </a:t>
            </a:r>
            <a:r>
              <a:rPr lang="en-US" sz="1400" dirty="0" smtClean="0">
                <a:latin typeface="Times New Roman" panose="02020603050405020304" pitchFamily="18" charset="0"/>
                <a:cs typeface="Times New Roman" panose="02020603050405020304" pitchFamily="18" charset="0"/>
              </a:rPr>
              <a:t>0.55</a:t>
            </a:r>
            <a:endParaRPr lang="en-GB" sz="1400" dirty="0">
              <a:latin typeface="Times New Roman" panose="02020603050405020304" pitchFamily="18" charset="0"/>
              <a:cs typeface="Times New Roman" panose="02020603050405020304" pitchFamily="18" charset="0"/>
            </a:endParaRPr>
          </a:p>
          <a:p>
            <a:pPr lvl="0"/>
            <a:endParaRPr lang="en-GB" dirty="0" smtClean="0"/>
          </a:p>
        </p:txBody>
      </p:sp>
      <p:sp>
        <p:nvSpPr>
          <p:cNvPr id="12" name="Rectangle 11"/>
          <p:cNvSpPr/>
          <p:nvPr/>
        </p:nvSpPr>
        <p:spPr>
          <a:xfrm>
            <a:off x="6607693" y="5000328"/>
            <a:ext cx="3952875" cy="1169551"/>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total weight   m</a:t>
            </a:r>
            <a:r>
              <a:rPr lang="en-US" sz="1050" dirty="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 1600 </a:t>
            </a:r>
            <a:r>
              <a:rPr lang="en-US" sz="1400" dirty="0" smtClean="0">
                <a:latin typeface="Times New Roman" panose="02020603050405020304" pitchFamily="18" charset="0"/>
                <a:cs typeface="Times New Roman" panose="02020603050405020304" pitchFamily="18" charset="0"/>
              </a:rPr>
              <a:t>kg</a:t>
            </a:r>
            <a:endParaRPr lang="en-GB"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wheelbase      </a:t>
            </a:r>
            <a:r>
              <a:rPr lang="en-US" sz="1400" dirty="0" smtClean="0">
                <a:latin typeface="Times New Roman" panose="02020603050405020304" pitchFamily="18" charset="0"/>
                <a:cs typeface="Times New Roman" panose="02020603050405020304" pitchFamily="18" charset="0"/>
              </a:rPr>
              <a:t>L </a:t>
            </a:r>
            <a:r>
              <a:rPr lang="en-US" sz="1400" dirty="0">
                <a:latin typeface="Times New Roman" panose="02020603050405020304" pitchFamily="18" charset="0"/>
                <a:cs typeface="Times New Roman" panose="02020603050405020304" pitchFamily="18" charset="0"/>
              </a:rPr>
              <a:t>= 2600 </a:t>
            </a:r>
            <a:r>
              <a:rPr lang="en-US" sz="1400" dirty="0" smtClean="0">
                <a:latin typeface="Times New Roman" panose="02020603050405020304" pitchFamily="18" charset="0"/>
                <a:cs typeface="Times New Roman" panose="02020603050405020304" pitchFamily="18" charset="0"/>
              </a:rPr>
              <a:t>mm</a:t>
            </a:r>
            <a:endParaRPr lang="en-GB"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ratio         </a:t>
            </a:r>
            <a:r>
              <a:rPr lang="en-US" sz="1400" dirty="0" smtClean="0">
                <a:latin typeface="Times New Roman" panose="02020603050405020304" pitchFamily="18" charset="0"/>
                <a:cs typeface="Times New Roman" panose="02020603050405020304" pitchFamily="18" charset="0"/>
              </a:rPr>
              <a:t> a1 </a:t>
            </a:r>
            <a:r>
              <a:rPr lang="en-US" sz="1400" dirty="0">
                <a:latin typeface="Times New Roman" panose="02020603050405020304" pitchFamily="18" charset="0"/>
                <a:cs typeface="Times New Roman" panose="02020603050405020304" pitchFamily="18" charset="0"/>
              </a:rPr>
              <a:t>/ L = </a:t>
            </a:r>
            <a:r>
              <a:rPr lang="en-US" sz="1400" dirty="0" smtClean="0">
                <a:latin typeface="Times New Roman" panose="02020603050405020304" pitchFamily="18" charset="0"/>
                <a:cs typeface="Times New Roman" panose="02020603050405020304" pitchFamily="18" charset="0"/>
              </a:rPr>
              <a:t>0.55</a:t>
            </a:r>
            <a:endParaRPr lang="en-GB"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ratio          </a:t>
            </a:r>
            <a:r>
              <a:rPr lang="en-US" sz="1400" dirty="0" smtClean="0">
                <a:latin typeface="Times New Roman" panose="02020603050405020304" pitchFamily="18" charset="0"/>
                <a:cs typeface="Times New Roman" panose="02020603050405020304" pitchFamily="18" charset="0"/>
              </a:rPr>
              <a:t>b1 </a:t>
            </a:r>
            <a:r>
              <a:rPr lang="en-US" sz="1400" dirty="0">
                <a:latin typeface="Times New Roman" panose="02020603050405020304" pitchFamily="18" charset="0"/>
                <a:cs typeface="Times New Roman" panose="02020603050405020304" pitchFamily="18" charset="0"/>
              </a:rPr>
              <a:t>/ L = </a:t>
            </a:r>
            <a:r>
              <a:rPr lang="en-US" sz="1400" dirty="0" smtClean="0">
                <a:latin typeface="Times New Roman" panose="02020603050405020304" pitchFamily="18" charset="0"/>
                <a:cs typeface="Times New Roman" panose="02020603050405020304" pitchFamily="18" charset="0"/>
              </a:rPr>
              <a:t>0.45</a:t>
            </a:r>
            <a:endParaRPr lang="en-GB" sz="1400" dirty="0">
              <a:latin typeface="Times New Roman" panose="02020603050405020304" pitchFamily="18" charset="0"/>
              <a:cs typeface="Times New Roman" panose="02020603050405020304" pitchFamily="18" charset="0"/>
            </a:endParaRPr>
          </a:p>
          <a:p>
            <a:endParaRPr lang="en-GB" sz="14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625993" y="2590843"/>
            <a:ext cx="10458450" cy="2268321"/>
            <a:chOff x="809625" y="2532486"/>
            <a:chExt cx="10458450" cy="2268321"/>
          </a:xfrm>
        </p:grpSpPr>
        <p:pic>
          <p:nvPicPr>
            <p:cNvPr id="2" name="Picture 1"/>
            <p:cNvPicPr>
              <a:picLocks noChangeAspect="1"/>
            </p:cNvPicPr>
            <p:nvPr/>
          </p:nvPicPr>
          <p:blipFill>
            <a:blip r:embed="rId3"/>
            <a:stretch>
              <a:fillRect/>
            </a:stretch>
          </p:blipFill>
          <p:spPr>
            <a:xfrm>
              <a:off x="809625" y="2532486"/>
              <a:ext cx="4800600" cy="2209800"/>
            </a:xfrm>
            <a:prstGeom prst="rect">
              <a:avLst/>
            </a:prstGeom>
          </p:spPr>
        </p:pic>
        <p:pic>
          <p:nvPicPr>
            <p:cNvPr id="5" name="Picture 4"/>
            <p:cNvPicPr>
              <a:picLocks noChangeAspect="1"/>
            </p:cNvPicPr>
            <p:nvPr/>
          </p:nvPicPr>
          <p:blipFill>
            <a:blip r:embed="rId4"/>
            <a:stretch>
              <a:fillRect/>
            </a:stretch>
          </p:blipFill>
          <p:spPr>
            <a:xfrm>
              <a:off x="6410325" y="2619582"/>
              <a:ext cx="4857750" cy="2181225"/>
            </a:xfrm>
            <a:prstGeom prst="rect">
              <a:avLst/>
            </a:prstGeom>
          </p:spPr>
        </p:pic>
      </p:grpSp>
      <p:sp>
        <p:nvSpPr>
          <p:cNvPr id="4" name="Action Button: Forward or Next 3">
            <a:hlinkClick r:id="rId5" action="ppaction://hlinksldjump" highlightClick="1"/>
          </p:cNvPr>
          <p:cNvSpPr/>
          <p:nvPr/>
        </p:nvSpPr>
        <p:spPr>
          <a:xfrm>
            <a:off x="10560568" y="5676900"/>
            <a:ext cx="523875" cy="49297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val="206618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7928" y="1760265"/>
            <a:ext cx="5350897" cy="1107996"/>
          </a:xfrm>
          <a:prstGeom prst="rect">
            <a:avLst/>
          </a:prstGeom>
          <a:noFill/>
        </p:spPr>
        <p:txBody>
          <a:bodyPr wrap="square" rtlCol="0">
            <a:spAutoFit/>
          </a:bodyPr>
          <a:lstStyle/>
          <a:p>
            <a:endParaRPr lang="en-GB" sz="1600" b="1"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simulation performed in two conditions, </a:t>
            </a:r>
          </a:p>
          <a:p>
            <a:pPr lvl="0"/>
            <a:r>
              <a:rPr lang="en-US" sz="1600" b="1" dirty="0" smtClean="0">
                <a:latin typeface="Arial" panose="020B0604020202020204" pitchFamily="34" charset="0"/>
                <a:cs typeface="Arial" panose="020B0604020202020204" pitchFamily="34" charset="0"/>
              </a:rPr>
              <a:t>     the car's unladed weight and with total weight</a:t>
            </a:r>
            <a:endParaRPr lang="en-GB" sz="1600" b="1" dirty="0" smtClean="0">
              <a:latin typeface="Arial" panose="020B0604020202020204" pitchFamily="34" charset="0"/>
              <a:cs typeface="Arial" panose="020B0604020202020204" pitchFamily="34" charset="0"/>
            </a:endParaRPr>
          </a:p>
          <a:p>
            <a:endParaRPr lang="ro-RO"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6293" y="2419265"/>
            <a:ext cx="1719772" cy="1016497"/>
          </a:xfrm>
          <a:prstGeom prst="rect">
            <a:avLst/>
          </a:prstGeom>
        </p:spPr>
      </p:pic>
      <p:grpSp>
        <p:nvGrpSpPr>
          <p:cNvPr id="7" name="Group 6"/>
          <p:cNvGrpSpPr/>
          <p:nvPr/>
        </p:nvGrpSpPr>
        <p:grpSpPr>
          <a:xfrm>
            <a:off x="9079703" y="2372763"/>
            <a:ext cx="1304230" cy="1161529"/>
            <a:chOff x="4491037" y="3651974"/>
            <a:chExt cx="2275989" cy="214312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037" y="3651974"/>
              <a:ext cx="2143125" cy="2143125"/>
            </a:xfrm>
            <a:prstGeom prst="rect">
              <a:avLst/>
            </a:prstGeom>
          </p:spPr>
        </p:pic>
        <p:sp>
          <p:nvSpPr>
            <p:cNvPr id="6" name="TextBox 5"/>
            <p:cNvSpPr txBox="1"/>
            <p:nvPr/>
          </p:nvSpPr>
          <p:spPr>
            <a:xfrm>
              <a:off x="4947751" y="4847697"/>
              <a:ext cx="1819275" cy="397513"/>
            </a:xfrm>
            <a:prstGeom prst="rect">
              <a:avLst/>
            </a:prstGeom>
            <a:noFill/>
          </p:spPr>
          <p:txBody>
            <a:bodyPr wrap="square" rtlCol="0">
              <a:spAutoFit/>
            </a:bodyPr>
            <a:lstStyle/>
            <a:p>
              <a:r>
                <a:rPr lang="fr-FR" sz="800" b="1" dirty="0" smtClean="0">
                  <a:solidFill>
                    <a:schemeClr val="bg1"/>
                  </a:solidFill>
                </a:rPr>
                <a:t>CONSTANT</a:t>
              </a:r>
              <a:endParaRPr lang="fr-FR" sz="800" b="1" dirty="0">
                <a:solidFill>
                  <a:schemeClr val="bg1"/>
                </a:solidFill>
              </a:endParaRPr>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9" name="TextBox 8"/>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10" name="TextBox 9"/>
          <p:cNvSpPr txBox="1"/>
          <p:nvPr/>
        </p:nvSpPr>
        <p:spPr>
          <a:xfrm>
            <a:off x="625993" y="1231103"/>
            <a:ext cx="6489182" cy="584775"/>
          </a:xfrm>
          <a:prstGeom prst="rect">
            <a:avLst/>
          </a:prstGeom>
          <a:noFill/>
        </p:spPr>
        <p:txBody>
          <a:bodyPr wrap="square" rtlCol="0">
            <a:spAutoFit/>
          </a:bodyPr>
          <a:lstStyle/>
          <a:p>
            <a:r>
              <a:rPr lang="en-GB" sz="3200" b="1" dirty="0" smtClean="0">
                <a:solidFill>
                  <a:srgbClr val="0070C0"/>
                </a:solidFill>
                <a:latin typeface="Microsoft YaHei UI" panose="020B0503020204020204" pitchFamily="34" charset="-122"/>
                <a:ea typeface="Microsoft YaHei UI" panose="020B0503020204020204" pitchFamily="34" charset="-122"/>
              </a:rPr>
              <a:t>2.3 The simulation conditions</a:t>
            </a:r>
            <a:endParaRPr lang="ro-RO" dirty="0">
              <a:solidFill>
                <a:srgbClr val="0070C0"/>
              </a:solidFill>
              <a:latin typeface="Microsoft YaHei UI" panose="020B0503020204020204" pitchFamily="34" charset="-122"/>
              <a:ea typeface="Microsoft YaHei UI" panose="020B0503020204020204" pitchFamily="34" charset="-122"/>
            </a:endParaRPr>
          </a:p>
        </p:txBody>
      </p:sp>
      <p:sp>
        <p:nvSpPr>
          <p:cNvPr id="13" name="Rectangle 12"/>
          <p:cNvSpPr/>
          <p:nvPr/>
        </p:nvSpPr>
        <p:spPr>
          <a:xfrm>
            <a:off x="487928" y="4126619"/>
            <a:ext cx="6096000" cy="338554"/>
          </a:xfrm>
          <a:prstGeom prst="rect">
            <a:avLst/>
          </a:prstGeom>
        </p:spPr>
        <p:txBody>
          <a:bodyPr>
            <a:spAutoFit/>
          </a:bodyPr>
          <a:lstStyle/>
          <a:p>
            <a:pPr marL="285750" lvl="0" indent="-285750">
              <a:buFont typeface="Wingdings" panose="05000000000000000000" pitchFamily="2" charset="2"/>
              <a:buChar char="Ø"/>
            </a:pPr>
            <a:r>
              <a:rPr lang="en-US" sz="1600" b="1" dirty="0" smtClean="0">
                <a:latin typeface="Arial" panose="020B0604020202020204" pitchFamily="34" charset="0"/>
                <a:cs typeface="Arial" panose="020B0604020202020204" pitchFamily="34" charset="0"/>
              </a:rPr>
              <a:t>the </a:t>
            </a:r>
            <a:r>
              <a:rPr lang="en-US" sz="1600" b="1" dirty="0">
                <a:latin typeface="Arial" panose="020B0604020202020204" pitchFamily="34" charset="0"/>
                <a:cs typeface="Arial" panose="020B0604020202020204" pitchFamily="34" charset="0"/>
              </a:rPr>
              <a:t>cross profile of the </a:t>
            </a:r>
            <a:r>
              <a:rPr lang="en-US" sz="1600" b="1" dirty="0" smtClean="0">
                <a:latin typeface="Arial" panose="020B0604020202020204" pitchFamily="34" charset="0"/>
                <a:cs typeface="Arial" panose="020B0604020202020204" pitchFamily="34" charset="0"/>
              </a:rPr>
              <a:t>lane road </a:t>
            </a:r>
            <a:r>
              <a:rPr lang="en-US" sz="1600" b="1" dirty="0">
                <a:latin typeface="Arial" panose="020B0604020202020204" pitchFamily="34" charset="0"/>
                <a:cs typeface="Arial" panose="020B0604020202020204" pitchFamily="34" charset="0"/>
              </a:rPr>
              <a:t>is </a:t>
            </a:r>
            <a:r>
              <a:rPr lang="en-US" sz="1600" b="1" dirty="0" smtClean="0">
                <a:latin typeface="Arial" panose="020B0604020202020204" pitchFamily="34" charset="0"/>
                <a:cs typeface="Arial" panose="020B0604020202020204" pitchFamily="34" charset="0"/>
              </a:rPr>
              <a:t>symmetrical</a:t>
            </a:r>
            <a:endParaRPr lang="en-GB" sz="1600" b="1" dirty="0">
              <a:latin typeface="Arial" panose="020B0604020202020204" pitchFamily="34" charset="0"/>
              <a:cs typeface="Arial" panose="020B0604020202020204" pitchFamily="34" charset="0"/>
            </a:endParaRPr>
          </a:p>
        </p:txBody>
      </p:sp>
      <p:sp>
        <p:nvSpPr>
          <p:cNvPr id="14" name="Rectangle 13"/>
          <p:cNvSpPr/>
          <p:nvPr/>
        </p:nvSpPr>
        <p:spPr>
          <a:xfrm>
            <a:off x="6654213" y="2001842"/>
            <a:ext cx="4633000" cy="369332"/>
          </a:xfrm>
          <a:prstGeom prst="rect">
            <a:avLst/>
          </a:prstGeom>
        </p:spPr>
        <p:txBody>
          <a:bodyPr wrap="none">
            <a:spAutoFit/>
          </a:bodyPr>
          <a:lstStyle/>
          <a:p>
            <a:pPr marL="285750" lvl="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straight</a:t>
            </a:r>
            <a:r>
              <a:rPr lang="en-US" dirty="0"/>
              <a:t> </a:t>
            </a:r>
            <a:r>
              <a:rPr lang="en-US" sz="1600" b="1" dirty="0">
                <a:latin typeface="Arial" panose="020B0604020202020204" pitchFamily="34" charset="0"/>
                <a:cs typeface="Arial" panose="020B0604020202020204" pitchFamily="34" charset="0"/>
              </a:rPr>
              <a:t>displacement at a constant </a:t>
            </a:r>
            <a:r>
              <a:rPr lang="en-US" sz="1600" b="1" dirty="0" smtClean="0">
                <a:latin typeface="Arial" panose="020B0604020202020204" pitchFamily="34" charset="0"/>
                <a:cs typeface="Arial" panose="020B0604020202020204" pitchFamily="34" charset="0"/>
              </a:rPr>
              <a:t>speed</a:t>
            </a:r>
            <a:endParaRPr lang="en-GB" sz="1600" b="1" dirty="0">
              <a:latin typeface="Arial" panose="020B0604020202020204" pitchFamily="34" charset="0"/>
              <a:cs typeface="Arial" panose="020B0604020202020204" pitchFamily="34" charset="0"/>
            </a:endParaRPr>
          </a:p>
        </p:txBody>
      </p:sp>
      <p:sp>
        <p:nvSpPr>
          <p:cNvPr id="15" name="Rectangle 14"/>
          <p:cNvSpPr/>
          <p:nvPr/>
        </p:nvSpPr>
        <p:spPr>
          <a:xfrm>
            <a:off x="6654213" y="4126619"/>
            <a:ext cx="6430300" cy="584775"/>
          </a:xfrm>
          <a:prstGeom prst="rect">
            <a:avLst/>
          </a:prstGeom>
        </p:spPr>
        <p:txBody>
          <a:bodyPr wrap="square">
            <a:spAutoFit/>
          </a:bodyPr>
          <a:lstStyle/>
          <a:p>
            <a:pPr marL="285750" lvl="0" indent="-285750">
              <a:buFont typeface="Wingdings" panose="05000000000000000000" pitchFamily="2" charset="2"/>
              <a:buChar char="Ø"/>
            </a:pPr>
            <a:r>
              <a:rPr lang="en-US" sz="1600" b="1" dirty="0">
                <a:latin typeface="Arial" panose="020B0604020202020204" pitchFamily="34" charset="0"/>
                <a:cs typeface="Arial" panose="020B0604020202020204" pitchFamily="34" charset="0"/>
              </a:rPr>
              <a:t>all the </a:t>
            </a:r>
            <a:r>
              <a:rPr lang="en-US" sz="1600" b="1" dirty="0" smtClean="0">
                <a:latin typeface="Arial" panose="020B0604020202020204" pitchFamily="34" charset="0"/>
                <a:cs typeface="Arial" panose="020B0604020202020204" pitchFamily="34" charset="0"/>
              </a:rPr>
              <a:t>road profiles used </a:t>
            </a:r>
            <a:r>
              <a:rPr lang="en-US" sz="1600" b="1" dirty="0">
                <a:latin typeface="Arial" panose="020B0604020202020204" pitchFamily="34" charset="0"/>
                <a:cs typeface="Arial" panose="020B0604020202020204" pitchFamily="34" charset="0"/>
              </a:rPr>
              <a:t>in simulation </a:t>
            </a:r>
            <a:endParaRPr lang="en-US" sz="1600" b="1" dirty="0" smtClean="0">
              <a:latin typeface="Arial" panose="020B0604020202020204" pitchFamily="34" charset="0"/>
              <a:cs typeface="Arial" panose="020B0604020202020204" pitchFamily="34" charset="0"/>
            </a:endParaRPr>
          </a:p>
          <a:p>
            <a:pPr lvl="0"/>
            <a:r>
              <a:rPr lang="en-US" sz="1600" b="1"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    have </a:t>
            </a:r>
            <a:r>
              <a:rPr lang="en-US" sz="1600" b="1" dirty="0">
                <a:latin typeface="Arial" panose="020B0604020202020204" pitchFamily="34" charset="0"/>
                <a:cs typeface="Arial" panose="020B0604020202020204" pitchFamily="34" charset="0"/>
              </a:rPr>
              <a:t>a length of 1 </a:t>
            </a:r>
            <a:r>
              <a:rPr lang="en-US" sz="1600" b="1" dirty="0" smtClean="0">
                <a:latin typeface="Arial" panose="020B0604020202020204" pitchFamily="34" charset="0"/>
                <a:cs typeface="Arial" panose="020B0604020202020204" pitchFamily="34" charset="0"/>
              </a:rPr>
              <a:t>km</a:t>
            </a:r>
            <a:endParaRPr lang="en-GB" sz="1600" b="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787136" y="2591442"/>
            <a:ext cx="5541397" cy="1043418"/>
          </a:xfrm>
          <a:prstGeom prst="rect">
            <a:avLst/>
          </a:prstGeom>
        </p:spPr>
      </p:pic>
      <p:pic>
        <p:nvPicPr>
          <p:cNvPr id="17" name="Picture 16"/>
          <p:cNvPicPr>
            <a:picLocks noChangeAspect="1"/>
          </p:cNvPicPr>
          <p:nvPr/>
        </p:nvPicPr>
        <p:blipFill>
          <a:blip r:embed="rId6"/>
          <a:stretch>
            <a:fillRect/>
          </a:stretch>
        </p:blipFill>
        <p:spPr>
          <a:xfrm>
            <a:off x="7056293" y="4802899"/>
            <a:ext cx="2724242" cy="1746842"/>
          </a:xfrm>
          <a:prstGeom prst="rect">
            <a:avLst/>
          </a:prstGeom>
          <a:ln>
            <a:solidFill>
              <a:schemeClr val="tx1"/>
            </a:solidFill>
          </a:ln>
        </p:spPr>
      </p:pic>
      <p:pic>
        <p:nvPicPr>
          <p:cNvPr id="20" name="Picture 19"/>
          <p:cNvPicPr>
            <a:picLocks noChangeAspect="1"/>
          </p:cNvPicPr>
          <p:nvPr/>
        </p:nvPicPr>
        <p:blipFill>
          <a:blip r:embed="rId7"/>
          <a:stretch>
            <a:fillRect/>
          </a:stretch>
        </p:blipFill>
        <p:spPr>
          <a:xfrm>
            <a:off x="923833" y="4643548"/>
            <a:ext cx="3657600" cy="1095375"/>
          </a:xfrm>
          <a:prstGeom prst="rect">
            <a:avLst/>
          </a:prstGeom>
        </p:spPr>
      </p:pic>
    </p:spTree>
    <p:extLst>
      <p:ext uri="{BB962C8B-B14F-4D97-AF65-F5344CB8AC3E}">
        <p14:creationId xmlns:p14="http://schemas.microsoft.com/office/powerpoint/2010/main" val="3312072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2411" y="2989999"/>
            <a:ext cx="5438775" cy="2171700"/>
          </a:xfrm>
          <a:prstGeom prst="rect">
            <a:avLst/>
          </a:prstGeom>
          <a:ln>
            <a:solidFill>
              <a:schemeClr val="tx1"/>
            </a:solidFill>
          </a:ln>
        </p:spPr>
      </p:pic>
      <p:sp>
        <p:nvSpPr>
          <p:cNvPr id="9" name="TextBox 8"/>
          <p:cNvSpPr txBox="1"/>
          <p:nvPr/>
        </p:nvSpPr>
        <p:spPr>
          <a:xfrm>
            <a:off x="6471028" y="4384702"/>
            <a:ext cx="2825374" cy="1169551"/>
          </a:xfrm>
          <a:prstGeom prst="rect">
            <a:avLst/>
          </a:prstGeom>
        </p:spPr>
        <p:txBody>
          <a:bodyPr wrap="square">
            <a:spAutoFit/>
          </a:bodyPr>
          <a:lstStyle>
            <a:defPPr>
              <a:defRPr lang="en-US"/>
            </a:defPPr>
            <a:lvl1pPr>
              <a:defRPr sz="1400">
                <a:latin typeface="Times New Roman" panose="02020603050405020304" pitchFamily="18" charset="0"/>
                <a:cs typeface="Times New Roman" panose="02020603050405020304" pitchFamily="18" charset="0"/>
              </a:defRPr>
            </a:lvl1pPr>
          </a:lstStyle>
          <a:p>
            <a:endParaRPr lang="ro-RO" dirty="0"/>
          </a:p>
          <a:p>
            <a:r>
              <a:rPr lang="en-US" dirty="0"/>
              <a:t>The suspension itself </a:t>
            </a:r>
            <a:r>
              <a:rPr lang="en-US" dirty="0" smtClean="0"/>
              <a:t>includes:</a:t>
            </a:r>
          </a:p>
          <a:p>
            <a:r>
              <a:rPr lang="en-US" dirty="0" smtClean="0"/>
              <a:t>-   the spring </a:t>
            </a:r>
            <a:r>
              <a:rPr lang="en-US" sz="1200" i="1" dirty="0" smtClean="0"/>
              <a:t>(ks)</a:t>
            </a:r>
          </a:p>
          <a:p>
            <a:pPr indent="-171450">
              <a:buFontTx/>
              <a:buChar char="-"/>
            </a:pPr>
            <a:r>
              <a:rPr lang="en-US" dirty="0" smtClean="0"/>
              <a:t>the damper </a:t>
            </a:r>
            <a:r>
              <a:rPr lang="en-US" sz="1200" i="1" dirty="0"/>
              <a:t>(cs)</a:t>
            </a:r>
          </a:p>
          <a:p>
            <a:pPr marL="171450" indent="-171450">
              <a:buFontTx/>
              <a:buChar char="-"/>
            </a:pPr>
            <a:r>
              <a:rPr lang="en-US" dirty="0" smtClean="0"/>
              <a:t>the sprung </a:t>
            </a:r>
            <a:r>
              <a:rPr lang="en-US" dirty="0"/>
              <a:t>mass </a:t>
            </a:r>
            <a:r>
              <a:rPr lang="en-US" sz="1200" i="1" dirty="0"/>
              <a:t>(</a:t>
            </a:r>
            <a:r>
              <a:rPr lang="en-US" sz="1200" i="1" dirty="0" smtClean="0"/>
              <a:t>m)</a:t>
            </a:r>
          </a:p>
        </p:txBody>
      </p:sp>
      <p:pic>
        <p:nvPicPr>
          <p:cNvPr id="12" name="Picture 11"/>
          <p:cNvPicPr>
            <a:picLocks noChangeAspect="1"/>
          </p:cNvPicPr>
          <p:nvPr/>
        </p:nvPicPr>
        <p:blipFill>
          <a:blip r:embed="rId3"/>
          <a:stretch>
            <a:fillRect/>
          </a:stretch>
        </p:blipFill>
        <p:spPr>
          <a:xfrm>
            <a:off x="6471028" y="1561437"/>
            <a:ext cx="4344045" cy="2857124"/>
          </a:xfrm>
          <a:prstGeom prst="rect">
            <a:avLst/>
          </a:prstGeom>
          <a:ln>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4904" y="321198"/>
            <a:ext cx="11411273" cy="789972"/>
          </a:xfrm>
          <a:prstGeom prst="rect">
            <a:avLst/>
          </a:prstGeom>
        </p:spPr>
      </p:pic>
      <p:sp>
        <p:nvSpPr>
          <p:cNvPr id="14" name="TextBox 13"/>
          <p:cNvSpPr txBox="1"/>
          <p:nvPr/>
        </p:nvSpPr>
        <p:spPr>
          <a:xfrm>
            <a:off x="364885" y="6400639"/>
            <a:ext cx="4775496" cy="646331"/>
          </a:xfrm>
          <a:prstGeom prst="rect">
            <a:avLst/>
          </a:prstGeom>
          <a:noFill/>
        </p:spPr>
        <p:txBody>
          <a:bodyPr wrap="square" rtlCol="0">
            <a:spAutoFit/>
          </a:bodyPr>
          <a:lstStyle/>
          <a:p>
            <a:r>
              <a:rPr lang="en-GB" b="1" dirty="0" smtClean="0">
                <a:latin typeface="Microsoft Yi Baiti" panose="03000500000000000000" pitchFamily="66" charset="0"/>
                <a:ea typeface="Microsoft Yi Baiti" panose="03000500000000000000" pitchFamily="66" charset="0"/>
              </a:rPr>
              <a:t>Veronel-George JACOTA   ︳    01.09.2015</a:t>
            </a:r>
            <a:endParaRPr lang="en-GB" b="1" dirty="0">
              <a:latin typeface="Microsoft Yi Baiti" panose="03000500000000000000" pitchFamily="66" charset="0"/>
              <a:ea typeface="Microsoft Yi Baiti" panose="03000500000000000000" pitchFamily="66" charset="0"/>
            </a:endParaRPr>
          </a:p>
          <a:p>
            <a:endParaRPr lang="ro-RO" dirty="0">
              <a:latin typeface="Microsoft Yi Baiti" panose="03000500000000000000" pitchFamily="66" charset="0"/>
              <a:ea typeface="Microsoft Yi Baiti" panose="03000500000000000000" pitchFamily="66" charset="0"/>
            </a:endParaRPr>
          </a:p>
        </p:txBody>
      </p:sp>
      <p:sp>
        <p:nvSpPr>
          <p:cNvPr id="15" name="TextBox 14"/>
          <p:cNvSpPr txBox="1"/>
          <p:nvPr/>
        </p:nvSpPr>
        <p:spPr>
          <a:xfrm>
            <a:off x="625992" y="1231103"/>
            <a:ext cx="5527157" cy="861774"/>
          </a:xfrm>
          <a:prstGeom prst="rect">
            <a:avLst/>
          </a:prstGeom>
          <a:noFill/>
        </p:spPr>
        <p:txBody>
          <a:bodyPr wrap="square" rtlCol="0">
            <a:spAutoFit/>
          </a:bodyPr>
          <a:lstStyle/>
          <a:p>
            <a:r>
              <a:rPr lang="en-GB" sz="3200" b="1" dirty="0" smtClean="0">
                <a:solidFill>
                  <a:srgbClr val="0070C0"/>
                </a:solidFill>
                <a:latin typeface="Microsoft YaHei UI" panose="020B0503020204020204" pitchFamily="34" charset="-122"/>
                <a:ea typeface="Microsoft YaHei UI" panose="020B0503020204020204" pitchFamily="34" charset="-122"/>
              </a:rPr>
              <a:t>3. Mathematical model</a:t>
            </a:r>
            <a:endParaRPr lang="en-GB" sz="3200" b="1" dirty="0">
              <a:solidFill>
                <a:srgbClr val="0070C0"/>
              </a:solidFill>
              <a:latin typeface="Microsoft YaHei UI" panose="020B0503020204020204" pitchFamily="34" charset="-122"/>
              <a:ea typeface="Microsoft YaHei UI" panose="020B0503020204020204" pitchFamily="34" charset="-122"/>
            </a:endParaRPr>
          </a:p>
          <a:p>
            <a:endParaRPr lang="ro-RO" dirty="0">
              <a:solidFill>
                <a:srgbClr val="0070C0"/>
              </a:solidFill>
              <a:latin typeface="Microsoft YaHei UI" panose="020B0503020204020204" pitchFamily="34" charset="-122"/>
              <a:ea typeface="Microsoft YaHei UI" panose="020B0503020204020204" pitchFamily="34" charset="-122"/>
            </a:endParaRPr>
          </a:p>
        </p:txBody>
      </p:sp>
      <p:sp>
        <p:nvSpPr>
          <p:cNvPr id="10" name="TextBox 9"/>
          <p:cNvSpPr txBox="1"/>
          <p:nvPr/>
        </p:nvSpPr>
        <p:spPr>
          <a:xfrm>
            <a:off x="6471028" y="5554253"/>
            <a:ext cx="5501897" cy="954107"/>
          </a:xfrm>
          <a:prstGeom prst="rect">
            <a:avLst/>
          </a:prstGeom>
        </p:spPr>
        <p:txBody>
          <a:bodyPr wrap="square">
            <a:spAutoFit/>
          </a:bodyPr>
          <a:lstStyle>
            <a:defPPr>
              <a:defRPr lang="en-US"/>
            </a:defPPr>
            <a:lvl1pPr>
              <a:defRPr sz="1400">
                <a:latin typeface="Times New Roman" panose="02020603050405020304" pitchFamily="18" charset="0"/>
                <a:cs typeface="Times New Roman" panose="02020603050405020304" pitchFamily="18" charset="0"/>
              </a:defRPr>
            </a:lvl1pPr>
          </a:lstStyle>
          <a:p>
            <a:r>
              <a:rPr lang="en-US" dirty="0" smtClean="0"/>
              <a:t>The </a:t>
            </a:r>
            <a:r>
              <a:rPr lang="en-US" dirty="0"/>
              <a:t>tire was defined as an independent suspension with the same elements </a:t>
            </a:r>
            <a:r>
              <a:rPr lang="en-US" dirty="0" smtClean="0"/>
              <a:t>-   the spring </a:t>
            </a:r>
            <a:r>
              <a:rPr lang="en-US" sz="1200" i="1" dirty="0" smtClean="0"/>
              <a:t>(kt)</a:t>
            </a:r>
          </a:p>
          <a:p>
            <a:pPr indent="-171450">
              <a:buFontTx/>
              <a:buChar char="-"/>
            </a:pPr>
            <a:r>
              <a:rPr lang="en-US" dirty="0" smtClean="0"/>
              <a:t>the damper </a:t>
            </a:r>
            <a:r>
              <a:rPr lang="en-US" sz="1200" i="1" dirty="0"/>
              <a:t>(</a:t>
            </a:r>
            <a:r>
              <a:rPr lang="en-US" sz="1200" i="1" dirty="0" smtClean="0"/>
              <a:t>ct)</a:t>
            </a:r>
            <a:endParaRPr lang="en-US" sz="1200" i="1" dirty="0"/>
          </a:p>
          <a:p>
            <a:pPr marL="171450" indent="-171450">
              <a:buFontTx/>
              <a:buChar char="-"/>
            </a:pPr>
            <a:r>
              <a:rPr lang="en-US" dirty="0" smtClean="0"/>
              <a:t>the unsprung mass </a:t>
            </a:r>
            <a:r>
              <a:rPr lang="en-US" sz="1200" i="1" dirty="0"/>
              <a:t>(</a:t>
            </a:r>
            <a:r>
              <a:rPr lang="en-US" sz="1200" i="1" dirty="0" smtClean="0"/>
              <a:t>m)</a:t>
            </a:r>
          </a:p>
        </p:txBody>
      </p:sp>
    </p:spTree>
    <p:extLst>
      <p:ext uri="{BB962C8B-B14F-4D97-AF65-F5344CB8AC3E}">
        <p14:creationId xmlns:p14="http://schemas.microsoft.com/office/powerpoint/2010/main" val="3063324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1954</TotalTime>
  <Words>1266</Words>
  <Application>Microsoft Office PowerPoint</Application>
  <PresentationFormat>Custom</PresentationFormat>
  <Paragraphs>382</Paragraphs>
  <Slides>19</Slides>
  <Notes>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13_一般</vt:lpstr>
      <vt:lpstr>About OMICS Group</vt:lpstr>
      <vt:lpstr>About OMICS Group Conferences</vt:lpstr>
      <vt:lpstr>PowerPoint Presentation</vt:lpstr>
      <vt:lpstr>1. ACTUAL SITUATION OF FUEL CONSUMPTION REDUCTION 2. SIMULATION PARAMETERS      2.1 The road profile       2.2 The car parameters       2.3 The simulation conditions 3. MATHEMATICAL MODEL 4. SIMULINK MODEL 5. RESULTS 6. VEHICLE VIBRATION EFFECTS ON THE HUMAN BODY 7. CONCLUSIONS</vt:lpstr>
      <vt:lpstr>Achievements in the field          of energy recovery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vt:lpstr>
      <vt:lpstr>Annex 1 :  Macrostructure road profile</vt:lpstr>
      <vt:lpstr>Annex 2 :  Microstructure road profile</vt:lpstr>
      <vt:lpstr>Annex 3 :  the car parameters </vt:lpstr>
      <vt:lpstr>Annex 4  : Simulink model</vt:lpstr>
      <vt:lpstr>Annex 5 :  the dissipated energy value [J]</vt:lpstr>
    </vt:vector>
  </TitlesOfParts>
  <Company>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JACOTA Veronel-George</dc:creator>
  <cp:lastModifiedBy>Riya Dhar</cp:lastModifiedBy>
  <cp:revision>181</cp:revision>
  <dcterms:created xsi:type="dcterms:W3CDTF">2015-06-17T09:16:04Z</dcterms:created>
  <dcterms:modified xsi:type="dcterms:W3CDTF">2015-09-24T09:07:45Z</dcterms:modified>
</cp:coreProperties>
</file>