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9" r:id="rId4"/>
    <p:sldId id="286" r:id="rId5"/>
    <p:sldId id="281" r:id="rId6"/>
    <p:sldId id="299" r:id="rId7"/>
    <p:sldId id="269" r:id="rId8"/>
    <p:sldId id="290" r:id="rId9"/>
    <p:sldId id="291" r:id="rId10"/>
    <p:sldId id="292" r:id="rId11"/>
    <p:sldId id="294" r:id="rId12"/>
    <p:sldId id="293" r:id="rId13"/>
    <p:sldId id="262" r:id="rId14"/>
    <p:sldId id="263" r:id="rId15"/>
    <p:sldId id="264" r:id="rId16"/>
    <p:sldId id="272" r:id="rId17"/>
    <p:sldId id="260" r:id="rId18"/>
    <p:sldId id="302" r:id="rId19"/>
    <p:sldId id="304" r:id="rId20"/>
    <p:sldId id="300" r:id="rId21"/>
    <p:sldId id="301" r:id="rId22"/>
    <p:sldId id="298" r:id="rId23"/>
    <p:sldId id="280" r:id="rId24"/>
    <p:sldId id="284" r:id="rId25"/>
    <p:sldId id="287" r:id="rId26"/>
    <p:sldId id="295" r:id="rId27"/>
    <p:sldId id="288" r:id="rId28"/>
    <p:sldId id="289" r:id="rId29"/>
    <p:sldId id="296" r:id="rId30"/>
    <p:sldId id="297" r:id="rId31"/>
    <p:sldId id="285" r:id="rId32"/>
    <p:sldId id="30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3AB52A-45E2-470B-A0B1-7A80C4604181}" type="datetimeFigureOut">
              <a:rPr lang="en-ZA" smtClean="0"/>
              <a:pPr/>
              <a:t>2015/08/04</a:t>
            </a:fld>
            <a:endParaRPr lang="en-Z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F8FEEE-62B0-4E3E-9DB2-05856979D235}" type="slidenum">
              <a:rPr lang="en-ZA" smtClean="0"/>
              <a:pPr/>
              <a:t>‹#›</a:t>
            </a:fld>
            <a:endParaRPr lang="en-ZA"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534 </a:t>
            </a:r>
            <a:r>
              <a:rPr lang="en-ZA" dirty="0" err="1" smtClean="0"/>
              <a:t>arboviruses</a:t>
            </a:r>
            <a:endParaRPr lang="en-ZA" dirty="0"/>
          </a:p>
        </p:txBody>
      </p:sp>
      <p:sp>
        <p:nvSpPr>
          <p:cNvPr id="4" name="Slide Number Placeholder 3"/>
          <p:cNvSpPr>
            <a:spLocks noGrp="1"/>
          </p:cNvSpPr>
          <p:nvPr>
            <p:ph type="sldNum" sz="quarter" idx="10"/>
          </p:nvPr>
        </p:nvSpPr>
        <p:spPr/>
        <p:txBody>
          <a:bodyPr/>
          <a:lstStyle/>
          <a:p>
            <a:fld id="{51F8FEEE-62B0-4E3E-9DB2-05856979D235}" type="slidenum">
              <a:rPr lang="en-ZA" smtClean="0"/>
              <a:pPr/>
              <a:t>2</a:t>
            </a:fld>
            <a:endParaRPr lang="en-Z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ADFA00F3-AFF7-4987-A7DA-3B2B96AE9C84}" type="slidenum">
              <a:rPr lang="en-US" smtClean="0"/>
              <a:pPr/>
              <a:t>15</a:t>
            </a:fld>
            <a:endParaRPr lang="en-US" dirty="0" smtClean="0"/>
          </a:p>
        </p:txBody>
      </p:sp>
      <p:sp>
        <p:nvSpPr>
          <p:cNvPr id="7"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A5EE97C8-8345-4477-8FCB-F594E09247EC}" type="slidenum">
              <a:rPr lang="en-GB" sz="1200">
                <a:latin typeface="+mn-lt"/>
                <a:cs typeface="+mn-cs"/>
              </a:rPr>
              <a:pPr algn="r" fontAlgn="auto">
                <a:spcBef>
                  <a:spcPts val="0"/>
                </a:spcBef>
                <a:spcAft>
                  <a:spcPts val="0"/>
                </a:spcAft>
                <a:defRPr/>
              </a:pPr>
              <a:t>15</a:t>
            </a:fld>
            <a:endParaRPr lang="en-GB" sz="1200" dirty="0">
              <a:latin typeface="+mn-lt"/>
              <a:cs typeface="+mn-cs"/>
            </a:endParaRPr>
          </a:p>
        </p:txBody>
      </p:sp>
      <p:sp>
        <p:nvSpPr>
          <p:cNvPr id="16388" name="Rectangle 2"/>
          <p:cNvSpPr>
            <a:spLocks noGrp="1" noRot="1" noChangeAspect="1" noChangeArrowheads="1" noTextEdit="1"/>
          </p:cNvSpPr>
          <p:nvPr>
            <p:ph type="sldImg"/>
          </p:nvPr>
        </p:nvSpPr>
        <p:spPr>
          <a:xfrm>
            <a:off x="1144588" y="685800"/>
            <a:ext cx="4572000" cy="3429000"/>
          </a:xfrm>
          <a:ln/>
        </p:spPr>
      </p:sp>
      <p:sp>
        <p:nvSpPr>
          <p:cNvPr id="16389" name="Rectangle 3"/>
          <p:cNvSpPr>
            <a:spLocks noGrp="1" noChangeArrowheads="1"/>
          </p:cNvSpPr>
          <p:nvPr>
            <p:ph type="body" idx="1"/>
          </p:nvPr>
        </p:nvSpPr>
        <p:spPr>
          <a:noFill/>
          <a:ln/>
        </p:spPr>
        <p:txBody>
          <a:bodyPr/>
          <a:lstStyle/>
          <a:p>
            <a:pPr eaLnBrk="1" hangingPunct="1"/>
            <a:r>
              <a:rPr lang="en-GB" dirty="0" smtClean="0"/>
              <a:t>Q: Why RVF-re-emerged? </a:t>
            </a:r>
          </a:p>
          <a:p>
            <a:pPr eaLnBrk="1" hangingPunct="1"/>
            <a:r>
              <a:rPr lang="en-GB" dirty="0" smtClean="0"/>
              <a:t>The re-emergence of RVF in South Africa may be explained by climate factors during the period. Outbreaks are often recorded after an extended period of draught followed by heavy rainfall. </a:t>
            </a:r>
          </a:p>
          <a:p>
            <a:pPr eaLnBrk="1" hangingPunct="1"/>
            <a:r>
              <a:rPr lang="en-GB" dirty="0" smtClean="0"/>
              <a:t>The infected eggs of the mosquito can survive for many years of draught and desiccation. </a:t>
            </a:r>
          </a:p>
          <a:p>
            <a:pPr eaLnBrk="1" hangingPunct="1"/>
            <a:r>
              <a:rPr lang="en-GB" dirty="0" smtClean="0"/>
              <a:t>During periods of increased rainfall, low lying areas are flooded – allowing for the re-emergence of the vectors carrying the virus. </a:t>
            </a:r>
          </a:p>
          <a:p>
            <a:pPr eaLnBrk="1" hangingPunct="1"/>
            <a:r>
              <a:rPr lang="en-GB" dirty="0" smtClean="0"/>
              <a:t>These go onto to infect livestock within the area.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ea typeface="ＭＳ Ｐゴシック" pitchFamily="34" charset="-128"/>
              </a:rPr>
              <a:t>Cases are those reported in domestic livestock only</a:t>
            </a:r>
          </a:p>
        </p:txBody>
      </p:sp>
      <p:sp>
        <p:nvSpPr>
          <p:cNvPr id="32771" name="Slide Number Placeholder 3"/>
          <p:cNvSpPr>
            <a:spLocks noGrp="1"/>
          </p:cNvSpPr>
          <p:nvPr>
            <p:ph type="sldNum" sz="quarter" idx="5"/>
          </p:nvPr>
        </p:nvSpPr>
        <p:spPr bwMode="auto">
          <a:noFill/>
          <a:ln>
            <a:miter lim="800000"/>
            <a:headEnd/>
            <a:tailEnd/>
          </a:ln>
        </p:spPr>
        <p:txBody>
          <a:bodyPr/>
          <a:lstStyle/>
          <a:p>
            <a:fld id="{A269B107-AFB5-4FEE-8425-3A71BF2A1D71}" type="slidenum">
              <a:rPr lang="en-US" smtClean="0">
                <a:latin typeface="Calibri" pitchFamily="34" charset="0"/>
                <a:ea typeface="ＭＳ Ｐゴシック" pitchFamily="34" charset="-128"/>
              </a:rPr>
              <a:pPr/>
              <a:t>16</a:t>
            </a:fld>
            <a:endParaRPr lang="en-US" dirty="0" smtClean="0">
              <a:latin typeface="Calibri"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AAC3FBA7-D56A-43DE-A5BC-05A5B995EF69}" type="slidenum">
              <a:rPr lang="en-ZA" smtClean="0"/>
              <a:pPr/>
              <a:t>17</a:t>
            </a:fld>
            <a:endParaRPr lang="en-Z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AAC3FBA7-D56A-43DE-A5BC-05A5B995EF69}" type="slidenum">
              <a:rPr lang="en-ZA" smtClean="0"/>
              <a:pPr/>
              <a:t>20</a:t>
            </a:fld>
            <a:endParaRPr lang="en-ZA"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Tablets instead of</a:t>
            </a:r>
            <a:r>
              <a:rPr lang="en-ZA" baseline="0" dirty="0" smtClean="0"/>
              <a:t> </a:t>
            </a:r>
            <a:r>
              <a:rPr lang="en-ZA" dirty="0" smtClean="0"/>
              <a:t>paper-based</a:t>
            </a:r>
            <a:r>
              <a:rPr lang="en-ZA" baseline="0" dirty="0" smtClean="0"/>
              <a:t> questionnaires (advantages): faster, easier, in English, in Afrikaans, in Sesotho (in making), when worker illiterate can still complete with assistance; first time introduction of electronic questionnaire (tablets)</a:t>
            </a:r>
          </a:p>
          <a:p>
            <a:r>
              <a:rPr lang="en-ZA" baseline="0" dirty="0" smtClean="0"/>
              <a:t>Interviewing of farmers both commercial or subsistence </a:t>
            </a:r>
            <a:endParaRPr lang="en-ZA" dirty="0"/>
          </a:p>
        </p:txBody>
      </p:sp>
      <p:sp>
        <p:nvSpPr>
          <p:cNvPr id="4" name="Slide Number Placeholder 3"/>
          <p:cNvSpPr>
            <a:spLocks noGrp="1"/>
          </p:cNvSpPr>
          <p:nvPr>
            <p:ph type="sldNum" sz="quarter" idx="10"/>
          </p:nvPr>
        </p:nvSpPr>
        <p:spPr/>
        <p:txBody>
          <a:bodyPr/>
          <a:lstStyle/>
          <a:p>
            <a:fld id="{AAC3FBA7-D56A-43DE-A5BC-05A5B995EF69}" type="slidenum">
              <a:rPr lang="en-ZA" smtClean="0"/>
              <a:pPr/>
              <a:t>21</a:t>
            </a:fld>
            <a:endParaRPr lang="en-ZA"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CAFE9E67-3769-4484-AA71-F4E997976121}" type="slidenum">
              <a:rPr lang="en-ZA" smtClean="0"/>
              <a:pPr/>
              <a:t>26</a:t>
            </a:fld>
            <a:endParaRPr lang="en-ZA"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1" indent="-342900">
              <a:buFont typeface="Arial" pitchFamily="34" charset="0"/>
              <a:buNone/>
            </a:pPr>
            <a:r>
              <a:rPr lang="en-ZA" sz="2000" dirty="0" smtClean="0"/>
              <a:t>Transmission to humans is zoonotic </a:t>
            </a:r>
            <a:r>
              <a:rPr lang="en-ZA" sz="1600" dirty="0" smtClean="0"/>
              <a:t>through bite or crushing of infected ticks or direct contact with the blood or tissues of livestock</a:t>
            </a:r>
            <a:r>
              <a:rPr lang="en-ZA" sz="1600" baseline="0" dirty="0" smtClean="0"/>
              <a:t> </a:t>
            </a:r>
          </a:p>
          <a:p>
            <a:pPr marL="342900" lvl="1" indent="-342900">
              <a:buFont typeface="Arial" pitchFamily="34" charset="0"/>
              <a:buNone/>
            </a:pPr>
            <a:r>
              <a:rPr lang="en-ZA" sz="1600" dirty="0" smtClean="0"/>
              <a:t>with short-period high-level viraemia. The virus can also be transmitted from one human to another resulting from close contact with </a:t>
            </a:r>
          </a:p>
          <a:p>
            <a:pPr marL="342900" lvl="1" indent="-342900">
              <a:buFont typeface="Arial" pitchFamily="34" charset="0"/>
              <a:buNone/>
            </a:pPr>
            <a:r>
              <a:rPr lang="en-ZA" sz="1600" dirty="0" smtClean="0"/>
              <a:t>infectious blood or bodily fluids.</a:t>
            </a:r>
          </a:p>
          <a:p>
            <a:endParaRPr lang="en-ZA" dirty="0"/>
          </a:p>
        </p:txBody>
      </p:sp>
      <p:sp>
        <p:nvSpPr>
          <p:cNvPr id="4" name="Slide Number Placeholder 3"/>
          <p:cNvSpPr>
            <a:spLocks noGrp="1"/>
          </p:cNvSpPr>
          <p:nvPr>
            <p:ph type="sldNum" sz="quarter" idx="10"/>
          </p:nvPr>
        </p:nvSpPr>
        <p:spPr/>
        <p:txBody>
          <a:bodyPr/>
          <a:lstStyle/>
          <a:p>
            <a:fld id="{0CB570EF-E14D-4D79-8E96-E4587768DC2A}" type="slidenum">
              <a:rPr lang="en-ZA" smtClean="0"/>
              <a:pPr/>
              <a:t>29</a:t>
            </a:fld>
            <a:endParaRPr lang="en-ZA"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latin typeface="+mn-lt"/>
                <a:ea typeface="+mn-ea"/>
                <a:cs typeface="+mn-cs"/>
              </a:rPr>
              <a:t>Two foci of nosocomial spread were reported , recorded in the Orange Free State in 1984 (5 cases, 1 fatal) and at a hospital near Cape Town, Western Cape (8 cases, two fatal), and only one recorded outbreak occurred in 1996 (17 cases, 1 fatal) at an ostrich abattoir in Oudtshoorn, Western Cape[</a:t>
            </a:r>
            <a:r>
              <a:rPr lang="en-ZA" sz="1200" u="none" strike="noStrike" kern="1200" dirty="0" smtClean="0">
                <a:solidFill>
                  <a:schemeClr val="tx1"/>
                </a:solidFill>
                <a:latin typeface="+mn-lt"/>
                <a:ea typeface="+mn-ea"/>
                <a:cs typeface="+mn-cs"/>
                <a:hlinkClick r:id="" action="ppaction://hlinkfile" tooltip="Shepherd, 1985 #631"/>
              </a:rPr>
              <a:t>8</a:t>
            </a:r>
            <a:r>
              <a:rPr lang="en-ZA" sz="1200" kern="1200" dirty="0" smtClean="0">
                <a:solidFill>
                  <a:schemeClr val="tx1"/>
                </a:solidFill>
                <a:latin typeface="+mn-lt"/>
                <a:ea typeface="+mn-ea"/>
                <a:cs typeface="+mn-cs"/>
              </a:rPr>
              <a:t>, </a:t>
            </a:r>
            <a:r>
              <a:rPr lang="en-ZA" sz="1200" u="none" strike="noStrike" kern="1200" dirty="0" smtClean="0">
                <a:solidFill>
                  <a:schemeClr val="tx1"/>
                </a:solidFill>
                <a:latin typeface="+mn-lt"/>
                <a:ea typeface="+mn-ea"/>
                <a:cs typeface="+mn-cs"/>
                <a:hlinkClick r:id="" action="ppaction://hlinkfile" tooltip="Swanepoel, 1985 #632"/>
              </a:rPr>
              <a:t>9</a:t>
            </a:r>
            <a:r>
              <a:rPr lang="en-ZA" sz="1200" kern="1200" dirty="0" smtClean="0">
                <a:solidFill>
                  <a:schemeClr val="tx1"/>
                </a:solidFill>
                <a:latin typeface="+mn-lt"/>
                <a:ea typeface="+mn-ea"/>
                <a:cs typeface="+mn-cs"/>
              </a:rPr>
              <a:t>, </a:t>
            </a:r>
            <a:r>
              <a:rPr lang="en-ZA" sz="1200" u="none" strike="noStrike" kern="1200" dirty="0" smtClean="0">
                <a:solidFill>
                  <a:schemeClr val="tx1"/>
                </a:solidFill>
                <a:latin typeface="+mn-lt"/>
                <a:ea typeface="+mn-ea"/>
                <a:cs typeface="+mn-cs"/>
                <a:hlinkClick r:id="" action="ppaction://hlinkfile" tooltip="Swanepoel, 1985 #633"/>
              </a:rPr>
              <a:t>27</a:t>
            </a:r>
            <a:r>
              <a:rPr lang="en-ZA" sz="1200" kern="1200" dirty="0" smtClean="0">
                <a:solidFill>
                  <a:schemeClr val="tx1"/>
                </a:solidFill>
                <a:latin typeface="+mn-lt"/>
                <a:ea typeface="+mn-ea"/>
                <a:cs typeface="+mn-cs"/>
              </a:rPr>
              <a:t>] and sporadic cases thereafter at an average of 7 cases almost every year.</a:t>
            </a:r>
          </a:p>
        </p:txBody>
      </p:sp>
      <p:sp>
        <p:nvSpPr>
          <p:cNvPr id="4" name="Slide Number Placeholder 3"/>
          <p:cNvSpPr>
            <a:spLocks noGrp="1"/>
          </p:cNvSpPr>
          <p:nvPr>
            <p:ph type="sldNum" sz="quarter" idx="10"/>
          </p:nvPr>
        </p:nvSpPr>
        <p:spPr/>
        <p:txBody>
          <a:bodyPr/>
          <a:lstStyle/>
          <a:p>
            <a:fld id="{0CB570EF-E14D-4D79-8E96-E4587768DC2A}" type="slidenum">
              <a:rPr lang="en-ZA" smtClean="0"/>
              <a:pPr/>
              <a:t>30</a:t>
            </a:fld>
            <a:endParaRPr lang="en-ZA"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z="1200" dirty="0" smtClean="0"/>
              <a:t>500 million cases of malaria per year, plasmodium falciparum(most malaria cases in Africa) </a:t>
            </a:r>
          </a:p>
          <a:p>
            <a:r>
              <a:rPr lang="en-ZA" sz="1200" dirty="0" smtClean="0"/>
              <a:t>At least 2 million malaria deaths per year</a:t>
            </a:r>
          </a:p>
          <a:p>
            <a:r>
              <a:rPr lang="en-ZA" sz="1200" dirty="0" smtClean="0"/>
              <a:t>&gt; 90% of deaths in Africa</a:t>
            </a:r>
          </a:p>
          <a:p>
            <a:r>
              <a:rPr lang="en-ZA" sz="1200" dirty="0" smtClean="0"/>
              <a:t>South Africa</a:t>
            </a:r>
          </a:p>
          <a:p>
            <a:r>
              <a:rPr lang="en-ZA" sz="1200" dirty="0" smtClean="0"/>
              <a:t>Malaria, no.1 factor of death amongst the children under the age of 5</a:t>
            </a:r>
          </a:p>
          <a:p>
            <a:endParaRPr lang="en-ZA" dirty="0"/>
          </a:p>
        </p:txBody>
      </p:sp>
      <p:sp>
        <p:nvSpPr>
          <p:cNvPr id="4" name="Slide Number Placeholder 3"/>
          <p:cNvSpPr>
            <a:spLocks noGrp="1"/>
          </p:cNvSpPr>
          <p:nvPr>
            <p:ph type="sldNum" sz="quarter" idx="10"/>
          </p:nvPr>
        </p:nvSpPr>
        <p:spPr/>
        <p:txBody>
          <a:bodyPr/>
          <a:lstStyle/>
          <a:p>
            <a:fld id="{B80424E9-E3FB-46B8-A70E-9440B56B191E}" type="slidenum">
              <a:rPr lang="en-ZA" smtClean="0"/>
              <a:pPr/>
              <a:t>31</a:t>
            </a:fld>
            <a:endParaRPr lang="en-Z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smtClean="0"/>
              <a:t>Japanese encephalitis</a:t>
            </a:r>
            <a:endParaRPr lang="en-ZA"/>
          </a:p>
        </p:txBody>
      </p:sp>
      <p:sp>
        <p:nvSpPr>
          <p:cNvPr id="4" name="Slide Number Placeholder 3"/>
          <p:cNvSpPr>
            <a:spLocks noGrp="1"/>
          </p:cNvSpPr>
          <p:nvPr>
            <p:ph type="sldNum" sz="quarter" idx="10"/>
          </p:nvPr>
        </p:nvSpPr>
        <p:spPr/>
        <p:txBody>
          <a:bodyPr/>
          <a:lstStyle/>
          <a:p>
            <a:fld id="{51F8FEEE-62B0-4E3E-9DB2-05856979D235}" type="slidenum">
              <a:rPr lang="en-ZA" smtClean="0"/>
              <a:pPr/>
              <a:t>3</a:t>
            </a:fld>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ZA" smtClean="0"/>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5DCE8C-890D-4534-85F2-578D37B6DF60}" type="slidenum">
              <a:rPr lang="en-ZA" smtClean="0"/>
              <a:pPr fontAlgn="base">
                <a:spcBef>
                  <a:spcPct val="0"/>
                </a:spcBef>
                <a:spcAft>
                  <a:spcPct val="0"/>
                </a:spcAft>
                <a:defRPr/>
              </a:pPr>
              <a:t>4</a:t>
            </a:fld>
            <a:endParaRPr lang="en-Z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661DA57-F4F7-456D-8627-B283293D7C2D}" type="slidenum">
              <a:rPr lang="en-US"/>
              <a:pPr/>
              <a:t>5</a:t>
            </a:fld>
            <a:endParaRPr lang="en-US"/>
          </a:p>
        </p:txBody>
      </p:sp>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ln/>
        </p:spPr>
        <p:txBody>
          <a:bodyPr/>
          <a:lstStyle/>
          <a:p>
            <a:pPr>
              <a:lnSpc>
                <a:spcPct val="90000"/>
              </a:lnSpc>
              <a:spcBef>
                <a:spcPct val="0"/>
              </a:spcBef>
            </a:pPr>
            <a:r>
              <a:rPr lang="en-GB"/>
              <a:t>Genus wide antigen cross reactions </a:t>
            </a:r>
          </a:p>
          <a:p>
            <a:pPr>
              <a:lnSpc>
                <a:spcPct val="90000"/>
              </a:lnSpc>
              <a:spcBef>
                <a:spcPct val="0"/>
              </a:spcBef>
            </a:pPr>
            <a:r>
              <a:rPr lang="en-GB"/>
              <a:t>      Extend of cross reaction dependant on reagents used for the serological   testing; specific </a:t>
            </a:r>
          </a:p>
          <a:p>
            <a:pPr>
              <a:spcBef>
                <a:spcPct val="0"/>
              </a:spcBef>
            </a:pPr>
            <a:endParaRPr lang="en-ZA"/>
          </a:p>
        </p:txBody>
      </p:sp>
      <p:sp>
        <p:nvSpPr>
          <p:cNvPr id="3482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fontAlgn="auto">
              <a:spcBef>
                <a:spcPts val="0"/>
              </a:spcBef>
              <a:spcAft>
                <a:spcPts val="0"/>
              </a:spcAft>
              <a:defRPr/>
            </a:pPr>
            <a:fld id="{B53285FE-86E8-4929-936C-041EFA5623C0}" type="slidenum">
              <a:rPr lang="en-ZA" sz="1200">
                <a:latin typeface="+mn-lt"/>
                <a:cs typeface="+mn-cs"/>
              </a:rPr>
              <a:pPr algn="r" fontAlgn="auto">
                <a:spcBef>
                  <a:spcPts val="0"/>
                </a:spcBef>
                <a:spcAft>
                  <a:spcPts val="0"/>
                </a:spcAft>
                <a:defRPr/>
              </a:pPr>
              <a:t>5</a:t>
            </a:fld>
            <a:endParaRPr lang="en-ZA" sz="1200">
              <a:latin typeface="+mn-lt"/>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661DA57-F4F7-456D-8627-B283293D7C2D}" type="slidenum">
              <a:rPr lang="en-US"/>
              <a:pPr/>
              <a:t>6</a:t>
            </a:fld>
            <a:endParaRPr lang="en-US"/>
          </a:p>
        </p:txBody>
      </p:sp>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ln/>
        </p:spPr>
        <p:txBody>
          <a:bodyPr/>
          <a:lstStyle/>
          <a:p>
            <a:pPr>
              <a:lnSpc>
                <a:spcPct val="90000"/>
              </a:lnSpc>
              <a:spcBef>
                <a:spcPct val="0"/>
              </a:spcBef>
            </a:pPr>
            <a:r>
              <a:rPr lang="en-GB"/>
              <a:t>Genus wide antigen cross reactions </a:t>
            </a:r>
          </a:p>
          <a:p>
            <a:pPr>
              <a:lnSpc>
                <a:spcPct val="90000"/>
              </a:lnSpc>
              <a:spcBef>
                <a:spcPct val="0"/>
              </a:spcBef>
            </a:pPr>
            <a:r>
              <a:rPr lang="en-GB"/>
              <a:t>      Extend of cross reaction dependant on reagents used for the serological   testing; specific </a:t>
            </a:r>
          </a:p>
          <a:p>
            <a:pPr>
              <a:spcBef>
                <a:spcPct val="0"/>
              </a:spcBef>
            </a:pPr>
            <a:endParaRPr lang="en-ZA"/>
          </a:p>
        </p:txBody>
      </p:sp>
      <p:sp>
        <p:nvSpPr>
          <p:cNvPr id="34820"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fontAlgn="auto">
              <a:spcBef>
                <a:spcPts val="0"/>
              </a:spcBef>
              <a:spcAft>
                <a:spcPts val="0"/>
              </a:spcAft>
              <a:defRPr/>
            </a:pPr>
            <a:fld id="{B53285FE-86E8-4929-936C-041EFA5623C0}" type="slidenum">
              <a:rPr lang="en-ZA" sz="1200">
                <a:latin typeface="+mn-lt"/>
                <a:cs typeface="+mn-cs"/>
              </a:rPr>
              <a:pPr algn="r" fontAlgn="auto">
                <a:spcBef>
                  <a:spcPts val="0"/>
                </a:spcBef>
                <a:spcAft>
                  <a:spcPts val="0"/>
                </a:spcAft>
                <a:defRPr/>
              </a:pPr>
              <a:t>6</a:t>
            </a:fld>
            <a:endParaRPr lang="en-ZA" sz="1200">
              <a:latin typeface="+mn-lt"/>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eaLnBrk="1" hangingPunct="1"/>
            <a:r>
              <a:rPr lang="en-ZA" smtClean="0"/>
              <a:t>Many of you are probably aware of Rift Valley fever virus, which is present in buffalo and other wildlife, as well as mosquitoes in the Park. It is carried by mosquitoes that lay their eggs on the wet ground rather than the surface of the water after rains. We refer to these mosquitoes as “floodwater” </a:t>
            </a:r>
            <a:r>
              <a:rPr lang="en-ZA" i="1" smtClean="0"/>
              <a:t>Aedes. Eggs hatch when dried out (4 days, 1 year). Culex eggs do not need to dry out for hatching (development is few weeks, within season)</a:t>
            </a:r>
            <a:r>
              <a:rPr lang="en-ZA" smtClean="0"/>
              <a:t> They also occur in vleis and floodplain pools when rivers subside and leave behind catchments of water. What makes them special is that they can carry the Rift Valley fever arbovirus in the eggs, the larvae and the pupae, so that when the pupa becomes an adult mosquito, it can transmit the arbovirus to an animal.</a:t>
            </a:r>
          </a:p>
          <a:p>
            <a:pPr eaLnBrk="1" hangingPunct="1"/>
            <a:endParaRPr lang="en-ZA" smtClean="0"/>
          </a:p>
          <a:p>
            <a:pPr eaLnBrk="1" hangingPunct="1"/>
            <a:r>
              <a:rPr lang="en-ZA" smtClean="0"/>
              <a:t>If the pools are big and the water stands for a few weeks or months, like in a dam, certain </a:t>
            </a:r>
            <a:r>
              <a:rPr lang="en-ZA" i="1" smtClean="0"/>
              <a:t>Culex</a:t>
            </a:r>
            <a:r>
              <a:rPr lang="en-ZA" smtClean="0"/>
              <a:t> mosquitoes will lay their egg rafts. Any sick animals will infect more mosquitoes with Rift Valley fever virus, causing the virus to spread to other animals.</a:t>
            </a:r>
          </a:p>
          <a:p>
            <a:pPr eaLnBrk="1" hangingPunct="1"/>
            <a:endParaRPr lang="en-ZA" smtClean="0"/>
          </a:p>
        </p:txBody>
      </p:sp>
      <p:sp>
        <p:nvSpPr>
          <p:cNvPr id="17412" name="Slide Number Placeholder 3"/>
          <p:cNvSpPr>
            <a:spLocks noGrp="1"/>
          </p:cNvSpPr>
          <p:nvPr>
            <p:ph type="sldNum" sz="quarter" idx="5"/>
          </p:nvPr>
        </p:nvSpPr>
        <p:spPr>
          <a:noFill/>
        </p:spPr>
        <p:txBody>
          <a:bodyPr/>
          <a:lstStyle/>
          <a:p>
            <a:fld id="{0D4D9C3B-7222-4808-B2AF-F8147913D2B5}"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66B145C8-6D94-4D9F-AFC8-506678BDC7A7}" type="slidenum">
              <a:rPr lang="en-US" smtClean="0"/>
              <a:pPr/>
              <a:t>9</a:t>
            </a:fld>
            <a:endParaRPr lang="en-US" dirty="0" smtClean="0"/>
          </a:p>
        </p:txBody>
      </p:sp>
      <p:sp>
        <p:nvSpPr>
          <p:cNvPr id="14339" name="Slide Image Placeholder 1"/>
          <p:cNvSpPr>
            <a:spLocks noGrp="1" noRot="1" noChangeAspect="1" noTextEdit="1"/>
          </p:cNvSpPr>
          <p:nvPr>
            <p:ph type="sldImg"/>
          </p:nvPr>
        </p:nvSpPr>
        <p:spPr>
          <a:ln/>
        </p:spPr>
      </p:sp>
      <p:sp>
        <p:nvSpPr>
          <p:cNvPr id="14340" name="Notes Placeholder 2"/>
          <p:cNvSpPr>
            <a:spLocks noGrp="1"/>
          </p:cNvSpPr>
          <p:nvPr>
            <p:ph type="body" idx="1"/>
          </p:nvPr>
        </p:nvSpPr>
        <p:spPr>
          <a:noFill/>
          <a:ln/>
        </p:spPr>
        <p:txBody>
          <a:bodyPr/>
          <a:lstStyle/>
          <a:p>
            <a:pPr defTabSz="457200" eaLnBrk="1" hangingPunct="1"/>
            <a:r>
              <a:rPr lang="en-ZA" dirty="0" smtClean="0"/>
              <a:t>The vast majority of human infections result from direct or indirect contact with the blood or organs of infected animals. Such contact may occur during the care or slaughtering of infected animals or possibly from the ingestion of raw milk. Human infection can also result from the bites of infected mosquitoes.</a:t>
            </a:r>
          </a:p>
          <a:p>
            <a:pPr defTabSz="457200" eaLnBrk="1" hangingPunct="1"/>
            <a:r>
              <a:rPr lang="en-ZA" dirty="0" smtClean="0"/>
              <a:t>· Sudden onset of abortion storms</a:t>
            </a:r>
          </a:p>
          <a:p>
            <a:pPr defTabSz="457200" eaLnBrk="1" hangingPunct="1">
              <a:buFontTx/>
              <a:buChar char="•"/>
            </a:pPr>
            <a:r>
              <a:rPr lang="en-ZA" dirty="0" smtClean="0"/>
              <a:t> Up to 100 percent mortality in lambs under five to six days old</a:t>
            </a:r>
          </a:p>
          <a:p>
            <a:pPr defTabSz="457200" eaLnBrk="1" hangingPunct="1"/>
            <a:r>
              <a:rPr lang="en-ZA" dirty="0" smtClean="0"/>
              <a:t>· High fever, lymphadenitis, nasal and ocular discharges in mature animals</a:t>
            </a:r>
            <a:br>
              <a:rPr lang="en-ZA" dirty="0" smtClean="0"/>
            </a:br>
            <a:r>
              <a:rPr lang="en-ZA" dirty="0" smtClean="0"/>
              <a:t>· Profuse fetid diarrhoea (often haemorrhagic)</a:t>
            </a:r>
            <a:br>
              <a:rPr lang="en-ZA" dirty="0" smtClean="0"/>
            </a:br>
            <a:r>
              <a:rPr lang="en-ZA" dirty="0" smtClean="0"/>
              <a:t>· Vomiting, abdominal colic</a:t>
            </a:r>
            <a:br>
              <a:rPr lang="en-ZA" dirty="0" smtClean="0"/>
            </a:br>
            <a:r>
              <a:rPr lang="en-ZA" dirty="0" smtClean="0"/>
              <a:t>· Severe prostration, dysgalactia, jaundice</a:t>
            </a:r>
          </a:p>
          <a:p>
            <a:pPr defTabSz="457200" eaLnBrk="1" hangingPunct="1"/>
            <a:r>
              <a:rPr lang="en-ZA" dirty="0" smtClean="0"/>
              <a:t>Abortion storms and mortality in young animals are considered to be the most common symptoms of RVF. Haemorrhages can sometimes be seen under the skin and in the mucous membranes of the eyes, mouth and vulva and, in the latest cases in South Africa, calves showed a bloody diarrhoea. Blood clotting also appeared to be impaired in dairy cows.</a:t>
            </a:r>
            <a:br>
              <a:rPr lang="en-ZA" dirty="0" smtClean="0"/>
            </a:br>
            <a:r>
              <a:rPr lang="en-ZA" dirty="0" smtClean="0"/>
              <a:t>· Epizootic period of 8-16 weeks</a:t>
            </a:r>
          </a:p>
          <a:p>
            <a:pPr defTabSz="457200" eaLnBrk="1" hangingPunct="1"/>
            <a:r>
              <a:rPr lang="en-ZA" dirty="0" smtClean="0"/>
              <a:t>Within three to seven days after contact with an infected animal, patients showed fever, often accompanied by headaches, muscle pains and nausea. Light sensitivity and watery eyes were described as an early sign of retinal detachment, which could lead to partial blindness. Severe cases showed blood in the stool, vomit or sputum or unexplained bleeding from the gums, nose or eyes (haemorrhagic fever). In Egypt and South Africa, hemorrhagic fever, encephalitis and necrotic hepatitis .</a:t>
            </a:r>
          </a:p>
        </p:txBody>
      </p:sp>
      <p:sp>
        <p:nvSpPr>
          <p:cNvPr id="1434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457200"/>
            <a:fld id="{3D80BFE1-F541-4E83-BEC5-E4C98CBBB1AC}" type="slidenum">
              <a:rPr lang="en-US" sz="1200">
                <a:latin typeface="Calibri" pitchFamily="34" charset="0"/>
                <a:ea typeface="ＭＳ Ｐゴシック" pitchFamily="34" charset="-128"/>
              </a:rPr>
              <a:pPr algn="r" defTabSz="457200"/>
              <a:t>9</a:t>
            </a:fld>
            <a:endParaRPr lang="en-US" sz="1200" dirty="0">
              <a:latin typeface="Calibri"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Humans are usually incidental hosts for infection but there are exceptions for certain arboviruses i.e chikungunya and dengue</a:t>
            </a:r>
            <a:endParaRPr lang="en-ZA" dirty="0"/>
          </a:p>
        </p:txBody>
      </p:sp>
      <p:sp>
        <p:nvSpPr>
          <p:cNvPr id="4" name="Slide Number Placeholder 3"/>
          <p:cNvSpPr>
            <a:spLocks noGrp="1"/>
          </p:cNvSpPr>
          <p:nvPr>
            <p:ph type="sldNum" sz="quarter" idx="10"/>
          </p:nvPr>
        </p:nvSpPr>
        <p:spPr/>
        <p:txBody>
          <a:bodyPr/>
          <a:lstStyle/>
          <a:p>
            <a:fld id="{51F8FEEE-62B0-4E3E-9DB2-05856979D235}" type="slidenum">
              <a:rPr lang="en-ZA" smtClean="0"/>
              <a:pPr/>
              <a:t>10</a:t>
            </a:fld>
            <a:endParaRPr lang="en-Z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eaLnBrk="1" hangingPunct="1"/>
            <a:endParaRPr lang="en-ZA" dirty="0" smtClean="0"/>
          </a:p>
        </p:txBody>
      </p:sp>
      <p:sp>
        <p:nvSpPr>
          <p:cNvPr id="15364" name="Slide Number Placeholder 3"/>
          <p:cNvSpPr>
            <a:spLocks noGrp="1"/>
          </p:cNvSpPr>
          <p:nvPr>
            <p:ph type="sldNum" sz="quarter" idx="5"/>
          </p:nvPr>
        </p:nvSpPr>
        <p:spPr>
          <a:noFill/>
        </p:spPr>
        <p:txBody>
          <a:bodyPr/>
          <a:lstStyle/>
          <a:p>
            <a:fld id="{13729D9A-F518-4063-91C4-04116126AA2A}" type="slidenum">
              <a:rPr lang="en-US" smtClean="0"/>
              <a:pPr/>
              <a:t>13</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35B62A1E-60D6-4722-A786-AE91E4904DA7}" type="datetimeFigureOut">
              <a:rPr lang="en-ZA" smtClean="0"/>
              <a:pPr/>
              <a:t>2015/08/04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5BF2CF75-C5B0-4AC3-AF7C-EF870131EC7F}" type="slidenum">
              <a:rPr lang="en-ZA" smtClean="0"/>
              <a:pPr/>
              <a:t>‹#›</a:t>
            </a:fld>
            <a:endParaRPr lang="en-Z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5B62A1E-60D6-4722-A786-AE91E4904DA7}" type="datetimeFigureOut">
              <a:rPr lang="en-ZA" smtClean="0"/>
              <a:pPr/>
              <a:t>2015/08/04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5BF2CF75-C5B0-4AC3-AF7C-EF870131EC7F}"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5B62A1E-60D6-4722-A786-AE91E4904DA7}" type="datetimeFigureOut">
              <a:rPr lang="en-ZA" smtClean="0"/>
              <a:pPr/>
              <a:t>2015/08/04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5BF2CF75-C5B0-4AC3-AF7C-EF870131EC7F}" type="slidenum">
              <a:rPr lang="en-ZA" smtClean="0"/>
              <a:pPr/>
              <a:t>‹#›</a:t>
            </a:fld>
            <a:endParaRPr lang="en-Z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ZA"/>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6ECCA5A-AFFA-4173-AD47-DB06926B4C5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83E66C5-4828-4F1C-A54A-6438594FC47F}"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4518C31B-31B6-48C6-8F9B-948C7FA42CE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5B62A1E-60D6-4722-A786-AE91E4904DA7}" type="datetimeFigureOut">
              <a:rPr lang="en-ZA" smtClean="0"/>
              <a:pPr/>
              <a:t>2015/08/04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5BF2CF75-C5B0-4AC3-AF7C-EF870131EC7F}" type="slidenum">
              <a:rPr lang="en-ZA" smtClean="0"/>
              <a:pPr/>
              <a:t>‹#›</a:t>
            </a:fld>
            <a:endParaRPr lang="en-Z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B62A1E-60D6-4722-A786-AE91E4904DA7}" type="datetimeFigureOut">
              <a:rPr lang="en-ZA" smtClean="0"/>
              <a:pPr/>
              <a:t>2015/08/04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5BF2CF75-C5B0-4AC3-AF7C-EF870131EC7F}" type="slidenum">
              <a:rPr lang="en-ZA" smtClean="0"/>
              <a:pPr/>
              <a:t>‹#›</a:t>
            </a:fld>
            <a:endParaRPr lang="en-Z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35B62A1E-60D6-4722-A786-AE91E4904DA7}" type="datetimeFigureOut">
              <a:rPr lang="en-ZA" smtClean="0"/>
              <a:pPr/>
              <a:t>2015/08/04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5BF2CF75-C5B0-4AC3-AF7C-EF870131EC7F}" type="slidenum">
              <a:rPr lang="en-ZA" smtClean="0"/>
              <a:pPr/>
              <a:t>‹#›</a:t>
            </a:fld>
            <a:endParaRPr lang="en-Z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35B62A1E-60D6-4722-A786-AE91E4904DA7}" type="datetimeFigureOut">
              <a:rPr lang="en-ZA" smtClean="0"/>
              <a:pPr/>
              <a:t>2015/08/04</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5BF2CF75-C5B0-4AC3-AF7C-EF870131EC7F}" type="slidenum">
              <a:rPr lang="en-ZA" smtClean="0"/>
              <a:pPr/>
              <a:t>‹#›</a:t>
            </a:fld>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35B62A1E-60D6-4722-A786-AE91E4904DA7}" type="datetimeFigureOut">
              <a:rPr lang="en-ZA" smtClean="0"/>
              <a:pPr/>
              <a:t>2015/08/04</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5BF2CF75-C5B0-4AC3-AF7C-EF870131EC7F}" type="slidenum">
              <a:rPr lang="en-ZA" smtClean="0"/>
              <a:pPr/>
              <a:t>‹#›</a:t>
            </a:fld>
            <a:endParaRPr lang="en-Z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62A1E-60D6-4722-A786-AE91E4904DA7}" type="datetimeFigureOut">
              <a:rPr lang="en-ZA" smtClean="0"/>
              <a:pPr/>
              <a:t>2015/08/04</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5BF2CF75-C5B0-4AC3-AF7C-EF870131EC7F}" type="slidenum">
              <a:rPr lang="en-ZA" smtClean="0"/>
              <a:pPr/>
              <a:t>‹#›</a:t>
            </a:fld>
            <a:endParaRPr lang="en-Z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62A1E-60D6-4722-A786-AE91E4904DA7}" type="datetimeFigureOut">
              <a:rPr lang="en-ZA" smtClean="0"/>
              <a:pPr/>
              <a:t>2015/08/04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5BF2CF75-C5B0-4AC3-AF7C-EF870131EC7F}" type="slidenum">
              <a:rPr lang="en-ZA" smtClean="0"/>
              <a:pPr/>
              <a:t>‹#›</a:t>
            </a:fld>
            <a:endParaRPr lang="en-Z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62A1E-60D6-4722-A786-AE91E4904DA7}" type="datetimeFigureOut">
              <a:rPr lang="en-ZA" smtClean="0"/>
              <a:pPr/>
              <a:t>2015/08/04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5BF2CF75-C5B0-4AC3-AF7C-EF870131EC7F}"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62A1E-60D6-4722-A786-AE91E4904DA7}" type="datetimeFigureOut">
              <a:rPr lang="en-ZA" smtClean="0"/>
              <a:pPr/>
              <a:t>2015/08/04</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2CF75-C5B0-4AC3-AF7C-EF870131EC7F}"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47.jpeg"/><Relationship Id="rId3" Type="http://schemas.openxmlformats.org/officeDocument/2006/relationships/image" Target="../media/image3.emf"/><Relationship Id="rId7" Type="http://schemas.openxmlformats.org/officeDocument/2006/relationships/image" Target="../media/image41.png"/><Relationship Id="rId12" Type="http://schemas.openxmlformats.org/officeDocument/2006/relationships/image" Target="../media/image46.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40.pn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png"/><Relationship Id="rId9" Type="http://schemas.openxmlformats.org/officeDocument/2006/relationships/image" Target="../media/image43.jpe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3.emf"/><Relationship Id="rId1" Type="http://schemas.openxmlformats.org/officeDocument/2006/relationships/slideLayout" Target="../slideLayouts/slideLayout5.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3.emf"/><Relationship Id="rId1" Type="http://schemas.openxmlformats.org/officeDocument/2006/relationships/slideLayout" Target="../slideLayouts/slideLayout5.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 Id="rId9" Type="http://schemas.openxmlformats.org/officeDocument/2006/relationships/image" Target="../media/image59.jpe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emf"/><Relationship Id="rId1" Type="http://schemas.openxmlformats.org/officeDocument/2006/relationships/slideLayout" Target="../slideLayouts/slideLayout4.xml"/><Relationship Id="rId4" Type="http://schemas.openxmlformats.org/officeDocument/2006/relationships/image" Target="../media/image62.jpeg"/></Relationships>
</file>

<file path=ppt/slides/_rels/slide15.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3.emf"/><Relationship Id="rId7" Type="http://schemas.openxmlformats.org/officeDocument/2006/relationships/image" Target="../media/image6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jpeg"/><Relationship Id="rId9" Type="http://schemas.openxmlformats.org/officeDocument/2006/relationships/image" Target="../media/image68.jpeg"/></Relationships>
</file>

<file path=ppt/slides/_rels/slide16.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3.emf"/><Relationship Id="rId7" Type="http://schemas.openxmlformats.org/officeDocument/2006/relationships/image" Target="../media/image7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png"/><Relationship Id="rId9" Type="http://schemas.openxmlformats.org/officeDocument/2006/relationships/image" Target="../media/image74.jpe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18.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image" Target="../media/image3.emf"/><Relationship Id="rId1" Type="http://schemas.openxmlformats.org/officeDocument/2006/relationships/slideLayout" Target="../slideLayouts/slideLayout12.xml"/><Relationship Id="rId6" Type="http://schemas.openxmlformats.org/officeDocument/2006/relationships/image" Target="../media/image79.jpeg"/><Relationship Id="rId5" Type="http://schemas.openxmlformats.org/officeDocument/2006/relationships/image" Target="../media/image78.jpeg"/><Relationship Id="rId10" Type="http://schemas.openxmlformats.org/officeDocument/2006/relationships/image" Target="../media/image83.jpeg"/><Relationship Id="rId4" Type="http://schemas.openxmlformats.org/officeDocument/2006/relationships/image" Target="../media/image77.jpeg"/><Relationship Id="rId9" Type="http://schemas.openxmlformats.org/officeDocument/2006/relationships/image" Target="../media/image82.jpeg"/></Relationships>
</file>

<file path=ppt/slides/_rels/slide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3.emf"/><Relationship Id="rId7" Type="http://schemas.openxmlformats.org/officeDocument/2006/relationships/image" Target="../media/image87.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image" Target="../media/image85.png"/><Relationship Id="rId4" Type="http://schemas.openxmlformats.org/officeDocument/2006/relationships/image" Target="../media/image84.png"/><Relationship Id="rId9" Type="http://schemas.openxmlformats.org/officeDocument/2006/relationships/image" Target="../media/image89.jpeg"/></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93.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3.emf"/><Relationship Id="rId1" Type="http://schemas.openxmlformats.org/officeDocument/2006/relationships/slideLayout" Target="../slideLayouts/slideLayout4.xml"/><Relationship Id="rId4" Type="http://schemas.openxmlformats.org/officeDocument/2006/relationships/image" Target="../media/image95.jpeg"/></Relationships>
</file>

<file path=ppt/slides/_rels/slide2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97.jpeg"/><Relationship Id="rId7" Type="http://schemas.openxmlformats.org/officeDocument/2006/relationships/hyperlink" Target="http://www.who.int/entity/csr/disease/dengue/en/" TargetMode="External"/><Relationship Id="rId2" Type="http://schemas.openxmlformats.org/officeDocument/2006/relationships/image" Target="../media/image3.emf"/><Relationship Id="rId1" Type="http://schemas.openxmlformats.org/officeDocument/2006/relationships/slideLayout" Target="../slideLayouts/slideLayout5.xml"/><Relationship Id="rId6" Type="http://schemas.openxmlformats.org/officeDocument/2006/relationships/hyperlink" Target="http://www.who.int/entity/csr/disease/en/" TargetMode="External"/><Relationship Id="rId5" Type="http://schemas.openxmlformats.org/officeDocument/2006/relationships/hyperlink" Target="http://www.who.int/entity/csr/en/" TargetMode="External"/><Relationship Id="rId4" Type="http://schemas.openxmlformats.org/officeDocument/2006/relationships/image" Target="../media/image98.jpeg"/></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9.emf"/></Relationships>
</file>

<file path=ppt/slides/_rels/slide27.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05.jpeg"/><Relationship Id="rId5" Type="http://schemas.openxmlformats.org/officeDocument/2006/relationships/image" Target="../media/image104.gif"/><Relationship Id="rId4" Type="http://schemas.openxmlformats.org/officeDocument/2006/relationships/image" Target="../media/image103.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emf"/><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110.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09.png"/><Relationship Id="rId5" Type="http://schemas.openxmlformats.org/officeDocument/2006/relationships/image" Target="../media/image108.jpeg"/><Relationship Id="rId4" Type="http://schemas.openxmlformats.org/officeDocument/2006/relationships/image" Target="../media/image107.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3.emf"/><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3.emf"/><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emf"/><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emf"/><Relationship Id="rId7" Type="http://schemas.openxmlformats.org/officeDocument/2006/relationships/image" Target="../media/image32.jpeg"/><Relationship Id="rId12"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130425"/>
            <a:ext cx="8424936" cy="1470025"/>
          </a:xfrm>
        </p:spPr>
        <p:txBody>
          <a:bodyPr>
            <a:normAutofit fontScale="90000"/>
          </a:bodyPr>
          <a:lstStyle/>
          <a:p>
            <a:r>
              <a:rPr lang="en-ZA" b="1" dirty="0">
                <a:solidFill>
                  <a:srgbClr val="92D050"/>
                </a:solidFill>
              </a:rPr>
              <a:t>Overview of emerging and detection of arboviral disease in South Africa. </a:t>
            </a:r>
          </a:p>
        </p:txBody>
      </p:sp>
      <p:sp>
        <p:nvSpPr>
          <p:cNvPr id="3" name="Subtitle 2"/>
          <p:cNvSpPr>
            <a:spLocks noGrp="1"/>
          </p:cNvSpPr>
          <p:nvPr>
            <p:ph type="subTitle" idx="1"/>
          </p:nvPr>
        </p:nvSpPr>
        <p:spPr>
          <a:xfrm>
            <a:off x="683568" y="3861048"/>
            <a:ext cx="8143932" cy="838944"/>
          </a:xfrm>
        </p:spPr>
        <p:txBody>
          <a:bodyPr>
            <a:noAutofit/>
          </a:bodyPr>
          <a:lstStyle/>
          <a:p>
            <a:r>
              <a:rPr lang="en-ZA" sz="1600" u="sng" dirty="0">
                <a:solidFill>
                  <a:srgbClr val="92D050"/>
                </a:solidFill>
              </a:rPr>
              <a:t>Msimang V.</a:t>
            </a:r>
            <a:r>
              <a:rPr lang="en-ZA" sz="1600" baseline="30000" dirty="0">
                <a:solidFill>
                  <a:srgbClr val="92D050"/>
                </a:solidFill>
              </a:rPr>
              <a:t>1</a:t>
            </a:r>
            <a:r>
              <a:rPr lang="en-ZA" sz="1600" dirty="0" smtClean="0">
                <a:solidFill>
                  <a:srgbClr val="92D050"/>
                </a:solidFill>
              </a:rPr>
              <a:t>, Jansen van Vuren P.</a:t>
            </a:r>
            <a:r>
              <a:rPr lang="en-ZA" sz="1600" baseline="30000" dirty="0" smtClean="0">
                <a:solidFill>
                  <a:srgbClr val="92D050"/>
                </a:solidFill>
              </a:rPr>
              <a:t> 1</a:t>
            </a:r>
            <a:r>
              <a:rPr lang="en-ZA" sz="1600" dirty="0" smtClean="0">
                <a:solidFill>
                  <a:srgbClr val="92D050"/>
                </a:solidFill>
              </a:rPr>
              <a:t>, Weyer </a:t>
            </a:r>
            <a:r>
              <a:rPr lang="en-ZA" sz="1600" dirty="0">
                <a:solidFill>
                  <a:srgbClr val="92D050"/>
                </a:solidFill>
              </a:rPr>
              <a:t>J.</a:t>
            </a:r>
            <a:r>
              <a:rPr lang="en-ZA" sz="1600" baseline="30000" dirty="0">
                <a:solidFill>
                  <a:srgbClr val="92D050"/>
                </a:solidFill>
              </a:rPr>
              <a:t> 1</a:t>
            </a:r>
            <a:r>
              <a:rPr lang="en-ZA" sz="1600" dirty="0">
                <a:solidFill>
                  <a:srgbClr val="92D050"/>
                </a:solidFill>
              </a:rPr>
              <a:t>, Le Roux C.</a:t>
            </a:r>
            <a:r>
              <a:rPr lang="en-ZA" sz="1600" baseline="30000" dirty="0">
                <a:solidFill>
                  <a:srgbClr val="92D050"/>
                </a:solidFill>
              </a:rPr>
              <a:t> 1</a:t>
            </a:r>
            <a:r>
              <a:rPr lang="en-ZA" sz="1600" dirty="0">
                <a:solidFill>
                  <a:srgbClr val="92D050"/>
                </a:solidFill>
              </a:rPr>
              <a:t>, Kemp, A.</a:t>
            </a:r>
            <a:r>
              <a:rPr lang="en-ZA" sz="1600" baseline="30000" dirty="0">
                <a:solidFill>
                  <a:srgbClr val="92D050"/>
                </a:solidFill>
              </a:rPr>
              <a:t> 1</a:t>
            </a:r>
            <a:r>
              <a:rPr lang="en-ZA" sz="1600" dirty="0">
                <a:solidFill>
                  <a:srgbClr val="92D050"/>
                </a:solidFill>
              </a:rPr>
              <a:t>, Paweska J.T.</a:t>
            </a:r>
            <a:r>
              <a:rPr lang="en-ZA" sz="1600" baseline="30000" dirty="0">
                <a:solidFill>
                  <a:srgbClr val="92D050"/>
                </a:solidFill>
              </a:rPr>
              <a:t> 1</a:t>
            </a:r>
            <a:endParaRPr lang="en-ZA" sz="1600" dirty="0">
              <a:solidFill>
                <a:srgbClr val="92D050"/>
              </a:solidFill>
            </a:endParaRPr>
          </a:p>
          <a:p>
            <a:r>
              <a:rPr lang="en-ZA" sz="1600" baseline="30000" dirty="0" smtClean="0">
                <a:solidFill>
                  <a:srgbClr val="92D050"/>
                </a:solidFill>
              </a:rPr>
              <a:t>1</a:t>
            </a:r>
            <a:r>
              <a:rPr lang="en-ZA" sz="1600" dirty="0" smtClean="0">
                <a:solidFill>
                  <a:srgbClr val="92D050"/>
                </a:solidFill>
              </a:rPr>
              <a:t>Centre for Emerging and Zoonotic Diseases,</a:t>
            </a:r>
          </a:p>
          <a:p>
            <a:r>
              <a:rPr lang="en-ZA" sz="1600" dirty="0" smtClean="0">
                <a:solidFill>
                  <a:srgbClr val="92D050"/>
                </a:solidFill>
              </a:rPr>
              <a:t>National Institute for Communicable Diseases/NICD, Republic of South Africa (RSA)</a:t>
            </a:r>
          </a:p>
          <a:p>
            <a:endParaRPr lang="en-ZA" sz="1600" dirty="0"/>
          </a:p>
        </p:txBody>
      </p:sp>
      <p:pic>
        <p:nvPicPr>
          <p:cNvPr id="4" name="Picture 2"/>
          <p:cNvPicPr>
            <a:picLocks noChangeAspect="1" noChangeArrowheads="1"/>
          </p:cNvPicPr>
          <p:nvPr/>
        </p:nvPicPr>
        <p:blipFill>
          <a:blip r:embed="rId2" cstate="print"/>
          <a:srcRect/>
          <a:stretch>
            <a:fillRect/>
          </a:stretch>
        </p:blipFill>
        <p:spPr bwMode="auto">
          <a:xfrm>
            <a:off x="-15875" y="142852"/>
            <a:ext cx="9159875" cy="477837"/>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6934200" y="6019800"/>
            <a:ext cx="1866900" cy="666750"/>
          </a:xfrm>
          <a:prstGeom prst="rect">
            <a:avLst/>
          </a:prstGeom>
          <a:noFill/>
          <a:ln w="9525">
            <a:noFill/>
            <a:miter lim="800000"/>
            <a:headEnd/>
            <a:tailEnd/>
          </a:ln>
        </p:spPr>
      </p:pic>
      <p:sp>
        <p:nvSpPr>
          <p:cNvPr id="6" name="TextBox 5"/>
          <p:cNvSpPr txBox="1"/>
          <p:nvPr/>
        </p:nvSpPr>
        <p:spPr>
          <a:xfrm>
            <a:off x="642910" y="6357958"/>
            <a:ext cx="4958409" cy="246221"/>
          </a:xfrm>
          <a:prstGeom prst="rect">
            <a:avLst/>
          </a:prstGeom>
          <a:noFill/>
        </p:spPr>
        <p:txBody>
          <a:bodyPr wrap="none" rtlCol="0">
            <a:spAutoFit/>
          </a:bodyPr>
          <a:lstStyle/>
          <a:p>
            <a:r>
              <a:rPr lang="en-ZA" sz="1000" b="1" dirty="0" smtClean="0">
                <a:solidFill>
                  <a:schemeClr val="bg1">
                    <a:lumMod val="65000"/>
                  </a:schemeClr>
                </a:solidFill>
              </a:rPr>
              <a:t>3</a:t>
            </a:r>
            <a:r>
              <a:rPr lang="en-ZA" sz="1000" b="1" baseline="30000" dirty="0" smtClean="0">
                <a:solidFill>
                  <a:schemeClr val="bg1">
                    <a:lumMod val="65000"/>
                  </a:schemeClr>
                </a:solidFill>
              </a:rPr>
              <a:t>rd</a:t>
            </a:r>
            <a:r>
              <a:rPr lang="en-ZA" sz="1000" b="1" dirty="0" smtClean="0">
                <a:solidFill>
                  <a:schemeClr val="bg1">
                    <a:lumMod val="65000"/>
                  </a:schemeClr>
                </a:solidFill>
              </a:rPr>
              <a:t> International Conference on Epidemiology &amp; Public Health, 4-6 August 2015, Valencia</a:t>
            </a:r>
            <a:endParaRPr lang="en-ZA" sz="1000" b="1"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a:effectLst/>
        </p:spPr>
      </p:pic>
      <p:sp>
        <p:nvSpPr>
          <p:cNvPr id="2" name="Title 1"/>
          <p:cNvSpPr>
            <a:spLocks noGrp="1"/>
          </p:cNvSpPr>
          <p:nvPr>
            <p:ph type="title" sz="quarter"/>
          </p:nvPr>
        </p:nvSpPr>
        <p:spPr>
          <a:xfrm>
            <a:off x="285720" y="357166"/>
            <a:ext cx="8443914" cy="560406"/>
          </a:xfrm>
        </p:spPr>
        <p:txBody>
          <a:bodyPr>
            <a:noAutofit/>
          </a:bodyPr>
          <a:lstStyle/>
          <a:p>
            <a:r>
              <a:rPr lang="en-ZA" sz="3600" dirty="0" smtClean="0"/>
              <a:t>Endemic West Nile, Sindbis and chikungunya</a:t>
            </a:r>
            <a:endParaRPr lang="en-ZA" sz="3600" dirty="0"/>
          </a:p>
        </p:txBody>
      </p:sp>
      <p:pic>
        <p:nvPicPr>
          <p:cNvPr id="16" name="Content Placeholder 15" descr="samangodist.png"/>
          <p:cNvPicPr>
            <a:picLocks noGrp="1" noChangeAspect="1"/>
          </p:cNvPicPr>
          <p:nvPr>
            <p:ph sz="quarter" idx="1"/>
          </p:nvPr>
        </p:nvPicPr>
        <p:blipFill>
          <a:blip r:embed="rId4" cstate="print"/>
          <a:stretch>
            <a:fillRect/>
          </a:stretch>
        </p:blipFill>
        <p:spPr>
          <a:xfrm>
            <a:off x="2285984" y="4214818"/>
            <a:ext cx="1809333" cy="2124000"/>
          </a:xfrm>
        </p:spPr>
      </p:pic>
      <p:pic>
        <p:nvPicPr>
          <p:cNvPr id="21" name="Content Placeholder 20" descr="deadbird.jpg"/>
          <p:cNvPicPr>
            <a:picLocks noGrp="1" noChangeAspect="1"/>
          </p:cNvPicPr>
          <p:nvPr>
            <p:ph sz="quarter" idx="2"/>
          </p:nvPr>
        </p:nvPicPr>
        <p:blipFill>
          <a:blip r:embed="rId5" cstate="print"/>
          <a:stretch>
            <a:fillRect/>
          </a:stretch>
        </p:blipFill>
        <p:spPr>
          <a:xfrm>
            <a:off x="2000232" y="2000240"/>
            <a:ext cx="2286000" cy="1524000"/>
          </a:xfrm>
        </p:spPr>
      </p:pic>
      <p:pic>
        <p:nvPicPr>
          <p:cNvPr id="10" name="Content Placeholder 9" descr="samango.png"/>
          <p:cNvPicPr>
            <a:picLocks noGrp="1" noChangeAspect="1"/>
          </p:cNvPicPr>
          <p:nvPr>
            <p:ph sz="quarter" idx="3"/>
          </p:nvPr>
        </p:nvPicPr>
        <p:blipFill>
          <a:blip r:embed="rId6" cstate="print"/>
          <a:stretch>
            <a:fillRect/>
          </a:stretch>
        </p:blipFill>
        <p:spPr>
          <a:xfrm>
            <a:off x="214282" y="4286256"/>
            <a:ext cx="2160000" cy="2056696"/>
          </a:xfrm>
        </p:spPr>
      </p:pic>
      <p:sp>
        <p:nvSpPr>
          <p:cNvPr id="7" name="Slide Number Placeholder 6"/>
          <p:cNvSpPr>
            <a:spLocks noGrp="1"/>
          </p:cNvSpPr>
          <p:nvPr>
            <p:ph type="sldNum" sz="quarter" idx="12"/>
          </p:nvPr>
        </p:nvSpPr>
        <p:spPr/>
        <p:txBody>
          <a:bodyPr/>
          <a:lstStyle/>
          <a:p>
            <a:pPr>
              <a:defRPr/>
            </a:pPr>
            <a:fld id="{E1304D57-6E3A-4848-B519-F6B7C191DCEF}" type="slidenum">
              <a:rPr lang="en-US" smtClean="0"/>
              <a:pPr>
                <a:defRPr/>
              </a:pPr>
              <a:t>10</a:t>
            </a:fld>
            <a:endParaRPr lang="en-US" dirty="0"/>
          </a:p>
        </p:txBody>
      </p:sp>
      <p:pic>
        <p:nvPicPr>
          <p:cNvPr id="1027" name="Picture 3" descr="smmosq"/>
          <p:cNvPicPr>
            <a:picLocks noChangeAspect="1" noChangeArrowheads="1"/>
          </p:cNvPicPr>
          <p:nvPr/>
        </p:nvPicPr>
        <p:blipFill>
          <a:blip r:embed="rId7" cstate="print"/>
          <a:srcRect/>
          <a:stretch>
            <a:fillRect/>
          </a:stretch>
        </p:blipFill>
        <p:spPr bwMode="auto">
          <a:xfrm>
            <a:off x="4714876" y="2214554"/>
            <a:ext cx="409575" cy="276225"/>
          </a:xfrm>
          <a:prstGeom prst="rect">
            <a:avLst/>
          </a:prstGeom>
          <a:noFill/>
          <a:ln w="9525">
            <a:noFill/>
            <a:miter lim="800000"/>
            <a:headEnd/>
            <a:tailEnd/>
          </a:ln>
        </p:spPr>
      </p:pic>
      <p:pic>
        <p:nvPicPr>
          <p:cNvPr id="17" name="Picture 3" descr="smmosq"/>
          <p:cNvPicPr>
            <a:picLocks noChangeAspect="1" noChangeArrowheads="1"/>
          </p:cNvPicPr>
          <p:nvPr/>
        </p:nvPicPr>
        <p:blipFill>
          <a:blip r:embed="rId7" cstate="print"/>
          <a:srcRect/>
          <a:stretch>
            <a:fillRect/>
          </a:stretch>
        </p:blipFill>
        <p:spPr bwMode="auto">
          <a:xfrm>
            <a:off x="4786314" y="3000372"/>
            <a:ext cx="409575" cy="276225"/>
          </a:xfrm>
          <a:prstGeom prst="rect">
            <a:avLst/>
          </a:prstGeom>
          <a:noFill/>
          <a:ln w="9525">
            <a:noFill/>
            <a:miter lim="800000"/>
            <a:headEnd/>
            <a:tailEnd/>
          </a:ln>
        </p:spPr>
      </p:pic>
      <p:pic>
        <p:nvPicPr>
          <p:cNvPr id="18" name="Picture 3" descr="smmosq"/>
          <p:cNvPicPr>
            <a:picLocks noChangeAspect="1" noChangeArrowheads="1"/>
          </p:cNvPicPr>
          <p:nvPr/>
        </p:nvPicPr>
        <p:blipFill>
          <a:blip r:embed="rId7" cstate="print"/>
          <a:srcRect/>
          <a:stretch>
            <a:fillRect/>
          </a:stretch>
        </p:blipFill>
        <p:spPr bwMode="auto">
          <a:xfrm>
            <a:off x="4857752" y="2643182"/>
            <a:ext cx="409575" cy="276225"/>
          </a:xfrm>
          <a:prstGeom prst="rect">
            <a:avLst/>
          </a:prstGeom>
          <a:noFill/>
          <a:ln w="9525">
            <a:noFill/>
            <a:miter lim="800000"/>
            <a:headEnd/>
            <a:tailEnd/>
          </a:ln>
        </p:spPr>
      </p:pic>
      <p:sp>
        <p:nvSpPr>
          <p:cNvPr id="19" name="Rectangle 18"/>
          <p:cNvSpPr/>
          <p:nvPr/>
        </p:nvSpPr>
        <p:spPr>
          <a:xfrm>
            <a:off x="214282" y="4000504"/>
            <a:ext cx="1571636" cy="28575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rgbClr val="FF0000"/>
                </a:solidFill>
              </a:rPr>
              <a:t>chikungunya</a:t>
            </a:r>
            <a:endParaRPr lang="en-ZA" dirty="0">
              <a:solidFill>
                <a:srgbClr val="FF0000"/>
              </a:solidFill>
            </a:endParaRPr>
          </a:p>
        </p:txBody>
      </p:sp>
      <p:sp>
        <p:nvSpPr>
          <p:cNvPr id="20" name="Rectangle 19"/>
          <p:cNvSpPr/>
          <p:nvPr/>
        </p:nvSpPr>
        <p:spPr>
          <a:xfrm>
            <a:off x="214282" y="1357298"/>
            <a:ext cx="1214446" cy="57150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dirty="0" smtClean="0">
                <a:solidFill>
                  <a:srgbClr val="FF0000"/>
                </a:solidFill>
              </a:rPr>
              <a:t>West Nile</a:t>
            </a:r>
          </a:p>
          <a:p>
            <a:r>
              <a:rPr lang="en-ZA" dirty="0" smtClean="0">
                <a:solidFill>
                  <a:srgbClr val="FF0000"/>
                </a:solidFill>
              </a:rPr>
              <a:t>Sindbis</a:t>
            </a:r>
            <a:endParaRPr lang="en-ZA" dirty="0">
              <a:solidFill>
                <a:srgbClr val="FF0000"/>
              </a:solidFill>
            </a:endParaRPr>
          </a:p>
        </p:txBody>
      </p:sp>
      <p:pic>
        <p:nvPicPr>
          <p:cNvPr id="24" name="Picture 23" descr="people.jpg"/>
          <p:cNvPicPr>
            <a:picLocks noChangeAspect="1"/>
          </p:cNvPicPr>
          <p:nvPr/>
        </p:nvPicPr>
        <p:blipFill>
          <a:blip r:embed="rId8" cstate="print"/>
          <a:stretch>
            <a:fillRect/>
          </a:stretch>
        </p:blipFill>
        <p:spPr>
          <a:xfrm>
            <a:off x="5857884" y="2714620"/>
            <a:ext cx="1755873" cy="2016000"/>
          </a:xfrm>
          <a:prstGeom prst="rect">
            <a:avLst/>
          </a:prstGeom>
        </p:spPr>
      </p:pic>
      <p:pic>
        <p:nvPicPr>
          <p:cNvPr id="25" name="Picture 24" descr="chikungunya rash.jpg"/>
          <p:cNvPicPr>
            <a:picLocks noChangeAspect="1"/>
          </p:cNvPicPr>
          <p:nvPr/>
        </p:nvPicPr>
        <p:blipFill>
          <a:blip r:embed="rId9" cstate="print"/>
          <a:stretch>
            <a:fillRect/>
          </a:stretch>
        </p:blipFill>
        <p:spPr>
          <a:xfrm>
            <a:off x="5643570" y="5000636"/>
            <a:ext cx="2016000" cy="1552864"/>
          </a:xfrm>
          <a:prstGeom prst="rect">
            <a:avLst/>
          </a:prstGeom>
        </p:spPr>
      </p:pic>
      <p:pic>
        <p:nvPicPr>
          <p:cNvPr id="9" name="Content Placeholder 8" descr="arthritis.jpg"/>
          <p:cNvPicPr>
            <a:picLocks noGrp="1" noChangeAspect="1"/>
          </p:cNvPicPr>
          <p:nvPr>
            <p:ph sz="quarter" idx="4"/>
          </p:nvPr>
        </p:nvPicPr>
        <p:blipFill>
          <a:blip r:embed="rId10" cstate="print"/>
          <a:stretch>
            <a:fillRect/>
          </a:stretch>
        </p:blipFill>
        <p:spPr>
          <a:xfrm>
            <a:off x="7219952" y="3786190"/>
            <a:ext cx="1784944" cy="1944000"/>
          </a:xfrm>
        </p:spPr>
      </p:pic>
      <p:pic>
        <p:nvPicPr>
          <p:cNvPr id="26" name="Picture 25" descr="Hildegard-Horse.jpg"/>
          <p:cNvPicPr>
            <a:picLocks noChangeAspect="1"/>
          </p:cNvPicPr>
          <p:nvPr/>
        </p:nvPicPr>
        <p:blipFill>
          <a:blip r:embed="rId11" cstate="print"/>
          <a:stretch>
            <a:fillRect/>
          </a:stretch>
        </p:blipFill>
        <p:spPr>
          <a:xfrm>
            <a:off x="5786446" y="1500173"/>
            <a:ext cx="1680000" cy="1260000"/>
          </a:xfrm>
          <a:prstGeom prst="rect">
            <a:avLst/>
          </a:prstGeom>
        </p:spPr>
      </p:pic>
      <p:pic>
        <p:nvPicPr>
          <p:cNvPr id="27" name="Picture 26" descr="birdmosquitoes.jpg"/>
          <p:cNvPicPr>
            <a:picLocks noChangeAspect="1"/>
          </p:cNvPicPr>
          <p:nvPr/>
        </p:nvPicPr>
        <p:blipFill>
          <a:blip r:embed="rId12" cstate="print"/>
          <a:stretch>
            <a:fillRect/>
          </a:stretch>
        </p:blipFill>
        <p:spPr>
          <a:xfrm>
            <a:off x="214282" y="1928802"/>
            <a:ext cx="1840697" cy="1764000"/>
          </a:xfrm>
          <a:prstGeom prst="rect">
            <a:avLst/>
          </a:prstGeom>
        </p:spPr>
      </p:pic>
      <p:cxnSp>
        <p:nvCxnSpPr>
          <p:cNvPr id="31" name="Straight Arrow Connector 30"/>
          <p:cNvCxnSpPr>
            <a:stCxn id="21" idx="3"/>
            <a:endCxn id="18" idx="1"/>
          </p:cNvCxnSpPr>
          <p:nvPr/>
        </p:nvCxnSpPr>
        <p:spPr>
          <a:xfrm>
            <a:off x="4286232" y="2762240"/>
            <a:ext cx="571520" cy="190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8" idx="3"/>
            <a:endCxn id="24" idx="1"/>
          </p:cNvCxnSpPr>
          <p:nvPr/>
        </p:nvCxnSpPr>
        <p:spPr>
          <a:xfrm>
            <a:off x="5267327" y="2781295"/>
            <a:ext cx="590557" cy="941325"/>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pic>
        <p:nvPicPr>
          <p:cNvPr id="34" name="Picture 33" descr="aedes2.jpg"/>
          <p:cNvPicPr>
            <a:picLocks noChangeAspect="1"/>
          </p:cNvPicPr>
          <p:nvPr/>
        </p:nvPicPr>
        <p:blipFill>
          <a:blip r:embed="rId13" cstate="print"/>
          <a:stretch>
            <a:fillRect/>
          </a:stretch>
        </p:blipFill>
        <p:spPr>
          <a:xfrm flipH="1">
            <a:off x="4572000" y="4643446"/>
            <a:ext cx="606230" cy="540000"/>
          </a:xfrm>
          <a:prstGeom prst="rect">
            <a:avLst/>
          </a:prstGeom>
        </p:spPr>
      </p:pic>
      <p:pic>
        <p:nvPicPr>
          <p:cNvPr id="35" name="Picture 34" descr="aedes2.jpg"/>
          <p:cNvPicPr>
            <a:picLocks noChangeAspect="1"/>
          </p:cNvPicPr>
          <p:nvPr/>
        </p:nvPicPr>
        <p:blipFill>
          <a:blip r:embed="rId13" cstate="print"/>
          <a:stretch>
            <a:fillRect/>
          </a:stretch>
        </p:blipFill>
        <p:spPr>
          <a:xfrm flipH="1">
            <a:off x="4714876" y="5000636"/>
            <a:ext cx="606230" cy="540000"/>
          </a:xfrm>
          <a:prstGeom prst="rect">
            <a:avLst/>
          </a:prstGeom>
        </p:spPr>
      </p:pic>
      <p:pic>
        <p:nvPicPr>
          <p:cNvPr id="36" name="Picture 35" descr="aedes2.jpg"/>
          <p:cNvPicPr>
            <a:picLocks noChangeAspect="1"/>
          </p:cNvPicPr>
          <p:nvPr/>
        </p:nvPicPr>
        <p:blipFill>
          <a:blip r:embed="rId13" cstate="print"/>
          <a:stretch>
            <a:fillRect/>
          </a:stretch>
        </p:blipFill>
        <p:spPr>
          <a:xfrm flipH="1">
            <a:off x="4786314" y="5572140"/>
            <a:ext cx="606230" cy="540000"/>
          </a:xfrm>
          <a:prstGeom prst="rect">
            <a:avLst/>
          </a:prstGeom>
        </p:spPr>
      </p:pic>
      <p:cxnSp>
        <p:nvCxnSpPr>
          <p:cNvPr id="39" name="Straight Arrow Connector 38"/>
          <p:cNvCxnSpPr>
            <a:stCxn id="16" idx="3"/>
            <a:endCxn id="35" idx="3"/>
          </p:cNvCxnSpPr>
          <p:nvPr/>
        </p:nvCxnSpPr>
        <p:spPr>
          <a:xfrm flipV="1">
            <a:off x="4095317" y="5270636"/>
            <a:ext cx="619559" cy="61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5" idx="1"/>
            <a:endCxn id="24" idx="1"/>
          </p:cNvCxnSpPr>
          <p:nvPr/>
        </p:nvCxnSpPr>
        <p:spPr>
          <a:xfrm flipV="1">
            <a:off x="5321106" y="3722620"/>
            <a:ext cx="536778" cy="1548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071670" y="1643050"/>
            <a:ext cx="2143140" cy="276999"/>
          </a:xfrm>
          <a:prstGeom prst="rect">
            <a:avLst/>
          </a:prstGeom>
          <a:noFill/>
        </p:spPr>
        <p:txBody>
          <a:bodyPr wrap="square" rtlCol="0">
            <a:spAutoFit/>
          </a:bodyPr>
          <a:lstStyle/>
          <a:p>
            <a:r>
              <a:rPr lang="en-ZA" sz="1200" dirty="0" smtClean="0"/>
              <a:t>Widespread in South Africa</a:t>
            </a:r>
            <a:endParaRPr lang="en-ZA" sz="1200" dirty="0"/>
          </a:p>
        </p:txBody>
      </p:sp>
      <p:sp>
        <p:nvSpPr>
          <p:cNvPr id="49" name="TextBox 48"/>
          <p:cNvSpPr txBox="1"/>
          <p:nvPr/>
        </p:nvSpPr>
        <p:spPr>
          <a:xfrm>
            <a:off x="4286248" y="3286124"/>
            <a:ext cx="1428760" cy="276999"/>
          </a:xfrm>
          <a:prstGeom prst="rect">
            <a:avLst/>
          </a:prstGeom>
          <a:noFill/>
        </p:spPr>
        <p:txBody>
          <a:bodyPr wrap="square" rtlCol="0">
            <a:spAutoFit/>
          </a:bodyPr>
          <a:lstStyle/>
          <a:p>
            <a:r>
              <a:rPr lang="en-ZA" sz="1200" dirty="0" smtClean="0"/>
              <a:t>Culex mosquitoes</a:t>
            </a:r>
            <a:endParaRPr lang="en-ZA" sz="1200" dirty="0"/>
          </a:p>
        </p:txBody>
      </p:sp>
      <p:sp>
        <p:nvSpPr>
          <p:cNvPr id="50" name="TextBox 49"/>
          <p:cNvSpPr txBox="1"/>
          <p:nvPr/>
        </p:nvSpPr>
        <p:spPr>
          <a:xfrm>
            <a:off x="4214810" y="6072206"/>
            <a:ext cx="1571636" cy="276999"/>
          </a:xfrm>
          <a:prstGeom prst="rect">
            <a:avLst/>
          </a:prstGeom>
          <a:noFill/>
        </p:spPr>
        <p:txBody>
          <a:bodyPr wrap="square" rtlCol="0">
            <a:spAutoFit/>
          </a:bodyPr>
          <a:lstStyle/>
          <a:p>
            <a:r>
              <a:rPr lang="en-ZA" sz="1200" dirty="0" smtClean="0"/>
              <a:t>Aedes mosquitoes</a:t>
            </a:r>
            <a:endParaRPr lang="en-ZA" sz="1200" dirty="0"/>
          </a:p>
        </p:txBody>
      </p:sp>
      <p:sp>
        <p:nvSpPr>
          <p:cNvPr id="62" name="TextBox 61"/>
          <p:cNvSpPr txBox="1"/>
          <p:nvPr/>
        </p:nvSpPr>
        <p:spPr>
          <a:xfrm>
            <a:off x="7643834" y="1714488"/>
            <a:ext cx="1522020" cy="461665"/>
          </a:xfrm>
          <a:prstGeom prst="rect">
            <a:avLst/>
          </a:prstGeom>
          <a:noFill/>
        </p:spPr>
        <p:txBody>
          <a:bodyPr wrap="none" rtlCol="0">
            <a:spAutoFit/>
          </a:bodyPr>
          <a:lstStyle/>
          <a:p>
            <a:r>
              <a:rPr lang="en-ZA" sz="1200" dirty="0" smtClean="0"/>
              <a:t>Horse ill </a:t>
            </a:r>
          </a:p>
          <a:p>
            <a:r>
              <a:rPr lang="en-ZA" sz="1200" dirty="0" smtClean="0"/>
              <a:t>with West Nile virus</a:t>
            </a:r>
            <a:endParaRPr lang="en-ZA" sz="1200" dirty="0"/>
          </a:p>
        </p:txBody>
      </p:sp>
      <p:sp>
        <p:nvSpPr>
          <p:cNvPr id="63" name="TextBox 62"/>
          <p:cNvSpPr txBox="1"/>
          <p:nvPr/>
        </p:nvSpPr>
        <p:spPr>
          <a:xfrm>
            <a:off x="7643834" y="3429000"/>
            <a:ext cx="1191352" cy="276999"/>
          </a:xfrm>
          <a:prstGeom prst="rect">
            <a:avLst/>
          </a:prstGeom>
          <a:noFill/>
        </p:spPr>
        <p:txBody>
          <a:bodyPr wrap="none" rtlCol="0">
            <a:spAutoFit/>
          </a:bodyPr>
          <a:lstStyle/>
          <a:p>
            <a:r>
              <a:rPr lang="en-ZA" sz="1200" dirty="0" smtClean="0"/>
              <a:t>severe arthritis</a:t>
            </a:r>
            <a:endParaRPr lang="en-ZA" sz="1200" dirty="0"/>
          </a:p>
        </p:txBody>
      </p:sp>
      <p:sp>
        <p:nvSpPr>
          <p:cNvPr id="64" name="TextBox 63"/>
          <p:cNvSpPr txBox="1"/>
          <p:nvPr/>
        </p:nvSpPr>
        <p:spPr>
          <a:xfrm>
            <a:off x="7215206" y="6581001"/>
            <a:ext cx="482824" cy="276999"/>
          </a:xfrm>
          <a:prstGeom prst="rect">
            <a:avLst/>
          </a:prstGeom>
          <a:noFill/>
        </p:spPr>
        <p:txBody>
          <a:bodyPr wrap="none" rtlCol="0">
            <a:spAutoFit/>
          </a:bodyPr>
          <a:lstStyle/>
          <a:p>
            <a:r>
              <a:rPr lang="en-ZA" sz="1200" dirty="0" smtClean="0"/>
              <a:t>rash</a:t>
            </a:r>
            <a:endParaRPr lang="en-ZA" sz="1200" dirty="0"/>
          </a:p>
        </p:txBody>
      </p:sp>
      <p:sp>
        <p:nvSpPr>
          <p:cNvPr id="65" name="TextBox 64"/>
          <p:cNvSpPr txBox="1"/>
          <p:nvPr/>
        </p:nvSpPr>
        <p:spPr>
          <a:xfrm>
            <a:off x="2357422" y="4000504"/>
            <a:ext cx="2286016" cy="276999"/>
          </a:xfrm>
          <a:prstGeom prst="rect">
            <a:avLst/>
          </a:prstGeom>
          <a:noFill/>
        </p:spPr>
        <p:txBody>
          <a:bodyPr wrap="square" rtlCol="0">
            <a:spAutoFit/>
          </a:bodyPr>
          <a:lstStyle/>
          <a:p>
            <a:r>
              <a:rPr lang="en-ZA" sz="1200" dirty="0" smtClean="0"/>
              <a:t>North-Eastern South Africa</a:t>
            </a:r>
            <a:endParaRPr lang="en-ZA"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922114"/>
          </a:xfrm>
        </p:spPr>
        <p:txBody>
          <a:bodyPr>
            <a:noAutofit/>
          </a:bodyPr>
          <a:lstStyle/>
          <a:p>
            <a:r>
              <a:rPr lang="en-ZA" sz="3600" dirty="0" smtClean="0"/>
              <a:t>Sylvatic environment and vectors of </a:t>
            </a:r>
            <a:br>
              <a:rPr lang="en-ZA" sz="3600" dirty="0" smtClean="0"/>
            </a:br>
            <a:r>
              <a:rPr lang="en-ZA" sz="3600" dirty="0" smtClean="0"/>
              <a:t>Dengue and chikungunya virus</a:t>
            </a:r>
            <a:endParaRPr lang="en-ZA" sz="3600" dirty="0"/>
          </a:p>
        </p:txBody>
      </p:sp>
      <p:sp>
        <p:nvSpPr>
          <p:cNvPr id="3" name="Text Placeholder 2"/>
          <p:cNvSpPr>
            <a:spLocks noGrp="1"/>
          </p:cNvSpPr>
          <p:nvPr>
            <p:ph type="body" idx="1"/>
          </p:nvPr>
        </p:nvSpPr>
        <p:spPr>
          <a:xfrm>
            <a:off x="571472" y="1428736"/>
            <a:ext cx="2114536" cy="388949"/>
          </a:xfrm>
        </p:spPr>
        <p:txBody>
          <a:bodyPr>
            <a:normAutofit/>
          </a:bodyPr>
          <a:lstStyle/>
          <a:p>
            <a:r>
              <a:rPr lang="en-ZA" sz="1400" dirty="0" smtClean="0"/>
              <a:t>Tree hole breeding spot</a:t>
            </a:r>
            <a:endParaRPr lang="en-ZA" sz="1400" dirty="0"/>
          </a:p>
        </p:txBody>
      </p:sp>
      <p:sp>
        <p:nvSpPr>
          <p:cNvPr id="5" name="Text Placeholder 4"/>
          <p:cNvSpPr>
            <a:spLocks noGrp="1"/>
          </p:cNvSpPr>
          <p:nvPr>
            <p:ph type="body" sz="quarter" idx="3"/>
          </p:nvPr>
        </p:nvSpPr>
        <p:spPr>
          <a:xfrm>
            <a:off x="6215074" y="1571612"/>
            <a:ext cx="2427305" cy="317511"/>
          </a:xfrm>
        </p:spPr>
        <p:txBody>
          <a:bodyPr>
            <a:normAutofit/>
          </a:bodyPr>
          <a:lstStyle/>
          <a:p>
            <a:r>
              <a:rPr lang="en-ZA" sz="1400" dirty="0" smtClean="0"/>
              <a:t>Aedes furcifer</a:t>
            </a:r>
          </a:p>
        </p:txBody>
      </p:sp>
      <p:sp>
        <p:nvSpPr>
          <p:cNvPr id="11" name="Text Placeholder 2"/>
          <p:cNvSpPr txBox="1">
            <a:spLocks/>
          </p:cNvSpPr>
          <p:nvPr/>
        </p:nvSpPr>
        <p:spPr>
          <a:xfrm>
            <a:off x="500034" y="3714752"/>
            <a:ext cx="2114536" cy="388949"/>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1400" b="1" i="0" u="none" strike="noStrike" kern="1200" cap="none" spc="0" normalizeH="0" baseline="0" noProof="0" dirty="0" smtClean="0">
                <a:ln>
                  <a:noFill/>
                </a:ln>
                <a:solidFill>
                  <a:schemeClr val="tx1"/>
                </a:solidFill>
                <a:effectLst/>
                <a:uLnTx/>
                <a:uFillTx/>
                <a:latin typeface="+mn-lt"/>
                <a:ea typeface="+mn-ea"/>
                <a:cs typeface="+mn-cs"/>
              </a:rPr>
              <a:t>Tropical</a:t>
            </a:r>
            <a:r>
              <a:rPr kumimoji="0" lang="en-ZA" sz="1400" b="1" i="0" u="none" strike="noStrike" kern="1200" cap="none" spc="0" normalizeH="0" noProof="0" dirty="0" smtClean="0">
                <a:ln>
                  <a:noFill/>
                </a:ln>
                <a:solidFill>
                  <a:schemeClr val="tx1"/>
                </a:solidFill>
                <a:effectLst/>
                <a:uLnTx/>
                <a:uFillTx/>
                <a:latin typeface="+mn-lt"/>
                <a:ea typeface="+mn-ea"/>
                <a:cs typeface="+mn-cs"/>
              </a:rPr>
              <a:t> forest</a:t>
            </a:r>
            <a:endParaRPr kumimoji="0" lang="en-ZA" sz="1400" b="1" i="0" u="none" strike="noStrike" kern="1200" cap="none" spc="0" normalizeH="0" baseline="0" noProof="0" dirty="0">
              <a:ln>
                <a:noFill/>
              </a:ln>
              <a:solidFill>
                <a:schemeClr val="tx1"/>
              </a:solidFill>
              <a:effectLst/>
              <a:uLnTx/>
              <a:uFillTx/>
              <a:latin typeface="+mn-lt"/>
              <a:ea typeface="+mn-ea"/>
              <a:cs typeface="+mn-cs"/>
            </a:endParaRPr>
          </a:p>
        </p:txBody>
      </p:sp>
      <p:pic>
        <p:nvPicPr>
          <p:cNvPr id="17" name="Content Placeholder 16" descr="treehole.png"/>
          <p:cNvPicPr>
            <a:picLocks noGrp="1" noChangeAspect="1"/>
          </p:cNvPicPr>
          <p:nvPr>
            <p:ph sz="half" idx="2"/>
          </p:nvPr>
        </p:nvPicPr>
        <p:blipFill>
          <a:blip r:embed="rId3" cstate="print"/>
          <a:stretch>
            <a:fillRect/>
          </a:stretch>
        </p:blipFill>
        <p:spPr>
          <a:xfrm>
            <a:off x="500034" y="1928802"/>
            <a:ext cx="2257425" cy="1524000"/>
          </a:xfrm>
          <a:prstGeom prst="rect">
            <a:avLst/>
          </a:prstGeom>
        </p:spPr>
      </p:pic>
      <p:sp>
        <p:nvSpPr>
          <p:cNvPr id="18" name="Text Placeholder 2"/>
          <p:cNvSpPr txBox="1">
            <a:spLocks/>
          </p:cNvSpPr>
          <p:nvPr/>
        </p:nvSpPr>
        <p:spPr>
          <a:xfrm>
            <a:off x="5214942" y="3786190"/>
            <a:ext cx="2114536" cy="388949"/>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1400" b="1" i="0" u="none" strike="noStrike" kern="1200" cap="none" spc="0" normalizeH="0" baseline="0" noProof="0" dirty="0" smtClean="0">
                <a:ln>
                  <a:noFill/>
                </a:ln>
                <a:solidFill>
                  <a:schemeClr val="tx1"/>
                </a:solidFill>
                <a:effectLst/>
                <a:uLnTx/>
                <a:uFillTx/>
                <a:latin typeface="+mn-lt"/>
                <a:ea typeface="+mn-ea"/>
                <a:cs typeface="+mn-cs"/>
              </a:rPr>
              <a:t>SSenegal-green</a:t>
            </a:r>
            <a:r>
              <a:rPr kumimoji="0" lang="en-ZA" sz="1400" b="1" i="0" u="none" strike="noStrike" kern="1200" cap="none" spc="0" normalizeH="0" noProof="0" dirty="0" smtClean="0">
                <a:ln>
                  <a:noFill/>
                </a:ln>
                <a:solidFill>
                  <a:schemeClr val="tx1"/>
                </a:solidFill>
                <a:effectLst/>
                <a:uLnTx/>
                <a:uFillTx/>
                <a:latin typeface="+mn-lt"/>
                <a:ea typeface="+mn-ea"/>
                <a:cs typeface="+mn-cs"/>
              </a:rPr>
              <a:t> monkeys</a:t>
            </a:r>
            <a:endParaRPr kumimoji="0" lang="en-ZA" sz="1400" b="1" i="0" u="none" strike="noStrike" kern="1200" cap="none" spc="0" normalizeH="0" baseline="0" noProof="0" dirty="0">
              <a:ln>
                <a:noFill/>
              </a:ln>
              <a:solidFill>
                <a:schemeClr val="tx1"/>
              </a:solidFill>
              <a:effectLst/>
              <a:uLnTx/>
              <a:uFillTx/>
              <a:latin typeface="+mn-lt"/>
              <a:ea typeface="+mn-ea"/>
              <a:cs typeface="+mn-cs"/>
            </a:endParaRPr>
          </a:p>
        </p:txBody>
      </p:sp>
      <p:pic>
        <p:nvPicPr>
          <p:cNvPr id="22" name="Content Placeholder 21" descr="sylvatic_greenmonkey.jpg"/>
          <p:cNvPicPr>
            <a:picLocks noGrp="1" noChangeAspect="1"/>
          </p:cNvPicPr>
          <p:nvPr>
            <p:ph sz="quarter" idx="4"/>
          </p:nvPr>
        </p:nvPicPr>
        <p:blipFill>
          <a:blip r:embed="rId4" cstate="print"/>
          <a:stretch>
            <a:fillRect/>
          </a:stretch>
        </p:blipFill>
        <p:spPr>
          <a:xfrm>
            <a:off x="5214942" y="4214818"/>
            <a:ext cx="2686040" cy="2411954"/>
          </a:xfrm>
        </p:spPr>
      </p:pic>
      <p:pic>
        <p:nvPicPr>
          <p:cNvPr id="20" name="Picture 10" descr="Ae_furcifer.jpg"/>
          <p:cNvPicPr>
            <a:picLocks noChangeAspect="1"/>
          </p:cNvPicPr>
          <p:nvPr/>
        </p:nvPicPr>
        <p:blipFill>
          <a:blip r:embed="rId5" cstate="print"/>
          <a:srcRect/>
          <a:stretch>
            <a:fillRect/>
          </a:stretch>
        </p:blipFill>
        <p:spPr bwMode="auto">
          <a:xfrm>
            <a:off x="5786446" y="1857364"/>
            <a:ext cx="2183093" cy="1447793"/>
          </a:xfrm>
          <a:prstGeom prst="rect">
            <a:avLst/>
          </a:prstGeom>
          <a:noFill/>
          <a:ln w="9525">
            <a:noFill/>
            <a:miter lim="800000"/>
            <a:headEnd/>
            <a:tailEnd/>
          </a:ln>
        </p:spPr>
      </p:pic>
      <p:pic>
        <p:nvPicPr>
          <p:cNvPr id="21" name="Picture 9" descr="Clipboard01"/>
          <p:cNvPicPr>
            <a:picLocks noChangeAspect="1" noChangeArrowheads="1"/>
          </p:cNvPicPr>
          <p:nvPr/>
        </p:nvPicPr>
        <p:blipFill>
          <a:blip r:embed="rId6" cstate="print"/>
          <a:srcRect/>
          <a:stretch>
            <a:fillRect/>
          </a:stretch>
        </p:blipFill>
        <p:spPr bwMode="auto">
          <a:xfrm>
            <a:off x="500034" y="4143380"/>
            <a:ext cx="3570283" cy="2359905"/>
          </a:xfrm>
          <a:prstGeom prst="rect">
            <a:avLst/>
          </a:prstGeom>
          <a:noFill/>
          <a:ln w="9525">
            <a:noFill/>
            <a:miter lim="800000"/>
            <a:headEnd/>
            <a:tailEnd/>
          </a:ln>
        </p:spPr>
      </p:pic>
      <p:pic>
        <p:nvPicPr>
          <p:cNvPr id="23" name="Picture 22" descr="sylvaticdengue.png"/>
          <p:cNvPicPr>
            <a:picLocks noChangeAspect="1"/>
          </p:cNvPicPr>
          <p:nvPr/>
        </p:nvPicPr>
        <p:blipFill>
          <a:blip r:embed="rId7" cstate="print"/>
          <a:stretch>
            <a:fillRect/>
          </a:stretch>
        </p:blipFill>
        <p:spPr>
          <a:xfrm>
            <a:off x="2928926" y="2357430"/>
            <a:ext cx="2466975" cy="18478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ZA" dirty="0" smtClean="0"/>
              <a:t>Urban environment and vectors of </a:t>
            </a:r>
            <a:br>
              <a:rPr lang="en-ZA" dirty="0" smtClean="0"/>
            </a:br>
            <a:r>
              <a:rPr lang="en-ZA" dirty="0" smtClean="0"/>
              <a:t>Dengue and chikungunya virus</a:t>
            </a:r>
            <a:endParaRPr lang="en-ZA" dirty="0"/>
          </a:p>
        </p:txBody>
      </p:sp>
      <p:sp>
        <p:nvSpPr>
          <p:cNvPr id="3" name="Text Placeholder 2"/>
          <p:cNvSpPr>
            <a:spLocks noGrp="1"/>
          </p:cNvSpPr>
          <p:nvPr>
            <p:ph type="body" idx="1"/>
          </p:nvPr>
        </p:nvSpPr>
        <p:spPr>
          <a:xfrm>
            <a:off x="571472" y="1428736"/>
            <a:ext cx="2114536" cy="388949"/>
          </a:xfrm>
        </p:spPr>
        <p:txBody>
          <a:bodyPr>
            <a:normAutofit fontScale="92500"/>
          </a:bodyPr>
          <a:lstStyle/>
          <a:p>
            <a:r>
              <a:rPr lang="en-ZA" sz="1400" dirty="0" smtClean="0"/>
              <a:t>Aedes (stegomyia) Aegypti</a:t>
            </a:r>
            <a:endParaRPr lang="en-ZA" sz="1400" dirty="0"/>
          </a:p>
        </p:txBody>
      </p:sp>
      <p:pic>
        <p:nvPicPr>
          <p:cNvPr id="7" name="Content Placeholder 6" descr="Aedes4.jpg"/>
          <p:cNvPicPr>
            <a:picLocks noGrp="1" noChangeAspect="1"/>
          </p:cNvPicPr>
          <p:nvPr>
            <p:ph sz="half" idx="2"/>
          </p:nvPr>
        </p:nvPicPr>
        <p:blipFill>
          <a:blip r:embed="rId3" cstate="print"/>
          <a:stretch>
            <a:fillRect/>
          </a:stretch>
        </p:blipFill>
        <p:spPr>
          <a:xfrm>
            <a:off x="642910" y="1785926"/>
            <a:ext cx="1714512" cy="2063483"/>
          </a:xfrm>
        </p:spPr>
      </p:pic>
      <p:sp>
        <p:nvSpPr>
          <p:cNvPr id="5" name="Text Placeholder 4"/>
          <p:cNvSpPr>
            <a:spLocks noGrp="1"/>
          </p:cNvSpPr>
          <p:nvPr>
            <p:ph type="body" sz="quarter" idx="3"/>
          </p:nvPr>
        </p:nvSpPr>
        <p:spPr>
          <a:xfrm>
            <a:off x="6215074" y="1571612"/>
            <a:ext cx="2427305" cy="317511"/>
          </a:xfrm>
        </p:spPr>
        <p:txBody>
          <a:bodyPr>
            <a:normAutofit/>
          </a:bodyPr>
          <a:lstStyle/>
          <a:p>
            <a:r>
              <a:rPr lang="en-ZA" sz="1400" dirty="0" smtClean="0"/>
              <a:t>Aedes (stegomyia) Albopictus</a:t>
            </a:r>
          </a:p>
        </p:txBody>
      </p:sp>
      <p:pic>
        <p:nvPicPr>
          <p:cNvPr id="8" name="Content Placeholder 7" descr="Aedesalbopictus2.jpg"/>
          <p:cNvPicPr>
            <a:picLocks noGrp="1" noChangeAspect="1"/>
          </p:cNvPicPr>
          <p:nvPr>
            <p:ph sz="quarter" idx="4"/>
          </p:nvPr>
        </p:nvPicPr>
        <p:blipFill>
          <a:blip r:embed="rId4" cstate="print"/>
          <a:stretch>
            <a:fillRect/>
          </a:stretch>
        </p:blipFill>
        <p:spPr>
          <a:xfrm>
            <a:off x="6072198" y="2000240"/>
            <a:ext cx="2575630" cy="1643074"/>
          </a:xfrm>
          <a:ln>
            <a:solidFill>
              <a:schemeClr val="tx1"/>
            </a:solidFill>
          </a:ln>
        </p:spPr>
      </p:pic>
      <p:sp>
        <p:nvSpPr>
          <p:cNvPr id="11" name="Text Placeholder 2"/>
          <p:cNvSpPr txBox="1">
            <a:spLocks/>
          </p:cNvSpPr>
          <p:nvPr/>
        </p:nvSpPr>
        <p:spPr>
          <a:xfrm>
            <a:off x="571472" y="4286256"/>
            <a:ext cx="2114536" cy="388949"/>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ZA" sz="1400" b="1" dirty="0" smtClean="0"/>
              <a:t>Monsoon season</a:t>
            </a:r>
            <a:endParaRPr kumimoji="0" lang="en-ZA" sz="1400" b="1" i="0" u="none" strike="noStrike" kern="1200" cap="none" spc="0" normalizeH="0" baseline="0" noProof="0" dirty="0">
              <a:ln>
                <a:noFill/>
              </a:ln>
              <a:solidFill>
                <a:schemeClr val="tx1"/>
              </a:solidFill>
              <a:effectLst/>
              <a:uLnTx/>
              <a:uFillTx/>
              <a:latin typeface="+mn-lt"/>
              <a:ea typeface="+mn-ea"/>
              <a:cs typeface="+mn-cs"/>
            </a:endParaRPr>
          </a:p>
        </p:txBody>
      </p:sp>
      <p:pic>
        <p:nvPicPr>
          <p:cNvPr id="13" name="Picture 12" descr="tyres.jpg"/>
          <p:cNvPicPr>
            <a:picLocks noChangeAspect="1"/>
          </p:cNvPicPr>
          <p:nvPr/>
        </p:nvPicPr>
        <p:blipFill>
          <a:blip r:embed="rId5" cstate="print"/>
          <a:stretch>
            <a:fillRect/>
          </a:stretch>
        </p:blipFill>
        <p:spPr>
          <a:xfrm>
            <a:off x="3357554" y="5072074"/>
            <a:ext cx="2240467" cy="1359437"/>
          </a:xfrm>
          <a:prstGeom prst="rect">
            <a:avLst/>
          </a:prstGeom>
        </p:spPr>
      </p:pic>
      <p:pic>
        <p:nvPicPr>
          <p:cNvPr id="14" name="Picture 13" descr="tyres2.jpg"/>
          <p:cNvPicPr>
            <a:picLocks noChangeAspect="1"/>
          </p:cNvPicPr>
          <p:nvPr/>
        </p:nvPicPr>
        <p:blipFill>
          <a:blip r:embed="rId6" cstate="print"/>
          <a:stretch>
            <a:fillRect/>
          </a:stretch>
        </p:blipFill>
        <p:spPr>
          <a:xfrm>
            <a:off x="5929322" y="5000636"/>
            <a:ext cx="2536602" cy="1419226"/>
          </a:xfrm>
          <a:prstGeom prst="rect">
            <a:avLst/>
          </a:prstGeom>
        </p:spPr>
      </p:pic>
      <p:pic>
        <p:nvPicPr>
          <p:cNvPr id="15" name="Picture 14" descr="breedingmozzies.jpg"/>
          <p:cNvPicPr>
            <a:picLocks noChangeAspect="1"/>
          </p:cNvPicPr>
          <p:nvPr/>
        </p:nvPicPr>
        <p:blipFill>
          <a:blip r:embed="rId7" cstate="print"/>
          <a:stretch>
            <a:fillRect/>
          </a:stretch>
        </p:blipFill>
        <p:spPr>
          <a:xfrm>
            <a:off x="3143240" y="1643050"/>
            <a:ext cx="2680036" cy="1601279"/>
          </a:xfrm>
          <a:prstGeom prst="rect">
            <a:avLst/>
          </a:prstGeom>
        </p:spPr>
      </p:pic>
      <p:pic>
        <p:nvPicPr>
          <p:cNvPr id="10" name="Picture 9" descr="monsoon.png"/>
          <p:cNvPicPr>
            <a:picLocks noChangeAspect="1"/>
          </p:cNvPicPr>
          <p:nvPr/>
        </p:nvPicPr>
        <p:blipFill>
          <a:blip r:embed="rId8" cstate="print"/>
          <a:stretch>
            <a:fillRect/>
          </a:stretch>
        </p:blipFill>
        <p:spPr>
          <a:xfrm>
            <a:off x="642910" y="4643446"/>
            <a:ext cx="2466975" cy="1847850"/>
          </a:xfrm>
          <a:prstGeom prst="rect">
            <a:avLst/>
          </a:prstGeom>
        </p:spPr>
      </p:pic>
      <p:sp>
        <p:nvSpPr>
          <p:cNvPr id="16" name="Text Placeholder 2"/>
          <p:cNvSpPr txBox="1">
            <a:spLocks/>
          </p:cNvSpPr>
          <p:nvPr/>
        </p:nvSpPr>
        <p:spPr>
          <a:xfrm>
            <a:off x="5500694" y="4429132"/>
            <a:ext cx="2114536" cy="388949"/>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1400" b="1" i="0" u="none" strike="noStrike" kern="1200" cap="none" spc="0" normalizeH="0" baseline="0" noProof="0" dirty="0" smtClean="0">
                <a:ln>
                  <a:noFill/>
                </a:ln>
                <a:solidFill>
                  <a:schemeClr val="tx1"/>
                </a:solidFill>
                <a:effectLst/>
                <a:uLnTx/>
                <a:uFillTx/>
                <a:latin typeface="+mn-lt"/>
                <a:ea typeface="+mn-ea"/>
                <a:cs typeface="+mn-cs"/>
              </a:rPr>
              <a:t>Tyres</a:t>
            </a:r>
            <a:r>
              <a:rPr kumimoji="0" lang="en-ZA" sz="1400" b="1" i="0" u="none" strike="noStrike" kern="1200" cap="none" spc="0" normalizeH="0" noProof="0" dirty="0" smtClean="0">
                <a:ln>
                  <a:noFill/>
                </a:ln>
                <a:solidFill>
                  <a:schemeClr val="tx1"/>
                </a:solidFill>
                <a:effectLst/>
                <a:uLnTx/>
                <a:uFillTx/>
                <a:latin typeface="+mn-lt"/>
                <a:ea typeface="+mn-ea"/>
                <a:cs typeface="+mn-cs"/>
              </a:rPr>
              <a:t> breeding spot</a:t>
            </a:r>
            <a:endParaRPr kumimoji="0" lang="en-ZA" sz="1400" b="1" i="0" u="none" strike="noStrike" kern="1200" cap="none" spc="0" normalizeH="0" baseline="0" noProof="0" dirty="0">
              <a:ln>
                <a:noFill/>
              </a:ln>
              <a:solidFill>
                <a:schemeClr val="tx1"/>
              </a:solidFill>
              <a:effectLst/>
              <a:uLnTx/>
              <a:uFillTx/>
              <a:latin typeface="+mn-lt"/>
              <a:ea typeface="+mn-ea"/>
              <a:cs typeface="+mn-cs"/>
            </a:endParaRPr>
          </a:p>
        </p:txBody>
      </p:sp>
      <p:pic>
        <p:nvPicPr>
          <p:cNvPr id="18" name="Picture 17" descr="imagesCAM6ZJS6.jpg"/>
          <p:cNvPicPr>
            <a:picLocks noChangeAspect="1"/>
          </p:cNvPicPr>
          <p:nvPr/>
        </p:nvPicPr>
        <p:blipFill>
          <a:blip r:embed="rId9" cstate="print"/>
          <a:stretch>
            <a:fillRect/>
          </a:stretch>
        </p:blipFill>
        <p:spPr>
          <a:xfrm>
            <a:off x="3419872" y="3357562"/>
            <a:ext cx="2052234" cy="167812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2"/>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a:effectLst/>
        </p:spPr>
      </p:pic>
      <p:sp>
        <p:nvSpPr>
          <p:cNvPr id="6" name="Title 1"/>
          <p:cNvSpPr txBox="1">
            <a:spLocks/>
          </p:cNvSpPr>
          <p:nvPr/>
        </p:nvSpPr>
        <p:spPr>
          <a:xfrm>
            <a:off x="304800" y="228600"/>
            <a:ext cx="4627854" cy="523875"/>
          </a:xfrm>
          <a:prstGeom prst="rect">
            <a:avLst/>
          </a:prstGeom>
        </p:spPr>
        <p:txBody>
          <a:bodyPr anchor="ctr">
            <a:noAutofit/>
            <a:scene3d>
              <a:camera prst="orthographicFront"/>
              <a:lightRig rig="soft" dir="t"/>
            </a:scene3d>
            <a:sp3d prstMaterial="softEdge">
              <a:bevelT w="25400" h="25400"/>
            </a:sp3d>
          </a:bodyPr>
          <a:lstStyle/>
          <a:p>
            <a:pPr fontAlgn="auto">
              <a:spcAft>
                <a:spcPts val="0"/>
              </a:spcAft>
              <a:defRPr/>
            </a:pPr>
            <a:r>
              <a:rPr lang="en-US" sz="3600" dirty="0">
                <a:latin typeface="Calibri" pitchFamily="34" charset="0"/>
                <a:ea typeface="ＭＳ Ｐゴシック" charset="0"/>
                <a:cs typeface="Calibri" pitchFamily="34" charset="0"/>
              </a:rPr>
              <a:t>Rift Valley Fever Virus</a:t>
            </a:r>
          </a:p>
        </p:txBody>
      </p:sp>
      <p:pic>
        <p:nvPicPr>
          <p:cNvPr id="5123" name="Content Placeholder 9" descr="RVFmap2.jpg"/>
          <p:cNvPicPr>
            <a:picLocks noGrp="1" noChangeAspect="1"/>
          </p:cNvPicPr>
          <p:nvPr>
            <p:ph sz="half" idx="4294967295"/>
          </p:nvPr>
        </p:nvPicPr>
        <p:blipFill>
          <a:blip r:embed="rId4" cstate="print"/>
          <a:srcRect/>
          <a:stretch>
            <a:fillRect/>
          </a:stretch>
        </p:blipFill>
        <p:spPr>
          <a:xfrm>
            <a:off x="1695450" y="1008063"/>
            <a:ext cx="5308600" cy="4013200"/>
          </a:xfrm>
        </p:spPr>
      </p:pic>
      <p:sp>
        <p:nvSpPr>
          <p:cNvPr id="5124" name="Rectangle 8"/>
          <p:cNvSpPr>
            <a:spLocks noChangeArrowheads="1"/>
          </p:cNvSpPr>
          <p:nvPr/>
        </p:nvSpPr>
        <p:spPr bwMode="auto">
          <a:xfrm>
            <a:off x="355600" y="746125"/>
            <a:ext cx="5616575" cy="261938"/>
          </a:xfrm>
          <a:prstGeom prst="rect">
            <a:avLst/>
          </a:prstGeom>
          <a:noFill/>
          <a:ln w="9525">
            <a:noFill/>
            <a:miter lim="800000"/>
            <a:headEnd/>
            <a:tailEnd/>
          </a:ln>
        </p:spPr>
        <p:txBody>
          <a:bodyPr>
            <a:spAutoFit/>
          </a:bodyPr>
          <a:lstStyle/>
          <a:p>
            <a:pPr defTabSz="457200"/>
            <a:r>
              <a:rPr lang="en-ZA" sz="1100" dirty="0">
                <a:latin typeface="Georgia" pitchFamily="18" charset="0"/>
                <a:ea typeface="ＭＳ Ｐゴシック" pitchFamily="34" charset="-128"/>
              </a:rPr>
              <a:t>Alicia I Rolin et Al. , http://www.nature.com/emi/journal/v2/n12/pdf/emi201381a.pdf</a:t>
            </a:r>
          </a:p>
        </p:txBody>
      </p:sp>
      <p:sp>
        <p:nvSpPr>
          <p:cNvPr id="5125" name="Rectangle 10"/>
          <p:cNvSpPr>
            <a:spLocks noChangeArrowheads="1"/>
          </p:cNvSpPr>
          <p:nvPr/>
        </p:nvSpPr>
        <p:spPr bwMode="auto">
          <a:xfrm>
            <a:off x="234950" y="5021263"/>
            <a:ext cx="6688138" cy="369887"/>
          </a:xfrm>
          <a:prstGeom prst="rect">
            <a:avLst/>
          </a:prstGeom>
          <a:noFill/>
          <a:ln w="9525">
            <a:noFill/>
            <a:miter lim="800000"/>
            <a:headEnd/>
            <a:tailEnd/>
          </a:ln>
        </p:spPr>
        <p:txBody>
          <a:bodyPr>
            <a:spAutoFit/>
          </a:bodyPr>
          <a:lstStyle/>
          <a:p>
            <a:pPr defTabSz="457200"/>
            <a:r>
              <a:rPr lang="en-ZA" dirty="0">
                <a:latin typeface="Georgia" pitchFamily="18" charset="0"/>
                <a:ea typeface="ＭＳ Ｐゴシック" pitchFamily="34" charset="-128"/>
              </a:rPr>
              <a:t>Occurs in periodic outbreaks with long intervals of 7-15 years </a:t>
            </a:r>
          </a:p>
        </p:txBody>
      </p:sp>
      <p:sp>
        <p:nvSpPr>
          <p:cNvPr id="14" name="Right Arrow 13"/>
          <p:cNvSpPr/>
          <p:nvPr/>
        </p:nvSpPr>
        <p:spPr>
          <a:xfrm>
            <a:off x="304800" y="5810250"/>
            <a:ext cx="8572500" cy="466725"/>
          </a:xfrm>
          <a:prstGeom prst="rightArrow">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ZA" dirty="0"/>
          </a:p>
        </p:txBody>
      </p:sp>
      <p:cxnSp>
        <p:nvCxnSpPr>
          <p:cNvPr id="16" name="Straight Connector 15"/>
          <p:cNvCxnSpPr/>
          <p:nvPr/>
        </p:nvCxnSpPr>
        <p:spPr>
          <a:xfrm rot="16200000" flipV="1">
            <a:off x="69057" y="5693568"/>
            <a:ext cx="476250" cy="4763"/>
          </a:xfrm>
          <a:prstGeom prst="line">
            <a:avLst/>
          </a:prstGeom>
          <a:ln>
            <a:solidFill>
              <a:srgbClr val="408000"/>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304800" y="5934075"/>
            <a:ext cx="365125" cy="209550"/>
          </a:xfrm>
          <a:prstGeom prst="rect">
            <a:avLst/>
          </a:prstGeom>
          <a:solidFill>
            <a:srgbClr val="408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ZA" dirty="0"/>
          </a:p>
        </p:txBody>
      </p:sp>
      <p:sp>
        <p:nvSpPr>
          <p:cNvPr id="5129" name="TextBox 19"/>
          <p:cNvSpPr txBox="1">
            <a:spLocks noChangeArrowheads="1"/>
          </p:cNvSpPr>
          <p:nvPr/>
        </p:nvSpPr>
        <p:spPr bwMode="auto">
          <a:xfrm>
            <a:off x="309563" y="5467350"/>
            <a:ext cx="485775" cy="261938"/>
          </a:xfrm>
          <a:prstGeom prst="rect">
            <a:avLst/>
          </a:prstGeom>
          <a:noFill/>
          <a:ln w="9525">
            <a:noFill/>
            <a:miter lim="800000"/>
            <a:headEnd/>
            <a:tailEnd/>
          </a:ln>
        </p:spPr>
        <p:txBody>
          <a:bodyPr wrap="none">
            <a:spAutoFit/>
          </a:bodyPr>
          <a:lstStyle/>
          <a:p>
            <a:pPr defTabSz="457200"/>
            <a:r>
              <a:rPr lang="en-ZA" sz="1100" dirty="0">
                <a:latin typeface="Georgia" pitchFamily="18" charset="0"/>
                <a:ea typeface="ＭＳ Ｐゴシック" pitchFamily="34" charset="-128"/>
              </a:rPr>
              <a:t>1950</a:t>
            </a:r>
          </a:p>
        </p:txBody>
      </p:sp>
      <p:cxnSp>
        <p:nvCxnSpPr>
          <p:cNvPr id="22" name="Straight Connector 21"/>
          <p:cNvCxnSpPr/>
          <p:nvPr/>
        </p:nvCxnSpPr>
        <p:spPr>
          <a:xfrm rot="16200000" flipH="1">
            <a:off x="1373982" y="6044406"/>
            <a:ext cx="222250" cy="1587"/>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rot="16200000" flipV="1">
            <a:off x="424657" y="6392068"/>
            <a:ext cx="476250" cy="4763"/>
          </a:xfrm>
          <a:prstGeom prst="line">
            <a:avLst/>
          </a:prstGeom>
          <a:ln>
            <a:solidFill>
              <a:srgbClr val="408000"/>
            </a:solidFill>
          </a:ln>
        </p:spPr>
        <p:style>
          <a:lnRef idx="2">
            <a:schemeClr val="accent1"/>
          </a:lnRef>
          <a:fillRef idx="0">
            <a:schemeClr val="accent1"/>
          </a:fillRef>
          <a:effectRef idx="1">
            <a:schemeClr val="accent1"/>
          </a:effectRef>
          <a:fontRef idx="minor">
            <a:schemeClr val="tx1"/>
          </a:fontRef>
        </p:style>
      </p:cxnSp>
      <p:sp>
        <p:nvSpPr>
          <p:cNvPr id="5132" name="TextBox 28"/>
          <p:cNvSpPr txBox="1">
            <a:spLocks noChangeArrowheads="1"/>
          </p:cNvSpPr>
          <p:nvPr/>
        </p:nvSpPr>
        <p:spPr bwMode="auto">
          <a:xfrm>
            <a:off x="669925" y="6394450"/>
            <a:ext cx="477838" cy="260350"/>
          </a:xfrm>
          <a:prstGeom prst="rect">
            <a:avLst/>
          </a:prstGeom>
          <a:noFill/>
          <a:ln w="9525">
            <a:noFill/>
            <a:miter lim="800000"/>
            <a:headEnd/>
            <a:tailEnd/>
          </a:ln>
        </p:spPr>
        <p:txBody>
          <a:bodyPr wrap="none">
            <a:spAutoFit/>
          </a:bodyPr>
          <a:lstStyle/>
          <a:p>
            <a:pPr defTabSz="457200"/>
            <a:r>
              <a:rPr lang="en-ZA" sz="1100" dirty="0">
                <a:latin typeface="Georgia" pitchFamily="18" charset="0"/>
                <a:ea typeface="ＭＳ Ｐゴシック" pitchFamily="34" charset="-128"/>
              </a:rPr>
              <a:t>1953</a:t>
            </a:r>
          </a:p>
        </p:txBody>
      </p:sp>
      <p:sp>
        <p:nvSpPr>
          <p:cNvPr id="5133" name="TextBox 29"/>
          <p:cNvSpPr txBox="1">
            <a:spLocks noChangeArrowheads="1"/>
          </p:cNvSpPr>
          <p:nvPr/>
        </p:nvSpPr>
        <p:spPr bwMode="auto">
          <a:xfrm>
            <a:off x="871538" y="5467350"/>
            <a:ext cx="473075" cy="261938"/>
          </a:xfrm>
          <a:prstGeom prst="rect">
            <a:avLst/>
          </a:prstGeom>
          <a:noFill/>
          <a:ln w="9525">
            <a:noFill/>
            <a:miter lim="800000"/>
            <a:headEnd/>
            <a:tailEnd/>
          </a:ln>
        </p:spPr>
        <p:txBody>
          <a:bodyPr wrap="none">
            <a:spAutoFit/>
          </a:bodyPr>
          <a:lstStyle/>
          <a:p>
            <a:pPr defTabSz="457200"/>
            <a:r>
              <a:rPr lang="en-ZA" sz="1100" dirty="0">
                <a:latin typeface="Georgia" pitchFamily="18" charset="0"/>
                <a:ea typeface="ＭＳ Ｐゴシック" pitchFamily="34" charset="-128"/>
              </a:rPr>
              <a:t>1955</a:t>
            </a:r>
          </a:p>
        </p:txBody>
      </p:sp>
      <p:sp>
        <p:nvSpPr>
          <p:cNvPr id="5134" name="TextBox 30"/>
          <p:cNvSpPr txBox="1">
            <a:spLocks noChangeArrowheads="1"/>
          </p:cNvSpPr>
          <p:nvPr/>
        </p:nvSpPr>
        <p:spPr bwMode="auto">
          <a:xfrm>
            <a:off x="1339850" y="6394450"/>
            <a:ext cx="479425" cy="260350"/>
          </a:xfrm>
          <a:prstGeom prst="rect">
            <a:avLst/>
          </a:prstGeom>
          <a:noFill/>
          <a:ln w="9525">
            <a:noFill/>
            <a:miter lim="800000"/>
            <a:headEnd/>
            <a:tailEnd/>
          </a:ln>
        </p:spPr>
        <p:txBody>
          <a:bodyPr wrap="none">
            <a:spAutoFit/>
          </a:bodyPr>
          <a:lstStyle/>
          <a:p>
            <a:pPr defTabSz="457200"/>
            <a:r>
              <a:rPr lang="en-ZA" sz="1100" dirty="0">
                <a:latin typeface="Georgia" pitchFamily="18" charset="0"/>
                <a:ea typeface="ＭＳ Ｐゴシック" pitchFamily="34" charset="-128"/>
              </a:rPr>
              <a:t>1959</a:t>
            </a:r>
          </a:p>
        </p:txBody>
      </p:sp>
      <p:cxnSp>
        <p:nvCxnSpPr>
          <p:cNvPr id="34" name="Straight Connector 33"/>
          <p:cNvCxnSpPr/>
          <p:nvPr/>
        </p:nvCxnSpPr>
        <p:spPr>
          <a:xfrm rot="16200000" flipV="1">
            <a:off x="777082" y="5717381"/>
            <a:ext cx="476250" cy="4763"/>
          </a:xfrm>
          <a:prstGeom prst="line">
            <a:avLst/>
          </a:prstGeom>
          <a:ln>
            <a:solidFill>
              <a:srgbClr val="408000"/>
            </a:solidFill>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1017588" y="5935663"/>
            <a:ext cx="466725" cy="207962"/>
          </a:xfrm>
          <a:prstGeom prst="rect">
            <a:avLst/>
          </a:prstGeom>
          <a:solidFill>
            <a:srgbClr val="408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ZA" dirty="0"/>
          </a:p>
        </p:txBody>
      </p:sp>
      <p:cxnSp>
        <p:nvCxnSpPr>
          <p:cNvPr id="37" name="Straight Connector 36"/>
          <p:cNvCxnSpPr/>
          <p:nvPr/>
        </p:nvCxnSpPr>
        <p:spPr>
          <a:xfrm rot="16200000" flipV="1">
            <a:off x="1243807" y="6403181"/>
            <a:ext cx="476250" cy="4763"/>
          </a:xfrm>
          <a:prstGeom prst="line">
            <a:avLst/>
          </a:prstGeom>
          <a:ln>
            <a:solidFill>
              <a:srgbClr val="408000"/>
            </a:solidFill>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2408238" y="5935663"/>
            <a:ext cx="288925" cy="207962"/>
          </a:xfrm>
          <a:prstGeom prst="rect">
            <a:avLst/>
          </a:prstGeom>
          <a:solidFill>
            <a:srgbClr val="408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ZA" dirty="0"/>
          </a:p>
        </p:txBody>
      </p:sp>
      <p:sp>
        <p:nvSpPr>
          <p:cNvPr id="42" name="Rectangle 41"/>
          <p:cNvSpPr/>
          <p:nvPr/>
        </p:nvSpPr>
        <p:spPr>
          <a:xfrm>
            <a:off x="3017838" y="5934075"/>
            <a:ext cx="323850" cy="209550"/>
          </a:xfrm>
          <a:prstGeom prst="rect">
            <a:avLst/>
          </a:prstGeom>
          <a:solidFill>
            <a:srgbClr val="408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ZA" dirty="0"/>
          </a:p>
        </p:txBody>
      </p:sp>
      <p:cxnSp>
        <p:nvCxnSpPr>
          <p:cNvPr id="45" name="Straight Connector 44"/>
          <p:cNvCxnSpPr/>
          <p:nvPr/>
        </p:nvCxnSpPr>
        <p:spPr>
          <a:xfrm rot="16200000" flipV="1">
            <a:off x="2177257" y="5693568"/>
            <a:ext cx="476250" cy="4763"/>
          </a:xfrm>
          <a:prstGeom prst="line">
            <a:avLst/>
          </a:prstGeom>
          <a:ln>
            <a:solidFill>
              <a:srgbClr val="408000"/>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rot="16200000" flipV="1">
            <a:off x="2451894" y="6379369"/>
            <a:ext cx="476250" cy="4762"/>
          </a:xfrm>
          <a:prstGeom prst="line">
            <a:avLst/>
          </a:prstGeom>
          <a:ln>
            <a:solidFill>
              <a:srgbClr val="408000"/>
            </a:solidFill>
          </a:ln>
        </p:spPr>
        <p:style>
          <a:lnRef idx="2">
            <a:schemeClr val="accent1"/>
          </a:lnRef>
          <a:fillRef idx="0">
            <a:schemeClr val="accent1"/>
          </a:fillRef>
          <a:effectRef idx="1">
            <a:schemeClr val="accent1"/>
          </a:effectRef>
          <a:fontRef idx="minor">
            <a:schemeClr val="tx1"/>
          </a:fontRef>
        </p:style>
      </p:cxnSp>
      <p:sp>
        <p:nvSpPr>
          <p:cNvPr id="5142" name="TextBox 46"/>
          <p:cNvSpPr txBox="1">
            <a:spLocks noChangeArrowheads="1"/>
          </p:cNvSpPr>
          <p:nvPr/>
        </p:nvSpPr>
        <p:spPr bwMode="auto">
          <a:xfrm>
            <a:off x="2413000" y="5457825"/>
            <a:ext cx="485775" cy="261938"/>
          </a:xfrm>
          <a:prstGeom prst="rect">
            <a:avLst/>
          </a:prstGeom>
          <a:noFill/>
          <a:ln w="9525">
            <a:noFill/>
            <a:miter lim="800000"/>
            <a:headEnd/>
            <a:tailEnd/>
          </a:ln>
        </p:spPr>
        <p:txBody>
          <a:bodyPr wrap="none">
            <a:spAutoFit/>
          </a:bodyPr>
          <a:lstStyle/>
          <a:p>
            <a:pPr defTabSz="457200"/>
            <a:r>
              <a:rPr lang="en-ZA" sz="1100" dirty="0">
                <a:latin typeface="Georgia" pitchFamily="18" charset="0"/>
                <a:ea typeface="ＭＳ Ｐゴシック" pitchFamily="34" charset="-128"/>
              </a:rPr>
              <a:t>1969</a:t>
            </a:r>
          </a:p>
        </p:txBody>
      </p:sp>
      <p:sp>
        <p:nvSpPr>
          <p:cNvPr id="5143" name="TextBox 47"/>
          <p:cNvSpPr txBox="1">
            <a:spLocks noChangeArrowheads="1"/>
          </p:cNvSpPr>
          <p:nvPr/>
        </p:nvSpPr>
        <p:spPr bwMode="auto">
          <a:xfrm>
            <a:off x="2670175" y="6394450"/>
            <a:ext cx="457200" cy="260350"/>
          </a:xfrm>
          <a:prstGeom prst="rect">
            <a:avLst/>
          </a:prstGeom>
          <a:noFill/>
          <a:ln w="9525">
            <a:noFill/>
            <a:miter lim="800000"/>
            <a:headEnd/>
            <a:tailEnd/>
          </a:ln>
        </p:spPr>
        <p:txBody>
          <a:bodyPr wrap="none">
            <a:spAutoFit/>
          </a:bodyPr>
          <a:lstStyle/>
          <a:p>
            <a:pPr defTabSz="457200"/>
            <a:r>
              <a:rPr lang="en-ZA" sz="1100" dirty="0">
                <a:latin typeface="Georgia" pitchFamily="18" charset="0"/>
                <a:ea typeface="ＭＳ Ｐゴシック" pitchFamily="34" charset="-128"/>
              </a:rPr>
              <a:t>1971</a:t>
            </a:r>
          </a:p>
        </p:txBody>
      </p:sp>
      <p:cxnSp>
        <p:nvCxnSpPr>
          <p:cNvPr id="56" name="Straight Connector 55"/>
          <p:cNvCxnSpPr/>
          <p:nvPr/>
        </p:nvCxnSpPr>
        <p:spPr>
          <a:xfrm rot="16200000" flipV="1">
            <a:off x="2782094" y="5693569"/>
            <a:ext cx="476250" cy="4762"/>
          </a:xfrm>
          <a:prstGeom prst="line">
            <a:avLst/>
          </a:prstGeom>
          <a:ln>
            <a:solidFill>
              <a:srgbClr val="408000"/>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6200000" flipV="1">
            <a:off x="3099594" y="6355557"/>
            <a:ext cx="476250" cy="4762"/>
          </a:xfrm>
          <a:prstGeom prst="line">
            <a:avLst/>
          </a:prstGeom>
          <a:ln>
            <a:solidFill>
              <a:srgbClr val="408000"/>
            </a:solidFill>
          </a:ln>
        </p:spPr>
        <p:style>
          <a:lnRef idx="2">
            <a:schemeClr val="accent1"/>
          </a:lnRef>
          <a:fillRef idx="0">
            <a:schemeClr val="accent1"/>
          </a:fillRef>
          <a:effectRef idx="1">
            <a:schemeClr val="accent1"/>
          </a:effectRef>
          <a:fontRef idx="minor">
            <a:schemeClr val="tx1"/>
          </a:fontRef>
        </p:style>
      </p:cxnSp>
      <p:sp>
        <p:nvSpPr>
          <p:cNvPr id="5146" name="TextBox 57"/>
          <p:cNvSpPr txBox="1">
            <a:spLocks noChangeArrowheads="1"/>
          </p:cNvSpPr>
          <p:nvPr/>
        </p:nvSpPr>
        <p:spPr bwMode="auto">
          <a:xfrm>
            <a:off x="3017838" y="5457825"/>
            <a:ext cx="476250" cy="261938"/>
          </a:xfrm>
          <a:prstGeom prst="rect">
            <a:avLst/>
          </a:prstGeom>
          <a:noFill/>
          <a:ln w="9525">
            <a:noFill/>
            <a:miter lim="800000"/>
            <a:headEnd/>
            <a:tailEnd/>
          </a:ln>
        </p:spPr>
        <p:txBody>
          <a:bodyPr wrap="none">
            <a:spAutoFit/>
          </a:bodyPr>
          <a:lstStyle/>
          <a:p>
            <a:pPr defTabSz="457200"/>
            <a:r>
              <a:rPr lang="en-ZA" sz="1100" dirty="0">
                <a:latin typeface="Georgia" pitchFamily="18" charset="0"/>
                <a:ea typeface="ＭＳ Ｐゴシック" pitchFamily="34" charset="-128"/>
              </a:rPr>
              <a:t>1974</a:t>
            </a:r>
          </a:p>
        </p:txBody>
      </p:sp>
      <p:sp>
        <p:nvSpPr>
          <p:cNvPr id="5147" name="TextBox 58"/>
          <p:cNvSpPr txBox="1">
            <a:spLocks noChangeArrowheads="1"/>
          </p:cNvSpPr>
          <p:nvPr/>
        </p:nvSpPr>
        <p:spPr bwMode="auto">
          <a:xfrm>
            <a:off x="3335338" y="6370638"/>
            <a:ext cx="476250" cy="261937"/>
          </a:xfrm>
          <a:prstGeom prst="rect">
            <a:avLst/>
          </a:prstGeom>
          <a:noFill/>
          <a:ln w="9525">
            <a:noFill/>
            <a:miter lim="800000"/>
            <a:headEnd/>
            <a:tailEnd/>
          </a:ln>
        </p:spPr>
        <p:txBody>
          <a:bodyPr wrap="none">
            <a:spAutoFit/>
          </a:bodyPr>
          <a:lstStyle/>
          <a:p>
            <a:pPr defTabSz="457200"/>
            <a:r>
              <a:rPr lang="en-ZA" sz="1100" dirty="0">
                <a:latin typeface="Georgia" pitchFamily="18" charset="0"/>
                <a:ea typeface="ＭＳ Ｐゴシック" pitchFamily="34" charset="-128"/>
              </a:rPr>
              <a:t>1976</a:t>
            </a:r>
          </a:p>
        </p:txBody>
      </p:sp>
      <p:sp>
        <p:nvSpPr>
          <p:cNvPr id="5148" name="TextBox 59"/>
          <p:cNvSpPr txBox="1">
            <a:spLocks noChangeArrowheads="1"/>
          </p:cNvSpPr>
          <p:nvPr/>
        </p:nvSpPr>
        <p:spPr bwMode="auto">
          <a:xfrm>
            <a:off x="3879850" y="5457825"/>
            <a:ext cx="469900" cy="261938"/>
          </a:xfrm>
          <a:prstGeom prst="rect">
            <a:avLst/>
          </a:prstGeom>
          <a:noFill/>
          <a:ln w="9525">
            <a:noFill/>
            <a:miter lim="800000"/>
            <a:headEnd/>
            <a:tailEnd/>
          </a:ln>
        </p:spPr>
        <p:txBody>
          <a:bodyPr wrap="none">
            <a:spAutoFit/>
          </a:bodyPr>
          <a:lstStyle/>
          <a:p>
            <a:pPr defTabSz="457200"/>
            <a:r>
              <a:rPr lang="en-ZA" sz="1100" dirty="0">
                <a:latin typeface="Georgia" pitchFamily="18" charset="0"/>
                <a:ea typeface="ＭＳ Ｐゴシック" pitchFamily="34" charset="-128"/>
              </a:rPr>
              <a:t>1981</a:t>
            </a:r>
          </a:p>
        </p:txBody>
      </p:sp>
      <p:cxnSp>
        <p:nvCxnSpPr>
          <p:cNvPr id="61" name="Straight Connector 60"/>
          <p:cNvCxnSpPr/>
          <p:nvPr/>
        </p:nvCxnSpPr>
        <p:spPr>
          <a:xfrm rot="16200000" flipV="1">
            <a:off x="3644107" y="5693568"/>
            <a:ext cx="476250" cy="4763"/>
          </a:xfrm>
          <a:prstGeom prst="line">
            <a:avLst/>
          </a:prstGeom>
          <a:ln>
            <a:solidFill>
              <a:srgbClr val="40800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rot="16200000" flipV="1">
            <a:off x="5422107" y="5693568"/>
            <a:ext cx="476250" cy="4763"/>
          </a:xfrm>
          <a:prstGeom prst="line">
            <a:avLst/>
          </a:prstGeom>
          <a:ln>
            <a:solidFill>
              <a:srgbClr val="408000"/>
            </a:solidFill>
          </a:ln>
        </p:spPr>
        <p:style>
          <a:lnRef idx="2">
            <a:schemeClr val="accent1"/>
          </a:lnRef>
          <a:fillRef idx="0">
            <a:schemeClr val="accent1"/>
          </a:fillRef>
          <a:effectRef idx="1">
            <a:schemeClr val="accent1"/>
          </a:effectRef>
          <a:fontRef idx="minor">
            <a:schemeClr val="tx1"/>
          </a:fontRef>
        </p:style>
      </p:cxnSp>
      <p:sp>
        <p:nvSpPr>
          <p:cNvPr id="5151" name="TextBox 62"/>
          <p:cNvSpPr txBox="1">
            <a:spLocks noChangeArrowheads="1"/>
          </p:cNvSpPr>
          <p:nvPr/>
        </p:nvSpPr>
        <p:spPr bwMode="auto">
          <a:xfrm>
            <a:off x="5491163" y="5467350"/>
            <a:ext cx="485775" cy="261938"/>
          </a:xfrm>
          <a:prstGeom prst="rect">
            <a:avLst/>
          </a:prstGeom>
          <a:noFill/>
          <a:ln w="9525">
            <a:noFill/>
            <a:miter lim="800000"/>
            <a:headEnd/>
            <a:tailEnd/>
          </a:ln>
        </p:spPr>
        <p:txBody>
          <a:bodyPr wrap="none">
            <a:spAutoFit/>
          </a:bodyPr>
          <a:lstStyle/>
          <a:p>
            <a:pPr defTabSz="457200"/>
            <a:r>
              <a:rPr lang="en-ZA" sz="1100" dirty="0">
                <a:latin typeface="Georgia" pitchFamily="18" charset="0"/>
                <a:ea typeface="ＭＳ Ｐゴシック" pitchFamily="34" charset="-128"/>
              </a:rPr>
              <a:t>1996</a:t>
            </a:r>
          </a:p>
        </p:txBody>
      </p:sp>
      <p:cxnSp>
        <p:nvCxnSpPr>
          <p:cNvPr id="64" name="Straight Connector 63"/>
          <p:cNvCxnSpPr/>
          <p:nvPr/>
        </p:nvCxnSpPr>
        <p:spPr>
          <a:xfrm rot="16200000" flipV="1">
            <a:off x="5736432" y="5693568"/>
            <a:ext cx="476250" cy="4763"/>
          </a:xfrm>
          <a:prstGeom prst="line">
            <a:avLst/>
          </a:prstGeom>
          <a:ln>
            <a:solidFill>
              <a:srgbClr val="408000"/>
            </a:solidFill>
          </a:ln>
        </p:spPr>
        <p:style>
          <a:lnRef idx="2">
            <a:schemeClr val="accent1"/>
          </a:lnRef>
          <a:fillRef idx="0">
            <a:schemeClr val="accent1"/>
          </a:fillRef>
          <a:effectRef idx="1">
            <a:schemeClr val="accent1"/>
          </a:effectRef>
          <a:fontRef idx="minor">
            <a:schemeClr val="tx1"/>
          </a:fontRef>
        </p:style>
      </p:cxnSp>
      <p:sp>
        <p:nvSpPr>
          <p:cNvPr id="5153" name="TextBox 64"/>
          <p:cNvSpPr txBox="1">
            <a:spLocks noChangeArrowheads="1"/>
          </p:cNvSpPr>
          <p:nvPr/>
        </p:nvSpPr>
        <p:spPr bwMode="auto">
          <a:xfrm>
            <a:off x="5972175" y="5467350"/>
            <a:ext cx="485775" cy="261938"/>
          </a:xfrm>
          <a:prstGeom prst="rect">
            <a:avLst/>
          </a:prstGeom>
          <a:noFill/>
          <a:ln w="9525">
            <a:noFill/>
            <a:miter lim="800000"/>
            <a:headEnd/>
            <a:tailEnd/>
          </a:ln>
        </p:spPr>
        <p:txBody>
          <a:bodyPr wrap="none">
            <a:spAutoFit/>
          </a:bodyPr>
          <a:lstStyle/>
          <a:p>
            <a:pPr defTabSz="457200"/>
            <a:r>
              <a:rPr lang="en-ZA" sz="1100" dirty="0">
                <a:latin typeface="Georgia" pitchFamily="18" charset="0"/>
                <a:ea typeface="ＭＳ Ｐゴシック" pitchFamily="34" charset="-128"/>
              </a:rPr>
              <a:t>1999</a:t>
            </a:r>
          </a:p>
        </p:txBody>
      </p:sp>
      <p:sp>
        <p:nvSpPr>
          <p:cNvPr id="70" name="Rectangle 69"/>
          <p:cNvSpPr/>
          <p:nvPr/>
        </p:nvSpPr>
        <p:spPr>
          <a:xfrm>
            <a:off x="7065963" y="5946775"/>
            <a:ext cx="288925" cy="209550"/>
          </a:xfrm>
          <a:prstGeom prst="rect">
            <a:avLst/>
          </a:prstGeom>
          <a:solidFill>
            <a:srgbClr val="408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ZA" dirty="0"/>
          </a:p>
        </p:txBody>
      </p:sp>
      <p:sp>
        <p:nvSpPr>
          <p:cNvPr id="5155" name="TextBox 70"/>
          <p:cNvSpPr txBox="1">
            <a:spLocks noChangeArrowheads="1"/>
          </p:cNvSpPr>
          <p:nvPr/>
        </p:nvSpPr>
        <p:spPr bwMode="auto">
          <a:xfrm>
            <a:off x="6923088" y="5467350"/>
            <a:ext cx="506412" cy="261938"/>
          </a:xfrm>
          <a:prstGeom prst="rect">
            <a:avLst/>
          </a:prstGeom>
          <a:noFill/>
          <a:ln w="9525">
            <a:noFill/>
            <a:miter lim="800000"/>
            <a:headEnd/>
            <a:tailEnd/>
          </a:ln>
        </p:spPr>
        <p:txBody>
          <a:bodyPr wrap="none">
            <a:spAutoFit/>
          </a:bodyPr>
          <a:lstStyle/>
          <a:p>
            <a:pPr defTabSz="457200"/>
            <a:r>
              <a:rPr lang="en-ZA" sz="1100" dirty="0">
                <a:latin typeface="Georgia" pitchFamily="18" charset="0"/>
                <a:ea typeface="ＭＳ Ｐゴシック" pitchFamily="34" charset="-128"/>
              </a:rPr>
              <a:t>2007</a:t>
            </a:r>
          </a:p>
        </p:txBody>
      </p:sp>
      <p:cxnSp>
        <p:nvCxnSpPr>
          <p:cNvPr id="72" name="Straight Connector 71"/>
          <p:cNvCxnSpPr/>
          <p:nvPr/>
        </p:nvCxnSpPr>
        <p:spPr>
          <a:xfrm rot="16200000" flipV="1">
            <a:off x="6825457" y="5695156"/>
            <a:ext cx="476250" cy="4763"/>
          </a:xfrm>
          <a:prstGeom prst="line">
            <a:avLst/>
          </a:prstGeom>
          <a:ln>
            <a:solidFill>
              <a:srgbClr val="408000"/>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rot="16200000" flipV="1">
            <a:off x="7109619" y="6403182"/>
            <a:ext cx="476250" cy="4762"/>
          </a:xfrm>
          <a:prstGeom prst="line">
            <a:avLst/>
          </a:prstGeom>
          <a:ln>
            <a:solidFill>
              <a:srgbClr val="408000"/>
            </a:solidFill>
          </a:ln>
        </p:spPr>
        <p:style>
          <a:lnRef idx="2">
            <a:schemeClr val="accent1"/>
          </a:lnRef>
          <a:fillRef idx="0">
            <a:schemeClr val="accent1"/>
          </a:fillRef>
          <a:effectRef idx="1">
            <a:schemeClr val="accent1"/>
          </a:effectRef>
          <a:fontRef idx="minor">
            <a:schemeClr val="tx1"/>
          </a:fontRef>
        </p:style>
      </p:cxnSp>
      <p:sp>
        <p:nvSpPr>
          <p:cNvPr id="5158" name="TextBox 73"/>
          <p:cNvSpPr txBox="1">
            <a:spLocks noChangeArrowheads="1"/>
          </p:cNvSpPr>
          <p:nvPr/>
        </p:nvSpPr>
        <p:spPr bwMode="auto">
          <a:xfrm>
            <a:off x="7215188" y="6394450"/>
            <a:ext cx="519112" cy="260350"/>
          </a:xfrm>
          <a:prstGeom prst="rect">
            <a:avLst/>
          </a:prstGeom>
          <a:noFill/>
          <a:ln w="9525">
            <a:noFill/>
            <a:miter lim="800000"/>
            <a:headEnd/>
            <a:tailEnd/>
          </a:ln>
        </p:spPr>
        <p:txBody>
          <a:bodyPr wrap="none">
            <a:spAutoFit/>
          </a:bodyPr>
          <a:lstStyle/>
          <a:p>
            <a:pPr defTabSz="457200"/>
            <a:r>
              <a:rPr lang="en-ZA" sz="1100" dirty="0">
                <a:latin typeface="Georgia" pitchFamily="18" charset="0"/>
                <a:ea typeface="ＭＳ Ｐゴシック" pitchFamily="34" charset="-128"/>
              </a:rPr>
              <a:t>2008</a:t>
            </a:r>
          </a:p>
        </p:txBody>
      </p:sp>
      <p:cxnSp>
        <p:nvCxnSpPr>
          <p:cNvPr id="75" name="Straight Connector 74"/>
          <p:cNvCxnSpPr/>
          <p:nvPr/>
        </p:nvCxnSpPr>
        <p:spPr>
          <a:xfrm rot="16200000" flipV="1">
            <a:off x="7193757" y="5693568"/>
            <a:ext cx="476250" cy="4763"/>
          </a:xfrm>
          <a:prstGeom prst="line">
            <a:avLst/>
          </a:prstGeom>
          <a:ln>
            <a:solidFill>
              <a:srgbClr val="408000"/>
            </a:solidFill>
          </a:ln>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7439025" y="5946775"/>
            <a:ext cx="287338" cy="209550"/>
          </a:xfrm>
          <a:prstGeom prst="rect">
            <a:avLst/>
          </a:prstGeom>
          <a:solidFill>
            <a:srgbClr val="408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ZA" dirty="0"/>
          </a:p>
        </p:txBody>
      </p:sp>
      <p:cxnSp>
        <p:nvCxnSpPr>
          <p:cNvPr id="77" name="Straight Connector 76"/>
          <p:cNvCxnSpPr/>
          <p:nvPr/>
        </p:nvCxnSpPr>
        <p:spPr>
          <a:xfrm rot="16200000" flipV="1">
            <a:off x="7481094" y="6392069"/>
            <a:ext cx="476250" cy="4762"/>
          </a:xfrm>
          <a:prstGeom prst="line">
            <a:avLst/>
          </a:prstGeom>
          <a:ln>
            <a:solidFill>
              <a:srgbClr val="408000"/>
            </a:solidFill>
          </a:ln>
        </p:spPr>
        <p:style>
          <a:lnRef idx="2">
            <a:schemeClr val="accent1"/>
          </a:lnRef>
          <a:fillRef idx="0">
            <a:schemeClr val="accent1"/>
          </a:fillRef>
          <a:effectRef idx="1">
            <a:schemeClr val="accent1"/>
          </a:effectRef>
          <a:fontRef idx="minor">
            <a:schemeClr val="tx1"/>
          </a:fontRef>
        </p:style>
      </p:cxnSp>
      <p:sp>
        <p:nvSpPr>
          <p:cNvPr id="5162" name="TextBox 77"/>
          <p:cNvSpPr txBox="1">
            <a:spLocks noChangeArrowheads="1"/>
          </p:cNvSpPr>
          <p:nvPr/>
        </p:nvSpPr>
        <p:spPr bwMode="auto">
          <a:xfrm>
            <a:off x="7734300" y="6415088"/>
            <a:ext cx="471488" cy="261937"/>
          </a:xfrm>
          <a:prstGeom prst="rect">
            <a:avLst/>
          </a:prstGeom>
          <a:noFill/>
          <a:ln w="9525">
            <a:noFill/>
            <a:miter lim="800000"/>
            <a:headEnd/>
            <a:tailEnd/>
          </a:ln>
        </p:spPr>
        <p:txBody>
          <a:bodyPr wrap="none">
            <a:spAutoFit/>
          </a:bodyPr>
          <a:lstStyle/>
          <a:p>
            <a:pPr defTabSz="457200"/>
            <a:r>
              <a:rPr lang="en-ZA" sz="1100" dirty="0">
                <a:latin typeface="Georgia" pitchFamily="18" charset="0"/>
                <a:ea typeface="ＭＳ Ｐゴシック" pitchFamily="34" charset="-128"/>
              </a:rPr>
              <a:t>2011</a:t>
            </a:r>
          </a:p>
        </p:txBody>
      </p:sp>
      <p:sp>
        <p:nvSpPr>
          <p:cNvPr id="5163" name="TextBox 78"/>
          <p:cNvSpPr txBox="1">
            <a:spLocks noChangeArrowheads="1"/>
          </p:cNvSpPr>
          <p:nvPr/>
        </p:nvSpPr>
        <p:spPr bwMode="auto">
          <a:xfrm>
            <a:off x="7429500" y="5467350"/>
            <a:ext cx="496888" cy="261938"/>
          </a:xfrm>
          <a:prstGeom prst="rect">
            <a:avLst/>
          </a:prstGeom>
          <a:noFill/>
          <a:ln w="9525">
            <a:noFill/>
            <a:miter lim="800000"/>
            <a:headEnd/>
            <a:tailEnd/>
          </a:ln>
        </p:spPr>
        <p:txBody>
          <a:bodyPr wrap="none">
            <a:spAutoFit/>
          </a:bodyPr>
          <a:lstStyle/>
          <a:p>
            <a:pPr defTabSz="457200"/>
            <a:r>
              <a:rPr lang="en-ZA" sz="1100" dirty="0">
                <a:latin typeface="Georgia" pitchFamily="18" charset="0"/>
                <a:ea typeface="ＭＳ Ｐゴシック" pitchFamily="34" charset="-128"/>
              </a:rPr>
              <a:t>2010</a:t>
            </a:r>
          </a:p>
        </p:txBody>
      </p:sp>
      <p:cxnSp>
        <p:nvCxnSpPr>
          <p:cNvPr id="82" name="Straight Connector 81"/>
          <p:cNvCxnSpPr/>
          <p:nvPr/>
        </p:nvCxnSpPr>
        <p:spPr>
          <a:xfrm rot="16200000" flipH="1">
            <a:off x="199232" y="6045994"/>
            <a:ext cx="220662" cy="0"/>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83" name="Straight Connector 82"/>
          <p:cNvCxnSpPr/>
          <p:nvPr/>
        </p:nvCxnSpPr>
        <p:spPr>
          <a:xfrm rot="16200000" flipH="1">
            <a:off x="2424906" y="6057107"/>
            <a:ext cx="220663" cy="0"/>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84" name="Straight Connector 83"/>
          <p:cNvCxnSpPr/>
          <p:nvPr/>
        </p:nvCxnSpPr>
        <p:spPr>
          <a:xfrm rot="16200000" flipH="1">
            <a:off x="3642519" y="6045994"/>
            <a:ext cx="220662" cy="0"/>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85" name="Straight Connector 84"/>
          <p:cNvCxnSpPr/>
          <p:nvPr/>
        </p:nvCxnSpPr>
        <p:spPr>
          <a:xfrm rot="16200000" flipH="1">
            <a:off x="4775993" y="6057107"/>
            <a:ext cx="220663" cy="0"/>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86" name="Straight Connector 85"/>
          <p:cNvCxnSpPr/>
          <p:nvPr/>
        </p:nvCxnSpPr>
        <p:spPr>
          <a:xfrm rot="16200000" flipH="1">
            <a:off x="6020594" y="6068219"/>
            <a:ext cx="220662" cy="0"/>
          </a:xfrm>
          <a:prstGeom prst="line">
            <a:avLst/>
          </a:prstGeom>
          <a:ln>
            <a:prstDash val="sysDot"/>
          </a:ln>
        </p:spPr>
        <p:style>
          <a:lnRef idx="2">
            <a:schemeClr val="dk1"/>
          </a:lnRef>
          <a:fillRef idx="0">
            <a:schemeClr val="dk1"/>
          </a:fillRef>
          <a:effectRef idx="1">
            <a:schemeClr val="dk1"/>
          </a:effectRef>
          <a:fontRef idx="minor">
            <a:schemeClr val="tx1"/>
          </a:fontRef>
        </p:style>
      </p:cxnSp>
      <p:cxnSp>
        <p:nvCxnSpPr>
          <p:cNvPr id="87" name="Straight Connector 86"/>
          <p:cNvCxnSpPr/>
          <p:nvPr/>
        </p:nvCxnSpPr>
        <p:spPr>
          <a:xfrm rot="16200000" flipH="1">
            <a:off x="7327900" y="6086475"/>
            <a:ext cx="222250" cy="0"/>
          </a:xfrm>
          <a:prstGeom prst="line">
            <a:avLst/>
          </a:prstGeom>
          <a:ln>
            <a:prstDash val="sysDot"/>
          </a:ln>
        </p:spPr>
        <p:style>
          <a:lnRef idx="2">
            <a:schemeClr val="dk1"/>
          </a:lnRef>
          <a:fillRef idx="0">
            <a:schemeClr val="dk1"/>
          </a:fillRef>
          <a:effectRef idx="1">
            <a:schemeClr val="dk1"/>
          </a:effectRef>
          <a:fontRef idx="minor">
            <a:schemeClr val="tx1"/>
          </a:fontRef>
        </p:style>
      </p:cxnSp>
      <p:sp>
        <p:nvSpPr>
          <p:cNvPr id="88" name="TextBox 87"/>
          <p:cNvSpPr txBox="1"/>
          <p:nvPr/>
        </p:nvSpPr>
        <p:spPr>
          <a:xfrm>
            <a:off x="1504950" y="5905500"/>
            <a:ext cx="628650" cy="261938"/>
          </a:xfrm>
          <a:prstGeom prst="rect">
            <a:avLst/>
          </a:prstGeom>
          <a:noFill/>
        </p:spPr>
        <p:txBody>
          <a:bodyPr wrap="none">
            <a:spAutoFit/>
          </a:bodyPr>
          <a:lstStyle/>
          <a:p>
            <a:pPr algn="ctr" defTabSz="457200">
              <a:defRPr/>
            </a:pPr>
            <a:r>
              <a:rPr lang="en-ZA" sz="1100" dirty="0">
                <a:solidFill>
                  <a:schemeClr val="bg1">
                    <a:lumMod val="50000"/>
                  </a:schemeClr>
                </a:solidFill>
                <a:latin typeface="Georgia" pitchFamily="18" charset="0"/>
                <a:ea typeface="ＭＳ Ｐゴシック" charset="0"/>
                <a:cs typeface="ＭＳ Ｐゴシック" charset="0"/>
              </a:rPr>
              <a:t>8 years</a:t>
            </a:r>
          </a:p>
        </p:txBody>
      </p:sp>
      <p:sp>
        <p:nvSpPr>
          <p:cNvPr id="93" name="Rectangle 92"/>
          <p:cNvSpPr/>
          <p:nvPr/>
        </p:nvSpPr>
        <p:spPr>
          <a:xfrm>
            <a:off x="3879850" y="5934075"/>
            <a:ext cx="73025" cy="209550"/>
          </a:xfrm>
          <a:prstGeom prst="rect">
            <a:avLst/>
          </a:prstGeom>
          <a:solidFill>
            <a:srgbClr val="408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ZA" dirty="0"/>
          </a:p>
        </p:txBody>
      </p:sp>
      <p:sp>
        <p:nvSpPr>
          <p:cNvPr id="94" name="Rectangle 93"/>
          <p:cNvSpPr/>
          <p:nvPr/>
        </p:nvSpPr>
        <p:spPr>
          <a:xfrm>
            <a:off x="5657850" y="5935663"/>
            <a:ext cx="71438" cy="207962"/>
          </a:xfrm>
          <a:prstGeom prst="rect">
            <a:avLst/>
          </a:prstGeom>
          <a:solidFill>
            <a:srgbClr val="408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ZA" dirty="0"/>
          </a:p>
        </p:txBody>
      </p:sp>
      <p:sp>
        <p:nvSpPr>
          <p:cNvPr id="95" name="Rectangle 94"/>
          <p:cNvSpPr/>
          <p:nvPr/>
        </p:nvSpPr>
        <p:spPr>
          <a:xfrm>
            <a:off x="5972175" y="5935663"/>
            <a:ext cx="71438" cy="207962"/>
          </a:xfrm>
          <a:prstGeom prst="rect">
            <a:avLst/>
          </a:prstGeom>
          <a:solidFill>
            <a:srgbClr val="408000"/>
          </a:soli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ZA" dirty="0"/>
          </a:p>
        </p:txBody>
      </p:sp>
      <p:sp>
        <p:nvSpPr>
          <p:cNvPr id="96" name="TextBox 95"/>
          <p:cNvSpPr txBox="1"/>
          <p:nvPr/>
        </p:nvSpPr>
        <p:spPr>
          <a:xfrm>
            <a:off x="3960813" y="5927725"/>
            <a:ext cx="1701800" cy="261938"/>
          </a:xfrm>
          <a:prstGeom prst="rect">
            <a:avLst/>
          </a:prstGeom>
          <a:noFill/>
        </p:spPr>
        <p:txBody>
          <a:bodyPr>
            <a:spAutoFit/>
          </a:bodyPr>
          <a:lstStyle/>
          <a:p>
            <a:pPr algn="ctr" defTabSz="457200">
              <a:defRPr/>
            </a:pPr>
            <a:r>
              <a:rPr lang="en-ZA" sz="1100" dirty="0">
                <a:solidFill>
                  <a:schemeClr val="bg1">
                    <a:lumMod val="50000"/>
                  </a:schemeClr>
                </a:solidFill>
                <a:latin typeface="Georgia" pitchFamily="18" charset="0"/>
                <a:ea typeface="ＭＳ Ｐゴシック" charset="0"/>
                <a:cs typeface="ＭＳ Ｐゴシック" charset="0"/>
              </a:rPr>
              <a:t>14 years</a:t>
            </a:r>
          </a:p>
        </p:txBody>
      </p:sp>
      <p:sp>
        <p:nvSpPr>
          <p:cNvPr id="89" name="TextBox 88"/>
          <p:cNvSpPr txBox="1"/>
          <p:nvPr/>
        </p:nvSpPr>
        <p:spPr>
          <a:xfrm>
            <a:off x="3335338" y="5927725"/>
            <a:ext cx="733425" cy="261938"/>
          </a:xfrm>
          <a:prstGeom prst="rect">
            <a:avLst/>
          </a:prstGeom>
          <a:noFill/>
        </p:spPr>
        <p:txBody>
          <a:bodyPr>
            <a:spAutoFit/>
          </a:bodyPr>
          <a:lstStyle/>
          <a:p>
            <a:pPr algn="ctr" defTabSz="457200">
              <a:defRPr/>
            </a:pPr>
            <a:r>
              <a:rPr lang="en-ZA" sz="1100" dirty="0">
                <a:solidFill>
                  <a:schemeClr val="bg1">
                    <a:lumMod val="50000"/>
                  </a:schemeClr>
                </a:solidFill>
                <a:latin typeface="Georgia" pitchFamily="18" charset="0"/>
                <a:ea typeface="ＭＳ Ｐゴシック" charset="0"/>
                <a:cs typeface="ＭＳ Ｐゴシック" charset="0"/>
              </a:rPr>
              <a:t>4 years</a:t>
            </a:r>
          </a:p>
        </p:txBody>
      </p:sp>
      <p:sp>
        <p:nvSpPr>
          <p:cNvPr id="99" name="TextBox 98"/>
          <p:cNvSpPr txBox="1"/>
          <p:nvPr/>
        </p:nvSpPr>
        <p:spPr>
          <a:xfrm>
            <a:off x="6043613" y="5918200"/>
            <a:ext cx="735012" cy="260350"/>
          </a:xfrm>
          <a:prstGeom prst="rect">
            <a:avLst/>
          </a:prstGeom>
          <a:noFill/>
        </p:spPr>
        <p:txBody>
          <a:bodyPr>
            <a:spAutoFit/>
          </a:bodyPr>
          <a:lstStyle/>
          <a:p>
            <a:pPr algn="ctr" defTabSz="457200">
              <a:defRPr/>
            </a:pPr>
            <a:r>
              <a:rPr lang="en-ZA" sz="1100" dirty="0">
                <a:solidFill>
                  <a:schemeClr val="bg1">
                    <a:lumMod val="50000"/>
                  </a:schemeClr>
                </a:solidFill>
                <a:latin typeface="Georgia" pitchFamily="18" charset="0"/>
                <a:ea typeface="ＭＳ Ｐゴシック" charset="0"/>
                <a:cs typeface="ＭＳ Ｐゴシック" charset="0"/>
              </a:rPr>
              <a:t>7 years</a:t>
            </a:r>
          </a:p>
        </p:txBody>
      </p:sp>
      <p:sp>
        <p:nvSpPr>
          <p:cNvPr id="100" name="Rectangle 99"/>
          <p:cNvSpPr/>
          <p:nvPr/>
        </p:nvSpPr>
        <p:spPr>
          <a:xfrm>
            <a:off x="7956376" y="5949279"/>
            <a:ext cx="768524" cy="194345"/>
          </a:xfrm>
          <a:prstGeom prst="rect">
            <a:avLst/>
          </a:prstGeom>
          <a:noFill/>
          <a:ln w="28575">
            <a:solidFill>
              <a:srgbClr val="0070C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ZA" dirty="0">
                <a:ln>
                  <a:solidFill>
                    <a:srgbClr val="408000"/>
                  </a:solidFill>
                </a:ln>
              </a:rPr>
              <a:t>RVF</a:t>
            </a:r>
          </a:p>
        </p:txBody>
      </p:sp>
      <p:sp>
        <p:nvSpPr>
          <p:cNvPr id="5178" name="TextBox 65"/>
          <p:cNvSpPr txBox="1">
            <a:spLocks noChangeArrowheads="1"/>
          </p:cNvSpPr>
          <p:nvPr/>
        </p:nvSpPr>
        <p:spPr bwMode="auto">
          <a:xfrm>
            <a:off x="7926388" y="5656263"/>
            <a:ext cx="850900" cy="261937"/>
          </a:xfrm>
          <a:prstGeom prst="rect">
            <a:avLst/>
          </a:prstGeom>
          <a:noFill/>
          <a:ln w="9525">
            <a:noFill/>
            <a:miter lim="800000"/>
            <a:headEnd/>
            <a:tailEnd/>
          </a:ln>
        </p:spPr>
        <p:txBody>
          <a:bodyPr wrap="none">
            <a:spAutoFit/>
          </a:bodyPr>
          <a:lstStyle/>
          <a:p>
            <a:pPr defTabSz="457200"/>
            <a:r>
              <a:rPr lang="en-ZA" sz="1100" dirty="0">
                <a:latin typeface="Georgia" pitchFamily="18" charset="0"/>
                <a:ea typeface="ＭＳ Ｐゴシック" pitchFamily="34" charset="-128"/>
              </a:rPr>
              <a:t>2014-2019</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a:effectLst/>
        </p:spPr>
      </p:pic>
      <p:sp>
        <p:nvSpPr>
          <p:cNvPr id="6146" name="Rectangle 2"/>
          <p:cNvSpPr>
            <a:spLocks noGrp="1" noChangeArrowheads="1"/>
          </p:cNvSpPr>
          <p:nvPr>
            <p:ph type="title"/>
          </p:nvPr>
        </p:nvSpPr>
        <p:spPr>
          <a:xfrm>
            <a:off x="179512" y="274638"/>
            <a:ext cx="8712968" cy="1143000"/>
          </a:xfrm>
        </p:spPr>
        <p:txBody>
          <a:bodyPr>
            <a:noAutofit/>
          </a:bodyPr>
          <a:lstStyle/>
          <a:p>
            <a:pPr eaLnBrk="1" hangingPunct="1"/>
            <a:r>
              <a:rPr lang="en-US" sz="3600" dirty="0" smtClean="0"/>
              <a:t>RVF Outbreaks followed period of </a:t>
            </a:r>
            <a:br>
              <a:rPr lang="en-US" sz="3600" dirty="0" smtClean="0"/>
            </a:br>
            <a:r>
              <a:rPr lang="en-US" sz="3600" dirty="0" smtClean="0"/>
              <a:t>above normal rainfall</a:t>
            </a:r>
          </a:p>
        </p:txBody>
      </p:sp>
      <p:pic>
        <p:nvPicPr>
          <p:cNvPr id="8" name="Picture 4" descr="C:\Users\NICD\Desktop\VMdoc\percentage rainfall.png"/>
          <p:cNvPicPr>
            <a:picLocks noGrp="1" noChangeAspect="1" noChangeArrowheads="1"/>
          </p:cNvPicPr>
          <p:nvPr>
            <p:ph sz="half" idx="1"/>
          </p:nvPr>
        </p:nvPicPr>
        <p:blipFill>
          <a:blip r:embed="rId3" cstate="print"/>
          <a:stretch>
            <a:fillRect/>
          </a:stretch>
        </p:blipFill>
        <p:spPr bwMode="auto">
          <a:xfrm>
            <a:off x="500034" y="2000240"/>
            <a:ext cx="3643908" cy="3643908"/>
          </a:xfrm>
          <a:prstGeom prst="rect">
            <a:avLst/>
          </a:prstGeom>
          <a:noFill/>
          <a:ln w="9525">
            <a:noFill/>
            <a:miter lim="800000"/>
            <a:headEnd/>
            <a:tailEnd/>
          </a:ln>
        </p:spPr>
      </p:pic>
      <p:pic>
        <p:nvPicPr>
          <p:cNvPr id="5" name="Content Placeholder 4" descr="2009_Bloemfontein_cumulative_daily_rainfall_0901-0531.jpg"/>
          <p:cNvPicPr>
            <a:picLocks noGrp="1" noChangeAspect="1"/>
          </p:cNvPicPr>
          <p:nvPr>
            <p:ph sz="half" idx="2"/>
          </p:nvPr>
        </p:nvPicPr>
        <p:blipFill>
          <a:blip r:embed="rId4" cstate="print"/>
          <a:stretch>
            <a:fillRect/>
          </a:stretch>
        </p:blipFill>
        <p:spPr>
          <a:xfrm>
            <a:off x="4429124" y="2071678"/>
            <a:ext cx="4503221" cy="3377416"/>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a:effectLst/>
        </p:spPr>
      </p:pic>
      <p:pic>
        <p:nvPicPr>
          <p:cNvPr id="7170" name="Picture 8" descr="body_slide_header.jpg"/>
          <p:cNvPicPr>
            <a:picLocks noChangeAspect="1"/>
          </p:cNvPicPr>
          <p:nvPr/>
        </p:nvPicPr>
        <p:blipFill>
          <a:blip r:embed="rId4" cstate="print"/>
          <a:srcRect/>
          <a:stretch>
            <a:fillRect/>
          </a:stretch>
        </p:blipFill>
        <p:spPr bwMode="auto">
          <a:xfrm>
            <a:off x="0" y="0"/>
            <a:ext cx="9144000" cy="549275"/>
          </a:xfrm>
          <a:prstGeom prst="rect">
            <a:avLst/>
          </a:prstGeom>
          <a:noFill/>
          <a:ln w="9525">
            <a:noFill/>
            <a:miter lim="800000"/>
            <a:headEnd/>
            <a:tailEnd/>
          </a:ln>
        </p:spPr>
      </p:pic>
      <p:pic>
        <p:nvPicPr>
          <p:cNvPr id="7171" name="Picture 2"/>
          <p:cNvPicPr>
            <a:picLocks noChangeAspect="1" noChangeArrowheads="1"/>
          </p:cNvPicPr>
          <p:nvPr/>
        </p:nvPicPr>
        <p:blipFill>
          <a:blip r:embed="rId5" cstate="print"/>
          <a:srcRect/>
          <a:stretch>
            <a:fillRect/>
          </a:stretch>
        </p:blipFill>
        <p:spPr bwMode="auto">
          <a:xfrm>
            <a:off x="-36513" y="3402013"/>
            <a:ext cx="4608513" cy="3455987"/>
          </a:xfrm>
          <a:prstGeom prst="rect">
            <a:avLst/>
          </a:prstGeom>
          <a:noFill/>
          <a:ln w="38100" algn="ctr">
            <a:noFill/>
            <a:prstDash val="dash"/>
            <a:miter lim="800000"/>
            <a:headEnd/>
            <a:tailEnd/>
          </a:ln>
        </p:spPr>
      </p:pic>
      <p:pic>
        <p:nvPicPr>
          <p:cNvPr id="7172" name="Picture 3" descr="IMG_0725"/>
          <p:cNvPicPr>
            <a:picLocks noChangeAspect="1" noChangeArrowheads="1"/>
          </p:cNvPicPr>
          <p:nvPr/>
        </p:nvPicPr>
        <p:blipFill>
          <a:blip r:embed="rId6" cstate="print"/>
          <a:srcRect/>
          <a:stretch>
            <a:fillRect/>
          </a:stretch>
        </p:blipFill>
        <p:spPr bwMode="auto">
          <a:xfrm>
            <a:off x="0" y="0"/>
            <a:ext cx="6083300" cy="3421063"/>
          </a:xfrm>
          <a:prstGeom prst="rect">
            <a:avLst/>
          </a:prstGeom>
          <a:noFill/>
          <a:ln w="9525">
            <a:noFill/>
            <a:miter lim="800000"/>
            <a:headEnd/>
            <a:tailEnd/>
          </a:ln>
        </p:spPr>
      </p:pic>
      <p:pic>
        <p:nvPicPr>
          <p:cNvPr id="7173" name="Picture 4" descr="Copy of Picture 130"/>
          <p:cNvPicPr>
            <a:picLocks noChangeAspect="1" noChangeArrowheads="1"/>
          </p:cNvPicPr>
          <p:nvPr/>
        </p:nvPicPr>
        <p:blipFill>
          <a:blip r:embed="rId7" cstate="print"/>
          <a:srcRect/>
          <a:stretch>
            <a:fillRect/>
          </a:stretch>
        </p:blipFill>
        <p:spPr bwMode="auto">
          <a:xfrm>
            <a:off x="4572000" y="3429000"/>
            <a:ext cx="4576763" cy="3429000"/>
          </a:xfrm>
          <a:prstGeom prst="rect">
            <a:avLst/>
          </a:prstGeom>
          <a:noFill/>
          <a:ln w="9525">
            <a:noFill/>
            <a:miter lim="800000"/>
            <a:headEnd/>
            <a:tailEnd/>
          </a:ln>
        </p:spPr>
      </p:pic>
      <p:pic>
        <p:nvPicPr>
          <p:cNvPr id="7174" name="Picture 5" descr="SS851819"/>
          <p:cNvPicPr>
            <a:picLocks noGrp="1" noChangeAspect="1" noChangeArrowheads="1"/>
          </p:cNvPicPr>
          <p:nvPr>
            <p:ph sz="half" idx="4294967295"/>
          </p:nvPr>
        </p:nvPicPr>
        <p:blipFill>
          <a:blip r:embed="rId8" cstate="print"/>
          <a:srcRect/>
          <a:stretch>
            <a:fillRect/>
          </a:stretch>
        </p:blipFill>
        <p:spPr>
          <a:xfrm>
            <a:off x="4572000" y="0"/>
            <a:ext cx="4572000" cy="3430588"/>
          </a:xfrm>
          <a:noFill/>
        </p:spPr>
      </p:pic>
      <p:pic>
        <p:nvPicPr>
          <p:cNvPr id="7175" name="Picture 9" descr="LargePanNCPsm"/>
          <p:cNvPicPr>
            <a:picLocks noChangeAspect="1" noChangeArrowheads="1"/>
          </p:cNvPicPr>
          <p:nvPr/>
        </p:nvPicPr>
        <p:blipFill>
          <a:blip r:embed="rId9" cstate="print"/>
          <a:srcRect/>
          <a:stretch>
            <a:fillRect/>
          </a:stretch>
        </p:blipFill>
        <p:spPr bwMode="auto">
          <a:xfrm>
            <a:off x="0" y="0"/>
            <a:ext cx="4572000" cy="3429000"/>
          </a:xfrm>
          <a:prstGeom prst="rect">
            <a:avLst/>
          </a:prstGeom>
          <a:noFill/>
          <a:ln w="9525">
            <a:noFill/>
            <a:miter lim="800000"/>
            <a:headEnd/>
            <a:tailEnd/>
          </a:ln>
        </p:spPr>
      </p:pic>
      <p:sp>
        <p:nvSpPr>
          <p:cNvPr id="7176" name="Text Box 10"/>
          <p:cNvSpPr txBox="1">
            <a:spLocks noChangeArrowheads="1"/>
          </p:cNvSpPr>
          <p:nvPr/>
        </p:nvSpPr>
        <p:spPr bwMode="auto">
          <a:xfrm>
            <a:off x="0" y="0"/>
            <a:ext cx="2339975" cy="276225"/>
          </a:xfrm>
          <a:prstGeom prst="rect">
            <a:avLst/>
          </a:prstGeom>
          <a:noFill/>
          <a:ln w="9525">
            <a:noFill/>
            <a:miter lim="800000"/>
            <a:headEnd/>
            <a:tailEnd/>
          </a:ln>
        </p:spPr>
        <p:txBody>
          <a:bodyPr wrap="none">
            <a:spAutoFit/>
          </a:bodyPr>
          <a:lstStyle/>
          <a:p>
            <a:r>
              <a:rPr lang="en-ZA" sz="1200" dirty="0">
                <a:solidFill>
                  <a:schemeClr val="bg1"/>
                </a:solidFill>
              </a:rPr>
              <a:t>Large pan in the Northern Cape</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a:effectLst/>
        </p:spPr>
      </p:pic>
      <p:pic>
        <p:nvPicPr>
          <p:cNvPr id="31745" name="Picture 8" descr="Metras ABCD.png"/>
          <p:cNvPicPr>
            <a:picLocks noChangeAspect="1"/>
          </p:cNvPicPr>
          <p:nvPr/>
        </p:nvPicPr>
        <p:blipFill>
          <a:blip r:embed="rId4" cstate="print"/>
          <a:srcRect/>
          <a:stretch>
            <a:fillRect/>
          </a:stretch>
        </p:blipFill>
        <p:spPr bwMode="auto">
          <a:xfrm>
            <a:off x="1247775" y="1306513"/>
            <a:ext cx="6019800" cy="4397375"/>
          </a:xfrm>
          <a:prstGeom prst="rect">
            <a:avLst/>
          </a:prstGeom>
          <a:noFill/>
          <a:ln w="9525">
            <a:noFill/>
            <a:miter lim="800000"/>
            <a:headEnd/>
            <a:tailEnd/>
          </a:ln>
        </p:spPr>
      </p:pic>
      <p:sp>
        <p:nvSpPr>
          <p:cNvPr id="10" name="Rectangle 9"/>
          <p:cNvSpPr/>
          <p:nvPr/>
        </p:nvSpPr>
        <p:spPr>
          <a:xfrm>
            <a:off x="1165225" y="1312863"/>
            <a:ext cx="6083300" cy="43989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Title 1"/>
          <p:cNvSpPr txBox="1">
            <a:spLocks/>
          </p:cNvSpPr>
          <p:nvPr/>
        </p:nvSpPr>
        <p:spPr>
          <a:xfrm>
            <a:off x="611560" y="188640"/>
            <a:ext cx="8229600" cy="733078"/>
          </a:xfrm>
          <a:prstGeom prst="rect">
            <a:avLst/>
          </a:prstGeom>
        </p:spPr>
        <p:txBody>
          <a:bodyPr anchor="ctr">
            <a:noAutofit/>
            <a:scene3d>
              <a:camera prst="orthographicFront"/>
              <a:lightRig rig="soft" dir="t"/>
            </a:scene3d>
            <a:sp3d prstMaterial="softEdge">
              <a:bevelT w="25400" h="25400"/>
            </a:sp3d>
          </a:bodyPr>
          <a:lstStyle/>
          <a:p>
            <a:pPr>
              <a:defRPr/>
            </a:pPr>
            <a:r>
              <a:rPr lang="en-ZA" sz="3600" dirty="0">
                <a:latin typeface="+mj-lt"/>
              </a:rPr>
              <a:t>RVF epidemic </a:t>
            </a:r>
            <a:r>
              <a:rPr lang="en-ZA" sz="3600" dirty="0" smtClean="0">
                <a:latin typeface="+mj-lt"/>
              </a:rPr>
              <a:t>2010-2011: human cases</a:t>
            </a:r>
            <a:endParaRPr lang="en-US" sz="3600" b="1" dirty="0">
              <a:solidFill>
                <a:schemeClr val="accent5">
                  <a:lumMod val="50000"/>
                </a:schemeClr>
              </a:solidFill>
              <a:ea typeface="ＭＳ Ｐゴシック" charset="0"/>
              <a:cs typeface="Georgia"/>
            </a:endParaRPr>
          </a:p>
        </p:txBody>
      </p:sp>
      <p:sp>
        <p:nvSpPr>
          <p:cNvPr id="14" name="TextBox 13"/>
          <p:cNvSpPr txBox="1">
            <a:spLocks noChangeArrowheads="1"/>
          </p:cNvSpPr>
          <p:nvPr/>
        </p:nvSpPr>
        <p:spPr bwMode="auto">
          <a:xfrm>
            <a:off x="1612900" y="3371850"/>
            <a:ext cx="1047750" cy="461963"/>
          </a:xfrm>
          <a:prstGeom prst="rect">
            <a:avLst/>
          </a:prstGeom>
          <a:noFill/>
          <a:ln w="9525">
            <a:noFill/>
            <a:miter lim="800000"/>
            <a:headEnd/>
            <a:tailEnd/>
          </a:ln>
        </p:spPr>
        <p:txBody>
          <a:bodyPr>
            <a:spAutoFit/>
          </a:bodyPr>
          <a:lstStyle/>
          <a:p>
            <a:r>
              <a:rPr lang="en-US" sz="2400" dirty="0">
                <a:latin typeface="Georgia" pitchFamily="18" charset="0"/>
              </a:rPr>
              <a:t>2008</a:t>
            </a:r>
          </a:p>
        </p:txBody>
      </p:sp>
      <p:sp>
        <p:nvSpPr>
          <p:cNvPr id="15" name="TextBox 14"/>
          <p:cNvSpPr txBox="1">
            <a:spLocks noChangeArrowheads="1"/>
          </p:cNvSpPr>
          <p:nvPr/>
        </p:nvSpPr>
        <p:spPr bwMode="auto">
          <a:xfrm>
            <a:off x="6219825" y="3255963"/>
            <a:ext cx="1047750" cy="461962"/>
          </a:xfrm>
          <a:prstGeom prst="rect">
            <a:avLst/>
          </a:prstGeom>
          <a:noFill/>
          <a:ln w="9525">
            <a:noFill/>
            <a:miter lim="800000"/>
            <a:headEnd/>
            <a:tailEnd/>
          </a:ln>
        </p:spPr>
        <p:txBody>
          <a:bodyPr>
            <a:spAutoFit/>
          </a:bodyPr>
          <a:lstStyle/>
          <a:p>
            <a:r>
              <a:rPr lang="en-US" sz="2400" dirty="0">
                <a:latin typeface="Georgia" pitchFamily="18" charset="0"/>
              </a:rPr>
              <a:t>2009</a:t>
            </a:r>
          </a:p>
        </p:txBody>
      </p:sp>
      <p:pic>
        <p:nvPicPr>
          <p:cNvPr id="31751" name="Content Placeholder 5" descr="RVF2008_020914.jpg"/>
          <p:cNvPicPr>
            <a:picLocks noGrp="1" noChangeAspect="1"/>
          </p:cNvPicPr>
          <p:nvPr>
            <p:ph idx="1"/>
          </p:nvPr>
        </p:nvPicPr>
        <p:blipFill>
          <a:blip r:embed="rId5" cstate="print"/>
          <a:srcRect/>
          <a:stretch>
            <a:fillRect/>
          </a:stretch>
        </p:blipFill>
        <p:spPr>
          <a:xfrm>
            <a:off x="669925" y="1003300"/>
            <a:ext cx="3622675" cy="2484438"/>
          </a:xfrm>
        </p:spPr>
      </p:pic>
      <p:pic>
        <p:nvPicPr>
          <p:cNvPr id="31752" name="Content Placeholder 3" descr="RVF2009_020914.jpg"/>
          <p:cNvPicPr>
            <a:picLocks noChangeAspect="1"/>
          </p:cNvPicPr>
          <p:nvPr/>
        </p:nvPicPr>
        <p:blipFill>
          <a:blip r:embed="rId6" cstate="print"/>
          <a:srcRect/>
          <a:stretch>
            <a:fillRect/>
          </a:stretch>
        </p:blipFill>
        <p:spPr bwMode="auto">
          <a:xfrm>
            <a:off x="4810125" y="887413"/>
            <a:ext cx="3622675" cy="2484437"/>
          </a:xfrm>
          <a:prstGeom prst="rect">
            <a:avLst/>
          </a:prstGeom>
          <a:noFill/>
          <a:ln w="9525">
            <a:noFill/>
            <a:miter lim="800000"/>
            <a:headEnd/>
            <a:tailEnd/>
          </a:ln>
        </p:spPr>
      </p:pic>
      <p:pic>
        <p:nvPicPr>
          <p:cNvPr id="31753" name="Picture 21" descr="RVF2010_020914.jpg"/>
          <p:cNvPicPr>
            <a:picLocks noChangeAspect="1"/>
          </p:cNvPicPr>
          <p:nvPr/>
        </p:nvPicPr>
        <p:blipFill>
          <a:blip r:embed="rId7" cstate="print"/>
          <a:srcRect/>
          <a:stretch>
            <a:fillRect/>
          </a:stretch>
        </p:blipFill>
        <p:spPr bwMode="auto">
          <a:xfrm>
            <a:off x="457200" y="3833813"/>
            <a:ext cx="3622675" cy="2484437"/>
          </a:xfrm>
          <a:prstGeom prst="rect">
            <a:avLst/>
          </a:prstGeom>
          <a:noFill/>
          <a:ln w="9525">
            <a:noFill/>
            <a:miter lim="800000"/>
            <a:headEnd/>
            <a:tailEnd/>
          </a:ln>
        </p:spPr>
      </p:pic>
      <p:sp>
        <p:nvSpPr>
          <p:cNvPr id="16" name="TextBox 15"/>
          <p:cNvSpPr txBox="1">
            <a:spLocks noChangeArrowheads="1"/>
          </p:cNvSpPr>
          <p:nvPr/>
        </p:nvSpPr>
        <p:spPr bwMode="auto">
          <a:xfrm>
            <a:off x="909638" y="3948113"/>
            <a:ext cx="1049337" cy="461962"/>
          </a:xfrm>
          <a:prstGeom prst="rect">
            <a:avLst/>
          </a:prstGeom>
          <a:noFill/>
          <a:ln w="9525">
            <a:noFill/>
            <a:miter lim="800000"/>
            <a:headEnd/>
            <a:tailEnd/>
          </a:ln>
        </p:spPr>
        <p:txBody>
          <a:bodyPr>
            <a:spAutoFit/>
          </a:bodyPr>
          <a:lstStyle/>
          <a:p>
            <a:r>
              <a:rPr lang="en-US" sz="2400" dirty="0">
                <a:latin typeface="Georgia" pitchFamily="18" charset="0"/>
              </a:rPr>
              <a:t>2010</a:t>
            </a:r>
          </a:p>
        </p:txBody>
      </p:sp>
      <p:pic>
        <p:nvPicPr>
          <p:cNvPr id="31755" name="Picture 22" descr="RVF2011_020914.jpg"/>
          <p:cNvPicPr>
            <a:picLocks noChangeAspect="1"/>
          </p:cNvPicPr>
          <p:nvPr/>
        </p:nvPicPr>
        <p:blipFill>
          <a:blip r:embed="rId8" cstate="print"/>
          <a:srcRect/>
          <a:stretch>
            <a:fillRect/>
          </a:stretch>
        </p:blipFill>
        <p:spPr bwMode="auto">
          <a:xfrm>
            <a:off x="4846638" y="3833813"/>
            <a:ext cx="3622675" cy="2484437"/>
          </a:xfrm>
          <a:prstGeom prst="rect">
            <a:avLst/>
          </a:prstGeom>
          <a:noFill/>
          <a:ln w="9525">
            <a:noFill/>
            <a:miter lim="800000"/>
            <a:headEnd/>
            <a:tailEnd/>
          </a:ln>
        </p:spPr>
      </p:pic>
      <p:sp>
        <p:nvSpPr>
          <p:cNvPr id="17" name="TextBox 16"/>
          <p:cNvSpPr txBox="1">
            <a:spLocks noChangeArrowheads="1"/>
          </p:cNvSpPr>
          <p:nvPr/>
        </p:nvSpPr>
        <p:spPr bwMode="auto">
          <a:xfrm>
            <a:off x="5610225" y="3833813"/>
            <a:ext cx="1047750" cy="461962"/>
          </a:xfrm>
          <a:prstGeom prst="rect">
            <a:avLst/>
          </a:prstGeom>
          <a:noFill/>
          <a:ln w="9525">
            <a:noFill/>
            <a:miter lim="800000"/>
            <a:headEnd/>
            <a:tailEnd/>
          </a:ln>
        </p:spPr>
        <p:txBody>
          <a:bodyPr>
            <a:spAutoFit/>
          </a:bodyPr>
          <a:lstStyle/>
          <a:p>
            <a:r>
              <a:rPr lang="en-US" sz="2400" dirty="0">
                <a:latin typeface="Georgia" pitchFamily="18" charset="0"/>
              </a:rPr>
              <a:t>2011</a:t>
            </a:r>
          </a:p>
        </p:txBody>
      </p:sp>
      <p:pic>
        <p:nvPicPr>
          <p:cNvPr id="31758" name="Content Placeholder 4" descr="RVF2008-2011_020914.jpg"/>
          <p:cNvPicPr>
            <a:picLocks noChangeAspect="1"/>
          </p:cNvPicPr>
          <p:nvPr/>
        </p:nvPicPr>
        <p:blipFill>
          <a:blip r:embed="rId9" cstate="print"/>
          <a:srcRect/>
          <a:stretch>
            <a:fillRect/>
          </a:stretch>
        </p:blipFill>
        <p:spPr bwMode="auto">
          <a:xfrm>
            <a:off x="669925" y="920750"/>
            <a:ext cx="7762875" cy="5322888"/>
          </a:xfrm>
          <a:prstGeom prst="rect">
            <a:avLst/>
          </a:prstGeom>
          <a:noFill/>
          <a:ln w="9525">
            <a:noFill/>
            <a:miter lim="800000"/>
            <a:headEnd/>
            <a:tailEnd/>
          </a:ln>
        </p:spPr>
      </p:pic>
      <p:sp>
        <p:nvSpPr>
          <p:cNvPr id="31750" name="TextBox 17"/>
          <p:cNvSpPr txBox="1">
            <a:spLocks noChangeArrowheads="1"/>
          </p:cNvSpPr>
          <p:nvPr/>
        </p:nvSpPr>
        <p:spPr bwMode="auto">
          <a:xfrm>
            <a:off x="179512" y="6381328"/>
            <a:ext cx="2032183" cy="276999"/>
          </a:xfrm>
          <a:prstGeom prst="rect">
            <a:avLst/>
          </a:prstGeom>
          <a:noFill/>
          <a:ln w="9525">
            <a:noFill/>
            <a:miter lim="800000"/>
            <a:headEnd/>
            <a:tailEnd/>
          </a:ln>
        </p:spPr>
        <p:txBody>
          <a:bodyPr wrap="square">
            <a:spAutoFit/>
          </a:bodyPr>
          <a:lstStyle/>
          <a:p>
            <a:r>
              <a:rPr lang="en-US" sz="1200" dirty="0" smtClean="0">
                <a:latin typeface="Calibri" pitchFamily="34" charset="0"/>
                <a:cs typeface="Calibri" pitchFamily="34" charset="0"/>
              </a:rPr>
              <a:t>Maps created by V. Msimang</a:t>
            </a:r>
            <a:endParaRPr lang="en-US" sz="1200" dirty="0">
              <a:latin typeface="Calibri" pitchFamily="34" charset="0"/>
              <a:cs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752"/>
                                        </p:tgtEl>
                                        <p:attrNameLst>
                                          <p:attrName>style.visibility</p:attrName>
                                        </p:attrNameLst>
                                      </p:cBhvr>
                                      <p:to>
                                        <p:strVal val="visible"/>
                                      </p:to>
                                    </p:set>
                                    <p:animEffect transition="in" filter="dissolve">
                                      <p:cBhvr>
                                        <p:cTn id="7" dur="500"/>
                                        <p:tgtEl>
                                          <p:spTgt spid="3175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1753"/>
                                        </p:tgtEl>
                                        <p:attrNameLst>
                                          <p:attrName>style.visibility</p:attrName>
                                        </p:attrNameLst>
                                      </p:cBhvr>
                                      <p:to>
                                        <p:strVal val="visible"/>
                                      </p:to>
                                    </p:set>
                                    <p:animEffect transition="in" filter="dissolve">
                                      <p:cBhvr>
                                        <p:cTn id="15" dur="500"/>
                                        <p:tgtEl>
                                          <p:spTgt spid="3175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1755"/>
                                        </p:tgtEl>
                                        <p:attrNameLst>
                                          <p:attrName>style.visibility</p:attrName>
                                        </p:attrNameLst>
                                      </p:cBhvr>
                                      <p:to>
                                        <p:strVal val="visible"/>
                                      </p:to>
                                    </p:set>
                                    <p:animEffect transition="in" filter="dissolve">
                                      <p:cBhvr>
                                        <p:cTn id="23" dur="500"/>
                                        <p:tgtEl>
                                          <p:spTgt spid="3175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dissolv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4.16667E-6 -4.81481E-6 L 0.19688 0.20834 " pathEditMode="relative" rAng="0" ptsTypes="AA">
                                      <p:cBhvr>
                                        <p:cTn id="30" dur="2000" fill="hold"/>
                                        <p:tgtEl>
                                          <p:spTgt spid="31751"/>
                                        </p:tgtEl>
                                        <p:attrNameLst>
                                          <p:attrName>ppt_x</p:attrName>
                                          <p:attrName>ppt_y</p:attrName>
                                        </p:attrNameLst>
                                      </p:cBhvr>
                                      <p:rCtr x="98" y="104"/>
                                    </p:animMotion>
                                  </p:childTnLst>
                                </p:cTn>
                              </p:par>
                              <p:par>
                                <p:cTn id="31" presetID="1" presetClass="exit"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0" presetClass="path" presetSubtype="0" accel="50000" decel="50000" fill="hold" nodeType="withEffect">
                                  <p:stCondLst>
                                    <p:cond delay="0"/>
                                  </p:stCondLst>
                                  <p:childTnLst>
                                    <p:animMotion origin="layout" path="M 0.05712 -0.03542 L -0.2559 0.22523 " pathEditMode="relative" rAng="0" ptsTypes="AA">
                                      <p:cBhvr>
                                        <p:cTn id="34" dur="2000" fill="hold"/>
                                        <p:tgtEl>
                                          <p:spTgt spid="31752"/>
                                        </p:tgtEl>
                                        <p:attrNameLst>
                                          <p:attrName>ppt_x</p:attrName>
                                          <p:attrName>ppt_y</p:attrName>
                                        </p:attrNameLst>
                                      </p:cBhvr>
                                      <p:rCtr x="-157" y="130"/>
                                    </p:animMotion>
                                  </p:childTnLst>
                                </p:cTn>
                              </p:par>
                              <p:par>
                                <p:cTn id="35" presetID="1" presetClass="exit" presetSubtype="0" fill="hold" grpId="1" nodeType="withEffect">
                                  <p:stCondLst>
                                    <p:cond delay="0"/>
                                  </p:stCondLst>
                                  <p:childTnLst>
                                    <p:set>
                                      <p:cBhvr>
                                        <p:cTn id="36" dur="1" fill="hold">
                                          <p:stCondLst>
                                            <p:cond delay="0"/>
                                          </p:stCondLst>
                                        </p:cTn>
                                        <p:tgtEl>
                                          <p:spTgt spid="15"/>
                                        </p:tgtEl>
                                        <p:attrNameLst>
                                          <p:attrName>style.visibility</p:attrName>
                                        </p:attrNameLst>
                                      </p:cBhvr>
                                      <p:to>
                                        <p:strVal val="hidden"/>
                                      </p:to>
                                    </p:set>
                                  </p:childTnLst>
                                </p:cTn>
                              </p:par>
                              <p:par>
                                <p:cTn id="37" presetID="0" presetClass="path" presetSubtype="0" accel="50000" decel="50000" fill="hold" nodeType="withEffect">
                                  <p:stCondLst>
                                    <p:cond delay="0"/>
                                  </p:stCondLst>
                                  <p:childTnLst>
                                    <p:animMotion origin="layout" path="M -0.00955 0.03495 L 0.22014 -0.2044 " pathEditMode="relative" rAng="0" ptsTypes="AA">
                                      <p:cBhvr>
                                        <p:cTn id="38" dur="2000" fill="hold"/>
                                        <p:tgtEl>
                                          <p:spTgt spid="31753"/>
                                        </p:tgtEl>
                                        <p:attrNameLst>
                                          <p:attrName>ppt_x</p:attrName>
                                          <p:attrName>ppt_y</p:attrName>
                                        </p:attrNameLst>
                                      </p:cBhvr>
                                      <p:rCtr x="115" y="-120"/>
                                    </p:animMotion>
                                  </p:childTnLst>
                                </p:cTn>
                              </p:par>
                              <p:par>
                                <p:cTn id="39" presetID="1" presetClass="exit" presetSubtype="0" fill="hold" grpId="1" nodeType="withEffect">
                                  <p:stCondLst>
                                    <p:cond delay="0"/>
                                  </p:stCondLst>
                                  <p:childTnLst>
                                    <p:set>
                                      <p:cBhvr>
                                        <p:cTn id="40" dur="1" fill="hold">
                                          <p:stCondLst>
                                            <p:cond delay="0"/>
                                          </p:stCondLst>
                                        </p:cTn>
                                        <p:tgtEl>
                                          <p:spTgt spid="16"/>
                                        </p:tgtEl>
                                        <p:attrNameLst>
                                          <p:attrName>style.visibility</p:attrName>
                                        </p:attrNameLst>
                                      </p:cBhvr>
                                      <p:to>
                                        <p:strVal val="hidden"/>
                                      </p:to>
                                    </p:set>
                                  </p:childTnLst>
                                </p:cTn>
                              </p:par>
                              <p:par>
                                <p:cTn id="41" presetID="0" presetClass="path" presetSubtype="0" accel="50000" decel="50000" fill="hold" nodeType="withEffect">
                                  <p:stCondLst>
                                    <p:cond delay="0"/>
                                  </p:stCondLst>
                                  <p:childTnLst>
                                    <p:animMotion origin="layout" path="M 0.06563 3.7037E-6 L -0.2599 -0.19167 " pathEditMode="relative" rAng="0" ptsTypes="AA">
                                      <p:cBhvr>
                                        <p:cTn id="42" dur="2000" fill="hold"/>
                                        <p:tgtEl>
                                          <p:spTgt spid="31755"/>
                                        </p:tgtEl>
                                        <p:attrNameLst>
                                          <p:attrName>ppt_x</p:attrName>
                                          <p:attrName>ppt_y</p:attrName>
                                        </p:attrNameLst>
                                      </p:cBhvr>
                                      <p:rCtr x="-163" y="-96"/>
                                    </p:animMotion>
                                  </p:childTnLst>
                                </p:cTn>
                              </p:par>
                              <p:par>
                                <p:cTn id="43" presetID="1" presetClass="exit" presetSubtype="0" fill="hold" grpId="1" nodeType="withEffect">
                                  <p:stCondLst>
                                    <p:cond delay="0"/>
                                  </p:stCondLst>
                                  <p:childTnLst>
                                    <p:set>
                                      <p:cBhvr>
                                        <p:cTn id="44" dur="1" fill="hold">
                                          <p:stCondLst>
                                            <p:cond delay="0"/>
                                          </p:stCondLst>
                                        </p:cTn>
                                        <p:tgtEl>
                                          <p:spTgt spid="17"/>
                                        </p:tgtEl>
                                        <p:attrNameLst>
                                          <p:attrName>style.visibility</p:attrName>
                                        </p:attrNameLst>
                                      </p:cBhvr>
                                      <p:to>
                                        <p:strVal val="hidden"/>
                                      </p:to>
                                    </p:set>
                                  </p:childTnLst>
                                </p:cTn>
                              </p:par>
                            </p:childTnLst>
                          </p:cTn>
                        </p:par>
                        <p:par>
                          <p:cTn id="45" fill="hold">
                            <p:stCondLst>
                              <p:cond delay="2000"/>
                            </p:stCondLst>
                            <p:childTnLst>
                              <p:par>
                                <p:cTn id="46" presetID="1" presetClass="entr" presetSubtype="0" fill="hold" nodeType="afterEffect">
                                  <p:stCondLst>
                                    <p:cond delay="0"/>
                                  </p:stCondLst>
                                  <p:childTnLst>
                                    <p:set>
                                      <p:cBhvr>
                                        <p:cTn id="47" dur="1" fill="hold">
                                          <p:stCondLst>
                                            <p:cond delay="0"/>
                                          </p:stCondLst>
                                        </p:cTn>
                                        <p:tgtEl>
                                          <p:spTgt spid="31758"/>
                                        </p:tgtEl>
                                        <p:attrNameLst>
                                          <p:attrName>style.visibility</p:attrName>
                                        </p:attrNameLst>
                                      </p:cBhvr>
                                      <p:to>
                                        <p:strVal val="visible"/>
                                      </p:to>
                                    </p:set>
                                  </p:childTnLst>
                                </p:cTn>
                              </p:par>
                              <p:par>
                                <p:cTn id="48" presetID="1" presetClass="exit" presetSubtype="0" fill="hold" nodeType="withEffect">
                                  <p:stCondLst>
                                    <p:cond delay="0"/>
                                  </p:stCondLst>
                                  <p:childTnLst>
                                    <p:set>
                                      <p:cBhvr>
                                        <p:cTn id="49" dur="1" fill="hold">
                                          <p:stCondLst>
                                            <p:cond delay="0"/>
                                          </p:stCondLst>
                                        </p:cTn>
                                        <p:tgtEl>
                                          <p:spTgt spid="31751"/>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1752"/>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1753"/>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317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5" grpId="1"/>
      <p:bldP spid="16" grpId="0"/>
      <p:bldP spid="16" grpId="1"/>
      <p:bldP spid="17" grpId="0"/>
      <p:bldP spid="1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a:effectLst/>
        </p:spPr>
      </p:pic>
      <p:pic>
        <p:nvPicPr>
          <p:cNvPr id="1026" name="Picture 2" descr="C:\Users\NICD\Desktop\VMdoc\RVFoutcome0080515.jpg"/>
          <p:cNvPicPr>
            <a:picLocks noGrp="1" noChangeAspect="1" noChangeArrowheads="1"/>
          </p:cNvPicPr>
          <p:nvPr>
            <p:ph idx="1"/>
          </p:nvPr>
        </p:nvPicPr>
        <p:blipFill>
          <a:blip r:embed="rId4" cstate="print"/>
          <a:srcRect/>
          <a:stretch>
            <a:fillRect/>
          </a:stretch>
        </p:blipFill>
        <p:spPr bwMode="auto">
          <a:xfrm>
            <a:off x="683568" y="1124744"/>
            <a:ext cx="8208911" cy="5536418"/>
          </a:xfrm>
          <a:prstGeom prst="rect">
            <a:avLst/>
          </a:prstGeom>
          <a:noFill/>
        </p:spPr>
      </p:pic>
      <p:sp>
        <p:nvSpPr>
          <p:cNvPr id="4" name="TextBox 3"/>
          <p:cNvSpPr txBox="1"/>
          <p:nvPr/>
        </p:nvSpPr>
        <p:spPr>
          <a:xfrm>
            <a:off x="179512" y="620688"/>
            <a:ext cx="8766311" cy="830997"/>
          </a:xfrm>
          <a:prstGeom prst="rect">
            <a:avLst/>
          </a:prstGeom>
          <a:noFill/>
        </p:spPr>
        <p:txBody>
          <a:bodyPr wrap="none" rtlCol="0">
            <a:spAutoFit/>
          </a:bodyPr>
          <a:lstStyle/>
          <a:p>
            <a:r>
              <a:rPr lang="en-ZA" sz="1600" dirty="0" smtClean="0"/>
              <a:t>In 2010 all deaths were among 244 persons infected with lineage H virus, </a:t>
            </a:r>
          </a:p>
          <a:p>
            <a:r>
              <a:rPr lang="en-ZA" sz="1600" dirty="0" smtClean="0"/>
              <a:t>while no deaths were recorded in areas where lineage C virus was active, only 22 cases were diagnosed</a:t>
            </a:r>
          </a:p>
          <a:p>
            <a:r>
              <a:rPr lang="en-ZA" sz="1600" dirty="0" smtClean="0"/>
              <a:t> (NICD, unpub. Data, .</a:t>
            </a:r>
            <a:endParaRPr lang="en-ZA" sz="1600" dirty="0"/>
          </a:p>
        </p:txBody>
      </p:sp>
      <p:sp>
        <p:nvSpPr>
          <p:cNvPr id="5" name="Title 1"/>
          <p:cNvSpPr>
            <a:spLocks noGrp="1"/>
          </p:cNvSpPr>
          <p:nvPr>
            <p:ph type="title"/>
          </p:nvPr>
        </p:nvSpPr>
        <p:spPr>
          <a:xfrm>
            <a:off x="467544" y="188640"/>
            <a:ext cx="8229600" cy="417512"/>
          </a:xfrm>
        </p:spPr>
        <p:txBody>
          <a:bodyPr>
            <a:normAutofit fontScale="90000"/>
          </a:bodyPr>
          <a:lstStyle/>
          <a:p>
            <a:r>
              <a:rPr lang="en-ZA" dirty="0" smtClean="0"/>
              <a:t>RVF epidemic 2010-2011</a:t>
            </a:r>
            <a:endParaRPr lang="en-ZA" dirty="0"/>
          </a:p>
        </p:txBody>
      </p:sp>
      <p:sp>
        <p:nvSpPr>
          <p:cNvPr id="6" name="TextBox 5"/>
          <p:cNvSpPr txBox="1"/>
          <p:nvPr/>
        </p:nvSpPr>
        <p:spPr>
          <a:xfrm>
            <a:off x="251520" y="6381328"/>
            <a:ext cx="1645002" cy="246221"/>
          </a:xfrm>
          <a:prstGeom prst="rect">
            <a:avLst/>
          </a:prstGeom>
          <a:noFill/>
        </p:spPr>
        <p:txBody>
          <a:bodyPr wrap="none" rtlCol="0">
            <a:spAutoFit/>
          </a:bodyPr>
          <a:lstStyle/>
          <a:p>
            <a:r>
              <a:rPr lang="en-ZA" sz="1000" dirty="0" smtClean="0"/>
              <a:t>Map created by V. Msimang</a:t>
            </a:r>
            <a:endParaRPr lang="en-ZA" sz="1000" dirty="0"/>
          </a:p>
        </p:txBody>
      </p:sp>
      <p:sp>
        <p:nvSpPr>
          <p:cNvPr id="9" name="Rectangle 8"/>
          <p:cNvSpPr/>
          <p:nvPr/>
        </p:nvSpPr>
        <p:spPr>
          <a:xfrm>
            <a:off x="2123728" y="1124744"/>
            <a:ext cx="4572000" cy="400110"/>
          </a:xfrm>
          <a:prstGeom prst="rect">
            <a:avLst/>
          </a:prstGeom>
        </p:spPr>
        <p:txBody>
          <a:bodyPr>
            <a:spAutoFit/>
          </a:bodyPr>
          <a:lstStyle/>
          <a:p>
            <a:r>
              <a:rPr lang="en-ZA" sz="1000" dirty="0" err="1" smtClean="0"/>
              <a:t>Grobbelaar</a:t>
            </a:r>
            <a:r>
              <a:rPr lang="en-ZA" sz="1000" dirty="0" smtClean="0"/>
              <a:t>, A.A., et al., </a:t>
            </a:r>
            <a:r>
              <a:rPr lang="en-ZA" sz="1000" i="1" dirty="0" smtClean="0"/>
              <a:t>Molecular epidemiology of Rift Valley fever virus.</a:t>
            </a:r>
            <a:r>
              <a:rPr lang="en-ZA" sz="1000" dirty="0" smtClean="0"/>
              <a:t> </a:t>
            </a:r>
            <a:r>
              <a:rPr lang="en-ZA" sz="1000" dirty="0" err="1" smtClean="0"/>
              <a:t>Emerg</a:t>
            </a:r>
            <a:r>
              <a:rPr lang="en-ZA" sz="1000" dirty="0" smtClean="0"/>
              <a:t> Infect </a:t>
            </a:r>
            <a:r>
              <a:rPr lang="en-ZA" sz="1000" dirty="0" err="1" smtClean="0"/>
              <a:t>Dis</a:t>
            </a:r>
            <a:r>
              <a:rPr lang="en-ZA" sz="1000" dirty="0" smtClean="0"/>
              <a:t>, 2011. </a:t>
            </a:r>
            <a:r>
              <a:rPr lang="en-ZA" sz="1000" b="1" dirty="0" smtClean="0"/>
              <a:t>17</a:t>
            </a:r>
            <a:r>
              <a:rPr lang="en-ZA" sz="1000" dirty="0" smtClean="0"/>
              <a:t>(12): p. 2270-6.</a:t>
            </a:r>
            <a:endParaRPr lang="en-ZA" sz="1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a:effectLst/>
        </p:spPr>
      </p:pic>
      <p:pic>
        <p:nvPicPr>
          <p:cNvPr id="27660" name="Picture 35" descr="pkPtmBxMAQOdrXNpoXH7XW1KW__sDNDrI_a4lnV4_TM.jpg"/>
          <p:cNvPicPr>
            <a:picLocks noGrp="1" noChangeAspect="1" noChangeArrowheads="1"/>
          </p:cNvPicPr>
          <p:nvPr>
            <p:ph sz="quarter" idx="2"/>
          </p:nvPr>
        </p:nvPicPr>
        <p:blipFill>
          <a:blip r:embed="rId3" cstate="print"/>
          <a:srcRect/>
          <a:stretch>
            <a:fillRect/>
          </a:stretch>
        </p:blipFill>
        <p:spPr>
          <a:xfrm>
            <a:off x="3276600" y="1295400"/>
            <a:ext cx="2522538" cy="2522538"/>
          </a:xfrm>
          <a:noFill/>
          <a:ln/>
        </p:spPr>
      </p:pic>
      <p:pic>
        <p:nvPicPr>
          <p:cNvPr id="27661" name="Picture 38" descr="uiZy5HkFbdXgZVhxmNgWacjCjkFoYO0YRaBa5Qy9z3s.jpg"/>
          <p:cNvPicPr>
            <a:picLocks noGrp="1" noChangeAspect="1" noChangeArrowheads="1"/>
          </p:cNvPicPr>
          <p:nvPr>
            <p:ph sz="quarter" idx="3"/>
          </p:nvPr>
        </p:nvPicPr>
        <p:blipFill>
          <a:blip r:embed="rId4" cstate="print"/>
          <a:srcRect/>
          <a:stretch>
            <a:fillRect/>
          </a:stretch>
        </p:blipFill>
        <p:spPr>
          <a:xfrm>
            <a:off x="6477000" y="990600"/>
            <a:ext cx="2522538" cy="2522538"/>
          </a:xfrm>
          <a:noFill/>
          <a:ln/>
        </p:spPr>
      </p:pic>
      <p:pic>
        <p:nvPicPr>
          <p:cNvPr id="27666" name="Picture 42" descr="YelklmmdiV4TLiXbcbK9GdUUwvgzMgq4ndKglPI4EO8.jpg"/>
          <p:cNvPicPr>
            <a:picLocks noGrp="1" noChangeAspect="1" noChangeArrowheads="1"/>
          </p:cNvPicPr>
          <p:nvPr>
            <p:ph sz="quarter" idx="4"/>
          </p:nvPr>
        </p:nvPicPr>
        <p:blipFill>
          <a:blip r:embed="rId5" cstate="print"/>
          <a:srcRect/>
          <a:stretch>
            <a:fillRect/>
          </a:stretch>
        </p:blipFill>
        <p:spPr>
          <a:xfrm>
            <a:off x="457200" y="5105400"/>
            <a:ext cx="1828800" cy="1600200"/>
          </a:xfrm>
          <a:noFill/>
          <a:ln/>
        </p:spPr>
      </p:pic>
      <p:pic>
        <p:nvPicPr>
          <p:cNvPr id="27667" name="Picture 31" descr="8Duaz15l91pCOWEBoazaEXbZjqysrl44dS91FbbClz0.jpg"/>
          <p:cNvPicPr>
            <a:picLocks noChangeAspect="1" noChangeArrowheads="1"/>
          </p:cNvPicPr>
          <p:nvPr/>
        </p:nvPicPr>
        <p:blipFill>
          <a:blip r:embed="rId6" cstate="print"/>
          <a:srcRect/>
          <a:stretch>
            <a:fillRect/>
          </a:stretch>
        </p:blipFill>
        <p:spPr bwMode="auto">
          <a:xfrm>
            <a:off x="990600" y="3581400"/>
            <a:ext cx="1828800" cy="1600200"/>
          </a:xfrm>
          <a:prstGeom prst="rect">
            <a:avLst/>
          </a:prstGeom>
          <a:noFill/>
          <a:ln w="9525">
            <a:noFill/>
            <a:miter lim="800000"/>
            <a:headEnd/>
            <a:tailEnd/>
          </a:ln>
        </p:spPr>
      </p:pic>
      <p:pic>
        <p:nvPicPr>
          <p:cNvPr id="27669" name="Picture 8" descr="IMG_4359.JPG"/>
          <p:cNvPicPr>
            <a:picLocks noChangeAspect="1" noChangeArrowheads="1"/>
          </p:cNvPicPr>
          <p:nvPr/>
        </p:nvPicPr>
        <p:blipFill>
          <a:blip r:embed="rId7" cstate="print"/>
          <a:srcRect/>
          <a:stretch>
            <a:fillRect/>
          </a:stretch>
        </p:blipFill>
        <p:spPr bwMode="auto">
          <a:xfrm>
            <a:off x="3276600" y="4191000"/>
            <a:ext cx="2579688" cy="2535238"/>
          </a:xfrm>
          <a:prstGeom prst="rect">
            <a:avLst/>
          </a:prstGeom>
          <a:noFill/>
          <a:ln w="9525">
            <a:noFill/>
            <a:miter lim="800000"/>
            <a:headEnd/>
            <a:tailEnd/>
          </a:ln>
        </p:spPr>
      </p:pic>
      <p:pic>
        <p:nvPicPr>
          <p:cNvPr id="27670" name="Picture 33" descr="kHLM2K2T_B5eCR1OZtnBtwHX1soqAAPWvk8H_umbs8o.jpg"/>
          <p:cNvPicPr>
            <a:picLocks noChangeAspect="1" noChangeArrowheads="1"/>
          </p:cNvPicPr>
          <p:nvPr/>
        </p:nvPicPr>
        <p:blipFill>
          <a:blip r:embed="rId8" cstate="print"/>
          <a:srcRect/>
          <a:stretch>
            <a:fillRect/>
          </a:stretch>
        </p:blipFill>
        <p:spPr bwMode="auto">
          <a:xfrm>
            <a:off x="6477000" y="3581400"/>
            <a:ext cx="2522538" cy="2522538"/>
          </a:xfrm>
          <a:prstGeom prst="rect">
            <a:avLst/>
          </a:prstGeom>
          <a:noFill/>
          <a:ln w="9525">
            <a:noFill/>
            <a:miter lim="800000"/>
            <a:headEnd/>
            <a:tailEnd/>
          </a:ln>
        </p:spPr>
      </p:pic>
      <p:sp>
        <p:nvSpPr>
          <p:cNvPr id="27671" name="Text Box 23"/>
          <p:cNvSpPr txBox="1">
            <a:spLocks noChangeArrowheads="1"/>
          </p:cNvSpPr>
          <p:nvPr/>
        </p:nvSpPr>
        <p:spPr bwMode="auto">
          <a:xfrm>
            <a:off x="0" y="188640"/>
            <a:ext cx="2533650" cy="369332"/>
          </a:xfrm>
          <a:prstGeom prst="rect">
            <a:avLst/>
          </a:prstGeom>
          <a:noFill/>
          <a:ln w="9525">
            <a:noFill/>
            <a:miter lim="800000"/>
            <a:headEnd/>
            <a:tailEnd/>
          </a:ln>
          <a:effectLst/>
        </p:spPr>
        <p:txBody>
          <a:bodyPr wrap="square">
            <a:spAutoFit/>
          </a:bodyPr>
          <a:lstStyle/>
          <a:p>
            <a:r>
              <a:rPr lang="en-ZA" dirty="0">
                <a:solidFill>
                  <a:srgbClr val="008000"/>
                </a:solidFill>
              </a:rPr>
              <a:t>1. Information sessions</a:t>
            </a:r>
            <a:endParaRPr lang="en-US" dirty="0">
              <a:solidFill>
                <a:srgbClr val="008000"/>
              </a:solidFill>
            </a:endParaRPr>
          </a:p>
        </p:txBody>
      </p:sp>
      <p:sp>
        <p:nvSpPr>
          <p:cNvPr id="27672" name="Text Box 24"/>
          <p:cNvSpPr txBox="1">
            <a:spLocks noChangeArrowheads="1"/>
          </p:cNvSpPr>
          <p:nvPr/>
        </p:nvSpPr>
        <p:spPr bwMode="auto">
          <a:xfrm>
            <a:off x="3657600" y="3810000"/>
            <a:ext cx="1936750" cy="366713"/>
          </a:xfrm>
          <a:prstGeom prst="rect">
            <a:avLst/>
          </a:prstGeom>
          <a:noFill/>
          <a:ln w="9525">
            <a:noFill/>
            <a:miter lim="800000"/>
            <a:headEnd/>
            <a:tailEnd/>
          </a:ln>
          <a:effectLst/>
        </p:spPr>
        <p:txBody>
          <a:bodyPr wrap="none">
            <a:spAutoFit/>
          </a:bodyPr>
          <a:lstStyle/>
          <a:p>
            <a:r>
              <a:rPr lang="en-ZA" dirty="0">
                <a:solidFill>
                  <a:srgbClr val="008000"/>
                </a:solidFill>
              </a:rPr>
              <a:t>2. Data collection</a:t>
            </a:r>
            <a:endParaRPr lang="en-US" dirty="0">
              <a:solidFill>
                <a:srgbClr val="008000"/>
              </a:solidFill>
            </a:endParaRPr>
          </a:p>
        </p:txBody>
      </p:sp>
      <p:sp>
        <p:nvSpPr>
          <p:cNvPr id="27673" name="Text Box 25"/>
          <p:cNvSpPr txBox="1">
            <a:spLocks noChangeArrowheads="1"/>
          </p:cNvSpPr>
          <p:nvPr/>
        </p:nvSpPr>
        <p:spPr bwMode="auto">
          <a:xfrm>
            <a:off x="6781800" y="457200"/>
            <a:ext cx="2000250" cy="366713"/>
          </a:xfrm>
          <a:prstGeom prst="rect">
            <a:avLst/>
          </a:prstGeom>
          <a:noFill/>
          <a:ln w="9525">
            <a:noFill/>
            <a:miter lim="800000"/>
            <a:headEnd/>
            <a:tailEnd/>
          </a:ln>
          <a:effectLst/>
        </p:spPr>
        <p:txBody>
          <a:bodyPr wrap="none">
            <a:spAutoFit/>
          </a:bodyPr>
          <a:lstStyle/>
          <a:p>
            <a:r>
              <a:rPr lang="en-ZA" dirty="0">
                <a:solidFill>
                  <a:srgbClr val="008000"/>
                </a:solidFill>
              </a:rPr>
              <a:t>3. Blood sampling</a:t>
            </a:r>
            <a:endParaRPr lang="en-US" dirty="0">
              <a:solidFill>
                <a:srgbClr val="008000"/>
              </a:solidFill>
            </a:endParaRPr>
          </a:p>
        </p:txBody>
      </p:sp>
      <p:pic>
        <p:nvPicPr>
          <p:cNvPr id="27674" name="Picture 37" descr="s_l_kH6vHD-RHw_4EGfdeVSMQHZP8PjTEGZ70MiHN-Q.jpg"/>
          <p:cNvPicPr>
            <a:picLocks noChangeAspect="1" noChangeArrowheads="1"/>
          </p:cNvPicPr>
          <p:nvPr/>
        </p:nvPicPr>
        <p:blipFill>
          <a:blip r:embed="rId9" cstate="print"/>
          <a:srcRect/>
          <a:stretch>
            <a:fillRect/>
          </a:stretch>
        </p:blipFill>
        <p:spPr bwMode="auto">
          <a:xfrm>
            <a:off x="228600" y="1981200"/>
            <a:ext cx="1828800" cy="1600200"/>
          </a:xfrm>
          <a:prstGeom prst="rect">
            <a:avLst/>
          </a:prstGeom>
          <a:noFill/>
          <a:ln w="9525">
            <a:noFill/>
            <a:miter lim="800000"/>
            <a:headEnd/>
            <a:tailEnd/>
          </a:ln>
        </p:spPr>
      </p:pic>
      <p:pic>
        <p:nvPicPr>
          <p:cNvPr id="27677" name="Picture 29" descr="Skukuza 065"/>
          <p:cNvPicPr>
            <a:picLocks noChangeAspect="1" noChangeArrowheads="1"/>
          </p:cNvPicPr>
          <p:nvPr/>
        </p:nvPicPr>
        <p:blipFill>
          <a:blip r:embed="rId10" cstate="print"/>
          <a:srcRect/>
          <a:stretch>
            <a:fillRect/>
          </a:stretch>
        </p:blipFill>
        <p:spPr bwMode="auto">
          <a:xfrm>
            <a:off x="838200" y="457200"/>
            <a:ext cx="1828800" cy="1562100"/>
          </a:xfrm>
          <a:prstGeom prst="rect">
            <a:avLst/>
          </a:prstGeom>
          <a:noFill/>
        </p:spPr>
      </p:pic>
      <p:sp>
        <p:nvSpPr>
          <p:cNvPr id="16" name="Rectangle 16"/>
          <p:cNvSpPr txBox="1">
            <a:spLocks noGrp="1" noChangeArrowheads="1"/>
          </p:cNvSpPr>
          <p:nvPr>
            <p:ph type="title" sz="quarter"/>
          </p:nvPr>
        </p:nvSpPr>
        <p:spPr>
          <a:xfrm>
            <a:off x="539552" y="0"/>
            <a:ext cx="8229600" cy="1143000"/>
          </a:xfrm>
          <a:prstGeom prst="rect">
            <a:avLst/>
          </a:prstGeom>
          <a:noFill/>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Kruger National park survey </a:t>
            </a:r>
            <a:br>
              <a:rPr kumimoji="0" lang="en-US" sz="3600" b="0" i="0" u="none" strike="noStrike" kern="1200" cap="none" spc="0" normalizeH="0" baseline="0" noProof="0" dirty="0" smtClean="0">
                <a:ln>
                  <a:noFill/>
                </a:ln>
                <a:solidFill>
                  <a:schemeClr val="tx1"/>
                </a:solidFill>
                <a:effectLst/>
                <a:uLnTx/>
                <a:uFillTx/>
                <a:latin typeface="+mj-lt"/>
                <a:ea typeface="+mj-ea"/>
                <a:cs typeface="+mj-cs"/>
              </a:rPr>
            </a:br>
            <a:r>
              <a:rPr kumimoji="0" lang="en-US" sz="3600" b="0" i="0" u="none" strike="noStrike" kern="1200" cap="none" spc="0" normalizeH="0" baseline="0" noProof="0" dirty="0" smtClean="0">
                <a:ln>
                  <a:noFill/>
                </a:ln>
                <a:solidFill>
                  <a:schemeClr val="tx1"/>
                </a:solidFill>
                <a:effectLst/>
                <a:uLnTx/>
                <a:uFillTx/>
                <a:latin typeface="+mj-lt"/>
                <a:ea typeface="+mj-ea"/>
                <a:cs typeface="+mj-cs"/>
              </a:rPr>
              <a:t>of Arboviral exposure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a:effectLst/>
        </p:spPr>
      </p:pic>
      <p:sp>
        <p:nvSpPr>
          <p:cNvPr id="59398" name="Rectangle 6"/>
          <p:cNvSpPr>
            <a:spLocks noGrp="1" noChangeArrowheads="1"/>
          </p:cNvSpPr>
          <p:nvPr>
            <p:ph type="title"/>
          </p:nvPr>
        </p:nvSpPr>
        <p:spPr>
          <a:xfrm>
            <a:off x="457200" y="228600"/>
            <a:ext cx="8229600" cy="715963"/>
          </a:xfrm>
        </p:spPr>
        <p:txBody>
          <a:bodyPr>
            <a:normAutofit/>
          </a:bodyPr>
          <a:lstStyle/>
          <a:p>
            <a:r>
              <a:rPr lang="en-ZA" sz="3600" dirty="0" err="1"/>
              <a:t>Arbovirus</a:t>
            </a:r>
            <a:r>
              <a:rPr lang="en-ZA" sz="3600" dirty="0"/>
              <a:t> results considerations</a:t>
            </a:r>
            <a:endParaRPr lang="en-US" sz="3600" dirty="0"/>
          </a:p>
        </p:txBody>
      </p:sp>
      <p:sp>
        <p:nvSpPr>
          <p:cNvPr id="59399" name="Rectangle 7"/>
          <p:cNvSpPr>
            <a:spLocks noGrp="1" noChangeArrowheads="1"/>
          </p:cNvSpPr>
          <p:nvPr>
            <p:ph type="body" sz="half" idx="1"/>
          </p:nvPr>
        </p:nvSpPr>
        <p:spPr>
          <a:xfrm>
            <a:off x="4644008" y="5157192"/>
            <a:ext cx="4267200" cy="1905000"/>
          </a:xfrm>
        </p:spPr>
        <p:txBody>
          <a:bodyPr/>
          <a:lstStyle/>
          <a:p>
            <a:pPr>
              <a:lnSpc>
                <a:spcPct val="90000"/>
              </a:lnSpc>
            </a:pPr>
            <a:r>
              <a:rPr lang="en-ZA" sz="1600" b="1" dirty="0"/>
              <a:t>Serological cross reaction</a:t>
            </a:r>
            <a:endParaRPr lang="en-ZA" sz="1600" dirty="0"/>
          </a:p>
          <a:p>
            <a:pPr>
              <a:lnSpc>
                <a:spcPct val="90000"/>
              </a:lnSpc>
            </a:pPr>
            <a:r>
              <a:rPr lang="en-ZA" sz="1600" b="1" dirty="0"/>
              <a:t>Persistence of virus-specific </a:t>
            </a:r>
            <a:r>
              <a:rPr lang="en-ZA" sz="1600" b="1" dirty="0" err="1"/>
              <a:t>IgM</a:t>
            </a:r>
            <a:r>
              <a:rPr lang="en-ZA" sz="1600" b="1" dirty="0"/>
              <a:t> responses:</a:t>
            </a:r>
          </a:p>
          <a:p>
            <a:pPr>
              <a:lnSpc>
                <a:spcPct val="90000"/>
              </a:lnSpc>
              <a:buFontTx/>
              <a:buNone/>
            </a:pPr>
            <a:r>
              <a:rPr lang="en-ZA" sz="1600" dirty="0"/>
              <a:t>	Alphas: variable up to 2.5 years</a:t>
            </a:r>
          </a:p>
          <a:p>
            <a:pPr>
              <a:lnSpc>
                <a:spcPct val="90000"/>
              </a:lnSpc>
              <a:buFontTx/>
              <a:buNone/>
            </a:pPr>
            <a:r>
              <a:rPr lang="en-ZA" sz="1600" dirty="0"/>
              <a:t>     </a:t>
            </a:r>
            <a:r>
              <a:rPr lang="en-ZA" sz="1600" dirty="0" err="1"/>
              <a:t>Flavis</a:t>
            </a:r>
            <a:r>
              <a:rPr lang="en-ZA" sz="1600" dirty="0"/>
              <a:t>: variable up to 3 years</a:t>
            </a:r>
          </a:p>
          <a:p>
            <a:pPr>
              <a:lnSpc>
                <a:spcPct val="90000"/>
              </a:lnSpc>
              <a:buFontTx/>
              <a:buNone/>
            </a:pPr>
            <a:r>
              <a:rPr lang="en-ZA" sz="1600" dirty="0"/>
              <a:t>     RVF (</a:t>
            </a:r>
            <a:r>
              <a:rPr lang="en-ZA" sz="1600" dirty="0" err="1"/>
              <a:t>Bunyavirus</a:t>
            </a:r>
            <a:r>
              <a:rPr lang="en-ZA" sz="1600" dirty="0"/>
              <a:t>): 4-6 weeks</a:t>
            </a:r>
            <a:endParaRPr lang="en-US" sz="1600" dirty="0"/>
          </a:p>
        </p:txBody>
      </p:sp>
      <p:sp>
        <p:nvSpPr>
          <p:cNvPr id="59957" name="Rectangle 565"/>
          <p:cNvSpPr>
            <a:spLocks noChangeArrowheads="1"/>
          </p:cNvSpPr>
          <p:nvPr/>
        </p:nvSpPr>
        <p:spPr bwMode="auto">
          <a:xfrm>
            <a:off x="381000" y="5486400"/>
            <a:ext cx="4876800" cy="12192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ZA" sz="1600" b="1"/>
              <a:t>Males between 27-62 years old</a:t>
            </a:r>
          </a:p>
          <a:p>
            <a:pPr marL="342900" indent="-342900">
              <a:lnSpc>
                <a:spcPct val="90000"/>
              </a:lnSpc>
              <a:spcBef>
                <a:spcPct val="20000"/>
              </a:spcBef>
              <a:buFontTx/>
              <a:buChar char="•"/>
            </a:pPr>
            <a:r>
              <a:rPr lang="en-ZA" sz="1600" b="1"/>
              <a:t>2 southern, 5 central region</a:t>
            </a:r>
          </a:p>
          <a:p>
            <a:pPr marL="342900" indent="-342900">
              <a:lnSpc>
                <a:spcPct val="90000"/>
              </a:lnSpc>
              <a:spcBef>
                <a:spcPct val="20000"/>
              </a:spcBef>
              <a:buFontTx/>
              <a:buChar char="•"/>
            </a:pPr>
            <a:r>
              <a:rPr lang="en-ZA" sz="1600" b="1"/>
              <a:t>5 general workers, 1 rangers, 1 scientist</a:t>
            </a:r>
          </a:p>
          <a:p>
            <a:pPr marL="342900" indent="-342900">
              <a:lnSpc>
                <a:spcPct val="90000"/>
              </a:lnSpc>
              <a:spcBef>
                <a:spcPct val="20000"/>
              </a:spcBef>
              <a:buFontTx/>
              <a:buChar char="•"/>
            </a:pPr>
            <a:endParaRPr lang="en-ZA" sz="1600" b="1"/>
          </a:p>
          <a:p>
            <a:pPr marL="342900" indent="-342900">
              <a:lnSpc>
                <a:spcPct val="90000"/>
              </a:lnSpc>
              <a:spcBef>
                <a:spcPct val="20000"/>
              </a:spcBef>
              <a:buFontTx/>
              <a:buChar char="•"/>
            </a:pPr>
            <a:endParaRPr lang="en-US" sz="1600"/>
          </a:p>
        </p:txBody>
      </p:sp>
      <p:graphicFrame>
        <p:nvGraphicFramePr>
          <p:cNvPr id="60323" name="Group 931"/>
          <p:cNvGraphicFramePr>
            <a:graphicFrameLocks noGrp="1"/>
          </p:cNvGraphicFramePr>
          <p:nvPr>
            <p:ph sz="quarter" idx="3"/>
          </p:nvPr>
        </p:nvGraphicFramePr>
        <p:xfrm>
          <a:off x="228600" y="1219200"/>
          <a:ext cx="8789988" cy="3809376"/>
        </p:xfrm>
        <a:graphic>
          <a:graphicData uri="http://schemas.openxmlformats.org/drawingml/2006/table">
            <a:tbl>
              <a:tblPr/>
              <a:tblGrid>
                <a:gridCol w="1676400"/>
                <a:gridCol w="1855788"/>
                <a:gridCol w="1779587"/>
                <a:gridCol w="2222500"/>
                <a:gridCol w="544513"/>
                <a:gridCol w="711200"/>
              </a:tblGrid>
              <a:tr h="1825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cs typeface="Arial" charset="0"/>
                        </a:rPr>
                        <a:t>TOTAL N=200</a:t>
                      </a:r>
                      <a:endParaRPr kumimoji="0" lang="en-US" sz="12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sz="1200" b="1" i="0" u="none" strike="noStrike" cap="none" normalizeH="0" baseline="0" smtClean="0">
                          <a:ln>
                            <a:noFill/>
                          </a:ln>
                          <a:solidFill>
                            <a:schemeClr val="tx1"/>
                          </a:solidFill>
                          <a:effectLst/>
                          <a:latin typeface="Arial" charset="0"/>
                          <a:cs typeface="Arial" charset="0"/>
                        </a:rPr>
                        <a:t>Past exposure</a:t>
                      </a:r>
                    </a:p>
                    <a:p>
                      <a:pPr marL="0" marR="0" lvl="0" indent="0" algn="ctr" defTabSz="914400" rtl="0" eaLnBrk="1" fontAlgn="ctr" latinLnBrk="0" hangingPunct="1">
                        <a:lnSpc>
                          <a:spcPct val="100000"/>
                        </a:lnSpc>
                        <a:spcBef>
                          <a:spcPct val="0"/>
                        </a:spcBef>
                        <a:spcAft>
                          <a:spcPct val="0"/>
                        </a:spcAft>
                        <a:buClrTx/>
                        <a:buSzTx/>
                        <a:buFontTx/>
                        <a:buNone/>
                        <a:tabLst/>
                      </a:pPr>
                      <a:r>
                        <a:rPr kumimoji="0" lang="en-ZA" sz="1200" b="1" i="0" u="none" strike="noStrike" cap="none" normalizeH="0" baseline="0" smtClean="0">
                          <a:ln>
                            <a:noFill/>
                          </a:ln>
                          <a:solidFill>
                            <a:schemeClr val="tx1"/>
                          </a:solidFill>
                          <a:effectLst/>
                          <a:latin typeface="Arial" charset="0"/>
                          <a:cs typeface="Arial" charset="0"/>
                        </a:rPr>
                        <a:t>Long-term antibodies</a:t>
                      </a: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sz="1200" b="1" i="0" u="none" strike="noStrike" cap="none" normalizeH="0" baseline="0" smtClean="0">
                          <a:ln>
                            <a:noFill/>
                          </a:ln>
                          <a:solidFill>
                            <a:schemeClr val="tx1"/>
                          </a:solidFill>
                          <a:effectLst/>
                          <a:latin typeface="Arial" charset="0"/>
                          <a:cs typeface="Arial" charset="0"/>
                        </a:rPr>
                        <a:t>Recent exposure</a:t>
                      </a:r>
                    </a:p>
                    <a:p>
                      <a:pPr marL="0" marR="0" lvl="0" indent="0" algn="ctr" defTabSz="914400" rtl="0" eaLnBrk="1" fontAlgn="ctr" latinLnBrk="0" hangingPunct="1">
                        <a:lnSpc>
                          <a:spcPct val="100000"/>
                        </a:lnSpc>
                        <a:spcBef>
                          <a:spcPct val="0"/>
                        </a:spcBef>
                        <a:spcAft>
                          <a:spcPct val="0"/>
                        </a:spcAft>
                        <a:buClrTx/>
                        <a:buSzTx/>
                        <a:buFontTx/>
                        <a:buNone/>
                        <a:tabLst/>
                      </a:pPr>
                      <a:r>
                        <a:rPr kumimoji="0" lang="en-ZA" sz="1200" b="1" i="0" u="none" strike="noStrike" cap="none" normalizeH="0" baseline="0" smtClean="0">
                          <a:ln>
                            <a:noFill/>
                          </a:ln>
                          <a:solidFill>
                            <a:schemeClr val="tx1"/>
                          </a:solidFill>
                          <a:effectLst/>
                          <a:latin typeface="Arial" charset="0"/>
                          <a:cs typeface="Arial" charset="0"/>
                        </a:rPr>
                        <a:t>Short-term antibodies</a:t>
                      </a: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1" i="0" u="none" strike="noStrike" cap="none" normalizeH="0" baseline="0" smtClean="0">
                          <a:ln>
                            <a:noFill/>
                          </a:ln>
                          <a:solidFill>
                            <a:schemeClr val="tx1"/>
                          </a:solidFill>
                          <a:effectLst/>
                          <a:latin typeface="Arial" charset="0"/>
                          <a:cs typeface="Arial" charset="0"/>
                        </a:rPr>
                        <a:t>Symptoms</a:t>
                      </a: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i="0" u="none" strike="noStrike" cap="none" normalizeH="0" baseline="0" smtClean="0">
                          <a:ln>
                            <a:noFill/>
                          </a:ln>
                          <a:solidFill>
                            <a:schemeClr val="tx1"/>
                          </a:solidFill>
                          <a:effectLst/>
                          <a:latin typeface="Arial" charset="0"/>
                          <a:cs typeface="Arial" charset="0"/>
                        </a:rPr>
                        <a:t>RICK</a:t>
                      </a:r>
                      <a:endParaRPr kumimoji="0" lang="en-US" sz="12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i="0" u="none" strike="noStrike" cap="none" normalizeH="0" baseline="0" smtClean="0">
                          <a:ln>
                            <a:noFill/>
                          </a:ln>
                          <a:solidFill>
                            <a:schemeClr val="tx1"/>
                          </a:solidFill>
                          <a:effectLst/>
                          <a:latin typeface="Arial" charset="0"/>
                          <a:cs typeface="Arial" charset="0"/>
                        </a:rPr>
                        <a:t>Q F</a:t>
                      </a:r>
                      <a:endParaRPr kumimoji="0" lang="en-US" sz="12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Arial" charset="0"/>
                        </a:rPr>
                        <a:t>SINDBIS VIRUS</a:t>
                      </a: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sz="1200" b="1" i="0" u="none" strike="noStrike" cap="none" normalizeH="0" baseline="0" smtClean="0">
                          <a:ln>
                            <a:noFill/>
                          </a:ln>
                          <a:solidFill>
                            <a:srgbClr val="000000"/>
                          </a:solidFill>
                          <a:effectLst/>
                          <a:latin typeface="Calibri" pitchFamily="34" charset="0"/>
                          <a:cs typeface="Arial" charset="0"/>
                        </a:rPr>
                        <a:t>8</a:t>
                      </a: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sz="1200" b="1" i="0" u="none" strike="noStrike" cap="none" normalizeH="0" baseline="0" smtClean="0">
                          <a:ln>
                            <a:noFill/>
                          </a:ln>
                          <a:solidFill>
                            <a:srgbClr val="000000"/>
                          </a:solidFill>
                          <a:effectLst/>
                          <a:latin typeface="Calibri" pitchFamily="34" charset="0"/>
                          <a:cs typeface="Arial" charset="0"/>
                        </a:rPr>
                        <a:t>5</a:t>
                      </a: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1" i="0" u="none" strike="noStrike" cap="none" normalizeH="0" baseline="0" smtClean="0">
                          <a:ln>
                            <a:noFill/>
                          </a:ln>
                          <a:solidFill>
                            <a:schemeClr val="tx1"/>
                          </a:solidFill>
                          <a:effectLst/>
                          <a:latin typeface="Arial" charset="0"/>
                          <a:cs typeface="Arial" charset="0"/>
                        </a:rPr>
                        <a:t>Fever headache tiredness</a:t>
                      </a: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i="0" u="none" strike="noStrike" cap="none" normalizeH="0" baseline="0" smtClean="0">
                          <a:ln>
                            <a:noFill/>
                          </a:ln>
                          <a:solidFill>
                            <a:schemeClr val="tx1"/>
                          </a:solidFill>
                          <a:effectLst/>
                          <a:latin typeface="Arial" charset="0"/>
                          <a:cs typeface="Arial" charset="0"/>
                        </a:rPr>
                        <a:t>X</a:t>
                      </a:r>
                      <a:endParaRPr kumimoji="0" lang="en-US" sz="12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i="0" u="none" strike="noStrike" cap="none" normalizeH="0" baseline="0" smtClean="0">
                          <a:ln>
                            <a:noFill/>
                          </a:ln>
                          <a:solidFill>
                            <a:schemeClr val="tx1"/>
                          </a:solidFill>
                          <a:effectLst/>
                          <a:latin typeface="Arial" charset="0"/>
                          <a:cs typeface="Arial" charset="0"/>
                        </a:rPr>
                        <a:t>Y</a:t>
                      </a:r>
                      <a:endParaRPr kumimoji="0" lang="en-US" sz="12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1" i="0" u="none" strike="noStrike" cap="none" normalizeH="0" baseline="0" smtClean="0">
                          <a:ln>
                            <a:noFill/>
                          </a:ln>
                          <a:solidFill>
                            <a:schemeClr val="tx1"/>
                          </a:solidFill>
                          <a:effectLst/>
                          <a:latin typeface="Arial" charset="0"/>
                          <a:cs typeface="Arial" charset="0"/>
                        </a:rPr>
                        <a:t>Sore eyes</a:t>
                      </a: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i="0" u="none" strike="noStrike" cap="none" normalizeH="0" baseline="0" smtClean="0">
                          <a:ln>
                            <a:noFill/>
                          </a:ln>
                          <a:solidFill>
                            <a:schemeClr val="tx1"/>
                          </a:solidFill>
                          <a:effectLst/>
                          <a:latin typeface="Arial" charset="0"/>
                          <a:cs typeface="Arial" charset="0"/>
                        </a:rPr>
                        <a:t>X</a:t>
                      </a:r>
                      <a:endParaRPr kumimoji="0" lang="en-US" sz="12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i="0" u="none" strike="noStrike" cap="none" normalizeH="0" baseline="0" smtClean="0">
                          <a:ln>
                            <a:noFill/>
                          </a:ln>
                          <a:solidFill>
                            <a:schemeClr val="tx1"/>
                          </a:solidFill>
                          <a:effectLst/>
                          <a:latin typeface="Arial" charset="0"/>
                          <a:cs typeface="Arial" charset="0"/>
                        </a:rPr>
                        <a:t>X</a:t>
                      </a:r>
                      <a:endParaRPr kumimoji="0" lang="en-US" sz="12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1" i="0" u="none" strike="noStrike" cap="none" normalizeH="0" baseline="0" smtClean="0">
                          <a:ln>
                            <a:noFill/>
                          </a:ln>
                          <a:solidFill>
                            <a:schemeClr val="tx1"/>
                          </a:solidFill>
                          <a:effectLst/>
                          <a:latin typeface="Arial" charset="0"/>
                          <a:cs typeface="Arial" charset="0"/>
                        </a:rPr>
                        <a:t>Unknown</a:t>
                      </a: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i="0" u="none" strike="noStrike" cap="none" normalizeH="0" baseline="0" smtClean="0">
                          <a:ln>
                            <a:noFill/>
                          </a:ln>
                          <a:solidFill>
                            <a:schemeClr val="tx1"/>
                          </a:solidFill>
                          <a:effectLst/>
                          <a:latin typeface="Arial" charset="0"/>
                          <a:cs typeface="Arial" charset="0"/>
                        </a:rPr>
                        <a:t>Y</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i="0" u="none" strike="noStrike" cap="none" normalizeH="0" baseline="0" smtClean="0">
                          <a:ln>
                            <a:noFill/>
                          </a:ln>
                          <a:solidFill>
                            <a:schemeClr val="tx1"/>
                          </a:solidFill>
                          <a:effectLst/>
                          <a:latin typeface="Arial" charset="0"/>
                          <a:cs typeface="Arial" charset="0"/>
                        </a:rPr>
                        <a:t>-</a:t>
                      </a:r>
                      <a:endParaRPr kumimoji="0" lang="en-US" sz="12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1" i="0" u="none" strike="noStrike" cap="none" normalizeH="0" baseline="0" smtClean="0">
                          <a:ln>
                            <a:noFill/>
                          </a:ln>
                          <a:solidFill>
                            <a:schemeClr val="tx1"/>
                          </a:solidFill>
                          <a:effectLst/>
                          <a:latin typeface="Arial" charset="0"/>
                          <a:cs typeface="Arial" charset="0"/>
                        </a:rPr>
                        <a:t>Tick bite fever malaria</a:t>
                      </a: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i="0" u="none" strike="noStrike" cap="none" normalizeH="0" baseline="0" smtClean="0">
                          <a:ln>
                            <a:noFill/>
                          </a:ln>
                          <a:solidFill>
                            <a:schemeClr val="tx1"/>
                          </a:solidFill>
                          <a:effectLst/>
                          <a:latin typeface="Arial" charset="0"/>
                          <a:cs typeface="Arial" charset="0"/>
                        </a:rPr>
                        <a:t>Y</a:t>
                      </a:r>
                      <a:endParaRPr kumimoji="0" lang="en-US" sz="12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i="0" u="none" strike="noStrike" cap="none" normalizeH="0" baseline="0" smtClean="0">
                          <a:ln>
                            <a:noFill/>
                          </a:ln>
                          <a:solidFill>
                            <a:schemeClr val="tx1"/>
                          </a:solidFill>
                          <a:effectLst/>
                          <a:latin typeface="Arial" charset="0"/>
                          <a:cs typeface="Arial" charset="0"/>
                        </a:rPr>
                        <a:t>X</a:t>
                      </a:r>
                      <a:endParaRPr kumimoji="0" lang="en-US" sz="12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1" i="0" u="none" strike="noStrike" cap="none" normalizeH="0" baseline="0" smtClean="0">
                          <a:ln>
                            <a:noFill/>
                          </a:ln>
                          <a:solidFill>
                            <a:schemeClr val="tx1"/>
                          </a:solidFill>
                          <a:effectLst/>
                          <a:latin typeface="Arial" charset="0"/>
                          <a:cs typeface="Arial" charset="0"/>
                        </a:rPr>
                        <a:t>Rash</a:t>
                      </a: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i="0" u="none" strike="noStrike" cap="none" normalizeH="0" baseline="0" smtClean="0">
                          <a:ln>
                            <a:noFill/>
                          </a:ln>
                          <a:solidFill>
                            <a:schemeClr val="tx1"/>
                          </a:solidFill>
                          <a:effectLst/>
                          <a:latin typeface="Arial" charset="0"/>
                          <a:cs typeface="Arial" charset="0"/>
                        </a:rPr>
                        <a:t>Y</a:t>
                      </a:r>
                      <a:endParaRPr kumimoji="0" lang="en-US" sz="12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i="0" u="none" strike="noStrike" cap="none" normalizeH="0" baseline="0" smtClean="0">
                          <a:ln>
                            <a:noFill/>
                          </a:ln>
                          <a:solidFill>
                            <a:schemeClr val="tx1"/>
                          </a:solidFill>
                          <a:effectLst/>
                          <a:latin typeface="Arial" charset="0"/>
                          <a:cs typeface="Arial" charset="0"/>
                        </a:rPr>
                        <a:t>Y</a:t>
                      </a:r>
                      <a:endParaRPr kumimoji="0" lang="en-US" sz="12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Arial" charset="0"/>
                        </a:rPr>
                        <a:t>CHIKUNGUNYA VIRUS</a:t>
                      </a: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Arial" charset="0"/>
                        </a:rPr>
                        <a:t>1</a:t>
                      </a: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Arial" charset="0"/>
                        </a:rPr>
                        <a:t>0</a:t>
                      </a: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Arial" charset="0"/>
                        </a:rPr>
                        <a:t>WEST NILE VIRUS</a:t>
                      </a: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sz="1200" b="1" i="0" u="none" strike="noStrike" cap="none" normalizeH="0" baseline="0" smtClean="0">
                          <a:ln>
                            <a:noFill/>
                          </a:ln>
                          <a:solidFill>
                            <a:srgbClr val="000000"/>
                          </a:solidFill>
                          <a:effectLst/>
                          <a:latin typeface="Calibri" pitchFamily="34" charset="0"/>
                          <a:cs typeface="Arial" charset="0"/>
                        </a:rPr>
                        <a:t>11</a:t>
                      </a: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ZA" sz="1200" b="1" i="0" u="none" strike="noStrike" cap="none" normalizeH="0" baseline="0" smtClean="0">
                          <a:ln>
                            <a:noFill/>
                          </a:ln>
                          <a:solidFill>
                            <a:srgbClr val="000000"/>
                          </a:solidFill>
                          <a:effectLst/>
                          <a:latin typeface="Calibri" pitchFamily="34" charset="0"/>
                          <a:cs typeface="Arial" charset="0"/>
                        </a:rPr>
                        <a:t>2**</a:t>
                      </a: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1" i="0" u="none" strike="noStrike" cap="none" normalizeH="0" baseline="0" smtClean="0">
                          <a:ln>
                            <a:noFill/>
                          </a:ln>
                          <a:solidFill>
                            <a:schemeClr val="tx1"/>
                          </a:solidFill>
                          <a:effectLst/>
                          <a:latin typeface="Arial" charset="0"/>
                          <a:cs typeface="Arial" charset="0"/>
                        </a:rPr>
                        <a:t>Fever sore joints, sore eyes neck stiffness blurred vision</a:t>
                      </a:r>
                      <a:endParaRPr kumimoji="0" lang="en-US" sz="1200" b="1"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i="0" u="none" strike="noStrike" cap="none" normalizeH="0" baseline="0" smtClean="0">
                          <a:ln>
                            <a:noFill/>
                          </a:ln>
                          <a:solidFill>
                            <a:schemeClr val="tx1"/>
                          </a:solidFill>
                          <a:effectLst/>
                          <a:latin typeface="Arial" charset="0"/>
                          <a:cs typeface="Arial" charset="0"/>
                        </a:rPr>
                        <a:t>X</a:t>
                      </a:r>
                      <a:endParaRPr kumimoji="0" lang="en-US" sz="12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i="0" u="none" strike="noStrike" cap="none" normalizeH="0" baseline="0" dirty="0" smtClean="0">
                          <a:ln>
                            <a:noFill/>
                          </a:ln>
                          <a:solidFill>
                            <a:schemeClr val="tx1"/>
                          </a:solidFill>
                          <a:effectLst/>
                          <a:latin typeface="Arial" charset="0"/>
                          <a:cs typeface="Arial" charset="0"/>
                        </a:rPr>
                        <a:t>X</a:t>
                      </a:r>
                      <a:endParaRPr kumimoji="0" lang="en-US" sz="12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1" i="0" u="none" strike="noStrike" cap="none" normalizeH="0" baseline="0" smtClean="0">
                          <a:ln>
                            <a:noFill/>
                          </a:ln>
                          <a:solidFill>
                            <a:schemeClr val="tx1"/>
                          </a:solidFill>
                          <a:effectLst/>
                          <a:latin typeface="Arial" charset="0"/>
                          <a:cs typeface="Arial" charset="0"/>
                        </a:rPr>
                        <a:t>Unknown</a:t>
                      </a: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i="0" u="none" strike="noStrike" cap="none" normalizeH="0" baseline="0" smtClean="0">
                          <a:ln>
                            <a:noFill/>
                          </a:ln>
                          <a:solidFill>
                            <a:schemeClr val="tx1"/>
                          </a:solidFill>
                          <a:effectLst/>
                          <a:latin typeface="Arial" charset="0"/>
                          <a:cs typeface="Arial" charset="0"/>
                        </a:rPr>
                        <a:t>X</a:t>
                      </a:r>
                      <a:endParaRPr kumimoji="0" lang="en-US" sz="12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ZA" sz="1200" b="0" i="0" u="none" strike="noStrike" cap="none" normalizeH="0" baseline="0" smtClean="0">
                          <a:ln>
                            <a:noFill/>
                          </a:ln>
                          <a:solidFill>
                            <a:schemeClr val="tx1"/>
                          </a:solidFill>
                          <a:effectLst/>
                          <a:latin typeface="Arial" charset="0"/>
                          <a:cs typeface="Arial" charset="0"/>
                        </a:rPr>
                        <a:t>Y</a:t>
                      </a:r>
                      <a:endParaRPr kumimoji="0" lang="en-US" sz="12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Arial" charset="0"/>
                        </a:rPr>
                        <a:t>RIFT VALLEY FEVER</a:t>
                      </a: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Arial" charset="0"/>
                        </a:rPr>
                        <a:t>1</a:t>
                      </a: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Arial" charset="0"/>
                        </a:rPr>
                        <a:t>0</a:t>
                      </a: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25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Arial" charset="0"/>
                        </a:rPr>
                        <a:t>TOTAL</a:t>
                      </a: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Calibri" pitchFamily="34" charset="0"/>
                          <a:cs typeface="Arial" charset="0"/>
                        </a:rPr>
                        <a:t>21</a:t>
                      </a: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cs typeface="Arial" charset="0"/>
                        </a:rPr>
                        <a:t>7</a:t>
                      </a:r>
                      <a:endParaRPr kumimoji="0" lang="en-US" sz="1200" b="1" i="0" u="none" strike="noStrike" cap="none" normalizeH="0" baseline="0" dirty="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cs typeface="Arial"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308" name="Text Box 916"/>
          <p:cNvSpPr txBox="1">
            <a:spLocks noChangeArrowheads="1"/>
          </p:cNvSpPr>
          <p:nvPr/>
        </p:nvSpPr>
        <p:spPr bwMode="auto">
          <a:xfrm>
            <a:off x="381000" y="5181600"/>
            <a:ext cx="1828800" cy="304800"/>
          </a:xfrm>
          <a:prstGeom prst="rect">
            <a:avLst/>
          </a:prstGeom>
          <a:noFill/>
          <a:ln w="9525">
            <a:noFill/>
            <a:miter lim="800000"/>
            <a:headEnd/>
            <a:tailEnd/>
          </a:ln>
          <a:effectLst/>
        </p:spPr>
        <p:txBody>
          <a:bodyPr>
            <a:spAutoFit/>
          </a:bodyPr>
          <a:lstStyle/>
          <a:p>
            <a:r>
              <a:rPr lang="en-ZA" sz="1400"/>
              <a:t>* High titre ≥ 1:320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a:effectLst/>
        </p:spPr>
      </p:pic>
      <p:sp>
        <p:nvSpPr>
          <p:cNvPr id="2" name="Title 1"/>
          <p:cNvSpPr>
            <a:spLocks noGrp="1"/>
          </p:cNvSpPr>
          <p:nvPr>
            <p:ph type="title"/>
          </p:nvPr>
        </p:nvSpPr>
        <p:spPr>
          <a:xfrm>
            <a:off x="395536" y="188640"/>
            <a:ext cx="8496944" cy="634082"/>
          </a:xfrm>
        </p:spPr>
        <p:txBody>
          <a:bodyPr>
            <a:noAutofit/>
          </a:bodyPr>
          <a:lstStyle/>
          <a:p>
            <a:r>
              <a:rPr lang="en-ZA" sz="3600" dirty="0" err="1" smtClean="0"/>
              <a:t>Arbovirus</a:t>
            </a:r>
            <a:r>
              <a:rPr lang="en-ZA" sz="3600" dirty="0" smtClean="0"/>
              <a:t> infections endemic to South Africa</a:t>
            </a:r>
            <a:endParaRPr lang="en-ZA" sz="3600" dirty="0"/>
          </a:p>
        </p:txBody>
      </p:sp>
      <p:sp>
        <p:nvSpPr>
          <p:cNvPr id="5" name="Text Placeholder 4"/>
          <p:cNvSpPr>
            <a:spLocks noGrp="1"/>
          </p:cNvSpPr>
          <p:nvPr>
            <p:ph type="body" idx="1"/>
          </p:nvPr>
        </p:nvSpPr>
        <p:spPr>
          <a:xfrm>
            <a:off x="395536" y="692696"/>
            <a:ext cx="4040188" cy="476366"/>
          </a:xfrm>
        </p:spPr>
        <p:txBody>
          <a:bodyPr>
            <a:normAutofit/>
          </a:bodyPr>
          <a:lstStyle/>
          <a:p>
            <a:r>
              <a:rPr lang="en-ZA" dirty="0" smtClean="0"/>
              <a:t>Rift Valley fever (</a:t>
            </a:r>
            <a:r>
              <a:rPr lang="en-ZA" dirty="0" err="1" smtClean="0"/>
              <a:t>Phlebovirus</a:t>
            </a:r>
            <a:r>
              <a:rPr lang="en-ZA" dirty="0" smtClean="0"/>
              <a:t>)</a:t>
            </a:r>
            <a:endParaRPr lang="en-ZA" dirty="0"/>
          </a:p>
        </p:txBody>
      </p:sp>
      <p:pic>
        <p:nvPicPr>
          <p:cNvPr id="13" name="Content Placeholder 12" descr="rvf8202Acond4.jpg"/>
          <p:cNvPicPr>
            <a:picLocks noGrp="1" noChangeAspect="1"/>
          </p:cNvPicPr>
          <p:nvPr>
            <p:ph sz="half" idx="2"/>
          </p:nvPr>
        </p:nvPicPr>
        <p:blipFill>
          <a:blip r:embed="rId4" cstate="print"/>
          <a:stretch>
            <a:fillRect/>
          </a:stretch>
        </p:blipFill>
        <p:spPr>
          <a:xfrm>
            <a:off x="755576" y="1196752"/>
            <a:ext cx="3111497" cy="2333623"/>
          </a:xfrm>
        </p:spPr>
      </p:pic>
      <p:sp>
        <p:nvSpPr>
          <p:cNvPr id="7" name="Text Placeholder 6"/>
          <p:cNvSpPr>
            <a:spLocks noGrp="1"/>
          </p:cNvSpPr>
          <p:nvPr>
            <p:ph type="body" sz="quarter" idx="3"/>
          </p:nvPr>
        </p:nvSpPr>
        <p:spPr>
          <a:xfrm>
            <a:off x="4499992" y="620688"/>
            <a:ext cx="4041775" cy="495746"/>
          </a:xfrm>
        </p:spPr>
        <p:txBody>
          <a:bodyPr/>
          <a:lstStyle/>
          <a:p>
            <a:r>
              <a:rPr lang="en-ZA" dirty="0" smtClean="0"/>
              <a:t>West Nile fever (</a:t>
            </a:r>
            <a:r>
              <a:rPr lang="en-ZA" dirty="0" err="1" smtClean="0"/>
              <a:t>Flavivirus</a:t>
            </a:r>
            <a:r>
              <a:rPr lang="en-ZA" dirty="0" smtClean="0"/>
              <a:t>)</a:t>
            </a:r>
            <a:endParaRPr lang="en-ZA" dirty="0"/>
          </a:p>
        </p:txBody>
      </p:sp>
      <p:pic>
        <p:nvPicPr>
          <p:cNvPr id="12" name="Content Placeholder 11" descr="EMWN.jpg"/>
          <p:cNvPicPr>
            <a:picLocks noGrp="1" noChangeAspect="1"/>
          </p:cNvPicPr>
          <p:nvPr>
            <p:ph sz="quarter" idx="4"/>
          </p:nvPr>
        </p:nvPicPr>
        <p:blipFill>
          <a:blip r:embed="rId5" cstate="print"/>
          <a:stretch>
            <a:fillRect/>
          </a:stretch>
        </p:blipFill>
        <p:spPr>
          <a:xfrm>
            <a:off x="4932040" y="1052736"/>
            <a:ext cx="2571768" cy="2442487"/>
          </a:xfrm>
        </p:spPr>
      </p:pic>
      <p:sp>
        <p:nvSpPr>
          <p:cNvPr id="9" name="Text Placeholder 4"/>
          <p:cNvSpPr txBox="1">
            <a:spLocks/>
          </p:cNvSpPr>
          <p:nvPr/>
        </p:nvSpPr>
        <p:spPr>
          <a:xfrm>
            <a:off x="395536" y="5589240"/>
            <a:ext cx="4392488" cy="495746"/>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ZA" sz="2400" b="1" dirty="0" err="1" smtClean="0"/>
              <a:t>Chikungunya</a:t>
            </a:r>
            <a:r>
              <a:rPr kumimoji="0" lang="en-ZA" sz="2400" b="1" i="0" u="none" strike="noStrike" kern="1200" cap="none" spc="0" normalizeH="0" baseline="0" noProof="0" dirty="0" smtClean="0">
                <a:ln>
                  <a:noFill/>
                </a:ln>
                <a:solidFill>
                  <a:schemeClr val="tx1"/>
                </a:solidFill>
                <a:effectLst/>
                <a:uLnTx/>
                <a:uFillTx/>
                <a:latin typeface="+mn-lt"/>
                <a:ea typeface="+mn-ea"/>
                <a:cs typeface="+mn-cs"/>
              </a:rPr>
              <a:t> fever (</a:t>
            </a:r>
            <a:r>
              <a:rPr lang="en-ZA" sz="2400" b="1" dirty="0" smtClean="0"/>
              <a:t>Alpha</a:t>
            </a:r>
            <a:r>
              <a:rPr kumimoji="0" lang="en-ZA" sz="2400" b="1" i="0" u="none" strike="noStrike" kern="1200" cap="none" spc="0" normalizeH="0" baseline="0" noProof="0" dirty="0" smtClean="0">
                <a:ln>
                  <a:noFill/>
                </a:ln>
                <a:solidFill>
                  <a:schemeClr val="tx1"/>
                </a:solidFill>
                <a:effectLst/>
                <a:uLnTx/>
                <a:uFillTx/>
                <a:latin typeface="+mn-lt"/>
                <a:ea typeface="+mn-ea"/>
                <a:cs typeface="+mn-cs"/>
              </a:rPr>
              <a:t>virus)</a:t>
            </a:r>
          </a:p>
        </p:txBody>
      </p:sp>
      <p:sp>
        <p:nvSpPr>
          <p:cNvPr id="10" name="Text Placeholder 4"/>
          <p:cNvSpPr txBox="1">
            <a:spLocks/>
          </p:cNvSpPr>
          <p:nvPr/>
        </p:nvSpPr>
        <p:spPr>
          <a:xfrm>
            <a:off x="467544" y="5949280"/>
            <a:ext cx="4040188" cy="495746"/>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ZA" sz="2400" b="1" dirty="0" err="1" smtClean="0"/>
              <a:t>Sindbis</a:t>
            </a:r>
            <a:r>
              <a:rPr lang="en-ZA" sz="2400" b="1" dirty="0" smtClean="0"/>
              <a:t> fever</a:t>
            </a:r>
            <a:r>
              <a:rPr kumimoji="0" lang="en-ZA" sz="2400" b="1" i="0" u="none" strike="noStrike" kern="1200" cap="none" spc="0" normalizeH="0" baseline="0" noProof="0" dirty="0" smtClean="0">
                <a:ln>
                  <a:noFill/>
                </a:ln>
                <a:solidFill>
                  <a:schemeClr val="tx1"/>
                </a:solidFill>
                <a:effectLst/>
                <a:uLnTx/>
                <a:uFillTx/>
                <a:latin typeface="+mn-lt"/>
                <a:ea typeface="+mn-ea"/>
                <a:cs typeface="+mn-cs"/>
              </a:rPr>
              <a:t> (</a:t>
            </a:r>
            <a:r>
              <a:rPr kumimoji="0" lang="en-ZA" sz="2400" b="1" i="0" u="none" strike="noStrike" kern="1200" cap="none" spc="0" normalizeH="0" baseline="0" noProof="0" dirty="0" err="1" smtClean="0">
                <a:ln>
                  <a:noFill/>
                </a:ln>
                <a:solidFill>
                  <a:schemeClr val="tx1"/>
                </a:solidFill>
                <a:effectLst/>
                <a:uLnTx/>
                <a:uFillTx/>
                <a:latin typeface="+mn-lt"/>
                <a:ea typeface="+mn-ea"/>
                <a:cs typeface="+mn-cs"/>
              </a:rPr>
              <a:t>Alphavirus</a:t>
            </a:r>
            <a:r>
              <a:rPr kumimoji="0" lang="en-ZA" sz="2400" b="1" i="0" u="none" strike="noStrike" kern="1200" cap="none" spc="0" normalizeH="0" baseline="0" noProof="0" dirty="0" smtClean="0">
                <a:ln>
                  <a:noFill/>
                </a:ln>
                <a:solidFill>
                  <a:schemeClr val="tx1"/>
                </a:solidFill>
                <a:effectLst/>
                <a:uLnTx/>
                <a:uFillTx/>
                <a:latin typeface="+mn-lt"/>
                <a:ea typeface="+mn-ea"/>
                <a:cs typeface="+mn-cs"/>
              </a:rPr>
              <a:t>)</a:t>
            </a:r>
          </a:p>
        </p:txBody>
      </p:sp>
      <p:pic>
        <p:nvPicPr>
          <p:cNvPr id="14" name="Picture 2" descr="E:\midbqu6.jpg"/>
          <p:cNvPicPr>
            <a:picLocks noChangeAspect="1" noChangeArrowheads="1"/>
          </p:cNvPicPr>
          <p:nvPr/>
        </p:nvPicPr>
        <p:blipFill>
          <a:blip r:embed="rId6" cstate="print">
            <a:lum contrast="30000"/>
          </a:blip>
          <a:srcRect l="52559" t="28125" r="21306" b="32169"/>
          <a:stretch>
            <a:fillRect/>
          </a:stretch>
        </p:blipFill>
        <p:spPr bwMode="auto">
          <a:xfrm rot="5400000">
            <a:off x="1753419" y="2359149"/>
            <a:ext cx="2000250" cy="4572000"/>
          </a:xfrm>
          <a:prstGeom prst="rect">
            <a:avLst/>
          </a:prstGeom>
          <a:noFill/>
          <a:ln w="9525">
            <a:noFill/>
            <a:miter lim="800000"/>
            <a:headEnd/>
            <a:tailEnd/>
          </a:ln>
        </p:spPr>
      </p:pic>
      <p:sp>
        <p:nvSpPr>
          <p:cNvPr id="15" name="Text Placeholder 4"/>
          <p:cNvSpPr txBox="1">
            <a:spLocks/>
          </p:cNvSpPr>
          <p:nvPr/>
        </p:nvSpPr>
        <p:spPr>
          <a:xfrm>
            <a:off x="4857752" y="6143644"/>
            <a:ext cx="4040188" cy="495746"/>
          </a:xfrm>
          <a:prstGeom prst="rect">
            <a:avLst/>
          </a:prstGeom>
        </p:spPr>
        <p:txBody>
          <a:bodyPr vert="horz" lIns="91440" tIns="45720" rIns="91440" bIns="45720" rtlCol="0" anchor="b">
            <a:normAutofit fontScale="925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2400" b="1" i="0" u="none" strike="noStrike" kern="1200" cap="none" spc="0" normalizeH="0" baseline="0" noProof="0" dirty="0" err="1" smtClean="0">
                <a:ln>
                  <a:noFill/>
                </a:ln>
                <a:solidFill>
                  <a:schemeClr val="tx1"/>
                </a:solidFill>
                <a:effectLst/>
                <a:uLnTx/>
                <a:uFillTx/>
                <a:latin typeface="+mn-lt"/>
                <a:ea typeface="+mn-ea"/>
                <a:cs typeface="+mn-cs"/>
              </a:rPr>
              <a:t>Wesselbron</a:t>
            </a:r>
            <a:r>
              <a:rPr kumimoji="0" lang="en-ZA" sz="2400" b="1" i="0" u="none" strike="noStrike" kern="1200" cap="none" spc="0" normalizeH="0" noProof="0" dirty="0" smtClean="0">
                <a:ln>
                  <a:noFill/>
                </a:ln>
                <a:solidFill>
                  <a:schemeClr val="tx1"/>
                </a:solidFill>
                <a:effectLst/>
                <a:uLnTx/>
                <a:uFillTx/>
                <a:latin typeface="+mn-lt"/>
                <a:ea typeface="+mn-ea"/>
                <a:cs typeface="+mn-cs"/>
              </a:rPr>
              <a:t> disease</a:t>
            </a:r>
            <a:r>
              <a:rPr kumimoji="0" lang="en-ZA" sz="2400" b="1" i="0" u="none" strike="noStrike" kern="1200" cap="none" spc="0" normalizeH="0" baseline="0" noProof="0" dirty="0" smtClean="0">
                <a:ln>
                  <a:noFill/>
                </a:ln>
                <a:solidFill>
                  <a:schemeClr val="tx1"/>
                </a:solidFill>
                <a:effectLst/>
                <a:uLnTx/>
                <a:uFillTx/>
                <a:latin typeface="+mn-lt"/>
                <a:ea typeface="+mn-ea"/>
                <a:cs typeface="+mn-cs"/>
              </a:rPr>
              <a:t> (</a:t>
            </a:r>
            <a:r>
              <a:rPr lang="en-ZA" sz="2400" b="1" dirty="0" err="1" smtClean="0"/>
              <a:t>Flavi</a:t>
            </a:r>
            <a:r>
              <a:rPr kumimoji="0" lang="en-ZA" sz="2400" b="1" i="0" u="none" strike="noStrike" kern="1200" cap="none" spc="0" normalizeH="0" baseline="0" noProof="0" dirty="0" smtClean="0">
                <a:ln>
                  <a:noFill/>
                </a:ln>
                <a:solidFill>
                  <a:schemeClr val="tx1"/>
                </a:solidFill>
                <a:effectLst/>
                <a:uLnTx/>
                <a:uFillTx/>
                <a:latin typeface="+mn-lt"/>
                <a:ea typeface="+mn-ea"/>
                <a:cs typeface="+mn-cs"/>
              </a:rPr>
              <a:t>virus)</a:t>
            </a:r>
          </a:p>
        </p:txBody>
      </p:sp>
      <p:pic>
        <p:nvPicPr>
          <p:cNvPr id="16" name="Picture 15" descr="emWES.jpg"/>
          <p:cNvPicPr>
            <a:picLocks noChangeAspect="1"/>
          </p:cNvPicPr>
          <p:nvPr/>
        </p:nvPicPr>
        <p:blipFill>
          <a:blip r:embed="rId7" cstate="print"/>
          <a:stretch>
            <a:fillRect/>
          </a:stretch>
        </p:blipFill>
        <p:spPr>
          <a:xfrm>
            <a:off x="5652120" y="3573016"/>
            <a:ext cx="2104640" cy="2497762"/>
          </a:xfrm>
          <a:prstGeom prst="rect">
            <a:avLst/>
          </a:prstGeom>
        </p:spPr>
      </p:pic>
      <p:sp>
        <p:nvSpPr>
          <p:cNvPr id="17" name="Rectangle 16"/>
          <p:cNvSpPr/>
          <p:nvPr/>
        </p:nvSpPr>
        <p:spPr>
          <a:xfrm>
            <a:off x="179512" y="6381328"/>
            <a:ext cx="2985625" cy="307777"/>
          </a:xfrm>
          <a:prstGeom prst="rect">
            <a:avLst/>
          </a:prstGeom>
        </p:spPr>
        <p:txBody>
          <a:bodyPr wrap="none">
            <a:spAutoFit/>
          </a:bodyPr>
          <a:lstStyle/>
          <a:p>
            <a:pPr lvl="0" algn="ctr" eaLnBrk="0" fontAlgn="base" hangingPunct="0">
              <a:spcBef>
                <a:spcPct val="0"/>
              </a:spcBef>
              <a:spcAft>
                <a:spcPct val="0"/>
              </a:spcAft>
            </a:pPr>
            <a:r>
              <a:rPr lang="en-ZA" sz="1400" b="1" dirty="0" smtClean="0">
                <a:solidFill>
                  <a:srgbClr val="000000"/>
                </a:solidFill>
                <a:latin typeface="Calibri" pitchFamily="34" charset="0"/>
                <a:ea typeface="Calibri" pitchFamily="34" charset="0"/>
                <a:cs typeface="Arial" pitchFamily="34" charset="0"/>
              </a:rPr>
              <a:t>(Courtesy: Dr Monica </a:t>
            </a:r>
            <a:r>
              <a:rPr lang="en-ZA" sz="1400" b="1" dirty="0" err="1" smtClean="0">
                <a:solidFill>
                  <a:srgbClr val="000000"/>
                </a:solidFill>
                <a:latin typeface="Calibri" pitchFamily="34" charset="0"/>
                <a:ea typeface="Calibri" pitchFamily="34" charset="0"/>
                <a:cs typeface="Arial" pitchFamily="34" charset="0"/>
              </a:rPr>
              <a:t>Birkhead</a:t>
            </a:r>
            <a:r>
              <a:rPr lang="en-ZA" sz="1400" b="1" dirty="0" smtClean="0">
                <a:solidFill>
                  <a:srgbClr val="000000"/>
                </a:solidFill>
                <a:latin typeface="Calibri" pitchFamily="34" charset="0"/>
                <a:ea typeface="Calibri" pitchFamily="34" charset="0"/>
                <a:cs typeface="Arial" pitchFamily="34" charset="0"/>
              </a:rPr>
              <a:t>, NICD)</a:t>
            </a:r>
            <a:endParaRPr lang="en-ZA" sz="1400" dirty="0" smtClean="0">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a:effectLst/>
        </p:spPr>
      </p:pic>
      <p:sp>
        <p:nvSpPr>
          <p:cNvPr id="6" name="Title 1"/>
          <p:cNvSpPr txBox="1">
            <a:spLocks noGrp="1"/>
          </p:cNvSpPr>
          <p:nvPr>
            <p:ph type="title" idx="4294967295"/>
          </p:nvPr>
        </p:nvSpPr>
        <p:spPr>
          <a:xfrm>
            <a:off x="179512" y="188640"/>
            <a:ext cx="6779095" cy="534987"/>
          </a:xfrm>
          <a:extLst>
            <a:ext uri="{909E8E84-426E-40dd-AFC4-6F175D3DCCD1}"/>
            <a:ext uri="{91240B29-F687-4f45-9708-019B960494DF}"/>
            <a:ext uri="{FAA26D3D-D897-4be2-8F04-BA451C77F1D7}"/>
          </a:extLst>
        </p:spPr>
        <p:txBody>
          <a:bodyPr rtlCol="0">
            <a:noAutofit/>
            <a:scene3d>
              <a:camera prst="orthographicFront"/>
              <a:lightRig rig="soft" dir="t"/>
            </a:scene3d>
            <a:sp3d prstMaterial="softEdge">
              <a:bevelT w="25400" h="25400"/>
            </a:sp3d>
          </a:bodyPr>
          <a:lstStyle/>
          <a:p>
            <a:pPr algn="l" fontAlgn="auto">
              <a:spcAft>
                <a:spcPts val="0"/>
              </a:spcAft>
              <a:defRPr/>
            </a:pPr>
            <a:r>
              <a:rPr lang="en-US" sz="3600" kern="1200" dirty="0">
                <a:ea typeface="ＭＳ Ｐゴシック" charset="-128"/>
                <a:cs typeface="Georgia"/>
              </a:rPr>
              <a:t>Rift Valley Fever Virus </a:t>
            </a:r>
            <a:r>
              <a:rPr lang="en-US" sz="3600" kern="1200" dirty="0" smtClean="0">
                <a:ea typeface="ＭＳ Ｐゴシック" charset="-128"/>
                <a:cs typeface="Georgia"/>
              </a:rPr>
              <a:t>IEP Project</a:t>
            </a:r>
            <a:endParaRPr lang="en-US" sz="3600" kern="1200" dirty="0">
              <a:ea typeface="ＭＳ Ｐゴシック" charset="-128"/>
              <a:cs typeface="Georgia"/>
            </a:endParaRPr>
          </a:p>
        </p:txBody>
      </p:sp>
      <p:sp>
        <p:nvSpPr>
          <p:cNvPr id="10244" name="Rectangle 12"/>
          <p:cNvSpPr>
            <a:spLocks noChangeArrowheads="1"/>
          </p:cNvSpPr>
          <p:nvPr/>
        </p:nvSpPr>
        <p:spPr bwMode="auto">
          <a:xfrm>
            <a:off x="5940152" y="3573016"/>
            <a:ext cx="2089150" cy="368300"/>
          </a:xfrm>
          <a:prstGeom prst="rect">
            <a:avLst/>
          </a:prstGeom>
          <a:noFill/>
          <a:ln w="9525">
            <a:noFill/>
            <a:miter lim="800000"/>
            <a:headEnd/>
            <a:tailEnd/>
          </a:ln>
        </p:spPr>
        <p:txBody>
          <a:bodyPr>
            <a:spAutoFit/>
          </a:bodyPr>
          <a:lstStyle/>
          <a:p>
            <a:pPr defTabSz="457200"/>
            <a:r>
              <a:rPr lang="en-US" dirty="0">
                <a:latin typeface="Calibri" pitchFamily="34" charset="0"/>
                <a:ea typeface="ＭＳ Ｐゴシック" pitchFamily="34" charset="-128"/>
              </a:rPr>
              <a:t>Domestic ruminants </a:t>
            </a:r>
          </a:p>
        </p:txBody>
      </p:sp>
      <p:pic>
        <p:nvPicPr>
          <p:cNvPr id="10245" name="Picture 15"/>
          <p:cNvPicPr>
            <a:picLocks noChangeAspect="1"/>
          </p:cNvPicPr>
          <p:nvPr/>
        </p:nvPicPr>
        <p:blipFill>
          <a:blip r:embed="rId4" cstate="print"/>
          <a:srcRect/>
          <a:stretch>
            <a:fillRect/>
          </a:stretch>
        </p:blipFill>
        <p:spPr bwMode="auto">
          <a:xfrm>
            <a:off x="1979712" y="1412776"/>
            <a:ext cx="1294705" cy="746696"/>
          </a:xfrm>
          <a:prstGeom prst="rect">
            <a:avLst/>
          </a:prstGeom>
          <a:noFill/>
          <a:ln w="9525">
            <a:noFill/>
            <a:miter lim="800000"/>
            <a:headEnd/>
            <a:tailEnd/>
          </a:ln>
        </p:spPr>
      </p:pic>
      <p:sp>
        <p:nvSpPr>
          <p:cNvPr id="10246" name="Rectangle 16"/>
          <p:cNvSpPr>
            <a:spLocks noChangeArrowheads="1"/>
          </p:cNvSpPr>
          <p:nvPr/>
        </p:nvSpPr>
        <p:spPr bwMode="auto">
          <a:xfrm>
            <a:off x="2123728" y="980728"/>
            <a:ext cx="1368425" cy="368300"/>
          </a:xfrm>
          <a:prstGeom prst="rect">
            <a:avLst/>
          </a:prstGeom>
          <a:noFill/>
          <a:ln w="9525">
            <a:noFill/>
            <a:miter lim="800000"/>
            <a:headEnd/>
            <a:tailEnd/>
          </a:ln>
        </p:spPr>
        <p:txBody>
          <a:bodyPr>
            <a:spAutoFit/>
          </a:bodyPr>
          <a:lstStyle/>
          <a:p>
            <a:pPr defTabSz="457200"/>
            <a:r>
              <a:rPr lang="en-US" dirty="0">
                <a:latin typeface="Calibri" pitchFamily="34" charset="0"/>
                <a:ea typeface="ＭＳ Ｐゴシック" pitchFamily="34" charset="-128"/>
              </a:rPr>
              <a:t>Mosquitoes</a:t>
            </a:r>
          </a:p>
        </p:txBody>
      </p:sp>
      <p:sp>
        <p:nvSpPr>
          <p:cNvPr id="10248" name="Rectangle 21"/>
          <p:cNvSpPr>
            <a:spLocks noChangeArrowheads="1"/>
          </p:cNvSpPr>
          <p:nvPr/>
        </p:nvSpPr>
        <p:spPr bwMode="auto">
          <a:xfrm>
            <a:off x="5148064" y="548680"/>
            <a:ext cx="1336675" cy="369887"/>
          </a:xfrm>
          <a:prstGeom prst="rect">
            <a:avLst/>
          </a:prstGeom>
          <a:noFill/>
          <a:ln w="9525">
            <a:noFill/>
            <a:miter lim="800000"/>
            <a:headEnd/>
            <a:tailEnd/>
          </a:ln>
        </p:spPr>
        <p:txBody>
          <a:bodyPr>
            <a:spAutoFit/>
          </a:bodyPr>
          <a:lstStyle/>
          <a:p>
            <a:pPr defTabSz="457200"/>
            <a:r>
              <a:rPr lang="en-US" dirty="0">
                <a:latin typeface="Calibri" pitchFamily="34" charset="0"/>
                <a:ea typeface="ＭＳ Ｐゴシック" pitchFamily="34" charset="-128"/>
              </a:rPr>
              <a:t>People</a:t>
            </a:r>
          </a:p>
        </p:txBody>
      </p:sp>
      <p:sp>
        <p:nvSpPr>
          <p:cNvPr id="10250" name="Rectangle 13"/>
          <p:cNvSpPr>
            <a:spLocks noChangeArrowheads="1"/>
          </p:cNvSpPr>
          <p:nvPr/>
        </p:nvSpPr>
        <p:spPr bwMode="auto">
          <a:xfrm>
            <a:off x="683568" y="2996952"/>
            <a:ext cx="2266950" cy="922338"/>
          </a:xfrm>
          <a:prstGeom prst="rect">
            <a:avLst/>
          </a:prstGeom>
          <a:noFill/>
          <a:ln w="9525">
            <a:noFill/>
            <a:miter lim="800000"/>
            <a:headEnd/>
            <a:tailEnd/>
          </a:ln>
        </p:spPr>
        <p:txBody>
          <a:bodyPr>
            <a:spAutoFit/>
          </a:bodyPr>
          <a:lstStyle/>
          <a:p>
            <a:pPr defTabSz="457200"/>
            <a:r>
              <a:rPr lang="en-US" dirty="0">
                <a:latin typeface="Calibri" pitchFamily="34" charset="0"/>
                <a:ea typeface="ＭＳ Ｐゴシック" pitchFamily="34" charset="-128"/>
              </a:rPr>
              <a:t>Wild antelope</a:t>
            </a:r>
          </a:p>
          <a:p>
            <a:pPr defTabSz="457200"/>
            <a:r>
              <a:rPr lang="en-US" dirty="0">
                <a:latin typeface="Calibri" pitchFamily="34" charset="0"/>
                <a:ea typeface="ＭＳ Ｐゴシック" pitchFamily="34" charset="-128"/>
              </a:rPr>
              <a:t>Game farms</a:t>
            </a:r>
          </a:p>
          <a:p>
            <a:pPr defTabSz="457200"/>
            <a:r>
              <a:rPr lang="en-US" dirty="0">
                <a:latin typeface="Calibri" pitchFamily="34" charset="0"/>
                <a:ea typeface="ＭＳ Ｐゴシック" pitchFamily="34" charset="-128"/>
              </a:rPr>
              <a:t>Free-ranging</a:t>
            </a:r>
          </a:p>
        </p:txBody>
      </p:sp>
      <p:pic>
        <p:nvPicPr>
          <p:cNvPr id="10251" name="Picture 24" descr="rain.png"/>
          <p:cNvPicPr>
            <a:picLocks noChangeAspect="1"/>
          </p:cNvPicPr>
          <p:nvPr/>
        </p:nvPicPr>
        <p:blipFill>
          <a:blip r:embed="rId5" cstate="print"/>
          <a:srcRect/>
          <a:stretch>
            <a:fillRect/>
          </a:stretch>
        </p:blipFill>
        <p:spPr bwMode="auto">
          <a:xfrm>
            <a:off x="827088" y="1412875"/>
            <a:ext cx="1143000" cy="1009650"/>
          </a:xfrm>
          <a:prstGeom prst="rect">
            <a:avLst/>
          </a:prstGeom>
          <a:noFill/>
          <a:ln w="9525">
            <a:noFill/>
            <a:miter lim="800000"/>
            <a:headEnd/>
            <a:tailEnd/>
          </a:ln>
        </p:spPr>
      </p:pic>
      <p:sp>
        <p:nvSpPr>
          <p:cNvPr id="10252" name="Rectangle 16"/>
          <p:cNvSpPr>
            <a:spLocks noChangeArrowheads="1"/>
          </p:cNvSpPr>
          <p:nvPr/>
        </p:nvSpPr>
        <p:spPr bwMode="auto">
          <a:xfrm>
            <a:off x="684213" y="908050"/>
            <a:ext cx="935037" cy="369888"/>
          </a:xfrm>
          <a:prstGeom prst="rect">
            <a:avLst/>
          </a:prstGeom>
          <a:noFill/>
          <a:ln w="9525">
            <a:noFill/>
            <a:miter lim="800000"/>
            <a:headEnd/>
            <a:tailEnd/>
          </a:ln>
        </p:spPr>
        <p:txBody>
          <a:bodyPr>
            <a:spAutoFit/>
          </a:bodyPr>
          <a:lstStyle/>
          <a:p>
            <a:pPr defTabSz="457200"/>
            <a:r>
              <a:rPr lang="en-US" dirty="0">
                <a:latin typeface="Calibri" pitchFamily="34" charset="0"/>
                <a:ea typeface="ＭＳ Ｐゴシック" pitchFamily="34" charset="-128"/>
              </a:rPr>
              <a:t>Climate</a:t>
            </a:r>
          </a:p>
        </p:txBody>
      </p:sp>
      <p:pic>
        <p:nvPicPr>
          <p:cNvPr id="10253" name="Picture 15" descr="C:\Users\NICD\Desktop\VMdoc\imagesCAOSXD2L.jpg"/>
          <p:cNvPicPr>
            <a:picLocks noChangeAspect="1" noChangeArrowheads="1"/>
          </p:cNvPicPr>
          <p:nvPr/>
        </p:nvPicPr>
        <p:blipFill>
          <a:blip r:embed="rId6" cstate="print"/>
          <a:srcRect/>
          <a:stretch>
            <a:fillRect/>
          </a:stretch>
        </p:blipFill>
        <p:spPr bwMode="auto">
          <a:xfrm>
            <a:off x="3131840" y="2420888"/>
            <a:ext cx="1871663" cy="1403350"/>
          </a:xfrm>
          <a:prstGeom prst="rect">
            <a:avLst/>
          </a:prstGeom>
          <a:noFill/>
          <a:ln w="9525">
            <a:noFill/>
            <a:miter lim="800000"/>
            <a:headEnd/>
            <a:tailEnd/>
          </a:ln>
        </p:spPr>
      </p:pic>
      <p:pic>
        <p:nvPicPr>
          <p:cNvPr id="17" name="Content Placeholder 2" descr="C:\Users\NICD\Desktop\VMdoc\Brandfordt\131_0516\IMG_0874.JPG"/>
          <p:cNvPicPr>
            <a:picLocks noChangeAspect="1" noChangeArrowheads="1"/>
          </p:cNvPicPr>
          <p:nvPr/>
        </p:nvPicPr>
        <p:blipFill>
          <a:blip r:embed="rId7" cstate="print"/>
          <a:srcRect/>
          <a:stretch>
            <a:fillRect/>
          </a:stretch>
        </p:blipFill>
        <p:spPr bwMode="auto">
          <a:xfrm>
            <a:off x="5148064" y="3933056"/>
            <a:ext cx="3672024" cy="2754018"/>
          </a:xfrm>
          <a:prstGeom prst="rect">
            <a:avLst/>
          </a:prstGeom>
          <a:noFill/>
        </p:spPr>
      </p:pic>
      <p:pic>
        <p:nvPicPr>
          <p:cNvPr id="18" name="Picture 2" descr="C:\Users\NICD\Desktop\VMdoc\Brandfordt\130_0515\IMG_0845.JPG"/>
          <p:cNvPicPr>
            <a:picLocks noChangeAspect="1" noChangeArrowheads="1"/>
          </p:cNvPicPr>
          <p:nvPr/>
        </p:nvPicPr>
        <p:blipFill>
          <a:blip r:embed="rId8" cstate="print"/>
          <a:srcRect/>
          <a:stretch>
            <a:fillRect/>
          </a:stretch>
        </p:blipFill>
        <p:spPr bwMode="auto">
          <a:xfrm>
            <a:off x="539552" y="3933056"/>
            <a:ext cx="3600400" cy="2700300"/>
          </a:xfrm>
          <a:prstGeom prst="rect">
            <a:avLst/>
          </a:prstGeom>
          <a:noFill/>
        </p:spPr>
      </p:pic>
      <p:pic>
        <p:nvPicPr>
          <p:cNvPr id="20" name="Picture 2" descr="C:\Users\NICD\Desktop\VMdoc\Brandfordt\129_0514\IMG_0809.JPG"/>
          <p:cNvPicPr>
            <a:picLocks noChangeAspect="1" noChangeArrowheads="1"/>
          </p:cNvPicPr>
          <p:nvPr/>
        </p:nvPicPr>
        <p:blipFill>
          <a:blip r:embed="rId9" cstate="print"/>
          <a:srcRect/>
          <a:stretch>
            <a:fillRect/>
          </a:stretch>
        </p:blipFill>
        <p:spPr bwMode="auto">
          <a:xfrm>
            <a:off x="5148064" y="908720"/>
            <a:ext cx="3599383" cy="2699537"/>
          </a:xfrm>
          <a:prstGeom prst="rect">
            <a:avLst/>
          </a:prstGeom>
          <a:noFill/>
        </p:spPr>
      </p:pic>
      <p:sp>
        <p:nvSpPr>
          <p:cNvPr id="21" name="TextBox 20"/>
          <p:cNvSpPr txBox="1"/>
          <p:nvPr/>
        </p:nvSpPr>
        <p:spPr>
          <a:xfrm>
            <a:off x="3059832" y="1844824"/>
            <a:ext cx="2126864" cy="646331"/>
          </a:xfrm>
          <a:prstGeom prst="rect">
            <a:avLst/>
          </a:prstGeom>
          <a:noFill/>
        </p:spPr>
        <p:txBody>
          <a:bodyPr wrap="none" rtlCol="0">
            <a:spAutoFit/>
          </a:bodyPr>
          <a:lstStyle/>
          <a:p>
            <a:pPr algn="ctr"/>
            <a:r>
              <a:rPr lang="en-ZA" dirty="0" smtClean="0"/>
              <a:t>Testing for RVF virus </a:t>
            </a:r>
          </a:p>
          <a:p>
            <a:pPr algn="ctr"/>
            <a:r>
              <a:rPr lang="en-ZA" dirty="0" smtClean="0"/>
              <a:t>and antibodies</a:t>
            </a:r>
            <a:endParaRPr lang="en-ZA" dirty="0"/>
          </a:p>
        </p:txBody>
      </p:sp>
      <p:cxnSp>
        <p:nvCxnSpPr>
          <p:cNvPr id="23" name="Straight Arrow Connector 22"/>
          <p:cNvCxnSpPr>
            <a:stCxn id="10245" idx="2"/>
          </p:cNvCxnSpPr>
          <p:nvPr/>
        </p:nvCxnSpPr>
        <p:spPr>
          <a:xfrm>
            <a:off x="2627065" y="2159472"/>
            <a:ext cx="504775" cy="26141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a:stCxn id="18" idx="0"/>
            <a:endCxn id="10253" idx="1"/>
          </p:cNvCxnSpPr>
          <p:nvPr/>
        </p:nvCxnSpPr>
        <p:spPr>
          <a:xfrm flipV="1">
            <a:off x="2339752" y="3122563"/>
            <a:ext cx="792088" cy="81049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17" idx="1"/>
            <a:endCxn id="10253" idx="2"/>
          </p:cNvCxnSpPr>
          <p:nvPr/>
        </p:nvCxnSpPr>
        <p:spPr>
          <a:xfrm flipH="1" flipV="1">
            <a:off x="4067672" y="3824238"/>
            <a:ext cx="1080392" cy="148582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10248" idx="1"/>
            <a:endCxn id="21" idx="0"/>
          </p:cNvCxnSpPr>
          <p:nvPr/>
        </p:nvCxnSpPr>
        <p:spPr>
          <a:xfrm flipH="1">
            <a:off x="4123264" y="733624"/>
            <a:ext cx="1024800" cy="1111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a:effectLst/>
        </p:spPr>
      </p:pic>
      <p:sp>
        <p:nvSpPr>
          <p:cNvPr id="2" name="Title 1"/>
          <p:cNvSpPr>
            <a:spLocks noGrp="1"/>
          </p:cNvSpPr>
          <p:nvPr>
            <p:ph type="title"/>
          </p:nvPr>
        </p:nvSpPr>
        <p:spPr>
          <a:xfrm>
            <a:off x="0" y="332656"/>
            <a:ext cx="9144000" cy="288032"/>
          </a:xfrm>
        </p:spPr>
        <p:txBody>
          <a:bodyPr>
            <a:noAutofit/>
          </a:bodyPr>
          <a:lstStyle/>
          <a:p>
            <a:r>
              <a:rPr lang="en-US" sz="3600" dirty="0" smtClean="0">
                <a:ea typeface="ＭＳ Ｐゴシック" charset="-128"/>
                <a:cs typeface="Georgia"/>
              </a:rPr>
              <a:t>Rift Valley Fever Virus IEP Project</a:t>
            </a:r>
            <a:r>
              <a:rPr lang="en-ZA" sz="3600" dirty="0" smtClean="0"/>
              <a:t/>
            </a:r>
            <a:br>
              <a:rPr lang="en-ZA" sz="3600" dirty="0" smtClean="0"/>
            </a:br>
            <a:r>
              <a:rPr lang="en-ZA" sz="2400" dirty="0" smtClean="0"/>
              <a:t>Pilot farmers surveillance 10-17 May 2015</a:t>
            </a:r>
            <a:endParaRPr lang="en-ZA" sz="2400" dirty="0"/>
          </a:p>
        </p:txBody>
      </p:sp>
      <p:pic>
        <p:nvPicPr>
          <p:cNvPr id="2051" name="Picture 3" descr="C:\Users\NICD\Desktop\VMdoc\Brandfordt\127_0511\IMG_0797.JPG"/>
          <p:cNvPicPr>
            <a:picLocks noGrp="1" noChangeAspect="1" noChangeArrowheads="1"/>
          </p:cNvPicPr>
          <p:nvPr>
            <p:ph sz="half" idx="2"/>
          </p:nvPr>
        </p:nvPicPr>
        <p:blipFill>
          <a:blip r:embed="rId4" cstate="print"/>
          <a:srcRect/>
          <a:stretch>
            <a:fillRect/>
          </a:stretch>
        </p:blipFill>
        <p:spPr bwMode="auto">
          <a:xfrm>
            <a:off x="683568" y="908720"/>
            <a:ext cx="3456000" cy="2592000"/>
          </a:xfrm>
          <a:prstGeom prst="rect">
            <a:avLst/>
          </a:prstGeom>
          <a:noFill/>
        </p:spPr>
      </p:pic>
      <p:pic>
        <p:nvPicPr>
          <p:cNvPr id="8" name="Picture 3" descr="C:\Users\NICD\Desktop\VMdoc\Brandfordt\130_0515\IMG_0863.JPG"/>
          <p:cNvPicPr>
            <a:picLocks noChangeAspect="1" noChangeArrowheads="1"/>
          </p:cNvPicPr>
          <p:nvPr/>
        </p:nvPicPr>
        <p:blipFill>
          <a:blip r:embed="rId5" cstate="print"/>
          <a:srcRect/>
          <a:stretch>
            <a:fillRect/>
          </a:stretch>
        </p:blipFill>
        <p:spPr bwMode="auto">
          <a:xfrm>
            <a:off x="4860032" y="3933056"/>
            <a:ext cx="3456000" cy="2592000"/>
          </a:xfrm>
          <a:prstGeom prst="rect">
            <a:avLst/>
          </a:prstGeom>
          <a:noFill/>
        </p:spPr>
      </p:pic>
      <p:pic>
        <p:nvPicPr>
          <p:cNvPr id="6" name="Picture 2" descr="C:\Users\NICD\Desktop\VMdoc\Brandfordt\129_0514\IMG_0813.JPG"/>
          <p:cNvPicPr>
            <a:picLocks noChangeAspect="1" noChangeArrowheads="1"/>
          </p:cNvPicPr>
          <p:nvPr/>
        </p:nvPicPr>
        <p:blipFill>
          <a:blip r:embed="rId6" cstate="print"/>
          <a:srcRect/>
          <a:stretch>
            <a:fillRect/>
          </a:stretch>
        </p:blipFill>
        <p:spPr bwMode="auto">
          <a:xfrm>
            <a:off x="4932040" y="980728"/>
            <a:ext cx="3096491" cy="2323407"/>
          </a:xfrm>
          <a:prstGeom prst="rect">
            <a:avLst/>
          </a:prstGeom>
          <a:noFill/>
        </p:spPr>
      </p:pic>
      <p:pic>
        <p:nvPicPr>
          <p:cNvPr id="9" name="Picture 4" descr="C:\Users\NICD\Desktop\VMdoc\Brandfordt\P1060991.JPG"/>
          <p:cNvPicPr>
            <a:picLocks noGrp="1" noChangeAspect="1" noChangeArrowheads="1"/>
          </p:cNvPicPr>
          <p:nvPr>
            <p:ph sz="half" idx="1"/>
          </p:nvPr>
        </p:nvPicPr>
        <p:blipFill>
          <a:blip r:embed="rId7" cstate="print"/>
          <a:srcRect/>
          <a:stretch>
            <a:fillRect/>
          </a:stretch>
        </p:blipFill>
        <p:spPr bwMode="auto">
          <a:xfrm>
            <a:off x="1259632" y="3645024"/>
            <a:ext cx="2269375" cy="302583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a:effectLst/>
        </p:spPr>
      </p:pic>
      <p:sp>
        <p:nvSpPr>
          <p:cNvPr id="2" name="Title 1"/>
          <p:cNvSpPr>
            <a:spLocks noGrp="1"/>
          </p:cNvSpPr>
          <p:nvPr>
            <p:ph type="title"/>
          </p:nvPr>
        </p:nvSpPr>
        <p:spPr>
          <a:xfrm>
            <a:off x="0" y="0"/>
            <a:ext cx="9144000" cy="692696"/>
          </a:xfrm>
        </p:spPr>
        <p:txBody>
          <a:bodyPr>
            <a:noAutofit/>
          </a:bodyPr>
          <a:lstStyle/>
          <a:p>
            <a:r>
              <a:rPr lang="en-ZA" sz="3600" dirty="0" smtClean="0"/>
              <a:t>Arboviral infectious outbreaks in South Africa</a:t>
            </a:r>
            <a:endParaRPr lang="en-ZA" sz="3600" dirty="0"/>
          </a:p>
        </p:txBody>
      </p:sp>
      <p:graphicFrame>
        <p:nvGraphicFramePr>
          <p:cNvPr id="4" name="Content Placeholder 3"/>
          <p:cNvGraphicFramePr>
            <a:graphicFrameLocks noGrp="1"/>
          </p:cNvGraphicFramePr>
          <p:nvPr>
            <p:ph idx="1"/>
          </p:nvPr>
        </p:nvGraphicFramePr>
        <p:xfrm>
          <a:off x="251521" y="836712"/>
          <a:ext cx="8568953" cy="5676170"/>
        </p:xfrm>
        <a:graphic>
          <a:graphicData uri="http://schemas.openxmlformats.org/drawingml/2006/table">
            <a:tbl>
              <a:tblPr>
                <a:tableStyleId>{69C7853C-536D-4A76-A0AE-DD22124D55A5}</a:tableStyleId>
              </a:tblPr>
              <a:tblGrid>
                <a:gridCol w="1863207"/>
                <a:gridCol w="1881209"/>
                <a:gridCol w="1881209"/>
                <a:gridCol w="1485165"/>
                <a:gridCol w="1458163"/>
              </a:tblGrid>
              <a:tr h="219016">
                <a:tc>
                  <a:txBody>
                    <a:bodyPr/>
                    <a:lstStyle/>
                    <a:p>
                      <a:pPr algn="l" fontAlgn="t"/>
                      <a:r>
                        <a:rPr lang="en-ZA" sz="800" u="none" strike="noStrike" dirty="0"/>
                        <a:t> </a:t>
                      </a:r>
                      <a:endParaRPr lang="en-ZA" sz="800" b="0" i="0" u="none" strike="noStrike" dirty="0">
                        <a:solidFill>
                          <a:srgbClr val="000000"/>
                        </a:solidFill>
                        <a:latin typeface="Calibri"/>
                      </a:endParaRPr>
                    </a:p>
                  </a:txBody>
                  <a:tcPr marL="65425" marR="7269" marT="7269" marB="0"/>
                </a:tc>
                <a:tc>
                  <a:txBody>
                    <a:bodyPr/>
                    <a:lstStyle/>
                    <a:p>
                      <a:pPr algn="l" fontAlgn="t"/>
                      <a:r>
                        <a:rPr lang="en-US" sz="1600" u="none" strike="noStrike" dirty="0"/>
                        <a:t>Year/s</a:t>
                      </a:r>
                      <a:endParaRPr lang="en-ZA" sz="1600" b="1" i="0" u="none" strike="noStrike" dirty="0">
                        <a:solidFill>
                          <a:srgbClr val="000000"/>
                        </a:solidFill>
                        <a:latin typeface="Calibri"/>
                      </a:endParaRPr>
                    </a:p>
                  </a:txBody>
                  <a:tcPr marL="65425" marR="7269" marT="7269" marB="0"/>
                </a:tc>
                <a:tc>
                  <a:txBody>
                    <a:bodyPr/>
                    <a:lstStyle/>
                    <a:p>
                      <a:pPr algn="l" fontAlgn="t"/>
                      <a:r>
                        <a:rPr lang="en-ZA" sz="1600" u="none" strike="noStrike" dirty="0"/>
                        <a:t> </a:t>
                      </a:r>
                      <a:r>
                        <a:rPr lang="en-ZA" sz="1600" u="none" strike="noStrike" dirty="0" smtClean="0"/>
                        <a:t>Area</a:t>
                      </a:r>
                      <a:endParaRPr lang="en-ZA" sz="1600" b="1" i="0" u="none" strike="noStrike" dirty="0">
                        <a:solidFill>
                          <a:srgbClr val="000000"/>
                        </a:solidFill>
                        <a:latin typeface="Calibri"/>
                      </a:endParaRPr>
                    </a:p>
                  </a:txBody>
                  <a:tcPr marL="65425" marR="7269" marT="7269" marB="0"/>
                </a:tc>
                <a:tc>
                  <a:txBody>
                    <a:bodyPr/>
                    <a:lstStyle/>
                    <a:p>
                      <a:pPr algn="l" fontAlgn="t"/>
                      <a:r>
                        <a:rPr lang="en-US" sz="1600" u="none" strike="noStrike" dirty="0"/>
                        <a:t>Animal cases*</a:t>
                      </a:r>
                      <a:endParaRPr lang="en-ZA" sz="1600" b="1" i="0" u="none" strike="noStrike" dirty="0">
                        <a:solidFill>
                          <a:srgbClr val="000000"/>
                        </a:solidFill>
                        <a:latin typeface="Calibri"/>
                      </a:endParaRPr>
                    </a:p>
                  </a:txBody>
                  <a:tcPr marL="65425" marR="7269" marT="7269" marB="0"/>
                </a:tc>
                <a:tc>
                  <a:txBody>
                    <a:bodyPr/>
                    <a:lstStyle/>
                    <a:p>
                      <a:pPr algn="l" fontAlgn="t"/>
                      <a:r>
                        <a:rPr lang="en-US" sz="1600" u="none" strike="noStrike" dirty="0"/>
                        <a:t>Human cases</a:t>
                      </a:r>
                      <a:endParaRPr lang="en-ZA" sz="1600" b="1" i="0" u="none" strike="noStrike" dirty="0">
                        <a:solidFill>
                          <a:srgbClr val="000000"/>
                        </a:solidFill>
                        <a:latin typeface="Calibri"/>
                      </a:endParaRPr>
                    </a:p>
                  </a:txBody>
                  <a:tcPr marL="65425" marR="7269" marT="7269" marB="0"/>
                </a:tc>
              </a:tr>
              <a:tr h="663640">
                <a:tc rowSpan="5">
                  <a:txBody>
                    <a:bodyPr/>
                    <a:lstStyle/>
                    <a:p>
                      <a:pPr algn="l" fontAlgn="t"/>
                      <a:r>
                        <a:rPr lang="en-US" sz="2000" u="none" strike="noStrike" dirty="0"/>
                        <a:t>RVF</a:t>
                      </a:r>
                      <a:endParaRPr lang="en-ZA" sz="2000" b="1" i="0" u="none" strike="noStrike" dirty="0">
                        <a:solidFill>
                          <a:srgbClr val="000000"/>
                        </a:solidFill>
                        <a:latin typeface="Calibri"/>
                      </a:endParaRPr>
                    </a:p>
                  </a:txBody>
                  <a:tcPr marL="65425" marR="7269" marT="34893" marB="34893"/>
                </a:tc>
                <a:tc>
                  <a:txBody>
                    <a:bodyPr/>
                    <a:lstStyle/>
                    <a:p>
                      <a:pPr algn="l" fontAlgn="t"/>
                      <a:r>
                        <a:rPr lang="en-US" sz="1100" u="none" strike="noStrike" dirty="0"/>
                        <a:t>1950-51, 1952-53, 1955-59</a:t>
                      </a:r>
                      <a:endParaRPr lang="en-ZA" sz="1100" b="0" i="0" u="none" strike="noStrike" dirty="0">
                        <a:solidFill>
                          <a:srgbClr val="000000"/>
                        </a:solidFill>
                        <a:latin typeface="Calibri"/>
                      </a:endParaRPr>
                    </a:p>
                  </a:txBody>
                  <a:tcPr marL="65425" marR="7269" marT="34893" marB="34893"/>
                </a:tc>
                <a:tc>
                  <a:txBody>
                    <a:bodyPr/>
                    <a:lstStyle/>
                    <a:p>
                      <a:pPr algn="l" fontAlgn="t"/>
                      <a:r>
                        <a:rPr lang="en-US" sz="1100" u="none" strike="noStrike" dirty="0"/>
                        <a:t>Western FS, sthn Gauteng, NW, Limpopo; Zimbabwe; Namibia</a:t>
                      </a:r>
                      <a:endParaRPr lang="en-ZA" sz="1100" b="0" i="0" u="none" strike="noStrike" dirty="0">
                        <a:solidFill>
                          <a:srgbClr val="000000"/>
                        </a:solidFill>
                        <a:latin typeface="Calibri"/>
                      </a:endParaRPr>
                    </a:p>
                  </a:txBody>
                  <a:tcPr marL="65425" marR="7269" marT="34893" marB="34893"/>
                </a:tc>
                <a:tc>
                  <a:txBody>
                    <a:bodyPr/>
                    <a:lstStyle/>
                    <a:p>
                      <a:pPr algn="l" fontAlgn="t"/>
                      <a:r>
                        <a:rPr lang="en-US" sz="1100" u="none" strike="noStrike" dirty="0"/>
                        <a:t>600 000+ </a:t>
                      </a:r>
                      <a:endParaRPr lang="en-ZA" sz="1100" b="0" i="0" u="none" strike="noStrike" dirty="0">
                        <a:solidFill>
                          <a:srgbClr val="000000"/>
                        </a:solidFill>
                        <a:latin typeface="Calibri"/>
                      </a:endParaRPr>
                    </a:p>
                  </a:txBody>
                  <a:tcPr marL="65425" marR="7269" marT="34893" marB="34893"/>
                </a:tc>
                <a:tc>
                  <a:txBody>
                    <a:bodyPr/>
                    <a:lstStyle/>
                    <a:p>
                      <a:pPr algn="l" fontAlgn="t"/>
                      <a:r>
                        <a:rPr lang="en-US" sz="1100" u="none" strike="noStrike" dirty="0"/>
                        <a:t>numerous</a:t>
                      </a:r>
                      <a:endParaRPr lang="en-ZA" sz="1100" b="0" i="0" u="none" strike="noStrike" dirty="0">
                        <a:solidFill>
                          <a:srgbClr val="000000"/>
                        </a:solidFill>
                        <a:latin typeface="Calibri"/>
                      </a:endParaRPr>
                    </a:p>
                  </a:txBody>
                  <a:tcPr marL="65425" marR="7269" marT="34893" marB="34893"/>
                </a:tc>
              </a:tr>
              <a:tr h="663640">
                <a:tc vMerge="1">
                  <a:txBody>
                    <a:bodyPr/>
                    <a:lstStyle/>
                    <a:p>
                      <a:endParaRPr lang="en-ZA"/>
                    </a:p>
                  </a:txBody>
                  <a:tcPr/>
                </a:tc>
                <a:tc>
                  <a:txBody>
                    <a:bodyPr/>
                    <a:lstStyle/>
                    <a:p>
                      <a:pPr algn="l" fontAlgn="t"/>
                      <a:r>
                        <a:rPr lang="en-US" sz="1100" u="none" strike="noStrike" dirty="0"/>
                        <a:t>1968-69</a:t>
                      </a:r>
                      <a:endParaRPr lang="en-ZA" sz="1100" b="0" i="0" u="none" strike="noStrike" dirty="0">
                        <a:solidFill>
                          <a:srgbClr val="000000"/>
                        </a:solidFill>
                        <a:latin typeface="Calibri"/>
                      </a:endParaRPr>
                    </a:p>
                  </a:txBody>
                  <a:tcPr marL="65425" marR="7269" marT="7269" marB="0"/>
                </a:tc>
                <a:tc>
                  <a:txBody>
                    <a:bodyPr/>
                    <a:lstStyle/>
                    <a:p>
                      <a:pPr algn="l" fontAlgn="t"/>
                      <a:r>
                        <a:rPr lang="en-US" sz="1100" u="none" strike="noStrike" dirty="0"/>
                        <a:t>Southeastern Zimbabwe; KZN coastal plain, Mozambique</a:t>
                      </a:r>
                      <a:endParaRPr lang="en-ZA" sz="1100" b="0" i="0" u="none" strike="noStrike" dirty="0">
                        <a:solidFill>
                          <a:srgbClr val="000000"/>
                        </a:solidFill>
                        <a:latin typeface="Calibri"/>
                      </a:endParaRPr>
                    </a:p>
                  </a:txBody>
                  <a:tcPr marL="65425" marR="7269" marT="34893" marB="34893"/>
                </a:tc>
                <a:tc>
                  <a:txBody>
                    <a:bodyPr/>
                    <a:lstStyle/>
                    <a:p>
                      <a:pPr algn="l" fontAlgn="t"/>
                      <a:r>
                        <a:rPr lang="en-US" sz="1100" u="none" strike="noStrike" dirty="0"/>
                        <a:t>widespread, large numbers</a:t>
                      </a:r>
                      <a:endParaRPr lang="en-ZA" sz="1100" b="0" i="0" u="none" strike="noStrike" dirty="0">
                        <a:solidFill>
                          <a:srgbClr val="000000"/>
                        </a:solidFill>
                        <a:latin typeface="Calibri"/>
                      </a:endParaRPr>
                    </a:p>
                  </a:txBody>
                  <a:tcPr marL="65425" marR="7269" marT="34893" marB="34893"/>
                </a:tc>
                <a:tc>
                  <a:txBody>
                    <a:bodyPr/>
                    <a:lstStyle/>
                    <a:p>
                      <a:pPr algn="l" fontAlgn="t"/>
                      <a:r>
                        <a:rPr lang="en-US" sz="1100" u="none" strike="noStrike" dirty="0"/>
                        <a:t>unknown</a:t>
                      </a:r>
                      <a:endParaRPr lang="en-ZA" sz="1100" b="0" i="0" u="none" strike="noStrike" dirty="0">
                        <a:solidFill>
                          <a:srgbClr val="000000"/>
                        </a:solidFill>
                        <a:latin typeface="Calibri"/>
                      </a:endParaRPr>
                    </a:p>
                  </a:txBody>
                  <a:tcPr marL="65425" marR="7269" marT="34893" marB="34893"/>
                </a:tc>
              </a:tr>
              <a:tr h="663640">
                <a:tc vMerge="1">
                  <a:txBody>
                    <a:bodyPr/>
                    <a:lstStyle/>
                    <a:p>
                      <a:endParaRPr lang="en-ZA"/>
                    </a:p>
                  </a:txBody>
                  <a:tcPr/>
                </a:tc>
                <a:tc>
                  <a:txBody>
                    <a:bodyPr/>
                    <a:lstStyle/>
                    <a:p>
                      <a:pPr algn="l" fontAlgn="t"/>
                      <a:r>
                        <a:rPr lang="en-US" sz="1100" u="none" strike="noStrike" dirty="0"/>
                        <a:t>1969-71**, 1973-76, 1978**</a:t>
                      </a:r>
                      <a:endParaRPr lang="en-ZA" sz="1100" b="0" i="0" u="none" strike="noStrike" dirty="0">
                        <a:solidFill>
                          <a:srgbClr val="000000"/>
                        </a:solidFill>
                        <a:latin typeface="Calibri"/>
                      </a:endParaRPr>
                    </a:p>
                  </a:txBody>
                  <a:tcPr marL="65425" marR="7269" marT="7269" marB="0"/>
                </a:tc>
                <a:tc>
                  <a:txBody>
                    <a:bodyPr/>
                    <a:lstStyle/>
                    <a:p>
                      <a:pPr algn="l" fontAlgn="t"/>
                      <a:r>
                        <a:rPr lang="en-US" sz="1100" u="none" strike="noStrike" dirty="0"/>
                        <a:t>RSA; Namibia; Zimbabwe; Zambia</a:t>
                      </a:r>
                      <a:endParaRPr lang="en-ZA" sz="1100" b="0" i="0" u="none" strike="noStrike" dirty="0">
                        <a:solidFill>
                          <a:srgbClr val="000000"/>
                        </a:solidFill>
                        <a:latin typeface="Calibri"/>
                      </a:endParaRPr>
                    </a:p>
                  </a:txBody>
                  <a:tcPr marL="65425" marR="7269" marT="34893" marB="34893"/>
                </a:tc>
                <a:tc>
                  <a:txBody>
                    <a:bodyPr/>
                    <a:lstStyle/>
                    <a:p>
                      <a:pPr algn="l" fontAlgn="t"/>
                      <a:r>
                        <a:rPr lang="en-US" sz="1100" u="none" strike="noStrike" dirty="0"/>
                        <a:t>140 000+**; widespread, catastrophic</a:t>
                      </a:r>
                      <a:endParaRPr lang="en-ZA" sz="1100" b="0" i="0" u="none" strike="noStrike" dirty="0">
                        <a:solidFill>
                          <a:srgbClr val="000000"/>
                        </a:solidFill>
                        <a:latin typeface="Calibri"/>
                      </a:endParaRPr>
                    </a:p>
                  </a:txBody>
                  <a:tcPr marL="65425" marR="7269" marT="34893" marB="34893"/>
                </a:tc>
                <a:tc>
                  <a:txBody>
                    <a:bodyPr/>
                    <a:lstStyle/>
                    <a:p>
                      <a:pPr algn="l" fontAlgn="t"/>
                      <a:r>
                        <a:rPr lang="en-US" sz="1100" u="none" strike="noStrike" dirty="0"/>
                        <a:t>Numerous, some deaths</a:t>
                      </a:r>
                      <a:endParaRPr lang="en-ZA" sz="1100" b="0" i="0" u="none" strike="noStrike" dirty="0">
                        <a:solidFill>
                          <a:srgbClr val="000000"/>
                        </a:solidFill>
                        <a:latin typeface="Calibri"/>
                      </a:endParaRPr>
                    </a:p>
                  </a:txBody>
                  <a:tcPr marL="65425" marR="7269" marT="34893" marB="34893"/>
                </a:tc>
              </a:tr>
              <a:tr h="275125">
                <a:tc vMerge="1">
                  <a:txBody>
                    <a:bodyPr/>
                    <a:lstStyle/>
                    <a:p>
                      <a:endParaRPr lang="en-ZA"/>
                    </a:p>
                  </a:txBody>
                  <a:tcPr/>
                </a:tc>
                <a:tc>
                  <a:txBody>
                    <a:bodyPr/>
                    <a:lstStyle/>
                    <a:p>
                      <a:pPr algn="l" fontAlgn="t"/>
                      <a:r>
                        <a:rPr lang="en-US" sz="1100" u="none" strike="noStrike" dirty="0"/>
                        <a:t>1981</a:t>
                      </a:r>
                      <a:endParaRPr lang="en-ZA" sz="1100" b="0" i="0" u="none" strike="noStrike" dirty="0">
                        <a:solidFill>
                          <a:srgbClr val="000000"/>
                        </a:solidFill>
                        <a:latin typeface="Calibri"/>
                      </a:endParaRPr>
                    </a:p>
                  </a:txBody>
                  <a:tcPr marL="65425" marR="7269" marT="7269" marB="0"/>
                </a:tc>
                <a:tc>
                  <a:txBody>
                    <a:bodyPr/>
                    <a:lstStyle/>
                    <a:p>
                      <a:pPr algn="l" fontAlgn="t"/>
                      <a:r>
                        <a:rPr lang="en-US" sz="1100" u="none" strike="noStrike" dirty="0"/>
                        <a:t>Mtubatuba</a:t>
                      </a:r>
                      <a:endParaRPr lang="en-ZA" sz="1100" b="0" i="0" u="none" strike="noStrike" dirty="0">
                        <a:solidFill>
                          <a:srgbClr val="000000"/>
                        </a:solidFill>
                        <a:latin typeface="Calibri"/>
                      </a:endParaRPr>
                    </a:p>
                  </a:txBody>
                  <a:tcPr marL="65425" marR="7269" marT="34893" marB="34893"/>
                </a:tc>
                <a:tc>
                  <a:txBody>
                    <a:bodyPr/>
                    <a:lstStyle/>
                    <a:p>
                      <a:pPr algn="l" fontAlgn="t"/>
                      <a:r>
                        <a:rPr lang="en-US" sz="1100" u="none" strike="noStrike" dirty="0"/>
                        <a:t>Localised, many cattle</a:t>
                      </a:r>
                      <a:endParaRPr lang="en-ZA" sz="1100" b="0" i="0" u="none" strike="noStrike" dirty="0">
                        <a:solidFill>
                          <a:srgbClr val="000000"/>
                        </a:solidFill>
                        <a:latin typeface="Calibri"/>
                      </a:endParaRPr>
                    </a:p>
                  </a:txBody>
                  <a:tcPr marL="65425" marR="7269" marT="34893" marB="34893"/>
                </a:tc>
                <a:tc>
                  <a:txBody>
                    <a:bodyPr/>
                    <a:lstStyle/>
                    <a:p>
                      <a:pPr algn="l" fontAlgn="t"/>
                      <a:r>
                        <a:rPr lang="en-US" sz="1100" u="none" strike="noStrike" dirty="0"/>
                        <a:t>unknown</a:t>
                      </a:r>
                      <a:endParaRPr lang="en-ZA" sz="1100" b="0" i="0" u="none" strike="noStrike" dirty="0">
                        <a:solidFill>
                          <a:srgbClr val="000000"/>
                        </a:solidFill>
                        <a:latin typeface="Calibri"/>
                      </a:endParaRPr>
                    </a:p>
                  </a:txBody>
                  <a:tcPr marL="65425" marR="7269" marT="34893" marB="34893"/>
                </a:tc>
              </a:tr>
              <a:tr h="469382">
                <a:tc vMerge="1">
                  <a:txBody>
                    <a:bodyPr/>
                    <a:lstStyle/>
                    <a:p>
                      <a:endParaRPr lang="en-ZA"/>
                    </a:p>
                  </a:txBody>
                  <a:tcPr/>
                </a:tc>
                <a:tc>
                  <a:txBody>
                    <a:bodyPr/>
                    <a:lstStyle/>
                    <a:p>
                      <a:pPr algn="l" fontAlgn="t"/>
                      <a:r>
                        <a:rPr lang="en-US" sz="1100" u="none" strike="noStrike" dirty="0"/>
                        <a:t>1990-91, 1999</a:t>
                      </a:r>
                      <a:endParaRPr lang="en-ZA" sz="1100" b="0" i="0" u="none" strike="noStrike" dirty="0">
                        <a:solidFill>
                          <a:srgbClr val="000000"/>
                        </a:solidFill>
                        <a:latin typeface="Calibri"/>
                      </a:endParaRPr>
                    </a:p>
                  </a:txBody>
                  <a:tcPr marL="65425" marR="7269" marT="7269" marB="0"/>
                </a:tc>
                <a:tc>
                  <a:txBody>
                    <a:bodyPr/>
                    <a:lstStyle/>
                    <a:p>
                      <a:pPr algn="l" fontAlgn="t"/>
                      <a:r>
                        <a:rPr lang="en-US" sz="1100" u="none" strike="noStrike" dirty="0"/>
                        <a:t>Madagascar; KNP</a:t>
                      </a:r>
                      <a:endParaRPr lang="en-ZA" sz="1100" b="0" i="0" u="none" strike="noStrike" dirty="0">
                        <a:solidFill>
                          <a:srgbClr val="000000"/>
                        </a:solidFill>
                        <a:latin typeface="Calibri"/>
                      </a:endParaRPr>
                    </a:p>
                  </a:txBody>
                  <a:tcPr marL="65425" marR="7269" marT="34893" marB="34893"/>
                </a:tc>
                <a:tc>
                  <a:txBody>
                    <a:bodyPr/>
                    <a:lstStyle/>
                    <a:p>
                      <a:pPr algn="l" fontAlgn="t"/>
                      <a:r>
                        <a:rPr lang="en-US" sz="1100" u="none" strike="noStrike" dirty="0"/>
                        <a:t>Extensive; localised***</a:t>
                      </a:r>
                      <a:endParaRPr lang="en-ZA" sz="1100" b="0" i="0" u="none" strike="noStrike" dirty="0">
                        <a:solidFill>
                          <a:srgbClr val="000000"/>
                        </a:solidFill>
                        <a:latin typeface="Calibri"/>
                      </a:endParaRPr>
                    </a:p>
                  </a:txBody>
                  <a:tcPr marL="65425" marR="7269" marT="34893" marB="34893"/>
                </a:tc>
                <a:tc>
                  <a:txBody>
                    <a:bodyPr/>
                    <a:lstStyle/>
                    <a:p>
                      <a:pPr algn="l" fontAlgn="t"/>
                      <a:r>
                        <a:rPr lang="en-US" sz="1100" u="none" strike="noStrike" dirty="0"/>
                        <a:t>Some, 1 death; suspected***</a:t>
                      </a:r>
                      <a:endParaRPr lang="en-ZA" sz="1100" b="0" i="0" u="none" strike="noStrike" dirty="0">
                        <a:solidFill>
                          <a:srgbClr val="000000"/>
                        </a:solidFill>
                        <a:latin typeface="Calibri"/>
                      </a:endParaRPr>
                    </a:p>
                  </a:txBody>
                  <a:tcPr marL="65425" marR="7269" marT="34893" marB="34893"/>
                </a:tc>
              </a:tr>
              <a:tr h="469382">
                <a:tc rowSpan="3">
                  <a:txBody>
                    <a:bodyPr/>
                    <a:lstStyle/>
                    <a:p>
                      <a:pPr algn="l" fontAlgn="t"/>
                      <a:r>
                        <a:rPr lang="en-US" sz="2000" u="none" strike="noStrike" dirty="0"/>
                        <a:t>CHIK</a:t>
                      </a:r>
                      <a:endParaRPr lang="en-ZA" sz="2000" b="1" i="0" u="none" strike="noStrike" dirty="0">
                        <a:solidFill>
                          <a:srgbClr val="000000"/>
                        </a:solidFill>
                        <a:latin typeface="Calibri"/>
                      </a:endParaRPr>
                    </a:p>
                  </a:txBody>
                  <a:tcPr marL="65425" marR="7269" marT="34893" marB="34893"/>
                </a:tc>
                <a:tc rowSpan="2">
                  <a:txBody>
                    <a:bodyPr/>
                    <a:lstStyle/>
                    <a:p>
                      <a:pPr algn="l" fontAlgn="t"/>
                      <a:r>
                        <a:rPr lang="en-US" sz="1100" u="none" strike="noStrike" dirty="0"/>
                        <a:t>1962; 1956, 1964</a:t>
                      </a:r>
                      <a:endParaRPr lang="en-ZA" sz="1100" b="0" i="0" u="none" strike="noStrike" dirty="0">
                        <a:solidFill>
                          <a:srgbClr val="000000"/>
                        </a:solidFill>
                        <a:latin typeface="Calibri"/>
                      </a:endParaRPr>
                    </a:p>
                  </a:txBody>
                  <a:tcPr marL="65425" marR="7269" marT="34893" marB="34893"/>
                </a:tc>
                <a:tc rowSpan="2">
                  <a:txBody>
                    <a:bodyPr/>
                    <a:lstStyle/>
                    <a:p>
                      <a:pPr algn="l" fontAlgn="t"/>
                      <a:r>
                        <a:rPr lang="en-US" sz="1100" u="none" strike="noStrike" dirty="0"/>
                        <a:t>Southeastern Zimbabwe; Phalaborwa, Ndumo</a:t>
                      </a:r>
                      <a:endParaRPr lang="en-ZA" sz="1100" b="0" i="0" u="none" strike="noStrike" dirty="0">
                        <a:solidFill>
                          <a:srgbClr val="000000"/>
                        </a:solidFill>
                        <a:latin typeface="Calibri"/>
                      </a:endParaRPr>
                    </a:p>
                  </a:txBody>
                  <a:tcPr marL="65425" marR="7269" marT="34893" marB="34893"/>
                </a:tc>
                <a:tc>
                  <a:txBody>
                    <a:bodyPr/>
                    <a:lstStyle/>
                    <a:p>
                      <a:pPr algn="l" fontAlgn="t"/>
                      <a:r>
                        <a:rPr lang="en-US" sz="1100" u="none" strike="noStrike" dirty="0"/>
                        <a:t>Widespread, large nos.;</a:t>
                      </a:r>
                      <a:endParaRPr lang="en-ZA" sz="1100" b="0" i="0" u="none" strike="noStrike" dirty="0">
                        <a:solidFill>
                          <a:srgbClr val="000000"/>
                        </a:solidFill>
                        <a:latin typeface="Calibri"/>
                      </a:endParaRPr>
                    </a:p>
                  </a:txBody>
                  <a:tcPr marL="65425" marR="7269" marT="34893" marB="34893"/>
                </a:tc>
                <a:tc rowSpan="2">
                  <a:txBody>
                    <a:bodyPr/>
                    <a:lstStyle/>
                    <a:p>
                      <a:pPr algn="l" fontAlgn="t"/>
                      <a:r>
                        <a:rPr lang="en-US" sz="1100" u="none" strike="noStrike" dirty="0"/>
                        <a:t>38+; some</a:t>
                      </a:r>
                      <a:endParaRPr lang="en-ZA" sz="1100" b="0" i="0" u="none" strike="noStrike" dirty="0">
                        <a:solidFill>
                          <a:srgbClr val="000000"/>
                        </a:solidFill>
                        <a:latin typeface="Calibri"/>
                      </a:endParaRPr>
                    </a:p>
                  </a:txBody>
                  <a:tcPr marL="65425" marR="7269" marT="34893" marB="34893"/>
                </a:tc>
              </a:tr>
              <a:tr h="210593">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l" fontAlgn="t"/>
                      <a:r>
                        <a:rPr lang="en-US" sz="1100" u="none" strike="noStrike" dirty="0"/>
                        <a:t>localised, small nos.</a:t>
                      </a:r>
                      <a:endParaRPr lang="en-ZA" sz="1100" b="0" i="0" u="none" strike="noStrike" dirty="0">
                        <a:solidFill>
                          <a:srgbClr val="000000"/>
                        </a:solidFill>
                        <a:latin typeface="Calibri"/>
                      </a:endParaRPr>
                    </a:p>
                  </a:txBody>
                  <a:tcPr marL="65425" marR="7269" marT="7269" marB="0"/>
                </a:tc>
                <a:tc vMerge="1">
                  <a:txBody>
                    <a:bodyPr/>
                    <a:lstStyle/>
                    <a:p>
                      <a:endParaRPr lang="en-ZA"/>
                    </a:p>
                  </a:txBody>
                  <a:tcPr/>
                </a:tc>
              </a:tr>
              <a:tr h="275125">
                <a:tc vMerge="1">
                  <a:txBody>
                    <a:bodyPr/>
                    <a:lstStyle/>
                    <a:p>
                      <a:endParaRPr lang="en-ZA"/>
                    </a:p>
                  </a:txBody>
                  <a:tcPr/>
                </a:tc>
                <a:tc>
                  <a:txBody>
                    <a:bodyPr/>
                    <a:lstStyle/>
                    <a:p>
                      <a:pPr algn="l" fontAlgn="t"/>
                      <a:r>
                        <a:rPr lang="en-US" sz="1100" u="none" strike="noStrike" dirty="0"/>
                        <a:t>1975-76</a:t>
                      </a:r>
                      <a:endParaRPr lang="en-ZA" sz="1100" b="0" i="0" u="none" strike="noStrike" dirty="0">
                        <a:solidFill>
                          <a:srgbClr val="000000"/>
                        </a:solidFill>
                        <a:latin typeface="Calibri"/>
                      </a:endParaRPr>
                    </a:p>
                  </a:txBody>
                  <a:tcPr marL="65425" marR="7269" marT="7269" marB="0"/>
                </a:tc>
                <a:tc>
                  <a:txBody>
                    <a:bodyPr/>
                    <a:lstStyle/>
                    <a:p>
                      <a:pPr algn="l" fontAlgn="t"/>
                      <a:r>
                        <a:rPr lang="en-US" sz="1100" u="none" strike="noStrike" dirty="0"/>
                        <a:t>Mica/Phalaborwa region</a:t>
                      </a:r>
                      <a:endParaRPr lang="en-ZA" sz="1100" b="0" i="0" u="none" strike="noStrike" dirty="0">
                        <a:solidFill>
                          <a:srgbClr val="000000"/>
                        </a:solidFill>
                        <a:latin typeface="Calibri"/>
                      </a:endParaRPr>
                    </a:p>
                  </a:txBody>
                  <a:tcPr marL="65425" marR="7269" marT="34893" marB="34893"/>
                </a:tc>
                <a:tc>
                  <a:txBody>
                    <a:bodyPr/>
                    <a:lstStyle/>
                    <a:p>
                      <a:pPr algn="l" fontAlgn="t"/>
                      <a:r>
                        <a:rPr lang="en-US" sz="1100" u="none" strike="noStrike" dirty="0"/>
                        <a:t>Localised, 76+</a:t>
                      </a:r>
                      <a:endParaRPr lang="en-ZA" sz="1100" b="0" i="0" u="none" strike="noStrike" dirty="0">
                        <a:solidFill>
                          <a:srgbClr val="000000"/>
                        </a:solidFill>
                        <a:latin typeface="Calibri"/>
                      </a:endParaRPr>
                    </a:p>
                  </a:txBody>
                  <a:tcPr marL="65425" marR="7269" marT="34893" marB="34893"/>
                </a:tc>
                <a:tc>
                  <a:txBody>
                    <a:bodyPr/>
                    <a:lstStyle/>
                    <a:p>
                      <a:pPr algn="l" fontAlgn="t"/>
                      <a:r>
                        <a:rPr lang="en-US" sz="1100" u="none" strike="noStrike" dirty="0"/>
                        <a:t>57+</a:t>
                      </a:r>
                      <a:endParaRPr lang="en-ZA" sz="1100" b="0" i="0" u="none" strike="noStrike" dirty="0">
                        <a:solidFill>
                          <a:srgbClr val="000000"/>
                        </a:solidFill>
                        <a:latin typeface="Calibri"/>
                      </a:endParaRPr>
                    </a:p>
                  </a:txBody>
                  <a:tcPr marL="65425" marR="7269" marT="34893" marB="34893"/>
                </a:tc>
              </a:tr>
              <a:tr h="469382">
                <a:tc>
                  <a:txBody>
                    <a:bodyPr/>
                    <a:lstStyle/>
                    <a:p>
                      <a:pPr algn="l" fontAlgn="t"/>
                      <a:r>
                        <a:rPr lang="en-US" sz="2000" u="none" strike="noStrike" dirty="0"/>
                        <a:t>SIN/WN</a:t>
                      </a:r>
                      <a:endParaRPr lang="en-ZA" sz="2000" b="1" i="0" u="none" strike="noStrike" dirty="0">
                        <a:solidFill>
                          <a:srgbClr val="000000"/>
                        </a:solidFill>
                        <a:latin typeface="Calibri"/>
                      </a:endParaRPr>
                    </a:p>
                  </a:txBody>
                  <a:tcPr marL="65425" marR="7269" marT="34893" marB="34893"/>
                </a:tc>
                <a:tc>
                  <a:txBody>
                    <a:bodyPr/>
                    <a:lstStyle/>
                    <a:p>
                      <a:pPr algn="l" fontAlgn="t"/>
                      <a:r>
                        <a:rPr lang="en-US" sz="1100" u="none" strike="noStrike" dirty="0"/>
                        <a:t>1962-63</a:t>
                      </a:r>
                      <a:endParaRPr lang="en-ZA" sz="1100" b="0" i="0" u="none" strike="noStrike" dirty="0">
                        <a:solidFill>
                          <a:srgbClr val="000000"/>
                        </a:solidFill>
                        <a:latin typeface="Calibri"/>
                      </a:endParaRPr>
                    </a:p>
                  </a:txBody>
                  <a:tcPr marL="65425" marR="7269" marT="34893" marB="34893"/>
                </a:tc>
                <a:tc>
                  <a:txBody>
                    <a:bodyPr/>
                    <a:lstStyle/>
                    <a:p>
                      <a:pPr algn="l" fontAlgn="t"/>
                      <a:r>
                        <a:rPr lang="en-US" sz="1100" u="none" strike="noStrike" dirty="0"/>
                        <a:t>Sthn Gauteng, nthn Free State</a:t>
                      </a:r>
                      <a:endParaRPr lang="en-ZA" sz="1100" b="0" i="0" u="none" strike="noStrike" dirty="0">
                        <a:solidFill>
                          <a:srgbClr val="000000"/>
                        </a:solidFill>
                        <a:latin typeface="Calibri"/>
                      </a:endParaRPr>
                    </a:p>
                  </a:txBody>
                  <a:tcPr marL="65425" marR="7269" marT="34893" marB="34893"/>
                </a:tc>
                <a:tc>
                  <a:txBody>
                    <a:bodyPr/>
                    <a:lstStyle/>
                    <a:p>
                      <a:pPr algn="l" fontAlgn="t"/>
                      <a:r>
                        <a:rPr lang="en-US" sz="1100" u="none" strike="noStrike" dirty="0"/>
                        <a:t>widespread</a:t>
                      </a:r>
                      <a:endParaRPr lang="en-ZA" sz="1100" b="0" i="0" u="none" strike="noStrike" dirty="0">
                        <a:solidFill>
                          <a:srgbClr val="000000"/>
                        </a:solidFill>
                        <a:latin typeface="Calibri"/>
                      </a:endParaRPr>
                    </a:p>
                  </a:txBody>
                  <a:tcPr marL="65425" marR="7269" marT="34893" marB="34893"/>
                </a:tc>
                <a:tc>
                  <a:txBody>
                    <a:bodyPr/>
                    <a:lstStyle/>
                    <a:p>
                      <a:pPr algn="l" fontAlgn="t"/>
                      <a:r>
                        <a:rPr lang="en-US" sz="1100" u="none" strike="noStrike" dirty="0"/>
                        <a:t>14/2+5?</a:t>
                      </a:r>
                      <a:endParaRPr lang="en-ZA" sz="1100" b="0" i="0" u="none" strike="noStrike" dirty="0">
                        <a:solidFill>
                          <a:srgbClr val="000000"/>
                        </a:solidFill>
                        <a:latin typeface="Calibri"/>
                      </a:endParaRPr>
                    </a:p>
                  </a:txBody>
                  <a:tcPr marL="65425" marR="7269" marT="34893" marB="34893"/>
                </a:tc>
              </a:tr>
              <a:tr h="275125">
                <a:tc>
                  <a:txBody>
                    <a:bodyPr/>
                    <a:lstStyle/>
                    <a:p>
                      <a:pPr algn="l" fontAlgn="t"/>
                      <a:r>
                        <a:rPr lang="en-US" sz="2000" u="none" strike="noStrike" dirty="0"/>
                        <a:t>WN/SIN</a:t>
                      </a:r>
                      <a:endParaRPr lang="en-ZA" sz="2000" b="1" i="0" u="none" strike="noStrike" dirty="0">
                        <a:solidFill>
                          <a:srgbClr val="000000"/>
                        </a:solidFill>
                        <a:latin typeface="Calibri"/>
                      </a:endParaRPr>
                    </a:p>
                  </a:txBody>
                  <a:tcPr marL="65425" marR="7269" marT="34893" marB="34893"/>
                </a:tc>
                <a:tc>
                  <a:txBody>
                    <a:bodyPr/>
                    <a:lstStyle/>
                    <a:p>
                      <a:pPr algn="l" fontAlgn="t"/>
                      <a:r>
                        <a:rPr lang="en-US" sz="1100" u="none" strike="noStrike" dirty="0"/>
                        <a:t>1974</a:t>
                      </a:r>
                      <a:endParaRPr lang="en-ZA" sz="1100" b="0" i="0" u="none" strike="noStrike" dirty="0">
                        <a:solidFill>
                          <a:srgbClr val="000000"/>
                        </a:solidFill>
                        <a:latin typeface="Calibri"/>
                      </a:endParaRPr>
                    </a:p>
                  </a:txBody>
                  <a:tcPr marL="65425" marR="7269" marT="34893" marB="34893"/>
                </a:tc>
                <a:tc>
                  <a:txBody>
                    <a:bodyPr/>
                    <a:lstStyle/>
                    <a:p>
                      <a:pPr algn="l" fontAlgn="t"/>
                      <a:r>
                        <a:rPr lang="en-US" sz="1100" u="none" strike="noStrike" dirty="0"/>
                        <a:t>Karoo</a:t>
                      </a:r>
                      <a:endParaRPr lang="en-ZA" sz="1100" b="0" i="0" u="none" strike="noStrike" dirty="0">
                        <a:solidFill>
                          <a:srgbClr val="000000"/>
                        </a:solidFill>
                        <a:latin typeface="Calibri"/>
                      </a:endParaRPr>
                    </a:p>
                  </a:txBody>
                  <a:tcPr marL="65425" marR="7269" marT="34893" marB="34893"/>
                </a:tc>
                <a:tc>
                  <a:txBody>
                    <a:bodyPr/>
                    <a:lstStyle/>
                    <a:p>
                      <a:pPr algn="l" fontAlgn="t"/>
                      <a:r>
                        <a:rPr lang="en-US" sz="1100" u="none" strike="noStrike" dirty="0"/>
                        <a:t>widespread</a:t>
                      </a:r>
                      <a:endParaRPr lang="en-ZA" sz="1100" b="0" i="0" u="none" strike="noStrike" dirty="0">
                        <a:solidFill>
                          <a:srgbClr val="000000"/>
                        </a:solidFill>
                        <a:latin typeface="Calibri"/>
                      </a:endParaRPr>
                    </a:p>
                  </a:txBody>
                  <a:tcPr marL="65425" marR="7269" marT="34893" marB="34893"/>
                </a:tc>
                <a:tc>
                  <a:txBody>
                    <a:bodyPr/>
                    <a:lstStyle/>
                    <a:p>
                      <a:pPr algn="l" fontAlgn="t"/>
                      <a:r>
                        <a:rPr lang="en-US" sz="1100" u="none" strike="noStrike" dirty="0"/>
                        <a:t>18 000+/4000+****</a:t>
                      </a:r>
                      <a:endParaRPr lang="en-ZA" sz="1100" b="0" i="0" u="none" strike="noStrike" dirty="0">
                        <a:solidFill>
                          <a:srgbClr val="000000"/>
                        </a:solidFill>
                        <a:latin typeface="Calibri"/>
                      </a:endParaRPr>
                    </a:p>
                  </a:txBody>
                  <a:tcPr marL="65425" marR="7269" marT="34893" marB="34893"/>
                </a:tc>
              </a:tr>
              <a:tr h="421184">
                <a:tc>
                  <a:txBody>
                    <a:bodyPr/>
                    <a:lstStyle/>
                    <a:p>
                      <a:pPr algn="l" fontAlgn="t"/>
                      <a:r>
                        <a:rPr lang="en-US" sz="2000" u="none" strike="noStrike" dirty="0"/>
                        <a:t>SIN</a:t>
                      </a:r>
                      <a:endParaRPr lang="en-ZA" sz="2000" b="1" i="0" u="none" strike="noStrike" dirty="0">
                        <a:solidFill>
                          <a:srgbClr val="000000"/>
                        </a:solidFill>
                        <a:latin typeface="Calibri"/>
                      </a:endParaRPr>
                    </a:p>
                  </a:txBody>
                  <a:tcPr marL="65425" marR="7269" marT="7269" marB="0"/>
                </a:tc>
                <a:tc>
                  <a:txBody>
                    <a:bodyPr/>
                    <a:lstStyle/>
                    <a:p>
                      <a:pPr algn="l" fontAlgn="t"/>
                      <a:r>
                        <a:rPr lang="en-US" sz="1100" u="none" strike="noStrike" dirty="0"/>
                        <a:t>1983-84</a:t>
                      </a:r>
                      <a:endParaRPr lang="en-ZA" sz="1100" b="0" i="0" u="none" strike="noStrike" dirty="0">
                        <a:solidFill>
                          <a:srgbClr val="000000"/>
                        </a:solidFill>
                        <a:latin typeface="Calibri"/>
                      </a:endParaRPr>
                    </a:p>
                  </a:txBody>
                  <a:tcPr marL="65425" marR="7269" marT="7269" marB="0"/>
                </a:tc>
                <a:tc>
                  <a:txBody>
                    <a:bodyPr/>
                    <a:lstStyle/>
                    <a:p>
                      <a:pPr algn="l" fontAlgn="t"/>
                      <a:r>
                        <a:rPr lang="en-US" sz="1100" u="none" strike="noStrike" dirty="0"/>
                        <a:t>Witwatersrand/Pretoria/Bela Bela</a:t>
                      </a:r>
                      <a:endParaRPr lang="en-ZA" sz="1100" b="0" i="0" u="none" strike="noStrike" dirty="0">
                        <a:solidFill>
                          <a:srgbClr val="000000"/>
                        </a:solidFill>
                        <a:latin typeface="Calibri"/>
                      </a:endParaRPr>
                    </a:p>
                  </a:txBody>
                  <a:tcPr marL="65425" marR="7269" marT="7269" marB="0"/>
                </a:tc>
                <a:tc>
                  <a:txBody>
                    <a:bodyPr/>
                    <a:lstStyle/>
                    <a:p>
                      <a:pPr algn="l" fontAlgn="t"/>
                      <a:r>
                        <a:rPr lang="en-US" sz="1100" u="none" strike="noStrike" dirty="0"/>
                        <a:t>widespread</a:t>
                      </a:r>
                      <a:endParaRPr lang="en-ZA" sz="1100" b="0" i="0" u="none" strike="noStrike" dirty="0">
                        <a:solidFill>
                          <a:srgbClr val="000000"/>
                        </a:solidFill>
                        <a:latin typeface="Calibri"/>
                      </a:endParaRPr>
                    </a:p>
                  </a:txBody>
                  <a:tcPr marL="65425" marR="7269" marT="7269" marB="0"/>
                </a:tc>
                <a:tc>
                  <a:txBody>
                    <a:bodyPr/>
                    <a:lstStyle/>
                    <a:p>
                      <a:pPr algn="l" fontAlgn="t"/>
                      <a:r>
                        <a:rPr lang="en-US" sz="1100" u="none" strike="noStrike" dirty="0"/>
                        <a:t>100s</a:t>
                      </a:r>
                      <a:endParaRPr lang="en-ZA" sz="1100" b="0" i="0" u="none" strike="noStrike" dirty="0">
                        <a:solidFill>
                          <a:srgbClr val="000000"/>
                        </a:solidFill>
                        <a:latin typeface="Calibri"/>
                      </a:endParaRPr>
                    </a:p>
                  </a:txBody>
                  <a:tcPr marL="65425" marR="7269" marT="7269" marB="0"/>
                </a:tc>
              </a:tr>
              <a:tr h="469382">
                <a:tc>
                  <a:txBody>
                    <a:bodyPr/>
                    <a:lstStyle/>
                    <a:p>
                      <a:pPr algn="l" fontAlgn="t"/>
                      <a:r>
                        <a:rPr lang="en-US" sz="2000" u="none" strike="noStrike" dirty="0"/>
                        <a:t>DEN</a:t>
                      </a:r>
                      <a:endParaRPr lang="en-ZA" sz="2000" b="1" i="0" u="none" strike="noStrike" dirty="0">
                        <a:solidFill>
                          <a:srgbClr val="000000"/>
                        </a:solidFill>
                        <a:latin typeface="Calibri"/>
                      </a:endParaRPr>
                    </a:p>
                  </a:txBody>
                  <a:tcPr marL="65425" marR="7269" marT="34893" marB="34893"/>
                </a:tc>
                <a:tc>
                  <a:txBody>
                    <a:bodyPr/>
                    <a:lstStyle/>
                    <a:p>
                      <a:pPr algn="l" fontAlgn="t"/>
                      <a:r>
                        <a:rPr lang="en-US" sz="1100" u="none" strike="noStrike" dirty="0"/>
                        <a:t>1926/1927</a:t>
                      </a:r>
                      <a:endParaRPr lang="en-ZA" sz="1100" b="0" i="0" u="none" strike="noStrike" dirty="0">
                        <a:solidFill>
                          <a:srgbClr val="000000"/>
                        </a:solidFill>
                        <a:latin typeface="Calibri"/>
                      </a:endParaRPr>
                    </a:p>
                  </a:txBody>
                  <a:tcPr marL="65425" marR="7269" marT="34893" marB="34893"/>
                </a:tc>
                <a:tc>
                  <a:txBody>
                    <a:bodyPr/>
                    <a:lstStyle/>
                    <a:p>
                      <a:pPr algn="l" fontAlgn="t"/>
                      <a:r>
                        <a:rPr lang="en-US" sz="1100" u="none" strike="noStrike" dirty="0"/>
                        <a:t>Coastal KZN (Stanger to Durban)</a:t>
                      </a:r>
                      <a:endParaRPr lang="en-ZA" sz="1100" b="0" i="0" u="none" strike="noStrike" dirty="0">
                        <a:solidFill>
                          <a:srgbClr val="000000"/>
                        </a:solidFill>
                        <a:latin typeface="Calibri"/>
                      </a:endParaRPr>
                    </a:p>
                  </a:txBody>
                  <a:tcPr marL="65425" marR="7269" marT="34893" marB="34893"/>
                </a:tc>
                <a:tc>
                  <a:txBody>
                    <a:bodyPr/>
                    <a:lstStyle/>
                    <a:p>
                      <a:pPr algn="l" fontAlgn="t"/>
                      <a:r>
                        <a:rPr lang="en-US" sz="1100" u="none" strike="noStrike" dirty="0"/>
                        <a:t>unknown</a:t>
                      </a:r>
                      <a:endParaRPr lang="en-ZA" sz="1100" b="0" i="0" u="none" strike="noStrike" dirty="0">
                        <a:solidFill>
                          <a:srgbClr val="000000"/>
                        </a:solidFill>
                        <a:latin typeface="Calibri"/>
                      </a:endParaRPr>
                    </a:p>
                  </a:txBody>
                  <a:tcPr marL="65425" marR="7269" marT="34893" marB="34893"/>
                </a:tc>
                <a:tc>
                  <a:txBody>
                    <a:bodyPr/>
                    <a:lstStyle/>
                    <a:p>
                      <a:pPr algn="l" fontAlgn="t"/>
                      <a:r>
                        <a:rPr lang="en-US" sz="1100" u="none" strike="noStrike" dirty="0"/>
                        <a:t>40 000+</a:t>
                      </a:r>
                      <a:endParaRPr lang="en-ZA" sz="1100" b="0" i="0" u="none" strike="noStrike" dirty="0">
                        <a:solidFill>
                          <a:srgbClr val="000000"/>
                        </a:solidFill>
                        <a:latin typeface="Calibri"/>
                      </a:endParaRPr>
                    </a:p>
                  </a:txBody>
                  <a:tcPr marL="65425" marR="7269" marT="34893" marB="34893"/>
                </a:tc>
              </a:tr>
            </a:tbl>
          </a:graphicData>
        </a:graphic>
      </p:graphicFrame>
      <p:sp>
        <p:nvSpPr>
          <p:cNvPr id="5" name="TextBox 4"/>
          <p:cNvSpPr txBox="1"/>
          <p:nvPr/>
        </p:nvSpPr>
        <p:spPr>
          <a:xfrm>
            <a:off x="251520" y="6525345"/>
            <a:ext cx="1681871" cy="246221"/>
          </a:xfrm>
          <a:prstGeom prst="rect">
            <a:avLst/>
          </a:prstGeom>
          <a:noFill/>
        </p:spPr>
        <p:txBody>
          <a:bodyPr wrap="square" rtlCol="0">
            <a:spAutoFit/>
          </a:bodyPr>
          <a:lstStyle/>
          <a:p>
            <a:r>
              <a:rPr lang="en-ZA" sz="1000" dirty="0" smtClean="0"/>
              <a:t>Data compiled by Alan Kemp</a:t>
            </a:r>
            <a:endParaRPr lang="en-ZA" sz="1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75780" name="Rectangle 4"/>
          <p:cNvSpPr>
            <a:spLocks noGrp="1" noChangeArrowheads="1"/>
          </p:cNvSpPr>
          <p:nvPr>
            <p:ph type="title"/>
          </p:nvPr>
        </p:nvSpPr>
        <p:spPr>
          <a:xfrm>
            <a:off x="457200" y="274638"/>
            <a:ext cx="8229600" cy="634082"/>
          </a:xfrm>
        </p:spPr>
        <p:txBody>
          <a:bodyPr>
            <a:noAutofit/>
          </a:bodyPr>
          <a:lstStyle/>
          <a:p>
            <a:r>
              <a:rPr lang="en-ZA" sz="3600" dirty="0"/>
              <a:t>Sindbis and West </a:t>
            </a:r>
            <a:r>
              <a:rPr lang="en-ZA" sz="3600" dirty="0" smtClean="0"/>
              <a:t>Nile virus prevalence</a:t>
            </a:r>
            <a:endParaRPr lang="en-US" sz="3600" dirty="0"/>
          </a:p>
        </p:txBody>
      </p:sp>
      <p:pic>
        <p:nvPicPr>
          <p:cNvPr id="75786" name="Chart 3"/>
          <p:cNvPicPr>
            <a:picLocks noGrp="1" noChangeAspect="1" noChangeArrowheads="1"/>
          </p:cNvPicPr>
          <p:nvPr>
            <p:ph sz="half" idx="1"/>
          </p:nvPr>
        </p:nvPicPr>
        <p:blipFill>
          <a:blip r:embed="rId3" cstate="print"/>
          <a:stretch>
            <a:fillRect/>
          </a:stretch>
        </p:blipFill>
        <p:spPr>
          <a:xfrm>
            <a:off x="179512" y="2276872"/>
            <a:ext cx="4210693" cy="2880320"/>
          </a:xfrm>
          <a:noFill/>
          <a:ln>
            <a:noFill/>
          </a:ln>
        </p:spPr>
      </p:pic>
      <p:sp>
        <p:nvSpPr>
          <p:cNvPr id="7" name="TextBox 6"/>
          <p:cNvSpPr txBox="1"/>
          <p:nvPr/>
        </p:nvSpPr>
        <p:spPr>
          <a:xfrm>
            <a:off x="179512" y="6237312"/>
            <a:ext cx="8560357" cy="400110"/>
          </a:xfrm>
          <a:prstGeom prst="rect">
            <a:avLst/>
          </a:prstGeom>
          <a:noFill/>
        </p:spPr>
        <p:txBody>
          <a:bodyPr wrap="none" rtlCol="0">
            <a:spAutoFit/>
          </a:bodyPr>
          <a:lstStyle/>
          <a:p>
            <a:r>
              <a:rPr lang="en-ZA" sz="1000" dirty="0" smtClean="0"/>
              <a:t>Storm N, Weyer J, Markotter W, Kemp A, Leman P A, Dermaux-Msimang V, Nel L H, Paweska J T (2014). Human cases of sindbis fever in south Africa, 2006-2010. </a:t>
            </a:r>
          </a:p>
          <a:p>
            <a:r>
              <a:rPr lang="en-ZA" sz="1000" dirty="0" smtClean="0"/>
              <a:t>Epidemiol Infect. 2014 Feb; 142(2):234-8.</a:t>
            </a:r>
          </a:p>
        </p:txBody>
      </p:sp>
      <p:pic>
        <p:nvPicPr>
          <p:cNvPr id="1026" name="Picture 2"/>
          <p:cNvPicPr>
            <a:picLocks noGrp="1" noChangeAspect="1" noChangeArrowheads="1"/>
          </p:cNvPicPr>
          <p:nvPr>
            <p:ph sz="half" idx="2"/>
          </p:nvPr>
        </p:nvPicPr>
        <p:blipFill>
          <a:blip r:embed="rId4" cstate="print"/>
          <a:srcRect/>
          <a:stretch>
            <a:fillRect/>
          </a:stretch>
        </p:blipFill>
        <p:spPr bwMode="auto">
          <a:xfrm>
            <a:off x="4427984" y="2348880"/>
            <a:ext cx="4523440" cy="2605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a:effectLst/>
        </p:spPr>
      </p:pic>
      <p:sp>
        <p:nvSpPr>
          <p:cNvPr id="4" name="Title 3"/>
          <p:cNvSpPr>
            <a:spLocks noGrp="1"/>
          </p:cNvSpPr>
          <p:nvPr>
            <p:ph type="title"/>
          </p:nvPr>
        </p:nvSpPr>
        <p:spPr/>
        <p:txBody>
          <a:bodyPr/>
          <a:lstStyle/>
          <a:p>
            <a:r>
              <a:rPr lang="en-ZA" dirty="0" smtClean="0"/>
              <a:t>Severe West Nile CNS case</a:t>
            </a:r>
            <a:endParaRPr lang="en-ZA" dirty="0"/>
          </a:p>
        </p:txBody>
      </p:sp>
      <p:sp>
        <p:nvSpPr>
          <p:cNvPr id="5" name="Text Placeholder 4"/>
          <p:cNvSpPr>
            <a:spLocks noGrp="1"/>
          </p:cNvSpPr>
          <p:nvPr>
            <p:ph type="body" idx="1"/>
          </p:nvPr>
        </p:nvSpPr>
        <p:spPr/>
        <p:txBody>
          <a:bodyPr>
            <a:normAutofit fontScale="92500"/>
          </a:bodyPr>
          <a:lstStyle/>
          <a:p>
            <a:r>
              <a:rPr lang="en-ZA" dirty="0" smtClean="0"/>
              <a:t>West Nile clinical manifestation</a:t>
            </a:r>
            <a:endParaRPr lang="en-ZA" dirty="0"/>
          </a:p>
        </p:txBody>
      </p:sp>
      <p:sp>
        <p:nvSpPr>
          <p:cNvPr id="7" name="Text Placeholder 6"/>
          <p:cNvSpPr>
            <a:spLocks noGrp="1"/>
          </p:cNvSpPr>
          <p:nvPr>
            <p:ph type="body" sz="quarter" idx="3"/>
          </p:nvPr>
        </p:nvSpPr>
        <p:spPr/>
        <p:txBody>
          <a:bodyPr/>
          <a:lstStyle/>
          <a:p>
            <a:r>
              <a:rPr lang="en-ZA" dirty="0" smtClean="0"/>
              <a:t>Fatal case 2014</a:t>
            </a:r>
            <a:endParaRPr lang="en-ZA" dirty="0"/>
          </a:p>
        </p:txBody>
      </p:sp>
      <p:sp>
        <p:nvSpPr>
          <p:cNvPr id="8" name="Content Placeholder 7"/>
          <p:cNvSpPr>
            <a:spLocks noGrp="1"/>
          </p:cNvSpPr>
          <p:nvPr>
            <p:ph sz="quarter" idx="4"/>
          </p:nvPr>
        </p:nvSpPr>
        <p:spPr>
          <a:xfrm>
            <a:off x="4645025" y="2174874"/>
            <a:ext cx="4213255" cy="4397397"/>
          </a:xfrm>
        </p:spPr>
        <p:txBody>
          <a:bodyPr>
            <a:normAutofit fontScale="25000" lnSpcReduction="20000"/>
          </a:bodyPr>
          <a:lstStyle/>
          <a:p>
            <a:r>
              <a:rPr lang="en-ZA" sz="5600" dirty="0" smtClean="0"/>
              <a:t>A 38-year-old man from Nelspuit, Mpumalanga presented late July 2014 with fever and neurological disturbances.  </a:t>
            </a:r>
          </a:p>
          <a:p>
            <a:r>
              <a:rPr lang="en-ZA" sz="5600" dirty="0" smtClean="0"/>
              <a:t>Rabies was considered as a potential diagnosis for this patient given the exposure history and his encephalitic presentation.  </a:t>
            </a:r>
          </a:p>
          <a:p>
            <a:r>
              <a:rPr lang="en-ZA" sz="5600" dirty="0" smtClean="0"/>
              <a:t>Ultimately a history of travel to Escourt, KwaZulu Natal came to light were the patient had contact with horses.  </a:t>
            </a:r>
          </a:p>
          <a:p>
            <a:r>
              <a:rPr lang="en-ZA" sz="5600" dirty="0" smtClean="0"/>
              <a:t>Based on the history and the clinical presentation of encephalitis, arboviral disease was suggested as a diagnosis. </a:t>
            </a:r>
          </a:p>
          <a:p>
            <a:r>
              <a:rPr lang="en-ZA" sz="5600" dirty="0" smtClean="0"/>
              <a:t>Blood specimens collected over the course of the patient’s illness were tested for anti-West Nile fever antibodies and </a:t>
            </a:r>
          </a:p>
          <a:p>
            <a:r>
              <a:rPr lang="en-ZA" sz="5600" dirty="0" smtClean="0"/>
              <a:t>Seroconversion was indicated in testing of the serial specimens. RT-PCR analysis on the earliest collected blood and </a:t>
            </a:r>
          </a:p>
          <a:p>
            <a:r>
              <a:rPr lang="en-ZA" sz="5600" dirty="0" smtClean="0"/>
              <a:t>Cerebrospinal fluid specimens were however negative for West Nile. </a:t>
            </a:r>
          </a:p>
          <a:p>
            <a:r>
              <a:rPr lang="en-ZA" sz="5600" dirty="0" smtClean="0"/>
              <a:t>The patient progressively deteriorated and required intubation and ventilation. The patient died about three weeks after onset of illness</a:t>
            </a:r>
            <a:r>
              <a:rPr lang="en-ZA" dirty="0" smtClean="0"/>
              <a:t>.</a:t>
            </a:r>
            <a:endParaRPr lang="en-ZA" b="1" dirty="0" smtClean="0"/>
          </a:p>
          <a:p>
            <a:endParaRPr lang="en-ZA" dirty="0"/>
          </a:p>
        </p:txBody>
      </p:sp>
      <p:pic>
        <p:nvPicPr>
          <p:cNvPr id="9" name="Picture 6" descr="http://www.co.davis.ut.us/images/health/family_community/communicable_disease/west_nile_virus/wnv_human_infection_iceberg.gif"/>
          <p:cNvPicPr>
            <a:picLocks noGrp="1" noChangeAspect="1" noChangeArrowheads="1"/>
          </p:cNvPicPr>
          <p:nvPr>
            <p:ph sz="half" idx="2"/>
          </p:nvPr>
        </p:nvPicPr>
        <p:blipFill>
          <a:blip r:embed="rId3" cstate="print"/>
          <a:srcRect/>
          <a:stretch>
            <a:fillRect/>
          </a:stretch>
        </p:blipFill>
        <p:spPr bwMode="auto">
          <a:xfrm>
            <a:off x="305569" y="2714620"/>
            <a:ext cx="4008507" cy="29543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en-ZA" sz="3600" dirty="0" smtClean="0"/>
              <a:t>Dengue is on the rise globally</a:t>
            </a:r>
            <a:endParaRPr lang="en-ZA" sz="3600" dirty="0"/>
          </a:p>
        </p:txBody>
      </p:sp>
      <p:sp>
        <p:nvSpPr>
          <p:cNvPr id="4" name="Text Placeholder 3"/>
          <p:cNvSpPr>
            <a:spLocks noGrp="1"/>
          </p:cNvSpPr>
          <p:nvPr>
            <p:ph type="body" idx="1"/>
          </p:nvPr>
        </p:nvSpPr>
        <p:spPr/>
        <p:txBody>
          <a:bodyPr>
            <a:normAutofit/>
          </a:bodyPr>
          <a:lstStyle/>
          <a:p>
            <a:r>
              <a:rPr lang="en-ZA" sz="2000" dirty="0" smtClean="0"/>
              <a:t>Expansion</a:t>
            </a:r>
            <a:endParaRPr lang="en-ZA" sz="2000" dirty="0"/>
          </a:p>
        </p:txBody>
      </p:sp>
      <p:pic>
        <p:nvPicPr>
          <p:cNvPr id="11" name="Content Placeholder 10" descr="dehngueemergence.jpg"/>
          <p:cNvPicPr>
            <a:picLocks noGrp="1" noChangeAspect="1"/>
          </p:cNvPicPr>
          <p:nvPr>
            <p:ph sz="half" idx="2"/>
          </p:nvPr>
        </p:nvPicPr>
        <p:blipFill>
          <a:blip r:embed="rId3" cstate="print"/>
          <a:stretch>
            <a:fillRect/>
          </a:stretch>
        </p:blipFill>
        <p:spPr>
          <a:xfrm>
            <a:off x="457200" y="2635448"/>
            <a:ext cx="4040188" cy="3030141"/>
          </a:xfrm>
        </p:spPr>
      </p:pic>
      <p:sp>
        <p:nvSpPr>
          <p:cNvPr id="5" name="Text Placeholder 4"/>
          <p:cNvSpPr>
            <a:spLocks noGrp="1"/>
          </p:cNvSpPr>
          <p:nvPr>
            <p:ph type="body" sz="quarter" idx="3"/>
          </p:nvPr>
        </p:nvSpPr>
        <p:spPr/>
        <p:txBody>
          <a:bodyPr>
            <a:normAutofit/>
          </a:bodyPr>
          <a:lstStyle/>
          <a:p>
            <a:r>
              <a:rPr lang="en-ZA" sz="2000" dirty="0" smtClean="0"/>
              <a:t>Increase</a:t>
            </a:r>
            <a:endParaRPr lang="en-ZA" sz="2000" dirty="0"/>
          </a:p>
        </p:txBody>
      </p:sp>
      <p:pic>
        <p:nvPicPr>
          <p:cNvPr id="10" name="Content Placeholder 9" descr="dengue2008.jpg"/>
          <p:cNvPicPr>
            <a:picLocks noGrp="1" noChangeAspect="1"/>
          </p:cNvPicPr>
          <p:nvPr>
            <p:ph sz="quarter" idx="4"/>
          </p:nvPr>
        </p:nvPicPr>
        <p:blipFill>
          <a:blip r:embed="rId4" cstate="print"/>
          <a:stretch>
            <a:fillRect/>
          </a:stretch>
        </p:blipFill>
        <p:spPr>
          <a:xfrm>
            <a:off x="4645025" y="2652065"/>
            <a:ext cx="4041775" cy="2996907"/>
          </a:xfrm>
        </p:spPr>
      </p:pic>
      <p:sp>
        <p:nvSpPr>
          <p:cNvPr id="7" name="TextBox 6"/>
          <p:cNvSpPr txBox="1"/>
          <p:nvPr/>
        </p:nvSpPr>
        <p:spPr>
          <a:xfrm>
            <a:off x="285688" y="6215082"/>
            <a:ext cx="8858312" cy="523220"/>
          </a:xfrm>
          <a:prstGeom prst="rect">
            <a:avLst/>
          </a:prstGeom>
          <a:noFill/>
        </p:spPr>
        <p:txBody>
          <a:bodyPr wrap="square" rtlCol="0">
            <a:spAutoFit/>
          </a:bodyPr>
          <a:lstStyle/>
          <a:p>
            <a:r>
              <a:rPr lang="en-ZA" sz="1400" dirty="0" smtClean="0"/>
              <a:t>Source: WHO. </a:t>
            </a:r>
            <a:r>
              <a:rPr lang="en-ZA" sz="1400" dirty="0" smtClean="0">
                <a:hlinkClick r:id="rId5" tooltip="Emergencies preparedness, response"/>
              </a:rPr>
              <a:t>Emergencies preparedness, response</a:t>
            </a:r>
            <a:r>
              <a:rPr lang="en-ZA" sz="1400" dirty="0" smtClean="0"/>
              <a:t> </a:t>
            </a:r>
            <a:r>
              <a:rPr lang="en-ZA" sz="1400" dirty="0" smtClean="0">
                <a:hlinkClick r:id="rId6" tooltip="Pandemic and Epidemic Diseases"/>
              </a:rPr>
              <a:t>Pandemic and Epidemic Diseases</a:t>
            </a:r>
            <a:r>
              <a:rPr lang="en-ZA" sz="1400" dirty="0" smtClean="0"/>
              <a:t> </a:t>
            </a:r>
            <a:r>
              <a:rPr lang="en-ZA" sz="1400" dirty="0" smtClean="0">
                <a:hlinkClick r:id="rId7" tooltip="Dengue/dengue haemorrhagic fever"/>
              </a:rPr>
              <a:t>Dengue/dengue haemorrhagic fever</a:t>
            </a:r>
            <a:r>
              <a:rPr lang="en-ZA" sz="1400" dirty="0"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a:effectLst/>
        </p:spPr>
      </p:pic>
      <p:sp>
        <p:nvSpPr>
          <p:cNvPr id="2" name="Title 1"/>
          <p:cNvSpPr>
            <a:spLocks noGrp="1"/>
          </p:cNvSpPr>
          <p:nvPr>
            <p:ph type="title"/>
          </p:nvPr>
        </p:nvSpPr>
        <p:spPr>
          <a:xfrm>
            <a:off x="428596" y="142852"/>
            <a:ext cx="8229600" cy="909884"/>
          </a:xfrm>
        </p:spPr>
        <p:txBody>
          <a:bodyPr>
            <a:normAutofit/>
          </a:bodyPr>
          <a:lstStyle/>
          <a:p>
            <a:r>
              <a:rPr lang="en-ZA" sz="3600" dirty="0" smtClean="0"/>
              <a:t>South Africa is connected to the world.....</a:t>
            </a:r>
            <a:endParaRPr lang="en-ZA" sz="3600" dirty="0"/>
          </a:p>
        </p:txBody>
      </p:sp>
      <p:sp>
        <p:nvSpPr>
          <p:cNvPr id="3" name="Content Placeholder 2"/>
          <p:cNvSpPr>
            <a:spLocks noGrp="1"/>
          </p:cNvSpPr>
          <p:nvPr>
            <p:ph idx="1"/>
          </p:nvPr>
        </p:nvSpPr>
        <p:spPr>
          <a:xfrm>
            <a:off x="467544" y="980728"/>
            <a:ext cx="8229600" cy="1328734"/>
          </a:xfrm>
        </p:spPr>
        <p:txBody>
          <a:bodyPr>
            <a:normAutofit/>
          </a:bodyPr>
          <a:lstStyle/>
          <a:p>
            <a:pPr lvl="0"/>
            <a:r>
              <a:rPr lang="en-ZA" sz="1400" dirty="0"/>
              <a:t>DENV-endemic countries </a:t>
            </a:r>
            <a:r>
              <a:rPr lang="en-ZA" sz="1400" dirty="0" smtClean="0"/>
              <a:t>interconnectivity </a:t>
            </a:r>
            <a:r>
              <a:rPr lang="en-ZA" sz="1400" dirty="0"/>
              <a:t>with South Africa</a:t>
            </a:r>
          </a:p>
          <a:p>
            <a:pPr lvl="0">
              <a:buFont typeface="Wingdings" pitchFamily="2" charset="2"/>
              <a:buChar char="Ø"/>
            </a:pPr>
            <a:r>
              <a:rPr lang="en-ZA" sz="1400" dirty="0" smtClean="0"/>
              <a:t>Important </a:t>
            </a:r>
            <a:r>
              <a:rPr lang="en-ZA" sz="1400" dirty="0"/>
              <a:t>airport in Africa </a:t>
            </a:r>
          </a:p>
          <a:p>
            <a:pPr lvl="0">
              <a:buFont typeface="Wingdings" pitchFamily="2" charset="2"/>
              <a:buChar char="Ø"/>
            </a:pPr>
            <a:r>
              <a:rPr lang="en-ZA" sz="1400" dirty="0" smtClean="0"/>
              <a:t>Recent </a:t>
            </a:r>
            <a:r>
              <a:rPr lang="en-ZA" sz="1400" dirty="0"/>
              <a:t>research estimates the burden of dengue infection in Africa to be similar to that of the America’s</a:t>
            </a:r>
          </a:p>
          <a:p>
            <a:pPr>
              <a:buNone/>
            </a:pPr>
            <a:r>
              <a:rPr lang="en-ZA" sz="1400" dirty="0" smtClean="0"/>
              <a:t>	Bhatt </a:t>
            </a:r>
            <a:r>
              <a:rPr lang="en-ZA" sz="1400" dirty="0"/>
              <a:t>S, Gething P, Brady O et al. The global distribution and burden of dengue, Nature; 2013; 25 April; 496(7446):504-507</a:t>
            </a:r>
          </a:p>
          <a:p>
            <a:endParaRPr lang="en-ZA" dirty="0"/>
          </a:p>
        </p:txBody>
      </p:sp>
      <p:sp>
        <p:nvSpPr>
          <p:cNvPr id="4" name="Content Placeholder 2"/>
          <p:cNvSpPr txBox="1">
            <a:spLocks/>
          </p:cNvSpPr>
          <p:nvPr/>
        </p:nvSpPr>
        <p:spPr>
          <a:xfrm>
            <a:off x="571472" y="2786058"/>
            <a:ext cx="8229600" cy="132873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ZA"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7410" name="Picture 2"/>
          <p:cNvPicPr>
            <a:picLocks noChangeAspect="1" noChangeArrowheads="1"/>
          </p:cNvPicPr>
          <p:nvPr/>
        </p:nvPicPr>
        <p:blipFill>
          <a:blip r:embed="rId4" cstate="print"/>
          <a:srcRect/>
          <a:stretch>
            <a:fillRect/>
          </a:stretch>
        </p:blipFill>
        <p:spPr bwMode="auto">
          <a:xfrm>
            <a:off x="467544" y="2204864"/>
            <a:ext cx="7236934" cy="4392000"/>
          </a:xfrm>
          <a:prstGeom prst="rect">
            <a:avLst/>
          </a:prstGeom>
          <a:noFill/>
          <a:ln w="9525">
            <a:noFill/>
            <a:miter lim="800000"/>
            <a:headEnd/>
            <a:tailEnd/>
          </a:ln>
          <a:effectLst/>
        </p:spPr>
      </p:pic>
      <p:sp>
        <p:nvSpPr>
          <p:cNvPr id="17411" name="Oval 46"/>
          <p:cNvSpPr>
            <a:spLocks noChangeArrowheads="1"/>
          </p:cNvSpPr>
          <p:nvPr/>
        </p:nvSpPr>
        <p:spPr bwMode="auto">
          <a:xfrm>
            <a:off x="1214414" y="2428868"/>
            <a:ext cx="714380" cy="161925"/>
          </a:xfrm>
          <a:prstGeom prst="ellipse">
            <a:avLst/>
          </a:prstGeom>
          <a:noFill/>
          <a:ln w="31750">
            <a:solidFill>
              <a:srgbClr val="000000"/>
            </a:solidFill>
            <a:round/>
            <a:headEnd/>
            <a:tailEnd/>
          </a:ln>
          <a:effectLst/>
        </p:spPr>
        <p:txBody>
          <a:bodyPr vert="horz" wrap="square" lIns="91440" tIns="45720" rIns="91440" bIns="45720" numCol="1" anchor="t" anchorCtr="0" compatLnSpc="1">
            <a:prstTxWarp prst="textNoShape">
              <a:avLst/>
            </a:prstTxWarp>
          </a:bodyPr>
          <a:lstStyle/>
          <a:p>
            <a:endParaRPr lang="en-Z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a:effectLst/>
        </p:spPr>
      </p:pic>
      <p:sp>
        <p:nvSpPr>
          <p:cNvPr id="2" name="Title 1"/>
          <p:cNvSpPr>
            <a:spLocks noGrp="1"/>
          </p:cNvSpPr>
          <p:nvPr>
            <p:ph type="title"/>
          </p:nvPr>
        </p:nvSpPr>
        <p:spPr/>
        <p:txBody>
          <a:bodyPr>
            <a:noAutofit/>
          </a:bodyPr>
          <a:lstStyle/>
          <a:p>
            <a:r>
              <a:rPr lang="en-ZA" sz="3600" dirty="0" smtClean="0"/>
              <a:t>Testing and confirmation of imported dengue cases in South Africa increases</a:t>
            </a:r>
            <a:endParaRPr lang="en-ZA" sz="3600" dirty="0"/>
          </a:p>
        </p:txBody>
      </p:sp>
      <p:pic>
        <p:nvPicPr>
          <p:cNvPr id="6" name="Picture 2"/>
          <p:cNvPicPr>
            <a:picLocks noChangeAspect="1" noChangeArrowheads="1"/>
          </p:cNvPicPr>
          <p:nvPr/>
        </p:nvPicPr>
        <p:blipFill>
          <a:blip r:embed="rId3" cstate="print"/>
          <a:srcRect/>
          <a:stretch>
            <a:fillRect/>
          </a:stretch>
        </p:blipFill>
        <p:spPr bwMode="auto">
          <a:xfrm>
            <a:off x="0" y="2060848"/>
            <a:ext cx="8945154" cy="395541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a:effectLst/>
        </p:spPr>
      </p:pic>
      <p:sp>
        <p:nvSpPr>
          <p:cNvPr id="6" name="Title 1"/>
          <p:cNvSpPr txBox="1">
            <a:spLocks/>
          </p:cNvSpPr>
          <p:nvPr/>
        </p:nvSpPr>
        <p:spPr>
          <a:xfrm>
            <a:off x="714348" y="6215066"/>
            <a:ext cx="8229600" cy="642934"/>
          </a:xfrm>
          <a:prstGeom prst="rect">
            <a:avLst/>
          </a:prstGeom>
        </p:spPr>
        <p:txBody>
          <a:bodyPr vert="horz" lIns="91440" tIns="45720" rIns="91440" bIns="45720" rtlCol="0" anchor="ctr">
            <a:normAutofit/>
          </a:bodyPr>
          <a:lstStyle/>
          <a:p>
            <a:r>
              <a:rPr lang="en-ZA" sz="1200" dirty="0"/>
              <a:t>*Returning travellers from Angola to SA; total estimated cases linked to Angola outbreak confirmed in NICD n=19</a:t>
            </a:r>
          </a:p>
          <a:p>
            <a:r>
              <a:rPr lang="en-ZA" sz="1200" dirty="0"/>
              <a:t>2013: Viraemia confirmed by PCR after return to SA in travellers n=5 (out of 13 tested</a:t>
            </a:r>
            <a:r>
              <a:rPr lang="en-ZA" sz="1200" dirty="0" smtClean="0"/>
              <a:t>)</a:t>
            </a:r>
            <a:endParaRPr lang="en-ZA" sz="1200" dirty="0"/>
          </a:p>
        </p:txBody>
      </p:sp>
      <p:sp>
        <p:nvSpPr>
          <p:cNvPr id="7" name="Title 1"/>
          <p:cNvSpPr txBox="1">
            <a:spLocks noGrp="1"/>
          </p:cNvSpPr>
          <p:nvPr>
            <p:ph type="title"/>
          </p:nvPr>
        </p:nvSpPr>
        <p:spPr>
          <a:prstGeom prst="rect">
            <a:avLst/>
          </a:prstGeom>
        </p:spPr>
        <p:txBody>
          <a:bodyPr vert="horz" lIns="91440" tIns="45720" rIns="91440" bIns="45720" rtlCol="0" anchor="ctr">
            <a:noAutofit/>
          </a:bodyPr>
          <a:lstStyle/>
          <a:p>
            <a:pPr lvl="0" algn="ctr">
              <a:spcBef>
                <a:spcPct val="0"/>
              </a:spcBef>
            </a:pPr>
            <a:r>
              <a:rPr lang="en-ZA" sz="2400" dirty="0" smtClean="0"/>
              <a:t>DENV-cases in returned </a:t>
            </a:r>
            <a:r>
              <a:rPr lang="en-ZA" sz="2400" dirty="0"/>
              <a:t>to non-endemic </a:t>
            </a:r>
            <a:r>
              <a:rPr lang="en-ZA" sz="2400" dirty="0" smtClean="0"/>
              <a:t>SA </a:t>
            </a:r>
            <a:r>
              <a:rPr lang="en-ZA" sz="2400" dirty="0"/>
              <a:t>travellers </a:t>
            </a:r>
            <a:r>
              <a:rPr lang="en-ZA" sz="2400" dirty="0" smtClean="0"/>
              <a:t/>
            </a:r>
            <a:br>
              <a:rPr lang="en-ZA" sz="2400" dirty="0" smtClean="0"/>
            </a:br>
            <a:r>
              <a:rPr lang="en-ZA" sz="2400" dirty="0" smtClean="0"/>
              <a:t>per </a:t>
            </a:r>
            <a:r>
              <a:rPr lang="en-ZA" sz="2400" dirty="0"/>
              <a:t>DENV-endemic country of travel</a:t>
            </a:r>
            <a:endParaRPr kumimoji="0" lang="en-ZA" sz="2400" i="0" u="none" strike="noStrike" kern="1200" cap="none" spc="0" normalizeH="0" baseline="0" noProof="0" dirty="0" smtClean="0">
              <a:ln>
                <a:noFill/>
              </a:ln>
              <a:solidFill>
                <a:schemeClr val="tx1"/>
              </a:solidFill>
              <a:uLnTx/>
              <a:uFillTx/>
              <a:latin typeface="+mj-lt"/>
              <a:ea typeface="+mj-ea"/>
              <a:cs typeface="+mj-cs"/>
            </a:endParaRPr>
          </a:p>
        </p:txBody>
      </p:sp>
      <p:pic>
        <p:nvPicPr>
          <p:cNvPr id="3079" name="Picture 7"/>
          <p:cNvPicPr>
            <a:picLocks noGrp="1" noChangeAspect="1" noChangeArrowheads="1"/>
          </p:cNvPicPr>
          <p:nvPr>
            <p:ph idx="1"/>
          </p:nvPr>
        </p:nvPicPr>
        <p:blipFill>
          <a:blip r:embed="rId3" cstate="print"/>
          <a:srcRect/>
          <a:stretch>
            <a:fillRect/>
          </a:stretch>
        </p:blipFill>
        <p:spPr bwMode="auto">
          <a:xfrm>
            <a:off x="899592" y="1268760"/>
            <a:ext cx="7194354" cy="5004000"/>
          </a:xfrm>
          <a:prstGeom prst="rect">
            <a:avLst/>
          </a:prstGeom>
          <a:noFill/>
          <a:ln w="285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654032"/>
          </a:xfrm>
        </p:spPr>
        <p:txBody>
          <a:bodyPr>
            <a:normAutofit fontScale="90000"/>
          </a:bodyPr>
          <a:lstStyle/>
          <a:p>
            <a:r>
              <a:rPr lang="en-ZA" dirty="0" smtClean="0"/>
              <a:t>CCHF virus transmission</a:t>
            </a:r>
            <a:endParaRPr lang="en-ZA" dirty="0"/>
          </a:p>
        </p:txBody>
      </p:sp>
      <p:sp>
        <p:nvSpPr>
          <p:cNvPr id="8" name="Text Placeholder 7"/>
          <p:cNvSpPr>
            <a:spLocks noGrp="1"/>
          </p:cNvSpPr>
          <p:nvPr>
            <p:ph type="body" idx="1"/>
          </p:nvPr>
        </p:nvSpPr>
        <p:spPr>
          <a:xfrm>
            <a:off x="428596" y="1071546"/>
            <a:ext cx="4040188" cy="496886"/>
          </a:xfrm>
        </p:spPr>
        <p:txBody>
          <a:bodyPr>
            <a:normAutofit/>
          </a:bodyPr>
          <a:lstStyle/>
          <a:p>
            <a:r>
              <a:rPr lang="en-ZA" dirty="0" smtClean="0"/>
              <a:t>Tick life and enzootic cycle</a:t>
            </a:r>
            <a:endParaRPr lang="en-ZA" dirty="0"/>
          </a:p>
        </p:txBody>
      </p:sp>
      <p:pic>
        <p:nvPicPr>
          <p:cNvPr id="4" name="Content Placeholder 3" descr="animalscchf.png"/>
          <p:cNvPicPr>
            <a:picLocks noGrp="1" noChangeAspect="1"/>
          </p:cNvPicPr>
          <p:nvPr>
            <p:ph sz="half" idx="2"/>
          </p:nvPr>
        </p:nvPicPr>
        <p:blipFill>
          <a:blip r:embed="rId3" cstate="print"/>
          <a:stretch>
            <a:fillRect/>
          </a:stretch>
        </p:blipFill>
        <p:spPr>
          <a:xfrm>
            <a:off x="357158" y="1928802"/>
            <a:ext cx="3943712" cy="2286016"/>
          </a:xfrm>
        </p:spPr>
      </p:pic>
      <p:sp>
        <p:nvSpPr>
          <p:cNvPr id="9" name="Text Placeholder 8"/>
          <p:cNvSpPr>
            <a:spLocks noGrp="1"/>
          </p:cNvSpPr>
          <p:nvPr>
            <p:ph type="body" sz="quarter" idx="3"/>
          </p:nvPr>
        </p:nvSpPr>
        <p:spPr>
          <a:xfrm>
            <a:off x="4572000" y="1142984"/>
            <a:ext cx="4041775" cy="428628"/>
          </a:xfrm>
        </p:spPr>
        <p:txBody>
          <a:bodyPr>
            <a:normAutofit lnSpcReduction="10000"/>
          </a:bodyPr>
          <a:lstStyle/>
          <a:p>
            <a:r>
              <a:rPr lang="en-ZA" dirty="0" smtClean="0"/>
              <a:t>Transmission to humans</a:t>
            </a:r>
            <a:endParaRPr lang="en-ZA" dirty="0"/>
          </a:p>
        </p:txBody>
      </p:sp>
      <p:pic>
        <p:nvPicPr>
          <p:cNvPr id="5" name="Content Placeholder 3" descr="transmissionCCHF humans.jpg"/>
          <p:cNvPicPr>
            <a:picLocks noChangeAspect="1"/>
          </p:cNvPicPr>
          <p:nvPr/>
        </p:nvPicPr>
        <p:blipFill>
          <a:blip r:embed="rId4" cstate="print"/>
          <a:stretch>
            <a:fillRect/>
          </a:stretch>
        </p:blipFill>
        <p:spPr>
          <a:xfrm>
            <a:off x="4572000" y="3789040"/>
            <a:ext cx="3930969" cy="2844000"/>
          </a:xfrm>
          <a:prstGeom prst="rect">
            <a:avLst/>
          </a:prstGeom>
        </p:spPr>
      </p:pic>
      <p:pic>
        <p:nvPicPr>
          <p:cNvPr id="6" name="Content Placeholder 3" descr="CCHF transmission.gif"/>
          <p:cNvPicPr>
            <a:picLocks noChangeAspect="1"/>
          </p:cNvPicPr>
          <p:nvPr/>
        </p:nvPicPr>
        <p:blipFill>
          <a:blip r:embed="rId5" cstate="print"/>
          <a:stretch>
            <a:fillRect/>
          </a:stretch>
        </p:blipFill>
        <p:spPr>
          <a:xfrm>
            <a:off x="4429124" y="1928802"/>
            <a:ext cx="3881444" cy="2034628"/>
          </a:xfrm>
          <a:prstGeom prst="rect">
            <a:avLst/>
          </a:prstGeom>
        </p:spPr>
      </p:pic>
      <p:pic>
        <p:nvPicPr>
          <p:cNvPr id="15362" name="Picture 2" descr="C:\transferdata_20.08.2012\CEZD\KNP_2012\prepdoc\surveyKNP2\Materials\KNP\pics\H_rufipes sexes.jpg"/>
          <p:cNvPicPr>
            <a:picLocks noChangeAspect="1" noChangeArrowheads="1"/>
          </p:cNvPicPr>
          <p:nvPr/>
        </p:nvPicPr>
        <p:blipFill>
          <a:blip r:embed="rId6" cstate="print"/>
          <a:srcRect/>
          <a:stretch>
            <a:fillRect/>
          </a:stretch>
        </p:blipFill>
        <p:spPr bwMode="auto">
          <a:xfrm>
            <a:off x="714348" y="4286256"/>
            <a:ext cx="3357586" cy="2176895"/>
          </a:xfrm>
          <a:prstGeom prst="rect">
            <a:avLst/>
          </a:prstGeom>
          <a:noFill/>
        </p:spPr>
      </p:pic>
      <p:sp>
        <p:nvSpPr>
          <p:cNvPr id="10" name="Rectangle 9"/>
          <p:cNvSpPr/>
          <p:nvPr/>
        </p:nvSpPr>
        <p:spPr>
          <a:xfrm>
            <a:off x="251520" y="260648"/>
            <a:ext cx="8712968" cy="633670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TextBox 10"/>
          <p:cNvSpPr txBox="1"/>
          <p:nvPr/>
        </p:nvSpPr>
        <p:spPr>
          <a:xfrm>
            <a:off x="428596" y="1428736"/>
            <a:ext cx="4249881" cy="415498"/>
          </a:xfrm>
          <a:prstGeom prst="rect">
            <a:avLst/>
          </a:prstGeom>
          <a:noFill/>
        </p:spPr>
        <p:txBody>
          <a:bodyPr wrap="none" rtlCol="0">
            <a:spAutoFit/>
          </a:bodyPr>
          <a:lstStyle/>
          <a:p>
            <a:r>
              <a:rPr lang="en-ZA" sz="1050" i="1" dirty="0" smtClean="0"/>
              <a:t>Hyalomma rufipes marginatum </a:t>
            </a:r>
            <a:r>
              <a:rPr lang="en-ZA" sz="1050" dirty="0" smtClean="0"/>
              <a:t>= 2 hosts-tick cycle</a:t>
            </a:r>
          </a:p>
          <a:p>
            <a:r>
              <a:rPr lang="en-ZA" sz="1050" dirty="0" smtClean="0"/>
              <a:t>(larva molts to nymph while attached to first host (bird or small mammal) </a:t>
            </a:r>
            <a:endParaRPr lang="en-ZA" sz="1050" dirty="0"/>
          </a:p>
        </p:txBody>
      </p:sp>
      <p:sp>
        <p:nvSpPr>
          <p:cNvPr id="12" name="TextBox 11"/>
          <p:cNvSpPr txBox="1"/>
          <p:nvPr/>
        </p:nvSpPr>
        <p:spPr>
          <a:xfrm>
            <a:off x="1500166" y="3000372"/>
            <a:ext cx="1779654" cy="253916"/>
          </a:xfrm>
          <a:prstGeom prst="rect">
            <a:avLst/>
          </a:prstGeom>
          <a:noFill/>
        </p:spPr>
        <p:txBody>
          <a:bodyPr wrap="none" rtlCol="0">
            <a:spAutoFit/>
          </a:bodyPr>
          <a:lstStyle/>
          <a:p>
            <a:r>
              <a:rPr lang="en-ZA" sz="1050" i="1" dirty="0" smtClean="0"/>
              <a:t>Example of 3</a:t>
            </a:r>
            <a:r>
              <a:rPr lang="en-ZA" sz="1050" dirty="0" smtClean="0"/>
              <a:t> hosts-tick cycle </a:t>
            </a:r>
            <a:endParaRPr lang="en-ZA" sz="1050" dirty="0"/>
          </a:p>
        </p:txBody>
      </p:sp>
      <p:sp>
        <p:nvSpPr>
          <p:cNvPr id="13" name="Rectangle 12"/>
          <p:cNvSpPr/>
          <p:nvPr/>
        </p:nvSpPr>
        <p:spPr>
          <a:xfrm>
            <a:off x="714348" y="4286256"/>
            <a:ext cx="2005677" cy="261610"/>
          </a:xfrm>
          <a:prstGeom prst="rect">
            <a:avLst/>
          </a:prstGeom>
        </p:spPr>
        <p:txBody>
          <a:bodyPr wrap="none">
            <a:spAutoFit/>
          </a:bodyPr>
          <a:lstStyle/>
          <a:p>
            <a:r>
              <a:rPr lang="en-ZA" sz="1100" i="1" dirty="0" smtClean="0">
                <a:solidFill>
                  <a:schemeClr val="bg1"/>
                </a:solidFill>
              </a:rPr>
              <a:t>Hyalomma rufipes marginatum </a:t>
            </a:r>
            <a:endParaRPr lang="en-ZA" sz="11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a:effectLst/>
        </p:spPr>
      </p:pic>
      <p:sp>
        <p:nvSpPr>
          <p:cNvPr id="2" name="Title 1"/>
          <p:cNvSpPr>
            <a:spLocks noGrp="1"/>
          </p:cNvSpPr>
          <p:nvPr>
            <p:ph type="title"/>
          </p:nvPr>
        </p:nvSpPr>
        <p:spPr>
          <a:xfrm>
            <a:off x="0" y="332656"/>
            <a:ext cx="9144000" cy="634082"/>
          </a:xfrm>
        </p:spPr>
        <p:txBody>
          <a:bodyPr>
            <a:noAutofit/>
          </a:bodyPr>
          <a:lstStyle/>
          <a:p>
            <a:r>
              <a:rPr lang="en-ZA" sz="3600" dirty="0" smtClean="0"/>
              <a:t>Imported </a:t>
            </a:r>
            <a:r>
              <a:rPr lang="en-ZA" sz="3600" dirty="0" err="1" smtClean="0"/>
              <a:t>arboviral</a:t>
            </a:r>
            <a:r>
              <a:rPr lang="en-ZA" sz="3600" dirty="0" smtClean="0"/>
              <a:t> infectious diseases </a:t>
            </a:r>
            <a:br>
              <a:rPr lang="en-ZA" sz="3600" dirty="0" smtClean="0"/>
            </a:br>
            <a:r>
              <a:rPr lang="en-ZA" sz="3600" dirty="0" smtClean="0"/>
              <a:t>to South Africa</a:t>
            </a:r>
            <a:endParaRPr lang="en-ZA" sz="3600" dirty="0"/>
          </a:p>
        </p:txBody>
      </p:sp>
      <p:sp>
        <p:nvSpPr>
          <p:cNvPr id="5" name="Text Placeholder 4"/>
          <p:cNvSpPr>
            <a:spLocks noGrp="1"/>
          </p:cNvSpPr>
          <p:nvPr>
            <p:ph type="body" idx="1"/>
          </p:nvPr>
        </p:nvSpPr>
        <p:spPr>
          <a:xfrm>
            <a:off x="467544" y="836712"/>
            <a:ext cx="4040188" cy="639762"/>
          </a:xfrm>
        </p:spPr>
        <p:txBody>
          <a:bodyPr/>
          <a:lstStyle/>
          <a:p>
            <a:r>
              <a:rPr lang="en-ZA" dirty="0" smtClean="0"/>
              <a:t>Dengue (</a:t>
            </a:r>
            <a:r>
              <a:rPr lang="en-ZA" dirty="0" err="1" smtClean="0"/>
              <a:t>Flavivirus</a:t>
            </a:r>
            <a:r>
              <a:rPr lang="en-ZA" dirty="0" smtClean="0"/>
              <a:t>)</a:t>
            </a:r>
            <a:endParaRPr lang="en-ZA" dirty="0"/>
          </a:p>
        </p:txBody>
      </p:sp>
      <p:sp>
        <p:nvSpPr>
          <p:cNvPr id="7" name="Text Placeholder 6"/>
          <p:cNvSpPr>
            <a:spLocks noGrp="1"/>
          </p:cNvSpPr>
          <p:nvPr>
            <p:ph type="body" sz="quarter" idx="3"/>
          </p:nvPr>
        </p:nvSpPr>
        <p:spPr>
          <a:xfrm>
            <a:off x="4572000" y="980728"/>
            <a:ext cx="4041775" cy="495746"/>
          </a:xfrm>
        </p:spPr>
        <p:txBody>
          <a:bodyPr/>
          <a:lstStyle/>
          <a:p>
            <a:r>
              <a:rPr lang="en-ZA" dirty="0" err="1" smtClean="0"/>
              <a:t>Chikungunya</a:t>
            </a:r>
            <a:r>
              <a:rPr lang="en-ZA" dirty="0" smtClean="0"/>
              <a:t> (</a:t>
            </a:r>
            <a:r>
              <a:rPr lang="en-ZA" dirty="0" err="1" smtClean="0"/>
              <a:t>Alphavirus</a:t>
            </a:r>
            <a:r>
              <a:rPr lang="en-ZA" dirty="0" smtClean="0"/>
              <a:t>)</a:t>
            </a:r>
            <a:endParaRPr lang="en-ZA" dirty="0"/>
          </a:p>
        </p:txBody>
      </p:sp>
      <p:sp>
        <p:nvSpPr>
          <p:cNvPr id="9" name="Text Placeholder 4"/>
          <p:cNvSpPr txBox="1">
            <a:spLocks/>
          </p:cNvSpPr>
          <p:nvPr/>
        </p:nvSpPr>
        <p:spPr>
          <a:xfrm>
            <a:off x="428596" y="6215082"/>
            <a:ext cx="3357586" cy="495746"/>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ZA" sz="2400" b="1" noProof="0" dirty="0" smtClean="0"/>
              <a:t>Yellow fever</a:t>
            </a:r>
            <a:r>
              <a:rPr kumimoji="0" lang="en-ZA" sz="2400" b="1" i="0" u="none" strike="noStrike" kern="1200" cap="none" spc="0" normalizeH="0" baseline="0" noProof="0" dirty="0" smtClean="0">
                <a:ln>
                  <a:noFill/>
                </a:ln>
                <a:solidFill>
                  <a:schemeClr val="tx1"/>
                </a:solidFill>
                <a:effectLst/>
                <a:uLnTx/>
                <a:uFillTx/>
                <a:latin typeface="+mn-lt"/>
                <a:ea typeface="+mn-ea"/>
                <a:cs typeface="+mn-cs"/>
              </a:rPr>
              <a:t> (</a:t>
            </a:r>
            <a:r>
              <a:rPr lang="en-ZA" sz="2400" b="1" noProof="0" dirty="0" err="1" smtClean="0"/>
              <a:t>Flavivirus</a:t>
            </a:r>
            <a:r>
              <a:rPr kumimoji="0" lang="en-ZA" sz="2400" b="1" i="0" u="none" strike="noStrike" kern="1200" cap="none" spc="0" normalizeH="0" baseline="0" noProof="0" dirty="0" smtClean="0">
                <a:ln>
                  <a:noFill/>
                </a:ln>
                <a:solidFill>
                  <a:schemeClr val="tx1"/>
                </a:solidFill>
                <a:effectLst/>
                <a:uLnTx/>
                <a:uFillTx/>
                <a:latin typeface="+mn-lt"/>
                <a:ea typeface="+mn-ea"/>
                <a:cs typeface="+mn-cs"/>
              </a:rPr>
              <a:t>)</a:t>
            </a:r>
          </a:p>
        </p:txBody>
      </p:sp>
      <p:sp>
        <p:nvSpPr>
          <p:cNvPr id="10" name="Text Placeholder 4"/>
          <p:cNvSpPr txBox="1">
            <a:spLocks/>
          </p:cNvSpPr>
          <p:nvPr/>
        </p:nvSpPr>
        <p:spPr>
          <a:xfrm>
            <a:off x="4355976" y="5949280"/>
            <a:ext cx="4788024" cy="351730"/>
          </a:xfrm>
          <a:prstGeom prst="rect">
            <a:avLst/>
          </a:prstGeom>
        </p:spPr>
        <p:txBody>
          <a:bodyPr vert="horz" lIns="91440" tIns="45720" rIns="91440" bIns="45720" rtlCol="0" anchor="b">
            <a:normAutofit fontScale="47500" lnSpcReduction="20000"/>
          </a:bodyPr>
          <a:lstStyle/>
          <a:p>
            <a:pPr>
              <a:spcBef>
                <a:spcPct val="20000"/>
              </a:spcBef>
            </a:pPr>
            <a:r>
              <a:rPr kumimoji="0" lang="en-ZA" sz="2400" b="1" i="0" u="none" strike="noStrike" kern="1200" cap="none" spc="0" normalizeH="0" baseline="0" noProof="0" dirty="0" smtClean="0">
                <a:ln>
                  <a:noFill/>
                </a:ln>
                <a:solidFill>
                  <a:schemeClr val="tx1"/>
                </a:solidFill>
                <a:effectLst/>
                <a:uLnTx/>
                <a:uFillTx/>
                <a:latin typeface="+mn-lt"/>
                <a:ea typeface="+mn-ea"/>
                <a:cs typeface="+mn-cs"/>
              </a:rPr>
              <a:t> </a:t>
            </a:r>
            <a:r>
              <a:rPr lang="en-ZA" sz="2400" dirty="0" smtClean="0"/>
              <a:t>No human  yellow fever cases have ever been recorded in South Africa</a:t>
            </a:r>
            <a:endParaRPr kumimoji="0" lang="en-ZA" sz="24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1" name="Picture 4" descr="http://static.guim.co.uk/sys-images/Guardian/Pix/pictures/2008/02/15/yellow460.jpg"/>
          <p:cNvPicPr>
            <a:picLocks noChangeAspect="1" noChangeArrowheads="1"/>
          </p:cNvPicPr>
          <p:nvPr/>
        </p:nvPicPr>
        <p:blipFill>
          <a:blip r:embed="rId4" cstate="print"/>
          <a:srcRect/>
          <a:stretch>
            <a:fillRect/>
          </a:stretch>
        </p:blipFill>
        <p:spPr bwMode="auto">
          <a:xfrm>
            <a:off x="4427983" y="4005064"/>
            <a:ext cx="3240361" cy="1944216"/>
          </a:xfrm>
          <a:prstGeom prst="rect">
            <a:avLst/>
          </a:prstGeom>
          <a:noFill/>
          <a:ln w="9525">
            <a:noFill/>
            <a:miter lim="800000"/>
            <a:headEnd/>
            <a:tailEnd/>
          </a:ln>
        </p:spPr>
      </p:pic>
      <p:pic>
        <p:nvPicPr>
          <p:cNvPr id="12" name="Picture 6" descr="http://www.washingtontravelclinic.com/images/certificate.jpg"/>
          <p:cNvPicPr>
            <a:picLocks noChangeAspect="1" noChangeArrowheads="1"/>
          </p:cNvPicPr>
          <p:nvPr/>
        </p:nvPicPr>
        <p:blipFill>
          <a:blip r:embed="rId5" cstate="print"/>
          <a:srcRect/>
          <a:stretch>
            <a:fillRect/>
          </a:stretch>
        </p:blipFill>
        <p:spPr bwMode="auto">
          <a:xfrm>
            <a:off x="7452319" y="4005064"/>
            <a:ext cx="1328547" cy="1944216"/>
          </a:xfrm>
          <a:prstGeom prst="rect">
            <a:avLst/>
          </a:prstGeom>
          <a:noFill/>
          <a:ln w="9525">
            <a:noFill/>
            <a:miter lim="800000"/>
            <a:headEnd/>
            <a:tailEnd/>
          </a:ln>
        </p:spPr>
      </p:pic>
      <p:pic>
        <p:nvPicPr>
          <p:cNvPr id="15" name="Picture 3" descr="E:\spu384.97e.jpg"/>
          <p:cNvPicPr>
            <a:picLocks noGrp="1" noChangeAspect="1" noChangeArrowheads="1"/>
          </p:cNvPicPr>
          <p:nvPr>
            <p:ph sz="quarter" idx="4"/>
          </p:nvPr>
        </p:nvPicPr>
        <p:blipFill>
          <a:blip r:embed="rId6" cstate="print"/>
          <a:srcRect l="43187" t="31831" r="21895" b="30696"/>
          <a:stretch>
            <a:fillRect/>
          </a:stretch>
        </p:blipFill>
        <p:spPr bwMode="auto">
          <a:xfrm>
            <a:off x="4786314" y="1557338"/>
            <a:ext cx="2776463" cy="2234715"/>
          </a:xfrm>
          <a:prstGeom prst="rect">
            <a:avLst/>
          </a:prstGeom>
          <a:noFill/>
          <a:ln w="9525">
            <a:noFill/>
            <a:miter lim="800000"/>
            <a:headEnd/>
            <a:tailEnd/>
          </a:ln>
        </p:spPr>
      </p:pic>
      <p:pic>
        <p:nvPicPr>
          <p:cNvPr id="16" name="Picture 6" descr="sa261"/>
          <p:cNvPicPr>
            <a:picLocks noChangeAspect="1" noChangeArrowheads="1"/>
          </p:cNvPicPr>
          <p:nvPr/>
        </p:nvPicPr>
        <p:blipFill>
          <a:blip r:embed="rId7" cstate="print"/>
          <a:srcRect l="41408" t="33965" r="26817" b="28261"/>
          <a:stretch>
            <a:fillRect/>
          </a:stretch>
        </p:blipFill>
        <p:spPr bwMode="auto">
          <a:xfrm>
            <a:off x="642910" y="3786190"/>
            <a:ext cx="2738434" cy="2441942"/>
          </a:xfrm>
          <a:prstGeom prst="rect">
            <a:avLst/>
          </a:prstGeom>
          <a:noFill/>
        </p:spPr>
      </p:pic>
      <p:pic>
        <p:nvPicPr>
          <p:cNvPr id="18" name="Picture 9" descr="sa261"/>
          <p:cNvPicPr>
            <a:picLocks noGrp="1" noChangeAspect="1" noChangeArrowheads="1"/>
          </p:cNvPicPr>
          <p:nvPr>
            <p:ph sz="half" idx="2"/>
          </p:nvPr>
        </p:nvPicPr>
        <p:blipFill>
          <a:blip r:embed="rId8" cstate="print"/>
          <a:srcRect l="28539" t="15671" r="32835" b="44284"/>
          <a:stretch>
            <a:fillRect/>
          </a:stretch>
        </p:blipFill>
        <p:spPr bwMode="auto">
          <a:xfrm>
            <a:off x="571472" y="1500174"/>
            <a:ext cx="2786082" cy="2166326"/>
          </a:xfrm>
          <a:prstGeom prst="rect">
            <a:avLst/>
          </a:prstGeom>
          <a:noFill/>
        </p:spPr>
      </p:pic>
      <p:sp>
        <p:nvSpPr>
          <p:cNvPr id="14" name="Rectangle 13"/>
          <p:cNvSpPr/>
          <p:nvPr/>
        </p:nvSpPr>
        <p:spPr>
          <a:xfrm>
            <a:off x="4321408" y="6309320"/>
            <a:ext cx="2985625" cy="307777"/>
          </a:xfrm>
          <a:prstGeom prst="rect">
            <a:avLst/>
          </a:prstGeom>
        </p:spPr>
        <p:txBody>
          <a:bodyPr wrap="none">
            <a:spAutoFit/>
          </a:bodyPr>
          <a:lstStyle/>
          <a:p>
            <a:pPr lvl="0" algn="ctr" eaLnBrk="0" fontAlgn="base" hangingPunct="0">
              <a:spcBef>
                <a:spcPct val="0"/>
              </a:spcBef>
              <a:spcAft>
                <a:spcPct val="0"/>
              </a:spcAft>
            </a:pPr>
            <a:r>
              <a:rPr lang="en-ZA" sz="1400" b="1" dirty="0" smtClean="0">
                <a:solidFill>
                  <a:srgbClr val="000000"/>
                </a:solidFill>
                <a:latin typeface="Calibri" pitchFamily="34" charset="0"/>
                <a:ea typeface="Calibri" pitchFamily="34" charset="0"/>
                <a:cs typeface="Arial" pitchFamily="34" charset="0"/>
              </a:rPr>
              <a:t>(Courtesy: Dr Monica </a:t>
            </a:r>
            <a:r>
              <a:rPr lang="en-ZA" sz="1400" b="1" dirty="0" err="1" smtClean="0">
                <a:solidFill>
                  <a:srgbClr val="000000"/>
                </a:solidFill>
                <a:latin typeface="Calibri" pitchFamily="34" charset="0"/>
                <a:ea typeface="Calibri" pitchFamily="34" charset="0"/>
                <a:cs typeface="Arial" pitchFamily="34" charset="0"/>
              </a:rPr>
              <a:t>Birkhead</a:t>
            </a:r>
            <a:r>
              <a:rPr lang="en-ZA" sz="1400" b="1" dirty="0" smtClean="0">
                <a:solidFill>
                  <a:srgbClr val="000000"/>
                </a:solidFill>
                <a:latin typeface="Calibri" pitchFamily="34" charset="0"/>
                <a:ea typeface="Calibri" pitchFamily="34" charset="0"/>
                <a:cs typeface="Arial" pitchFamily="34" charset="0"/>
              </a:rPr>
              <a:t>, NICD)</a:t>
            </a:r>
            <a:endParaRPr lang="en-ZA" sz="1400" dirty="0" smtClean="0">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582594"/>
          </a:xfrm>
        </p:spPr>
        <p:txBody>
          <a:bodyPr>
            <a:noAutofit/>
          </a:bodyPr>
          <a:lstStyle/>
          <a:p>
            <a:r>
              <a:rPr lang="en-ZA" sz="3600" dirty="0" smtClean="0"/>
              <a:t>Human exposure routes in South Africa</a:t>
            </a:r>
            <a:endParaRPr lang="en-ZA" sz="3600" dirty="0"/>
          </a:p>
        </p:txBody>
      </p:sp>
      <p:pic>
        <p:nvPicPr>
          <p:cNvPr id="4" name="Picture 3" descr="CCHFcat.jpg"/>
          <p:cNvPicPr>
            <a:picLocks noChangeAspect="1"/>
          </p:cNvPicPr>
          <p:nvPr/>
        </p:nvPicPr>
        <p:blipFill>
          <a:blip r:embed="rId3" cstate="print"/>
          <a:stretch>
            <a:fillRect/>
          </a:stretch>
        </p:blipFill>
        <p:spPr>
          <a:xfrm>
            <a:off x="714348" y="785794"/>
            <a:ext cx="7197090" cy="5904000"/>
          </a:xfrm>
          <a:prstGeom prst="rect">
            <a:avLst/>
          </a:prstGeom>
        </p:spPr>
      </p:pic>
      <p:sp>
        <p:nvSpPr>
          <p:cNvPr id="5" name="TextBox 4"/>
          <p:cNvSpPr txBox="1"/>
          <p:nvPr/>
        </p:nvSpPr>
        <p:spPr>
          <a:xfrm>
            <a:off x="6372200" y="6021288"/>
            <a:ext cx="2241063" cy="369332"/>
          </a:xfrm>
          <a:prstGeom prst="rect">
            <a:avLst/>
          </a:prstGeom>
          <a:noFill/>
        </p:spPr>
        <p:txBody>
          <a:bodyPr wrap="none" rtlCol="0">
            <a:spAutoFit/>
          </a:bodyPr>
          <a:lstStyle/>
          <a:p>
            <a:r>
              <a:rPr lang="en-ZA" dirty="0" smtClean="0"/>
              <a:t>60 to 75% tick-related</a:t>
            </a:r>
            <a:endParaRPr lang="en-ZA" dirty="0"/>
          </a:p>
        </p:txBody>
      </p:sp>
      <p:sp>
        <p:nvSpPr>
          <p:cNvPr id="6" name="TextBox 5"/>
          <p:cNvSpPr txBox="1"/>
          <p:nvPr/>
        </p:nvSpPr>
        <p:spPr>
          <a:xfrm>
            <a:off x="0" y="6642556"/>
            <a:ext cx="676788" cy="215444"/>
          </a:xfrm>
          <a:prstGeom prst="rect">
            <a:avLst/>
          </a:prstGeom>
          <a:noFill/>
        </p:spPr>
        <p:txBody>
          <a:bodyPr wrap="none" rtlCol="0">
            <a:spAutoFit/>
          </a:bodyPr>
          <a:lstStyle/>
          <a:p>
            <a:r>
              <a:rPr lang="en-ZA" sz="800" dirty="0" smtClean="0"/>
              <a:t>V. Msimang</a:t>
            </a:r>
            <a:endParaRPr lang="en-ZA" sz="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a:effectLst/>
        </p:spPr>
      </p:pic>
      <p:sp>
        <p:nvSpPr>
          <p:cNvPr id="2" name="Title 1"/>
          <p:cNvSpPr>
            <a:spLocks noGrp="1"/>
          </p:cNvSpPr>
          <p:nvPr>
            <p:ph type="title" sz="quarter"/>
          </p:nvPr>
        </p:nvSpPr>
        <p:spPr>
          <a:xfrm>
            <a:off x="428596" y="428604"/>
            <a:ext cx="8229600" cy="560406"/>
          </a:xfrm>
        </p:spPr>
        <p:txBody>
          <a:bodyPr>
            <a:noAutofit/>
          </a:bodyPr>
          <a:lstStyle/>
          <a:p>
            <a:r>
              <a:rPr lang="en-US" sz="3600" dirty="0" smtClean="0"/>
              <a:t>Differential diagnosis: What is Malaria</a:t>
            </a:r>
            <a:endParaRPr lang="en-ZA" sz="3600" dirty="0"/>
          </a:p>
        </p:txBody>
      </p:sp>
      <p:pic>
        <p:nvPicPr>
          <p:cNvPr id="10" name="Content Placeholder 9" descr="malaria.jpg"/>
          <p:cNvPicPr>
            <a:picLocks noGrp="1" noChangeAspect="1"/>
          </p:cNvPicPr>
          <p:nvPr>
            <p:ph sz="quarter" idx="1"/>
          </p:nvPr>
        </p:nvPicPr>
        <p:blipFill>
          <a:blip r:embed="rId4" cstate="print"/>
          <a:stretch>
            <a:fillRect/>
          </a:stretch>
        </p:blipFill>
        <p:spPr>
          <a:xfrm>
            <a:off x="1000100" y="1571612"/>
            <a:ext cx="2824233" cy="2185988"/>
          </a:xfrm>
        </p:spPr>
      </p:pic>
      <p:sp>
        <p:nvSpPr>
          <p:cNvPr id="12" name="Content Placeholder 3"/>
          <p:cNvSpPr>
            <a:spLocks noGrp="1"/>
          </p:cNvSpPr>
          <p:nvPr>
            <p:ph sz="quarter" idx="2"/>
          </p:nvPr>
        </p:nvSpPr>
        <p:spPr/>
        <p:txBody>
          <a:bodyPr/>
          <a:lstStyle/>
          <a:p>
            <a:pPr>
              <a:buNone/>
            </a:pPr>
            <a:r>
              <a:rPr lang="en-ZA" sz="1200" dirty="0" smtClean="0"/>
              <a:t>.</a:t>
            </a:r>
          </a:p>
          <a:p>
            <a:endParaRPr lang="en-ZA" sz="800" dirty="0" smtClean="0"/>
          </a:p>
          <a:p>
            <a:endParaRPr lang="en-ZA" dirty="0"/>
          </a:p>
        </p:txBody>
      </p:sp>
      <p:pic>
        <p:nvPicPr>
          <p:cNvPr id="9" name="Content Placeholder 8" descr="malaria-map(1).jpg"/>
          <p:cNvPicPr>
            <a:picLocks noGrp="1" noChangeAspect="1"/>
          </p:cNvPicPr>
          <p:nvPr>
            <p:ph sz="quarter" idx="3"/>
          </p:nvPr>
        </p:nvPicPr>
        <p:blipFill>
          <a:blip r:embed="rId5" cstate="print"/>
          <a:stretch>
            <a:fillRect/>
          </a:stretch>
        </p:blipFill>
        <p:spPr>
          <a:xfrm>
            <a:off x="5000628" y="1500174"/>
            <a:ext cx="2832480" cy="3024000"/>
          </a:xfrm>
        </p:spPr>
      </p:pic>
      <p:pic>
        <p:nvPicPr>
          <p:cNvPr id="17" name="Content Placeholder 16" descr="240px-Plasmodium_falciparum_01.png"/>
          <p:cNvPicPr>
            <a:picLocks noGrp="1" noChangeAspect="1"/>
          </p:cNvPicPr>
          <p:nvPr>
            <p:ph sz="quarter" idx="4"/>
          </p:nvPr>
        </p:nvPicPr>
        <p:blipFill>
          <a:blip r:embed="rId6" cstate="print"/>
          <a:stretch>
            <a:fillRect/>
          </a:stretch>
        </p:blipFill>
        <p:spPr>
          <a:xfrm>
            <a:off x="1214414" y="5143512"/>
            <a:ext cx="2286000" cy="1533525"/>
          </a:xfrm>
          <a:prstGeom prst="rect">
            <a:avLst/>
          </a:prstGeom>
        </p:spPr>
      </p:pic>
      <p:sp>
        <p:nvSpPr>
          <p:cNvPr id="14" name="Rectangle 13"/>
          <p:cNvSpPr/>
          <p:nvPr/>
        </p:nvSpPr>
        <p:spPr>
          <a:xfrm>
            <a:off x="428564" y="1214422"/>
            <a:ext cx="8715436" cy="338554"/>
          </a:xfrm>
          <a:prstGeom prst="rect">
            <a:avLst/>
          </a:prstGeom>
        </p:spPr>
        <p:txBody>
          <a:bodyPr wrap="square">
            <a:spAutoFit/>
          </a:bodyPr>
          <a:lstStyle/>
          <a:p>
            <a:pPr>
              <a:buNone/>
            </a:pPr>
            <a:r>
              <a:rPr lang="en-ZA" sz="1600" dirty="0" smtClean="0"/>
              <a:t>Serious, sometimes fatal disease caused by a parasite spread by mosquitoes</a:t>
            </a:r>
          </a:p>
        </p:txBody>
      </p:sp>
      <p:sp>
        <p:nvSpPr>
          <p:cNvPr id="15" name="TextBox 14"/>
          <p:cNvSpPr txBox="1"/>
          <p:nvPr/>
        </p:nvSpPr>
        <p:spPr>
          <a:xfrm>
            <a:off x="2786050" y="3429000"/>
            <a:ext cx="1031051" cy="307777"/>
          </a:xfrm>
          <a:prstGeom prst="rect">
            <a:avLst/>
          </a:prstGeom>
          <a:noFill/>
        </p:spPr>
        <p:txBody>
          <a:bodyPr wrap="none" rtlCol="0">
            <a:spAutoFit/>
          </a:bodyPr>
          <a:lstStyle/>
          <a:p>
            <a:r>
              <a:rPr lang="en-ZA" sz="1400" dirty="0" smtClean="0">
                <a:solidFill>
                  <a:schemeClr val="bg1"/>
                </a:solidFill>
              </a:rPr>
              <a:t>Anopheles</a:t>
            </a:r>
            <a:endParaRPr lang="en-ZA" sz="1400" dirty="0">
              <a:solidFill>
                <a:schemeClr val="bg1"/>
              </a:solidFill>
            </a:endParaRPr>
          </a:p>
        </p:txBody>
      </p:sp>
      <p:pic>
        <p:nvPicPr>
          <p:cNvPr id="18" name="Picture 17" descr="malariatest.png"/>
          <p:cNvPicPr>
            <a:picLocks noChangeAspect="1"/>
          </p:cNvPicPr>
          <p:nvPr/>
        </p:nvPicPr>
        <p:blipFill>
          <a:blip r:embed="rId7" cstate="print"/>
          <a:stretch>
            <a:fillRect/>
          </a:stretch>
        </p:blipFill>
        <p:spPr>
          <a:xfrm>
            <a:off x="5357818" y="4929198"/>
            <a:ext cx="2619375" cy="1743075"/>
          </a:xfrm>
          <a:prstGeom prst="rect">
            <a:avLst/>
          </a:prstGeom>
        </p:spPr>
      </p:pic>
      <p:sp>
        <p:nvSpPr>
          <p:cNvPr id="19" name="Rectangle 18"/>
          <p:cNvSpPr/>
          <p:nvPr/>
        </p:nvSpPr>
        <p:spPr>
          <a:xfrm>
            <a:off x="571472" y="4572008"/>
            <a:ext cx="3857620" cy="307777"/>
          </a:xfrm>
          <a:prstGeom prst="rect">
            <a:avLst/>
          </a:prstGeom>
        </p:spPr>
        <p:txBody>
          <a:bodyPr wrap="square">
            <a:spAutoFit/>
          </a:bodyPr>
          <a:lstStyle/>
          <a:p>
            <a:r>
              <a:rPr lang="en-ZA" sz="1400" dirty="0" smtClean="0"/>
              <a:t>Parasite in blood as seen under microscope</a:t>
            </a:r>
            <a:endParaRPr lang="en-ZA" sz="1400" dirty="0"/>
          </a:p>
        </p:txBody>
      </p:sp>
      <p:sp>
        <p:nvSpPr>
          <p:cNvPr id="20" name="Rectangle 19"/>
          <p:cNvSpPr/>
          <p:nvPr/>
        </p:nvSpPr>
        <p:spPr>
          <a:xfrm>
            <a:off x="5643570" y="4572008"/>
            <a:ext cx="2143140" cy="307777"/>
          </a:xfrm>
          <a:prstGeom prst="rect">
            <a:avLst/>
          </a:prstGeom>
        </p:spPr>
        <p:txBody>
          <a:bodyPr wrap="square">
            <a:spAutoFit/>
          </a:bodyPr>
          <a:lstStyle/>
          <a:p>
            <a:r>
              <a:rPr lang="en-ZA" sz="1400" dirty="0" smtClean="0"/>
              <a:t>Malaria test for ill patient</a:t>
            </a:r>
            <a:endParaRPr lang="en-ZA" sz="1400" dirty="0"/>
          </a:p>
        </p:txBody>
      </p:sp>
      <p:sp>
        <p:nvSpPr>
          <p:cNvPr id="21" name="Rectangle 20"/>
          <p:cNvSpPr/>
          <p:nvPr/>
        </p:nvSpPr>
        <p:spPr>
          <a:xfrm>
            <a:off x="1714480" y="6429396"/>
            <a:ext cx="1716239" cy="276999"/>
          </a:xfrm>
          <a:prstGeom prst="rect">
            <a:avLst/>
          </a:prstGeom>
        </p:spPr>
        <p:txBody>
          <a:bodyPr wrap="none">
            <a:spAutoFit/>
          </a:bodyPr>
          <a:lstStyle/>
          <a:p>
            <a:r>
              <a:rPr lang="en-ZA" sz="1200" dirty="0" smtClean="0">
                <a:solidFill>
                  <a:schemeClr val="tx1">
                    <a:lumMod val="75000"/>
                    <a:lumOff val="25000"/>
                  </a:schemeClr>
                </a:solidFill>
              </a:rPr>
              <a:t>Plasmodium Falciparum </a:t>
            </a:r>
            <a:endParaRPr lang="en-ZA" sz="1200"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ZA" dirty="0" smtClean="0"/>
              <a:t>Acknowledgements</a:t>
            </a:r>
            <a:endParaRPr lang="en-ZA" dirty="0"/>
          </a:p>
        </p:txBody>
      </p:sp>
      <p:sp>
        <p:nvSpPr>
          <p:cNvPr id="3" name="Content Placeholder 2"/>
          <p:cNvSpPr>
            <a:spLocks noGrp="1"/>
          </p:cNvSpPr>
          <p:nvPr>
            <p:ph idx="1"/>
          </p:nvPr>
        </p:nvSpPr>
        <p:spPr/>
        <p:txBody>
          <a:bodyPr>
            <a:normAutofit/>
          </a:bodyPr>
          <a:lstStyle/>
          <a:p>
            <a:r>
              <a:rPr lang="en-ZA" sz="2400" dirty="0" smtClean="0"/>
              <a:t>NICD-Centre for Emerging and Zoonotic Diseases, </a:t>
            </a:r>
            <a:r>
              <a:rPr lang="en-ZA" sz="2400" dirty="0" err="1" smtClean="0"/>
              <a:t>Arbovirus</a:t>
            </a:r>
            <a:r>
              <a:rPr lang="en-ZA" sz="2400" dirty="0" smtClean="0"/>
              <a:t> reference laboratory personnel</a:t>
            </a:r>
          </a:p>
          <a:p>
            <a:r>
              <a:rPr lang="en-ZA" sz="2400" dirty="0" smtClean="0"/>
              <a:t>NICD medical and epidemiology staff ensuring preparedness and follow up of suspected cases in South Africa </a:t>
            </a:r>
          </a:p>
          <a:p>
            <a:r>
              <a:rPr lang="en-ZA" sz="2400" dirty="0" smtClean="0"/>
              <a:t>National Department of Health of South Africa, Defence and Threat Reduction Agency, Polio Research Foundation</a:t>
            </a:r>
            <a:endParaRPr lang="en-ZA" sz="2400" dirty="0"/>
          </a:p>
        </p:txBody>
      </p:sp>
      <p:pic>
        <p:nvPicPr>
          <p:cNvPr id="5" name="Picture 2"/>
          <p:cNvPicPr>
            <a:picLocks noChangeAspect="1" noChangeArrowheads="1"/>
          </p:cNvPicPr>
          <p:nvPr/>
        </p:nvPicPr>
        <p:blipFill>
          <a:blip r:embed="rId3" cstate="print"/>
          <a:srcRect/>
          <a:stretch>
            <a:fillRect/>
          </a:stretch>
        </p:blipFill>
        <p:spPr bwMode="auto">
          <a:xfrm>
            <a:off x="3143240" y="5000636"/>
            <a:ext cx="3200423" cy="11430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11" name="Title 7"/>
          <p:cNvSpPr>
            <a:spLocks noGrp="1"/>
          </p:cNvSpPr>
          <p:nvPr>
            <p:ph type="title"/>
          </p:nvPr>
        </p:nvSpPr>
        <p:spPr>
          <a:xfrm>
            <a:off x="395536" y="188640"/>
            <a:ext cx="8229600" cy="778098"/>
          </a:xfrm>
        </p:spPr>
        <p:txBody>
          <a:bodyPr rtlCol="0">
            <a:normAutofit/>
          </a:bodyPr>
          <a:lstStyle/>
          <a:p>
            <a:pPr eaLnBrk="1" fontAlgn="auto" hangingPunct="1">
              <a:spcAft>
                <a:spcPts val="0"/>
              </a:spcAft>
              <a:defRPr/>
            </a:pPr>
            <a:r>
              <a:rPr lang="en-GB" sz="3600" dirty="0" smtClean="0">
                <a:effectLst>
                  <a:outerShdw blurRad="38100" dist="38100" dir="2700000" algn="tl">
                    <a:srgbClr val="000000">
                      <a:alpha val="43137"/>
                    </a:srgbClr>
                  </a:outerShdw>
                </a:effectLst>
              </a:rPr>
              <a:t>Diagnosis of </a:t>
            </a:r>
            <a:r>
              <a:rPr lang="en-GB" sz="3600" dirty="0" err="1" smtClean="0">
                <a:effectLst>
                  <a:outerShdw blurRad="38100" dist="38100" dir="2700000" algn="tl">
                    <a:srgbClr val="000000">
                      <a:alpha val="43137"/>
                    </a:srgbClr>
                  </a:outerShdw>
                </a:effectLst>
              </a:rPr>
              <a:t>arboviral</a:t>
            </a:r>
            <a:r>
              <a:rPr lang="en-GB" sz="3600" dirty="0" smtClean="0">
                <a:effectLst>
                  <a:outerShdw blurRad="38100" dist="38100" dir="2700000" algn="tl">
                    <a:srgbClr val="000000">
                      <a:alpha val="43137"/>
                    </a:srgbClr>
                  </a:outerShdw>
                </a:effectLst>
              </a:rPr>
              <a:t> disease</a:t>
            </a:r>
          </a:p>
        </p:txBody>
      </p:sp>
      <p:sp>
        <p:nvSpPr>
          <p:cNvPr id="9" name="Text Placeholder 8"/>
          <p:cNvSpPr>
            <a:spLocks noGrp="1"/>
          </p:cNvSpPr>
          <p:nvPr>
            <p:ph type="body" idx="1"/>
          </p:nvPr>
        </p:nvSpPr>
        <p:spPr>
          <a:xfrm>
            <a:off x="395536" y="908720"/>
            <a:ext cx="4040188" cy="360040"/>
          </a:xfrm>
        </p:spPr>
        <p:txBody>
          <a:bodyPr>
            <a:normAutofit lnSpcReduction="10000"/>
          </a:bodyPr>
          <a:lstStyle/>
          <a:p>
            <a:r>
              <a:rPr lang="en-ZA" sz="1800" dirty="0" smtClean="0"/>
              <a:t>Integrated approach for diagnosis</a:t>
            </a:r>
            <a:endParaRPr lang="en-ZA" sz="1800" dirty="0"/>
          </a:p>
        </p:txBody>
      </p:sp>
      <p:sp>
        <p:nvSpPr>
          <p:cNvPr id="12" name="Rectangle 8"/>
          <p:cNvSpPr>
            <a:spLocks noGrp="1"/>
          </p:cNvSpPr>
          <p:nvPr>
            <p:ph sz="half" idx="2"/>
          </p:nvPr>
        </p:nvSpPr>
        <p:spPr>
          <a:xfrm>
            <a:off x="395536" y="1268760"/>
            <a:ext cx="4464496" cy="4527352"/>
          </a:xfrm>
        </p:spPr>
        <p:txBody>
          <a:bodyPr>
            <a:normAutofit/>
          </a:bodyPr>
          <a:lstStyle/>
          <a:p>
            <a:r>
              <a:rPr lang="en-ZA" sz="1800" dirty="0" err="1" smtClean="0"/>
              <a:t>Arbovirus</a:t>
            </a:r>
            <a:r>
              <a:rPr lang="en-ZA" sz="1800" dirty="0" smtClean="0"/>
              <a:t> infections are most often mild, febrile illness not </a:t>
            </a:r>
            <a:r>
              <a:rPr lang="en-ZA" sz="1800" dirty="0" smtClean="0"/>
              <a:t>unlike </a:t>
            </a:r>
            <a:r>
              <a:rPr lang="en-ZA" sz="1800" dirty="0" err="1" smtClean="0"/>
              <a:t>enterovirus</a:t>
            </a:r>
            <a:r>
              <a:rPr lang="en-ZA" sz="1800" dirty="0" smtClean="0"/>
              <a:t>, influenza and herpes </a:t>
            </a:r>
            <a:r>
              <a:rPr lang="en-ZA" sz="1800" dirty="0" smtClean="0"/>
              <a:t>infection</a:t>
            </a:r>
          </a:p>
          <a:p>
            <a:r>
              <a:rPr lang="en-ZA" sz="1800" dirty="0" smtClean="0"/>
              <a:t>Encephalitis, Haemorrhagic fever, </a:t>
            </a:r>
            <a:r>
              <a:rPr lang="en-ZA" sz="1800" dirty="0" err="1" smtClean="0"/>
              <a:t>polyarthritis</a:t>
            </a:r>
            <a:endParaRPr lang="en-ZA" sz="1800" dirty="0" smtClean="0"/>
          </a:p>
          <a:p>
            <a:pPr>
              <a:buNone/>
            </a:pPr>
            <a:endParaRPr lang="en-ZA" sz="1800" dirty="0" smtClean="0"/>
          </a:p>
          <a:p>
            <a:pPr eaLnBrk="1" hangingPunct="1">
              <a:lnSpc>
                <a:spcPct val="90000"/>
              </a:lnSpc>
              <a:buFont typeface="Arial" charset="0"/>
              <a:buNone/>
            </a:pPr>
            <a:endParaRPr lang="en-GB" sz="2000" dirty="0" smtClean="0"/>
          </a:p>
          <a:p>
            <a:pPr eaLnBrk="1" hangingPunct="1">
              <a:lnSpc>
                <a:spcPct val="90000"/>
              </a:lnSpc>
            </a:pPr>
            <a:endParaRPr lang="en-GB" sz="2000" dirty="0" smtClean="0"/>
          </a:p>
          <a:p>
            <a:pPr eaLnBrk="1" hangingPunct="1">
              <a:lnSpc>
                <a:spcPct val="90000"/>
              </a:lnSpc>
            </a:pPr>
            <a:endParaRPr lang="en-GB" sz="2000" dirty="0" smtClean="0"/>
          </a:p>
          <a:p>
            <a:pPr eaLnBrk="1" hangingPunct="1">
              <a:lnSpc>
                <a:spcPct val="90000"/>
              </a:lnSpc>
              <a:buFont typeface="Arial" charset="0"/>
              <a:buNone/>
            </a:pPr>
            <a:endParaRPr lang="en-GB" sz="2000" dirty="0" smtClean="0"/>
          </a:p>
        </p:txBody>
      </p:sp>
      <p:sp>
        <p:nvSpPr>
          <p:cNvPr id="10" name="Text Placeholder 9"/>
          <p:cNvSpPr>
            <a:spLocks noGrp="1"/>
          </p:cNvSpPr>
          <p:nvPr>
            <p:ph type="body" sz="quarter" idx="3"/>
          </p:nvPr>
        </p:nvSpPr>
        <p:spPr>
          <a:xfrm>
            <a:off x="4644008" y="1268760"/>
            <a:ext cx="4041775" cy="250813"/>
          </a:xfrm>
        </p:spPr>
        <p:txBody>
          <a:bodyPr>
            <a:noAutofit/>
          </a:bodyPr>
          <a:lstStyle/>
          <a:p>
            <a:r>
              <a:rPr lang="en-ZA" sz="1800" dirty="0" smtClean="0"/>
              <a:t>Case histories: travel and exposure histories, dates</a:t>
            </a:r>
          </a:p>
        </p:txBody>
      </p:sp>
      <p:pic>
        <p:nvPicPr>
          <p:cNvPr id="13" name="Content Placeholder 12" descr="CIFSVPL_Arbovirus,jpeg.png"/>
          <p:cNvPicPr>
            <a:picLocks noGrp="1" noChangeAspect="1"/>
          </p:cNvPicPr>
          <p:nvPr>
            <p:ph sz="quarter" idx="4"/>
          </p:nvPr>
        </p:nvPicPr>
        <p:blipFill>
          <a:blip r:embed="rId4" cstate="print"/>
          <a:stretch>
            <a:fillRect/>
          </a:stretch>
        </p:blipFill>
        <p:spPr>
          <a:xfrm>
            <a:off x="4716016" y="1499650"/>
            <a:ext cx="3816424" cy="5125154"/>
          </a:xfrm>
        </p:spPr>
      </p:pic>
      <p:sp>
        <p:nvSpPr>
          <p:cNvPr id="14" name="Isosceles Triangle 13"/>
          <p:cNvSpPr/>
          <p:nvPr/>
        </p:nvSpPr>
        <p:spPr>
          <a:xfrm>
            <a:off x="1187624" y="3645024"/>
            <a:ext cx="2664296" cy="2448272"/>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TextBox 14"/>
          <p:cNvSpPr txBox="1"/>
          <p:nvPr/>
        </p:nvSpPr>
        <p:spPr>
          <a:xfrm>
            <a:off x="1763688" y="2924944"/>
            <a:ext cx="2010487" cy="769441"/>
          </a:xfrm>
          <a:prstGeom prst="rect">
            <a:avLst/>
          </a:prstGeom>
          <a:noFill/>
        </p:spPr>
        <p:txBody>
          <a:bodyPr wrap="none" rtlCol="0">
            <a:spAutoFit/>
          </a:bodyPr>
          <a:lstStyle/>
          <a:p>
            <a:r>
              <a:rPr lang="en-ZA" sz="1100" dirty="0" smtClean="0"/>
              <a:t>Travel, exposure </a:t>
            </a:r>
          </a:p>
          <a:p>
            <a:r>
              <a:rPr lang="en-ZA" sz="1100" dirty="0" smtClean="0"/>
              <a:t>to arthropods </a:t>
            </a:r>
          </a:p>
          <a:p>
            <a:r>
              <a:rPr lang="en-ZA" sz="1100" dirty="0" smtClean="0"/>
              <a:t>(mosquitoes, ticks, </a:t>
            </a:r>
          </a:p>
          <a:p>
            <a:r>
              <a:rPr lang="en-ZA" sz="1100" dirty="0" smtClean="0"/>
              <a:t>biting flies, midges, </a:t>
            </a:r>
            <a:r>
              <a:rPr lang="en-ZA" sz="1100" dirty="0" err="1" smtClean="0"/>
              <a:t>tabanids</a:t>
            </a:r>
            <a:r>
              <a:rPr lang="en-ZA" sz="1100" dirty="0" smtClean="0"/>
              <a:t>, ... </a:t>
            </a:r>
            <a:endParaRPr lang="en-ZA" sz="1100" dirty="0"/>
          </a:p>
        </p:txBody>
      </p:sp>
      <p:sp>
        <p:nvSpPr>
          <p:cNvPr id="16" name="TextBox 15"/>
          <p:cNvSpPr txBox="1"/>
          <p:nvPr/>
        </p:nvSpPr>
        <p:spPr>
          <a:xfrm>
            <a:off x="251520" y="6165304"/>
            <a:ext cx="1481496" cy="430887"/>
          </a:xfrm>
          <a:prstGeom prst="rect">
            <a:avLst/>
          </a:prstGeom>
          <a:noFill/>
        </p:spPr>
        <p:txBody>
          <a:bodyPr wrap="none" rtlCol="0">
            <a:spAutoFit/>
          </a:bodyPr>
          <a:lstStyle/>
          <a:p>
            <a:r>
              <a:rPr lang="en-ZA" sz="1100" dirty="0" smtClean="0"/>
              <a:t>Clinical manifestation, </a:t>
            </a:r>
          </a:p>
          <a:p>
            <a:r>
              <a:rPr lang="en-ZA" sz="1100" dirty="0" smtClean="0"/>
              <a:t>pathology testing</a:t>
            </a:r>
          </a:p>
        </p:txBody>
      </p:sp>
      <p:sp>
        <p:nvSpPr>
          <p:cNvPr id="17" name="TextBox 16"/>
          <p:cNvSpPr txBox="1"/>
          <p:nvPr/>
        </p:nvSpPr>
        <p:spPr>
          <a:xfrm>
            <a:off x="3131840" y="6165304"/>
            <a:ext cx="1515158" cy="430887"/>
          </a:xfrm>
          <a:prstGeom prst="rect">
            <a:avLst/>
          </a:prstGeom>
          <a:noFill/>
        </p:spPr>
        <p:txBody>
          <a:bodyPr wrap="none" rtlCol="0">
            <a:spAutoFit/>
          </a:bodyPr>
          <a:lstStyle/>
          <a:p>
            <a:r>
              <a:rPr lang="en-ZA" sz="1100" dirty="0" smtClean="0"/>
              <a:t>Diagnostic testing</a:t>
            </a:r>
          </a:p>
          <a:p>
            <a:r>
              <a:rPr lang="en-ZA" sz="1100" dirty="0" err="1" smtClean="0"/>
              <a:t>Flavivirus</a:t>
            </a:r>
            <a:r>
              <a:rPr lang="en-ZA" sz="1100" dirty="0" smtClean="0"/>
              <a:t> </a:t>
            </a:r>
            <a:r>
              <a:rPr lang="en-ZA" sz="1100" dirty="0" err="1" smtClean="0"/>
              <a:t>crossreaction</a:t>
            </a:r>
            <a:endParaRPr lang="en-ZA" sz="11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a:effectLst/>
        </p:spPr>
      </p:pic>
      <p:sp>
        <p:nvSpPr>
          <p:cNvPr id="15365" name="Title 7"/>
          <p:cNvSpPr>
            <a:spLocks noGrp="1"/>
          </p:cNvSpPr>
          <p:nvPr>
            <p:ph type="title"/>
          </p:nvPr>
        </p:nvSpPr>
        <p:spPr/>
        <p:txBody>
          <a:bodyPr>
            <a:noAutofit/>
          </a:bodyPr>
          <a:lstStyle/>
          <a:p>
            <a:r>
              <a:rPr lang="en-GB" sz="3600" dirty="0">
                <a:effectLst>
                  <a:outerShdw blurRad="38100" dist="38100" dir="2700000" algn="tl">
                    <a:srgbClr val="C0C0C0"/>
                  </a:outerShdw>
                </a:effectLst>
              </a:rPr>
              <a:t>Laboratory Investigations</a:t>
            </a:r>
            <a:r>
              <a:rPr lang="en-GB" sz="2000" dirty="0"/>
              <a:t/>
            </a:r>
            <a:br>
              <a:rPr lang="en-GB" sz="2000" dirty="0"/>
            </a:br>
            <a:r>
              <a:rPr lang="en-ZA" sz="2000" dirty="0" smtClean="0"/>
              <a:t>Routine blood screens / scans not very informative</a:t>
            </a:r>
            <a:br>
              <a:rPr lang="en-ZA" sz="2000" dirty="0" smtClean="0"/>
            </a:br>
            <a:r>
              <a:rPr lang="en-ZA" sz="2000" dirty="0" smtClean="0"/>
              <a:t>Specialized laboratory testing only provided in selected reference laboratories</a:t>
            </a:r>
            <a:br>
              <a:rPr lang="en-ZA" sz="2000" dirty="0" smtClean="0"/>
            </a:br>
            <a:endParaRPr lang="en-GB" sz="2000" dirty="0"/>
          </a:p>
        </p:txBody>
      </p:sp>
      <p:sp>
        <p:nvSpPr>
          <p:cNvPr id="39940" name="Rectangle 8"/>
          <p:cNvSpPr>
            <a:spLocks noGrp="1"/>
          </p:cNvSpPr>
          <p:nvPr>
            <p:ph idx="1"/>
          </p:nvPr>
        </p:nvSpPr>
        <p:spPr>
          <a:xfrm>
            <a:off x="457200" y="1412776"/>
            <a:ext cx="8229600" cy="5184576"/>
          </a:xfrm>
        </p:spPr>
        <p:txBody>
          <a:bodyPr>
            <a:normAutofit lnSpcReduction="10000"/>
          </a:bodyPr>
          <a:lstStyle/>
          <a:p>
            <a:pPr>
              <a:lnSpc>
                <a:spcPct val="90000"/>
              </a:lnSpc>
              <a:buFontTx/>
              <a:buNone/>
            </a:pPr>
            <a:r>
              <a:rPr lang="en-GB" sz="2000" u="sng" dirty="0" smtClean="0"/>
              <a:t>Specimens</a:t>
            </a:r>
            <a:endParaRPr lang="en-GB" sz="2000" u="sng" dirty="0"/>
          </a:p>
          <a:p>
            <a:pPr>
              <a:lnSpc>
                <a:spcPct val="90000"/>
              </a:lnSpc>
            </a:pPr>
            <a:r>
              <a:rPr lang="en-GB" sz="2000" dirty="0" smtClean="0"/>
              <a:t>Blood, serum for acute and </a:t>
            </a:r>
            <a:r>
              <a:rPr lang="en-GB" sz="2000" dirty="0" err="1" smtClean="0"/>
              <a:t>sero</a:t>
            </a:r>
            <a:r>
              <a:rPr lang="en-GB" sz="2000" dirty="0" smtClean="0"/>
              <a:t>-converted cases</a:t>
            </a:r>
          </a:p>
          <a:p>
            <a:pPr>
              <a:lnSpc>
                <a:spcPct val="90000"/>
              </a:lnSpc>
            </a:pPr>
            <a:r>
              <a:rPr lang="en-GB" sz="2000" dirty="0" smtClean="0"/>
              <a:t>CSF  for acute neurological cases</a:t>
            </a:r>
          </a:p>
          <a:p>
            <a:pPr>
              <a:lnSpc>
                <a:spcPct val="90000"/>
              </a:lnSpc>
            </a:pPr>
            <a:r>
              <a:rPr lang="en-GB" sz="2000" dirty="0" smtClean="0"/>
              <a:t>Liver, CSF, brain for post mortem cases   </a:t>
            </a:r>
            <a:endParaRPr lang="en-GB" sz="2000" dirty="0"/>
          </a:p>
          <a:p>
            <a:pPr>
              <a:lnSpc>
                <a:spcPct val="90000"/>
              </a:lnSpc>
              <a:buFontTx/>
              <a:buNone/>
            </a:pPr>
            <a:r>
              <a:rPr lang="en-GB" sz="2000" u="sng" dirty="0" err="1" smtClean="0"/>
              <a:t>Arbovirus</a:t>
            </a:r>
            <a:r>
              <a:rPr lang="en-GB" sz="2000" u="sng" dirty="0" smtClean="0"/>
              <a:t> case</a:t>
            </a:r>
          </a:p>
          <a:p>
            <a:pPr>
              <a:lnSpc>
                <a:spcPct val="90000"/>
              </a:lnSpc>
              <a:buFontTx/>
              <a:buNone/>
            </a:pPr>
            <a:r>
              <a:rPr lang="en-GB" sz="2000" u="sng" dirty="0" smtClean="0"/>
              <a:t>Confirmed</a:t>
            </a:r>
            <a:endParaRPr lang="en-GB" sz="2000" u="sng" dirty="0"/>
          </a:p>
          <a:p>
            <a:pPr>
              <a:lnSpc>
                <a:spcPct val="90000"/>
              </a:lnSpc>
            </a:pPr>
            <a:r>
              <a:rPr lang="en-GB" sz="2000" dirty="0" smtClean="0"/>
              <a:t>Case found positive for acute infection by polymerase chain reaction (PCR)</a:t>
            </a:r>
          </a:p>
          <a:p>
            <a:pPr>
              <a:lnSpc>
                <a:spcPct val="90000"/>
              </a:lnSpc>
            </a:pPr>
            <a:r>
              <a:rPr lang="en-GB" sz="2000" dirty="0" smtClean="0"/>
              <a:t>Fourfold </a:t>
            </a:r>
            <a:r>
              <a:rPr lang="en-GB" sz="2000" dirty="0" err="1" smtClean="0"/>
              <a:t>IgG</a:t>
            </a:r>
            <a:r>
              <a:rPr lang="en-GB" sz="2000" dirty="0" smtClean="0"/>
              <a:t> titre increase of long-lived antibodies (</a:t>
            </a:r>
            <a:r>
              <a:rPr lang="en-GB" sz="2000" dirty="0" err="1" smtClean="0"/>
              <a:t>IgG</a:t>
            </a:r>
            <a:r>
              <a:rPr lang="en-GB" sz="2000" dirty="0" smtClean="0"/>
              <a:t>) between convalescent specimens (10-14 d apart) by Enzyme-linked </a:t>
            </a:r>
            <a:r>
              <a:rPr lang="en-GB" sz="2000" dirty="0" err="1" smtClean="0"/>
              <a:t>immunosorbant</a:t>
            </a:r>
            <a:r>
              <a:rPr lang="en-GB" sz="2000" dirty="0" smtClean="0"/>
              <a:t> assay (ELISA)</a:t>
            </a:r>
            <a:endParaRPr lang="en-GB" sz="2000" dirty="0"/>
          </a:p>
          <a:p>
            <a:pPr>
              <a:lnSpc>
                <a:spcPct val="90000"/>
              </a:lnSpc>
              <a:buFontTx/>
              <a:buNone/>
            </a:pPr>
            <a:r>
              <a:rPr lang="en-GB" sz="2000" u="sng" dirty="0" smtClean="0"/>
              <a:t>Highly suggestive </a:t>
            </a:r>
          </a:p>
          <a:p>
            <a:pPr>
              <a:lnSpc>
                <a:spcPct val="90000"/>
              </a:lnSpc>
            </a:pPr>
            <a:r>
              <a:rPr lang="en-GB" sz="2000" dirty="0" smtClean="0"/>
              <a:t>Case found positive for short-lived antibodies (</a:t>
            </a:r>
            <a:r>
              <a:rPr lang="en-GB" sz="2000" dirty="0" err="1" smtClean="0"/>
              <a:t>IgM</a:t>
            </a:r>
            <a:r>
              <a:rPr lang="en-GB" sz="2000" dirty="0" smtClean="0"/>
              <a:t>) (90% recent infection)</a:t>
            </a:r>
          </a:p>
          <a:p>
            <a:pPr>
              <a:lnSpc>
                <a:spcPct val="90000"/>
              </a:lnSpc>
              <a:buNone/>
            </a:pPr>
            <a:r>
              <a:rPr lang="en-GB" sz="2000" u="sng" dirty="0" smtClean="0"/>
              <a:t>Persistence of </a:t>
            </a:r>
            <a:r>
              <a:rPr lang="en-GB" sz="2000" u="sng" dirty="0" err="1" smtClean="0"/>
              <a:t>arbovirus</a:t>
            </a:r>
            <a:r>
              <a:rPr lang="en-GB" sz="2000" u="sng" dirty="0" smtClean="0"/>
              <a:t> </a:t>
            </a:r>
            <a:r>
              <a:rPr lang="en-ZA" sz="2000" u="sng" dirty="0" smtClean="0"/>
              <a:t>virus-specific </a:t>
            </a:r>
            <a:r>
              <a:rPr lang="en-ZA" sz="2000" u="sng" dirty="0" err="1" smtClean="0"/>
              <a:t>IgM</a:t>
            </a:r>
            <a:r>
              <a:rPr lang="en-ZA" sz="2000" u="sng" dirty="0" smtClean="0"/>
              <a:t> responses</a:t>
            </a:r>
            <a:endParaRPr lang="en-GB" sz="2000" u="sng" dirty="0" smtClean="0"/>
          </a:p>
          <a:p>
            <a:pPr>
              <a:lnSpc>
                <a:spcPct val="90000"/>
              </a:lnSpc>
            </a:pPr>
            <a:r>
              <a:rPr lang="en-GB" sz="2000" dirty="0" err="1" smtClean="0"/>
              <a:t>Flaviviruses</a:t>
            </a:r>
            <a:r>
              <a:rPr lang="en-GB" sz="2000" dirty="0" smtClean="0"/>
              <a:t>: </a:t>
            </a:r>
            <a:r>
              <a:rPr lang="en-ZA" sz="2000" dirty="0" smtClean="0"/>
              <a:t>variable up to 3 years</a:t>
            </a:r>
            <a:endParaRPr lang="en-GB" sz="2000" dirty="0" smtClean="0"/>
          </a:p>
          <a:p>
            <a:pPr>
              <a:lnSpc>
                <a:spcPct val="90000"/>
              </a:lnSpc>
            </a:pPr>
            <a:r>
              <a:rPr lang="en-GB" sz="2000" dirty="0" err="1" smtClean="0"/>
              <a:t>Alphaviruses</a:t>
            </a:r>
            <a:r>
              <a:rPr lang="en-GB" sz="2000" dirty="0" smtClean="0"/>
              <a:t>: </a:t>
            </a:r>
            <a:r>
              <a:rPr lang="en-ZA" sz="2000" dirty="0" smtClean="0"/>
              <a:t>variable up to 2.5 years</a:t>
            </a:r>
            <a:endParaRPr lang="en-GB" sz="2000" dirty="0" smtClean="0"/>
          </a:p>
          <a:p>
            <a:pPr>
              <a:lnSpc>
                <a:spcPct val="90000"/>
              </a:lnSpc>
            </a:pPr>
            <a:r>
              <a:rPr lang="en-GB" sz="2000" dirty="0" smtClean="0"/>
              <a:t>Rift Valley virus (</a:t>
            </a:r>
            <a:r>
              <a:rPr lang="en-GB" sz="2000" dirty="0" err="1" smtClean="0"/>
              <a:t>Bunyavirus</a:t>
            </a:r>
            <a:r>
              <a:rPr lang="en-GB" sz="2000" dirty="0" smtClean="0"/>
              <a:t>): </a:t>
            </a:r>
            <a:r>
              <a:rPr lang="en-ZA" sz="2000" dirty="0" smtClean="0"/>
              <a:t>4-6 weeks</a:t>
            </a:r>
            <a:endParaRPr lang="en-GB" sz="2000" dirty="0"/>
          </a:p>
        </p:txBody>
      </p:sp>
      <p:sp>
        <p:nvSpPr>
          <p:cNvPr id="24" name="TextBox 23"/>
          <p:cNvSpPr txBox="1"/>
          <p:nvPr/>
        </p:nvSpPr>
        <p:spPr>
          <a:xfrm>
            <a:off x="827584" y="1556792"/>
            <a:ext cx="184731" cy="369332"/>
          </a:xfrm>
          <a:prstGeom prst="rect">
            <a:avLst/>
          </a:prstGeom>
          <a:noFill/>
        </p:spPr>
        <p:txBody>
          <a:bodyPr wrap="none" rtlCol="0">
            <a:spAutoFit/>
          </a:bodyPr>
          <a:lstStyle/>
          <a:p>
            <a:endParaRPr lang="en-Z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a:effectLst/>
        </p:spPr>
      </p:pic>
      <p:sp>
        <p:nvSpPr>
          <p:cNvPr id="15365" name="Title 7"/>
          <p:cNvSpPr>
            <a:spLocks noGrp="1"/>
          </p:cNvSpPr>
          <p:nvPr>
            <p:ph type="title"/>
          </p:nvPr>
        </p:nvSpPr>
        <p:spPr/>
        <p:txBody>
          <a:bodyPr>
            <a:normAutofit fontScale="90000"/>
          </a:bodyPr>
          <a:lstStyle/>
          <a:p>
            <a:r>
              <a:rPr lang="en-GB" sz="4000" dirty="0">
                <a:effectLst>
                  <a:outerShdw blurRad="38100" dist="38100" dir="2700000" algn="tl">
                    <a:srgbClr val="C0C0C0"/>
                  </a:outerShdw>
                </a:effectLst>
              </a:rPr>
              <a:t>Laboratory Investigations</a:t>
            </a:r>
            <a:r>
              <a:rPr lang="en-GB" dirty="0"/>
              <a:t/>
            </a:r>
            <a:br>
              <a:rPr lang="en-GB" dirty="0"/>
            </a:br>
            <a:r>
              <a:rPr lang="en-ZA" sz="1300" dirty="0" smtClean="0"/>
              <a:t>Routine blood screens / scans not very informative</a:t>
            </a:r>
            <a:br>
              <a:rPr lang="en-ZA" sz="1300" dirty="0" smtClean="0"/>
            </a:br>
            <a:r>
              <a:rPr lang="en-ZA" sz="1300" dirty="0" smtClean="0"/>
              <a:t>Specialized laboratory testing only provided in selected reference laboratories</a:t>
            </a:r>
            <a:r>
              <a:rPr lang="en-ZA" sz="2800" dirty="0" smtClean="0"/>
              <a:t/>
            </a:r>
            <a:br>
              <a:rPr lang="en-ZA" sz="2800" dirty="0" smtClean="0"/>
            </a:br>
            <a:endParaRPr lang="en-GB" sz="2800" dirty="0"/>
          </a:p>
        </p:txBody>
      </p:sp>
      <p:sp>
        <p:nvSpPr>
          <p:cNvPr id="14" name="Text Placeholder 13"/>
          <p:cNvSpPr>
            <a:spLocks noGrp="1"/>
          </p:cNvSpPr>
          <p:nvPr>
            <p:ph type="body" idx="1"/>
          </p:nvPr>
        </p:nvSpPr>
        <p:spPr>
          <a:xfrm>
            <a:off x="428596" y="1214422"/>
            <a:ext cx="4040188" cy="388949"/>
          </a:xfrm>
        </p:spPr>
        <p:txBody>
          <a:bodyPr>
            <a:normAutofit/>
          </a:bodyPr>
          <a:lstStyle/>
          <a:p>
            <a:r>
              <a:rPr lang="en-ZA" sz="1800" dirty="0" smtClean="0"/>
              <a:t>HAI </a:t>
            </a:r>
            <a:r>
              <a:rPr lang="en-ZA" sz="1800" dirty="0" err="1" smtClean="0"/>
              <a:t>Haemagglutination</a:t>
            </a:r>
            <a:r>
              <a:rPr lang="en-ZA" sz="1800" dirty="0" smtClean="0"/>
              <a:t> Inhibition assay</a:t>
            </a:r>
            <a:endParaRPr lang="en-ZA" sz="1800" dirty="0"/>
          </a:p>
        </p:txBody>
      </p:sp>
      <p:sp>
        <p:nvSpPr>
          <p:cNvPr id="39940" name="Rectangle 8"/>
          <p:cNvSpPr>
            <a:spLocks noGrp="1"/>
          </p:cNvSpPr>
          <p:nvPr>
            <p:ph sz="half" idx="2"/>
          </p:nvPr>
        </p:nvSpPr>
        <p:spPr>
          <a:xfrm>
            <a:off x="428596" y="4786322"/>
            <a:ext cx="3643338" cy="1714512"/>
          </a:xfrm>
        </p:spPr>
        <p:txBody>
          <a:bodyPr/>
          <a:lstStyle/>
          <a:p>
            <a:pPr>
              <a:lnSpc>
                <a:spcPct val="90000"/>
              </a:lnSpc>
              <a:buFontTx/>
              <a:buNone/>
            </a:pPr>
            <a:endParaRPr lang="en-GB" sz="2000" dirty="0"/>
          </a:p>
          <a:p>
            <a:pPr>
              <a:lnSpc>
                <a:spcPct val="90000"/>
              </a:lnSpc>
              <a:buFontTx/>
              <a:buNone/>
            </a:pPr>
            <a:r>
              <a:rPr lang="en-GB" sz="2000" dirty="0"/>
              <a:t>       </a:t>
            </a:r>
          </a:p>
          <a:p>
            <a:pPr>
              <a:lnSpc>
                <a:spcPct val="90000"/>
              </a:lnSpc>
              <a:buFontTx/>
              <a:buNone/>
            </a:pPr>
            <a:endParaRPr lang="en-GB" sz="2000" dirty="0"/>
          </a:p>
          <a:p>
            <a:pPr>
              <a:lnSpc>
                <a:spcPct val="90000"/>
              </a:lnSpc>
            </a:pPr>
            <a:endParaRPr lang="en-GB" sz="2000" dirty="0"/>
          </a:p>
          <a:p>
            <a:pPr>
              <a:lnSpc>
                <a:spcPct val="90000"/>
              </a:lnSpc>
            </a:pPr>
            <a:endParaRPr lang="en-GB" sz="2000" dirty="0"/>
          </a:p>
          <a:p>
            <a:pPr>
              <a:lnSpc>
                <a:spcPct val="90000"/>
              </a:lnSpc>
              <a:buFontTx/>
              <a:buNone/>
            </a:pPr>
            <a:endParaRPr lang="en-GB" sz="2000" dirty="0"/>
          </a:p>
        </p:txBody>
      </p:sp>
      <p:sp>
        <p:nvSpPr>
          <p:cNvPr id="15" name="Text Placeholder 14"/>
          <p:cNvSpPr>
            <a:spLocks noGrp="1"/>
          </p:cNvSpPr>
          <p:nvPr>
            <p:ph type="body" sz="quarter" idx="3"/>
          </p:nvPr>
        </p:nvSpPr>
        <p:spPr>
          <a:xfrm>
            <a:off x="4429124" y="1214422"/>
            <a:ext cx="4572000" cy="425448"/>
          </a:xfrm>
        </p:spPr>
        <p:txBody>
          <a:bodyPr>
            <a:noAutofit/>
          </a:bodyPr>
          <a:lstStyle/>
          <a:p>
            <a:r>
              <a:rPr lang="en-ZA" sz="1800" dirty="0" smtClean="0"/>
              <a:t>Chantel le Roux performing ELISA (24-48h)</a:t>
            </a:r>
            <a:endParaRPr lang="en-ZA" sz="1800" dirty="0"/>
          </a:p>
        </p:txBody>
      </p:sp>
      <p:pic>
        <p:nvPicPr>
          <p:cNvPr id="39941" name="Picture 5" descr="imf"/>
          <p:cNvPicPr>
            <a:picLocks noChangeAspect="1" noChangeArrowheads="1"/>
          </p:cNvPicPr>
          <p:nvPr/>
        </p:nvPicPr>
        <p:blipFill>
          <a:blip r:embed="rId4" cstate="print"/>
          <a:srcRect/>
          <a:stretch>
            <a:fillRect/>
          </a:stretch>
        </p:blipFill>
        <p:spPr bwMode="auto">
          <a:xfrm>
            <a:off x="6929454" y="4572008"/>
            <a:ext cx="1857388" cy="1857388"/>
          </a:xfrm>
          <a:prstGeom prst="rect">
            <a:avLst/>
          </a:prstGeom>
          <a:noFill/>
          <a:ln w="9525">
            <a:noFill/>
            <a:miter lim="800000"/>
            <a:headEnd/>
            <a:tailEnd/>
          </a:ln>
        </p:spPr>
      </p:pic>
      <p:pic>
        <p:nvPicPr>
          <p:cNvPr id="39943" name="Picture 8" descr="neutralization"/>
          <p:cNvPicPr>
            <a:picLocks noChangeAspect="1" noChangeArrowheads="1"/>
          </p:cNvPicPr>
          <p:nvPr/>
        </p:nvPicPr>
        <p:blipFill>
          <a:blip r:embed="rId5" cstate="print"/>
          <a:srcRect/>
          <a:stretch>
            <a:fillRect/>
          </a:stretch>
        </p:blipFill>
        <p:spPr bwMode="auto">
          <a:xfrm>
            <a:off x="4286248" y="4643446"/>
            <a:ext cx="2214578" cy="1804293"/>
          </a:xfrm>
          <a:prstGeom prst="rect">
            <a:avLst/>
          </a:prstGeom>
          <a:noFill/>
          <a:ln w="9525">
            <a:noFill/>
            <a:miter lim="800000"/>
            <a:headEnd/>
            <a:tailEnd/>
          </a:ln>
        </p:spPr>
      </p:pic>
      <p:sp>
        <p:nvSpPr>
          <p:cNvPr id="11" name="Text Box 9"/>
          <p:cNvSpPr txBox="1">
            <a:spLocks noChangeArrowheads="1"/>
          </p:cNvSpPr>
          <p:nvPr/>
        </p:nvSpPr>
        <p:spPr bwMode="auto">
          <a:xfrm>
            <a:off x="6643702" y="6429396"/>
            <a:ext cx="2357422" cy="246221"/>
          </a:xfrm>
          <a:prstGeom prst="rect">
            <a:avLst/>
          </a:prstGeom>
          <a:noFill/>
          <a:ln w="9525">
            <a:noFill/>
            <a:miter lim="800000"/>
            <a:headEnd/>
            <a:tailEnd/>
          </a:ln>
          <a:effectLst/>
        </p:spPr>
        <p:txBody>
          <a:bodyPr wrap="square">
            <a:spAutoFit/>
          </a:bodyPr>
          <a:lstStyle/>
          <a:p>
            <a:pPr algn="ctr">
              <a:spcBef>
                <a:spcPct val="50000"/>
              </a:spcBef>
            </a:pPr>
            <a:r>
              <a:rPr lang="en-US" sz="1000" b="1" dirty="0"/>
              <a:t>Indirect </a:t>
            </a:r>
            <a:r>
              <a:rPr lang="en-US" sz="1000" b="1" dirty="0" err="1"/>
              <a:t>immunofluorescence</a:t>
            </a:r>
            <a:r>
              <a:rPr lang="en-US" sz="1000" b="1" dirty="0"/>
              <a:t> tests</a:t>
            </a:r>
            <a:endParaRPr lang="en-GB" sz="1000" b="1" dirty="0"/>
          </a:p>
        </p:txBody>
      </p:sp>
      <p:sp>
        <p:nvSpPr>
          <p:cNvPr id="13" name="Text Box 11"/>
          <p:cNvSpPr txBox="1">
            <a:spLocks noChangeArrowheads="1"/>
          </p:cNvSpPr>
          <p:nvPr/>
        </p:nvSpPr>
        <p:spPr bwMode="auto">
          <a:xfrm>
            <a:off x="4214810" y="6429396"/>
            <a:ext cx="2528886" cy="261610"/>
          </a:xfrm>
          <a:prstGeom prst="rect">
            <a:avLst/>
          </a:prstGeom>
          <a:noFill/>
          <a:ln w="9525">
            <a:noFill/>
            <a:miter lim="800000"/>
            <a:headEnd/>
            <a:tailEnd/>
          </a:ln>
          <a:effectLst/>
        </p:spPr>
        <p:txBody>
          <a:bodyPr wrap="square">
            <a:spAutoFit/>
          </a:bodyPr>
          <a:lstStyle/>
          <a:p>
            <a:pPr algn="ctr">
              <a:spcBef>
                <a:spcPct val="50000"/>
              </a:spcBef>
              <a:defRPr/>
            </a:pPr>
            <a:r>
              <a:rPr lang="en-GB" sz="1100" b="1" dirty="0"/>
              <a:t>Virus Neutralizing Antibody Assays</a:t>
            </a:r>
          </a:p>
        </p:txBody>
      </p:sp>
      <p:pic>
        <p:nvPicPr>
          <p:cNvPr id="18" name="Picture 10" descr="flu5"/>
          <p:cNvPicPr>
            <a:picLocks noChangeAspect="1" noChangeArrowheads="1"/>
          </p:cNvPicPr>
          <p:nvPr/>
        </p:nvPicPr>
        <p:blipFill>
          <a:blip r:embed="rId6" cstate="print"/>
          <a:srcRect/>
          <a:stretch>
            <a:fillRect/>
          </a:stretch>
        </p:blipFill>
        <p:spPr bwMode="auto">
          <a:xfrm>
            <a:off x="428596" y="1714488"/>
            <a:ext cx="3733069" cy="2256173"/>
          </a:xfrm>
          <a:prstGeom prst="rect">
            <a:avLst/>
          </a:prstGeom>
          <a:noFill/>
          <a:ln w="9525">
            <a:noFill/>
            <a:miter lim="800000"/>
            <a:headEnd/>
            <a:tailEnd/>
          </a:ln>
        </p:spPr>
      </p:pic>
      <p:sp>
        <p:nvSpPr>
          <p:cNvPr id="20" name="Text Placeholder 13"/>
          <p:cNvSpPr txBox="1">
            <a:spLocks/>
          </p:cNvSpPr>
          <p:nvPr/>
        </p:nvSpPr>
        <p:spPr>
          <a:xfrm>
            <a:off x="323528" y="4077072"/>
            <a:ext cx="4040188" cy="388949"/>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ZA" sz="1800" b="1" i="0" u="none" strike="noStrike" kern="1200" cap="none" spc="0" normalizeH="0" baseline="0" noProof="0" dirty="0" smtClean="0">
                <a:ln>
                  <a:noFill/>
                </a:ln>
                <a:solidFill>
                  <a:schemeClr val="tx1"/>
                </a:solidFill>
                <a:effectLst/>
                <a:uLnTx/>
                <a:uFillTx/>
                <a:latin typeface="+mn-lt"/>
                <a:ea typeface="+mn-ea"/>
                <a:cs typeface="+mn-cs"/>
              </a:rPr>
              <a:t>PCR</a:t>
            </a:r>
            <a:r>
              <a:rPr kumimoji="0" lang="en-ZA" sz="1800" b="1" i="0" u="none" strike="noStrike" kern="1200" cap="none" spc="0" normalizeH="0" noProof="0" dirty="0" smtClean="0">
                <a:ln>
                  <a:noFill/>
                </a:ln>
                <a:solidFill>
                  <a:schemeClr val="tx1"/>
                </a:solidFill>
                <a:effectLst/>
                <a:uLnTx/>
                <a:uFillTx/>
                <a:latin typeface="+mn-lt"/>
                <a:ea typeface="+mn-ea"/>
                <a:cs typeface="+mn-cs"/>
              </a:rPr>
              <a:t> Polymerase chain reaction</a:t>
            </a:r>
            <a:endParaRPr kumimoji="0" lang="en-ZA" sz="1800" b="1" i="0" u="none" strike="noStrike" kern="1200" cap="none" spc="0" normalizeH="0" baseline="0" noProof="0" dirty="0">
              <a:ln>
                <a:noFill/>
              </a:ln>
              <a:solidFill>
                <a:schemeClr val="tx1"/>
              </a:solidFill>
              <a:effectLst/>
              <a:uLnTx/>
              <a:uFillTx/>
              <a:latin typeface="+mn-lt"/>
              <a:ea typeface="+mn-ea"/>
              <a:cs typeface="+mn-cs"/>
            </a:endParaRPr>
          </a:p>
        </p:txBody>
      </p:sp>
      <p:pic>
        <p:nvPicPr>
          <p:cNvPr id="22" name="Content Placeholder 21" descr="ItALY 133.JPG"/>
          <p:cNvPicPr>
            <a:picLocks noGrp="1" noChangeAspect="1"/>
          </p:cNvPicPr>
          <p:nvPr>
            <p:ph sz="quarter" idx="4"/>
          </p:nvPr>
        </p:nvPicPr>
        <p:blipFill>
          <a:blip r:embed="rId7" cstate="print"/>
          <a:stretch>
            <a:fillRect/>
          </a:stretch>
        </p:blipFill>
        <p:spPr>
          <a:xfrm>
            <a:off x="4714876" y="1643050"/>
            <a:ext cx="3429024" cy="2571768"/>
          </a:xfrm>
        </p:spPr>
      </p:pic>
      <p:sp>
        <p:nvSpPr>
          <p:cNvPr id="17" name="Text Placeholder 13"/>
          <p:cNvSpPr txBox="1">
            <a:spLocks/>
          </p:cNvSpPr>
          <p:nvPr/>
        </p:nvSpPr>
        <p:spPr>
          <a:xfrm>
            <a:off x="323528" y="6309320"/>
            <a:ext cx="4040188" cy="388949"/>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ZA" b="1" dirty="0" smtClean="0"/>
              <a:t>Virus isolation</a:t>
            </a:r>
            <a:endParaRPr kumimoji="0" lang="en-ZA" sz="1800" b="1" i="0" u="none" strike="noStrike" kern="1200" cap="none" spc="0" normalizeH="0" baseline="0" noProof="0" dirty="0">
              <a:ln>
                <a:noFill/>
              </a:ln>
              <a:solidFill>
                <a:schemeClr val="tx1"/>
              </a:solidFill>
              <a:effectLst/>
              <a:uLnTx/>
              <a:uFillTx/>
              <a:latin typeface="+mn-lt"/>
              <a:ea typeface="+mn-ea"/>
              <a:cs typeface="+mn-cs"/>
            </a:endParaRPr>
          </a:p>
        </p:txBody>
      </p:sp>
      <p:pic>
        <p:nvPicPr>
          <p:cNvPr id="23" name="Picture 22" descr="imagesCAKRRSA0.jpg"/>
          <p:cNvPicPr>
            <a:picLocks noChangeAspect="1"/>
          </p:cNvPicPr>
          <p:nvPr/>
        </p:nvPicPr>
        <p:blipFill>
          <a:blip r:embed="rId8" cstate="print"/>
          <a:stretch>
            <a:fillRect/>
          </a:stretch>
        </p:blipFill>
        <p:spPr>
          <a:xfrm>
            <a:off x="611560" y="4437112"/>
            <a:ext cx="1632384" cy="1800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a:effectLst/>
        </p:spPr>
      </p:pic>
      <p:pic>
        <p:nvPicPr>
          <p:cNvPr id="8194" name="Picture 3" descr="C:\Users\NICD\Desktop\VMdoc\Laptop\KNP\Aedes_vexans.jpg"/>
          <p:cNvPicPr>
            <a:picLocks noChangeAspect="1" noChangeArrowheads="1"/>
          </p:cNvPicPr>
          <p:nvPr/>
        </p:nvPicPr>
        <p:blipFill>
          <a:blip r:embed="rId4" cstate="print"/>
          <a:srcRect/>
          <a:stretch>
            <a:fillRect/>
          </a:stretch>
        </p:blipFill>
        <p:spPr bwMode="auto">
          <a:xfrm>
            <a:off x="611188" y="4005263"/>
            <a:ext cx="3522662" cy="2641600"/>
          </a:xfrm>
          <a:prstGeom prst="rect">
            <a:avLst/>
          </a:prstGeom>
          <a:noFill/>
          <a:ln w="9525">
            <a:noFill/>
            <a:miter lim="800000"/>
            <a:headEnd/>
            <a:tailEnd/>
          </a:ln>
        </p:spPr>
      </p:pic>
      <p:sp>
        <p:nvSpPr>
          <p:cNvPr id="8195" name="Title 3"/>
          <p:cNvSpPr>
            <a:spLocks noGrp="1"/>
          </p:cNvSpPr>
          <p:nvPr>
            <p:ph type="title" sz="quarter"/>
          </p:nvPr>
        </p:nvSpPr>
        <p:spPr>
          <a:xfrm>
            <a:off x="0" y="214290"/>
            <a:ext cx="9144000" cy="647700"/>
          </a:xfrm>
        </p:spPr>
        <p:txBody>
          <a:bodyPr>
            <a:normAutofit/>
          </a:bodyPr>
          <a:lstStyle/>
          <a:p>
            <a:pPr eaLnBrk="1" hangingPunct="1"/>
            <a:r>
              <a:rPr lang="en-ZA" sz="3600" dirty="0" smtClean="0"/>
              <a:t>Proliferation of mosquitoes near water  </a:t>
            </a:r>
          </a:p>
        </p:txBody>
      </p:sp>
      <p:pic>
        <p:nvPicPr>
          <p:cNvPr id="8196" name="Picture 6" descr="Cx.quinquefasciatus_ovipositing.jpg"/>
          <p:cNvPicPr>
            <a:picLocks noGrp="1" noChangeAspect="1"/>
          </p:cNvPicPr>
          <p:nvPr>
            <p:ph sz="quarter" idx="2"/>
          </p:nvPr>
        </p:nvPicPr>
        <p:blipFill>
          <a:blip r:embed="rId5" cstate="print"/>
          <a:srcRect/>
          <a:stretch>
            <a:fillRect/>
          </a:stretch>
        </p:blipFill>
        <p:spPr>
          <a:xfrm>
            <a:off x="4859338" y="4005263"/>
            <a:ext cx="3816350" cy="2611437"/>
          </a:xfrm>
          <a:noFill/>
        </p:spPr>
      </p:pic>
      <p:pic>
        <p:nvPicPr>
          <p:cNvPr id="8197" name="Picture 14" descr="Vlei_floodwater_Aedes.jpg"/>
          <p:cNvPicPr>
            <a:picLocks noGrp="1" noChangeAspect="1"/>
          </p:cNvPicPr>
          <p:nvPr>
            <p:ph sz="quarter" idx="3"/>
          </p:nvPr>
        </p:nvPicPr>
        <p:blipFill>
          <a:blip r:embed="rId6" cstate="print"/>
          <a:srcRect/>
          <a:stretch>
            <a:fillRect/>
          </a:stretch>
        </p:blipFill>
        <p:spPr>
          <a:xfrm>
            <a:off x="563563" y="1125538"/>
            <a:ext cx="3551237" cy="2663825"/>
          </a:xfrm>
          <a:noFill/>
        </p:spPr>
      </p:pic>
      <p:pic>
        <p:nvPicPr>
          <p:cNvPr id="8198" name="Picture 15" descr="Pans_Culex.jpg"/>
          <p:cNvPicPr>
            <a:picLocks noGrp="1" noChangeAspect="1"/>
          </p:cNvPicPr>
          <p:nvPr>
            <p:ph sz="quarter" idx="4"/>
          </p:nvPr>
        </p:nvPicPr>
        <p:blipFill>
          <a:blip r:embed="rId7" cstate="print"/>
          <a:srcRect/>
          <a:stretch>
            <a:fillRect/>
          </a:stretch>
        </p:blipFill>
        <p:spPr>
          <a:xfrm>
            <a:off x="4932363" y="1125538"/>
            <a:ext cx="3743325" cy="2808287"/>
          </a:xfrm>
          <a:noFill/>
        </p:spPr>
      </p:pic>
      <p:pic>
        <p:nvPicPr>
          <p:cNvPr id="8199" name="Picture 11" descr="Aedes_eggs.jpg"/>
          <p:cNvPicPr>
            <a:picLocks noGrp="1" noChangeAspect="1"/>
          </p:cNvPicPr>
          <p:nvPr>
            <p:ph sz="quarter" idx="1"/>
          </p:nvPr>
        </p:nvPicPr>
        <p:blipFill>
          <a:blip r:embed="rId8" cstate="print"/>
          <a:srcRect/>
          <a:stretch>
            <a:fillRect/>
          </a:stretch>
        </p:blipFill>
        <p:spPr>
          <a:xfrm>
            <a:off x="539750" y="5373688"/>
            <a:ext cx="1889125" cy="1295400"/>
          </a:xfrm>
          <a:noFill/>
        </p:spPr>
      </p:pic>
      <p:sp>
        <p:nvSpPr>
          <p:cNvPr id="8200" name="TextBox 15"/>
          <p:cNvSpPr txBox="1">
            <a:spLocks noChangeArrowheads="1"/>
          </p:cNvSpPr>
          <p:nvPr/>
        </p:nvSpPr>
        <p:spPr bwMode="auto">
          <a:xfrm>
            <a:off x="611188" y="3933825"/>
            <a:ext cx="2236787" cy="368300"/>
          </a:xfrm>
          <a:prstGeom prst="rect">
            <a:avLst/>
          </a:prstGeom>
          <a:noFill/>
          <a:ln w="9525">
            <a:noFill/>
            <a:miter lim="800000"/>
            <a:headEnd/>
            <a:tailEnd/>
          </a:ln>
        </p:spPr>
        <p:txBody>
          <a:bodyPr wrap="none">
            <a:spAutoFit/>
          </a:bodyPr>
          <a:lstStyle/>
          <a:p>
            <a:r>
              <a:rPr lang="en-ZA" dirty="0">
                <a:solidFill>
                  <a:schemeClr val="bg1"/>
                </a:solidFill>
              </a:rPr>
              <a:t>Flood water - </a:t>
            </a:r>
            <a:r>
              <a:rPr lang="en-ZA" i="1" dirty="0" err="1">
                <a:solidFill>
                  <a:schemeClr val="bg1"/>
                </a:solidFill>
              </a:rPr>
              <a:t>Aedes</a:t>
            </a:r>
            <a:endParaRPr lang="en-ZA" i="1" dirty="0">
              <a:solidFill>
                <a:schemeClr val="bg1"/>
              </a:solidFill>
            </a:endParaRPr>
          </a:p>
        </p:txBody>
      </p:sp>
      <p:sp>
        <p:nvSpPr>
          <p:cNvPr id="8201" name="TextBox 16"/>
          <p:cNvSpPr txBox="1">
            <a:spLocks noChangeArrowheads="1"/>
          </p:cNvSpPr>
          <p:nvPr/>
        </p:nvSpPr>
        <p:spPr bwMode="auto">
          <a:xfrm>
            <a:off x="4859338" y="4005263"/>
            <a:ext cx="774700" cy="369887"/>
          </a:xfrm>
          <a:prstGeom prst="rect">
            <a:avLst/>
          </a:prstGeom>
          <a:noFill/>
          <a:ln w="9525">
            <a:noFill/>
            <a:miter lim="800000"/>
            <a:headEnd/>
            <a:tailEnd/>
          </a:ln>
        </p:spPr>
        <p:txBody>
          <a:bodyPr wrap="none">
            <a:spAutoFit/>
          </a:bodyPr>
          <a:lstStyle/>
          <a:p>
            <a:r>
              <a:rPr lang="en-ZA" dirty="0" err="1">
                <a:solidFill>
                  <a:schemeClr val="bg1"/>
                </a:solidFill>
              </a:rPr>
              <a:t>Culex</a:t>
            </a:r>
            <a:endParaRPr lang="en-ZA" i="1" dirty="0">
              <a:solidFill>
                <a:schemeClr val="bg1"/>
              </a:solidFill>
            </a:endParaRPr>
          </a:p>
        </p:txBody>
      </p:sp>
      <p:sp>
        <p:nvSpPr>
          <p:cNvPr id="10" name="TextBox 9"/>
          <p:cNvSpPr txBox="1"/>
          <p:nvPr/>
        </p:nvSpPr>
        <p:spPr>
          <a:xfrm>
            <a:off x="539552" y="836712"/>
            <a:ext cx="3294428" cy="369332"/>
          </a:xfrm>
          <a:prstGeom prst="rect">
            <a:avLst/>
          </a:prstGeom>
          <a:noFill/>
        </p:spPr>
        <p:txBody>
          <a:bodyPr wrap="none" rtlCol="0">
            <a:spAutoFit/>
          </a:bodyPr>
          <a:lstStyle/>
          <a:p>
            <a:r>
              <a:rPr lang="en-ZA" dirty="0" smtClean="0"/>
              <a:t>Rift Valley fever virus mosquitoes</a:t>
            </a:r>
            <a:endParaRPr lang="en-Z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a:effectLst/>
        </p:spPr>
      </p:pic>
      <p:pic>
        <p:nvPicPr>
          <p:cNvPr id="9218" name="Picture 2" descr="C:\Users\NICD\Desktop\VMdoc\mosquitoesprolif..jpg"/>
          <p:cNvPicPr>
            <a:picLocks noGrp="1" noChangeAspect="1" noChangeArrowheads="1"/>
          </p:cNvPicPr>
          <p:nvPr>
            <p:ph idx="1"/>
          </p:nvPr>
        </p:nvPicPr>
        <p:blipFill>
          <a:blip r:embed="rId3" cstate="print"/>
          <a:srcRect/>
          <a:stretch>
            <a:fillRect/>
          </a:stretch>
        </p:blipFill>
        <p:spPr>
          <a:xfrm>
            <a:off x="179513" y="188640"/>
            <a:ext cx="8760546" cy="3960440"/>
          </a:xfrm>
          <a:noFill/>
        </p:spPr>
      </p:pic>
      <p:grpSp>
        <p:nvGrpSpPr>
          <p:cNvPr id="2" name="Group 5"/>
          <p:cNvGrpSpPr>
            <a:grpSpLocks/>
          </p:cNvGrpSpPr>
          <p:nvPr/>
        </p:nvGrpSpPr>
        <p:grpSpPr bwMode="auto">
          <a:xfrm>
            <a:off x="395536" y="4797152"/>
            <a:ext cx="4787900" cy="1728787"/>
            <a:chOff x="5837885" y="1641497"/>
            <a:chExt cx="1475213" cy="466535"/>
          </a:xfrm>
        </p:grpSpPr>
        <p:pic>
          <p:nvPicPr>
            <p:cNvPr id="9222" name="Picture 6"/>
            <p:cNvPicPr>
              <a:picLocks noChangeAspect="1"/>
            </p:cNvPicPr>
            <p:nvPr/>
          </p:nvPicPr>
          <p:blipFill>
            <a:blip r:embed="rId4" cstate="print"/>
            <a:srcRect/>
            <a:stretch>
              <a:fillRect/>
            </a:stretch>
          </p:blipFill>
          <p:spPr bwMode="auto">
            <a:xfrm>
              <a:off x="5837885" y="1641497"/>
              <a:ext cx="590550" cy="466535"/>
            </a:xfrm>
            <a:prstGeom prst="rect">
              <a:avLst/>
            </a:prstGeom>
            <a:noFill/>
            <a:ln w="9525">
              <a:noFill/>
              <a:miter lim="800000"/>
              <a:headEnd/>
              <a:tailEnd/>
            </a:ln>
          </p:spPr>
        </p:pic>
        <p:pic>
          <p:nvPicPr>
            <p:cNvPr id="9223" name="Picture 7" descr="Susceptible sheep.jpg"/>
            <p:cNvPicPr>
              <a:picLocks noChangeAspect="1"/>
            </p:cNvPicPr>
            <p:nvPr/>
          </p:nvPicPr>
          <p:blipFill>
            <a:blip r:embed="rId5" cstate="print"/>
            <a:srcRect/>
            <a:stretch>
              <a:fillRect/>
            </a:stretch>
          </p:blipFill>
          <p:spPr bwMode="auto">
            <a:xfrm>
              <a:off x="6428435" y="1691286"/>
              <a:ext cx="410569" cy="328455"/>
            </a:xfrm>
            <a:prstGeom prst="rect">
              <a:avLst/>
            </a:prstGeom>
            <a:noFill/>
            <a:ln w="9525">
              <a:noFill/>
              <a:miter lim="800000"/>
              <a:headEnd/>
              <a:tailEnd/>
            </a:ln>
          </p:spPr>
        </p:pic>
        <p:pic>
          <p:nvPicPr>
            <p:cNvPr id="9224" name="Picture 8"/>
            <p:cNvPicPr>
              <a:picLocks noChangeAspect="1"/>
            </p:cNvPicPr>
            <p:nvPr/>
          </p:nvPicPr>
          <p:blipFill>
            <a:blip r:embed="rId6" cstate="print"/>
            <a:srcRect/>
            <a:stretch>
              <a:fillRect/>
            </a:stretch>
          </p:blipFill>
          <p:spPr bwMode="auto">
            <a:xfrm>
              <a:off x="6928964" y="1649126"/>
              <a:ext cx="384134" cy="396301"/>
            </a:xfrm>
            <a:prstGeom prst="rect">
              <a:avLst/>
            </a:prstGeom>
            <a:noFill/>
            <a:ln w="9525">
              <a:noFill/>
              <a:miter lim="800000"/>
              <a:headEnd/>
              <a:tailEnd/>
            </a:ln>
          </p:spPr>
        </p:pic>
      </p:grpSp>
      <p:cxnSp>
        <p:nvCxnSpPr>
          <p:cNvPr id="11" name="Straight Arrow Connector 10"/>
          <p:cNvCxnSpPr/>
          <p:nvPr/>
        </p:nvCxnSpPr>
        <p:spPr>
          <a:xfrm flipH="1">
            <a:off x="4716463" y="3716338"/>
            <a:ext cx="9525" cy="833437"/>
          </a:xfrm>
          <a:prstGeom prst="straightConnector1">
            <a:avLst/>
          </a:prstGeom>
          <a:ln w="28575">
            <a:solidFill>
              <a:srgbClr val="CC00CC"/>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860032" y="3717032"/>
            <a:ext cx="9525" cy="833437"/>
          </a:xfrm>
          <a:prstGeom prst="straightConnector1">
            <a:avLst/>
          </a:prstGeom>
          <a:ln w="28575">
            <a:solidFill>
              <a:srgbClr val="003399"/>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7" cstate="print"/>
          <a:srcRect/>
          <a:stretch>
            <a:fillRect/>
          </a:stretch>
        </p:blipFill>
        <p:spPr bwMode="auto">
          <a:xfrm>
            <a:off x="5652120" y="4077072"/>
            <a:ext cx="2931617" cy="2295269"/>
          </a:xfrm>
          <a:prstGeom prst="rect">
            <a:avLst/>
          </a:prstGeom>
          <a:noFill/>
          <a:ln w="9525">
            <a:noFill/>
            <a:miter lim="800000"/>
            <a:headEnd/>
            <a:tailEnd/>
          </a:ln>
          <a:effectLst/>
        </p:spPr>
      </p:pic>
      <p:sp>
        <p:nvSpPr>
          <p:cNvPr id="10" name="Rectangle 2"/>
          <p:cNvSpPr>
            <a:spLocks noGrp="1" noChangeArrowheads="1"/>
          </p:cNvSpPr>
          <p:nvPr>
            <p:ph type="title"/>
          </p:nvPr>
        </p:nvSpPr>
        <p:spPr>
          <a:xfrm>
            <a:off x="5220072" y="4149080"/>
            <a:ext cx="1656184" cy="361132"/>
          </a:xfrm>
        </p:spPr>
        <p:txBody>
          <a:bodyPr>
            <a:noAutofit/>
          </a:bodyPr>
          <a:lstStyle/>
          <a:p>
            <a:pPr algn="l" eaLnBrk="1" hangingPunct="1"/>
            <a:r>
              <a:rPr lang="en-ZA" sz="1000" dirty="0" smtClean="0"/>
              <a:t>Amplification of virus </a:t>
            </a:r>
            <a:br>
              <a:rPr lang="en-ZA" sz="1000" dirty="0" smtClean="0"/>
            </a:br>
            <a:r>
              <a:rPr lang="en-ZA" sz="1000" dirty="0" smtClean="0"/>
              <a:t>in animals via  </a:t>
            </a:r>
            <a:r>
              <a:rPr lang="en-ZA" sz="1000" u="sng" dirty="0" smtClean="0">
                <a:solidFill>
                  <a:schemeClr val="tx2">
                    <a:lumMod val="60000"/>
                    <a:lumOff val="40000"/>
                  </a:schemeClr>
                </a:solidFill>
              </a:rPr>
              <a:t>Culex</a:t>
            </a:r>
            <a:r>
              <a:rPr lang="en-ZA" sz="1000" u="sng" dirty="0" smtClean="0">
                <a:solidFill>
                  <a:srgbClr val="FF0066"/>
                </a:solidFill>
              </a:rPr>
              <a:t> </a:t>
            </a:r>
            <a:r>
              <a:rPr lang="en-ZA" sz="1000" dirty="0" smtClean="0"/>
              <a:t>mosquitoes</a:t>
            </a:r>
            <a:endParaRPr lang="en-US" sz="1000" dirty="0" smtClean="0"/>
          </a:p>
        </p:txBody>
      </p:sp>
      <p:sp>
        <p:nvSpPr>
          <p:cNvPr id="12" name="Rectangle 2"/>
          <p:cNvSpPr txBox="1">
            <a:spLocks noChangeArrowheads="1"/>
          </p:cNvSpPr>
          <p:nvPr/>
        </p:nvSpPr>
        <p:spPr bwMode="auto">
          <a:xfrm>
            <a:off x="7523162" y="4221088"/>
            <a:ext cx="1620838" cy="503782"/>
          </a:xfrm>
          <a:prstGeom prst="rect">
            <a:avLst/>
          </a:prstGeom>
          <a:noFill/>
          <a:ln w="9525">
            <a:noFill/>
            <a:miter lim="800000"/>
            <a:headEnd/>
            <a:tailEnd/>
          </a:ln>
          <a:effectLst/>
        </p:spPr>
        <p:txBody>
          <a:bodyPr anchor="ctr"/>
          <a:lstStyle/>
          <a:p>
            <a:pPr algn="ctr">
              <a:defRPr/>
            </a:pPr>
            <a:r>
              <a:rPr lang="en-US" sz="1000" kern="0" dirty="0">
                <a:latin typeface="+mj-lt"/>
                <a:ea typeface="+mj-ea"/>
                <a:cs typeface="+mj-cs"/>
              </a:rPr>
              <a:t>Risk of infection </a:t>
            </a:r>
          </a:p>
          <a:p>
            <a:pPr algn="ctr">
              <a:defRPr/>
            </a:pPr>
            <a:r>
              <a:rPr lang="en-US" sz="1000" kern="0" dirty="0">
                <a:latin typeface="+mj-lt"/>
                <a:ea typeface="+mj-ea"/>
                <a:cs typeface="+mj-cs"/>
              </a:rPr>
              <a:t>for people </a:t>
            </a:r>
          </a:p>
          <a:p>
            <a:pPr algn="ctr">
              <a:defRPr/>
            </a:pPr>
            <a:r>
              <a:rPr lang="en-US" sz="1000" kern="0" dirty="0">
                <a:latin typeface="+mj-lt"/>
                <a:ea typeface="+mj-ea"/>
                <a:cs typeface="+mj-cs"/>
              </a:rPr>
              <a:t>increases</a:t>
            </a:r>
          </a:p>
        </p:txBody>
      </p:sp>
      <p:sp>
        <p:nvSpPr>
          <p:cNvPr id="15" name="Rectangle 14"/>
          <p:cNvSpPr/>
          <p:nvPr/>
        </p:nvSpPr>
        <p:spPr>
          <a:xfrm>
            <a:off x="1619672" y="4149080"/>
            <a:ext cx="2808312" cy="246221"/>
          </a:xfrm>
          <a:prstGeom prst="rect">
            <a:avLst/>
          </a:prstGeom>
        </p:spPr>
        <p:txBody>
          <a:bodyPr wrap="square">
            <a:spAutoFit/>
          </a:bodyPr>
          <a:lstStyle/>
          <a:p>
            <a:r>
              <a:rPr lang="en-ZA" sz="1000" dirty="0" smtClean="0"/>
              <a:t>Infection of animals via feeding mosquitoes</a:t>
            </a:r>
            <a:endParaRPr lang="en-ZA"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print"/>
          <a:srcRect/>
          <a:stretch>
            <a:fillRect/>
          </a:stretch>
        </p:blipFill>
        <p:spPr bwMode="auto">
          <a:xfrm>
            <a:off x="0" y="1"/>
            <a:ext cx="9144000" cy="6858000"/>
          </a:xfrm>
          <a:prstGeom prst="rect">
            <a:avLst/>
          </a:prstGeom>
          <a:noFill/>
          <a:ln w="9525">
            <a:noFill/>
            <a:miter lim="800000"/>
            <a:headEnd/>
            <a:tailEnd/>
          </a:ln>
          <a:effectLst/>
        </p:spPr>
      </p:pic>
      <p:pic>
        <p:nvPicPr>
          <p:cNvPr id="4098" name="Picture 19" descr="herder.jpg"/>
          <p:cNvPicPr>
            <a:picLocks noChangeAspect="1"/>
          </p:cNvPicPr>
          <p:nvPr/>
        </p:nvPicPr>
        <p:blipFill>
          <a:blip r:embed="rId4" cstate="print"/>
          <a:srcRect/>
          <a:stretch>
            <a:fillRect/>
          </a:stretch>
        </p:blipFill>
        <p:spPr bwMode="auto">
          <a:xfrm>
            <a:off x="6227763" y="1557338"/>
            <a:ext cx="2714625" cy="2038350"/>
          </a:xfrm>
          <a:prstGeom prst="rect">
            <a:avLst/>
          </a:prstGeom>
          <a:noFill/>
          <a:ln w="9525">
            <a:noFill/>
            <a:miter lim="800000"/>
            <a:headEnd/>
            <a:tailEnd/>
          </a:ln>
        </p:spPr>
      </p:pic>
      <p:sp>
        <p:nvSpPr>
          <p:cNvPr id="4099" name="Text Placeholder 14"/>
          <p:cNvSpPr>
            <a:spLocks noGrp="1"/>
          </p:cNvSpPr>
          <p:nvPr>
            <p:ph type="body" idx="4294967295"/>
          </p:nvPr>
        </p:nvSpPr>
        <p:spPr>
          <a:xfrm>
            <a:off x="468313" y="1052513"/>
            <a:ext cx="1628775" cy="639762"/>
          </a:xfrm>
        </p:spPr>
        <p:txBody>
          <a:bodyPr anchor="b"/>
          <a:lstStyle/>
          <a:p>
            <a:pPr marL="0" indent="0" defTabSz="457200" eaLnBrk="1" hangingPunct="1">
              <a:buFontTx/>
              <a:buNone/>
            </a:pPr>
            <a:r>
              <a:rPr lang="en-ZA" sz="2800" b="1" dirty="0" smtClean="0"/>
              <a:t>Animals</a:t>
            </a:r>
          </a:p>
        </p:txBody>
      </p:sp>
      <p:pic>
        <p:nvPicPr>
          <p:cNvPr id="4100" name="Picture 5" descr="rd329"/>
          <p:cNvPicPr>
            <a:picLocks noGrp="1" noChangeAspect="1" noChangeArrowheads="1"/>
          </p:cNvPicPr>
          <p:nvPr>
            <p:ph sz="half" idx="4294967295"/>
          </p:nvPr>
        </p:nvPicPr>
        <p:blipFill>
          <a:blip r:embed="rId5" cstate="print"/>
          <a:srcRect/>
          <a:stretch>
            <a:fillRect/>
          </a:stretch>
        </p:blipFill>
        <p:spPr>
          <a:xfrm>
            <a:off x="539750" y="4508500"/>
            <a:ext cx="2646363" cy="1776413"/>
          </a:xfrm>
        </p:spPr>
      </p:pic>
      <p:sp>
        <p:nvSpPr>
          <p:cNvPr id="4101" name="Text Placeholder 15"/>
          <p:cNvSpPr>
            <a:spLocks noGrp="1"/>
          </p:cNvSpPr>
          <p:nvPr>
            <p:ph type="body" sz="quarter" idx="4294967295"/>
          </p:nvPr>
        </p:nvSpPr>
        <p:spPr>
          <a:xfrm>
            <a:off x="4645025" y="895350"/>
            <a:ext cx="4041775" cy="639763"/>
          </a:xfrm>
        </p:spPr>
        <p:txBody>
          <a:bodyPr anchor="b"/>
          <a:lstStyle/>
          <a:p>
            <a:pPr marL="0" indent="0" defTabSz="457200" eaLnBrk="1" hangingPunct="1">
              <a:buFontTx/>
              <a:buNone/>
            </a:pPr>
            <a:r>
              <a:rPr lang="en-ZA" sz="2800" b="1" dirty="0" smtClean="0"/>
              <a:t>Humans</a:t>
            </a:r>
          </a:p>
        </p:txBody>
      </p:sp>
      <p:pic>
        <p:nvPicPr>
          <p:cNvPr id="4102" name="Content Placeholder 10" descr="eweaborting.jpg"/>
          <p:cNvPicPr>
            <a:picLocks noGrp="1" noChangeAspect="1"/>
          </p:cNvPicPr>
          <p:nvPr>
            <p:ph sz="quarter" idx="4294967295"/>
          </p:nvPr>
        </p:nvPicPr>
        <p:blipFill>
          <a:blip r:embed="rId6" cstate="print"/>
          <a:srcRect/>
          <a:stretch>
            <a:fillRect/>
          </a:stretch>
        </p:blipFill>
        <p:spPr>
          <a:xfrm>
            <a:off x="539750" y="2492375"/>
            <a:ext cx="2647950" cy="1733550"/>
          </a:xfrm>
        </p:spPr>
      </p:pic>
      <p:sp>
        <p:nvSpPr>
          <p:cNvPr id="4103" name="Rectangle 7"/>
          <p:cNvSpPr>
            <a:spLocks noChangeArrowheads="1"/>
          </p:cNvSpPr>
          <p:nvPr/>
        </p:nvSpPr>
        <p:spPr bwMode="auto">
          <a:xfrm>
            <a:off x="468313" y="1700213"/>
            <a:ext cx="3609975" cy="738187"/>
          </a:xfrm>
          <a:prstGeom prst="rect">
            <a:avLst/>
          </a:prstGeom>
          <a:noFill/>
          <a:ln w="9525">
            <a:noFill/>
            <a:miter lim="800000"/>
            <a:headEnd/>
            <a:tailEnd/>
          </a:ln>
        </p:spPr>
        <p:txBody>
          <a:bodyPr>
            <a:spAutoFit/>
          </a:bodyPr>
          <a:lstStyle/>
          <a:p>
            <a:pPr defTabSz="457200"/>
            <a:r>
              <a:rPr lang="en-ZA" sz="1400" dirty="0">
                <a:latin typeface="Calibri" pitchFamily="34" charset="0"/>
                <a:ea typeface="ＭＳ Ｐゴシック" pitchFamily="34" charset="-128"/>
              </a:rPr>
              <a:t>Sudden onset of abortion storms</a:t>
            </a:r>
          </a:p>
          <a:p>
            <a:pPr defTabSz="457200"/>
            <a:r>
              <a:rPr lang="en-ZA" sz="1400" dirty="0">
                <a:latin typeface="Calibri" pitchFamily="34" charset="0"/>
                <a:ea typeface="ＭＳ Ｐゴシック" pitchFamily="34" charset="-128"/>
              </a:rPr>
              <a:t>Mortality in young animals</a:t>
            </a:r>
          </a:p>
          <a:p>
            <a:pPr defTabSz="457200"/>
            <a:r>
              <a:rPr lang="en-ZA" sz="1400" dirty="0">
                <a:latin typeface="Calibri" pitchFamily="34" charset="0"/>
                <a:ea typeface="ＭＳ Ｐゴシック" pitchFamily="34" charset="-128"/>
              </a:rPr>
              <a:t>Haemorrhages</a:t>
            </a:r>
          </a:p>
        </p:txBody>
      </p:sp>
      <p:sp>
        <p:nvSpPr>
          <p:cNvPr id="9" name="Title 1"/>
          <p:cNvSpPr txBox="1">
            <a:spLocks/>
          </p:cNvSpPr>
          <p:nvPr/>
        </p:nvSpPr>
        <p:spPr>
          <a:xfrm>
            <a:off x="357158" y="357166"/>
            <a:ext cx="8606190" cy="523875"/>
          </a:xfrm>
          <a:prstGeom prst="rect">
            <a:avLst/>
          </a:prstGeom>
        </p:spPr>
        <p:txBody>
          <a:bodyPr anchor="ctr">
            <a:noAutofit/>
            <a:scene3d>
              <a:camera prst="orthographicFront"/>
              <a:lightRig rig="soft" dir="t"/>
            </a:scene3d>
            <a:sp3d prstMaterial="softEdge">
              <a:bevelT w="25400" h="25400"/>
            </a:sp3d>
          </a:bodyPr>
          <a:lstStyle/>
          <a:p>
            <a:pPr algn="ctr" fontAlgn="auto">
              <a:spcAft>
                <a:spcPts val="0"/>
              </a:spcAft>
              <a:defRPr/>
            </a:pPr>
            <a:r>
              <a:rPr lang="en-US" sz="3600" dirty="0" smtClean="0">
                <a:latin typeface="Calibri" pitchFamily="34" charset="0"/>
                <a:ea typeface="ＭＳ Ｐゴシック" charset="0"/>
                <a:cs typeface="Calibri" pitchFamily="34" charset="0"/>
              </a:rPr>
              <a:t>Rift Valley Fever Virus at risk populations </a:t>
            </a:r>
          </a:p>
          <a:p>
            <a:pPr algn="ctr" fontAlgn="auto">
              <a:spcAft>
                <a:spcPts val="0"/>
              </a:spcAft>
              <a:defRPr/>
            </a:pPr>
            <a:r>
              <a:rPr lang="en-US" sz="3600" dirty="0" smtClean="0">
                <a:latin typeface="Calibri" pitchFamily="34" charset="0"/>
                <a:ea typeface="ＭＳ Ｐゴシック" charset="0"/>
                <a:cs typeface="Calibri" pitchFamily="34" charset="0"/>
              </a:rPr>
              <a:t>and clinical manifestation</a:t>
            </a:r>
            <a:endParaRPr lang="en-US" sz="3600" dirty="0">
              <a:latin typeface="Calibri" pitchFamily="34" charset="0"/>
              <a:ea typeface="ＭＳ Ｐゴシック" charset="0"/>
              <a:cs typeface="Calibri" pitchFamily="34" charset="0"/>
            </a:endParaRPr>
          </a:p>
        </p:txBody>
      </p:sp>
      <p:sp>
        <p:nvSpPr>
          <p:cNvPr id="4105" name="Rectangle 11"/>
          <p:cNvSpPr>
            <a:spLocks noChangeArrowheads="1"/>
          </p:cNvSpPr>
          <p:nvPr/>
        </p:nvSpPr>
        <p:spPr bwMode="auto">
          <a:xfrm>
            <a:off x="539750" y="4005263"/>
            <a:ext cx="1846263" cy="246062"/>
          </a:xfrm>
          <a:prstGeom prst="rect">
            <a:avLst/>
          </a:prstGeom>
          <a:noFill/>
          <a:ln w="9525">
            <a:noFill/>
            <a:miter lim="800000"/>
            <a:headEnd/>
            <a:tailEnd/>
          </a:ln>
        </p:spPr>
        <p:txBody>
          <a:bodyPr wrap="none">
            <a:spAutoFit/>
          </a:bodyPr>
          <a:lstStyle/>
          <a:p>
            <a:pPr defTabSz="457200"/>
            <a:r>
              <a:rPr lang="en-ZA" sz="1000" dirty="0">
                <a:latin typeface="Georgia" pitchFamily="18" charset="0"/>
                <a:ea typeface="ＭＳ Ｐゴシック" pitchFamily="34" charset="-128"/>
              </a:rPr>
              <a:t>Credit: PROF. COETZER, UP</a:t>
            </a:r>
          </a:p>
        </p:txBody>
      </p:sp>
      <p:pic>
        <p:nvPicPr>
          <p:cNvPr id="4106" name="Picture 11" descr="oii55fpf"/>
          <p:cNvPicPr>
            <a:picLocks noChangeAspect="1" noChangeArrowheads="1"/>
          </p:cNvPicPr>
          <p:nvPr/>
        </p:nvPicPr>
        <p:blipFill>
          <a:blip r:embed="rId7" cstate="print"/>
          <a:srcRect/>
          <a:stretch>
            <a:fillRect/>
          </a:stretch>
        </p:blipFill>
        <p:spPr bwMode="auto">
          <a:xfrm>
            <a:off x="3479800" y="3716338"/>
            <a:ext cx="1452563" cy="1936750"/>
          </a:xfrm>
          <a:prstGeom prst="rect">
            <a:avLst/>
          </a:prstGeom>
          <a:noFill/>
          <a:ln w="9525">
            <a:noFill/>
            <a:miter lim="800000"/>
            <a:headEnd/>
            <a:tailEnd/>
          </a:ln>
        </p:spPr>
      </p:pic>
      <p:pic>
        <p:nvPicPr>
          <p:cNvPr id="4107" name="Picture 17" descr="labourRVF.jpg"/>
          <p:cNvPicPr>
            <a:picLocks noChangeAspect="1"/>
          </p:cNvPicPr>
          <p:nvPr/>
        </p:nvPicPr>
        <p:blipFill>
          <a:blip r:embed="rId8" cstate="print"/>
          <a:srcRect/>
          <a:stretch>
            <a:fillRect/>
          </a:stretch>
        </p:blipFill>
        <p:spPr bwMode="auto">
          <a:xfrm>
            <a:off x="7413625" y="3719513"/>
            <a:ext cx="1609725" cy="1866900"/>
          </a:xfrm>
          <a:prstGeom prst="rect">
            <a:avLst/>
          </a:prstGeom>
          <a:noFill/>
          <a:ln w="9525">
            <a:noFill/>
            <a:miter lim="800000"/>
            <a:headEnd/>
            <a:tailEnd/>
          </a:ln>
        </p:spPr>
      </p:pic>
      <p:pic>
        <p:nvPicPr>
          <p:cNvPr id="4108" name="Picture 18" descr="butchery.jpg"/>
          <p:cNvPicPr>
            <a:picLocks noChangeAspect="1"/>
          </p:cNvPicPr>
          <p:nvPr/>
        </p:nvPicPr>
        <p:blipFill>
          <a:blip r:embed="rId9" cstate="print"/>
          <a:srcRect/>
          <a:stretch>
            <a:fillRect/>
          </a:stretch>
        </p:blipFill>
        <p:spPr bwMode="auto">
          <a:xfrm>
            <a:off x="4356100" y="2349500"/>
            <a:ext cx="1676400" cy="1181100"/>
          </a:xfrm>
          <a:prstGeom prst="rect">
            <a:avLst/>
          </a:prstGeom>
          <a:noFill/>
          <a:ln w="9525">
            <a:noFill/>
            <a:miter lim="800000"/>
            <a:headEnd/>
            <a:tailEnd/>
          </a:ln>
        </p:spPr>
      </p:pic>
      <p:pic>
        <p:nvPicPr>
          <p:cNvPr id="4109" name="Picture 20" descr="symptoms.png"/>
          <p:cNvPicPr>
            <a:picLocks noChangeAspect="1"/>
          </p:cNvPicPr>
          <p:nvPr/>
        </p:nvPicPr>
        <p:blipFill>
          <a:blip r:embed="rId10" cstate="print"/>
          <a:srcRect/>
          <a:stretch>
            <a:fillRect/>
          </a:stretch>
        </p:blipFill>
        <p:spPr bwMode="auto">
          <a:xfrm>
            <a:off x="4071934" y="1571612"/>
            <a:ext cx="571500" cy="571500"/>
          </a:xfrm>
          <a:prstGeom prst="rect">
            <a:avLst/>
          </a:prstGeom>
          <a:noFill/>
          <a:ln w="9525">
            <a:noFill/>
            <a:miter lim="800000"/>
            <a:headEnd/>
            <a:tailEnd/>
          </a:ln>
        </p:spPr>
      </p:pic>
      <p:pic>
        <p:nvPicPr>
          <p:cNvPr id="4110" name="Picture 22" descr="marketrvf.jpg"/>
          <p:cNvPicPr>
            <a:picLocks noChangeAspect="1"/>
          </p:cNvPicPr>
          <p:nvPr/>
        </p:nvPicPr>
        <p:blipFill>
          <a:blip r:embed="rId11" cstate="print"/>
          <a:srcRect/>
          <a:stretch>
            <a:fillRect/>
          </a:stretch>
        </p:blipFill>
        <p:spPr bwMode="auto">
          <a:xfrm>
            <a:off x="5156200" y="3719513"/>
            <a:ext cx="2138363" cy="1871662"/>
          </a:xfrm>
          <a:prstGeom prst="rect">
            <a:avLst/>
          </a:prstGeom>
          <a:noFill/>
          <a:ln w="9525">
            <a:noFill/>
            <a:miter lim="800000"/>
            <a:headEnd/>
            <a:tailEnd/>
          </a:ln>
        </p:spPr>
      </p:pic>
      <p:sp>
        <p:nvSpPr>
          <p:cNvPr id="4111" name="Rectangle 23"/>
          <p:cNvSpPr>
            <a:spLocks noChangeArrowheads="1"/>
          </p:cNvSpPr>
          <p:nvPr/>
        </p:nvSpPr>
        <p:spPr bwMode="auto">
          <a:xfrm>
            <a:off x="3479800" y="5780088"/>
            <a:ext cx="5664200" cy="954087"/>
          </a:xfrm>
          <a:prstGeom prst="rect">
            <a:avLst/>
          </a:prstGeom>
          <a:noFill/>
          <a:ln w="9525">
            <a:noFill/>
            <a:miter lim="800000"/>
            <a:headEnd/>
            <a:tailEnd/>
          </a:ln>
        </p:spPr>
        <p:txBody>
          <a:bodyPr>
            <a:spAutoFit/>
          </a:bodyPr>
          <a:lstStyle/>
          <a:p>
            <a:pPr defTabSz="457200"/>
            <a:r>
              <a:rPr lang="en-ZA" sz="1400" dirty="0">
                <a:ea typeface="ＭＳ Ｐゴシック" pitchFamily="34" charset="-128"/>
              </a:rPr>
              <a:t>Fever, often accompanied by headaches, muscle pains and nausea</a:t>
            </a:r>
          </a:p>
          <a:p>
            <a:pPr defTabSz="457200"/>
            <a:r>
              <a:rPr lang="en-ZA" sz="1400" dirty="0">
                <a:ea typeface="ＭＳ Ｐゴシック" pitchFamily="34" charset="-128"/>
              </a:rPr>
              <a:t>Light sensitivity, watery eyes, early signs of retinal detachment, </a:t>
            </a:r>
          </a:p>
          <a:p>
            <a:pPr defTabSz="457200"/>
            <a:r>
              <a:rPr lang="en-ZA" sz="1400" dirty="0">
                <a:ea typeface="ＭＳ Ｐゴシック" pitchFamily="34" charset="-128"/>
              </a:rPr>
              <a:t>which could lead to partial blindness </a:t>
            </a:r>
          </a:p>
          <a:p>
            <a:pPr defTabSz="457200"/>
            <a:r>
              <a:rPr lang="en-ZA" sz="1400" dirty="0">
                <a:ea typeface="ＭＳ Ｐゴシック" pitchFamily="34" charset="-128"/>
              </a:rPr>
              <a:t>Haemorrhagic fever, encephalitis and necrotic hepatitis </a:t>
            </a:r>
          </a:p>
        </p:txBody>
      </p:sp>
      <p:sp>
        <p:nvSpPr>
          <p:cNvPr id="4112" name="Rectangle 16"/>
          <p:cNvSpPr>
            <a:spLocks noChangeArrowheads="1"/>
          </p:cNvSpPr>
          <p:nvPr/>
        </p:nvSpPr>
        <p:spPr bwMode="auto">
          <a:xfrm>
            <a:off x="5986463" y="5410200"/>
            <a:ext cx="2027237" cy="246063"/>
          </a:xfrm>
          <a:prstGeom prst="rect">
            <a:avLst/>
          </a:prstGeom>
          <a:noFill/>
          <a:ln w="9525">
            <a:noFill/>
            <a:miter lim="800000"/>
            <a:headEnd/>
            <a:tailEnd/>
          </a:ln>
        </p:spPr>
        <p:txBody>
          <a:bodyPr>
            <a:spAutoFit/>
          </a:bodyPr>
          <a:lstStyle/>
          <a:p>
            <a:pPr defTabSz="457200"/>
            <a:r>
              <a:rPr lang="en-ZA" sz="1000" dirty="0">
                <a:solidFill>
                  <a:schemeClr val="bg1"/>
                </a:solidFill>
                <a:latin typeface="Georgia" pitchFamily="18" charset="0"/>
                <a:ea typeface="ＭＳ Ｐゴシック" pitchFamily="34" charset="-128"/>
              </a:rPr>
              <a:t>Credit: Tilahun Yilma/UC Davis </a:t>
            </a:r>
          </a:p>
        </p:txBody>
      </p:sp>
      <p:pic>
        <p:nvPicPr>
          <p:cNvPr id="4113" name="Picture 20"/>
          <p:cNvPicPr>
            <a:picLocks noChangeAspect="1" noChangeArrowheads="1"/>
          </p:cNvPicPr>
          <p:nvPr/>
        </p:nvPicPr>
        <p:blipFill>
          <a:blip r:embed="rId12" cstate="print"/>
          <a:srcRect/>
          <a:stretch>
            <a:fillRect/>
          </a:stretch>
        </p:blipFill>
        <p:spPr bwMode="auto">
          <a:xfrm>
            <a:off x="2500298" y="1071546"/>
            <a:ext cx="1079500" cy="120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942</TotalTime>
  <Words>2172</Words>
  <Application>Microsoft Office PowerPoint</Application>
  <PresentationFormat>On-screen Show (4:3)</PresentationFormat>
  <Paragraphs>373</Paragraphs>
  <Slides>32</Slides>
  <Notes>18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Overview of emerging and detection of arboviral disease in South Africa. </vt:lpstr>
      <vt:lpstr>Arbovirus infections endemic to South Africa</vt:lpstr>
      <vt:lpstr>Imported arboviral infectious diseases  to South Africa</vt:lpstr>
      <vt:lpstr>Diagnosis of arboviral disease</vt:lpstr>
      <vt:lpstr>Laboratory Investigations Routine blood screens / scans not very informative Specialized laboratory testing only provided in selected reference laboratories </vt:lpstr>
      <vt:lpstr>Laboratory Investigations Routine blood screens / scans not very informative Specialized laboratory testing only provided in selected reference laboratories </vt:lpstr>
      <vt:lpstr>Proliferation of mosquitoes near water  </vt:lpstr>
      <vt:lpstr>Amplification of virus  in animals via  Culex mosquitoes</vt:lpstr>
      <vt:lpstr>Slide 9</vt:lpstr>
      <vt:lpstr>Endemic West Nile, Sindbis and chikungunya</vt:lpstr>
      <vt:lpstr>Sylvatic environment and vectors of  Dengue and chikungunya virus</vt:lpstr>
      <vt:lpstr>Urban environment and vectors of  Dengue and chikungunya virus</vt:lpstr>
      <vt:lpstr>Slide 13</vt:lpstr>
      <vt:lpstr>RVF Outbreaks followed period of  above normal rainfall</vt:lpstr>
      <vt:lpstr>Slide 15</vt:lpstr>
      <vt:lpstr>Slide 16</vt:lpstr>
      <vt:lpstr>RVF epidemic 2010-2011</vt:lpstr>
      <vt:lpstr>Kruger National park survey  of Arboviral exposure</vt:lpstr>
      <vt:lpstr>Arbovirus results considerations</vt:lpstr>
      <vt:lpstr>Rift Valley Fever Virus IEP Project</vt:lpstr>
      <vt:lpstr>Rift Valley Fever Virus IEP Project Pilot farmers surveillance 10-17 May 2015</vt:lpstr>
      <vt:lpstr>Arboviral infectious outbreaks in South Africa</vt:lpstr>
      <vt:lpstr>Sindbis and West Nile virus prevalence</vt:lpstr>
      <vt:lpstr>Severe West Nile CNS case</vt:lpstr>
      <vt:lpstr>Dengue is on the rise globally</vt:lpstr>
      <vt:lpstr>South Africa is connected to the world.....</vt:lpstr>
      <vt:lpstr>Testing and confirmation of imported dengue cases in South Africa increases</vt:lpstr>
      <vt:lpstr>DENV-cases in returned to non-endemic SA travellers  per DENV-endemic country of travel</vt:lpstr>
      <vt:lpstr>CCHF virus transmission</vt:lpstr>
      <vt:lpstr>Human exposure routes in South Africa</vt:lpstr>
      <vt:lpstr>Differential diagnosis: What is Malaria</vt:lpstr>
      <vt:lpstr>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emerging and detection of arboviral disease in South Africa.</dc:title>
  <dc:creator>NICD</dc:creator>
  <cp:lastModifiedBy>NICD</cp:lastModifiedBy>
  <cp:revision>130</cp:revision>
  <dcterms:created xsi:type="dcterms:W3CDTF">2015-07-25T16:05:03Z</dcterms:created>
  <dcterms:modified xsi:type="dcterms:W3CDTF">2015-08-04T18:42:15Z</dcterms:modified>
</cp:coreProperties>
</file>