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Default Extension="vml" ContentType="application/vnd.openxmlformats-officedocument.vmlDrawing"/>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26"/>
  </p:notesMasterIdLst>
  <p:sldIdLst>
    <p:sldId id="301" r:id="rId7"/>
    <p:sldId id="332" r:id="rId8"/>
    <p:sldId id="334" r:id="rId9"/>
    <p:sldId id="305" r:id="rId10"/>
    <p:sldId id="308" r:id="rId11"/>
    <p:sldId id="324" r:id="rId12"/>
    <p:sldId id="339" r:id="rId13"/>
    <p:sldId id="311" r:id="rId14"/>
    <p:sldId id="312" r:id="rId15"/>
    <p:sldId id="313" r:id="rId16"/>
    <p:sldId id="314" r:id="rId17"/>
    <p:sldId id="318" r:id="rId18"/>
    <p:sldId id="315" r:id="rId19"/>
    <p:sldId id="341" r:id="rId20"/>
    <p:sldId id="329" r:id="rId21"/>
    <p:sldId id="330" r:id="rId22"/>
    <p:sldId id="340" r:id="rId23"/>
    <p:sldId id="325" r:id="rId24"/>
    <p:sldId id="331"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3300"/>
    <a:srgbClr val="FF5050"/>
    <a:srgbClr val="907860"/>
    <a:srgbClr val="24486C"/>
    <a:srgbClr val="3366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54" autoAdjust="0"/>
  </p:normalViewPr>
  <p:slideViewPr>
    <p:cSldViewPr>
      <p:cViewPr varScale="1">
        <p:scale>
          <a:sx n="104" d="100"/>
          <a:sy n="104" d="100"/>
        </p:scale>
        <p:origin x="-174" y="-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3" d="100"/>
          <a:sy n="83" d="100"/>
        </p:scale>
        <p:origin x="-1992"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A46DB-0A66-4B1A-B542-A192130D2FE2}" type="datetimeFigureOut">
              <a:rPr lang="el-GR" smtClean="0"/>
              <a:pPr/>
              <a:t>9/10/2014</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B0E0C-AC60-404F-AF55-54DF8FA7983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2CB0E0C-AC60-404F-AF55-54DF8FA7983D}"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2CB0E0C-AC60-404F-AF55-54DF8FA7983D}" type="slidenum">
              <a:rPr lang="el-GR" smtClean="0"/>
              <a:pPr/>
              <a:t>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2CB0E0C-AC60-404F-AF55-54DF8FA7983D}" type="slidenum">
              <a:rPr lang="el-GR" smtClean="0"/>
              <a:pPr/>
              <a:t>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endParaRPr lang="el-GR" altLang="el-G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l-GR" altLang="el-G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3D14707E-9F6E-4530-9EC7-44175D760103}" type="slidenum">
              <a:rPr lang="el-GR" altLang="el-GR" smtClean="0"/>
              <a:pPr/>
              <a:t>‹#›</a:t>
            </a:fld>
            <a:endParaRPr lang="el-GR" alt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l-GR" altLang="el-GR"/>
          </a:p>
        </p:txBody>
      </p:sp>
      <p:sp>
        <p:nvSpPr>
          <p:cNvPr id="5" name="Footer Placeholder 4"/>
          <p:cNvSpPr>
            <a:spLocks noGrp="1"/>
          </p:cNvSpPr>
          <p:nvPr>
            <p:ph type="ftr" sz="quarter" idx="11"/>
          </p:nvPr>
        </p:nvSpPr>
        <p:spPr/>
        <p:txBody>
          <a:bodyPr/>
          <a:lstStyle/>
          <a:p>
            <a:endParaRPr lang="el-GR" altLang="el-GR"/>
          </a:p>
        </p:txBody>
      </p:sp>
      <p:sp>
        <p:nvSpPr>
          <p:cNvPr id="6" name="Slide Number Placeholder 5"/>
          <p:cNvSpPr>
            <a:spLocks noGrp="1"/>
          </p:cNvSpPr>
          <p:nvPr>
            <p:ph type="sldNum" sz="quarter" idx="12"/>
          </p:nvPr>
        </p:nvSpPr>
        <p:spPr/>
        <p:txBody>
          <a:bodyPr/>
          <a:lstStyle/>
          <a:p>
            <a:fld id="{3D14707E-9F6E-4530-9EC7-44175D760103}" type="slidenum">
              <a:rPr lang="el-GR" altLang="el-GR" smtClean="0"/>
              <a:pPr/>
              <a:t>‹#›</a:t>
            </a:fld>
            <a:endParaRPr lang="el-GR" alt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l-GR" altLang="el-GR"/>
          </a:p>
        </p:txBody>
      </p:sp>
      <p:sp>
        <p:nvSpPr>
          <p:cNvPr id="5" name="Footer Placeholder 4"/>
          <p:cNvSpPr>
            <a:spLocks noGrp="1"/>
          </p:cNvSpPr>
          <p:nvPr>
            <p:ph type="ftr" sz="quarter" idx="11"/>
          </p:nvPr>
        </p:nvSpPr>
        <p:spPr/>
        <p:txBody>
          <a:bodyPr/>
          <a:lstStyle/>
          <a:p>
            <a:endParaRPr lang="el-GR" altLang="el-GR"/>
          </a:p>
        </p:txBody>
      </p:sp>
      <p:sp>
        <p:nvSpPr>
          <p:cNvPr id="6" name="Slide Number Placeholder 5"/>
          <p:cNvSpPr>
            <a:spLocks noGrp="1"/>
          </p:cNvSpPr>
          <p:nvPr>
            <p:ph type="sldNum" sz="quarter" idx="12"/>
          </p:nvPr>
        </p:nvSpPr>
        <p:spPr/>
        <p:txBody>
          <a:bodyPr/>
          <a:lstStyle/>
          <a:p>
            <a:fld id="{3D14707E-9F6E-4530-9EC7-44175D760103}" type="slidenum">
              <a:rPr lang="el-GR" altLang="el-GR" smtClean="0"/>
              <a:pPr/>
              <a:t>‹#›</a:t>
            </a:fld>
            <a:endParaRPr lang="el-GR" alt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1FC3B0-EA4F-4FF1-8203-F78335184500}"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FC3B0-EA4F-4FF1-8203-F78335184500}"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1FC3B0-EA4F-4FF1-8203-F78335184500}"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1FC3B0-EA4F-4FF1-8203-F78335184500}" type="datetimeFigureOut">
              <a:rPr lang="en-US" smtClean="0"/>
              <a:pPr/>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1FC3B0-EA4F-4FF1-8203-F78335184500}" type="datetimeFigureOut">
              <a:rPr lang="en-US" smtClean="0"/>
              <a:pPr/>
              <a:t>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1FC3B0-EA4F-4FF1-8203-F78335184500}" type="datetimeFigureOut">
              <a:rPr lang="en-US" smtClean="0"/>
              <a:pPr/>
              <a:t>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FC3B0-EA4F-4FF1-8203-F78335184500}" type="datetimeFigureOut">
              <a:rPr lang="en-US" smtClean="0"/>
              <a:pPr/>
              <a:t>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1FC3B0-EA4F-4FF1-8203-F78335184500}" type="datetimeFigureOut">
              <a:rPr lang="en-US" smtClean="0"/>
              <a:pPr/>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endParaRPr lang="el-GR" altLang="el-GR"/>
          </a:p>
        </p:txBody>
      </p:sp>
      <p:sp>
        <p:nvSpPr>
          <p:cNvPr id="9" name="Slide Number Placeholder 8"/>
          <p:cNvSpPr>
            <a:spLocks noGrp="1"/>
          </p:cNvSpPr>
          <p:nvPr>
            <p:ph type="sldNum" sz="quarter" idx="15"/>
          </p:nvPr>
        </p:nvSpPr>
        <p:spPr/>
        <p:txBody>
          <a:bodyPr rtlCol="0"/>
          <a:lstStyle/>
          <a:p>
            <a:fld id="{3D14707E-9F6E-4530-9EC7-44175D760103}" type="slidenum">
              <a:rPr lang="el-GR" altLang="el-GR" smtClean="0"/>
              <a:pPr/>
              <a:t>‹#›</a:t>
            </a:fld>
            <a:endParaRPr lang="el-GR" altLang="el-GR"/>
          </a:p>
        </p:txBody>
      </p:sp>
      <p:sp>
        <p:nvSpPr>
          <p:cNvPr id="10" name="Footer Placeholder 9"/>
          <p:cNvSpPr>
            <a:spLocks noGrp="1"/>
          </p:cNvSpPr>
          <p:nvPr>
            <p:ph type="ftr" sz="quarter" idx="16"/>
          </p:nvPr>
        </p:nvSpPr>
        <p:spPr/>
        <p:txBody>
          <a:bodyPr rtlCol="0"/>
          <a:lstStyle/>
          <a:p>
            <a:endParaRPr lang="el-GR" alt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1FC3B0-EA4F-4FF1-8203-F78335184500}" type="datetimeFigureOut">
              <a:rPr lang="en-US" smtClean="0"/>
              <a:pPr/>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FC3B0-EA4F-4FF1-8203-F78335184500}"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FC3B0-EA4F-4FF1-8203-F78335184500}"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A2635-C782-4760-A934-6EED3D6383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endParaRPr lang="el-GR" altLang="el-G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l-GR" altLang="el-G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3D14707E-9F6E-4530-9EC7-44175D760103}" type="slidenum">
              <a:rPr lang="el-GR" altLang="el-GR" smtClean="0"/>
              <a:pPr/>
              <a:t>‹#›</a:t>
            </a:fld>
            <a:endParaRPr lang="el-GR" alt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l-GR" altLang="el-GR"/>
          </a:p>
        </p:txBody>
      </p:sp>
      <p:sp>
        <p:nvSpPr>
          <p:cNvPr id="6" name="Footer Placeholder 5"/>
          <p:cNvSpPr>
            <a:spLocks noGrp="1"/>
          </p:cNvSpPr>
          <p:nvPr>
            <p:ph type="ftr" sz="quarter" idx="11"/>
          </p:nvPr>
        </p:nvSpPr>
        <p:spPr/>
        <p:txBody>
          <a:bodyPr/>
          <a:lstStyle/>
          <a:p>
            <a:endParaRPr lang="el-GR" altLang="el-GR"/>
          </a:p>
        </p:txBody>
      </p:sp>
      <p:sp>
        <p:nvSpPr>
          <p:cNvPr id="7" name="Slide Number Placeholder 6"/>
          <p:cNvSpPr>
            <a:spLocks noGrp="1"/>
          </p:cNvSpPr>
          <p:nvPr>
            <p:ph type="sldNum" sz="quarter" idx="12"/>
          </p:nvPr>
        </p:nvSpPr>
        <p:spPr/>
        <p:txBody>
          <a:bodyPr/>
          <a:lstStyle/>
          <a:p>
            <a:fld id="{3D14707E-9F6E-4530-9EC7-44175D760103}" type="slidenum">
              <a:rPr lang="el-GR" altLang="el-GR" smtClean="0"/>
              <a:pPr/>
              <a:t>‹#›</a:t>
            </a:fld>
            <a:endParaRPr lang="el-GR" altLang="el-GR"/>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endParaRPr lang="el-GR" altLang="el-GR"/>
          </a:p>
        </p:txBody>
      </p:sp>
      <p:sp>
        <p:nvSpPr>
          <p:cNvPr id="8" name="Footer Placeholder 7"/>
          <p:cNvSpPr>
            <a:spLocks noGrp="1"/>
          </p:cNvSpPr>
          <p:nvPr>
            <p:ph type="ftr" sz="quarter" idx="11"/>
          </p:nvPr>
        </p:nvSpPr>
        <p:spPr/>
        <p:txBody>
          <a:bodyPr/>
          <a:lstStyle/>
          <a:p>
            <a:endParaRPr lang="el-GR" altLang="el-GR"/>
          </a:p>
        </p:txBody>
      </p:sp>
      <p:sp>
        <p:nvSpPr>
          <p:cNvPr id="9" name="Slide Number Placeholder 8"/>
          <p:cNvSpPr>
            <a:spLocks noGrp="1"/>
          </p:cNvSpPr>
          <p:nvPr>
            <p:ph type="sldNum" sz="quarter" idx="12"/>
          </p:nvPr>
        </p:nvSpPr>
        <p:spPr/>
        <p:txBody>
          <a:bodyPr/>
          <a:lstStyle/>
          <a:p>
            <a:fld id="{3D14707E-9F6E-4530-9EC7-44175D760103}" type="slidenum">
              <a:rPr lang="el-GR" altLang="el-GR" smtClean="0"/>
              <a:pPr/>
              <a:t>‹#›</a:t>
            </a:fld>
            <a:endParaRPr lang="el-GR" altLang="el-GR"/>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endParaRPr lang="el-GR" altLang="el-GR"/>
          </a:p>
        </p:txBody>
      </p:sp>
      <p:sp>
        <p:nvSpPr>
          <p:cNvPr id="7" name="Slide Number Placeholder 6"/>
          <p:cNvSpPr>
            <a:spLocks noGrp="1"/>
          </p:cNvSpPr>
          <p:nvPr>
            <p:ph type="sldNum" sz="quarter" idx="11"/>
          </p:nvPr>
        </p:nvSpPr>
        <p:spPr/>
        <p:txBody>
          <a:bodyPr rtlCol="0"/>
          <a:lstStyle/>
          <a:p>
            <a:fld id="{3D14707E-9F6E-4530-9EC7-44175D760103}" type="slidenum">
              <a:rPr lang="el-GR" altLang="el-GR" smtClean="0"/>
              <a:pPr/>
              <a:t>‹#›</a:t>
            </a:fld>
            <a:endParaRPr lang="el-GR" altLang="el-GR"/>
          </a:p>
        </p:txBody>
      </p:sp>
      <p:sp>
        <p:nvSpPr>
          <p:cNvPr id="8" name="Footer Placeholder 7"/>
          <p:cNvSpPr>
            <a:spLocks noGrp="1"/>
          </p:cNvSpPr>
          <p:nvPr>
            <p:ph type="ftr" sz="quarter" idx="12"/>
          </p:nvPr>
        </p:nvSpPr>
        <p:spPr/>
        <p:txBody>
          <a:bodyPr rtlCol="0"/>
          <a:lstStyle/>
          <a:p>
            <a:endParaRPr lang="el-GR" alt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ltLang="el-GR"/>
          </a:p>
        </p:txBody>
      </p:sp>
      <p:sp>
        <p:nvSpPr>
          <p:cNvPr id="3" name="Footer Placeholder 2"/>
          <p:cNvSpPr>
            <a:spLocks noGrp="1"/>
          </p:cNvSpPr>
          <p:nvPr>
            <p:ph type="ftr" sz="quarter" idx="11"/>
          </p:nvPr>
        </p:nvSpPr>
        <p:spPr/>
        <p:txBody>
          <a:bodyPr/>
          <a:lstStyle/>
          <a:p>
            <a:endParaRPr lang="el-GR" altLang="el-GR"/>
          </a:p>
        </p:txBody>
      </p:sp>
      <p:sp>
        <p:nvSpPr>
          <p:cNvPr id="4" name="Slide Number Placeholder 3"/>
          <p:cNvSpPr>
            <a:spLocks noGrp="1"/>
          </p:cNvSpPr>
          <p:nvPr>
            <p:ph type="sldNum" sz="quarter" idx="12"/>
          </p:nvPr>
        </p:nvSpPr>
        <p:spPr/>
        <p:txBody>
          <a:bodyPr/>
          <a:lstStyle/>
          <a:p>
            <a:fld id="{3D14707E-9F6E-4530-9EC7-44175D760103}" type="slidenum">
              <a:rPr lang="el-GR" altLang="el-GR" smtClean="0"/>
              <a:pPr/>
              <a:t>‹#›</a:t>
            </a:fld>
            <a:endParaRPr lang="el-GR" alt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endParaRPr lang="el-GR" altLang="el-GR"/>
          </a:p>
        </p:txBody>
      </p:sp>
      <p:sp>
        <p:nvSpPr>
          <p:cNvPr id="22" name="Slide Number Placeholder 21"/>
          <p:cNvSpPr>
            <a:spLocks noGrp="1"/>
          </p:cNvSpPr>
          <p:nvPr>
            <p:ph type="sldNum" sz="quarter" idx="15"/>
          </p:nvPr>
        </p:nvSpPr>
        <p:spPr/>
        <p:txBody>
          <a:bodyPr rtlCol="0"/>
          <a:lstStyle/>
          <a:p>
            <a:fld id="{3D14707E-9F6E-4530-9EC7-44175D760103}" type="slidenum">
              <a:rPr lang="el-GR" altLang="el-GR" smtClean="0"/>
              <a:pPr/>
              <a:t>‹#›</a:t>
            </a:fld>
            <a:endParaRPr lang="el-GR" altLang="el-GR"/>
          </a:p>
        </p:txBody>
      </p:sp>
      <p:sp>
        <p:nvSpPr>
          <p:cNvPr id="23" name="Footer Placeholder 22"/>
          <p:cNvSpPr>
            <a:spLocks noGrp="1"/>
          </p:cNvSpPr>
          <p:nvPr>
            <p:ph type="ftr" sz="quarter" idx="16"/>
          </p:nvPr>
        </p:nvSpPr>
        <p:spPr/>
        <p:txBody>
          <a:bodyPr rtlCol="0"/>
          <a:lstStyle/>
          <a:p>
            <a:endParaRPr lang="el-GR" alt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endParaRPr lang="el-GR" altLang="el-GR"/>
          </a:p>
        </p:txBody>
      </p:sp>
      <p:sp>
        <p:nvSpPr>
          <p:cNvPr id="18" name="Slide Number Placeholder 17"/>
          <p:cNvSpPr>
            <a:spLocks noGrp="1"/>
          </p:cNvSpPr>
          <p:nvPr>
            <p:ph type="sldNum" sz="quarter" idx="11"/>
          </p:nvPr>
        </p:nvSpPr>
        <p:spPr/>
        <p:txBody>
          <a:bodyPr rtlCol="0"/>
          <a:lstStyle/>
          <a:p>
            <a:fld id="{3D14707E-9F6E-4530-9EC7-44175D760103}" type="slidenum">
              <a:rPr lang="el-GR" altLang="el-GR" smtClean="0"/>
              <a:pPr/>
              <a:t>‹#›</a:t>
            </a:fld>
            <a:endParaRPr lang="el-GR" altLang="el-GR"/>
          </a:p>
        </p:txBody>
      </p:sp>
      <p:sp>
        <p:nvSpPr>
          <p:cNvPr id="21" name="Footer Placeholder 20"/>
          <p:cNvSpPr>
            <a:spLocks noGrp="1"/>
          </p:cNvSpPr>
          <p:nvPr>
            <p:ph type="ftr" sz="quarter" idx="12"/>
          </p:nvPr>
        </p:nvSpPr>
        <p:spPr/>
        <p:txBody>
          <a:bodyPr rtlCol="0"/>
          <a:lstStyle/>
          <a:p>
            <a:endParaRPr lang="el-GR" alt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ltLang="el-G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altLang="el-G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D14707E-9F6E-4530-9EC7-44175D760103}" type="slidenum">
              <a:rPr lang="el-GR" altLang="el-GR" smtClean="0"/>
              <a:pPr/>
              <a:t>‹#›</a:t>
            </a:fld>
            <a:endParaRPr lang="el-GR" alt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thruBlk="1"/>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FC3B0-EA4F-4FF1-8203-F78335184500}" type="datetimeFigureOut">
              <a:rPr lang="en-US" smtClean="0"/>
              <a:pPr/>
              <a:t>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A2635-C782-4760-A934-6EED3D6383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88640"/>
            <a:ext cx="7776864" cy="6408712"/>
          </a:xfrm>
        </p:spPr>
        <p:txBody>
          <a:bodyPr>
            <a:normAutofit/>
          </a:bodyPr>
          <a:lstStyle/>
          <a:p>
            <a:pPr algn="ctr">
              <a:buNone/>
            </a:pPr>
            <a:r>
              <a:rPr lang="en-US" b="1" dirty="0" smtClean="0">
                <a:latin typeface="Times New Roman" pitchFamily="18" charset="0"/>
                <a:cs typeface="Times New Roman" pitchFamily="18" charset="0"/>
              </a:rPr>
              <a:t>Adipose rabbit mesenchymal stem cells for the treatment of the chronic scar tissue of the vocal cords</a:t>
            </a:r>
          </a:p>
          <a:p>
            <a:pPr algn="ctr">
              <a:buNone/>
            </a:pPr>
            <a:endParaRPr lang="en-US" sz="2800" dirty="0" smtClean="0">
              <a:solidFill>
                <a:srgbClr val="000000"/>
              </a:solidFill>
            </a:endParaRPr>
          </a:p>
          <a:p>
            <a:pPr algn="ctr">
              <a:buNone/>
            </a:pPr>
            <a:endParaRPr lang="en-US" sz="2800" dirty="0" smtClean="0">
              <a:solidFill>
                <a:srgbClr val="000000"/>
              </a:solidFill>
            </a:endParaRPr>
          </a:p>
          <a:p>
            <a:pPr algn="r">
              <a:buNone/>
            </a:pPr>
            <a:endParaRPr lang="en-US" sz="1600" dirty="0" smtClean="0">
              <a:solidFill>
                <a:srgbClr val="000000"/>
              </a:solidFill>
              <a:latin typeface="Times New Roman" pitchFamily="18" charset="0"/>
              <a:cs typeface="Times New Roman" pitchFamily="18" charset="0"/>
            </a:endParaRPr>
          </a:p>
          <a:p>
            <a:pPr algn="r">
              <a:buNone/>
            </a:pPr>
            <a:endParaRPr lang="en-US" sz="1600" dirty="0" smtClean="0">
              <a:solidFill>
                <a:srgbClr val="000000"/>
              </a:solidFill>
              <a:latin typeface="Times New Roman" pitchFamily="18" charset="0"/>
              <a:cs typeface="Times New Roman" pitchFamily="18" charset="0"/>
            </a:endParaRPr>
          </a:p>
          <a:p>
            <a:pPr algn="r">
              <a:buNone/>
            </a:pPr>
            <a:endParaRPr lang="en-US" sz="1600" dirty="0" smtClean="0">
              <a:solidFill>
                <a:srgbClr val="000000"/>
              </a:solidFill>
              <a:latin typeface="Times New Roman" pitchFamily="18" charset="0"/>
              <a:cs typeface="Times New Roman" pitchFamily="18" charset="0"/>
            </a:endParaRPr>
          </a:p>
          <a:p>
            <a:pPr algn="r">
              <a:buNone/>
            </a:pPr>
            <a:endParaRPr lang="en-US" sz="1600" dirty="0" smtClean="0">
              <a:solidFill>
                <a:srgbClr val="000000"/>
              </a:solidFill>
              <a:latin typeface="Times New Roman" pitchFamily="18" charset="0"/>
              <a:cs typeface="Times New Roman" pitchFamily="18" charset="0"/>
            </a:endParaRPr>
          </a:p>
          <a:p>
            <a:pPr algn="r">
              <a:buNone/>
            </a:pPr>
            <a:endParaRPr lang="en-US" sz="1600" dirty="0" smtClean="0">
              <a:solidFill>
                <a:srgbClr val="000000"/>
              </a:solidFill>
              <a:latin typeface="Times New Roman" pitchFamily="18" charset="0"/>
              <a:cs typeface="Times New Roman" pitchFamily="18" charset="0"/>
            </a:endParaRPr>
          </a:p>
          <a:p>
            <a:pPr algn="r">
              <a:buNone/>
            </a:pPr>
            <a:endParaRPr lang="en-US" sz="1600" dirty="0" smtClean="0">
              <a:solidFill>
                <a:srgbClr val="000000"/>
              </a:solidFill>
              <a:latin typeface="Times New Roman" pitchFamily="18" charset="0"/>
              <a:cs typeface="Times New Roman" pitchFamily="18" charset="0"/>
            </a:endParaRPr>
          </a:p>
          <a:p>
            <a:pPr algn="r">
              <a:buNone/>
            </a:pPr>
            <a:endParaRPr lang="en-US" sz="1600" b="1" dirty="0" smtClean="0">
              <a:solidFill>
                <a:srgbClr val="000000"/>
              </a:solidFill>
              <a:latin typeface="Times New Roman" pitchFamily="18" charset="0"/>
              <a:cs typeface="Times New Roman" pitchFamily="18" charset="0"/>
            </a:endParaRPr>
          </a:p>
          <a:p>
            <a:pPr algn="r">
              <a:buNone/>
            </a:pPr>
            <a:endParaRPr lang="en-US" sz="1600" b="1" dirty="0" smtClean="0">
              <a:solidFill>
                <a:srgbClr val="000000"/>
              </a:solidFill>
              <a:latin typeface="Times New Roman" pitchFamily="18" charset="0"/>
              <a:cs typeface="Times New Roman" pitchFamily="18" charset="0"/>
            </a:endParaRPr>
          </a:p>
          <a:p>
            <a:pPr algn="r">
              <a:buNone/>
            </a:pPr>
            <a:r>
              <a:rPr lang="en-US" sz="1600" b="1" dirty="0" smtClean="0">
                <a:solidFill>
                  <a:srgbClr val="000000"/>
                </a:solidFill>
                <a:latin typeface="Times New Roman" pitchFamily="18" charset="0"/>
                <a:cs typeface="Times New Roman" pitchFamily="18" charset="0"/>
              </a:rPr>
              <a:t>Dr. Vasiliki E Kalodimou</a:t>
            </a:r>
            <a:r>
              <a:rPr lang="en-US" sz="1600" b="0" dirty="0" smtClean="0">
                <a:solidFill>
                  <a:srgbClr val="000000"/>
                </a:solidFill>
                <a:latin typeface="Times New Roman" pitchFamily="18" charset="0"/>
                <a:cs typeface="Times New Roman" pitchFamily="18" charset="0"/>
              </a:rPr>
              <a:t>, </a:t>
            </a:r>
          </a:p>
          <a:p>
            <a:pPr algn="r">
              <a:buNone/>
            </a:pPr>
            <a:r>
              <a:rPr lang="en-US" sz="1600" b="0" dirty="0" smtClean="0">
                <a:solidFill>
                  <a:srgbClr val="000000"/>
                </a:solidFill>
                <a:latin typeface="Times New Roman" pitchFamily="18" charset="0"/>
                <a:cs typeface="Times New Roman" pitchFamily="18" charset="0"/>
              </a:rPr>
              <a:t>Head of Flow Cytometry-Research and Regenerative Medicine Department, </a:t>
            </a:r>
          </a:p>
          <a:p>
            <a:pPr algn="r">
              <a:buNone/>
            </a:pPr>
            <a:r>
              <a:rPr lang="en-GB" sz="1600" b="0" dirty="0" smtClean="0">
                <a:solidFill>
                  <a:srgbClr val="000000"/>
                </a:solidFill>
                <a:latin typeface="Times New Roman" pitchFamily="18" charset="0"/>
                <a:cs typeface="Times New Roman" pitchFamily="18" charset="0"/>
              </a:rPr>
              <a:t>IASO-Maternity Hospital, Athens-Greece </a:t>
            </a:r>
            <a:endParaRPr lang="en-US" sz="1600" b="0" dirty="0" smtClean="0">
              <a:solidFill>
                <a:srgbClr val="000000"/>
              </a:solidFill>
              <a:latin typeface="Times New Roman" pitchFamily="18" charset="0"/>
              <a:cs typeface="Times New Roman" pitchFamily="18" charset="0"/>
            </a:endParaRPr>
          </a:p>
          <a:p>
            <a:pPr algn="r">
              <a:buNone/>
            </a:pPr>
            <a:r>
              <a:rPr lang="en-GB" sz="1600" b="0" dirty="0" smtClean="0">
                <a:solidFill>
                  <a:srgbClr val="000000"/>
                </a:solidFill>
                <a:latin typeface="Times New Roman" pitchFamily="18" charset="0"/>
                <a:cs typeface="Times New Roman" pitchFamily="18" charset="0"/>
              </a:rPr>
              <a:t>E-mail: </a:t>
            </a:r>
            <a:r>
              <a:rPr lang="en-GB" sz="1600" b="0" dirty="0" smtClean="0">
                <a:solidFill>
                  <a:schemeClr val="tx2">
                    <a:lumMod val="50000"/>
                  </a:schemeClr>
                </a:solidFill>
                <a:latin typeface="Times New Roman" pitchFamily="18" charset="0"/>
                <a:cs typeface="Times New Roman" pitchFamily="18" charset="0"/>
              </a:rPr>
              <a:t>kalodimou@yahoo.gr</a:t>
            </a:r>
            <a:endParaRPr lang="en-US" sz="1600" b="0" dirty="0" smtClean="0">
              <a:solidFill>
                <a:schemeClr val="tx2">
                  <a:lumMod val="50000"/>
                </a:schemeClr>
              </a:solidFill>
              <a:latin typeface="Times New Roman" pitchFamily="18" charset="0"/>
              <a:cs typeface="Times New Roman" pitchFamily="18" charset="0"/>
            </a:endParaRPr>
          </a:p>
          <a:p>
            <a:pPr algn="ctr">
              <a:buNone/>
            </a:pPr>
            <a:endParaRPr lang="el-GR" sz="2800" dirty="0" smtClean="0">
              <a:solidFill>
                <a:schemeClr val="tx2"/>
              </a:solidFill>
            </a:endParaRPr>
          </a:p>
          <a:p>
            <a:endParaRPr lang="el-GR" dirty="0"/>
          </a:p>
        </p:txBody>
      </p:sp>
      <p:pic>
        <p:nvPicPr>
          <p:cNvPr id="7" name="Picture 6" descr="images17P7BHLR.jpg"/>
          <p:cNvPicPr>
            <a:picLocks noChangeAspect="1"/>
          </p:cNvPicPr>
          <p:nvPr/>
        </p:nvPicPr>
        <p:blipFill>
          <a:blip r:embed="rId3" cstate="print"/>
          <a:stretch>
            <a:fillRect/>
          </a:stretch>
        </p:blipFill>
        <p:spPr>
          <a:xfrm>
            <a:off x="2627784" y="1412776"/>
            <a:ext cx="3268056" cy="2880320"/>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107504" y="6165304"/>
            <a:ext cx="3732861" cy="69269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20688"/>
            <a:ext cx="7467600" cy="5853264"/>
          </a:xfrm>
        </p:spPr>
        <p:txBody>
          <a:bodyPr>
            <a:normAutofit/>
          </a:bodyPr>
          <a:lstStyle/>
          <a:p>
            <a:r>
              <a:rPr lang="en-US" sz="2000" b="0" dirty="0" smtClean="0">
                <a:solidFill>
                  <a:srgbClr val="000000"/>
                </a:solidFill>
                <a:latin typeface="Times New Roman" pitchFamily="18" charset="0"/>
                <a:cs typeface="Times New Roman" pitchFamily="18" charset="0"/>
              </a:rPr>
              <a:t>After 18 months we assessed the scar to the vocal folds.</a:t>
            </a:r>
            <a:endParaRPr lang="el-GR" sz="2000" b="0" dirty="0">
              <a:solidFill>
                <a:srgbClr val="000000"/>
              </a:solidFill>
              <a:latin typeface="Times New Roman" pitchFamily="18" charset="0"/>
              <a:cs typeface="Times New Roman" pitchFamily="18" charset="0"/>
            </a:endParaRPr>
          </a:p>
        </p:txBody>
      </p:sp>
      <p:graphicFrame>
        <p:nvGraphicFramePr>
          <p:cNvPr id="2052" name="Object 4"/>
          <p:cNvGraphicFramePr>
            <a:graphicFrameLocks noChangeAspect="1"/>
          </p:cNvGraphicFramePr>
          <p:nvPr/>
        </p:nvGraphicFramePr>
        <p:xfrm>
          <a:off x="2843808" y="3212976"/>
          <a:ext cx="2571750" cy="485775"/>
        </p:xfrm>
        <a:graphic>
          <a:graphicData uri="http://schemas.openxmlformats.org/presentationml/2006/ole">
            <p:oleObj spid="_x0000_s2052" name="Package" r:id="rId3" imgW="2571840" imgH="485640" progId="Package">
              <p:embed/>
            </p:oleObj>
          </a:graphicData>
        </a:graphic>
      </p:graphicFrame>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476672"/>
            <a:ext cx="7920880" cy="5997280"/>
          </a:xfrm>
        </p:spPr>
        <p:txBody>
          <a:bodyPr>
            <a:normAutofit/>
          </a:bodyPr>
          <a:lstStyle/>
          <a:p>
            <a:pPr>
              <a:buFontTx/>
              <a:buChar char="-"/>
            </a:pPr>
            <a:r>
              <a:rPr lang="en-US" sz="1600" b="0" dirty="0" smtClean="0">
                <a:solidFill>
                  <a:srgbClr val="000000"/>
                </a:solidFill>
                <a:latin typeface="Times New Roman" pitchFamily="18" charset="0"/>
                <a:cs typeface="Times New Roman" pitchFamily="18" charset="0"/>
              </a:rPr>
              <a:t>rabbits were anesthetized with intramuscular administration of xylazine and ketamine.</a:t>
            </a:r>
          </a:p>
          <a:p>
            <a:pPr>
              <a:buFontTx/>
              <a:buChar char="-"/>
            </a:pPr>
            <a:r>
              <a:rPr lang="en-US" sz="1600" b="0" dirty="0" smtClean="0">
                <a:solidFill>
                  <a:srgbClr val="000000"/>
                </a:solidFill>
                <a:latin typeface="Times New Roman" pitchFamily="18" charset="0"/>
                <a:cs typeface="Times New Roman" pitchFamily="18" charset="0"/>
              </a:rPr>
              <a:t>Adipose tissues (0,2-1 gr) were harvested from the inguinal area.</a:t>
            </a:r>
            <a:endParaRPr lang="el-GR" sz="1600" b="0" dirty="0">
              <a:solidFill>
                <a:srgbClr val="000000"/>
              </a:solidFill>
              <a:latin typeface="Times New Roman" pitchFamily="18" charset="0"/>
              <a:cs typeface="Times New Roman" pitchFamily="18" charset="0"/>
            </a:endParaRPr>
          </a:p>
        </p:txBody>
      </p:sp>
      <p:pic>
        <p:nvPicPr>
          <p:cNvPr id="48129" name="Picture 1" descr="C:\Documents and Settings\labs16\Desktop\untitled.JPG"/>
          <p:cNvPicPr>
            <a:picLocks noChangeAspect="1" noChangeArrowheads="1"/>
          </p:cNvPicPr>
          <p:nvPr/>
        </p:nvPicPr>
        <p:blipFill>
          <a:blip r:embed="rId2" cstate="print"/>
          <a:srcRect/>
          <a:stretch>
            <a:fillRect/>
          </a:stretch>
        </p:blipFill>
        <p:spPr bwMode="auto">
          <a:xfrm>
            <a:off x="1043608" y="1700808"/>
            <a:ext cx="6572250" cy="352425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08720"/>
            <a:ext cx="7643192" cy="5565232"/>
          </a:xfrm>
        </p:spPr>
        <p:txBody>
          <a:bodyPr>
            <a:normAutofit/>
          </a:bodyPr>
          <a:lstStyle/>
          <a:p>
            <a:r>
              <a:rPr lang="en-US" sz="1600" b="0" dirty="0" smtClean="0">
                <a:solidFill>
                  <a:srgbClr val="000000"/>
                </a:solidFill>
                <a:latin typeface="Times New Roman" pitchFamily="18" charset="0"/>
                <a:cs typeface="Times New Roman" pitchFamily="18" charset="0"/>
              </a:rPr>
              <a:t>Few hours after isolation we </a:t>
            </a:r>
            <a:r>
              <a:rPr lang="en-US" sz="1600" b="0" dirty="0" smtClean="0">
                <a:solidFill>
                  <a:srgbClr val="000000"/>
                </a:solidFill>
                <a:latin typeface="Times New Roman" pitchFamily="18" charset="0"/>
                <a:cs typeface="Times New Roman" pitchFamily="18" charset="0"/>
              </a:rPr>
              <a:t>proceed with </a:t>
            </a:r>
            <a:r>
              <a:rPr lang="en-US" sz="1600" b="0" dirty="0" smtClean="0">
                <a:solidFill>
                  <a:srgbClr val="000000"/>
                </a:solidFill>
                <a:latin typeface="Times New Roman" pitchFamily="18" charset="0"/>
                <a:cs typeface="Times New Roman" pitchFamily="18" charset="0"/>
              </a:rPr>
              <a:t>the infusion of  0,1 ml </a:t>
            </a:r>
            <a:r>
              <a:rPr lang="en-US" sz="1600" b="0" dirty="0" smtClean="0">
                <a:solidFill>
                  <a:srgbClr val="000000"/>
                </a:solidFill>
                <a:latin typeface="Times New Roman" pitchFamily="18" charset="0"/>
                <a:cs typeface="Times New Roman" pitchFamily="18" charset="0"/>
              </a:rPr>
              <a:t>adipose mesenchymal stem cells into </a:t>
            </a:r>
            <a:r>
              <a:rPr lang="en-US" sz="1600" b="0" dirty="0" smtClean="0">
                <a:solidFill>
                  <a:srgbClr val="000000"/>
                </a:solidFill>
                <a:latin typeface="Times New Roman" pitchFamily="18" charset="0"/>
                <a:cs typeface="Times New Roman" pitchFamily="18" charset="0"/>
              </a:rPr>
              <a:t>both scarred vocal folds, under sedation and direct laryngoscopy.</a:t>
            </a:r>
            <a:endParaRPr lang="el-GR" sz="1600" b="0" dirty="0">
              <a:solidFill>
                <a:srgbClr val="000000"/>
              </a:solidFill>
              <a:latin typeface="Times New Roman" pitchFamily="18" charset="0"/>
              <a:cs typeface="Times New Roman" pitchFamily="18" charset="0"/>
            </a:endParaRPr>
          </a:p>
        </p:txBody>
      </p:sp>
      <p:graphicFrame>
        <p:nvGraphicFramePr>
          <p:cNvPr id="4100" name="Object 4"/>
          <p:cNvGraphicFramePr>
            <a:graphicFrameLocks noChangeAspect="1"/>
          </p:cNvGraphicFramePr>
          <p:nvPr/>
        </p:nvGraphicFramePr>
        <p:xfrm>
          <a:off x="3491880" y="3140968"/>
          <a:ext cx="1571625" cy="485775"/>
        </p:xfrm>
        <a:graphic>
          <a:graphicData uri="http://schemas.openxmlformats.org/presentationml/2006/ole">
            <p:oleObj spid="_x0000_s4100" name="Package" r:id="rId3" imgW="1571760" imgH="485640" progId="Package">
              <p:embed/>
            </p:oleObj>
          </a:graphicData>
        </a:graphic>
      </p:graphicFrame>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332656"/>
            <a:ext cx="7467600" cy="6141296"/>
          </a:xfrm>
        </p:spPr>
        <p:txBody>
          <a:bodyPr>
            <a:normAutofit/>
          </a:bodyPr>
          <a:lstStyle/>
          <a:p>
            <a:r>
              <a:rPr lang="en-US" sz="1600" dirty="0" smtClean="0">
                <a:solidFill>
                  <a:srgbClr val="000000"/>
                </a:solidFill>
                <a:latin typeface="Times New Roman" pitchFamily="18" charset="0"/>
                <a:cs typeface="Times New Roman" pitchFamily="18" charset="0"/>
              </a:rPr>
              <a:t>W</a:t>
            </a:r>
            <a:r>
              <a:rPr lang="en-US" sz="1600" b="0" dirty="0" smtClean="0">
                <a:solidFill>
                  <a:srgbClr val="000000"/>
                </a:solidFill>
                <a:latin typeface="Times New Roman" pitchFamily="18" charset="0"/>
                <a:cs typeface="Times New Roman" pitchFamily="18" charset="0"/>
              </a:rPr>
              <a:t>e </a:t>
            </a:r>
            <a:r>
              <a:rPr lang="en-US" sz="1600" b="0" dirty="0" smtClean="0">
                <a:solidFill>
                  <a:srgbClr val="000000"/>
                </a:solidFill>
                <a:latin typeface="Times New Roman" pitchFamily="18" charset="0"/>
                <a:cs typeface="Times New Roman" pitchFamily="18" charset="0"/>
              </a:rPr>
              <a:t>infused hyaluronic </a:t>
            </a:r>
            <a:r>
              <a:rPr lang="en-US" sz="1600" dirty="0" smtClean="0">
                <a:solidFill>
                  <a:srgbClr val="000000"/>
                </a:solidFill>
                <a:latin typeface="Times New Roman" pitchFamily="18" charset="0"/>
                <a:cs typeface="Times New Roman" pitchFamily="18" charset="0"/>
              </a:rPr>
              <a:t>acid </a:t>
            </a:r>
            <a:r>
              <a:rPr lang="en-US" sz="1600" dirty="0" smtClean="0">
                <a:solidFill>
                  <a:srgbClr val="000000"/>
                </a:solidFill>
                <a:latin typeface="Times New Roman" pitchFamily="18" charset="0"/>
                <a:cs typeface="Times New Roman" pitchFamily="18" charset="0"/>
              </a:rPr>
              <a:t>in </a:t>
            </a:r>
            <a:r>
              <a:rPr lang="en-US" sz="1600" dirty="0" smtClean="0">
                <a:solidFill>
                  <a:srgbClr val="000000"/>
                </a:solidFill>
                <a:latin typeface="Times New Roman" pitchFamily="18" charset="0"/>
                <a:cs typeface="Times New Roman" pitchFamily="18" charset="0"/>
              </a:rPr>
              <a:t>5 rabbits </a:t>
            </a:r>
            <a:r>
              <a:rPr lang="en-US" sz="1600" b="0" dirty="0" smtClean="0">
                <a:solidFill>
                  <a:srgbClr val="000000"/>
                </a:solidFill>
                <a:latin typeface="Times New Roman" pitchFamily="18" charset="0"/>
                <a:cs typeface="Times New Roman" pitchFamily="18" charset="0"/>
              </a:rPr>
              <a:t>to compare our results with stems cells to those with the actual treatments proposed.</a:t>
            </a:r>
          </a:p>
          <a:p>
            <a:endParaRPr lang="en-US" sz="1600" b="0" dirty="0" smtClean="0">
              <a:solidFill>
                <a:srgbClr val="000000"/>
              </a:solidFill>
              <a:latin typeface="Times New Roman" pitchFamily="18" charset="0"/>
              <a:cs typeface="Times New Roman" pitchFamily="18" charset="0"/>
            </a:endParaRPr>
          </a:p>
          <a:p>
            <a:r>
              <a:rPr lang="en-US" sz="1600" b="0" dirty="0" smtClean="0">
                <a:solidFill>
                  <a:srgbClr val="000000"/>
                </a:solidFill>
                <a:latin typeface="Times New Roman" pitchFamily="18" charset="0"/>
                <a:cs typeface="Times New Roman" pitchFamily="18" charset="0"/>
              </a:rPr>
              <a:t>We infuse 0,1 ml of hyaluronic acid to each scarred vocal fold  18 months after the trauma of the vocal folds.</a:t>
            </a:r>
            <a:endParaRPr lang="el-GR" sz="1600" b="0" dirty="0">
              <a:solidFill>
                <a:srgbClr val="000000"/>
              </a:solidFill>
              <a:latin typeface="Times New Roman" pitchFamily="18" charset="0"/>
              <a:cs typeface="Times New Roman" pitchFamily="18" charset="0"/>
            </a:endParaRPr>
          </a:p>
        </p:txBody>
      </p:sp>
      <p:graphicFrame>
        <p:nvGraphicFramePr>
          <p:cNvPr id="3077" name="Object 5"/>
          <p:cNvGraphicFramePr>
            <a:graphicFrameLocks noChangeAspect="1"/>
          </p:cNvGraphicFramePr>
          <p:nvPr/>
        </p:nvGraphicFramePr>
        <p:xfrm>
          <a:off x="3131840" y="3140968"/>
          <a:ext cx="2381250" cy="485775"/>
        </p:xfrm>
        <a:graphic>
          <a:graphicData uri="http://schemas.openxmlformats.org/presentationml/2006/ole">
            <p:oleObj spid="_x0000_s3077" name="Package" r:id="rId3" imgW="2381400" imgH="485640" progId="Package">
              <p:embed/>
            </p:oleObj>
          </a:graphicData>
        </a:graphic>
      </p:graphicFrame>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16632"/>
            <a:ext cx="7848600" cy="6508576"/>
          </a:xfrm>
        </p:spPr>
        <p:txBody>
          <a:bodyPr/>
          <a:lstStyle/>
          <a:p>
            <a:pPr algn="ctr">
              <a:buNone/>
            </a:pPr>
            <a:r>
              <a:rPr lang="en-US" b="1" dirty="0" smtClean="0">
                <a:solidFill>
                  <a:srgbClr val="000000"/>
                </a:solidFill>
                <a:latin typeface="Times New Roman" pitchFamily="18" charset="0"/>
                <a:cs typeface="Times New Roman" pitchFamily="18" charset="0"/>
              </a:rPr>
              <a:t>The identification process</a:t>
            </a:r>
          </a:p>
          <a:p>
            <a:pPr algn="ctr">
              <a:buNone/>
            </a:pPr>
            <a:endParaRPr lang="en-US" b="1" dirty="0" smtClean="0"/>
          </a:p>
          <a:p>
            <a:pPr lvl="0"/>
            <a:r>
              <a:rPr lang="en-US" sz="1600" b="0" dirty="0" smtClean="0">
                <a:solidFill>
                  <a:srgbClr val="000000"/>
                </a:solidFill>
                <a:latin typeface="Times New Roman" pitchFamily="18" charset="0"/>
                <a:cs typeface="Times New Roman" pitchFamily="18" charset="0"/>
              </a:rPr>
              <a:t>Observing the adherent cells under a microscope to study their morphological characteristics.</a:t>
            </a:r>
          </a:p>
          <a:p>
            <a:pPr lvl="0">
              <a:buNone/>
            </a:pPr>
            <a:endParaRPr lang="el-GR" sz="1600" b="0" dirty="0" smtClean="0">
              <a:solidFill>
                <a:srgbClr val="000000"/>
              </a:solidFill>
              <a:latin typeface="Times New Roman" pitchFamily="18" charset="0"/>
              <a:cs typeface="Times New Roman" pitchFamily="18" charset="0"/>
            </a:endParaRPr>
          </a:p>
          <a:p>
            <a:pPr lvl="0"/>
            <a:r>
              <a:rPr lang="en-US" sz="1600" b="0" dirty="0" smtClean="0">
                <a:solidFill>
                  <a:srgbClr val="000000"/>
                </a:solidFill>
                <a:latin typeface="Times New Roman" pitchFamily="18" charset="0"/>
                <a:cs typeface="Times New Roman" pitchFamily="18" charset="0"/>
              </a:rPr>
              <a:t>Identifying cell surface antigens by flow cytometry (CD 34, CD 44, CD 105, CD 106 and CD271 specific for rabbits).</a:t>
            </a:r>
          </a:p>
          <a:p>
            <a:pPr lvl="0">
              <a:buNone/>
            </a:pPr>
            <a:endParaRPr lang="el-GR" sz="1600" b="0" dirty="0" smtClean="0">
              <a:solidFill>
                <a:srgbClr val="000000"/>
              </a:solidFill>
              <a:latin typeface="Times New Roman" pitchFamily="18" charset="0"/>
              <a:cs typeface="Times New Roman" pitchFamily="18" charset="0"/>
            </a:endParaRPr>
          </a:p>
          <a:p>
            <a:pPr lvl="0"/>
            <a:r>
              <a:rPr lang="en-US" sz="1600" b="0" dirty="0" smtClean="0">
                <a:solidFill>
                  <a:srgbClr val="000000"/>
                </a:solidFill>
                <a:latin typeface="Times New Roman" pitchFamily="18" charset="0"/>
                <a:cs typeface="Times New Roman" pitchFamily="18" charset="0"/>
              </a:rPr>
              <a:t>We used 7-AAD to asses the viability of the cells which were 98-100%.</a:t>
            </a:r>
          </a:p>
          <a:p>
            <a:pPr lvl="0"/>
            <a:endParaRPr lang="en-US" sz="1600" b="0" dirty="0" smtClean="0">
              <a:solidFill>
                <a:srgbClr val="000000"/>
              </a:solidFill>
              <a:latin typeface="Times New Roman" pitchFamily="18" charset="0"/>
              <a:cs typeface="Times New Roman" pitchFamily="18" charset="0"/>
            </a:endParaRPr>
          </a:p>
          <a:p>
            <a:pPr lvl="0"/>
            <a:r>
              <a:rPr lang="en-US" sz="1600" b="0" dirty="0" smtClean="0">
                <a:solidFill>
                  <a:srgbClr val="000000"/>
                </a:solidFill>
                <a:latin typeface="Times New Roman" pitchFamily="18" charset="0"/>
                <a:cs typeface="Times New Roman" pitchFamily="18" charset="0"/>
              </a:rPr>
              <a:t>Concentrations were 100.000 cells /ml.</a:t>
            </a:r>
          </a:p>
          <a:p>
            <a:pPr lvl="0"/>
            <a:endParaRPr lang="el-GR" sz="2000" b="0" dirty="0" smtClean="0">
              <a:solidFill>
                <a:srgbClr val="FF0000"/>
              </a:solidFill>
            </a:endParaRPr>
          </a:p>
          <a:p>
            <a:endParaRPr lang="el-GR" dirty="0"/>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848600" cy="685800"/>
          </a:xfrm>
        </p:spPr>
        <p:txBody>
          <a:bodyPr/>
          <a:lstStyle/>
          <a:p>
            <a:pPr algn="ctr"/>
            <a:r>
              <a:rPr lang="en-US" sz="2800" b="1" dirty="0" smtClean="0">
                <a:solidFill>
                  <a:srgbClr val="000000"/>
                </a:solidFill>
                <a:latin typeface="Times New Roman" pitchFamily="18" charset="0"/>
                <a:cs typeface="Times New Roman" pitchFamily="18" charset="0"/>
              </a:rPr>
              <a:t>Results after 3 months</a:t>
            </a:r>
            <a:endParaRPr lang="el-GR" sz="2800" b="1" dirty="0">
              <a:solidFill>
                <a:srgbClr val="000000"/>
              </a:solidFill>
              <a:latin typeface="Times New Roman" pitchFamily="18" charset="0"/>
              <a:cs typeface="Times New Roman" pitchFamily="18" charset="0"/>
            </a:endParaRPr>
          </a:p>
        </p:txBody>
      </p:sp>
      <p:sp>
        <p:nvSpPr>
          <p:cNvPr id="15" name="Rectangle 14"/>
          <p:cNvSpPr/>
          <p:nvPr/>
        </p:nvSpPr>
        <p:spPr>
          <a:xfrm>
            <a:off x="467544" y="692696"/>
            <a:ext cx="7848872" cy="1107996"/>
          </a:xfrm>
          <a:prstGeom prst="rect">
            <a:avLst/>
          </a:prstGeom>
        </p:spPr>
        <p:txBody>
          <a:bodyPr wrap="square">
            <a:spAutoFit/>
          </a:bodyPr>
          <a:lstStyle/>
          <a:p>
            <a:pPr>
              <a:buNone/>
            </a:pPr>
            <a:r>
              <a:rPr lang="en-US" sz="1600" dirty="0" smtClean="0">
                <a:latin typeface="Times New Roman" pitchFamily="18" charset="0"/>
                <a:cs typeface="Times New Roman" pitchFamily="18" charset="0"/>
              </a:rPr>
              <a:t>After 3 months all the rabbits were sacrificed.  In the immediate post mortem period, each larynx was placed </a:t>
            </a:r>
            <a:r>
              <a:rPr lang="en-US" sz="1600" dirty="0" smtClean="0">
                <a:latin typeface="Times New Roman" pitchFamily="18" charset="0"/>
                <a:cs typeface="Times New Roman" pitchFamily="18" charset="0"/>
              </a:rPr>
              <a:t>in 10 </a:t>
            </a:r>
            <a:r>
              <a:rPr lang="en-US" sz="1600" dirty="0" smtClean="0">
                <a:latin typeface="Times New Roman" pitchFamily="18" charset="0"/>
                <a:cs typeface="Times New Roman" pitchFamily="18" charset="0"/>
              </a:rPr>
              <a:t>% of formaldehyde for a minimum of period of 24 hours and maximum 48 hours. </a:t>
            </a:r>
          </a:p>
          <a:p>
            <a:pPr>
              <a:buNone/>
            </a:pPr>
            <a:r>
              <a:rPr lang="en-US" b="1"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pic>
        <p:nvPicPr>
          <p:cNvPr id="49155" name="Picture 3" descr="C:\Documents and Settings\labs16\Desktop\untitled.JPG"/>
          <p:cNvPicPr>
            <a:picLocks noGrp="1" noChangeAspect="1" noChangeArrowheads="1"/>
          </p:cNvPicPr>
          <p:nvPr>
            <p:ph sz="quarter" idx="1"/>
          </p:nvPr>
        </p:nvPicPr>
        <p:blipFill>
          <a:blip r:embed="rId2" cstate="print"/>
          <a:srcRect/>
          <a:stretch>
            <a:fillRect/>
          </a:stretch>
        </p:blipFill>
        <p:spPr bwMode="auto">
          <a:xfrm>
            <a:off x="1331640" y="1600200"/>
            <a:ext cx="5904656" cy="5103886"/>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188640"/>
            <a:ext cx="8424936" cy="6285312"/>
          </a:xfrm>
        </p:spPr>
        <p:txBody>
          <a:bodyPr>
            <a:normAutofit/>
          </a:bodyPr>
          <a:lstStyle/>
          <a:p>
            <a:pPr>
              <a:buNone/>
            </a:pPr>
            <a:endParaRPr lang="en-US" sz="1600" dirty="0" smtClean="0">
              <a:latin typeface="Times New Roman" pitchFamily="18" charset="0"/>
              <a:cs typeface="Times New Roman" pitchFamily="18" charset="0"/>
            </a:endParaRPr>
          </a:p>
          <a:p>
            <a:pPr>
              <a:buNone/>
            </a:pPr>
            <a:r>
              <a:rPr lang="en-US" sz="1600" u="sng" dirty="0" smtClean="0">
                <a:latin typeface="Times New Roman" pitchFamily="18" charset="0"/>
                <a:cs typeface="Times New Roman" pitchFamily="18" charset="0"/>
              </a:rPr>
              <a:t>Lamina propria:</a:t>
            </a:r>
            <a:endParaRPr lang="en-US" sz="1600" dirty="0" smtClean="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The thickness of the lamina propria is doubled when we have a scar in the vocal fold.  This thickness is preserved when we inject hyaluronic acid. In the contrary, </a:t>
            </a:r>
            <a:r>
              <a:rPr lang="en-US" sz="1600" dirty="0" smtClean="0">
                <a:effectLst>
                  <a:outerShdw blurRad="38100" dist="38100" dir="2700000" algn="tl">
                    <a:srgbClr val="000000">
                      <a:alpha val="43137"/>
                    </a:srgbClr>
                  </a:outerShdw>
                </a:effectLst>
                <a:latin typeface="Times New Roman" pitchFamily="18" charset="0"/>
                <a:cs typeface="Times New Roman" pitchFamily="18" charset="0"/>
              </a:rPr>
              <a:t>when we inject adipose stem cells, the thickness of the lamina propria tends to return back to normal values</a:t>
            </a:r>
            <a:r>
              <a:rPr lang="en-US" sz="1600" dirty="0" smtClean="0">
                <a:latin typeface="Times New Roman" pitchFamily="18" charset="0"/>
                <a:cs typeface="Times New Roman" pitchFamily="18" charset="0"/>
              </a:rPr>
              <a:t>. </a:t>
            </a:r>
          </a:p>
          <a:p>
            <a:pPr>
              <a:buNone/>
            </a:pPr>
            <a:r>
              <a:rPr lang="en-US" sz="1600" dirty="0" smtClean="0">
                <a:latin typeface="Times New Roman" pitchFamily="18" charset="0"/>
                <a:cs typeface="Times New Roman" pitchFamily="18" charset="0"/>
              </a:rPr>
              <a:t> </a:t>
            </a:r>
          </a:p>
          <a:p>
            <a:pPr>
              <a:buNone/>
            </a:pPr>
            <a:r>
              <a:rPr lang="en-US" sz="1600" u="sng" dirty="0" smtClean="0">
                <a:latin typeface="Times New Roman" pitchFamily="18" charset="0"/>
                <a:cs typeface="Times New Roman" pitchFamily="18" charset="0"/>
              </a:rPr>
              <a:t>Collagen:</a:t>
            </a:r>
            <a:endParaRPr lang="en-US" sz="1600" dirty="0" smtClean="0">
              <a:latin typeface="Times New Roman" pitchFamily="18" charset="0"/>
              <a:cs typeface="Times New Roman" pitchFamily="18" charset="0"/>
            </a:endParaRPr>
          </a:p>
          <a:p>
            <a:pPr>
              <a:spcBef>
                <a:spcPts val="0"/>
              </a:spcBef>
              <a:buNone/>
            </a:pPr>
            <a:r>
              <a:rPr lang="en-US" sz="1600" dirty="0" smtClean="0">
                <a:latin typeface="Times New Roman" pitchFamily="18" charset="0"/>
                <a:cs typeface="Times New Roman" pitchFamily="18" charset="0"/>
              </a:rPr>
              <a:t>In the scar, the fibers of collagen are more, they occupy all the full thickness of the lamina propria and are disorganized. </a:t>
            </a:r>
            <a:r>
              <a:rPr lang="en-US" sz="1600" dirty="0" smtClean="0">
                <a:latin typeface="Times New Roman" pitchFamily="18" charset="0"/>
                <a:cs typeface="Times New Roman" pitchFamily="18" charset="0"/>
              </a:rPr>
              <a:t>This </a:t>
            </a:r>
            <a:r>
              <a:rPr lang="en-US" sz="1600" dirty="0" smtClean="0">
                <a:latin typeface="Times New Roman" pitchFamily="18" charset="0"/>
                <a:cs typeface="Times New Roman" pitchFamily="18" charset="0"/>
              </a:rPr>
              <a:t>structure doesn’t seem to change when we inject hyaluronic acid</a:t>
            </a:r>
          </a:p>
          <a:p>
            <a:pPr>
              <a:spcBef>
                <a:spcPts val="0"/>
              </a:spcBef>
              <a:buNone/>
            </a:pPr>
            <a:r>
              <a:rPr lang="en-US" sz="1600" dirty="0" smtClean="0">
                <a:latin typeface="Times New Roman" pitchFamily="18" charset="0"/>
                <a:cs typeface="Times New Roman" pitchFamily="18" charset="0"/>
              </a:rPr>
              <a:t>Instead, </a:t>
            </a:r>
            <a:r>
              <a:rPr lang="en-US" sz="1600" dirty="0" smtClean="0">
                <a:effectLst>
                  <a:outerShdw blurRad="38100" dist="38100" dir="2700000" algn="tl">
                    <a:srgbClr val="000000">
                      <a:alpha val="43137"/>
                    </a:srgbClr>
                  </a:outerShdw>
                </a:effectLst>
                <a:latin typeface="Times New Roman" pitchFamily="18" charset="0"/>
                <a:cs typeface="Times New Roman" pitchFamily="18" charset="0"/>
              </a:rPr>
              <a:t>when we inject adipose stem cells the fibers of collagen are less, and organized in a laminar way, like in a normal vocal fold</a:t>
            </a:r>
          </a:p>
          <a:p>
            <a:pPr>
              <a:buNone/>
            </a:pPr>
            <a:r>
              <a:rPr lang="en-US" sz="1600" dirty="0" smtClean="0">
                <a:latin typeface="Times New Roman" pitchFamily="18" charset="0"/>
                <a:cs typeface="Times New Roman" pitchFamily="18" charset="0"/>
              </a:rPr>
              <a:t> </a:t>
            </a:r>
          </a:p>
          <a:p>
            <a:pPr>
              <a:buNone/>
            </a:pPr>
            <a:r>
              <a:rPr lang="en-US" sz="1600" u="sng" dirty="0" smtClean="0">
                <a:latin typeface="Times New Roman" pitchFamily="18" charset="0"/>
                <a:cs typeface="Times New Roman" pitchFamily="18" charset="0"/>
              </a:rPr>
              <a:t>Hyaluronic acid:</a:t>
            </a:r>
            <a:endParaRPr lang="en-US" sz="1600" dirty="0" smtClean="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In a scarred vocal fold, the amount of hyaluronic acid is reduced. Although we inject </a:t>
            </a:r>
            <a:r>
              <a:rPr lang="en-US" sz="1600" dirty="0" smtClean="0">
                <a:latin typeface="Times New Roman" pitchFamily="18" charset="0"/>
                <a:cs typeface="Times New Roman" pitchFamily="18" charset="0"/>
              </a:rPr>
              <a:t>gel </a:t>
            </a:r>
            <a:r>
              <a:rPr lang="en-US" sz="1600" dirty="0" smtClean="0">
                <a:latin typeface="Times New Roman" pitchFamily="18" charset="0"/>
                <a:cs typeface="Times New Roman" pitchFamily="18" charset="0"/>
              </a:rPr>
              <a:t>hyaluronic</a:t>
            </a:r>
            <a:r>
              <a:rPr lang="en-US" sz="1600" u="sng"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acid</a:t>
            </a:r>
            <a:r>
              <a:rPr lang="en-US"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in </a:t>
            </a:r>
            <a:r>
              <a:rPr lang="en-US" sz="1600" dirty="0" smtClean="0">
                <a:latin typeface="Times New Roman" pitchFamily="18" charset="0"/>
                <a:cs typeface="Times New Roman" pitchFamily="18" charset="0"/>
              </a:rPr>
              <a:t>scarred vocal folds, after three months it seems that it doesn’t integrated in the vocal fold. </a:t>
            </a:r>
            <a:r>
              <a:rPr lang="en-US" sz="1600" dirty="0" smtClean="0">
                <a:effectLst>
                  <a:outerShdw blurRad="38100" dist="38100" dir="2700000" algn="tl">
                    <a:srgbClr val="000000">
                      <a:alpha val="43137"/>
                    </a:srgbClr>
                  </a:outerShdw>
                </a:effectLst>
                <a:latin typeface="Times New Roman" pitchFamily="18" charset="0"/>
                <a:cs typeface="Times New Roman" pitchFamily="18" charset="0"/>
              </a:rPr>
              <a:t>When we inject stem cells, the amount of hyaluronic acid returns back to normal.</a:t>
            </a:r>
          </a:p>
          <a:p>
            <a:pPr>
              <a:buFont typeface="Wingdings" pitchFamily="2" charset="2"/>
              <a:buChar char="§"/>
            </a:pPr>
            <a:endParaRPr lang="en-US" sz="1600" b="0" dirty="0" smtClean="0">
              <a:solidFill>
                <a:srgbClr val="000000"/>
              </a:solidFill>
              <a:latin typeface="Times New Roman" pitchFamily="18" charset="0"/>
              <a:cs typeface="Times New Roman" pitchFamily="18" charset="0"/>
            </a:endParaRPr>
          </a:p>
          <a:p>
            <a:pPr>
              <a:buNone/>
            </a:pPr>
            <a:r>
              <a:rPr lang="en-US" sz="1600" b="0" dirty="0" smtClean="0">
                <a:solidFill>
                  <a:srgbClr val="000000"/>
                </a:solidFill>
                <a:latin typeface="Times New Roman" pitchFamily="18" charset="0"/>
                <a:cs typeface="Times New Roman" pitchFamily="18" charset="0"/>
              </a:rPr>
              <a:t>    </a:t>
            </a:r>
            <a:endParaRPr lang="el-GR" sz="1600" b="0" dirty="0" smtClean="0">
              <a:solidFill>
                <a:srgbClr val="000000"/>
              </a:solidFill>
              <a:latin typeface="Times New Roman" pitchFamily="18" charset="0"/>
              <a:cs typeface="Times New Roman" pitchFamily="18" charset="0"/>
            </a:endParaRPr>
          </a:p>
          <a:p>
            <a:pPr>
              <a:buNone/>
            </a:pPr>
            <a:endParaRPr lang="el-GR" dirty="0"/>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116632"/>
            <a:ext cx="8280920" cy="6120680"/>
          </a:xfrm>
        </p:spPr>
        <p:txBody>
          <a:bodyPr>
            <a:normAutofit fontScale="92500" lnSpcReduction="10000"/>
          </a:bodyPr>
          <a:lstStyle/>
          <a:p>
            <a:pPr>
              <a:buNone/>
            </a:pPr>
            <a:r>
              <a:rPr lang="en-US" sz="2200" b="1" dirty="0" smtClean="0">
                <a:latin typeface="Times New Roman" pitchFamily="18" charset="0"/>
                <a:cs typeface="Times New Roman" pitchFamily="18" charset="0"/>
              </a:rPr>
              <a:t>Benefits:</a:t>
            </a:r>
            <a:endParaRPr lang="en-US" sz="2200" dirty="0" smtClean="0">
              <a:latin typeface="Times New Roman" pitchFamily="18" charset="0"/>
              <a:cs typeface="Times New Roman" pitchFamily="18" charset="0"/>
            </a:endParaRPr>
          </a:p>
          <a:p>
            <a:pPr marL="342900" lvl="0" indent="-342900">
              <a:buFont typeface="Wingdings" pitchFamily="2" charset="2"/>
              <a:buChar char="ü"/>
            </a:pPr>
            <a:r>
              <a:rPr lang="en-US" sz="1700" dirty="0" smtClean="0">
                <a:latin typeface="Times New Roman" pitchFamily="18" charset="0"/>
                <a:cs typeface="Times New Roman" pitchFamily="18" charset="0"/>
              </a:rPr>
              <a:t>In past studies the implementation of </a:t>
            </a:r>
            <a:r>
              <a:rPr lang="en-US" sz="1700" dirty="0" smtClean="0">
                <a:latin typeface="Times New Roman" pitchFamily="18" charset="0"/>
                <a:cs typeface="Times New Roman" pitchFamily="18" charset="0"/>
              </a:rPr>
              <a:t>adipose mesenchymal </a:t>
            </a:r>
            <a:r>
              <a:rPr lang="en-US" sz="1700" dirty="0" smtClean="0">
                <a:latin typeface="Times New Roman" pitchFamily="18" charset="0"/>
                <a:cs typeface="Times New Roman" pitchFamily="18" charset="0"/>
              </a:rPr>
              <a:t>stem cells had been done 2-5 days after the creation of the vocal cord injury. This means that the implant is in the midst of intense inflammatory reaction. </a:t>
            </a:r>
            <a:r>
              <a:rPr lang="en-US" sz="1700" dirty="0" smtClean="0">
                <a:effectLst>
                  <a:outerShdw blurRad="38100" dist="38100" dir="2700000" algn="tl">
                    <a:srgbClr val="000000">
                      <a:alpha val="43137"/>
                    </a:srgbClr>
                  </a:outerShdw>
                </a:effectLst>
                <a:latin typeface="Times New Roman" pitchFamily="18" charset="0"/>
                <a:cs typeface="Times New Roman" pitchFamily="18" charset="0"/>
              </a:rPr>
              <a:t>In this study </a:t>
            </a:r>
            <a:r>
              <a:rPr lang="en-US" sz="1700" dirty="0" smtClean="0">
                <a:latin typeface="Times New Roman" pitchFamily="18" charset="0"/>
                <a:cs typeface="Times New Roman" pitchFamily="18" charset="0"/>
              </a:rPr>
              <a:t>the implantation conducted 18 months after the injury of vocal cord. </a:t>
            </a:r>
          </a:p>
          <a:p>
            <a:pPr marL="342900" lvl="0" indent="-342900">
              <a:buNone/>
            </a:pPr>
            <a:endParaRPr lang="en-US" sz="1700" dirty="0" smtClean="0">
              <a:latin typeface="Times New Roman" pitchFamily="18" charset="0"/>
              <a:cs typeface="Times New Roman" pitchFamily="18" charset="0"/>
            </a:endParaRPr>
          </a:p>
          <a:p>
            <a:pPr marL="342900" lvl="0" indent="-342900">
              <a:buFont typeface="Wingdings" pitchFamily="2" charset="2"/>
              <a:buChar char="ü"/>
            </a:pPr>
            <a:r>
              <a:rPr lang="en-US" sz="1700" dirty="0" smtClean="0">
                <a:latin typeface="Times New Roman" pitchFamily="18" charset="0"/>
                <a:cs typeface="Times New Roman" pitchFamily="18" charset="0"/>
              </a:rPr>
              <a:t>Here we compared the effects of: </a:t>
            </a:r>
          </a:p>
          <a:p>
            <a:pPr marL="342900" indent="-342900">
              <a:buNone/>
            </a:pPr>
            <a:r>
              <a:rPr lang="en-US" sz="1700" dirty="0" smtClean="0">
                <a:latin typeface="Times New Roman" pitchFamily="18" charset="0"/>
                <a:cs typeface="Times New Roman" pitchFamily="18" charset="0"/>
              </a:rPr>
              <a:t>a) Implanting adipose mesenchymal stem cells </a:t>
            </a:r>
          </a:p>
          <a:p>
            <a:pPr marL="342900" indent="-342900">
              <a:buNone/>
            </a:pPr>
            <a:r>
              <a:rPr lang="en-US" sz="1700" dirty="0" smtClean="0">
                <a:latin typeface="Times New Roman" pitchFamily="18" charset="0"/>
                <a:cs typeface="Times New Roman" pitchFamily="18" charset="0"/>
              </a:rPr>
              <a:t>b) infusion of hyaluronic </a:t>
            </a:r>
            <a:r>
              <a:rPr lang="en-US" sz="1700" dirty="0" smtClean="0">
                <a:latin typeface="Times New Roman" pitchFamily="18" charset="0"/>
                <a:cs typeface="Times New Roman" pitchFamily="18" charset="0"/>
              </a:rPr>
              <a:t>acid</a:t>
            </a:r>
            <a:r>
              <a:rPr lang="en-US" sz="170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&amp;</a:t>
            </a:r>
            <a:endParaRPr lang="en-US" sz="1700" dirty="0" smtClean="0">
              <a:latin typeface="Times New Roman" pitchFamily="18" charset="0"/>
              <a:cs typeface="Times New Roman" pitchFamily="18" charset="0"/>
            </a:endParaRPr>
          </a:p>
          <a:p>
            <a:pPr marL="342900" indent="-342900">
              <a:buNone/>
            </a:pPr>
            <a:r>
              <a:rPr lang="en-US" sz="1700" dirty="0" smtClean="0">
                <a:latin typeface="Times New Roman" pitchFamily="18" charset="0"/>
                <a:cs typeface="Times New Roman" pitchFamily="18" charset="0"/>
              </a:rPr>
              <a:t>c) no </a:t>
            </a:r>
            <a:r>
              <a:rPr lang="en-US" sz="1700" dirty="0" smtClean="0">
                <a:latin typeface="Times New Roman" pitchFamily="18" charset="0"/>
                <a:cs typeface="Times New Roman" pitchFamily="18" charset="0"/>
              </a:rPr>
              <a:t>treatment  </a:t>
            </a:r>
            <a:r>
              <a:rPr lang="en-US" sz="1700" dirty="0" smtClean="0">
                <a:latin typeface="Times New Roman" pitchFamily="18" charset="0"/>
                <a:cs typeface="Times New Roman" pitchFamily="18" charset="0"/>
              </a:rPr>
              <a:t>in the chronic scar tissue.</a:t>
            </a:r>
          </a:p>
          <a:p>
            <a:pPr marL="342900" indent="-342900">
              <a:buFont typeface="Wingdings" pitchFamily="2" charset="2"/>
              <a:buChar char="ü"/>
            </a:pPr>
            <a:endParaRPr lang="en-US" sz="1700" dirty="0" smtClean="0">
              <a:latin typeface="Times New Roman" pitchFamily="18" charset="0"/>
              <a:cs typeface="Times New Roman" pitchFamily="18" charset="0"/>
            </a:endParaRPr>
          </a:p>
          <a:p>
            <a:pPr marL="342900" indent="-342900">
              <a:buFont typeface="Wingdings" pitchFamily="2" charset="2"/>
              <a:buChar char="ü"/>
            </a:pPr>
            <a:r>
              <a:rPr lang="en-US" sz="1700" dirty="0" smtClean="0">
                <a:latin typeface="Times New Roman" pitchFamily="18" charset="0"/>
                <a:cs typeface="Times New Roman" pitchFamily="18" charset="0"/>
              </a:rPr>
              <a:t>The study was conducted with a rabbit as an animal model, whose structure of the vocal cords is more like the human vocal chords.</a:t>
            </a:r>
          </a:p>
          <a:p>
            <a:pPr marL="342900" indent="-342900">
              <a:buNone/>
            </a:pPr>
            <a:r>
              <a:rPr lang="en-US" sz="1700" dirty="0" smtClean="0">
                <a:latin typeface="Times New Roman" pitchFamily="18" charset="0"/>
                <a:cs typeface="Times New Roman" pitchFamily="18" charset="0"/>
              </a:rPr>
              <a:t> </a:t>
            </a:r>
          </a:p>
          <a:p>
            <a:pPr marL="342900" lvl="0" indent="-342900">
              <a:buFont typeface="Wingdings" pitchFamily="2" charset="2"/>
              <a:buChar char="ü"/>
            </a:pPr>
            <a:r>
              <a:rPr lang="en-US" sz="1700" dirty="0" smtClean="0">
                <a:latin typeface="Times New Roman" pitchFamily="18" charset="0"/>
                <a:cs typeface="Times New Roman" pitchFamily="18" charset="0"/>
              </a:rPr>
              <a:t>In our study the implanted adipose mesenchymal stem cells derived from </a:t>
            </a:r>
            <a:r>
              <a:rPr lang="en-US" sz="1700" dirty="0" smtClean="0">
                <a:effectLst>
                  <a:outerShdw blurRad="38100" dist="38100" dir="2700000" algn="tl">
                    <a:srgbClr val="000000">
                      <a:alpha val="43137"/>
                    </a:srgbClr>
                  </a:outerShdw>
                </a:effectLst>
                <a:latin typeface="Times New Roman" pitchFamily="18" charset="0"/>
                <a:cs typeface="Times New Roman" pitchFamily="18" charset="0"/>
              </a:rPr>
              <a:t>autologous fat </a:t>
            </a:r>
            <a:r>
              <a:rPr lang="en-US" sz="1700" dirty="0" smtClean="0">
                <a:latin typeface="Times New Roman" pitchFamily="18" charset="0"/>
                <a:cs typeface="Times New Roman" pitchFamily="18" charset="0"/>
              </a:rPr>
              <a:t>while in all other studies the implantation </a:t>
            </a:r>
            <a:r>
              <a:rPr lang="en-US" sz="1700" dirty="0" smtClean="0">
                <a:latin typeface="Times New Roman" pitchFamily="18" charset="0"/>
                <a:cs typeface="Times New Roman" pitchFamily="18" charset="0"/>
              </a:rPr>
              <a:t>derived </a:t>
            </a:r>
            <a:r>
              <a:rPr lang="en-US" sz="1700" dirty="0" smtClean="0">
                <a:latin typeface="Times New Roman" pitchFamily="18" charset="0"/>
                <a:cs typeface="Times New Roman" pitchFamily="18" charset="0"/>
              </a:rPr>
              <a:t>from bone </a:t>
            </a:r>
            <a:r>
              <a:rPr lang="en-US" sz="1700" dirty="0" smtClean="0">
                <a:latin typeface="Times New Roman" pitchFamily="18" charset="0"/>
                <a:cs typeface="Times New Roman" pitchFamily="18" charset="0"/>
              </a:rPr>
              <a:t>marrow and </a:t>
            </a:r>
            <a:r>
              <a:rPr lang="en-US" sz="1700" dirty="0" smtClean="0">
                <a:latin typeface="Times New Roman" pitchFamily="18" charset="0"/>
                <a:cs typeface="Times New Roman" pitchFamily="18" charset="0"/>
              </a:rPr>
              <a:t>the placenta. </a:t>
            </a:r>
          </a:p>
          <a:p>
            <a:pPr marL="342900" lvl="0" indent="-342900">
              <a:buNone/>
            </a:pPr>
            <a:endParaRPr lang="en-US" sz="1700" dirty="0" smtClean="0">
              <a:latin typeface="Times New Roman" pitchFamily="18" charset="0"/>
              <a:cs typeface="Times New Roman" pitchFamily="18" charset="0"/>
            </a:endParaRPr>
          </a:p>
          <a:p>
            <a:pPr marL="342900" indent="-342900">
              <a:buFont typeface="Wingdings" pitchFamily="2" charset="2"/>
              <a:buChar char="ü"/>
            </a:pPr>
            <a:r>
              <a:rPr lang="en-US" sz="1700" u="sng" dirty="0" smtClean="0">
                <a:effectLst>
                  <a:outerShdw blurRad="38100" dist="38100" dir="2700000" algn="tl">
                    <a:srgbClr val="000000">
                      <a:alpha val="43137"/>
                    </a:srgbClr>
                  </a:outerShdw>
                </a:effectLst>
                <a:latin typeface="Times New Roman" pitchFamily="18" charset="0"/>
                <a:cs typeface="Times New Roman" pitchFamily="18" charset="0"/>
              </a:rPr>
              <a:t>The advantages of our method are</a:t>
            </a:r>
            <a:r>
              <a:rPr lang="en-US" sz="1700" dirty="0" smtClean="0">
                <a:latin typeface="Times New Roman" pitchFamily="18" charset="0"/>
                <a:cs typeface="Times New Roman" pitchFamily="18" charset="0"/>
              </a:rPr>
              <a:t>: </a:t>
            </a:r>
          </a:p>
          <a:p>
            <a:pPr marL="342900" indent="-342900">
              <a:buFont typeface="+mj-lt"/>
              <a:buAutoNum type="arabicPeriod"/>
            </a:pPr>
            <a:r>
              <a:rPr lang="en-US" sz="1700" dirty="0" smtClean="0">
                <a:latin typeface="Times New Roman" pitchFamily="18" charset="0"/>
                <a:cs typeface="Times New Roman" pitchFamily="18" charset="0"/>
              </a:rPr>
              <a:t>easy</a:t>
            </a:r>
            <a:endParaRPr lang="en-US" sz="1700" dirty="0" smtClean="0">
              <a:latin typeface="Times New Roman" pitchFamily="18" charset="0"/>
              <a:cs typeface="Times New Roman" pitchFamily="18" charset="0"/>
            </a:endParaRPr>
          </a:p>
          <a:p>
            <a:pPr marL="342900" indent="-342900">
              <a:buFont typeface="+mj-lt"/>
              <a:buAutoNum type="arabicPeriod"/>
            </a:pPr>
            <a:r>
              <a:rPr lang="en-US" sz="1700" dirty="0" smtClean="0">
                <a:latin typeface="Times New Roman" pitchFamily="18" charset="0"/>
                <a:cs typeface="Times New Roman" pitchFamily="18" charset="0"/>
              </a:rPr>
              <a:t>painless preparation </a:t>
            </a:r>
            <a:r>
              <a:rPr lang="en-US" sz="1700" dirty="0" smtClean="0">
                <a:latin typeface="Times New Roman" pitchFamily="18" charset="0"/>
                <a:cs typeface="Times New Roman" pitchFamily="18" charset="0"/>
              </a:rPr>
              <a:t>&amp;</a:t>
            </a:r>
            <a:endParaRPr lang="en-US" sz="1700" dirty="0" smtClean="0">
              <a:latin typeface="Times New Roman" pitchFamily="18" charset="0"/>
              <a:cs typeface="Times New Roman" pitchFamily="18" charset="0"/>
            </a:endParaRPr>
          </a:p>
          <a:p>
            <a:pPr marL="342900" indent="-342900">
              <a:buFont typeface="+mj-lt"/>
              <a:buAutoNum type="arabicPeriod"/>
            </a:pPr>
            <a:r>
              <a:rPr lang="en-US" sz="1700" dirty="0" smtClean="0">
                <a:latin typeface="Times New Roman" pitchFamily="18" charset="0"/>
                <a:cs typeface="Times New Roman" pitchFamily="18" charset="0"/>
              </a:rPr>
              <a:t>greater stability</a:t>
            </a:r>
            <a:r>
              <a:rPr lang="en-US" sz="1700" dirty="0" smtClean="0">
                <a:latin typeface="Times New Roman" pitchFamily="18" charset="0"/>
                <a:cs typeface="Times New Roman" pitchFamily="18" charset="0"/>
              </a:rPr>
              <a:t> </a:t>
            </a:r>
            <a:endParaRPr lang="en-US" sz="1700" dirty="0" smtClean="0">
              <a:latin typeface="Times New Roman" pitchFamily="18" charset="0"/>
              <a:cs typeface="Times New Roman" pitchFamily="18" charset="0"/>
            </a:endParaRPr>
          </a:p>
          <a:p>
            <a:pPr>
              <a:buNone/>
            </a:pP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3568" y="908720"/>
            <a:ext cx="6935688" cy="5263480"/>
          </a:xfrm>
        </p:spPr>
        <p:txBody>
          <a:bodyPr/>
          <a:lstStyle/>
          <a:p>
            <a:pPr algn="ctr">
              <a:buNone/>
            </a:pPr>
            <a:r>
              <a:rPr lang="en-US" sz="3600" b="1" dirty="0" smtClean="0">
                <a:solidFill>
                  <a:srgbClr val="000000"/>
                </a:solidFill>
                <a:latin typeface="Times New Roman" pitchFamily="18" charset="0"/>
                <a:cs typeface="Times New Roman" pitchFamily="18" charset="0"/>
              </a:rPr>
              <a:t>Acknowledgements</a:t>
            </a:r>
          </a:p>
          <a:p>
            <a:pPr>
              <a:buNone/>
            </a:pPr>
            <a:endParaRPr lang="en-US" sz="1800" b="0" dirty="0" smtClean="0">
              <a:solidFill>
                <a:srgbClr val="000000"/>
              </a:solidFill>
              <a:latin typeface="Comic Sans MS" pitchFamily="66" charset="0"/>
            </a:endParaRPr>
          </a:p>
          <a:p>
            <a:r>
              <a:rPr lang="en-US" sz="1600" b="0" u="sng" dirty="0" smtClean="0">
                <a:solidFill>
                  <a:srgbClr val="000000"/>
                </a:solidFill>
                <a:latin typeface="Times New Roman" pitchFamily="18" charset="0"/>
                <a:cs typeface="Times New Roman" pitchFamily="18" charset="0"/>
              </a:rPr>
              <a:t>Dr. </a:t>
            </a:r>
            <a:r>
              <a:rPr lang="en-US" sz="1600" b="0" u="sng" dirty="0" smtClean="0">
                <a:solidFill>
                  <a:srgbClr val="000000"/>
                </a:solidFill>
                <a:latin typeface="Times New Roman" pitchFamily="18" charset="0"/>
                <a:cs typeface="Times New Roman" pitchFamily="18" charset="0"/>
              </a:rPr>
              <a:t>V. </a:t>
            </a:r>
            <a:r>
              <a:rPr lang="en-US" sz="1600" b="0" u="sng" dirty="0" smtClean="0">
                <a:solidFill>
                  <a:srgbClr val="000000"/>
                </a:solidFill>
                <a:latin typeface="Times New Roman" pitchFamily="18" charset="0"/>
                <a:cs typeface="Times New Roman" pitchFamily="18" charset="0"/>
              </a:rPr>
              <a:t>Angelou</a:t>
            </a:r>
            <a:r>
              <a:rPr lang="en-US" sz="1600" b="0" dirty="0" smtClean="0">
                <a:solidFill>
                  <a:srgbClr val="000000"/>
                </a:solidFill>
                <a:latin typeface="Times New Roman" pitchFamily="18" charset="0"/>
                <a:cs typeface="Times New Roman" pitchFamily="18" charset="0"/>
              </a:rPr>
              <a:t>, </a:t>
            </a:r>
            <a:r>
              <a:rPr lang="en-US" sz="1600" dirty="0" smtClean="0">
                <a:latin typeface="Times New Roman" pitchFamily="18" charset="0"/>
                <a:cs typeface="Times New Roman" pitchFamily="18" charset="0"/>
              </a:rPr>
              <a:t>ENT-Head and neck surgeon, Consultant in “Phoniatric and Applied Laryngology Center”.</a:t>
            </a:r>
          </a:p>
          <a:p>
            <a:pPr>
              <a:buNone/>
            </a:pPr>
            <a:endParaRPr lang="en-US" sz="1600" dirty="0" smtClean="0">
              <a:latin typeface="Times New Roman" pitchFamily="18" charset="0"/>
              <a:cs typeface="Times New Roman" pitchFamily="18" charset="0"/>
            </a:endParaRPr>
          </a:p>
          <a:p>
            <a:r>
              <a:rPr lang="el-GR" sz="1600" b="0" u="sng" dirty="0" smtClean="0">
                <a:solidFill>
                  <a:srgbClr val="000000"/>
                </a:solidFill>
                <a:latin typeface="Times New Roman" pitchFamily="18" charset="0"/>
                <a:cs typeface="Times New Roman" pitchFamily="18" charset="0"/>
              </a:rPr>
              <a:t>A</a:t>
            </a:r>
            <a:r>
              <a:rPr lang="en-US" sz="1600" b="0" u="sng" dirty="0" smtClean="0">
                <a:solidFill>
                  <a:srgbClr val="000000"/>
                </a:solidFill>
                <a:latin typeface="Times New Roman" pitchFamily="18" charset="0"/>
                <a:cs typeface="Times New Roman" pitchFamily="18" charset="0"/>
              </a:rPr>
              <a:t>. </a:t>
            </a:r>
            <a:r>
              <a:rPr lang="el-GR" sz="1600" b="0" u="sng" dirty="0" smtClean="0">
                <a:solidFill>
                  <a:srgbClr val="000000"/>
                </a:solidFill>
                <a:latin typeface="Times New Roman" pitchFamily="18" charset="0"/>
                <a:cs typeface="Times New Roman" pitchFamily="18" charset="0"/>
              </a:rPr>
              <a:t>Papalois</a:t>
            </a:r>
            <a:r>
              <a:rPr lang="el-GR" sz="1600" b="0" dirty="0" smtClean="0">
                <a:solidFill>
                  <a:srgbClr val="000000"/>
                </a:solidFill>
                <a:latin typeface="Times New Roman" pitchFamily="18" charset="0"/>
                <a:cs typeface="Times New Roman" pitchFamily="18" charset="0"/>
              </a:rPr>
              <a:t>, </a:t>
            </a:r>
            <a:r>
              <a:rPr lang="en-US" sz="1600" b="0" dirty="0" smtClean="0">
                <a:solidFill>
                  <a:srgbClr val="000000"/>
                </a:solidFill>
                <a:latin typeface="Times New Roman" pitchFamily="18" charset="0"/>
                <a:cs typeface="Times New Roman" pitchFamily="18" charset="0"/>
              </a:rPr>
              <a:t>(</a:t>
            </a:r>
            <a:r>
              <a:rPr lang="el-GR" sz="1600" b="0" dirty="0" smtClean="0">
                <a:solidFill>
                  <a:srgbClr val="000000"/>
                </a:solidFill>
                <a:latin typeface="Times New Roman" pitchFamily="18" charset="0"/>
                <a:cs typeface="Times New Roman" pitchFamily="18" charset="0"/>
              </a:rPr>
              <a:t>PhD</a:t>
            </a:r>
            <a:r>
              <a:rPr lang="el-GR" sz="1600" b="0" dirty="0" smtClean="0">
                <a:solidFill>
                  <a:srgbClr val="000000"/>
                </a:solidFill>
                <a:latin typeface="Times New Roman" pitchFamily="18" charset="0"/>
                <a:cs typeface="Times New Roman" pitchFamily="18" charset="0"/>
              </a:rPr>
              <a:t>, </a:t>
            </a:r>
            <a:r>
              <a:rPr lang="el-GR" sz="1600" b="0" dirty="0" smtClean="0">
                <a:solidFill>
                  <a:srgbClr val="000000"/>
                </a:solidFill>
                <a:latin typeface="Times New Roman" pitchFamily="18" charset="0"/>
                <a:cs typeface="Times New Roman" pitchFamily="18" charset="0"/>
              </a:rPr>
              <a:t>KGSJ</a:t>
            </a:r>
            <a:r>
              <a:rPr lang="en-US" sz="1600" b="0" dirty="0" smtClean="0">
                <a:solidFill>
                  <a:srgbClr val="000000"/>
                </a:solidFill>
                <a:latin typeface="Times New Roman" pitchFamily="18" charset="0"/>
                <a:cs typeface="Times New Roman" pitchFamily="18" charset="0"/>
              </a:rPr>
              <a:t>)</a:t>
            </a:r>
            <a:r>
              <a:rPr lang="el-GR" sz="1600" b="0" dirty="0" smtClean="0">
                <a:solidFill>
                  <a:srgbClr val="000000"/>
                </a:solidFill>
                <a:latin typeface="Times New Roman" pitchFamily="18" charset="0"/>
                <a:cs typeface="Times New Roman" pitchFamily="18" charset="0"/>
              </a:rPr>
              <a:t>, </a:t>
            </a:r>
            <a:r>
              <a:rPr lang="el-GR" sz="1600" b="0" dirty="0" smtClean="0">
                <a:solidFill>
                  <a:srgbClr val="000000"/>
                </a:solidFill>
                <a:latin typeface="Times New Roman" pitchFamily="18" charset="0"/>
                <a:cs typeface="Times New Roman" pitchFamily="18" charset="0"/>
              </a:rPr>
              <a:t>Director of  </a:t>
            </a:r>
            <a:r>
              <a:rPr lang="en-US" sz="1600" b="0" dirty="0" smtClean="0">
                <a:solidFill>
                  <a:srgbClr val="000000"/>
                </a:solidFill>
                <a:latin typeface="Times New Roman" pitchFamily="18" charset="0"/>
                <a:cs typeface="Times New Roman" pitchFamily="18" charset="0"/>
              </a:rPr>
              <a:t>Experimental &amp; Research Center ELPEN.</a:t>
            </a:r>
          </a:p>
          <a:p>
            <a:pPr>
              <a:buNone/>
            </a:pPr>
            <a:endParaRPr lang="el-GR" sz="1600" b="0" dirty="0" smtClean="0">
              <a:solidFill>
                <a:srgbClr val="000000"/>
              </a:solidFill>
              <a:latin typeface="Times New Roman" pitchFamily="18" charset="0"/>
              <a:cs typeface="Times New Roman" pitchFamily="18" charset="0"/>
            </a:endParaRPr>
          </a:p>
          <a:p>
            <a:r>
              <a:rPr lang="en-US" sz="1600" b="0" u="sng" dirty="0" smtClean="0">
                <a:solidFill>
                  <a:srgbClr val="000000"/>
                </a:solidFill>
                <a:latin typeface="Times New Roman" pitchFamily="18" charset="0"/>
                <a:cs typeface="Times New Roman" pitchFamily="18" charset="0"/>
              </a:rPr>
              <a:t>A. </a:t>
            </a:r>
            <a:r>
              <a:rPr lang="en-US" sz="1600" b="0" u="sng" dirty="0" smtClean="0">
                <a:solidFill>
                  <a:srgbClr val="000000"/>
                </a:solidFill>
                <a:latin typeface="Times New Roman" pitchFamily="18" charset="0"/>
                <a:cs typeface="Times New Roman" pitchFamily="18" charset="0"/>
              </a:rPr>
              <a:t>Zaharioudaki</a:t>
            </a:r>
            <a:r>
              <a:rPr lang="en-US" sz="1600" b="0" dirty="0" smtClean="0">
                <a:solidFill>
                  <a:srgbClr val="000000"/>
                </a:solidFill>
                <a:latin typeface="Times New Roman" pitchFamily="18" charset="0"/>
                <a:cs typeface="Times New Roman" pitchFamily="18" charset="0"/>
              </a:rPr>
              <a:t>,</a:t>
            </a:r>
            <a:r>
              <a:rPr lang="en-US" sz="1600" dirty="0" smtClean="0">
                <a:solidFill>
                  <a:srgbClr val="000000"/>
                </a:solidFill>
                <a:latin typeface="Times New Roman" pitchFamily="18" charset="0"/>
                <a:cs typeface="Times New Roman" pitchFamily="18" charset="0"/>
              </a:rPr>
              <a:t> (</a:t>
            </a:r>
            <a:r>
              <a:rPr lang="en-US" sz="1600" b="0" dirty="0" smtClean="0">
                <a:solidFill>
                  <a:srgbClr val="000000"/>
                </a:solidFill>
                <a:latin typeface="Times New Roman" pitchFamily="18" charset="0"/>
                <a:cs typeface="Times New Roman" pitchFamily="18" charset="0"/>
              </a:rPr>
              <a:t>DVM</a:t>
            </a:r>
            <a:r>
              <a:rPr lang="en-US" sz="1600" b="0" dirty="0" smtClean="0">
                <a:solidFill>
                  <a:srgbClr val="000000"/>
                </a:solidFill>
                <a:latin typeface="Times New Roman" pitchFamily="18" charset="0"/>
                <a:cs typeface="Times New Roman" pitchFamily="18" charset="0"/>
              </a:rPr>
              <a:t>, </a:t>
            </a:r>
            <a:r>
              <a:rPr lang="en-US" sz="1600" b="0" dirty="0" smtClean="0">
                <a:solidFill>
                  <a:srgbClr val="000000"/>
                </a:solidFill>
                <a:latin typeface="Times New Roman" pitchFamily="18" charset="0"/>
                <a:cs typeface="Times New Roman" pitchFamily="18" charset="0"/>
              </a:rPr>
              <a:t>MLAS), </a:t>
            </a:r>
            <a:r>
              <a:rPr lang="en-US" sz="1600" dirty="0" smtClean="0">
                <a:solidFill>
                  <a:srgbClr val="000000"/>
                </a:solidFill>
                <a:latin typeface="Times New Roman" pitchFamily="18" charset="0"/>
                <a:cs typeface="Times New Roman" pitchFamily="18" charset="0"/>
              </a:rPr>
              <a:t>Experimental &amp; Research Center ELPEN / Veterinary department .</a:t>
            </a:r>
            <a:endParaRPr lang="el-GR" sz="1600" b="0" dirty="0" smtClean="0">
              <a:solidFill>
                <a:srgbClr val="000000"/>
              </a:solidFill>
              <a:latin typeface="Times New Roman" pitchFamily="18" charset="0"/>
              <a:cs typeface="Times New Roman" pitchFamily="18" charset="0"/>
            </a:endParaRPr>
          </a:p>
          <a:p>
            <a:pPr>
              <a:buNone/>
            </a:pPr>
            <a:endParaRPr lang="el-GR" sz="16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539552" y="1052736"/>
            <a:ext cx="7848600" cy="523220"/>
          </a:xfrm>
          <a:prstGeom prst="rect">
            <a:avLst/>
          </a:prstGeom>
          <a:noFill/>
        </p:spPr>
        <p:txBody>
          <a:bodyPr wrap="square" lIns="91440" tIns="45720" rIns="91440" bIns="45720">
            <a:spAutoFit/>
          </a:bodyPr>
          <a:lstStyle/>
          <a:p>
            <a:pPr algn="ctr">
              <a:buNone/>
            </a:pPr>
            <a:r>
              <a:rPr lang="en-US" sz="2800" b="1" cap="all" spc="0" dirty="0" smtClean="0">
                <a:ln w="9000" cmpd="sng">
                  <a:solidFill>
                    <a:schemeClr val="accent4">
                      <a:shade val="50000"/>
                      <a:satMod val="120000"/>
                    </a:schemeClr>
                  </a:solidFill>
                  <a:prstDash val="solid"/>
                </a:ln>
                <a:solidFill>
                  <a:srgbClr val="00B050"/>
                </a:soli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cs typeface="Times New Roman" pitchFamily="18" charset="0"/>
              </a:rPr>
              <a:t>THANK YOU FOR YOUR ATTENTION</a:t>
            </a:r>
            <a:endParaRPr lang="en-US" sz="2800" b="1" cap="all" spc="0" dirty="0">
              <a:ln w="9000" cmpd="sng">
                <a:solidFill>
                  <a:schemeClr val="accent4">
                    <a:shade val="50000"/>
                    <a:satMod val="120000"/>
                  </a:schemeClr>
                </a:solidFill>
                <a:prstDash val="solid"/>
              </a:ln>
              <a:solidFill>
                <a:srgbClr val="00B050"/>
              </a:solidFill>
              <a:effectLst>
                <a:outerShdw blurRad="38100" dist="38100" dir="2700000" algn="tl">
                  <a:srgbClr val="000000">
                    <a:alpha val="43137"/>
                  </a:srgbClr>
                </a:outerShdw>
                <a:reflection blurRad="12700" stA="28000" endPos="45000" dist="1000" dir="5400000" sy="-100000" algn="bl" rotWithShape="0"/>
              </a:effectLst>
            </a:endParaRPr>
          </a:p>
        </p:txBody>
      </p:sp>
      <p:pic>
        <p:nvPicPr>
          <p:cNvPr id="7" name="Picture 1" descr="C:\Documents and Settings\labs16\My Documents\My Pictures\rattesttube.jpg"/>
          <p:cNvPicPr>
            <a:picLocks noChangeAspect="1" noChangeArrowheads="1"/>
          </p:cNvPicPr>
          <p:nvPr/>
        </p:nvPicPr>
        <p:blipFill>
          <a:blip r:embed="rId2" cstate="print"/>
          <a:srcRect/>
          <a:stretch>
            <a:fillRect/>
          </a:stretch>
        </p:blipFill>
        <p:spPr bwMode="auto">
          <a:xfrm>
            <a:off x="2627784" y="2348880"/>
            <a:ext cx="3240360" cy="3240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3330696"/>
          </a:xfrm>
        </p:spPr>
        <p:txBody>
          <a:bodyPr>
            <a:normAutofit/>
          </a:bodyPr>
          <a:lstStyle/>
          <a:p>
            <a:pPr>
              <a:buNone/>
            </a:pPr>
            <a:r>
              <a:rPr lang="en-US" sz="1500" dirty="0" smtClean="0">
                <a:latin typeface="Times New Roman" pitchFamily="18" charset="0"/>
                <a:cs typeface="Times New Roman" pitchFamily="18" charset="0"/>
              </a:rPr>
              <a:t>Adipose-derived stem cells (ADSCs), represents a promising approach to future cell-based therapies. These cells can be readily harvested in large numbers with low donor-site morbidity.</a:t>
            </a:r>
          </a:p>
          <a:p>
            <a:pPr>
              <a:buNone/>
            </a:pPr>
            <a:endParaRPr lang="en-US" sz="1500" dirty="0" smtClean="0">
              <a:latin typeface="Times New Roman" pitchFamily="18" charset="0"/>
              <a:cs typeface="Times New Roman" pitchFamily="18" charset="0"/>
            </a:endParaRPr>
          </a:p>
          <a:p>
            <a:pPr>
              <a:buNone/>
            </a:pPr>
            <a:r>
              <a:rPr lang="en-US" sz="1500" b="1" u="sng" dirty="0" smtClean="0">
                <a:latin typeface="Times New Roman" pitchFamily="18" charset="0"/>
                <a:cs typeface="Times New Roman" pitchFamily="18" charset="0"/>
              </a:rPr>
              <a:t>Mesenchymal stem cells are characterized by great “plasticity </a:t>
            </a:r>
            <a:r>
              <a:rPr lang="en-US" sz="1500" dirty="0" smtClean="0">
                <a:latin typeface="Times New Roman" pitchFamily="18" charset="0"/>
                <a:cs typeface="Times New Roman" pitchFamily="18" charset="0"/>
              </a:rPr>
              <a:t>", i.e. have the ability to differentiate to form various cell types. </a:t>
            </a:r>
          </a:p>
          <a:p>
            <a:pPr>
              <a:buNone/>
            </a:pPr>
            <a:r>
              <a:rPr lang="en-US" sz="1500" dirty="0" smtClean="0">
                <a:latin typeface="Times New Roman" pitchFamily="18" charset="0"/>
                <a:cs typeface="Times New Roman" pitchFamily="18" charset="0"/>
              </a:rPr>
              <a:t>For this reason it can be used in regenerative medicine to regenerate tissues and organs. </a:t>
            </a:r>
          </a:p>
          <a:p>
            <a:pPr>
              <a:buNone/>
            </a:pPr>
            <a:endParaRPr lang="en-US" sz="1500"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22222"/>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3073" name="Picture 1" descr="Mesenchymal stem cell differentiation: MSCs can make fat, cartilage and bone cells. They have not been proven to make other types of cells of the body."/>
          <p:cNvPicPr>
            <a:picLocks noChangeAspect="1" noChangeArrowheads="1"/>
          </p:cNvPicPr>
          <p:nvPr/>
        </p:nvPicPr>
        <p:blipFill>
          <a:blip r:embed="rId2" cstate="print"/>
          <a:srcRect/>
          <a:stretch>
            <a:fillRect/>
          </a:stretch>
        </p:blipFill>
        <p:spPr bwMode="auto">
          <a:xfrm>
            <a:off x="1763688" y="2852936"/>
            <a:ext cx="5207079" cy="1872208"/>
          </a:xfrm>
          <a:prstGeom prst="rect">
            <a:avLst/>
          </a:prstGeom>
          <a:noFill/>
        </p:spPr>
      </p:pic>
      <p:sp>
        <p:nvSpPr>
          <p:cNvPr id="3075" name="Rectangle 3"/>
          <p:cNvSpPr>
            <a:spLocks noChangeArrowheads="1"/>
          </p:cNvSpPr>
          <p:nvPr/>
        </p:nvSpPr>
        <p:spPr bwMode="auto">
          <a:xfrm>
            <a:off x="395536" y="6077907"/>
            <a:ext cx="813690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Figure 1:</a:t>
            </a:r>
            <a:r>
              <a:rPr kumimoji="0" lang="en-US" sz="14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Mesenchymal stem cell differentiation: The MSC's can differentiate into fat, cartilage and bone cells.</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30352"/>
            <a:ext cx="8507288" cy="4266800"/>
          </a:xfrm>
        </p:spPr>
        <p:txBody>
          <a:bodyPr>
            <a:normAutofit/>
          </a:bodyPr>
          <a:lstStyle/>
          <a:p>
            <a:pPr>
              <a:buNone/>
            </a:pPr>
            <a:r>
              <a:rPr lang="en-US" sz="1700" b="1" u="sng" dirty="0" smtClean="0">
                <a:latin typeface="Times New Roman" pitchFamily="18" charset="0"/>
                <a:cs typeface="Times New Roman" pitchFamily="18" charset="0"/>
              </a:rPr>
              <a:t>Detection:</a:t>
            </a:r>
            <a:r>
              <a:rPr lang="en-US" sz="1700" b="1" dirty="0" smtClean="0">
                <a:latin typeface="Times New Roman" pitchFamily="18" charset="0"/>
                <a:cs typeface="Times New Roman" pitchFamily="18" charset="0"/>
              </a:rPr>
              <a:t> </a:t>
            </a:r>
          </a:p>
          <a:p>
            <a:pPr>
              <a:buNone/>
            </a:pPr>
            <a:endParaRPr lang="en-US" sz="2000" b="1" dirty="0" smtClean="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It is generally accepted that adult human MSC's:</a:t>
            </a:r>
          </a:p>
          <a:p>
            <a:pPr>
              <a:buFont typeface="Wingdings" pitchFamily="2" charset="2"/>
              <a:buChar char="Ø"/>
            </a:pPr>
            <a:r>
              <a:rPr lang="en-US" sz="1600" dirty="0" smtClean="0">
                <a:latin typeface="Times New Roman" pitchFamily="18" charset="0"/>
                <a:cs typeface="Times New Roman" pitchFamily="18" charset="0"/>
              </a:rPr>
              <a:t> </a:t>
            </a:r>
            <a:r>
              <a:rPr lang="en-US" sz="1600" u="sng" dirty="0" smtClean="0">
                <a:latin typeface="Times New Roman" pitchFamily="18" charset="0"/>
                <a:cs typeface="Times New Roman" pitchFamily="18" charset="0"/>
              </a:rPr>
              <a:t>do not express hematopoietic markers </a:t>
            </a:r>
            <a:r>
              <a:rPr lang="en-US" sz="1600" dirty="0" smtClean="0">
                <a:latin typeface="Times New Roman" pitchFamily="18" charset="0"/>
                <a:cs typeface="Times New Roman" pitchFamily="18" charset="0"/>
              </a:rPr>
              <a:t>(Cells must show </a:t>
            </a:r>
            <a:r>
              <a:rPr lang="en-US" sz="1600" b="1" dirty="0" smtClean="0">
                <a:latin typeface="Times New Roman" pitchFamily="18" charset="0"/>
                <a:cs typeface="Times New Roman" pitchFamily="18" charset="0"/>
              </a:rPr>
              <a:t>&lt;2%</a:t>
            </a:r>
            <a:r>
              <a:rPr lang="en-US" sz="1600" dirty="0" smtClean="0">
                <a:latin typeface="Times New Roman" pitchFamily="18" charset="0"/>
                <a:cs typeface="Times New Roman" pitchFamily="18" charset="0"/>
              </a:rPr>
              <a:t> positivity for expression of cell-surface antigens): CD45, CD34, CD14, CD11, CD80, CD86, CD40, CD31, CD18, or CD56,</a:t>
            </a:r>
          </a:p>
          <a:p>
            <a:pPr>
              <a:buFont typeface="Wingdings" pitchFamily="2" charset="2"/>
              <a:buChar char="Ø"/>
            </a:pPr>
            <a:r>
              <a:rPr lang="en-US" sz="1600" dirty="0" smtClean="0">
                <a:latin typeface="Times New Roman" pitchFamily="18" charset="0"/>
                <a:cs typeface="Times New Roman" pitchFamily="18" charset="0"/>
              </a:rPr>
              <a:t> </a:t>
            </a:r>
            <a:r>
              <a:rPr lang="en-US" sz="1600" u="sng" dirty="0" smtClean="0">
                <a:latin typeface="Times New Roman" pitchFamily="18" charset="0"/>
                <a:cs typeface="Times New Roman" pitchFamily="18" charset="0"/>
              </a:rPr>
              <a:t>but do express </a:t>
            </a:r>
            <a:r>
              <a:rPr lang="en-US" sz="1600" dirty="0" smtClean="0">
                <a:latin typeface="Times New Roman" pitchFamily="18" charset="0"/>
                <a:cs typeface="Times New Roman" pitchFamily="18" charset="0"/>
              </a:rPr>
              <a:t>(Cells must show </a:t>
            </a:r>
            <a:r>
              <a:rPr lang="en-US" sz="1600" b="1" dirty="0" smtClean="0">
                <a:latin typeface="Times New Roman" pitchFamily="18" charset="0"/>
                <a:cs typeface="Times New Roman" pitchFamily="18" charset="0"/>
              </a:rPr>
              <a:t>&gt;95% </a:t>
            </a:r>
            <a:r>
              <a:rPr lang="en-US" sz="1600" dirty="0" smtClean="0">
                <a:latin typeface="Times New Roman" pitchFamily="18" charset="0"/>
                <a:cs typeface="Times New Roman" pitchFamily="18" charset="0"/>
              </a:rPr>
              <a:t>positivity for expression of cell-surface antigens): </a:t>
            </a:r>
          </a:p>
          <a:p>
            <a:pPr>
              <a:buNone/>
            </a:pPr>
            <a:r>
              <a:rPr lang="en-US" sz="1600" dirty="0" smtClean="0">
                <a:latin typeface="Times New Roman" pitchFamily="18" charset="0"/>
                <a:cs typeface="Times New Roman" pitchFamily="18" charset="0"/>
              </a:rPr>
              <a:t>       CD105, CD73, CD44, CD90, CD71, CD106, CD166 and CD29. </a:t>
            </a:r>
          </a:p>
          <a:p>
            <a:pPr>
              <a:buNone/>
            </a:pPr>
            <a:endParaRPr lang="en-US" sz="1400" dirty="0" smtClean="0">
              <a:latin typeface="Times New Roman" pitchFamily="18" charset="0"/>
              <a:cs typeface="Times New Roman" pitchFamily="18" charset="0"/>
            </a:endParaRPr>
          </a:p>
          <a:p>
            <a:pPr>
              <a:buNone/>
            </a:pPr>
            <a:endParaRPr lang="en-US" dirty="0"/>
          </a:p>
        </p:txBody>
      </p:sp>
      <p:graphicFrame>
        <p:nvGraphicFramePr>
          <p:cNvPr id="4" name="Table 3"/>
          <p:cNvGraphicFramePr>
            <a:graphicFrameLocks noGrp="1"/>
          </p:cNvGraphicFramePr>
          <p:nvPr/>
        </p:nvGraphicFramePr>
        <p:xfrm>
          <a:off x="323528" y="3933056"/>
          <a:ext cx="8280920" cy="1188720"/>
        </p:xfrm>
        <a:graphic>
          <a:graphicData uri="http://schemas.openxmlformats.org/drawingml/2006/table">
            <a:tbl>
              <a:tblPr firstRow="1" bandRow="1">
                <a:tableStyleId>{5C22544A-7EE6-4342-B048-85BDC9FD1C3A}</a:tableStyleId>
              </a:tblPr>
              <a:tblGrid>
                <a:gridCol w="1440160"/>
                <a:gridCol w="6840760"/>
              </a:tblGrid>
              <a:tr h="469886">
                <a:tc>
                  <a:txBody>
                    <a:bodyPr/>
                    <a:lstStyle/>
                    <a:p>
                      <a:r>
                        <a:rPr lang="en-US" sz="1100" b="1" u="sng" dirty="0" smtClean="0">
                          <a:solidFill>
                            <a:schemeClr val="tx1"/>
                          </a:solidFill>
                          <a:latin typeface="Times New Roman" pitchFamily="18" charset="0"/>
                          <a:ea typeface="Calibri" pitchFamily="34" charset="0"/>
                          <a:cs typeface="Times New Roman" pitchFamily="18" charset="0"/>
                        </a:rPr>
                        <a:t>Positive markers:</a:t>
                      </a:r>
                      <a:r>
                        <a:rPr lang="en-US" sz="1100" dirty="0" smtClean="0">
                          <a:solidFill>
                            <a:schemeClr val="tx1"/>
                          </a:solidFill>
                          <a:latin typeface="Times New Roman" pitchFamily="18" charset="0"/>
                          <a:ea typeface="Calibri" pitchFamily="34" charset="0"/>
                          <a:cs typeface="Times New Roman" pitchFamily="18" charset="0"/>
                        </a:rPr>
                        <a:t> </a:t>
                      </a:r>
                      <a:endParaRPr lang="en-US" sz="1100" dirty="0">
                        <a:solidFill>
                          <a:schemeClr val="tx1"/>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Times New Roman" pitchFamily="18" charset="0"/>
                          <a:ea typeface="Calibri" pitchFamily="34" charset="0"/>
                          <a:cs typeface="Times New Roman" pitchFamily="18" charset="0"/>
                        </a:rPr>
                        <a:t>Cells must show </a:t>
                      </a:r>
                      <a:r>
                        <a:rPr lang="en-US" sz="1100" b="1" dirty="0" smtClean="0">
                          <a:solidFill>
                            <a:schemeClr val="tx1"/>
                          </a:solidFill>
                          <a:latin typeface="Times New Roman" pitchFamily="18" charset="0"/>
                          <a:ea typeface="Calibri" pitchFamily="34" charset="0"/>
                          <a:cs typeface="Times New Roman" pitchFamily="18" charset="0"/>
                        </a:rPr>
                        <a:t>&gt;95%</a:t>
                      </a:r>
                      <a:r>
                        <a:rPr lang="en-US" sz="1100" dirty="0" smtClean="0">
                          <a:solidFill>
                            <a:schemeClr val="tx1"/>
                          </a:solidFill>
                          <a:latin typeface="Times New Roman" pitchFamily="18" charset="0"/>
                          <a:ea typeface="Calibri" pitchFamily="34" charset="0"/>
                          <a:cs typeface="Times New Roman" pitchFamily="18" charset="0"/>
                        </a:rPr>
                        <a:t> positivity for expression of cell-surface antigens CD29, CD44, CD73, CD90, CD105, CD166</a:t>
                      </a:r>
                      <a:r>
                        <a:rPr lang="en-US" sz="1100" baseline="0" dirty="0" smtClean="0">
                          <a:solidFill>
                            <a:schemeClr val="tx1"/>
                          </a:solidFill>
                          <a:latin typeface="Times New Roman" pitchFamily="18" charset="0"/>
                          <a:ea typeface="Calibri" pitchFamily="34" charset="0"/>
                          <a:cs typeface="Times New Roman" pitchFamily="18" charset="0"/>
                        </a:rPr>
                        <a:t> </a:t>
                      </a:r>
                      <a:r>
                        <a:rPr lang="en-US" sz="1100" dirty="0" smtClean="0">
                          <a:solidFill>
                            <a:schemeClr val="tx1"/>
                          </a:solidFill>
                          <a:latin typeface="Times New Roman" pitchFamily="18" charset="0"/>
                          <a:ea typeface="Calibri" pitchFamily="34" charset="0"/>
                          <a:cs typeface="Times New Roman" pitchFamily="18" charset="0"/>
                        </a:rPr>
                        <a:t>and CD 271.</a:t>
                      </a:r>
                    </a:p>
                    <a:p>
                      <a:endParaRPr lang="en-US" sz="1100" dirty="0">
                        <a:latin typeface="Times New Roman" pitchFamily="18" charset="0"/>
                        <a:cs typeface="Times New Roman" pitchFamily="18" charset="0"/>
                      </a:endParaRPr>
                    </a:p>
                  </a:txBody>
                  <a:tcPr/>
                </a:tc>
              </a:tr>
              <a:tr h="339362">
                <a:tc>
                  <a:txBody>
                    <a:bodyPr/>
                    <a:lstStyle/>
                    <a:p>
                      <a:r>
                        <a:rPr lang="en-US" sz="1100" b="1" u="sng" dirty="0" smtClean="0">
                          <a:latin typeface="Times New Roman" pitchFamily="18" charset="0"/>
                          <a:ea typeface="Calibri" pitchFamily="34" charset="0"/>
                          <a:cs typeface="Times New Roman" pitchFamily="18" charset="0"/>
                        </a:rPr>
                        <a:t>Negative markers:</a:t>
                      </a:r>
                      <a:r>
                        <a:rPr lang="en-US" sz="1100" b="1" dirty="0" smtClean="0">
                          <a:latin typeface="Times New Roman" pitchFamily="18" charset="0"/>
                          <a:ea typeface="Calibri" pitchFamily="34" charset="0"/>
                          <a:cs typeface="Times New Roman" pitchFamily="18" charset="0"/>
                        </a:rPr>
                        <a:t> </a:t>
                      </a:r>
                      <a:endParaRPr lang="en-US" sz="1100" b="1"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latin typeface="Times New Roman" pitchFamily="18" charset="0"/>
                          <a:ea typeface="Calibri" pitchFamily="34" charset="0"/>
                          <a:cs typeface="Times New Roman" pitchFamily="18" charset="0"/>
                        </a:rPr>
                        <a:t>Cells must show &lt;2% positivity for expression of cell-surface antigens CD14, CD31, CD 34, CD45, CD 133, and Lin1.</a:t>
                      </a:r>
                      <a:endParaRPr lang="en-US" sz="1100" b="1" dirty="0" smtClean="0">
                        <a:latin typeface="Times New Roman" pitchFamily="18" charset="0"/>
                        <a:cs typeface="Times New Roman" pitchFamily="18" charset="0"/>
                      </a:endParaRPr>
                    </a:p>
                    <a:p>
                      <a:endParaRPr lang="en-US" sz="11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60648"/>
            <a:ext cx="8519864" cy="6292552"/>
          </a:xfrm>
        </p:spPr>
        <p:txBody>
          <a:bodyPr/>
          <a:lstStyle/>
          <a:p>
            <a:pPr algn="ctr">
              <a:buNone/>
            </a:pPr>
            <a:r>
              <a:rPr lang="en-US" sz="2000" b="1" dirty="0" smtClean="0">
                <a:solidFill>
                  <a:srgbClr val="000000"/>
                </a:solidFill>
                <a:latin typeface="Times New Roman" pitchFamily="18" charset="0"/>
                <a:cs typeface="Times New Roman" pitchFamily="18" charset="0"/>
              </a:rPr>
              <a:t>Molecular and cellular anatomy of the vocal fold    </a:t>
            </a:r>
          </a:p>
          <a:p>
            <a:pPr>
              <a:buNone/>
            </a:pPr>
            <a:r>
              <a:rPr lang="en-US" sz="2000" dirty="0" smtClean="0">
                <a:solidFill>
                  <a:srgbClr val="000000"/>
                </a:solidFill>
                <a:latin typeface="Comic Sans MS" pitchFamily="66" charset="0"/>
              </a:rPr>
              <a:t> </a:t>
            </a:r>
          </a:p>
          <a:p>
            <a:pPr>
              <a:buNone/>
            </a:pPr>
            <a:r>
              <a:rPr lang="en-US" sz="1600" u="sng" dirty="0" smtClean="0">
                <a:solidFill>
                  <a:srgbClr val="000000"/>
                </a:solidFill>
                <a:latin typeface="Times New Roman" pitchFamily="18" charset="0"/>
                <a:cs typeface="Times New Roman" pitchFamily="18" charset="0"/>
              </a:rPr>
              <a:t>Extracellular matrix:</a:t>
            </a:r>
          </a:p>
          <a:p>
            <a:pPr>
              <a:buFontTx/>
              <a:buChar char="-"/>
            </a:pPr>
            <a:r>
              <a:rPr lang="en-US" sz="1600" b="0" dirty="0" smtClean="0">
                <a:solidFill>
                  <a:srgbClr val="000000"/>
                </a:solidFill>
                <a:latin typeface="Times New Roman" pitchFamily="18" charset="0"/>
                <a:cs typeface="Times New Roman" pitchFamily="18" charset="0"/>
              </a:rPr>
              <a:t>Complex structural entity.</a:t>
            </a:r>
          </a:p>
          <a:p>
            <a:pPr>
              <a:buFontTx/>
              <a:buChar char="-"/>
            </a:pPr>
            <a:r>
              <a:rPr lang="en-US" sz="1600" b="0" dirty="0" smtClean="0">
                <a:solidFill>
                  <a:srgbClr val="000000"/>
                </a:solidFill>
                <a:latin typeface="Times New Roman" pitchFamily="18" charset="0"/>
                <a:cs typeface="Times New Roman" pitchFamily="18" charset="0"/>
              </a:rPr>
              <a:t>Referred as the connective tissue.</a:t>
            </a:r>
          </a:p>
          <a:p>
            <a:pPr>
              <a:buFontTx/>
              <a:buChar char="-"/>
            </a:pPr>
            <a:r>
              <a:rPr lang="en-US" sz="1600" b="0" dirty="0" smtClean="0">
                <a:solidFill>
                  <a:srgbClr val="000000"/>
                </a:solidFill>
                <a:latin typeface="Times New Roman" pitchFamily="18" charset="0"/>
                <a:cs typeface="Times New Roman" pitchFamily="18" charset="0"/>
              </a:rPr>
              <a:t>The components of the extracellular matrix are produced intracellulary by resident cells and secreted into the ECM by exocytosis.</a:t>
            </a:r>
          </a:p>
          <a:p>
            <a:pPr>
              <a:buFontTx/>
              <a:buChar char="-"/>
            </a:pPr>
            <a:endParaRPr lang="en-US" sz="1600" b="0" dirty="0" smtClean="0">
              <a:solidFill>
                <a:srgbClr val="000000"/>
              </a:solidFill>
              <a:latin typeface="Times New Roman" pitchFamily="18" charset="0"/>
              <a:cs typeface="Times New Roman" pitchFamily="18" charset="0"/>
            </a:endParaRPr>
          </a:p>
          <a:p>
            <a:pPr>
              <a:buFontTx/>
              <a:buChar char="-"/>
            </a:pPr>
            <a:r>
              <a:rPr lang="en-US" sz="1600" b="0" dirty="0" smtClean="0">
                <a:solidFill>
                  <a:srgbClr val="00B050"/>
                </a:solidFill>
                <a:latin typeface="Times New Roman" pitchFamily="18" charset="0"/>
                <a:cs typeface="Times New Roman" pitchFamily="18" charset="0"/>
              </a:rPr>
              <a:t>Structural proteins:</a:t>
            </a:r>
            <a:r>
              <a:rPr lang="en-US" sz="1600" b="0" dirty="0" smtClean="0">
                <a:solidFill>
                  <a:srgbClr val="000000"/>
                </a:solidFill>
                <a:latin typeface="Times New Roman" pitchFamily="18" charset="0"/>
                <a:cs typeface="Times New Roman" pitchFamily="18" charset="0"/>
              </a:rPr>
              <a:t> collagen and elastin.</a:t>
            </a:r>
          </a:p>
          <a:p>
            <a:pPr>
              <a:buNone/>
            </a:pPr>
            <a:endParaRPr lang="en-US" sz="1600" dirty="0" smtClean="0">
              <a:solidFill>
                <a:srgbClr val="000000"/>
              </a:solidFill>
              <a:latin typeface="Times New Roman" pitchFamily="18" charset="0"/>
              <a:cs typeface="Times New Roman" pitchFamily="18" charset="0"/>
            </a:endParaRPr>
          </a:p>
          <a:p>
            <a:pPr>
              <a:buNone/>
            </a:pPr>
            <a:endParaRPr lang="en-US" sz="1600" b="0" dirty="0" smtClean="0">
              <a:solidFill>
                <a:srgbClr val="000000"/>
              </a:solidFill>
              <a:latin typeface="Times New Roman" pitchFamily="18" charset="0"/>
              <a:cs typeface="Times New Roman" pitchFamily="18" charset="0"/>
            </a:endParaRPr>
          </a:p>
          <a:p>
            <a:pPr>
              <a:buNone/>
            </a:pPr>
            <a:endParaRPr lang="en-US" sz="1600" dirty="0" smtClean="0">
              <a:solidFill>
                <a:srgbClr val="000000"/>
              </a:solidFill>
              <a:latin typeface="Times New Roman" pitchFamily="18" charset="0"/>
              <a:cs typeface="Times New Roman" pitchFamily="18" charset="0"/>
            </a:endParaRPr>
          </a:p>
          <a:p>
            <a:pPr>
              <a:buNone/>
            </a:pPr>
            <a:endParaRPr lang="en-US" sz="1600" dirty="0" smtClean="0">
              <a:solidFill>
                <a:srgbClr val="000000"/>
              </a:solidFill>
              <a:latin typeface="Times New Roman" pitchFamily="18" charset="0"/>
              <a:cs typeface="Times New Roman" pitchFamily="18" charset="0"/>
            </a:endParaRPr>
          </a:p>
          <a:p>
            <a:pPr>
              <a:buNone/>
            </a:pPr>
            <a:endParaRPr lang="en-US" sz="1600" dirty="0" smtClean="0">
              <a:solidFill>
                <a:srgbClr val="000000"/>
              </a:solidFill>
              <a:latin typeface="Times New Roman" pitchFamily="18" charset="0"/>
              <a:cs typeface="Times New Roman" pitchFamily="18" charset="0"/>
            </a:endParaRPr>
          </a:p>
          <a:p>
            <a:pPr>
              <a:buNone/>
            </a:pPr>
            <a:endParaRPr lang="en-US" sz="1600" dirty="0" smtClean="0">
              <a:solidFill>
                <a:srgbClr val="000000"/>
              </a:solidFill>
              <a:latin typeface="Times New Roman" pitchFamily="18" charset="0"/>
              <a:cs typeface="Times New Roman" pitchFamily="18" charset="0"/>
            </a:endParaRPr>
          </a:p>
          <a:p>
            <a:pPr>
              <a:buFontTx/>
              <a:buChar char="-"/>
            </a:pPr>
            <a:r>
              <a:rPr lang="en-US" sz="1600" b="0" dirty="0" smtClean="0">
                <a:solidFill>
                  <a:srgbClr val="00B050"/>
                </a:solidFill>
                <a:latin typeface="Times New Roman" pitchFamily="18" charset="0"/>
                <a:cs typeface="Times New Roman" pitchFamily="18" charset="0"/>
              </a:rPr>
              <a:t>Specialized proteins:</a:t>
            </a:r>
            <a:r>
              <a:rPr lang="en-US" sz="1600" b="0" dirty="0" smtClean="0">
                <a:solidFill>
                  <a:srgbClr val="000000"/>
                </a:solidFill>
                <a:latin typeface="Times New Roman" pitchFamily="18" charset="0"/>
                <a:cs typeface="Times New Roman" pitchFamily="18" charset="0"/>
              </a:rPr>
              <a:t> laminin, fibrillin, fibronectin.</a:t>
            </a:r>
          </a:p>
          <a:p>
            <a:pPr>
              <a:buFontTx/>
              <a:buChar char="-"/>
            </a:pPr>
            <a:endParaRPr lang="en-US" sz="1600" b="0" dirty="0" smtClean="0">
              <a:solidFill>
                <a:srgbClr val="000000"/>
              </a:solidFill>
              <a:latin typeface="Times New Roman" pitchFamily="18" charset="0"/>
              <a:cs typeface="Times New Roman" pitchFamily="18" charset="0"/>
            </a:endParaRPr>
          </a:p>
          <a:p>
            <a:pPr>
              <a:buFontTx/>
              <a:buChar char="-"/>
            </a:pPr>
            <a:r>
              <a:rPr lang="en-US" sz="1600" b="0" dirty="0" smtClean="0">
                <a:solidFill>
                  <a:srgbClr val="00B050"/>
                </a:solidFill>
                <a:latin typeface="Times New Roman" pitchFamily="18" charset="0"/>
                <a:cs typeface="Times New Roman" pitchFamily="18" charset="0"/>
              </a:rPr>
              <a:t>Proteoglycans:</a:t>
            </a:r>
            <a:r>
              <a:rPr lang="en-US" sz="1600" b="0" dirty="0" smtClean="0">
                <a:solidFill>
                  <a:srgbClr val="000000"/>
                </a:solidFill>
                <a:latin typeface="Times New Roman" pitchFamily="18" charset="0"/>
                <a:cs typeface="Times New Roman" pitchFamily="18" charset="0"/>
              </a:rPr>
              <a:t> hyaluronic acid.</a:t>
            </a:r>
          </a:p>
          <a:p>
            <a:pPr>
              <a:buFontTx/>
              <a:buChar char="-"/>
            </a:pPr>
            <a:endParaRPr lang="en-US" sz="2000" b="0" dirty="0" smtClean="0">
              <a:solidFill>
                <a:srgbClr val="000000"/>
              </a:solidFill>
            </a:endParaRPr>
          </a:p>
          <a:p>
            <a:pPr>
              <a:buNone/>
            </a:pPr>
            <a:endParaRPr lang="en-US" sz="2000" b="0" dirty="0" smtClean="0">
              <a:solidFill>
                <a:srgbClr val="000000"/>
              </a:solidFill>
            </a:endParaRPr>
          </a:p>
          <a:p>
            <a:pPr>
              <a:buFontTx/>
              <a:buChar char="-"/>
            </a:pPr>
            <a:endParaRPr lang="el-GR" sz="2000" b="0" dirty="0">
              <a:solidFill>
                <a:srgbClr val="000000"/>
              </a:solidFill>
            </a:endParaRPr>
          </a:p>
        </p:txBody>
      </p:sp>
      <p:pic>
        <p:nvPicPr>
          <p:cNvPr id="4" name="Picture 3" descr="imagesCAHWRAAG.jpg"/>
          <p:cNvPicPr>
            <a:picLocks noChangeAspect="1"/>
          </p:cNvPicPr>
          <p:nvPr/>
        </p:nvPicPr>
        <p:blipFill>
          <a:blip r:embed="rId2" cstate="print"/>
          <a:stretch>
            <a:fillRect/>
          </a:stretch>
        </p:blipFill>
        <p:spPr>
          <a:xfrm>
            <a:off x="755576" y="3284984"/>
            <a:ext cx="1492304" cy="1202133"/>
          </a:xfrm>
          <a:prstGeom prst="rect">
            <a:avLst/>
          </a:prstGeom>
        </p:spPr>
      </p:pic>
      <p:pic>
        <p:nvPicPr>
          <p:cNvPr id="6" name="Picture 5" descr="HA1.gif"/>
          <p:cNvPicPr>
            <a:picLocks noChangeAspect="1"/>
          </p:cNvPicPr>
          <p:nvPr/>
        </p:nvPicPr>
        <p:blipFill>
          <a:blip r:embed="rId3" cstate="print"/>
          <a:stretch>
            <a:fillRect/>
          </a:stretch>
        </p:blipFill>
        <p:spPr>
          <a:xfrm>
            <a:off x="3347864" y="5589240"/>
            <a:ext cx="2874057" cy="1008112"/>
          </a:xfrm>
          <a:prstGeom prst="rect">
            <a:avLst/>
          </a:prstGeom>
        </p:spPr>
      </p:pic>
      <p:pic>
        <p:nvPicPr>
          <p:cNvPr id="7" name="Picture 6" descr="elastine.jpg"/>
          <p:cNvPicPr>
            <a:picLocks noChangeAspect="1"/>
          </p:cNvPicPr>
          <p:nvPr/>
        </p:nvPicPr>
        <p:blipFill>
          <a:blip r:embed="rId4" cstate="print"/>
          <a:stretch>
            <a:fillRect/>
          </a:stretch>
        </p:blipFill>
        <p:spPr>
          <a:xfrm>
            <a:off x="2411760" y="3356992"/>
            <a:ext cx="2204070" cy="1152128"/>
          </a:xfrm>
          <a:prstGeom prst="rect">
            <a:avLst/>
          </a:prstGeom>
        </p:spPr>
      </p:pic>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60648"/>
            <a:ext cx="7848600" cy="6292552"/>
          </a:xfrm>
        </p:spPr>
        <p:txBody>
          <a:bodyPr>
            <a:normAutofit fontScale="85000" lnSpcReduction="20000"/>
          </a:bodyPr>
          <a:lstStyle/>
          <a:p>
            <a:pPr algn="ctr">
              <a:buNone/>
            </a:pPr>
            <a:r>
              <a:rPr lang="en-US" sz="2000" dirty="0" smtClean="0">
                <a:solidFill>
                  <a:srgbClr val="000000"/>
                </a:solidFill>
                <a:latin typeface="Times New Roman" pitchFamily="18" charset="0"/>
                <a:cs typeface="Times New Roman" pitchFamily="18" charset="0"/>
              </a:rPr>
              <a:t>    </a:t>
            </a:r>
            <a:r>
              <a:rPr lang="en-US" sz="2800" b="1" dirty="0" smtClean="0">
                <a:solidFill>
                  <a:srgbClr val="000000"/>
                </a:solidFill>
                <a:latin typeface="Times New Roman" pitchFamily="18" charset="0"/>
                <a:cs typeface="Times New Roman" pitchFamily="18" charset="0"/>
              </a:rPr>
              <a:t>Vocal fold scarring </a:t>
            </a:r>
          </a:p>
          <a:p>
            <a:pPr>
              <a:buNone/>
            </a:pPr>
            <a:r>
              <a:rPr lang="en-US" sz="2000" dirty="0" smtClean="0">
                <a:solidFill>
                  <a:srgbClr val="000000"/>
                </a:solidFill>
                <a:latin typeface="Comic Sans MS" pitchFamily="66" charset="0"/>
              </a:rPr>
              <a:t> </a:t>
            </a:r>
          </a:p>
          <a:p>
            <a:pPr>
              <a:buNone/>
            </a:pPr>
            <a:r>
              <a:rPr lang="en-US" sz="2000" b="1" u="sng" dirty="0" smtClean="0">
                <a:latin typeface="Times New Roman" pitchFamily="18" charset="0"/>
                <a:cs typeface="Times New Roman" pitchFamily="18" charset="0"/>
              </a:rPr>
              <a:t>Causes:</a:t>
            </a:r>
            <a:r>
              <a:rPr lang="en-US" sz="2000" b="1" dirty="0" smtClean="0">
                <a:latin typeface="Times New Roman" pitchFamily="18" charset="0"/>
                <a:cs typeface="Times New Roman" pitchFamily="18" charset="0"/>
              </a:rPr>
              <a:t>                      </a:t>
            </a:r>
          </a:p>
          <a:p>
            <a:r>
              <a:rPr lang="en-US" sz="2000" b="0" dirty="0" smtClean="0">
                <a:solidFill>
                  <a:srgbClr val="000000"/>
                </a:solidFill>
                <a:latin typeface="Times New Roman" pitchFamily="18" charset="0"/>
                <a:cs typeface="Times New Roman" pitchFamily="18" charset="0"/>
              </a:rPr>
              <a:t>   trauma</a:t>
            </a:r>
          </a:p>
          <a:p>
            <a:r>
              <a:rPr lang="en-US" sz="2000" b="0" dirty="0" smtClean="0">
                <a:solidFill>
                  <a:srgbClr val="000000"/>
                </a:solidFill>
                <a:latin typeface="Times New Roman" pitchFamily="18" charset="0"/>
                <a:cs typeface="Times New Roman" pitchFamily="18" charset="0"/>
              </a:rPr>
              <a:t>   surgical treatment</a:t>
            </a:r>
          </a:p>
          <a:p>
            <a:r>
              <a:rPr lang="en-US" sz="2000" b="0" dirty="0" smtClean="0">
                <a:solidFill>
                  <a:srgbClr val="000000"/>
                </a:solidFill>
                <a:latin typeface="Times New Roman" pitchFamily="18" charset="0"/>
                <a:cs typeface="Times New Roman" pitchFamily="18" charset="0"/>
              </a:rPr>
              <a:t>   inflammation </a:t>
            </a:r>
          </a:p>
          <a:p>
            <a:r>
              <a:rPr lang="en-US" sz="2000" b="0" dirty="0" smtClean="0">
                <a:solidFill>
                  <a:srgbClr val="000000"/>
                </a:solidFill>
                <a:latin typeface="Times New Roman" pitchFamily="18" charset="0"/>
                <a:cs typeface="Times New Roman" pitchFamily="18" charset="0"/>
              </a:rPr>
              <a:t>   post infection  </a:t>
            </a:r>
          </a:p>
          <a:p>
            <a:r>
              <a:rPr lang="en-US" sz="2000" b="0" dirty="0" smtClean="0">
                <a:solidFill>
                  <a:srgbClr val="000000"/>
                </a:solidFill>
                <a:latin typeface="Times New Roman" pitchFamily="18" charset="0"/>
                <a:cs typeface="Times New Roman" pitchFamily="18" charset="0"/>
              </a:rPr>
              <a:t>   injury </a:t>
            </a:r>
          </a:p>
          <a:p>
            <a:pPr>
              <a:buNone/>
            </a:pPr>
            <a:endParaRPr lang="en-US" sz="2000" u="sng" dirty="0" smtClean="0">
              <a:solidFill>
                <a:srgbClr val="000000"/>
              </a:solidFill>
              <a:latin typeface="Times New Roman" pitchFamily="18" charset="0"/>
              <a:cs typeface="Times New Roman" pitchFamily="18" charset="0"/>
            </a:endParaRPr>
          </a:p>
          <a:p>
            <a:pPr>
              <a:buNone/>
            </a:pPr>
            <a:endParaRPr lang="en-US" sz="2000" u="sng" dirty="0" smtClean="0">
              <a:solidFill>
                <a:srgbClr val="000000"/>
              </a:solidFill>
              <a:latin typeface="Times New Roman" pitchFamily="18" charset="0"/>
              <a:cs typeface="Times New Roman" pitchFamily="18" charset="0"/>
            </a:endParaRPr>
          </a:p>
          <a:p>
            <a:pPr>
              <a:buNone/>
            </a:pPr>
            <a:r>
              <a:rPr lang="en-US" sz="2000" b="1" u="sng" dirty="0" smtClean="0">
                <a:latin typeface="Times New Roman" pitchFamily="18" charset="0"/>
                <a:cs typeface="Times New Roman" pitchFamily="18" charset="0"/>
              </a:rPr>
              <a:t>Symptoms:</a:t>
            </a:r>
          </a:p>
          <a:p>
            <a:pPr>
              <a:buFont typeface="Courier New" pitchFamily="49" charset="0"/>
              <a:buChar char="o"/>
            </a:pPr>
            <a:r>
              <a:rPr lang="en-GB" sz="2000" dirty="0" smtClean="0">
                <a:solidFill>
                  <a:srgbClr val="000000"/>
                </a:solidFill>
                <a:latin typeface="Times New Roman" pitchFamily="18" charset="0"/>
                <a:cs typeface="Times New Roman" pitchFamily="18" charset="0"/>
              </a:rPr>
              <a:t>hoarseness</a:t>
            </a:r>
          </a:p>
          <a:p>
            <a:pPr>
              <a:buFont typeface="Courier New" pitchFamily="49" charset="0"/>
              <a:buChar char="o"/>
            </a:pPr>
            <a:r>
              <a:rPr lang="en-GB" sz="2000" dirty="0" smtClean="0">
                <a:solidFill>
                  <a:srgbClr val="000000"/>
                </a:solidFill>
                <a:latin typeface="Times New Roman" pitchFamily="18" charset="0"/>
                <a:cs typeface="Times New Roman" pitchFamily="18" charset="0"/>
              </a:rPr>
              <a:t>breathiness </a:t>
            </a:r>
          </a:p>
          <a:p>
            <a:pPr>
              <a:buFont typeface="Courier New" pitchFamily="49" charset="0"/>
              <a:buChar char="o"/>
            </a:pPr>
            <a:r>
              <a:rPr lang="en-GB" sz="2000" dirty="0" smtClean="0">
                <a:solidFill>
                  <a:srgbClr val="000000"/>
                </a:solidFill>
                <a:latin typeface="Times New Roman" pitchFamily="18" charset="0"/>
                <a:cs typeface="Times New Roman" pitchFamily="18" charset="0"/>
              </a:rPr>
              <a:t>vocal strain </a:t>
            </a:r>
          </a:p>
          <a:p>
            <a:pPr>
              <a:buFont typeface="Courier New" pitchFamily="49" charset="0"/>
              <a:buChar char="o"/>
            </a:pPr>
            <a:r>
              <a:rPr lang="en-GB" sz="2000" dirty="0" smtClean="0">
                <a:solidFill>
                  <a:srgbClr val="000000"/>
                </a:solidFill>
                <a:latin typeface="Times New Roman" pitchFamily="18" charset="0"/>
                <a:cs typeface="Times New Roman" pitchFamily="18" charset="0"/>
              </a:rPr>
              <a:t>fatigue </a:t>
            </a:r>
          </a:p>
          <a:p>
            <a:pPr>
              <a:buFont typeface="Courier New" pitchFamily="49" charset="0"/>
              <a:buChar char="o"/>
            </a:pPr>
            <a:r>
              <a:rPr lang="en-GB" sz="2000" dirty="0" smtClean="0">
                <a:solidFill>
                  <a:srgbClr val="000000"/>
                </a:solidFill>
                <a:latin typeface="Times New Roman" pitchFamily="18" charset="0"/>
                <a:cs typeface="Times New Roman" pitchFamily="18" charset="0"/>
              </a:rPr>
              <a:t>decreased vocal range</a:t>
            </a:r>
          </a:p>
          <a:p>
            <a:pPr>
              <a:buFont typeface="Courier New" pitchFamily="49" charset="0"/>
              <a:buChar char="o"/>
            </a:pPr>
            <a:r>
              <a:rPr lang="en-GB" sz="2000" dirty="0" smtClean="0">
                <a:solidFill>
                  <a:srgbClr val="000000"/>
                </a:solidFill>
                <a:latin typeface="Times New Roman" pitchFamily="18" charset="0"/>
                <a:cs typeface="Times New Roman" pitchFamily="18" charset="0"/>
              </a:rPr>
              <a:t>Pain</a:t>
            </a:r>
          </a:p>
          <a:p>
            <a:pPr>
              <a:buNone/>
            </a:pPr>
            <a:endParaRPr lang="en-US" sz="2000" u="sng" dirty="0" smtClean="0">
              <a:solidFill>
                <a:srgbClr val="000000"/>
              </a:solidFill>
              <a:latin typeface="Times New Roman" pitchFamily="18" charset="0"/>
              <a:cs typeface="Times New Roman" pitchFamily="18" charset="0"/>
            </a:endParaRPr>
          </a:p>
          <a:p>
            <a:pPr>
              <a:buNone/>
            </a:pPr>
            <a:endParaRPr lang="en-US" sz="2000" u="sng" dirty="0" smtClean="0">
              <a:solidFill>
                <a:srgbClr val="000000"/>
              </a:solidFill>
            </a:endParaRPr>
          </a:p>
          <a:p>
            <a:endParaRPr lang="en-US" sz="2000" u="sng" dirty="0" smtClean="0">
              <a:solidFill>
                <a:srgbClr val="000000"/>
              </a:solidFill>
            </a:endParaRPr>
          </a:p>
          <a:p>
            <a:pPr>
              <a:buNone/>
            </a:pPr>
            <a:r>
              <a:rPr lang="en-US" sz="2000" dirty="0" smtClean="0">
                <a:solidFill>
                  <a:srgbClr val="000000"/>
                </a:solidFill>
              </a:rPr>
              <a:t>                     </a:t>
            </a:r>
            <a:endParaRPr lang="el-GR" sz="2000" b="0" dirty="0">
              <a:solidFill>
                <a:srgbClr val="000000"/>
              </a:solidFill>
              <a:latin typeface="Comic Sans MS" pitchFamily="66" charset="0"/>
            </a:endParaRPr>
          </a:p>
        </p:txBody>
      </p:sp>
      <p:pic>
        <p:nvPicPr>
          <p:cNvPr id="4" name="Picture 3" descr="scar.jpg"/>
          <p:cNvPicPr>
            <a:picLocks noChangeAspect="1"/>
          </p:cNvPicPr>
          <p:nvPr/>
        </p:nvPicPr>
        <p:blipFill>
          <a:blip r:embed="rId3" cstate="print"/>
          <a:stretch>
            <a:fillRect/>
          </a:stretch>
        </p:blipFill>
        <p:spPr>
          <a:xfrm>
            <a:off x="4932040" y="764704"/>
            <a:ext cx="3672408" cy="2325613"/>
          </a:xfrm>
          <a:prstGeom prst="rect">
            <a:avLst/>
          </a:prstGeom>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sz="quarter" idx="1"/>
          </p:nvPr>
        </p:nvPicPr>
        <p:blipFill>
          <a:blip r:embed="rId3" cstate="print"/>
          <a:srcRect/>
          <a:stretch>
            <a:fillRect/>
          </a:stretch>
        </p:blipFill>
        <p:spPr bwMode="auto">
          <a:xfrm>
            <a:off x="683568" y="2996952"/>
            <a:ext cx="4968552" cy="3861048"/>
          </a:xfrm>
          <a:prstGeom prst="rect">
            <a:avLst/>
          </a:prstGeom>
          <a:noFill/>
          <a:ln w="9525">
            <a:noFill/>
            <a:miter lim="800000"/>
            <a:headEnd/>
            <a:tailEnd/>
          </a:ln>
        </p:spPr>
      </p:pic>
      <p:sp>
        <p:nvSpPr>
          <p:cNvPr id="8" name="Rectangle 7"/>
          <p:cNvSpPr/>
          <p:nvPr/>
        </p:nvSpPr>
        <p:spPr>
          <a:xfrm>
            <a:off x="6660232" y="6453336"/>
            <a:ext cx="1584176" cy="276999"/>
          </a:xfrm>
          <a:prstGeom prst="rect">
            <a:avLst/>
          </a:prstGeom>
        </p:spPr>
        <p:txBody>
          <a:bodyPr wrap="square">
            <a:spAutoFit/>
          </a:bodyPr>
          <a:lstStyle/>
          <a:p>
            <a:pPr lvl="0" eaLnBrk="1" hangingPunct="1"/>
            <a:r>
              <a:rPr lang="en-US" sz="1200" dirty="0" smtClean="0">
                <a:solidFill>
                  <a:srgbClr val="000000"/>
                </a:solidFill>
                <a:latin typeface="Comic Sans MS" pitchFamily="66" charset="0"/>
                <a:ea typeface="Calibri" pitchFamily="34" charset="0"/>
                <a:cs typeface="Arial" pitchFamily="34" charset="0"/>
              </a:rPr>
              <a:t>Nicole Li, 2010</a:t>
            </a:r>
            <a:endParaRPr lang="en-US" sz="1200" dirty="0" smtClean="0">
              <a:solidFill>
                <a:srgbClr val="000000"/>
              </a:solidFill>
              <a:latin typeface="Comic Sans MS" pitchFamily="66" charset="0"/>
              <a:cs typeface="Arial" pitchFamily="34" charset="0"/>
            </a:endParaRPr>
          </a:p>
        </p:txBody>
      </p:sp>
      <p:sp>
        <p:nvSpPr>
          <p:cNvPr id="5" name="Rectangle 4"/>
          <p:cNvSpPr/>
          <p:nvPr/>
        </p:nvSpPr>
        <p:spPr>
          <a:xfrm>
            <a:off x="251520" y="188640"/>
            <a:ext cx="7992888" cy="2708434"/>
          </a:xfrm>
          <a:prstGeom prst="rect">
            <a:avLst/>
          </a:prstGeom>
        </p:spPr>
        <p:txBody>
          <a:bodyPr wrap="square">
            <a:spAutoFit/>
          </a:bodyPr>
          <a:lstStyle/>
          <a:p>
            <a:r>
              <a:rPr lang="en-US" sz="1400" b="1" dirty="0" smtClean="0">
                <a:latin typeface="Times New Roman" pitchFamily="18" charset="0"/>
                <a:cs typeface="Times New Roman" pitchFamily="18" charset="0"/>
              </a:rPr>
              <a:t>What happens the very first days of a vocal traumatism in the vocal folds? </a:t>
            </a:r>
          </a:p>
          <a:p>
            <a:endParaRPr lang="en-US" sz="1400" b="1" dirty="0" smtClean="0">
              <a:latin typeface="Times New Roman" pitchFamily="18" charset="0"/>
              <a:cs typeface="Times New Roman" pitchFamily="18" charset="0"/>
            </a:endParaRPr>
          </a:p>
          <a:p>
            <a:pPr marL="342900" indent="-342900">
              <a:buFont typeface="+mj-lt"/>
              <a:buAutoNum type="arabicPeriod"/>
            </a:pPr>
            <a:r>
              <a:rPr lang="en-US" sz="1400" dirty="0" smtClean="0">
                <a:latin typeface="Times New Roman" pitchFamily="18" charset="0"/>
                <a:cs typeface="Times New Roman" pitchFamily="18" charset="0"/>
              </a:rPr>
              <a:t>We have a rapid increase and decrease of neutrophils, which stimulate the production of cytokines. </a:t>
            </a:r>
            <a:r>
              <a:rPr lang="en-US" sz="1400" dirty="0" smtClean="0">
                <a:latin typeface="Times New Roman" pitchFamily="18" charset="0"/>
                <a:cs typeface="Times New Roman" pitchFamily="18" charset="0"/>
              </a:rPr>
              <a:t>The </a:t>
            </a:r>
            <a:r>
              <a:rPr lang="en-US" sz="1400" dirty="0" smtClean="0">
                <a:latin typeface="Times New Roman" pitchFamily="18" charset="0"/>
                <a:cs typeface="Times New Roman" pitchFamily="18" charset="0"/>
              </a:rPr>
              <a:t>activation of  fibroblasts takes some days. </a:t>
            </a:r>
          </a:p>
          <a:p>
            <a:pPr marL="342900" indent="-342900">
              <a:buFont typeface="+mj-lt"/>
              <a:buAutoNum type="arabicPeriod"/>
            </a:pPr>
            <a:endParaRPr lang="en-US" sz="1400" dirty="0" smtClean="0">
              <a:latin typeface="Times New Roman" pitchFamily="18" charset="0"/>
              <a:cs typeface="Times New Roman" pitchFamily="18" charset="0"/>
            </a:endParaRPr>
          </a:p>
          <a:p>
            <a:pPr marL="342900" indent="-342900">
              <a:buFont typeface="+mj-lt"/>
              <a:buAutoNum type="arabicPeriod"/>
            </a:pPr>
            <a:r>
              <a:rPr lang="en-US" sz="1400" dirty="0" smtClean="0">
                <a:latin typeface="Times New Roman" pitchFamily="18" charset="0"/>
                <a:cs typeface="Times New Roman" pitchFamily="18" charset="0"/>
              </a:rPr>
              <a:t>The rate of collagen synthesis increases </a:t>
            </a:r>
            <a:r>
              <a:rPr lang="en-US" sz="1400" dirty="0" smtClean="0">
                <a:latin typeface="Times New Roman" pitchFamily="18" charset="0"/>
                <a:cs typeface="Times New Roman" pitchFamily="18" charset="0"/>
              </a:rPr>
              <a:t>rapidly, </a:t>
            </a:r>
            <a:r>
              <a:rPr lang="en-US" sz="1400" dirty="0" smtClean="0">
                <a:latin typeface="Times New Roman" pitchFamily="18" charset="0"/>
                <a:cs typeface="Times New Roman" pitchFamily="18" charset="0"/>
              </a:rPr>
              <a:t>approximately 5 days after injury and continues for 2 to 4 weeks. After that, the rate </a:t>
            </a:r>
            <a:r>
              <a:rPr lang="en-US" sz="1400" dirty="0" smtClean="0">
                <a:latin typeface="Times New Roman" pitchFamily="18" charset="0"/>
                <a:cs typeface="Times New Roman" pitchFamily="18" charset="0"/>
              </a:rPr>
              <a:t>declines </a:t>
            </a:r>
            <a:r>
              <a:rPr lang="en-US" sz="1400" dirty="0" smtClean="0">
                <a:latin typeface="Times New Roman" pitchFamily="18" charset="0"/>
                <a:cs typeface="Times New Roman" pitchFamily="18" charset="0"/>
              </a:rPr>
              <a:t>and is balanced by an increase in collagenase rapide increase of collagen. </a:t>
            </a:r>
          </a:p>
          <a:p>
            <a:pPr marL="342900" indent="-342900"/>
            <a:endParaRPr lang="en-US" sz="1400" dirty="0" smtClean="0">
              <a:latin typeface="Times New Roman" pitchFamily="18" charset="0"/>
              <a:cs typeface="Times New Roman" pitchFamily="18" charset="0"/>
            </a:endParaRPr>
          </a:p>
          <a:p>
            <a:pPr marL="342900" indent="-342900">
              <a:buFont typeface="Wingdings" pitchFamily="2" charset="2"/>
              <a:buChar char="ü"/>
            </a:pPr>
            <a:r>
              <a:rPr lang="en-US" sz="1400" dirty="0" smtClean="0">
                <a:solidFill>
                  <a:srgbClr val="000000"/>
                </a:solidFill>
                <a:latin typeface="Times New Roman" pitchFamily="18" charset="0"/>
                <a:cs typeface="Times New Roman" pitchFamily="18" charset="0"/>
              </a:rPr>
              <a:t>Hyaluronic acid </a:t>
            </a:r>
            <a:r>
              <a:rPr lang="en-US" sz="1400" dirty="0" smtClean="0">
                <a:latin typeface="Times New Roman" pitchFamily="18" charset="0"/>
                <a:cs typeface="Times New Roman" pitchFamily="18" charset="0"/>
              </a:rPr>
              <a:t>increase less and reach a maximum and then decrease. </a:t>
            </a:r>
          </a:p>
          <a:p>
            <a:pPr marL="342900" indent="-342900">
              <a:buFont typeface="Wingdings" pitchFamily="2" charset="2"/>
              <a:buChar char="ü"/>
            </a:pPr>
            <a:endParaRPr lang="en-US" sz="1400" dirty="0" smtClean="0">
              <a:latin typeface="Times New Roman" pitchFamily="18" charset="0"/>
              <a:cs typeface="Times New Roman" pitchFamily="18" charset="0"/>
            </a:endParaRPr>
          </a:p>
          <a:p>
            <a:pPr marL="342900" indent="-342900">
              <a:buFont typeface="Wingdings" pitchFamily="2" charset="2"/>
              <a:buChar char="ü"/>
            </a:pPr>
            <a:r>
              <a:rPr lang="en-US" sz="1400" dirty="0" smtClean="0">
                <a:latin typeface="Times New Roman" pitchFamily="18" charset="0"/>
                <a:cs typeface="Times New Roman" pitchFamily="18" charset="0"/>
              </a:rPr>
              <a:t>Elastine fibers are rapidly produced but degratated after 2 days.</a:t>
            </a:r>
            <a:endParaRPr lang="el-GR" sz="14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188640"/>
            <a:ext cx="3816424" cy="6364560"/>
          </a:xfrm>
        </p:spPr>
        <p:txBody>
          <a:bodyPr/>
          <a:lstStyle/>
          <a:p>
            <a:pPr algn="ctr">
              <a:buNone/>
            </a:pPr>
            <a:r>
              <a:rPr lang="en-US" sz="2000" b="1" dirty="0" smtClean="0">
                <a:solidFill>
                  <a:srgbClr val="000000"/>
                </a:solidFill>
                <a:latin typeface="Times New Roman" pitchFamily="18" charset="0"/>
                <a:cs typeface="Times New Roman" pitchFamily="18" charset="0"/>
              </a:rPr>
              <a:t>Repair process</a:t>
            </a:r>
          </a:p>
          <a:p>
            <a:r>
              <a:rPr lang="en-US" sz="1600" b="0" dirty="0" smtClean="0">
                <a:solidFill>
                  <a:srgbClr val="000000"/>
                </a:solidFill>
                <a:latin typeface="Times New Roman" pitchFamily="18" charset="0"/>
                <a:cs typeface="Times New Roman" pitchFamily="18" charset="0"/>
              </a:rPr>
              <a:t>Complex</a:t>
            </a:r>
          </a:p>
          <a:p>
            <a:r>
              <a:rPr lang="en-US" sz="1600" b="0" dirty="0" smtClean="0">
                <a:solidFill>
                  <a:srgbClr val="000000"/>
                </a:solidFill>
                <a:latin typeface="Times New Roman" pitchFamily="18" charset="0"/>
                <a:cs typeface="Times New Roman" pitchFamily="18" charset="0"/>
              </a:rPr>
              <a:t>Starts as any inflammatory condition</a:t>
            </a:r>
          </a:p>
          <a:p>
            <a:r>
              <a:rPr lang="en-US" sz="1600" b="0" dirty="0" smtClean="0">
                <a:solidFill>
                  <a:srgbClr val="000000"/>
                </a:solidFill>
                <a:latin typeface="Times New Roman" pitchFamily="18" charset="0"/>
                <a:cs typeface="Times New Roman" pitchFamily="18" charset="0"/>
              </a:rPr>
              <a:t>Interactions between cells and extracellular matrix</a:t>
            </a:r>
          </a:p>
          <a:p>
            <a:r>
              <a:rPr lang="en-US" sz="1600" b="0" dirty="0" smtClean="0">
                <a:solidFill>
                  <a:srgbClr val="000000"/>
                </a:solidFill>
                <a:latin typeface="Times New Roman" pitchFamily="18" charset="0"/>
                <a:cs typeface="Times New Roman" pitchFamily="18" charset="0"/>
              </a:rPr>
              <a:t>Ongoing remodeling for about 12 months</a:t>
            </a:r>
            <a:endParaRPr lang="el-GR" sz="1600" b="0" dirty="0">
              <a:solidFill>
                <a:srgbClr val="00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srcRect/>
          <a:stretch>
            <a:fillRect/>
          </a:stretch>
        </p:blipFill>
        <p:spPr bwMode="auto">
          <a:xfrm>
            <a:off x="251520" y="2564904"/>
            <a:ext cx="4176464" cy="36004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2"/>
          <p:cNvSpPr txBox="1">
            <a:spLocks/>
          </p:cNvSpPr>
          <p:nvPr/>
        </p:nvSpPr>
        <p:spPr>
          <a:xfrm>
            <a:off x="4644008" y="116632"/>
            <a:ext cx="4032448" cy="6357320"/>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20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Available Treatments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2000" b="0" i="0" u="none" strike="noStrike" kern="1200" cap="none" spc="0" normalizeH="0" baseline="0" noProof="0" dirty="0" smtClean="0">
                <a:ln>
                  <a:noFill/>
                </a:ln>
                <a:solidFill>
                  <a:srgbClr val="000000"/>
                </a:solidFill>
                <a:effectLst/>
                <a:uLnTx/>
                <a:uFillTx/>
                <a:latin typeface="Comic Sans MS" pitchFamily="66" charset="0"/>
                <a:ea typeface="+mn-ea"/>
                <a:cs typeface="Arial" pitchFamily="34" charset="0"/>
              </a:rPr>
              <a:t> </a:t>
            </a:r>
            <a:r>
              <a:rPr kumimoji="0" lang="en-US" sz="1600" b="0" i="0" u="sng"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Biocompatible scaffolds:</a:t>
            </a:r>
            <a:endPar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Teflon</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Bovine collagen</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Human collagen</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Cymetra</a:t>
            </a: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 micronized form of </a:t>
            </a:r>
            <a:r>
              <a:rPr kumimoji="0" lang="en-US" sz="16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AlloDerm</a:t>
            </a: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Fascia</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Fat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Hydroxyapatite</a:t>
            </a: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 </a:t>
            </a:r>
            <a:r>
              <a:rPr kumimoji="0" lang="en-US" sz="16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Radiesse</a:t>
            </a: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Char char="-"/>
              <a:tabLst/>
              <a:defRPr/>
            </a:pPr>
            <a:r>
              <a:rPr kumimoji="0" lang="en-US" sz="16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Hyaluronic acid</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16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1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Non of these treatments achieved the restoration of  the unique biomechanical properties of the layered vocal fold.</a:t>
            </a:r>
            <a:endParaRPr kumimoji="0" lang="el-GR" sz="1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16632"/>
            <a:ext cx="7920880" cy="6552728"/>
          </a:xfrm>
        </p:spPr>
        <p:txBody>
          <a:bodyPr>
            <a:normAutofit/>
          </a:bodyPr>
          <a:lstStyle/>
          <a:p>
            <a:pPr algn="ctr">
              <a:buNone/>
            </a:pPr>
            <a:r>
              <a:rPr lang="en-US" sz="2400" b="1" dirty="0" smtClean="0">
                <a:solidFill>
                  <a:srgbClr val="000000"/>
                </a:solidFill>
                <a:latin typeface="Times New Roman" pitchFamily="18" charset="0"/>
                <a:cs typeface="Times New Roman" pitchFamily="18" charset="0"/>
              </a:rPr>
              <a:t>Animal study</a:t>
            </a:r>
            <a:endParaRPr lang="en-US" sz="2400" b="1" u="sng" dirty="0" smtClean="0">
              <a:solidFill>
                <a:srgbClr val="000000"/>
              </a:solidFill>
              <a:latin typeface="Times New Roman" pitchFamily="18" charset="0"/>
              <a:cs typeface="Times New Roman" pitchFamily="18" charset="0"/>
            </a:endParaRPr>
          </a:p>
          <a:p>
            <a:r>
              <a:rPr lang="en-US" sz="1600"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Aim:</a:t>
            </a:r>
            <a:r>
              <a:rPr lang="en-US" sz="1600" b="0"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p>
          <a:p>
            <a:pPr>
              <a:buNone/>
            </a:pPr>
            <a:r>
              <a:rPr lang="en-US" sz="1600" b="0" dirty="0" smtClean="0">
                <a:solidFill>
                  <a:srgbClr val="000000"/>
                </a:solidFill>
                <a:latin typeface="Times New Roman" pitchFamily="18" charset="0"/>
                <a:cs typeface="Times New Roman" pitchFamily="18" charset="0"/>
              </a:rPr>
              <a:t>    To evaluate the effects of  injection of autologous adipose </a:t>
            </a:r>
            <a:r>
              <a:rPr lang="en-US" sz="1600" b="0" dirty="0" smtClean="0">
                <a:solidFill>
                  <a:srgbClr val="000000"/>
                </a:solidFill>
                <a:latin typeface="Times New Roman" pitchFamily="18" charset="0"/>
                <a:cs typeface="Times New Roman" pitchFamily="18" charset="0"/>
              </a:rPr>
              <a:t>mesenchymal stem </a:t>
            </a:r>
            <a:r>
              <a:rPr lang="en-US" sz="1600" b="0" dirty="0" smtClean="0">
                <a:solidFill>
                  <a:srgbClr val="000000"/>
                </a:solidFill>
                <a:latin typeface="Times New Roman" pitchFamily="18" charset="0"/>
                <a:cs typeface="Times New Roman" pitchFamily="18" charset="0"/>
              </a:rPr>
              <a:t>cells  in a chronic vocal fold scar </a:t>
            </a:r>
            <a:r>
              <a:rPr lang="en-US" sz="1600" b="0" dirty="0" smtClean="0">
                <a:solidFill>
                  <a:srgbClr val="000000"/>
                </a:solidFill>
                <a:latin typeface="Times New Roman" pitchFamily="18" charset="0"/>
                <a:cs typeface="Times New Roman" pitchFamily="18" charset="0"/>
              </a:rPr>
              <a:t>in </a:t>
            </a:r>
            <a:r>
              <a:rPr lang="en-US" sz="1600" b="0" dirty="0" smtClean="0">
                <a:solidFill>
                  <a:srgbClr val="000000"/>
                </a:solidFill>
                <a:latin typeface="Times New Roman" pitchFamily="18" charset="0"/>
                <a:cs typeface="Times New Roman" pitchFamily="18" charset="0"/>
              </a:rPr>
              <a:t>rabbits. </a:t>
            </a:r>
          </a:p>
          <a:p>
            <a:pPr>
              <a:buNone/>
            </a:pPr>
            <a:r>
              <a:rPr lang="en-US" sz="1600" b="0" dirty="0" smtClean="0">
                <a:solidFill>
                  <a:srgbClr val="000000"/>
                </a:solidFill>
                <a:latin typeface="Times New Roman" pitchFamily="18" charset="0"/>
                <a:cs typeface="Times New Roman" pitchFamily="18" charset="0"/>
              </a:rPr>
              <a:t> </a:t>
            </a:r>
          </a:p>
          <a:p>
            <a:r>
              <a:rPr lang="en-US" sz="1600"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Method:</a:t>
            </a:r>
          </a:p>
          <a:p>
            <a:pPr>
              <a:buNone/>
            </a:pPr>
            <a:r>
              <a:rPr lang="en-US" sz="1600" b="0" dirty="0" smtClean="0">
                <a:solidFill>
                  <a:srgbClr val="000000"/>
                </a:solidFill>
                <a:latin typeface="Times New Roman" pitchFamily="18" charset="0"/>
                <a:cs typeface="Times New Roman" pitchFamily="18" charset="0"/>
              </a:rPr>
              <a:t>We used 105 New Zealand rabbits </a:t>
            </a:r>
            <a:r>
              <a:rPr lang="en-US" sz="1600" dirty="0" smtClean="0">
                <a:latin typeface="Times New Roman" pitchFamily="18" charset="0"/>
                <a:cs typeface="Times New Roman" pitchFamily="18" charset="0"/>
              </a:rPr>
              <a:t>around 3 Kg.</a:t>
            </a:r>
          </a:p>
          <a:p>
            <a:pPr lvl="0">
              <a:buNone/>
            </a:pPr>
            <a:r>
              <a:rPr lang="en-US" sz="1600" u="sng" dirty="0" smtClean="0">
                <a:latin typeface="Times New Roman" pitchFamily="18" charset="0"/>
                <a:cs typeface="Times New Roman" pitchFamily="18" charset="0"/>
              </a:rPr>
              <a:t>Surgical protocol:</a:t>
            </a:r>
            <a:endParaRPr lang="en-US" sz="1600" dirty="0" smtClean="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The vocal folds of 8 rabbits (16 vocal folds) served as controls.</a:t>
            </a:r>
          </a:p>
          <a:p>
            <a:pPr lvl="0">
              <a:buNone/>
            </a:pPr>
            <a:r>
              <a:rPr lang="en-US" sz="1600" dirty="0" smtClean="0">
                <a:solidFill>
                  <a:srgbClr val="000000"/>
                </a:solidFill>
                <a:latin typeface="Times New Roman" pitchFamily="18" charset="0"/>
                <a:cs typeface="Times New Roman" pitchFamily="18" charset="0"/>
              </a:rPr>
              <a:t>Under general anesthesia (xylazine, ketamine, diazepam and glycopyrrolate) and direct laryngoscopy we created a trauma to the vocal fold </a:t>
            </a:r>
            <a:r>
              <a:rPr lang="en-US" sz="1600" dirty="0" smtClean="0">
                <a:latin typeface="Times New Roman" pitchFamily="18" charset="0"/>
                <a:cs typeface="Times New Roman" pitchFamily="18" charset="0"/>
              </a:rPr>
              <a:t>in the remaining 97 rabbits. The lamina propria was injured bilaterally with micro scissors by localized resection of the middle portion of the vocal fold down to the vocal ligament under direct laryngoscopy (endoscope 0, 4mm) with video monitoring</a:t>
            </a:r>
            <a:r>
              <a:rPr lang="en-US" sz="1600" b="1" dirty="0" smtClean="0">
                <a:latin typeface="Times New Roman" pitchFamily="18" charset="0"/>
                <a:cs typeface="Times New Roman" pitchFamily="18" charset="0"/>
              </a:rPr>
              <a:t>. </a:t>
            </a:r>
          </a:p>
          <a:p>
            <a:pPr>
              <a:buNone/>
            </a:pPr>
            <a:r>
              <a:rPr lang="en-US" sz="1600" u="sng" dirty="0" smtClean="0">
                <a:latin typeface="Times New Roman" pitchFamily="18" charset="0"/>
                <a:cs typeface="Times New Roman" pitchFamily="18" charset="0"/>
              </a:rPr>
              <a:t>Post operative follow up:</a:t>
            </a:r>
            <a:endParaRPr lang="en-US" sz="1600" dirty="0" smtClean="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We perform direct laryngoscopy under general anesthesia at 15 days, 1 month and 3 months  to investigate morphologic changes including surface irregularities, granulation tissue formation,  and atrophy. </a:t>
            </a:r>
          </a:p>
          <a:p>
            <a:pPr>
              <a:buNone/>
            </a:pPr>
            <a:endParaRPr lang="en-US" sz="1600" dirty="0" smtClean="0">
              <a:latin typeface="Times New Roman" pitchFamily="18" charset="0"/>
              <a:cs typeface="Times New Roman" pitchFamily="18" charset="0"/>
            </a:endParaRPr>
          </a:p>
          <a:p>
            <a:pPr>
              <a:buNone/>
            </a:pPr>
            <a:endParaRPr lang="el-GR" sz="1600" b="0" dirty="0" smtClean="0">
              <a:solidFill>
                <a:srgbClr val="000000"/>
              </a:solidFill>
              <a:latin typeface="Times New Roman" pitchFamily="18" charset="0"/>
              <a:cs typeface="Times New Roman" pitchFamily="18" charset="0"/>
            </a:endParaRPr>
          </a:p>
          <a:p>
            <a:pPr>
              <a:buNone/>
            </a:pPr>
            <a:endParaRPr lang="el-GR" dirty="0"/>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5589240"/>
            <a:ext cx="7704856" cy="646331"/>
          </a:xfrm>
          <a:prstGeom prst="rect">
            <a:avLst/>
          </a:prstGeom>
        </p:spPr>
        <p:txBody>
          <a:bodyPr wrap="square">
            <a:spAutoFit/>
          </a:bodyPr>
          <a:lstStyle/>
          <a:p>
            <a:pPr>
              <a:buNone/>
            </a:pPr>
            <a:r>
              <a:rPr lang="en-US" dirty="0" smtClean="0">
                <a:latin typeface="Times New Roman" pitchFamily="18" charset="0"/>
                <a:cs typeface="Times New Roman" pitchFamily="18" charset="0"/>
              </a:rPr>
              <a:t>Seven (7) rabbits died immediately post operatively and thirteen (13) rabbits died within one month</a:t>
            </a:r>
          </a:p>
        </p:txBody>
      </p:sp>
      <p:graphicFrame>
        <p:nvGraphicFramePr>
          <p:cNvPr id="5124" name="Object 4"/>
          <p:cNvGraphicFramePr>
            <a:graphicFrameLocks noChangeAspect="1"/>
          </p:cNvGraphicFramePr>
          <p:nvPr/>
        </p:nvGraphicFramePr>
        <p:xfrm>
          <a:off x="3203848" y="2996952"/>
          <a:ext cx="2076450" cy="485775"/>
        </p:xfrm>
        <a:graphic>
          <a:graphicData uri="http://schemas.openxmlformats.org/presentationml/2006/ole">
            <p:oleObj spid="_x0000_s5124" name="Package" r:id="rId3" imgW="2076480" imgH="485640" progId="Package">
              <p:embed/>
            </p:oleObj>
          </a:graphicData>
        </a:graphic>
      </p:graphicFrame>
    </p:spTree>
  </p:cSld>
  <p:clrMapOvr>
    <a:masterClrMapping/>
  </p:clrMapOvr>
  <p:transition spd="med">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umericAssetId xmlns="145c5697-5eb5-440b-b2f1-a8273fb59250" xsi:nil="true"/>
    <AssetType xmlns="145c5697-5eb5-440b-b2f1-a8273fb59250">TP</AssetType>
    <Markets xmlns="145c5697-5eb5-440b-b2f1-a8273fb59250" xsi:nil="true"/>
    <AppVer xmlns="145c5697-5eb5-440b-b2f1-a8273fb59250" xsi:nil="true"/>
    <AuthoringAssetId xmlns="145c5697-5eb5-440b-b2f1-a8273fb59250">TP001090301</AuthoringAssetId>
    <AssetId xmlns="145c5697-5eb5-440b-b2f1-a8273fb59250">TS001090301</AssetId>
  </documentManagement>
</p:properties>
</file>

<file path=customXml/item3.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ed1fea5d08807278759d338940aa9e8f">
  <xsd:schema xmlns:xsd="http://www.w3.org/2001/XMLSchema" xmlns:xs="http://www.w3.org/2001/XMLSchema" xmlns:p="http://schemas.microsoft.com/office/2006/metadata/properties" xmlns:ns2="145c5697-5eb5-440b-b2f1-a8273fb59250" targetNamespace="http://schemas.microsoft.com/office/2006/metadata/properties" ma:root="true" ma:fieldsID="174e4b03d57b3d621fa064bbab783e99"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ECFEC0F3-3FA6-4199-9A50-7F5E51249754}">
  <ds:schemaRefs>
    <ds:schemaRef ds:uri="http://schemas.microsoft.com/sharepoint/v3/contenttype/forms"/>
  </ds:schemaRefs>
</ds:datastoreItem>
</file>

<file path=customXml/itemProps2.xml><?xml version="1.0" encoding="utf-8"?>
<ds:datastoreItem xmlns:ds="http://schemas.openxmlformats.org/officeDocument/2006/customXml" ds:itemID="{A23579BC-C1C9-4703-82CC-4B34EB1BD219}">
  <ds:schemaRefs>
    <ds:schemaRef ds:uri="http://schemas.microsoft.com/office/2006/metadata/properties"/>
    <ds:schemaRef ds:uri="http://schemas.microsoft.com/office/infopath/2007/PartnerControls"/>
    <ds:schemaRef ds:uri="145c5697-5eb5-440b-b2f1-a8273fb59250"/>
  </ds:schemaRefs>
</ds:datastoreItem>
</file>

<file path=customXml/itemProps3.xml><?xml version="1.0" encoding="utf-8"?>
<ds:datastoreItem xmlns:ds="http://schemas.openxmlformats.org/officeDocument/2006/customXml" ds:itemID="{9E694EF6-FF28-4CB7-A673-E543B193C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C3708499-CE20-422B-BFB1-00F0E0947724}">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Oriel</Template>
  <TotalTime>9665</TotalTime>
  <Words>1165</Words>
  <Application>Microsoft Office PowerPoint</Application>
  <PresentationFormat>On-screen Show (4:3)</PresentationFormat>
  <Paragraphs>168</Paragraphs>
  <Slides>19</Slides>
  <Notes>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Oriel</vt:lpstr>
      <vt:lpstr>Custom Design</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Results after 3 months</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μαγεια της φωνης Επιστημη και τεχνη</dc:title>
  <dc:creator>αγγελου βαλερι</dc:creator>
  <cp:lastModifiedBy>labs16</cp:lastModifiedBy>
  <cp:revision>88</cp:revision>
  <cp:lastPrinted>1601-01-01T00:00:00Z</cp:lastPrinted>
  <dcterms:created xsi:type="dcterms:W3CDTF">2014-04-28T13:42:42Z</dcterms:created>
  <dcterms:modified xsi:type="dcterms:W3CDTF">2014-10-09T07:57:42Z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arkets">
    <vt:lpwstr/>
  </property>
  <property fmtid="{D5CDD505-2E9C-101B-9397-08002B2CF9AE}" pid="3" name="AssetType">
    <vt:lpwstr>TP</vt:lpwstr>
  </property>
  <property fmtid="{D5CDD505-2E9C-101B-9397-08002B2CF9AE}" pid="4" name="BugNumber">
    <vt:lpwstr>457894L</vt:lpwstr>
  </property>
  <property fmtid="{D5CDD505-2E9C-101B-9397-08002B2CF9AE}" pid="5" name="TPInstallLocation">
    <vt:lpwstr>{Document Themes}</vt:lpwstr>
  </property>
  <property fmtid="{D5CDD505-2E9C-101B-9397-08002B2CF9AE}" pid="6" name="PrimaryImageGen">
    <vt:lpwstr>1</vt:lpwstr>
  </property>
  <property fmtid="{D5CDD505-2E9C-101B-9397-08002B2CF9AE}" pid="7" name="display_urn:schemas-microsoft-com:office:office#APAuthor">
    <vt:lpwstr>REDMOND\cynvey</vt:lpwstr>
  </property>
  <property fmtid="{D5CDD505-2E9C-101B-9397-08002B2CF9AE}" pid="8" name="APAuthor">
    <vt:lpwstr>191</vt:lpwstr>
  </property>
  <property fmtid="{D5CDD505-2E9C-101B-9397-08002B2CF9AE}" pid="9" name="Milestone">
    <vt:lpwstr>Continuous</vt:lpwstr>
  </property>
  <property fmtid="{D5CDD505-2E9C-101B-9397-08002B2CF9AE}" pid="10" name="TPAppVersion">
    <vt:lpwstr>11</vt:lpwstr>
  </property>
  <property fmtid="{D5CDD505-2E9C-101B-9397-08002B2CF9AE}" pid="11" name="TPCommandLine">
    <vt:lpwstr>{PP} {FilePath}</vt:lpwstr>
  </property>
  <property fmtid="{D5CDD505-2E9C-101B-9397-08002B2CF9AE}" pid="12" name="AssetId">
    <vt:lpwstr>TS001090301</vt:lpwstr>
  </property>
  <property fmtid="{D5CDD505-2E9C-101B-9397-08002B2CF9AE}" pid="13" name="IsSearchable">
    <vt:lpwstr>0</vt:lpwstr>
  </property>
  <property fmtid="{D5CDD505-2E9C-101B-9397-08002B2CF9AE}" pid="14" name="NumericId">
    <vt:lpwstr>-1.00000000000000</vt:lpwstr>
  </property>
  <property fmtid="{D5CDD505-2E9C-101B-9397-08002B2CF9AE}" pid="15" name="PublishTargets">
    <vt:lpwstr>OfficeOnline</vt:lpwstr>
  </property>
  <property fmtid="{D5CDD505-2E9C-101B-9397-08002B2CF9AE}" pid="16" name="TPLaunchHelpLinkType">
    <vt:lpwstr>Template</vt:lpwstr>
  </property>
  <property fmtid="{D5CDD505-2E9C-101B-9397-08002B2CF9AE}" pid="17" name="TPFriendlyName">
    <vt:lpwstr>Melancholy abstract design template</vt:lpwstr>
  </property>
  <property fmtid="{D5CDD505-2E9C-101B-9397-08002B2CF9AE}" pid="18" name="display_urn:schemas-microsoft-com:office:office#APEditor">
    <vt:lpwstr>REDMOND\v-luannv</vt:lpwstr>
  </property>
  <property fmtid="{D5CDD505-2E9C-101B-9397-08002B2CF9AE}" pid="19" name="APEditor">
    <vt:lpwstr>92</vt:lpwstr>
  </property>
  <property fmtid="{D5CDD505-2E9C-101B-9397-08002B2CF9AE}" pid="20" name="Provider">
    <vt:lpwstr>EY001077968</vt:lpwstr>
  </property>
  <property fmtid="{D5CDD505-2E9C-101B-9397-08002B2CF9AE}" pid="21" name="SourceTitle">
    <vt:lpwstr>Melancholy abstract design template</vt:lpwstr>
  </property>
  <property fmtid="{D5CDD505-2E9C-101B-9397-08002B2CF9AE}" pid="22" name="TPApplication">
    <vt:lpwstr>PowerPoint</vt:lpwstr>
  </property>
  <property fmtid="{D5CDD505-2E9C-101B-9397-08002B2CF9AE}" pid="23" name="TPLaunchHelpLink">
    <vt:lpwstr/>
  </property>
  <property fmtid="{D5CDD505-2E9C-101B-9397-08002B2CF9AE}" pid="24" name="TemplateType">
    <vt:lpwstr>Presentations</vt:lpwstr>
  </property>
  <property fmtid="{D5CDD505-2E9C-101B-9397-08002B2CF9AE}" pid="25" name="OpenTemplate">
    <vt:lpwstr>1</vt:lpwstr>
  </property>
  <property fmtid="{D5CDD505-2E9C-101B-9397-08002B2CF9AE}" pid="26" name="UACurrentWords">
    <vt:lpwstr>0</vt:lpwstr>
  </property>
  <property fmtid="{D5CDD505-2E9C-101B-9397-08002B2CF9AE}" pid="27" name="UALocRecommendation">
    <vt:lpwstr>Localize</vt:lpwstr>
  </property>
  <property fmtid="{D5CDD505-2E9C-101B-9397-08002B2CF9AE}" pid="28" name="Applications">
    <vt:lpwstr>67;#PowerPoint - Design Templt 12;#65;#Microsoft Office PowerPoint 2007;#64;#PowerPoint 2003;#184;#Office 2000;#182;#Office XP;#79;#Template 12;#66;#PowerPoint - Design Templt 2003</vt:lpwstr>
  </property>
  <property fmtid="{D5CDD505-2E9C-101B-9397-08002B2CF9AE}" pid="29" name="TemplateStatus">
    <vt:lpwstr>Complete</vt:lpwstr>
  </property>
  <property fmtid="{D5CDD505-2E9C-101B-9397-08002B2CF9AE}" pid="30" name="ContentTypeId">
    <vt:lpwstr>0x0101006025706CF4CD034688BEBAE97A2E701D020200C3831ACA17D8814887A164412888521E</vt:lpwstr>
  </property>
  <property fmtid="{D5CDD505-2E9C-101B-9397-08002B2CF9AE}" pid="31" name="IsDeleted">
    <vt:lpwstr>0</vt:lpwstr>
  </property>
  <property fmtid="{D5CDD505-2E9C-101B-9397-08002B2CF9AE}" pid="32" name="ShowIn">
    <vt:lpwstr>Show everywhere</vt:lpwstr>
  </property>
  <property fmtid="{D5CDD505-2E9C-101B-9397-08002B2CF9AE}" pid="33" name="UANotes">
    <vt:lpwstr>June 2003 retrofit. 457894L</vt:lpwstr>
  </property>
  <property fmtid="{D5CDD505-2E9C-101B-9397-08002B2CF9AE}" pid="34" name="PublishStatusLookup">
    <vt:lpwstr>259261</vt:lpwstr>
  </property>
  <property fmtid="{D5CDD505-2E9C-101B-9397-08002B2CF9AE}" pid="35" name="TPClientViewer">
    <vt:lpwstr>Microsoft Office PowerPoint</vt:lpwstr>
  </property>
  <property fmtid="{D5CDD505-2E9C-101B-9397-08002B2CF9AE}" pid="36" name="TPComponent">
    <vt:lpwstr>PPTFiles</vt:lpwstr>
  </property>
  <property fmtid="{D5CDD505-2E9C-101B-9397-08002B2CF9AE}" pid="37" name="TPNamespace">
    <vt:lpwstr>POWERPNT</vt:lpwstr>
  </property>
  <property fmtid="{D5CDD505-2E9C-101B-9397-08002B2CF9AE}" pid="38" name="APTrustLevel">
    <vt:lpwstr>1.00000000000000</vt:lpwstr>
  </property>
  <property fmtid="{D5CDD505-2E9C-101B-9397-08002B2CF9AE}" pid="39" name="TrustLevel">
    <vt:lpwstr>Microsoft Managed Content</vt:lpwstr>
  </property>
  <property fmtid="{D5CDD505-2E9C-101B-9397-08002B2CF9AE}" pid="40" name="Content Type">
    <vt:lpwstr>OOFile</vt:lpwstr>
  </property>
  <property fmtid="{D5CDD505-2E9C-101B-9397-08002B2CF9AE}" pid="41" name="AuthoringAssetId">
    <vt:lpwstr>TP001090301</vt:lpwstr>
  </property>
  <property fmtid="{D5CDD505-2E9C-101B-9397-08002B2CF9AE}" pid="42" name="NumericAssetId">
    <vt:lpwstr/>
  </property>
  <property fmtid="{D5CDD505-2E9C-101B-9397-08002B2CF9AE}" pid="43" name="AppVer">
    <vt:lpwstr/>
  </property>
</Properties>
</file>