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Default Extension="tiff" ContentType="image/tif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3" r:id="rId5"/>
    <p:sldId id="267" r:id="rId6"/>
    <p:sldId id="272" r:id="rId7"/>
    <p:sldId id="259" r:id="rId8"/>
    <p:sldId id="264" r:id="rId9"/>
    <p:sldId id="265" r:id="rId10"/>
    <p:sldId id="266" r:id="rId11"/>
    <p:sldId id="270" r:id="rId12"/>
    <p:sldId id="271" r:id="rId13"/>
    <p:sldId id="260" r:id="rId14"/>
    <p:sldId id="261" r:id="rId15"/>
    <p:sldId id="262" r:id="rId16"/>
    <p:sldId id="268" r:id="rId17"/>
    <p:sldId id="273" r:id="rId18"/>
    <p:sldId id="274" r:id="rId19"/>
    <p:sldId id="276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A3E"/>
    <a:srgbClr val="009644"/>
    <a:srgbClr val="0000FF"/>
    <a:srgbClr val="D71D0F"/>
    <a:srgbClr val="0A61C0"/>
    <a:srgbClr val="0C50BE"/>
    <a:srgbClr val="326798"/>
    <a:srgbClr val="1578B5"/>
    <a:srgbClr val="1E68AC"/>
    <a:srgbClr val="3B6F8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8D7E6-2C2C-4FF6-800E-E573BAA9B612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4DF3B-56C6-4CF5-9A65-8AD6AAFB1DBC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04DF3B-56C6-4CF5-9A65-8AD6AAFB1DB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GB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GB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434B-4DA8-4746-8B11-AF0480C7B2E6}" type="datetimeFigureOut">
              <a:rPr lang="en-GB" smtClean="0"/>
              <a:pPr/>
              <a:t>07/03/2016</a:t>
            </a:fld>
            <a:endParaRPr lang="en-GB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1C809-F264-4365-8064-23C98CB3E93F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if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992888" cy="1470025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Quantification of conditional differentiation by Life Table Response Experiments:</a:t>
            </a:r>
            <a:br>
              <a:rPr lang="en-GB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GB" sz="32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study case with Kelp temperature regimes.</a:t>
            </a:r>
            <a:endParaRPr lang="en-GB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344816" cy="16561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pt-PT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Vasco M. N. C. S. Vieira</a:t>
            </a:r>
            <a:r>
              <a:rPr lang="pt-PT" sz="1800" b="1" spc="50" baseline="3000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pt-PT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Luz Valeria Oppliger and Aschwin H. Engelen</a:t>
            </a:r>
          </a:p>
          <a:p>
            <a:endParaRPr lang="en-GB" sz="1800" b="1" spc="5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pt-PT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en-GB" sz="1800" b="1" spc="50" smtClean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pt-PT" sz="1800" b="1" spc="50" baseline="3000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pt-PT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MARETEC, Instituto Superior Técnico, Universidade Técnica de Lisboa,</a:t>
            </a:r>
          </a:p>
          <a:p>
            <a:r>
              <a:rPr lang="pt-PT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Av. </a:t>
            </a:r>
            <a:r>
              <a:rPr lang="en-GB" sz="1800" b="1" spc="50" smtClean="0">
                <a:ln w="11430"/>
                <a:solidFill>
                  <a:schemeClr val="tx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Rovisco Pais, 1049-001, Lisboa, Portugal.</a:t>
            </a:r>
            <a:endParaRPr lang="en-GB" sz="1800" b="1" spc="50" dirty="0">
              <a:ln w="11430"/>
              <a:solidFill>
                <a:schemeClr val="tx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388843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1" i="0" u="none" strike="noStrike" kern="1200" normalizeH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population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1" i="0" u="none" strike="noStrike" kern="1200" normalizeH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growth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rate (</a:t>
            </a:r>
            <a:r>
              <a:rPr kumimoji="0" lang="el-GR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7" name="Imagem 6" descr="BiodiversitySlide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38237" y="1400175"/>
            <a:ext cx="6867525" cy="405765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51520" y="587727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 populations × 5 temperature regimes = 40 </a:t>
            </a:r>
            <a:r>
              <a:rPr lang="el-GR" dirty="0" smtClean="0"/>
              <a:t>λ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446449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1" i="0" u="none" strike="noStrike" kern="1200" normalizeH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elasticities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1" i="0" u="none" strike="noStrike" kern="1200" normalizeH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pt-PT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GB" altLang="en-US" sz="2200" b="1" i="0" u="none" strike="noStrike" kern="1200" normalizeH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to the vital rates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804248" y="1412776"/>
            <a:ext cx="2339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 populations </a:t>
            </a:r>
          </a:p>
          <a:p>
            <a:pPr algn="ctr"/>
            <a:r>
              <a:rPr lang="en-GB" dirty="0" smtClean="0"/>
              <a:t>×</a:t>
            </a:r>
          </a:p>
          <a:p>
            <a:pPr algn="ctr"/>
            <a:r>
              <a:rPr lang="en-GB" dirty="0" smtClean="0"/>
              <a:t>5 temperature regimes</a:t>
            </a:r>
          </a:p>
          <a:p>
            <a:pPr algn="ctr"/>
            <a:r>
              <a:rPr lang="en-GB" dirty="0" smtClean="0"/>
              <a:t>×</a:t>
            </a:r>
          </a:p>
          <a:p>
            <a:pPr algn="ctr"/>
            <a:r>
              <a:rPr lang="en-GB" dirty="0" smtClean="0"/>
              <a:t>8 vital rates</a:t>
            </a:r>
          </a:p>
          <a:p>
            <a:pPr algn="ctr"/>
            <a:r>
              <a:rPr lang="en-GB" dirty="0" smtClean="0"/>
              <a:t>=</a:t>
            </a:r>
          </a:p>
          <a:p>
            <a:pPr algn="ctr"/>
            <a:r>
              <a:rPr lang="en-GB" dirty="0" smtClean="0"/>
              <a:t>320 </a:t>
            </a:r>
            <a:r>
              <a:rPr lang="en-GB" dirty="0" err="1" smtClean="0"/>
              <a:t>elasticities</a:t>
            </a:r>
            <a:endParaRPr lang="en-GB" dirty="0"/>
          </a:p>
        </p:txBody>
      </p:sp>
      <p:pic>
        <p:nvPicPr>
          <p:cNvPr id="6" name="Imagem 5" descr="BiodiversitySlide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6848021" cy="551723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04248" y="4797152"/>
            <a:ext cx="2339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The 2 cryptic kelp  species conditionally differentiate everything with a significant impact on fitness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6804248" y="407707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en-GB" b="1" dirty="0" smtClean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Information overdose</a:t>
            </a:r>
          </a:p>
          <a:p>
            <a:pPr>
              <a:buFont typeface="Arial" pitchFamily="34" charset="0"/>
              <a:buChar char="•"/>
            </a:pPr>
            <a:r>
              <a:rPr lang="en-GB" b="1" dirty="0" smtClean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False conclusions: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97152"/>
            <a:ext cx="8229600" cy="1584176"/>
          </a:xfrm>
        </p:spPr>
        <p:txBody>
          <a:bodyPr>
            <a:noAutofit/>
          </a:bodyPr>
          <a:lstStyle/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800" dirty="0" smtClean="0"/>
              <a:t>Requires 2 demographic/life-cycle models with common structure (stages and vital rates, as presented earlier), diverging only in the values these assume.</a:t>
            </a:r>
          </a:p>
          <a:p>
            <a:pPr marL="534988" lvl="1" indent="-338138">
              <a:lnSpc>
                <a:spcPct val="130000"/>
              </a:lnSpc>
              <a:buNone/>
            </a:pPr>
            <a:endParaRPr lang="en-GB" sz="800" dirty="0" smtClean="0"/>
          </a:p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altLang="en-US" sz="1800" dirty="0" smtClean="0"/>
              <a:t>Tested by decomposing the demographic model in a Taylor Expansion</a:t>
            </a:r>
            <a:endParaRPr lang="pt-PT" altLang="en-US" sz="1800" dirty="0" smtClean="0"/>
          </a:p>
        </p:txBody>
      </p:sp>
      <p:pic>
        <p:nvPicPr>
          <p:cNvPr id="18" name="Picture 4" descr="MVC-016F"/>
          <p:cNvPicPr>
            <a:picLocks noChangeAspect="1" noChangeArrowheads="1"/>
          </p:cNvPicPr>
          <p:nvPr/>
        </p:nvPicPr>
        <p:blipFill>
          <a:blip r:embed="rId3" cstate="print">
            <a:lum bright="36000" contrast="30000"/>
          </a:blip>
          <a:srcRect l="17914" t="2963" r="17914"/>
          <a:stretch>
            <a:fillRect/>
          </a:stretch>
        </p:blipFill>
        <p:spPr bwMode="auto">
          <a:xfrm>
            <a:off x="323528" y="836712"/>
            <a:ext cx="48965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148064" y="1196752"/>
            <a:ext cx="3995936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Evolutionists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ecologists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wish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54050" lvl="1" indent="-457200">
              <a:lnSpc>
                <a:spcPct val="13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Why in a given environment</a:t>
            </a:r>
          </a:p>
          <a:p>
            <a:pPr marL="654050" lvl="1" indent="-457200">
              <a:lnSpc>
                <a:spcPct val="11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-	species A outcompetes species B</a:t>
            </a:r>
          </a:p>
          <a:p>
            <a:pPr marL="654050" lvl="1" indent="-457200">
              <a:lnSpc>
                <a:spcPct val="13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Why a given species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thrives in environment A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fails in environment B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3212976"/>
            <a:ext cx="2736304" cy="4320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4988" lvl="1" indent="-338138">
              <a:lnSpc>
                <a:spcPct val="130000"/>
              </a:lnSpc>
              <a:buNone/>
            </a:pPr>
            <a:r>
              <a:rPr lang="en-GB" sz="1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Species (environment) A</a:t>
            </a:r>
            <a:endParaRPr lang="pt-PT" altLang="en-US" sz="1800" b="1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179512" y="1052736"/>
            <a:ext cx="8784976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demographic</a:t>
            </a:r>
            <a:r>
              <a:rPr kumimoji="0" lang="pt-PT" alt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pt-PT" alt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common</a:t>
            </a:r>
            <a:r>
              <a:rPr kumimoji="0" lang="pt-PT" alt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A </a:t>
            </a:r>
            <a:r>
              <a:rPr kumimoji="0" lang="pt-PT" altLang="en-US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pt-PT" altLang="en-US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B:</a:t>
            </a:r>
            <a:endParaRPr lang="pt-PT" altLang="en-US" dirty="0" smtClean="0">
              <a:solidFill>
                <a:schemeClr val="tx2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dirty="0" smtClean="0">
                <a:solidFill>
                  <a:schemeClr val="tx2"/>
                </a:solidFill>
              </a:rPr>
              <a:t>- </a:t>
            </a:r>
            <a:r>
              <a:rPr lang="pt-PT" altLang="en-US" dirty="0" err="1" smtClean="0">
                <a:solidFill>
                  <a:schemeClr val="tx2"/>
                </a:solidFill>
              </a:rPr>
              <a:t>The</a:t>
            </a:r>
            <a:r>
              <a:rPr lang="pt-PT" altLang="en-US" dirty="0" smtClean="0">
                <a:solidFill>
                  <a:schemeClr val="tx2"/>
                </a:solidFill>
              </a:rPr>
              <a:t> vital rates (x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1</a:t>
            </a:r>
            <a:r>
              <a:rPr lang="pt-PT" altLang="en-US" dirty="0" smtClean="0">
                <a:solidFill>
                  <a:schemeClr val="tx2"/>
                </a:solidFill>
              </a:rPr>
              <a:t>, 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2</a:t>
            </a:r>
            <a:r>
              <a:rPr lang="pt-PT" altLang="en-US" dirty="0" smtClean="0">
                <a:solidFill>
                  <a:schemeClr val="tx2"/>
                </a:solidFill>
              </a:rPr>
              <a:t>, …, 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i</a:t>
            </a:r>
            <a:r>
              <a:rPr lang="pt-PT" altLang="en-US" dirty="0" smtClean="0">
                <a:solidFill>
                  <a:schemeClr val="tx2"/>
                </a:solidFill>
              </a:rPr>
              <a:t>) </a:t>
            </a:r>
            <a:r>
              <a:rPr lang="pt-PT" altLang="en-US" dirty="0" err="1" smtClean="0">
                <a:solidFill>
                  <a:schemeClr val="tx2"/>
                </a:solidFill>
              </a:rPr>
              <a:t>interact</a:t>
            </a:r>
            <a:r>
              <a:rPr lang="pt-PT" altLang="en-US" dirty="0" smtClean="0">
                <a:solidFill>
                  <a:schemeClr val="tx2"/>
                </a:solidFill>
              </a:rPr>
              <a:t> to yield </a:t>
            </a:r>
            <a:r>
              <a:rPr lang="pt-PT" altLang="en-US" dirty="0" err="1" smtClean="0">
                <a:solidFill>
                  <a:schemeClr val="tx2"/>
                </a:solidFill>
              </a:rPr>
              <a:t>the</a:t>
            </a:r>
            <a:r>
              <a:rPr lang="pt-PT" altLang="en-US" dirty="0" smtClean="0">
                <a:solidFill>
                  <a:schemeClr val="tx2"/>
                </a:solidFill>
              </a:rPr>
              <a:t> </a:t>
            </a:r>
            <a:r>
              <a:rPr lang="pt-PT" altLang="en-US" dirty="0" err="1" smtClean="0">
                <a:solidFill>
                  <a:schemeClr val="tx2"/>
                </a:solidFill>
              </a:rPr>
              <a:t>population</a:t>
            </a:r>
            <a:r>
              <a:rPr lang="pt-PT" altLang="en-US" dirty="0" smtClean="0">
                <a:solidFill>
                  <a:schemeClr val="tx2"/>
                </a:solidFill>
              </a:rPr>
              <a:t> </a:t>
            </a:r>
            <a:r>
              <a:rPr lang="pt-PT" altLang="en-US" dirty="0" err="1" smtClean="0">
                <a:solidFill>
                  <a:schemeClr val="tx2"/>
                </a:solidFill>
              </a:rPr>
              <a:t>growth</a:t>
            </a:r>
            <a:r>
              <a:rPr lang="pt-PT" altLang="en-US" dirty="0" smtClean="0">
                <a:solidFill>
                  <a:schemeClr val="tx2"/>
                </a:solidFill>
              </a:rPr>
              <a:t> rate </a:t>
            </a:r>
            <a:r>
              <a:rPr lang="el-GR" altLang="en-US" dirty="0" smtClean="0">
                <a:solidFill>
                  <a:schemeClr val="tx2"/>
                </a:solidFill>
              </a:rPr>
              <a:t>λ</a:t>
            </a:r>
            <a:r>
              <a:rPr lang="pt-PT" altLang="en-US" dirty="0" smtClean="0">
                <a:solidFill>
                  <a:schemeClr val="tx2"/>
                </a:solidFill>
              </a:rPr>
              <a:t>=f(x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1</a:t>
            </a:r>
            <a:r>
              <a:rPr lang="pt-PT" altLang="en-US" dirty="0" smtClean="0">
                <a:solidFill>
                  <a:schemeClr val="tx2"/>
                </a:solidFill>
              </a:rPr>
              <a:t>, 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2</a:t>
            </a:r>
            <a:r>
              <a:rPr lang="pt-PT" altLang="en-US" dirty="0" smtClean="0">
                <a:solidFill>
                  <a:schemeClr val="tx2"/>
                </a:solidFill>
              </a:rPr>
              <a:t>, … x</a:t>
            </a:r>
            <a:r>
              <a:rPr lang="pt-PT" altLang="en-US" baseline="-25000" dirty="0" smtClean="0">
                <a:solidFill>
                  <a:schemeClr val="tx2"/>
                </a:solidFill>
              </a:rPr>
              <a:t>i</a:t>
            </a:r>
            <a:r>
              <a:rPr lang="pt-PT" altLang="en-US" dirty="0" smtClean="0">
                <a:solidFill>
                  <a:schemeClr val="tx2"/>
                </a:solidFill>
              </a:rPr>
              <a:t>)</a:t>
            </a: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PT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noProof="0" dirty="0" smtClean="0">
                <a:solidFill>
                  <a:schemeClr val="tx2"/>
                </a:solidFill>
              </a:rPr>
              <a:t>- Vital rates, </a:t>
            </a:r>
            <a:r>
              <a:rPr lang="pt-PT" altLang="en-US" noProof="0" dirty="0" err="1" smtClean="0">
                <a:solidFill>
                  <a:schemeClr val="tx2"/>
                </a:solidFill>
              </a:rPr>
              <a:t>interaction</a:t>
            </a:r>
            <a:r>
              <a:rPr lang="pt-PT" altLang="en-US" dirty="0" smtClean="0">
                <a:solidFill>
                  <a:schemeClr val="tx2"/>
                </a:solidFill>
              </a:rPr>
              <a:t>s </a:t>
            </a:r>
            <a:r>
              <a:rPr lang="pt-PT" altLang="en-US" dirty="0" err="1" smtClean="0">
                <a:solidFill>
                  <a:schemeClr val="tx2"/>
                </a:solidFill>
              </a:rPr>
              <a:t>and</a:t>
            </a:r>
            <a:r>
              <a:rPr lang="pt-PT" altLang="en-US" dirty="0" smtClean="0">
                <a:solidFill>
                  <a:schemeClr val="tx2"/>
                </a:solidFill>
              </a:rPr>
              <a:t> </a:t>
            </a:r>
            <a:r>
              <a:rPr lang="el-GR" altLang="en-US" dirty="0" smtClean="0">
                <a:solidFill>
                  <a:schemeClr val="tx2"/>
                </a:solidFill>
              </a:rPr>
              <a:t>λ</a:t>
            </a:r>
            <a:r>
              <a:rPr lang="pt-PT" altLang="en-US" dirty="0" smtClean="0">
                <a:solidFill>
                  <a:schemeClr val="tx2"/>
                </a:solidFill>
              </a:rPr>
              <a:t> d</a:t>
            </a:r>
            <a:r>
              <a:rPr lang="pt-PT" altLang="en-US" noProof="0" dirty="0" err="1" smtClean="0">
                <a:solidFill>
                  <a:schemeClr val="tx2"/>
                </a:solidFill>
              </a:rPr>
              <a:t>ifferent</a:t>
            </a:r>
            <a:r>
              <a:rPr lang="pt-PT" altLang="en-US" noProof="0" dirty="0" smtClean="0">
                <a:solidFill>
                  <a:schemeClr val="tx2"/>
                </a:solidFill>
              </a:rPr>
              <a:t> </a:t>
            </a:r>
            <a:r>
              <a:rPr lang="pt-PT" altLang="en-US" noProof="0" dirty="0" err="1" smtClean="0">
                <a:solidFill>
                  <a:schemeClr val="tx2"/>
                </a:solidFill>
              </a:rPr>
              <a:t>between</a:t>
            </a:r>
            <a:r>
              <a:rPr lang="pt-PT" altLang="en-US" noProof="0" dirty="0" smtClean="0">
                <a:solidFill>
                  <a:schemeClr val="tx2"/>
                </a:solidFill>
              </a:rPr>
              <a:t> A </a:t>
            </a:r>
            <a:r>
              <a:rPr lang="pt-PT" altLang="en-US" noProof="0" dirty="0" err="1" smtClean="0">
                <a:solidFill>
                  <a:schemeClr val="tx2"/>
                </a:solidFill>
              </a:rPr>
              <a:t>and</a:t>
            </a:r>
            <a:r>
              <a:rPr lang="pt-PT" altLang="en-US" noProof="0" dirty="0" smtClean="0">
                <a:solidFill>
                  <a:schemeClr val="tx2"/>
                </a:solidFill>
              </a:rPr>
              <a:t> B</a:t>
            </a:r>
            <a:endParaRPr kumimoji="0" lang="pt-PT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59832" y="3212976"/>
            <a:ext cx="273630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4988" marR="0" lvl="1" indent="-338138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800" b="1" i="0" u="none" strike="noStrike" kern="120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Species (environment) B</a:t>
            </a:r>
            <a:endParaRPr kumimoji="0" lang="pt-PT" altLang="en-US" sz="1800" b="1" i="0" u="none" strike="noStrike" kern="1200" normalizeH="0" baseline="0" noProof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3212976"/>
            <a:ext cx="1944216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534988" marR="0" lvl="1" indent="-338138" algn="l" defTabSz="914400" rtl="0" eaLnBrk="1" fontAlgn="auto" latinLnBrk="0" hangingPunct="1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 B -</a:t>
            </a:r>
            <a:r>
              <a:rPr kumimoji="0" lang="en-GB" sz="1800" b="1" i="0" u="none" strike="noStrike" kern="1200" normalizeH="0" baseline="0" noProof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</a:t>
            </a:r>
            <a:endParaRPr kumimoji="0" lang="pt-PT" altLang="en-US" sz="1800" b="1" i="0" u="none" strike="noStrike" kern="1200" normalizeH="0" baseline="0" noProof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o 7"/>
          <p:cNvGraphicFramePr>
            <a:graphicFrameLocks noChangeAspect="1"/>
          </p:cNvGraphicFramePr>
          <p:nvPr/>
        </p:nvGraphicFramePr>
        <p:xfrm>
          <a:off x="467544" y="3861048"/>
          <a:ext cx="936104" cy="2169384"/>
        </p:xfrm>
        <a:graphic>
          <a:graphicData uri="http://schemas.openxmlformats.org/presentationml/2006/ole">
            <p:oleObj spid="_x0000_s2050" name="Equação" r:id="rId4" imgW="799920" imgH="18540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275856" y="3861048"/>
          <a:ext cx="936104" cy="2204374"/>
        </p:xfrm>
        <a:graphic>
          <a:graphicData uri="http://schemas.openxmlformats.org/presentationml/2006/ole">
            <p:oleObj spid="_x0000_s2051" name="Equação" r:id="rId5" imgW="787320" imgH="185400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68144" y="3861048"/>
          <a:ext cx="1728192" cy="2273117"/>
        </p:xfrm>
        <a:graphic>
          <a:graphicData uri="http://schemas.openxmlformats.org/presentationml/2006/ole">
            <p:oleObj spid="_x0000_s2052" name="Equação" r:id="rId6" imgW="1409400" imgH="185400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547664" y="4797152"/>
          <a:ext cx="1080121" cy="324036"/>
        </p:xfrm>
        <a:graphic>
          <a:graphicData uri="http://schemas.openxmlformats.org/presentationml/2006/ole">
            <p:oleObj spid="_x0000_s2054" name="Equação" r:id="rId7" imgW="761760" imgH="22860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4419600" y="4797425"/>
          <a:ext cx="1025525" cy="307975"/>
        </p:xfrm>
        <a:graphic>
          <a:graphicData uri="http://schemas.openxmlformats.org/presentationml/2006/ole">
            <p:oleObj spid="_x0000_s2055" name="Equação" r:id="rId8" imgW="761760" imgH="22860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7812360" y="4797152"/>
          <a:ext cx="957263" cy="307975"/>
        </p:xfrm>
        <a:graphic>
          <a:graphicData uri="http://schemas.openxmlformats.org/presentationml/2006/ole">
            <p:oleObj spid="_x0000_s2056" name="Equação" r:id="rId9" imgW="7110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669674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Taylor </a:t>
            </a: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Expansion</a:t>
            </a:r>
            <a:r>
              <a:rPr kumimoji="0" lang="pt-PT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(series) </a:t>
            </a: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kumimoji="0" lang="pt-PT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demographic</a:t>
            </a:r>
            <a:r>
              <a:rPr kumimoji="0" lang="pt-PT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</a:t>
            </a:r>
            <a:r>
              <a:rPr kumimoji="0" lang="pt-PT" alt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PT" altLang="en-US" sz="2200" dirty="0" smtClean="0">
                <a:solidFill>
                  <a:schemeClr val="tx2"/>
                </a:solidFill>
              </a:rPr>
              <a:t>: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06438" y="2781300"/>
          <a:ext cx="8102600" cy="1295400"/>
        </p:xfrm>
        <a:graphic>
          <a:graphicData uri="http://schemas.openxmlformats.org/presentationml/2006/ole">
            <p:oleObj spid="_x0000_s3079" name="Equação" r:id="rId4" imgW="4609800" imgH="736560" progId="Equation.3">
              <p:embed/>
            </p:oleObj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95536" y="4581128"/>
            <a:ext cx="17647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err="1" smtClean="0">
                <a:solidFill>
                  <a:schemeClr val="tx2"/>
                </a:solidFill>
              </a:rPr>
              <a:t>Refference</a:t>
            </a:r>
            <a:r>
              <a:rPr lang="pt-PT" altLang="en-US" dirty="0" smtClean="0">
                <a:solidFill>
                  <a:schemeClr val="tx2"/>
                </a:solidFill>
              </a:rPr>
              <a:t> </a:t>
            </a:r>
            <a:r>
              <a:rPr lang="en-GB" altLang="en-US" dirty="0" smtClean="0">
                <a:solidFill>
                  <a:schemeClr val="tx2"/>
                </a:solidFill>
              </a:rPr>
              <a:t>state</a:t>
            </a:r>
          </a:p>
        </p:txBody>
      </p:sp>
      <p:cxnSp>
        <p:nvCxnSpPr>
          <p:cNvPr id="16" name="Conexão recta unidireccional 15"/>
          <p:cNvCxnSpPr/>
          <p:nvPr/>
        </p:nvCxnSpPr>
        <p:spPr>
          <a:xfrm flipV="1">
            <a:off x="1331640" y="3861048"/>
            <a:ext cx="197768" cy="7200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39752" y="4581128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chemeClr val="tx2"/>
                </a:solidFill>
              </a:rPr>
              <a:t>Observed changes</a:t>
            </a:r>
          </a:p>
        </p:txBody>
      </p:sp>
      <p:cxnSp>
        <p:nvCxnSpPr>
          <p:cNvPr id="18" name="Conexão recta unidireccional 17"/>
          <p:cNvCxnSpPr/>
          <p:nvPr/>
        </p:nvCxnSpPr>
        <p:spPr>
          <a:xfrm flipH="1" flipV="1">
            <a:off x="4716016" y="3501009"/>
            <a:ext cx="864096" cy="10801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 flipV="1">
            <a:off x="6516216" y="3573016"/>
            <a:ext cx="1008112" cy="100811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/>
          <p:nvPr/>
        </p:nvCxnSpPr>
        <p:spPr>
          <a:xfrm flipH="1" flipV="1">
            <a:off x="5796136" y="3573016"/>
            <a:ext cx="216024" cy="100811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/>
          <p:nvPr/>
        </p:nvCxnSpPr>
        <p:spPr>
          <a:xfrm flipV="1">
            <a:off x="3275856" y="3429000"/>
            <a:ext cx="324036" cy="12241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unidireccional 37"/>
          <p:cNvCxnSpPr/>
          <p:nvPr/>
        </p:nvCxnSpPr>
        <p:spPr>
          <a:xfrm flipH="1" flipV="1">
            <a:off x="2411760" y="3429000"/>
            <a:ext cx="576064" cy="12241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5004048" y="4581128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chemeClr val="tx2"/>
                </a:solidFill>
              </a:rPr>
              <a:t>Observed </a:t>
            </a:r>
            <a:r>
              <a:rPr lang="en-GB" altLang="en-US" dirty="0" err="1" smtClean="0">
                <a:solidFill>
                  <a:schemeClr val="tx2"/>
                </a:solidFill>
              </a:rPr>
              <a:t>covariances</a:t>
            </a: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>
          <a:xfrm>
            <a:off x="1619672" y="1772816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rgbClr val="96140A"/>
                </a:solidFill>
              </a:rPr>
              <a:t>Model sensitivity to changes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923928" y="5301208"/>
          <a:ext cx="3860800" cy="960438"/>
        </p:xfrm>
        <a:graphic>
          <a:graphicData uri="http://schemas.openxmlformats.org/presentationml/2006/ole">
            <p:oleObj spid="_x0000_s3080" name="Equação" r:id="rId5" imgW="2197080" imgH="545760" progId="Equation.3">
              <p:embed/>
            </p:oleObj>
          </a:graphicData>
        </a:graphic>
      </p:graphicFrame>
      <p:cxnSp>
        <p:nvCxnSpPr>
          <p:cNvPr id="89" name="Conexão recta unidireccional 88"/>
          <p:cNvCxnSpPr/>
          <p:nvPr/>
        </p:nvCxnSpPr>
        <p:spPr>
          <a:xfrm flipH="1">
            <a:off x="2843808" y="2204864"/>
            <a:ext cx="144016" cy="648072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xão recta unidireccional 90"/>
          <p:cNvCxnSpPr/>
          <p:nvPr/>
        </p:nvCxnSpPr>
        <p:spPr>
          <a:xfrm>
            <a:off x="3275856" y="2204864"/>
            <a:ext cx="576064" cy="792088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xão recta unidireccional 92"/>
          <p:cNvCxnSpPr/>
          <p:nvPr/>
        </p:nvCxnSpPr>
        <p:spPr>
          <a:xfrm flipH="1">
            <a:off x="6516216" y="2204864"/>
            <a:ext cx="108012" cy="576064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xão recta unidireccional 93"/>
          <p:cNvCxnSpPr/>
          <p:nvPr/>
        </p:nvCxnSpPr>
        <p:spPr>
          <a:xfrm>
            <a:off x="7308304" y="2204864"/>
            <a:ext cx="576064" cy="576064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xão recta unidireccional 97"/>
          <p:cNvCxnSpPr/>
          <p:nvPr/>
        </p:nvCxnSpPr>
        <p:spPr>
          <a:xfrm flipH="1">
            <a:off x="5220072" y="2204864"/>
            <a:ext cx="864096" cy="648072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5076056" y="1772816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rgbClr val="96140A"/>
                </a:solidFill>
              </a:rPr>
              <a:t>Model sensitivity to </a:t>
            </a:r>
            <a:r>
              <a:rPr lang="en-GB" altLang="en-US" dirty="0" err="1" smtClean="0">
                <a:solidFill>
                  <a:srgbClr val="96140A"/>
                </a:solidFill>
              </a:rPr>
              <a:t>covariances</a:t>
            </a: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</p:txBody>
      </p:sp>
      <p:sp>
        <p:nvSpPr>
          <p:cNvPr id="133" name="Rectangle 3"/>
          <p:cNvSpPr txBox="1">
            <a:spLocks noChangeArrowheads="1"/>
          </p:cNvSpPr>
          <p:nvPr/>
        </p:nvSpPr>
        <p:spPr>
          <a:xfrm>
            <a:off x="1331640" y="5589240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expression:</a:t>
            </a:r>
          </a:p>
        </p:txBody>
      </p:sp>
      <p:sp>
        <p:nvSpPr>
          <p:cNvPr id="136" name="Rectangle 3"/>
          <p:cNvSpPr txBox="1">
            <a:spLocks noChangeArrowheads="1"/>
          </p:cNvSpPr>
          <p:nvPr/>
        </p:nvSpPr>
        <p:spPr>
          <a:xfrm>
            <a:off x="467544" y="6093296"/>
            <a:ext cx="367240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sz="1600" dirty="0" smtClean="0">
                <a:solidFill>
                  <a:schemeClr val="tx2"/>
                </a:solidFill>
              </a:rPr>
              <a:t>n = until all interactions are accounted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460851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lang="pt-PT" altLang="en-US" sz="2200" b="1" dirty="0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Life</a:t>
            </a:r>
            <a:r>
              <a:rPr lang="pt-PT" altLang="en-US" sz="2200" b="1" dirty="0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Table</a:t>
            </a:r>
            <a:r>
              <a:rPr lang="pt-PT" altLang="en-US" sz="2200" b="1" dirty="0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Response </a:t>
            </a:r>
            <a:r>
              <a:rPr lang="pt-PT" altLang="en-US" sz="2200" b="1" dirty="0" err="1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Experiment</a:t>
            </a:r>
            <a:r>
              <a:rPr lang="pt-PT" altLang="en-US" sz="2200" b="1" dirty="0" smtClean="0">
                <a:ln w="11430"/>
                <a:solidFill>
                  <a:srgbClr val="1578B5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706438" y="2781300"/>
          <a:ext cx="8102600" cy="1295400"/>
        </p:xfrm>
        <a:graphic>
          <a:graphicData uri="http://schemas.openxmlformats.org/presentationml/2006/ole">
            <p:oleObj spid="_x0000_s4098" name="Equação" r:id="rId4" imgW="4609800" imgH="736560" progId="Equation.3">
              <p:embed/>
            </p:oleObj>
          </a:graphicData>
        </a:graphic>
      </p:graphicFrame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95536" y="4581128"/>
            <a:ext cx="176470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err="1" smtClean="0">
                <a:solidFill>
                  <a:schemeClr val="tx2"/>
                </a:solidFill>
              </a:rPr>
              <a:t>Refference</a:t>
            </a:r>
            <a:r>
              <a:rPr lang="pt-PT" altLang="en-US" dirty="0" smtClean="0">
                <a:solidFill>
                  <a:schemeClr val="tx2"/>
                </a:solidFill>
              </a:rPr>
              <a:t> </a:t>
            </a:r>
            <a:r>
              <a:rPr lang="en-GB" altLang="en-US" dirty="0" smtClean="0">
                <a:solidFill>
                  <a:schemeClr val="tx2"/>
                </a:solidFill>
              </a:rPr>
              <a:t>state</a:t>
            </a:r>
          </a:p>
        </p:txBody>
      </p:sp>
      <p:cxnSp>
        <p:nvCxnSpPr>
          <p:cNvPr id="16" name="Conexão recta unidireccional 15"/>
          <p:cNvCxnSpPr/>
          <p:nvPr/>
        </p:nvCxnSpPr>
        <p:spPr>
          <a:xfrm flipV="1">
            <a:off x="1331640" y="3861048"/>
            <a:ext cx="197768" cy="72008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2339752" y="4581128"/>
            <a:ext cx="19442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chemeClr val="tx2"/>
                </a:solidFill>
              </a:rPr>
              <a:t>Observed changes</a:t>
            </a:r>
          </a:p>
        </p:txBody>
      </p:sp>
      <p:cxnSp>
        <p:nvCxnSpPr>
          <p:cNvPr id="18" name="Conexão recta unidireccional 17"/>
          <p:cNvCxnSpPr/>
          <p:nvPr/>
        </p:nvCxnSpPr>
        <p:spPr>
          <a:xfrm flipH="1" flipV="1">
            <a:off x="4716016" y="3501009"/>
            <a:ext cx="864096" cy="1080119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 flipV="1">
            <a:off x="6516216" y="3573016"/>
            <a:ext cx="1008112" cy="1008114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xão recta unidireccional 35"/>
          <p:cNvCxnSpPr/>
          <p:nvPr/>
        </p:nvCxnSpPr>
        <p:spPr>
          <a:xfrm flipH="1" flipV="1">
            <a:off x="5796136" y="3573016"/>
            <a:ext cx="216024" cy="100811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/>
          <p:nvPr/>
        </p:nvCxnSpPr>
        <p:spPr>
          <a:xfrm flipV="1">
            <a:off x="3275856" y="3429000"/>
            <a:ext cx="324036" cy="12241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xão recta unidireccional 37"/>
          <p:cNvCxnSpPr/>
          <p:nvPr/>
        </p:nvCxnSpPr>
        <p:spPr>
          <a:xfrm flipH="1" flipV="1">
            <a:off x="2411760" y="3429000"/>
            <a:ext cx="576064" cy="1224136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5004048" y="4581128"/>
            <a:ext cx="223224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chemeClr val="tx2"/>
                </a:solidFill>
              </a:rPr>
              <a:t>Observed </a:t>
            </a:r>
            <a:r>
              <a:rPr lang="en-GB" altLang="en-US" dirty="0" err="1" smtClean="0">
                <a:solidFill>
                  <a:schemeClr val="tx2"/>
                </a:solidFill>
              </a:rPr>
              <a:t>covariances</a:t>
            </a:r>
            <a:endParaRPr lang="en-GB" altLang="en-US" dirty="0" smtClean="0">
              <a:solidFill>
                <a:schemeClr val="tx2"/>
              </a:solidFill>
            </a:endParaRP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>
          <a:xfrm>
            <a:off x="1619672" y="1772816"/>
            <a:ext cx="288032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rgbClr val="96140A"/>
                </a:solidFill>
              </a:rPr>
              <a:t>Model sensitivity to changes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3668713" y="5300663"/>
          <a:ext cx="4373562" cy="960437"/>
        </p:xfrm>
        <a:graphic>
          <a:graphicData uri="http://schemas.openxmlformats.org/presentationml/2006/ole">
            <p:oleObj spid="_x0000_s4099" name="Equação" r:id="rId5" imgW="2489040" imgH="545760" progId="Equation.3">
              <p:embed/>
            </p:oleObj>
          </a:graphicData>
        </a:graphic>
      </p:graphicFrame>
      <p:cxnSp>
        <p:nvCxnSpPr>
          <p:cNvPr id="89" name="Conexão recta unidireccional 88"/>
          <p:cNvCxnSpPr/>
          <p:nvPr/>
        </p:nvCxnSpPr>
        <p:spPr>
          <a:xfrm flipH="1">
            <a:off x="2843808" y="2204864"/>
            <a:ext cx="144016" cy="648072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xão recta unidireccional 90"/>
          <p:cNvCxnSpPr/>
          <p:nvPr/>
        </p:nvCxnSpPr>
        <p:spPr>
          <a:xfrm>
            <a:off x="3275856" y="2204864"/>
            <a:ext cx="576064" cy="792088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xão recta unidireccional 92"/>
          <p:cNvCxnSpPr/>
          <p:nvPr/>
        </p:nvCxnSpPr>
        <p:spPr>
          <a:xfrm flipH="1">
            <a:off x="6516216" y="2204864"/>
            <a:ext cx="108012" cy="576064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exão recta unidireccional 93"/>
          <p:cNvCxnSpPr/>
          <p:nvPr/>
        </p:nvCxnSpPr>
        <p:spPr>
          <a:xfrm>
            <a:off x="7308304" y="2204864"/>
            <a:ext cx="576064" cy="576064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xão recta unidireccional 97"/>
          <p:cNvCxnSpPr/>
          <p:nvPr/>
        </p:nvCxnSpPr>
        <p:spPr>
          <a:xfrm flipH="1">
            <a:off x="5220072" y="2204864"/>
            <a:ext cx="864096" cy="648072"/>
          </a:xfrm>
          <a:prstGeom prst="straightConnector1">
            <a:avLst/>
          </a:prstGeom>
          <a:ln>
            <a:solidFill>
              <a:srgbClr val="96140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3"/>
          <p:cNvSpPr txBox="1">
            <a:spLocks noChangeArrowheads="1"/>
          </p:cNvSpPr>
          <p:nvPr/>
        </p:nvSpPr>
        <p:spPr>
          <a:xfrm>
            <a:off x="5076056" y="1772816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dirty="0" smtClean="0">
                <a:solidFill>
                  <a:srgbClr val="96140A"/>
                </a:solidFill>
              </a:rPr>
              <a:t>Model sensitivity to </a:t>
            </a:r>
            <a:r>
              <a:rPr lang="en-GB" altLang="en-US" dirty="0" err="1" smtClean="0">
                <a:solidFill>
                  <a:srgbClr val="96140A"/>
                </a:solidFill>
              </a:rPr>
              <a:t>covariances</a:t>
            </a: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altLang="en-US" dirty="0" smtClean="0">
              <a:solidFill>
                <a:srgbClr val="96140A"/>
              </a:solidFill>
            </a:endParaRPr>
          </a:p>
        </p:txBody>
      </p:sp>
      <p:sp>
        <p:nvSpPr>
          <p:cNvPr id="133" name="Rectangle 3"/>
          <p:cNvSpPr txBox="1">
            <a:spLocks noChangeArrowheads="1"/>
          </p:cNvSpPr>
          <p:nvPr/>
        </p:nvSpPr>
        <p:spPr>
          <a:xfrm>
            <a:off x="1331640" y="5589240"/>
            <a:ext cx="23762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altLang="en-US" sz="2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General expression: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6444208" y="4797152"/>
            <a:ext cx="269979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err="1" smtClean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Incubated</a:t>
            </a:r>
            <a:r>
              <a:rPr lang="pt-PT" altLang="en-US" sz="2200" b="1" dirty="0" smtClean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10ºC</a:t>
            </a:r>
          </a:p>
        </p:txBody>
      </p:sp>
      <p:pic>
        <p:nvPicPr>
          <p:cNvPr id="8" name="Marcador de Posição de Conteúdo 7" descr="Fig1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6036293" cy="4525963"/>
          </a:xfr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44208" y="1844824"/>
            <a:ext cx="2699792" cy="287193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Lessonia</a:t>
            </a:r>
            <a:r>
              <a:rPr lang="pt-PT" altLang="en-US" sz="22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berteroana</a:t>
            </a:r>
            <a:r>
              <a:rPr lang="pt-PT" altLang="en-US" sz="22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@ Valdivia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southern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most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Lessonia</a:t>
            </a:r>
            <a:r>
              <a:rPr lang="pt-PT" altLang="en-US" sz="22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spicata</a:t>
            </a:r>
            <a:r>
              <a:rPr lang="pt-PT" altLang="en-US" sz="22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@ Iquique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northern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most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44208" y="1268760"/>
            <a:ext cx="269979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pt-PT" altLang="en-US" sz="2200" b="1" baseline="3000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population</a:t>
            </a:r>
            <a:endParaRPr lang="pt-PT" altLang="en-US" sz="22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demography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Average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population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demography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7" name="Marcador de Posição de Conteúdo 6" descr="BiodiversitySlide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268760"/>
            <a:ext cx="6120680" cy="4649363"/>
          </a:xfrm>
        </p:spPr>
      </p:pic>
      <p:sp>
        <p:nvSpPr>
          <p:cNvPr id="10" name="CaixaDeTexto 9"/>
          <p:cNvSpPr txBox="1"/>
          <p:nvPr/>
        </p:nvSpPr>
        <p:spPr>
          <a:xfrm>
            <a:off x="7308304" y="371703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00FF"/>
                </a:solidFill>
              </a:rPr>
              <a:t>@ 10ºC</a:t>
            </a:r>
            <a:endParaRPr lang="en-GB" sz="2400" dirty="0">
              <a:solidFill>
                <a:srgbClr val="0000FF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7308304" y="443711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9644"/>
                </a:solidFill>
              </a:rPr>
              <a:t>@ </a:t>
            </a:r>
            <a:r>
              <a:rPr lang="en-GB" sz="2400" dirty="0" smtClean="0">
                <a:solidFill>
                  <a:srgbClr val="008A3E"/>
                </a:solidFill>
              </a:rPr>
              <a:t>15ºC</a:t>
            </a:r>
            <a:endParaRPr lang="en-GB" sz="2400" dirty="0">
              <a:solidFill>
                <a:srgbClr val="008A3E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308304" y="5085184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@ 20ºC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588224" y="2420888"/>
            <a:ext cx="269979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r>
              <a:rPr lang="pt-PT" altLang="en-US" sz="2200" b="1" baseline="3000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population</a:t>
            </a:r>
            <a:endParaRPr lang="pt-PT" altLang="en-US" sz="22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demography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Average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population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demography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</a:p>
        </p:txBody>
      </p:sp>
      <p:pic>
        <p:nvPicPr>
          <p:cNvPr id="13" name="Marcador de Posição de Conteúdo 12" descr="Fig3.t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6588224" cy="4993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56176" y="2132856"/>
            <a:ext cx="2987824" cy="3816424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46800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altLang="en-US" sz="20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L. </a:t>
            </a:r>
            <a:r>
              <a:rPr lang="pt-PT" altLang="en-US" sz="20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Berteroana</a:t>
            </a:r>
            <a:r>
              <a:rPr lang="pt-PT" altLang="en-US" sz="20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i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L. </a:t>
            </a:r>
            <a:r>
              <a:rPr lang="pt-PT" altLang="en-US" sz="2000" b="1" i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spicata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conditionally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differentiate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maturation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fertilization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females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relatively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to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temperature</a:t>
            </a:r>
            <a:endParaRPr lang="pt-PT" altLang="en-US" sz="20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25200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pt-PT" altLang="en-US" sz="20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46800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Everything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else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</a:t>
            </a:r>
            <a:r>
              <a:rPr lang="pt-PT" altLang="en-US" sz="20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0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irrelevant</a:t>
            </a:r>
            <a:endParaRPr lang="pt-PT" altLang="en-US" sz="20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Marcador de Posição de Conteúdo 6" descr="BiodiversitySlide1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268760"/>
            <a:ext cx="6120680" cy="4649363"/>
          </a:xfrm>
        </p:spPr>
      </p:pic>
      <p:sp>
        <p:nvSpPr>
          <p:cNvPr id="12" name="CaixaDeTexto 11"/>
          <p:cNvSpPr txBox="1"/>
          <p:nvPr/>
        </p:nvSpPr>
        <p:spPr>
          <a:xfrm>
            <a:off x="6660232" y="1340768"/>
            <a:ext cx="248376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True conclusions:</a:t>
            </a:r>
            <a:endParaRPr lang="en-GB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97152"/>
            <a:ext cx="8229600" cy="1728192"/>
          </a:xfrm>
        </p:spPr>
        <p:txBody>
          <a:bodyPr>
            <a:normAutofit/>
          </a:bodyPr>
          <a:lstStyle/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2000" dirty="0"/>
              <a:t>S</a:t>
            </a:r>
            <a:r>
              <a:rPr lang="en-GB" sz="2000" dirty="0" smtClean="0"/>
              <a:t>pecies </a:t>
            </a:r>
            <a:r>
              <a:rPr lang="en-GB" sz="2000" dirty="0"/>
              <a:t>cannot overlap their resource exploitation beyond a limit where one is </a:t>
            </a:r>
            <a:r>
              <a:rPr lang="en-GB" sz="2000" dirty="0" smtClean="0"/>
              <a:t>eliminated</a:t>
            </a:r>
          </a:p>
          <a:p>
            <a:pPr marL="534988" lvl="1" indent="-338138">
              <a:lnSpc>
                <a:spcPct val="130000"/>
              </a:lnSpc>
              <a:buNone/>
            </a:pPr>
            <a:endParaRPr lang="en-GB" sz="800" dirty="0" smtClean="0"/>
          </a:p>
          <a:p>
            <a:pPr marL="534988" lvl="1" indent="-338138">
              <a:buFont typeface="Arial" pitchFamily="34" charset="0"/>
              <a:buChar char="•"/>
            </a:pPr>
            <a:r>
              <a:rPr lang="en-GB" sz="2000" dirty="0" smtClean="0"/>
              <a:t>Coexistence </a:t>
            </a:r>
            <a:r>
              <a:rPr lang="en-GB" sz="2000" dirty="0"/>
              <a:t>requires the partition of ecological </a:t>
            </a:r>
            <a:r>
              <a:rPr lang="en-GB" sz="2000" dirty="0" smtClean="0"/>
              <a:t>niches (how?)</a:t>
            </a:r>
            <a:endParaRPr lang="pt-PT" altLang="en-US" sz="2000" dirty="0" smtClean="0">
              <a:solidFill>
                <a:schemeClr val="hlink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259632" y="2132856"/>
            <a:ext cx="1727324" cy="1295648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1" hangingPunct="1">
              <a:spcBef>
                <a:spcPct val="20000"/>
              </a:spcBef>
            </a:pPr>
            <a:endParaRPr lang="en-GB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67248" y="2708920"/>
            <a:ext cx="1800696" cy="936104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1" hangingPunct="1">
              <a:spcBef>
                <a:spcPct val="20000"/>
              </a:spcBef>
            </a:pPr>
            <a:endParaRPr lang="en-GB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2420888"/>
            <a:ext cx="43184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rIns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t-PT" altLang="en-US" sz="4000" dirty="0" smtClean="0">
                <a:solidFill>
                  <a:srgbClr val="FF0000"/>
                </a:solidFill>
              </a:rPr>
              <a:t>A</a:t>
            </a:r>
            <a:endParaRPr lang="pt-PT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059832" y="2780928"/>
            <a:ext cx="431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t-PT" altLang="en-US" sz="4000" dirty="0" smtClean="0">
                <a:solidFill>
                  <a:srgbClr val="0000FF"/>
                </a:solidFill>
              </a:rPr>
              <a:t>B</a:t>
            </a:r>
            <a:endParaRPr lang="pt-PT" altLang="en-US" sz="4000" dirty="0">
              <a:solidFill>
                <a:srgbClr val="0000FF"/>
              </a:solidFill>
            </a:endParaRPr>
          </a:p>
        </p:txBody>
      </p:sp>
      <p:cxnSp>
        <p:nvCxnSpPr>
          <p:cNvPr id="10" name="Conexão recta unidireccional 9"/>
          <p:cNvCxnSpPr/>
          <p:nvPr/>
        </p:nvCxnSpPr>
        <p:spPr>
          <a:xfrm>
            <a:off x="899592" y="4005064"/>
            <a:ext cx="73448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flipV="1">
            <a:off x="899592" y="1484784"/>
            <a:ext cx="0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6732240" y="2636912"/>
            <a:ext cx="431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t-PT" altLang="en-US" sz="4000" dirty="0">
                <a:solidFill>
                  <a:srgbClr val="0000FF"/>
                </a:solidFill>
              </a:rPr>
              <a:t>D</a:t>
            </a:r>
          </a:p>
        </p:txBody>
      </p:sp>
      <p:sp>
        <p:nvSpPr>
          <p:cNvPr id="21" name="Text Box 13"/>
          <p:cNvSpPr txBox="1">
            <a:spLocks noChangeArrowheads="1"/>
          </p:cNvSpPr>
          <p:nvPr/>
        </p:nvSpPr>
        <p:spPr bwMode="auto">
          <a:xfrm>
            <a:off x="6084168" y="2636912"/>
            <a:ext cx="431800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t-PT" altLang="en-US" sz="4000" dirty="0" smtClean="0">
                <a:solidFill>
                  <a:srgbClr val="FF0000"/>
                </a:solidFill>
              </a:rPr>
              <a:t>C</a:t>
            </a:r>
            <a:endParaRPr lang="pt-PT" altLang="en-US" sz="4000" dirty="0">
              <a:solidFill>
                <a:srgbClr val="FF0000"/>
              </a:solidFill>
            </a:endParaRP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5364088" y="2420888"/>
            <a:ext cx="2304256" cy="1223640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1" hangingPunct="1">
              <a:spcBef>
                <a:spcPct val="20000"/>
              </a:spcBef>
            </a:pPr>
            <a:endParaRPr lang="en-GB"/>
          </a:p>
        </p:txBody>
      </p:sp>
      <p:sp>
        <p:nvSpPr>
          <p:cNvPr id="19" name="Oval 11"/>
          <p:cNvSpPr>
            <a:spLocks noChangeArrowheads="1"/>
          </p:cNvSpPr>
          <p:nvPr/>
        </p:nvSpPr>
        <p:spPr bwMode="auto">
          <a:xfrm>
            <a:off x="5436096" y="2348880"/>
            <a:ext cx="2304256" cy="1223640"/>
          </a:xfrm>
          <a:prstGeom prst="ellipse">
            <a:avLst/>
          </a:prstGeom>
          <a:noFill/>
          <a:ln w="25400" algn="ctr">
            <a:solidFill>
              <a:srgbClr val="0000FF"/>
            </a:solidFill>
            <a:prstDash val="solid"/>
            <a:round/>
            <a:headEnd/>
            <a:tailEnd/>
          </a:ln>
          <a:effectLst/>
        </p:spPr>
        <p:txBody>
          <a:bodyPr wrap="none" lIns="0" rIns="0" anchor="ctr"/>
          <a:lstStyle/>
          <a:p>
            <a:pPr eaLnBrk="1" hangingPunct="1">
              <a:spcBef>
                <a:spcPct val="20000"/>
              </a:spcBef>
            </a:pPr>
            <a:endParaRPr lang="en-GB"/>
          </a:p>
        </p:txBody>
      </p:sp>
      <p:sp>
        <p:nvSpPr>
          <p:cNvPr id="23" name="CaixaDeTexto 22"/>
          <p:cNvSpPr txBox="1"/>
          <p:nvPr/>
        </p:nvSpPr>
        <p:spPr>
          <a:xfrm>
            <a:off x="2555776" y="15567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GB" sz="2800" b="1" dirty="0" smtClean="0">
                <a:ln w="11430"/>
                <a:solidFill>
                  <a:srgbClr val="D71D0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oexistence</a:t>
            </a:r>
            <a:endParaRPr lang="en-GB" sz="2800" b="1" dirty="0">
              <a:ln w="11430"/>
              <a:solidFill>
                <a:srgbClr val="D71D0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5580112" y="155679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8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extinction</a:t>
            </a:r>
            <a:endParaRPr lang="en-GB" sz="2800" b="1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51520" y="155679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x</a:t>
            </a:r>
            <a:r>
              <a:rPr lang="en-GB" sz="3200" baseline="-25000" dirty="0" smtClean="0"/>
              <a:t>1</a:t>
            </a:r>
            <a:endParaRPr lang="en-GB" sz="3200" baseline="-25000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7524328" y="4005064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x</a:t>
            </a:r>
            <a:r>
              <a:rPr lang="en-GB" sz="3200" baseline="-25000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491880" y="2060848"/>
            <a:ext cx="216024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PT" altLang="en-US" sz="3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pt-PT" altLang="en-US" sz="3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3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end</a:t>
            </a:r>
            <a:endParaRPr lang="pt-PT" altLang="en-US" sz="3200" b="1" dirty="0" smtClean="0">
              <a:ln w="11430"/>
              <a:solidFill>
                <a:srgbClr val="0A61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7544" y="3933056"/>
            <a:ext cx="8064896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dirty="0" err="1" smtClean="0"/>
              <a:t>This</a:t>
            </a:r>
            <a:r>
              <a:rPr lang="pt-PT" dirty="0" smtClean="0"/>
              <a:t> </a:t>
            </a:r>
            <a:r>
              <a:rPr lang="pt-PT" dirty="0" err="1" smtClean="0"/>
              <a:t>work</a:t>
            </a:r>
            <a:r>
              <a:rPr lang="pt-PT" dirty="0" smtClean="0"/>
              <a:t> </a:t>
            </a:r>
            <a:r>
              <a:rPr lang="pt-PT" dirty="0" err="1" smtClean="0"/>
              <a:t>was</a:t>
            </a:r>
            <a:r>
              <a:rPr lang="pt-PT" dirty="0" smtClean="0"/>
              <a:t> </a:t>
            </a:r>
            <a:r>
              <a:rPr lang="pt-PT" dirty="0" err="1" smtClean="0"/>
              <a:t>funded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endParaRPr lang="pt-PT" dirty="0" smtClean="0"/>
          </a:p>
          <a:p>
            <a:pPr algn="ctr">
              <a:lnSpc>
                <a:spcPct val="150000"/>
              </a:lnSpc>
            </a:pPr>
            <a:r>
              <a:rPr lang="pt-PT" dirty="0" smtClean="0"/>
              <a:t>ERDF </a:t>
            </a:r>
            <a:r>
              <a:rPr lang="pt-PT" dirty="0" err="1" smtClean="0"/>
              <a:t>Funds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Competitiveness</a:t>
            </a:r>
            <a:r>
              <a:rPr lang="pt-PT" dirty="0" smtClean="0"/>
              <a:t> </a:t>
            </a:r>
            <a:r>
              <a:rPr lang="pt-PT" dirty="0" err="1" smtClean="0"/>
              <a:t>Factors</a:t>
            </a:r>
            <a:r>
              <a:rPr lang="pt-PT" dirty="0" smtClean="0"/>
              <a:t> </a:t>
            </a:r>
            <a:r>
              <a:rPr lang="pt-PT" dirty="0" err="1" smtClean="0"/>
              <a:t>Operational</a:t>
            </a:r>
            <a:r>
              <a:rPr lang="pt-PT" dirty="0" smtClean="0"/>
              <a:t> </a:t>
            </a:r>
            <a:r>
              <a:rPr lang="pt-PT" dirty="0" err="1" smtClean="0"/>
              <a:t>Programme</a:t>
            </a:r>
            <a:r>
              <a:rPr lang="pt-PT" dirty="0" smtClean="0"/>
              <a:t> – COMPETE</a:t>
            </a:r>
          </a:p>
          <a:p>
            <a:pPr algn="ctr">
              <a:lnSpc>
                <a:spcPct val="150000"/>
              </a:lnSpc>
            </a:pPr>
            <a:r>
              <a:rPr lang="pt-PT" dirty="0" err="1" smtClean="0"/>
              <a:t>and</a:t>
            </a:r>
            <a:endParaRPr lang="pt-PT" dirty="0" smtClean="0"/>
          </a:p>
          <a:p>
            <a:pPr algn="ctr">
              <a:lnSpc>
                <a:spcPct val="150000"/>
              </a:lnSpc>
            </a:pPr>
            <a:r>
              <a:rPr lang="pt-PT" dirty="0" err="1" smtClean="0"/>
              <a:t>national</a:t>
            </a:r>
            <a:r>
              <a:rPr lang="pt-PT" dirty="0" smtClean="0"/>
              <a:t> </a:t>
            </a:r>
            <a:r>
              <a:rPr lang="pt-PT" dirty="0" err="1" smtClean="0"/>
              <a:t>funds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FCT - Foundation for </a:t>
            </a:r>
            <a:r>
              <a:rPr lang="pt-PT" dirty="0" err="1" smtClean="0"/>
              <a:t>Science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Technology</a:t>
            </a:r>
            <a:endParaRPr lang="pt-PT" dirty="0" smtClean="0"/>
          </a:p>
          <a:p>
            <a:pPr algn="ctr">
              <a:lnSpc>
                <a:spcPct val="150000"/>
              </a:lnSpc>
            </a:pPr>
            <a:r>
              <a:rPr lang="pt-PT" dirty="0" err="1" smtClean="0"/>
              <a:t>under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project</a:t>
            </a:r>
            <a:r>
              <a:rPr lang="pt-PT" dirty="0" smtClean="0"/>
              <a:t> UID/EEA/50009/2013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97152"/>
            <a:ext cx="8229600" cy="1728192"/>
          </a:xfrm>
        </p:spPr>
        <p:txBody>
          <a:bodyPr>
            <a:noAutofit/>
          </a:bodyPr>
          <a:lstStyle/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800" dirty="0" smtClean="0"/>
              <a:t>Overall fitness results from the holistic integration of the fitness specific to each life-cycle component.</a:t>
            </a:r>
            <a:endParaRPr lang="pt-PT" altLang="en-US" sz="1800" dirty="0" smtClean="0">
              <a:solidFill>
                <a:schemeClr val="hlink"/>
              </a:solidFill>
            </a:endParaRPr>
          </a:p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800" dirty="0" smtClean="0"/>
              <a:t>conditional differentiation = species differentiate their vital rates response to the environment =&gt; differentiate their fitness =&gt; partition of ecological niches.</a:t>
            </a:r>
          </a:p>
          <a:p>
            <a:pPr marL="534988" lvl="1" indent="-338138">
              <a:lnSpc>
                <a:spcPct val="130000"/>
              </a:lnSpc>
              <a:buNone/>
            </a:pPr>
            <a:endParaRPr lang="en-GB" sz="800" dirty="0" smtClean="0"/>
          </a:p>
        </p:txBody>
      </p:sp>
      <p:pic>
        <p:nvPicPr>
          <p:cNvPr id="18" name="Picture 4" descr="MVC-016F"/>
          <p:cNvPicPr>
            <a:picLocks noChangeAspect="1" noChangeArrowheads="1"/>
          </p:cNvPicPr>
          <p:nvPr/>
        </p:nvPicPr>
        <p:blipFill>
          <a:blip r:embed="rId3" cstate="print">
            <a:lum bright="36000" contrast="30000"/>
          </a:blip>
          <a:srcRect l="17914" t="2963" r="17914"/>
          <a:stretch>
            <a:fillRect/>
          </a:stretch>
        </p:blipFill>
        <p:spPr bwMode="auto">
          <a:xfrm>
            <a:off x="323528" y="836712"/>
            <a:ext cx="48965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148064" y="764704"/>
            <a:ext cx="399593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Heteromorphic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biphasic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life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cycles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</a:t>
            </a:r>
            <a:r>
              <a:rPr lang="pt-PT" altLang="en-US" sz="1700" dirty="0" smtClean="0">
                <a:solidFill>
                  <a:schemeClr val="tx2"/>
                </a:solidFill>
              </a:rPr>
              <a:t> </a:t>
            </a: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Kelp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54050" lvl="1" indent="-457200">
              <a:lnSpc>
                <a:spcPct val="130000"/>
              </a:lnSpc>
            </a:pPr>
            <a:endParaRPr lang="pt-PT" sz="1000" dirty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3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stages:</a:t>
            </a:r>
          </a:p>
          <a:p>
            <a:pPr marL="654050" lvl="1" indent="-457200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macroscopic diploids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microscopic haploid males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microscopic haploid females</a:t>
            </a:r>
          </a:p>
          <a:p>
            <a:pPr marL="654050" lvl="1" indent="-457200">
              <a:lnSpc>
                <a:spcPct val="130000"/>
              </a:lnSpc>
            </a:pPr>
            <a:endParaRPr lang="en-GB" sz="1000" dirty="0" smtClean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3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vital rates: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 survival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growth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Breakage</a:t>
            </a: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fertility</a:t>
            </a:r>
            <a:endParaRPr kumimoji="0" lang="pt-PT" alt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619268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geographic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distribution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i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Lessonia</a:t>
            </a:r>
            <a:r>
              <a:rPr lang="pt-PT" altLang="en-US" sz="2200" b="1" i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i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nigrescens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228184" y="1340768"/>
            <a:ext cx="2915816" cy="5517232"/>
          </a:xfrm>
        </p:spPr>
        <p:txBody>
          <a:bodyPr>
            <a:noAutofit/>
          </a:bodyPr>
          <a:lstStyle/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600" dirty="0" smtClean="0"/>
              <a:t>Former </a:t>
            </a:r>
            <a:r>
              <a:rPr lang="en-GB" sz="1600" i="1" dirty="0" smtClean="0"/>
              <a:t>L. </a:t>
            </a:r>
            <a:r>
              <a:rPr lang="en-GB" sz="1600" i="1" dirty="0" err="1" smtClean="0"/>
              <a:t>nigrescens</a:t>
            </a:r>
            <a:r>
              <a:rPr lang="en-GB" sz="1600" dirty="0" smtClean="0"/>
              <a:t> with 2 cryptic species:</a:t>
            </a:r>
          </a:p>
          <a:p>
            <a:pPr marL="534988" lvl="1" indent="-338138">
              <a:lnSpc>
                <a:spcPct val="130000"/>
              </a:lnSpc>
              <a:buFontTx/>
              <a:buChar char="-"/>
            </a:pPr>
            <a:r>
              <a:rPr lang="en-GB" sz="1600" dirty="0" smtClean="0"/>
              <a:t>northern</a:t>
            </a:r>
          </a:p>
          <a:p>
            <a:pPr marL="534988" lvl="1" indent="-338138">
              <a:lnSpc>
                <a:spcPct val="130000"/>
              </a:lnSpc>
              <a:buFontTx/>
              <a:buChar char="-"/>
            </a:pPr>
            <a:r>
              <a:rPr lang="en-GB" sz="1600" dirty="0" smtClean="0"/>
              <a:t>southern</a:t>
            </a:r>
          </a:p>
          <a:p>
            <a:pPr marL="534988" lvl="1" indent="-338138">
              <a:lnSpc>
                <a:spcPct val="130000"/>
              </a:lnSpc>
              <a:buNone/>
            </a:pPr>
            <a:endParaRPr lang="en-GB" sz="1600" dirty="0" smtClean="0"/>
          </a:p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altLang="en-US" sz="1600" dirty="0" smtClean="0"/>
              <a:t>Now :</a:t>
            </a:r>
          </a:p>
          <a:p>
            <a:pPr marL="534988" lvl="1" indent="-338138">
              <a:lnSpc>
                <a:spcPct val="130000"/>
              </a:lnSpc>
              <a:buFontTx/>
              <a:buChar char="-"/>
            </a:pPr>
            <a:r>
              <a:rPr lang="en-GB" altLang="en-US" sz="1600" dirty="0" smtClean="0"/>
              <a:t>northern </a:t>
            </a:r>
            <a:r>
              <a:rPr lang="en-GB" altLang="en-US" sz="1600" i="1" dirty="0" smtClean="0"/>
              <a:t>L. </a:t>
            </a:r>
            <a:r>
              <a:rPr lang="en-GB" altLang="en-US" sz="1600" i="1" dirty="0" err="1" smtClean="0"/>
              <a:t>berteroana</a:t>
            </a:r>
            <a:endParaRPr lang="en-GB" altLang="en-US" sz="1600" i="1" dirty="0" smtClean="0"/>
          </a:p>
          <a:p>
            <a:pPr marL="534988" lvl="1" indent="-338138">
              <a:lnSpc>
                <a:spcPct val="130000"/>
              </a:lnSpc>
              <a:buFontTx/>
              <a:buChar char="-"/>
            </a:pPr>
            <a:r>
              <a:rPr lang="en-GB" altLang="en-US" sz="1600" dirty="0" smtClean="0"/>
              <a:t>southern  </a:t>
            </a:r>
            <a:r>
              <a:rPr lang="en-GB" altLang="en-US" sz="1600" i="1" dirty="0" smtClean="0"/>
              <a:t>L. </a:t>
            </a:r>
            <a:r>
              <a:rPr lang="en-GB" altLang="en-US" sz="1600" i="1" dirty="0" err="1" smtClean="0"/>
              <a:t>spicata</a:t>
            </a:r>
            <a:endParaRPr lang="en-GB" altLang="en-US" sz="1600" i="1" dirty="0" smtClean="0"/>
          </a:p>
          <a:p>
            <a:pPr marL="534988" lvl="1" indent="0">
              <a:lnSpc>
                <a:spcPct val="130000"/>
              </a:lnSpc>
              <a:buNone/>
            </a:pPr>
            <a:endParaRPr lang="en-GB" altLang="en-US" sz="1600" i="1" dirty="0" smtClean="0"/>
          </a:p>
          <a:p>
            <a:pPr marL="0" lvl="1" indent="0">
              <a:lnSpc>
                <a:spcPct val="130000"/>
              </a:lnSpc>
              <a:buNone/>
            </a:pPr>
            <a:endParaRPr lang="en-GB" altLang="en-US" sz="1600" dirty="0" smtClean="0"/>
          </a:p>
          <a:p>
            <a:pPr marL="0" lvl="1" indent="0">
              <a:lnSpc>
                <a:spcPct val="130000"/>
              </a:lnSpc>
              <a:buNone/>
            </a:pPr>
            <a:r>
              <a:rPr lang="en-GB" altLang="en-US" sz="1600" dirty="0" smtClean="0"/>
              <a:t>the species partition their niches by conditionally differentiating their haploid </a:t>
            </a:r>
            <a:r>
              <a:rPr lang="en-GB" altLang="en-US" sz="1600" dirty="0" err="1" smtClean="0"/>
              <a:t>microstages</a:t>
            </a:r>
            <a:r>
              <a:rPr lang="en-GB" altLang="en-US" sz="1600" dirty="0" smtClean="0"/>
              <a:t> response to temperature</a:t>
            </a:r>
            <a:endParaRPr lang="pt-PT" altLang="en-US" sz="1600" dirty="0" smtClean="0"/>
          </a:p>
        </p:txBody>
      </p:sp>
      <p:pic>
        <p:nvPicPr>
          <p:cNvPr id="7" name="Imagem 6" descr="BiodiversitySlide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340768"/>
            <a:ext cx="5832648" cy="5481127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6300192" y="465313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Hypothesis</a:t>
            </a:r>
            <a:r>
              <a:rPr lang="en-GB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en-GB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59766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haploid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microstages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Lessonia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nigrescens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4" name="Imagem 3" descr="BiodiversitySlide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50" y="1400175"/>
            <a:ext cx="8343900" cy="40576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67544" y="5373216"/>
            <a:ext cx="8352928" cy="1338828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Both"/>
            </a:pPr>
            <a:r>
              <a:rPr lang="en-GB" dirty="0" smtClean="0"/>
              <a:t>Spores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(2) Germinated spores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(3) Gametophytes 1-2 cells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(4) Gametophytes &gt;2 cells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(5) Mature females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(6) Fertilized females</a:t>
            </a:r>
          </a:p>
          <a:p>
            <a:pPr marL="342900" indent="-342900">
              <a:lnSpc>
                <a:spcPct val="150000"/>
              </a:lnSpc>
            </a:pPr>
            <a:r>
              <a:rPr lang="en-GB" dirty="0" smtClean="0"/>
              <a:t>(7) Males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5976664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haploid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microstages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Lessonia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nigrescens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020272" y="1268760"/>
            <a:ext cx="1872208" cy="507831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342900" indent="-342900">
              <a:buAutoNum type="arabicParenBoth"/>
            </a:pPr>
            <a:r>
              <a:rPr lang="en-GB" dirty="0" smtClean="0"/>
              <a:t>Spores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(2) Germinated spores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(3) Gametophytes 1-2 cells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(4) Gametophytes &gt;2 cells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(5) Mature females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(6) Fertilized females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(7) Males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0" y="1556792"/>
            <a:ext cx="6228184" cy="5148316"/>
            <a:chOff x="0" y="188914"/>
            <a:chExt cx="8604250" cy="6550430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468313" y="6092825"/>
              <a:ext cx="7991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7740650" y="6237287"/>
              <a:ext cx="863600" cy="50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smtClean="0"/>
                <a:t>24</a:t>
              </a:r>
              <a:endParaRPr lang="pt-PT" altLang="en-US" sz="2000" dirty="0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084888" y="6237287"/>
              <a:ext cx="936625" cy="50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smtClean="0"/>
                <a:t>17</a:t>
              </a:r>
              <a:endParaRPr lang="pt-PT" altLang="en-US" sz="2000" dirty="0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403349" y="6237288"/>
              <a:ext cx="647701" cy="50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smtClean="0"/>
                <a:t>2</a:t>
              </a:r>
              <a:endParaRPr lang="pt-PT" altLang="en-US" sz="2000" dirty="0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500563" y="6237288"/>
              <a:ext cx="895066" cy="50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smtClean="0"/>
                <a:t>13</a:t>
              </a:r>
              <a:endParaRPr lang="pt-PT" altLang="en-US" sz="20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987675" y="6237288"/>
              <a:ext cx="649289" cy="502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smtClean="0"/>
                <a:t>5</a:t>
              </a:r>
              <a:endParaRPr lang="pt-PT" altLang="en-US" sz="2000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468313" y="4652963"/>
              <a:ext cx="1008062" cy="14398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979613" y="5589588"/>
              <a:ext cx="1008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979613" y="4437063"/>
              <a:ext cx="10080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V="1">
              <a:off x="1908175" y="4581525"/>
              <a:ext cx="1150938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3348038" y="3716338"/>
              <a:ext cx="1223962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4859338" y="1700213"/>
              <a:ext cx="1295400" cy="8651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859338" y="2565400"/>
              <a:ext cx="1223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4787900" y="765175"/>
              <a:ext cx="1584325" cy="2808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4859338" y="1773238"/>
              <a:ext cx="1368425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3348038" y="1773238"/>
              <a:ext cx="1295400" cy="2663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3276600" y="765175"/>
              <a:ext cx="1439863" cy="3671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3348038" y="2781300"/>
              <a:ext cx="1295400" cy="16557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4859338" y="2708275"/>
              <a:ext cx="1368425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4859338" y="3573463"/>
              <a:ext cx="1225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8" name="Line 25"/>
            <p:cNvSpPr>
              <a:spLocks noChangeShapeType="1"/>
            </p:cNvSpPr>
            <p:nvPr/>
          </p:nvSpPr>
          <p:spPr bwMode="auto">
            <a:xfrm flipV="1">
              <a:off x="4787900" y="765175"/>
              <a:ext cx="1439863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9" name="Line 26"/>
            <p:cNvSpPr>
              <a:spLocks noChangeShapeType="1"/>
            </p:cNvSpPr>
            <p:nvPr/>
          </p:nvSpPr>
          <p:spPr bwMode="auto">
            <a:xfrm>
              <a:off x="5076825" y="1557338"/>
              <a:ext cx="10080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0" name="Line 27"/>
            <p:cNvSpPr>
              <a:spLocks noChangeShapeType="1"/>
            </p:cNvSpPr>
            <p:nvPr/>
          </p:nvSpPr>
          <p:spPr bwMode="auto">
            <a:xfrm flipV="1">
              <a:off x="4787900" y="692150"/>
              <a:ext cx="1366838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1" name="Line 28"/>
            <p:cNvSpPr>
              <a:spLocks noChangeShapeType="1"/>
            </p:cNvSpPr>
            <p:nvPr/>
          </p:nvSpPr>
          <p:spPr bwMode="auto">
            <a:xfrm>
              <a:off x="5148263" y="549275"/>
              <a:ext cx="9350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6659563" y="3573463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3" name="Line 30"/>
            <p:cNvSpPr>
              <a:spLocks noChangeShapeType="1"/>
            </p:cNvSpPr>
            <p:nvPr/>
          </p:nvSpPr>
          <p:spPr bwMode="auto">
            <a:xfrm flipV="1">
              <a:off x="6443663" y="2708275"/>
              <a:ext cx="1368425" cy="8651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" name="Line 31"/>
            <p:cNvSpPr>
              <a:spLocks noChangeShapeType="1"/>
            </p:cNvSpPr>
            <p:nvPr/>
          </p:nvSpPr>
          <p:spPr bwMode="auto">
            <a:xfrm flipV="1">
              <a:off x="6372225" y="1773238"/>
              <a:ext cx="1582738" cy="1800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" name="Line 32"/>
            <p:cNvSpPr>
              <a:spLocks noChangeShapeType="1"/>
            </p:cNvSpPr>
            <p:nvPr/>
          </p:nvSpPr>
          <p:spPr bwMode="auto">
            <a:xfrm flipV="1">
              <a:off x="6372225" y="765175"/>
              <a:ext cx="1582738" cy="27352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6" name="Line 33"/>
            <p:cNvSpPr>
              <a:spLocks noChangeShapeType="1"/>
            </p:cNvSpPr>
            <p:nvPr/>
          </p:nvSpPr>
          <p:spPr bwMode="auto">
            <a:xfrm>
              <a:off x="6659563" y="2565400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V="1">
              <a:off x="468313" y="5734050"/>
              <a:ext cx="935037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8" name="Oval 35"/>
            <p:cNvSpPr>
              <a:spLocks noChangeArrowheads="1"/>
            </p:cNvSpPr>
            <p:nvPr/>
          </p:nvSpPr>
          <p:spPr bwMode="auto">
            <a:xfrm>
              <a:off x="1403350" y="5373688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S1</a:t>
              </a:r>
            </a:p>
          </p:txBody>
        </p:sp>
        <p:sp>
          <p:nvSpPr>
            <p:cNvPr id="39" name="Oval 36"/>
            <p:cNvSpPr>
              <a:spLocks noChangeArrowheads="1"/>
            </p:cNvSpPr>
            <p:nvPr/>
          </p:nvSpPr>
          <p:spPr bwMode="auto">
            <a:xfrm>
              <a:off x="1403350" y="4221163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 dirty="0"/>
                <a:t>S2</a:t>
              </a:r>
            </a:p>
          </p:txBody>
        </p:sp>
        <p:sp>
          <p:nvSpPr>
            <p:cNvPr id="40" name="Oval 37"/>
            <p:cNvSpPr>
              <a:spLocks noChangeArrowheads="1"/>
            </p:cNvSpPr>
            <p:nvPr/>
          </p:nvSpPr>
          <p:spPr bwMode="auto">
            <a:xfrm>
              <a:off x="2987675" y="5373688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S1</a:t>
              </a:r>
            </a:p>
          </p:txBody>
        </p:sp>
        <p:sp>
          <p:nvSpPr>
            <p:cNvPr id="41" name="Oval 38"/>
            <p:cNvSpPr>
              <a:spLocks noChangeArrowheads="1"/>
            </p:cNvSpPr>
            <p:nvPr/>
          </p:nvSpPr>
          <p:spPr bwMode="auto">
            <a:xfrm>
              <a:off x="2987675" y="4221163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S2</a:t>
              </a:r>
            </a:p>
          </p:txBody>
        </p:sp>
        <p:sp>
          <p:nvSpPr>
            <p:cNvPr id="42" name="Oval 39"/>
            <p:cNvSpPr>
              <a:spLocks noChangeArrowheads="1"/>
            </p:cNvSpPr>
            <p:nvPr/>
          </p:nvSpPr>
          <p:spPr bwMode="auto">
            <a:xfrm>
              <a:off x="4500563" y="2349500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S4</a:t>
              </a:r>
            </a:p>
          </p:txBody>
        </p:sp>
        <p:sp>
          <p:nvSpPr>
            <p:cNvPr id="43" name="Oval 40"/>
            <p:cNvSpPr>
              <a:spLocks noChangeArrowheads="1"/>
            </p:cNvSpPr>
            <p:nvPr/>
          </p:nvSpPr>
          <p:spPr bwMode="auto">
            <a:xfrm>
              <a:off x="4500563" y="3357563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S3</a:t>
              </a:r>
            </a:p>
          </p:txBody>
        </p:sp>
        <p:sp>
          <p:nvSpPr>
            <p:cNvPr id="44" name="Oval 41"/>
            <p:cNvSpPr>
              <a:spLocks noChangeArrowheads="1"/>
            </p:cNvSpPr>
            <p:nvPr/>
          </p:nvSpPr>
          <p:spPr bwMode="auto">
            <a:xfrm>
              <a:off x="7740650" y="3357563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S3</a:t>
              </a: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6084888" y="333375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S6</a:t>
              </a: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7740650" y="333375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S6</a:t>
              </a: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6084888" y="2349500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S4</a:t>
              </a: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4500563" y="333375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S6</a:t>
              </a: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6084888" y="1341438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S5</a:t>
              </a:r>
            </a:p>
          </p:txBody>
        </p:sp>
        <p:sp>
          <p:nvSpPr>
            <p:cNvPr id="50" name="Oval 49"/>
            <p:cNvSpPr>
              <a:spLocks noChangeArrowheads="1"/>
            </p:cNvSpPr>
            <p:nvPr/>
          </p:nvSpPr>
          <p:spPr bwMode="auto">
            <a:xfrm>
              <a:off x="7740650" y="2349500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S4</a:t>
              </a: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4500563" y="1341438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S5</a:t>
              </a:r>
            </a:p>
          </p:txBody>
        </p:sp>
        <p:sp>
          <p:nvSpPr>
            <p:cNvPr id="52" name="Oval 51"/>
            <p:cNvSpPr>
              <a:spLocks noChangeArrowheads="1"/>
            </p:cNvSpPr>
            <p:nvPr/>
          </p:nvSpPr>
          <p:spPr bwMode="auto">
            <a:xfrm>
              <a:off x="6084888" y="3357563"/>
              <a:ext cx="576262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/>
                <a:t>S3</a:t>
              </a:r>
            </a:p>
          </p:txBody>
        </p:sp>
        <p:sp>
          <p:nvSpPr>
            <p:cNvPr id="53" name="Oval 52"/>
            <p:cNvSpPr>
              <a:spLocks noChangeArrowheads="1"/>
            </p:cNvSpPr>
            <p:nvPr/>
          </p:nvSpPr>
          <p:spPr bwMode="auto">
            <a:xfrm>
              <a:off x="7740650" y="1341438"/>
              <a:ext cx="576263" cy="431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r>
                <a:rPr lang="pt-PT" altLang="en-US" dirty="0"/>
                <a:t>S5</a:t>
              </a: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468313" y="692150"/>
              <a:ext cx="0" cy="5400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5" name="Text Box 54"/>
            <p:cNvSpPr txBox="1">
              <a:spLocks noChangeArrowheads="1"/>
            </p:cNvSpPr>
            <p:nvPr/>
          </p:nvSpPr>
          <p:spPr bwMode="auto">
            <a:xfrm>
              <a:off x="0" y="188914"/>
              <a:ext cx="2230256" cy="48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pt-PT" altLang="en-US" sz="2000" dirty="0" err="1"/>
                <a:t>Micro-stages</a:t>
              </a:r>
              <a:endParaRPr lang="pt-PT" altLang="en-US" sz="2000" dirty="0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 flipV="1">
              <a:off x="6659563" y="1700213"/>
              <a:ext cx="1152525" cy="7207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7" name="Line 57"/>
            <p:cNvSpPr>
              <a:spLocks noChangeShapeType="1"/>
            </p:cNvSpPr>
            <p:nvPr/>
          </p:nvSpPr>
          <p:spPr bwMode="auto">
            <a:xfrm flipV="1">
              <a:off x="6516688" y="692150"/>
              <a:ext cx="1295400" cy="1657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8" name="Line 58"/>
            <p:cNvSpPr>
              <a:spLocks noChangeShapeType="1"/>
            </p:cNvSpPr>
            <p:nvPr/>
          </p:nvSpPr>
          <p:spPr bwMode="auto">
            <a:xfrm>
              <a:off x="6659563" y="1557338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59" name="Line 59"/>
            <p:cNvSpPr>
              <a:spLocks noChangeShapeType="1"/>
            </p:cNvSpPr>
            <p:nvPr/>
          </p:nvSpPr>
          <p:spPr bwMode="auto">
            <a:xfrm>
              <a:off x="6659563" y="549275"/>
              <a:ext cx="1079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60" name="Line 60"/>
            <p:cNvSpPr>
              <a:spLocks noChangeShapeType="1"/>
            </p:cNvSpPr>
            <p:nvPr/>
          </p:nvSpPr>
          <p:spPr bwMode="auto">
            <a:xfrm flipV="1">
              <a:off x="6659563" y="620713"/>
              <a:ext cx="1079500" cy="792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" name="CaixaDeTexto 60"/>
          <p:cNvSpPr txBox="1"/>
          <p:nvPr/>
        </p:nvSpPr>
        <p:spPr>
          <a:xfrm>
            <a:off x="179512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4797152"/>
            <a:ext cx="8229600" cy="1584176"/>
          </a:xfrm>
        </p:spPr>
        <p:txBody>
          <a:bodyPr>
            <a:noAutofit/>
          </a:bodyPr>
          <a:lstStyle/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800" dirty="0" smtClean="0"/>
              <a:t>Preliminary analysis tested vital rates, population growth rates and </a:t>
            </a:r>
            <a:r>
              <a:rPr lang="en-GB" sz="1800" dirty="0" err="1" smtClean="0"/>
              <a:t>elasticities</a:t>
            </a:r>
            <a:r>
              <a:rPr lang="en-GB" sz="1800" dirty="0" smtClean="0"/>
              <a:t> of growth rates to changes in the vital rates</a:t>
            </a:r>
          </a:p>
          <a:p>
            <a:pPr marL="534988" lvl="1" indent="-338138">
              <a:lnSpc>
                <a:spcPct val="130000"/>
              </a:lnSpc>
              <a:buNone/>
            </a:pPr>
            <a:endParaRPr lang="en-GB" sz="1200" dirty="0" smtClean="0"/>
          </a:p>
          <a:p>
            <a:pPr marL="534988" lvl="1" indent="-338138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800" dirty="0" smtClean="0"/>
              <a:t>Posterior analysis with LTRE</a:t>
            </a:r>
          </a:p>
        </p:txBody>
      </p:sp>
      <p:pic>
        <p:nvPicPr>
          <p:cNvPr id="18" name="Picture 4" descr="MVC-016F"/>
          <p:cNvPicPr>
            <a:picLocks noChangeAspect="1" noChangeArrowheads="1"/>
          </p:cNvPicPr>
          <p:nvPr/>
        </p:nvPicPr>
        <p:blipFill>
          <a:blip r:embed="rId3" cstate="print">
            <a:lum bright="36000" contrast="30000"/>
          </a:blip>
          <a:srcRect l="17914" t="2963" r="17914"/>
          <a:stretch>
            <a:fillRect/>
          </a:stretch>
        </p:blipFill>
        <p:spPr bwMode="auto">
          <a:xfrm>
            <a:off x="323528" y="836712"/>
            <a:ext cx="489654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148064" y="1196752"/>
            <a:ext cx="3995936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1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Evolutionists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ecologists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wish</a:t>
            </a:r>
            <a:r>
              <a:rPr kumimoji="0" lang="pt-PT" altLang="en-US" sz="17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pt-PT" altLang="en-US" sz="17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</a:t>
            </a:r>
            <a:r>
              <a:rPr kumimoji="0" lang="pt-PT" altLang="en-US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654050" lvl="1" indent="-457200">
              <a:lnSpc>
                <a:spcPct val="13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1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Why in a given environment</a:t>
            </a:r>
          </a:p>
          <a:p>
            <a:pPr marL="654050" lvl="1" indent="-457200">
              <a:lnSpc>
                <a:spcPct val="110000"/>
              </a:lnSpc>
            </a:pPr>
            <a:r>
              <a:rPr lang="en-GB" sz="1700" dirty="0" smtClean="0">
                <a:solidFill>
                  <a:schemeClr val="tx2"/>
                </a:solidFill>
              </a:rPr>
              <a:t>-	species A outcompetes species B</a:t>
            </a:r>
          </a:p>
          <a:p>
            <a:pPr marL="654050" lvl="1" indent="-457200">
              <a:lnSpc>
                <a:spcPct val="130000"/>
              </a:lnSpc>
            </a:pPr>
            <a:endParaRPr lang="en-GB" sz="1700" dirty="0" smtClean="0">
              <a:solidFill>
                <a:schemeClr val="tx2"/>
              </a:solidFill>
            </a:endParaRPr>
          </a:p>
          <a:p>
            <a:pPr marL="654050" lvl="1" indent="-457200">
              <a:lnSpc>
                <a:spcPct val="130000"/>
              </a:lnSpc>
              <a:buFont typeface="Arial" pitchFamily="34" charset="0"/>
              <a:buChar char="•"/>
            </a:pPr>
            <a:r>
              <a:rPr lang="en-GB" sz="1700" dirty="0" smtClean="0">
                <a:solidFill>
                  <a:schemeClr val="tx2"/>
                </a:solidFill>
              </a:rPr>
              <a:t>Why a given species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thrives in environment A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r>
              <a:rPr lang="en-GB" sz="1700" dirty="0" smtClean="0">
                <a:solidFill>
                  <a:schemeClr val="tx2"/>
                </a:solidFill>
              </a:rPr>
              <a:t>fails in environment B</a:t>
            </a:r>
          </a:p>
          <a:p>
            <a:pPr marL="654050" lvl="1" indent="-457200">
              <a:lnSpc>
                <a:spcPct val="130000"/>
              </a:lnSpc>
              <a:buFontTx/>
              <a:buChar char="-"/>
            </a:pPr>
            <a:endParaRPr lang="en-GB" sz="17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324036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lang="pt-PT" altLang="en-US" sz="2200" b="1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mean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vital rates:</a:t>
            </a:r>
          </a:p>
        </p:txBody>
      </p:sp>
      <p:pic>
        <p:nvPicPr>
          <p:cNvPr id="4" name="Imagem 3" descr="BiodiversitySlide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340768"/>
            <a:ext cx="6800617" cy="551723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6804248" y="2636912"/>
            <a:ext cx="2339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8 vital rates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8 sites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5 temperature regimes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= 320 values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59632" y="0"/>
            <a:ext cx="6563072" cy="64807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LTRE with Kelp temperature regime</a:t>
            </a:r>
            <a:endParaRPr lang="en-GB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323528" y="980728"/>
            <a:ext cx="604867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1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PT" altLang="en-US" sz="2200" b="1" i="0" u="none" strike="noStrike" kern="1200" normalizeH="0" baseline="0" noProof="0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pt-PT" altLang="en-US" sz="2200" b="1" i="0" u="none" strike="noStrike" kern="1200" normalizeH="0" baseline="0" noProof="0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ANOVAs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portraying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significant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pt-PT" altLang="en-US" sz="2200" b="1" dirty="0" err="1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difference</a:t>
            </a:r>
            <a:r>
              <a:rPr lang="pt-PT" altLang="en-US" sz="2200" b="1" dirty="0" smtClean="0">
                <a:ln w="11430"/>
                <a:solidFill>
                  <a:srgbClr val="0A61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</p:txBody>
      </p:sp>
      <p:pic>
        <p:nvPicPr>
          <p:cNvPr id="4" name="Imagem 3" descr="BiodiversitySlide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12776"/>
            <a:ext cx="8610600" cy="421005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51520" y="5877272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6 vital rates × 3 Comparisons = 18 ANOVAs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796</TotalTime>
  <Words>784</Words>
  <Application>Microsoft Office PowerPoint</Application>
  <PresentationFormat>Apresentação no Ecrã (4:3)</PresentationFormat>
  <Paragraphs>228</Paragraphs>
  <Slides>20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2" baseType="lpstr">
      <vt:lpstr>Tema do Office</vt:lpstr>
      <vt:lpstr>Equação</vt:lpstr>
      <vt:lpstr>Quantification of conditional differentiation by Life Table Response Experiments: a study case with Kelp temperature regimes.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  <vt:lpstr>LTRE with Kelp temperature regime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Quantification of conditional differentiation by Life Table Response Experiments: a study case with Kelp temperature regimes.</dc:title>
  <dc:creator>Vasco Vieira</dc:creator>
  <cp:lastModifiedBy>Vasco Vieira</cp:lastModifiedBy>
  <cp:revision>80</cp:revision>
  <dcterms:created xsi:type="dcterms:W3CDTF">2016-02-29T09:15:30Z</dcterms:created>
  <dcterms:modified xsi:type="dcterms:W3CDTF">2016-03-07T23:10:53Z</dcterms:modified>
</cp:coreProperties>
</file>