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63" r:id="rId3"/>
    <p:sldId id="260" r:id="rId4"/>
    <p:sldId id="257" r:id="rId5"/>
    <p:sldId id="261" r:id="rId6"/>
    <p:sldId id="265" r:id="rId7"/>
    <p:sldId id="289" r:id="rId8"/>
    <p:sldId id="294" r:id="rId9"/>
    <p:sldId id="275" r:id="rId10"/>
    <p:sldId id="295" r:id="rId11"/>
    <p:sldId id="296" r:id="rId12"/>
    <p:sldId id="297" r:id="rId13"/>
    <p:sldId id="298" r:id="rId14"/>
    <p:sldId id="299" r:id="rId15"/>
    <p:sldId id="301" r:id="rId16"/>
    <p:sldId id="302" r:id="rId17"/>
    <p:sldId id="303" r:id="rId18"/>
    <p:sldId id="304" r:id="rId19"/>
    <p:sldId id="312" r:id="rId20"/>
    <p:sldId id="313" r:id="rId21"/>
    <p:sldId id="314" r:id="rId22"/>
    <p:sldId id="315" r:id="rId23"/>
    <p:sldId id="316" r:id="rId24"/>
    <p:sldId id="292" r:id="rId25"/>
    <p:sldId id="29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E062C99-F820-433E-8EF6-8B618A49F00C}">
          <p14:sldIdLst>
            <p14:sldId id="256"/>
            <p14:sldId id="263"/>
            <p14:sldId id="260"/>
            <p14:sldId id="257"/>
            <p14:sldId id="261"/>
            <p14:sldId id="265"/>
            <p14:sldId id="289"/>
            <p14:sldId id="294"/>
            <p14:sldId id="275"/>
            <p14:sldId id="295"/>
            <p14:sldId id="296"/>
            <p14:sldId id="297"/>
            <p14:sldId id="298"/>
            <p14:sldId id="299"/>
            <p14:sldId id="301"/>
            <p14:sldId id="302"/>
            <p14:sldId id="303"/>
            <p14:sldId id="304"/>
            <p14:sldId id="312"/>
            <p14:sldId id="313"/>
            <p14:sldId id="314"/>
            <p14:sldId id="315"/>
            <p14:sldId id="316"/>
          </p14:sldIdLst>
        </p14:section>
        <p14:section name="Untitled Section" id="{546CA60B-D5DA-4B8C-8D10-014FB2EC771E}">
          <p14:sldIdLst>
            <p14:sldId id="292"/>
            <p14:sldId id="29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7" d="100"/>
          <a:sy n="77" d="100"/>
        </p:scale>
        <p:origin x="-1176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714FDA-B40D-485E-9DFD-28462011B3CC}" type="doc">
      <dgm:prSet loTypeId="urn:microsoft.com/office/officeart/2008/layout/RadialCluster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34542D3-DEFE-455D-A915-3F701CFFED59}">
      <dgm:prSet phldrT="[Text]" custT="1"/>
      <dgm:spPr/>
      <dgm:t>
        <a:bodyPr/>
        <a:lstStyle/>
        <a:p>
          <a:r>
            <a:rPr lang="en-US" sz="1400" b="1" dirty="0" smtClean="0">
              <a:latin typeface="Gill Sans MT" pitchFamily="34" charset="0"/>
              <a:hlinkClick xmlns:r="http://schemas.openxmlformats.org/officeDocument/2006/relationships" r:id="" action="ppaction://noaction"/>
            </a:rPr>
            <a:t>Extracellular Enzymes</a:t>
          </a:r>
          <a:endParaRPr lang="en-US" sz="1400" b="1" dirty="0">
            <a:latin typeface="Gill Sans MT" pitchFamily="34" charset="0"/>
          </a:endParaRPr>
        </a:p>
      </dgm:t>
    </dgm:pt>
    <dgm:pt modelId="{D52097D6-444E-4568-AB7B-C7A69ED7C6A6}" type="parTrans" cxnId="{2252DC37-83F0-43D7-A80D-A7B19AFE9395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Gill Sans MT" pitchFamily="34" charset="0"/>
          </a:endParaRPr>
        </a:p>
      </dgm:t>
    </dgm:pt>
    <dgm:pt modelId="{D1F16405-DDE6-4CD6-9B65-1C803D33058C}" type="sibTrans" cxnId="{2252DC37-83F0-43D7-A80D-A7B19AFE9395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Gill Sans MT" pitchFamily="34" charset="0"/>
          </a:endParaRPr>
        </a:p>
      </dgm:t>
    </dgm:pt>
    <dgm:pt modelId="{6FF38A12-BDE9-4D47-B186-92949A6F25A5}">
      <dgm:prSet phldrT="[Text]" custT="1"/>
      <dgm:spPr/>
      <dgm:t>
        <a:bodyPr/>
        <a:lstStyle/>
        <a:p>
          <a:r>
            <a:rPr lang="en-US" sz="1400" b="1" i="1" smtClean="0">
              <a:latin typeface="Gill Sans MT" pitchFamily="34" charset="0"/>
            </a:rPr>
            <a:t>DNase</a:t>
          </a:r>
          <a:endParaRPr lang="en-US" sz="1400" b="1" i="1" dirty="0">
            <a:latin typeface="Gill Sans MT" pitchFamily="34" charset="0"/>
          </a:endParaRPr>
        </a:p>
      </dgm:t>
    </dgm:pt>
    <dgm:pt modelId="{80C8FC20-D280-4590-9750-ACAD838B6A00}" type="parTrans" cxnId="{EA87DBF7-1FF2-4B05-B0B7-61F6D6D0688C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Gill Sans MT" pitchFamily="34" charset="0"/>
          </a:endParaRPr>
        </a:p>
      </dgm:t>
    </dgm:pt>
    <dgm:pt modelId="{44E746C3-13D3-48D0-A0A7-EFE670222CB8}" type="sibTrans" cxnId="{EA87DBF7-1FF2-4B05-B0B7-61F6D6D0688C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Gill Sans MT" pitchFamily="34" charset="0"/>
          </a:endParaRPr>
        </a:p>
      </dgm:t>
    </dgm:pt>
    <dgm:pt modelId="{EDAFA8DA-3FA8-4407-8BCF-476875FAC192}">
      <dgm:prSet phldrT="[Text]" custT="1"/>
      <dgm:spPr/>
      <dgm:t>
        <a:bodyPr/>
        <a:lstStyle/>
        <a:p>
          <a:r>
            <a:rPr lang="en-US" sz="1400" b="1" dirty="0" err="1" smtClean="0">
              <a:latin typeface="Gill Sans MT" pitchFamily="34" charset="0"/>
            </a:rPr>
            <a:t>Gelatinase</a:t>
          </a:r>
          <a:endParaRPr lang="en-US" sz="1400" b="1" dirty="0">
            <a:latin typeface="Gill Sans MT" pitchFamily="34" charset="0"/>
          </a:endParaRPr>
        </a:p>
      </dgm:t>
    </dgm:pt>
    <dgm:pt modelId="{D533D674-285E-4D9F-8970-031D83E15FA1}" type="parTrans" cxnId="{5DA52042-446E-4109-B47E-56CEF2C40E76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Gill Sans MT" pitchFamily="34" charset="0"/>
          </a:endParaRPr>
        </a:p>
      </dgm:t>
    </dgm:pt>
    <dgm:pt modelId="{8098400D-881E-4C7D-B35F-24BDD2874E38}" type="sibTrans" cxnId="{5DA52042-446E-4109-B47E-56CEF2C40E76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Gill Sans MT" pitchFamily="34" charset="0"/>
          </a:endParaRPr>
        </a:p>
      </dgm:t>
    </dgm:pt>
    <dgm:pt modelId="{36112457-931A-44D8-9447-1CECA4686460}">
      <dgm:prSet phldrT="[Text]" custT="1"/>
      <dgm:spPr/>
      <dgm:t>
        <a:bodyPr/>
        <a:lstStyle/>
        <a:p>
          <a:r>
            <a:rPr lang="en-US" sz="1400" b="1" dirty="0" err="1" smtClean="0">
              <a:latin typeface="Gill Sans MT" pitchFamily="34" charset="0"/>
            </a:rPr>
            <a:t>Heparinase</a:t>
          </a:r>
          <a:endParaRPr lang="en-US" sz="1400" b="1" dirty="0">
            <a:latin typeface="Gill Sans MT" pitchFamily="34" charset="0"/>
          </a:endParaRPr>
        </a:p>
      </dgm:t>
    </dgm:pt>
    <dgm:pt modelId="{59F12918-F6DB-44CC-851E-7A5C60D77C35}" type="parTrans" cxnId="{043AC805-DD20-4299-B3F5-9A2C0537501C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Gill Sans MT" pitchFamily="34" charset="0"/>
          </a:endParaRPr>
        </a:p>
      </dgm:t>
    </dgm:pt>
    <dgm:pt modelId="{81F725C5-6020-4CBF-A015-55AEFF7C2DA1}" type="sibTrans" cxnId="{043AC805-DD20-4299-B3F5-9A2C0537501C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Gill Sans MT" pitchFamily="34" charset="0"/>
          </a:endParaRPr>
        </a:p>
      </dgm:t>
    </dgm:pt>
    <dgm:pt modelId="{120164B6-906F-4402-BCF4-A5C019AA8E1A}">
      <dgm:prSet phldrT="[Text]" custT="1"/>
      <dgm:spPr/>
      <dgm:t>
        <a:bodyPr/>
        <a:lstStyle/>
        <a:p>
          <a:r>
            <a:rPr lang="en-US" sz="1400" b="1" dirty="0" smtClean="0">
              <a:latin typeface="Gill Sans MT" pitchFamily="34" charset="0"/>
            </a:rPr>
            <a:t>Hemolysis</a:t>
          </a:r>
          <a:endParaRPr lang="en-US" sz="1400" b="1" dirty="0">
            <a:latin typeface="Gill Sans MT" pitchFamily="34" charset="0"/>
          </a:endParaRPr>
        </a:p>
      </dgm:t>
    </dgm:pt>
    <dgm:pt modelId="{918754B4-B1CA-439F-AB41-FE1C108E7186}" type="parTrans" cxnId="{40ABA066-5AEF-4E9F-9758-CDF9E3A9A89C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Gill Sans MT" pitchFamily="34" charset="0"/>
          </a:endParaRPr>
        </a:p>
      </dgm:t>
    </dgm:pt>
    <dgm:pt modelId="{FF870D03-25B3-4B0D-9679-67807C00BEAE}" type="sibTrans" cxnId="{40ABA066-5AEF-4E9F-9758-CDF9E3A9A89C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Gill Sans MT" pitchFamily="34" charset="0"/>
          </a:endParaRPr>
        </a:p>
      </dgm:t>
    </dgm:pt>
    <dgm:pt modelId="{A71C6B7D-A931-44FA-AE3E-0C8BB9B2B293}">
      <dgm:prSet phldrT="[Text]" custT="1"/>
      <dgm:spPr/>
      <dgm:t>
        <a:bodyPr/>
        <a:lstStyle/>
        <a:p>
          <a:r>
            <a:rPr lang="en-US" sz="1400" b="1" dirty="0" err="1" smtClean="0">
              <a:latin typeface="Gill Sans MT" pitchFamily="34" charset="0"/>
            </a:rPr>
            <a:t>Hyaluronidase</a:t>
          </a:r>
          <a:endParaRPr lang="en-US" sz="1400" b="1" dirty="0">
            <a:latin typeface="Gill Sans MT" pitchFamily="34" charset="0"/>
          </a:endParaRPr>
        </a:p>
      </dgm:t>
    </dgm:pt>
    <dgm:pt modelId="{8FD81E4B-42EA-439F-93C4-A82A5F53ADC4}" type="parTrans" cxnId="{CB662C05-AD27-448C-839C-36C876D7BE48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Gill Sans MT" pitchFamily="34" charset="0"/>
          </a:endParaRPr>
        </a:p>
      </dgm:t>
    </dgm:pt>
    <dgm:pt modelId="{90750216-4DF0-4523-B07C-AC793E839890}" type="sibTrans" cxnId="{CB662C05-AD27-448C-839C-36C876D7BE48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Gill Sans MT" pitchFamily="34" charset="0"/>
          </a:endParaRPr>
        </a:p>
      </dgm:t>
    </dgm:pt>
    <dgm:pt modelId="{D6516E64-71C4-4B58-8C53-BE6A632B99EA}">
      <dgm:prSet phldrT="[Text]" custT="1"/>
      <dgm:spPr/>
      <dgm:t>
        <a:bodyPr/>
        <a:lstStyle/>
        <a:p>
          <a:r>
            <a:rPr lang="en-US" sz="1400" b="1" dirty="0" smtClean="0">
              <a:latin typeface="Gill Sans MT" pitchFamily="34" charset="0"/>
            </a:rPr>
            <a:t>Lipase</a:t>
          </a:r>
          <a:endParaRPr lang="en-US" sz="1400" b="1" dirty="0">
            <a:latin typeface="Gill Sans MT" pitchFamily="34" charset="0"/>
          </a:endParaRPr>
        </a:p>
      </dgm:t>
    </dgm:pt>
    <dgm:pt modelId="{680A37F9-6B4F-4B1F-B611-025E1D390288}" type="parTrans" cxnId="{2B5B064F-CEFC-4DA4-B91C-840DD76D497A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Gill Sans MT" pitchFamily="34" charset="0"/>
          </a:endParaRPr>
        </a:p>
      </dgm:t>
    </dgm:pt>
    <dgm:pt modelId="{A93CBFA7-7806-4916-BFBD-6B1F1BF4B22E}" type="sibTrans" cxnId="{2B5B064F-CEFC-4DA4-B91C-840DD76D497A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Gill Sans MT" pitchFamily="34" charset="0"/>
          </a:endParaRPr>
        </a:p>
      </dgm:t>
    </dgm:pt>
    <dgm:pt modelId="{DA058E73-9AA5-4BED-8D14-464AC6B8C22D}">
      <dgm:prSet phldrT="[Text]" custT="1"/>
      <dgm:spPr/>
      <dgm:t>
        <a:bodyPr/>
        <a:lstStyle/>
        <a:p>
          <a:endParaRPr lang="en-US"/>
        </a:p>
      </dgm:t>
    </dgm:pt>
    <dgm:pt modelId="{910EBF52-2748-47FD-A7E0-C1CBDF1C1C53}" type="parTrans" cxnId="{89697ACF-F327-402C-8531-4F74A376C238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Gill Sans MT" pitchFamily="34" charset="0"/>
          </a:endParaRPr>
        </a:p>
      </dgm:t>
    </dgm:pt>
    <dgm:pt modelId="{D3A1EBCB-C063-4CC3-A95E-2B46C16F46BC}" type="sibTrans" cxnId="{89697ACF-F327-402C-8531-4F74A376C238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Gill Sans MT" pitchFamily="34" charset="0"/>
          </a:endParaRPr>
        </a:p>
      </dgm:t>
    </dgm:pt>
    <dgm:pt modelId="{A295EB02-C1F9-4510-98AA-B2F01A059D34}">
      <dgm:prSet phldrT="[Text]" custT="1"/>
      <dgm:spPr/>
      <dgm:t>
        <a:bodyPr/>
        <a:lstStyle/>
        <a:p>
          <a:endParaRPr lang="en-US"/>
        </a:p>
      </dgm:t>
    </dgm:pt>
    <dgm:pt modelId="{6299BB4D-BFE9-447D-BEEE-9953501DCA36}" type="parTrans" cxnId="{28982D01-392D-4E75-AB8D-183A555129CF}">
      <dgm:prSet/>
      <dgm:spPr/>
      <dgm:t>
        <a:bodyPr/>
        <a:lstStyle/>
        <a:p>
          <a:endParaRPr lang="en-US"/>
        </a:p>
      </dgm:t>
    </dgm:pt>
    <dgm:pt modelId="{94529EFB-999A-44AB-AF83-29A6A74392BE}" type="sibTrans" cxnId="{28982D01-392D-4E75-AB8D-183A555129CF}">
      <dgm:prSet/>
      <dgm:spPr/>
      <dgm:t>
        <a:bodyPr/>
        <a:lstStyle/>
        <a:p>
          <a:endParaRPr lang="en-US"/>
        </a:p>
      </dgm:t>
    </dgm:pt>
    <dgm:pt modelId="{60308E79-D19F-4EB8-A5F0-5C21DE802EAF}">
      <dgm:prSet phldrT="[Text]" custT="1"/>
      <dgm:spPr/>
      <dgm:t>
        <a:bodyPr/>
        <a:lstStyle/>
        <a:p>
          <a:endParaRPr lang="en-US"/>
        </a:p>
      </dgm:t>
    </dgm:pt>
    <dgm:pt modelId="{EE4F089B-A313-4DCA-A655-7040274EC8BD}" type="parTrans" cxnId="{D9E7D2F1-DBA9-4581-BBF8-BB5FAE827F30}">
      <dgm:prSet/>
      <dgm:spPr/>
      <dgm:t>
        <a:bodyPr/>
        <a:lstStyle/>
        <a:p>
          <a:endParaRPr lang="en-US"/>
        </a:p>
      </dgm:t>
    </dgm:pt>
    <dgm:pt modelId="{5C1ACE23-6C03-4CFA-A6C3-44F46CA1A5F8}" type="sibTrans" cxnId="{D9E7D2F1-DBA9-4581-BBF8-BB5FAE827F30}">
      <dgm:prSet/>
      <dgm:spPr/>
      <dgm:t>
        <a:bodyPr/>
        <a:lstStyle/>
        <a:p>
          <a:endParaRPr lang="en-US"/>
        </a:p>
      </dgm:t>
    </dgm:pt>
    <dgm:pt modelId="{8C4FB691-F55C-44D8-869D-289C51B098C5}">
      <dgm:prSet phldrT="[Text]" custT="1"/>
      <dgm:spPr/>
      <dgm:t>
        <a:bodyPr/>
        <a:lstStyle/>
        <a:p>
          <a:endParaRPr lang="en-US" sz="1400" b="1" dirty="0">
            <a:latin typeface="Gill Sans MT" pitchFamily="34" charset="0"/>
          </a:endParaRPr>
        </a:p>
      </dgm:t>
    </dgm:pt>
    <dgm:pt modelId="{2CFC41A8-9A0E-4F6F-9516-B1ABE8D46F2A}" type="parTrans" cxnId="{94C6D589-FA3C-4FC5-80F5-239A05D0A0C2}">
      <dgm:prSet/>
      <dgm:spPr/>
      <dgm:t>
        <a:bodyPr/>
        <a:lstStyle/>
        <a:p>
          <a:endParaRPr lang="en-US"/>
        </a:p>
      </dgm:t>
    </dgm:pt>
    <dgm:pt modelId="{524189EC-2369-4E54-BA40-34AC16A14EDA}" type="sibTrans" cxnId="{94C6D589-FA3C-4FC5-80F5-239A05D0A0C2}">
      <dgm:prSet/>
      <dgm:spPr/>
      <dgm:t>
        <a:bodyPr/>
        <a:lstStyle/>
        <a:p>
          <a:endParaRPr lang="en-US"/>
        </a:p>
      </dgm:t>
    </dgm:pt>
    <dgm:pt modelId="{F879D064-EB61-4267-9A69-7A1E54018B91}">
      <dgm:prSet phldrT="[Text]" custT="1"/>
      <dgm:spPr/>
      <dgm:t>
        <a:bodyPr/>
        <a:lstStyle/>
        <a:p>
          <a:r>
            <a:rPr lang="en-US" sz="1400" b="1" dirty="0" smtClean="0">
              <a:latin typeface="Gill Sans MT" pitchFamily="34" charset="0"/>
            </a:rPr>
            <a:t>Biofilm</a:t>
          </a:r>
          <a:endParaRPr lang="en-US" sz="1400" b="1" dirty="0">
            <a:latin typeface="Gill Sans MT" pitchFamily="34" charset="0"/>
          </a:endParaRPr>
        </a:p>
      </dgm:t>
    </dgm:pt>
    <dgm:pt modelId="{41CEE074-0D42-4A2E-A1CD-B6323C9D7BD2}" type="parTrans" cxnId="{1BC28DDA-7142-4E4E-AA66-8BD694CCE327}">
      <dgm:prSet/>
      <dgm:spPr/>
      <dgm:t>
        <a:bodyPr/>
        <a:lstStyle/>
        <a:p>
          <a:endParaRPr lang="en-US"/>
        </a:p>
      </dgm:t>
    </dgm:pt>
    <dgm:pt modelId="{B24E7F1B-1D05-4FBE-89D9-36DAEF140BE3}" type="sibTrans" cxnId="{1BC28DDA-7142-4E4E-AA66-8BD694CCE327}">
      <dgm:prSet/>
      <dgm:spPr/>
      <dgm:t>
        <a:bodyPr/>
        <a:lstStyle/>
        <a:p>
          <a:endParaRPr lang="en-US"/>
        </a:p>
      </dgm:t>
    </dgm:pt>
    <dgm:pt modelId="{3E68AF6F-9242-4178-953F-6448B8BDFAC4}" type="pres">
      <dgm:prSet presAssocID="{57714FDA-B40D-485E-9DFD-28462011B3C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87645BD-463D-4EDA-9793-E61F4005E12C}" type="pres">
      <dgm:prSet presAssocID="{D34542D3-DEFE-455D-A915-3F701CFFED59}" presName="singleCycle" presStyleCnt="0"/>
      <dgm:spPr/>
      <dgm:t>
        <a:bodyPr/>
        <a:lstStyle/>
        <a:p>
          <a:endParaRPr lang="en-US"/>
        </a:p>
      </dgm:t>
    </dgm:pt>
    <dgm:pt modelId="{930DC935-8CA8-457F-8E04-72258BDF7721}" type="pres">
      <dgm:prSet presAssocID="{D34542D3-DEFE-455D-A915-3F701CFFED59}" presName="singleCenter" presStyleLbl="node1" presStyleIdx="0" presStyleCnt="8" custScaleX="126286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9F4E9310-0446-4173-8027-1E3B9A53EE56}" type="pres">
      <dgm:prSet presAssocID="{80C8FC20-D280-4590-9750-ACAD838B6A00}" presName="Name56" presStyleLbl="parChTrans1D2" presStyleIdx="0" presStyleCnt="7"/>
      <dgm:spPr/>
      <dgm:t>
        <a:bodyPr/>
        <a:lstStyle/>
        <a:p>
          <a:endParaRPr lang="en-US"/>
        </a:p>
      </dgm:t>
    </dgm:pt>
    <dgm:pt modelId="{B048042C-03DB-493A-8ABC-472F8715CAE5}" type="pres">
      <dgm:prSet presAssocID="{6FF38A12-BDE9-4D47-B186-92949A6F25A5}" presName="text0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A5C8D-37CD-42A4-A08E-8DF477B5C547}" type="pres">
      <dgm:prSet presAssocID="{D533D674-285E-4D9F-8970-031D83E15FA1}" presName="Name56" presStyleLbl="parChTrans1D2" presStyleIdx="1" presStyleCnt="7"/>
      <dgm:spPr/>
      <dgm:t>
        <a:bodyPr/>
        <a:lstStyle/>
        <a:p>
          <a:endParaRPr lang="en-US"/>
        </a:p>
      </dgm:t>
    </dgm:pt>
    <dgm:pt modelId="{A77766B5-212F-4235-9BB9-064250B5E284}" type="pres">
      <dgm:prSet presAssocID="{EDAFA8DA-3FA8-4407-8BCF-476875FAC192}" presName="text0" presStyleLbl="node1" presStyleIdx="2" presStyleCnt="8" custScaleX="1415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200403-3F02-4100-B77A-58ACCF64F333}" type="pres">
      <dgm:prSet presAssocID="{918754B4-B1CA-439F-AB41-FE1C108E7186}" presName="Name56" presStyleLbl="parChTrans1D2" presStyleIdx="2" presStyleCnt="7"/>
      <dgm:spPr/>
      <dgm:t>
        <a:bodyPr/>
        <a:lstStyle/>
        <a:p>
          <a:endParaRPr lang="en-US"/>
        </a:p>
      </dgm:t>
    </dgm:pt>
    <dgm:pt modelId="{07F2C708-49D4-45DF-A99B-86E55DF112A0}" type="pres">
      <dgm:prSet presAssocID="{120164B6-906F-4402-BCF4-A5C019AA8E1A}" presName="text0" presStyleLbl="node1" presStyleIdx="3" presStyleCnt="8" custScaleX="1421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CB82A-0FF5-4C1E-9B2E-961EE1F79198}" type="pres">
      <dgm:prSet presAssocID="{59F12918-F6DB-44CC-851E-7A5C60D77C35}" presName="Name56" presStyleLbl="parChTrans1D2" presStyleIdx="3" presStyleCnt="7"/>
      <dgm:spPr/>
      <dgm:t>
        <a:bodyPr/>
        <a:lstStyle/>
        <a:p>
          <a:endParaRPr lang="en-US"/>
        </a:p>
      </dgm:t>
    </dgm:pt>
    <dgm:pt modelId="{60329922-DF30-4AA7-85BD-72555A45D75C}" type="pres">
      <dgm:prSet presAssocID="{36112457-931A-44D8-9447-1CECA4686460}" presName="text0" presStyleLbl="node1" presStyleIdx="4" presStyleCnt="8" custScaleX="177390" custScaleY="80615" custRadScaleRad="94091" custRadScaleInc="-207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E9D850-5E3A-466E-BDE1-54A8EA533C08}" type="pres">
      <dgm:prSet presAssocID="{41CEE074-0D42-4A2E-A1CD-B6323C9D7BD2}" presName="Name56" presStyleLbl="parChTrans1D2" presStyleIdx="4" presStyleCnt="7"/>
      <dgm:spPr/>
      <dgm:t>
        <a:bodyPr/>
        <a:lstStyle/>
        <a:p>
          <a:endParaRPr lang="en-US"/>
        </a:p>
      </dgm:t>
    </dgm:pt>
    <dgm:pt modelId="{F1C8E377-8E80-4A6E-A8EC-606AC8EF3743}" type="pres">
      <dgm:prSet presAssocID="{F879D064-EB61-4267-9A69-7A1E54018B91}" presName="text0" presStyleLbl="node1" presStyleIdx="5" presStyleCnt="8" custScaleX="177390" custScaleY="80615" custRadScaleRad="103918" custRadScaleInc="52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02EB9-A023-4AE5-808D-22ED6789E66E}" type="pres">
      <dgm:prSet presAssocID="{8FD81E4B-42EA-439F-93C4-A82A5F53ADC4}" presName="Name56" presStyleLbl="parChTrans1D2" presStyleIdx="5" presStyleCnt="7"/>
      <dgm:spPr/>
      <dgm:t>
        <a:bodyPr/>
        <a:lstStyle/>
        <a:p>
          <a:endParaRPr lang="en-US"/>
        </a:p>
      </dgm:t>
    </dgm:pt>
    <dgm:pt modelId="{70912BD4-10D3-40A7-9247-743F215A2367}" type="pres">
      <dgm:prSet presAssocID="{A71C6B7D-A931-44FA-AE3E-0C8BB9B2B293}" presName="text0" presStyleLbl="node1" presStyleIdx="6" presStyleCnt="8" custScaleX="186075" custScaleY="74452" custRadScaleRad="104986" custRadScaleInc="295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358A03-3699-4784-9F40-F7257BE6EF9E}" type="pres">
      <dgm:prSet presAssocID="{680A37F9-6B4F-4B1F-B611-025E1D390288}" presName="Name56" presStyleLbl="parChTrans1D2" presStyleIdx="6" presStyleCnt="7"/>
      <dgm:spPr/>
      <dgm:t>
        <a:bodyPr/>
        <a:lstStyle/>
        <a:p>
          <a:endParaRPr lang="en-US"/>
        </a:p>
      </dgm:t>
    </dgm:pt>
    <dgm:pt modelId="{C89D78FC-123A-40C2-A108-9999F9227533}" type="pres">
      <dgm:prSet presAssocID="{D6516E64-71C4-4B58-8C53-BE6A632B99EA}" presName="text0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B3DEED-4A52-4B80-BEB4-9A320387E63E}" type="presOf" srcId="{D6516E64-71C4-4B58-8C53-BE6A632B99EA}" destId="{C89D78FC-123A-40C2-A108-9999F9227533}" srcOrd="0" destOrd="0" presId="urn:microsoft.com/office/officeart/2008/layout/RadialCluster"/>
    <dgm:cxn modelId="{2B5B064F-CEFC-4DA4-B91C-840DD76D497A}" srcId="{D34542D3-DEFE-455D-A915-3F701CFFED59}" destId="{D6516E64-71C4-4B58-8C53-BE6A632B99EA}" srcOrd="6" destOrd="0" parTransId="{680A37F9-6B4F-4B1F-B611-025E1D390288}" sibTransId="{A93CBFA7-7806-4916-BFBD-6B1F1BF4B22E}"/>
    <dgm:cxn modelId="{5CB4ED14-B88D-4010-A953-1D3EE1648117}" type="presOf" srcId="{57714FDA-B40D-485E-9DFD-28462011B3CC}" destId="{3E68AF6F-9242-4178-953F-6448B8BDFAC4}" srcOrd="0" destOrd="0" presId="urn:microsoft.com/office/officeart/2008/layout/RadialCluster"/>
    <dgm:cxn modelId="{5DA52042-446E-4109-B47E-56CEF2C40E76}" srcId="{D34542D3-DEFE-455D-A915-3F701CFFED59}" destId="{EDAFA8DA-3FA8-4407-8BCF-476875FAC192}" srcOrd="1" destOrd="0" parTransId="{D533D674-285E-4D9F-8970-031D83E15FA1}" sibTransId="{8098400D-881E-4C7D-B35F-24BDD2874E38}"/>
    <dgm:cxn modelId="{5715A75B-46F5-4159-A535-0F5E3860CFAA}" type="presOf" srcId="{680A37F9-6B4F-4B1F-B611-025E1D390288}" destId="{D4358A03-3699-4784-9F40-F7257BE6EF9E}" srcOrd="0" destOrd="0" presId="urn:microsoft.com/office/officeart/2008/layout/RadialCluster"/>
    <dgm:cxn modelId="{5E9F7EF4-2C02-4503-8B17-42EB9C55FA55}" type="presOf" srcId="{D533D674-285E-4D9F-8970-031D83E15FA1}" destId="{5A1A5C8D-37CD-42A4-A08E-8DF477B5C547}" srcOrd="0" destOrd="0" presId="urn:microsoft.com/office/officeart/2008/layout/RadialCluster"/>
    <dgm:cxn modelId="{94C6D589-FA3C-4FC5-80F5-239A05D0A0C2}" srcId="{D34542D3-DEFE-455D-A915-3F701CFFED59}" destId="{8C4FB691-F55C-44D8-869D-289C51B098C5}" srcOrd="8" destOrd="0" parTransId="{2CFC41A8-9A0E-4F6F-9516-B1ABE8D46F2A}" sibTransId="{524189EC-2369-4E54-BA40-34AC16A14EDA}"/>
    <dgm:cxn modelId="{DD75617E-5946-4460-8888-DCCE89BAD916}" type="presOf" srcId="{918754B4-B1CA-439F-AB41-FE1C108E7186}" destId="{1E200403-3F02-4100-B77A-58ACCF64F333}" srcOrd="0" destOrd="0" presId="urn:microsoft.com/office/officeart/2008/layout/RadialCluster"/>
    <dgm:cxn modelId="{2252DC37-83F0-43D7-A80D-A7B19AFE9395}" srcId="{57714FDA-B40D-485E-9DFD-28462011B3CC}" destId="{D34542D3-DEFE-455D-A915-3F701CFFED59}" srcOrd="0" destOrd="0" parTransId="{D52097D6-444E-4568-AB7B-C7A69ED7C6A6}" sibTransId="{D1F16405-DDE6-4CD6-9B65-1C803D33058C}"/>
    <dgm:cxn modelId="{89697ACF-F327-402C-8531-4F74A376C238}" srcId="{D34542D3-DEFE-455D-A915-3F701CFFED59}" destId="{DA058E73-9AA5-4BED-8D14-464AC6B8C22D}" srcOrd="7" destOrd="0" parTransId="{910EBF52-2748-47FD-A7E0-C1CBDF1C1C53}" sibTransId="{D3A1EBCB-C063-4CC3-A95E-2B46C16F46BC}"/>
    <dgm:cxn modelId="{5C411A49-4322-486B-82FC-88E7AC9A86A0}" type="presOf" srcId="{59F12918-F6DB-44CC-851E-7A5C60D77C35}" destId="{9D2CB82A-0FF5-4C1E-9B2E-961EE1F79198}" srcOrd="0" destOrd="0" presId="urn:microsoft.com/office/officeart/2008/layout/RadialCluster"/>
    <dgm:cxn modelId="{D35759A1-1B87-4075-A94E-EEAB3E0E2D17}" type="presOf" srcId="{F879D064-EB61-4267-9A69-7A1E54018B91}" destId="{F1C8E377-8E80-4A6E-A8EC-606AC8EF3743}" srcOrd="0" destOrd="0" presId="urn:microsoft.com/office/officeart/2008/layout/RadialCluster"/>
    <dgm:cxn modelId="{F51688E5-C61B-4D59-B97F-59C6603D4391}" type="presOf" srcId="{EDAFA8DA-3FA8-4407-8BCF-476875FAC192}" destId="{A77766B5-212F-4235-9BB9-064250B5E284}" srcOrd="0" destOrd="0" presId="urn:microsoft.com/office/officeart/2008/layout/RadialCluster"/>
    <dgm:cxn modelId="{043AC805-DD20-4299-B3F5-9A2C0537501C}" srcId="{D34542D3-DEFE-455D-A915-3F701CFFED59}" destId="{36112457-931A-44D8-9447-1CECA4686460}" srcOrd="3" destOrd="0" parTransId="{59F12918-F6DB-44CC-851E-7A5C60D77C35}" sibTransId="{81F725C5-6020-4CBF-A015-55AEFF7C2DA1}"/>
    <dgm:cxn modelId="{78292D85-4FEA-47A8-8907-8F695954A97C}" type="presOf" srcId="{80C8FC20-D280-4590-9750-ACAD838B6A00}" destId="{9F4E9310-0446-4173-8027-1E3B9A53EE56}" srcOrd="0" destOrd="0" presId="urn:microsoft.com/office/officeart/2008/layout/RadialCluster"/>
    <dgm:cxn modelId="{7F076F9D-02C0-4166-BECF-0D65C0369AA2}" type="presOf" srcId="{41CEE074-0D42-4A2E-A1CD-B6323C9D7BD2}" destId="{98E9D850-5E3A-466E-BDE1-54A8EA533C08}" srcOrd="0" destOrd="0" presId="urn:microsoft.com/office/officeart/2008/layout/RadialCluster"/>
    <dgm:cxn modelId="{1BC28DDA-7142-4E4E-AA66-8BD694CCE327}" srcId="{D34542D3-DEFE-455D-A915-3F701CFFED59}" destId="{F879D064-EB61-4267-9A69-7A1E54018B91}" srcOrd="4" destOrd="0" parTransId="{41CEE074-0D42-4A2E-A1CD-B6323C9D7BD2}" sibTransId="{B24E7F1B-1D05-4FBE-89D9-36DAEF140BE3}"/>
    <dgm:cxn modelId="{01C113F4-9199-47B5-93F8-C66BD3F7AC3C}" type="presOf" srcId="{36112457-931A-44D8-9447-1CECA4686460}" destId="{60329922-DF30-4AA7-85BD-72555A45D75C}" srcOrd="0" destOrd="0" presId="urn:microsoft.com/office/officeart/2008/layout/RadialCluster"/>
    <dgm:cxn modelId="{EA87DBF7-1FF2-4B05-B0B7-61F6D6D0688C}" srcId="{D34542D3-DEFE-455D-A915-3F701CFFED59}" destId="{6FF38A12-BDE9-4D47-B186-92949A6F25A5}" srcOrd="0" destOrd="0" parTransId="{80C8FC20-D280-4590-9750-ACAD838B6A00}" sibTransId="{44E746C3-13D3-48D0-A0A7-EFE670222CB8}"/>
    <dgm:cxn modelId="{28982D01-392D-4E75-AB8D-183A555129CF}" srcId="{D34542D3-DEFE-455D-A915-3F701CFFED59}" destId="{A295EB02-C1F9-4510-98AA-B2F01A059D34}" srcOrd="10" destOrd="0" parTransId="{6299BB4D-BFE9-447D-BEEE-9953501DCA36}" sibTransId="{94529EFB-999A-44AB-AF83-29A6A74392BE}"/>
    <dgm:cxn modelId="{3C8A48BE-E322-45F5-A2AE-FE56EE0DBB89}" type="presOf" srcId="{6FF38A12-BDE9-4D47-B186-92949A6F25A5}" destId="{B048042C-03DB-493A-8ABC-472F8715CAE5}" srcOrd="0" destOrd="0" presId="urn:microsoft.com/office/officeart/2008/layout/RadialCluster"/>
    <dgm:cxn modelId="{EB699C7F-AD34-42E6-A817-3AAAE45E1568}" type="presOf" srcId="{120164B6-906F-4402-BCF4-A5C019AA8E1A}" destId="{07F2C708-49D4-45DF-A99B-86E55DF112A0}" srcOrd="0" destOrd="0" presId="urn:microsoft.com/office/officeart/2008/layout/RadialCluster"/>
    <dgm:cxn modelId="{CB662C05-AD27-448C-839C-36C876D7BE48}" srcId="{D34542D3-DEFE-455D-A915-3F701CFFED59}" destId="{A71C6B7D-A931-44FA-AE3E-0C8BB9B2B293}" srcOrd="5" destOrd="0" parTransId="{8FD81E4B-42EA-439F-93C4-A82A5F53ADC4}" sibTransId="{90750216-4DF0-4523-B07C-AC793E839890}"/>
    <dgm:cxn modelId="{4DCAB349-AA7B-488E-8C60-FD040DE6F4D1}" type="presOf" srcId="{A71C6B7D-A931-44FA-AE3E-0C8BB9B2B293}" destId="{70912BD4-10D3-40A7-9247-743F215A2367}" srcOrd="0" destOrd="0" presId="urn:microsoft.com/office/officeart/2008/layout/RadialCluster"/>
    <dgm:cxn modelId="{40ABA066-5AEF-4E9F-9758-CDF9E3A9A89C}" srcId="{D34542D3-DEFE-455D-A915-3F701CFFED59}" destId="{120164B6-906F-4402-BCF4-A5C019AA8E1A}" srcOrd="2" destOrd="0" parTransId="{918754B4-B1CA-439F-AB41-FE1C108E7186}" sibTransId="{FF870D03-25B3-4B0D-9679-67807C00BEAE}"/>
    <dgm:cxn modelId="{7E454761-3B52-4EAA-A253-DBD72233FF8D}" type="presOf" srcId="{8FD81E4B-42EA-439F-93C4-A82A5F53ADC4}" destId="{C6302EB9-A023-4AE5-808D-22ED6789E66E}" srcOrd="0" destOrd="0" presId="urn:microsoft.com/office/officeart/2008/layout/RadialCluster"/>
    <dgm:cxn modelId="{7F0421F7-7D4C-411B-9893-4BB671E2ECD1}" type="presOf" srcId="{D34542D3-DEFE-455D-A915-3F701CFFED59}" destId="{930DC935-8CA8-457F-8E04-72258BDF7721}" srcOrd="0" destOrd="0" presId="urn:microsoft.com/office/officeart/2008/layout/RadialCluster"/>
    <dgm:cxn modelId="{D9E7D2F1-DBA9-4581-BBF8-BB5FAE827F30}" srcId="{D34542D3-DEFE-455D-A915-3F701CFFED59}" destId="{60308E79-D19F-4EB8-A5F0-5C21DE802EAF}" srcOrd="9" destOrd="0" parTransId="{EE4F089B-A313-4DCA-A655-7040274EC8BD}" sibTransId="{5C1ACE23-6C03-4CFA-A6C3-44F46CA1A5F8}"/>
    <dgm:cxn modelId="{6BDA0A4D-87D3-43D2-8F55-2E6DD9304DBB}" type="presParOf" srcId="{3E68AF6F-9242-4178-953F-6448B8BDFAC4}" destId="{D87645BD-463D-4EDA-9793-E61F4005E12C}" srcOrd="0" destOrd="0" presId="urn:microsoft.com/office/officeart/2008/layout/RadialCluster"/>
    <dgm:cxn modelId="{5233E6DA-0841-4E6A-B429-01A4464C1921}" type="presParOf" srcId="{D87645BD-463D-4EDA-9793-E61F4005E12C}" destId="{930DC935-8CA8-457F-8E04-72258BDF7721}" srcOrd="0" destOrd="0" presId="urn:microsoft.com/office/officeart/2008/layout/RadialCluster"/>
    <dgm:cxn modelId="{72B56B24-3C95-4E8E-9AA3-4315E768AC34}" type="presParOf" srcId="{D87645BD-463D-4EDA-9793-E61F4005E12C}" destId="{9F4E9310-0446-4173-8027-1E3B9A53EE56}" srcOrd="1" destOrd="0" presId="urn:microsoft.com/office/officeart/2008/layout/RadialCluster"/>
    <dgm:cxn modelId="{328C52E6-D31C-4704-BD06-4151CEC44FA4}" type="presParOf" srcId="{D87645BD-463D-4EDA-9793-E61F4005E12C}" destId="{B048042C-03DB-493A-8ABC-472F8715CAE5}" srcOrd="2" destOrd="0" presId="urn:microsoft.com/office/officeart/2008/layout/RadialCluster"/>
    <dgm:cxn modelId="{22BC371D-9AC1-4D7A-B0FA-681756AD1438}" type="presParOf" srcId="{D87645BD-463D-4EDA-9793-E61F4005E12C}" destId="{5A1A5C8D-37CD-42A4-A08E-8DF477B5C547}" srcOrd="3" destOrd="0" presId="urn:microsoft.com/office/officeart/2008/layout/RadialCluster"/>
    <dgm:cxn modelId="{D67788B9-79B6-4FC9-A006-C104418DEFFE}" type="presParOf" srcId="{D87645BD-463D-4EDA-9793-E61F4005E12C}" destId="{A77766B5-212F-4235-9BB9-064250B5E284}" srcOrd="4" destOrd="0" presId="urn:microsoft.com/office/officeart/2008/layout/RadialCluster"/>
    <dgm:cxn modelId="{D482DB93-C74F-4972-8404-B0861460370B}" type="presParOf" srcId="{D87645BD-463D-4EDA-9793-E61F4005E12C}" destId="{1E200403-3F02-4100-B77A-58ACCF64F333}" srcOrd="5" destOrd="0" presId="urn:microsoft.com/office/officeart/2008/layout/RadialCluster"/>
    <dgm:cxn modelId="{84DEB306-27FE-47D4-AB92-F28D9A19CF77}" type="presParOf" srcId="{D87645BD-463D-4EDA-9793-E61F4005E12C}" destId="{07F2C708-49D4-45DF-A99B-86E55DF112A0}" srcOrd="6" destOrd="0" presId="urn:microsoft.com/office/officeart/2008/layout/RadialCluster"/>
    <dgm:cxn modelId="{EF6BCD0F-A1C1-49EF-8CA4-7122D920A9BB}" type="presParOf" srcId="{D87645BD-463D-4EDA-9793-E61F4005E12C}" destId="{9D2CB82A-0FF5-4C1E-9B2E-961EE1F79198}" srcOrd="7" destOrd="0" presId="urn:microsoft.com/office/officeart/2008/layout/RadialCluster"/>
    <dgm:cxn modelId="{E790FDB3-6F6F-4F32-A381-9FCA9155A424}" type="presParOf" srcId="{D87645BD-463D-4EDA-9793-E61F4005E12C}" destId="{60329922-DF30-4AA7-85BD-72555A45D75C}" srcOrd="8" destOrd="0" presId="urn:microsoft.com/office/officeart/2008/layout/RadialCluster"/>
    <dgm:cxn modelId="{9785E4BD-B341-4DEA-84E5-3B217B0F4CA5}" type="presParOf" srcId="{D87645BD-463D-4EDA-9793-E61F4005E12C}" destId="{98E9D850-5E3A-466E-BDE1-54A8EA533C08}" srcOrd="9" destOrd="0" presId="urn:microsoft.com/office/officeart/2008/layout/RadialCluster"/>
    <dgm:cxn modelId="{32DD2743-3786-4B82-85F4-7E8DE90FF55D}" type="presParOf" srcId="{D87645BD-463D-4EDA-9793-E61F4005E12C}" destId="{F1C8E377-8E80-4A6E-A8EC-606AC8EF3743}" srcOrd="10" destOrd="0" presId="urn:microsoft.com/office/officeart/2008/layout/RadialCluster"/>
    <dgm:cxn modelId="{44F5BAE8-47D8-493F-8F43-F0D8890CD22B}" type="presParOf" srcId="{D87645BD-463D-4EDA-9793-E61F4005E12C}" destId="{C6302EB9-A023-4AE5-808D-22ED6789E66E}" srcOrd="11" destOrd="0" presId="urn:microsoft.com/office/officeart/2008/layout/RadialCluster"/>
    <dgm:cxn modelId="{5C390B1E-875B-4B70-82B7-6846ACB11B37}" type="presParOf" srcId="{D87645BD-463D-4EDA-9793-E61F4005E12C}" destId="{70912BD4-10D3-40A7-9247-743F215A2367}" srcOrd="12" destOrd="0" presId="urn:microsoft.com/office/officeart/2008/layout/RadialCluster"/>
    <dgm:cxn modelId="{7A494F1B-44FC-48B1-830C-4EECD7264C99}" type="presParOf" srcId="{D87645BD-463D-4EDA-9793-E61F4005E12C}" destId="{D4358A03-3699-4784-9F40-F7257BE6EF9E}" srcOrd="13" destOrd="0" presId="urn:microsoft.com/office/officeart/2008/layout/RadialCluster"/>
    <dgm:cxn modelId="{4A4417F1-23CF-44C8-864A-2118215E8B91}" type="presParOf" srcId="{D87645BD-463D-4EDA-9793-E61F4005E12C}" destId="{C89D78FC-123A-40C2-A108-9999F9227533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CC2F65-5324-47EF-94B6-692EA3D8911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409C5B4-94F7-4BF3-9C84-E1E1154F3800}">
      <dgm:prSet phldrT="[Text]" custT="1"/>
      <dgm:spPr/>
      <dgm:t>
        <a:bodyPr/>
        <a:lstStyle/>
        <a:p>
          <a:r>
            <a:rPr lang="en-US" sz="1400" b="1" dirty="0" smtClean="0">
              <a:latin typeface="Gill Sans MT" pitchFamily="34" charset="0"/>
            </a:rPr>
            <a:t>Motility</a:t>
          </a:r>
          <a:endParaRPr lang="en-US" sz="1400" b="1" dirty="0">
            <a:latin typeface="Gill Sans MT" pitchFamily="34" charset="0"/>
          </a:endParaRPr>
        </a:p>
      </dgm:t>
    </dgm:pt>
    <dgm:pt modelId="{CFC87F39-1874-4CDF-8632-45C93F4E8FD5}" type="parTrans" cxnId="{BD5D2FBA-5356-4301-9E24-3F681320428F}">
      <dgm:prSet/>
      <dgm:spPr/>
      <dgm:t>
        <a:bodyPr/>
        <a:lstStyle/>
        <a:p>
          <a:endParaRPr lang="en-US" sz="1400" b="1">
            <a:latin typeface="Gill Sans MT" pitchFamily="34" charset="0"/>
          </a:endParaRPr>
        </a:p>
      </dgm:t>
    </dgm:pt>
    <dgm:pt modelId="{A6B1DE28-8C73-4DA6-A87C-DEE2C73B764D}" type="sibTrans" cxnId="{BD5D2FBA-5356-4301-9E24-3F681320428F}">
      <dgm:prSet/>
      <dgm:spPr/>
      <dgm:t>
        <a:bodyPr/>
        <a:lstStyle/>
        <a:p>
          <a:endParaRPr lang="en-US" sz="1400" b="1">
            <a:latin typeface="Gill Sans MT" pitchFamily="34" charset="0"/>
          </a:endParaRPr>
        </a:p>
      </dgm:t>
    </dgm:pt>
    <dgm:pt modelId="{E0BD9B24-E151-4C73-8D5D-CF10EB9C4F69}">
      <dgm:prSet phldrT="[Text]" custT="1"/>
      <dgm:spPr/>
      <dgm:t>
        <a:bodyPr/>
        <a:lstStyle/>
        <a:p>
          <a:r>
            <a:rPr lang="en-US" sz="1400" b="1" dirty="0" smtClean="0">
              <a:latin typeface="Gill Sans MT" pitchFamily="34" charset="0"/>
            </a:rPr>
            <a:t>Swimming</a:t>
          </a:r>
          <a:endParaRPr lang="en-US" sz="1400" b="1" dirty="0">
            <a:latin typeface="Gill Sans MT" pitchFamily="34" charset="0"/>
          </a:endParaRPr>
        </a:p>
      </dgm:t>
    </dgm:pt>
    <dgm:pt modelId="{D89B310C-3F31-4207-AA7C-00313B3ADE96}" type="parTrans" cxnId="{1756C176-3684-405F-BC29-027E1BA20904}">
      <dgm:prSet/>
      <dgm:spPr/>
      <dgm:t>
        <a:bodyPr/>
        <a:lstStyle/>
        <a:p>
          <a:endParaRPr lang="en-US" sz="1400" b="1">
            <a:latin typeface="Gill Sans MT" pitchFamily="34" charset="0"/>
          </a:endParaRPr>
        </a:p>
      </dgm:t>
    </dgm:pt>
    <dgm:pt modelId="{54033F00-1AC4-4625-B88C-1A3D68DB911A}" type="sibTrans" cxnId="{1756C176-3684-405F-BC29-027E1BA20904}">
      <dgm:prSet/>
      <dgm:spPr/>
      <dgm:t>
        <a:bodyPr/>
        <a:lstStyle/>
        <a:p>
          <a:endParaRPr lang="en-US" sz="1400" b="1">
            <a:latin typeface="Gill Sans MT" pitchFamily="34" charset="0"/>
          </a:endParaRPr>
        </a:p>
      </dgm:t>
    </dgm:pt>
    <dgm:pt modelId="{FD3C087A-C457-447D-A22B-EFB36B782BA7}">
      <dgm:prSet phldrT="[Text]" custT="1"/>
      <dgm:spPr/>
      <dgm:t>
        <a:bodyPr/>
        <a:lstStyle/>
        <a:p>
          <a:r>
            <a:rPr lang="en-US" sz="1400" b="1" dirty="0" smtClean="0">
              <a:latin typeface="Gill Sans MT" pitchFamily="34" charset="0"/>
            </a:rPr>
            <a:t>Swarming</a:t>
          </a:r>
          <a:endParaRPr lang="en-US" sz="1400" b="1" dirty="0">
            <a:latin typeface="Gill Sans MT" pitchFamily="34" charset="0"/>
          </a:endParaRPr>
        </a:p>
      </dgm:t>
    </dgm:pt>
    <dgm:pt modelId="{12F23B20-9886-437B-882F-E1E78456C45E}" type="parTrans" cxnId="{0C41F31A-C472-406E-AD5A-2B9180E5D71F}">
      <dgm:prSet/>
      <dgm:spPr/>
      <dgm:t>
        <a:bodyPr/>
        <a:lstStyle/>
        <a:p>
          <a:endParaRPr lang="en-US" sz="1400" b="1">
            <a:latin typeface="Gill Sans MT" pitchFamily="34" charset="0"/>
          </a:endParaRPr>
        </a:p>
      </dgm:t>
    </dgm:pt>
    <dgm:pt modelId="{348AF8A8-B8DD-47C7-9476-EC211D5DAB97}" type="sibTrans" cxnId="{0C41F31A-C472-406E-AD5A-2B9180E5D71F}">
      <dgm:prSet/>
      <dgm:spPr/>
      <dgm:t>
        <a:bodyPr/>
        <a:lstStyle/>
        <a:p>
          <a:endParaRPr lang="en-US" sz="1400" b="1">
            <a:latin typeface="Gill Sans MT" pitchFamily="34" charset="0"/>
          </a:endParaRPr>
        </a:p>
      </dgm:t>
    </dgm:pt>
    <dgm:pt modelId="{3F0A110F-A692-422C-A866-92FC35AAF108}">
      <dgm:prSet phldrT="[Text]" custT="1"/>
      <dgm:spPr/>
      <dgm:t>
        <a:bodyPr/>
        <a:lstStyle/>
        <a:p>
          <a:r>
            <a:rPr lang="en-US" sz="1400" b="1" dirty="0" smtClean="0">
              <a:latin typeface="Gill Sans MT" pitchFamily="34" charset="0"/>
            </a:rPr>
            <a:t>Twitching</a:t>
          </a:r>
          <a:endParaRPr lang="en-US" sz="1400" b="1" dirty="0">
            <a:latin typeface="Gill Sans MT" pitchFamily="34" charset="0"/>
          </a:endParaRPr>
        </a:p>
      </dgm:t>
    </dgm:pt>
    <dgm:pt modelId="{CC0081AC-72DA-451D-BD7E-198843AA78A6}" type="parTrans" cxnId="{AC5C4A08-E8B0-4D36-9546-0528CCBE98F8}">
      <dgm:prSet/>
      <dgm:spPr/>
      <dgm:t>
        <a:bodyPr/>
        <a:lstStyle/>
        <a:p>
          <a:endParaRPr lang="en-US" sz="1400" b="1">
            <a:latin typeface="Gill Sans MT" pitchFamily="34" charset="0"/>
          </a:endParaRPr>
        </a:p>
      </dgm:t>
    </dgm:pt>
    <dgm:pt modelId="{EDE5807F-03BB-422F-8203-41AD8208FCCE}" type="sibTrans" cxnId="{AC5C4A08-E8B0-4D36-9546-0528CCBE98F8}">
      <dgm:prSet/>
      <dgm:spPr/>
      <dgm:t>
        <a:bodyPr/>
        <a:lstStyle/>
        <a:p>
          <a:endParaRPr lang="en-US" sz="1400" b="1">
            <a:latin typeface="Gill Sans MT" pitchFamily="34" charset="0"/>
          </a:endParaRPr>
        </a:p>
      </dgm:t>
    </dgm:pt>
    <dgm:pt modelId="{9FBBA460-51FB-4EA2-88A5-FAB08411DF10}" type="pres">
      <dgm:prSet presAssocID="{4CCC2F65-5324-47EF-94B6-692EA3D8911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013526C-CABF-4193-A6DB-8FF72F91698E}" type="pres">
      <dgm:prSet presAssocID="{1409C5B4-94F7-4BF3-9C84-E1E1154F3800}" presName="hierRoot1" presStyleCnt="0"/>
      <dgm:spPr/>
    </dgm:pt>
    <dgm:pt modelId="{BB2D4D7C-8732-47A5-ACC8-1EECF158F733}" type="pres">
      <dgm:prSet presAssocID="{1409C5B4-94F7-4BF3-9C84-E1E1154F3800}" presName="composite" presStyleCnt="0"/>
      <dgm:spPr/>
    </dgm:pt>
    <dgm:pt modelId="{FDA0D540-232A-4294-81E4-023EFD547C80}" type="pres">
      <dgm:prSet presAssocID="{1409C5B4-94F7-4BF3-9C84-E1E1154F3800}" presName="background" presStyleLbl="node0" presStyleIdx="0" presStyleCnt="1"/>
      <dgm:spPr/>
    </dgm:pt>
    <dgm:pt modelId="{BD01FE97-F154-4D60-9962-46373200AAB3}" type="pres">
      <dgm:prSet presAssocID="{1409C5B4-94F7-4BF3-9C84-E1E1154F380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0DD1E9-B301-4915-BD72-8CF3E46B897D}" type="pres">
      <dgm:prSet presAssocID="{1409C5B4-94F7-4BF3-9C84-E1E1154F3800}" presName="hierChild2" presStyleCnt="0"/>
      <dgm:spPr/>
    </dgm:pt>
    <dgm:pt modelId="{2502330B-76CF-41BB-8D2E-F0CE67C231AA}" type="pres">
      <dgm:prSet presAssocID="{D89B310C-3F31-4207-AA7C-00313B3ADE96}" presName="Name10" presStyleLbl="parChTrans1D2" presStyleIdx="0" presStyleCnt="3"/>
      <dgm:spPr/>
      <dgm:t>
        <a:bodyPr/>
        <a:lstStyle/>
        <a:p>
          <a:endParaRPr lang="en-US"/>
        </a:p>
      </dgm:t>
    </dgm:pt>
    <dgm:pt modelId="{6C264C64-24BA-44F5-9AD5-A7BB7D66F47A}" type="pres">
      <dgm:prSet presAssocID="{E0BD9B24-E151-4C73-8D5D-CF10EB9C4F69}" presName="hierRoot2" presStyleCnt="0"/>
      <dgm:spPr/>
    </dgm:pt>
    <dgm:pt modelId="{DAD65BBB-2CAA-4284-9866-51AA5B4DEE8F}" type="pres">
      <dgm:prSet presAssocID="{E0BD9B24-E151-4C73-8D5D-CF10EB9C4F69}" presName="composite2" presStyleCnt="0"/>
      <dgm:spPr/>
    </dgm:pt>
    <dgm:pt modelId="{CA6063DD-7ECA-4845-87CC-4847224E2CD2}" type="pres">
      <dgm:prSet presAssocID="{E0BD9B24-E151-4C73-8D5D-CF10EB9C4F69}" presName="background2" presStyleLbl="node2" presStyleIdx="0" presStyleCnt="3"/>
      <dgm:spPr/>
    </dgm:pt>
    <dgm:pt modelId="{D347CC17-60B1-472F-A9A7-74B6C590BBD0}" type="pres">
      <dgm:prSet presAssocID="{E0BD9B24-E151-4C73-8D5D-CF10EB9C4F69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F9152B-32C7-4EB2-9880-D01D82384990}" type="pres">
      <dgm:prSet presAssocID="{E0BD9B24-E151-4C73-8D5D-CF10EB9C4F69}" presName="hierChild3" presStyleCnt="0"/>
      <dgm:spPr/>
    </dgm:pt>
    <dgm:pt modelId="{188A1711-5D0E-476E-9FEB-34B4DDC8A9B0}" type="pres">
      <dgm:prSet presAssocID="{12F23B20-9886-437B-882F-E1E78456C45E}" presName="Name10" presStyleLbl="parChTrans1D2" presStyleIdx="1" presStyleCnt="3"/>
      <dgm:spPr/>
      <dgm:t>
        <a:bodyPr/>
        <a:lstStyle/>
        <a:p>
          <a:endParaRPr lang="en-US"/>
        </a:p>
      </dgm:t>
    </dgm:pt>
    <dgm:pt modelId="{88595970-E8DD-46E7-AB20-51EEEA29FC2B}" type="pres">
      <dgm:prSet presAssocID="{FD3C087A-C457-447D-A22B-EFB36B782BA7}" presName="hierRoot2" presStyleCnt="0"/>
      <dgm:spPr/>
    </dgm:pt>
    <dgm:pt modelId="{C7190AB3-BB2A-40BA-97E9-D9764ECC9F2D}" type="pres">
      <dgm:prSet presAssocID="{FD3C087A-C457-447D-A22B-EFB36B782BA7}" presName="composite2" presStyleCnt="0"/>
      <dgm:spPr/>
    </dgm:pt>
    <dgm:pt modelId="{553C0B44-BC70-461C-BC1A-23FB8EA42B8A}" type="pres">
      <dgm:prSet presAssocID="{FD3C087A-C457-447D-A22B-EFB36B782BA7}" presName="background2" presStyleLbl="node2" presStyleIdx="1" presStyleCnt="3"/>
      <dgm:spPr/>
    </dgm:pt>
    <dgm:pt modelId="{454ADEB3-6B04-4C46-8BB7-3FA5C29E3721}" type="pres">
      <dgm:prSet presAssocID="{FD3C087A-C457-447D-A22B-EFB36B782BA7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C5D3FD-1755-4F01-B8B2-55726400FDD5}" type="pres">
      <dgm:prSet presAssocID="{FD3C087A-C457-447D-A22B-EFB36B782BA7}" presName="hierChild3" presStyleCnt="0"/>
      <dgm:spPr/>
    </dgm:pt>
    <dgm:pt modelId="{E6A5830F-B751-4414-84D4-6A3037F4A66F}" type="pres">
      <dgm:prSet presAssocID="{CC0081AC-72DA-451D-BD7E-198843AA78A6}" presName="Name10" presStyleLbl="parChTrans1D2" presStyleIdx="2" presStyleCnt="3"/>
      <dgm:spPr/>
      <dgm:t>
        <a:bodyPr/>
        <a:lstStyle/>
        <a:p>
          <a:endParaRPr lang="en-US"/>
        </a:p>
      </dgm:t>
    </dgm:pt>
    <dgm:pt modelId="{75C53188-DEB5-4A1C-8D42-F4B87AED28A5}" type="pres">
      <dgm:prSet presAssocID="{3F0A110F-A692-422C-A866-92FC35AAF108}" presName="hierRoot2" presStyleCnt="0"/>
      <dgm:spPr/>
    </dgm:pt>
    <dgm:pt modelId="{AC2931B7-72B8-48D6-88AC-DE8EB2B1860A}" type="pres">
      <dgm:prSet presAssocID="{3F0A110F-A692-422C-A866-92FC35AAF108}" presName="composite2" presStyleCnt="0"/>
      <dgm:spPr/>
    </dgm:pt>
    <dgm:pt modelId="{DC4BABB9-2DFD-4D07-9E3E-2C80C7ADF242}" type="pres">
      <dgm:prSet presAssocID="{3F0A110F-A692-422C-A866-92FC35AAF108}" presName="background2" presStyleLbl="node2" presStyleIdx="2" presStyleCnt="3"/>
      <dgm:spPr/>
    </dgm:pt>
    <dgm:pt modelId="{3F776D78-6463-4365-99AA-E0E8D2E6F04B}" type="pres">
      <dgm:prSet presAssocID="{3F0A110F-A692-422C-A866-92FC35AAF108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A9D2E8-FD72-4123-A775-F241642A283B}" type="pres">
      <dgm:prSet presAssocID="{3F0A110F-A692-422C-A866-92FC35AAF108}" presName="hierChild3" presStyleCnt="0"/>
      <dgm:spPr/>
    </dgm:pt>
  </dgm:ptLst>
  <dgm:cxnLst>
    <dgm:cxn modelId="{6C1DBC8A-E176-48E4-B32A-D84F7526CF5F}" type="presOf" srcId="{D89B310C-3F31-4207-AA7C-00313B3ADE96}" destId="{2502330B-76CF-41BB-8D2E-F0CE67C231AA}" srcOrd="0" destOrd="0" presId="urn:microsoft.com/office/officeart/2005/8/layout/hierarchy1"/>
    <dgm:cxn modelId="{0C41F31A-C472-406E-AD5A-2B9180E5D71F}" srcId="{1409C5B4-94F7-4BF3-9C84-E1E1154F3800}" destId="{FD3C087A-C457-447D-A22B-EFB36B782BA7}" srcOrd="1" destOrd="0" parTransId="{12F23B20-9886-437B-882F-E1E78456C45E}" sibTransId="{348AF8A8-B8DD-47C7-9476-EC211D5DAB97}"/>
    <dgm:cxn modelId="{AC5C4A08-E8B0-4D36-9546-0528CCBE98F8}" srcId="{1409C5B4-94F7-4BF3-9C84-E1E1154F3800}" destId="{3F0A110F-A692-422C-A866-92FC35AAF108}" srcOrd="2" destOrd="0" parTransId="{CC0081AC-72DA-451D-BD7E-198843AA78A6}" sibTransId="{EDE5807F-03BB-422F-8203-41AD8208FCCE}"/>
    <dgm:cxn modelId="{1756C176-3684-405F-BC29-027E1BA20904}" srcId="{1409C5B4-94F7-4BF3-9C84-E1E1154F3800}" destId="{E0BD9B24-E151-4C73-8D5D-CF10EB9C4F69}" srcOrd="0" destOrd="0" parTransId="{D89B310C-3F31-4207-AA7C-00313B3ADE96}" sibTransId="{54033F00-1AC4-4625-B88C-1A3D68DB911A}"/>
    <dgm:cxn modelId="{7317E1E6-D072-40A9-8555-9E484D86D994}" type="presOf" srcId="{FD3C087A-C457-447D-A22B-EFB36B782BA7}" destId="{454ADEB3-6B04-4C46-8BB7-3FA5C29E3721}" srcOrd="0" destOrd="0" presId="urn:microsoft.com/office/officeart/2005/8/layout/hierarchy1"/>
    <dgm:cxn modelId="{BD5D2FBA-5356-4301-9E24-3F681320428F}" srcId="{4CCC2F65-5324-47EF-94B6-692EA3D8911A}" destId="{1409C5B4-94F7-4BF3-9C84-E1E1154F3800}" srcOrd="0" destOrd="0" parTransId="{CFC87F39-1874-4CDF-8632-45C93F4E8FD5}" sibTransId="{A6B1DE28-8C73-4DA6-A87C-DEE2C73B764D}"/>
    <dgm:cxn modelId="{C5A61E36-1109-4D07-BFF9-7A49D396513C}" type="presOf" srcId="{E0BD9B24-E151-4C73-8D5D-CF10EB9C4F69}" destId="{D347CC17-60B1-472F-A9A7-74B6C590BBD0}" srcOrd="0" destOrd="0" presId="urn:microsoft.com/office/officeart/2005/8/layout/hierarchy1"/>
    <dgm:cxn modelId="{E6058ABE-442C-40D7-80BD-6D27151FD1D9}" type="presOf" srcId="{3F0A110F-A692-422C-A866-92FC35AAF108}" destId="{3F776D78-6463-4365-99AA-E0E8D2E6F04B}" srcOrd="0" destOrd="0" presId="urn:microsoft.com/office/officeart/2005/8/layout/hierarchy1"/>
    <dgm:cxn modelId="{E7030AA8-E3C6-4726-A835-251C469EAFBC}" type="presOf" srcId="{4CCC2F65-5324-47EF-94B6-692EA3D8911A}" destId="{9FBBA460-51FB-4EA2-88A5-FAB08411DF10}" srcOrd="0" destOrd="0" presId="urn:microsoft.com/office/officeart/2005/8/layout/hierarchy1"/>
    <dgm:cxn modelId="{A944F289-79F5-497B-A663-71390DCDCDD1}" type="presOf" srcId="{CC0081AC-72DA-451D-BD7E-198843AA78A6}" destId="{E6A5830F-B751-4414-84D4-6A3037F4A66F}" srcOrd="0" destOrd="0" presId="urn:microsoft.com/office/officeart/2005/8/layout/hierarchy1"/>
    <dgm:cxn modelId="{D5673D4B-1628-4F78-9201-73E65D96E0C9}" type="presOf" srcId="{1409C5B4-94F7-4BF3-9C84-E1E1154F3800}" destId="{BD01FE97-F154-4D60-9962-46373200AAB3}" srcOrd="0" destOrd="0" presId="urn:microsoft.com/office/officeart/2005/8/layout/hierarchy1"/>
    <dgm:cxn modelId="{807BD159-F528-4C79-AE2E-2844D271D46F}" type="presOf" srcId="{12F23B20-9886-437B-882F-E1E78456C45E}" destId="{188A1711-5D0E-476E-9FEB-34B4DDC8A9B0}" srcOrd="0" destOrd="0" presId="urn:microsoft.com/office/officeart/2005/8/layout/hierarchy1"/>
    <dgm:cxn modelId="{09579D00-A099-4FCC-A068-FA38C0AE0ECC}" type="presParOf" srcId="{9FBBA460-51FB-4EA2-88A5-FAB08411DF10}" destId="{8013526C-CABF-4193-A6DB-8FF72F91698E}" srcOrd="0" destOrd="0" presId="urn:microsoft.com/office/officeart/2005/8/layout/hierarchy1"/>
    <dgm:cxn modelId="{EA0EE61F-D788-4D82-B45B-FD6F176FF315}" type="presParOf" srcId="{8013526C-CABF-4193-A6DB-8FF72F91698E}" destId="{BB2D4D7C-8732-47A5-ACC8-1EECF158F733}" srcOrd="0" destOrd="0" presId="urn:microsoft.com/office/officeart/2005/8/layout/hierarchy1"/>
    <dgm:cxn modelId="{449185D1-F164-45C6-94E2-F60AFAC929C6}" type="presParOf" srcId="{BB2D4D7C-8732-47A5-ACC8-1EECF158F733}" destId="{FDA0D540-232A-4294-81E4-023EFD547C80}" srcOrd="0" destOrd="0" presId="urn:microsoft.com/office/officeart/2005/8/layout/hierarchy1"/>
    <dgm:cxn modelId="{CEB354F7-DA7B-4547-A31B-31FC12BD598B}" type="presParOf" srcId="{BB2D4D7C-8732-47A5-ACC8-1EECF158F733}" destId="{BD01FE97-F154-4D60-9962-46373200AAB3}" srcOrd="1" destOrd="0" presId="urn:microsoft.com/office/officeart/2005/8/layout/hierarchy1"/>
    <dgm:cxn modelId="{5DE9ACB1-76A9-45E8-B6C9-1B5EF44CA274}" type="presParOf" srcId="{8013526C-CABF-4193-A6DB-8FF72F91698E}" destId="{080DD1E9-B301-4915-BD72-8CF3E46B897D}" srcOrd="1" destOrd="0" presId="urn:microsoft.com/office/officeart/2005/8/layout/hierarchy1"/>
    <dgm:cxn modelId="{8ABC75E5-858E-44D8-B2DC-004CBB0F16D2}" type="presParOf" srcId="{080DD1E9-B301-4915-BD72-8CF3E46B897D}" destId="{2502330B-76CF-41BB-8D2E-F0CE67C231AA}" srcOrd="0" destOrd="0" presId="urn:microsoft.com/office/officeart/2005/8/layout/hierarchy1"/>
    <dgm:cxn modelId="{210A9598-D3FF-465B-89FB-BB77748CB39E}" type="presParOf" srcId="{080DD1E9-B301-4915-BD72-8CF3E46B897D}" destId="{6C264C64-24BA-44F5-9AD5-A7BB7D66F47A}" srcOrd="1" destOrd="0" presId="urn:microsoft.com/office/officeart/2005/8/layout/hierarchy1"/>
    <dgm:cxn modelId="{5F792C14-94F1-42A9-9C4E-30C678F6FA90}" type="presParOf" srcId="{6C264C64-24BA-44F5-9AD5-A7BB7D66F47A}" destId="{DAD65BBB-2CAA-4284-9866-51AA5B4DEE8F}" srcOrd="0" destOrd="0" presId="urn:microsoft.com/office/officeart/2005/8/layout/hierarchy1"/>
    <dgm:cxn modelId="{50DD3071-ECB7-4E53-94E7-ADA4F9FC6075}" type="presParOf" srcId="{DAD65BBB-2CAA-4284-9866-51AA5B4DEE8F}" destId="{CA6063DD-7ECA-4845-87CC-4847224E2CD2}" srcOrd="0" destOrd="0" presId="urn:microsoft.com/office/officeart/2005/8/layout/hierarchy1"/>
    <dgm:cxn modelId="{E9F7E96C-8996-426A-A79B-7D9B2B9CD9AB}" type="presParOf" srcId="{DAD65BBB-2CAA-4284-9866-51AA5B4DEE8F}" destId="{D347CC17-60B1-472F-A9A7-74B6C590BBD0}" srcOrd="1" destOrd="0" presId="urn:microsoft.com/office/officeart/2005/8/layout/hierarchy1"/>
    <dgm:cxn modelId="{D4CCFD40-0F01-4742-BF13-306A413335CE}" type="presParOf" srcId="{6C264C64-24BA-44F5-9AD5-A7BB7D66F47A}" destId="{89F9152B-32C7-4EB2-9880-D01D82384990}" srcOrd="1" destOrd="0" presId="urn:microsoft.com/office/officeart/2005/8/layout/hierarchy1"/>
    <dgm:cxn modelId="{0BFBDAD9-ED90-4D99-B7A5-87677187878F}" type="presParOf" srcId="{080DD1E9-B301-4915-BD72-8CF3E46B897D}" destId="{188A1711-5D0E-476E-9FEB-34B4DDC8A9B0}" srcOrd="2" destOrd="0" presId="urn:microsoft.com/office/officeart/2005/8/layout/hierarchy1"/>
    <dgm:cxn modelId="{483BDEE5-E341-4655-979D-3BD04D5BAE6F}" type="presParOf" srcId="{080DD1E9-B301-4915-BD72-8CF3E46B897D}" destId="{88595970-E8DD-46E7-AB20-51EEEA29FC2B}" srcOrd="3" destOrd="0" presId="urn:microsoft.com/office/officeart/2005/8/layout/hierarchy1"/>
    <dgm:cxn modelId="{2D62AE15-1C0D-422D-8B0D-CF8EE4CB4B2A}" type="presParOf" srcId="{88595970-E8DD-46E7-AB20-51EEEA29FC2B}" destId="{C7190AB3-BB2A-40BA-97E9-D9764ECC9F2D}" srcOrd="0" destOrd="0" presId="urn:microsoft.com/office/officeart/2005/8/layout/hierarchy1"/>
    <dgm:cxn modelId="{CFCEE293-D625-4FB6-A908-7594E4794260}" type="presParOf" srcId="{C7190AB3-BB2A-40BA-97E9-D9764ECC9F2D}" destId="{553C0B44-BC70-461C-BC1A-23FB8EA42B8A}" srcOrd="0" destOrd="0" presId="urn:microsoft.com/office/officeart/2005/8/layout/hierarchy1"/>
    <dgm:cxn modelId="{AB3627C4-7CAC-4C5C-BDBE-DF89A33605A8}" type="presParOf" srcId="{C7190AB3-BB2A-40BA-97E9-D9764ECC9F2D}" destId="{454ADEB3-6B04-4C46-8BB7-3FA5C29E3721}" srcOrd="1" destOrd="0" presId="urn:microsoft.com/office/officeart/2005/8/layout/hierarchy1"/>
    <dgm:cxn modelId="{1929DBD4-5ADE-4610-80DE-2FBA49B7F33E}" type="presParOf" srcId="{88595970-E8DD-46E7-AB20-51EEEA29FC2B}" destId="{43C5D3FD-1755-4F01-B8B2-55726400FDD5}" srcOrd="1" destOrd="0" presId="urn:microsoft.com/office/officeart/2005/8/layout/hierarchy1"/>
    <dgm:cxn modelId="{FF6EE703-F482-492E-BBD1-135B0B98C947}" type="presParOf" srcId="{080DD1E9-B301-4915-BD72-8CF3E46B897D}" destId="{E6A5830F-B751-4414-84D4-6A3037F4A66F}" srcOrd="4" destOrd="0" presId="urn:microsoft.com/office/officeart/2005/8/layout/hierarchy1"/>
    <dgm:cxn modelId="{B76E9C2F-2973-4096-948C-2215C96E2786}" type="presParOf" srcId="{080DD1E9-B301-4915-BD72-8CF3E46B897D}" destId="{75C53188-DEB5-4A1C-8D42-F4B87AED28A5}" srcOrd="5" destOrd="0" presId="urn:microsoft.com/office/officeart/2005/8/layout/hierarchy1"/>
    <dgm:cxn modelId="{019221E6-9EDC-4924-9740-A4C6F47283A4}" type="presParOf" srcId="{75C53188-DEB5-4A1C-8D42-F4B87AED28A5}" destId="{AC2931B7-72B8-48D6-88AC-DE8EB2B1860A}" srcOrd="0" destOrd="0" presId="urn:microsoft.com/office/officeart/2005/8/layout/hierarchy1"/>
    <dgm:cxn modelId="{5A07CFEF-2941-4FF2-AD3B-939A61A94A8B}" type="presParOf" srcId="{AC2931B7-72B8-48D6-88AC-DE8EB2B1860A}" destId="{DC4BABB9-2DFD-4D07-9E3E-2C80C7ADF242}" srcOrd="0" destOrd="0" presId="urn:microsoft.com/office/officeart/2005/8/layout/hierarchy1"/>
    <dgm:cxn modelId="{7D1EEE40-B8D9-47A1-81FB-D304EC388F04}" type="presParOf" srcId="{AC2931B7-72B8-48D6-88AC-DE8EB2B1860A}" destId="{3F776D78-6463-4365-99AA-E0E8D2E6F04B}" srcOrd="1" destOrd="0" presId="urn:microsoft.com/office/officeart/2005/8/layout/hierarchy1"/>
    <dgm:cxn modelId="{CBC95738-E4F6-426D-A4CD-4825B04DA165}" type="presParOf" srcId="{75C53188-DEB5-4A1C-8D42-F4B87AED28A5}" destId="{A7A9D2E8-FD72-4123-A775-F241642A283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CC2F65-5324-47EF-94B6-692EA3D8911A}" type="doc">
      <dgm:prSet loTypeId="urn:microsoft.com/office/officeart/2005/8/layout/hierarchy1" loCatId="hierarchy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409C5B4-94F7-4BF3-9C84-E1E1154F3800}">
      <dgm:prSet phldrT="[Text]" custT="1"/>
      <dgm:spPr/>
      <dgm:t>
        <a:bodyPr/>
        <a:lstStyle/>
        <a:p>
          <a:r>
            <a:rPr lang="en-US" sz="1400" b="1" dirty="0" smtClean="0">
              <a:latin typeface="Gill Sans MT" pitchFamily="34" charset="0"/>
            </a:rPr>
            <a:t>Pigment</a:t>
          </a:r>
          <a:endParaRPr lang="en-US" sz="1400" b="1" dirty="0">
            <a:latin typeface="Gill Sans MT" pitchFamily="34" charset="0"/>
          </a:endParaRPr>
        </a:p>
      </dgm:t>
    </dgm:pt>
    <dgm:pt modelId="{CFC87F39-1874-4CDF-8632-45C93F4E8FD5}" type="parTrans" cxnId="{BD5D2FBA-5356-4301-9E24-3F681320428F}">
      <dgm:prSet/>
      <dgm:spPr/>
      <dgm:t>
        <a:bodyPr/>
        <a:lstStyle/>
        <a:p>
          <a:endParaRPr lang="en-US" sz="1400" b="1">
            <a:latin typeface="Gill Sans MT" pitchFamily="34" charset="0"/>
          </a:endParaRPr>
        </a:p>
      </dgm:t>
    </dgm:pt>
    <dgm:pt modelId="{A6B1DE28-8C73-4DA6-A87C-DEE2C73B764D}" type="sibTrans" cxnId="{BD5D2FBA-5356-4301-9E24-3F681320428F}">
      <dgm:prSet/>
      <dgm:spPr/>
      <dgm:t>
        <a:bodyPr/>
        <a:lstStyle/>
        <a:p>
          <a:endParaRPr lang="en-US" sz="1400" b="1">
            <a:latin typeface="Gill Sans MT" pitchFamily="34" charset="0"/>
          </a:endParaRPr>
        </a:p>
      </dgm:t>
    </dgm:pt>
    <dgm:pt modelId="{E0BD9B24-E151-4C73-8D5D-CF10EB9C4F69}">
      <dgm:prSet phldrT="[Text]" custT="1"/>
      <dgm:spPr/>
      <dgm:t>
        <a:bodyPr/>
        <a:lstStyle/>
        <a:p>
          <a:r>
            <a:rPr lang="en-US" sz="1400" b="1" dirty="0" smtClean="0">
              <a:latin typeface="Gill Sans MT" pitchFamily="34" charset="0"/>
            </a:rPr>
            <a:t>Melanin</a:t>
          </a:r>
          <a:endParaRPr lang="en-US" sz="1400" b="1" dirty="0">
            <a:latin typeface="Gill Sans MT" pitchFamily="34" charset="0"/>
          </a:endParaRPr>
        </a:p>
      </dgm:t>
    </dgm:pt>
    <dgm:pt modelId="{D89B310C-3F31-4207-AA7C-00313B3ADE96}" type="parTrans" cxnId="{1756C176-3684-405F-BC29-027E1BA20904}">
      <dgm:prSet/>
      <dgm:spPr/>
      <dgm:t>
        <a:bodyPr/>
        <a:lstStyle/>
        <a:p>
          <a:endParaRPr lang="en-US" sz="1400" b="1">
            <a:latin typeface="Gill Sans MT" pitchFamily="34" charset="0"/>
          </a:endParaRPr>
        </a:p>
      </dgm:t>
    </dgm:pt>
    <dgm:pt modelId="{54033F00-1AC4-4625-B88C-1A3D68DB911A}" type="sibTrans" cxnId="{1756C176-3684-405F-BC29-027E1BA20904}">
      <dgm:prSet/>
      <dgm:spPr/>
      <dgm:t>
        <a:bodyPr/>
        <a:lstStyle/>
        <a:p>
          <a:endParaRPr lang="en-US" sz="1400" b="1">
            <a:latin typeface="Gill Sans MT" pitchFamily="34" charset="0"/>
          </a:endParaRPr>
        </a:p>
      </dgm:t>
    </dgm:pt>
    <dgm:pt modelId="{FD3C087A-C457-447D-A22B-EFB36B782BA7}">
      <dgm:prSet phldrT="[Text]" custT="1"/>
      <dgm:spPr/>
      <dgm:t>
        <a:bodyPr/>
        <a:lstStyle/>
        <a:p>
          <a:r>
            <a:rPr lang="en-US" sz="1400" b="1" dirty="0" err="1" smtClean="0">
              <a:latin typeface="Gill Sans MT" pitchFamily="34" charset="0"/>
            </a:rPr>
            <a:t>Pyocyanin</a:t>
          </a:r>
          <a:endParaRPr lang="en-US" sz="1400" b="1" dirty="0">
            <a:latin typeface="Gill Sans MT" pitchFamily="34" charset="0"/>
          </a:endParaRPr>
        </a:p>
      </dgm:t>
    </dgm:pt>
    <dgm:pt modelId="{12F23B20-9886-437B-882F-E1E78456C45E}" type="parTrans" cxnId="{0C41F31A-C472-406E-AD5A-2B9180E5D71F}">
      <dgm:prSet/>
      <dgm:spPr/>
      <dgm:t>
        <a:bodyPr/>
        <a:lstStyle/>
        <a:p>
          <a:endParaRPr lang="en-US" sz="1400" b="1">
            <a:latin typeface="Gill Sans MT" pitchFamily="34" charset="0"/>
          </a:endParaRPr>
        </a:p>
      </dgm:t>
    </dgm:pt>
    <dgm:pt modelId="{348AF8A8-B8DD-47C7-9476-EC211D5DAB97}" type="sibTrans" cxnId="{0C41F31A-C472-406E-AD5A-2B9180E5D71F}">
      <dgm:prSet/>
      <dgm:spPr/>
      <dgm:t>
        <a:bodyPr/>
        <a:lstStyle/>
        <a:p>
          <a:endParaRPr lang="en-US" sz="1400" b="1">
            <a:latin typeface="Gill Sans MT" pitchFamily="34" charset="0"/>
          </a:endParaRPr>
        </a:p>
      </dgm:t>
    </dgm:pt>
    <dgm:pt modelId="{3F0A110F-A692-422C-A866-92FC35AAF108}">
      <dgm:prSet phldrT="[Text]" custT="1"/>
      <dgm:spPr/>
      <dgm:t>
        <a:bodyPr/>
        <a:lstStyle/>
        <a:p>
          <a:r>
            <a:rPr lang="en-US" sz="1400" b="1" dirty="0" smtClean="0">
              <a:latin typeface="Gill Sans MT" pitchFamily="34" charset="0"/>
            </a:rPr>
            <a:t>Fluorescein</a:t>
          </a:r>
          <a:endParaRPr lang="en-US" sz="1400" b="1" dirty="0">
            <a:latin typeface="Gill Sans MT" pitchFamily="34" charset="0"/>
          </a:endParaRPr>
        </a:p>
      </dgm:t>
    </dgm:pt>
    <dgm:pt modelId="{CC0081AC-72DA-451D-BD7E-198843AA78A6}" type="parTrans" cxnId="{AC5C4A08-E8B0-4D36-9546-0528CCBE98F8}">
      <dgm:prSet/>
      <dgm:spPr/>
      <dgm:t>
        <a:bodyPr/>
        <a:lstStyle/>
        <a:p>
          <a:endParaRPr lang="en-US" sz="1400" b="1">
            <a:latin typeface="Gill Sans MT" pitchFamily="34" charset="0"/>
          </a:endParaRPr>
        </a:p>
      </dgm:t>
    </dgm:pt>
    <dgm:pt modelId="{EDE5807F-03BB-422F-8203-41AD8208FCCE}" type="sibTrans" cxnId="{AC5C4A08-E8B0-4D36-9546-0528CCBE98F8}">
      <dgm:prSet/>
      <dgm:spPr/>
      <dgm:t>
        <a:bodyPr/>
        <a:lstStyle/>
        <a:p>
          <a:endParaRPr lang="en-US" sz="1400" b="1">
            <a:latin typeface="Gill Sans MT" pitchFamily="34" charset="0"/>
          </a:endParaRPr>
        </a:p>
      </dgm:t>
    </dgm:pt>
    <dgm:pt modelId="{9FBBA460-51FB-4EA2-88A5-FAB08411DF10}" type="pres">
      <dgm:prSet presAssocID="{4CCC2F65-5324-47EF-94B6-692EA3D8911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013526C-CABF-4193-A6DB-8FF72F91698E}" type="pres">
      <dgm:prSet presAssocID="{1409C5B4-94F7-4BF3-9C84-E1E1154F3800}" presName="hierRoot1" presStyleCnt="0"/>
      <dgm:spPr/>
      <dgm:t>
        <a:bodyPr/>
        <a:lstStyle/>
        <a:p>
          <a:endParaRPr lang="en-US"/>
        </a:p>
      </dgm:t>
    </dgm:pt>
    <dgm:pt modelId="{BB2D4D7C-8732-47A5-ACC8-1EECF158F733}" type="pres">
      <dgm:prSet presAssocID="{1409C5B4-94F7-4BF3-9C84-E1E1154F3800}" presName="composite" presStyleCnt="0"/>
      <dgm:spPr/>
      <dgm:t>
        <a:bodyPr/>
        <a:lstStyle/>
        <a:p>
          <a:endParaRPr lang="en-US"/>
        </a:p>
      </dgm:t>
    </dgm:pt>
    <dgm:pt modelId="{FDA0D540-232A-4294-81E4-023EFD547C80}" type="pres">
      <dgm:prSet presAssocID="{1409C5B4-94F7-4BF3-9C84-E1E1154F3800}" presName="background" presStyleLbl="node0" presStyleIdx="0" presStyleCnt="1"/>
      <dgm:spPr/>
      <dgm:t>
        <a:bodyPr/>
        <a:lstStyle/>
        <a:p>
          <a:endParaRPr lang="en-US"/>
        </a:p>
      </dgm:t>
    </dgm:pt>
    <dgm:pt modelId="{BD01FE97-F154-4D60-9962-46373200AAB3}" type="pres">
      <dgm:prSet presAssocID="{1409C5B4-94F7-4BF3-9C84-E1E1154F380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0DD1E9-B301-4915-BD72-8CF3E46B897D}" type="pres">
      <dgm:prSet presAssocID="{1409C5B4-94F7-4BF3-9C84-E1E1154F3800}" presName="hierChild2" presStyleCnt="0"/>
      <dgm:spPr/>
      <dgm:t>
        <a:bodyPr/>
        <a:lstStyle/>
        <a:p>
          <a:endParaRPr lang="en-US"/>
        </a:p>
      </dgm:t>
    </dgm:pt>
    <dgm:pt modelId="{2502330B-76CF-41BB-8D2E-F0CE67C231AA}" type="pres">
      <dgm:prSet presAssocID="{D89B310C-3F31-4207-AA7C-00313B3ADE96}" presName="Name10" presStyleLbl="parChTrans1D2" presStyleIdx="0" presStyleCnt="3"/>
      <dgm:spPr/>
      <dgm:t>
        <a:bodyPr/>
        <a:lstStyle/>
        <a:p>
          <a:endParaRPr lang="en-US"/>
        </a:p>
      </dgm:t>
    </dgm:pt>
    <dgm:pt modelId="{6C264C64-24BA-44F5-9AD5-A7BB7D66F47A}" type="pres">
      <dgm:prSet presAssocID="{E0BD9B24-E151-4C73-8D5D-CF10EB9C4F69}" presName="hierRoot2" presStyleCnt="0"/>
      <dgm:spPr/>
      <dgm:t>
        <a:bodyPr/>
        <a:lstStyle/>
        <a:p>
          <a:endParaRPr lang="en-US"/>
        </a:p>
      </dgm:t>
    </dgm:pt>
    <dgm:pt modelId="{DAD65BBB-2CAA-4284-9866-51AA5B4DEE8F}" type="pres">
      <dgm:prSet presAssocID="{E0BD9B24-E151-4C73-8D5D-CF10EB9C4F69}" presName="composite2" presStyleCnt="0"/>
      <dgm:spPr/>
      <dgm:t>
        <a:bodyPr/>
        <a:lstStyle/>
        <a:p>
          <a:endParaRPr lang="en-US"/>
        </a:p>
      </dgm:t>
    </dgm:pt>
    <dgm:pt modelId="{CA6063DD-7ECA-4845-87CC-4847224E2CD2}" type="pres">
      <dgm:prSet presAssocID="{E0BD9B24-E151-4C73-8D5D-CF10EB9C4F69}" presName="background2" presStyleLbl="node2" presStyleIdx="0" presStyleCnt="3"/>
      <dgm:spPr/>
      <dgm:t>
        <a:bodyPr/>
        <a:lstStyle/>
        <a:p>
          <a:endParaRPr lang="en-US"/>
        </a:p>
      </dgm:t>
    </dgm:pt>
    <dgm:pt modelId="{D347CC17-60B1-472F-A9A7-74B6C590BBD0}" type="pres">
      <dgm:prSet presAssocID="{E0BD9B24-E151-4C73-8D5D-CF10EB9C4F69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F9152B-32C7-4EB2-9880-D01D82384990}" type="pres">
      <dgm:prSet presAssocID="{E0BD9B24-E151-4C73-8D5D-CF10EB9C4F69}" presName="hierChild3" presStyleCnt="0"/>
      <dgm:spPr/>
      <dgm:t>
        <a:bodyPr/>
        <a:lstStyle/>
        <a:p>
          <a:endParaRPr lang="en-US"/>
        </a:p>
      </dgm:t>
    </dgm:pt>
    <dgm:pt modelId="{188A1711-5D0E-476E-9FEB-34B4DDC8A9B0}" type="pres">
      <dgm:prSet presAssocID="{12F23B20-9886-437B-882F-E1E78456C45E}" presName="Name10" presStyleLbl="parChTrans1D2" presStyleIdx="1" presStyleCnt="3"/>
      <dgm:spPr/>
      <dgm:t>
        <a:bodyPr/>
        <a:lstStyle/>
        <a:p>
          <a:endParaRPr lang="en-US"/>
        </a:p>
      </dgm:t>
    </dgm:pt>
    <dgm:pt modelId="{88595970-E8DD-46E7-AB20-51EEEA29FC2B}" type="pres">
      <dgm:prSet presAssocID="{FD3C087A-C457-447D-A22B-EFB36B782BA7}" presName="hierRoot2" presStyleCnt="0"/>
      <dgm:spPr/>
      <dgm:t>
        <a:bodyPr/>
        <a:lstStyle/>
        <a:p>
          <a:endParaRPr lang="en-US"/>
        </a:p>
      </dgm:t>
    </dgm:pt>
    <dgm:pt modelId="{C7190AB3-BB2A-40BA-97E9-D9764ECC9F2D}" type="pres">
      <dgm:prSet presAssocID="{FD3C087A-C457-447D-A22B-EFB36B782BA7}" presName="composite2" presStyleCnt="0"/>
      <dgm:spPr/>
      <dgm:t>
        <a:bodyPr/>
        <a:lstStyle/>
        <a:p>
          <a:endParaRPr lang="en-US"/>
        </a:p>
      </dgm:t>
    </dgm:pt>
    <dgm:pt modelId="{553C0B44-BC70-461C-BC1A-23FB8EA42B8A}" type="pres">
      <dgm:prSet presAssocID="{FD3C087A-C457-447D-A22B-EFB36B782BA7}" presName="background2" presStyleLbl="node2" presStyleIdx="1" presStyleCnt="3"/>
      <dgm:spPr/>
      <dgm:t>
        <a:bodyPr/>
        <a:lstStyle/>
        <a:p>
          <a:endParaRPr lang="en-US"/>
        </a:p>
      </dgm:t>
    </dgm:pt>
    <dgm:pt modelId="{454ADEB3-6B04-4C46-8BB7-3FA5C29E3721}" type="pres">
      <dgm:prSet presAssocID="{FD3C087A-C457-447D-A22B-EFB36B782BA7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C5D3FD-1755-4F01-B8B2-55726400FDD5}" type="pres">
      <dgm:prSet presAssocID="{FD3C087A-C457-447D-A22B-EFB36B782BA7}" presName="hierChild3" presStyleCnt="0"/>
      <dgm:spPr/>
      <dgm:t>
        <a:bodyPr/>
        <a:lstStyle/>
        <a:p>
          <a:endParaRPr lang="en-US"/>
        </a:p>
      </dgm:t>
    </dgm:pt>
    <dgm:pt modelId="{E6A5830F-B751-4414-84D4-6A3037F4A66F}" type="pres">
      <dgm:prSet presAssocID="{CC0081AC-72DA-451D-BD7E-198843AA78A6}" presName="Name10" presStyleLbl="parChTrans1D2" presStyleIdx="2" presStyleCnt="3"/>
      <dgm:spPr/>
      <dgm:t>
        <a:bodyPr/>
        <a:lstStyle/>
        <a:p>
          <a:endParaRPr lang="en-US"/>
        </a:p>
      </dgm:t>
    </dgm:pt>
    <dgm:pt modelId="{75C53188-DEB5-4A1C-8D42-F4B87AED28A5}" type="pres">
      <dgm:prSet presAssocID="{3F0A110F-A692-422C-A866-92FC35AAF108}" presName="hierRoot2" presStyleCnt="0"/>
      <dgm:spPr/>
      <dgm:t>
        <a:bodyPr/>
        <a:lstStyle/>
        <a:p>
          <a:endParaRPr lang="en-US"/>
        </a:p>
      </dgm:t>
    </dgm:pt>
    <dgm:pt modelId="{AC2931B7-72B8-48D6-88AC-DE8EB2B1860A}" type="pres">
      <dgm:prSet presAssocID="{3F0A110F-A692-422C-A866-92FC35AAF108}" presName="composite2" presStyleCnt="0"/>
      <dgm:spPr/>
      <dgm:t>
        <a:bodyPr/>
        <a:lstStyle/>
        <a:p>
          <a:endParaRPr lang="en-US"/>
        </a:p>
      </dgm:t>
    </dgm:pt>
    <dgm:pt modelId="{DC4BABB9-2DFD-4D07-9E3E-2C80C7ADF242}" type="pres">
      <dgm:prSet presAssocID="{3F0A110F-A692-422C-A866-92FC35AAF108}" presName="background2" presStyleLbl="node2" presStyleIdx="2" presStyleCnt="3"/>
      <dgm:spPr/>
      <dgm:t>
        <a:bodyPr/>
        <a:lstStyle/>
        <a:p>
          <a:endParaRPr lang="en-US"/>
        </a:p>
      </dgm:t>
    </dgm:pt>
    <dgm:pt modelId="{3F776D78-6463-4365-99AA-E0E8D2E6F04B}" type="pres">
      <dgm:prSet presAssocID="{3F0A110F-A692-422C-A866-92FC35AAF108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A9D2E8-FD72-4123-A775-F241642A283B}" type="pres">
      <dgm:prSet presAssocID="{3F0A110F-A692-422C-A866-92FC35AAF108}" presName="hierChild3" presStyleCnt="0"/>
      <dgm:spPr/>
      <dgm:t>
        <a:bodyPr/>
        <a:lstStyle/>
        <a:p>
          <a:endParaRPr lang="en-US"/>
        </a:p>
      </dgm:t>
    </dgm:pt>
  </dgm:ptLst>
  <dgm:cxnLst>
    <dgm:cxn modelId="{BD5D2FBA-5356-4301-9E24-3F681320428F}" srcId="{4CCC2F65-5324-47EF-94B6-692EA3D8911A}" destId="{1409C5B4-94F7-4BF3-9C84-E1E1154F3800}" srcOrd="0" destOrd="0" parTransId="{CFC87F39-1874-4CDF-8632-45C93F4E8FD5}" sibTransId="{A6B1DE28-8C73-4DA6-A87C-DEE2C73B764D}"/>
    <dgm:cxn modelId="{123668D3-0185-4ECA-91EE-1EEAD6096185}" type="presOf" srcId="{E0BD9B24-E151-4C73-8D5D-CF10EB9C4F69}" destId="{D347CC17-60B1-472F-A9A7-74B6C590BBD0}" srcOrd="0" destOrd="0" presId="urn:microsoft.com/office/officeart/2005/8/layout/hierarchy1"/>
    <dgm:cxn modelId="{C63611A4-B6A7-48A4-9E9E-96FD0F1A203D}" type="presOf" srcId="{4CCC2F65-5324-47EF-94B6-692EA3D8911A}" destId="{9FBBA460-51FB-4EA2-88A5-FAB08411DF10}" srcOrd="0" destOrd="0" presId="urn:microsoft.com/office/officeart/2005/8/layout/hierarchy1"/>
    <dgm:cxn modelId="{AC5C4A08-E8B0-4D36-9546-0528CCBE98F8}" srcId="{1409C5B4-94F7-4BF3-9C84-E1E1154F3800}" destId="{3F0A110F-A692-422C-A866-92FC35AAF108}" srcOrd="2" destOrd="0" parTransId="{CC0081AC-72DA-451D-BD7E-198843AA78A6}" sibTransId="{EDE5807F-03BB-422F-8203-41AD8208FCCE}"/>
    <dgm:cxn modelId="{053600C1-2D42-41DB-98C0-FB3784250342}" type="presOf" srcId="{12F23B20-9886-437B-882F-E1E78456C45E}" destId="{188A1711-5D0E-476E-9FEB-34B4DDC8A9B0}" srcOrd="0" destOrd="0" presId="urn:microsoft.com/office/officeart/2005/8/layout/hierarchy1"/>
    <dgm:cxn modelId="{13D79B50-9599-480A-9D96-2ED09AEEF0E9}" type="presOf" srcId="{3F0A110F-A692-422C-A866-92FC35AAF108}" destId="{3F776D78-6463-4365-99AA-E0E8D2E6F04B}" srcOrd="0" destOrd="0" presId="urn:microsoft.com/office/officeart/2005/8/layout/hierarchy1"/>
    <dgm:cxn modelId="{0C41F31A-C472-406E-AD5A-2B9180E5D71F}" srcId="{1409C5B4-94F7-4BF3-9C84-E1E1154F3800}" destId="{FD3C087A-C457-447D-A22B-EFB36B782BA7}" srcOrd="1" destOrd="0" parTransId="{12F23B20-9886-437B-882F-E1E78456C45E}" sibTransId="{348AF8A8-B8DD-47C7-9476-EC211D5DAB97}"/>
    <dgm:cxn modelId="{1756C176-3684-405F-BC29-027E1BA20904}" srcId="{1409C5B4-94F7-4BF3-9C84-E1E1154F3800}" destId="{E0BD9B24-E151-4C73-8D5D-CF10EB9C4F69}" srcOrd="0" destOrd="0" parTransId="{D89B310C-3F31-4207-AA7C-00313B3ADE96}" sibTransId="{54033F00-1AC4-4625-B88C-1A3D68DB911A}"/>
    <dgm:cxn modelId="{E2090364-5F0E-4525-A300-82DE010F17FD}" type="presOf" srcId="{D89B310C-3F31-4207-AA7C-00313B3ADE96}" destId="{2502330B-76CF-41BB-8D2E-F0CE67C231AA}" srcOrd="0" destOrd="0" presId="urn:microsoft.com/office/officeart/2005/8/layout/hierarchy1"/>
    <dgm:cxn modelId="{0C60B663-060C-4F2B-A207-1734BA63E708}" type="presOf" srcId="{FD3C087A-C457-447D-A22B-EFB36B782BA7}" destId="{454ADEB3-6B04-4C46-8BB7-3FA5C29E3721}" srcOrd="0" destOrd="0" presId="urn:microsoft.com/office/officeart/2005/8/layout/hierarchy1"/>
    <dgm:cxn modelId="{A5555FB6-013C-4772-8CF3-73850DCE2098}" type="presOf" srcId="{CC0081AC-72DA-451D-BD7E-198843AA78A6}" destId="{E6A5830F-B751-4414-84D4-6A3037F4A66F}" srcOrd="0" destOrd="0" presId="urn:microsoft.com/office/officeart/2005/8/layout/hierarchy1"/>
    <dgm:cxn modelId="{11398824-1D2D-446A-B1AD-69AE6CC11609}" type="presOf" srcId="{1409C5B4-94F7-4BF3-9C84-E1E1154F3800}" destId="{BD01FE97-F154-4D60-9962-46373200AAB3}" srcOrd="0" destOrd="0" presId="urn:microsoft.com/office/officeart/2005/8/layout/hierarchy1"/>
    <dgm:cxn modelId="{9D61CEFB-1535-4A4C-A1CA-A3C5443A5A0B}" type="presParOf" srcId="{9FBBA460-51FB-4EA2-88A5-FAB08411DF10}" destId="{8013526C-CABF-4193-A6DB-8FF72F91698E}" srcOrd="0" destOrd="0" presId="urn:microsoft.com/office/officeart/2005/8/layout/hierarchy1"/>
    <dgm:cxn modelId="{60F047BD-D6E2-4E2D-839F-231D7C394507}" type="presParOf" srcId="{8013526C-CABF-4193-A6DB-8FF72F91698E}" destId="{BB2D4D7C-8732-47A5-ACC8-1EECF158F733}" srcOrd="0" destOrd="0" presId="urn:microsoft.com/office/officeart/2005/8/layout/hierarchy1"/>
    <dgm:cxn modelId="{23D125A6-65C3-4076-BB24-9413B535C9B2}" type="presParOf" srcId="{BB2D4D7C-8732-47A5-ACC8-1EECF158F733}" destId="{FDA0D540-232A-4294-81E4-023EFD547C80}" srcOrd="0" destOrd="0" presId="urn:microsoft.com/office/officeart/2005/8/layout/hierarchy1"/>
    <dgm:cxn modelId="{8A72615B-32B6-42F4-A64E-B666DCECA726}" type="presParOf" srcId="{BB2D4D7C-8732-47A5-ACC8-1EECF158F733}" destId="{BD01FE97-F154-4D60-9962-46373200AAB3}" srcOrd="1" destOrd="0" presId="urn:microsoft.com/office/officeart/2005/8/layout/hierarchy1"/>
    <dgm:cxn modelId="{F9348B76-CB93-4AA2-8A23-0B6466FD4C56}" type="presParOf" srcId="{8013526C-CABF-4193-A6DB-8FF72F91698E}" destId="{080DD1E9-B301-4915-BD72-8CF3E46B897D}" srcOrd="1" destOrd="0" presId="urn:microsoft.com/office/officeart/2005/8/layout/hierarchy1"/>
    <dgm:cxn modelId="{1A6B46B1-A299-469B-8A97-689F7DCE75F6}" type="presParOf" srcId="{080DD1E9-B301-4915-BD72-8CF3E46B897D}" destId="{2502330B-76CF-41BB-8D2E-F0CE67C231AA}" srcOrd="0" destOrd="0" presId="urn:microsoft.com/office/officeart/2005/8/layout/hierarchy1"/>
    <dgm:cxn modelId="{E704FE3D-ED98-41A7-BE25-1D97894A8C23}" type="presParOf" srcId="{080DD1E9-B301-4915-BD72-8CF3E46B897D}" destId="{6C264C64-24BA-44F5-9AD5-A7BB7D66F47A}" srcOrd="1" destOrd="0" presId="urn:microsoft.com/office/officeart/2005/8/layout/hierarchy1"/>
    <dgm:cxn modelId="{07C3D166-334C-4E2D-9104-465DD2CE366D}" type="presParOf" srcId="{6C264C64-24BA-44F5-9AD5-A7BB7D66F47A}" destId="{DAD65BBB-2CAA-4284-9866-51AA5B4DEE8F}" srcOrd="0" destOrd="0" presId="urn:microsoft.com/office/officeart/2005/8/layout/hierarchy1"/>
    <dgm:cxn modelId="{435D2824-FE1F-478D-85A7-B204CA93B2DE}" type="presParOf" srcId="{DAD65BBB-2CAA-4284-9866-51AA5B4DEE8F}" destId="{CA6063DD-7ECA-4845-87CC-4847224E2CD2}" srcOrd="0" destOrd="0" presId="urn:microsoft.com/office/officeart/2005/8/layout/hierarchy1"/>
    <dgm:cxn modelId="{9F045B76-3E9E-47A5-B7E5-0EC2E9896AD7}" type="presParOf" srcId="{DAD65BBB-2CAA-4284-9866-51AA5B4DEE8F}" destId="{D347CC17-60B1-472F-A9A7-74B6C590BBD0}" srcOrd="1" destOrd="0" presId="urn:microsoft.com/office/officeart/2005/8/layout/hierarchy1"/>
    <dgm:cxn modelId="{BB732235-60B3-4B8D-8188-864695ED4C05}" type="presParOf" srcId="{6C264C64-24BA-44F5-9AD5-A7BB7D66F47A}" destId="{89F9152B-32C7-4EB2-9880-D01D82384990}" srcOrd="1" destOrd="0" presId="urn:microsoft.com/office/officeart/2005/8/layout/hierarchy1"/>
    <dgm:cxn modelId="{DD66684A-0BB8-4B68-8E7C-6AF4D19F55E0}" type="presParOf" srcId="{080DD1E9-B301-4915-BD72-8CF3E46B897D}" destId="{188A1711-5D0E-476E-9FEB-34B4DDC8A9B0}" srcOrd="2" destOrd="0" presId="urn:microsoft.com/office/officeart/2005/8/layout/hierarchy1"/>
    <dgm:cxn modelId="{6B59F9CF-6B2F-4272-8D34-DB661EBFB679}" type="presParOf" srcId="{080DD1E9-B301-4915-BD72-8CF3E46B897D}" destId="{88595970-E8DD-46E7-AB20-51EEEA29FC2B}" srcOrd="3" destOrd="0" presId="urn:microsoft.com/office/officeart/2005/8/layout/hierarchy1"/>
    <dgm:cxn modelId="{D916E246-8E32-4482-B830-91FDADD7DFFE}" type="presParOf" srcId="{88595970-E8DD-46E7-AB20-51EEEA29FC2B}" destId="{C7190AB3-BB2A-40BA-97E9-D9764ECC9F2D}" srcOrd="0" destOrd="0" presId="urn:microsoft.com/office/officeart/2005/8/layout/hierarchy1"/>
    <dgm:cxn modelId="{1D4A0FEB-1D6D-49F7-AEBF-898EBA1E8E7C}" type="presParOf" srcId="{C7190AB3-BB2A-40BA-97E9-D9764ECC9F2D}" destId="{553C0B44-BC70-461C-BC1A-23FB8EA42B8A}" srcOrd="0" destOrd="0" presId="urn:microsoft.com/office/officeart/2005/8/layout/hierarchy1"/>
    <dgm:cxn modelId="{F94B65A8-6A2D-4718-8122-572C000D8512}" type="presParOf" srcId="{C7190AB3-BB2A-40BA-97E9-D9764ECC9F2D}" destId="{454ADEB3-6B04-4C46-8BB7-3FA5C29E3721}" srcOrd="1" destOrd="0" presId="urn:microsoft.com/office/officeart/2005/8/layout/hierarchy1"/>
    <dgm:cxn modelId="{7DB6849E-FD99-4706-982F-9C4162389E79}" type="presParOf" srcId="{88595970-E8DD-46E7-AB20-51EEEA29FC2B}" destId="{43C5D3FD-1755-4F01-B8B2-55726400FDD5}" srcOrd="1" destOrd="0" presId="urn:microsoft.com/office/officeart/2005/8/layout/hierarchy1"/>
    <dgm:cxn modelId="{512B10E1-0DC0-4AF9-94EB-E8A2E5E9CD88}" type="presParOf" srcId="{080DD1E9-B301-4915-BD72-8CF3E46B897D}" destId="{E6A5830F-B751-4414-84D4-6A3037F4A66F}" srcOrd="4" destOrd="0" presId="urn:microsoft.com/office/officeart/2005/8/layout/hierarchy1"/>
    <dgm:cxn modelId="{AC3525CF-7DEC-4371-9A21-029E548CDCA4}" type="presParOf" srcId="{080DD1E9-B301-4915-BD72-8CF3E46B897D}" destId="{75C53188-DEB5-4A1C-8D42-F4B87AED28A5}" srcOrd="5" destOrd="0" presId="urn:microsoft.com/office/officeart/2005/8/layout/hierarchy1"/>
    <dgm:cxn modelId="{97213733-F96C-4EE1-BB93-1B7ACA35129D}" type="presParOf" srcId="{75C53188-DEB5-4A1C-8D42-F4B87AED28A5}" destId="{AC2931B7-72B8-48D6-88AC-DE8EB2B1860A}" srcOrd="0" destOrd="0" presId="urn:microsoft.com/office/officeart/2005/8/layout/hierarchy1"/>
    <dgm:cxn modelId="{709D606E-56F8-4790-B717-DC21E3B90B46}" type="presParOf" srcId="{AC2931B7-72B8-48D6-88AC-DE8EB2B1860A}" destId="{DC4BABB9-2DFD-4D07-9E3E-2C80C7ADF242}" srcOrd="0" destOrd="0" presId="urn:microsoft.com/office/officeart/2005/8/layout/hierarchy1"/>
    <dgm:cxn modelId="{F2A7477A-F9D9-4B07-9C08-9D453A760C59}" type="presParOf" srcId="{AC2931B7-72B8-48D6-88AC-DE8EB2B1860A}" destId="{3F776D78-6463-4365-99AA-E0E8D2E6F04B}" srcOrd="1" destOrd="0" presId="urn:microsoft.com/office/officeart/2005/8/layout/hierarchy1"/>
    <dgm:cxn modelId="{EAA62D10-0196-4F6A-9C8F-29C584E2BCB2}" type="presParOf" srcId="{75C53188-DEB5-4A1C-8D42-F4B87AED28A5}" destId="{A7A9D2E8-FD72-4123-A775-F241642A283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DC935-8CA8-457F-8E04-72258BDF7721}">
      <dsp:nvSpPr>
        <dsp:cNvPr id="0" name=""/>
        <dsp:cNvSpPr/>
      </dsp:nvSpPr>
      <dsp:spPr>
        <a:xfrm>
          <a:off x="1500060" y="1486509"/>
          <a:ext cx="1481940" cy="11734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Gill Sans MT" pitchFamily="34" charset="0"/>
              <a:hlinkClick xmlns:r="http://schemas.openxmlformats.org/officeDocument/2006/relationships" r:id="" action="ppaction://noaction"/>
            </a:rPr>
            <a:t>Extracellular Enzymes</a:t>
          </a:r>
          <a:endParaRPr lang="en-US" sz="1400" b="1" kern="1200" dirty="0">
            <a:latin typeface="Gill Sans MT" pitchFamily="34" charset="0"/>
          </a:endParaRPr>
        </a:p>
      </dsp:txBody>
      <dsp:txXfrm>
        <a:off x="1557345" y="1543794"/>
        <a:ext cx="1367370" cy="1058910"/>
      </dsp:txXfrm>
    </dsp:sp>
    <dsp:sp modelId="{9F4E9310-0446-4173-8027-1E3B9A53EE56}">
      <dsp:nvSpPr>
        <dsp:cNvPr id="0" name=""/>
        <dsp:cNvSpPr/>
      </dsp:nvSpPr>
      <dsp:spPr>
        <a:xfrm rot="16200000">
          <a:off x="1929730" y="1175208"/>
          <a:ext cx="6226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2601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48042C-03DB-493A-8ABC-472F8715CAE5}">
      <dsp:nvSpPr>
        <dsp:cNvPr id="0" name=""/>
        <dsp:cNvSpPr/>
      </dsp:nvSpPr>
      <dsp:spPr>
        <a:xfrm>
          <a:off x="1847915" y="77676"/>
          <a:ext cx="786231" cy="78623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smtClean="0">
              <a:latin typeface="Gill Sans MT" pitchFamily="34" charset="0"/>
            </a:rPr>
            <a:t>DNase</a:t>
          </a:r>
          <a:endParaRPr lang="en-US" sz="1400" b="1" i="1" kern="1200" dirty="0">
            <a:latin typeface="Gill Sans MT" pitchFamily="34" charset="0"/>
          </a:endParaRPr>
        </a:p>
      </dsp:txBody>
      <dsp:txXfrm>
        <a:off x="1886296" y="116057"/>
        <a:ext cx="709469" cy="709469"/>
      </dsp:txXfrm>
    </dsp:sp>
    <dsp:sp modelId="{5A1A5C8D-37CD-42A4-A08E-8DF477B5C547}">
      <dsp:nvSpPr>
        <dsp:cNvPr id="0" name=""/>
        <dsp:cNvSpPr/>
      </dsp:nvSpPr>
      <dsp:spPr>
        <a:xfrm rot="19285714">
          <a:off x="2973410" y="1476879"/>
          <a:ext cx="308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89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7766B5-212F-4235-9BB9-064250B5E284}">
      <dsp:nvSpPr>
        <dsp:cNvPr id="0" name=""/>
        <dsp:cNvSpPr/>
      </dsp:nvSpPr>
      <dsp:spPr>
        <a:xfrm>
          <a:off x="2937415" y="681017"/>
          <a:ext cx="1112934" cy="78623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latin typeface="Gill Sans MT" pitchFamily="34" charset="0"/>
            </a:rPr>
            <a:t>Gelatinase</a:t>
          </a:r>
          <a:endParaRPr lang="en-US" sz="1400" b="1" kern="1200" dirty="0">
            <a:latin typeface="Gill Sans MT" pitchFamily="34" charset="0"/>
          </a:endParaRPr>
        </a:p>
      </dsp:txBody>
      <dsp:txXfrm>
        <a:off x="2975796" y="719398"/>
        <a:ext cx="1036172" cy="709469"/>
      </dsp:txXfrm>
    </dsp:sp>
    <dsp:sp modelId="{1E200403-3F02-4100-B77A-58ACCF64F333}">
      <dsp:nvSpPr>
        <dsp:cNvPr id="0" name=""/>
        <dsp:cNvSpPr/>
      </dsp:nvSpPr>
      <dsp:spPr>
        <a:xfrm rot="771429">
          <a:off x="2978624" y="2272344"/>
          <a:ext cx="2693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9395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F2C708-49D4-45DF-A99B-86E55DF112A0}">
      <dsp:nvSpPr>
        <dsp:cNvPr id="0" name=""/>
        <dsp:cNvSpPr/>
      </dsp:nvSpPr>
      <dsp:spPr>
        <a:xfrm>
          <a:off x="3244642" y="2036713"/>
          <a:ext cx="1117337" cy="78623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Gill Sans MT" pitchFamily="34" charset="0"/>
            </a:rPr>
            <a:t>Hemolysis</a:t>
          </a:r>
          <a:endParaRPr lang="en-US" sz="1400" b="1" kern="1200" dirty="0">
            <a:latin typeface="Gill Sans MT" pitchFamily="34" charset="0"/>
          </a:endParaRPr>
        </a:p>
      </dsp:txBody>
      <dsp:txXfrm>
        <a:off x="3283023" y="2075094"/>
        <a:ext cx="1040575" cy="709469"/>
      </dsp:txXfrm>
    </dsp:sp>
    <dsp:sp modelId="{9D2CB82A-0FF5-4C1E-9B2E-961EE1F79198}">
      <dsp:nvSpPr>
        <dsp:cNvPr id="0" name=""/>
        <dsp:cNvSpPr/>
      </dsp:nvSpPr>
      <dsp:spPr>
        <a:xfrm rot="3536722">
          <a:off x="2484699" y="2853998"/>
          <a:ext cx="4529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293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329922-DF30-4AA7-85BD-72555A45D75C}">
      <dsp:nvSpPr>
        <dsp:cNvPr id="0" name=""/>
        <dsp:cNvSpPr/>
      </dsp:nvSpPr>
      <dsp:spPr>
        <a:xfrm>
          <a:off x="2321473" y="3048007"/>
          <a:ext cx="1394696" cy="6338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latin typeface="Gill Sans MT" pitchFamily="34" charset="0"/>
            </a:rPr>
            <a:t>Heparinase</a:t>
          </a:r>
          <a:endParaRPr lang="en-US" sz="1400" b="1" kern="1200" dirty="0">
            <a:latin typeface="Gill Sans MT" pitchFamily="34" charset="0"/>
          </a:endParaRPr>
        </a:p>
      </dsp:txBody>
      <dsp:txXfrm>
        <a:off x="2352414" y="3078948"/>
        <a:ext cx="1332814" cy="571938"/>
      </dsp:txXfrm>
    </dsp:sp>
    <dsp:sp modelId="{98E9D850-5E3A-466E-BDE1-54A8EA533C08}">
      <dsp:nvSpPr>
        <dsp:cNvPr id="0" name=""/>
        <dsp:cNvSpPr/>
      </dsp:nvSpPr>
      <dsp:spPr>
        <a:xfrm rot="7748090">
          <a:off x="1355627" y="2853997"/>
          <a:ext cx="5002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0237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C8E377-8E80-4A6E-A8EC-606AC8EF3743}">
      <dsp:nvSpPr>
        <dsp:cNvPr id="0" name=""/>
        <dsp:cNvSpPr/>
      </dsp:nvSpPr>
      <dsp:spPr>
        <a:xfrm>
          <a:off x="492670" y="3048005"/>
          <a:ext cx="1394696" cy="6338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Gill Sans MT" pitchFamily="34" charset="0"/>
            </a:rPr>
            <a:t>Biofilm</a:t>
          </a:r>
          <a:endParaRPr lang="en-US" sz="1400" b="1" kern="1200" dirty="0">
            <a:latin typeface="Gill Sans MT" pitchFamily="34" charset="0"/>
          </a:endParaRPr>
        </a:p>
      </dsp:txBody>
      <dsp:txXfrm>
        <a:off x="523611" y="3078946"/>
        <a:ext cx="1332814" cy="571938"/>
      </dsp:txXfrm>
    </dsp:sp>
    <dsp:sp modelId="{C6302EB9-A023-4AE5-808D-22ED6789E66E}">
      <dsp:nvSpPr>
        <dsp:cNvPr id="0" name=""/>
        <dsp:cNvSpPr/>
      </dsp:nvSpPr>
      <dsp:spPr>
        <a:xfrm rot="10461595">
          <a:off x="1410022" y="2150860"/>
          <a:ext cx="902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256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12BD4-10D3-40A7-9247-743F215A2367}">
      <dsp:nvSpPr>
        <dsp:cNvPr id="0" name=""/>
        <dsp:cNvSpPr/>
      </dsp:nvSpPr>
      <dsp:spPr>
        <a:xfrm>
          <a:off x="-52739" y="1934853"/>
          <a:ext cx="1462980" cy="58536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latin typeface="Gill Sans MT" pitchFamily="34" charset="0"/>
            </a:rPr>
            <a:t>Hyaluronidase</a:t>
          </a:r>
          <a:endParaRPr lang="en-US" sz="1400" b="1" kern="1200" dirty="0">
            <a:latin typeface="Gill Sans MT" pitchFamily="34" charset="0"/>
          </a:endParaRPr>
        </a:p>
      </dsp:txBody>
      <dsp:txXfrm>
        <a:off x="-24164" y="1963428"/>
        <a:ext cx="1405830" cy="528215"/>
      </dsp:txXfrm>
    </dsp:sp>
    <dsp:sp modelId="{D4358A03-3699-4784-9F40-F7257BE6EF9E}">
      <dsp:nvSpPr>
        <dsp:cNvPr id="0" name=""/>
        <dsp:cNvSpPr/>
      </dsp:nvSpPr>
      <dsp:spPr>
        <a:xfrm rot="13114286">
          <a:off x="1363996" y="1437071"/>
          <a:ext cx="1585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8585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9D78FC-123A-40C2-A108-9999F9227533}">
      <dsp:nvSpPr>
        <dsp:cNvPr id="0" name=""/>
        <dsp:cNvSpPr/>
      </dsp:nvSpPr>
      <dsp:spPr>
        <a:xfrm>
          <a:off x="595063" y="681017"/>
          <a:ext cx="786231" cy="78623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Gill Sans MT" pitchFamily="34" charset="0"/>
            </a:rPr>
            <a:t>Lipase</a:t>
          </a:r>
          <a:endParaRPr lang="en-US" sz="1400" b="1" kern="1200" dirty="0">
            <a:latin typeface="Gill Sans MT" pitchFamily="34" charset="0"/>
          </a:endParaRPr>
        </a:p>
      </dsp:txBody>
      <dsp:txXfrm>
        <a:off x="633444" y="719398"/>
        <a:ext cx="709469" cy="7094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5830F-B751-4414-84D4-6A3037F4A66F}">
      <dsp:nvSpPr>
        <dsp:cNvPr id="0" name=""/>
        <dsp:cNvSpPr/>
      </dsp:nvSpPr>
      <dsp:spPr>
        <a:xfrm>
          <a:off x="1993106" y="923923"/>
          <a:ext cx="1414462" cy="336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367"/>
              </a:lnTo>
              <a:lnTo>
                <a:pt x="1414462" y="229367"/>
              </a:lnTo>
              <a:lnTo>
                <a:pt x="1414462" y="33657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A1711-5D0E-476E-9FEB-34B4DDC8A9B0}">
      <dsp:nvSpPr>
        <dsp:cNvPr id="0" name=""/>
        <dsp:cNvSpPr/>
      </dsp:nvSpPr>
      <dsp:spPr>
        <a:xfrm>
          <a:off x="1947386" y="923923"/>
          <a:ext cx="91440" cy="3365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657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2330B-76CF-41BB-8D2E-F0CE67C231AA}">
      <dsp:nvSpPr>
        <dsp:cNvPr id="0" name=""/>
        <dsp:cNvSpPr/>
      </dsp:nvSpPr>
      <dsp:spPr>
        <a:xfrm>
          <a:off x="578643" y="923923"/>
          <a:ext cx="1414462" cy="336577"/>
        </a:xfrm>
        <a:custGeom>
          <a:avLst/>
          <a:gdLst/>
          <a:ahLst/>
          <a:cxnLst/>
          <a:rect l="0" t="0" r="0" b="0"/>
          <a:pathLst>
            <a:path>
              <a:moveTo>
                <a:pt x="1414462" y="0"/>
              </a:moveTo>
              <a:lnTo>
                <a:pt x="1414462" y="229367"/>
              </a:lnTo>
              <a:lnTo>
                <a:pt x="0" y="229367"/>
              </a:lnTo>
              <a:lnTo>
                <a:pt x="0" y="33657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A0D540-232A-4294-81E4-023EFD547C80}">
      <dsp:nvSpPr>
        <dsp:cNvPr id="0" name=""/>
        <dsp:cNvSpPr/>
      </dsp:nvSpPr>
      <dsp:spPr>
        <a:xfrm>
          <a:off x="1414462" y="189045"/>
          <a:ext cx="1157287" cy="734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01FE97-F154-4D60-9962-46373200AAB3}">
      <dsp:nvSpPr>
        <dsp:cNvPr id="0" name=""/>
        <dsp:cNvSpPr/>
      </dsp:nvSpPr>
      <dsp:spPr>
        <a:xfrm>
          <a:off x="1543049" y="311204"/>
          <a:ext cx="1157287" cy="7348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Gill Sans MT" pitchFamily="34" charset="0"/>
            </a:rPr>
            <a:t>Motility</a:t>
          </a:r>
          <a:endParaRPr lang="en-US" sz="1400" b="1" kern="1200" dirty="0">
            <a:latin typeface="Gill Sans MT" pitchFamily="34" charset="0"/>
          </a:endParaRPr>
        </a:p>
      </dsp:txBody>
      <dsp:txXfrm>
        <a:off x="1564573" y="332728"/>
        <a:ext cx="1114239" cy="691829"/>
      </dsp:txXfrm>
    </dsp:sp>
    <dsp:sp modelId="{CA6063DD-7ECA-4845-87CC-4847224E2CD2}">
      <dsp:nvSpPr>
        <dsp:cNvPr id="0" name=""/>
        <dsp:cNvSpPr/>
      </dsp:nvSpPr>
      <dsp:spPr>
        <a:xfrm>
          <a:off x="0" y="1260501"/>
          <a:ext cx="1157287" cy="73487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47CC17-60B1-472F-A9A7-74B6C590BBD0}">
      <dsp:nvSpPr>
        <dsp:cNvPr id="0" name=""/>
        <dsp:cNvSpPr/>
      </dsp:nvSpPr>
      <dsp:spPr>
        <a:xfrm>
          <a:off x="128587" y="1382659"/>
          <a:ext cx="1157287" cy="7348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Gill Sans MT" pitchFamily="34" charset="0"/>
            </a:rPr>
            <a:t>Swimming</a:t>
          </a:r>
          <a:endParaRPr lang="en-US" sz="1400" b="1" kern="1200" dirty="0">
            <a:latin typeface="Gill Sans MT" pitchFamily="34" charset="0"/>
          </a:endParaRPr>
        </a:p>
      </dsp:txBody>
      <dsp:txXfrm>
        <a:off x="150111" y="1404183"/>
        <a:ext cx="1114239" cy="691829"/>
      </dsp:txXfrm>
    </dsp:sp>
    <dsp:sp modelId="{553C0B44-BC70-461C-BC1A-23FB8EA42B8A}">
      <dsp:nvSpPr>
        <dsp:cNvPr id="0" name=""/>
        <dsp:cNvSpPr/>
      </dsp:nvSpPr>
      <dsp:spPr>
        <a:xfrm>
          <a:off x="1414462" y="1260501"/>
          <a:ext cx="1157287" cy="73487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ADEB3-6B04-4C46-8BB7-3FA5C29E3721}">
      <dsp:nvSpPr>
        <dsp:cNvPr id="0" name=""/>
        <dsp:cNvSpPr/>
      </dsp:nvSpPr>
      <dsp:spPr>
        <a:xfrm>
          <a:off x="1543049" y="1382659"/>
          <a:ext cx="1157287" cy="7348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Gill Sans MT" pitchFamily="34" charset="0"/>
            </a:rPr>
            <a:t>Swarming</a:t>
          </a:r>
          <a:endParaRPr lang="en-US" sz="1400" b="1" kern="1200" dirty="0">
            <a:latin typeface="Gill Sans MT" pitchFamily="34" charset="0"/>
          </a:endParaRPr>
        </a:p>
      </dsp:txBody>
      <dsp:txXfrm>
        <a:off x="1564573" y="1404183"/>
        <a:ext cx="1114239" cy="691829"/>
      </dsp:txXfrm>
    </dsp:sp>
    <dsp:sp modelId="{DC4BABB9-2DFD-4D07-9E3E-2C80C7ADF242}">
      <dsp:nvSpPr>
        <dsp:cNvPr id="0" name=""/>
        <dsp:cNvSpPr/>
      </dsp:nvSpPr>
      <dsp:spPr>
        <a:xfrm>
          <a:off x="2828925" y="1260501"/>
          <a:ext cx="1157287" cy="73487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76D78-6463-4365-99AA-E0E8D2E6F04B}">
      <dsp:nvSpPr>
        <dsp:cNvPr id="0" name=""/>
        <dsp:cNvSpPr/>
      </dsp:nvSpPr>
      <dsp:spPr>
        <a:xfrm>
          <a:off x="2957512" y="1382659"/>
          <a:ext cx="1157287" cy="7348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Gill Sans MT" pitchFamily="34" charset="0"/>
            </a:rPr>
            <a:t>Twitching</a:t>
          </a:r>
          <a:endParaRPr lang="en-US" sz="1400" b="1" kern="1200" dirty="0">
            <a:latin typeface="Gill Sans MT" pitchFamily="34" charset="0"/>
          </a:endParaRPr>
        </a:p>
      </dsp:txBody>
      <dsp:txXfrm>
        <a:off x="2979036" y="1404183"/>
        <a:ext cx="1114239" cy="6918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5830F-B751-4414-84D4-6A3037F4A66F}">
      <dsp:nvSpPr>
        <dsp:cNvPr id="0" name=""/>
        <dsp:cNvSpPr/>
      </dsp:nvSpPr>
      <dsp:spPr>
        <a:xfrm>
          <a:off x="1993106" y="923923"/>
          <a:ext cx="1414462" cy="336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367"/>
              </a:lnTo>
              <a:lnTo>
                <a:pt x="1414462" y="229367"/>
              </a:lnTo>
              <a:lnTo>
                <a:pt x="1414462" y="33657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A1711-5D0E-476E-9FEB-34B4DDC8A9B0}">
      <dsp:nvSpPr>
        <dsp:cNvPr id="0" name=""/>
        <dsp:cNvSpPr/>
      </dsp:nvSpPr>
      <dsp:spPr>
        <a:xfrm>
          <a:off x="1947386" y="923923"/>
          <a:ext cx="91440" cy="3365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657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2330B-76CF-41BB-8D2E-F0CE67C231AA}">
      <dsp:nvSpPr>
        <dsp:cNvPr id="0" name=""/>
        <dsp:cNvSpPr/>
      </dsp:nvSpPr>
      <dsp:spPr>
        <a:xfrm>
          <a:off x="578643" y="923923"/>
          <a:ext cx="1414462" cy="336577"/>
        </a:xfrm>
        <a:custGeom>
          <a:avLst/>
          <a:gdLst/>
          <a:ahLst/>
          <a:cxnLst/>
          <a:rect l="0" t="0" r="0" b="0"/>
          <a:pathLst>
            <a:path>
              <a:moveTo>
                <a:pt x="1414462" y="0"/>
              </a:moveTo>
              <a:lnTo>
                <a:pt x="1414462" y="229367"/>
              </a:lnTo>
              <a:lnTo>
                <a:pt x="0" y="229367"/>
              </a:lnTo>
              <a:lnTo>
                <a:pt x="0" y="33657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A0D540-232A-4294-81E4-023EFD547C80}">
      <dsp:nvSpPr>
        <dsp:cNvPr id="0" name=""/>
        <dsp:cNvSpPr/>
      </dsp:nvSpPr>
      <dsp:spPr>
        <a:xfrm>
          <a:off x="1414462" y="189045"/>
          <a:ext cx="1157287" cy="73487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D01FE97-F154-4D60-9962-46373200AAB3}">
      <dsp:nvSpPr>
        <dsp:cNvPr id="0" name=""/>
        <dsp:cNvSpPr/>
      </dsp:nvSpPr>
      <dsp:spPr>
        <a:xfrm>
          <a:off x="1543049" y="311204"/>
          <a:ext cx="1157287" cy="7348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Gill Sans MT" pitchFamily="34" charset="0"/>
            </a:rPr>
            <a:t>Pigment</a:t>
          </a:r>
          <a:endParaRPr lang="en-US" sz="1400" b="1" kern="1200" dirty="0">
            <a:latin typeface="Gill Sans MT" pitchFamily="34" charset="0"/>
          </a:endParaRPr>
        </a:p>
      </dsp:txBody>
      <dsp:txXfrm>
        <a:off x="1564573" y="332728"/>
        <a:ext cx="1114239" cy="691829"/>
      </dsp:txXfrm>
    </dsp:sp>
    <dsp:sp modelId="{CA6063DD-7ECA-4845-87CC-4847224E2CD2}">
      <dsp:nvSpPr>
        <dsp:cNvPr id="0" name=""/>
        <dsp:cNvSpPr/>
      </dsp:nvSpPr>
      <dsp:spPr>
        <a:xfrm>
          <a:off x="0" y="1260501"/>
          <a:ext cx="1157287" cy="73487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347CC17-60B1-472F-A9A7-74B6C590BBD0}">
      <dsp:nvSpPr>
        <dsp:cNvPr id="0" name=""/>
        <dsp:cNvSpPr/>
      </dsp:nvSpPr>
      <dsp:spPr>
        <a:xfrm>
          <a:off x="128587" y="1382659"/>
          <a:ext cx="1157287" cy="7348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Gill Sans MT" pitchFamily="34" charset="0"/>
            </a:rPr>
            <a:t>Melanin</a:t>
          </a:r>
          <a:endParaRPr lang="en-US" sz="1400" b="1" kern="1200" dirty="0">
            <a:latin typeface="Gill Sans MT" pitchFamily="34" charset="0"/>
          </a:endParaRPr>
        </a:p>
      </dsp:txBody>
      <dsp:txXfrm>
        <a:off x="150111" y="1404183"/>
        <a:ext cx="1114239" cy="691829"/>
      </dsp:txXfrm>
    </dsp:sp>
    <dsp:sp modelId="{553C0B44-BC70-461C-BC1A-23FB8EA42B8A}">
      <dsp:nvSpPr>
        <dsp:cNvPr id="0" name=""/>
        <dsp:cNvSpPr/>
      </dsp:nvSpPr>
      <dsp:spPr>
        <a:xfrm>
          <a:off x="1414462" y="1260501"/>
          <a:ext cx="1157287" cy="73487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4ADEB3-6B04-4C46-8BB7-3FA5C29E3721}">
      <dsp:nvSpPr>
        <dsp:cNvPr id="0" name=""/>
        <dsp:cNvSpPr/>
      </dsp:nvSpPr>
      <dsp:spPr>
        <a:xfrm>
          <a:off x="1543049" y="1382659"/>
          <a:ext cx="1157287" cy="7348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latin typeface="Gill Sans MT" pitchFamily="34" charset="0"/>
            </a:rPr>
            <a:t>Pyocyanin</a:t>
          </a:r>
          <a:endParaRPr lang="en-US" sz="1400" b="1" kern="1200" dirty="0">
            <a:latin typeface="Gill Sans MT" pitchFamily="34" charset="0"/>
          </a:endParaRPr>
        </a:p>
      </dsp:txBody>
      <dsp:txXfrm>
        <a:off x="1564573" y="1404183"/>
        <a:ext cx="1114239" cy="691829"/>
      </dsp:txXfrm>
    </dsp:sp>
    <dsp:sp modelId="{DC4BABB9-2DFD-4D07-9E3E-2C80C7ADF242}">
      <dsp:nvSpPr>
        <dsp:cNvPr id="0" name=""/>
        <dsp:cNvSpPr/>
      </dsp:nvSpPr>
      <dsp:spPr>
        <a:xfrm>
          <a:off x="2828925" y="1260501"/>
          <a:ext cx="1157287" cy="73487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F776D78-6463-4365-99AA-E0E8D2E6F04B}">
      <dsp:nvSpPr>
        <dsp:cNvPr id="0" name=""/>
        <dsp:cNvSpPr/>
      </dsp:nvSpPr>
      <dsp:spPr>
        <a:xfrm>
          <a:off x="2957512" y="1382659"/>
          <a:ext cx="1157287" cy="7348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Gill Sans MT" pitchFamily="34" charset="0"/>
            </a:rPr>
            <a:t>Fluorescein</a:t>
          </a:r>
          <a:endParaRPr lang="en-US" sz="1400" b="1" kern="1200" dirty="0">
            <a:latin typeface="Gill Sans MT" pitchFamily="34" charset="0"/>
          </a:endParaRPr>
        </a:p>
      </dsp:txBody>
      <dsp:txXfrm>
        <a:off x="2979036" y="1404183"/>
        <a:ext cx="1114239" cy="691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21BEE-FD58-4629-BBB0-354DAD18457B}" type="datetimeFigureOut">
              <a:rPr lang="en-MY" smtClean="0"/>
              <a:t>23/9/2014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D7772-E3F9-4568-B377-873E9FDFA35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2430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D7772-E3F9-4568-B377-873E9FDFA358}" type="slidenum">
              <a:rPr lang="en-MY" smtClean="0"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10933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incidence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US of invasive GBS disease in adults has been reported as 2.4-4.4 cases per 100,000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AA901-F436-4118-8754-354B92EECC4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AA901-F436-4118-8754-354B92EECC4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AA901-F436-4118-8754-354B92EECC4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AA901-F436-4118-8754-354B92EECC4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AA901-F436-4118-8754-354B92EECC4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95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E6DA-551C-4378-B8D1-93CBBE9E51C9}" type="datetime1">
              <a:rPr lang="en-MY" smtClean="0"/>
              <a:t>23/9/2014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8BAE-79BA-4704-9525-89A9058E05A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16227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D9DC3-FB52-48E3-84E5-15C20C4C0F59}" type="datetime1">
              <a:rPr lang="en-MY" smtClean="0"/>
              <a:t>23/9/2014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8BAE-79BA-4704-9525-89A9058E05A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2893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C01-EBE0-490C-91EB-CAABC958FF76}" type="datetime1">
              <a:rPr lang="en-MY" smtClean="0"/>
              <a:t>23/9/2014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8BAE-79BA-4704-9525-89A9058E05A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04634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F8E4-5D07-450E-AA9C-EC90BAC5F36F}" type="datetime1">
              <a:rPr lang="en-MY" smtClean="0"/>
              <a:t>23/9/2014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8BAE-79BA-4704-9525-89A9058E05A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0191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03A7-A446-4C12-BF66-7A169DD52DA0}" type="datetime1">
              <a:rPr lang="en-MY" smtClean="0"/>
              <a:t>23/9/2014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8BAE-79BA-4704-9525-89A9058E05A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525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3AECD-2F29-4C5F-932B-9DCE55C2C8BB}" type="datetime1">
              <a:rPr lang="en-MY" smtClean="0"/>
              <a:t>23/9/2014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8BAE-79BA-4704-9525-89A9058E05A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854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CF42-91BE-4FBD-8273-F20709B5D321}" type="datetime1">
              <a:rPr lang="en-MY" smtClean="0"/>
              <a:t>23/9/2014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8BAE-79BA-4704-9525-89A9058E05A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64757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AF1B-8546-4C88-ACE9-C45C095DCC85}" type="datetime1">
              <a:rPr lang="en-MY" smtClean="0"/>
              <a:t>23/9/2014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8BAE-79BA-4704-9525-89A9058E05A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4494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324B2-7196-4BBC-9A60-1AEB579A6298}" type="datetime1">
              <a:rPr lang="en-MY" smtClean="0"/>
              <a:t>23/9/2014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8BAE-79BA-4704-9525-89A9058E05A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3479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9CB4-9B35-4CBE-A55F-38272B01F22C}" type="datetime1">
              <a:rPr lang="en-MY" smtClean="0"/>
              <a:t>23/9/2014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8BAE-79BA-4704-9525-89A9058E05A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4234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5C7A-A2B9-4991-8DE6-2A12AC6CABDF}" type="datetime1">
              <a:rPr lang="en-MY" smtClean="0"/>
              <a:t>23/9/2014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8BAE-79BA-4704-9525-89A9058E05A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37930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052CC-5D77-40B1-8A8E-A1B0A1C94DCC}" type="datetime1">
              <a:rPr lang="en-MY" smtClean="0"/>
              <a:t>23/9/2014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C8BAE-79BA-4704-9525-89A9058E05A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7708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12.jpe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slide" Target="slide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aujana Mata Memand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7" y="759626"/>
            <a:ext cx="4283968" cy="528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947" y="5157192"/>
            <a:ext cx="42839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b="1" dirty="0">
                <a:solidFill>
                  <a:schemeClr val="bg1"/>
                </a:solidFill>
              </a:rPr>
              <a:t>3rd International Conference on Clinical Microbiology </a:t>
            </a:r>
            <a:r>
              <a:rPr lang="en-MY" b="1" dirty="0" smtClean="0">
                <a:solidFill>
                  <a:schemeClr val="bg1"/>
                </a:solidFill>
              </a:rPr>
              <a:t>and Microbial Genomics Valencia, Spain</a:t>
            </a:r>
            <a:endParaRPr lang="en-MY" b="1" cap="all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6054387"/>
            <a:ext cx="9108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Associate Professor Dr. </a:t>
            </a:r>
            <a:r>
              <a:rPr lang="en-US" sz="1600" b="1" dirty="0" err="1" smtClean="0"/>
              <a:t>Vasantha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Kumari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Neela</a:t>
            </a:r>
            <a:endParaRPr lang="en-US" sz="1600" b="1" dirty="0" smtClean="0"/>
          </a:p>
          <a:p>
            <a:r>
              <a:rPr lang="en-US" sz="1600" b="1" dirty="0" smtClean="0"/>
              <a:t>Department of Medical Microbiology and Parasitology, Faculty of Medicine and Health Sciences</a:t>
            </a:r>
          </a:p>
          <a:p>
            <a:r>
              <a:rPr lang="en-US" sz="1600" b="1" dirty="0" err="1" smtClean="0"/>
              <a:t>Universiti</a:t>
            </a:r>
            <a:r>
              <a:rPr lang="en-US" sz="1600" b="1" dirty="0" smtClean="0"/>
              <a:t> Putra Malaysia, Malaysia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8BAE-79BA-4704-9525-89A9058E05A5}" type="slidenum">
              <a:rPr lang="en-MY" smtClean="0"/>
              <a:t>1</a:t>
            </a:fld>
            <a:endParaRPr lang="en-MY"/>
          </a:p>
        </p:txBody>
      </p:sp>
      <p:pic>
        <p:nvPicPr>
          <p:cNvPr id="6" name="Content Placeholder 4" descr="U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1981"/>
            <a:ext cx="9144000" cy="10181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8914" y="1484783"/>
            <a:ext cx="46255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200" b="1" dirty="0"/>
              <a:t>Could clinical </a:t>
            </a:r>
            <a:r>
              <a:rPr lang="en-MY" sz="3200" b="1" i="1" dirty="0" err="1" smtClean="0"/>
              <a:t>Stenotrophomonas</a:t>
            </a:r>
            <a:r>
              <a:rPr lang="en-MY" sz="3200" b="1" i="1" dirty="0" smtClean="0"/>
              <a:t> </a:t>
            </a:r>
            <a:r>
              <a:rPr lang="en-MY" sz="3200" b="1" i="1" dirty="0" err="1" smtClean="0"/>
              <a:t>maltophilia</a:t>
            </a:r>
            <a:r>
              <a:rPr lang="en-MY" sz="3200" b="1" i="1" dirty="0" smtClean="0"/>
              <a:t> </a:t>
            </a:r>
            <a:r>
              <a:rPr lang="en-MY" sz="3200" b="1" dirty="0"/>
              <a:t>be a </a:t>
            </a:r>
            <a:r>
              <a:rPr lang="en-MY" sz="3200" b="1" dirty="0" smtClean="0"/>
              <a:t>potential pathogen </a:t>
            </a:r>
            <a:r>
              <a:rPr lang="en-MY" sz="3200" b="1" dirty="0"/>
              <a:t>in clinical setting</a:t>
            </a:r>
            <a:r>
              <a:rPr lang="en-MY" sz="3200" b="1" dirty="0" smtClean="0"/>
              <a:t>?</a:t>
            </a:r>
            <a:endParaRPr lang="en-MY" sz="3200" b="1" dirty="0"/>
          </a:p>
        </p:txBody>
      </p:sp>
    </p:spTree>
    <p:extLst>
      <p:ext uri="{BB962C8B-B14F-4D97-AF65-F5344CB8AC3E}">
        <p14:creationId xmlns:p14="http://schemas.microsoft.com/office/powerpoint/2010/main" val="380181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4724400" y="1781502"/>
            <a:ext cx="4343400" cy="469549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Gill Sans MT" pitchFamily="34" charset="0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latin typeface="Gill Sans MT" pitchFamily="34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Aharoni" pitchFamily="2" charset="-79"/>
              </a:rPr>
              <a:t>       </a:t>
            </a:r>
            <a:endParaRPr lang="en-US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93279" y="1781503"/>
            <a:ext cx="4495800" cy="47244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Gill Sans MT" pitchFamily="34" charset="0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latin typeface="Gill Sans MT" pitchFamily="34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Aharoni" pitchFamily="2" charset="-79"/>
              </a:rPr>
              <a:t>       </a:t>
            </a:r>
            <a:endParaRPr lang="en-US" dirty="0">
              <a:solidFill>
                <a:schemeClr val="tx1"/>
              </a:solidFill>
              <a:latin typeface="Gill Sans MT" pitchFamily="34" charset="0"/>
            </a:endParaRPr>
          </a:p>
        </p:txBody>
      </p:sp>
      <p:pic>
        <p:nvPicPr>
          <p:cNvPr id="4" name="Picture 3" descr="Layout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657"/>
            <a:ext cx="9144000" cy="805543"/>
          </a:xfrm>
          <a:prstGeom prst="rect">
            <a:avLst/>
          </a:prstGeom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553200" y="6476999"/>
            <a:ext cx="2133600" cy="365125"/>
          </a:xfrm>
        </p:spPr>
        <p:txBody>
          <a:bodyPr/>
          <a:lstStyle/>
          <a:p>
            <a:fld id="{A7406914-E4BC-49FF-B84F-59580030A532}" type="slidenum">
              <a:rPr lang="en-US" smtClean="0">
                <a:solidFill>
                  <a:schemeClr val="tx1"/>
                </a:solidFill>
                <a:latin typeface="Arial Black" pitchFamily="34" charset="0"/>
              </a:rPr>
              <a:pPr/>
              <a:t>10</a:t>
            </a:fld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279" y="914400"/>
            <a:ext cx="8974521" cy="6858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Gill Sans MT" pitchFamily="34" charset="0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latin typeface="Gill Sans MT" pitchFamily="34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Aharoni" pitchFamily="2" charset="-79"/>
              </a:rPr>
              <a:t>         Study1: Extracellular enzyme profile of </a:t>
            </a:r>
            <a:r>
              <a:rPr lang="en-US" sz="24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Aharoni" pitchFamily="2" charset="-79"/>
              </a:rPr>
              <a:t>S.maltophilia</a:t>
            </a:r>
            <a:endParaRPr lang="en-US" sz="24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Aharoni" pitchFamily="2" charset="-79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Gill Sans MT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Gill Sans MT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53318683"/>
              </p:ext>
            </p:extLst>
          </p:nvPr>
        </p:nvGraphicFramePr>
        <p:xfrm>
          <a:off x="193128" y="1905000"/>
          <a:ext cx="4309241" cy="391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49102201"/>
              </p:ext>
            </p:extLst>
          </p:nvPr>
        </p:nvGraphicFramePr>
        <p:xfrm>
          <a:off x="4800600" y="1837120"/>
          <a:ext cx="4114800" cy="2306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2" name="Diagram 51"/>
          <p:cNvGraphicFramePr/>
          <p:nvPr>
            <p:extLst>
              <p:ext uri="{D42A27DB-BD31-4B8C-83A1-F6EECF244321}">
                <p14:modId xmlns:p14="http://schemas.microsoft.com/office/powerpoint/2010/main" val="4240494202"/>
              </p:ext>
            </p:extLst>
          </p:nvPr>
        </p:nvGraphicFramePr>
        <p:xfrm>
          <a:off x="4838700" y="4129250"/>
          <a:ext cx="4114800" cy="2306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29063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yout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657"/>
            <a:ext cx="9144000" cy="805543"/>
          </a:xfrm>
          <a:prstGeom prst="rect">
            <a:avLst/>
          </a:prstGeom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990600" y="762000"/>
            <a:ext cx="6400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latin typeface="Gill Sans MT" pitchFamily="34" charset="0"/>
              </a:rPr>
              <a:t>Different hydrolytic enzyme assay using plate method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A7406914-E4BC-49FF-B84F-59580030A532}" type="slidenum">
              <a:rPr lang="en-US" smtClean="0">
                <a:solidFill>
                  <a:schemeClr val="tx1"/>
                </a:solidFill>
                <a:latin typeface="Arial Black" pitchFamily="34" charset="0"/>
              </a:rPr>
              <a:pPr/>
              <a:t>11</a:t>
            </a:fld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137249"/>
              </p:ext>
            </p:extLst>
          </p:nvPr>
        </p:nvGraphicFramePr>
        <p:xfrm>
          <a:off x="53041" y="1100553"/>
          <a:ext cx="8938559" cy="5969930"/>
        </p:xfrm>
        <a:graphic>
          <a:graphicData uri="http://schemas.openxmlformats.org/drawingml/2006/table">
            <a:tbl>
              <a:tblPr firstRow="1" firstCol="1" bandRow="1"/>
              <a:tblGrid>
                <a:gridCol w="1319998"/>
                <a:gridCol w="4101120"/>
                <a:gridCol w="2318680"/>
                <a:gridCol w="1198761"/>
              </a:tblGrid>
              <a:tr h="1794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Enzyme </a:t>
                      </a:r>
                      <a:endParaRPr lang="en-US" sz="12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8341" marR="3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Method</a:t>
                      </a:r>
                      <a:endParaRPr lang="en-US" sz="12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8341" marR="3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Result</a:t>
                      </a:r>
                      <a:endParaRPr lang="en-US" sz="12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8341" marR="3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Reference</a:t>
                      </a:r>
                      <a:endParaRPr lang="en-US" sz="12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8341" marR="3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56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1"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DNase</a:t>
                      </a:r>
                      <a:endParaRPr lang="en-US" sz="12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8341" marR="3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1. DNase agar test - 0.01% toluidine blue  was used to determine DNase production after 72 h of growth at 37°C.                                                                             2. Modified DNase tube test was also employed to evaluate the DNase production as described elsewhere. </a:t>
                      </a:r>
                      <a:endParaRPr lang="en-US" sz="12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8341" marR="3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1. DNase activity was indicated by the formation of a large pink halo around an inoculum spot .                                                    2. Clearing of the genomic DNA band</a:t>
                      </a:r>
                      <a:endParaRPr lang="en-US" sz="12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8341" marR="3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(</a:t>
                      </a:r>
                      <a:r>
                        <a:rPr lang="en-GB" sz="1200" u="none" strike="noStrike" dirty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Janda </a:t>
                      </a:r>
                      <a:r>
                        <a:rPr lang="en-GB" sz="1200" i="1" u="none" strike="noStrike" dirty="0" smtClean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et</a:t>
                      </a:r>
                      <a:r>
                        <a:rPr lang="en-GB" sz="1200" i="1" u="none" strike="noStrike" baseline="0" dirty="0" smtClean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 al</a:t>
                      </a:r>
                      <a:r>
                        <a:rPr lang="en-GB" sz="1200" u="none" strike="noStrike" baseline="0" dirty="0" smtClean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,</a:t>
                      </a:r>
                      <a:r>
                        <a:rPr lang="en-GB" sz="1200" u="none" strike="noStrike" dirty="0" smtClean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1981</a:t>
                      </a:r>
                      <a:r>
                        <a:rPr lang="en-GB" sz="1200" dirty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; </a:t>
                      </a:r>
                      <a:r>
                        <a:rPr lang="en-GB" sz="1200" u="none" strike="noStrike" dirty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Neela</a:t>
                      </a:r>
                      <a:r>
                        <a:rPr lang="en-GB" sz="1200" u="none" strike="noStrike" dirty="0" smtClean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, </a:t>
                      </a:r>
                      <a:r>
                        <a:rPr lang="en-GB" sz="1200" i="1" u="none" strike="noStrike" dirty="0" smtClean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et</a:t>
                      </a:r>
                      <a:r>
                        <a:rPr lang="en-GB" sz="1200" i="1" u="none" strike="noStrike" baseline="0" dirty="0" smtClean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 al</a:t>
                      </a:r>
                      <a:r>
                        <a:rPr lang="en-GB" sz="1200" u="none" strike="noStrike" dirty="0" smtClean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. </a:t>
                      </a:r>
                      <a:r>
                        <a:rPr lang="en-GB" sz="1200" u="none" strike="noStrike" dirty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2012</a:t>
                      </a:r>
                      <a:r>
                        <a:rPr lang="en-GB" sz="1200" dirty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)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8341" marR="3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3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1"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Gelatinase</a:t>
                      </a:r>
                      <a:endParaRPr lang="en-US" sz="12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8341" marR="3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Organisms were inoculated on 0.4% </a:t>
                      </a:r>
                      <a:r>
                        <a:rPr lang="en-GB" sz="1200" dirty="0" err="1"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gelatin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 agar. The plates were incubated at 37°C for 24 h followed by which the plates were flooded with mercuric chloride solution.</a:t>
                      </a:r>
                      <a:endParaRPr lang="en-US" sz="12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8341" marR="3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Appearance of opaque zone around the inoculum </a:t>
                      </a:r>
                      <a:endParaRPr lang="en-US" sz="12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8341" marR="3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(</a:t>
                      </a:r>
                      <a:r>
                        <a:rPr lang="en-GB" sz="1200" u="none" strike="noStrike" dirty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Frazier </a:t>
                      </a:r>
                      <a:r>
                        <a:rPr lang="en-GB" sz="1200" i="1" u="none" strike="noStrike" dirty="0" smtClean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et</a:t>
                      </a:r>
                      <a:r>
                        <a:rPr lang="en-GB" sz="1200" i="1" u="none" strike="noStrike" baseline="0" dirty="0" smtClean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 al</a:t>
                      </a:r>
                      <a:r>
                        <a:rPr lang="en-GB" sz="1200" u="none" strike="noStrike" dirty="0" smtClean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1926</a:t>
                      </a:r>
                      <a:r>
                        <a:rPr lang="en-GB" sz="1200" dirty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; </a:t>
                      </a:r>
                      <a:r>
                        <a:rPr lang="en-GB" sz="1200" u="none" strike="noStrike" dirty="0" err="1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Mc</a:t>
                      </a:r>
                      <a:r>
                        <a:rPr lang="en-GB" sz="1200" u="none" strike="noStrike" dirty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 and Weaver 1959</a:t>
                      </a:r>
                      <a:r>
                        <a:rPr lang="en-GB" sz="1200" dirty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)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8341" marR="3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9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Hemolysis</a:t>
                      </a:r>
                      <a:endParaRPr lang="en-US" sz="12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8341" marR="3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 Trypticase soy agar containing 5% sheep blood was evaluated at room temperature after 24 h of growth.</a:t>
                      </a:r>
                      <a:endParaRPr lang="en-US" sz="12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8341" marR="3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Appearance of clear zone</a:t>
                      </a:r>
                      <a:endParaRPr lang="en-US" sz="12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8341" marR="3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(</a:t>
                      </a:r>
                      <a:r>
                        <a:rPr lang="en-GB" sz="1200" u="none" strike="noStrike" dirty="0" err="1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Travassos</a:t>
                      </a:r>
                      <a:r>
                        <a:rPr lang="en-GB" sz="1200" u="none" strike="noStrike" dirty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, </a:t>
                      </a:r>
                      <a:r>
                        <a:rPr lang="en-GB" sz="1200" i="1" u="none" strike="noStrike" dirty="0" smtClean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et</a:t>
                      </a:r>
                      <a:r>
                        <a:rPr lang="en-GB" sz="1200" i="1" u="none" strike="noStrike" baseline="0" dirty="0" smtClean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 al</a:t>
                      </a:r>
                      <a:r>
                        <a:rPr lang="en-GB" sz="1200" u="none" strike="noStrike" dirty="0" smtClean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. </a:t>
                      </a:r>
                      <a:r>
                        <a:rPr lang="en-GB" sz="1200" u="none" strike="noStrike" dirty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2004</a:t>
                      </a:r>
                      <a:r>
                        <a:rPr lang="en-GB" sz="1200" dirty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)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8341" marR="3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71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1"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Heparinase</a:t>
                      </a:r>
                      <a:endParaRPr lang="en-US" sz="12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8341" marR="3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Heparin was diluted in distilled water to a final concentration of 5 U/ml followed by filter sterilization (0.45 pm) before dispensing 20 μl  into 96 well micro titration plate; each well contained 30 μl of the test bacteria, incubated overnight at 37°C.  20 μl of aqueous toluidine blue 0.01% was added to each well.</a:t>
                      </a:r>
                      <a:endParaRPr lang="en-US" sz="12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8341" marR="3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Blue color indicated positive result, while pink indicated negative</a:t>
                      </a:r>
                      <a:endParaRPr lang="en-US" sz="12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8341" marR="3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(</a:t>
                      </a:r>
                      <a:r>
                        <a:rPr lang="en-GB" sz="1200" u="none" strike="noStrike" dirty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Riley 1987</a:t>
                      </a:r>
                      <a:r>
                        <a:rPr lang="en-GB" sz="1200" dirty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)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8341" marR="3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71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1"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Hyaluronidase</a:t>
                      </a:r>
                      <a:endParaRPr lang="en-US" sz="12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8341" marR="3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Incorporation of aqueous solutions of hyaluronic acid into Muller Hinton agar supplemented with bovine serum albumin (final concentration, 1%). After being inoculated and incubated for 48 h, each plate was flooded with 2 N acetic acid, which was removed after 10 min.</a:t>
                      </a:r>
                      <a:endParaRPr lang="en-US" sz="12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8341" marR="3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The appearance of a clear zone around the inoculum.</a:t>
                      </a:r>
                      <a:endParaRPr lang="en-US" sz="12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8341" marR="3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(</a:t>
                      </a:r>
                      <a:r>
                        <a:rPr lang="en-GB" sz="1200" u="none" strike="noStrike" dirty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Smith and Willett 1968</a:t>
                      </a:r>
                      <a:r>
                        <a:rPr lang="en-GB" sz="1200" dirty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)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8341" marR="3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7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1"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Lecithinase</a:t>
                      </a:r>
                      <a:endParaRPr lang="en-US" sz="12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8341" marR="3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 Ten millilitres of the 50% egg yolk was added to 90 ml of sterilized tryptic soya agar and served as the substrate (29). </a:t>
                      </a:r>
                      <a:endParaRPr lang="en-US" sz="12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8341" marR="3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A white precipitate around or beneath an inoculum spot indicated lecithinase formation.</a:t>
                      </a:r>
                      <a:endParaRPr lang="en-US" sz="12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8341" marR="3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(</a:t>
                      </a:r>
                      <a:r>
                        <a:rPr lang="en-GB" sz="1200" u="none" strike="noStrike" dirty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Nord, </a:t>
                      </a:r>
                      <a:r>
                        <a:rPr lang="en-GB" sz="1200" i="1" u="none" strike="noStrike" dirty="0" smtClean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et</a:t>
                      </a:r>
                      <a:r>
                        <a:rPr lang="en-GB" sz="1200" i="1" u="none" strike="noStrike" baseline="0" dirty="0" smtClean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 al</a:t>
                      </a:r>
                      <a:r>
                        <a:rPr lang="en-GB" sz="1200" u="none" strike="noStrike" dirty="0" smtClean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 </a:t>
                      </a:r>
                      <a:r>
                        <a:rPr lang="en-GB" sz="1200" u="none" strike="noStrike" dirty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1975</a:t>
                      </a:r>
                      <a:r>
                        <a:rPr lang="en-GB" sz="1200" dirty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; </a:t>
                      </a:r>
                      <a:r>
                        <a:rPr lang="en-GB" sz="1200" u="none" strike="noStrike" dirty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Edberg, </a:t>
                      </a:r>
                      <a:r>
                        <a:rPr lang="en-GB" sz="1200" i="1" u="none" strike="noStrike" dirty="0" smtClean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et</a:t>
                      </a:r>
                      <a:r>
                        <a:rPr lang="en-GB" sz="1200" i="1" u="none" strike="noStrike" baseline="0" dirty="0" smtClean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 al</a:t>
                      </a:r>
                      <a:r>
                        <a:rPr lang="en-GB" sz="1200" u="none" strike="noStrike" dirty="0" smtClean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 </a:t>
                      </a:r>
                      <a:r>
                        <a:rPr lang="en-GB" sz="1200" u="none" strike="noStrike" dirty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1996</a:t>
                      </a:r>
                      <a:r>
                        <a:rPr lang="en-GB" sz="1200" dirty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)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8341" marR="3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8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1"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Lipase</a:t>
                      </a:r>
                      <a:endParaRPr lang="en-US" sz="12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8341" marR="3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Lipase activity was detected by the on Trypticase soy agar plates supplemented with 1% Tween 80 .</a:t>
                      </a:r>
                      <a:endParaRPr lang="en-US" sz="12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8341" marR="3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Appearance of a turbid halo around the inocula </a:t>
                      </a:r>
                      <a:endParaRPr lang="en-US" sz="12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8341" marR="3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(</a:t>
                      </a:r>
                      <a:r>
                        <a:rPr lang="en-GB" sz="1200" u="none" strike="noStrike" dirty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Rollof, </a:t>
                      </a:r>
                      <a:r>
                        <a:rPr lang="en-GB" sz="1200" i="1" u="none" strike="noStrike" dirty="0" smtClean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et</a:t>
                      </a:r>
                      <a:r>
                        <a:rPr lang="en-GB" sz="1200" i="1" u="none" strike="noStrike" baseline="0" dirty="0" smtClean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 al</a:t>
                      </a:r>
                      <a:r>
                        <a:rPr lang="en-GB" sz="1200" u="none" strike="noStrike" dirty="0" smtClean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. </a:t>
                      </a:r>
                      <a:r>
                        <a:rPr lang="en-GB" sz="1200" u="none" strike="noStrike" dirty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1987</a:t>
                      </a:r>
                      <a:r>
                        <a:rPr lang="en-GB" sz="1200" dirty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)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8341" marR="3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6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1" dirty="0"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Proteinase</a:t>
                      </a:r>
                      <a:endParaRPr lang="en-US" sz="12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8341" marR="3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Casein hydrolysis and was tested on Mueller–Hinton agar containing 3% (w/v) skimmed milk . </a:t>
                      </a:r>
                      <a:endParaRPr lang="en-US" sz="12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8341" marR="3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The presence of a transparent zone around the inoculum spot indicated a positive test</a:t>
                      </a:r>
                      <a:endParaRPr lang="en-US" sz="12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8341" marR="3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(</a:t>
                      </a:r>
                      <a:r>
                        <a:rPr lang="en-GB" sz="1200" u="none" strike="noStrike" dirty="0" smtClean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Burke </a:t>
                      </a:r>
                      <a:r>
                        <a:rPr lang="en-GB" sz="1200" i="1" u="none" strike="noStrike" dirty="0" smtClean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et</a:t>
                      </a:r>
                      <a:r>
                        <a:rPr lang="en-GB" sz="1200" i="1" u="none" strike="noStrike" baseline="0" dirty="0" smtClean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 al </a:t>
                      </a:r>
                      <a:r>
                        <a:rPr lang="en-GB" sz="1200" u="none" strike="noStrike" dirty="0" smtClean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1991</a:t>
                      </a:r>
                      <a:r>
                        <a:rPr lang="en-GB" sz="1200" dirty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; </a:t>
                      </a:r>
                      <a:r>
                        <a:rPr lang="en-GB" sz="1200" u="none" strike="noStrike" dirty="0" err="1" smtClean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Edberg</a:t>
                      </a:r>
                      <a:r>
                        <a:rPr lang="en-GB" sz="1200" i="1" u="none" strike="noStrike" dirty="0" err="1" smtClean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et</a:t>
                      </a:r>
                      <a:r>
                        <a:rPr lang="en-GB" sz="1200" i="1" u="none" strike="noStrike" baseline="0" dirty="0" smtClean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 al</a:t>
                      </a:r>
                      <a:r>
                        <a:rPr lang="en-GB" sz="1200" u="none" strike="noStrike" dirty="0" smtClean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 </a:t>
                      </a:r>
                      <a:r>
                        <a:rPr lang="en-GB" sz="1200" u="none" strike="noStrike" dirty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1996</a:t>
                      </a:r>
                      <a:r>
                        <a:rPr lang="en-GB" sz="1200" dirty="0">
                          <a:solidFill>
                            <a:schemeClr val="accent2"/>
                          </a:solidFill>
                          <a:effectLst/>
                          <a:latin typeface="Gill Sans MT" pitchFamily="34" charset="0"/>
                          <a:ea typeface="Times New Roman"/>
                        </a:rPr>
                        <a:t>) 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38341" marR="38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09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yout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657"/>
            <a:ext cx="9144000" cy="8817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20386" y="942833"/>
            <a:ext cx="6985414" cy="6858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Aharoni" pitchFamily="2" charset="-79"/>
              </a:rPr>
              <a:t>Study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Aharoni" pitchFamily="2" charset="-79"/>
              </a:rPr>
              <a:t>1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Aharoni" pitchFamily="2" charset="-79"/>
              </a:rPr>
              <a:t>: 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Aharoni" pitchFamily="2" charset="-79"/>
              </a:rPr>
              <a:t>Extracellular enzyme profile of </a:t>
            </a:r>
            <a:r>
              <a:rPr lang="en-US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Aharoni" pitchFamily="2" charset="-79"/>
              </a:rPr>
              <a:t>S.maltophilia</a:t>
            </a:r>
            <a:endParaRPr lang="en-US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Aharoni" pitchFamily="2" charset="-79"/>
            </a:endParaRPr>
          </a:p>
          <a:p>
            <a:pPr algn="ctr"/>
            <a:endParaRPr 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Aharoni" pitchFamily="2" charset="-79"/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>
                <a:solidFill>
                  <a:schemeClr val="tx1"/>
                </a:solidFill>
                <a:latin typeface="Arial Black" pitchFamily="34" charset="0"/>
              </a:rPr>
              <a:pPr/>
              <a:t>12</a:t>
            </a:fld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873500"/>
              </p:ext>
            </p:extLst>
          </p:nvPr>
        </p:nvGraphicFramePr>
        <p:xfrm>
          <a:off x="2895600" y="1676400"/>
          <a:ext cx="6172198" cy="4364453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143000"/>
                <a:gridCol w="914398"/>
                <a:gridCol w="762000"/>
                <a:gridCol w="762000"/>
                <a:gridCol w="762000"/>
                <a:gridCol w="914400"/>
                <a:gridCol w="914400"/>
              </a:tblGrid>
              <a:tr h="3313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Gill Sans MT" pitchFamily="34" charset="0"/>
                        </a:rPr>
                        <a:t> </a:t>
                      </a:r>
                      <a:endParaRPr lang="en-US" sz="1100" b="1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Gill Sans MT" pitchFamily="34" charset="0"/>
                        </a:rPr>
                        <a:t>Frequency among clinical isolates (n = 108)</a:t>
                      </a:r>
                      <a:endParaRPr lang="en-US" sz="1100" b="1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Gill Sans MT" pitchFamily="34" charset="0"/>
                        </a:rPr>
                        <a:t> </a:t>
                      </a:r>
                      <a:endParaRPr lang="en-US" sz="1100" b="1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6626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Gill Sans MT" pitchFamily="34" charset="0"/>
                        </a:rPr>
                        <a:t>Enzymes</a:t>
                      </a:r>
                      <a:endParaRPr lang="en-US" sz="1100" b="1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Gill Sans MT" pitchFamily="34" charset="0"/>
                        </a:rPr>
                        <a:t>Tracheal Aspirate</a:t>
                      </a:r>
                      <a:endParaRPr lang="en-US" sz="1100" b="1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Gill Sans MT" pitchFamily="34" charset="0"/>
                        </a:rPr>
                        <a:t>Blood</a:t>
                      </a:r>
                      <a:endParaRPr lang="en-US" sz="1100" b="1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CSF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Gill Sans MT" pitchFamily="34" charset="0"/>
                        </a:rPr>
                        <a:t>Sputum</a:t>
                      </a:r>
                      <a:endParaRPr lang="en-US" sz="1100" b="1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Gill Sans MT" pitchFamily="34" charset="0"/>
                        </a:rPr>
                        <a:t>Wound Infection</a:t>
                      </a:r>
                      <a:endParaRPr lang="en-US" sz="1100" b="1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Gill Sans MT" pitchFamily="34" charset="0"/>
                        </a:rPr>
                        <a:t>Urine</a:t>
                      </a:r>
                      <a:endParaRPr lang="en-US" sz="1100" b="1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313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 err="1">
                          <a:effectLst/>
                          <a:latin typeface="Gill Sans MT" pitchFamily="34" charset="0"/>
                        </a:rPr>
                        <a:t>DNase</a:t>
                      </a:r>
                      <a:endParaRPr lang="en-US" sz="1100" b="1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Gill Sans MT" pitchFamily="34" charset="0"/>
                        </a:rPr>
                        <a:t>42 (100)</a:t>
                      </a:r>
                      <a:endParaRPr lang="en-US" sz="1100" b="1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Gill Sans MT" pitchFamily="34" charset="0"/>
                        </a:rPr>
                        <a:t>37 (94.8)</a:t>
                      </a:r>
                      <a:endParaRPr lang="en-US" sz="1100" b="1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6 (100)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5 (100)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13 (100)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3 (100)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313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Gelatinase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42 (100)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39 (100)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6 (100)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5 (100)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13 (100)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3 (100)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313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Hemolysin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42 (100)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39 (100)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6 (100)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5 (100)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13 (100)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3 (100)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410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Heparinase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30 (71.42)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27 (69.2)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4 (66.6)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4  (80)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9 (69.2)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0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59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 err="1">
                          <a:effectLst/>
                          <a:latin typeface="Gill Sans MT" pitchFamily="34" charset="0"/>
                        </a:rPr>
                        <a:t>Hyaluronidase</a:t>
                      </a:r>
                      <a:endParaRPr lang="en-US" sz="1100" b="1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Gill Sans MT" pitchFamily="34" charset="0"/>
                        </a:rPr>
                        <a:t>42 </a:t>
                      </a:r>
                      <a:r>
                        <a:rPr lang="en-GB" sz="1100" b="1" dirty="0">
                          <a:effectLst/>
                          <a:latin typeface="Gill Sans MT" pitchFamily="34" charset="0"/>
                        </a:rPr>
                        <a:t>(100)</a:t>
                      </a:r>
                      <a:endParaRPr lang="en-US" sz="1100" b="1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Gill Sans MT" pitchFamily="34" charset="0"/>
                        </a:rPr>
                        <a:t>39 </a:t>
                      </a:r>
                      <a:r>
                        <a:rPr lang="en-GB" sz="1100" b="1" dirty="0">
                          <a:effectLst/>
                          <a:latin typeface="Gill Sans MT" pitchFamily="34" charset="0"/>
                        </a:rPr>
                        <a:t>(100)</a:t>
                      </a:r>
                      <a:endParaRPr lang="en-US" sz="1100" b="1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6 (100)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Gill Sans MT" pitchFamily="34" charset="0"/>
                        </a:rPr>
                        <a:t>5 (100)</a:t>
                      </a:r>
                      <a:endParaRPr lang="en-US" sz="1100" b="1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Gill Sans MT" pitchFamily="34" charset="0"/>
                        </a:rPr>
                        <a:t>13 (100)</a:t>
                      </a:r>
                      <a:endParaRPr lang="en-US" sz="1100" b="1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Gill Sans MT" pitchFamily="34" charset="0"/>
                        </a:rPr>
                        <a:t>0</a:t>
                      </a:r>
                      <a:endParaRPr lang="en-US" sz="1100" b="1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313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Lipase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42 (100)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39 (100)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6 (100)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5 (100)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13 (100)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3 (100)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313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 err="1">
                          <a:effectLst/>
                          <a:latin typeface="Gill Sans MT" pitchFamily="34" charset="0"/>
                        </a:rPr>
                        <a:t>Lecithinase</a:t>
                      </a:r>
                      <a:endParaRPr lang="en-US" sz="1100" b="1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34 (80.95)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17 (43.5)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6 (100)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5 (100)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13 (100)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0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313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Proteinase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42 (100)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Gill Sans MT" pitchFamily="34" charset="0"/>
                        </a:rPr>
                        <a:t>39 (100)</a:t>
                      </a:r>
                      <a:endParaRPr lang="en-US" sz="1100" b="1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6 (100)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5 (100)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13 (100)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3 (100)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313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Pyocyanin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0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0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0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0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0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0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313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Flourescein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0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0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0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0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Gill Sans MT" pitchFamily="34" charset="0"/>
                        </a:rPr>
                        <a:t>0</a:t>
                      </a:r>
                      <a:endParaRPr lang="en-US" sz="1100" b="1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Gill Sans MT" pitchFamily="34" charset="0"/>
                        </a:rPr>
                        <a:t>0</a:t>
                      </a:r>
                      <a:endParaRPr lang="en-US" sz="1100" b="1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2954736" y="3825622"/>
            <a:ext cx="1009935" cy="2286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09245" y="4114800"/>
            <a:ext cx="1087271" cy="2286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922893" y="4800600"/>
            <a:ext cx="1073623" cy="2286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49058" y="1676401"/>
            <a:ext cx="2670342" cy="4952999"/>
            <a:chOff x="0" y="1752601"/>
            <a:chExt cx="2670342" cy="4952999"/>
          </a:xfrm>
        </p:grpSpPr>
        <p:sp>
          <p:nvSpPr>
            <p:cNvPr id="31" name="Rounded Rectangle 4"/>
            <p:cNvSpPr/>
            <p:nvPr/>
          </p:nvSpPr>
          <p:spPr>
            <a:xfrm>
              <a:off x="0" y="1752601"/>
              <a:ext cx="2670342" cy="4952999"/>
            </a:xfrm>
            <a:prstGeom prst="rect">
              <a:avLst/>
            </a:prstGeom>
            <a:scene3d>
              <a:camera prst="orthographicFront"/>
              <a:lightRig rig="flat" dir="t"/>
            </a:scene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algn="ctr"/>
              <a:endParaRPr lang="en-US" sz="1200" dirty="0">
                <a:latin typeface="Gill Sans MT" pitchFamily="34" charset="0"/>
                <a:cs typeface="Aharoni" pitchFamily="2" charset="-79"/>
              </a:endParaRPr>
            </a:p>
          </p:txBody>
        </p:sp>
        <p:pic>
          <p:nvPicPr>
            <p:cNvPr id="15" name="Picture 14" descr="12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58" y="2110552"/>
              <a:ext cx="2517942" cy="451884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TextBox 2"/>
            <p:cNvSpPr txBox="1"/>
            <p:nvPr/>
          </p:nvSpPr>
          <p:spPr>
            <a:xfrm>
              <a:off x="726673" y="1864331"/>
              <a:ext cx="685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 smtClean="0">
                  <a:latin typeface="Gill Sans MT" pitchFamily="34" charset="0"/>
                </a:rPr>
                <a:t>SmATCC</a:t>
              </a:r>
              <a:endParaRPr lang="en-US" sz="1000" dirty="0">
                <a:latin typeface="Gill Sans MT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71600" y="1864330"/>
              <a:ext cx="685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Gill Sans MT" pitchFamily="34" charset="0"/>
                </a:rPr>
                <a:t>Clinical</a:t>
              </a:r>
              <a:endParaRPr lang="en-US" sz="1000" dirty="0">
                <a:latin typeface="Gill Sans MT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81200" y="1864329"/>
              <a:ext cx="685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Gill Sans MT" pitchFamily="34" charset="0"/>
                </a:rPr>
                <a:t>Environ</a:t>
              </a:r>
              <a:endParaRPr lang="en-US" sz="1000" dirty="0">
                <a:latin typeface="Gill Sans MT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992529" y="6161962"/>
            <a:ext cx="6162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latin typeface="Gill Sans MT" pitchFamily="34" charset="0"/>
              </a:rPr>
              <a:t>Lecithinase</a:t>
            </a:r>
            <a:r>
              <a:rPr lang="en-US" sz="1400" b="1" dirty="0" smtClean="0">
                <a:latin typeface="Gill Sans MT" pitchFamily="34" charset="0"/>
              </a:rPr>
              <a:t> and </a:t>
            </a:r>
            <a:r>
              <a:rPr lang="en-US" sz="1400" b="1" dirty="0" err="1" smtClean="0">
                <a:latin typeface="Gill Sans MT" pitchFamily="34" charset="0"/>
              </a:rPr>
              <a:t>heparinase</a:t>
            </a:r>
            <a:r>
              <a:rPr lang="en-US" sz="1400" b="1" dirty="0" smtClean="0">
                <a:latin typeface="Gill Sans MT" pitchFamily="34" charset="0"/>
              </a:rPr>
              <a:t> – significantly associated with invasive origin</a:t>
            </a:r>
            <a:endParaRPr lang="en-US" sz="1400" b="1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30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yout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657"/>
            <a:ext cx="9144000" cy="8817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20386" y="942833"/>
            <a:ext cx="6985414" cy="6858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Aharoni" pitchFamily="2" charset="-79"/>
              </a:rPr>
              <a:t>Study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Aharoni" pitchFamily="2" charset="-79"/>
              </a:rPr>
              <a:t>1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Aharoni" pitchFamily="2" charset="-79"/>
              </a:rPr>
              <a:t>: 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Aharoni" pitchFamily="2" charset="-79"/>
              </a:rPr>
              <a:t>Extracellular enzyme profile of </a:t>
            </a:r>
            <a:r>
              <a:rPr lang="en-US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Aharoni" pitchFamily="2" charset="-79"/>
              </a:rPr>
              <a:t>S.maltophilia</a:t>
            </a:r>
            <a:endParaRPr lang="en-US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Aharoni" pitchFamily="2" charset="-79"/>
            </a:endParaRPr>
          </a:p>
          <a:p>
            <a:pPr algn="ctr"/>
            <a:endParaRPr 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Aharoni" pitchFamily="2" charset="-79"/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>
                <a:solidFill>
                  <a:schemeClr val="tx1"/>
                </a:solidFill>
                <a:latin typeface="Arial Black" pitchFamily="34" charset="0"/>
              </a:rPr>
              <a:pPr/>
              <a:t>13</a:t>
            </a:fld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908026"/>
              </p:ext>
            </p:extLst>
          </p:nvPr>
        </p:nvGraphicFramePr>
        <p:xfrm>
          <a:off x="76201" y="1412776"/>
          <a:ext cx="4038599" cy="2075806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660861"/>
                <a:gridCol w="587432"/>
                <a:gridCol w="440574"/>
                <a:gridCol w="520932"/>
                <a:gridCol w="533400"/>
                <a:gridCol w="609600"/>
                <a:gridCol w="685800"/>
              </a:tblGrid>
              <a:tr h="1817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Gill Sans MT" pitchFamily="34" charset="0"/>
                        </a:rPr>
                        <a:t> </a:t>
                      </a:r>
                      <a:endParaRPr lang="en-US" sz="1100" b="1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Melanin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Biofilm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Motility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8826"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Gill Sans MT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Gill Sans MT" pitchFamily="34" charset="0"/>
                        </a:rPr>
                        <a:t>+</a:t>
                      </a:r>
                      <a:r>
                        <a:rPr lang="en-GB" sz="1100" b="1" dirty="0" err="1" smtClean="0">
                          <a:effectLst/>
                          <a:latin typeface="Gill Sans MT" pitchFamily="34" charset="0"/>
                        </a:rPr>
                        <a:t>ve</a:t>
                      </a:r>
                      <a:endParaRPr lang="en-US" sz="1100" b="1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Gill Sans MT" pitchFamily="34" charset="0"/>
                        </a:rPr>
                        <a:t>-</a:t>
                      </a:r>
                      <a:r>
                        <a:rPr lang="en-GB" sz="1100" b="1" dirty="0" err="1" smtClean="0">
                          <a:effectLst/>
                          <a:latin typeface="Gill Sans MT" pitchFamily="34" charset="0"/>
                        </a:rPr>
                        <a:t>ve</a:t>
                      </a:r>
                      <a:endParaRPr lang="en-US" sz="1100" b="1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High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Gill Sans MT" pitchFamily="34" charset="0"/>
                        </a:rPr>
                        <a:t>Low</a:t>
                      </a:r>
                      <a:endParaRPr lang="en-US" sz="1100" b="1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Motile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Gill Sans MT" pitchFamily="34" charset="0"/>
                        </a:rPr>
                        <a:t>Non-motile</a:t>
                      </a:r>
                      <a:endParaRPr lang="en-US" sz="1100" b="1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81750"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Gill Sans MT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Gill Sans MT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Gill Sans MT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Gill Sans MT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Gill Sans MT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Gill Sans MT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100" b="1" dirty="0">
                        <a:effectLst/>
                        <a:latin typeface="Gill Sans MT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592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Invasive         (n = 45)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41 (91.1)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4 (8.8)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Gill Sans MT" pitchFamily="34" charset="0"/>
                        </a:rPr>
                        <a:t>9 </a:t>
                      </a:r>
                      <a:r>
                        <a:rPr lang="en-GB" sz="1100" b="1" dirty="0" smtClean="0">
                          <a:effectLst/>
                          <a:latin typeface="Gill Sans MT" pitchFamily="34" charset="0"/>
                        </a:rPr>
                        <a:t> (</a:t>
                      </a:r>
                      <a:r>
                        <a:rPr lang="en-GB" sz="1100" b="1" dirty="0">
                          <a:effectLst/>
                          <a:latin typeface="Gill Sans MT" pitchFamily="34" charset="0"/>
                        </a:rPr>
                        <a:t>20)</a:t>
                      </a:r>
                      <a:endParaRPr lang="en-US" sz="1100" b="1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36 (80)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100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Gill Sans MT" pitchFamily="34" charset="0"/>
                        </a:rPr>
                        <a:t>0</a:t>
                      </a:r>
                      <a:endParaRPr lang="en-US" sz="1100" b="1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88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Non-Invasive    (n = 63)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Gill Sans MT" pitchFamily="34" charset="0"/>
                        </a:rPr>
                        <a:t>60 (95.2)</a:t>
                      </a:r>
                      <a:endParaRPr lang="en-US" sz="1100" b="1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Gill Sans MT" pitchFamily="34" charset="0"/>
                        </a:rPr>
                        <a:t>3 (4.7)</a:t>
                      </a:r>
                      <a:endParaRPr lang="en-US" sz="1100" b="1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Gill Sans MT" pitchFamily="34" charset="0"/>
                        </a:rPr>
                        <a:t>11 (</a:t>
                      </a:r>
                      <a:r>
                        <a:rPr lang="en-GB" sz="1100" b="1" dirty="0">
                          <a:effectLst/>
                          <a:latin typeface="Gill Sans MT" pitchFamily="34" charset="0"/>
                        </a:rPr>
                        <a:t>17</a:t>
                      </a:r>
                      <a:r>
                        <a:rPr lang="en-GB" sz="1100" b="1" dirty="0" smtClean="0">
                          <a:effectLst/>
                          <a:latin typeface="Gill Sans MT" pitchFamily="34" charset="0"/>
                        </a:rPr>
                        <a:t>.)</a:t>
                      </a:r>
                      <a:endParaRPr lang="en-US" sz="1100" b="1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Gill Sans MT" pitchFamily="34" charset="0"/>
                        </a:rPr>
                        <a:t>52 (82.5)</a:t>
                      </a:r>
                      <a:endParaRPr lang="en-US" sz="1100" b="1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100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Gill Sans MT" pitchFamily="34" charset="0"/>
                        </a:rPr>
                        <a:t>0</a:t>
                      </a:r>
                      <a:endParaRPr lang="en-US" sz="1100" b="1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305291"/>
              </p:ext>
            </p:extLst>
          </p:nvPr>
        </p:nvGraphicFramePr>
        <p:xfrm>
          <a:off x="4191001" y="1412776"/>
          <a:ext cx="4876800" cy="452628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175205"/>
                <a:gridCol w="1675906"/>
                <a:gridCol w="2025689"/>
              </a:tblGrid>
              <a:tr h="273727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Gill Sans MT" pitchFamily="34" charset="0"/>
                        </a:rPr>
                        <a:t>Frequency among  clinical isolates  n=108</a:t>
                      </a:r>
                      <a:endParaRPr lang="en-US" sz="1100" b="1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59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Enzymes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Gill Sans MT" pitchFamily="34" charset="0"/>
                        </a:rPr>
                        <a:t>Device Related </a:t>
                      </a:r>
                      <a:endParaRPr lang="en-GB" sz="1100" b="1" dirty="0" smtClean="0">
                        <a:effectLst/>
                        <a:latin typeface="Gill Sans MT" pitchFamily="34" charset="0"/>
                      </a:endParaRPr>
                    </a:p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Gill Sans MT" pitchFamily="34" charset="0"/>
                        </a:rPr>
                        <a:t> </a:t>
                      </a:r>
                      <a:r>
                        <a:rPr lang="en-GB" sz="1100" b="1" dirty="0">
                          <a:effectLst/>
                          <a:latin typeface="Gill Sans MT" pitchFamily="34" charset="0"/>
                        </a:rPr>
                        <a:t>(n = 71)</a:t>
                      </a:r>
                      <a:endParaRPr lang="en-US" sz="1100" b="1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Gill Sans MT" pitchFamily="34" charset="0"/>
                        </a:rPr>
                        <a:t>Non- Device Related </a:t>
                      </a:r>
                      <a:endParaRPr lang="en-GB" sz="1100" b="1" dirty="0" smtClean="0">
                        <a:effectLst/>
                        <a:latin typeface="Gill Sans MT" pitchFamily="34" charset="0"/>
                      </a:endParaRPr>
                    </a:p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Gill Sans MT" pitchFamily="34" charset="0"/>
                        </a:rPr>
                        <a:t>(</a:t>
                      </a:r>
                      <a:r>
                        <a:rPr lang="en-GB" sz="1100" b="1" dirty="0">
                          <a:effectLst/>
                          <a:latin typeface="Gill Sans MT" pitchFamily="34" charset="0"/>
                        </a:rPr>
                        <a:t>n = 37)</a:t>
                      </a:r>
                      <a:endParaRPr lang="en-US" sz="1100" b="1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61123"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Gill Sans MT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Gill Sans MT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100" b="1">
                        <a:effectLst/>
                        <a:latin typeface="Gill Sans MT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73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 err="1">
                          <a:effectLst/>
                          <a:latin typeface="Gill Sans MT" pitchFamily="34" charset="0"/>
                        </a:rPr>
                        <a:t>DNase</a:t>
                      </a:r>
                      <a:endParaRPr lang="en-US" sz="1100" b="1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71 (100)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69 (97.1)  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73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Gelatinase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71 (100)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37 (100)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73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Hemolysin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71 (100)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37 (100)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73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 err="1">
                          <a:effectLst/>
                          <a:latin typeface="Gill Sans MT" pitchFamily="34" charset="0"/>
                        </a:rPr>
                        <a:t>Heparinase</a:t>
                      </a:r>
                      <a:endParaRPr lang="en-US" sz="1100" b="1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52 (73.2)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23 (62.1) 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73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Hyaluronidase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71 (100)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37 (100)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73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Lipase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71 (100)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37 (100)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73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Lecithinase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49 (69) 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Gill Sans MT" pitchFamily="34" charset="0"/>
                        </a:rPr>
                        <a:t>27 (73 )</a:t>
                      </a:r>
                      <a:endParaRPr lang="en-US" sz="1100" b="1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73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Proteinase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71 (100)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37 (100)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73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Pyocyanin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0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Gill Sans MT" pitchFamily="34" charset="0"/>
                        </a:rPr>
                        <a:t>0</a:t>
                      </a:r>
                      <a:endParaRPr lang="en-US" sz="1100" b="1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73727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Gill Sans MT" pitchFamily="34" charset="0"/>
                        </a:rPr>
                        <a:t>    </a:t>
                      </a:r>
                      <a:r>
                        <a:rPr lang="en-GB" sz="1100" b="1" dirty="0" err="1" smtClean="0">
                          <a:effectLst/>
                          <a:latin typeface="Gill Sans MT" pitchFamily="34" charset="0"/>
                        </a:rPr>
                        <a:t>Flourescein</a:t>
                      </a:r>
                      <a:endParaRPr lang="en-US" sz="1100" b="1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0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Gill Sans MT" pitchFamily="34" charset="0"/>
                        </a:rPr>
                        <a:t>0</a:t>
                      </a:r>
                      <a:endParaRPr lang="en-US" sz="1100" b="1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684040"/>
              </p:ext>
            </p:extLst>
          </p:nvPr>
        </p:nvGraphicFramePr>
        <p:xfrm>
          <a:off x="76200" y="3284984"/>
          <a:ext cx="4038599" cy="2068562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67647"/>
                <a:gridCol w="318153"/>
                <a:gridCol w="575689"/>
                <a:gridCol w="567311"/>
                <a:gridCol w="533400"/>
                <a:gridCol w="533400"/>
                <a:gridCol w="607614"/>
                <a:gridCol w="535385"/>
              </a:tblGrid>
              <a:tr h="1960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Gill Sans MT" pitchFamily="34" charset="0"/>
                        </a:rPr>
                        <a:t> </a:t>
                      </a:r>
                      <a:endParaRPr lang="en-US" sz="1100" b="1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Gill Sans MT" pitchFamily="34" charset="0"/>
                        </a:rPr>
                        <a:t> </a:t>
                      </a:r>
                      <a:endParaRPr lang="en-US" sz="1100" b="1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Gill Sans MT" pitchFamily="34" charset="0"/>
                        </a:rPr>
                        <a:t>Melanin</a:t>
                      </a:r>
                      <a:endParaRPr lang="en-US" sz="1100" b="1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Biofilm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Motility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533">
                <a:tc>
                  <a:txBody>
                    <a:bodyPr/>
                    <a:lstStyle/>
                    <a:p>
                      <a:pPr algn="l"/>
                      <a:endParaRPr lang="en-US" sz="1100" b="1">
                        <a:effectLst/>
                        <a:latin typeface="Gill Sans MT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1100" b="1">
                        <a:effectLst/>
                        <a:latin typeface="Gill Sans MT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Gill Sans MT" pitchFamily="34" charset="0"/>
                        </a:rPr>
                        <a:t>+</a:t>
                      </a:r>
                      <a:r>
                        <a:rPr lang="en-GB" sz="1100" b="1" dirty="0" err="1" smtClean="0">
                          <a:effectLst/>
                          <a:latin typeface="Gill Sans MT" pitchFamily="34" charset="0"/>
                        </a:rPr>
                        <a:t>ve</a:t>
                      </a:r>
                      <a:endParaRPr lang="en-US" sz="1100" b="1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Gill Sans MT" pitchFamily="34" charset="0"/>
                        </a:rPr>
                        <a:t>-</a:t>
                      </a:r>
                      <a:r>
                        <a:rPr lang="en-GB" sz="1100" b="1" dirty="0" err="1" smtClean="0">
                          <a:effectLst/>
                          <a:latin typeface="Gill Sans MT" pitchFamily="34" charset="0"/>
                        </a:rPr>
                        <a:t>ve</a:t>
                      </a:r>
                      <a:endParaRPr lang="en-US" sz="1100" b="1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High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Low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Motile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Non –motile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6081">
                <a:tc>
                  <a:txBody>
                    <a:bodyPr/>
                    <a:lstStyle/>
                    <a:p>
                      <a:pPr algn="l"/>
                      <a:endParaRPr lang="en-US" sz="1100" b="1">
                        <a:effectLst/>
                        <a:latin typeface="Gill Sans MT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1100" b="1">
                        <a:effectLst/>
                        <a:latin typeface="Gill Sans MT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100" b="1" dirty="0">
                        <a:effectLst/>
                        <a:latin typeface="Gill Sans MT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100" b="1">
                        <a:effectLst/>
                        <a:latin typeface="Gill Sans MT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100" b="1">
                        <a:effectLst/>
                        <a:latin typeface="Gill Sans MT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100" b="1">
                        <a:effectLst/>
                        <a:latin typeface="Gill Sans MT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100" b="1">
                        <a:effectLst/>
                        <a:latin typeface="Gill Sans MT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100" b="1">
                        <a:effectLst/>
                        <a:latin typeface="Gill Sans MT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5299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Device Related                ( n= 71)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65 (91.5)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Gill Sans MT" pitchFamily="34" charset="0"/>
                        </a:rPr>
                        <a:t>6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Gill Sans MT" pitchFamily="34" charset="0"/>
                        </a:rPr>
                        <a:t> </a:t>
                      </a:r>
                      <a:r>
                        <a:rPr lang="en-GB" sz="1100" b="1" dirty="0">
                          <a:effectLst/>
                          <a:latin typeface="Gill Sans MT" pitchFamily="34" charset="0"/>
                        </a:rPr>
                        <a:t>(8.4)</a:t>
                      </a:r>
                      <a:endParaRPr lang="en-US" sz="1100" b="1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Gill Sans MT" pitchFamily="34" charset="0"/>
                        </a:rPr>
                        <a:t>14 (</a:t>
                      </a:r>
                      <a:r>
                        <a:rPr lang="en-GB" sz="1100" b="1" dirty="0" smtClean="0">
                          <a:effectLst/>
                          <a:latin typeface="Gill Sans MT" pitchFamily="34" charset="0"/>
                        </a:rPr>
                        <a:t>19.7)</a:t>
                      </a:r>
                      <a:endParaRPr lang="en-US" sz="1100" b="1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57 (80.2)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100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Gill Sans MT" pitchFamily="34" charset="0"/>
                        </a:rPr>
                        <a:t>0</a:t>
                      </a:r>
                      <a:endParaRPr lang="en-US" sz="1100" b="1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7066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Non-Device Related     (n = 37)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36 (97.2)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Gill Sans MT" pitchFamily="34" charset="0"/>
                        </a:rPr>
                        <a:t>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Gill Sans MT" pitchFamily="34" charset="0"/>
                        </a:rPr>
                        <a:t> </a:t>
                      </a:r>
                      <a:r>
                        <a:rPr lang="en-GB" sz="1100" b="1" dirty="0">
                          <a:effectLst/>
                          <a:latin typeface="Gill Sans MT" pitchFamily="34" charset="0"/>
                        </a:rPr>
                        <a:t>(2.7)</a:t>
                      </a:r>
                      <a:endParaRPr lang="en-US" sz="1100" b="1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7 (18.9)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30 (81)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Gill Sans MT" pitchFamily="34" charset="0"/>
                        </a:rPr>
                        <a:t>100</a:t>
                      </a:r>
                      <a:endParaRPr lang="en-US" sz="1100" b="1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Gill Sans MT" pitchFamily="34" charset="0"/>
                        </a:rPr>
                        <a:t>0</a:t>
                      </a:r>
                      <a:endParaRPr lang="en-US" sz="1100" b="1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2895600" y="2348880"/>
            <a:ext cx="457200" cy="8382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74158" y="4293096"/>
            <a:ext cx="457200" cy="9906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5486400"/>
            <a:ext cx="4114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Times New Roman" pitchFamily="18" charset="0"/>
              <a:buChar char="♦"/>
            </a:pPr>
            <a:r>
              <a:rPr lang="en-US" sz="1400" b="1" dirty="0" smtClean="0">
                <a:latin typeface="Gill Sans MT" pitchFamily="34" charset="0"/>
              </a:rPr>
              <a:t>Irrespective of Invasive/Non-invasive – All Isolates produces factors that destroy cell components.</a:t>
            </a:r>
          </a:p>
          <a:p>
            <a:pPr marL="285750" indent="-285750">
              <a:buClr>
                <a:srgbClr val="C00000"/>
              </a:buClr>
              <a:buFont typeface="Times New Roman" pitchFamily="18" charset="0"/>
              <a:buChar char="♦"/>
            </a:pPr>
            <a:r>
              <a:rPr lang="en-US" sz="1400" b="1" dirty="0" smtClean="0">
                <a:latin typeface="Gill Sans MT" pitchFamily="34" charset="0"/>
              </a:rPr>
              <a:t>Infections are multifactorial events and secreted or non-secreted components contribute equally in pathogenesis.</a:t>
            </a:r>
          </a:p>
          <a:p>
            <a:pPr marL="285750" indent="-285750">
              <a:buClr>
                <a:srgbClr val="C00000"/>
              </a:buClr>
              <a:buFont typeface="Times New Roman" pitchFamily="18" charset="0"/>
              <a:buChar char="♦"/>
            </a:pPr>
            <a:endParaRPr lang="en-US" sz="1400" b="1" dirty="0">
              <a:latin typeface="Gill Sans M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32448" y="580526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rgbClr val="C00000"/>
              </a:buClr>
              <a:buFont typeface="Times New Roman" pitchFamily="18" charset="0"/>
              <a:buChar char="♦"/>
            </a:pPr>
            <a:r>
              <a:rPr lang="en-US" sz="1400" b="1" dirty="0">
                <a:latin typeface="Gill Sans MT" pitchFamily="34" charset="0"/>
              </a:rPr>
              <a:t>Certain enzymes like </a:t>
            </a:r>
            <a:r>
              <a:rPr lang="en-US" sz="1400" b="1" dirty="0" err="1">
                <a:latin typeface="Gill Sans MT" pitchFamily="34" charset="0"/>
              </a:rPr>
              <a:t>lecithinase</a:t>
            </a:r>
            <a:r>
              <a:rPr lang="en-US" sz="1400" b="1" dirty="0">
                <a:latin typeface="Gill Sans MT" pitchFamily="34" charset="0"/>
              </a:rPr>
              <a:t> and lipase might play important role in certain type of infections – Lining of lungs mainly composed of lecithin</a:t>
            </a:r>
            <a:r>
              <a:rPr lang="en-US" sz="1400" b="1" dirty="0" smtClean="0">
                <a:latin typeface="Gill Sans MT" pitchFamily="34" charset="0"/>
              </a:rPr>
              <a:t>.</a:t>
            </a:r>
          </a:p>
          <a:p>
            <a:pPr marL="285750" indent="-285750">
              <a:buClr>
                <a:srgbClr val="C00000"/>
              </a:buClr>
              <a:buFont typeface="Times New Roman" pitchFamily="18" charset="0"/>
              <a:buChar char="♦"/>
            </a:pPr>
            <a:r>
              <a:rPr lang="en-US" sz="1400" b="1" dirty="0" smtClean="0">
                <a:latin typeface="Gill Sans MT" pitchFamily="34" charset="0"/>
              </a:rPr>
              <a:t>Reservoir </a:t>
            </a:r>
            <a:r>
              <a:rPr lang="en-US" sz="1400" b="1" dirty="0">
                <a:latin typeface="Gill Sans MT" pitchFamily="34" charset="0"/>
              </a:rPr>
              <a:t>for pathogenic potential enzymes.</a:t>
            </a:r>
            <a:endParaRPr lang="en-US" sz="1400" dirty="0"/>
          </a:p>
        </p:txBody>
      </p:sp>
      <p:sp>
        <p:nvSpPr>
          <p:cNvPr id="13" name="Oval 12"/>
          <p:cNvSpPr/>
          <p:nvPr/>
        </p:nvSpPr>
        <p:spPr>
          <a:xfrm>
            <a:off x="4324039" y="3988296"/>
            <a:ext cx="978107" cy="6096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5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/>
      <p:bldP spid="11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yout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657"/>
            <a:ext cx="9144000" cy="881743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3200400" y="152400"/>
            <a:ext cx="5638800" cy="6858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>
            <a:outerShdw blurRad="165100" dist="76200" dir="3720000" sx="101000" sy="101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ill Sans MT" pitchFamily="34" charset="0"/>
                <a:cs typeface="Times New Roman" pitchFamily="18" charset="0"/>
              </a:rPr>
              <a:t>RESULTS(Cont.)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Gill Sans MT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0878" y="987756"/>
            <a:ext cx="6985414" cy="58116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Aharoni" pitchFamily="2" charset="-79"/>
              </a:rPr>
              <a:t>Study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Aharoni" pitchFamily="2" charset="-79"/>
              </a:rPr>
              <a:t>1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Aharoni" pitchFamily="2" charset="-79"/>
              </a:rPr>
              <a:t>: 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Aharoni" pitchFamily="2" charset="-79"/>
              </a:rPr>
              <a:t>Extracellular enzyme profile of </a:t>
            </a:r>
            <a:r>
              <a:rPr lang="en-US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Aharoni" pitchFamily="2" charset="-79"/>
              </a:rPr>
              <a:t>S.maltophilia</a:t>
            </a:r>
            <a:endParaRPr lang="en-US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Aharoni" pitchFamily="2" charset="-79"/>
            </a:endParaRPr>
          </a:p>
          <a:p>
            <a:pPr algn="ctr"/>
            <a:endParaRPr 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Aharoni" pitchFamily="2" charset="-79"/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>
                <a:solidFill>
                  <a:schemeClr val="tx1"/>
                </a:solidFill>
                <a:latin typeface="Arial Black" pitchFamily="34" charset="0"/>
              </a:rPr>
              <a:pPr/>
              <a:t>14</a:t>
            </a:fld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22" y="1524000"/>
            <a:ext cx="6865938" cy="507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8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yout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38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32065" y="4107976"/>
            <a:ext cx="2209800" cy="5334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  <a:hlinkClick r:id="" action="ppaction://noaction"/>
              </a:rPr>
              <a:t>Primers Designed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6765" y="5029200"/>
            <a:ext cx="3200400" cy="6096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  <a:hlinkClick r:id="rId3" action="ppaction://hlinksldjump"/>
              </a:rPr>
              <a:t>PCR Amplification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2118449" y="3810000"/>
            <a:ext cx="637032" cy="228600"/>
          </a:xfrm>
          <a:prstGeom prst="downArrow">
            <a:avLst/>
          </a:prstGeom>
          <a:solidFill>
            <a:srgbClr val="00B05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>
                <a:solidFill>
                  <a:schemeClr val="tx1"/>
                </a:solidFill>
                <a:latin typeface="Arial Black" pitchFamily="34" charset="0"/>
              </a:rPr>
              <a:pPr/>
              <a:t>15</a:t>
            </a:fld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2118449" y="4724400"/>
            <a:ext cx="637032" cy="228600"/>
          </a:xfrm>
          <a:prstGeom prst="downArrow">
            <a:avLst/>
          </a:prstGeom>
          <a:solidFill>
            <a:srgbClr val="00B05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143000" y="838200"/>
            <a:ext cx="6781800" cy="9906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Gill Sans MT" pitchFamily="34" charset="0"/>
            </a:endParaRPr>
          </a:p>
          <a:p>
            <a:pPr algn="ctr"/>
            <a:endParaRPr lang="en-US" sz="1400" dirty="0" smtClean="0">
              <a:solidFill>
                <a:schemeClr val="tx1"/>
              </a:solidFill>
              <a:latin typeface="Gill Sans MT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Aharoni" pitchFamily="2" charset="-79"/>
              </a:rPr>
              <a:t>         Study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Aharoni" pitchFamily="2" charset="-79"/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Aharoni" pitchFamily="2" charset="-79"/>
              </a:rPr>
              <a:t>: Prevalence of Putative Virulent Genes in </a:t>
            </a:r>
            <a:r>
              <a:rPr lang="en-US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Aharoni" pitchFamily="2" charset="-79"/>
              </a:rPr>
              <a:t>S. </a:t>
            </a:r>
            <a:r>
              <a:rPr lang="en-US" sz="20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Aharoni" pitchFamily="2" charset="-79"/>
              </a:rPr>
              <a:t>maltophilia</a:t>
            </a:r>
            <a:r>
              <a:rPr lang="en-US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Aharoni" pitchFamily="2" charset="-79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Aharoni" pitchFamily="2" charset="-79"/>
              </a:rPr>
              <a:t>infections.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</a:t>
            </a:r>
            <a:endParaRPr lang="en-US" dirty="0" smtClean="0">
              <a:solidFill>
                <a:schemeClr val="tx1"/>
              </a:solidFill>
              <a:latin typeface="Gill Sans MT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88491" y="2743200"/>
            <a:ext cx="4307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A31435"/>
              </a:buClr>
              <a:buFont typeface="Wingdings" pitchFamily="2" charset="2"/>
              <a:buChar char="Ø"/>
            </a:pPr>
            <a:r>
              <a:rPr lang="en-US" sz="1600" dirty="0" smtClean="0">
                <a:latin typeface="Gill Sans MT" pitchFamily="34" charset="0"/>
              </a:rPr>
              <a:t>  </a:t>
            </a:r>
            <a:r>
              <a:rPr lang="en-GB" sz="1600" dirty="0" smtClean="0">
                <a:latin typeface="Gill Sans MT" pitchFamily="34" charset="0"/>
              </a:rPr>
              <a:t>Shares </a:t>
            </a:r>
            <a:r>
              <a:rPr lang="en-GB" sz="1600" dirty="0">
                <a:latin typeface="Gill Sans MT" pitchFamily="34" charset="0"/>
              </a:rPr>
              <a:t>86 to 90% similarities with </a:t>
            </a:r>
            <a:r>
              <a:rPr lang="en-GB" sz="1600" i="1" dirty="0" err="1">
                <a:latin typeface="Gill Sans MT" pitchFamily="34" charset="0"/>
              </a:rPr>
              <a:t>P.aeruginosa</a:t>
            </a:r>
            <a:r>
              <a:rPr lang="en-GB" sz="1600" dirty="0" smtClean="0">
                <a:latin typeface="Gill Sans MT" pitchFamily="34" charset="0"/>
              </a:rPr>
              <a:t>,</a:t>
            </a:r>
            <a:endParaRPr lang="en-US" sz="1600" dirty="0">
              <a:latin typeface="Gill Sans MT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18249" y="1981200"/>
            <a:ext cx="3883347" cy="592019"/>
            <a:chOff x="1426" y="449999"/>
            <a:chExt cx="3883347" cy="592019"/>
          </a:xfrm>
          <a:scene3d>
            <a:camera prst="orthographicFront"/>
            <a:lightRig rig="flat" dir="t"/>
          </a:scene3d>
        </p:grpSpPr>
        <p:sp>
          <p:nvSpPr>
            <p:cNvPr id="33" name="Rectangle 32"/>
            <p:cNvSpPr/>
            <p:nvPr/>
          </p:nvSpPr>
          <p:spPr>
            <a:xfrm>
              <a:off x="1426" y="449999"/>
              <a:ext cx="3883347" cy="592019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34" name="Rectangle 33"/>
            <p:cNvSpPr/>
            <p:nvPr/>
          </p:nvSpPr>
          <p:spPr>
            <a:xfrm>
              <a:off x="1426" y="449999"/>
              <a:ext cx="3883347" cy="59201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>
                  <a:solidFill>
                    <a:sysClr val="windowText" lastClr="000000"/>
                  </a:solidFill>
                  <a:latin typeface="Gill Sans MT" pitchFamily="34" charset="0"/>
                </a:rPr>
                <a:t>Virulence Genes Identified </a:t>
              </a:r>
              <a:r>
                <a:rPr lang="en-US" dirty="0" smtClean="0">
                  <a:solidFill>
                    <a:sysClr val="windowText" lastClr="000000"/>
                  </a:solidFill>
                  <a:latin typeface="Gill Sans MT" pitchFamily="34" charset="0"/>
                </a:rPr>
                <a:t>from</a:t>
              </a:r>
              <a:r>
                <a:rPr lang="en-US" kern="1200" dirty="0" smtClean="0">
                  <a:solidFill>
                    <a:sysClr val="windowText" lastClr="000000"/>
                  </a:solidFill>
                  <a:latin typeface="Gill Sans MT" pitchFamily="34" charset="0"/>
                </a:rPr>
                <a:t> closely related species</a:t>
              </a:r>
              <a:endParaRPr lang="en-US" kern="1200" dirty="0">
                <a:solidFill>
                  <a:sysClr val="windowText" lastClr="000000"/>
                </a:solidFill>
                <a:latin typeface="Gill Sans MT" pitchFamily="34" charset="0"/>
              </a:endParaRPr>
            </a:p>
          </p:txBody>
        </p:sp>
      </p:grpSp>
      <p:sp>
        <p:nvSpPr>
          <p:cNvPr id="39" name="Down Arrow 38"/>
          <p:cNvSpPr/>
          <p:nvPr/>
        </p:nvSpPr>
        <p:spPr>
          <a:xfrm>
            <a:off x="2118449" y="2667000"/>
            <a:ext cx="637032" cy="228600"/>
          </a:xfrm>
          <a:prstGeom prst="downArrow">
            <a:avLst/>
          </a:prstGeom>
          <a:solidFill>
            <a:srgbClr val="00B05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970778" y="3389180"/>
            <a:ext cx="3988977" cy="621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A31435"/>
              </a:buClr>
              <a:buFont typeface="Wingdings" pitchFamily="2" charset="2"/>
              <a:buChar char="ü"/>
            </a:pPr>
            <a:r>
              <a:rPr lang="en-US" sz="1600" dirty="0" smtClean="0">
                <a:solidFill>
                  <a:sysClr val="windowText" lastClr="000000"/>
                </a:solidFill>
                <a:latin typeface="Gill Sans MT" pitchFamily="34" charset="0"/>
              </a:rPr>
              <a:t>Positive control:  </a:t>
            </a:r>
            <a:r>
              <a:rPr lang="en-US" sz="1600" i="1" dirty="0" smtClean="0">
                <a:solidFill>
                  <a:sysClr val="windowText" lastClr="000000"/>
                </a:solidFill>
                <a:latin typeface="Gill Sans MT" pitchFamily="34" charset="0"/>
              </a:rPr>
              <a:t>S</a:t>
            </a:r>
            <a:r>
              <a:rPr lang="en-US" sz="1600" i="1" dirty="0">
                <a:solidFill>
                  <a:sysClr val="windowText" lastClr="000000"/>
                </a:solidFill>
                <a:latin typeface="Gill Sans MT" pitchFamily="34" charset="0"/>
              </a:rPr>
              <a:t>. </a:t>
            </a:r>
            <a:r>
              <a:rPr lang="en-US" sz="1600" i="1" dirty="0" err="1" smtClean="0">
                <a:solidFill>
                  <a:sysClr val="windowText" lastClr="000000"/>
                </a:solidFill>
                <a:latin typeface="Gill Sans MT" pitchFamily="34" charset="0"/>
              </a:rPr>
              <a:t>maltophilia</a:t>
            </a:r>
            <a:r>
              <a:rPr lang="en-US" sz="1600" i="1" dirty="0" smtClean="0">
                <a:solidFill>
                  <a:sysClr val="windowText" lastClr="000000"/>
                </a:solidFill>
                <a:latin typeface="Gill Sans MT" pitchFamily="34" charset="0"/>
              </a:rPr>
              <a:t> </a:t>
            </a:r>
            <a:r>
              <a:rPr lang="en-US" sz="1600" dirty="0">
                <a:solidFill>
                  <a:sysClr val="windowText" lastClr="000000"/>
                </a:solidFill>
                <a:latin typeface="Gill Sans MT" pitchFamily="34" charset="0"/>
              </a:rPr>
              <a:t>ATCC </a:t>
            </a:r>
            <a:r>
              <a:rPr lang="en-US" sz="1600" dirty="0" smtClean="0">
                <a:solidFill>
                  <a:sysClr val="windowText" lastClr="000000"/>
                </a:solidFill>
                <a:latin typeface="Gill Sans MT" pitchFamily="34" charset="0"/>
              </a:rPr>
              <a:t>13637</a:t>
            </a:r>
          </a:p>
          <a:p>
            <a:pPr lvl="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A31435"/>
              </a:buClr>
              <a:buFont typeface="Wingdings" pitchFamily="2" charset="2"/>
              <a:buChar char="ü"/>
            </a:pPr>
            <a:r>
              <a:rPr lang="en-US" sz="1600" dirty="0" smtClean="0">
                <a:solidFill>
                  <a:sysClr val="windowText" lastClr="000000"/>
                </a:solidFill>
                <a:latin typeface="Gill Sans MT" pitchFamily="34" charset="0"/>
              </a:rPr>
              <a:t>Negative control:  </a:t>
            </a:r>
            <a:r>
              <a:rPr lang="en-US" sz="1600" i="1" dirty="0" err="1" smtClean="0">
                <a:latin typeface="Gill Sans MT" pitchFamily="34" charset="0"/>
              </a:rPr>
              <a:t>P.aeruginosa</a:t>
            </a:r>
            <a:r>
              <a:rPr lang="en-US" sz="1600" dirty="0">
                <a:latin typeface="Gill Sans MT" pitchFamily="34" charset="0"/>
              </a:rPr>
              <a:t>: ATCC27853 </a:t>
            </a:r>
            <a:endParaRPr lang="en-US" sz="1600" dirty="0" smtClean="0">
              <a:solidFill>
                <a:sysClr val="windowText" lastClr="000000"/>
              </a:solidFill>
              <a:latin typeface="Gill Sans MT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11086" y="5993642"/>
            <a:ext cx="1897672" cy="592019"/>
            <a:chOff x="-1897672" y="4047390"/>
            <a:chExt cx="1897672" cy="592019"/>
          </a:xfrm>
        </p:grpSpPr>
        <p:sp>
          <p:nvSpPr>
            <p:cNvPr id="22" name="Rectangle 21"/>
            <p:cNvSpPr/>
            <p:nvPr/>
          </p:nvSpPr>
          <p:spPr>
            <a:xfrm>
              <a:off x="-1897672" y="4047390"/>
              <a:ext cx="1897672" cy="592019"/>
            </a:xfrm>
            <a:prstGeom prst="rect">
              <a:avLst/>
            </a:prstGeom>
            <a:ln/>
            <a:scene3d>
              <a:camera prst="orthographicFront"/>
              <a:lightRig rig="flat" dir="t"/>
            </a:scene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2" name="TextBox 1"/>
            <p:cNvSpPr txBox="1"/>
            <p:nvPr/>
          </p:nvSpPr>
          <p:spPr>
            <a:xfrm>
              <a:off x="-1745272" y="4158733"/>
              <a:ext cx="16578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MT" pitchFamily="34" charset="0"/>
                  <a:hlinkClick r:id="rId4" action="ppaction://hlinksldjump"/>
                </a:rPr>
                <a:t>Real Time- PCR</a:t>
              </a:r>
              <a:endParaRPr lang="en-US" dirty="0">
                <a:latin typeface="Gill Sans MT" pitchFamily="34" charset="0"/>
              </a:endParaRPr>
            </a:p>
          </p:txBody>
        </p:sp>
      </p:grpSp>
      <p:sp>
        <p:nvSpPr>
          <p:cNvPr id="26" name="Down Arrow 25"/>
          <p:cNvSpPr/>
          <p:nvPr/>
        </p:nvSpPr>
        <p:spPr>
          <a:xfrm>
            <a:off x="2118449" y="5726089"/>
            <a:ext cx="637032" cy="228600"/>
          </a:xfrm>
          <a:prstGeom prst="downArrow">
            <a:avLst/>
          </a:prstGeom>
          <a:solidFill>
            <a:srgbClr val="00B05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rot="16363524">
            <a:off x="4027510" y="5165734"/>
            <a:ext cx="637032" cy="405055"/>
          </a:xfrm>
          <a:prstGeom prst="downArrow">
            <a:avLst/>
          </a:prstGeom>
          <a:solidFill>
            <a:srgbClr val="00B05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595884" y="5054220"/>
            <a:ext cx="1746832" cy="592019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/>
            <a:r>
              <a:rPr lang="en-US" dirty="0" smtClean="0">
                <a:latin typeface="Gill Sans MT"/>
                <a:hlinkClick r:id="rId5" action="ppaction://hlinksldjump"/>
              </a:rPr>
              <a:t>Electrophoresis</a:t>
            </a:r>
            <a:endParaRPr lang="en-US" dirty="0">
              <a:latin typeface="Gill Sans M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965266" y="5050079"/>
            <a:ext cx="1333500" cy="592019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/>
            <a:r>
              <a:rPr lang="en-US" dirty="0" smtClean="0">
                <a:latin typeface="Gill Sans MT"/>
                <a:hlinkClick r:id="rId6" action="ppaction://hlinksldjump"/>
              </a:rPr>
              <a:t>Analysis</a:t>
            </a:r>
            <a:endParaRPr lang="en-US" dirty="0">
              <a:latin typeface="Gill Sans MT"/>
            </a:endParaRPr>
          </a:p>
        </p:txBody>
      </p:sp>
      <p:sp>
        <p:nvSpPr>
          <p:cNvPr id="40" name="Down Arrow 39"/>
          <p:cNvSpPr/>
          <p:nvPr/>
        </p:nvSpPr>
        <p:spPr>
          <a:xfrm rot="16200000">
            <a:off x="6409836" y="5219700"/>
            <a:ext cx="637032" cy="228600"/>
          </a:xfrm>
          <a:prstGeom prst="downArrow">
            <a:avLst/>
          </a:prstGeom>
          <a:solidFill>
            <a:srgbClr val="00B05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249" y="2997419"/>
            <a:ext cx="3883347" cy="66018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ysClr val="windowText" lastClr="000000"/>
                </a:solidFill>
                <a:latin typeface="Gill Sans MT"/>
              </a:rPr>
              <a:t>BLAST  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i="1" dirty="0">
                <a:latin typeface="Gill Sans MT" pitchFamily="34" charset="0"/>
                <a:cs typeface="Times New Roman" pitchFamily="18" charset="0"/>
              </a:rPr>
              <a:t>S. </a:t>
            </a:r>
            <a:r>
              <a:rPr lang="en-US" sz="1600" b="1" i="1" dirty="0" err="1">
                <a:latin typeface="Gill Sans MT" pitchFamily="34" charset="0"/>
                <a:cs typeface="Times New Roman" pitchFamily="18" charset="0"/>
              </a:rPr>
              <a:t>maltophilia</a:t>
            </a:r>
            <a:r>
              <a:rPr lang="en-US" sz="1600" b="1" i="1" dirty="0">
                <a:latin typeface="Gill Sans MT" pitchFamily="34" charset="0"/>
                <a:cs typeface="Times New Roman" pitchFamily="18" charset="0"/>
              </a:rPr>
              <a:t> </a:t>
            </a:r>
            <a:r>
              <a:rPr lang="en-US" sz="1600" b="1" dirty="0">
                <a:latin typeface="Gill Sans MT" pitchFamily="34" charset="0"/>
                <a:cs typeface="Times New Roman" pitchFamily="18" charset="0"/>
              </a:rPr>
              <a:t>K279a</a:t>
            </a:r>
            <a:r>
              <a:rPr lang="en-US" sz="1600" b="1" dirty="0">
                <a:solidFill>
                  <a:sysClr val="windowText" lastClr="000000"/>
                </a:solidFill>
                <a:latin typeface="Gill Sans MT" pitchFamily="34" charset="0"/>
                <a:cs typeface="Times New Roman" pitchFamily="18" charset="0"/>
              </a:rPr>
              <a:t>(Clinical origin)</a:t>
            </a:r>
            <a:endParaRPr lang="en-US" sz="1600" dirty="0">
              <a:solidFill>
                <a:sysClr val="windowText" lastClr="000000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20007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yout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657"/>
            <a:ext cx="9144000" cy="881743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85895"/>
              </p:ext>
            </p:extLst>
          </p:nvPr>
        </p:nvGraphicFramePr>
        <p:xfrm>
          <a:off x="136961" y="1667357"/>
          <a:ext cx="8795833" cy="3733803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839953"/>
                <a:gridCol w="1391689"/>
                <a:gridCol w="1504917"/>
                <a:gridCol w="1434919"/>
                <a:gridCol w="1207432"/>
                <a:gridCol w="1329926"/>
                <a:gridCol w="1086997"/>
              </a:tblGrid>
              <a:tr h="8297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Gill Sans MT" pitchFamily="34" charset="0"/>
                        </a:rPr>
                        <a:t>Genes</a:t>
                      </a:r>
                      <a:endParaRPr lang="en-US" sz="14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ill Sans MT" pitchFamily="34" charset="0"/>
                        </a:rPr>
                        <a:t>Initial Denaturation</a:t>
                      </a:r>
                      <a:endParaRPr lang="en-US" sz="14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ill Sans MT" pitchFamily="34" charset="0"/>
                        </a:rPr>
                        <a:t>Denaturation</a:t>
                      </a:r>
                      <a:endParaRPr lang="en-US" sz="14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ill Sans MT" pitchFamily="34" charset="0"/>
                        </a:rPr>
                        <a:t>Annealing</a:t>
                      </a:r>
                      <a:endParaRPr lang="en-US" sz="14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ill Sans MT" pitchFamily="34" charset="0"/>
                        </a:rPr>
                        <a:t>Extention</a:t>
                      </a:r>
                      <a:endParaRPr lang="en-US" sz="14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Gill Sans MT" pitchFamily="34" charset="0"/>
                        </a:rPr>
                        <a:t>Final </a:t>
                      </a:r>
                      <a:r>
                        <a:rPr lang="en-GB" sz="1400" dirty="0" err="1">
                          <a:effectLst/>
                          <a:latin typeface="Gill Sans MT" pitchFamily="34" charset="0"/>
                        </a:rPr>
                        <a:t>Extention</a:t>
                      </a:r>
                      <a:endParaRPr lang="en-US" sz="14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ill Sans MT" pitchFamily="34" charset="0"/>
                        </a:rPr>
                        <a:t>Reference</a:t>
                      </a:r>
                      <a:endParaRPr lang="en-US" sz="14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4148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ill Sans MT" pitchFamily="34" charset="0"/>
                        </a:rPr>
                        <a:t>Lipase</a:t>
                      </a:r>
                      <a:endParaRPr lang="en-US" sz="14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ill Sans MT" pitchFamily="34" charset="0"/>
                        </a:rPr>
                        <a:t>5 min at 95</a:t>
                      </a:r>
                      <a:r>
                        <a:rPr lang="en-GB" sz="1400" baseline="30000">
                          <a:effectLst/>
                          <a:latin typeface="Gill Sans MT" pitchFamily="34" charset="0"/>
                        </a:rPr>
                        <a:t>o</a:t>
                      </a:r>
                      <a:r>
                        <a:rPr lang="en-GB" sz="1400">
                          <a:effectLst/>
                          <a:latin typeface="Gill Sans MT" pitchFamily="34" charset="0"/>
                        </a:rPr>
                        <a:t>C</a:t>
                      </a:r>
                      <a:endParaRPr lang="en-US" sz="14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ill Sans MT" pitchFamily="34" charset="0"/>
                        </a:rPr>
                        <a:t>30 s at 95.1</a:t>
                      </a:r>
                      <a:r>
                        <a:rPr lang="en-GB" sz="1400" baseline="30000">
                          <a:effectLst/>
                          <a:latin typeface="Gill Sans MT" pitchFamily="34" charset="0"/>
                        </a:rPr>
                        <a:t>o</a:t>
                      </a:r>
                      <a:r>
                        <a:rPr lang="en-GB" sz="1400">
                          <a:effectLst/>
                          <a:latin typeface="Gill Sans MT" pitchFamily="34" charset="0"/>
                        </a:rPr>
                        <a:t>C</a:t>
                      </a:r>
                      <a:endParaRPr lang="en-US" sz="14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ill Sans MT" pitchFamily="34" charset="0"/>
                        </a:rPr>
                        <a:t>20 s at 64.2</a:t>
                      </a:r>
                      <a:r>
                        <a:rPr lang="en-GB" sz="1400" baseline="30000">
                          <a:effectLst/>
                          <a:latin typeface="Gill Sans MT" pitchFamily="34" charset="0"/>
                        </a:rPr>
                        <a:t>o</a:t>
                      </a:r>
                      <a:r>
                        <a:rPr lang="en-GB" sz="1400">
                          <a:effectLst/>
                          <a:latin typeface="Gill Sans MT" pitchFamily="34" charset="0"/>
                        </a:rPr>
                        <a:t>C</a:t>
                      </a:r>
                      <a:endParaRPr lang="en-US" sz="14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ill Sans MT" pitchFamily="34" charset="0"/>
                        </a:rPr>
                        <a:t>40 s at 72</a:t>
                      </a:r>
                      <a:r>
                        <a:rPr lang="en-GB" sz="1400" baseline="30000">
                          <a:effectLst/>
                          <a:latin typeface="Gill Sans MT" pitchFamily="34" charset="0"/>
                        </a:rPr>
                        <a:t>o</a:t>
                      </a:r>
                      <a:r>
                        <a:rPr lang="en-GB" sz="1400">
                          <a:effectLst/>
                          <a:latin typeface="Gill Sans MT" pitchFamily="34" charset="0"/>
                        </a:rPr>
                        <a:t>C</a:t>
                      </a:r>
                      <a:endParaRPr lang="en-US" sz="14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ill Sans MT" pitchFamily="34" charset="0"/>
                        </a:rPr>
                        <a:t>2 min at 72</a:t>
                      </a:r>
                      <a:r>
                        <a:rPr lang="en-GB" sz="1400" baseline="30000">
                          <a:effectLst/>
                          <a:latin typeface="Gill Sans MT" pitchFamily="34" charset="0"/>
                        </a:rPr>
                        <a:t>o</a:t>
                      </a:r>
                      <a:r>
                        <a:rPr lang="en-GB" sz="1400">
                          <a:effectLst/>
                          <a:latin typeface="Gill Sans MT" pitchFamily="34" charset="0"/>
                        </a:rPr>
                        <a:t>C</a:t>
                      </a:r>
                      <a:endParaRPr lang="en-US" sz="14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ill Sans MT" pitchFamily="34" charset="0"/>
                        </a:rPr>
                        <a:t>This study</a:t>
                      </a:r>
                      <a:endParaRPr lang="en-US" sz="14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8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ill Sans MT" pitchFamily="34" charset="0"/>
                        </a:rPr>
                        <a:t>ICOM</a:t>
                      </a:r>
                      <a:endParaRPr lang="en-US" sz="14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ill Sans MT" pitchFamily="34" charset="0"/>
                        </a:rPr>
                        <a:t>5 min at 95</a:t>
                      </a:r>
                      <a:r>
                        <a:rPr lang="en-GB" sz="1400" baseline="30000">
                          <a:effectLst/>
                          <a:latin typeface="Gill Sans MT" pitchFamily="34" charset="0"/>
                        </a:rPr>
                        <a:t>o</a:t>
                      </a:r>
                      <a:r>
                        <a:rPr lang="en-GB" sz="1400">
                          <a:effectLst/>
                          <a:latin typeface="Gill Sans MT" pitchFamily="34" charset="0"/>
                        </a:rPr>
                        <a:t>C</a:t>
                      </a:r>
                      <a:endParaRPr lang="en-US" sz="14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ill Sans MT" pitchFamily="34" charset="0"/>
                        </a:rPr>
                        <a:t>20 s at 94.1</a:t>
                      </a:r>
                      <a:r>
                        <a:rPr lang="en-GB" sz="1400" baseline="30000">
                          <a:effectLst/>
                          <a:latin typeface="Gill Sans MT" pitchFamily="34" charset="0"/>
                        </a:rPr>
                        <a:t>o</a:t>
                      </a:r>
                      <a:r>
                        <a:rPr lang="en-GB" sz="1400">
                          <a:effectLst/>
                          <a:latin typeface="Gill Sans MT" pitchFamily="34" charset="0"/>
                        </a:rPr>
                        <a:t>C</a:t>
                      </a:r>
                      <a:endParaRPr lang="en-US" sz="14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ill Sans MT" pitchFamily="34" charset="0"/>
                        </a:rPr>
                        <a:t>15 s at 59.9</a:t>
                      </a:r>
                      <a:r>
                        <a:rPr lang="en-GB" sz="1400" baseline="30000">
                          <a:effectLst/>
                          <a:latin typeface="Gill Sans MT" pitchFamily="34" charset="0"/>
                        </a:rPr>
                        <a:t>o</a:t>
                      </a:r>
                      <a:r>
                        <a:rPr lang="en-GB" sz="1400">
                          <a:effectLst/>
                          <a:latin typeface="Gill Sans MT" pitchFamily="34" charset="0"/>
                        </a:rPr>
                        <a:t>C</a:t>
                      </a:r>
                      <a:endParaRPr lang="en-US" sz="14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ill Sans MT" pitchFamily="34" charset="0"/>
                        </a:rPr>
                        <a:t>30 s at 72</a:t>
                      </a:r>
                      <a:r>
                        <a:rPr lang="en-GB" sz="1400" baseline="30000">
                          <a:effectLst/>
                          <a:latin typeface="Gill Sans MT" pitchFamily="34" charset="0"/>
                        </a:rPr>
                        <a:t>o</a:t>
                      </a:r>
                      <a:r>
                        <a:rPr lang="en-GB" sz="1400">
                          <a:effectLst/>
                          <a:latin typeface="Gill Sans MT" pitchFamily="34" charset="0"/>
                        </a:rPr>
                        <a:t>C</a:t>
                      </a:r>
                      <a:endParaRPr lang="en-US" sz="14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ill Sans MT" pitchFamily="34" charset="0"/>
                        </a:rPr>
                        <a:t>2 min at 72</a:t>
                      </a:r>
                      <a:r>
                        <a:rPr lang="en-GB" sz="1400" baseline="30000">
                          <a:effectLst/>
                          <a:latin typeface="Gill Sans MT" pitchFamily="34" charset="0"/>
                        </a:rPr>
                        <a:t>o</a:t>
                      </a:r>
                      <a:r>
                        <a:rPr lang="en-GB" sz="1400">
                          <a:effectLst/>
                          <a:latin typeface="Gill Sans MT" pitchFamily="34" charset="0"/>
                        </a:rPr>
                        <a:t>C</a:t>
                      </a:r>
                      <a:endParaRPr lang="en-US" sz="14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ill Sans MT" pitchFamily="34" charset="0"/>
                        </a:rPr>
                        <a:t>This study</a:t>
                      </a:r>
                      <a:endParaRPr lang="en-US" sz="14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8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ill Sans MT" pitchFamily="34" charset="0"/>
                        </a:rPr>
                        <a:t>Lux R</a:t>
                      </a:r>
                      <a:endParaRPr lang="en-US" sz="14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ill Sans MT" pitchFamily="34" charset="0"/>
                        </a:rPr>
                        <a:t>5 min at 95</a:t>
                      </a:r>
                      <a:r>
                        <a:rPr lang="en-GB" sz="1400" baseline="30000">
                          <a:effectLst/>
                          <a:latin typeface="Gill Sans MT" pitchFamily="34" charset="0"/>
                        </a:rPr>
                        <a:t>o</a:t>
                      </a:r>
                      <a:r>
                        <a:rPr lang="en-GB" sz="1400">
                          <a:effectLst/>
                          <a:latin typeface="Gill Sans MT" pitchFamily="34" charset="0"/>
                        </a:rPr>
                        <a:t>C</a:t>
                      </a:r>
                      <a:endParaRPr lang="en-US" sz="14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ill Sans MT" pitchFamily="34" charset="0"/>
                        </a:rPr>
                        <a:t>30 s at 95.2</a:t>
                      </a:r>
                      <a:r>
                        <a:rPr lang="en-GB" sz="1400" baseline="30000">
                          <a:effectLst/>
                          <a:latin typeface="Gill Sans MT" pitchFamily="34" charset="0"/>
                        </a:rPr>
                        <a:t>o</a:t>
                      </a:r>
                      <a:r>
                        <a:rPr lang="en-GB" sz="1400">
                          <a:effectLst/>
                          <a:latin typeface="Gill Sans MT" pitchFamily="34" charset="0"/>
                        </a:rPr>
                        <a:t>C</a:t>
                      </a:r>
                      <a:endParaRPr lang="en-US" sz="14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ill Sans MT" pitchFamily="34" charset="0"/>
                        </a:rPr>
                        <a:t>20 s at 59.8</a:t>
                      </a:r>
                      <a:r>
                        <a:rPr lang="en-GB" sz="1400" baseline="30000">
                          <a:effectLst/>
                          <a:latin typeface="Gill Sans MT" pitchFamily="34" charset="0"/>
                        </a:rPr>
                        <a:t>o</a:t>
                      </a:r>
                      <a:r>
                        <a:rPr lang="en-GB" sz="1400">
                          <a:effectLst/>
                          <a:latin typeface="Gill Sans MT" pitchFamily="34" charset="0"/>
                        </a:rPr>
                        <a:t>C</a:t>
                      </a:r>
                      <a:endParaRPr lang="en-US" sz="14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ill Sans MT" pitchFamily="34" charset="0"/>
                        </a:rPr>
                        <a:t>30 s at 72</a:t>
                      </a:r>
                      <a:r>
                        <a:rPr lang="en-GB" sz="1400" baseline="30000">
                          <a:effectLst/>
                          <a:latin typeface="Gill Sans MT" pitchFamily="34" charset="0"/>
                        </a:rPr>
                        <a:t>o</a:t>
                      </a:r>
                      <a:r>
                        <a:rPr lang="en-GB" sz="1400">
                          <a:effectLst/>
                          <a:latin typeface="Gill Sans MT" pitchFamily="34" charset="0"/>
                        </a:rPr>
                        <a:t>C</a:t>
                      </a:r>
                      <a:endParaRPr lang="en-US" sz="14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ill Sans MT" pitchFamily="34" charset="0"/>
                        </a:rPr>
                        <a:t>2 min at 72</a:t>
                      </a:r>
                      <a:r>
                        <a:rPr lang="en-GB" sz="1400" baseline="30000">
                          <a:effectLst/>
                          <a:latin typeface="Gill Sans MT" pitchFamily="34" charset="0"/>
                        </a:rPr>
                        <a:t>o</a:t>
                      </a:r>
                      <a:r>
                        <a:rPr lang="en-GB" sz="1400">
                          <a:effectLst/>
                          <a:latin typeface="Gill Sans MT" pitchFamily="34" charset="0"/>
                        </a:rPr>
                        <a:t>C</a:t>
                      </a:r>
                      <a:endParaRPr lang="en-US" sz="14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ill Sans MT" pitchFamily="34" charset="0"/>
                        </a:rPr>
                        <a:t>This study</a:t>
                      </a:r>
                      <a:endParaRPr lang="en-US" sz="14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8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ill Sans MT" pitchFamily="34" charset="0"/>
                        </a:rPr>
                        <a:t>Side</a:t>
                      </a:r>
                      <a:endParaRPr lang="en-US" sz="14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ill Sans MT" pitchFamily="34" charset="0"/>
                        </a:rPr>
                        <a:t>5 min at 95</a:t>
                      </a:r>
                      <a:r>
                        <a:rPr lang="en-GB" sz="1400" baseline="30000">
                          <a:effectLst/>
                          <a:latin typeface="Gill Sans MT" pitchFamily="34" charset="0"/>
                        </a:rPr>
                        <a:t>o</a:t>
                      </a:r>
                      <a:r>
                        <a:rPr lang="en-GB" sz="1400">
                          <a:effectLst/>
                          <a:latin typeface="Gill Sans MT" pitchFamily="34" charset="0"/>
                        </a:rPr>
                        <a:t>C</a:t>
                      </a:r>
                      <a:endParaRPr lang="en-US" sz="14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ill Sans MT" pitchFamily="34" charset="0"/>
                        </a:rPr>
                        <a:t>30 s at 94.4</a:t>
                      </a:r>
                      <a:r>
                        <a:rPr lang="en-GB" sz="1400" baseline="30000">
                          <a:effectLst/>
                          <a:latin typeface="Gill Sans MT" pitchFamily="34" charset="0"/>
                        </a:rPr>
                        <a:t>o</a:t>
                      </a:r>
                      <a:r>
                        <a:rPr lang="en-GB" sz="1400">
                          <a:effectLst/>
                          <a:latin typeface="Gill Sans MT" pitchFamily="34" charset="0"/>
                        </a:rPr>
                        <a:t>C</a:t>
                      </a:r>
                      <a:endParaRPr lang="en-US" sz="14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ill Sans MT" pitchFamily="34" charset="0"/>
                        </a:rPr>
                        <a:t>20 s at 59</a:t>
                      </a:r>
                      <a:r>
                        <a:rPr lang="en-GB" sz="1400" baseline="30000">
                          <a:effectLst/>
                          <a:latin typeface="Gill Sans MT" pitchFamily="34" charset="0"/>
                        </a:rPr>
                        <a:t>o</a:t>
                      </a:r>
                      <a:r>
                        <a:rPr lang="en-GB" sz="1400">
                          <a:effectLst/>
                          <a:latin typeface="Gill Sans MT" pitchFamily="34" charset="0"/>
                        </a:rPr>
                        <a:t>C</a:t>
                      </a:r>
                      <a:endParaRPr lang="en-US" sz="14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ill Sans MT" pitchFamily="34" charset="0"/>
                        </a:rPr>
                        <a:t>40 s at 72</a:t>
                      </a:r>
                      <a:r>
                        <a:rPr lang="en-GB" sz="1400" baseline="30000">
                          <a:effectLst/>
                          <a:latin typeface="Gill Sans MT" pitchFamily="34" charset="0"/>
                        </a:rPr>
                        <a:t>o</a:t>
                      </a:r>
                      <a:r>
                        <a:rPr lang="en-GB" sz="1400">
                          <a:effectLst/>
                          <a:latin typeface="Gill Sans MT" pitchFamily="34" charset="0"/>
                        </a:rPr>
                        <a:t>C</a:t>
                      </a:r>
                      <a:endParaRPr lang="en-US" sz="14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ill Sans MT" pitchFamily="34" charset="0"/>
                        </a:rPr>
                        <a:t>2 min at 72</a:t>
                      </a:r>
                      <a:r>
                        <a:rPr lang="en-GB" sz="1400" baseline="30000">
                          <a:effectLst/>
                          <a:latin typeface="Gill Sans MT" pitchFamily="34" charset="0"/>
                        </a:rPr>
                        <a:t>o</a:t>
                      </a:r>
                      <a:r>
                        <a:rPr lang="en-GB" sz="1400">
                          <a:effectLst/>
                          <a:latin typeface="Gill Sans MT" pitchFamily="34" charset="0"/>
                        </a:rPr>
                        <a:t>C</a:t>
                      </a:r>
                      <a:endParaRPr lang="en-US" sz="14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ill Sans MT" pitchFamily="34" charset="0"/>
                        </a:rPr>
                        <a:t>This study</a:t>
                      </a:r>
                      <a:endParaRPr lang="en-US" sz="14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8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ill Sans MT" pitchFamily="34" charset="0"/>
                        </a:rPr>
                        <a:t>PiliZ</a:t>
                      </a:r>
                      <a:endParaRPr lang="en-US" sz="14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ill Sans MT" pitchFamily="34" charset="0"/>
                        </a:rPr>
                        <a:t>5 min at 95</a:t>
                      </a:r>
                      <a:r>
                        <a:rPr lang="en-GB" sz="1400" baseline="30000">
                          <a:effectLst/>
                          <a:latin typeface="Gill Sans MT" pitchFamily="34" charset="0"/>
                        </a:rPr>
                        <a:t>o</a:t>
                      </a:r>
                      <a:r>
                        <a:rPr lang="en-GB" sz="1400">
                          <a:effectLst/>
                          <a:latin typeface="Gill Sans MT" pitchFamily="34" charset="0"/>
                        </a:rPr>
                        <a:t>C</a:t>
                      </a:r>
                      <a:endParaRPr lang="en-US" sz="14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ill Sans MT" pitchFamily="34" charset="0"/>
                        </a:rPr>
                        <a:t>34 s at 95.1</a:t>
                      </a:r>
                      <a:r>
                        <a:rPr lang="en-GB" sz="1400" baseline="30000">
                          <a:effectLst/>
                          <a:latin typeface="Gill Sans MT" pitchFamily="34" charset="0"/>
                        </a:rPr>
                        <a:t>o</a:t>
                      </a:r>
                      <a:r>
                        <a:rPr lang="en-GB" sz="1400">
                          <a:effectLst/>
                          <a:latin typeface="Gill Sans MT" pitchFamily="34" charset="0"/>
                        </a:rPr>
                        <a:t>C</a:t>
                      </a:r>
                      <a:endParaRPr lang="en-US" sz="14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ill Sans MT" pitchFamily="34" charset="0"/>
                        </a:rPr>
                        <a:t>24 s at 64.2</a:t>
                      </a:r>
                      <a:r>
                        <a:rPr lang="en-GB" sz="1400" baseline="30000">
                          <a:effectLst/>
                          <a:latin typeface="Gill Sans MT" pitchFamily="34" charset="0"/>
                        </a:rPr>
                        <a:t>o</a:t>
                      </a:r>
                      <a:r>
                        <a:rPr lang="en-GB" sz="1400">
                          <a:effectLst/>
                          <a:latin typeface="Gill Sans MT" pitchFamily="34" charset="0"/>
                        </a:rPr>
                        <a:t>C</a:t>
                      </a:r>
                      <a:endParaRPr lang="en-US" sz="14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ill Sans MT" pitchFamily="34" charset="0"/>
                        </a:rPr>
                        <a:t>44 s at 72</a:t>
                      </a:r>
                      <a:r>
                        <a:rPr lang="en-GB" sz="1400" baseline="30000">
                          <a:effectLst/>
                          <a:latin typeface="Gill Sans MT" pitchFamily="34" charset="0"/>
                        </a:rPr>
                        <a:t>o</a:t>
                      </a:r>
                      <a:r>
                        <a:rPr lang="en-GB" sz="1400">
                          <a:effectLst/>
                          <a:latin typeface="Gill Sans MT" pitchFamily="34" charset="0"/>
                        </a:rPr>
                        <a:t>C</a:t>
                      </a:r>
                      <a:endParaRPr lang="en-US" sz="14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ill Sans MT" pitchFamily="34" charset="0"/>
                        </a:rPr>
                        <a:t>2 min at 72</a:t>
                      </a:r>
                      <a:r>
                        <a:rPr lang="en-GB" sz="1400" baseline="30000">
                          <a:effectLst/>
                          <a:latin typeface="Gill Sans MT" pitchFamily="34" charset="0"/>
                        </a:rPr>
                        <a:t>o</a:t>
                      </a:r>
                      <a:r>
                        <a:rPr lang="en-GB" sz="1400">
                          <a:effectLst/>
                          <a:latin typeface="Gill Sans MT" pitchFamily="34" charset="0"/>
                        </a:rPr>
                        <a:t>C</a:t>
                      </a:r>
                      <a:endParaRPr lang="en-US" sz="14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ill Sans MT" pitchFamily="34" charset="0"/>
                        </a:rPr>
                        <a:t>This study</a:t>
                      </a:r>
                      <a:endParaRPr lang="en-US" sz="14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8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ill Sans MT" pitchFamily="34" charset="0"/>
                        </a:rPr>
                        <a:t>TatD</a:t>
                      </a:r>
                      <a:endParaRPr lang="en-US" sz="14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ill Sans MT" pitchFamily="34" charset="0"/>
                        </a:rPr>
                        <a:t>5 min at 95</a:t>
                      </a:r>
                      <a:r>
                        <a:rPr lang="en-GB" sz="1400" baseline="30000">
                          <a:effectLst/>
                          <a:latin typeface="Gill Sans MT" pitchFamily="34" charset="0"/>
                        </a:rPr>
                        <a:t>o</a:t>
                      </a:r>
                      <a:r>
                        <a:rPr lang="en-GB" sz="1400">
                          <a:effectLst/>
                          <a:latin typeface="Gill Sans MT" pitchFamily="34" charset="0"/>
                        </a:rPr>
                        <a:t>C</a:t>
                      </a:r>
                      <a:endParaRPr lang="en-US" sz="14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ill Sans MT" pitchFamily="34" charset="0"/>
                        </a:rPr>
                        <a:t>30 s at 94.7</a:t>
                      </a:r>
                      <a:r>
                        <a:rPr lang="en-GB" sz="1400" baseline="30000">
                          <a:effectLst/>
                          <a:latin typeface="Gill Sans MT" pitchFamily="34" charset="0"/>
                        </a:rPr>
                        <a:t>o</a:t>
                      </a:r>
                      <a:r>
                        <a:rPr lang="en-GB" sz="1400">
                          <a:effectLst/>
                          <a:latin typeface="Gill Sans MT" pitchFamily="34" charset="0"/>
                        </a:rPr>
                        <a:t>C</a:t>
                      </a:r>
                      <a:endParaRPr lang="en-US" sz="14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ill Sans MT" pitchFamily="34" charset="0"/>
                        </a:rPr>
                        <a:t>20 s at 51.9</a:t>
                      </a:r>
                      <a:r>
                        <a:rPr lang="en-GB" sz="1400" baseline="30000">
                          <a:effectLst/>
                          <a:latin typeface="Gill Sans MT" pitchFamily="34" charset="0"/>
                        </a:rPr>
                        <a:t>o</a:t>
                      </a:r>
                      <a:r>
                        <a:rPr lang="en-GB" sz="1400">
                          <a:effectLst/>
                          <a:latin typeface="Gill Sans MT" pitchFamily="34" charset="0"/>
                        </a:rPr>
                        <a:t>C</a:t>
                      </a:r>
                      <a:endParaRPr lang="en-US" sz="14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ill Sans MT" pitchFamily="34" charset="0"/>
                        </a:rPr>
                        <a:t>40 s  at 72</a:t>
                      </a:r>
                      <a:r>
                        <a:rPr lang="en-GB" sz="1400" baseline="30000">
                          <a:effectLst/>
                          <a:latin typeface="Gill Sans MT" pitchFamily="34" charset="0"/>
                        </a:rPr>
                        <a:t>o</a:t>
                      </a:r>
                      <a:r>
                        <a:rPr lang="en-GB" sz="1400">
                          <a:effectLst/>
                          <a:latin typeface="Gill Sans MT" pitchFamily="34" charset="0"/>
                        </a:rPr>
                        <a:t>C</a:t>
                      </a:r>
                      <a:endParaRPr lang="en-US" sz="14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ill Sans MT" pitchFamily="34" charset="0"/>
                        </a:rPr>
                        <a:t>2 min at 72</a:t>
                      </a:r>
                      <a:r>
                        <a:rPr lang="en-GB" sz="1400" baseline="30000">
                          <a:effectLst/>
                          <a:latin typeface="Gill Sans MT" pitchFamily="34" charset="0"/>
                        </a:rPr>
                        <a:t>o</a:t>
                      </a:r>
                      <a:r>
                        <a:rPr lang="en-GB" sz="1400">
                          <a:effectLst/>
                          <a:latin typeface="Gill Sans MT" pitchFamily="34" charset="0"/>
                        </a:rPr>
                        <a:t>C</a:t>
                      </a:r>
                      <a:endParaRPr lang="en-US" sz="14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ill Sans MT" pitchFamily="34" charset="0"/>
                        </a:rPr>
                        <a:t>This study</a:t>
                      </a:r>
                      <a:endParaRPr lang="en-US" sz="14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8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ill Sans MT" pitchFamily="34" charset="0"/>
                        </a:rPr>
                        <a:t>Tox A </a:t>
                      </a:r>
                      <a:endParaRPr lang="en-US" sz="14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ill Sans MT" pitchFamily="34" charset="0"/>
                        </a:rPr>
                        <a:t>5 min at 95</a:t>
                      </a:r>
                      <a:r>
                        <a:rPr lang="en-GB" sz="1400" baseline="30000">
                          <a:effectLst/>
                          <a:latin typeface="Gill Sans MT" pitchFamily="34" charset="0"/>
                        </a:rPr>
                        <a:t>o</a:t>
                      </a:r>
                      <a:r>
                        <a:rPr lang="en-GB" sz="1400">
                          <a:effectLst/>
                          <a:latin typeface="Gill Sans MT" pitchFamily="34" charset="0"/>
                        </a:rPr>
                        <a:t>C</a:t>
                      </a:r>
                      <a:endParaRPr lang="en-US" sz="14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ill Sans MT" pitchFamily="34" charset="0"/>
                        </a:rPr>
                        <a:t>30 s at 95.1</a:t>
                      </a:r>
                      <a:r>
                        <a:rPr lang="en-GB" sz="1400" baseline="30000">
                          <a:effectLst/>
                          <a:latin typeface="Gill Sans MT" pitchFamily="34" charset="0"/>
                        </a:rPr>
                        <a:t>o</a:t>
                      </a:r>
                      <a:r>
                        <a:rPr lang="en-GB" sz="1400">
                          <a:effectLst/>
                          <a:latin typeface="Gill Sans MT" pitchFamily="34" charset="0"/>
                        </a:rPr>
                        <a:t>C</a:t>
                      </a:r>
                      <a:endParaRPr lang="en-US" sz="14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ill Sans MT" pitchFamily="34" charset="0"/>
                        </a:rPr>
                        <a:t>20 s at 64.2</a:t>
                      </a:r>
                      <a:r>
                        <a:rPr lang="en-GB" sz="1400" baseline="30000">
                          <a:effectLst/>
                          <a:latin typeface="Gill Sans MT" pitchFamily="34" charset="0"/>
                        </a:rPr>
                        <a:t>o</a:t>
                      </a:r>
                      <a:r>
                        <a:rPr lang="en-GB" sz="1400">
                          <a:effectLst/>
                          <a:latin typeface="Gill Sans MT" pitchFamily="34" charset="0"/>
                        </a:rPr>
                        <a:t>C</a:t>
                      </a:r>
                      <a:endParaRPr lang="en-US" sz="14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ill Sans MT" pitchFamily="34" charset="0"/>
                        </a:rPr>
                        <a:t>40 s at 72</a:t>
                      </a:r>
                      <a:r>
                        <a:rPr lang="en-GB" sz="1400" baseline="30000">
                          <a:effectLst/>
                          <a:latin typeface="Gill Sans MT" pitchFamily="34" charset="0"/>
                        </a:rPr>
                        <a:t>o</a:t>
                      </a:r>
                      <a:r>
                        <a:rPr lang="en-GB" sz="1400">
                          <a:effectLst/>
                          <a:latin typeface="Gill Sans MT" pitchFamily="34" charset="0"/>
                        </a:rPr>
                        <a:t>C</a:t>
                      </a:r>
                      <a:endParaRPr lang="en-US" sz="14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ill Sans MT" pitchFamily="34" charset="0"/>
                        </a:rPr>
                        <a:t>2 min at 72</a:t>
                      </a:r>
                      <a:r>
                        <a:rPr lang="en-GB" sz="1400" baseline="30000">
                          <a:effectLst/>
                          <a:latin typeface="Gill Sans MT" pitchFamily="34" charset="0"/>
                        </a:rPr>
                        <a:t>o</a:t>
                      </a:r>
                      <a:r>
                        <a:rPr lang="en-GB" sz="1400">
                          <a:effectLst/>
                          <a:latin typeface="Gill Sans MT" pitchFamily="34" charset="0"/>
                        </a:rPr>
                        <a:t>C</a:t>
                      </a:r>
                      <a:endParaRPr lang="en-US" sz="140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Gill Sans MT" pitchFamily="34" charset="0"/>
                        </a:rPr>
                        <a:t>This study</a:t>
                      </a:r>
                      <a:endParaRPr lang="en-US" sz="1400" dirty="0">
                        <a:effectLst/>
                        <a:latin typeface="Gill Sans M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81000" y="1250721"/>
            <a:ext cx="6858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en-US" sz="1400" b="1" i="0" u="sng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Gill Sans MT" pitchFamily="34" charset="0"/>
                <a:ea typeface="Times New Roman" pitchFamily="18" charset="0"/>
                <a:cs typeface="Arial" pitchFamily="34" charset="0"/>
              </a:rPr>
              <a:t>PCR primers and cycling parameters for virulence genes</a:t>
            </a:r>
            <a:endParaRPr kumimoji="0" lang="en-US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48600" y="6075402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 action="ppaction://hlinksldjump"/>
              </a:rPr>
              <a:t>Back</a:t>
            </a:r>
            <a:endParaRPr lang="en-US" dirty="0"/>
          </a:p>
        </p:txBody>
      </p:sp>
      <p:sp>
        <p:nvSpPr>
          <p:cNvPr id="8" name="Slide Number Placeholder 2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7406914-E4BC-49FF-B84F-59580030A532}" type="slidenum">
              <a:rPr lang="en-US" smtClean="0">
                <a:solidFill>
                  <a:schemeClr val="tx1"/>
                </a:solidFill>
                <a:latin typeface="Arial Black" pitchFamily="34" charset="0"/>
              </a:rPr>
              <a:pPr/>
              <a:t>16</a:t>
            </a:fld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7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yout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657"/>
            <a:ext cx="9144000" cy="881743"/>
          </a:xfrm>
          <a:prstGeom prst="rect">
            <a:avLst/>
          </a:prstGeom>
        </p:spPr>
      </p:pic>
      <p:pic>
        <p:nvPicPr>
          <p:cNvPr id="7" name="Picture 2" descr="C:\Users\narges\Desktop\result.png"/>
          <p:cNvPicPr>
            <a:picLocks noChangeAspect="1" noChangeArrowheads="1"/>
          </p:cNvPicPr>
          <p:nvPr/>
        </p:nvPicPr>
        <p:blipFill>
          <a:blip r:embed="rId3" cstate="print"/>
          <a:srcRect l="4274" t="3042" r="4558" b="8745"/>
          <a:stretch>
            <a:fillRect/>
          </a:stretch>
        </p:blipFill>
        <p:spPr bwMode="auto">
          <a:xfrm>
            <a:off x="7848600" y="228600"/>
            <a:ext cx="1095403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D:\word doc\thesis\Gene work\ICOM 246bp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9" y="950078"/>
            <a:ext cx="4114800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43633" y="2702678"/>
            <a:ext cx="2778229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Gill Sans MT" pitchFamily="34" charset="0"/>
                <a:ea typeface="Times New Roman" pitchFamily="18" charset="0"/>
                <a:cs typeface="Arial" pitchFamily="34" charset="0"/>
              </a:rPr>
              <a:t>PCR confirmation of   ICOM gene</a:t>
            </a:r>
            <a:endParaRPr lang="en-US" sz="1050" dirty="0">
              <a:latin typeface="Gill Sans M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53189" y="2064224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246 </a:t>
            </a:r>
            <a:r>
              <a:rPr lang="en-US" dirty="0" err="1" smtClean="0">
                <a:solidFill>
                  <a:schemeClr val="bg1"/>
                </a:solidFill>
              </a:rPr>
              <a:t>bp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 descr="D:\word doc\thesis\Gene work\Tat D 409 bp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594" y="950079"/>
            <a:ext cx="4001409" cy="181233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6019800" y="2752768"/>
            <a:ext cx="252938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rgbClr val="161616"/>
                </a:solidFill>
                <a:latin typeface="Gill Sans MT" pitchFamily="34" charset="0"/>
                <a:ea typeface="Times New Roman" pitchFamily="18" charset="0"/>
                <a:cs typeface="Arial" pitchFamily="34" charset="0"/>
              </a:rPr>
              <a:t>PCR confirmation of  </a:t>
            </a:r>
            <a:r>
              <a:rPr lang="en-US" sz="1050" b="1" i="1" dirty="0" err="1" smtClean="0">
                <a:solidFill>
                  <a:srgbClr val="161616"/>
                </a:solidFill>
                <a:latin typeface="Gill Sans MT" pitchFamily="34" charset="0"/>
                <a:ea typeface="Times New Roman" pitchFamily="18" charset="0"/>
                <a:cs typeface="Arial" pitchFamily="34" charset="0"/>
              </a:rPr>
              <a:t>tatD</a:t>
            </a:r>
            <a:r>
              <a:rPr lang="en-US" sz="1050" b="1" dirty="0" smtClean="0">
                <a:solidFill>
                  <a:srgbClr val="161616"/>
                </a:solidFill>
                <a:latin typeface="Gill Sans MT" pitchFamily="34" charset="0"/>
                <a:ea typeface="Times New Roman" pitchFamily="18" charset="0"/>
                <a:cs typeface="Arial" pitchFamily="34" charset="0"/>
              </a:rPr>
              <a:t> gene</a:t>
            </a:r>
            <a:r>
              <a:rPr lang="en-GB" sz="1050" b="1" dirty="0" smtClean="0">
                <a:latin typeface="Gill Sans MT" pitchFamily="34" charset="0"/>
              </a:rPr>
              <a:t>.</a:t>
            </a:r>
            <a:r>
              <a:rPr lang="en-GB" sz="1050" dirty="0" smtClean="0">
                <a:latin typeface="Gill Sans MT" pitchFamily="34" charset="0"/>
              </a:rPr>
              <a:t> </a:t>
            </a:r>
            <a:endParaRPr lang="en-US" sz="1050" dirty="0">
              <a:latin typeface="Gill Sans M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32460" y="2064224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409 </a:t>
            </a:r>
            <a:r>
              <a:rPr lang="en-US" dirty="0" err="1" smtClean="0">
                <a:solidFill>
                  <a:schemeClr val="bg1"/>
                </a:solidFill>
              </a:rPr>
              <a:t>bp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 descr="D:\word doc\thesis\Gene work\side 460 bp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591" y="2956594"/>
            <a:ext cx="3774817" cy="161540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3265248" y="4539734"/>
            <a:ext cx="290695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rgbClr val="161616"/>
                </a:solidFill>
                <a:latin typeface="Gill Sans MT" pitchFamily="34" charset="0"/>
                <a:ea typeface="Times New Roman" pitchFamily="18" charset="0"/>
                <a:cs typeface="Arial" pitchFamily="34" charset="0"/>
              </a:rPr>
              <a:t>PCR confirmation of  </a:t>
            </a:r>
            <a:r>
              <a:rPr lang="en-US" sz="1050" b="1" i="1" dirty="0" err="1" smtClean="0">
                <a:solidFill>
                  <a:srgbClr val="161616"/>
                </a:solidFill>
                <a:latin typeface="Gill Sans MT" pitchFamily="34" charset="0"/>
                <a:ea typeface="Times New Roman" pitchFamily="18" charset="0"/>
                <a:cs typeface="Arial" pitchFamily="34" charset="0"/>
              </a:rPr>
              <a:t>siderophore</a:t>
            </a:r>
            <a:r>
              <a:rPr lang="en-US" sz="1050" b="1" i="1" dirty="0" smtClean="0">
                <a:solidFill>
                  <a:srgbClr val="161616"/>
                </a:solidFill>
                <a:latin typeface="Gill Sans MT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050" b="1" dirty="0" smtClean="0">
                <a:solidFill>
                  <a:srgbClr val="161616"/>
                </a:solidFill>
                <a:latin typeface="Gill Sans MT" pitchFamily="34" charset="0"/>
                <a:ea typeface="Times New Roman" pitchFamily="18" charset="0"/>
                <a:cs typeface="Arial" pitchFamily="34" charset="0"/>
              </a:rPr>
              <a:t>gene</a:t>
            </a:r>
            <a:r>
              <a:rPr lang="en-GB" sz="1050" b="1" dirty="0" smtClean="0">
                <a:latin typeface="Gill Sans MT" pitchFamily="34" charset="0"/>
              </a:rPr>
              <a:t>.</a:t>
            </a:r>
            <a:r>
              <a:rPr lang="en-GB" sz="1050" dirty="0" smtClean="0">
                <a:latin typeface="Gill Sans MT" pitchFamily="34" charset="0"/>
              </a:rPr>
              <a:t> </a:t>
            </a:r>
            <a:endParaRPr lang="en-US" sz="1050" dirty="0">
              <a:latin typeface="Gill Sans M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79564" y="2752768"/>
            <a:ext cx="22153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 smtClean="0">
                <a:solidFill>
                  <a:srgbClr val="161616"/>
                </a:solidFill>
                <a:latin typeface="Gill Sans MT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719303" y="3789342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460 </a:t>
            </a:r>
            <a:r>
              <a:rPr lang="en-US" dirty="0" err="1" smtClean="0">
                <a:solidFill>
                  <a:schemeClr val="bg1"/>
                </a:solidFill>
              </a:rPr>
              <a:t>bp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" name="Picture 19" descr="D:\word doc\thesis\Gene work\Lux r 288bp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9" y="4793650"/>
            <a:ext cx="4155971" cy="175955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574571" y="6553200"/>
            <a:ext cx="2778229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Gill Sans MT" pitchFamily="34" charset="0"/>
                <a:ea typeface="Times New Roman" pitchFamily="18" charset="0"/>
                <a:cs typeface="Arial" pitchFamily="34" charset="0"/>
              </a:rPr>
              <a:t>PCR confirmation of   </a:t>
            </a:r>
            <a:r>
              <a:rPr lang="en-US" sz="1050" b="1" i="1" dirty="0" err="1">
                <a:solidFill>
                  <a:srgbClr val="161616"/>
                </a:solidFill>
                <a:latin typeface="Gill Sans MT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kumimoji="0" lang="en-US" sz="1050" b="1" i="1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Gill Sans MT" pitchFamily="34" charset="0"/>
                <a:ea typeface="Times New Roman" pitchFamily="18" charset="0"/>
                <a:cs typeface="Arial" pitchFamily="34" charset="0"/>
              </a:rPr>
              <a:t>uxR</a:t>
            </a:r>
            <a:r>
              <a:rPr kumimoji="0" lang="en-US" sz="1050" b="1" i="1" u="none" strike="noStrike" cap="none" normalizeH="0" dirty="0" smtClean="0">
                <a:ln>
                  <a:noFill/>
                </a:ln>
                <a:solidFill>
                  <a:srgbClr val="161616"/>
                </a:solidFill>
                <a:effectLst/>
                <a:latin typeface="Gill Sans MT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Gill Sans MT" pitchFamily="34" charset="0"/>
                <a:ea typeface="Times New Roman" pitchFamily="18" charset="0"/>
                <a:cs typeface="Arial" pitchFamily="34" charset="0"/>
              </a:rPr>
              <a:t> gene</a:t>
            </a:r>
            <a:endParaRPr lang="en-US" sz="1050" dirty="0">
              <a:latin typeface="Gill Sans M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52366" y="5679954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288 </a:t>
            </a:r>
            <a:r>
              <a:rPr lang="en-US" dirty="0" err="1" smtClean="0">
                <a:solidFill>
                  <a:schemeClr val="bg1"/>
                </a:solidFill>
              </a:rPr>
              <a:t>bp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3" name="Picture 22" descr="D:\word doc\thesis\Gene work\Lipase 288 bp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696" y="4793650"/>
            <a:ext cx="3878904" cy="167368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5786632" y="6467333"/>
            <a:ext cx="2778229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Gill Sans MT" pitchFamily="34" charset="0"/>
                <a:ea typeface="Times New Roman" pitchFamily="18" charset="0"/>
                <a:cs typeface="Arial" pitchFamily="34" charset="0"/>
              </a:rPr>
              <a:t>PCR confirmation of   </a:t>
            </a:r>
            <a:r>
              <a:rPr lang="en-US" sz="1050" b="1" i="1" dirty="0" smtClean="0">
                <a:solidFill>
                  <a:srgbClr val="161616"/>
                </a:solidFill>
                <a:latin typeface="Gill Sans MT" pitchFamily="34" charset="0"/>
                <a:ea typeface="Times New Roman" pitchFamily="18" charset="0"/>
                <a:cs typeface="Arial" pitchFamily="34" charset="0"/>
              </a:rPr>
              <a:t>lipase</a:t>
            </a:r>
            <a:r>
              <a:rPr kumimoji="0" lang="en-US" sz="1050" b="1" i="1" u="none" strike="noStrike" cap="none" normalizeH="0" dirty="0" smtClean="0">
                <a:ln>
                  <a:noFill/>
                </a:ln>
                <a:solidFill>
                  <a:srgbClr val="161616"/>
                </a:solidFill>
                <a:effectLst/>
                <a:latin typeface="Gill Sans MT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Gill Sans MT" pitchFamily="34" charset="0"/>
                <a:ea typeface="Times New Roman" pitchFamily="18" charset="0"/>
                <a:cs typeface="Arial" pitchFamily="34" charset="0"/>
              </a:rPr>
              <a:t> gene</a:t>
            </a:r>
            <a:endParaRPr lang="en-US" sz="1050" dirty="0">
              <a:latin typeface="Gill Sans M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78438" y="5897518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234 </a:t>
            </a:r>
            <a:r>
              <a:rPr lang="en-US" dirty="0" err="1" smtClean="0">
                <a:solidFill>
                  <a:schemeClr val="bg1"/>
                </a:solidFill>
              </a:rPr>
              <a:t>bp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64739" y="6536583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9" action="ppaction://hlinksldjump"/>
              </a:rPr>
              <a:t>Back</a:t>
            </a:r>
            <a:endParaRPr lang="en-US" dirty="0"/>
          </a:p>
        </p:txBody>
      </p:sp>
      <p:sp>
        <p:nvSpPr>
          <p:cNvPr id="27" name="Slide Number Placeholder 27"/>
          <p:cNvSpPr>
            <a:spLocks noGrp="1"/>
          </p:cNvSpPr>
          <p:nvPr>
            <p:ph type="sldNum" sz="quarter" idx="12"/>
          </p:nvPr>
        </p:nvSpPr>
        <p:spPr>
          <a:xfrm>
            <a:off x="5786632" y="6594291"/>
            <a:ext cx="2133600" cy="365125"/>
          </a:xfrm>
        </p:spPr>
        <p:txBody>
          <a:bodyPr/>
          <a:lstStyle/>
          <a:p>
            <a:fld id="{A7406914-E4BC-49FF-B84F-59580030A532}" type="slidenum">
              <a:rPr lang="en-US" smtClean="0">
                <a:solidFill>
                  <a:schemeClr val="tx1"/>
                </a:solidFill>
                <a:latin typeface="Arial Black" pitchFamily="34" charset="0"/>
              </a:rPr>
              <a:pPr/>
              <a:t>17</a:t>
            </a:fld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883393"/>
              </p:ext>
            </p:extLst>
          </p:nvPr>
        </p:nvGraphicFramePr>
        <p:xfrm>
          <a:off x="146147" y="3267442"/>
          <a:ext cx="3023181" cy="164630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318178"/>
                <a:gridCol w="1705003"/>
              </a:tblGrid>
              <a:tr h="3528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Gill Sans MT" pitchFamily="34" charset="0"/>
                        </a:rPr>
                        <a:t>Genes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Gill Sans MT" pitchFamily="34" charset="0"/>
                        </a:rPr>
                        <a:t>Accession Number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9" marB="0" anchor="ctr"/>
                </a:tc>
              </a:tr>
              <a:tr h="2586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Gill Sans MT" pitchFamily="34" charset="0"/>
                        </a:rPr>
                        <a:t>Lipase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Gill Sans MT" pitchFamily="34" charset="0"/>
                        </a:rPr>
                        <a:t>KJ684062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9" marB="0" anchor="ctr"/>
                </a:tc>
              </a:tr>
              <a:tr h="2586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Gill Sans MT" pitchFamily="34" charset="0"/>
                        </a:rPr>
                        <a:t>ICOM</a:t>
                      </a:r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Gill Sans MT" pitchFamily="34" charset="0"/>
                        </a:rPr>
                        <a:t>KJ577137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9" marB="0" anchor="ctr"/>
                </a:tc>
              </a:tr>
              <a:tr h="2586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Gill Sans MT" pitchFamily="34" charset="0"/>
                        </a:rPr>
                        <a:t>Lux R</a:t>
                      </a:r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Gill Sans MT" pitchFamily="34" charset="0"/>
                        </a:rPr>
                        <a:t> KJ684060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9" marB="0" anchor="ctr"/>
                </a:tc>
              </a:tr>
              <a:tr h="2586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Gill Sans MT" pitchFamily="34" charset="0"/>
                        </a:rPr>
                        <a:t>Side</a:t>
                      </a:r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Gill Sans MT" pitchFamily="34" charset="0"/>
                        </a:rPr>
                        <a:t>KC751544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9" marB="0" anchor="ctr"/>
                </a:tc>
              </a:tr>
              <a:tr h="2586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Gill Sans MT" pitchFamily="34" charset="0"/>
                        </a:rPr>
                        <a:t>TatD</a:t>
                      </a:r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Gill Sans MT" pitchFamily="34" charset="0"/>
                        </a:rPr>
                        <a:t> KJ684061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9" marB="0" anchor="ctr"/>
                </a:tc>
              </a:tr>
            </a:tbl>
          </a:graphicData>
        </a:graphic>
      </p:graphicFrame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162271" y="2657842"/>
            <a:ext cx="2992272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dirty="0">
                <a:latin typeface="Gill Sans MT" pitchFamily="34" charset="0"/>
              </a:rPr>
              <a:t>GENES DEPOSITED IN GENBANK - NCBI</a:t>
            </a:r>
          </a:p>
        </p:txBody>
      </p:sp>
    </p:spTree>
    <p:extLst>
      <p:ext uri="{BB962C8B-B14F-4D97-AF65-F5344CB8AC3E}">
        <p14:creationId xmlns:p14="http://schemas.microsoft.com/office/powerpoint/2010/main" val="117665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yout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657"/>
            <a:ext cx="9144000" cy="881743"/>
          </a:xfrm>
          <a:prstGeom prst="rect">
            <a:avLst/>
          </a:prstGeom>
        </p:spPr>
      </p:pic>
      <p:pic>
        <p:nvPicPr>
          <p:cNvPr id="7" name="Picture 2" descr="C:\Users\narges\Desktop\result.png"/>
          <p:cNvPicPr>
            <a:picLocks noChangeAspect="1" noChangeArrowheads="1"/>
          </p:cNvPicPr>
          <p:nvPr/>
        </p:nvPicPr>
        <p:blipFill>
          <a:blip r:embed="rId3" cstate="print"/>
          <a:srcRect l="4274" t="3042" r="4558" b="8745"/>
          <a:stretch>
            <a:fillRect/>
          </a:stretch>
        </p:blipFill>
        <p:spPr bwMode="auto">
          <a:xfrm>
            <a:off x="7848600" y="228600"/>
            <a:ext cx="1095403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76200" y="1041779"/>
            <a:ext cx="4724400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r>
              <a:rPr lang="en-GB" sz="1600" b="1" dirty="0" smtClean="0">
                <a:latin typeface="Gill Sans MT" pitchFamily="34" charset="0"/>
              </a:rPr>
              <a:t>Virulent </a:t>
            </a:r>
            <a:r>
              <a:rPr lang="en-GB" sz="1600" b="1" dirty="0">
                <a:latin typeface="Gill Sans MT" pitchFamily="34" charset="0"/>
              </a:rPr>
              <a:t>gene profile in </a:t>
            </a:r>
            <a:r>
              <a:rPr lang="en-GB" sz="1600" b="1" i="1" dirty="0" err="1">
                <a:latin typeface="Gill Sans MT" pitchFamily="34" charset="0"/>
              </a:rPr>
              <a:t>S.maltophilia</a:t>
            </a:r>
            <a:r>
              <a:rPr lang="en-GB" sz="1600" b="1" dirty="0">
                <a:latin typeface="Gill Sans MT" pitchFamily="34" charset="0"/>
              </a:rPr>
              <a:t> isolates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85158" y="6249411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 action="ppaction://hlinksldjump"/>
              </a:rPr>
              <a:t>Back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92121" y="4816341"/>
            <a:ext cx="4720990" cy="1472742"/>
            <a:chOff x="-52162" y="17820"/>
            <a:chExt cx="2244141" cy="572769"/>
          </a:xfrm>
        </p:grpSpPr>
        <p:sp>
          <p:nvSpPr>
            <p:cNvPr id="12" name="Rounded Rectangle 11"/>
            <p:cNvSpPr/>
            <p:nvPr/>
          </p:nvSpPr>
          <p:spPr>
            <a:xfrm>
              <a:off x="-52162" y="69901"/>
              <a:ext cx="2244141" cy="520688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17820" y="17820"/>
              <a:ext cx="2174159" cy="5727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>
                <a:buClr>
                  <a:srgbClr val="A31435"/>
                </a:buClr>
                <a:buFont typeface="Wingdings" pitchFamily="2" charset="2"/>
                <a:buChar char="Ø"/>
              </a:pPr>
              <a:endParaRPr lang="en-US" sz="1600" dirty="0" smtClean="0">
                <a:solidFill>
                  <a:prstClr val="black"/>
                </a:solidFill>
                <a:latin typeface="Gill Sans MT" pitchFamily="34" charset="0"/>
                <a:cs typeface="Arial" pitchFamily="34" charset="0"/>
              </a:endParaRPr>
            </a:p>
            <a:p>
              <a:pPr marL="285750" lvl="0" indent="-285750">
                <a:buClr>
                  <a:srgbClr val="A31435"/>
                </a:buClr>
                <a:buFont typeface="Wingdings" pitchFamily="2" charset="2"/>
                <a:buChar char="Ø"/>
              </a:pPr>
              <a:r>
                <a:rPr lang="en-US" sz="1600" b="1" dirty="0" smtClean="0">
                  <a:solidFill>
                    <a:prstClr val="black"/>
                  </a:solidFill>
                  <a:latin typeface="Gill Sans MT" pitchFamily="34" charset="0"/>
                  <a:cs typeface="Arial" pitchFamily="34" charset="0"/>
                </a:rPr>
                <a:t>Iron essential for metabolism.</a:t>
              </a:r>
            </a:p>
            <a:p>
              <a:pPr marL="285750" lvl="0" indent="-285750">
                <a:buClr>
                  <a:srgbClr val="A31435"/>
                </a:buClr>
                <a:buFont typeface="Wingdings" pitchFamily="2" charset="2"/>
                <a:buChar char="Ø"/>
              </a:pPr>
              <a:r>
                <a:rPr lang="en-US" sz="1600" b="1" dirty="0" smtClean="0">
                  <a:solidFill>
                    <a:prstClr val="black"/>
                  </a:solidFill>
                  <a:latin typeface="Gill Sans MT" pitchFamily="34" charset="0"/>
                  <a:cs typeface="Arial" pitchFamily="34" charset="0"/>
                </a:rPr>
                <a:t>Lipase - correlated to pulmonary infection.</a:t>
              </a:r>
            </a:p>
            <a:p>
              <a:pPr marL="285750" lvl="0" indent="-285750">
                <a:buClr>
                  <a:srgbClr val="A31435"/>
                </a:buClr>
                <a:buFont typeface="Wingdings" pitchFamily="2" charset="2"/>
                <a:buChar char="Ø"/>
              </a:pPr>
              <a:r>
                <a:rPr lang="en-US" sz="1600" b="1" i="1" dirty="0" err="1" smtClean="0">
                  <a:solidFill>
                    <a:prstClr val="black"/>
                  </a:solidFill>
                  <a:latin typeface="Gill Sans MT" pitchFamily="34" charset="0"/>
                  <a:cs typeface="Arial" pitchFamily="34" charset="0"/>
                </a:rPr>
                <a:t>DNase</a:t>
              </a:r>
              <a:r>
                <a:rPr lang="en-US" sz="1600" b="1" dirty="0" smtClean="0">
                  <a:solidFill>
                    <a:prstClr val="black"/>
                  </a:solidFill>
                  <a:latin typeface="Gill Sans MT" pitchFamily="34" charset="0"/>
                  <a:cs typeface="Arial" pitchFamily="34" charset="0"/>
                </a:rPr>
                <a:t> evades host immune response.</a:t>
              </a:r>
            </a:p>
            <a:p>
              <a:pPr lvl="0">
                <a:buClr>
                  <a:srgbClr val="A31435"/>
                </a:buClr>
              </a:pPr>
              <a:endParaRPr lang="en-US" sz="1600" dirty="0" smtClean="0">
                <a:solidFill>
                  <a:prstClr val="black"/>
                </a:solidFill>
                <a:latin typeface="Gill Sans MT" pitchFamily="34" charset="0"/>
                <a:cs typeface="Arial" pitchFamily="34" charset="0"/>
              </a:endParaRPr>
            </a:p>
          </p:txBody>
        </p:sp>
      </p:grpSp>
      <p:sp>
        <p:nvSpPr>
          <p:cNvPr id="14" name="Slide Number Placeholder 27"/>
          <p:cNvSpPr>
            <a:spLocks noGrp="1"/>
          </p:cNvSpPr>
          <p:nvPr>
            <p:ph type="sldNum" sz="quarter" idx="12"/>
          </p:nvPr>
        </p:nvSpPr>
        <p:spPr>
          <a:xfrm>
            <a:off x="5715000" y="6348652"/>
            <a:ext cx="2133600" cy="365125"/>
          </a:xfrm>
        </p:spPr>
        <p:txBody>
          <a:bodyPr/>
          <a:lstStyle/>
          <a:p>
            <a:fld id="{A7406914-E4BC-49FF-B84F-59580030A532}" type="slidenum">
              <a:rPr lang="en-US" smtClean="0">
                <a:solidFill>
                  <a:schemeClr val="tx1"/>
                </a:solidFill>
                <a:latin typeface="Arial Black" pitchFamily="34" charset="0"/>
              </a:rPr>
              <a:pPr/>
              <a:t>18</a:t>
            </a:fld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239534"/>
              </p:ext>
            </p:extLst>
          </p:nvPr>
        </p:nvGraphicFramePr>
        <p:xfrm>
          <a:off x="69857" y="1447800"/>
          <a:ext cx="4730743" cy="304887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950344"/>
                <a:gridCol w="595172"/>
                <a:gridCol w="462372"/>
                <a:gridCol w="517622"/>
                <a:gridCol w="504053"/>
                <a:gridCol w="504053"/>
                <a:gridCol w="441047"/>
                <a:gridCol w="756080"/>
              </a:tblGrid>
              <a:tr h="2197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Gill Sans MT" pitchFamily="34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Gill Sans MT" pitchFamily="34" charset="0"/>
                        </a:rPr>
                        <a:t>ICOM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Gill Sans MT" pitchFamily="34" charset="0"/>
                        </a:rPr>
                        <a:t>SID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Gill Sans MT" pitchFamily="34" charset="0"/>
                        </a:rPr>
                        <a:t>LUX 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Gill Sans MT" pitchFamily="34" charset="0"/>
                        </a:rPr>
                        <a:t>LIPASE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Gill Sans MT" pitchFamily="34" charset="0"/>
                        </a:rPr>
                        <a:t>TOX 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Gill Sans MT" pitchFamily="34" charset="0"/>
                        </a:rPr>
                        <a:t>PILI Z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Gill Sans MT" pitchFamily="34" charset="0"/>
                        </a:rPr>
                        <a:t>TAT 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70767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24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Gill Sans MT" pitchFamily="34" charset="0"/>
                        </a:rPr>
                        <a:t>Blood </a:t>
                      </a:r>
                      <a:endParaRPr lang="en-US" sz="1200" b="1" u="none" strike="noStrike" dirty="0" smtClean="0">
                        <a:effectLst/>
                        <a:latin typeface="Gill Sans MT" pitchFamily="34" charset="0"/>
                      </a:endParaRPr>
                    </a:p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  <a:latin typeface="Gill Sans MT" pitchFamily="34" charset="0"/>
                        </a:rPr>
                        <a:t>( </a:t>
                      </a:r>
                      <a:r>
                        <a:rPr lang="en-US" sz="1200" b="1" u="none" strike="noStrike" dirty="0">
                          <a:effectLst/>
                          <a:latin typeface="Gill Sans MT" pitchFamily="34" charset="0"/>
                        </a:rPr>
                        <a:t>n = 39)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23(59)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4 (10.3)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1 (2.6)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24 (61.5)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30 (76.9)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07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Gill Sans MT" pitchFamily="34" charset="0"/>
                        </a:rPr>
                        <a:t>CSF( n = 6)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6 (100)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3 (50)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3 (50)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24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Gill Sans MT" pitchFamily="34" charset="0"/>
                        </a:rPr>
                        <a:t>Sputum </a:t>
                      </a:r>
                      <a:endParaRPr lang="en-US" sz="1200" b="1" u="none" strike="noStrike" dirty="0" smtClean="0">
                        <a:effectLst/>
                        <a:latin typeface="Gill Sans MT" pitchFamily="34" charset="0"/>
                      </a:endParaRPr>
                    </a:p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  <a:latin typeface="Gill Sans MT" pitchFamily="34" charset="0"/>
                        </a:rPr>
                        <a:t>( </a:t>
                      </a:r>
                      <a:r>
                        <a:rPr lang="en-US" sz="1200" b="1" u="none" strike="noStrike" dirty="0">
                          <a:effectLst/>
                          <a:latin typeface="Gill Sans MT" pitchFamily="34" charset="0"/>
                        </a:rPr>
                        <a:t>n = 5)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2 (40)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2 (40)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4 (80)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687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  <a:latin typeface="Gill Sans MT" pitchFamily="34" charset="0"/>
                        </a:rPr>
                        <a:t> Tracheal Aspirate           </a:t>
                      </a:r>
                      <a:r>
                        <a:rPr lang="en-US" sz="1200" b="1" u="none" strike="noStrike" dirty="0">
                          <a:effectLst/>
                          <a:latin typeface="Gill Sans MT" pitchFamily="34" charset="0"/>
                        </a:rPr>
                        <a:t>( n = 42)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23 (54.8)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7 (16.7)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2 (4.8)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3 (54.8)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Gill Sans MT" pitchFamily="34" charset="0"/>
                        </a:rPr>
                        <a:t>28 (66.7)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299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Gill Sans MT" pitchFamily="34" charset="0"/>
                        </a:rPr>
                        <a:t>Wound </a:t>
                      </a:r>
                      <a:r>
                        <a:rPr lang="en-US" sz="1200" b="1" u="none" strike="noStrike" dirty="0" smtClean="0">
                          <a:effectLst/>
                          <a:latin typeface="Gill Sans MT" pitchFamily="34" charset="0"/>
                        </a:rPr>
                        <a:t>Swabs </a:t>
                      </a:r>
                    </a:p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  <a:latin typeface="Gill Sans MT" pitchFamily="34" charset="0"/>
                        </a:rPr>
                        <a:t> ( </a:t>
                      </a:r>
                      <a:r>
                        <a:rPr lang="en-US" sz="1200" b="1" u="none" strike="noStrike" dirty="0">
                          <a:effectLst/>
                          <a:latin typeface="Gill Sans MT" pitchFamily="34" charset="0"/>
                        </a:rPr>
                        <a:t>n = 13)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6 (46.2)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1 (7.7)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9 (69.2)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Gill Sans MT" pitchFamily="34" charset="0"/>
                        </a:rPr>
                        <a:t>13(100)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07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Gill Sans MT" pitchFamily="34" charset="0"/>
                        </a:rPr>
                        <a:t>Urine ( n = 3)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Gill Sans MT" pitchFamily="34" charset="0"/>
                        </a:rPr>
                        <a:t>2(66.7)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Gill Sans MT" pitchFamily="34" charset="0"/>
                        </a:rPr>
                        <a:t>0.0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3 (100)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Gill Sans MT" pitchFamily="34" charset="0"/>
                        </a:rPr>
                        <a:t>3(100)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24578" name="Picture 2" descr="D:\word doc\thesis\Gene work\vir gene 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111" y="990601"/>
            <a:ext cx="3719185" cy="318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4920967" y="4996075"/>
            <a:ext cx="3786478" cy="107721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 smtClean="0">
                <a:latin typeface="Gill Sans MT" pitchFamily="34" charset="0"/>
              </a:rPr>
              <a:t>59.2% Isolates (n = 108) has Lipase.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600" dirty="0" smtClean="0">
                <a:latin typeface="Gill Sans MT" pitchFamily="34" charset="0"/>
              </a:rPr>
              <a:t>Hydrolyzes Lipid rich pulmonary tissues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600" dirty="0" smtClean="0">
                <a:latin typeface="Gill Sans MT" pitchFamily="34" charset="0"/>
              </a:rPr>
              <a:t>Triggers Inflammatory response</a:t>
            </a:r>
            <a:endParaRPr lang="en-US" sz="1600" dirty="0">
              <a:latin typeface="Gill Sans M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47558" y="6073293"/>
            <a:ext cx="15376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C00000"/>
                </a:solidFill>
                <a:latin typeface="Gill Sans MT" pitchFamily="34" charset="0"/>
              </a:rPr>
              <a:t>[</a:t>
            </a:r>
            <a:r>
              <a:rPr lang="en-US" sz="1100" b="1" dirty="0" err="1" smtClean="0">
                <a:solidFill>
                  <a:srgbClr val="C00000"/>
                </a:solidFill>
                <a:latin typeface="Gill Sans MT" pitchFamily="34" charset="0"/>
              </a:rPr>
              <a:t>Lanon</a:t>
            </a:r>
            <a:r>
              <a:rPr lang="en-US" sz="1100" b="1" dirty="0" smtClean="0">
                <a:solidFill>
                  <a:srgbClr val="C00000"/>
                </a:solidFill>
                <a:latin typeface="Gill Sans MT" pitchFamily="34" charset="0"/>
              </a:rPr>
              <a:t> </a:t>
            </a:r>
            <a:r>
              <a:rPr lang="en-US" sz="1100" b="1" i="1" dirty="0" smtClean="0">
                <a:solidFill>
                  <a:srgbClr val="C00000"/>
                </a:solidFill>
                <a:latin typeface="Gill Sans MT" pitchFamily="34" charset="0"/>
              </a:rPr>
              <a:t>et al. . </a:t>
            </a:r>
            <a:r>
              <a:rPr lang="en-US" sz="1100" b="1" dirty="0" smtClean="0">
                <a:solidFill>
                  <a:srgbClr val="C00000"/>
                </a:solidFill>
                <a:latin typeface="Gill Sans MT" pitchFamily="34" charset="0"/>
              </a:rPr>
              <a:t>1992]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1801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45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yout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46800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3352800" y="0"/>
            <a:ext cx="56388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>
            <a:outerShdw blurRad="165100" dist="76200" dir="3720000" sx="101000" sy="101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ill Sans MT" pitchFamily="34" charset="0"/>
                <a:cs typeface="Times New Roman" pitchFamily="18" charset="0"/>
              </a:rPr>
              <a:t>METHODOLOGY(Cont.)</a:t>
            </a:r>
            <a:endParaRPr lang="en-US" sz="28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Gill Sans MT" pitchFamily="34" charset="0"/>
              <a:cs typeface="Times New Roman" pitchFamily="18" charset="0"/>
            </a:endParaRP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fld id="{A7406914-E4BC-49FF-B84F-59580030A532}" type="slidenum">
              <a:rPr lang="en-US" smtClean="0">
                <a:solidFill>
                  <a:schemeClr val="tx1"/>
                </a:solidFill>
                <a:latin typeface="Arial Black" pitchFamily="34" charset="0"/>
              </a:rPr>
              <a:pPr/>
              <a:t>19</a:t>
            </a:fld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90600" y="914400"/>
            <a:ext cx="7620000" cy="107025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Aharoni" pitchFamily="2" charset="-79"/>
              </a:rPr>
              <a:t>Study3:  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Aharoni" pitchFamily="2" charset="-79"/>
              </a:rPr>
              <a:t>C.elegans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Aharoni" pitchFamily="2" charset="-79"/>
              </a:rPr>
              <a:t> as an 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Aharoni" pitchFamily="2" charset="-79"/>
              </a:rPr>
              <a:t>In vivo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Aharoni" pitchFamily="2" charset="-79"/>
              </a:rPr>
              <a:t>model of infection</a:t>
            </a:r>
            <a:endParaRPr lang="en-US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676400" y="2168240"/>
            <a:ext cx="4419600" cy="592019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/>
            <a:r>
              <a:rPr lang="en-US" i="1" dirty="0" smtClean="0">
                <a:latin typeface="Gill Sans MT"/>
                <a:hlinkClick r:id="" action="ppaction://noaction"/>
              </a:rPr>
              <a:t>C.elegans</a:t>
            </a:r>
            <a:r>
              <a:rPr lang="en-US" dirty="0" smtClean="0">
                <a:latin typeface="Gill Sans MT"/>
              </a:rPr>
              <a:t> culture</a:t>
            </a:r>
            <a:endParaRPr lang="en-US" dirty="0">
              <a:latin typeface="Gill Sans M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676400" y="3311240"/>
            <a:ext cx="4419600" cy="592019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/>
            <a:r>
              <a:rPr lang="en-US" dirty="0" smtClean="0">
                <a:solidFill>
                  <a:schemeClr val="tx1"/>
                </a:solidFill>
                <a:latin typeface="Gill Sans MT" pitchFamily="34" charset="0"/>
              </a:rPr>
              <a:t>Age Synchronization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76400" y="4378040"/>
            <a:ext cx="4419600" cy="592019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/>
            <a:r>
              <a:rPr lang="en-US" dirty="0" smtClean="0">
                <a:latin typeface="Gill Sans MT"/>
              </a:rPr>
              <a:t>L4 stage larvae </a:t>
            </a:r>
            <a:endParaRPr lang="en-US" dirty="0">
              <a:latin typeface="Gill Sans MT"/>
            </a:endParaRPr>
          </a:p>
        </p:txBody>
      </p:sp>
      <p:sp>
        <p:nvSpPr>
          <p:cNvPr id="43" name="Down Arrow 42"/>
          <p:cNvSpPr/>
          <p:nvPr/>
        </p:nvSpPr>
        <p:spPr>
          <a:xfrm>
            <a:off x="3581400" y="2930240"/>
            <a:ext cx="637032" cy="228600"/>
          </a:xfrm>
          <a:prstGeom prst="downArrow">
            <a:avLst/>
          </a:prstGeom>
          <a:solidFill>
            <a:srgbClr val="00B05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wn Arrow 43"/>
          <p:cNvSpPr/>
          <p:nvPr/>
        </p:nvSpPr>
        <p:spPr>
          <a:xfrm>
            <a:off x="3581400" y="3997040"/>
            <a:ext cx="637032" cy="228600"/>
          </a:xfrm>
          <a:prstGeom prst="downArrow">
            <a:avLst/>
          </a:prstGeom>
          <a:solidFill>
            <a:srgbClr val="00B05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3581400" y="5181600"/>
            <a:ext cx="637032" cy="228600"/>
          </a:xfrm>
          <a:prstGeom prst="downArrow">
            <a:avLst/>
          </a:prstGeom>
          <a:solidFill>
            <a:srgbClr val="00B05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690116" y="5486400"/>
            <a:ext cx="4419600" cy="592019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/>
            <a:r>
              <a:rPr lang="en-US" dirty="0" smtClean="0">
                <a:latin typeface="Gill Sans MT"/>
              </a:rPr>
              <a:t>Toxicity Assay</a:t>
            </a:r>
            <a:endParaRPr lang="en-US" dirty="0"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406459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9180" y="2039357"/>
            <a:ext cx="80648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MY" sz="3200" i="1" dirty="0" err="1" smtClean="0"/>
              <a:t>Stenotrophomonas</a:t>
            </a:r>
            <a:r>
              <a:rPr lang="en-MY" sz="3200" i="1" dirty="0" smtClean="0"/>
              <a:t> </a:t>
            </a:r>
            <a:r>
              <a:rPr lang="en-MY" sz="3200" i="1" dirty="0" err="1"/>
              <a:t>maltophilia</a:t>
            </a:r>
            <a:r>
              <a:rPr lang="en-MY" sz="3200" i="1" dirty="0"/>
              <a:t>, </a:t>
            </a:r>
            <a:r>
              <a:rPr lang="en-MY" sz="3200" dirty="0"/>
              <a:t>previously known as </a:t>
            </a:r>
            <a:r>
              <a:rPr lang="en-MY" sz="3200" i="1" dirty="0"/>
              <a:t>Pseudomonas </a:t>
            </a:r>
            <a:r>
              <a:rPr lang="en-MY" sz="3200" i="1" dirty="0" err="1"/>
              <a:t>maltophilia</a:t>
            </a:r>
            <a:r>
              <a:rPr lang="en-MY" sz="3200" i="1" dirty="0"/>
              <a:t> </a:t>
            </a:r>
            <a:r>
              <a:rPr lang="en-MY" sz="3200" dirty="0"/>
              <a:t>or </a:t>
            </a:r>
            <a:r>
              <a:rPr lang="en-MY" sz="3200" i="1" dirty="0" err="1"/>
              <a:t>Xanthomonas</a:t>
            </a:r>
            <a:r>
              <a:rPr lang="en-MY" sz="3200" i="1" dirty="0"/>
              <a:t> </a:t>
            </a:r>
            <a:r>
              <a:rPr lang="en-MY" sz="3200" i="1" dirty="0" err="1"/>
              <a:t>maltophilia</a:t>
            </a:r>
            <a:r>
              <a:rPr lang="en-MY" sz="3200" i="1" dirty="0"/>
              <a:t>, </a:t>
            </a:r>
            <a:r>
              <a:rPr lang="en-MY" sz="3200" dirty="0"/>
              <a:t>is ubiquitously found in </a:t>
            </a:r>
            <a:r>
              <a:rPr lang="en-MY" sz="3200" dirty="0" smtClean="0"/>
              <a:t>nature </a:t>
            </a:r>
          </a:p>
          <a:p>
            <a:pPr marL="285750" indent="-285750">
              <a:buFont typeface="Arial" pitchFamily="34" charset="0"/>
              <a:buChar char="•"/>
            </a:pPr>
            <a:endParaRPr lang="en-MY" sz="3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Well </a:t>
            </a:r>
            <a:r>
              <a:rPr lang="en-US" sz="3200" dirty="0"/>
              <a:t>known </a:t>
            </a:r>
            <a:r>
              <a:rPr lang="en-US" sz="3200" dirty="0" smtClean="0"/>
              <a:t>environmental </a:t>
            </a:r>
            <a:r>
              <a:rPr lang="en-US" sz="3200" dirty="0"/>
              <a:t>microbe with several biotechnological </a:t>
            </a:r>
            <a:r>
              <a:rPr lang="en-US" sz="3200" dirty="0" smtClean="0"/>
              <a:t>applications.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61938" indent="-261938"/>
            <a:r>
              <a:rPr lang="en-MY" sz="2000" dirty="0" smtClean="0"/>
              <a:t> 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8BAE-79BA-4704-9525-89A9058E05A5}" type="slidenum">
              <a:rPr lang="en-MY" smtClean="0"/>
              <a:t>2</a:t>
            </a:fld>
            <a:endParaRPr lang="en-MY"/>
          </a:p>
        </p:txBody>
      </p:sp>
      <p:pic>
        <p:nvPicPr>
          <p:cNvPr id="5" name="Content Placeholder 4" descr="U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17" y="-27384"/>
            <a:ext cx="9144000" cy="101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50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icture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7848600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Layout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657"/>
            <a:ext cx="9144000" cy="1095143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3352800" y="152400"/>
            <a:ext cx="5638800" cy="8382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>
            <a:outerShdw blurRad="165100" dist="76200" dir="3720000" sx="101000" sy="101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36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ill Sans MT" pitchFamily="34" charset="0"/>
                <a:cs typeface="Times New Roman" pitchFamily="18" charset="0"/>
              </a:rPr>
              <a:t>RESULTS (Cont.)</a:t>
            </a:r>
            <a:endParaRPr lang="en-US" sz="36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Gill Sans MT" pitchFamily="34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>
                <a:solidFill>
                  <a:schemeClr val="tx1"/>
                </a:solidFill>
                <a:latin typeface="Arial Black" pitchFamily="34" charset="0"/>
              </a:rPr>
              <a:pPr/>
              <a:t>20</a:t>
            </a:fld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5410200"/>
            <a:ext cx="7239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latin typeface="Gill Sans MT" pitchFamily="34" charset="0"/>
              </a:rPr>
              <a:t>Different methods employed in </a:t>
            </a:r>
            <a:r>
              <a:rPr lang="en-GB" sz="1200" b="1" i="1" dirty="0">
                <a:latin typeface="Gill Sans MT" pitchFamily="34" charset="0"/>
              </a:rPr>
              <a:t>C. </a:t>
            </a:r>
            <a:r>
              <a:rPr lang="en-GB" sz="1200" b="1" i="1" dirty="0" err="1">
                <a:latin typeface="Gill Sans MT" pitchFamily="34" charset="0"/>
              </a:rPr>
              <a:t>elegans</a:t>
            </a:r>
            <a:r>
              <a:rPr lang="en-GB" sz="1200" b="1" dirty="0">
                <a:latin typeface="Gill Sans MT" pitchFamily="34" charset="0"/>
              </a:rPr>
              <a:t> killing. </a:t>
            </a:r>
            <a:r>
              <a:rPr lang="en-GB" sz="1200" i="1" dirty="0">
                <a:latin typeface="Gill Sans MT" pitchFamily="34" charset="0"/>
              </a:rPr>
              <a:t>C. </a:t>
            </a:r>
            <a:r>
              <a:rPr lang="en-GB" sz="1200" i="1" dirty="0" err="1">
                <a:latin typeface="Gill Sans MT" pitchFamily="34" charset="0"/>
              </a:rPr>
              <a:t>elegans</a:t>
            </a:r>
            <a:r>
              <a:rPr lang="en-GB" sz="1200" dirty="0">
                <a:latin typeface="Gill Sans MT" pitchFamily="34" charset="0"/>
              </a:rPr>
              <a:t> killing assay using: (a) the fast killing method, (b) slow killing method, (c) heat-killed method and (d) filter-based method. Vertical bar represents SD. Experiments were conducted in triplicate. *, </a:t>
            </a:r>
            <a:r>
              <a:rPr lang="en-GB" sz="1200" i="1" dirty="0">
                <a:latin typeface="Gill Sans MT" pitchFamily="34" charset="0"/>
              </a:rPr>
              <a:t>E. coli </a:t>
            </a:r>
            <a:r>
              <a:rPr lang="en-GB" sz="1200" dirty="0">
                <a:latin typeface="Gill Sans MT" pitchFamily="34" charset="0"/>
              </a:rPr>
              <a:t>OP50 strain; ■, </a:t>
            </a:r>
            <a:r>
              <a:rPr lang="en-GB" sz="1200" i="1" dirty="0">
                <a:latin typeface="Gill Sans MT" pitchFamily="34" charset="0"/>
              </a:rPr>
              <a:t>S. </a:t>
            </a:r>
            <a:r>
              <a:rPr lang="en-GB" sz="1200" i="1" dirty="0" err="1">
                <a:latin typeface="Gill Sans MT" pitchFamily="34" charset="0"/>
              </a:rPr>
              <a:t>maltophilia</a:t>
            </a:r>
            <a:r>
              <a:rPr lang="en-GB" sz="1200" dirty="0">
                <a:latin typeface="Gill Sans MT" pitchFamily="34" charset="0"/>
              </a:rPr>
              <a:t> ATCC 13637; ▲, </a:t>
            </a:r>
            <a:r>
              <a:rPr lang="en-GB" sz="1200" i="1" dirty="0">
                <a:latin typeface="Gill Sans MT" pitchFamily="34" charset="0"/>
              </a:rPr>
              <a:t>P. </a:t>
            </a:r>
            <a:r>
              <a:rPr lang="en-GB" sz="1200" i="1" dirty="0" err="1">
                <a:latin typeface="Gill Sans MT" pitchFamily="34" charset="0"/>
              </a:rPr>
              <a:t>aeruginosa</a:t>
            </a:r>
            <a:r>
              <a:rPr lang="en-GB" sz="1200" dirty="0">
                <a:latin typeface="Gill Sans MT" pitchFamily="34" charset="0"/>
              </a:rPr>
              <a:t> ATCC 27853; ●, invasive strains; ♦, </a:t>
            </a:r>
            <a:r>
              <a:rPr lang="en-GB" sz="1200" dirty="0" err="1">
                <a:latin typeface="Gill Sans MT" pitchFamily="34" charset="0"/>
              </a:rPr>
              <a:t>noninvasive</a:t>
            </a:r>
            <a:r>
              <a:rPr lang="en-GB" sz="1200" dirty="0">
                <a:latin typeface="Gill Sans MT" pitchFamily="34" charset="0"/>
              </a:rPr>
              <a:t> strains</a:t>
            </a:r>
            <a:endParaRPr lang="en-US" sz="1200" dirty="0">
              <a:latin typeface="Gill Sans M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1786846"/>
            <a:ext cx="304800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9200" y="1660267"/>
            <a:ext cx="1213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Gill Sans MT" pitchFamily="34" charset="0"/>
              </a:rPr>
              <a:t>Fast </a:t>
            </a:r>
            <a:r>
              <a:rPr lang="en-GB" dirty="0">
                <a:latin typeface="Gill Sans MT" pitchFamily="34" charset="0"/>
              </a:rPr>
              <a:t>killing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57800" y="1752600"/>
            <a:ext cx="304800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19200" y="3689866"/>
            <a:ext cx="304800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410200" y="3657600"/>
            <a:ext cx="304800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08103" y="1628001"/>
            <a:ext cx="1290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Gill Sans MT" pitchFamily="34" charset="0"/>
              </a:rPr>
              <a:t>Slow </a:t>
            </a:r>
            <a:r>
              <a:rPr lang="en-GB" dirty="0">
                <a:latin typeface="Gill Sans MT" pitchFamily="34" charset="0"/>
              </a:rPr>
              <a:t>killing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219200" y="3696900"/>
            <a:ext cx="1234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Gill Sans MT" pitchFamily="34" charset="0"/>
              </a:rPr>
              <a:t>Heat Killed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108103" y="3677692"/>
            <a:ext cx="1268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Gill Sans MT" pitchFamily="34" charset="0"/>
              </a:rPr>
              <a:t>Filter based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259007" y="3080140"/>
            <a:ext cx="3139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Gill Sans MT" pitchFamily="34" charset="0"/>
              </a:rPr>
              <a:t>No direct contact with bacteria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237206" y="1137530"/>
            <a:ext cx="2825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Gill Sans MT" pitchFamily="34" charset="0"/>
              </a:rPr>
              <a:t>D</a:t>
            </a:r>
            <a:r>
              <a:rPr lang="en-GB" dirty="0" smtClean="0">
                <a:latin typeface="Gill Sans MT" pitchFamily="34" charset="0"/>
              </a:rPr>
              <a:t>irect contact with bacteria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8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yout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657"/>
            <a:ext cx="9144000" cy="1095143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3352800" y="152400"/>
            <a:ext cx="5638800" cy="8382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>
            <a:outerShdw blurRad="165100" dist="76200" dir="3720000" sx="101000" sy="101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36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ill Sans MT" pitchFamily="34" charset="0"/>
                <a:cs typeface="Times New Roman" pitchFamily="18" charset="0"/>
              </a:rPr>
              <a:t>RESULTS (Cont.)</a:t>
            </a:r>
            <a:endParaRPr lang="en-US" sz="36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Gill Sans MT" pitchFamily="34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>
                <a:solidFill>
                  <a:schemeClr val="tx1"/>
                </a:solidFill>
                <a:latin typeface="Arial Black" pitchFamily="34" charset="0"/>
              </a:rPr>
              <a:pPr/>
              <a:t>21</a:t>
            </a:fld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254067"/>
              </p:ext>
            </p:extLst>
          </p:nvPr>
        </p:nvGraphicFramePr>
        <p:xfrm>
          <a:off x="1368188" y="1371600"/>
          <a:ext cx="5791200" cy="332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rism 6" r:id="rId4" imgW="5948722" imgH="3439471" progId="Prism6.Document">
                  <p:embed/>
                </p:oleObj>
              </mc:Choice>
              <mc:Fallback>
                <p:oleObj name="Prism 6" r:id="rId4" imgW="5948722" imgH="3439471" progId="Prism6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188" y="1371600"/>
                        <a:ext cx="5791200" cy="332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371600" y="4572000"/>
            <a:ext cx="6923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400" b="1" dirty="0">
                <a:latin typeface="Gill Sans MT" pitchFamily="34" charset="0"/>
              </a:rPr>
              <a:t>Survival curve analysis of </a:t>
            </a:r>
            <a:r>
              <a:rPr lang="en-GB" sz="1400" b="1" i="1" dirty="0" err="1">
                <a:latin typeface="Gill Sans MT" pitchFamily="34" charset="0"/>
              </a:rPr>
              <a:t>C.elegans</a:t>
            </a:r>
            <a:r>
              <a:rPr lang="en-GB" sz="1400" b="1" dirty="0">
                <a:latin typeface="Gill Sans MT" pitchFamily="34" charset="0"/>
              </a:rPr>
              <a:t> using </a:t>
            </a:r>
            <a:r>
              <a:rPr lang="en-GB" sz="1400" b="1" dirty="0" err="1">
                <a:latin typeface="Gill Sans MT" pitchFamily="34" charset="0"/>
              </a:rPr>
              <a:t>graphpad</a:t>
            </a:r>
            <a:r>
              <a:rPr lang="en-GB" sz="1400" b="1" dirty="0">
                <a:latin typeface="Gill Sans MT" pitchFamily="34" charset="0"/>
              </a:rPr>
              <a:t> prism software version 6.</a:t>
            </a:r>
            <a:endParaRPr lang="en-US" sz="1400" b="1" dirty="0">
              <a:latin typeface="Gill Sans M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5029200"/>
            <a:ext cx="8458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400" b="1" dirty="0" smtClean="0">
                <a:latin typeface="Gill Sans MT" pitchFamily="34" charset="0"/>
              </a:rPr>
              <a:t>Clinical isolates of </a:t>
            </a:r>
            <a:r>
              <a:rPr lang="en-US" sz="1400" b="1" i="1" dirty="0" err="1" smtClean="0">
                <a:latin typeface="Gill Sans MT" pitchFamily="34" charset="0"/>
              </a:rPr>
              <a:t>S.maltophilia</a:t>
            </a:r>
            <a:r>
              <a:rPr lang="en-US" sz="1400" b="1" dirty="0" smtClean="0">
                <a:latin typeface="Gill Sans MT" pitchFamily="34" charset="0"/>
              </a:rPr>
              <a:t> are detrimental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400" b="1" dirty="0" smtClean="0">
                <a:latin typeface="Gill Sans MT" pitchFamily="34" charset="0"/>
              </a:rPr>
              <a:t>Different methods of infecting the </a:t>
            </a:r>
            <a:r>
              <a:rPr lang="en-US" sz="1400" b="1" i="1" dirty="0" err="1" smtClean="0">
                <a:latin typeface="Gill Sans MT" pitchFamily="34" charset="0"/>
              </a:rPr>
              <a:t>C.elegans</a:t>
            </a:r>
            <a:r>
              <a:rPr lang="en-US" sz="1400" b="1" dirty="0" smtClean="0">
                <a:latin typeface="Gill Sans MT" pitchFamily="34" charset="0"/>
              </a:rPr>
              <a:t> with test bacteria – Different Time point.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400" b="1" dirty="0" smtClean="0">
                <a:latin typeface="Gill Sans MT" pitchFamily="34" charset="0"/>
              </a:rPr>
              <a:t>Filter based and Heat killed method – complete killing of </a:t>
            </a:r>
            <a:r>
              <a:rPr lang="en-US" sz="1400" b="1" i="1" dirty="0" err="1" smtClean="0">
                <a:latin typeface="Gill Sans MT" pitchFamily="34" charset="0"/>
              </a:rPr>
              <a:t>C.elegans</a:t>
            </a:r>
            <a:r>
              <a:rPr lang="en-US" sz="1400" b="1" dirty="0" smtClean="0">
                <a:latin typeface="Gill Sans MT" pitchFamily="34" charset="0"/>
              </a:rPr>
              <a:t> at 24hr.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400" b="1" dirty="0" smtClean="0">
                <a:latin typeface="Gill Sans MT" pitchFamily="34" charset="0"/>
              </a:rPr>
              <a:t>Clinical isolates of </a:t>
            </a:r>
            <a:r>
              <a:rPr lang="en-US" sz="1400" b="1" i="1" dirty="0" err="1">
                <a:latin typeface="Gill Sans MT" pitchFamily="34" charset="0"/>
              </a:rPr>
              <a:t>S.maltophilia</a:t>
            </a:r>
            <a:r>
              <a:rPr lang="en-US" sz="1400" b="1" i="1" dirty="0">
                <a:latin typeface="Gill Sans MT" pitchFamily="34" charset="0"/>
              </a:rPr>
              <a:t> </a:t>
            </a:r>
            <a:r>
              <a:rPr lang="en-US" sz="1400" b="1" dirty="0" smtClean="0">
                <a:latin typeface="Gill Sans MT" pitchFamily="34" charset="0"/>
              </a:rPr>
              <a:t>effectively kills the nematodes – Filter based and Heat killed compared to fast and slow killing</a:t>
            </a:r>
            <a:endParaRPr lang="en-US" sz="1400" b="1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4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yout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657"/>
            <a:ext cx="9144000" cy="1095143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3352800" y="152400"/>
            <a:ext cx="5638800" cy="8382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>
            <a:outerShdw blurRad="165100" dist="76200" dir="3720000" sx="101000" sy="101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36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ill Sans MT" pitchFamily="34" charset="0"/>
                <a:cs typeface="Times New Roman" pitchFamily="18" charset="0"/>
              </a:rPr>
              <a:t>RESULTS (Cont.)</a:t>
            </a:r>
            <a:endParaRPr lang="en-US" sz="36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Gill Sans MT" pitchFamily="34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>
                <a:solidFill>
                  <a:schemeClr val="tx1"/>
                </a:solidFill>
                <a:latin typeface="Arial Black" pitchFamily="34" charset="0"/>
              </a:rPr>
              <a:pPr/>
              <a:t>22</a:t>
            </a:fld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09700"/>
            <a:ext cx="7246938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22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yout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657"/>
            <a:ext cx="9144000" cy="957943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3200400" y="152400"/>
            <a:ext cx="5638800" cy="6858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>
            <a:outerShdw blurRad="165100" dist="76200" dir="3720000" sx="101000" sy="101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3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ill Sans MT" pitchFamily="34" charset="0"/>
                <a:cs typeface="Times New Roman" pitchFamily="18" charset="0"/>
              </a:rPr>
              <a:t>CONCLUSION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Gill Sans MT" pitchFamily="34" charset="0"/>
              <a:cs typeface="Times New Roman" pitchFamily="18" charset="0"/>
            </a:endParaRPr>
          </a:p>
        </p:txBody>
      </p:sp>
      <p:pic>
        <p:nvPicPr>
          <p:cNvPr id="12290" name="Picture 2" descr="C:\Users\narges\Desktop\conclusion2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1143000"/>
            <a:ext cx="1954823" cy="1752600"/>
          </a:xfrm>
          <a:prstGeom prst="rect">
            <a:avLst/>
          </a:prstGeom>
          <a:noFill/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>
                <a:solidFill>
                  <a:schemeClr val="tx1"/>
                </a:solidFill>
                <a:latin typeface="Arial Black" pitchFamily="34" charset="0"/>
              </a:rPr>
              <a:pPr/>
              <a:t>23</a:t>
            </a:fld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3868" y="3048000"/>
            <a:ext cx="7589182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Ø"/>
            </a:pPr>
            <a:r>
              <a:rPr lang="en-GB" b="1" dirty="0">
                <a:latin typeface="Gill Sans MT" pitchFamily="34" charset="0"/>
              </a:rPr>
              <a:t>From this study we conclude that </a:t>
            </a:r>
            <a:r>
              <a:rPr lang="en-GB" sz="2000" b="1" i="1" dirty="0" err="1" smtClean="0">
                <a:latin typeface="Gill Sans MT" pitchFamily="34" charset="0"/>
              </a:rPr>
              <a:t>S.maltophilia</a:t>
            </a:r>
            <a:r>
              <a:rPr lang="en-GB" b="1" dirty="0" smtClean="0">
                <a:latin typeface="Gill Sans MT" pitchFamily="34" charset="0"/>
              </a:rPr>
              <a:t> </a:t>
            </a:r>
            <a:r>
              <a:rPr lang="en-GB" b="1" dirty="0">
                <a:latin typeface="Gill Sans MT" pitchFamily="34" charset="0"/>
              </a:rPr>
              <a:t>is a </a:t>
            </a:r>
            <a:r>
              <a:rPr lang="en-GB" b="1" dirty="0" smtClean="0">
                <a:latin typeface="Gill Sans MT" pitchFamily="34" charset="0"/>
              </a:rPr>
              <a:t>serious nosocomial pathogen </a:t>
            </a:r>
            <a:r>
              <a:rPr lang="en-GB" b="1" dirty="0">
                <a:latin typeface="Gill Sans MT" pitchFamily="34" charset="0"/>
              </a:rPr>
              <a:t>due to the facts that </a:t>
            </a:r>
            <a:r>
              <a:rPr lang="en-GB" b="1" dirty="0" smtClean="0">
                <a:latin typeface="Gill Sans MT" pitchFamily="34" charset="0"/>
              </a:rPr>
              <a:t>they harbour virulent factors  such as the extracellular enzymes and gene products that have deleterious effect. </a:t>
            </a:r>
          </a:p>
          <a:p>
            <a:pPr marL="285750" lvl="0" indent="-285750" algn="just">
              <a:buFont typeface="Wingdings" pitchFamily="2" charset="2"/>
              <a:buChar char="Ø"/>
            </a:pPr>
            <a:endParaRPr lang="en-GB" b="1" dirty="0">
              <a:latin typeface="Gill Sans MT" pitchFamily="34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en-GB" b="1" dirty="0" smtClean="0">
                <a:latin typeface="Gill Sans MT" pitchFamily="34" charset="0"/>
              </a:rPr>
              <a:t>Lethal </a:t>
            </a:r>
            <a:r>
              <a:rPr lang="en-GB" b="1" dirty="0" smtClean="0">
                <a:latin typeface="Gill Sans MT" pitchFamily="34" charset="0"/>
              </a:rPr>
              <a:t>to nematodes makes this bacterium a potent nosocomial pathogen with high virulence potential.</a:t>
            </a:r>
            <a:endParaRPr lang="en-US" b="1" i="1" dirty="0">
              <a:latin typeface="Gill Sans M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2287263"/>
            <a:ext cx="1936119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Final 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12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8BAE-79BA-4704-9525-89A9058E05A5}" type="slidenum">
              <a:rPr lang="en-MY" smtClean="0"/>
              <a:t>24</a:t>
            </a:fld>
            <a:endParaRPr lang="en-MY"/>
          </a:p>
        </p:txBody>
      </p:sp>
      <p:sp>
        <p:nvSpPr>
          <p:cNvPr id="3" name="TextBox 2"/>
          <p:cNvSpPr txBox="1"/>
          <p:nvPr/>
        </p:nvSpPr>
        <p:spPr>
          <a:xfrm>
            <a:off x="1012917" y="1124744"/>
            <a:ext cx="3615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cap="all" dirty="0" smtClean="0"/>
              <a:t>Acknowledgements</a:t>
            </a:r>
            <a:endParaRPr lang="en-MY" sz="2800" b="1" cap="all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775713"/>
            <a:ext cx="8383129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Research Grants</a:t>
            </a:r>
          </a:p>
          <a:p>
            <a:r>
              <a:rPr lang="en-US" dirty="0" smtClean="0"/>
              <a:t>Faculty </a:t>
            </a:r>
            <a:r>
              <a:rPr lang="en-US" dirty="0"/>
              <a:t>of Medicine and Health Sciences, </a:t>
            </a:r>
            <a:r>
              <a:rPr lang="en-US" dirty="0" err="1"/>
              <a:t>Universiti</a:t>
            </a:r>
            <a:r>
              <a:rPr lang="en-US" dirty="0"/>
              <a:t> Putra Malaysia for research facilities</a:t>
            </a:r>
            <a:endParaRPr lang="en-MY" dirty="0"/>
          </a:p>
          <a:p>
            <a:r>
              <a:rPr lang="en-US" dirty="0" smtClean="0"/>
              <a:t>Ministry of Higher education through Fundamental research Grant Scheme</a:t>
            </a:r>
          </a:p>
          <a:p>
            <a:r>
              <a:rPr lang="en-US" dirty="0" smtClean="0"/>
              <a:t>Ministry od Science, Technology and Innovations through </a:t>
            </a:r>
            <a:r>
              <a:rPr lang="en-US" dirty="0" err="1" smtClean="0"/>
              <a:t>Escience</a:t>
            </a:r>
            <a:endParaRPr lang="en-US" dirty="0" smtClean="0"/>
          </a:p>
          <a:p>
            <a:r>
              <a:rPr lang="en-US" sz="2400" b="1" dirty="0" smtClean="0"/>
              <a:t>Collaborators</a:t>
            </a:r>
          </a:p>
          <a:p>
            <a:r>
              <a:rPr lang="en-US" dirty="0" smtClean="0"/>
              <a:t>Professor Alex van </a:t>
            </a:r>
            <a:r>
              <a:rPr lang="en-US" dirty="0" err="1" smtClean="0"/>
              <a:t>Belkum</a:t>
            </a:r>
            <a:endParaRPr lang="en-US" dirty="0" smtClean="0"/>
          </a:p>
          <a:p>
            <a:r>
              <a:rPr lang="en-US" dirty="0" smtClean="0"/>
              <a:t>( Erasmus MC, The Netherlands, </a:t>
            </a:r>
            <a:r>
              <a:rPr lang="fr-FR" dirty="0" err="1" smtClean="0"/>
              <a:t>bioMérieux</a:t>
            </a:r>
            <a:r>
              <a:rPr lang="fr-FR" dirty="0" smtClean="0"/>
              <a:t>, France)</a:t>
            </a:r>
          </a:p>
          <a:p>
            <a:r>
              <a:rPr lang="fr-FR" dirty="0" err="1" smtClean="0"/>
              <a:t>Professor</a:t>
            </a:r>
            <a:r>
              <a:rPr lang="fr-FR" dirty="0" smtClean="0"/>
              <a:t> Richard Goering</a:t>
            </a:r>
          </a:p>
          <a:p>
            <a:r>
              <a:rPr lang="fr-FR" dirty="0" smtClean="0"/>
              <a:t>(</a:t>
            </a:r>
            <a:r>
              <a:rPr lang="fr-FR" dirty="0" err="1" smtClean="0"/>
              <a:t>Creighton</a:t>
            </a:r>
            <a:r>
              <a:rPr lang="fr-FR" dirty="0" smtClean="0"/>
              <a:t> </a:t>
            </a:r>
            <a:r>
              <a:rPr lang="fr-FR" dirty="0" err="1" smtClean="0"/>
              <a:t>University</a:t>
            </a:r>
            <a:r>
              <a:rPr lang="fr-FR" dirty="0" smtClean="0"/>
              <a:t>, Omaha, Nebraska, USA) </a:t>
            </a:r>
          </a:p>
          <a:p>
            <a:r>
              <a:rPr lang="en-US" sz="2400" b="1" dirty="0" smtClean="0"/>
              <a:t>Research Group Members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Rukman</a:t>
            </a:r>
            <a:r>
              <a:rPr lang="en-US" dirty="0" smtClean="0"/>
              <a:t> </a:t>
            </a:r>
            <a:r>
              <a:rPr lang="en-US" dirty="0" err="1" smtClean="0"/>
              <a:t>Awang</a:t>
            </a:r>
            <a:r>
              <a:rPr lang="en-US" dirty="0" smtClean="0"/>
              <a:t> </a:t>
            </a:r>
            <a:r>
              <a:rPr lang="en-US" dirty="0" err="1" smtClean="0"/>
              <a:t>Hamat</a:t>
            </a:r>
            <a:r>
              <a:rPr lang="en-US" dirty="0" smtClean="0"/>
              <a:t> (Clinical Microbiologist)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Syafinaz</a:t>
            </a:r>
            <a:r>
              <a:rPr lang="en-US" dirty="0" smtClean="0"/>
              <a:t> Amin </a:t>
            </a:r>
            <a:r>
              <a:rPr lang="en-US" dirty="0" err="1" smtClean="0"/>
              <a:t>Nordin</a:t>
            </a:r>
            <a:r>
              <a:rPr lang="en-US" dirty="0" smtClean="0"/>
              <a:t> (Clinical Microbiologist)</a:t>
            </a:r>
          </a:p>
          <a:p>
            <a:r>
              <a:rPr lang="en-US" dirty="0" smtClean="0"/>
              <a:t>Ms. </a:t>
            </a:r>
            <a:r>
              <a:rPr lang="en-US" dirty="0" err="1"/>
              <a:t>Seyedeh</a:t>
            </a:r>
            <a:r>
              <a:rPr lang="en-US" dirty="0"/>
              <a:t> Zahra </a:t>
            </a:r>
            <a:r>
              <a:rPr lang="en-US" dirty="0" err="1"/>
              <a:t>Rouhani</a:t>
            </a:r>
            <a:r>
              <a:rPr lang="en-US" dirty="0"/>
              <a:t> </a:t>
            </a:r>
            <a:r>
              <a:rPr lang="en-US" dirty="0" err="1" smtClean="0"/>
              <a:t>Rankouhi</a:t>
            </a:r>
            <a:r>
              <a:rPr lang="en-US" dirty="0" smtClean="0"/>
              <a:t> (MSc. Medical Microbiology)</a:t>
            </a:r>
          </a:p>
          <a:p>
            <a:r>
              <a:rPr lang="en-US" dirty="0" smtClean="0"/>
              <a:t>Mr. </a:t>
            </a:r>
            <a:r>
              <a:rPr lang="en-US" dirty="0" err="1" smtClean="0"/>
              <a:t>Renjan</a:t>
            </a:r>
            <a:r>
              <a:rPr lang="en-US" dirty="0" smtClean="0"/>
              <a:t> Thomas (PhD student)</a:t>
            </a:r>
          </a:p>
          <a:p>
            <a:r>
              <a:rPr lang="en-US" dirty="0" smtClean="0"/>
              <a:t>MR. Shit Chong </a:t>
            </a:r>
            <a:r>
              <a:rPr lang="en-US" dirty="0" err="1" smtClean="0"/>
              <a:t>Seng</a:t>
            </a:r>
            <a:r>
              <a:rPr lang="en-US" dirty="0" smtClean="0"/>
              <a:t> (PhD student)</a:t>
            </a:r>
          </a:p>
          <a:p>
            <a:r>
              <a:rPr lang="en-US" sz="2400" b="1" dirty="0" smtClean="0"/>
              <a:t>Hospital Kuala Lumpur</a:t>
            </a:r>
          </a:p>
        </p:txBody>
      </p:sp>
      <p:pic>
        <p:nvPicPr>
          <p:cNvPr id="5" name="Content Placeholder 4" descr="U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9986"/>
            <a:ext cx="9144000" cy="101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06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8BAE-79BA-4704-9525-89A9058E05A5}" type="slidenum">
              <a:rPr lang="en-MY" smtClean="0"/>
              <a:t>25</a:t>
            </a:fld>
            <a:endParaRPr lang="en-MY"/>
          </a:p>
        </p:txBody>
      </p:sp>
      <p:pic>
        <p:nvPicPr>
          <p:cNvPr id="3" name="Content Placeholder 4" descr="U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9986"/>
            <a:ext cx="9144000" cy="1018190"/>
          </a:xfrm>
          <a:prstGeom prst="rect">
            <a:avLst/>
          </a:prstGeom>
        </p:spPr>
      </p:pic>
      <p:sp>
        <p:nvSpPr>
          <p:cNvPr id="4" name="AutoShape 6" descr="data:image/jpeg;base64,/9j/4AAQSkZJRgABAQAAAQABAAD/2wCEAAkGBhQPERQUExQWFRQVFhcXFxgYFxwVGBoZGhgYGhcbFxgYHigfGhkjGRkYIC8gIycpLC0sGB4xNTAqNiYrLCkBCQoKDgwOGg8PGikkHiUpLC00LywsLCwsNSkpLywsLDApLSwsLCwsKiwvLCwuLCksLCwsNSwpLiwsLCwsLy00Kf/AABEIAOEA4QMBIgACEQEDEQH/xAAcAAEAAgIDAQAAAAAAAAAAAAAABgcEBQEDCAL/xAA/EAACAQMCBAUCAwUGBAcAAAABAgMABBESIQUGMUEHEyJRYTKBFEJxI1KRodEzYnKxweEVF1OCFiRDY5Ki8P/EABoBAQADAQEBAAAAAAAAAAAAAAACAwQFAQb/xAAxEQACAgEDAQUHBAIDAAAAAAAAAQIDEQQhMRITQVFh8AUicYGh0eEykbHBFPEjM0L/2gAMAwEAAhEDEQA/ALxpSlAKUpQClKUApSlAKUpQClKUApSlAKUpQClKUApSuu4uFjUu7BVUZZmIUAe5J2AoDspWt4FzBFfI0kBZowxQOVKqxHUpncrnbPwa2VD1pp4YpSlDwUpSgFKUoBSlKAUpSgFKUoBSlKAUpSgFKUoBSlKAUpSgFKUoBSlKAVUHidxmS6u1sS4jg8yBB6dRd3b1PnsqDO3uP4W/VfeIkRUawNEwkXyWjwJWDYB3IOMORt3+M0Nuh/7VtuTjh3D0t4kiiUKiAKoG2AP0rJrVcr8YW8tIZlOdS4bOx1L6XBHY6gah/O/iLLFKttYprcuI2kC68SHpGg+kv0yW6Z6UKoUWWTcVyufyWLStJy3waSFA87l7hlAc62ZB0yEDHbOBn9NsCt3QpkknhPIpSlCIpSlAKUpQClKUApSlAKUpQClKUApWi4ZzWl1dy28I1pCmXlB9Ostp0L74w2T7iu3mbmqDh0XmTtjJwoAJLH4AH86FnZT6lHG5uKVr+AX8lxbpLLF5LONWjOohSfTq2HqK4JGNs1sKEGsPApSlDwUrpurxIVLyOqKOrMQoH3NfFhxKO4UtE4cBipx2ZeoOehFD3peM42MmlQrxE5hmha2t7Vws00gYg9TGrKCAe2Sdz7A9KxzzHJw/h063MuJocrG7HzGdZGbyWwCCzAZG+Po3PU0L1p5OKl4mRxzxTt7S6SDSXDMA0gddKeoq2wyTpPUbd6wvF/gMlxBDLAheWN9OFySVfHTB/eVf41TvMHBntvJmw2i4jLxu4CuQPqLKpIGc7bnZlNXjybfji3CFUkhjG0DkE6g6jAbPXVjS2feh0bK4aZwtqfDw/v8AzsV3yhz2bDhl0msGbzMRIxKurNtIcHcKMav127jO/wDBvlsyj8dPlmBKRBh+6ApfpucZUHr1qN80ckPBvLIqpLh5XRGkJkVFDbY2BfWckger3rJ5T8UDw3RbukrQKdLB8eajaj9AAA0gdUJznOD7i+yLnXKVPMuf7x68S86VgcF47BexCW3kWRD3HUH2YHdT8GsU8xAX/wCEwMmDzc9wdWNJ7brv9j7ihwlXJtpLjf8AY3NKUoQFKUoBSlKAUpSgFKVEubfEq24dld5ZdxpToCMZ1v0XGRkbke1Cyuqdj6YLLJbWDxPjkFqpaaVEA9zv8AKNyT7AVU3HPEW+kEfpNsGUyaWGhZAPp0McOVI7ZBJ6fMTk4Vd37FoEM7zHW7BA2knsZGHoORnIbf3NDrV+yZdHaWSSXl9+CxOYPGQrE8lpbM6IwQyy+lAxB0gKpySdJ2yO2cZxVecW5wvuKOsBkcl2wsa4UMdgAAmNQz77dPk1PeX/AAcMkTf8QkJkZkwI32VVXABGNJbtnfap9wDla3sY1jhT6M4ZvU+/X1Hff4oef5Gmoz2Ucv13/YwOQ+UU4db4VSry6XcEhip0gaMjqBv/ABNQSZZLnjKm485oJJUKRkERqIxIF1jGCNY6/wB8+9XDVac/S+UvlOyGTz1ktwWClU2yzEYI9RIz2GOuM0M+llK21+Mtv9euCy6Vp+H8yRyWK3bELH5Zd/7pXIcfJDAj5qpm8ULtbxLh5CttrUNAQBpjcA5x9TehlbXjfO21CmrSWWdWP/PJeNR3m7mk2aiOJS9xKr+WuCyghGYGTHRSVwPc/oSJArgjIOQdwaqzh3E/xfHZsaF8qTyiSWZ20a10r+VR6XPQHrvQ801Sm25cJN/Yi3GeVuJXqG6nJaIKGzNIsY32LImwRATkZxsO/eQeDHMbG6uraWQuXxIpO+6ehsHuCoXG3Rati8tFmjeNhlXUqw+GGD/I15z4VcLYcUVl1L+HkKuDl/SmVlOwyFK69j0yN6HRpm9XVOvCWOC6OZ+V2uJJJmclUgxHEu2qQFny+dnU7DSdtzUFh4zbX93a27SO8C4Qs6nEzekjWG6blhnGRkYO9XEjZAI6EZFee+aeWVtuJXEauYpM+dagLkOzHWFzn0kEMoPuBQq0NnV1Qn3J4/bGfkWd4scvi4sQ4C5t3VhnYBDhXz7KAQx+FqKeDHF0huJLVSdMyeYoPQOhwyg59QKEb99FWbwi9XiNjHIw9M8Q1D21DDjf2ORVFcQa44TxBAsRQwFSm5ZJcApqGBn1rnIzsSehFCek/wCWmenlz3fH0vqTjxVu1t3SLSypKxmLqQG14ZWC5P8Agbp7777bDhXB4eP8MheUlZQCrOux8xBo1Mp2Y6QDvvuN67+K8iDidqhmLiWSYXDbBWTWgQoFbIAVQm3fR81LuCcHSzgjgj+iNQoz1PuT8k70KbNSo1RjH9cW9/XyKhk8OOIWMyvbKznWNbQyiLXHtkHUwYMd89gTtU75M5VeGee6mXQ8uyRl/OZF2yXkOfUcdASB/lMaUKrNdbYmnjdYeO9fwKUpQwilKUApSlAKUpQEJ8TebGs4CkSuXdDqZGAaJT6Vff3fbPwem1VBy3y/ccT8yOAenZHY4B3Z2Vpd+vXcfA32qdeJHKE95xAGNMiVYoVdj6Y8Fmdv1A7dTvjPayeXuARWECQxDCqBk/mY92Y9yf8Aah169TDTUrow5P1v8CueGeD10Giea+9UYVQEDNhAMaFZiBjTnHp2z3rT84cl8RtVR0keWGIEDymIZE7bDDE7nfHYZNXhShnh7Qtjzhr4FAcpeKV9bOqTOJYsEsZSSRgE4DjLAnBAznqNhVz8sc0w8RhEsJP95GGGU9wR3Ge42NQzxE8P4ljmureAGQ4MoDEYUHLvHGPSWx1B6jON+td8C4hJZabq2WaRo5cO41GBoygaRDkai2eudhgY6AkbJUU6mrrr2l4bf1/J6PqtvGLlprhYJoiquGETFiqrpbddTN0ww/8Asan/AAziCXMMc0Zykih1/QjP8a6OYuDreWs0DdJEK/oeqn7MAftQ5mnsdNqlxgovhvG5m4eeGxq3nG7CMpTWMHJK53UHzFyQcdCffH34g8mpwuO2XU0jSppYsCRrUDLIQRjqMKe1S3hfClsLu1uBIZFYiKUYVSJDEiFnyQdWBnYavU3ucyLxZ4F+K4c5UeuAiUe+F2kGf8BP8BQ6q1XZ2xxw+fNvZnb4WcWNxw2HUQXiBibByfRsufY6dNVjfTjh3FZ5nkAaK485YwoYyK0jAgsPpIjkc+rfcdqyPA7j5ivJLZ9hMnp6D1x5OD86S38Kk3O/CpGW6vLBlIkVVmKjUzNA2P2exDAj0n5j70K49NN84492Xj5+mWHPxWOOAzs48oJ5mrtpxnP3FedOY3lnlNwTqheZkEixmN9OA5XG2cLIOuc+5FSPk/ly4uw0EjXEULpIDHJ9BY5wwjJ9ODv0xkdsirTteTIBZi1lUSoSWbO2WJzkFcYxsBjGwFCEJQ0babzn+CG8l8+y3clvZW41CFsSzEHDQIDjCkelj6Vz8VJ+b+Uxdz2sugMYnw22+NSsG1agQFKn3+obd6xuDy8K4RrWOeNWY5cmTzH26BmGcAb7frUp4dxaG5XXDKkq+6MGH3x0oUXWONna1xaW/dznk54ZwyO2jEUS6UXOAPkknr8mshkBxkA46f7V9UoYW23lilK6rm6WJSzkKo6knAoEs7I7a+J5giszbBQSf0Aya0XA+fbK+kMcMwMgJwpBQtjumoeofpW6u7VZUZHGVdSrD3BGDQk4OLxNNFUeHniNNc8RnSQFoJyXX/2ioAH/AGlcA47jPvVu1QHMHL0nDLloojuYzpcphpAzEnTpB9YzjIwdj0G1WpyBzGbmBI5NYlWNGBcYMkZ2Dj332P2J60OtrtIlWr6+Glt6+pK6UpQ4wpSlAKUpQGoVlW9KlyWki8xUOcKEIRiNsblxnfsNu9Z/EL9LeN5ZWCRoMsx7D7V36BnOBnpnviqy8T757q5gsITIraomZ0cKuZGZcOOpwBqFDTTX201Hy3+CPninijdThv8Ah9sXxpKko0rMDnfSmyYx0Y53FY48WJY7lYiC66Rq82Jon1gZZVCAkH2yvf2qyuDcHis4UhhUKiDHyT3Zj3Yncmon4rcrie1a5iytzbqWV12Zk3DoSO2CSPb7mhpruoc1Ho248yV8G4zFewiWI6lOxHdW/MrDsRVKc98Ca1nkt4iVQyieGEEpGUkQiUu5IUaWTABO2o+9SbwOv5WF1G+rCMp3JJDHVkH5OP5VkeNfDMxw3ARWKeZEdQyAJFGD/iBBIPYmhdVWqdW6ovZ8ftlfPuM/whvtVq8OpCYnzhCzKusk41N1OQTsSNye9T2qj8FLqQyPHpbyVjc6mXAMhlXYdQDoxlQatyhj10VG+WCnvFXiX4a4WExqIHxNsWBeRi4c5UbEE/O4XbsbP4GXltIfPX1vCnmKd9yo1A/6isfj/K0V89u8oB8hy4B75HTY++k/at1QXahTqhBLdZKl4h4RTpdRvavEEWUOGfIYKMehlAw2AMZ/N3q1LS1WJAigKB2UaRvucAdMkk/eu6lCu7UWXY63wfLEDJOB3J6fxqlfFDxClnxDayFIWGoMjDMq7g7g6lGRjTgZ3J9qnHirxCVbMQW4JluW8vqBhAMyEk7KMYXJ/eqrOReXIrriUCallVA8kuF0r6eiqdta6tOTgdTQ26GqCi7rFnH9c/PwNnyp4X308alphBbyaZR3ckjY6R8e5HWptw7wiigk81LmdJf30KpuepIwc59iSKnoGK5oUWa+6eyeF4HRZQskaq7mRgMFyApb5IXYH9K76+ZJAoLMQFAJJJwAB1JJ6Cqr5x8ZgmFsTGxJZS7hiwIxghCANJ7MT9qFFVE7pYivsWtUe56tFmtDGwBZ2VYwQCPNO0f1bfVVTJ4sX8flMLiKZmz5kbRBQmGwPUuM5G+xON6sPkzxKh4i/kyoIrlTspOpWIzkxt7/AAex2zQ0vSXUPrxnD7vIqK/4fcWF81umiKQlCCvpXY61Ks/QAjrn43q7uQubRxG3BfAnjwsyjsSMhhjsw3+DkdqwvEflAXkQmSJZJogfQ2QJE7qSpBBH1DHcEd6qHkXicthetJENUaEpLg6IzHvqyz4GrbK5OSQAPahsm46ynOykvX1/BdnPfK5voAY8ieE64iGKkn8yFh0Djb4ODVFcP5oa0uvPRCkkTHEYLbDOl4n1flI2PfI2xXpOyvUnjWSNgyOoZSO4NUJ4gNDc8TuBGFVIiTIwKqWkCjXpB+ttQAwO6k7bmhH2bZJ9VEls0W3w3nqO6ltEgUutxFJKxz/ZBcABx7l8p+o71J6orkctJf2KhPL8mPBJ2LqSzEjYahq/U9Tmr1oZNdpf8aajnu/tilKUMApSlAKhXNXDIo723vG2KSRK5YkIAdSK2AN2GojrgdTU1qKeIvA5bm21Q7yQnX5ZAYSAdRg/mxnHvuO9DTpcdqlJ4T2ZKxWr5ntpZbSaOAKZJEKLqOkDV6WJPwpJ+1Q/w58RBPCkN0fLkB0I52R8dF1HYSgflPXY96sTNCNlcqJ4kuDQ8m8qJw23EYOqRjqlkxjW2MdOwA2H+5qHeOd4RFaRIAZHmLL77Lp77bl8b1O+Pcy29gmu4kVP3V6sx9lXqTVMcRtbjmTiCsgZYQMBsHEKg/nzsXPXA6lh7UNmkhOc3qJcLfPmT7wh4ZJHbSvKWDtLIpi2EcehiCIwNsE+22w9qntY3DeHpbxJFGMIihR3P6k9yepPuayaGG6ztJuQpStBzdzrBwuLzJdTEnCooySxGQCeij5P2zQhGLk8I3ruAMkgD52r6qibbxE/4hxC3a7cx2yyFtAP7IaQWj1rgl2L6Bk7ewFXTYcZguFDRSxyAkgFWB3HUbdx7UL79NKhpS8Pl+5HPEd0/DuJQmhVDIWwf2ur0Agnpt/OoJ4PlU4nKi6MNbZBTONjHnY7g7nOP6VnePVtj8JKGwQXXSOp3VtWemB09/UK0PhSPLvoJVlSRZdcci7+ZHkN5ZYHbSWCjKnGTj2yOnSktE/PPr6F90pShwyBeL88xtBDEMLIw82QnSiRjrrb2Jxt1OMDOcVj+G3IdqLZJ3C3LsTpZ1ygCMyDy0boDgnJ3Oe3Stnz1xeO2YGaQCNoJf2Zzl2DIBowPqAY9D3H6j58L+PrcW3lay0sJOrUMHDMSD7kZyMnf39yOmlZHSdUdllZx555/Y7eaPDG0voyFjWGQD0PGoXB/vKNmH8/YiqsvuX7jh8kUZ8yJtUgSRZNZkc7aoxlSikaVwfuTXoKoB4w8qm9tUeJQZonAXYZKvsRk9N8HPwaHuh1koTUZbp+JIeSuOteWiO+PNXKSDIPrU4J26Zxn71XHi7ykYV82PWLfLOURV0JIcAkgAEajvk56nptWR4H8Yeaa6VlCjREcKiooKkqPp74P8qtPinDI7qJ4ZV1RuMMP6Hsfmh5Oa0upbj+nw+P27iiuWvEmWzhNvEmEfAjZ3PobSPMZWYYAJ9WDkAn+O08J+WvxNzJNInm24jIJlGf2z416ckgnGr1exHTNSj/AJL2+kR/iLjyAxby8pjcgn1ac76V3+KnPDeGR20SxQoEjQYAH+p6k/JoW362rokqlvLlmt4JyXa2T64Y8PgqGJLMFONgT22A/St5SlDlTslY+qbbfmKUpQgKUpQClKUBCecPC6G/DtG5gkY6m07xs2ManjyBqxtqGD+tRmPwy4rENMV8FQHoJpUBHyoU4+xq3KUNUNXbGPTnK81kq+Dwde4CC+udYQlsRrhiWxkNM/qZdtsjarC4PwWGziEUEYjQdh3PuSdyfk1nUoQtvst/UxSuKUKCJ818S4g4kisLcgjYzSMiDJ/6SsfVgfmO3wariXws4rOCZGTLPrIebUC2MAsoBBOMjOe9XnmuaGyrVzqj0wSKJXwpvkbzWiR2Vo9klHqC9cgj2AGx7dDWj5mtbmAySPGYGlcsQUAYY3PqCjGSAcrjJX2xj0lXXPbrIpV1DKdiGAII+QdjQ2Q9qyw1ZFP6M892/N1xLa+T+LEhMZkEkgCtCyZJjEjgltajA+cY7138islpcxyzR6GCsVXUTIUxqLOuQqqFIIzjOBgHqJhz74RRNHJPZAxSqNRjX6GxudA6q22duuMY3qsoJJYZh5cbpI0egBc6iXjADnJzksVbHTfaht07hfW+hbd6836/J6cjkDAEdCAR96+qq7wv59mlnls705m1NozgEFR60IGwxgkff3FWjQ+fuqlVLpZEPFDlM8RsmCDM0R8yP5OMMv3Xp8gVTnKXFGsZfNhLrdozB4GUCOSNf7RNROoP6SQD7bbjf0lUT4vyDFJcLcwhFlDaypUaHb94nBYH9Ovwd6GvS6iMYuqzh+vqbDgvOVtdpqSQDBCsH9GGIzpy2AT+mc1B/GLnaH8N+GhdZHdlL6TkKqnO7LsG1AbZ7V886cgz3IQxWwLFSXRJdCq4zjRkhMsTk+nc9SO/zyp4PEmOS+WMBFAESYy25P7Zxs3XG3sN6F1denrxa5fLZ7mf4IcCeG0eeQEeeV0A9fLQHB98Es2M9gPerJr5jjCgAAAAYAGwAHQAe1fVDnW2O2bmxSlKFQpSlAKUpQClKUApSlAKUpQCuCfeofzZ4kw2BC4MjHsP61VHN3PN1fyaozJHGPpUEjB99qqlYlst2dCj2fbbu9l4/g9B3N0sSM7sFVRkk9AKjXL/AIjW19ctBFqyASGIwGA64qneH8zXE0Lwzu7IRhwTnK9m/UGtdwFZLHiUWGIGv0t+8D0H3qLnLKwal7OjCEut7935PTtcConbcxGe8gVSQCh1r2zj/SsfmrxEW3EqQAPJH9WfpB9tutWuaSyYFo7ZSUEt2s/0TWlRbkDnI8ThZmTQ6NpbG6nuCP6VKa9jJSWUUW1Sqm4T5QqmfFPk+4S5M9upkS4BL5IzG6AMdLN9GVQYwexHfFXNWHxfhSXcLwyDKOMH3HsQezA4IPuK9LNNe6Z9S+D+B5x4tNCLhJLcSQrgPFLl3kkbSMkA4GRICNj1J616C5W4wbm3RnI81QFkHQhh3K9VyMHB6ZxVBcVtZ+H3E0ErlTChETgasqSCPL/6QYZYlRscg9azOD89tYxokKDzWjVNaszaT5z6gUBIckaemP6Dt6jT9vWsP4Py8/X59E18s+KgfK3DuJ3RSW8uHhiGCIVVY5Hxn6yoygO2R1PxU+ocG2tVy6epP4cClcCuaFQrjVXNcUABrmuK5oBSlKAUpSgFKUoBSlKAVquaOJvbWsssa6mRcgf6/atrWh54tpJbGdIvqZCP1HcVGXDwW0pOyKfGUee24iZmaeckqM4A75J2H3NY03O0owI0jC9hpycfJ7mtc2TGUPZj/GsA5B6b1khI+m1Cez7mTfgvFVndXKBHOUbH0nUDpOO29dtvifMT7PESyP8AA3wf61quAz+XbOzDGWIQ+5GMnf223+TW04VxBZZA5GliGVs/KnBH3q5PYlF7PPgbwcylEFzER5kQKuCPgjP+tQrhXFiznJOXPq+STnP8d66rq6McjgE6WBU/INaaIaW2NUzRZGxVz29Iu3lPmyPh1u0aKr+osxzgk7D/ACH8qsnl7jaX1uk6AgOOh6gg4I/jXmjhFu0skcak6pWVB/3HFX4/HLTgtusDSDVFGDoG7Nk46fJr2ibec8I5ntimmvEl+qTz8iWUqneJ+Mc7E+UiRj59Rx89s/p/vUo8NObZuJJMLgr6SAmkaSVx6jsffG4q+NsZPCPn1NN4I5zHw5uJ8QuktokZx5cZmcsVVVC6lUAaVbVqyxJOBgDepvyjyHBw6MDAkkyGLsq7MF0+jbKjBPzua3vD+HR28YjiQIg6AD+Z9z8msmrTfbq5Sh2UMqHr1hClKUMQpSlAKUpQClKUApSlAKUpQClKUApSlAKweMWPnwvHnTqXY+x/pWdXDLkEHpXjWSUZOLTR5N5gthBcypqBAcjKnK9exrWsAfzVbXiH4ZRQHzIX3kJxER36nDVU09kyMR3B3HcVhx0vDPqlPtIKcN0/imZ/DbkLoV/VGmSFBwSewJPbNZF/xqSUjdYwpGkL2xWjL+4rvsLF7hwqDc/yqW/iR6o8KO533V2JDnvnJr5WxZdypwdwcdRX1xXhgtsIWzIcFh7ewqwuQeL3jLFbp5JQ6vLE6Flz10gjcA4o028Hrm4pz6cuPn8Tp8L+WpZbhbl1Iggy5YjAJCnAHv71GONcbe7llnY5LOf/AI52H6AYq3ZeNX0NvJDdW2mMJKhniGsaiDpbQoyEGeuKoOJiDpG5ycj3qfR0xwj5n2jqZauak9kjZm7XJxliPfp/T+NXF4I8HAiluTnVIdCnG2kfunuM/wCVUmiAMvmnK5GVX271bXBvGqG3jSIWuiJBpAVwSAO+MV5Wop5MMGk9y4qVFuV/Ee04i2iMssmPocYP2PepTWpNPg0J5FKUr09FKUoBSlKAUpSgFKUoBSlKAUpSgFKUoBSlcGgNDzZyx+NRMNoeM5U9jnqCKovnLl1beV11HzFPqB/zHxXpOtdf8u29w2qWGN292UE/c96psq6uOTqaLXuj3ZrMTzPYcqXFxFJMFxDECWkbYfoPcn4rFtOIyQqRHhc9Wx6v49q9Ncf5cS5s5LZAqBlwoAwARuNh81574lyneW7EPbSbHGQupfsRWayEoYwdfR6mvUdXU8b8eRoXgLHUxJPUk1JOWOLuskbs2mC3YOx/TOFB9z0xWTyRyjPfXCo0ZEIIMhYEDAI237npXZ4g3UXnNDbosVtASNK/mcZ1Mff2qMU/1SK/aGsr08OzrW7Rl8Q8Z755CyFI0/KmkNtnuT1NQTivFXnuDKwAZuulQoz3OBtXwp6E75r44l9Q7EgYq/OeT41zbeD7WIdSTqr7EDJsmD3J7/zrJ4Jw17zzFjwZEXUE/MwHXSO5x2rFaU9DswO46GorbkrkpGRZ3sisGGzqQQejA9iK9D+G/M/460XWwaaP0ydj/dJ/Ud6oPh3D5LuZYoELu3YdvknsKufkDw5m4dN50k4OpCrRqNjncZPwanWsS2WxdT1fIsGlKVpNIpSlAKUpQClKUApSlAKUpQClKUApSlAK4Nc0oDjNM1zXAoDmmKUoD5CAdB1qhOe+TZkvvLRCVuJGMbdvUckE/Gav2vl4wcZAONx8H4qE4KXJGSyU1z34ZJZ8Oikj9TwHVKemoN1P6A4qpZm8xMnqDXrq9tFnjaNxlXUqR8EV5v5y8OZ+HTEKrSQt9LquRv2IHQ5qucMboqnDvRrOR5HHELYxDMnmKMZwCO+ftmr/AOP+GdlfNrki0uTksh0k/rjY1CvA/k/CyXUyD1emMMu4wclhn/8AbVcFThHYshHCNJy3ydbcOUiBMFvqY+pj963dKVYlgmKUpQClKUApSlAKUpQClKUApSlAKUpQClKUApSlADXArmuAKA5rgimaCgGKVzSgFcMoPXeuaUBwBiuaUoBSlKAUpSgFabinMv4eVIjBM5kYKhTyiGOMnAaQNhRnJIwMVua0t5wDXOZhqD6QgYTSJ6NjjSNgM7nHXbNePPcWVuKfvGF/zCtvaTV5Pm6cLq/tPL8v6v7XV+Xp81kXHOkEbXKkOTbJrfAHqAA1CM6sMykqG6YLCur/AMKLq1+TFq8/8TnzJP7bGA3Tp309M710PyLE2cwx5YSBmEsodhJ/aeY/V8k9+m2Kh75fnT+D9evqZI56tyjOutlQQEkAf+tJ5SjBbIZX2YHGMHrWxueYIYpPKZzr2zhWYLq2XWwGEBPTURnBrVzcqhjK3lRap2jaX9pIoYxsHQ4A2OoAnHXvXyeXJNRbSmSFB/8AMT+sKSyiUY9YBYjfscdNq994g+x7s+sfkzF50tPT+0I1MirqR01ayQjLqUZQkfUNvnesyw45DcHEb6vVIvQ4zGQr4z1wSN6j03JIcKHiikCgKPMnmfCgMAo1D6fUdvgHsMbLgnLxt3DYjjRQ+lIyzDU+jUSX6DEagAD3Nerq7zyfY49zOfPBvqUpUigUpSgFKUoBSlKAVwaUoDmlKUApSlAKUpQClKUApSlAKUpQClKUApSlAKUpQClKUApSlAf/2Q==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5" name="AutoShape 8" descr="data:image/jpeg;base64,/9j/4AAQSkZJRgABAQAAAQABAAD/2wCEAAkGBhQPERQUExQWFRQVFhcXFxgYFxwVGBoZGhgYGhcbFxgYHigfGhkjGRkYIC8gIycpLC0sGB4xNTAqNiYrLCkBCQoKDgwOGg8PGikkHiUpLC00LywsLCwsNSkpLywsLDApLSwsLCwsKiwvLCwuLCksLCwsNSwpLiwsLCwsLy00Kf/AABEIAOEA4QMBIgACEQEDEQH/xAAcAAEAAgIDAQAAAAAAAAAAAAAABgcEBQEDCAL/xAA/EAACAQMCBAUCAwUGBAcAAAABAgMABBESIQUGMUEHEyJRYTKBFEJxI1KRodEzYnKxweEVF1OCFiRDY5Ki8P/EABoBAQADAQEBAAAAAAAAAAAAAAACAwQFAQb/xAAxEQACAgEDAQUHBAIDAAAAAAAAAQIDEQQhMRITQVFh8AUicYGh0eEykbHBFPEjM0L/2gAMAwEAAhEDEQA/ALxpSlAKUpQClKUApSlAKUpQClKUApSlAKUpQClKUApSuu4uFjUu7BVUZZmIUAe5J2AoDspWt4FzBFfI0kBZowxQOVKqxHUpncrnbPwa2VD1pp4YpSlDwUpSgFKUoBSlKAUpSgFKUoBSlKAUpSgFKUoBSlKAUpSgFKUoBSlKAVUHidxmS6u1sS4jg8yBB6dRd3b1PnsqDO3uP4W/VfeIkRUawNEwkXyWjwJWDYB3IOMORt3+M0Nuh/7VtuTjh3D0t4kiiUKiAKoG2AP0rJrVcr8YW8tIZlOdS4bOx1L6XBHY6gah/O/iLLFKttYprcuI2kC68SHpGg+kv0yW6Z6UKoUWWTcVyufyWLStJy3waSFA87l7hlAc62ZB0yEDHbOBn9NsCt3QpkknhPIpSlCIpSlAKUpQClKUApSlAKUpQClKUApWi4ZzWl1dy28I1pCmXlB9Ostp0L74w2T7iu3mbmqDh0XmTtjJwoAJLH4AH86FnZT6lHG5uKVr+AX8lxbpLLF5LONWjOohSfTq2HqK4JGNs1sKEGsPApSlDwUrpurxIVLyOqKOrMQoH3NfFhxKO4UtE4cBipx2ZeoOehFD3peM42MmlQrxE5hmha2t7Vws00gYg9TGrKCAe2Sdz7A9KxzzHJw/h063MuJocrG7HzGdZGbyWwCCzAZG+Po3PU0L1p5OKl4mRxzxTt7S6SDSXDMA0gddKeoq2wyTpPUbd6wvF/gMlxBDLAheWN9OFySVfHTB/eVf41TvMHBntvJmw2i4jLxu4CuQPqLKpIGc7bnZlNXjybfji3CFUkhjG0DkE6g6jAbPXVjS2feh0bK4aZwtqfDw/v8AzsV3yhz2bDhl0msGbzMRIxKurNtIcHcKMav127jO/wDBvlsyj8dPlmBKRBh+6ApfpucZUHr1qN80ckPBvLIqpLh5XRGkJkVFDbY2BfWckger3rJ5T8UDw3RbukrQKdLB8eajaj9AAA0gdUJznOD7i+yLnXKVPMuf7x68S86VgcF47BexCW3kWRD3HUH2YHdT8GsU8xAX/wCEwMmDzc9wdWNJ7brv9j7ihwlXJtpLjf8AY3NKUoQFKUoBSlKAUpSgFKVEubfEq24dld5ZdxpToCMZ1v0XGRkbke1Cyuqdj6YLLJbWDxPjkFqpaaVEA9zv8AKNyT7AVU3HPEW+kEfpNsGUyaWGhZAPp0McOVI7ZBJ6fMTk4Vd37FoEM7zHW7BA2knsZGHoORnIbf3NDrV+yZdHaWSSXl9+CxOYPGQrE8lpbM6IwQyy+lAxB0gKpySdJ2yO2cZxVecW5wvuKOsBkcl2wsa4UMdgAAmNQz77dPk1PeX/AAcMkTf8QkJkZkwI32VVXABGNJbtnfap9wDla3sY1jhT6M4ZvU+/X1Hff4oef5Gmoz2Ucv13/YwOQ+UU4db4VSry6XcEhip0gaMjqBv/ABNQSZZLnjKm485oJJUKRkERqIxIF1jGCNY6/wB8+9XDVac/S+UvlOyGTz1ktwWClU2yzEYI9RIz2GOuM0M+llK21+Mtv9euCy6Vp+H8yRyWK3bELH5Zd/7pXIcfJDAj5qpm8ULtbxLh5CttrUNAQBpjcA5x9TehlbXjfO21CmrSWWdWP/PJeNR3m7mk2aiOJS9xKr+WuCyghGYGTHRSVwPc/oSJArgjIOQdwaqzh3E/xfHZsaF8qTyiSWZ20a10r+VR6XPQHrvQ801Sm25cJN/Yi3GeVuJXqG6nJaIKGzNIsY32LImwRATkZxsO/eQeDHMbG6uraWQuXxIpO+6ehsHuCoXG3Rati8tFmjeNhlXUqw+GGD/I15z4VcLYcUVl1L+HkKuDl/SmVlOwyFK69j0yN6HRpm9XVOvCWOC6OZ+V2uJJJmclUgxHEu2qQFny+dnU7DSdtzUFh4zbX93a27SO8C4Qs6nEzekjWG6blhnGRkYO9XEjZAI6EZFee+aeWVtuJXEauYpM+dagLkOzHWFzn0kEMoPuBQq0NnV1Qn3J4/bGfkWd4scvi4sQ4C5t3VhnYBDhXz7KAQx+FqKeDHF0huJLVSdMyeYoPQOhwyg59QKEb99FWbwi9XiNjHIw9M8Q1D21DDjf2ORVFcQa44TxBAsRQwFSm5ZJcApqGBn1rnIzsSehFCek/wCWmenlz3fH0vqTjxVu1t3SLSypKxmLqQG14ZWC5P8Agbp7777bDhXB4eP8MheUlZQCrOux8xBo1Mp2Y6QDvvuN67+K8iDidqhmLiWSYXDbBWTWgQoFbIAVQm3fR81LuCcHSzgjgj+iNQoz1PuT8k70KbNSo1RjH9cW9/XyKhk8OOIWMyvbKznWNbQyiLXHtkHUwYMd89gTtU75M5VeGee6mXQ8uyRl/OZF2yXkOfUcdASB/lMaUKrNdbYmnjdYeO9fwKUpQwilKUApSlAKUpQEJ8TebGs4CkSuXdDqZGAaJT6Vff3fbPwem1VBy3y/ccT8yOAenZHY4B3Z2Vpd+vXcfA32qdeJHKE95xAGNMiVYoVdj6Y8Fmdv1A7dTvjPayeXuARWECQxDCqBk/mY92Y9yf8Aah169TDTUrow5P1v8CueGeD10Giea+9UYVQEDNhAMaFZiBjTnHp2z3rT84cl8RtVR0keWGIEDymIZE7bDDE7nfHYZNXhShnh7Qtjzhr4FAcpeKV9bOqTOJYsEsZSSRgE4DjLAnBAznqNhVz8sc0w8RhEsJP95GGGU9wR3Ge42NQzxE8P4ljmureAGQ4MoDEYUHLvHGPSWx1B6jON+td8C4hJZabq2WaRo5cO41GBoygaRDkai2eudhgY6AkbJUU6mrrr2l4bf1/J6PqtvGLlprhYJoiquGETFiqrpbddTN0ww/8Asan/AAziCXMMc0Zykih1/QjP8a6OYuDreWs0DdJEK/oeqn7MAftQ5mnsdNqlxgovhvG5m4eeGxq3nG7CMpTWMHJK53UHzFyQcdCffH34g8mpwuO2XU0jSppYsCRrUDLIQRjqMKe1S3hfClsLu1uBIZFYiKUYVSJDEiFnyQdWBnYavU3ucyLxZ4F+K4c5UeuAiUe+F2kGf8BP8BQ6q1XZ2xxw+fNvZnb4WcWNxw2HUQXiBibByfRsufY6dNVjfTjh3FZ5nkAaK485YwoYyK0jAgsPpIjkc+rfcdqyPA7j5ivJLZ9hMnp6D1x5OD86S38Kk3O/CpGW6vLBlIkVVmKjUzNA2P2exDAj0n5j70K49NN84492Xj5+mWHPxWOOAzs48oJ5mrtpxnP3FedOY3lnlNwTqheZkEixmN9OA5XG2cLIOuc+5FSPk/ly4uw0EjXEULpIDHJ9BY5wwjJ9ODv0xkdsirTteTIBZi1lUSoSWbO2WJzkFcYxsBjGwFCEJQ0babzn+CG8l8+y3clvZW41CFsSzEHDQIDjCkelj6Vz8VJ+b+Uxdz2sugMYnw22+NSsG1agQFKn3+obd6xuDy8K4RrWOeNWY5cmTzH26BmGcAb7frUp4dxaG5XXDKkq+6MGH3x0oUXWONna1xaW/dznk54ZwyO2jEUS6UXOAPkknr8mshkBxkA46f7V9UoYW23lilK6rm6WJSzkKo6knAoEs7I7a+J5giszbBQSf0Aya0XA+fbK+kMcMwMgJwpBQtjumoeofpW6u7VZUZHGVdSrD3BGDQk4OLxNNFUeHniNNc8RnSQFoJyXX/2ioAH/AGlcA47jPvVu1QHMHL0nDLloojuYzpcphpAzEnTpB9YzjIwdj0G1WpyBzGbmBI5NYlWNGBcYMkZ2Dj332P2J60OtrtIlWr6+Glt6+pK6UpQ4wpSlAKUpQGoVlW9KlyWki8xUOcKEIRiNsblxnfsNu9Z/EL9LeN5ZWCRoMsx7D7V36BnOBnpnviqy8T757q5gsITIraomZ0cKuZGZcOOpwBqFDTTX201Hy3+CPninijdThv8Ah9sXxpKko0rMDnfSmyYx0Y53FY48WJY7lYiC66Rq82Jon1gZZVCAkH2yvf2qyuDcHis4UhhUKiDHyT3Zj3Yncmon4rcrie1a5iytzbqWV12Zk3DoSO2CSPb7mhpruoc1Ho248yV8G4zFewiWI6lOxHdW/MrDsRVKc98Ca1nkt4iVQyieGEEpGUkQiUu5IUaWTABO2o+9SbwOv5WF1G+rCMp3JJDHVkH5OP5VkeNfDMxw3ARWKeZEdQyAJFGD/iBBIPYmhdVWqdW6ovZ8ftlfPuM/whvtVq8OpCYnzhCzKusk41N1OQTsSNye9T2qj8FLqQyPHpbyVjc6mXAMhlXYdQDoxlQatyhj10VG+WCnvFXiX4a4WExqIHxNsWBeRi4c5UbEE/O4XbsbP4GXltIfPX1vCnmKd9yo1A/6isfj/K0V89u8oB8hy4B75HTY++k/at1QXahTqhBLdZKl4h4RTpdRvavEEWUOGfIYKMehlAw2AMZ/N3q1LS1WJAigKB2UaRvucAdMkk/eu6lCu7UWXY63wfLEDJOB3J6fxqlfFDxClnxDayFIWGoMjDMq7g7g6lGRjTgZ3J9qnHirxCVbMQW4JluW8vqBhAMyEk7KMYXJ/eqrOReXIrriUCallVA8kuF0r6eiqdta6tOTgdTQ26GqCi7rFnH9c/PwNnyp4X308alphBbyaZR3ckjY6R8e5HWptw7wiigk81LmdJf30KpuepIwc59iSKnoGK5oUWa+6eyeF4HRZQskaq7mRgMFyApb5IXYH9K76+ZJAoLMQFAJJJwAB1JJ6Cqr5x8ZgmFsTGxJZS7hiwIxghCANJ7MT9qFFVE7pYivsWtUe56tFmtDGwBZ2VYwQCPNO0f1bfVVTJ4sX8flMLiKZmz5kbRBQmGwPUuM5G+xON6sPkzxKh4i/kyoIrlTspOpWIzkxt7/AAex2zQ0vSXUPrxnD7vIqK/4fcWF81umiKQlCCvpXY61Ks/QAjrn43q7uQubRxG3BfAnjwsyjsSMhhjsw3+DkdqwvEflAXkQmSJZJogfQ2QJE7qSpBBH1DHcEd6qHkXicthetJENUaEpLg6IzHvqyz4GrbK5OSQAPahsm46ynOykvX1/BdnPfK5voAY8ieE64iGKkn8yFh0Djb4ODVFcP5oa0uvPRCkkTHEYLbDOl4n1flI2PfI2xXpOyvUnjWSNgyOoZSO4NUJ4gNDc8TuBGFVIiTIwKqWkCjXpB+ttQAwO6k7bmhH2bZJ9VEls0W3w3nqO6ltEgUutxFJKxz/ZBcABx7l8p+o71J6orkctJf2KhPL8mPBJ2LqSzEjYahq/U9Tmr1oZNdpf8aajnu/tilKUMApSlAKhXNXDIo723vG2KSRK5YkIAdSK2AN2GojrgdTU1qKeIvA5bm21Q7yQnX5ZAYSAdRg/mxnHvuO9DTpcdqlJ4T2ZKxWr5ntpZbSaOAKZJEKLqOkDV6WJPwpJ+1Q/w58RBPCkN0fLkB0I52R8dF1HYSgflPXY96sTNCNlcqJ4kuDQ8m8qJw23EYOqRjqlkxjW2MdOwA2H+5qHeOd4RFaRIAZHmLL77Lp77bl8b1O+Pcy29gmu4kVP3V6sx9lXqTVMcRtbjmTiCsgZYQMBsHEKg/nzsXPXA6lh7UNmkhOc3qJcLfPmT7wh4ZJHbSvKWDtLIpi2EcehiCIwNsE+22w9qntY3DeHpbxJFGMIihR3P6k9yepPuayaGG6ztJuQpStBzdzrBwuLzJdTEnCooySxGQCeij5P2zQhGLk8I3ruAMkgD52r6qibbxE/4hxC3a7cx2yyFtAP7IaQWj1rgl2L6Bk7ewFXTYcZguFDRSxyAkgFWB3HUbdx7UL79NKhpS8Pl+5HPEd0/DuJQmhVDIWwf2ur0Agnpt/OoJ4PlU4nKi6MNbZBTONjHnY7g7nOP6VnePVtj8JKGwQXXSOp3VtWemB09/UK0PhSPLvoJVlSRZdcci7+ZHkN5ZYHbSWCjKnGTj2yOnSktE/PPr6F90pShwyBeL88xtBDEMLIw82QnSiRjrrb2Jxt1OMDOcVj+G3IdqLZJ3C3LsTpZ1ygCMyDy0boDgnJ3Oe3Stnz1xeO2YGaQCNoJf2Zzl2DIBowPqAY9D3H6j58L+PrcW3lay0sJOrUMHDMSD7kZyMnf39yOmlZHSdUdllZx555/Y7eaPDG0voyFjWGQD0PGoXB/vKNmH8/YiqsvuX7jh8kUZ8yJtUgSRZNZkc7aoxlSikaVwfuTXoKoB4w8qm9tUeJQZonAXYZKvsRk9N8HPwaHuh1koTUZbp+JIeSuOteWiO+PNXKSDIPrU4J26Zxn71XHi7ykYV82PWLfLOURV0JIcAkgAEajvk56nptWR4H8Yeaa6VlCjREcKiooKkqPp74P8qtPinDI7qJ4ZV1RuMMP6Hsfmh5Oa0upbj+nw+P27iiuWvEmWzhNvEmEfAjZ3PobSPMZWYYAJ9WDkAn+O08J+WvxNzJNInm24jIJlGf2z416ckgnGr1exHTNSj/AJL2+kR/iLjyAxby8pjcgn1ac76V3+KnPDeGR20SxQoEjQYAH+p6k/JoW362rokqlvLlmt4JyXa2T64Y8PgqGJLMFONgT22A/St5SlDlTslY+qbbfmKUpQgKUpQClKUBCecPC6G/DtG5gkY6m07xs2ManjyBqxtqGD+tRmPwy4rENMV8FQHoJpUBHyoU4+xq3KUNUNXbGPTnK81kq+Dwde4CC+udYQlsRrhiWxkNM/qZdtsjarC4PwWGziEUEYjQdh3PuSdyfk1nUoQtvst/UxSuKUKCJ818S4g4kisLcgjYzSMiDJ/6SsfVgfmO3wariXws4rOCZGTLPrIebUC2MAsoBBOMjOe9XnmuaGyrVzqj0wSKJXwpvkbzWiR2Vo9klHqC9cgj2AGx7dDWj5mtbmAySPGYGlcsQUAYY3PqCjGSAcrjJX2xj0lXXPbrIpV1DKdiGAII+QdjQ2Q9qyw1ZFP6M892/N1xLa+T+LEhMZkEkgCtCyZJjEjgltajA+cY7138islpcxyzR6GCsVXUTIUxqLOuQqqFIIzjOBgHqJhz74RRNHJPZAxSqNRjX6GxudA6q22duuMY3qsoJJYZh5cbpI0egBc6iXjADnJzksVbHTfaht07hfW+hbd6836/J6cjkDAEdCAR96+qq7wv59mlnls705m1NozgEFR60IGwxgkff3FWjQ+fuqlVLpZEPFDlM8RsmCDM0R8yP5OMMv3Xp8gVTnKXFGsZfNhLrdozB4GUCOSNf7RNROoP6SQD7bbjf0lUT4vyDFJcLcwhFlDaypUaHb94nBYH9Ovwd6GvS6iMYuqzh+vqbDgvOVtdpqSQDBCsH9GGIzpy2AT+mc1B/GLnaH8N+GhdZHdlL6TkKqnO7LsG1AbZ7V886cgz3IQxWwLFSXRJdCq4zjRkhMsTk+nc9SO/zyp4PEmOS+WMBFAESYy25P7Zxs3XG3sN6F1denrxa5fLZ7mf4IcCeG0eeQEeeV0A9fLQHB98Es2M9gPerJr5jjCgAAAAYAGwAHQAe1fVDnW2O2bmxSlKFQpSlAKUpQClKUApSlAKUpQCuCfeofzZ4kw2BC4MjHsP61VHN3PN1fyaozJHGPpUEjB99qqlYlst2dCj2fbbu9l4/g9B3N0sSM7sFVRkk9AKjXL/AIjW19ctBFqyASGIwGA64qneH8zXE0Lwzu7IRhwTnK9m/UGtdwFZLHiUWGIGv0t+8D0H3qLnLKwal7OjCEut7935PTtcConbcxGe8gVSQCh1r2zj/SsfmrxEW3EqQAPJH9WfpB9tutWuaSyYFo7ZSUEt2s/0TWlRbkDnI8ThZmTQ6NpbG6nuCP6VKa9jJSWUUW1Sqm4T5QqmfFPk+4S5M9upkS4BL5IzG6AMdLN9GVQYwexHfFXNWHxfhSXcLwyDKOMH3HsQezA4IPuK9LNNe6Z9S+D+B5x4tNCLhJLcSQrgPFLl3kkbSMkA4GRICNj1J616C5W4wbm3RnI81QFkHQhh3K9VyMHB6ZxVBcVtZ+H3E0ErlTChETgasqSCPL/6QYZYlRscg9azOD89tYxokKDzWjVNaszaT5z6gUBIckaemP6Dt6jT9vWsP4Py8/X59E18s+KgfK3DuJ3RSW8uHhiGCIVVY5Hxn6yoygO2R1PxU+ocG2tVy6epP4cClcCuaFQrjVXNcUABrmuK5oBSlKAUpSgFKUoBSlKAVquaOJvbWsssa6mRcgf6/atrWh54tpJbGdIvqZCP1HcVGXDwW0pOyKfGUee24iZmaeckqM4A75J2H3NY03O0owI0jC9hpycfJ7mtc2TGUPZj/GsA5B6b1khI+m1Cez7mTfgvFVndXKBHOUbH0nUDpOO29dtvifMT7PESyP8AA3wf61quAz+XbOzDGWIQ+5GMnf223+TW04VxBZZA5GliGVs/KnBH3q5PYlF7PPgbwcylEFzER5kQKuCPgjP+tQrhXFiznJOXPq+STnP8d66rq6McjgE6WBU/INaaIaW2NUzRZGxVz29Iu3lPmyPh1u0aKr+osxzgk7D/ACH8qsnl7jaX1uk6AgOOh6gg4I/jXmjhFu0skcak6pWVB/3HFX4/HLTgtusDSDVFGDoG7Nk46fJr2ibec8I5ntimmvEl+qTz8iWUqneJ+Mc7E+UiRj59Rx89s/p/vUo8NObZuJJMLgr6SAmkaSVx6jsffG4q+NsZPCPn1NN4I5zHw5uJ8QuktokZx5cZmcsVVVC6lUAaVbVqyxJOBgDepvyjyHBw6MDAkkyGLsq7MF0+jbKjBPzua3vD+HR28YjiQIg6AD+Z9z8msmrTfbq5Sh2UMqHr1hClKUMQpSlAKUpQClKUApSlAKUpQClKUApSlAKweMWPnwvHnTqXY+x/pWdXDLkEHpXjWSUZOLTR5N5gthBcypqBAcjKnK9exrWsAfzVbXiH4ZRQHzIX3kJxER36nDVU09kyMR3B3HcVhx0vDPqlPtIKcN0/imZ/DbkLoV/VGmSFBwSewJPbNZF/xqSUjdYwpGkL2xWjL+4rvsLF7hwqDc/yqW/iR6o8KO533V2JDnvnJr5WxZdypwdwcdRX1xXhgtsIWzIcFh7ewqwuQeL3jLFbp5JQ6vLE6Flz10gjcA4o028Hrm4pz6cuPn8Tp8L+WpZbhbl1Iggy5YjAJCnAHv71GONcbe7llnY5LOf/AI52H6AYq3ZeNX0NvJDdW2mMJKhniGsaiDpbQoyEGeuKoOJiDpG5ycj3qfR0xwj5n2jqZauak9kjZm7XJxliPfp/T+NXF4I8HAiluTnVIdCnG2kfunuM/wCVUmiAMvmnK5GVX271bXBvGqG3jSIWuiJBpAVwSAO+MV5Wop5MMGk9y4qVFuV/Ee04i2iMssmPocYP2PepTWpNPg0J5FKUr09FKUoBSlKAUpSgFKUoBSlKAUpSgFKUoBSlcGgNDzZyx+NRMNoeM5U9jnqCKovnLl1beV11HzFPqB/zHxXpOtdf8u29w2qWGN292UE/c96psq6uOTqaLXuj3ZrMTzPYcqXFxFJMFxDECWkbYfoPcn4rFtOIyQqRHhc9Wx6v49q9Ncf5cS5s5LZAqBlwoAwARuNh81574lyneW7EPbSbHGQupfsRWayEoYwdfR6mvUdXU8b8eRoXgLHUxJPUk1JOWOLuskbs2mC3YOx/TOFB9z0xWTyRyjPfXCo0ZEIIMhYEDAI237npXZ4g3UXnNDbosVtASNK/mcZ1Mff2qMU/1SK/aGsr08OzrW7Rl8Q8Z755CyFI0/KmkNtnuT1NQTivFXnuDKwAZuulQoz3OBtXwp6E75r44l9Q7EgYq/OeT41zbeD7WIdSTqr7EDJsmD3J7/zrJ4Jw17zzFjwZEXUE/MwHXSO5x2rFaU9DswO46GorbkrkpGRZ3sisGGzqQQejA9iK9D+G/M/460XWwaaP0ydj/dJ/Ud6oPh3D5LuZYoELu3YdvknsKufkDw5m4dN50k4OpCrRqNjncZPwanWsS2WxdT1fIsGlKVpNIpSlAKUpQClKUApSlAKUpQClKUApSlAK4Nc0oDjNM1zXAoDmmKUoD5CAdB1qhOe+TZkvvLRCVuJGMbdvUckE/Gav2vl4wcZAONx8H4qE4KXJGSyU1z34ZJZ8Oikj9TwHVKemoN1P6A4qpZm8xMnqDXrq9tFnjaNxlXUqR8EV5v5y8OZ+HTEKrSQt9LquRv2IHQ5qucMboqnDvRrOR5HHELYxDMnmKMZwCO+ftmr/AOP+GdlfNrki0uTksh0k/rjY1CvA/k/CyXUyD1emMMu4wclhn/8AbVcFThHYshHCNJy3ydbcOUiBMFvqY+pj963dKVYlgmKUpQClKUApSlAKUpQClKUApSlAKUpQClKUApSlADXArmuAKA5rgimaCgGKVzSgFcMoPXeuaUBwBiuaUoBSlKAUpSgFabinMv4eVIjBM5kYKhTyiGOMnAaQNhRnJIwMVua0t5wDXOZhqD6QgYTSJ6NjjSNgM7nHXbNePPcWVuKfvGF/zCtvaTV5Pm6cLq/tPL8v6v7XV+Xp81kXHOkEbXKkOTbJrfAHqAA1CM6sMykqG6YLCur/AMKLq1+TFq8/8TnzJP7bGA3Tp309M710PyLE2cwx5YSBmEsodhJ/aeY/V8k9+m2Kh75fnT+D9evqZI56tyjOutlQQEkAf+tJ5SjBbIZX2YHGMHrWxueYIYpPKZzr2zhWYLq2XWwGEBPTURnBrVzcqhjK3lRap2jaX9pIoYxsHQ4A2OoAnHXvXyeXJNRbSmSFB/8AMT+sKSyiUY9YBYjfscdNq994g+x7s+sfkzF50tPT+0I1MirqR01ayQjLqUZQkfUNvnesyw45DcHEb6vVIvQ4zGQr4z1wSN6j03JIcKHiikCgKPMnmfCgMAo1D6fUdvgHsMbLgnLxt3DYjjRQ+lIyzDU+jUSX6DEagAD3Nerq7zyfY49zOfPBvqUpUigUpSgFKUoBSlKAVwaUoDmlKUApSlAKUpQClKUApSlAKUpQClKUApSlAKUpQClKUApSlAf/2Q=="/>
          <p:cNvSpPr>
            <a:spLocks noChangeAspect="1" noChangeArrowheads="1"/>
          </p:cNvSpPr>
          <p:nvPr/>
        </p:nvSpPr>
        <p:spPr bwMode="auto">
          <a:xfrm>
            <a:off x="152400" y="-8763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grpSp>
        <p:nvGrpSpPr>
          <p:cNvPr id="9" name="Group 8"/>
          <p:cNvGrpSpPr/>
          <p:nvPr/>
        </p:nvGrpSpPr>
        <p:grpSpPr>
          <a:xfrm>
            <a:off x="2295525" y="1127068"/>
            <a:ext cx="4536504" cy="5510014"/>
            <a:chOff x="2267744" y="1114425"/>
            <a:chExt cx="4536504" cy="5510014"/>
          </a:xfrm>
        </p:grpSpPr>
        <p:pic>
          <p:nvPicPr>
            <p:cNvPr id="7190" name="Picture 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4293096"/>
              <a:ext cx="4536504" cy="2331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89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1114425"/>
              <a:ext cx="3816424" cy="3439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115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1" name="Group 2060"/>
          <p:cNvGrpSpPr/>
          <p:nvPr/>
        </p:nvGrpSpPr>
        <p:grpSpPr>
          <a:xfrm>
            <a:off x="3059832" y="992879"/>
            <a:ext cx="3456383" cy="2097609"/>
            <a:chOff x="3059832" y="260648"/>
            <a:chExt cx="3456383" cy="2097609"/>
          </a:xfrm>
        </p:grpSpPr>
        <p:sp>
          <p:nvSpPr>
            <p:cNvPr id="8" name="TextBox 7"/>
            <p:cNvSpPr txBox="1"/>
            <p:nvPr/>
          </p:nvSpPr>
          <p:spPr>
            <a:xfrm>
              <a:off x="3059832" y="260648"/>
              <a:ext cx="34563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/>
                <a:t>Biocontrol</a:t>
              </a:r>
              <a:r>
                <a:rPr lang="en-US" b="1" dirty="0"/>
                <a:t> and growth enhancer</a:t>
              </a:r>
            </a:p>
            <a:p>
              <a:endParaRPr lang="en-MY" dirty="0"/>
            </a:p>
          </p:txBody>
        </p:sp>
        <p:pic>
          <p:nvPicPr>
            <p:cNvPr id="2050" name="Picture 2" descr="http://2.bp.blogspot.com/-Xv8d02JDp7Y/T4UCCMXQCxI/AAAAAAAAAHk/QnfMsMvQmp0/s1600/The-importance-plants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0375" y="692696"/>
              <a:ext cx="2935801" cy="1665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62" name="Group 2061"/>
          <p:cNvGrpSpPr/>
          <p:nvPr/>
        </p:nvGrpSpPr>
        <p:grpSpPr>
          <a:xfrm>
            <a:off x="137379" y="4574993"/>
            <a:ext cx="3858557" cy="2094367"/>
            <a:chOff x="137379" y="4574993"/>
            <a:chExt cx="3858557" cy="2094367"/>
          </a:xfrm>
        </p:grpSpPr>
        <p:sp>
          <p:nvSpPr>
            <p:cNvPr id="7" name="TextBox 6"/>
            <p:cNvSpPr txBox="1"/>
            <p:nvPr/>
          </p:nvSpPr>
          <p:spPr>
            <a:xfrm>
              <a:off x="137379" y="4574993"/>
              <a:ext cx="3858557" cy="4381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Bioremediation and phytoremediation</a:t>
              </a:r>
              <a:endParaRPr lang="en-MY" b="1" dirty="0"/>
            </a:p>
          </p:txBody>
        </p:sp>
        <p:pic>
          <p:nvPicPr>
            <p:cNvPr id="2054" name="Picture 6" descr="http://www.brandon-russell.org/images/nanostructures_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046274"/>
              <a:ext cx="3197596" cy="1623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5582734" y="4653136"/>
            <a:ext cx="3382657" cy="2137065"/>
            <a:chOff x="5580112" y="1687195"/>
            <a:chExt cx="3382657" cy="2137065"/>
          </a:xfrm>
        </p:grpSpPr>
        <p:pic>
          <p:nvPicPr>
            <p:cNvPr id="2058" name="Picture 10" descr="http://www.cs.stedwards.edu/chem/Chemistry/CHEM43/CHEM43/Projects04/Transferrin/protease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492896"/>
              <a:ext cx="1824367" cy="1331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580112" y="1687195"/>
              <a:ext cx="33826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Secondary metabolite production</a:t>
              </a:r>
            </a:p>
            <a:p>
              <a:endParaRPr lang="en-MY" dirty="0"/>
            </a:p>
          </p:txBody>
        </p:sp>
        <p:pic>
          <p:nvPicPr>
            <p:cNvPr id="2056" name="Picture 8" descr="http://www.chemistry.wustl.edu/~edudev/LabTutorials/HIV/images/enzyme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0033" y="2080333"/>
              <a:ext cx="1813892" cy="1318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53" name="Slide Number Placeholder 20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8BAE-79BA-4704-9525-89A9058E05A5}" type="slidenum">
              <a:rPr lang="en-MY" smtClean="0"/>
              <a:t>3</a:t>
            </a:fld>
            <a:endParaRPr lang="en-MY"/>
          </a:p>
        </p:txBody>
      </p:sp>
      <p:sp>
        <p:nvSpPr>
          <p:cNvPr id="2060" name="Isosceles Triangle 2059"/>
          <p:cNvSpPr/>
          <p:nvPr/>
        </p:nvSpPr>
        <p:spPr>
          <a:xfrm>
            <a:off x="2555776" y="2364975"/>
            <a:ext cx="4248472" cy="2210017"/>
          </a:xfrm>
          <a:prstGeom prst="triangl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chemeClr val="tx1"/>
                </a:solidFill>
              </a:rPr>
              <a:t>Biotechnological applications</a:t>
            </a:r>
            <a:endParaRPr lang="en-MY" b="1" cap="all" dirty="0">
              <a:solidFill>
                <a:schemeClr val="tx1"/>
              </a:solidFill>
            </a:endParaRPr>
          </a:p>
        </p:txBody>
      </p:sp>
      <p:pic>
        <p:nvPicPr>
          <p:cNvPr id="14" name="Content Placeholder 4" descr="UP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-27384"/>
            <a:ext cx="9144000" cy="101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5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977" y="2132856"/>
            <a:ext cx="84968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000" b="1" i="1" dirty="0"/>
              <a:t>Most worrisome </a:t>
            </a:r>
            <a:r>
              <a:rPr lang="en-MY" sz="4000" b="1" i="1" dirty="0" smtClean="0"/>
              <a:t>threat among unusual non-fermentative gram </a:t>
            </a:r>
            <a:r>
              <a:rPr lang="en-MY" sz="4000" b="1" i="1" dirty="0"/>
              <a:t>negative</a:t>
            </a:r>
            <a:r>
              <a:rPr lang="en-MY" sz="4000" b="1" i="1" dirty="0" smtClean="0"/>
              <a:t> bacteria in hospitalized patients</a:t>
            </a:r>
            <a:endParaRPr lang="en-MY" sz="4000" b="1" i="1" dirty="0"/>
          </a:p>
          <a:p>
            <a:endParaRPr lang="en-MY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1192396"/>
            <a:ext cx="6537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STENOTROPHOMONAS MALTOPHILIA</a:t>
            </a:r>
            <a:endParaRPr lang="en-MY" sz="3200" b="1" i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4437112"/>
            <a:ext cx="5616623" cy="131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8BAE-79BA-4704-9525-89A9058E05A5}" type="slidenum">
              <a:rPr lang="en-MY" smtClean="0"/>
              <a:t>4</a:t>
            </a:fld>
            <a:endParaRPr lang="en-MY"/>
          </a:p>
        </p:txBody>
      </p:sp>
      <p:pic>
        <p:nvPicPr>
          <p:cNvPr id="6" name="Content Placeholder 4" descr="U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384"/>
            <a:ext cx="9144000" cy="101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9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Quad Arrow Callout 14"/>
          <p:cNvSpPr/>
          <p:nvPr/>
        </p:nvSpPr>
        <p:spPr>
          <a:xfrm rot="18900762">
            <a:off x="2485675" y="1554073"/>
            <a:ext cx="3799355" cy="3782293"/>
          </a:xfrm>
          <a:prstGeom prst="quad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grpSp>
        <p:nvGrpSpPr>
          <p:cNvPr id="19" name="Group 18"/>
          <p:cNvGrpSpPr/>
          <p:nvPr/>
        </p:nvGrpSpPr>
        <p:grpSpPr>
          <a:xfrm>
            <a:off x="107504" y="116632"/>
            <a:ext cx="2952328" cy="2232248"/>
            <a:chOff x="107504" y="116632"/>
            <a:chExt cx="2952328" cy="2232248"/>
          </a:xfrm>
        </p:grpSpPr>
        <p:sp>
          <p:nvSpPr>
            <p:cNvPr id="6" name="TextBox 5"/>
            <p:cNvSpPr txBox="1"/>
            <p:nvPr/>
          </p:nvSpPr>
          <p:spPr>
            <a:xfrm>
              <a:off x="107504" y="116632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Colonizes human and medical devices </a:t>
              </a:r>
              <a:endParaRPr lang="en-MY" b="1" dirty="0"/>
            </a:p>
          </p:txBody>
        </p:sp>
        <p:pic>
          <p:nvPicPr>
            <p:cNvPr id="3074" name="Picture 2" descr="Dialysis%20always%20carries%20a%20high%20risk%20of%20infection%20because%20blood%20is%20pumped%20through%20machines%20known%20as%20dialyzers.%20It%20is%20especially%20problematic%20in%20dialyzers%20that%20must%20be%20taken%20apart%20to%20be%20cleaned.%20%28Ja%20Directo%20/%20AFP/Getty%20Images%20%2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764704"/>
              <a:ext cx="2564841" cy="158417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5919728" y="4005064"/>
            <a:ext cx="2972752" cy="2427392"/>
            <a:chOff x="5919728" y="4005064"/>
            <a:chExt cx="2972752" cy="2427392"/>
          </a:xfrm>
        </p:grpSpPr>
        <p:sp>
          <p:nvSpPr>
            <p:cNvPr id="8" name="TextBox 7"/>
            <p:cNvSpPr txBox="1"/>
            <p:nvPr/>
          </p:nvSpPr>
          <p:spPr>
            <a:xfrm>
              <a:off x="6228184" y="4005064"/>
              <a:ext cx="2183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Highly diverse clones</a:t>
              </a:r>
              <a:endParaRPr lang="en-MY" b="1" dirty="0"/>
            </a:p>
          </p:txBody>
        </p:sp>
        <p:pic>
          <p:nvPicPr>
            <p:cNvPr id="3076" name="Picture 4" descr="http://www.mikemart.com/images/arb/7834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9728" y="4448144"/>
              <a:ext cx="2972752" cy="198431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5851903" y="116632"/>
            <a:ext cx="2968569" cy="2304256"/>
            <a:chOff x="5851903" y="116632"/>
            <a:chExt cx="2968569" cy="2304256"/>
          </a:xfrm>
        </p:grpSpPr>
        <p:sp>
          <p:nvSpPr>
            <p:cNvPr id="7" name="TextBox 6"/>
            <p:cNvSpPr txBox="1"/>
            <p:nvPr/>
          </p:nvSpPr>
          <p:spPr>
            <a:xfrm>
              <a:off x="6012160" y="116632"/>
              <a:ext cx="2646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Pathogenic determinants and biofilm</a:t>
              </a:r>
              <a:endParaRPr lang="en-MY" b="1" dirty="0"/>
            </a:p>
          </p:txBody>
        </p:sp>
        <p:pic>
          <p:nvPicPr>
            <p:cNvPr id="3078" name="Picture 6" descr="http://www.newautism.com/wp-content/uploads/2010/05/4252317488_f7ca9878e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1903" y="764704"/>
              <a:ext cx="2968569" cy="165618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323528" y="4077072"/>
            <a:ext cx="2534186" cy="2376264"/>
            <a:chOff x="323528" y="4005064"/>
            <a:chExt cx="2534186" cy="2376264"/>
          </a:xfrm>
        </p:grpSpPr>
        <p:sp>
          <p:nvSpPr>
            <p:cNvPr id="5" name="TextBox 4"/>
            <p:cNvSpPr txBox="1"/>
            <p:nvPr/>
          </p:nvSpPr>
          <p:spPr>
            <a:xfrm>
              <a:off x="467544" y="4005064"/>
              <a:ext cx="2127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Antibiotic resistance</a:t>
              </a:r>
              <a:endParaRPr lang="en-MY" b="1" dirty="0"/>
            </a:p>
          </p:txBody>
        </p:sp>
        <p:pic>
          <p:nvPicPr>
            <p:cNvPr id="3080" name="Picture 8" descr="http://sciences.aum.edu/bi/bi2010/thomson/images/antipse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4480688"/>
              <a:ext cx="2534186" cy="190064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8BAE-79BA-4704-9525-89A9058E05A5}" type="slidenum">
              <a:rPr lang="en-MY" smtClean="0"/>
              <a:t>5</a:t>
            </a:fld>
            <a:endParaRPr lang="en-MY"/>
          </a:p>
        </p:txBody>
      </p:sp>
      <p:sp>
        <p:nvSpPr>
          <p:cNvPr id="18" name="Rounded Rectangle 17"/>
          <p:cNvSpPr/>
          <p:nvPr/>
        </p:nvSpPr>
        <p:spPr>
          <a:xfrm>
            <a:off x="3491880" y="2924944"/>
            <a:ext cx="1817824" cy="9767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cap="all" dirty="0"/>
              <a:t>Successful</a:t>
            </a:r>
          </a:p>
          <a:p>
            <a:pPr algn="ctr"/>
            <a:r>
              <a:rPr lang="en-US" sz="2000" b="1" cap="all" dirty="0"/>
              <a:t>Nosocomial pathogen</a:t>
            </a:r>
            <a:endParaRPr lang="en-MY" sz="2000" b="1" cap="all" dirty="0"/>
          </a:p>
        </p:txBody>
      </p:sp>
    </p:spTree>
    <p:extLst>
      <p:ext uri="{BB962C8B-B14F-4D97-AF65-F5344CB8AC3E}">
        <p14:creationId xmlns:p14="http://schemas.microsoft.com/office/powerpoint/2010/main" val="419334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7412" y="838453"/>
            <a:ext cx="1834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 dirty="0" smtClean="0"/>
              <a:t>History</a:t>
            </a:r>
            <a:endParaRPr lang="en-MY" sz="3600" b="1" cap="all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488841"/>
            <a:ext cx="813690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1943: First </a:t>
            </a:r>
            <a:r>
              <a:rPr lang="en-US" sz="2000" dirty="0"/>
              <a:t>isolated from pleural fluid in 1943 by </a:t>
            </a:r>
            <a:r>
              <a:rPr lang="en-MY" sz="2000" dirty="0"/>
              <a:t>J. L. Edwards</a:t>
            </a:r>
            <a:r>
              <a:rPr lang="en-US" sz="2000" dirty="0"/>
              <a:t>, named as </a:t>
            </a:r>
            <a:r>
              <a:rPr lang="en-US" sz="2000" i="1" dirty="0"/>
              <a:t>Bacterium </a:t>
            </a:r>
            <a:r>
              <a:rPr lang="en-US" sz="2000" i="1" dirty="0" err="1" smtClean="0"/>
              <a:t>bookeri</a:t>
            </a:r>
            <a:endParaRPr lang="en-US" sz="2000" i="1" dirty="0" smtClean="0"/>
          </a:p>
          <a:p>
            <a:pPr marL="342900" indent="-342900">
              <a:buFont typeface="Arial" pitchFamily="34" charset="0"/>
              <a:buChar char="•"/>
            </a:pPr>
            <a:endParaRPr lang="en-MY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1961: Classified as</a:t>
            </a:r>
            <a:r>
              <a:rPr lang="en-US" sz="2000" i="1" dirty="0" smtClean="0"/>
              <a:t> </a:t>
            </a:r>
            <a:r>
              <a:rPr lang="en-US" sz="2000" i="1" dirty="0"/>
              <a:t>Pseudomonas </a:t>
            </a:r>
            <a:r>
              <a:rPr lang="en-US" sz="2000" i="1" dirty="0" err="1"/>
              <a:t>maltophilia</a:t>
            </a:r>
            <a:r>
              <a:rPr lang="en-US" sz="2000" i="1" dirty="0"/>
              <a:t> </a:t>
            </a:r>
            <a:r>
              <a:rPr lang="en-US" sz="2000" dirty="0" smtClean="0"/>
              <a:t>by </a:t>
            </a:r>
            <a:r>
              <a:rPr lang="en-US" sz="2000" dirty="0"/>
              <a:t>Hugh and </a:t>
            </a:r>
            <a:r>
              <a:rPr lang="en-US" sz="2000" dirty="0" err="1"/>
              <a:t>Ryschenko</a:t>
            </a:r>
            <a:r>
              <a:rPr lang="en-US" sz="2000" dirty="0"/>
              <a:t> </a:t>
            </a:r>
            <a:r>
              <a:rPr lang="en-US" sz="2000" dirty="0" smtClean="0"/>
              <a:t>when similar </a:t>
            </a:r>
            <a:r>
              <a:rPr lang="en-MY" sz="2000" dirty="0"/>
              <a:t>strain was isolated in 1958 </a:t>
            </a:r>
            <a:r>
              <a:rPr lang="en-MY" sz="2000" dirty="0" smtClean="0"/>
              <a:t>from </a:t>
            </a:r>
            <a:r>
              <a:rPr lang="en-MY" sz="2000" dirty="0"/>
              <a:t>an </a:t>
            </a:r>
            <a:r>
              <a:rPr lang="en-MY" sz="2000" dirty="0" err="1"/>
              <a:t>oropharyngeal</a:t>
            </a:r>
            <a:r>
              <a:rPr lang="en-MY" sz="2000" dirty="0"/>
              <a:t> swab from a patient with an oral carcinoma.</a:t>
            </a:r>
            <a:r>
              <a:rPr lang="en-US" sz="2000" dirty="0"/>
              <a:t> </a:t>
            </a: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1981: Reclassified </a:t>
            </a:r>
            <a:r>
              <a:rPr lang="en-US" sz="2000" dirty="0"/>
              <a:t>as </a:t>
            </a:r>
            <a:r>
              <a:rPr lang="en-US" sz="2000" i="1" dirty="0" err="1"/>
              <a:t>Xanthomonas</a:t>
            </a:r>
            <a:r>
              <a:rPr lang="en-US" sz="2000" dirty="0"/>
              <a:t> </a:t>
            </a:r>
            <a:r>
              <a:rPr lang="en-US" sz="2000" i="1" dirty="0" err="1"/>
              <a:t>maltophilia</a:t>
            </a:r>
            <a:r>
              <a:rPr lang="en-US" sz="2000" i="1" dirty="0"/>
              <a:t> </a:t>
            </a:r>
            <a:r>
              <a:rPr lang="en-US" sz="2000" dirty="0" smtClean="0"/>
              <a:t>by Swings and group based </a:t>
            </a:r>
            <a:r>
              <a:rPr lang="en-US" sz="2000" dirty="0"/>
              <a:t>on the </a:t>
            </a:r>
            <a:r>
              <a:rPr lang="en-US" sz="2000" dirty="0" err="1"/>
              <a:t>rRNA</a:t>
            </a:r>
            <a:r>
              <a:rPr lang="en-US" sz="2000" dirty="0"/>
              <a:t> </a:t>
            </a:r>
            <a:r>
              <a:rPr lang="en-US" sz="2000" dirty="0" err="1"/>
              <a:t>cistron</a:t>
            </a:r>
            <a:r>
              <a:rPr lang="en-US" sz="2000" dirty="0"/>
              <a:t> homology generated through the </a:t>
            </a:r>
            <a:r>
              <a:rPr lang="en-MY" sz="2000" dirty="0"/>
              <a:t>DNA-</a:t>
            </a:r>
            <a:r>
              <a:rPr lang="en-MY" sz="2000" dirty="0" err="1"/>
              <a:t>rRNA</a:t>
            </a:r>
            <a:r>
              <a:rPr lang="en-MY" sz="2000" dirty="0"/>
              <a:t> hybridization techniques</a:t>
            </a:r>
            <a:r>
              <a:rPr lang="en-US" sz="2000" dirty="0"/>
              <a:t>. </a:t>
            </a: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en-MY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1993:  </a:t>
            </a:r>
            <a:r>
              <a:rPr lang="en-MY" sz="2000" dirty="0"/>
              <a:t>Finalized </a:t>
            </a:r>
            <a:r>
              <a:rPr lang="en-US" sz="2000" dirty="0" smtClean="0"/>
              <a:t>by </a:t>
            </a:r>
            <a:r>
              <a:rPr lang="en-MY" sz="2000" dirty="0" err="1"/>
              <a:t>Palleroni</a:t>
            </a:r>
            <a:r>
              <a:rPr lang="en-MY" sz="2000" dirty="0"/>
              <a:t> and Bradbury </a:t>
            </a:r>
            <a:r>
              <a:rPr lang="en-MY" sz="2000" dirty="0" smtClean="0"/>
              <a:t>a</a:t>
            </a:r>
            <a:r>
              <a:rPr lang="en-US" sz="2000" dirty="0" smtClean="0"/>
              <a:t>s </a:t>
            </a:r>
            <a:r>
              <a:rPr lang="en-US" sz="2000" i="1" dirty="0" err="1"/>
              <a:t>S</a:t>
            </a:r>
            <a:r>
              <a:rPr lang="en-US" sz="2000" i="1" dirty="0"/>
              <a:t>. </a:t>
            </a:r>
            <a:r>
              <a:rPr lang="en-US" sz="2000" i="1" dirty="0" err="1"/>
              <a:t>maltophilia</a:t>
            </a:r>
            <a:r>
              <a:rPr lang="en-US" sz="2000" i="1" dirty="0"/>
              <a:t> </a:t>
            </a:r>
            <a:r>
              <a:rPr lang="en-US" sz="2000" i="1" dirty="0" smtClean="0"/>
              <a:t> </a:t>
            </a:r>
            <a:r>
              <a:rPr lang="en-US" sz="2000" dirty="0" smtClean="0"/>
              <a:t>since</a:t>
            </a:r>
            <a:r>
              <a:rPr lang="en-US" sz="2000" i="1" dirty="0" smtClean="0"/>
              <a:t> X</a:t>
            </a:r>
            <a:r>
              <a:rPr lang="en-US" sz="2000" i="1" dirty="0"/>
              <a:t>. </a:t>
            </a:r>
            <a:r>
              <a:rPr lang="en-US" sz="2000" i="1" dirty="0" err="1"/>
              <a:t>maltophilia</a:t>
            </a:r>
            <a:r>
              <a:rPr lang="en-US" sz="2000" dirty="0"/>
              <a:t> did not match </a:t>
            </a:r>
            <a:r>
              <a:rPr lang="en-US" sz="2000" dirty="0" smtClean="0"/>
              <a:t>well including </a:t>
            </a:r>
            <a:r>
              <a:rPr lang="en-US" sz="2000" dirty="0"/>
              <a:t>the specific 16SrRNA </a:t>
            </a:r>
            <a:r>
              <a:rPr lang="en-US" sz="2000" dirty="0" smtClean="0"/>
              <a:t>gene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At present : 8 species</a:t>
            </a:r>
          </a:p>
          <a:p>
            <a:pPr marL="363538"/>
            <a:r>
              <a:rPr lang="en-MY" sz="2000" i="1" dirty="0"/>
              <a:t>S. </a:t>
            </a:r>
            <a:r>
              <a:rPr lang="en-MY" sz="2000" i="1" dirty="0" err="1"/>
              <a:t>maltophilia</a:t>
            </a:r>
            <a:r>
              <a:rPr lang="en-MY" sz="2000" i="1" dirty="0"/>
              <a:t>, S</a:t>
            </a:r>
            <a:r>
              <a:rPr lang="en-MY" sz="2000" i="1" dirty="0" smtClean="0"/>
              <a:t>. </a:t>
            </a:r>
            <a:r>
              <a:rPr lang="en-MY" sz="2000" i="1" dirty="0" err="1" smtClean="0"/>
              <a:t>nitritireducens</a:t>
            </a:r>
            <a:r>
              <a:rPr lang="en-MY" sz="2000" i="1" dirty="0" smtClean="0"/>
              <a:t> </a:t>
            </a:r>
            <a:r>
              <a:rPr lang="en-MY" sz="2000" dirty="0" smtClean="0"/>
              <a:t>, </a:t>
            </a:r>
            <a:r>
              <a:rPr lang="en-MY" sz="2000" i="1" dirty="0"/>
              <a:t>S. </a:t>
            </a:r>
            <a:r>
              <a:rPr lang="en-MY" sz="2000" i="1" dirty="0" err="1"/>
              <a:t>rhizophila</a:t>
            </a:r>
            <a:r>
              <a:rPr lang="en-MY" sz="2000" i="1" dirty="0"/>
              <a:t> </a:t>
            </a:r>
            <a:r>
              <a:rPr lang="en-MY" sz="2000" dirty="0" smtClean="0"/>
              <a:t>, </a:t>
            </a:r>
            <a:r>
              <a:rPr lang="en-MY" sz="2000" i="1" dirty="0"/>
              <a:t>S. </a:t>
            </a:r>
            <a:r>
              <a:rPr lang="en-MY" sz="2000" i="1" dirty="0" err="1"/>
              <a:t>acidaminiphila</a:t>
            </a:r>
            <a:r>
              <a:rPr lang="en-MY" sz="2000" i="1" dirty="0"/>
              <a:t> </a:t>
            </a:r>
            <a:r>
              <a:rPr lang="en-MY" sz="2000" dirty="0" smtClean="0"/>
              <a:t>, </a:t>
            </a:r>
            <a:r>
              <a:rPr lang="en-MY" sz="2000" i="1" dirty="0"/>
              <a:t>S. </a:t>
            </a:r>
            <a:r>
              <a:rPr lang="en-MY" sz="2000" i="1" dirty="0" err="1" smtClean="0"/>
              <a:t>koreensis</a:t>
            </a:r>
            <a:r>
              <a:rPr lang="en-MY" sz="2000" dirty="0" smtClean="0"/>
              <a:t>,  </a:t>
            </a:r>
            <a:r>
              <a:rPr lang="en-MY" sz="2000" i="1" dirty="0"/>
              <a:t>S. </a:t>
            </a:r>
            <a:r>
              <a:rPr lang="en-MY" sz="2000" i="1" dirty="0" err="1"/>
              <a:t>chelatiphaga</a:t>
            </a:r>
            <a:r>
              <a:rPr lang="en-MY" sz="2000" i="1" dirty="0"/>
              <a:t> </a:t>
            </a:r>
            <a:r>
              <a:rPr lang="en-MY" sz="2000" dirty="0" smtClean="0"/>
              <a:t>, </a:t>
            </a:r>
            <a:r>
              <a:rPr lang="en-MY" sz="2000" i="1" dirty="0"/>
              <a:t>S. terrae </a:t>
            </a:r>
            <a:r>
              <a:rPr lang="en-MY" sz="2000" dirty="0" smtClean="0"/>
              <a:t>, </a:t>
            </a:r>
            <a:r>
              <a:rPr lang="en-MY" sz="2000" i="1" dirty="0"/>
              <a:t>S. </a:t>
            </a:r>
            <a:r>
              <a:rPr lang="en-MY" sz="2000" i="1" dirty="0" err="1" smtClean="0"/>
              <a:t>humi</a:t>
            </a:r>
            <a:r>
              <a:rPr lang="en-MY" sz="2000" i="1" dirty="0" smtClean="0"/>
              <a:t> </a:t>
            </a:r>
            <a:r>
              <a:rPr lang="en-MY" sz="2000" dirty="0" smtClean="0"/>
              <a:t> </a:t>
            </a:r>
            <a:r>
              <a:rPr lang="en-MY" sz="2000" dirty="0"/>
              <a:t>and </a:t>
            </a:r>
            <a:r>
              <a:rPr lang="en-MY" sz="2000" i="1" dirty="0"/>
              <a:t>S. </a:t>
            </a:r>
            <a:r>
              <a:rPr lang="en-MY" sz="2000" i="1" dirty="0" err="1" smtClean="0"/>
              <a:t>africana</a:t>
            </a:r>
            <a:r>
              <a:rPr lang="en-MY" sz="2000" dirty="0" smtClean="0"/>
              <a:t>.</a:t>
            </a:r>
            <a:r>
              <a:rPr lang="en-MY" sz="2000" i="1" dirty="0" smtClean="0"/>
              <a:t> </a:t>
            </a:r>
            <a:endParaRPr lang="en-MY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8BAE-79BA-4704-9525-89A9058E05A5}" type="slidenum">
              <a:rPr lang="en-MY" smtClean="0"/>
              <a:t>6</a:t>
            </a:fld>
            <a:endParaRPr lang="en-MY"/>
          </a:p>
        </p:txBody>
      </p:sp>
      <p:pic>
        <p:nvPicPr>
          <p:cNvPr id="6" name="Content Placeholder 4" descr="U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101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5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0025" y="2032387"/>
            <a:ext cx="73448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Management of </a:t>
            </a:r>
            <a:r>
              <a:rPr lang="en-US" sz="2000" i="1" dirty="0"/>
              <a:t>S. </a:t>
            </a:r>
            <a:r>
              <a:rPr lang="en-US" sz="2000" i="1" dirty="0" err="1"/>
              <a:t>maltophilia</a:t>
            </a:r>
            <a:r>
              <a:rPr lang="en-US" sz="2000" dirty="0"/>
              <a:t> infections represents a great challenge to clinicians 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in </a:t>
            </a:r>
            <a:r>
              <a:rPr lang="en-US" sz="2000" dirty="0"/>
              <a:t>vitro susceptibility </a:t>
            </a:r>
            <a:r>
              <a:rPr lang="en-US" sz="2000" dirty="0" smtClean="0"/>
              <a:t>testing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/>
              <a:t>lack of clinical trials to determine optimal therapy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intrinsic </a:t>
            </a:r>
            <a:r>
              <a:rPr lang="en-US" sz="2000" dirty="0"/>
              <a:t>resistance to a plethora of antimicrobial agents 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Opportunistic pathogen targets </a:t>
            </a:r>
            <a:r>
              <a:rPr lang="en-US" sz="2000" dirty="0" err="1" smtClean="0"/>
              <a:t>immunocompromised</a:t>
            </a:r>
            <a:r>
              <a:rPr lang="en-US" sz="2000" dirty="0" smtClean="0"/>
              <a:t> population,</a:t>
            </a:r>
            <a:r>
              <a:rPr lang="en-MY" sz="2000" dirty="0" smtClean="0"/>
              <a:t> prolonged </a:t>
            </a:r>
            <a:r>
              <a:rPr lang="en-MY" sz="2000" dirty="0"/>
              <a:t>hospitalization, malignancy, immune suppression, and breakdown of </a:t>
            </a:r>
            <a:r>
              <a:rPr lang="en-MY" sz="2000" dirty="0" err="1"/>
              <a:t>muco</a:t>
            </a:r>
            <a:r>
              <a:rPr lang="en-MY" sz="2000" dirty="0"/>
              <a:t>-cutaneous </a:t>
            </a:r>
            <a:r>
              <a:rPr lang="en-MY" sz="2000" dirty="0" err="1"/>
              <a:t>defense</a:t>
            </a:r>
            <a:r>
              <a:rPr lang="en-MY" sz="2000" dirty="0"/>
              <a:t> barriers (e.g., following catheterization, artificial implantation, tracheotomy, or peritoneal </a:t>
            </a:r>
            <a:r>
              <a:rPr lang="en-MY" sz="2000" dirty="0" smtClean="0"/>
              <a:t>dialysis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Different strains behave differently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Ubiquitously present in the environment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Source tracing is difficult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No clear information on virulence factors or pathogenicity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Debate on colonizer or pathogen</a:t>
            </a:r>
            <a:endParaRPr lang="en-MY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8BAE-79BA-4704-9525-89A9058E05A5}" type="slidenum">
              <a:rPr lang="en-MY" smtClean="0"/>
              <a:t>7</a:t>
            </a:fld>
            <a:endParaRPr lang="en-MY"/>
          </a:p>
        </p:txBody>
      </p:sp>
      <p:sp>
        <p:nvSpPr>
          <p:cNvPr id="3" name="TextBox 2"/>
          <p:cNvSpPr txBox="1"/>
          <p:nvPr/>
        </p:nvSpPr>
        <p:spPr>
          <a:xfrm>
            <a:off x="644961" y="1095127"/>
            <a:ext cx="7743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 smtClean="0"/>
              <a:t>Challenges in combating S. </a:t>
            </a:r>
            <a:r>
              <a:rPr lang="en-US" sz="2400" b="1" cap="all" dirty="0" err="1" smtClean="0"/>
              <a:t>maltophilia</a:t>
            </a:r>
            <a:r>
              <a:rPr lang="en-US" sz="2400" b="1" cap="all" dirty="0" smtClean="0"/>
              <a:t> infections</a:t>
            </a:r>
            <a:endParaRPr lang="en-MY" sz="2400" b="1" cap="all" dirty="0"/>
          </a:p>
        </p:txBody>
      </p:sp>
      <p:pic>
        <p:nvPicPr>
          <p:cNvPr id="5" name="Content Placeholder 4" descr="U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101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</p:spPr>
        <p:txBody>
          <a:bodyPr/>
          <a:lstStyle/>
          <a:p>
            <a:fld id="{A7406914-E4BC-49FF-B84F-59580030A532}" type="slidenum">
              <a:rPr lang="en-US" smtClean="0">
                <a:solidFill>
                  <a:schemeClr val="tx1"/>
                </a:solidFill>
                <a:latin typeface="Arial Black" pitchFamily="34" charset="0"/>
              </a:rPr>
              <a:pPr/>
              <a:t>8</a:t>
            </a:fld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16031" y="811074"/>
            <a:ext cx="3297297" cy="813928"/>
            <a:chOff x="5883" y="1787271"/>
            <a:chExt cx="2873908" cy="682205"/>
          </a:xfrm>
          <a:scene3d>
            <a:camera prst="orthographicFront"/>
            <a:lightRig rig="flat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5883" y="1787271"/>
              <a:ext cx="2873908" cy="682205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FEB80A">
                    <a:alpha val="80000"/>
                    <a:hueOff val="0"/>
                    <a:satOff val="0"/>
                    <a:lumOff val="0"/>
                    <a:alphaOff val="0"/>
                    <a:tint val="92000"/>
                    <a:satMod val="170000"/>
                  </a:srgbClr>
                </a:gs>
                <a:gs pos="15000">
                  <a:srgbClr val="FEB80A">
                    <a:alpha val="80000"/>
                    <a:hueOff val="0"/>
                    <a:satOff val="0"/>
                    <a:lumOff val="0"/>
                    <a:alphaOff val="0"/>
                    <a:tint val="92000"/>
                    <a:shade val="99000"/>
                    <a:satMod val="170000"/>
                  </a:srgbClr>
                </a:gs>
                <a:gs pos="62000">
                  <a:srgbClr val="FEB80A">
                    <a:alpha val="80000"/>
                    <a:hueOff val="0"/>
                    <a:satOff val="0"/>
                    <a:lumOff val="0"/>
                    <a:alphaOff val="0"/>
                    <a:tint val="96000"/>
                    <a:shade val="80000"/>
                    <a:satMod val="170000"/>
                  </a:srgbClr>
                </a:gs>
                <a:gs pos="97000">
                  <a:srgbClr val="FEB80A">
                    <a:alpha val="80000"/>
                    <a:hueOff val="0"/>
                    <a:satOff val="0"/>
                    <a:lumOff val="0"/>
                    <a:alphaOff val="0"/>
                    <a:tint val="98000"/>
                    <a:shade val="63000"/>
                    <a:satMod val="170000"/>
                  </a:srgbClr>
                </a:gs>
                <a:gs pos="100000">
                  <a:srgbClr val="FEB80A">
                    <a:alpha val="80000"/>
                    <a:hueOff val="0"/>
                    <a:satOff val="0"/>
                    <a:lumOff val="0"/>
                    <a:alphaOff val="0"/>
                    <a:shade val="62000"/>
                    <a:satMod val="17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25863" y="1807252"/>
              <a:ext cx="2853926" cy="64224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i="1" kern="1200" dirty="0" err="1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/>
                  <a:ea typeface="+mn-ea"/>
                  <a:cs typeface="+mn-cs"/>
                </a:rPr>
                <a:t>S.maltophilia</a:t>
              </a:r>
              <a:r>
                <a:rPr lang="en-US" sz="1800" b="1" kern="12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/>
                  <a:ea typeface="+mn-ea"/>
                  <a:cs typeface="+mn-cs"/>
                </a:rPr>
                <a:t> Infection</a:t>
              </a:r>
              <a:endParaRPr lang="en-US" sz="1800" b="1" kern="1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633682" y="2594395"/>
            <a:ext cx="2019300" cy="1116387"/>
            <a:chOff x="5883" y="1787271"/>
            <a:chExt cx="1796192" cy="682205"/>
          </a:xfrm>
          <a:scene3d>
            <a:camera prst="orthographicFront"/>
            <a:lightRig rig="flat" dir="t"/>
          </a:scene3d>
        </p:grpSpPr>
        <p:sp>
          <p:nvSpPr>
            <p:cNvPr id="28" name="Rounded Rectangle 27"/>
            <p:cNvSpPr/>
            <p:nvPr/>
          </p:nvSpPr>
          <p:spPr>
            <a:xfrm>
              <a:off x="5883" y="1787271"/>
              <a:ext cx="1796192" cy="682205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FEB80A">
                    <a:alpha val="80000"/>
                    <a:hueOff val="0"/>
                    <a:satOff val="0"/>
                    <a:lumOff val="0"/>
                    <a:alphaOff val="0"/>
                    <a:tint val="92000"/>
                    <a:satMod val="170000"/>
                  </a:srgbClr>
                </a:gs>
                <a:gs pos="15000">
                  <a:srgbClr val="FEB80A">
                    <a:alpha val="80000"/>
                    <a:hueOff val="0"/>
                    <a:satOff val="0"/>
                    <a:lumOff val="0"/>
                    <a:alphaOff val="0"/>
                    <a:tint val="92000"/>
                    <a:shade val="99000"/>
                    <a:satMod val="170000"/>
                  </a:srgbClr>
                </a:gs>
                <a:gs pos="62000">
                  <a:srgbClr val="FEB80A">
                    <a:alpha val="80000"/>
                    <a:hueOff val="0"/>
                    <a:satOff val="0"/>
                    <a:lumOff val="0"/>
                    <a:alphaOff val="0"/>
                    <a:tint val="96000"/>
                    <a:shade val="80000"/>
                    <a:satMod val="170000"/>
                  </a:srgbClr>
                </a:gs>
                <a:gs pos="97000">
                  <a:srgbClr val="FEB80A">
                    <a:alpha val="80000"/>
                    <a:hueOff val="0"/>
                    <a:satOff val="0"/>
                    <a:lumOff val="0"/>
                    <a:alphaOff val="0"/>
                    <a:tint val="98000"/>
                    <a:shade val="63000"/>
                    <a:satMod val="170000"/>
                  </a:srgbClr>
                </a:gs>
                <a:gs pos="100000">
                  <a:srgbClr val="FEB80A">
                    <a:alpha val="80000"/>
                    <a:hueOff val="0"/>
                    <a:satOff val="0"/>
                    <a:lumOff val="0"/>
                    <a:alphaOff val="0"/>
                    <a:shade val="62000"/>
                    <a:satMod val="17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29" name="Rounded Rectangle 4"/>
            <p:cNvSpPr/>
            <p:nvPr/>
          </p:nvSpPr>
          <p:spPr>
            <a:xfrm>
              <a:off x="25864" y="1807252"/>
              <a:ext cx="1756230" cy="64224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/>
              <a:r>
                <a:rPr lang="en-US" sz="1400" b="1" dirty="0" smtClean="0">
                  <a:solidFill>
                    <a:sysClr val="windowText" lastClr="000000"/>
                  </a:solidFill>
                  <a:latin typeface="Arial Black" pitchFamily="34" charset="0"/>
                </a:rPr>
                <a:t>Community Acquired (45.8%)</a:t>
              </a:r>
            </a:p>
            <a:p>
              <a:pPr lvl="0" algn="ctr"/>
              <a:r>
                <a:rPr lang="en-US" sz="800" dirty="0" smtClean="0">
                  <a:solidFill>
                    <a:sysClr val="windowText" lastClr="000000"/>
                  </a:solidFill>
                  <a:latin typeface="Gill Sans MT" pitchFamily="34" charset="0"/>
                </a:rPr>
                <a:t>Infections that occurred 48 or 72 h prior hospitalization</a:t>
              </a:r>
            </a:p>
            <a:p>
              <a:pPr algn="ctr"/>
              <a:endParaRPr lang="en-US" sz="800" dirty="0" smtClean="0">
                <a:solidFill>
                  <a:schemeClr val="tx1"/>
                </a:solidFill>
                <a:latin typeface="Gill Sans MT" pitchFamily="34" charset="0"/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152400" y="6198417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 smtClean="0">
                <a:solidFill>
                  <a:srgbClr val="C00000"/>
                </a:solidFill>
                <a:latin typeface="Gill Sans MT" pitchFamily="34" charset="0"/>
              </a:rPr>
              <a:t>[Chang </a:t>
            </a:r>
            <a:r>
              <a:rPr lang="en-US" sz="900" b="1" i="1" dirty="0" smtClean="0">
                <a:solidFill>
                  <a:srgbClr val="C00000"/>
                </a:solidFill>
                <a:latin typeface="Gill Sans MT" pitchFamily="34" charset="0"/>
              </a:rPr>
              <a:t>et al. </a:t>
            </a:r>
            <a:r>
              <a:rPr lang="fr-FR" sz="900" b="1" i="1" dirty="0" smtClean="0">
                <a:solidFill>
                  <a:srgbClr val="C00000"/>
                </a:solidFill>
                <a:latin typeface="Gill Sans MT" pitchFamily="34" charset="0"/>
              </a:rPr>
              <a:t> J  </a:t>
            </a:r>
            <a:r>
              <a:rPr lang="fr-FR" sz="900" b="1" i="1" dirty="0" err="1" smtClean="0">
                <a:solidFill>
                  <a:srgbClr val="C00000"/>
                </a:solidFill>
                <a:latin typeface="Gill Sans MT" pitchFamily="34" charset="0"/>
              </a:rPr>
              <a:t>Microbiol</a:t>
            </a:r>
            <a:r>
              <a:rPr lang="fr-FR" sz="900" b="1" i="1" dirty="0" smtClean="0">
                <a:solidFill>
                  <a:srgbClr val="C00000"/>
                </a:solidFill>
                <a:latin typeface="Gill Sans MT" pitchFamily="34" charset="0"/>
              </a:rPr>
              <a:t> </a:t>
            </a:r>
            <a:r>
              <a:rPr lang="fr-FR" sz="900" b="1" i="1" dirty="0" err="1" smtClean="0">
                <a:solidFill>
                  <a:srgbClr val="C00000"/>
                </a:solidFill>
                <a:latin typeface="Gill Sans MT" pitchFamily="34" charset="0"/>
              </a:rPr>
              <a:t>Immuno</a:t>
            </a:r>
            <a:r>
              <a:rPr lang="fr-FR" sz="900" b="1" i="1" dirty="0" smtClean="0">
                <a:solidFill>
                  <a:srgbClr val="C00000"/>
                </a:solidFill>
                <a:latin typeface="Gill Sans MT" pitchFamily="34" charset="0"/>
              </a:rPr>
              <a:t> and Infect </a:t>
            </a:r>
            <a:r>
              <a:rPr lang="fr-FR" sz="900" b="1" dirty="0" smtClean="0">
                <a:solidFill>
                  <a:srgbClr val="C00000"/>
                </a:solidFill>
                <a:latin typeface="Gill Sans MT" pitchFamily="34" charset="0"/>
              </a:rPr>
              <a:t>.</a:t>
            </a:r>
            <a:r>
              <a:rPr lang="en-US" sz="900" b="1" i="1" dirty="0" smtClean="0">
                <a:solidFill>
                  <a:srgbClr val="C00000"/>
                </a:solidFill>
                <a:latin typeface="Gill Sans MT" pitchFamily="34" charset="0"/>
              </a:rPr>
              <a:t> </a:t>
            </a:r>
            <a:r>
              <a:rPr lang="en-US" sz="900" b="1" dirty="0" smtClean="0">
                <a:solidFill>
                  <a:srgbClr val="C00000"/>
                </a:solidFill>
                <a:latin typeface="Gill Sans MT" pitchFamily="34" charset="0"/>
              </a:rPr>
              <a:t>2014]</a:t>
            </a:r>
            <a:endParaRPr lang="en-MY" sz="900" b="1" dirty="0" smtClean="0">
              <a:solidFill>
                <a:srgbClr val="C00000"/>
              </a:solidFill>
              <a:latin typeface="Gill Sans MT" pitchFamily="34" charset="0"/>
              <a:cs typeface="Aharoni" pitchFamily="2" charset="-79"/>
            </a:endParaRPr>
          </a:p>
          <a:p>
            <a:r>
              <a:rPr lang="en-MY" sz="900" b="1" dirty="0" smtClean="0">
                <a:solidFill>
                  <a:srgbClr val="C00000"/>
                </a:solidFill>
                <a:latin typeface="Gill Sans MT" pitchFamily="34" charset="0"/>
                <a:cs typeface="Aharoni" pitchFamily="2" charset="-79"/>
              </a:rPr>
              <a:t>[</a:t>
            </a:r>
            <a:r>
              <a:rPr lang="en-MY" sz="900" b="1" dirty="0" err="1" smtClean="0">
                <a:solidFill>
                  <a:srgbClr val="C00000"/>
                </a:solidFill>
                <a:latin typeface="Gill Sans MT" pitchFamily="34" charset="0"/>
                <a:cs typeface="Aharoni" pitchFamily="2" charset="-79"/>
              </a:rPr>
              <a:t>Neela</a:t>
            </a:r>
            <a:r>
              <a:rPr lang="en-MY" sz="900" b="1" dirty="0" smtClean="0">
                <a:solidFill>
                  <a:srgbClr val="C00000"/>
                </a:solidFill>
                <a:latin typeface="Gill Sans MT" pitchFamily="34" charset="0"/>
                <a:cs typeface="Aharoni" pitchFamily="2" charset="-79"/>
              </a:rPr>
              <a:t> </a:t>
            </a:r>
            <a:r>
              <a:rPr lang="en-MY" sz="900" b="1" i="1" dirty="0" smtClean="0">
                <a:solidFill>
                  <a:srgbClr val="C00000"/>
                </a:solidFill>
                <a:latin typeface="Gill Sans MT" pitchFamily="34" charset="0"/>
                <a:cs typeface="Aharoni" pitchFamily="2" charset="-79"/>
              </a:rPr>
              <a:t>et al. </a:t>
            </a:r>
            <a:r>
              <a:rPr lang="en-MY" sz="900" b="1" i="1" dirty="0" err="1" smtClean="0">
                <a:solidFill>
                  <a:srgbClr val="C00000"/>
                </a:solidFill>
                <a:latin typeface="Gill Sans MT" pitchFamily="34" charset="0"/>
                <a:cs typeface="Aharoni" pitchFamily="2" charset="-79"/>
              </a:rPr>
              <a:t>Int</a:t>
            </a:r>
            <a:r>
              <a:rPr lang="en-MY" sz="900" b="1" i="1" dirty="0" smtClean="0">
                <a:solidFill>
                  <a:srgbClr val="C00000"/>
                </a:solidFill>
                <a:latin typeface="Gill Sans MT" pitchFamily="34" charset="0"/>
                <a:cs typeface="Aharoni" pitchFamily="2" charset="-79"/>
              </a:rPr>
              <a:t> j of  Infect Dis. </a:t>
            </a:r>
            <a:r>
              <a:rPr lang="en-MY" sz="900" b="1" dirty="0" smtClean="0">
                <a:solidFill>
                  <a:srgbClr val="C00000"/>
                </a:solidFill>
                <a:latin typeface="Gill Sans MT" pitchFamily="34" charset="0"/>
                <a:cs typeface="Aharoni" pitchFamily="2" charset="-79"/>
              </a:rPr>
              <a:t>2012]</a:t>
            </a:r>
          </a:p>
          <a:p>
            <a:endParaRPr lang="en-US" sz="9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Aharoni" pitchFamily="2" charset="-79"/>
            </a:endParaRPr>
          </a:p>
          <a:p>
            <a:endParaRPr lang="en-US" sz="900" b="1" dirty="0">
              <a:latin typeface="Gill Sans MT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867400" y="3581400"/>
            <a:ext cx="3276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endParaRPr lang="en-US" sz="1400" b="1" dirty="0" smtClean="0">
              <a:latin typeface="Gill Sans MT" pitchFamily="34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400" b="1" dirty="0" smtClean="0">
                <a:latin typeface="Gill Sans MT" pitchFamily="34" charset="0"/>
                <a:cs typeface="Times New Roman" pitchFamily="18" charset="0"/>
              </a:rPr>
              <a:t>Bacteremia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400" b="1" dirty="0" smtClean="0">
                <a:latin typeface="Gill Sans MT" pitchFamily="34" charset="0"/>
                <a:cs typeface="Times New Roman" pitchFamily="18" charset="0"/>
              </a:rPr>
              <a:t>Ocular infection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400" b="1" dirty="0" smtClean="0">
                <a:latin typeface="Gill Sans MT" pitchFamily="34" charset="0"/>
                <a:cs typeface="Times New Roman" pitchFamily="18" charset="0"/>
              </a:rPr>
              <a:t>Respiratory tract infection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400" b="1" dirty="0" smtClean="0">
                <a:latin typeface="Gill Sans MT" pitchFamily="34" charset="0"/>
                <a:cs typeface="Times New Roman" pitchFamily="18" charset="0"/>
              </a:rPr>
              <a:t>Wound / soft tissue infections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400" b="1" dirty="0" smtClean="0">
                <a:latin typeface="Gill Sans MT" pitchFamily="34" charset="0"/>
                <a:cs typeface="Times New Roman" pitchFamily="18" charset="0"/>
              </a:rPr>
              <a:t> Urinary tract infection</a:t>
            </a:r>
            <a:endParaRPr lang="en-US" sz="1400" b="1" dirty="0">
              <a:latin typeface="Gill Sans MT" pitchFamily="34" charset="0"/>
              <a:cs typeface="Times New Roman" pitchFamily="18" charset="0"/>
            </a:endParaRPr>
          </a:p>
        </p:txBody>
      </p:sp>
      <p:pic>
        <p:nvPicPr>
          <p:cNvPr id="39" name="Picture 38" descr="Layout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761999"/>
          </a:xfrm>
          <a:prstGeom prst="rect">
            <a:avLst/>
          </a:prstGeom>
        </p:spPr>
      </p:pic>
      <p:sp>
        <p:nvSpPr>
          <p:cNvPr id="40" name="Title 3"/>
          <p:cNvSpPr>
            <a:spLocks noGrp="1"/>
          </p:cNvSpPr>
          <p:nvPr>
            <p:ph type="title"/>
          </p:nvPr>
        </p:nvSpPr>
        <p:spPr>
          <a:xfrm>
            <a:off x="3429000" y="0"/>
            <a:ext cx="57150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165100" dist="76200" dir="3720000" sx="101000" sy="101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CC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n w="11430"/>
                <a:solidFill>
                  <a:srgbClr val="CC0000"/>
                </a:solidFill>
                <a:latin typeface="Gill Sans MT" pitchFamily="34" charset="0"/>
                <a:cs typeface="Times New Roman" pitchFamily="18" charset="0"/>
              </a:rPr>
              <a:t>Epidemiology</a:t>
            </a:r>
            <a:r>
              <a:rPr lang="en-US" sz="3600" b="1" dirty="0" smtClean="0">
                <a:ln w="11430"/>
                <a:solidFill>
                  <a:srgbClr val="CC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ill Sans MT" pitchFamily="34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CC0000"/>
              </a:solidFill>
              <a:latin typeface="Gill Sans MT" pitchFamily="34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424982" y="5715000"/>
            <a:ext cx="4499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Gill Sans MT" pitchFamily="34" charset="0"/>
              </a:rPr>
              <a:t>Radical increase over the past decades</a:t>
            </a:r>
          </a:p>
          <a:p>
            <a:pPr algn="ctr"/>
            <a:r>
              <a:rPr lang="en-US" b="1" dirty="0" smtClean="0">
                <a:latin typeface="Gill Sans MT" pitchFamily="34" charset="0"/>
              </a:rPr>
              <a:t>(2-4 fold increase)</a:t>
            </a:r>
          </a:p>
          <a:p>
            <a:pPr algn="ctr"/>
            <a:endParaRPr lang="en-US" b="1" dirty="0">
              <a:latin typeface="Gill Sans MT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2433282" y="2594395"/>
            <a:ext cx="1925299" cy="1150070"/>
            <a:chOff x="5883" y="1787271"/>
            <a:chExt cx="1796192" cy="682205"/>
          </a:xfrm>
          <a:scene3d>
            <a:camera prst="orthographicFront"/>
            <a:lightRig rig="flat" dir="t"/>
          </a:scene3d>
        </p:grpSpPr>
        <p:sp>
          <p:nvSpPr>
            <p:cNvPr id="67" name="Rounded Rectangle 66"/>
            <p:cNvSpPr/>
            <p:nvPr/>
          </p:nvSpPr>
          <p:spPr>
            <a:xfrm>
              <a:off x="5883" y="1787271"/>
              <a:ext cx="1796192" cy="682205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FEB80A">
                    <a:alpha val="80000"/>
                    <a:hueOff val="0"/>
                    <a:satOff val="0"/>
                    <a:lumOff val="0"/>
                    <a:alphaOff val="0"/>
                    <a:tint val="92000"/>
                    <a:satMod val="170000"/>
                  </a:srgbClr>
                </a:gs>
                <a:gs pos="15000">
                  <a:srgbClr val="FEB80A">
                    <a:alpha val="80000"/>
                    <a:hueOff val="0"/>
                    <a:satOff val="0"/>
                    <a:lumOff val="0"/>
                    <a:alphaOff val="0"/>
                    <a:tint val="92000"/>
                    <a:shade val="99000"/>
                    <a:satMod val="170000"/>
                  </a:srgbClr>
                </a:gs>
                <a:gs pos="62000">
                  <a:srgbClr val="FEB80A">
                    <a:alpha val="80000"/>
                    <a:hueOff val="0"/>
                    <a:satOff val="0"/>
                    <a:lumOff val="0"/>
                    <a:alphaOff val="0"/>
                    <a:tint val="96000"/>
                    <a:shade val="80000"/>
                    <a:satMod val="170000"/>
                  </a:srgbClr>
                </a:gs>
                <a:gs pos="97000">
                  <a:srgbClr val="FEB80A">
                    <a:alpha val="80000"/>
                    <a:hueOff val="0"/>
                    <a:satOff val="0"/>
                    <a:lumOff val="0"/>
                    <a:alphaOff val="0"/>
                    <a:tint val="98000"/>
                    <a:shade val="63000"/>
                    <a:satMod val="170000"/>
                  </a:srgbClr>
                </a:gs>
                <a:gs pos="100000">
                  <a:srgbClr val="FEB80A">
                    <a:alpha val="80000"/>
                    <a:hueOff val="0"/>
                    <a:satOff val="0"/>
                    <a:lumOff val="0"/>
                    <a:alphaOff val="0"/>
                    <a:shade val="62000"/>
                    <a:satMod val="17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68" name="Rounded Rectangle 4"/>
            <p:cNvSpPr/>
            <p:nvPr/>
          </p:nvSpPr>
          <p:spPr>
            <a:xfrm>
              <a:off x="25864" y="1807252"/>
              <a:ext cx="1756230" cy="64224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/>
              <a:r>
                <a:rPr lang="en-US" sz="1400" b="1" dirty="0" smtClean="0">
                  <a:solidFill>
                    <a:sysClr val="windowText" lastClr="000000"/>
                  </a:solidFill>
                  <a:latin typeface="Arial Black" pitchFamily="34" charset="0"/>
                </a:rPr>
                <a:t>Hospital Acquired (60%)</a:t>
              </a:r>
            </a:p>
            <a:p>
              <a:pPr algn="ctr"/>
              <a:endParaRPr lang="en-US" sz="800" dirty="0" smtClean="0">
                <a:solidFill>
                  <a:schemeClr val="tx1"/>
                </a:solidFill>
                <a:latin typeface="Gill Sans MT" pitchFamily="34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2574878" y="3505200"/>
            <a:ext cx="245432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endParaRPr lang="en-US" b="1" dirty="0" smtClean="0">
              <a:latin typeface="Gill Sans MT" pitchFamily="34" charset="0"/>
              <a:cs typeface="Times New Roman" pitchFamily="18" charset="0"/>
            </a:endParaRP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400" b="1" dirty="0" smtClean="0">
                <a:latin typeface="Gill Sans MT" pitchFamily="34" charset="0"/>
              </a:rPr>
              <a:t>Respiratory Tract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400" b="1" dirty="0" smtClean="0">
                <a:solidFill>
                  <a:sysClr val="windowText" lastClr="000000"/>
                </a:solidFill>
                <a:latin typeface="Gill Sans MT" pitchFamily="34" charset="0"/>
              </a:rPr>
              <a:t>Bacteremia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400" b="1" dirty="0">
                <a:solidFill>
                  <a:sysClr val="windowText" lastClr="000000"/>
                </a:solidFill>
                <a:latin typeface="Gill Sans MT" pitchFamily="34" charset="0"/>
              </a:rPr>
              <a:t>Bloodstream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400" b="1" dirty="0" smtClean="0">
                <a:solidFill>
                  <a:sysClr val="windowText" lastClr="000000"/>
                </a:solidFill>
                <a:latin typeface="Gill Sans MT" pitchFamily="34" charset="0"/>
              </a:rPr>
              <a:t>Urinary Tract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400" b="1" dirty="0" smtClean="0">
                <a:solidFill>
                  <a:sysClr val="windowText" lastClr="000000"/>
                </a:solidFill>
                <a:latin typeface="Gill Sans MT" pitchFamily="34" charset="0"/>
              </a:rPr>
              <a:t>Wound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400" b="1" dirty="0" smtClean="0">
                <a:solidFill>
                  <a:sysClr val="windowText" lastClr="000000"/>
                </a:solidFill>
                <a:latin typeface="Gill Sans MT" pitchFamily="34" charset="0"/>
              </a:rPr>
              <a:t>Gastro-Intestinal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400" b="1" dirty="0" smtClean="0">
                <a:solidFill>
                  <a:sysClr val="windowText" lastClr="000000"/>
                </a:solidFill>
                <a:latin typeface="Gill Sans MT" pitchFamily="34" charset="0"/>
              </a:rPr>
              <a:t>Neural</a:t>
            </a:r>
            <a:endParaRPr lang="en-US" sz="1400" b="1" dirty="0">
              <a:latin typeface="Gill Sans MT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024082" y="1625002"/>
            <a:ext cx="0" cy="50859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576282" y="2133600"/>
            <a:ext cx="289560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588792" y="2110977"/>
            <a:ext cx="0" cy="335757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459372" y="2110978"/>
            <a:ext cx="0" cy="335757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876300" y="1218038"/>
            <a:ext cx="2209800" cy="11811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MY" sz="1200" b="1" dirty="0" smtClean="0">
                <a:solidFill>
                  <a:schemeClr val="tx1"/>
                </a:solidFill>
                <a:latin typeface="Gill Sans MT" pitchFamily="34" charset="0"/>
              </a:rPr>
              <a:t>In Malaysia, </a:t>
            </a:r>
            <a:r>
              <a:rPr lang="en-US" sz="1200" b="1" dirty="0">
                <a:latin typeface="Gill Sans MT" pitchFamily="34" charset="0"/>
              </a:rPr>
              <a:t>highest number </a:t>
            </a:r>
            <a:r>
              <a:rPr lang="en-US" sz="1200" b="1" dirty="0" smtClean="0">
                <a:latin typeface="Gill Sans MT" pitchFamily="34" charset="0"/>
              </a:rPr>
              <a:t>of </a:t>
            </a:r>
            <a:r>
              <a:rPr lang="en-US" sz="1200" b="1" i="1" dirty="0" smtClean="0">
                <a:latin typeface="Gill Sans MT" pitchFamily="34" charset="0"/>
              </a:rPr>
              <a:t>S. </a:t>
            </a:r>
            <a:r>
              <a:rPr lang="en-US" sz="1200" b="1" i="1" dirty="0" err="1" smtClean="0">
                <a:latin typeface="Gill Sans MT" pitchFamily="34" charset="0"/>
              </a:rPr>
              <a:t>maltophilia</a:t>
            </a:r>
            <a:r>
              <a:rPr lang="en-US" sz="1200" b="1" dirty="0">
                <a:latin typeface="Gill Sans MT" pitchFamily="34" charset="0"/>
              </a:rPr>
              <a:t> </a:t>
            </a:r>
            <a:r>
              <a:rPr lang="en-US" sz="1200" b="1" dirty="0" smtClean="0">
                <a:latin typeface="Gill Sans MT" pitchFamily="34" charset="0"/>
              </a:rPr>
              <a:t>infections </a:t>
            </a:r>
            <a:r>
              <a:rPr lang="en-US" sz="1200" b="1" dirty="0">
                <a:latin typeface="Gill Sans MT" pitchFamily="34" charset="0"/>
              </a:rPr>
              <a:t>was observed </a:t>
            </a:r>
            <a:r>
              <a:rPr lang="en-US" sz="1200" b="1" dirty="0" smtClean="0">
                <a:latin typeface="Gill Sans MT" pitchFamily="34" charset="0"/>
              </a:rPr>
              <a:t>among Tracheal Aspirate of about 39%.</a:t>
            </a:r>
            <a:endParaRPr lang="en-US" sz="1200" b="1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15" name="Left Brace 14"/>
          <p:cNvSpPr/>
          <p:nvPr/>
        </p:nvSpPr>
        <p:spPr>
          <a:xfrm rot="16200000">
            <a:off x="5447297" y="2210803"/>
            <a:ext cx="495300" cy="6360693"/>
          </a:xfrm>
          <a:prstGeom prst="leftBrac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4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7306" y="1903295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4838" lvl="2" indent="-342900">
              <a:buFont typeface="Arial" pitchFamily="34" charset="0"/>
              <a:buChar char="•"/>
            </a:pPr>
            <a:r>
              <a:rPr lang="en-US" sz="2000" dirty="0"/>
              <a:t>The failure to distinguish between colonization and infection has led to  the belief that </a:t>
            </a:r>
            <a:r>
              <a:rPr lang="en-US" sz="2000" i="1" dirty="0"/>
              <a:t>S. </a:t>
            </a:r>
            <a:r>
              <a:rPr lang="en-US" sz="2000" i="1" dirty="0" err="1"/>
              <a:t>maltophilia</a:t>
            </a:r>
            <a:r>
              <a:rPr lang="en-US" sz="2000" i="1" dirty="0"/>
              <a:t> </a:t>
            </a:r>
            <a:r>
              <a:rPr lang="en-US" sz="2000" dirty="0"/>
              <a:t>is an organism of limited pathogenic  potential that is rarely capable of causing disease in healthy individuals</a:t>
            </a:r>
            <a:r>
              <a:rPr lang="en-US" sz="2000" dirty="0" smtClean="0"/>
              <a:t>.</a:t>
            </a:r>
            <a:endParaRPr lang="en-US" sz="2000" baseline="30000" dirty="0"/>
          </a:p>
          <a:p>
            <a:pPr marL="604838" lvl="2" indent="-342900">
              <a:buFont typeface="Arial" pitchFamily="34" charset="0"/>
              <a:buChar char="•"/>
            </a:pPr>
            <a:r>
              <a:rPr lang="en-US" sz="2000" dirty="0" smtClean="0"/>
              <a:t>Reports </a:t>
            </a:r>
            <a:r>
              <a:rPr lang="en-US" sz="2000" dirty="0"/>
              <a:t>indicate that infection with this organism is associated with significant morbidity and mortality rates particularly in severely compromised patients. </a:t>
            </a:r>
            <a:endParaRPr lang="en-US" sz="2000" baseline="30000" dirty="0"/>
          </a:p>
          <a:p>
            <a:pPr marL="604838" lvl="2" indent="-342900">
              <a:buFont typeface="Arial" pitchFamily="34" charset="0"/>
              <a:buChar char="•"/>
            </a:pPr>
            <a:r>
              <a:rPr lang="en-US" sz="2000" dirty="0" smtClean="0"/>
              <a:t>Its </a:t>
            </a:r>
            <a:r>
              <a:rPr lang="en-US" sz="2000" dirty="0"/>
              <a:t>mechanism of pathogenesis is poorly understood</a:t>
            </a:r>
            <a:endParaRPr lang="en-MY" dirty="0"/>
          </a:p>
        </p:txBody>
      </p:sp>
      <p:sp>
        <p:nvSpPr>
          <p:cNvPr id="3" name="TextBox 2"/>
          <p:cNvSpPr txBox="1"/>
          <p:nvPr/>
        </p:nvSpPr>
        <p:spPr>
          <a:xfrm>
            <a:off x="1348489" y="1142005"/>
            <a:ext cx="6447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all" dirty="0" smtClean="0"/>
              <a:t>S. </a:t>
            </a:r>
            <a:r>
              <a:rPr lang="en-US" sz="2400" b="1" i="1" cap="all" dirty="0" err="1"/>
              <a:t>m</a:t>
            </a:r>
            <a:r>
              <a:rPr lang="en-US" sz="2400" b="1" i="1" cap="all" dirty="0" err="1" smtClean="0"/>
              <a:t>altophilia</a:t>
            </a:r>
            <a:r>
              <a:rPr lang="en-US" sz="2400" b="1" i="1" cap="all" dirty="0" smtClean="0"/>
              <a:t> </a:t>
            </a:r>
            <a:r>
              <a:rPr lang="en-US" sz="2400" b="1" cap="all" dirty="0" smtClean="0"/>
              <a:t>colonization or pathogen ? </a:t>
            </a:r>
            <a:endParaRPr lang="en-MY" sz="2400" b="1" cap="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8BAE-79BA-4704-9525-89A9058E05A5}" type="slidenum">
              <a:rPr lang="en-MY" smtClean="0"/>
              <a:t>9</a:t>
            </a:fld>
            <a:endParaRPr lang="en-MY"/>
          </a:p>
        </p:txBody>
      </p:sp>
      <p:pic>
        <p:nvPicPr>
          <p:cNvPr id="5" name="Content Placeholder 4" descr="U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15416"/>
            <a:ext cx="9144000" cy="101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1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2442</TotalTime>
  <Words>2447</Words>
  <Application>Microsoft Office PowerPoint</Application>
  <PresentationFormat>On-screen Show (4:3)</PresentationFormat>
  <Paragraphs>563</Paragraphs>
  <Slides>25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Prism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Epidemiology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DR.Neela</dc:creator>
  <cp:lastModifiedBy>Dr. Raja</cp:lastModifiedBy>
  <cp:revision>116</cp:revision>
  <dcterms:created xsi:type="dcterms:W3CDTF">2012-07-16T06:09:43Z</dcterms:created>
  <dcterms:modified xsi:type="dcterms:W3CDTF">2014-09-23T07:04:03Z</dcterms:modified>
</cp:coreProperties>
</file>