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1" r:id="rId6"/>
    <p:sldId id="260" r:id="rId7"/>
    <p:sldId id="266" r:id="rId8"/>
    <p:sldId id="262" r:id="rId9"/>
    <p:sldId id="263" r:id="rId10"/>
    <p:sldId id="264" r:id="rId11"/>
    <p:sldId id="289" r:id="rId12"/>
    <p:sldId id="285" r:id="rId13"/>
    <p:sldId id="286" r:id="rId14"/>
    <p:sldId id="265" r:id="rId15"/>
    <p:sldId id="268" r:id="rId16"/>
    <p:sldId id="267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6" r:id="rId26"/>
    <p:sldId id="278" r:id="rId27"/>
    <p:sldId id="279" r:id="rId28"/>
    <p:sldId id="280" r:id="rId29"/>
    <p:sldId id="282" r:id="rId30"/>
    <p:sldId id="281" r:id="rId31"/>
    <p:sldId id="283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49" autoAdjust="0"/>
  </p:normalViewPr>
  <p:slideViewPr>
    <p:cSldViewPr>
      <p:cViewPr>
        <p:scale>
          <a:sx n="68" d="100"/>
          <a:sy n="68" d="100"/>
        </p:scale>
        <p:origin x="-1446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6598A5-1182-4D80-8070-5441D6F13813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1DAF59-CC8E-4D23-9E34-EE37484F0C5E}">
      <dgm:prSet phldrT="[Text]"/>
      <dgm:spPr/>
      <dgm:t>
        <a:bodyPr/>
        <a:lstStyle/>
        <a:p>
          <a:r>
            <a:rPr lang="en-US" dirty="0" smtClean="0"/>
            <a:t>Systemic Inflammation</a:t>
          </a:r>
          <a:endParaRPr lang="en-US" dirty="0"/>
        </a:p>
      </dgm:t>
    </dgm:pt>
    <dgm:pt modelId="{9B6A54C0-0D07-4787-9DA4-32E0F8B3C387}" type="parTrans" cxnId="{F11C3732-FFFD-4A93-8EEE-1E303EAE0366}">
      <dgm:prSet/>
      <dgm:spPr/>
      <dgm:t>
        <a:bodyPr/>
        <a:lstStyle/>
        <a:p>
          <a:endParaRPr lang="en-US"/>
        </a:p>
      </dgm:t>
    </dgm:pt>
    <dgm:pt modelId="{D8D27253-25C3-4C89-AEEF-6CAC3326F0F0}" type="sibTrans" cxnId="{F11C3732-FFFD-4A93-8EEE-1E303EAE0366}">
      <dgm:prSet/>
      <dgm:spPr/>
      <dgm:t>
        <a:bodyPr/>
        <a:lstStyle/>
        <a:p>
          <a:endParaRPr lang="en-US"/>
        </a:p>
      </dgm:t>
    </dgm:pt>
    <dgm:pt modelId="{B1001F81-EBD2-4F87-85C0-781ABFDF1408}">
      <dgm:prSet phldrT="[Text]"/>
      <dgm:spPr/>
      <dgm:t>
        <a:bodyPr/>
        <a:lstStyle/>
        <a:p>
          <a:r>
            <a:rPr lang="en-US" dirty="0" smtClean="0"/>
            <a:t>Increased Metabolic Rate</a:t>
          </a:r>
          <a:endParaRPr lang="en-US" dirty="0"/>
        </a:p>
      </dgm:t>
    </dgm:pt>
    <dgm:pt modelId="{3FCCADA0-95DA-4FEA-BBFD-A8D5CF9812FF}">
      <dgm:prSet phldrT="[Text]"/>
      <dgm:spPr/>
      <dgm:t>
        <a:bodyPr/>
        <a:lstStyle/>
        <a:p>
          <a:r>
            <a:rPr lang="en-US" dirty="0" smtClean="0"/>
            <a:t>Increased Oxygen Consumption	</a:t>
          </a:r>
          <a:endParaRPr lang="en-US" dirty="0"/>
        </a:p>
      </dgm:t>
    </dgm:pt>
    <dgm:pt modelId="{0D1C7006-8F4A-460F-89A6-A187942F5EB7}">
      <dgm:prSet phldrT="[Text]"/>
      <dgm:spPr/>
      <dgm:t>
        <a:bodyPr/>
        <a:lstStyle/>
        <a:p>
          <a:r>
            <a:rPr lang="en-US" dirty="0" smtClean="0"/>
            <a:t>Systemic Response</a:t>
          </a:r>
          <a:endParaRPr lang="en-US" dirty="0"/>
        </a:p>
      </dgm:t>
    </dgm:pt>
    <dgm:pt modelId="{1C0894EA-58E8-4EB2-9071-EA13C3AF5BD7}" type="sibTrans" cxnId="{8F2A0555-5DC8-4359-8FC0-212343F8BCA6}">
      <dgm:prSet/>
      <dgm:spPr/>
      <dgm:t>
        <a:bodyPr/>
        <a:lstStyle/>
        <a:p>
          <a:endParaRPr lang="en-US"/>
        </a:p>
      </dgm:t>
    </dgm:pt>
    <dgm:pt modelId="{210AADCC-C518-4198-A26B-4A8212A247EA}" type="parTrans" cxnId="{8F2A0555-5DC8-4359-8FC0-212343F8BCA6}">
      <dgm:prSet/>
      <dgm:spPr/>
      <dgm:t>
        <a:bodyPr/>
        <a:lstStyle/>
        <a:p>
          <a:endParaRPr lang="en-US"/>
        </a:p>
      </dgm:t>
    </dgm:pt>
    <dgm:pt modelId="{7E9647B0-F1EC-4023-8BD7-C54B75DD57CD}" type="sibTrans" cxnId="{582F89BA-CFC6-4A1F-B0D2-2F5E3C38EBB3}">
      <dgm:prSet/>
      <dgm:spPr/>
      <dgm:t>
        <a:bodyPr/>
        <a:lstStyle/>
        <a:p>
          <a:endParaRPr lang="en-US"/>
        </a:p>
      </dgm:t>
    </dgm:pt>
    <dgm:pt modelId="{45F6839B-1241-4896-BF2A-03A4ED9BF2D3}" type="parTrans" cxnId="{582F89BA-CFC6-4A1F-B0D2-2F5E3C38EBB3}">
      <dgm:prSet/>
      <dgm:spPr/>
      <dgm:t>
        <a:bodyPr/>
        <a:lstStyle/>
        <a:p>
          <a:endParaRPr lang="en-US"/>
        </a:p>
      </dgm:t>
    </dgm:pt>
    <dgm:pt modelId="{44C23B5A-589E-450B-B224-5A4DE71F415D}" type="sibTrans" cxnId="{B393E0C9-6076-4033-AD16-7FC4371E6C80}">
      <dgm:prSet/>
      <dgm:spPr/>
      <dgm:t>
        <a:bodyPr/>
        <a:lstStyle/>
        <a:p>
          <a:endParaRPr lang="en-US"/>
        </a:p>
      </dgm:t>
    </dgm:pt>
    <dgm:pt modelId="{7D2D13A8-4226-4E10-A95B-72503D683F13}" type="parTrans" cxnId="{B393E0C9-6076-4033-AD16-7FC4371E6C80}">
      <dgm:prSet/>
      <dgm:spPr/>
      <dgm:t>
        <a:bodyPr/>
        <a:lstStyle/>
        <a:p>
          <a:endParaRPr lang="en-US"/>
        </a:p>
      </dgm:t>
    </dgm:pt>
    <dgm:pt modelId="{A1C764B3-BFAD-435B-A862-11D600CF35BA}">
      <dgm:prSet phldrT="[Text]"/>
      <dgm:spPr/>
      <dgm:t>
        <a:bodyPr/>
        <a:lstStyle/>
        <a:p>
          <a:r>
            <a:rPr lang="en-US" dirty="0" smtClean="0"/>
            <a:t>Increased Temperature</a:t>
          </a:r>
          <a:endParaRPr lang="en-US" dirty="0"/>
        </a:p>
      </dgm:t>
    </dgm:pt>
    <dgm:pt modelId="{EAE17C95-CD03-48A5-AE10-B3EF1EF8104F}" type="parTrans" cxnId="{35D4DA7C-FE48-4741-ABE1-150A516A254F}">
      <dgm:prSet/>
      <dgm:spPr/>
      <dgm:t>
        <a:bodyPr/>
        <a:lstStyle/>
        <a:p>
          <a:endParaRPr lang="en-US"/>
        </a:p>
      </dgm:t>
    </dgm:pt>
    <dgm:pt modelId="{C4930DEA-130E-4C85-96AD-7F4F8B14BA0D}" type="sibTrans" cxnId="{35D4DA7C-FE48-4741-ABE1-150A516A254F}">
      <dgm:prSet/>
      <dgm:spPr/>
      <dgm:t>
        <a:bodyPr/>
        <a:lstStyle/>
        <a:p>
          <a:endParaRPr lang="en-US"/>
        </a:p>
      </dgm:t>
    </dgm:pt>
    <dgm:pt modelId="{9CF6F8B6-7C17-4A43-A84F-ED78255B3B82}">
      <dgm:prSet phldrT="[Text]"/>
      <dgm:spPr/>
      <dgm:t>
        <a:bodyPr/>
        <a:lstStyle/>
        <a:p>
          <a:r>
            <a:rPr lang="en-US" dirty="0" smtClean="0"/>
            <a:t>Protein Catabolism, Loss Lean Body Mass</a:t>
          </a:r>
          <a:endParaRPr lang="en-US" dirty="0"/>
        </a:p>
      </dgm:t>
    </dgm:pt>
    <dgm:pt modelId="{DE077A07-56CF-4AB6-91D9-11E942A9D606}" type="parTrans" cxnId="{45836209-8BEA-4A1F-AF44-FC5121D81451}">
      <dgm:prSet/>
      <dgm:spPr/>
      <dgm:t>
        <a:bodyPr/>
        <a:lstStyle/>
        <a:p>
          <a:endParaRPr lang="en-US"/>
        </a:p>
      </dgm:t>
    </dgm:pt>
    <dgm:pt modelId="{8CCF7CEE-3EB9-4A71-B623-AC7C59306D7E}" type="sibTrans" cxnId="{45836209-8BEA-4A1F-AF44-FC5121D81451}">
      <dgm:prSet/>
      <dgm:spPr/>
      <dgm:t>
        <a:bodyPr/>
        <a:lstStyle/>
        <a:p>
          <a:endParaRPr lang="en-US"/>
        </a:p>
      </dgm:t>
    </dgm:pt>
    <dgm:pt modelId="{EB053B31-E325-4860-9240-A8A46536C4C1}">
      <dgm:prSet phldrT="[Text]"/>
      <dgm:spPr/>
      <dgm:t>
        <a:bodyPr/>
        <a:lstStyle/>
        <a:p>
          <a:r>
            <a:rPr lang="en-US" dirty="0" smtClean="0"/>
            <a:t>Blood Flow </a:t>
          </a:r>
          <a:r>
            <a:rPr lang="en-US" dirty="0" err="1" smtClean="0"/>
            <a:t>Maldistribution</a:t>
          </a:r>
          <a:r>
            <a:rPr lang="en-US" dirty="0" smtClean="0"/>
            <a:t> Leading to Ischemia</a:t>
          </a:r>
          <a:endParaRPr lang="en-US" dirty="0"/>
        </a:p>
      </dgm:t>
    </dgm:pt>
    <dgm:pt modelId="{B9110313-03B8-4BD9-8038-06E1D3B66FC3}" type="parTrans" cxnId="{3D6812AF-7762-4B9D-8278-767D19EFB992}">
      <dgm:prSet/>
      <dgm:spPr/>
      <dgm:t>
        <a:bodyPr/>
        <a:lstStyle/>
        <a:p>
          <a:endParaRPr lang="en-US"/>
        </a:p>
      </dgm:t>
    </dgm:pt>
    <dgm:pt modelId="{B5540139-75A8-4CC0-BF9C-43F13517DA44}" type="sibTrans" cxnId="{3D6812AF-7762-4B9D-8278-767D19EFB992}">
      <dgm:prSet/>
      <dgm:spPr/>
      <dgm:t>
        <a:bodyPr/>
        <a:lstStyle/>
        <a:p>
          <a:endParaRPr lang="en-US"/>
        </a:p>
      </dgm:t>
    </dgm:pt>
    <dgm:pt modelId="{33B8C53E-A7C5-4C73-9423-5AD917C8FA92}" type="pres">
      <dgm:prSet presAssocID="{896598A5-1182-4D80-8070-5441D6F138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96D183-AF0E-4CD7-B3FF-8B0674C25F5D}" type="pres">
      <dgm:prSet presAssocID="{896598A5-1182-4D80-8070-5441D6F13813}" presName="tSp" presStyleCnt="0"/>
      <dgm:spPr/>
    </dgm:pt>
    <dgm:pt modelId="{B77C5884-E66D-405B-B08B-0CBB7BE9A400}" type="pres">
      <dgm:prSet presAssocID="{896598A5-1182-4D80-8070-5441D6F13813}" presName="bSp" presStyleCnt="0"/>
      <dgm:spPr/>
    </dgm:pt>
    <dgm:pt modelId="{80F30339-E000-474E-A3C5-B27B44E92F9F}" type="pres">
      <dgm:prSet presAssocID="{896598A5-1182-4D80-8070-5441D6F13813}" presName="process" presStyleCnt="0"/>
      <dgm:spPr/>
    </dgm:pt>
    <dgm:pt modelId="{13F099A1-1E08-4C9A-ABD1-94418EE596D9}" type="pres">
      <dgm:prSet presAssocID="{4B1DAF59-CC8E-4D23-9E34-EE37484F0C5E}" presName="composite1" presStyleCnt="0"/>
      <dgm:spPr/>
    </dgm:pt>
    <dgm:pt modelId="{DB83143A-9D70-44BF-80DD-F63B9FB84EAB}" type="pres">
      <dgm:prSet presAssocID="{4B1DAF59-CC8E-4D23-9E34-EE37484F0C5E}" presName="dummyNode1" presStyleLbl="node1" presStyleIdx="0" presStyleCnt="2"/>
      <dgm:spPr/>
    </dgm:pt>
    <dgm:pt modelId="{88AF9A00-B314-4482-A96D-619F35F76B7E}" type="pres">
      <dgm:prSet presAssocID="{4B1DAF59-CC8E-4D23-9E34-EE37484F0C5E}" presName="childNode1" presStyleLbl="bgAcc1" presStyleIdx="0" presStyleCnt="2" custLinFactX="48984" custLinFactNeighborX="100000" custLinFactNeighborY="-25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821A0-0214-4075-8848-855AB0365F3F}" type="pres">
      <dgm:prSet presAssocID="{4B1DAF59-CC8E-4D23-9E34-EE37484F0C5E}" presName="childNode1tx" presStyleLbl="bgAcc1" presStyleIdx="0" presStyleCnt="2">
        <dgm:presLayoutVars>
          <dgm:bulletEnabled val="1"/>
        </dgm:presLayoutVars>
      </dgm:prSet>
      <dgm:spPr/>
    </dgm:pt>
    <dgm:pt modelId="{70423656-29BD-4393-B66C-921C51038C6C}" type="pres">
      <dgm:prSet presAssocID="{4B1DAF59-CC8E-4D23-9E34-EE37484F0C5E}" presName="parentNode1" presStyleLbl="node1" presStyleIdx="0" presStyleCnt="2" custLinFactX="23454" custLinFactY="-100000" custLinFactNeighborX="100000" custLinFactNeighborY="-1779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2ED02C-58D3-4532-BBBE-0D53A3AA2DBE}" type="pres">
      <dgm:prSet presAssocID="{4B1DAF59-CC8E-4D23-9E34-EE37484F0C5E}" presName="connSite1" presStyleCnt="0"/>
      <dgm:spPr/>
    </dgm:pt>
    <dgm:pt modelId="{26FC2402-BA0F-42AF-B332-7415761C6BA7}" type="pres">
      <dgm:prSet presAssocID="{D8D27253-25C3-4C89-AEEF-6CAC3326F0F0}" presName="Name9" presStyleLbl="sibTrans2D1" presStyleIdx="0" presStyleCnt="1" custAng="21435418" custLinFactNeighborX="-33048" custLinFactNeighborY="-16457"/>
      <dgm:spPr/>
      <dgm:t>
        <a:bodyPr/>
        <a:lstStyle/>
        <a:p>
          <a:endParaRPr lang="en-US"/>
        </a:p>
      </dgm:t>
    </dgm:pt>
    <dgm:pt modelId="{FC2562F4-7417-430B-898B-672194DC4EE8}" type="pres">
      <dgm:prSet presAssocID="{0D1C7006-8F4A-460F-89A6-A187942F5EB7}" presName="composite2" presStyleCnt="0"/>
      <dgm:spPr/>
    </dgm:pt>
    <dgm:pt modelId="{6A9A5D07-870A-4D93-AA07-09B1ACF3B569}" type="pres">
      <dgm:prSet presAssocID="{0D1C7006-8F4A-460F-89A6-A187942F5EB7}" presName="dummyNode2" presStyleLbl="node1" presStyleIdx="0" presStyleCnt="2"/>
      <dgm:spPr/>
    </dgm:pt>
    <dgm:pt modelId="{FF28A94A-87E9-494A-819A-F81E522F94CB}" type="pres">
      <dgm:prSet presAssocID="{0D1C7006-8F4A-460F-89A6-A187942F5EB7}" presName="childNode2" presStyleLbl="bgAcc1" presStyleIdx="1" presStyleCnt="2" custLinFactNeighborX="12642" custLinFactNeighborY="33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2E916-0207-44C9-85BA-41C675E7B6FF}" type="pres">
      <dgm:prSet presAssocID="{0D1C7006-8F4A-460F-89A6-A187942F5EB7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7A9413-DD96-4470-A846-F88A12E8AB1A}" type="pres">
      <dgm:prSet presAssocID="{0D1C7006-8F4A-460F-89A6-A187942F5EB7}" presName="parentNode2" presStyleLbl="node1" presStyleIdx="1" presStyleCnt="2" custLinFactNeighborX="18078" custLinFactNeighborY="770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57C9C-0CC0-4E81-B72C-45E76AC80E30}" type="pres">
      <dgm:prSet presAssocID="{0D1C7006-8F4A-460F-89A6-A187942F5EB7}" presName="connSite2" presStyleCnt="0"/>
      <dgm:spPr/>
    </dgm:pt>
  </dgm:ptLst>
  <dgm:cxnLst>
    <dgm:cxn modelId="{45836209-8BEA-4A1F-AF44-FC5121D81451}" srcId="{0D1C7006-8F4A-460F-89A6-A187942F5EB7}" destId="{9CF6F8B6-7C17-4A43-A84F-ED78255B3B82}" srcOrd="3" destOrd="0" parTransId="{DE077A07-56CF-4AB6-91D9-11E942A9D606}" sibTransId="{8CCF7CEE-3EB9-4A71-B623-AC7C59306D7E}"/>
    <dgm:cxn modelId="{8F2A0555-5DC8-4359-8FC0-212343F8BCA6}" srcId="{896598A5-1182-4D80-8070-5441D6F13813}" destId="{0D1C7006-8F4A-460F-89A6-A187942F5EB7}" srcOrd="1" destOrd="0" parTransId="{210AADCC-C518-4198-A26B-4A8212A247EA}" sibTransId="{1C0894EA-58E8-4EB2-9071-EA13C3AF5BD7}"/>
    <dgm:cxn modelId="{7CBCACA2-5F11-4C83-9351-9B55586102F7}" type="presOf" srcId="{0D1C7006-8F4A-460F-89A6-A187942F5EB7}" destId="{FF7A9413-DD96-4470-A846-F88A12E8AB1A}" srcOrd="0" destOrd="0" presId="urn:microsoft.com/office/officeart/2005/8/layout/hProcess4"/>
    <dgm:cxn modelId="{B758AE88-D28C-4F2B-AB5B-61763517B935}" type="presOf" srcId="{A1C764B3-BFAD-435B-A862-11D600CF35BA}" destId="{FF28A94A-87E9-494A-819A-F81E522F94CB}" srcOrd="0" destOrd="2" presId="urn:microsoft.com/office/officeart/2005/8/layout/hProcess4"/>
    <dgm:cxn modelId="{5DA63417-BB35-4EFE-9A90-4014EDA80B2F}" type="presOf" srcId="{EB053B31-E325-4860-9240-A8A46536C4C1}" destId="{0192E916-0207-44C9-85BA-41C675E7B6FF}" srcOrd="1" destOrd="4" presId="urn:microsoft.com/office/officeart/2005/8/layout/hProcess4"/>
    <dgm:cxn modelId="{2BDC7DF4-F06F-4D32-99BD-30DE196F3611}" type="presOf" srcId="{4B1DAF59-CC8E-4D23-9E34-EE37484F0C5E}" destId="{70423656-29BD-4393-B66C-921C51038C6C}" srcOrd="0" destOrd="0" presId="urn:microsoft.com/office/officeart/2005/8/layout/hProcess4"/>
    <dgm:cxn modelId="{F11C3732-FFFD-4A93-8EEE-1E303EAE0366}" srcId="{896598A5-1182-4D80-8070-5441D6F13813}" destId="{4B1DAF59-CC8E-4D23-9E34-EE37484F0C5E}" srcOrd="0" destOrd="0" parTransId="{9B6A54C0-0D07-4787-9DA4-32E0F8B3C387}" sibTransId="{D8D27253-25C3-4C89-AEEF-6CAC3326F0F0}"/>
    <dgm:cxn modelId="{B20337FA-2284-4CD9-BF17-CD9955F0FBB2}" type="presOf" srcId="{3FCCADA0-95DA-4FEA-BBFD-A8D5CF9812FF}" destId="{0192E916-0207-44C9-85BA-41C675E7B6FF}" srcOrd="1" destOrd="0" presId="urn:microsoft.com/office/officeart/2005/8/layout/hProcess4"/>
    <dgm:cxn modelId="{33B9A263-2B7A-4029-AF5A-DE0EFDB342D9}" type="presOf" srcId="{9CF6F8B6-7C17-4A43-A84F-ED78255B3B82}" destId="{FF28A94A-87E9-494A-819A-F81E522F94CB}" srcOrd="0" destOrd="3" presId="urn:microsoft.com/office/officeart/2005/8/layout/hProcess4"/>
    <dgm:cxn modelId="{3D6812AF-7762-4B9D-8278-767D19EFB992}" srcId="{0D1C7006-8F4A-460F-89A6-A187942F5EB7}" destId="{EB053B31-E325-4860-9240-A8A46536C4C1}" srcOrd="4" destOrd="0" parTransId="{B9110313-03B8-4BD9-8038-06E1D3B66FC3}" sibTransId="{B5540139-75A8-4CC0-BF9C-43F13517DA44}"/>
    <dgm:cxn modelId="{35D4DA7C-FE48-4741-ABE1-150A516A254F}" srcId="{0D1C7006-8F4A-460F-89A6-A187942F5EB7}" destId="{A1C764B3-BFAD-435B-A862-11D600CF35BA}" srcOrd="2" destOrd="0" parTransId="{EAE17C95-CD03-48A5-AE10-B3EF1EF8104F}" sibTransId="{C4930DEA-130E-4C85-96AD-7F4F8B14BA0D}"/>
    <dgm:cxn modelId="{B393E0C9-6076-4033-AD16-7FC4371E6C80}" srcId="{0D1C7006-8F4A-460F-89A6-A187942F5EB7}" destId="{3FCCADA0-95DA-4FEA-BBFD-A8D5CF9812FF}" srcOrd="0" destOrd="0" parTransId="{7D2D13A8-4226-4E10-A95B-72503D683F13}" sibTransId="{44C23B5A-589E-450B-B224-5A4DE71F415D}"/>
    <dgm:cxn modelId="{BACE303A-451F-4609-A59F-DA0484ED091E}" type="presOf" srcId="{896598A5-1182-4D80-8070-5441D6F13813}" destId="{33B8C53E-A7C5-4C73-9423-5AD917C8FA92}" srcOrd="0" destOrd="0" presId="urn:microsoft.com/office/officeart/2005/8/layout/hProcess4"/>
    <dgm:cxn modelId="{C79465A0-5A02-4A05-9915-281B1C5F69B4}" type="presOf" srcId="{D8D27253-25C3-4C89-AEEF-6CAC3326F0F0}" destId="{26FC2402-BA0F-42AF-B332-7415761C6BA7}" srcOrd="0" destOrd="0" presId="urn:microsoft.com/office/officeart/2005/8/layout/hProcess4"/>
    <dgm:cxn modelId="{92C766B4-50CE-4294-8D63-C5C07095AE49}" type="presOf" srcId="{A1C764B3-BFAD-435B-A862-11D600CF35BA}" destId="{0192E916-0207-44C9-85BA-41C675E7B6FF}" srcOrd="1" destOrd="2" presId="urn:microsoft.com/office/officeart/2005/8/layout/hProcess4"/>
    <dgm:cxn modelId="{41ED2396-7569-4DCD-80BF-411472426F8C}" type="presOf" srcId="{EB053B31-E325-4860-9240-A8A46536C4C1}" destId="{FF28A94A-87E9-494A-819A-F81E522F94CB}" srcOrd="0" destOrd="4" presId="urn:microsoft.com/office/officeart/2005/8/layout/hProcess4"/>
    <dgm:cxn modelId="{E098CB23-60B3-4331-8476-5D63B91AC1E1}" type="presOf" srcId="{B1001F81-EBD2-4F87-85C0-781ABFDF1408}" destId="{FF28A94A-87E9-494A-819A-F81E522F94CB}" srcOrd="0" destOrd="1" presId="urn:microsoft.com/office/officeart/2005/8/layout/hProcess4"/>
    <dgm:cxn modelId="{DA4D2601-D71C-4DB3-A5E4-EF65B8183182}" type="presOf" srcId="{B1001F81-EBD2-4F87-85C0-781ABFDF1408}" destId="{0192E916-0207-44C9-85BA-41C675E7B6FF}" srcOrd="1" destOrd="1" presId="urn:microsoft.com/office/officeart/2005/8/layout/hProcess4"/>
    <dgm:cxn modelId="{7CD04421-0B9C-4EF4-8054-093E3A95A3DD}" type="presOf" srcId="{9CF6F8B6-7C17-4A43-A84F-ED78255B3B82}" destId="{0192E916-0207-44C9-85BA-41C675E7B6FF}" srcOrd="1" destOrd="3" presId="urn:microsoft.com/office/officeart/2005/8/layout/hProcess4"/>
    <dgm:cxn modelId="{582F89BA-CFC6-4A1F-B0D2-2F5E3C38EBB3}" srcId="{0D1C7006-8F4A-460F-89A6-A187942F5EB7}" destId="{B1001F81-EBD2-4F87-85C0-781ABFDF1408}" srcOrd="1" destOrd="0" parTransId="{45F6839B-1241-4896-BF2A-03A4ED9BF2D3}" sibTransId="{7E9647B0-F1EC-4023-8BD7-C54B75DD57CD}"/>
    <dgm:cxn modelId="{A7CBDFC3-8728-4502-83D9-E0719E360BBB}" type="presOf" srcId="{3FCCADA0-95DA-4FEA-BBFD-A8D5CF9812FF}" destId="{FF28A94A-87E9-494A-819A-F81E522F94CB}" srcOrd="0" destOrd="0" presId="urn:microsoft.com/office/officeart/2005/8/layout/hProcess4"/>
    <dgm:cxn modelId="{58DC51DD-FBE2-4617-AD29-A86F27FEE017}" type="presParOf" srcId="{33B8C53E-A7C5-4C73-9423-5AD917C8FA92}" destId="{1996D183-AF0E-4CD7-B3FF-8B0674C25F5D}" srcOrd="0" destOrd="0" presId="urn:microsoft.com/office/officeart/2005/8/layout/hProcess4"/>
    <dgm:cxn modelId="{2B9E3900-ECE3-4641-A4B2-DE9B9B2B8337}" type="presParOf" srcId="{33B8C53E-A7C5-4C73-9423-5AD917C8FA92}" destId="{B77C5884-E66D-405B-B08B-0CBB7BE9A400}" srcOrd="1" destOrd="0" presId="urn:microsoft.com/office/officeart/2005/8/layout/hProcess4"/>
    <dgm:cxn modelId="{4DD100CB-DC00-40A5-8CBA-3587313D883E}" type="presParOf" srcId="{33B8C53E-A7C5-4C73-9423-5AD917C8FA92}" destId="{80F30339-E000-474E-A3C5-B27B44E92F9F}" srcOrd="2" destOrd="0" presId="urn:microsoft.com/office/officeart/2005/8/layout/hProcess4"/>
    <dgm:cxn modelId="{89C0C721-0892-425D-AE31-B6CAC6FF760A}" type="presParOf" srcId="{80F30339-E000-474E-A3C5-B27B44E92F9F}" destId="{13F099A1-1E08-4C9A-ABD1-94418EE596D9}" srcOrd="0" destOrd="0" presId="urn:microsoft.com/office/officeart/2005/8/layout/hProcess4"/>
    <dgm:cxn modelId="{6E38EB6C-5610-46D3-8EF5-35DAC53D6DFE}" type="presParOf" srcId="{13F099A1-1E08-4C9A-ABD1-94418EE596D9}" destId="{DB83143A-9D70-44BF-80DD-F63B9FB84EAB}" srcOrd="0" destOrd="0" presId="urn:microsoft.com/office/officeart/2005/8/layout/hProcess4"/>
    <dgm:cxn modelId="{93D7B398-39CA-4124-8851-01CBA1461087}" type="presParOf" srcId="{13F099A1-1E08-4C9A-ABD1-94418EE596D9}" destId="{88AF9A00-B314-4482-A96D-619F35F76B7E}" srcOrd="1" destOrd="0" presId="urn:microsoft.com/office/officeart/2005/8/layout/hProcess4"/>
    <dgm:cxn modelId="{E7AFF241-35BA-4C54-A06F-F17E9D23B776}" type="presParOf" srcId="{13F099A1-1E08-4C9A-ABD1-94418EE596D9}" destId="{6D6821A0-0214-4075-8848-855AB0365F3F}" srcOrd="2" destOrd="0" presId="urn:microsoft.com/office/officeart/2005/8/layout/hProcess4"/>
    <dgm:cxn modelId="{9C6342E1-4CA4-4F27-9E26-6A392177FC63}" type="presParOf" srcId="{13F099A1-1E08-4C9A-ABD1-94418EE596D9}" destId="{70423656-29BD-4393-B66C-921C51038C6C}" srcOrd="3" destOrd="0" presId="urn:microsoft.com/office/officeart/2005/8/layout/hProcess4"/>
    <dgm:cxn modelId="{7D38C2E7-7CF7-4A20-8B1B-6B81388B0F2E}" type="presParOf" srcId="{13F099A1-1E08-4C9A-ABD1-94418EE596D9}" destId="{D92ED02C-58D3-4532-BBBE-0D53A3AA2DBE}" srcOrd="4" destOrd="0" presId="urn:microsoft.com/office/officeart/2005/8/layout/hProcess4"/>
    <dgm:cxn modelId="{C85AA309-B5A7-4617-934C-21C3E7CB7FB8}" type="presParOf" srcId="{80F30339-E000-474E-A3C5-B27B44E92F9F}" destId="{26FC2402-BA0F-42AF-B332-7415761C6BA7}" srcOrd="1" destOrd="0" presId="urn:microsoft.com/office/officeart/2005/8/layout/hProcess4"/>
    <dgm:cxn modelId="{F60A177D-0372-4791-9229-250D29A5D10C}" type="presParOf" srcId="{80F30339-E000-474E-A3C5-B27B44E92F9F}" destId="{FC2562F4-7417-430B-898B-672194DC4EE8}" srcOrd="2" destOrd="0" presId="urn:microsoft.com/office/officeart/2005/8/layout/hProcess4"/>
    <dgm:cxn modelId="{728A977F-DFDE-4260-8D8E-F50262A56EDD}" type="presParOf" srcId="{FC2562F4-7417-430B-898B-672194DC4EE8}" destId="{6A9A5D07-870A-4D93-AA07-09B1ACF3B569}" srcOrd="0" destOrd="0" presId="urn:microsoft.com/office/officeart/2005/8/layout/hProcess4"/>
    <dgm:cxn modelId="{2895839F-441D-4619-A57E-A202E27C5637}" type="presParOf" srcId="{FC2562F4-7417-430B-898B-672194DC4EE8}" destId="{FF28A94A-87E9-494A-819A-F81E522F94CB}" srcOrd="1" destOrd="0" presId="urn:microsoft.com/office/officeart/2005/8/layout/hProcess4"/>
    <dgm:cxn modelId="{80292BC5-97D9-4803-B582-6565AA351D97}" type="presParOf" srcId="{FC2562F4-7417-430B-898B-672194DC4EE8}" destId="{0192E916-0207-44C9-85BA-41C675E7B6FF}" srcOrd="2" destOrd="0" presId="urn:microsoft.com/office/officeart/2005/8/layout/hProcess4"/>
    <dgm:cxn modelId="{3F301D1B-0979-49F7-A5B3-06D01E3FE4F0}" type="presParOf" srcId="{FC2562F4-7417-430B-898B-672194DC4EE8}" destId="{FF7A9413-DD96-4470-A846-F88A12E8AB1A}" srcOrd="3" destOrd="0" presId="urn:microsoft.com/office/officeart/2005/8/layout/hProcess4"/>
    <dgm:cxn modelId="{CA9D35D1-1BB3-4823-8729-107435140ED5}" type="presParOf" srcId="{FC2562F4-7417-430B-898B-672194DC4EE8}" destId="{23057C9C-0CC0-4E81-B72C-45E76AC80E3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9A62E6-0F1D-47CF-AE80-3EBAB00680E4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DEA094-7904-4814-A5B9-92E87E8D7253}">
      <dgm:prSet phldrT="[Text]"/>
      <dgm:spPr/>
      <dgm:t>
        <a:bodyPr/>
        <a:lstStyle/>
        <a:p>
          <a:r>
            <a:rPr lang="en-US" dirty="0" smtClean="0"/>
            <a:t>Normal Wound Healing</a:t>
          </a:r>
          <a:endParaRPr lang="en-US" dirty="0"/>
        </a:p>
      </dgm:t>
    </dgm:pt>
    <dgm:pt modelId="{85CB3276-36C0-4A4B-8E42-D1D0FD9F124E}" type="parTrans" cxnId="{4024FE25-4C14-403D-AF63-68ECD8E53213}">
      <dgm:prSet/>
      <dgm:spPr/>
      <dgm:t>
        <a:bodyPr/>
        <a:lstStyle/>
        <a:p>
          <a:endParaRPr lang="en-US"/>
        </a:p>
      </dgm:t>
    </dgm:pt>
    <dgm:pt modelId="{2584D39B-8305-4ABD-9083-4FE31B56E76E}" type="sibTrans" cxnId="{4024FE25-4C14-403D-AF63-68ECD8E53213}">
      <dgm:prSet/>
      <dgm:spPr/>
      <dgm:t>
        <a:bodyPr/>
        <a:lstStyle/>
        <a:p>
          <a:endParaRPr lang="en-US"/>
        </a:p>
      </dgm:t>
    </dgm:pt>
    <dgm:pt modelId="{0E774001-551D-407D-8BF2-D72FB3F933AA}">
      <dgm:prSet phldrT="[Text]"/>
      <dgm:spPr/>
      <dgm:t>
        <a:bodyPr/>
        <a:lstStyle/>
        <a:p>
          <a:r>
            <a:rPr lang="en-US" dirty="0" smtClean="0"/>
            <a:t>Fatigue</a:t>
          </a:r>
          <a:endParaRPr lang="en-US" dirty="0"/>
        </a:p>
      </dgm:t>
    </dgm:pt>
    <dgm:pt modelId="{FF988E8D-04A3-4BCD-92D1-2A85CC56AABB}" type="parTrans" cxnId="{6DCAB05B-BAFF-437C-B524-363025D61295}">
      <dgm:prSet/>
      <dgm:spPr/>
      <dgm:t>
        <a:bodyPr/>
        <a:lstStyle/>
        <a:p>
          <a:endParaRPr lang="en-US"/>
        </a:p>
      </dgm:t>
    </dgm:pt>
    <dgm:pt modelId="{E4EFAEBA-EEA4-4260-8CC7-54B2661B0B88}" type="sibTrans" cxnId="{6DCAB05B-BAFF-437C-B524-363025D61295}">
      <dgm:prSet/>
      <dgm:spPr/>
      <dgm:t>
        <a:bodyPr/>
        <a:lstStyle/>
        <a:p>
          <a:endParaRPr lang="en-US"/>
        </a:p>
      </dgm:t>
    </dgm:pt>
    <dgm:pt modelId="{EBAF8ED7-4AA4-45A6-B5D0-281486CC6366}">
      <dgm:prSet phldrT="[Text]"/>
      <dgm:spPr/>
      <dgm:t>
        <a:bodyPr/>
        <a:lstStyle/>
        <a:p>
          <a:r>
            <a:rPr lang="en-US" dirty="0" smtClean="0"/>
            <a:t>SIRS</a:t>
          </a:r>
          <a:endParaRPr lang="en-US" dirty="0"/>
        </a:p>
      </dgm:t>
    </dgm:pt>
    <dgm:pt modelId="{6AFD1B55-F4DA-4ECC-BD68-0E85E1BB89C1}" type="parTrans" cxnId="{4CEBC53C-E510-4BC1-883E-B586E4077B82}">
      <dgm:prSet/>
      <dgm:spPr/>
      <dgm:t>
        <a:bodyPr/>
        <a:lstStyle/>
        <a:p>
          <a:endParaRPr lang="en-US"/>
        </a:p>
      </dgm:t>
    </dgm:pt>
    <dgm:pt modelId="{98DD96B9-3CAB-45E0-8CE6-1038011D6588}" type="sibTrans" cxnId="{4CEBC53C-E510-4BC1-883E-B586E4077B82}">
      <dgm:prSet/>
      <dgm:spPr/>
      <dgm:t>
        <a:bodyPr/>
        <a:lstStyle/>
        <a:p>
          <a:endParaRPr lang="en-US"/>
        </a:p>
      </dgm:t>
    </dgm:pt>
    <dgm:pt modelId="{22EF4672-7F44-4878-92B3-13549C0F7326}">
      <dgm:prSet phldrT="[Text]"/>
      <dgm:spPr/>
      <dgm:t>
        <a:bodyPr/>
        <a:lstStyle/>
        <a:p>
          <a:r>
            <a:rPr lang="en-US" dirty="0" smtClean="0"/>
            <a:t>Sepsis</a:t>
          </a:r>
          <a:endParaRPr lang="en-US" dirty="0"/>
        </a:p>
      </dgm:t>
    </dgm:pt>
    <dgm:pt modelId="{40E3E381-C927-450B-A245-D39482DE0B9E}" type="parTrans" cxnId="{3FD1B027-821D-4C82-934A-6FB02541478E}">
      <dgm:prSet/>
      <dgm:spPr/>
      <dgm:t>
        <a:bodyPr/>
        <a:lstStyle/>
        <a:p>
          <a:endParaRPr lang="en-US"/>
        </a:p>
      </dgm:t>
    </dgm:pt>
    <dgm:pt modelId="{F055580B-DED0-411A-BFAA-8D94E0D7E992}" type="sibTrans" cxnId="{3FD1B027-821D-4C82-934A-6FB02541478E}">
      <dgm:prSet/>
      <dgm:spPr/>
      <dgm:t>
        <a:bodyPr/>
        <a:lstStyle/>
        <a:p>
          <a:endParaRPr lang="en-US"/>
        </a:p>
      </dgm:t>
    </dgm:pt>
    <dgm:pt modelId="{52E746EF-1ED7-48EA-B4A9-24F14C91215A}">
      <dgm:prSet phldrT="[Text]"/>
      <dgm:spPr/>
      <dgm:t>
        <a:bodyPr/>
        <a:lstStyle/>
        <a:p>
          <a:r>
            <a:rPr lang="en-US" dirty="0" smtClean="0"/>
            <a:t>Multi-Organ Failure</a:t>
          </a:r>
          <a:endParaRPr lang="en-US" dirty="0"/>
        </a:p>
      </dgm:t>
    </dgm:pt>
    <dgm:pt modelId="{6055797D-A0FB-47A2-ADCC-6FF932F87D62}" type="parTrans" cxnId="{E43F5DB9-CC60-4B63-8165-7FF5027139FC}">
      <dgm:prSet/>
      <dgm:spPr/>
      <dgm:t>
        <a:bodyPr/>
        <a:lstStyle/>
        <a:p>
          <a:endParaRPr lang="en-US"/>
        </a:p>
      </dgm:t>
    </dgm:pt>
    <dgm:pt modelId="{CE478B7A-556A-4C67-9810-CA4B8644D9D0}" type="sibTrans" cxnId="{E43F5DB9-CC60-4B63-8165-7FF5027139FC}">
      <dgm:prSet/>
      <dgm:spPr/>
      <dgm:t>
        <a:bodyPr/>
        <a:lstStyle/>
        <a:p>
          <a:endParaRPr lang="en-US"/>
        </a:p>
      </dgm:t>
    </dgm:pt>
    <dgm:pt modelId="{71CDA8AB-D155-451F-9714-58E5397AFDF7}" type="pres">
      <dgm:prSet presAssocID="{1E9A62E6-0F1D-47CF-AE80-3EBAB00680E4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D3B5091B-CCB9-4885-A821-89AF83302BFE}" type="pres">
      <dgm:prSet presAssocID="{1E9A62E6-0F1D-47CF-AE80-3EBAB00680E4}" presName="arrowNode" presStyleLbl="node1" presStyleIdx="0" presStyleCnt="1" custAng="1911157" custLinFactNeighborX="-2118"/>
      <dgm:spPr/>
    </dgm:pt>
    <dgm:pt modelId="{A53268DC-9F36-41D4-9E0A-F0493146D4B5}" type="pres">
      <dgm:prSet presAssocID="{EADEA094-7904-4814-A5B9-92E87E8D7253}" presName="txNode1" presStyleLbl="revTx" presStyleIdx="0" presStyleCnt="5" custScaleX="83763" custScaleY="70339" custLinFactNeighborX="81292" custLinFactNeighborY="-217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2D34E-1CAD-489D-B521-A5D3A4C19B01}" type="pres">
      <dgm:prSet presAssocID="{0E774001-551D-407D-8BF2-D72FB3F933AA}" presName="txNode2" presStyleLbl="revTx" presStyleIdx="1" presStyleCnt="5" custLinFactNeighborY="-435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AEE60-10CF-4C6D-ACAB-97B742FED1E9}" type="pres">
      <dgm:prSet presAssocID="{E4EFAEBA-EEA4-4260-8CC7-54B2661B0B88}" presName="dotNode2" presStyleCnt="0"/>
      <dgm:spPr/>
    </dgm:pt>
    <dgm:pt modelId="{1FF3E71E-16FE-446D-A5C1-82C5CD114494}" type="pres">
      <dgm:prSet presAssocID="{E4EFAEBA-EEA4-4260-8CC7-54B2661B0B88}" presName="dotRepeatNode" presStyleLbl="fgShp" presStyleIdx="0" presStyleCnt="3" custLinFactX="200000" custLinFactY="-36252" custLinFactNeighborX="284066" custLinFactNeighborY="-100000"/>
      <dgm:spPr/>
      <dgm:t>
        <a:bodyPr/>
        <a:lstStyle/>
        <a:p>
          <a:endParaRPr lang="en-US"/>
        </a:p>
      </dgm:t>
    </dgm:pt>
    <dgm:pt modelId="{3A96C4AD-FA60-46DD-8646-C349619A9CD7}" type="pres">
      <dgm:prSet presAssocID="{EBAF8ED7-4AA4-45A6-B5D0-281486CC6366}" presName="txNode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B1270-6174-4C45-9481-C23405D458B0}" type="pres">
      <dgm:prSet presAssocID="{98DD96B9-3CAB-45E0-8CE6-1038011D6588}" presName="dotNode3" presStyleCnt="0"/>
      <dgm:spPr/>
    </dgm:pt>
    <dgm:pt modelId="{DC9EEB9B-84A8-433E-B785-10738CC75304}" type="pres">
      <dgm:prSet presAssocID="{98DD96B9-3CAB-45E0-8CE6-1038011D6588}" presName="dotRepeatNode" presStyleLbl="fgShp" presStyleIdx="1" presStyleCnt="3" custLinFactNeighborX="54704"/>
      <dgm:spPr/>
      <dgm:t>
        <a:bodyPr/>
        <a:lstStyle/>
        <a:p>
          <a:endParaRPr lang="en-US"/>
        </a:p>
      </dgm:t>
    </dgm:pt>
    <dgm:pt modelId="{B53A703D-C969-4F33-8FA1-B15D457A55CF}" type="pres">
      <dgm:prSet presAssocID="{22EF4672-7F44-4878-92B3-13549C0F7326}" presName="txNode4" presStyleLbl="revTx" presStyleIdx="3" presStyleCnt="5" custLinFactNeighborX="-95210" custLinFactNeighborY="23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14E8A-12AC-4B30-8A7A-9DD4BC2CA003}" type="pres">
      <dgm:prSet presAssocID="{F055580B-DED0-411A-BFAA-8D94E0D7E992}" presName="dotNode4" presStyleCnt="0"/>
      <dgm:spPr/>
    </dgm:pt>
    <dgm:pt modelId="{77CB8034-0F2A-4CD5-8338-379BB190D79F}" type="pres">
      <dgm:prSet presAssocID="{F055580B-DED0-411A-BFAA-8D94E0D7E992}" presName="dotRepeatNode" presStyleLbl="fgShp" presStyleIdx="2" presStyleCnt="3" custLinFactX="-135149" custLinFactY="3314" custLinFactNeighborX="-200000" custLinFactNeighborY="100000"/>
      <dgm:spPr/>
      <dgm:t>
        <a:bodyPr/>
        <a:lstStyle/>
        <a:p>
          <a:endParaRPr lang="en-US"/>
        </a:p>
      </dgm:t>
    </dgm:pt>
    <dgm:pt modelId="{27EF83CA-DD54-451A-AF71-A0BCE10AC4BF}" type="pres">
      <dgm:prSet presAssocID="{52E746EF-1ED7-48EA-B4A9-24F14C91215A}" presName="txNode5" presStyleLbl="revTx" presStyleIdx="4" presStyleCnt="5" custScaleY="87375" custLinFactNeighborX="-90781" custLinFactNeighborY="302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7AD9E4-3A2A-405E-9C61-E3A23E625504}" type="presOf" srcId="{52E746EF-1ED7-48EA-B4A9-24F14C91215A}" destId="{27EF83CA-DD54-451A-AF71-A0BCE10AC4BF}" srcOrd="0" destOrd="0" presId="urn:microsoft.com/office/officeart/2009/3/layout/DescendingProcess"/>
    <dgm:cxn modelId="{BDBC7A3F-76CC-4D70-A066-FE64D24B501D}" type="presOf" srcId="{E4EFAEBA-EEA4-4260-8CC7-54B2661B0B88}" destId="{1FF3E71E-16FE-446D-A5C1-82C5CD114494}" srcOrd="0" destOrd="0" presId="urn:microsoft.com/office/officeart/2009/3/layout/DescendingProcess"/>
    <dgm:cxn modelId="{97419DC2-EACF-4253-8AE6-70EBF4A596F0}" type="presOf" srcId="{F055580B-DED0-411A-BFAA-8D94E0D7E992}" destId="{77CB8034-0F2A-4CD5-8338-379BB190D79F}" srcOrd="0" destOrd="0" presId="urn:microsoft.com/office/officeart/2009/3/layout/DescendingProcess"/>
    <dgm:cxn modelId="{F7B38622-9B58-43D1-A6A1-8B2E71D31949}" type="presOf" srcId="{EBAF8ED7-4AA4-45A6-B5D0-281486CC6366}" destId="{3A96C4AD-FA60-46DD-8646-C349619A9CD7}" srcOrd="0" destOrd="0" presId="urn:microsoft.com/office/officeart/2009/3/layout/DescendingProcess"/>
    <dgm:cxn modelId="{15D46D73-487B-4D1D-B135-79B0B4F94503}" type="presOf" srcId="{98DD96B9-3CAB-45E0-8CE6-1038011D6588}" destId="{DC9EEB9B-84A8-433E-B785-10738CC75304}" srcOrd="0" destOrd="0" presId="urn:microsoft.com/office/officeart/2009/3/layout/DescendingProcess"/>
    <dgm:cxn modelId="{E43F5DB9-CC60-4B63-8165-7FF5027139FC}" srcId="{1E9A62E6-0F1D-47CF-AE80-3EBAB00680E4}" destId="{52E746EF-1ED7-48EA-B4A9-24F14C91215A}" srcOrd="4" destOrd="0" parTransId="{6055797D-A0FB-47A2-ADCC-6FF932F87D62}" sibTransId="{CE478B7A-556A-4C67-9810-CA4B8644D9D0}"/>
    <dgm:cxn modelId="{6DCAB05B-BAFF-437C-B524-363025D61295}" srcId="{1E9A62E6-0F1D-47CF-AE80-3EBAB00680E4}" destId="{0E774001-551D-407D-8BF2-D72FB3F933AA}" srcOrd="1" destOrd="0" parTransId="{FF988E8D-04A3-4BCD-92D1-2A85CC56AABB}" sibTransId="{E4EFAEBA-EEA4-4260-8CC7-54B2661B0B88}"/>
    <dgm:cxn modelId="{3FD1B027-821D-4C82-934A-6FB02541478E}" srcId="{1E9A62E6-0F1D-47CF-AE80-3EBAB00680E4}" destId="{22EF4672-7F44-4878-92B3-13549C0F7326}" srcOrd="3" destOrd="0" parTransId="{40E3E381-C927-450B-A245-D39482DE0B9E}" sibTransId="{F055580B-DED0-411A-BFAA-8D94E0D7E992}"/>
    <dgm:cxn modelId="{4024FE25-4C14-403D-AF63-68ECD8E53213}" srcId="{1E9A62E6-0F1D-47CF-AE80-3EBAB00680E4}" destId="{EADEA094-7904-4814-A5B9-92E87E8D7253}" srcOrd="0" destOrd="0" parTransId="{85CB3276-36C0-4A4B-8E42-D1D0FD9F124E}" sibTransId="{2584D39B-8305-4ABD-9083-4FE31B56E76E}"/>
    <dgm:cxn modelId="{B8BF3A49-9D59-44BD-9C7C-1931DCA34EF4}" type="presOf" srcId="{1E9A62E6-0F1D-47CF-AE80-3EBAB00680E4}" destId="{71CDA8AB-D155-451F-9714-58E5397AFDF7}" srcOrd="0" destOrd="0" presId="urn:microsoft.com/office/officeart/2009/3/layout/DescendingProcess"/>
    <dgm:cxn modelId="{7E9A1CB0-B4E2-4B0F-81EF-C78E16C745A7}" type="presOf" srcId="{22EF4672-7F44-4878-92B3-13549C0F7326}" destId="{B53A703D-C969-4F33-8FA1-B15D457A55CF}" srcOrd="0" destOrd="0" presId="urn:microsoft.com/office/officeart/2009/3/layout/DescendingProcess"/>
    <dgm:cxn modelId="{BCEDA590-7675-401F-AF2E-B91855B73284}" type="presOf" srcId="{0E774001-551D-407D-8BF2-D72FB3F933AA}" destId="{1C02D34E-1CAD-489D-B521-A5D3A4C19B01}" srcOrd="0" destOrd="0" presId="urn:microsoft.com/office/officeart/2009/3/layout/DescendingProcess"/>
    <dgm:cxn modelId="{D0547506-4D30-4A4A-BA72-A22BB07D80A6}" type="presOf" srcId="{EADEA094-7904-4814-A5B9-92E87E8D7253}" destId="{A53268DC-9F36-41D4-9E0A-F0493146D4B5}" srcOrd="0" destOrd="0" presId="urn:microsoft.com/office/officeart/2009/3/layout/DescendingProcess"/>
    <dgm:cxn modelId="{4CEBC53C-E510-4BC1-883E-B586E4077B82}" srcId="{1E9A62E6-0F1D-47CF-AE80-3EBAB00680E4}" destId="{EBAF8ED7-4AA4-45A6-B5D0-281486CC6366}" srcOrd="2" destOrd="0" parTransId="{6AFD1B55-F4DA-4ECC-BD68-0E85E1BB89C1}" sibTransId="{98DD96B9-3CAB-45E0-8CE6-1038011D6588}"/>
    <dgm:cxn modelId="{03474D48-D25E-4D82-8546-9D514B111391}" type="presParOf" srcId="{71CDA8AB-D155-451F-9714-58E5397AFDF7}" destId="{D3B5091B-CCB9-4885-A821-89AF83302BFE}" srcOrd="0" destOrd="0" presId="urn:microsoft.com/office/officeart/2009/3/layout/DescendingProcess"/>
    <dgm:cxn modelId="{A1643CED-60B8-4645-B061-7594899911F9}" type="presParOf" srcId="{71CDA8AB-D155-451F-9714-58E5397AFDF7}" destId="{A53268DC-9F36-41D4-9E0A-F0493146D4B5}" srcOrd="1" destOrd="0" presId="urn:microsoft.com/office/officeart/2009/3/layout/DescendingProcess"/>
    <dgm:cxn modelId="{16CABA68-049C-4011-99F4-EB81D62AB08A}" type="presParOf" srcId="{71CDA8AB-D155-451F-9714-58E5397AFDF7}" destId="{1C02D34E-1CAD-489D-B521-A5D3A4C19B01}" srcOrd="2" destOrd="0" presId="urn:microsoft.com/office/officeart/2009/3/layout/DescendingProcess"/>
    <dgm:cxn modelId="{DEF66407-03B9-46ED-8CA4-32E15C215167}" type="presParOf" srcId="{71CDA8AB-D155-451F-9714-58E5397AFDF7}" destId="{9FEAEE60-10CF-4C6D-ACAB-97B742FED1E9}" srcOrd="3" destOrd="0" presId="urn:microsoft.com/office/officeart/2009/3/layout/DescendingProcess"/>
    <dgm:cxn modelId="{10BFF079-494F-4C82-BEB8-675AD35822EE}" type="presParOf" srcId="{9FEAEE60-10CF-4C6D-ACAB-97B742FED1E9}" destId="{1FF3E71E-16FE-446D-A5C1-82C5CD114494}" srcOrd="0" destOrd="0" presId="urn:microsoft.com/office/officeart/2009/3/layout/DescendingProcess"/>
    <dgm:cxn modelId="{1AB8F617-26E0-4738-B9FB-DAEE8F1CD711}" type="presParOf" srcId="{71CDA8AB-D155-451F-9714-58E5397AFDF7}" destId="{3A96C4AD-FA60-46DD-8646-C349619A9CD7}" srcOrd="4" destOrd="0" presId="urn:microsoft.com/office/officeart/2009/3/layout/DescendingProcess"/>
    <dgm:cxn modelId="{A91871CC-052F-4A01-8679-DFEB1C70686D}" type="presParOf" srcId="{71CDA8AB-D155-451F-9714-58E5397AFDF7}" destId="{CE7B1270-6174-4C45-9481-C23405D458B0}" srcOrd="5" destOrd="0" presId="urn:microsoft.com/office/officeart/2009/3/layout/DescendingProcess"/>
    <dgm:cxn modelId="{F0DDE591-BC29-4B12-A2B1-F795DF1F9E6D}" type="presParOf" srcId="{CE7B1270-6174-4C45-9481-C23405D458B0}" destId="{DC9EEB9B-84A8-433E-B785-10738CC75304}" srcOrd="0" destOrd="0" presId="urn:microsoft.com/office/officeart/2009/3/layout/DescendingProcess"/>
    <dgm:cxn modelId="{85693CB2-3C61-4D88-B0C3-6973225AA1AD}" type="presParOf" srcId="{71CDA8AB-D155-451F-9714-58E5397AFDF7}" destId="{B53A703D-C969-4F33-8FA1-B15D457A55CF}" srcOrd="6" destOrd="0" presId="urn:microsoft.com/office/officeart/2009/3/layout/DescendingProcess"/>
    <dgm:cxn modelId="{4F47B46B-4435-4D6A-9101-342729E2B9A1}" type="presParOf" srcId="{71CDA8AB-D155-451F-9714-58E5397AFDF7}" destId="{5DE14E8A-12AC-4B30-8A7A-9DD4BC2CA003}" srcOrd="7" destOrd="0" presId="urn:microsoft.com/office/officeart/2009/3/layout/DescendingProcess"/>
    <dgm:cxn modelId="{DDCF1965-F32C-4D57-A42E-679B4030AFD2}" type="presParOf" srcId="{5DE14E8A-12AC-4B30-8A7A-9DD4BC2CA003}" destId="{77CB8034-0F2A-4CD5-8338-379BB190D79F}" srcOrd="0" destOrd="0" presId="urn:microsoft.com/office/officeart/2009/3/layout/DescendingProcess"/>
    <dgm:cxn modelId="{DBE60458-90B0-4753-B705-42A60C0EA168}" type="presParOf" srcId="{71CDA8AB-D155-451F-9714-58E5397AFDF7}" destId="{27EF83CA-DD54-451A-AF71-A0BCE10AC4BF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E97C3-ABC3-49C0-9447-4EA00630EDB6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06FA0-9751-4791-90EA-2CB4BEA73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16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06FA0-9751-4791-90EA-2CB4BEA73D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77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 decreased pneumonia and respiratory</a:t>
            </a:r>
            <a:r>
              <a:rPr lang="en-US" baseline="0" dirty="0" smtClean="0"/>
              <a:t> depression.</a:t>
            </a:r>
          </a:p>
          <a:p>
            <a:endParaRPr lang="en-US" dirty="0" smtClean="0"/>
          </a:p>
          <a:p>
            <a:r>
              <a:rPr lang="en-US" dirty="0" smtClean="0"/>
              <a:t>Major surgery induces a stress response</a:t>
            </a:r>
            <a:r>
              <a:rPr lang="en-US" baseline="0" dirty="0" smtClean="0"/>
              <a:t> that is altered by neuraxial blockade and not by general anesthesia.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benefits are due to the use of neuraxial blockade rather than avoidance of GA.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mechanisms may be due to altered coagulation, increased blood flow, improved ability to breathe without pain, and reduction in surgical stress responses.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06FA0-9751-4791-90EA-2CB4BEA73D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13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Decreased</a:t>
            </a:r>
            <a:r>
              <a:rPr lang="en-US" baseline="0" dirty="0" smtClean="0"/>
              <a:t> coagulability leads to lower incidences of vascular graft occlusion, reoperation for inadequate tissue perfusion, and few thromboembolic complications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Link between inflammation and coagulation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06FA0-9751-4791-90EA-2CB4BEA73D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56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Decreased</a:t>
            </a:r>
            <a:r>
              <a:rPr lang="en-US" baseline="0" dirty="0" smtClean="0"/>
              <a:t> incidence of lower respiratory tract infections 15.3% vs. 29.2%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Less incidences of supraventricular arrhythmias requiring treatment.  No difference in bradycardia, ventricular arrhythmias, conduction defects or MIs.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Significant reduction in ARF and acute postoperative confusion.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06FA0-9751-4791-90EA-2CB4BEA73D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59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Effects on cardiac complications are minimal and limited to</a:t>
            </a:r>
            <a:r>
              <a:rPr lang="en-US" baseline="0" dirty="0" smtClean="0"/>
              <a:t> a subpopulation of high risk patients and procedures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Again, benefits of epidural anesthesia for reduction in pulmonary complications is seen in high-risk intra-thoracic procedures and patients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Regional anesthesia with peripheral blocks was found to be comparable to neuraxial anesthesia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Argued against epidural anesthesia as being a necessary part of ERAS (Enhanced Recovery After Surgery) programs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Debatable whether epidural anesthesia reduces cancer recurrence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06FA0-9751-4791-90EA-2CB4BEA73D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05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Identical data is open to interpretation, i.e. difference in definitions</a:t>
            </a:r>
          </a:p>
          <a:p>
            <a:r>
              <a:rPr lang="en-US" dirty="0" smtClean="0"/>
              <a:t>Results depend on neuraxial techniques used for anesthesia or analgesia</a:t>
            </a:r>
          </a:p>
          <a:p>
            <a:r>
              <a:rPr lang="en-US" dirty="0" smtClean="0"/>
              <a:t>Small sample sizes produces low incidences of complications</a:t>
            </a:r>
          </a:p>
          <a:p>
            <a:r>
              <a:rPr lang="en-US" dirty="0" smtClean="0"/>
              <a:t>Trends toward better outcome even without statistical significance</a:t>
            </a:r>
          </a:p>
          <a:p>
            <a:r>
              <a:rPr lang="en-US" dirty="0" smtClean="0"/>
              <a:t>Neuraxial anesthesia rarely is worse than GA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06FA0-9751-4791-90EA-2CB4BEA73D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1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 ½ </a:t>
            </a:r>
            <a:r>
              <a:rPr lang="el-GR" dirty="0" smtClean="0"/>
              <a:t>α</a:t>
            </a:r>
            <a:r>
              <a:rPr lang="en-US" dirty="0" smtClean="0"/>
              <a:t> = 6 minutes (distribution half life)</a:t>
            </a:r>
          </a:p>
          <a:p>
            <a:r>
              <a:rPr lang="en-US" dirty="0" smtClean="0"/>
              <a:t>T ½ </a:t>
            </a:r>
            <a:r>
              <a:rPr lang="el-GR" dirty="0" smtClean="0"/>
              <a:t>β</a:t>
            </a:r>
            <a:r>
              <a:rPr lang="en-US" dirty="0" smtClean="0"/>
              <a:t> = 2 hours (elimination half life)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06FA0-9751-4791-90EA-2CB4BEA73D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96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Less intravascular</a:t>
            </a:r>
            <a:r>
              <a:rPr lang="en-US" baseline="0" dirty="0" smtClean="0"/>
              <a:t> cannulation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Lower incidence of paresthesias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Increased ability to advance catheter into epidural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06FA0-9751-4791-90EA-2CB4BEA73D2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4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C1943A2-377E-4C76-9B04-06C6CB341A2F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0BD0D5D-C10D-4FF5-8D8B-BA74B0D4B035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43A2-377E-4C76-9B04-06C6CB341A2F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0D5D-C10D-4FF5-8D8B-BA74B0D4B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43A2-377E-4C76-9B04-06C6CB341A2F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0D5D-C10D-4FF5-8D8B-BA74B0D4B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43A2-377E-4C76-9B04-06C6CB341A2F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0D5D-C10D-4FF5-8D8B-BA74B0D4B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43A2-377E-4C76-9B04-06C6CB341A2F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0D5D-C10D-4FF5-8D8B-BA74B0D4B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43A2-377E-4C76-9B04-06C6CB341A2F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0D5D-C10D-4FF5-8D8B-BA74B0D4B03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43A2-377E-4C76-9B04-06C6CB341A2F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0D5D-C10D-4FF5-8D8B-BA74B0D4B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43A2-377E-4C76-9B04-06C6CB341A2F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0D5D-C10D-4FF5-8D8B-BA74B0D4B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43A2-377E-4C76-9B04-06C6CB341A2F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0D5D-C10D-4FF5-8D8B-BA74B0D4B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43A2-377E-4C76-9B04-06C6CB341A2F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0D5D-C10D-4FF5-8D8B-BA74B0D4B035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43A2-377E-4C76-9B04-06C6CB341A2F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0D5D-C10D-4FF5-8D8B-BA74B0D4B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C1943A2-377E-4C76-9B04-06C6CB341A2F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0BD0D5D-C10D-4FF5-8D8B-BA74B0D4B0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3098440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Developments </a:t>
            </a:r>
            <a:br>
              <a:rPr lang="en-US" dirty="0" smtClean="0"/>
            </a:br>
            <a:r>
              <a:rPr lang="en-US" dirty="0" smtClean="0"/>
              <a:t>in </a:t>
            </a:r>
            <a:br>
              <a:rPr lang="en-US" dirty="0" smtClean="0"/>
            </a:br>
            <a:r>
              <a:rPr lang="en-US" dirty="0" smtClean="0"/>
              <a:t>Neuraxial Anesthesia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953000"/>
            <a:ext cx="3420035" cy="126062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Vanny Le, MD</a:t>
            </a:r>
          </a:p>
          <a:p>
            <a:r>
              <a:rPr lang="en-US" dirty="0" smtClean="0"/>
              <a:t>Assistant Professor</a:t>
            </a:r>
          </a:p>
          <a:p>
            <a:r>
              <a:rPr lang="en-US" dirty="0" smtClean="0"/>
              <a:t>Anesthesiology and Pain Management</a:t>
            </a:r>
          </a:p>
          <a:p>
            <a:r>
              <a:rPr lang="en-US" dirty="0" smtClean="0"/>
              <a:t>Department of Anesthesiology</a:t>
            </a:r>
          </a:p>
          <a:p>
            <a:r>
              <a:rPr lang="en-US" dirty="0" smtClean="0"/>
              <a:t>Rutgers – New Jersey Medical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79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2" y="914400"/>
            <a:ext cx="892794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08437"/>
            <a:ext cx="8229600" cy="2849563"/>
          </a:xfrm>
        </p:spPr>
        <p:txBody>
          <a:bodyPr/>
          <a:lstStyle/>
          <a:p>
            <a:r>
              <a:rPr lang="en-US" dirty="0" smtClean="0"/>
              <a:t>50% reduction in lower respiratory tract infections</a:t>
            </a:r>
          </a:p>
          <a:p>
            <a:r>
              <a:rPr lang="en-US" dirty="0" smtClean="0"/>
              <a:t>30% increase in lung volumes</a:t>
            </a:r>
          </a:p>
          <a:p>
            <a:r>
              <a:rPr lang="en-US" dirty="0" smtClean="0"/>
              <a:t>Faster extubation within first 4 hours</a:t>
            </a:r>
          </a:p>
          <a:p>
            <a:r>
              <a:rPr lang="en-US" dirty="0" smtClean="0"/>
              <a:t>Quicker transfer from ICU to step down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34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ular Arrow 6"/>
          <p:cNvSpPr/>
          <p:nvPr/>
        </p:nvSpPr>
        <p:spPr>
          <a:xfrm rot="6963342">
            <a:off x="4086089" y="1800089"/>
            <a:ext cx="2538349" cy="2538349"/>
          </a:xfrm>
          <a:prstGeom prst="circularArrow">
            <a:avLst>
              <a:gd name="adj1" fmla="val 3404"/>
              <a:gd name="adj2" fmla="val 421422"/>
              <a:gd name="adj3" fmla="val 19403068"/>
              <a:gd name="adj4" fmla="val 12575511"/>
              <a:gd name="adj5" fmla="val 397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030607495"/>
              </p:ext>
            </p:extLst>
          </p:nvPr>
        </p:nvGraphicFramePr>
        <p:xfrm>
          <a:off x="-1497904" y="2895600"/>
          <a:ext cx="73914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1492425264"/>
              </p:ext>
            </p:extLst>
          </p:nvPr>
        </p:nvGraphicFramePr>
        <p:xfrm>
          <a:off x="5202863" y="990600"/>
          <a:ext cx="6150937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8" name="Right Arrow 27"/>
          <p:cNvSpPr/>
          <p:nvPr/>
        </p:nvSpPr>
        <p:spPr>
          <a:xfrm>
            <a:off x="2018778" y="1510284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3415284" y="2645737"/>
            <a:ext cx="484632" cy="478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67933" y="114779"/>
            <a:ext cx="6979333" cy="3553007"/>
            <a:chOff x="167933" y="114779"/>
            <a:chExt cx="6979333" cy="3553007"/>
          </a:xfrm>
        </p:grpSpPr>
        <p:sp>
          <p:nvSpPr>
            <p:cNvPr id="5" name="Freeform 4"/>
            <p:cNvSpPr/>
            <p:nvPr/>
          </p:nvSpPr>
          <p:spPr>
            <a:xfrm>
              <a:off x="167933" y="1101471"/>
              <a:ext cx="1856055" cy="1530858"/>
            </a:xfrm>
            <a:custGeom>
              <a:avLst/>
              <a:gdLst>
                <a:gd name="connsiteX0" fmla="*/ 0 w 1856055"/>
                <a:gd name="connsiteY0" fmla="*/ 153086 h 1530858"/>
                <a:gd name="connsiteX1" fmla="*/ 153086 w 1856055"/>
                <a:gd name="connsiteY1" fmla="*/ 0 h 1530858"/>
                <a:gd name="connsiteX2" fmla="*/ 1702969 w 1856055"/>
                <a:gd name="connsiteY2" fmla="*/ 0 h 1530858"/>
                <a:gd name="connsiteX3" fmla="*/ 1856055 w 1856055"/>
                <a:gd name="connsiteY3" fmla="*/ 153086 h 1530858"/>
                <a:gd name="connsiteX4" fmla="*/ 1856055 w 1856055"/>
                <a:gd name="connsiteY4" fmla="*/ 1377772 h 1530858"/>
                <a:gd name="connsiteX5" fmla="*/ 1702969 w 1856055"/>
                <a:gd name="connsiteY5" fmla="*/ 1530858 h 1530858"/>
                <a:gd name="connsiteX6" fmla="*/ 153086 w 1856055"/>
                <a:gd name="connsiteY6" fmla="*/ 1530858 h 1530858"/>
                <a:gd name="connsiteX7" fmla="*/ 0 w 1856055"/>
                <a:gd name="connsiteY7" fmla="*/ 1377772 h 1530858"/>
                <a:gd name="connsiteX8" fmla="*/ 0 w 1856055"/>
                <a:gd name="connsiteY8" fmla="*/ 153086 h 153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6055" h="1530858">
                  <a:moveTo>
                    <a:pt x="0" y="153086"/>
                  </a:moveTo>
                  <a:cubicBezTo>
                    <a:pt x="0" y="68539"/>
                    <a:pt x="68539" y="0"/>
                    <a:pt x="153086" y="0"/>
                  </a:cubicBezTo>
                  <a:lnTo>
                    <a:pt x="1702969" y="0"/>
                  </a:lnTo>
                  <a:cubicBezTo>
                    <a:pt x="1787516" y="0"/>
                    <a:pt x="1856055" y="68539"/>
                    <a:pt x="1856055" y="153086"/>
                  </a:cubicBezTo>
                  <a:lnTo>
                    <a:pt x="1856055" y="1377772"/>
                  </a:lnTo>
                  <a:cubicBezTo>
                    <a:pt x="1856055" y="1462319"/>
                    <a:pt x="1787516" y="1530858"/>
                    <a:pt x="1702969" y="1530858"/>
                  </a:cubicBezTo>
                  <a:lnTo>
                    <a:pt x="153086" y="1530858"/>
                  </a:lnTo>
                  <a:cubicBezTo>
                    <a:pt x="68539" y="1530858"/>
                    <a:pt x="0" y="1462319"/>
                    <a:pt x="0" y="1377772"/>
                  </a:cubicBezTo>
                  <a:lnTo>
                    <a:pt x="0" y="15308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184" tIns="56184" rIns="56184" bIns="384225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100" kern="1200" dirty="0" smtClean="0"/>
                <a:t>Release of cytokines</a:t>
              </a:r>
              <a:endParaRPr lang="en-US" sz="11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100" kern="1200" dirty="0" smtClean="0"/>
                <a:t>Oxygen free radical production</a:t>
              </a:r>
              <a:endParaRPr lang="en-US" sz="11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100" kern="1200" dirty="0" smtClean="0"/>
                <a:t>Influx of neutrophils</a:t>
              </a:r>
              <a:endParaRPr lang="en-US" sz="11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100" kern="1200" dirty="0" smtClean="0"/>
                <a:t>Release of </a:t>
              </a:r>
              <a:r>
                <a:rPr lang="en-US" sz="1100" kern="1200" dirty="0" err="1" smtClean="0"/>
                <a:t>prostanoids</a:t>
              </a:r>
              <a:endParaRPr lang="en-US" sz="1100" kern="1200" dirty="0"/>
            </a:p>
          </p:txBody>
        </p:sp>
        <p:sp>
          <p:nvSpPr>
            <p:cNvPr id="6" name="Shape 5"/>
            <p:cNvSpPr/>
            <p:nvPr/>
          </p:nvSpPr>
          <p:spPr>
            <a:xfrm rot="2834306">
              <a:off x="680858" y="1478406"/>
              <a:ext cx="2189380" cy="2189380"/>
            </a:xfrm>
            <a:prstGeom prst="leftCircularArrow">
              <a:avLst>
                <a:gd name="adj1" fmla="val 3801"/>
                <a:gd name="adj2" fmla="val 474981"/>
                <a:gd name="adj3" fmla="val 2250491"/>
                <a:gd name="adj4" fmla="val 9024489"/>
                <a:gd name="adj5" fmla="val 4434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580390" y="2304288"/>
              <a:ext cx="1649827" cy="656082"/>
            </a:xfrm>
            <a:custGeom>
              <a:avLst/>
              <a:gdLst>
                <a:gd name="connsiteX0" fmla="*/ 0 w 1649827"/>
                <a:gd name="connsiteY0" fmla="*/ 65608 h 656082"/>
                <a:gd name="connsiteX1" fmla="*/ 65608 w 1649827"/>
                <a:gd name="connsiteY1" fmla="*/ 0 h 656082"/>
                <a:gd name="connsiteX2" fmla="*/ 1584219 w 1649827"/>
                <a:gd name="connsiteY2" fmla="*/ 0 h 656082"/>
                <a:gd name="connsiteX3" fmla="*/ 1649827 w 1649827"/>
                <a:gd name="connsiteY3" fmla="*/ 65608 h 656082"/>
                <a:gd name="connsiteX4" fmla="*/ 1649827 w 1649827"/>
                <a:gd name="connsiteY4" fmla="*/ 590474 h 656082"/>
                <a:gd name="connsiteX5" fmla="*/ 1584219 w 1649827"/>
                <a:gd name="connsiteY5" fmla="*/ 656082 h 656082"/>
                <a:gd name="connsiteX6" fmla="*/ 65608 w 1649827"/>
                <a:gd name="connsiteY6" fmla="*/ 656082 h 656082"/>
                <a:gd name="connsiteX7" fmla="*/ 0 w 1649827"/>
                <a:gd name="connsiteY7" fmla="*/ 590474 h 656082"/>
                <a:gd name="connsiteX8" fmla="*/ 0 w 1649827"/>
                <a:gd name="connsiteY8" fmla="*/ 65608 h 65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9827" h="656082">
                  <a:moveTo>
                    <a:pt x="0" y="65608"/>
                  </a:moveTo>
                  <a:cubicBezTo>
                    <a:pt x="0" y="29374"/>
                    <a:pt x="29374" y="0"/>
                    <a:pt x="65608" y="0"/>
                  </a:cubicBezTo>
                  <a:lnTo>
                    <a:pt x="1584219" y="0"/>
                  </a:lnTo>
                  <a:cubicBezTo>
                    <a:pt x="1620453" y="0"/>
                    <a:pt x="1649827" y="29374"/>
                    <a:pt x="1649827" y="65608"/>
                  </a:cubicBezTo>
                  <a:lnTo>
                    <a:pt x="1649827" y="590474"/>
                  </a:lnTo>
                  <a:cubicBezTo>
                    <a:pt x="1649827" y="626708"/>
                    <a:pt x="1620453" y="656082"/>
                    <a:pt x="1584219" y="656082"/>
                  </a:cubicBezTo>
                  <a:lnTo>
                    <a:pt x="65608" y="656082"/>
                  </a:lnTo>
                  <a:cubicBezTo>
                    <a:pt x="29374" y="656082"/>
                    <a:pt x="0" y="626708"/>
                    <a:pt x="0" y="590474"/>
                  </a:cubicBezTo>
                  <a:lnTo>
                    <a:pt x="0" y="6560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" tIns="44616" rIns="57316" bIns="44616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Local Wound</a:t>
              </a:r>
              <a:endParaRPr lang="en-US" sz="20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2626457" y="1101471"/>
              <a:ext cx="1856055" cy="1530858"/>
            </a:xfrm>
            <a:custGeom>
              <a:avLst/>
              <a:gdLst>
                <a:gd name="connsiteX0" fmla="*/ 0 w 1856055"/>
                <a:gd name="connsiteY0" fmla="*/ 153086 h 1530858"/>
                <a:gd name="connsiteX1" fmla="*/ 153086 w 1856055"/>
                <a:gd name="connsiteY1" fmla="*/ 0 h 1530858"/>
                <a:gd name="connsiteX2" fmla="*/ 1702969 w 1856055"/>
                <a:gd name="connsiteY2" fmla="*/ 0 h 1530858"/>
                <a:gd name="connsiteX3" fmla="*/ 1856055 w 1856055"/>
                <a:gd name="connsiteY3" fmla="*/ 153086 h 1530858"/>
                <a:gd name="connsiteX4" fmla="*/ 1856055 w 1856055"/>
                <a:gd name="connsiteY4" fmla="*/ 1377772 h 1530858"/>
                <a:gd name="connsiteX5" fmla="*/ 1702969 w 1856055"/>
                <a:gd name="connsiteY5" fmla="*/ 1530858 h 1530858"/>
                <a:gd name="connsiteX6" fmla="*/ 153086 w 1856055"/>
                <a:gd name="connsiteY6" fmla="*/ 1530858 h 1530858"/>
                <a:gd name="connsiteX7" fmla="*/ 0 w 1856055"/>
                <a:gd name="connsiteY7" fmla="*/ 1377772 h 1530858"/>
                <a:gd name="connsiteX8" fmla="*/ 0 w 1856055"/>
                <a:gd name="connsiteY8" fmla="*/ 153086 h 153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6055" h="1530858">
                  <a:moveTo>
                    <a:pt x="0" y="153086"/>
                  </a:moveTo>
                  <a:cubicBezTo>
                    <a:pt x="0" y="68539"/>
                    <a:pt x="68539" y="0"/>
                    <a:pt x="153086" y="0"/>
                  </a:cubicBezTo>
                  <a:lnTo>
                    <a:pt x="1702969" y="0"/>
                  </a:lnTo>
                  <a:cubicBezTo>
                    <a:pt x="1787516" y="0"/>
                    <a:pt x="1856055" y="68539"/>
                    <a:pt x="1856055" y="153086"/>
                  </a:cubicBezTo>
                  <a:lnTo>
                    <a:pt x="1856055" y="1377772"/>
                  </a:lnTo>
                  <a:cubicBezTo>
                    <a:pt x="1856055" y="1462319"/>
                    <a:pt x="1787516" y="1530858"/>
                    <a:pt x="1702969" y="1530858"/>
                  </a:cubicBezTo>
                  <a:lnTo>
                    <a:pt x="153086" y="1530858"/>
                  </a:lnTo>
                  <a:cubicBezTo>
                    <a:pt x="68539" y="1530858"/>
                    <a:pt x="0" y="1462319"/>
                    <a:pt x="0" y="1377772"/>
                  </a:cubicBezTo>
                  <a:lnTo>
                    <a:pt x="0" y="15308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184" tIns="384225" rIns="56184" bIns="56184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100" kern="1200" dirty="0" smtClean="0"/>
                <a:t>Pain</a:t>
              </a:r>
              <a:endParaRPr lang="en-US" sz="11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100" kern="1200" dirty="0" smtClean="0"/>
                <a:t>Anxiety</a:t>
              </a:r>
              <a:endParaRPr lang="en-US" sz="11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100" kern="1200" dirty="0" smtClean="0"/>
                <a:t>Hypothermia</a:t>
              </a:r>
              <a:endParaRPr lang="en-US" sz="11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100" kern="1200" dirty="0" smtClean="0"/>
                <a:t>Hyperthermia</a:t>
              </a:r>
              <a:endParaRPr lang="en-US" sz="1100" kern="1200" dirty="0"/>
            </a:p>
          </p:txBody>
        </p:sp>
        <p:sp>
          <p:nvSpPr>
            <p:cNvPr id="10" name="Circular Arrow 9"/>
            <p:cNvSpPr/>
            <p:nvPr/>
          </p:nvSpPr>
          <p:spPr>
            <a:xfrm>
              <a:off x="3627188" y="114779"/>
              <a:ext cx="2426543" cy="2426543"/>
            </a:xfrm>
            <a:prstGeom prst="circularArrow">
              <a:avLst>
                <a:gd name="adj1" fmla="val 3429"/>
                <a:gd name="adj2" fmla="val 424764"/>
                <a:gd name="adj3" fmla="val 19399725"/>
                <a:gd name="adj4" fmla="val 12575511"/>
                <a:gd name="adj5" fmla="val 4001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3038914" y="773430"/>
              <a:ext cx="1649827" cy="656082"/>
            </a:xfrm>
            <a:custGeom>
              <a:avLst/>
              <a:gdLst>
                <a:gd name="connsiteX0" fmla="*/ 0 w 1649827"/>
                <a:gd name="connsiteY0" fmla="*/ 65608 h 656082"/>
                <a:gd name="connsiteX1" fmla="*/ 65608 w 1649827"/>
                <a:gd name="connsiteY1" fmla="*/ 0 h 656082"/>
                <a:gd name="connsiteX2" fmla="*/ 1584219 w 1649827"/>
                <a:gd name="connsiteY2" fmla="*/ 0 h 656082"/>
                <a:gd name="connsiteX3" fmla="*/ 1649827 w 1649827"/>
                <a:gd name="connsiteY3" fmla="*/ 65608 h 656082"/>
                <a:gd name="connsiteX4" fmla="*/ 1649827 w 1649827"/>
                <a:gd name="connsiteY4" fmla="*/ 590474 h 656082"/>
                <a:gd name="connsiteX5" fmla="*/ 1584219 w 1649827"/>
                <a:gd name="connsiteY5" fmla="*/ 656082 h 656082"/>
                <a:gd name="connsiteX6" fmla="*/ 65608 w 1649827"/>
                <a:gd name="connsiteY6" fmla="*/ 656082 h 656082"/>
                <a:gd name="connsiteX7" fmla="*/ 0 w 1649827"/>
                <a:gd name="connsiteY7" fmla="*/ 590474 h 656082"/>
                <a:gd name="connsiteX8" fmla="*/ 0 w 1649827"/>
                <a:gd name="connsiteY8" fmla="*/ 65608 h 65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9827" h="656082">
                  <a:moveTo>
                    <a:pt x="0" y="65608"/>
                  </a:moveTo>
                  <a:cubicBezTo>
                    <a:pt x="0" y="29374"/>
                    <a:pt x="29374" y="0"/>
                    <a:pt x="65608" y="0"/>
                  </a:cubicBezTo>
                  <a:lnTo>
                    <a:pt x="1584219" y="0"/>
                  </a:lnTo>
                  <a:cubicBezTo>
                    <a:pt x="1620453" y="0"/>
                    <a:pt x="1649827" y="29374"/>
                    <a:pt x="1649827" y="65608"/>
                  </a:cubicBezTo>
                  <a:lnTo>
                    <a:pt x="1649827" y="590474"/>
                  </a:lnTo>
                  <a:cubicBezTo>
                    <a:pt x="1649827" y="626708"/>
                    <a:pt x="1620453" y="656082"/>
                    <a:pt x="1584219" y="656082"/>
                  </a:cubicBezTo>
                  <a:lnTo>
                    <a:pt x="65608" y="656082"/>
                  </a:lnTo>
                  <a:cubicBezTo>
                    <a:pt x="29374" y="656082"/>
                    <a:pt x="0" y="626708"/>
                    <a:pt x="0" y="590474"/>
                  </a:cubicBezTo>
                  <a:lnTo>
                    <a:pt x="0" y="6560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" tIns="44616" rIns="57316" bIns="44616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Modulation by CNS</a:t>
              </a:r>
              <a:endParaRPr lang="en-US" sz="20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084982" y="1101471"/>
              <a:ext cx="1856055" cy="1530858"/>
            </a:xfrm>
            <a:custGeom>
              <a:avLst/>
              <a:gdLst>
                <a:gd name="connsiteX0" fmla="*/ 0 w 1856055"/>
                <a:gd name="connsiteY0" fmla="*/ 153086 h 1530858"/>
                <a:gd name="connsiteX1" fmla="*/ 153086 w 1856055"/>
                <a:gd name="connsiteY1" fmla="*/ 0 h 1530858"/>
                <a:gd name="connsiteX2" fmla="*/ 1702969 w 1856055"/>
                <a:gd name="connsiteY2" fmla="*/ 0 h 1530858"/>
                <a:gd name="connsiteX3" fmla="*/ 1856055 w 1856055"/>
                <a:gd name="connsiteY3" fmla="*/ 153086 h 1530858"/>
                <a:gd name="connsiteX4" fmla="*/ 1856055 w 1856055"/>
                <a:gd name="connsiteY4" fmla="*/ 1377772 h 1530858"/>
                <a:gd name="connsiteX5" fmla="*/ 1702969 w 1856055"/>
                <a:gd name="connsiteY5" fmla="*/ 1530858 h 1530858"/>
                <a:gd name="connsiteX6" fmla="*/ 153086 w 1856055"/>
                <a:gd name="connsiteY6" fmla="*/ 1530858 h 1530858"/>
                <a:gd name="connsiteX7" fmla="*/ 0 w 1856055"/>
                <a:gd name="connsiteY7" fmla="*/ 1377772 h 1530858"/>
                <a:gd name="connsiteX8" fmla="*/ 0 w 1856055"/>
                <a:gd name="connsiteY8" fmla="*/ 153086 h 153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6055" h="1530858">
                  <a:moveTo>
                    <a:pt x="0" y="153086"/>
                  </a:moveTo>
                  <a:cubicBezTo>
                    <a:pt x="0" y="68539"/>
                    <a:pt x="68539" y="0"/>
                    <a:pt x="153086" y="0"/>
                  </a:cubicBezTo>
                  <a:lnTo>
                    <a:pt x="1702969" y="0"/>
                  </a:lnTo>
                  <a:cubicBezTo>
                    <a:pt x="1787516" y="0"/>
                    <a:pt x="1856055" y="68539"/>
                    <a:pt x="1856055" y="153086"/>
                  </a:cubicBezTo>
                  <a:lnTo>
                    <a:pt x="1856055" y="1377772"/>
                  </a:lnTo>
                  <a:cubicBezTo>
                    <a:pt x="1856055" y="1462319"/>
                    <a:pt x="1787516" y="1530858"/>
                    <a:pt x="1702969" y="1530858"/>
                  </a:cubicBezTo>
                  <a:lnTo>
                    <a:pt x="153086" y="1530858"/>
                  </a:lnTo>
                  <a:cubicBezTo>
                    <a:pt x="68539" y="1530858"/>
                    <a:pt x="0" y="1462319"/>
                    <a:pt x="0" y="1377772"/>
                  </a:cubicBezTo>
                  <a:lnTo>
                    <a:pt x="0" y="15308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184" tIns="56184" rIns="56184" bIns="384225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100" kern="1200" dirty="0" smtClean="0"/>
                <a:t>Catecholamines</a:t>
              </a:r>
              <a:endParaRPr lang="en-US" sz="11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100" kern="1200" dirty="0" smtClean="0"/>
                <a:t>Glucagon</a:t>
              </a:r>
              <a:endParaRPr lang="en-US" sz="11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100" kern="1200" dirty="0" smtClean="0"/>
                <a:t>Cortisol</a:t>
              </a:r>
              <a:endParaRPr lang="en-US" sz="11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100" kern="1200" dirty="0" smtClean="0"/>
                <a:t>ACTH</a:t>
              </a:r>
              <a:endParaRPr lang="en-US" sz="11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497439" y="2304288"/>
              <a:ext cx="1649827" cy="656082"/>
            </a:xfrm>
            <a:custGeom>
              <a:avLst/>
              <a:gdLst>
                <a:gd name="connsiteX0" fmla="*/ 0 w 1649827"/>
                <a:gd name="connsiteY0" fmla="*/ 65608 h 656082"/>
                <a:gd name="connsiteX1" fmla="*/ 65608 w 1649827"/>
                <a:gd name="connsiteY1" fmla="*/ 0 h 656082"/>
                <a:gd name="connsiteX2" fmla="*/ 1584219 w 1649827"/>
                <a:gd name="connsiteY2" fmla="*/ 0 h 656082"/>
                <a:gd name="connsiteX3" fmla="*/ 1649827 w 1649827"/>
                <a:gd name="connsiteY3" fmla="*/ 65608 h 656082"/>
                <a:gd name="connsiteX4" fmla="*/ 1649827 w 1649827"/>
                <a:gd name="connsiteY4" fmla="*/ 590474 h 656082"/>
                <a:gd name="connsiteX5" fmla="*/ 1584219 w 1649827"/>
                <a:gd name="connsiteY5" fmla="*/ 656082 h 656082"/>
                <a:gd name="connsiteX6" fmla="*/ 65608 w 1649827"/>
                <a:gd name="connsiteY6" fmla="*/ 656082 h 656082"/>
                <a:gd name="connsiteX7" fmla="*/ 0 w 1649827"/>
                <a:gd name="connsiteY7" fmla="*/ 590474 h 656082"/>
                <a:gd name="connsiteX8" fmla="*/ 0 w 1649827"/>
                <a:gd name="connsiteY8" fmla="*/ 65608 h 65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9827" h="656082">
                  <a:moveTo>
                    <a:pt x="0" y="65608"/>
                  </a:moveTo>
                  <a:cubicBezTo>
                    <a:pt x="0" y="29374"/>
                    <a:pt x="29374" y="0"/>
                    <a:pt x="65608" y="0"/>
                  </a:cubicBezTo>
                  <a:lnTo>
                    <a:pt x="1584219" y="0"/>
                  </a:lnTo>
                  <a:cubicBezTo>
                    <a:pt x="1620453" y="0"/>
                    <a:pt x="1649827" y="29374"/>
                    <a:pt x="1649827" y="65608"/>
                  </a:cubicBezTo>
                  <a:lnTo>
                    <a:pt x="1649827" y="590474"/>
                  </a:lnTo>
                  <a:cubicBezTo>
                    <a:pt x="1649827" y="626708"/>
                    <a:pt x="1620453" y="656082"/>
                    <a:pt x="1584219" y="656082"/>
                  </a:cubicBezTo>
                  <a:lnTo>
                    <a:pt x="65608" y="656082"/>
                  </a:lnTo>
                  <a:cubicBezTo>
                    <a:pt x="29374" y="656082"/>
                    <a:pt x="0" y="626708"/>
                    <a:pt x="0" y="590474"/>
                  </a:cubicBezTo>
                  <a:lnTo>
                    <a:pt x="0" y="6560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" tIns="44616" rIns="57316" bIns="44616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Endocrine Response</a:t>
              </a:r>
              <a:endParaRPr lang="en-US" sz="2000" kern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Stress Response to 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12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17837"/>
            <a:ext cx="8229600" cy="3916363"/>
          </a:xfrm>
        </p:spPr>
        <p:txBody>
          <a:bodyPr/>
          <a:lstStyle/>
          <a:p>
            <a:r>
              <a:rPr lang="en-US" dirty="0" smtClean="0"/>
              <a:t>Hysterectomy patients receiving lumbar epidurals</a:t>
            </a:r>
          </a:p>
          <a:p>
            <a:r>
              <a:rPr lang="en-US" dirty="0" smtClean="0"/>
              <a:t>Preemptive analgesia (PA) epidural doses with continuation of PCEA vs. postop PCEA alone</a:t>
            </a:r>
          </a:p>
          <a:p>
            <a:r>
              <a:rPr lang="en-US" dirty="0" smtClean="0"/>
              <a:t>Decreased pain scores in PA + PCEA group</a:t>
            </a:r>
          </a:p>
          <a:p>
            <a:r>
              <a:rPr lang="en-US" dirty="0" smtClean="0"/>
              <a:t>Decreased postop cytokine production in PA + PCEA group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1" y="1295400"/>
            <a:ext cx="840633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462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3078163"/>
          </a:xfrm>
        </p:spPr>
        <p:txBody>
          <a:bodyPr>
            <a:normAutofit/>
          </a:bodyPr>
          <a:lstStyle/>
          <a:p>
            <a:r>
              <a:rPr lang="en-US" dirty="0" smtClean="0"/>
              <a:t>Intraoperative use of thoracic epidural (TEA-I) vs. postop thoracic epidural (TEA-P) alone</a:t>
            </a:r>
          </a:p>
          <a:p>
            <a:r>
              <a:rPr lang="en-US" dirty="0" smtClean="0"/>
              <a:t>Stress response and immune response</a:t>
            </a:r>
          </a:p>
          <a:p>
            <a:r>
              <a:rPr lang="en-US" dirty="0" smtClean="0"/>
              <a:t>Decreased epinephrine and cortisol in TEA-I</a:t>
            </a:r>
          </a:p>
          <a:p>
            <a:r>
              <a:rPr lang="en-US" dirty="0" smtClean="0"/>
              <a:t>Decreased cytokine production, circulating NK cells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534400" cy="247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402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382963"/>
          </a:xfrm>
        </p:spPr>
        <p:txBody>
          <a:bodyPr>
            <a:normAutofit/>
          </a:bodyPr>
          <a:lstStyle/>
          <a:p>
            <a:r>
              <a:rPr lang="en-US" dirty="0" smtClean="0"/>
              <a:t>Analyzed data from 9 systemic reviews</a:t>
            </a:r>
          </a:p>
          <a:p>
            <a:r>
              <a:rPr lang="en-US" dirty="0" smtClean="0"/>
              <a:t>Decreased 30 day mortality in intermediate-to-high risk surgery</a:t>
            </a:r>
          </a:p>
          <a:p>
            <a:r>
              <a:rPr lang="en-US" dirty="0" smtClean="0"/>
              <a:t>Decreased risk of pneumonia</a:t>
            </a:r>
          </a:p>
          <a:p>
            <a:r>
              <a:rPr lang="en-US" dirty="0" smtClean="0"/>
              <a:t>No difference in risk of MI</a:t>
            </a:r>
          </a:p>
          <a:p>
            <a:r>
              <a:rPr lang="en-US" dirty="0" smtClean="0"/>
              <a:t>No difference when neuraxial anesthesia was combined with GA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615950"/>
            <a:ext cx="73279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7384" y="6172200"/>
            <a:ext cx="3232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Anesth</a:t>
            </a:r>
            <a:r>
              <a:rPr lang="en-US" dirty="0" smtClean="0"/>
              <a:t> </a:t>
            </a:r>
            <a:r>
              <a:rPr lang="en-US" dirty="0" err="1" smtClean="0"/>
              <a:t>Analg</a:t>
            </a:r>
            <a:r>
              <a:rPr lang="en-US" dirty="0" smtClean="0"/>
              <a:t>  2014; 119: 716-25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7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590800"/>
            <a:ext cx="6777317" cy="350897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Conflicting evidence with inconclusive or flawed data</a:t>
            </a:r>
          </a:p>
          <a:p>
            <a:r>
              <a:rPr lang="en-US" dirty="0" smtClean="0"/>
              <a:t>No definite reduction in cardiovascular complications in general or cardiac surgery</a:t>
            </a:r>
          </a:p>
          <a:p>
            <a:r>
              <a:rPr lang="en-US" dirty="0" smtClean="0"/>
              <a:t>No reduction in postop pulmonary complications in general surgery</a:t>
            </a:r>
          </a:p>
          <a:p>
            <a:r>
              <a:rPr lang="en-US" dirty="0" smtClean="0"/>
              <a:t>Statistical but not clinical significance decrease in pain scores with epidural analgesia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73150"/>
            <a:ext cx="76581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7384" y="6096000"/>
            <a:ext cx="3232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Anesth</a:t>
            </a:r>
            <a:r>
              <a:rPr lang="en-US" dirty="0" smtClean="0"/>
              <a:t> </a:t>
            </a:r>
            <a:r>
              <a:rPr lang="en-US" dirty="0" err="1" smtClean="0"/>
              <a:t>Analg</a:t>
            </a:r>
            <a:r>
              <a:rPr lang="en-US" dirty="0" smtClean="0"/>
              <a:t>  2014; 119: 740-44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0" y="1384300"/>
            <a:ext cx="4940300" cy="49403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Neuraxial Anesthesia Better or Not?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096000"/>
            <a:ext cx="311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Anesth</a:t>
            </a:r>
            <a:r>
              <a:rPr lang="en-US" dirty="0" smtClean="0"/>
              <a:t> </a:t>
            </a:r>
            <a:r>
              <a:rPr lang="en-US" dirty="0" err="1" smtClean="0"/>
              <a:t>Analg</a:t>
            </a:r>
            <a:r>
              <a:rPr lang="en-US" dirty="0" smtClean="0"/>
              <a:t>  2014; 119: 501-2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2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Sedation Techniques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Reassurance</a:t>
            </a:r>
          </a:p>
          <a:p>
            <a:r>
              <a:rPr lang="en-US" dirty="0" smtClean="0"/>
              <a:t>Midazolam</a:t>
            </a:r>
          </a:p>
          <a:p>
            <a:r>
              <a:rPr lang="en-US" dirty="0" smtClean="0"/>
              <a:t>Fentanyl</a:t>
            </a:r>
          </a:p>
          <a:p>
            <a:r>
              <a:rPr lang="en-US" dirty="0" smtClean="0"/>
              <a:t>Propofol</a:t>
            </a:r>
          </a:p>
          <a:p>
            <a:r>
              <a:rPr lang="en-US" dirty="0" smtClean="0"/>
              <a:t>Ketamine</a:t>
            </a:r>
          </a:p>
          <a:p>
            <a:r>
              <a:rPr lang="en-US" dirty="0" smtClean="0"/>
              <a:t>Remifentanil</a:t>
            </a:r>
          </a:p>
          <a:p>
            <a:r>
              <a:rPr lang="en-US" dirty="0" smtClean="0"/>
              <a:t>Dexmedetomidine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30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Dexmedetomidine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Potent, highly-selective α-2 agonist</a:t>
            </a:r>
          </a:p>
          <a:p>
            <a:r>
              <a:rPr lang="en-US" dirty="0" smtClean="0"/>
              <a:t>Sedative, anxiolytic and analgesic effects</a:t>
            </a:r>
          </a:p>
          <a:p>
            <a:r>
              <a:rPr lang="en-US" dirty="0"/>
              <a:t>Does not cause respiratory depression</a:t>
            </a:r>
          </a:p>
          <a:p>
            <a:r>
              <a:rPr lang="en-US" dirty="0" smtClean="0"/>
              <a:t>T ½ </a:t>
            </a:r>
            <a:r>
              <a:rPr lang="el-GR" dirty="0" smtClean="0"/>
              <a:t>α</a:t>
            </a:r>
            <a:r>
              <a:rPr lang="en-US" dirty="0" smtClean="0"/>
              <a:t> = 6 minutes (distribution half life)</a:t>
            </a:r>
          </a:p>
          <a:p>
            <a:r>
              <a:rPr lang="en-US" dirty="0" smtClean="0"/>
              <a:t>T ½ </a:t>
            </a:r>
            <a:r>
              <a:rPr lang="el-GR" dirty="0" smtClean="0"/>
              <a:t>β</a:t>
            </a:r>
            <a:r>
              <a:rPr lang="en-US" dirty="0" smtClean="0"/>
              <a:t> = 2 hours (elimination half life)</a:t>
            </a:r>
          </a:p>
          <a:p>
            <a:r>
              <a:rPr lang="en-US" dirty="0" smtClean="0"/>
              <a:t>Side effects: hypotension and bradycardia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25" y="2743200"/>
            <a:ext cx="3419475" cy="2601010"/>
          </a:xfrm>
        </p:spPr>
      </p:pic>
      <p:sp>
        <p:nvSpPr>
          <p:cNvPr id="4" name="TextBox 3"/>
          <p:cNvSpPr txBox="1"/>
          <p:nvPr/>
        </p:nvSpPr>
        <p:spPr>
          <a:xfrm>
            <a:off x="457200" y="6202453"/>
            <a:ext cx="404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Curr</a:t>
            </a:r>
            <a:r>
              <a:rPr lang="en-US" dirty="0" smtClean="0"/>
              <a:t> </a:t>
            </a:r>
            <a:r>
              <a:rPr lang="en-US" dirty="0" err="1" smtClean="0"/>
              <a:t>Opin</a:t>
            </a:r>
            <a:r>
              <a:rPr lang="en-US" dirty="0" smtClean="0"/>
              <a:t> </a:t>
            </a:r>
            <a:r>
              <a:rPr lang="en-US" dirty="0" err="1" smtClean="0"/>
              <a:t>Anaesthesiol</a:t>
            </a:r>
            <a:r>
              <a:rPr lang="en-US" dirty="0" smtClean="0"/>
              <a:t> 2008, 21:457-461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79837"/>
            <a:ext cx="8229600" cy="2925763"/>
          </a:xfrm>
        </p:spPr>
        <p:txBody>
          <a:bodyPr/>
          <a:lstStyle/>
          <a:p>
            <a:r>
              <a:rPr lang="en-US" dirty="0" err="1" smtClean="0"/>
              <a:t>Dex</a:t>
            </a:r>
            <a:r>
              <a:rPr lang="en-US" dirty="0" smtClean="0"/>
              <a:t> group had lower HR</a:t>
            </a:r>
          </a:p>
          <a:p>
            <a:r>
              <a:rPr lang="en-US" dirty="0" smtClean="0"/>
              <a:t>Extubation time was slightly lower in Propofol (26.13 ± 5 min) vs. </a:t>
            </a:r>
            <a:r>
              <a:rPr lang="en-US" dirty="0" err="1" smtClean="0"/>
              <a:t>Dex</a:t>
            </a:r>
            <a:r>
              <a:rPr lang="en-US" dirty="0" smtClean="0"/>
              <a:t> (35.28 ± 5.92 min)</a:t>
            </a:r>
          </a:p>
          <a:p>
            <a:r>
              <a:rPr lang="en-US" dirty="0" smtClean="0"/>
              <a:t>Less fentanyl requirement with </a:t>
            </a:r>
            <a:r>
              <a:rPr lang="en-US" dirty="0" err="1" smtClean="0"/>
              <a:t>Dex</a:t>
            </a:r>
            <a:endParaRPr lang="en-US" dirty="0" smtClean="0"/>
          </a:p>
          <a:p>
            <a:r>
              <a:rPr lang="en-US" dirty="0" err="1" smtClean="0"/>
              <a:t>Dex</a:t>
            </a:r>
            <a:r>
              <a:rPr lang="en-US" dirty="0" smtClean="0"/>
              <a:t> pts were easily arousable and cooperative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6" y="787400"/>
            <a:ext cx="71755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67600" y="152400"/>
            <a:ext cx="1651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49" y="6267450"/>
            <a:ext cx="56388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41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conflicts of interest or financial disclosures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1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1212"/>
            <a:ext cx="8229600" cy="357188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latin typeface="+mn-lt"/>
              </a:rPr>
              <a:t>K. Candiotti, S. </a:t>
            </a:r>
            <a:r>
              <a:rPr lang="en-US" sz="2000" dirty="0" err="1" smtClean="0">
                <a:latin typeface="+mn-lt"/>
              </a:rPr>
              <a:t>Bergese</a:t>
            </a:r>
            <a:r>
              <a:rPr lang="en-US" sz="2000" dirty="0" smtClean="0">
                <a:latin typeface="+mn-lt"/>
              </a:rPr>
              <a:t>, P. </a:t>
            </a:r>
            <a:r>
              <a:rPr lang="en-US" sz="2000" dirty="0" err="1" smtClean="0">
                <a:latin typeface="+mn-lt"/>
              </a:rPr>
              <a:t>Bokesch</a:t>
            </a:r>
            <a:r>
              <a:rPr lang="en-US" sz="2000" dirty="0" smtClean="0">
                <a:latin typeface="+mn-lt"/>
              </a:rPr>
              <a:t>, M. Feldman, W. </a:t>
            </a:r>
            <a:r>
              <a:rPr lang="en-US" sz="2000" dirty="0" err="1" smtClean="0">
                <a:latin typeface="+mn-lt"/>
              </a:rPr>
              <a:t>Wisemandle</a:t>
            </a:r>
            <a:r>
              <a:rPr lang="en-US" sz="2000" dirty="0" smtClean="0">
                <a:latin typeface="+mn-lt"/>
              </a:rPr>
              <a:t>, A. Bekker</a:t>
            </a:r>
            <a:endParaRPr lang="en-US" sz="2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663223"/>
            <a:ext cx="6777317" cy="3508977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Dex</a:t>
            </a:r>
            <a:r>
              <a:rPr lang="en-US" dirty="0" smtClean="0"/>
              <a:t> (1 µg/kg or 0.5 µg/kg load then 0.6 µg/kg/h) vs. placebo with midazolam/fentanyl rescue</a:t>
            </a:r>
          </a:p>
          <a:p>
            <a:r>
              <a:rPr lang="en-US" dirty="0" smtClean="0"/>
              <a:t>Wide range of MAC cases – orthopedic, ophthalmic, plastic, vascular stents, breast biopsies, hernias, AV fistulas, excision of lesions</a:t>
            </a:r>
          </a:p>
          <a:p>
            <a:r>
              <a:rPr lang="en-US" dirty="0" smtClean="0"/>
              <a:t>All patients in placebo group required rescue except for cataract surgery</a:t>
            </a:r>
          </a:p>
          <a:p>
            <a:r>
              <a:rPr lang="en-US" dirty="0" smtClean="0"/>
              <a:t>Significantly more respiratory depression in placebo group</a:t>
            </a:r>
          </a:p>
          <a:p>
            <a:r>
              <a:rPr lang="en-US" dirty="0" smtClean="0"/>
              <a:t>Increased patient satisfaction in </a:t>
            </a:r>
            <a:r>
              <a:rPr lang="en-US" dirty="0" err="1" smtClean="0"/>
              <a:t>dex</a:t>
            </a:r>
            <a:r>
              <a:rPr lang="en-US" dirty="0" smtClean="0"/>
              <a:t> group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996950"/>
            <a:ext cx="81470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6248400"/>
            <a:ext cx="21145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224587"/>
            <a:ext cx="19812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06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Neuraxial Anesthesia and Anticoagulation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Changes from ASRA 2010 Guidelines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87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ASRA 2010 Guidelines Review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913540"/>
              </p:ext>
            </p:extLst>
          </p:nvPr>
        </p:nvGraphicFramePr>
        <p:xfrm>
          <a:off x="228600" y="1219200"/>
          <a:ext cx="8686801" cy="5305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633"/>
                <a:gridCol w="2171700"/>
                <a:gridCol w="1528234"/>
                <a:gridCol w="1849967"/>
                <a:gridCol w="2091267"/>
              </a:tblGrid>
              <a:tr h="3293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Needle/Catheter</a:t>
                      </a:r>
                      <a:r>
                        <a:rPr lang="en-US" baseline="0" dirty="0" smtClean="0"/>
                        <a:t> Insertion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Catheter Removal/Restart Med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6348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Prophylaxis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Therapeutic</a:t>
                      </a:r>
                      <a:r>
                        <a:rPr lang="en-US" sz="1700" baseline="0" dirty="0" smtClean="0"/>
                        <a:t> 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Prophylaxis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Therapeutic</a:t>
                      </a:r>
                      <a:endParaRPr lang="en-US" sz="1700" dirty="0"/>
                    </a:p>
                  </a:txBody>
                  <a:tcPr/>
                </a:tc>
              </a:tr>
              <a:tr h="1811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aseline="0" dirty="0" smtClean="0"/>
                        <a:t>Heparin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aseline="0" dirty="0" smtClean="0"/>
                        <a:t>(UFH)</a:t>
                      </a:r>
                      <a:endParaRPr lang="en-US" sz="1700" dirty="0" smtClean="0"/>
                    </a:p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/>
                        <a:t>No contraindication</a:t>
                      </a:r>
                      <a:r>
                        <a:rPr lang="en-US" sz="1700" baseline="0" dirty="0" smtClean="0"/>
                        <a:t> (5,000U BID)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aseline="0" dirty="0" smtClean="0"/>
                        <a:t>Indeterminate for TID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/>
                        <a:t>Delay heparin 1 hour after insertion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/>
                        <a:t>Restart heparin 1 hour later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/>
                        <a:t>Remove</a:t>
                      </a:r>
                      <a:r>
                        <a:rPr lang="en-US" sz="1700" baseline="0" dirty="0" smtClean="0"/>
                        <a:t> catheter 2-4 hours after last dose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aseline="0" dirty="0" smtClean="0"/>
                        <a:t>Restart heparin 1 hour later</a:t>
                      </a:r>
                      <a:endParaRPr lang="en-US" sz="1700" dirty="0"/>
                    </a:p>
                  </a:txBody>
                  <a:tcPr/>
                </a:tc>
              </a:tr>
              <a:tr h="2552399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LMWH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/>
                        <a:t>Wait 12 hours after last dose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/>
                        <a:t>Wait</a:t>
                      </a:r>
                      <a:r>
                        <a:rPr lang="en-US" sz="1700" baseline="0" dirty="0" smtClean="0"/>
                        <a:t> 24 hours after last dose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/>
                        <a:t>Single daily</a:t>
                      </a:r>
                      <a:r>
                        <a:rPr lang="en-US" sz="1700" baseline="0" dirty="0" smtClean="0"/>
                        <a:t> dosing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aseline="0" dirty="0" smtClean="0"/>
                        <a:t>1st dose 6-8 hours postop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aseline="0" dirty="0" smtClean="0"/>
                        <a:t>2</a:t>
                      </a:r>
                      <a:r>
                        <a:rPr lang="en-US" sz="1700" baseline="30000" dirty="0" smtClean="0"/>
                        <a:t>nd</a:t>
                      </a:r>
                      <a:r>
                        <a:rPr lang="en-US" sz="1700" baseline="0" dirty="0" smtClean="0"/>
                        <a:t> dose 24 hours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1" baseline="0" dirty="0" smtClean="0"/>
                        <a:t>Wait 4 hours to restart*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/>
                        <a:t>Twice daily dosing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/>
                        <a:t>Wait 24 hours postop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/>
                        <a:t>Remove catheter before 1</a:t>
                      </a:r>
                      <a:r>
                        <a:rPr lang="en-US" sz="1700" baseline="30000" dirty="0" smtClean="0"/>
                        <a:t>st</a:t>
                      </a:r>
                      <a:r>
                        <a:rPr lang="en-US" sz="1700" dirty="0" smtClean="0"/>
                        <a:t> dose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1" dirty="0" smtClean="0"/>
                        <a:t>Wait 4 hours to restart *</a:t>
                      </a:r>
                      <a:endParaRPr lang="en-US" sz="17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488668"/>
            <a:ext cx="448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*FDA Drug Safety Communication 11/6/2013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860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ASRA 2010 Guidelines Review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1856917"/>
              </p:ext>
            </p:extLst>
          </p:nvPr>
        </p:nvGraphicFramePr>
        <p:xfrm>
          <a:off x="304801" y="1214120"/>
          <a:ext cx="8534398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488"/>
                <a:gridCol w="3002844"/>
                <a:gridCol w="3793066"/>
              </a:tblGrid>
              <a:tr h="37084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Needle /Catheter Insertion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Catheter Removal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Warfarin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/>
                        <a:t>Stop Warfarin</a:t>
                      </a:r>
                      <a:r>
                        <a:rPr lang="en-US" sz="1700" baseline="0" dirty="0" smtClean="0"/>
                        <a:t> 4-5 days prior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aseline="0" dirty="0" smtClean="0"/>
                        <a:t>Check INR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/>
                        <a:t>INR &lt;1.5, remove catheter with neuro</a:t>
                      </a:r>
                      <a:r>
                        <a:rPr lang="en-US" sz="1700" baseline="0" dirty="0" smtClean="0"/>
                        <a:t> checks for 24 hours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aseline="0" dirty="0" smtClean="0"/>
                        <a:t>INR 1.5 – 3, remove catheter with caution and neuro checks before and after until INR is normal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aseline="0" dirty="0" smtClean="0"/>
                        <a:t>INR &gt; 3, no recommendation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Ticlopidine</a:t>
                      </a:r>
                      <a:r>
                        <a:rPr lang="en-US" sz="1700" dirty="0" smtClean="0"/>
                        <a:t> (</a:t>
                      </a:r>
                      <a:r>
                        <a:rPr lang="en-US" sz="1700" dirty="0" err="1" smtClean="0"/>
                        <a:t>Ticlid</a:t>
                      </a:r>
                      <a:r>
                        <a:rPr lang="en-US" sz="1700" dirty="0" smtClean="0"/>
                        <a:t>®)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/>
                        <a:t>Stop</a:t>
                      </a:r>
                      <a:r>
                        <a:rPr lang="en-US" sz="1700" baseline="0" dirty="0" smtClean="0"/>
                        <a:t> 14 days prior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err="1" smtClean="0"/>
                        <a:t>Clopidogrel</a:t>
                      </a:r>
                      <a:r>
                        <a:rPr lang="en-US" sz="1700" dirty="0" smtClean="0"/>
                        <a:t> (Plavix®)</a:t>
                      </a:r>
                    </a:p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/>
                        <a:t>Stop 7 days prior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/>
                        <a:t>If only stopped 5-7 days, check platelets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Abciximab</a:t>
                      </a:r>
                      <a:r>
                        <a:rPr lang="en-US" sz="1700" dirty="0" smtClean="0"/>
                        <a:t> (</a:t>
                      </a:r>
                      <a:r>
                        <a:rPr lang="en-US" sz="1700" dirty="0" err="1" smtClean="0"/>
                        <a:t>Reopro</a:t>
                      </a:r>
                      <a:r>
                        <a:rPr lang="en-US" sz="1700" dirty="0" smtClean="0"/>
                        <a:t>®)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/>
                        <a:t>Stop</a:t>
                      </a:r>
                      <a:r>
                        <a:rPr lang="en-US" sz="1700" baseline="0" dirty="0" smtClean="0"/>
                        <a:t> 24-48 hours prior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aseline="0" dirty="0" smtClean="0"/>
                        <a:t>Check platelets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Eptifibatide</a:t>
                      </a:r>
                      <a:r>
                        <a:rPr lang="en-US" sz="1700" dirty="0" smtClean="0"/>
                        <a:t> (</a:t>
                      </a:r>
                      <a:r>
                        <a:rPr lang="en-US" sz="1700" dirty="0" err="1" smtClean="0"/>
                        <a:t>Integrilin</a:t>
                      </a:r>
                      <a:r>
                        <a:rPr lang="en-US" sz="1700" dirty="0" smtClean="0"/>
                        <a:t>®)</a:t>
                      </a:r>
                    </a:p>
                    <a:p>
                      <a:r>
                        <a:rPr lang="en-US" sz="1700" dirty="0" err="1" smtClean="0"/>
                        <a:t>Tirofiban</a:t>
                      </a:r>
                      <a:r>
                        <a:rPr lang="en-US" sz="1700" baseline="0" dirty="0" smtClean="0"/>
                        <a:t> (</a:t>
                      </a:r>
                      <a:r>
                        <a:rPr lang="en-US" sz="1700" baseline="0" dirty="0" err="1" smtClean="0"/>
                        <a:t>Aggrostat</a:t>
                      </a:r>
                      <a:r>
                        <a:rPr lang="en-US" sz="1700" baseline="0" dirty="0" smtClean="0"/>
                        <a:t>®)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/>
                        <a:t>Stop 4-8 hours prior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/>
                        <a:t>Check</a:t>
                      </a:r>
                      <a:r>
                        <a:rPr lang="en-US" sz="1700" baseline="0" dirty="0" smtClean="0"/>
                        <a:t> platelets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443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ASRA 2010 Guidelines Review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358405"/>
              </p:ext>
            </p:extLst>
          </p:nvPr>
        </p:nvGraphicFramePr>
        <p:xfrm>
          <a:off x="1066800" y="1524000"/>
          <a:ext cx="6777039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013"/>
                <a:gridCol w="2259013"/>
                <a:gridCol w="225901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5300" marR="753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Needle/Catheter Insertion</a:t>
                      </a:r>
                      <a:endParaRPr lang="en-US" dirty="0"/>
                    </a:p>
                  </a:txBody>
                  <a:tcPr marL="75300" marR="753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Catheter</a:t>
                      </a:r>
                      <a:r>
                        <a:rPr lang="en-US" baseline="0" dirty="0" smtClean="0"/>
                        <a:t> removal</a:t>
                      </a:r>
                      <a:endParaRPr lang="en-US" dirty="0"/>
                    </a:p>
                  </a:txBody>
                  <a:tcPr marL="75300" marR="753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Fondaparinux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Arixtra</a:t>
                      </a:r>
                      <a:r>
                        <a:rPr lang="en-US" dirty="0" smtClean="0"/>
                        <a:t>®)</a:t>
                      </a:r>
                      <a:endParaRPr lang="en-US" dirty="0"/>
                    </a:p>
                  </a:txBody>
                  <a:tcPr marL="75300" marR="7530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No specific</a:t>
                      </a:r>
                      <a:r>
                        <a:rPr lang="en-US" baseline="0" dirty="0" smtClean="0"/>
                        <a:t> recommendations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Follow clinical trial info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Stop 48 hours prior</a:t>
                      </a:r>
                      <a:endParaRPr lang="en-US" dirty="0"/>
                    </a:p>
                  </a:txBody>
                  <a:tcPr marL="75300" marR="7530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Wait 36 hours from last dose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Restart medication</a:t>
                      </a:r>
                      <a:r>
                        <a:rPr lang="en-US" baseline="0" dirty="0" smtClean="0"/>
                        <a:t> 12 hours after removal</a:t>
                      </a:r>
                      <a:endParaRPr lang="en-US" dirty="0"/>
                    </a:p>
                  </a:txBody>
                  <a:tcPr marL="75300" marR="753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Plasugrel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Effient</a:t>
                      </a:r>
                      <a:r>
                        <a:rPr lang="en-US" dirty="0" smtClean="0"/>
                        <a:t>®)</a:t>
                      </a:r>
                      <a:endParaRPr lang="en-US" dirty="0"/>
                    </a:p>
                  </a:txBody>
                  <a:tcPr marL="75300" marR="7530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Stop 7 days prior</a:t>
                      </a:r>
                      <a:endParaRPr lang="en-US" dirty="0"/>
                    </a:p>
                  </a:txBody>
                  <a:tcPr marL="75300" marR="7530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Restart</a:t>
                      </a:r>
                      <a:r>
                        <a:rPr lang="en-US" baseline="0" dirty="0" smtClean="0"/>
                        <a:t> 7 hours after removal</a:t>
                      </a:r>
                      <a:endParaRPr lang="en-US" dirty="0"/>
                    </a:p>
                  </a:txBody>
                  <a:tcPr marL="75300" marR="753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NSAIDS</a:t>
                      </a:r>
                      <a:endParaRPr lang="en-US" dirty="0"/>
                    </a:p>
                  </a:txBody>
                  <a:tcPr marL="75300" marR="753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contraindication</a:t>
                      </a:r>
                    </a:p>
                  </a:txBody>
                  <a:tcPr marL="75300" marR="753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5300" marR="753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Herbal</a:t>
                      </a:r>
                      <a:r>
                        <a:rPr lang="en-US" baseline="0" dirty="0" smtClean="0"/>
                        <a:t> medications</a:t>
                      </a:r>
                      <a:endParaRPr lang="en-US" dirty="0"/>
                    </a:p>
                  </a:txBody>
                  <a:tcPr marL="75300" marR="753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contraindication</a:t>
                      </a:r>
                    </a:p>
                  </a:txBody>
                  <a:tcPr marL="75300" marR="753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5300" marR="753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11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Anticoagulants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020465"/>
              </p:ext>
            </p:extLst>
          </p:nvPr>
        </p:nvGraphicFramePr>
        <p:xfrm>
          <a:off x="457200" y="1041400"/>
          <a:ext cx="8229600" cy="513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  <a:gridCol w="23622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Dabigatran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Pradaxa</a:t>
                      </a:r>
                      <a:r>
                        <a:rPr lang="en-US" dirty="0" smtClean="0"/>
                        <a:t>®)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Rivaroxaban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Xarelto</a:t>
                      </a:r>
                      <a:r>
                        <a:rPr lang="en-US" dirty="0" smtClean="0"/>
                        <a:t>®)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Apixaban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Eliquis</a:t>
                      </a:r>
                      <a:r>
                        <a:rPr lang="en-US" dirty="0" smtClean="0"/>
                        <a:t>®)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Factor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Factor </a:t>
                      </a:r>
                      <a:r>
                        <a:rPr lang="en-US" dirty="0" err="1" smtClean="0"/>
                        <a:t>Xa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Factor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Xa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Half-life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14-17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5- 9</a:t>
                      </a:r>
                      <a:r>
                        <a:rPr lang="en-US" baseline="0" dirty="0" smtClean="0"/>
                        <a:t> hours</a:t>
                      </a:r>
                    </a:p>
                    <a:p>
                      <a:r>
                        <a:rPr lang="en-US" baseline="0" dirty="0" smtClean="0"/>
                        <a:t>9-13 hours (elderly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10-14 hours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Peak effect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2-4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2-4 hours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Regional anesthesia recommendations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Stop 48 hours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Stop </a:t>
                      </a:r>
                      <a:r>
                        <a:rPr lang="en-US" baseline="0" dirty="0" smtClean="0"/>
                        <a:t>longer for renal impairment, age, low body weight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Restart 2 hours from catheter removal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specific recommendations for placement or wait 24 hours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Do not remove catheter until 18-24 hours from last dose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Restart 6 hours from catheter removal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Stop 48 hours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Stop longer for renal impairment,</a:t>
                      </a:r>
                      <a:r>
                        <a:rPr lang="en-US" baseline="0" dirty="0" smtClean="0"/>
                        <a:t> age, low body weight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25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891823"/>
            <a:ext cx="6777317" cy="3508977"/>
          </a:xfrm>
        </p:spPr>
        <p:txBody>
          <a:bodyPr/>
          <a:lstStyle/>
          <a:p>
            <a:r>
              <a:rPr lang="en-US" dirty="0" smtClean="0"/>
              <a:t>Current recommendations use 1-2 half-lives before neuraxial injection</a:t>
            </a:r>
          </a:p>
          <a:p>
            <a:r>
              <a:rPr lang="en-US" dirty="0" smtClean="0"/>
              <a:t>Studies based on healthy subjects</a:t>
            </a:r>
          </a:p>
          <a:p>
            <a:r>
              <a:rPr lang="en-US" dirty="0" smtClean="0"/>
              <a:t>Use current guidelines for high-risk patients</a:t>
            </a:r>
          </a:p>
          <a:p>
            <a:r>
              <a:rPr lang="en-US" dirty="0" smtClean="0"/>
              <a:t>Consider waiting 5 half-lives for healthier low-risk patients</a:t>
            </a:r>
          </a:p>
          <a:p>
            <a:r>
              <a:rPr lang="en-US" dirty="0" smtClean="0"/>
              <a:t>Restart medication 8 hours minus time to peak effect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27616"/>
            <a:ext cx="8001000" cy="176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09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Epidural Catheters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Soft-tip vs. stiff? Multiport vs. single?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557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"/>
            <a:ext cx="5029200" cy="570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9068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Hogan, Quinn. Epidural Catheter Tip Position and Distribution of </a:t>
            </a:r>
            <a:r>
              <a:rPr lang="en-US" dirty="0" err="1" smtClean="0"/>
              <a:t>Injectate</a:t>
            </a:r>
            <a:r>
              <a:rPr lang="en-US" dirty="0" smtClean="0"/>
              <a:t> Evaluated by Computed Tomography. Anesthesiology 1999; 90:964-70.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76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33400"/>
            <a:ext cx="4343400" cy="5903913"/>
          </a:xfrm>
        </p:spPr>
      </p:pic>
    </p:spTree>
    <p:extLst>
      <p:ext uri="{BB962C8B-B14F-4D97-AF65-F5344CB8AC3E}">
        <p14:creationId xmlns:p14="http://schemas.microsoft.com/office/powerpoint/2010/main" val="449961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Developments in Neuraxial Anesthesia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Benefits of neuraxial anesthesia in surgical procedures</a:t>
            </a:r>
          </a:p>
          <a:p>
            <a:r>
              <a:rPr lang="en-US" dirty="0" smtClean="0"/>
              <a:t>Sedation techniques</a:t>
            </a:r>
          </a:p>
          <a:p>
            <a:r>
              <a:rPr lang="en-US" dirty="0" smtClean="0"/>
              <a:t>New anticoagulation guidelines</a:t>
            </a:r>
          </a:p>
          <a:p>
            <a:r>
              <a:rPr lang="en-US" dirty="0" smtClean="0"/>
              <a:t>Multiport vs. single port catheters</a:t>
            </a:r>
          </a:p>
        </p:txBody>
      </p:sp>
    </p:spTree>
    <p:extLst>
      <p:ext uri="{BB962C8B-B14F-4D97-AF65-F5344CB8AC3E}">
        <p14:creationId xmlns:p14="http://schemas.microsoft.com/office/powerpoint/2010/main" val="65563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Multiport vs. Single port Catheters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Multiport catheter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3 lateral holes</a:t>
            </a:r>
          </a:p>
          <a:p>
            <a:r>
              <a:rPr lang="en-US" dirty="0" smtClean="0"/>
              <a:t>Most fluid flows through proximal port</a:t>
            </a:r>
          </a:p>
          <a:p>
            <a:r>
              <a:rPr lang="en-US" dirty="0" smtClean="0"/>
              <a:t>More even distribution of solution</a:t>
            </a:r>
          </a:p>
          <a:p>
            <a:r>
              <a:rPr lang="en-US" dirty="0" smtClean="0"/>
              <a:t>Higher analgesia rates with low flows</a:t>
            </a:r>
          </a:p>
          <a:p>
            <a:r>
              <a:rPr lang="en-US" dirty="0" smtClean="0"/>
              <a:t>Less requirement for catheter manipulation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Single port catheter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Single-holed, open end</a:t>
            </a:r>
          </a:p>
          <a:p>
            <a:r>
              <a:rPr lang="en-US" dirty="0" smtClean="0"/>
              <a:t>Less theoretical risk of multi-compartmental block</a:t>
            </a:r>
          </a:p>
          <a:p>
            <a:r>
              <a:rPr lang="en-US" dirty="0" smtClean="0"/>
              <a:t>More </a:t>
            </a:r>
            <a:r>
              <a:rPr lang="en-US" dirty="0"/>
              <a:t>prone to obstruction</a:t>
            </a:r>
          </a:p>
          <a:p>
            <a:r>
              <a:rPr lang="en-US" dirty="0" smtClean="0"/>
              <a:t>Less likely to aspirate blood</a:t>
            </a:r>
          </a:p>
          <a:p>
            <a:r>
              <a:rPr lang="en-US" dirty="0" smtClean="0"/>
              <a:t>Efficacy is equivalent with high flows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867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D’Angelo, R. et al. A comparison of multiport and uniport epidural catheters in laboring patients. </a:t>
            </a:r>
            <a:r>
              <a:rPr lang="en-US" dirty="0" err="1" smtClean="0"/>
              <a:t>Anesth</a:t>
            </a:r>
            <a:r>
              <a:rPr lang="en-US" dirty="0" smtClean="0"/>
              <a:t> </a:t>
            </a:r>
            <a:r>
              <a:rPr lang="en-US" dirty="0" err="1" smtClean="0"/>
              <a:t>Analg</a:t>
            </a:r>
            <a:r>
              <a:rPr lang="en-US" dirty="0" smtClean="0"/>
              <a:t> 1997; 84: 1276-9.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7015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975" y="4572000"/>
            <a:ext cx="6777037" cy="156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685800"/>
            <a:ext cx="80867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501573" y="4114800"/>
            <a:ext cx="816292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6334125"/>
            <a:ext cx="38576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486150"/>
            <a:ext cx="33528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1433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7200"/>
            <a:ext cx="7024744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2600"/>
            <a:ext cx="7186108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Neuraxial anesthesia decreases risk of 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enous thromboembolisms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ulmonary complications</a:t>
            </a:r>
          </a:p>
          <a:p>
            <a:pPr lvl="1"/>
            <a:r>
              <a:rPr lang="en-US" dirty="0" smtClean="0"/>
              <a:t>Arrhythmias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ostoperative ileus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ransfusion requirements</a:t>
            </a:r>
          </a:p>
          <a:p>
            <a:pPr lvl="1"/>
            <a:r>
              <a:rPr lang="en-US" dirty="0" smtClean="0"/>
              <a:t>Pain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tress/immune response</a:t>
            </a:r>
          </a:p>
          <a:p>
            <a:r>
              <a:rPr lang="en-US" dirty="0" smtClean="0"/>
              <a:t>Dexmedetomidine is a useful alternative sedation technique</a:t>
            </a:r>
          </a:p>
          <a:p>
            <a:r>
              <a:rPr lang="en-US" dirty="0" smtClean="0"/>
              <a:t>Anticoagulation updates for LMWH and new anticoagulants </a:t>
            </a:r>
            <a:r>
              <a:rPr lang="en-US" dirty="0" err="1" smtClean="0"/>
              <a:t>Pradaxa</a:t>
            </a:r>
            <a:r>
              <a:rPr lang="en-US" dirty="0" smtClean="0"/>
              <a:t>®, </a:t>
            </a:r>
            <a:r>
              <a:rPr lang="en-US" dirty="0" err="1" smtClean="0"/>
              <a:t>Xarelto</a:t>
            </a:r>
            <a:r>
              <a:rPr lang="en-US" dirty="0" smtClean="0"/>
              <a:t>®, and </a:t>
            </a:r>
            <a:r>
              <a:rPr lang="en-US" dirty="0" err="1" smtClean="0"/>
              <a:t>Eliquis</a:t>
            </a:r>
            <a:r>
              <a:rPr lang="en-US" dirty="0" smtClean="0"/>
              <a:t>®</a:t>
            </a:r>
          </a:p>
          <a:p>
            <a:r>
              <a:rPr lang="en-US" dirty="0" smtClean="0"/>
              <a:t>Consider using 5 half-lives for anticoagulants</a:t>
            </a:r>
          </a:p>
          <a:p>
            <a:r>
              <a:rPr lang="en-US" dirty="0" smtClean="0"/>
              <a:t>Soft-tipped multiport catheters offer advantages to stiff single port catheters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4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812800"/>
            <a:ext cx="81343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4" y="5791200"/>
            <a:ext cx="45815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2662237"/>
            <a:ext cx="8229600" cy="3890963"/>
          </a:xfrm>
        </p:spPr>
        <p:txBody>
          <a:bodyPr/>
          <a:lstStyle/>
          <a:p>
            <a:r>
              <a:rPr lang="en-US" dirty="0" smtClean="0"/>
              <a:t>Systematic review of 141 trials, 9559 patients</a:t>
            </a:r>
          </a:p>
          <a:p>
            <a:r>
              <a:rPr lang="en-US" dirty="0" smtClean="0"/>
              <a:t>Overall mortality after 30 days was 1/3 less in neuraxial group</a:t>
            </a:r>
          </a:p>
          <a:p>
            <a:r>
              <a:rPr lang="en-US" dirty="0" smtClean="0"/>
              <a:t>Decreased pulmonary embolisms, cardiac events, strokes, deaths from infection, and deaths from other causes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895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152400"/>
            <a:ext cx="9057312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1295400" y="3429000"/>
            <a:ext cx="7239000" cy="2209800"/>
          </a:xfrm>
          <a:prstGeom prst="borderCallout1">
            <a:avLst>
              <a:gd name="adj1" fmla="val 2228"/>
              <a:gd name="adj2" fmla="val -15"/>
              <a:gd name="adj3" fmla="val 100226"/>
              <a:gd name="adj4" fmla="val -7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Neuraxial blockade reduced risk of PE/DVT by almost half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1/3 fewer cardiac events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Decreased bleeding with decreased transfusions in NB</a:t>
            </a:r>
          </a:p>
          <a:p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96951" y="5638800"/>
            <a:ext cx="990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28800" y="5664820"/>
            <a:ext cx="914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68652" y="5664820"/>
            <a:ext cx="972944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28947" y="5668537"/>
            <a:ext cx="9525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10400" y="5679689"/>
            <a:ext cx="2091516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0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6675"/>
            <a:ext cx="6429375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96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23" y="228600"/>
            <a:ext cx="54483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23" y="1066800"/>
            <a:ext cx="59721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↓ DVT 44%/↓ PE 55%</a:t>
            </a:r>
          </a:p>
          <a:p>
            <a:r>
              <a:rPr lang="en-US" dirty="0" smtClean="0"/>
              <a:t>↓ Transfusion requirements 50%</a:t>
            </a:r>
          </a:p>
          <a:p>
            <a:r>
              <a:rPr lang="en-US" dirty="0" smtClean="0"/>
              <a:t>↓ Pneumonia 39%/↓ Respiratory depression 59%</a:t>
            </a:r>
          </a:p>
          <a:p>
            <a:r>
              <a:rPr lang="en-US" dirty="0" smtClean="0"/>
              <a:t>Reduced incidence of postop ileus</a:t>
            </a:r>
          </a:p>
          <a:p>
            <a:r>
              <a:rPr lang="en-US" dirty="0" smtClean="0"/>
              <a:t>Reduced time to extubation and ICU stay</a:t>
            </a:r>
          </a:p>
          <a:p>
            <a:r>
              <a:rPr lang="en-US" dirty="0" smtClean="0"/>
              <a:t>Decreased perioperative coagulability </a:t>
            </a:r>
          </a:p>
          <a:p>
            <a:r>
              <a:rPr lang="en-US" dirty="0" smtClean="0"/>
              <a:t>Attenuation of stress response in CAGB surgery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19800"/>
            <a:ext cx="2476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381000" y="1866900"/>
            <a:ext cx="8153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1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433"/>
            <a:ext cx="8229600" cy="299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267450"/>
            <a:ext cx="20002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305800" cy="2849563"/>
          </a:xfrm>
        </p:spPr>
        <p:txBody>
          <a:bodyPr>
            <a:normAutofit/>
          </a:bodyPr>
          <a:lstStyle/>
          <a:p>
            <a:r>
              <a:rPr lang="en-US" dirty="0" smtClean="0"/>
              <a:t>420 patients undergoing routine CABG</a:t>
            </a:r>
          </a:p>
          <a:p>
            <a:r>
              <a:rPr lang="en-US" dirty="0" smtClean="0"/>
              <a:t>TEA </a:t>
            </a:r>
            <a:r>
              <a:rPr lang="en-US" dirty="0"/>
              <a:t>0.125</a:t>
            </a:r>
            <a:r>
              <a:rPr lang="en-US" dirty="0" smtClean="0"/>
              <a:t>% bupivacaine/0.6 µg/mL clonidine vs. </a:t>
            </a:r>
            <a:r>
              <a:rPr lang="en-US" dirty="0" err="1" smtClean="0"/>
              <a:t>alfentanil</a:t>
            </a:r>
            <a:r>
              <a:rPr lang="en-US" dirty="0"/>
              <a:t> </a:t>
            </a:r>
            <a:r>
              <a:rPr lang="en-US" dirty="0" smtClean="0"/>
              <a:t>infusion/morphine PCA</a:t>
            </a:r>
          </a:p>
          <a:p>
            <a:r>
              <a:rPr lang="en-US" dirty="0" smtClean="0"/>
              <a:t>Postop complications data collected for 5 days</a:t>
            </a:r>
          </a:p>
          <a:p>
            <a:r>
              <a:rPr lang="en-US" dirty="0" smtClean="0"/>
              <a:t>Pulmonary complications, arrhythmias, MI, renal failure, CVA, acute confusion, bleeding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78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6" y="1676400"/>
            <a:ext cx="9067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596" y="2819400"/>
            <a:ext cx="90678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596" y="3810000"/>
            <a:ext cx="9067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5166</TotalTime>
  <Words>1536</Words>
  <Application>Microsoft Office PowerPoint</Application>
  <PresentationFormat>On-screen Show (4:3)</PresentationFormat>
  <Paragraphs>276</Paragraphs>
  <Slides>32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Austin</vt:lpstr>
      <vt:lpstr>New Developments  in  Neuraxial Anesthesia</vt:lpstr>
      <vt:lpstr>Disclosures</vt:lpstr>
      <vt:lpstr>New Developments in Neuraxial Anesthesia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Stress Response to Surgery</vt:lpstr>
      <vt:lpstr>PowerPoint Presentation</vt:lpstr>
      <vt:lpstr>PowerPoint Presentation</vt:lpstr>
      <vt:lpstr>PowerPoint Presentation</vt:lpstr>
      <vt:lpstr>PowerPoint Presentation</vt:lpstr>
      <vt:lpstr>Is Neuraxial Anesthesia Better or Not?</vt:lpstr>
      <vt:lpstr>Sedation Techniques</vt:lpstr>
      <vt:lpstr>Dexmedetomidine</vt:lpstr>
      <vt:lpstr>PowerPoint Presentation</vt:lpstr>
      <vt:lpstr>K. Candiotti, S. Bergese, P. Bokesch, M. Feldman, W. Wisemandle, A. Bekker</vt:lpstr>
      <vt:lpstr>Neuraxial Anesthesia and Anticoagulation</vt:lpstr>
      <vt:lpstr>ASRA 2010 Guidelines Review</vt:lpstr>
      <vt:lpstr>ASRA 2010 Guidelines Review</vt:lpstr>
      <vt:lpstr>ASRA 2010 Guidelines Review</vt:lpstr>
      <vt:lpstr>New Anticoagulants</vt:lpstr>
      <vt:lpstr>PowerPoint Presentation</vt:lpstr>
      <vt:lpstr>Epidural Catheters</vt:lpstr>
      <vt:lpstr>PowerPoint Presentation</vt:lpstr>
      <vt:lpstr>PowerPoint Presentation</vt:lpstr>
      <vt:lpstr>Multiport vs. Single port Catheters</vt:lpstr>
      <vt:lpstr>PowerPoint Presentation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Developments  in  Neuraxial Anesthesia</dc:title>
  <dc:creator>Le, Van</dc:creator>
  <cp:lastModifiedBy>RUMELA BASU</cp:lastModifiedBy>
  <cp:revision>110</cp:revision>
  <dcterms:created xsi:type="dcterms:W3CDTF">2014-11-06T23:39:20Z</dcterms:created>
  <dcterms:modified xsi:type="dcterms:W3CDTF">2014-11-20T15:08:07Z</dcterms:modified>
</cp:coreProperties>
</file>