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290" r:id="rId2"/>
    <p:sldId id="281" r:id="rId3"/>
    <p:sldId id="278" r:id="rId4"/>
    <p:sldId id="271" r:id="rId5"/>
    <p:sldId id="273" r:id="rId6"/>
    <p:sldId id="283" r:id="rId7"/>
    <p:sldId id="284" r:id="rId8"/>
    <p:sldId id="265" r:id="rId9"/>
    <p:sldId id="272" r:id="rId10"/>
    <p:sldId id="259" r:id="rId11"/>
    <p:sldId id="260" r:id="rId12"/>
    <p:sldId id="262" r:id="rId13"/>
    <p:sldId id="263" r:id="rId14"/>
    <p:sldId id="267" r:id="rId15"/>
    <p:sldId id="268" r:id="rId16"/>
    <p:sldId id="264" r:id="rId17"/>
    <p:sldId id="269" r:id="rId18"/>
    <p:sldId id="274" r:id="rId19"/>
    <p:sldId id="287" r:id="rId20"/>
    <p:sldId id="275" r:id="rId21"/>
    <p:sldId id="277" r:id="rId22"/>
    <p:sldId id="285" r:id="rId23"/>
    <p:sldId id="282" r:id="rId24"/>
    <p:sldId id="270" r:id="rId25"/>
    <p:sldId id="28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FF00"/>
    <a:srgbClr val="FF9933"/>
    <a:srgbClr val="FF00FF"/>
    <a:srgbClr val="0000FF"/>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803" autoAdjust="0"/>
  </p:normalViewPr>
  <p:slideViewPr>
    <p:cSldViewPr snapToGrid="0" snapToObjects="1">
      <p:cViewPr varScale="1">
        <p:scale>
          <a:sx n="60" d="100"/>
          <a:sy n="60" d="100"/>
        </p:scale>
        <p:origin x="-16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BDB1CED-E703-EB44-A7A1-9D2B05A9B97D}" type="datetimeFigureOut">
              <a:rPr lang="en-US" smtClean="0"/>
              <a:pPr/>
              <a:t>10/1/2014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C79D554-8382-CE4F-91D5-DEE8BB250E99}" type="slidenum">
              <a:rPr lang="en-US" smtClean="0"/>
              <a:pPr/>
              <a:t>‹#›</a:t>
            </a:fld>
            <a:endParaRPr lang="en-US"/>
          </a:p>
        </p:txBody>
      </p:sp>
    </p:spTree>
    <p:extLst>
      <p:ext uri="{BB962C8B-B14F-4D97-AF65-F5344CB8AC3E}">
        <p14:creationId xmlns:p14="http://schemas.microsoft.com/office/powerpoint/2010/main" xmlns="" val="4201458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No outside sources of funding were used for this study.</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2</a:t>
            </a:fld>
            <a:endParaRPr lang="en-US"/>
          </a:p>
        </p:txBody>
      </p:sp>
    </p:spTree>
    <p:extLst>
      <p:ext uri="{BB962C8B-B14F-4D97-AF65-F5344CB8AC3E}">
        <p14:creationId xmlns:p14="http://schemas.microsoft.com/office/powerpoint/2010/main" xmlns="" val="375203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There was a wide range of injury rates for HNI between individual extreme sports (Figure 2). The four sports with the highest total number of reported HNI injuries during the 12-year period were skateboarding (129,600), snowboarding (97,527), skiing (83,313), and motocross (78,236) (Table I). </a:t>
            </a:r>
          </a:p>
          <a:p>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14</a:t>
            </a:fld>
            <a:endParaRPr lang="en-US"/>
          </a:p>
        </p:txBody>
      </p:sp>
    </p:spTree>
    <p:extLst>
      <p:ext uri="{BB962C8B-B14F-4D97-AF65-F5344CB8AC3E}">
        <p14:creationId xmlns:p14="http://schemas.microsoft.com/office/powerpoint/2010/main" xmlns="" val="26282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There were 140,650 concussions (31% of HNI, 3.4% of all injuries) reported over the twelve-year period for extreme sports.  Snowboarding had the most concussions (42,811) accounting for 30% of all reported concussions while snow skiing had the second-most occurrences (34,897) accounting for 25% of all reported concussions (Figure 3). Snowmobiling and surfing had the fewest reported concussions, 2.9% (4,054) and 2.3% % (3,242) concussions, respectively.  </a:t>
            </a:r>
          </a:p>
          <a:p>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15</a:t>
            </a:fld>
            <a:endParaRPr lang="en-US"/>
          </a:p>
        </p:txBody>
      </p:sp>
    </p:spTree>
    <p:extLst>
      <p:ext uri="{BB962C8B-B14F-4D97-AF65-F5344CB8AC3E}">
        <p14:creationId xmlns:p14="http://schemas.microsoft.com/office/powerpoint/2010/main" xmlns="" val="150903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83306">
              <a:lnSpc>
                <a:spcPct val="200000"/>
              </a:lnSpc>
            </a:pPr>
            <a:r>
              <a:rPr lang="en-US" sz="1300" dirty="0" smtClean="0"/>
              <a:t>There was a 55x greater calculated risk of a skull fracture for skateboarding (54.7 per 1,000,000 person-years) compared to snowboarding (0.98 per 1,000,000 person-years) (Table V). Similarly, there was a 38x greater risk of suffering a neck fracture while surfing (38.09 per 1,000,000 person-years) compared to skateboarding (1.00 per 1,000,000 person-years) (Table VI). Mountain biking was the second riskiest sport with respect to neck fractures with an incidence rate of 12.8 per 1,000,000 person-years.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16</a:t>
            </a:fld>
            <a:endParaRPr lang="en-US"/>
          </a:p>
        </p:txBody>
      </p:sp>
    </p:spTree>
    <p:extLst>
      <p:ext uri="{BB962C8B-B14F-4D97-AF65-F5344CB8AC3E}">
        <p14:creationId xmlns:p14="http://schemas.microsoft.com/office/powerpoint/2010/main" xmlns="" val="150076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This study presents previously unknown data and establishes incidence rates of HNI in extreme sports. Between 2000 and 2011, over 4,000,000 injuries occurred in extreme sports, of which 11.3% were HNI. Although the risk of HNI injury while participating in extreme sports was low, there was a significant increase in the number of HNI from 2000-2011, which suggests increasing injury rates in the future. Nonetheless, our study will help educate participants and physicians about the types of HNI associated with the growing arena of extreme sports. HNI can greatly alter a person’s quality of life, and as participation in these sports increases, a well-established understanding of the incidence of HNI will assist in implementing effective medical prevention programs and proper safety equipment practices.</a:t>
            </a:r>
          </a:p>
          <a:p>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17</a:t>
            </a:fld>
            <a:endParaRPr lang="en-US"/>
          </a:p>
        </p:txBody>
      </p:sp>
    </p:spTree>
    <p:extLst>
      <p:ext uri="{BB962C8B-B14F-4D97-AF65-F5344CB8AC3E}">
        <p14:creationId xmlns:p14="http://schemas.microsoft.com/office/powerpoint/2010/main" xmlns="" val="252477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for TBI is inherent to physical activity and can occur during any activity at any age. </a:t>
            </a:r>
          </a:p>
          <a:p>
            <a:r>
              <a:rPr lang="en-US" dirty="0" smtClean="0"/>
              <a:t>Minimize risk by:</a:t>
            </a:r>
          </a:p>
          <a:p>
            <a:pPr lvl="1"/>
            <a:r>
              <a:rPr lang="en-US" dirty="0" smtClean="0"/>
              <a:t>1) using protective equipment (e.g., a bicycle helmet) that is appropriate for the activity or position, fits correctly, is well maintained, and is used consistently and correctly; </a:t>
            </a:r>
          </a:p>
          <a:p>
            <a:pPr lvl="1"/>
            <a:r>
              <a:rPr lang="en-US" dirty="0" smtClean="0"/>
              <a:t>2) coaching appropriate sport-specific skills with an emphasis on safe practices and proper technique; </a:t>
            </a:r>
          </a:p>
          <a:p>
            <a:pPr lvl="1"/>
            <a:r>
              <a:rPr lang="en-US" dirty="0" smtClean="0"/>
              <a:t>3) adhering to rules of play with good sportsmanship and strict officiating; and 4) attention to strength and conditioning (</a:t>
            </a:r>
            <a:r>
              <a:rPr lang="en-US" i="1" dirty="0" smtClean="0"/>
              <a:t>7</a:t>
            </a:r>
            <a:r>
              <a:rPr lang="en-US" dirty="0" smtClean="0"/>
              <a:t>). </a:t>
            </a:r>
          </a:p>
          <a:p>
            <a:r>
              <a:rPr lang="en-US" dirty="0" smtClean="0"/>
              <a:t>Secondary prevention strategies include increasing awareness of the signs and symptoms of TBI and recognizing and responding quickly and appropriately to suspected TBI.</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18</a:t>
            </a:fld>
            <a:endParaRPr lang="en-US"/>
          </a:p>
        </p:txBody>
      </p:sp>
    </p:spTree>
    <p:extLst>
      <p:ext uri="{BB962C8B-B14F-4D97-AF65-F5344CB8AC3E}">
        <p14:creationId xmlns:p14="http://schemas.microsoft.com/office/powerpoint/2010/main" xmlns="" val="23536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latin typeface="Times New Roman"/>
                <a:ea typeface="Times New Roman"/>
                <a:cs typeface="Times New Roman"/>
              </a:rPr>
              <a:t>Estimated annual number of emergency department visits for all nonfatal injuries and nonfatal traumatic brain injuries (TBIs) related to sports and recreation activities among persons aged ≤19 years, by type of activity --- NEISS all Injury Program, United States, 2001--2009</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“Extreme sports’ has become a popular phrase to describe a variety of non-traditional and adventure sports. The term does suggest that these are high-risk activities with the potential for serious injury and danger, including the risk of a fatal injury.</a:t>
            </a:r>
          </a:p>
          <a:p>
            <a:pPr defTabSz="483306">
              <a:defRPr/>
            </a:pPr>
            <a:endParaRPr lang="en-US" dirty="0" smtClean="0"/>
          </a:p>
          <a:p>
            <a:r>
              <a:rPr lang="en-US" sz="1300" dirty="0" smtClean="0"/>
              <a:t>Several epidemiological studies have shown that since the organization of extreme sports in the 1960s, participation has grown exponentially</a:t>
            </a:r>
            <a:r>
              <a:rPr lang="en-US" sz="1300" baseline="30000" dirty="0" smtClean="0">
                <a:hlinkClick r:id="" action="ppaction://hlinkfile" tooltip="Brymer, 2013 #54"/>
              </a:rPr>
              <a:t>6</a:t>
            </a:r>
            <a:r>
              <a:rPr lang="en-US" sz="1300" baseline="30000" dirty="0" smtClean="0"/>
              <a:t>, </a:t>
            </a:r>
            <a:r>
              <a:rPr lang="en-US" sz="1300" baseline="30000" dirty="0" smtClean="0">
                <a:hlinkClick r:id="" action="ppaction://hlinkfile" tooltip="Caine, 2012 #42"/>
              </a:rPr>
              <a:t>7</a:t>
            </a:r>
            <a:r>
              <a:rPr lang="en-US" sz="1300" dirty="0" smtClean="0"/>
              <a:t>.  They have been accepted as a separate and organized entity as evidenced by the advent and popularity of the X-games, the introduction of slope-style snowboarding events into the Winter Olympics in 2014, and an increasing number of nationally televised events over the last decade.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6</a:t>
            </a:fld>
            <a:endParaRPr lang="en-US"/>
          </a:p>
        </p:txBody>
      </p:sp>
    </p:spTree>
    <p:extLst>
      <p:ext uri="{BB962C8B-B14F-4D97-AF65-F5344CB8AC3E}">
        <p14:creationId xmlns:p14="http://schemas.microsoft.com/office/powerpoint/2010/main" xmlns="" val="375203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“Extreme sports’ has become a popular phrase to describe a variety of non-traditional and adventure sports. The term does suggest that these are high-risk activities with the potential for serious injury and danger, including the risk of a fatal injury.</a:t>
            </a:r>
          </a:p>
          <a:p>
            <a:pPr defTabSz="483306">
              <a:defRPr/>
            </a:pPr>
            <a:endParaRPr lang="en-US" dirty="0" smtClean="0"/>
          </a:p>
          <a:p>
            <a:r>
              <a:rPr lang="en-US" sz="1300" dirty="0" smtClean="0"/>
              <a:t>Several epidemiological studies have shown that since the organization of extreme sports in the 1960s, participation has grown exponentially</a:t>
            </a:r>
            <a:r>
              <a:rPr lang="en-US" sz="1300" baseline="30000" dirty="0" smtClean="0">
                <a:hlinkClick r:id="" action="ppaction://hlinkfile" tooltip="Brymer, 2013 #54"/>
              </a:rPr>
              <a:t>6</a:t>
            </a:r>
            <a:r>
              <a:rPr lang="en-US" sz="1300" baseline="30000" dirty="0" smtClean="0"/>
              <a:t>, </a:t>
            </a:r>
            <a:r>
              <a:rPr lang="en-US" sz="1300" baseline="30000" dirty="0" smtClean="0">
                <a:hlinkClick r:id="" action="ppaction://hlinkfile" tooltip="Caine, 2012 #42"/>
              </a:rPr>
              <a:t>7</a:t>
            </a:r>
            <a:r>
              <a:rPr lang="en-US" sz="1300" dirty="0" smtClean="0"/>
              <a:t>.  They have been accepted as a separate and organized entity as evidenced by the advent and popularity of the X-games, the introduction of slope-style snowboarding events into the Winter Olympics in 2014, and an increasing number of nationally televised events over the last decade.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7</a:t>
            </a:fld>
            <a:endParaRPr lang="en-US"/>
          </a:p>
        </p:txBody>
      </p:sp>
    </p:spTree>
    <p:extLst>
      <p:ext uri="{BB962C8B-B14F-4D97-AF65-F5344CB8AC3E}">
        <p14:creationId xmlns:p14="http://schemas.microsoft.com/office/powerpoint/2010/main" xmlns="" val="37520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Despite heightened participation, little evidence exists describing the injury rates of extreme sports due to their non-traditional, independent participation and lack of official regulation</a:t>
            </a:r>
            <a:r>
              <a:rPr lang="en-US" sz="1300" baseline="30000" dirty="0" smtClean="0">
                <a:hlinkClick r:id="" action="ppaction://hlinkfile" tooltip="Brymer, 2013 #54"/>
              </a:rPr>
              <a:t>6</a:t>
            </a:r>
            <a:r>
              <a:rPr lang="en-US" sz="1300" dirty="0" smtClean="0"/>
              <a:t>. Furthermore, unlike traditional sports, there is an increased risk of injury and death with extreme sports, necessitating the need to better understand injury rates and trends</a:t>
            </a:r>
            <a:r>
              <a:rPr lang="en-US" sz="1300" baseline="30000" dirty="0" smtClean="0">
                <a:hlinkClick r:id="" action="ppaction://hlinkfile" tooltip="Willig, 2008 #136"/>
              </a:rPr>
              <a:t>2</a:t>
            </a:r>
            <a:r>
              <a:rPr lang="en-US" sz="1300" baseline="30000" dirty="0" smtClean="0"/>
              <a:t>, </a:t>
            </a:r>
            <a:r>
              <a:rPr lang="en-US" sz="1300" baseline="30000" dirty="0" smtClean="0">
                <a:hlinkClick r:id="" action="ppaction://hlinkfile" tooltip="Brymer, 2013 #54"/>
              </a:rPr>
              <a:t>6</a:t>
            </a:r>
            <a:r>
              <a:rPr lang="en-US" sz="1300" baseline="30000" dirty="0" smtClean="0"/>
              <a:t>, </a:t>
            </a:r>
            <a:r>
              <a:rPr lang="en-US" sz="1300" baseline="30000" dirty="0" smtClean="0">
                <a:hlinkClick r:id="" action="ppaction://hlinkfile" tooltip="Bergeron, 2012 #41"/>
              </a:rPr>
              <a:t>8</a:t>
            </a:r>
            <a:r>
              <a:rPr lang="en-US" sz="1300" baseline="30000" dirty="0" smtClean="0"/>
              <a:t>, </a:t>
            </a:r>
            <a:r>
              <a:rPr lang="en-US" sz="1300" baseline="30000" dirty="0" smtClean="0">
                <a:hlinkClick r:id="" action="ppaction://hlinkfile" tooltip="Balthrop, 2009 #131"/>
              </a:rPr>
              <a:t>9</a:t>
            </a:r>
            <a:endParaRPr lang="en-US" sz="1300" baseline="30000" dirty="0" smtClean="0"/>
          </a:p>
          <a:p>
            <a:r>
              <a:rPr lang="en-US" sz="1300" dirty="0" smtClean="0"/>
              <a:t>Injury characteristics of extreme sports vary extensively due to their high-energy, high-risk nature</a:t>
            </a:r>
            <a:r>
              <a:rPr lang="en-US" sz="1300" baseline="30000" dirty="0" smtClean="0">
                <a:hlinkClick r:id="" action="ppaction://hlinkfile" tooltip="Goulet, 2010 #64"/>
              </a:rPr>
              <a:t>10</a:t>
            </a:r>
            <a:r>
              <a:rPr lang="en-US" sz="1300" baseline="30000" dirty="0" smtClean="0"/>
              <a:t>, </a:t>
            </a:r>
            <a:r>
              <a:rPr lang="en-US" sz="1300" baseline="30000" dirty="0" smtClean="0">
                <a:hlinkClick r:id="" action="ppaction://hlinkfile" tooltip="Ogawa, 2010 #68"/>
              </a:rPr>
              <a:t>11</a:t>
            </a:r>
            <a:r>
              <a:rPr lang="en-US" sz="1300" dirty="0" smtClean="0"/>
              <a:t>. Specifically, head and neck injuries (HNI) are a growing concern because of increased awareness of short and long term consequences reported in the literature </a:t>
            </a:r>
            <a:r>
              <a:rPr lang="en-US" sz="1300" baseline="30000" dirty="0" smtClean="0">
                <a:hlinkClick r:id="" action="ppaction://hlinkfile" tooltip="Osberg, 1998 #124"/>
              </a:rPr>
              <a:t>3</a:t>
            </a:r>
            <a:r>
              <a:rPr lang="en-US" sz="1300" baseline="30000" dirty="0" smtClean="0"/>
              <a:t>, </a:t>
            </a:r>
            <a:r>
              <a:rPr lang="en-US" sz="1300" baseline="30000" dirty="0" smtClean="0">
                <a:hlinkClick r:id="" action="ppaction://hlinkfile" tooltip="Ackery, 2007 #568"/>
              </a:rPr>
              <a:t>4</a:t>
            </a:r>
            <a:r>
              <a:rPr lang="en-US" sz="1300" baseline="30000" dirty="0" smtClean="0"/>
              <a:t>, </a:t>
            </a:r>
            <a:r>
              <a:rPr lang="en-US" sz="1300" baseline="30000" dirty="0" smtClean="0">
                <a:hlinkClick r:id="" action="ppaction://hlinkfile" tooltip="Sulheim, 2006 #86"/>
              </a:rPr>
              <a:t>12-14</a:t>
            </a:r>
            <a:r>
              <a:rPr lang="en-US" sz="1300" dirty="0" smtClean="0"/>
              <a:t>.  HNI include concussions, fractures, and traumatic brain injuries (TBIs), which can result in outcomes such as chronic depression, headaches, paralysis, and death</a:t>
            </a:r>
            <a:r>
              <a:rPr lang="en-US" sz="1300" baseline="30000" dirty="0" smtClean="0">
                <a:hlinkClick r:id="" action="ppaction://hlinkfile" tooltip="Graves, 2013 #94"/>
              </a:rPr>
              <a:t>13</a:t>
            </a:r>
            <a:r>
              <a:rPr lang="en-US" sz="1300" dirty="0" smtClean="0"/>
              <a:t>.  Several articles have described injuries associated with extreme sports, however, they have primarily focused on mainstream activities such as snowboarding, snow skiing and skateboarding.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8</a:t>
            </a:fld>
            <a:endParaRPr lang="en-US"/>
          </a:p>
        </p:txBody>
      </p:sp>
    </p:spTree>
    <p:extLst>
      <p:ext uri="{BB962C8B-B14F-4D97-AF65-F5344CB8AC3E}">
        <p14:creationId xmlns:p14="http://schemas.microsoft.com/office/powerpoint/2010/main" xmlns="" val="359901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 sports were selected based on their popularity and active status in the X games (both winter and summer) and other major televised extreme sporting events.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10</a:t>
            </a:fld>
            <a:endParaRPr lang="en-US"/>
          </a:p>
        </p:txBody>
      </p:sp>
    </p:spTree>
    <p:extLst>
      <p:ext uri="{BB962C8B-B14F-4D97-AF65-F5344CB8AC3E}">
        <p14:creationId xmlns:p14="http://schemas.microsoft.com/office/powerpoint/2010/main" xmlns="" val="26920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The Consumer Product Safety Commission’s (CPSC) National Electronic Injury Surveillance System (NEISS) was used to acquire data for this study from 2000-2011. The sampling procedure and the statistical basis for calculation of national estimates based upon the NEISS data is a validated approach. After being weighted, the NEISS data provides estimates for the total number of specific sports related injuries in the United States. Variables included in the standard NEISS case report are treatment date, sex, race, diagnostic category, body part injured, patient disposition, and location of injury. As a part of the Consumer Product Safety Mission, the NEISS database serves as a reliable and reproducible source for a wide range of epidemiological subjects.  </a:t>
            </a:r>
          </a:p>
          <a:p>
            <a:pPr defTabSz="483306">
              <a:defRPr/>
            </a:pPr>
            <a:r>
              <a:rPr lang="en-US" sz="1300" dirty="0" smtClean="0"/>
              <a:t>Injuries associated with seven extreme sports were identified and examined using the NEISS consumer product codes in this study</a:t>
            </a:r>
          </a:p>
          <a:p>
            <a:r>
              <a:rPr lang="en-US" sz="1300" dirty="0" smtClean="0"/>
              <a:t> </a:t>
            </a:r>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11</a:t>
            </a:fld>
            <a:endParaRPr lang="en-US"/>
          </a:p>
        </p:txBody>
      </p:sp>
    </p:spTree>
    <p:extLst>
      <p:ext uri="{BB962C8B-B14F-4D97-AF65-F5344CB8AC3E}">
        <p14:creationId xmlns:p14="http://schemas.microsoft.com/office/powerpoint/2010/main" xmlns="" val="360536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9D554-8382-CE4F-91D5-DEE8BB250E9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51DEABC-D766-4322-8E78-B830FAE35C72}" type="datetime4">
              <a:rPr lang="en-US" smtClean="0"/>
              <a:pPr/>
              <a:t>October 1, 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1,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9EC054-3869-4501-B163-1BBFDE8DCE04}" type="datetime4">
              <a:rPr lang="en-US" smtClean="0"/>
              <a:pPr/>
              <a:t>October 1,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1,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AD5615-7F4F-4584-84D5-CC95918C321F}" type="datetime4">
              <a:rPr lang="en-US" smtClean="0"/>
              <a:pPr/>
              <a:t>October 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17D0EFEE-2756-4A20-BF2A-63F0A94F99AC}" type="datetime4">
              <a:rPr lang="en-US" smtClean="0"/>
              <a:pPr/>
              <a:t>October 1, 2014</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F38DF745-7D3F-47F4-83A3-874385CFAA6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1895"/>
            <a:ext cx="8333874" cy="1780673"/>
          </a:xfrm>
        </p:spPr>
        <p:txBody>
          <a:bodyPr/>
          <a:lstStyle/>
          <a:p>
            <a:pPr algn="ctr"/>
            <a:r>
              <a:rPr lang="en-US" sz="4000" dirty="0" smtClean="0">
                <a:solidFill>
                  <a:srgbClr val="FFC000"/>
                </a:solidFill>
              </a:rPr>
              <a:t>The Incidence of Head and Neck Injuries in Extreme Sports</a:t>
            </a:r>
            <a:endParaRPr lang="en-US" sz="4000" dirty="0">
              <a:solidFill>
                <a:srgbClr val="FFC000"/>
              </a:solidFill>
            </a:endParaRPr>
          </a:p>
        </p:txBody>
      </p:sp>
      <p:sp>
        <p:nvSpPr>
          <p:cNvPr id="3" name="Subtitle 2"/>
          <p:cNvSpPr>
            <a:spLocks noGrp="1"/>
          </p:cNvSpPr>
          <p:nvPr>
            <p:ph type="subTitle" idx="1"/>
          </p:nvPr>
        </p:nvSpPr>
        <p:spPr>
          <a:xfrm>
            <a:off x="906379" y="4693318"/>
            <a:ext cx="6858000" cy="1362679"/>
          </a:xfrm>
        </p:spPr>
        <p:txBody>
          <a:bodyPr>
            <a:noAutofit/>
          </a:bodyPr>
          <a:lstStyle/>
          <a:p>
            <a:r>
              <a:rPr lang="en-US" sz="2800" b="1" dirty="0" smtClean="0"/>
              <a:t>Vinay Sharma, BA* , Juan Rango, BS</a:t>
            </a:r>
            <a:r>
              <a:rPr lang="en-US" sz="2800" b="1" baseline="30000" dirty="0" smtClean="0"/>
              <a:t>†</a:t>
            </a:r>
            <a:r>
              <a:rPr lang="en-US" sz="2800" b="1" dirty="0" smtClean="0"/>
              <a:t> , Alex Connaughton, BS</a:t>
            </a:r>
            <a:r>
              <a:rPr lang="en-US" sz="2800" b="1" baseline="30000" dirty="0" smtClean="0"/>
              <a:t>†</a:t>
            </a:r>
            <a:r>
              <a:rPr lang="en-US" sz="2800" b="1" dirty="0" smtClean="0"/>
              <a:t> , Vani Sabesan, MD*</a:t>
            </a:r>
            <a:endParaRPr lang="en-US" sz="2800" b="1" dirty="0"/>
          </a:p>
        </p:txBody>
      </p:sp>
      <p:sp>
        <p:nvSpPr>
          <p:cNvPr id="4" name="TextBox 3"/>
          <p:cNvSpPr txBox="1"/>
          <p:nvPr/>
        </p:nvSpPr>
        <p:spPr>
          <a:xfrm>
            <a:off x="457200" y="6055997"/>
            <a:ext cx="7623761" cy="646331"/>
          </a:xfrm>
          <a:prstGeom prst="rect">
            <a:avLst/>
          </a:prstGeom>
          <a:noFill/>
        </p:spPr>
        <p:txBody>
          <a:bodyPr wrap="square" rtlCol="0">
            <a:spAutoFit/>
          </a:bodyPr>
          <a:lstStyle/>
          <a:p>
            <a:r>
              <a:rPr lang="en-US" dirty="0" smtClean="0">
                <a:latin typeface="+mj-lt"/>
              </a:rPr>
              <a:t>*Western Michigan University School of Medicine</a:t>
            </a:r>
          </a:p>
          <a:p>
            <a:r>
              <a:rPr lang="en-US" baseline="30000" dirty="0" smtClean="0">
                <a:latin typeface="+mj-lt"/>
              </a:rPr>
              <a:t>†</a:t>
            </a:r>
            <a:r>
              <a:rPr lang="en-US" dirty="0" smtClean="0">
                <a:latin typeface="+mj-lt"/>
              </a:rPr>
              <a:t>Michigan State University College of Human Medicine</a:t>
            </a:r>
            <a:endParaRPr lang="en-US" baseline="30000" dirty="0">
              <a:latin typeface="+mj-lt"/>
            </a:endParaRPr>
          </a:p>
        </p:txBody>
      </p:sp>
      <p:pic>
        <p:nvPicPr>
          <p:cNvPr id="1026" name="Picture 2" descr="http://home.med.wayne.edu/about/scottha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1200" y="2191567"/>
            <a:ext cx="4622800" cy="25017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descr="data:image/jpeg;base64,/9j/4AAQSkZJRgABAQAAAQABAAD/2wCEAAkGBxQTEhUUExQWFBUUFRgXGBgWGBgcFxcYGBcXGBcYFRcaHCggGB0lHBgaITIhKCkrLi4uFx8zODMsNygtLi0BCgoKDg0OGxAQGywkICQvNCwsLCwvLywsLCwsLCwsLCwsLCwsLCwsLCwsLCwsLCwsLCwsLCwsLCwsLCwsLCwsLP/AABEIAIYBeAMBIgACEQEDEQH/xAAcAAABBQEBAQAAAAAAAAAAAAAGAAMEBQcBAgj/xABLEAACAQIEAgYGBgcHAgUFAQABAhEAAwQSITEFQQYTIlFhcQcyUoGRsSNCcqHB0RQzYoKSsvAVNFOiwtLhc4MWJEOT8RdUY8PTCP/EABkBAAMBAQEAAAAAAAAAAAAAAAABAgMEBf/EACsRAAICAQMEAQMEAwEAAAAAAAABAhEDEiFBBBMxURQiQmEykeHxccHwof/aAAwDAQACEQMRAD8Ato0rlORpXIr3TwzxFdFeoroFAjgNdruWugUijwa9LXoiuRQB5dO6vIFORSigDwRXQK9RSApDPQNO23pqK6Kkqx43qRvaUyRSiikPUxwXTXlmmkLdeLmgJjYTQLc8XbgUST/ye4d5q64dwNrthLgYKzT2TtozAdoeA7jQxqxzNv8AcB3D8+fwA0To0P8AytryP87Vy5szX6TrxYV9wN4ngt5NShYd66/cNfuquZTWkUzicKlwQ6hvPceR3FTHqn9yHLplwwAW3XckVL6W3LWDymHhu6DrrAGoP1Tv4UK3+laAAi25zCRJUfWK8ieamumORSVo55Y3HYv6WWhhOlbMYFpRox1cn1VZvZHdTDdKL3JbQ/dY/wCuqsnSF1cIoVbpBeIUynaE+rzDFTz71Ndw/Gb7NGfSG2VOSMRup5gUXtY9AUxSAoeXiN//ABD/AO3a/wD51bYG5cdVJY6zPZTkxE+p4TSc6KWJsmgV0CuMhHMme8DfTuA5TUuzhCw0Inug/PNUd5D7LIwFewKsU4USJBBkSOWh+Ne7HBnYTIGpBHcfPTlB99Lvw9j7MyspRTnSBVwdk3bzoNYVcwzue5AYB799hWe8S6X3nkW4tL+zq/vcjT3AedJ5oJeRxwTb8Bpj+I2rAm64XnG7HyUamp92yVMER/XLvrHmuSSSSSdyTJPmTqa3ToxeXE4CwzdqbQRjscyfRsZ3BlSffWL6qn42N/ibedyjxVy2gBuFRJkTuTG6jdjHdrVfhOC2cUL9tEYday3X2BuwwJhe7QAggEz76or9xrbXlyzdQlZJlmI0Es0k89Ndqa6IcJJxGGu4pn6xbyBcxLaH6rLqAGJ1JggADlqTz2tiV09bM70n4/dw5yNbdF7SqimHyoBlD3TICsUYwsNE66a0aYm9eSyrIcLZzBMqs627rQjZ3uerlMJ2jmgvOsmtV9InELFpQhS4+JvKRb6lFa4IDFWeSCF0aCO1o8RBIz49BWsZbmOdVVw8kQDka3lC3GJ6u1lzRoY1AzHSoWRzfkUsekJuFWcKMOjvZt4dUVmKXNkBgMW6wAnaMxGvKQZI50q4MnUfpFqwrWD22QPBKEDI6ZR9Hy0WezMkEkCo6T8KwhvQXD3nCjS7mjqxcXLIBALZEGwC7Ad8LhXE79lRhcLcd7jiQFRkyuIJVQzSRAbUASXOjHLFynw0Qo8oKeheDwtjq7z3Ldi9dtsOpN0Rld86Fg/aDBQF3jSd5q94txyxZS5kvW+tysUthyQWyyBA7z3RJMb0HXOi2JbDArhTbcl7rlnRrpzW+zbCkZgM3JiWEnQkxRR0E6MNhrYOIVOtDEoUJ7KsCCrRAJ1J57juEVjclskTJLyVS8G4uyqwxOVixJQ5VAAjLooI20y8oHnSrRIpVehe3+5Nspyulcy09lrmWuqznoay13LTuWllpWFDeWuxTmWlloGNxSinMtdy0AM5aUU9lpZaBjOWllp7LSy0AN5aQFOZa7lpAeIroFestegtFjH0XSmcaoyN9k12m8Y30beX41m0aJ7lSa0Po5/drX2T/M1Z1WjdHv7ta+z+JrjzeDvgWNIUjSFYFmfelwfR2jEw35j8azS9d7NswPVPtf4lz9rxrVPSkk2bfmeU81/OswxDOEWCBDONWHIqdNY5104Xsc+VbjeEVy2i6ZXHqCJKMBrHjXn6TxXy7PyiuYV26xJy6uo+qd2A5TTaXDH6wf5x/proS3MX4JpD5U7ewI/WDfOze1+0Kes2WNxIMg5Ae0DuArjfvLVED/RjtMe2+32bfeRTj3gOrYZhlX2R2iHYz63kPdTrb+BXv/JIXDN/U1cYCwco02JGx20bu72NUuICh2AZtGYeqORP7VWPCrwCt2juvKNw08z3CnJbX/oeN71/suxbiBETp3akEDfxIp/DXGUeuQZEDrCNNZ0zeVVVnFazJMEH4GRz8Ks7LkZhLEwQNtIIJPrdwrJo2sJ+HYj6NDmMxHrT6pK9/hVvwZic4JO4bUDmI7v2R8aDsLijk9aIY/CBy85q+6L3R1hGmqkaA7ggjl3TWE4UmzSMtzNPTZjbjYvqX1S3bVrcaaPAcnQknNA3iEG2sg9p5APeAfjrWmenbBkPh7iLq1u4hMA6rDINR3ufhWV4JiUEyDqNo8fxrJfpNl+osFata9EOOzYe9aJ1t3Qw8FuKP9SMffWQoaOPRPjcmNyE6XrTLHeyxcH+VX+NRLwaE7pZg+px7mSRfAcTGnIgQNpBpm2TMgkQZGg0jb85og9KGG7Nm97DlD5NqPk3xodw7yKIPYUluMdMbt+5ea49u41q9akWs9vsGfobjOBMqxkKDm5DQMGJL/BTxLCC9ev3LT9QEu2bRQhGVwxlnUuG0Mye4bDWDxG9/wCR6xgx6jrFMaEqT1g7UgAatuI7AkaVn3/1CxC3QLCIuUxqGbPLknPlM5WzQVE6czpWtRVM5nqtoJ+EdFcHhLoz3Llxp6ol1YJbZlzAowWFB1Ukn68acx/p5iHtX9LTLZXsjMuQ3WUhmZ2GrjNG+4MxrVnwrH4q2L2IOEsYZ+rCh2L2laGUIOqusezMAnsAAEySIqP0Sx9q/jAcXiBczjN1V0fRDEMcsW5ZlJHJtJDADbS3TSS2MN023uGno+vO2Ct9ZOZSy6hogMYCsxJYDafCOVEcV7y12K6lsjE8xSpwClSbCiqy1zLTuWkFrezGhvLXctOZa7lpWA1lruWnctLLRYxrLSy07lruWlYDOWllp3LXctFhQzlpZaey0stFgM5aWWnWgCToBqSdh517tWsyhlghgCNRMESOyTNJyS8spRb8IYy10CveWu5aLEeIqPj/ANW3u+YqYFqNxMfRN+7/ADCk3sVFboozWkdHv7ta+x+JrOK0jo//AHa19gVxZT0IE80hSNIVgaAZ6UVnDr5n52+6s0xbq1sz2mNwkNBmAlsEEGN9PwrU+nyh0S2ZAbMZG+hXSPhQOnCbMQ2ZgCT60bwDsP2RWkM8IbSZMunnPeKBTDoFdWk9lgdhyM+1T13BAEjXQxuBtp3GiteE2I0tT5s5/Gp1vh6nU2FMmScjHX4xWnzsd7WT8HJzQGWcKMjAzo6kajmHn6vgKcNlSqrGizEnviZiO77zRoMOin9Wi/ugfOnuutDdrC/aNofOl86PEWP4L5kgMZUZvqyQrEdrQuob2vGrLhOFUsVOWCp9rcERu3dmojXjWFXfE4Qf97Djw2zVNwPErF5stm9YvMBJW29p2AkCSFJIEkCfEUvmuq0sfxEndoohg02H4/nVpasKyjRQSNSM06jtbtHeNqnvxrCoStzEYdGBgq9y0pBBgggkEU9Y47gyJGJwsf8AWs/7qXyb+1h2Pyiuw/Dl2kmRP8Oh/mHwqx4Xh+ruo0/WA/i7P40+vE8MdRew58rlo/JqmJdtN6rW28ip+RpPqLtC7LXIPemnBZ+HhxANi9beTOxlI0Hey/CsDwlpULorZobuII3Bmd+VfSnSqx1+DvIwzKVBI8FYNuNtp91YJxPhNu27MuYGIgkEcvDwFRGUTXTLZkS3VtwDHdRiLN6YFu4rH7Mw/wDlke+qe01SFM0maI3vptg+swd9dyFzD9w5j9wPxrL8HczW8skEiJG474gjWtV6OYr9IwVh21z2gr+JAyP94NZPhENq7ctHe3cZfgY+c1MPLQn4L7gXDFe3dw2ZlW4FucmZjbaSrlgZBQsNIMDehuz0Mu27qjrbq2luNDW3CtaBVOuadJlgBGvZGssQAS8IxIS9bY+qGGb7J7Lf5SaIrtvK7LvlbKff2YnfVtde+ujHFM5s30+AR6RcBv4uxhLTQ1xDdtvdgqqi2hVMyySGcC2QeXMawaLDejvEYbLfF2wrW8zP1pm0sFgJMDMuXUyB62x1FabwZxLpmBlRcAkTKnq7pAGyk9XHkak8QwK3rbW3zZWicpKkgEGJGoBiDHImtNCZzuTRkeI4jetYkvd4mM/WLmS11jDIB2oXKLY+xpPcdAdew91XUOjBlYSrDYg8xVBiOgWCdQDbaQwYvnbOxmWzMd8wkHv0O4BF5wvhyWLS2rYhUGkxJkkkkgakkzNXG0RLckxSpwClTsKKzLXMtP5a5lrazChrLXctO5aWWiwoby13LTmWu5aVjoay13LTmWlloHQ3lrmWnctLLRYUNZa4wAEnQDUk7Dzp06anQChPjPFutORP1Y/znvP7PcPfRY1GzxxninW9lf1Y/wA/ifDuHvNaZoLETMWo+CRWSWredgveQPOTHvrXeK3Atpy2gA398VyZpapI7McNMWgcy13LUZuJ2van91vxFNnjFv8Aa+A/Ot3lh7RgsGR/a/2JuWqfifEUYFEOaSJYeqIMxP1jpy08eVReJcZS99GmbTVtoI2ymDrqRptpUDOAwEiSNBOpA3gUOaa2Kjiaf1D81pPAP7va+wKzSa0rgH92s/8ATX5VzZTpgTzSpUqxLBL0jIwsLcR8rIW+qjAgidc4MbbisuucTvMGK3HEMAMkLAIeR2I7h99aR6UMYv6GMhDHrCIGWdEcEQdu0VGmozT41luBBe2VG5ymJCgRKmSYC784rTFou3RGRyqlZO4Jibv6Thxca6ym/bUi41xlIZwCCGMEa7Ve+k/htsXbJCW1m2wOiKOy07GPaqn4bwK8ty3chQEuI/rrMKwbad9NqKem+HGMNk22Ver6wHPP1skRlDT6prZ5MSyJpqjJYssoNUzP7OGULcBS2Qbe0240ZGPPuU1SYvhVqL30tkEC2yEspiWhgckzowPuFGb9EbhkG/aCsjrotwnt22QHYbFp91N2vR0oW4v6R+tQKSLR0OZXn19dVHxOtZ5+pg9ky8PT5I7tMDsqCxam9a7PW2wZugE5g+hFvSOt7uQHfRn6I7yrj0Iu23621ctwrOT6ouyQyj/C7u6pFj0dWza6t74eGYhuoAjMttdFF0crf3+FXHRfoTbwd9b1q8SViV6uA0CN+sMaE/Gse5D2bdqfoj+kFVTE3VMDrMpB7cglVMghTrPjyFROiylcPlNxZDsTBfTMABMoCPUNFHSPovbxmIF9nKMEVIChgcpYzJIj1oPgKcwfRJEXKtyF02QDaf2o51vjz49m2ZTwz4RFtntKcwiF9ruAbl4GqPi+JZ1a2gtSxKhiy+z3mCGjtaA+qaLsd0YFxMhvMOzEhfEt7XeabboeGYt1o1fNHVCOWnra7feaqWfG+RLFNcHvpY1q5hrV8JbJuoGXRQxzJ1kBvWIiSQJr59xl3EIwDNdlXZWGZjopG+p8R7q+iOMdG2v4G3hetAa2f1kEArDrBUH2WHPdRWJdKuiNy1euqblqc4JjrInLqdVO+ad659Uao10yIVmpiGoNkFYBgkAT3VMS5UM2ibD6Jsbnwj2jvZumPs3BmH+bPQz00sdVxFyNBdVX+Oh/zBqj+jHi3VYl00i8gme+2SR/lZ6u/SemZcNiAI1KGd9dV/11KdSQ2tmVVttKb6UXXS4L1rEdW+Js27mVgQpe12Lpzid8jmI8ZApnD3NK7x69b/Rbb3EDizfKMSSMtnEWyG5x61uNQfXra2jGaTRI6MY42sZYNza6zWQ4bsst3VDCyhMmTlj1dZrSitYgLq256u7kuCQVYxL2IJGcdggW2iWCjattwmJF23buiIuIr6EESR2oI0Os6itcUjlmj1FKK4byzGYT3VU4npRh0uG0WlxuP9vf/wA901tZkXDAwY35efKlQ5xvjCtYzdXdyhgOydTJgq2RtNOR35867VJCcki5y1zLT2WuZadkUesJhs7RMaTUo8L7m+6vXDV3PkKnhq5smSSlszqx44uNtFRfwJRSxIyqCTvsBJ0iqz+0bP8AiqPtSv8AMBV/xi5Fl/ER8SBQznEbny5URySfI3ih6JdrF2m9W7bPlcT86kpaJ2E+WvyqmS0rkAgGe8A1Y3uA4YWXY2beZFYhsomQCQdqbyyQuzFkhrRHI/CvLCNTpFB5tey1xfs3bi/Jqdt4K7d+jF3EPP1TcZv5pq+4+SeyuDnHOKdZKKYtjc+1HM9y0M4e/evXhaw1tX0JJc5RA3Pl860LB9A0IHX3Ljj2JUD95lAJ9x5VZ4PorZtAi0WSd4Zj79SdeU+JrOea9jSOLSCn9mdVewqkgu9xc5Hq+ugAXnGp1O/htRp0qeMLc8cg/wA60N8VwnVY3DKbjP6ry8ads9wHs1f8W4fcxFkotzJJBkrmGncJHzrPLVKvRpibTuXsAL98KNaqcZjS2mw7vzopxHo+xB2vW281Yf6jVbe6AY0bCy3lcefgbf41jGFHW8qYOpcbK5RsrQAGgGNe46cqrujdm4MWWuNnlG1MzMiJk+dFQ6H41ZHUTMaq6RpPeQefdXjA9G8UlzM1hwMpGmU93cTXTBqlucmTeTomCtN4B/drP/TX5Vmz4K6N7VwfuN84rSej/wDdrP8A01305dxpZWgiidUHivE0sLmuZsussqlsoAmWC6gb6+FP49yLblRJCmAWyT+/9XzrCOnHTC6+axirIkEi05XLdVNAXV7ZKtOWT2oLEaCIrEoa9JnFUv4nPaMiMpuKSyuAJjMQMpA0KwI++ofRq6EhwC4J7IOhJ/YTw7z4RQwmLvuFW4+i6r1jHQHmubkSOWhNTMPjerBh7j9kZUiAJIHMkGATAInaCOaatUSm1KzUsLiM2/ZJ+roW8CYJjy++pajSsztcSOYOtwoIBIAIUxq2Yhg0HWYI3Os61qPFcGLGCS9ayy3VkghiIdZ5sSTJGpJ51k+mlark6o9XGnfAlX3U+BWecX6W4izlJa3DNBy2kkDT2g3fvVZjem2NW81rrgIuPbB6nDwCrFQT9FJpS6WcXTKj1cZK0jXbdSrLeVY7w/pji7xZVxDIwtZpZbQAdXTNGVBI6vNv90CnT0kxlrW/i7rSpIS2QCPFmAAHM9+m3Kqj0knyRLq4rg2e01SrbeVC/TDG3P7Kw+JsvcRm/R3ZkZwSty3DTlOwLBv3aDeH8SxWZc2IvZC4WDexGYgMAx1YRzg7RVQ6eT5In1CXBrzXQBqQKcsX1YSCI76Ab2DulXK3L0hSROIvSSNQCcxkHmKHOmmIxVprPVX8SbbK85L17L6qlJCsSNZG1aS6Zx5JWdS4NlF9dpGu3jWZekvDgX8wj6RFb3iU/wBIpjoNxRjiHQ3b1wMjkG67GMpt5cstzBcyPASSDQD0k4vjUuuty9nW1dKDtK5yy0blo9Q6bg77ioeNrkqOReiPjNGmvdpqqBjXZ2DtOU+yo2MchU6y9OilKy74Liurv227mg+TSp+41oXS2+XwTWSkdWAwPcwM6eGQn41lU1pnEsYL+GtuDqydoGJzFZPmIY6/s1nM0iC+AxMqPKp/WM1u8iE5ntNlgxLJFxRPjky93aNUOAeJHcT+dW2ExORlf2WDfAzXWlas4262BzEY7KScRYI9S4CF6t2Weru7AoZnfLqDvsa03oPjQ+AFpbkLhrz2XNyFOX111B29YTpMbDY5g2Daxeayl5Qq33UjPlhHWLTOHgPAho7U5j41fdCeI3ScRh2shXxFgFZtqoa9YObLBAtksoczH1t4FTF0yZq4hRxi9bdXHXoEVZYBzrE7wpJGm0SJG29UCYezMIyBCPXRxOUDvugEDtHefV3I2GeJYnrNbJVVWCTKIZC/VCmIMTA0FIsG6sXiTI0gzoTuxU7eRgQQKcpb7I5/8hG10WgUs37k5Sp1CqQBmBSDAk7EHSBzE0qqrHC7tz6QdhUMMzOxdSQSC4MkEgTvoBypUvr+0mkbD0cuh7IYNmnc5ywBP1Vk6R3VaLB2IPlWf3LxJS1h1aM2Y3MlxmzHnFqQfWMctfAUY8I4YqQSpLAaXCANxrlSSye/XWJrqbJiEODWF8zUiabtrAA8K91xyduzuiqVAz6RBd/Q2NgkOhDnLuVX1tOcAz+7WQJ0nxY2vH3pbPzWt5v3Ax0IMaaHnQJ0l9H1u8TcwxFlzqUIPVsfCNbZ8gR4DetFH6djPXUnYF2emOKX6yHzRfwAqwPpDxZttbK2SGEE5HzfHrI+6qLi3R/FYaTdsOFH11GZI7yyyF98GqdcWO+odmqphVa6U3OaIfKR+Jq74L6QepJJw4aRGlyOc+wazz9LFL9LHfUttjSRsNv0p2frWLg8mU/OKk2/SdhTvbvj922f/wBlYt+mjvpfpwqdytjX04rbxuPsvaDFQhWHABlRdY6AnvolucRt4TtYi5kVjlXRiM0Zo7IJ2BoC9Fhm7bb9i6f5l/GrD0y38liwT9a633IfzrSfH+CI+Qxt9LMEdsTb95I/mAp9OkOEO2Ksf+7b/E182Hiw768njI76z3LpH0/b4hab1bttvJ1PyNSFYHYz5V8qNx1fPy1r3guKl3gLGkyYnccvfRbCkfVJXwpCvnjh9+7Ii46+TEfI1ufR9c2EshixJtLJzMGJjfMDP300JosriSCO8EfGvnj0m8CxGGxDu4t3bbtKXGYhkUtlNoy47MvEa6GdNa07j/R3ikk4XiTBe0clxQWAkEIjJbLtrzJnUDWJOb8b4ZxRJvYk2bz51zJdsEqdQO072ltASJPa5Ez3oAJ4hj2QiOrDCAMtxrgWBBAJdhGx37oO9QreMfNI1gbbCACdviasOkDuLhBaxKwrNhyDbMgEKCNNNuzppHKoOGLicpjMIJC6xoQJI5xGm+x0NMl0WNriJb/0RvuWffnqXj8q1nPjX4YpuC0tpbWHKFQHZ0m2F7RaFI+y3nrWXcExeRw3Ui6STo6lgDrsmYztt8961bh9+5kCsSAAITIECjkAkmAPHwpSzaGmyseHWmkB+IxIUHNkMT9W3OnkKo+KtiziLrJmyZ2bsKuYqTm07MnQ++tXt4g9593/ABUm1fO0n40svW66+k0x9Dov6jKOHWMWLzEHEMq27wGbOslrVxUAgZScxXbb5QbNviZU/RY0kkbW73q89QN9O7mTNbV1x7z8T+dOq/8AX9GsvlP0afF/JCwdm5c4Dat5XW8llF6s5kufRXApWCudcyqdQJgyOVZzxHA8UzT1b2kU6KqsEI37TntGdPGTyitN4hxDIvL3n8KHMbxNrhkgAeO9VHPL0J9MvZaJitQVAMgaldJOuU+XPb8qPH4J7tuxaIZhacqfWUm2ltlDltc0kKdd5150212Pf3V18S0Acvn4RzrWXUSfBC6dLkc4dgbqXrV1rHVW0YoConMrIRmZh4kT4rsBQn6QuB4n9Lu3LYY2mKlSraGUUv2c0iGnkK0DDY+8yFXZLaKPrb+Q7qoMeUYtL5iAe2SYOmyio7zfBXYXszNsJeD9pWiNZ78v51Jsnxqzx1U6NBI8arVZCjpJ6mivgV+bAkeqWT8Y+DUHJcq+6OYow6TpIcDx9Vj/AC1MvBpHyeLnZvMBsdfh/wDNTbbUxxlMptv3syk9+2/8R+FdtNW+F3E5cyqZG6W4C1mtXWZh+k4cqcqhou4dspMZhEolvT9s1U4G8MPibd1bqsodLrAFlzo0Z1OZQPaHhNEfFlnCG7Gb9Ev27sTBy3YtuVMH6yWxG3aoOnDjMCl0aFB21Yg7qSMq89d6T2YLdBtjcG6FrKG21tNCBcYEwYBuPIgHKpygnSNNZI86Fc2RQB1jAGSPFTl+zlIJjQbnlatireXCX2Vij2lzPKi4bmHmyQFbMpEC23eOsYnNoAPubt68Xym4siTmDEiDHMSco2EbbDalOWxhp8osOFcUNqIi4qEmDyLSCdP5iDtSqHcwcFlylCVgKuYQTBGcdottsYnfelUKTFUfZqWD47fSVtWRatsxPWX4XJmMzcjU79knLMiSaIuj2KsqWLXRfux9JcVLhyjcguZle6IGlRMNbwqjtK11o7RdyWnmQuyT3CNNK8cR4hZ6si3aAI0VyZZQ0Zss6iQNRPPWuruweyZKi0X+N6VKJFtZ8W2+Aoe4hx+5c3Yx3DQfAVRNiKYuXaFBI21M0zgKxh7fiub+Ilh9xqcaosR0jsYe0PWbq1VYA3iF3O2tBvGumAuuSouKhXLlzCD3yAYqdVrYSjbD/EcbsoYLye5QT8Y2oa6TXuFsoa/Ytl7qNlfIAwIJC9Y9s5lk/dWdcav9eRDFABEQDrJ130/4qp/spPaP8I/OnG35G4peCPjeHgEhdG1MC4hXwh5Kn+Km7fA2cErcHlH4gmpbcMXvf7vyqG/A0/8Ayfd/toopP2RMVwi6hiVPkT+IFQ3w1wGOfcCCe/kaubOG6vbrD9oyPhFRcQxVi8axuR4RS0laka96I7ZHVzplwxJ97J+dRP8A/QeIZkwdtQTLXmMTyFocvtUvR1xfDLl63FWLRFhAc11F7RyyO0fCoXp2xbI+DKOCrW7pUiCCrG0ZB2IMAzUTqwiZLewzqJYEAnnv8N6sE4IcoY3FggGF1bWob4l7gOYzAJ2HgOQrz+mv7W3gPnFSq5Kd8D3EcMLeUKTrMz7u6pXRZZvN9g/zLVbdcsskzrH3Vb9DVm83/TP8yUn52Cw54darVsD0gs4fCWDdziLaT2HOh0kEKQde4wOZFZjggNtCRuOYnae6tNwtqy2BRbqqw6tSdFzCD2W3BERofhRJbAjJOnfSaziX6zD4pzbBBE57bITGYLlVc0QI0Y6yTtQgOPYl+yuKv5SDmVLl8yNSeyX7Q9+wmrXpJatl2uW8ULqLOYOc1ztSAqC4SzCSR4bkmZoaxt5DcJgRMQAgELEHsQBPPfmZNShNjh4neNvqetYp7DagHeVDTlJ7xBqGthtZKg6bkczBNP2HGVm6u2wHtMZGv1QHBbfmD6vnURmWScukzHd4eVMNy44djMmXNfCpMFLZeSM3rEhYUaTprtpRdhL+CkH9Lu3AY7Fy4Wy6eMD4+VZwGHISfOi7ozxfCWbJS7h7b3mZj1lxcyqCu2XKzCN+zG57qhwstTrg0WzxKxlBN6ygOoDXrSn4FhH/ABT/APbGGA1xOHE6j6dDImNIOvMVh4sCeyBB2zkfJTUnFWyyWdUGVWUy6wfpGeBr+3yrP46NV1UjZD0kwQ3xVj+OfkDULinTfCJKrfTOJB7F3Qj/ALe9Y5csD27Y8iT8gf6FOY+wpcnrEGYK0Q/1lDex4zVLp4h8iRsPR/iiYkOcPF9kjOzSuXNOWA4HsnbuofxPSjCozKznOCQ3YbQgwQNKjeh39dftqwYtbV9J+o2WTIH+JQz0zwKW8biQbhnrnaAntHMNyBs1X2opWR3pMMbnSfBKik3LpzSezZUkwYI1cRrTOE6a4XrFFtbxYkBS6W9yYH/qaedAjlTYUS0LcczkG7rb0Pb09Qn40xYZFYMGeVII7C7gz7dHbQd2QaYjprZYkxeJO8og+H0lT+K3ktYa3iHzMl3LlyxIzKX7QOkwDz3rP8ULQd4DgZm0EQBJ0FHOIuC9wRJlupJgSJGW6QJMRORu6rUES8kgbxXG7bTlV4HeVmJ0qu60MZEifGoiFdQAdu8cte7wrtu5Ee/+vvpUg1Oy0tsKsuBXfp7ajd2CDzYwB8YoeF/up/CY5rbpcX1rbq4+0jBh94qGaJmmdNejr2bGYspWVjQg5iuvLbTnQ7hbkgHvE0V8X4i+LsOXUAZdCG5qJPZB21HxoH4dd0juJH4j7jR0sm7TJ6mNUy+wozC5a/xrNy35kjNbkc/pFSgK3iwdeqtscm3bEFOfZcahRRnYvlSGG6kEeYM1Scca8uJvJbLNbV5SFBPVXO0o23yuB766JnPEl8ExguYZ0W2iHDXBfEFvUur1dwnMxjtCxoDHhNO3cSLVqQozwzJJUkHed/LWZ3ipPQ+1iHuW7RW4LeIS9hrji1ouZSLd3OF0UOyGZjsUH4vh9/Mwa1dLAwZVjBG45zrNYSjbG4pux3FcUYaDK7GZcM53kbGNR5Vyoi8Nvf4Vz+BvypU6Q/pRt9nDqVZxdMIJLdWRAY5RIJAJJ025VA4kMgUS5mT27ZSYjY5iH9bXu2qmwvTdlsta6iwM+XS2OrnKJBMh9uQA7zpFC+O6WXM0C0luABAHdtHf50Qq7Znofmgz6yvJc8tTykwJ8TyoS4FxnEX3ygI0DUbHU7gDU0R8Ps4l2aE7ayQgR2JjRWJGwOh2rd5YiaaHMVjPodAylmg5+s059k+q0xO3PTaaq2vH2/vb8qs+J8I4retQLbsttuxbNopAOky5En+vCqqz0O4qT2sOyjvPUz8DcHzqVNcFwWxw3z7f3t+VNtePt/e35U1e6O4tWIIvyCRph9JHcwJB8xpXv/w9iTHZvab9hBPnLVpYDVy7+18/yqLcYd/3VKvdGcSfqXd9s1of6q8J0QxMg9W/vu2/wJpakFMrrhHf93/NQsWJECTMaR4+dEn/AISxXsJryNwafBaiYroZiEa31kAOzDQsdERrj/UA9VDQ5Lgai/LBlrTD6p94NHfpaYBsHbDE9XhV8pJiB/DVji8bcGFxOwDWmBgcirDv8a9dNei93FPbdWUZVKEkNEAysQp9pufdSnGgjLUZnh9n+x/qUVHo0HQR19bEWknQz5+JHhXg9Ck/+8seUj/fWTZVpeQVP6v98/IVcdDWi657rR/mWiO30OsxElhM/rV+YQVPwfR6xaMqiyRBzXSdN9pHdS1RT8oWqPse4TisN1GJc3EXFtfypbJYMUXIElCe0cs6jSfKjzj/AA7DXuG2mxC3CEXRreYlNxMKw0+cCgL+ybatmWwhaZnrLkecC6BT/H+lGMt2ERYtonsKDPOCHZgdecEwD3mjWnyLXC9mBWKwGFe4Vt3VXtRNxrijWSS2a2erg6RLkwOckwOJ8MS0cq3rV4icxRgVG0ZDI6yZOwG3wf430oxGKdGvBWCSFGQKuoiSECgkb7c9ZGlVZfs5SVHaJ9Rc06CM0Tl02mN9KC7JDuuqzYEKAGCtBgTAIE5pgSR9XeCZgkDXbfcH5VPwvErtpWFu4AHWCNNRrpG2xIjxqGlyNTEySZ3M/wBffQFnm1bE9ojymJ7tYir3otjMMgY3bIdg0q3WtaYAiCA63BGv7LGCaqHxAmZzTy2B5bAU9h8YIgIAfAE98nfu8tuVArZKTgV1gMqoZE6sDodR2laD/wAbVZWOg2Le2NLaqrMZZwFGYLGon2TXjh/CcSYdVtW9NJIUkaaqZ0PhIOlG3RWwwLricWhtnqbkG9PasXVfIJM9u2biR3sKly/KEpwXmwLX0e4o3DbBtllMEAuSCdgRkkGpF3oJduGRcQ5Vtq2UO0EKEAkDmRp31o+Dx6ZrF04q3110q2IIubNh7FyzbMTC5y4bXcjnUuzirVtXNt0+muWcU4BdiGN+yzWlWPqgXdI2YaATQ5fkfch/39AP0G4JewOIe8CWU22ttCkEZmUjfQarXek/QxsVeu4vrOrRss9hmClUVTmcHKCSJ99WnEeCG3ZxKvctv+kX7bJ1ea4cqNdYlwoJT11gGDJqdwvDKMNbR7qIqWrqB1bqrlvObha3cw9wnrwxc6hBIbcESDX+f/BLLC/D/cALfRVArJ18gsGgZcxyK5JAkwApYk8gK8X+jeEAlcQSfZJtz9xOlaNhcFYtOjKcGLa2mCf4zlsHdR1vEPJm4YIYDWAm9MLgcMcroMIbzLYNwXQq2gs3ReNtS4COYtkgdoD1RqaNa9i7sfQALwjBn1nuvcJ0CFIOkA7fjzq1wj5LFzC20cW2LZw4JZSQFYSNvV2I3milbOEQEW2siwFYqzMBiuuF89XIJz5MuXlkyyTrVfh76HFY1hetsxe41gXnAsEm+CTLMEY9WWy5jH3U9dEvKvQJDo4jDMltwq6M7LcyBj3sAQJ7qs19F2IbJD2l6yCv6wkg7aFRvV/0kx1s2BZs37YUYm4/0brOtnDzlYtm6vrDdCzuEA+qKvsPxOx12GvHEW8+HGHsL2wZR0w+Z2IMdicUCeRdZilrDuqwDX0WvBnEqI/Y/N6gYPoMzFpulVWe0UAU5YmCX5Zl/iFH9nBcONm3m6ozkLsHUXs/WjrYUL1pGXMPYiCNasLtqyUCu9hQOvMWHWIZ8LlYZT62VHA5wDOs1DmHdfAPYRepw2W1lvMLWUwYKgqtvMd4J0HmfGhteCPmZgjDMSYzJA15aVovU2jcOdsOFDAL1dwa2xicOe32iP1eca9qM+blTNv9FJD3Fsh1F8KguoqGGtdVnztknIbsF9Dl1JIFTGWl2qCeaclTAm1wi77B8NV/Cibh+Mx+EGRLdpeyp+ktnPlWYJ18d9tKas8TwlvHEqRbWGCurlrdu41oqGDAbC4ZkSFiRIE07a4rZtW3W7etsepxGW2L9q5GZF2uKxXM5AhJnsyQOdvLNmSkyOeM8StlhbvWLJzGQLdsZTzGVkMeVCeN6O4o3Xe5dtB2dmeYHaYlmlckDUnQAR3Ua8T4tgJuItuwwZca2dWTNmtvdNgKw1BbKuUD1gwGulSMZewh6zqreGZM9/OzOMwg/RdQFl2UiI6sETmzaUnOYOUvYEHgN8gduzpOoIEzG8LH/wA0qLektvCyhtC2slwRa6pgACpUl7ZIIMkDMFfQ5htXKl5JL+iJTkn5BzC4q3bA6uyix3gH8J++rOxx1pkWMNI2LWwSPKZilSr0XCPo2jOT5GsVjTcaXABiOwFUQPACnMPiRb1W5fU99tspjulSKVKppFWPjiZfa7iT9q/d/B649y5ydx53rh+dKlVaULUyJee7ub90eTv/ALqqTxpzOW5ePi11h9w/OlSqZ7eDLJOS8M8PxjE7C4w/7lw/Nq8DimKj+8P8fxpUqxs53ln7E3EsRzxWI911/wDdUe/iLjkF711omMzsYkQYltJBIPgTSpU6F3Jexi4Awgs8Hf8ArNXh1Unx7yP+aVKkFs9dRppHwrnVN4f17qVKpsBvKe/7qRQ99cpUDPNxG5EfD8ar8ZZJPKf65xSpUG+JkR7RHOl1Z30PnSpUHVew51cbqv3704MBIkx7jHLTTL3UqVBnKTQ4eFiN4PxH4V5sYF1Mh8siDlJBjurtKgx70hxcGs9u45/dB+bVYo9kCArfD8Aw8PhSpUULuSY4uKQbEjytr+Lmuri2+qxHuA+VKlSoiR7fFXebsf3m/OurjnHj+8350qVPSjPUx61xq4PEd2ZvxmvTcTB1Nuf3z/trlKk4IqyNf4o52Cgd3/MTTS49h9VP4Z+dKlRpRRxsfcPMDyAHypr9Mccx8B+VdpUUh0eDiX9r+vhXk328D5qv5UqVFBRwOfD4flTovkaZU+H/ADXaVDCkc679kfePxr2uPcaLA+P51ylSHSHhxS8NiB5T+deW4xfG7T9/zFKlRpQl5PDcdve19w/KlSpVNI1UIs//2Q=="/>
          <p:cNvSpPr>
            <a:spLocks noChangeAspect="1" noChangeArrowheads="1"/>
          </p:cNvSpPr>
          <p:nvPr/>
        </p:nvSpPr>
        <p:spPr bwMode="auto">
          <a:xfrm>
            <a:off x="155575" y="-914400"/>
            <a:ext cx="5372100" cy="1914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WFBUUFRgXGBgWGBgcFxcYGBcXGBcYFRcaHCggGB0lHBgaITIhKCkrLi4uFx8zODMsNygtLi0BCgoKDg0OGxAQGywkICQvNCwsLCwvLywsLCwsLCwsLCwsLCwsLCwsLCwsLCwsLCwsLCwsLCwsLCwsLCwsLCwsLP/AABEIAIYBeAMBIgACEQEDEQH/xAAcAAABBQEBAQAAAAAAAAAAAAAGAAMEBQcBAgj/xABLEAACAQIEAgYGBgcHAgUFAQABAhEAAwQSITEFQQYTIlFhcQcyUoGRsSNCcqHB0RQzYoKSsvAVNFOiwtLhc4MWJEOT8RdUY8PTCP/EABkBAAMBAQEAAAAAAAAAAAAAAAABAgMEBf/EACsRAAICAQMEAQMEAwEAAAAAAAABAhEDEiFBBBMxURQiQmEykeHxccHwof/aAAwDAQACEQMRAD8Ato0rlORpXIr3TwzxFdFeoroFAjgNdruWugUijwa9LXoiuRQB5dO6vIFORSigDwRXQK9RSApDPQNO23pqK6Kkqx43qRvaUyRSiikPUxwXTXlmmkLdeLmgJjYTQLc8XbgUST/ye4d5q64dwNrthLgYKzT2TtozAdoeA7jQxqxzNv8AcB3D8+fwA0To0P8AytryP87Vy5szX6TrxYV9wN4ngt5NShYd66/cNfuquZTWkUzicKlwQ6hvPceR3FTHqn9yHLplwwAW3XckVL6W3LWDymHhu6DrrAGoP1Tv4UK3+laAAi25zCRJUfWK8ieamumORSVo55Y3HYv6WWhhOlbMYFpRox1cn1VZvZHdTDdKL3JbQ/dY/wCuqsnSF1cIoVbpBeIUynaE+rzDFTz71Ndw/Gb7NGfSG2VOSMRup5gUXtY9AUxSAoeXiN//ABD/AO3a/wD51bYG5cdVJY6zPZTkxE+p4TSc6KWJsmgV0CuMhHMme8DfTuA5TUuzhCw0Inug/PNUd5D7LIwFewKsU4USJBBkSOWh+Ne7HBnYTIGpBHcfPTlB99Lvw9j7MyspRTnSBVwdk3bzoNYVcwzue5AYB799hWe8S6X3nkW4tL+zq/vcjT3AedJ5oJeRxwTb8Bpj+I2rAm64XnG7HyUamp92yVMER/XLvrHmuSSSSSdyTJPmTqa3ToxeXE4CwzdqbQRjscyfRsZ3BlSffWL6qn42N/ibedyjxVy2gBuFRJkTuTG6jdjHdrVfhOC2cUL9tEYday3X2BuwwJhe7QAggEz76or9xrbXlyzdQlZJlmI0Es0k89Ndqa6IcJJxGGu4pn6xbyBcxLaH6rLqAGJ1JggADlqTz2tiV09bM70n4/dw5yNbdF7SqimHyoBlD3TICsUYwsNE66a0aYm9eSyrIcLZzBMqs627rQjZ3uerlMJ2jmgvOsmtV9InELFpQhS4+JvKRb6lFa4IDFWeSCF0aCO1o8RBIz49BWsZbmOdVVw8kQDka3lC3GJ6u1lzRoY1AzHSoWRzfkUsekJuFWcKMOjvZt4dUVmKXNkBgMW6wAnaMxGvKQZI50q4MnUfpFqwrWD22QPBKEDI6ZR9Hy0WezMkEkCo6T8KwhvQXD3nCjS7mjqxcXLIBALZEGwC7Ad8LhXE79lRhcLcd7jiQFRkyuIJVQzSRAbUASXOjHLFynw0Qo8oKeheDwtjq7z3Ldi9dtsOpN0Rld86Fg/aDBQF3jSd5q94txyxZS5kvW+tysUthyQWyyBA7z3RJMb0HXOi2JbDArhTbcl7rlnRrpzW+zbCkZgM3JiWEnQkxRR0E6MNhrYOIVOtDEoUJ7KsCCrRAJ1J57juEVjclskTJLyVS8G4uyqwxOVixJQ5VAAjLooI20y8oHnSrRIpVehe3+5Nspyulcy09lrmWuqznoay13LTuWllpWFDeWuxTmWlloGNxSinMtdy0AM5aUU9lpZaBjOWllp7LSy0AN5aQFOZa7lpAeIroFestegtFjH0XSmcaoyN9k12m8Y30beX41m0aJ7lSa0Po5/drX2T/M1Z1WjdHv7ta+z+JrjzeDvgWNIUjSFYFmfelwfR2jEw35j8azS9d7NswPVPtf4lz9rxrVPSkk2bfmeU81/OswxDOEWCBDONWHIqdNY5104Xsc+VbjeEVy2i6ZXHqCJKMBrHjXn6TxXy7PyiuYV26xJy6uo+qd2A5TTaXDH6wf5x/proS3MX4JpD5U7ewI/WDfOze1+0Kes2WNxIMg5Ae0DuArjfvLVED/RjtMe2+32bfeRTj3gOrYZhlX2R2iHYz63kPdTrb+BXv/JIXDN/U1cYCwco02JGx20bu72NUuICh2AZtGYeqORP7VWPCrwCt2juvKNw08z3CnJbX/oeN71/suxbiBETp3akEDfxIp/DXGUeuQZEDrCNNZ0zeVVVnFazJMEH4GRz8Ks7LkZhLEwQNtIIJPrdwrJo2sJ+HYj6NDmMxHrT6pK9/hVvwZic4JO4bUDmI7v2R8aDsLijk9aIY/CBy85q+6L3R1hGmqkaA7ggjl3TWE4UmzSMtzNPTZjbjYvqX1S3bVrcaaPAcnQknNA3iEG2sg9p5APeAfjrWmenbBkPh7iLq1u4hMA6rDINR3ufhWV4JiUEyDqNo8fxrJfpNl+osFata9EOOzYe9aJ1t3Qw8FuKP9SMffWQoaOPRPjcmNyE6XrTLHeyxcH+VX+NRLwaE7pZg+px7mSRfAcTGnIgQNpBpm2TMgkQZGg0jb85og9KGG7Nm97DlD5NqPk3xodw7yKIPYUluMdMbt+5ea49u41q9akWs9vsGfobjOBMqxkKDm5DQMGJL/BTxLCC9ev3LT9QEu2bRQhGVwxlnUuG0Mye4bDWDxG9/wCR6xgx6jrFMaEqT1g7UgAatuI7AkaVn3/1CxC3QLCIuUxqGbPLknPlM5WzQVE6czpWtRVM5nqtoJ+EdFcHhLoz3Llxp6ol1YJbZlzAowWFB1Ukn68acx/p5iHtX9LTLZXsjMuQ3WUhmZ2GrjNG+4MxrVnwrH4q2L2IOEsYZ+rCh2L2laGUIOqusezMAnsAAEySIqP0Sx9q/jAcXiBczjN1V0fRDEMcsW5ZlJHJtJDADbS3TSS2MN023uGno+vO2Ct9ZOZSy6hogMYCsxJYDafCOVEcV7y12K6lsjE8xSpwClSbCiqy1zLTuWkFrezGhvLXctOZa7lpWA1lruWnctLLRYxrLSy07lruWlYDOWllp3LXctFhQzlpZaey0stFgM5aWWnWgCToBqSdh517tWsyhlghgCNRMESOyTNJyS8spRb8IYy10CveWu5aLEeIqPj/ANW3u+YqYFqNxMfRN+7/ADCk3sVFboozWkdHv7ta+x+JrOK0jo//AHa19gVxZT0IE80hSNIVgaAZ6UVnDr5n52+6s0xbq1sz2mNwkNBmAlsEEGN9PwrU+nyh0S2ZAbMZG+hXSPhQOnCbMQ2ZgCT60bwDsP2RWkM8IbSZMunnPeKBTDoFdWk9lgdhyM+1T13BAEjXQxuBtp3GiteE2I0tT5s5/Gp1vh6nU2FMmScjHX4xWnzsd7WT8HJzQGWcKMjAzo6kajmHn6vgKcNlSqrGizEnviZiO77zRoMOin9Wi/ugfOnuutDdrC/aNofOl86PEWP4L5kgMZUZvqyQrEdrQuob2vGrLhOFUsVOWCp9rcERu3dmojXjWFXfE4Qf97Djw2zVNwPErF5stm9YvMBJW29p2AkCSFJIEkCfEUvmuq0sfxEndoohg02H4/nVpasKyjRQSNSM06jtbtHeNqnvxrCoStzEYdGBgq9y0pBBgggkEU9Y47gyJGJwsf8AWs/7qXyb+1h2Pyiuw/Dl2kmRP8Oh/mHwqx4Xh+ruo0/WA/i7P40+vE8MdRew58rlo/JqmJdtN6rW28ip+RpPqLtC7LXIPemnBZ+HhxANi9beTOxlI0Hey/CsDwlpULorZobuII3Bmd+VfSnSqx1+DvIwzKVBI8FYNuNtp91YJxPhNu27MuYGIgkEcvDwFRGUTXTLZkS3VtwDHdRiLN6YFu4rH7Mw/wDlke+qe01SFM0maI3vptg+swd9dyFzD9w5j9wPxrL8HczW8skEiJG474gjWtV6OYr9IwVh21z2gr+JAyP94NZPhENq7ctHe3cZfgY+c1MPLQn4L7gXDFe3dw2ZlW4FucmZjbaSrlgZBQsNIMDehuz0Mu27qjrbq2luNDW3CtaBVOuadJlgBGvZGssQAS8IxIS9bY+qGGb7J7Lf5SaIrtvK7LvlbKff2YnfVtde+ujHFM5s30+AR6RcBv4uxhLTQ1xDdtvdgqqi2hVMyySGcC2QeXMawaLDejvEYbLfF2wrW8zP1pm0sFgJMDMuXUyB62x1FabwZxLpmBlRcAkTKnq7pAGyk9XHkak8QwK3rbW3zZWicpKkgEGJGoBiDHImtNCZzuTRkeI4jetYkvd4mM/WLmS11jDIB2oXKLY+xpPcdAdew91XUOjBlYSrDYg8xVBiOgWCdQDbaQwYvnbOxmWzMd8wkHv0O4BF5wvhyWLS2rYhUGkxJkkkkgakkzNXG0RLckxSpwClTsKKzLXMtP5a5lrazChrLXctO5aWWiwoby13LTmWu5aVjoay13LTmWlloHQ3lrmWnctLLRYUNZa4wAEnQDUk7Dzp06anQChPjPFutORP1Y/znvP7PcPfRY1GzxxninW9lf1Y/wA/ifDuHvNaZoLETMWo+CRWSWredgveQPOTHvrXeK3Atpy2gA398VyZpapI7McNMWgcy13LUZuJ2van91vxFNnjFv8Aa+A/Ot3lh7RgsGR/a/2JuWqfifEUYFEOaSJYeqIMxP1jpy08eVReJcZS99GmbTVtoI2ymDrqRptpUDOAwEiSNBOpA3gUOaa2Kjiaf1D81pPAP7va+wKzSa0rgH92s/8ATX5VzZTpgTzSpUqxLBL0jIwsLcR8rIW+qjAgidc4MbbisuucTvMGK3HEMAMkLAIeR2I7h99aR6UMYv6GMhDHrCIGWdEcEQdu0VGmozT41luBBe2VG5ymJCgRKmSYC784rTFou3RGRyqlZO4Jibv6Thxca6ym/bUi41xlIZwCCGMEa7Ve+k/htsXbJCW1m2wOiKOy07GPaqn4bwK8ty3chQEuI/rrMKwbad9NqKem+HGMNk22Ver6wHPP1skRlDT6prZ5MSyJpqjJYssoNUzP7OGULcBS2Qbe0240ZGPPuU1SYvhVqL30tkEC2yEspiWhgckzowPuFGb9EbhkG/aCsjrotwnt22QHYbFp91N2vR0oW4v6R+tQKSLR0OZXn19dVHxOtZ5+pg9ky8PT5I7tMDsqCxam9a7PW2wZugE5g+hFvSOt7uQHfRn6I7yrj0Iu23621ctwrOT6ouyQyj/C7u6pFj0dWza6t74eGYhuoAjMttdFF0crf3+FXHRfoTbwd9b1q8SViV6uA0CN+sMaE/Gse5D2bdqfoj+kFVTE3VMDrMpB7cglVMghTrPjyFROiylcPlNxZDsTBfTMABMoCPUNFHSPovbxmIF9nKMEVIChgcpYzJIj1oPgKcwfRJEXKtyF02QDaf2o51vjz49m2ZTwz4RFtntKcwiF9ruAbl4GqPi+JZ1a2gtSxKhiy+z3mCGjtaA+qaLsd0YFxMhvMOzEhfEt7XeabboeGYt1o1fNHVCOWnra7feaqWfG+RLFNcHvpY1q5hrV8JbJuoGXRQxzJ1kBvWIiSQJr59xl3EIwDNdlXZWGZjopG+p8R7q+iOMdG2v4G3hetAa2f1kEArDrBUH2WHPdRWJdKuiNy1euqblqc4JjrInLqdVO+ad659Uao10yIVmpiGoNkFYBgkAT3VMS5UM2ibD6Jsbnwj2jvZumPs3BmH+bPQz00sdVxFyNBdVX+Oh/zBqj+jHi3VYl00i8gme+2SR/lZ6u/SemZcNiAI1KGd9dV/11KdSQ2tmVVttKb6UXXS4L1rEdW+Js27mVgQpe12Lpzid8jmI8ZApnD3NK7x69b/Rbb3EDizfKMSSMtnEWyG5x61uNQfXra2jGaTRI6MY42sZYNza6zWQ4bsst3VDCyhMmTlj1dZrSitYgLq256u7kuCQVYxL2IJGcdggW2iWCjattwmJF23buiIuIr6EESR2oI0Os6itcUjlmj1FKK4byzGYT3VU4npRh0uG0WlxuP9vf/wA901tZkXDAwY35efKlQ5xvjCtYzdXdyhgOydTJgq2RtNOR35867VJCcki5y1zLT2WuZadkUesJhs7RMaTUo8L7m+6vXDV3PkKnhq5smSSlszqx44uNtFRfwJRSxIyqCTvsBJ0iqz+0bP8AiqPtSv8AMBV/xi5Fl/ER8SBQznEbny5URySfI3ih6JdrF2m9W7bPlcT86kpaJ2E+WvyqmS0rkAgGe8A1Y3uA4YWXY2beZFYhsomQCQdqbyyQuzFkhrRHI/CvLCNTpFB5tey1xfs3bi/Jqdt4K7d+jF3EPP1TcZv5pq+4+SeyuDnHOKdZKKYtjc+1HM9y0M4e/evXhaw1tX0JJc5RA3Pl860LB9A0IHX3Ljj2JUD95lAJ9x5VZ4PorZtAi0WSd4Zj79SdeU+JrOea9jSOLSCn9mdVewqkgu9xc5Hq+ugAXnGp1O/htRp0qeMLc8cg/wA60N8VwnVY3DKbjP6ry8ads9wHs1f8W4fcxFkotzJJBkrmGncJHzrPLVKvRpibTuXsAL98KNaqcZjS2mw7vzopxHo+xB2vW281Yf6jVbe6AY0bCy3lcefgbf41jGFHW8qYOpcbK5RsrQAGgGNe46cqrujdm4MWWuNnlG1MzMiJk+dFQ6H41ZHUTMaq6RpPeQefdXjA9G8UlzM1hwMpGmU93cTXTBqlucmTeTomCtN4B/drP/TX5Vmz4K6N7VwfuN84rSej/wDdrP8A01305dxpZWgiidUHivE0sLmuZsussqlsoAmWC6gb6+FP49yLblRJCmAWyT+/9XzrCOnHTC6+axirIkEi05XLdVNAXV7ZKtOWT2oLEaCIrEoa9JnFUv4nPaMiMpuKSyuAJjMQMpA0KwI++ofRq6EhwC4J7IOhJ/YTw7z4RQwmLvuFW4+i6r1jHQHmubkSOWhNTMPjerBh7j9kZUiAJIHMkGATAInaCOaatUSm1KzUsLiM2/ZJ+roW8CYJjy++pajSsztcSOYOtwoIBIAIUxq2Yhg0HWYI3Os61qPFcGLGCS9ayy3VkghiIdZ5sSTJGpJ51k+mlark6o9XGnfAlX3U+BWecX6W4izlJa3DNBy2kkDT2g3fvVZjem2NW81rrgIuPbB6nDwCrFQT9FJpS6WcXTKj1cZK0jXbdSrLeVY7w/pji7xZVxDIwtZpZbQAdXTNGVBI6vNv90CnT0kxlrW/i7rSpIS2QCPFmAAHM9+m3Kqj0knyRLq4rg2e01SrbeVC/TDG3P7Kw+JsvcRm/R3ZkZwSty3DTlOwLBv3aDeH8SxWZc2IvZC4WDexGYgMAx1YRzg7RVQ6eT5In1CXBrzXQBqQKcsX1YSCI76Ab2DulXK3L0hSROIvSSNQCcxkHmKHOmmIxVprPVX8SbbK85L17L6qlJCsSNZG1aS6Zx5JWdS4NlF9dpGu3jWZekvDgX8wj6RFb3iU/wBIpjoNxRjiHQ3b1wMjkG67GMpt5cstzBcyPASSDQD0k4vjUuuty9nW1dKDtK5yy0blo9Q6bg77ioeNrkqOReiPjNGmvdpqqBjXZ2DtOU+yo2MchU6y9OilKy74Liurv227mg+TSp+41oXS2+XwTWSkdWAwPcwM6eGQn41lU1pnEsYL+GtuDqydoGJzFZPmIY6/s1nM0iC+AxMqPKp/WM1u8iE5ntNlgxLJFxRPjky93aNUOAeJHcT+dW2ExORlf2WDfAzXWlas4262BzEY7KScRYI9S4CF6t2Weru7AoZnfLqDvsa03oPjQ+AFpbkLhrz2XNyFOX111B29YTpMbDY5g2Daxeayl5Qq33UjPlhHWLTOHgPAho7U5j41fdCeI3ScRh2shXxFgFZtqoa9YObLBAtksoczH1t4FTF0yZq4hRxi9bdXHXoEVZYBzrE7wpJGm0SJG29UCYezMIyBCPXRxOUDvugEDtHefV3I2GeJYnrNbJVVWCTKIZC/VCmIMTA0FIsG6sXiTI0gzoTuxU7eRgQQKcpb7I5/8hG10WgUs37k5Sp1CqQBmBSDAk7EHSBzE0qqrHC7tz6QdhUMMzOxdSQSC4MkEgTvoBypUvr+0mkbD0cuh7IYNmnc5ywBP1Vk6R3VaLB2IPlWf3LxJS1h1aM2Y3MlxmzHnFqQfWMctfAUY8I4YqQSpLAaXCANxrlSSye/XWJrqbJiEODWF8zUiabtrAA8K91xyduzuiqVAz6RBd/Q2NgkOhDnLuVX1tOcAz+7WQJ0nxY2vH3pbPzWt5v3Ax0IMaaHnQJ0l9H1u8TcwxFlzqUIPVsfCNbZ8gR4DetFH6djPXUnYF2emOKX6yHzRfwAqwPpDxZttbK2SGEE5HzfHrI+6qLi3R/FYaTdsOFH11GZI7yyyF98GqdcWO+odmqphVa6U3OaIfKR+Jq74L6QepJJw4aRGlyOc+wazz9LFL9LHfUttjSRsNv0p2frWLg8mU/OKk2/SdhTvbvj922f/wBlYt+mjvpfpwqdytjX04rbxuPsvaDFQhWHABlRdY6AnvolucRt4TtYi5kVjlXRiM0Zo7IJ2BoC9Fhm7bb9i6f5l/GrD0y38liwT9a633IfzrSfH+CI+Qxt9LMEdsTb95I/mAp9OkOEO2Ksf+7b/E182Hiw768njI76z3LpH0/b4hab1bttvJ1PyNSFYHYz5V8qNx1fPy1r3guKl3gLGkyYnccvfRbCkfVJXwpCvnjh9+7Ii46+TEfI1ufR9c2EshixJtLJzMGJjfMDP300JosriSCO8EfGvnj0m8CxGGxDu4t3bbtKXGYhkUtlNoy47MvEa6GdNa07j/R3ikk4XiTBe0clxQWAkEIjJbLtrzJnUDWJOb8b4ZxRJvYk2bz51zJdsEqdQO072ltASJPa5Ez3oAJ4hj2QiOrDCAMtxrgWBBAJdhGx37oO9QreMfNI1gbbCACdviasOkDuLhBaxKwrNhyDbMgEKCNNNuzppHKoOGLicpjMIJC6xoQJI5xGm+x0NMl0WNriJb/0RvuWffnqXj8q1nPjX4YpuC0tpbWHKFQHZ0m2F7RaFI+y3nrWXcExeRw3Ui6STo6lgDrsmYztt8961bh9+5kCsSAAITIECjkAkmAPHwpSzaGmyseHWmkB+IxIUHNkMT9W3OnkKo+KtiziLrJmyZ2bsKuYqTm07MnQ++tXt4g9593/ABUm1fO0n40svW66+k0x9Dov6jKOHWMWLzEHEMq27wGbOslrVxUAgZScxXbb5QbNviZU/RY0kkbW73q89QN9O7mTNbV1x7z8T+dOq/8AX9GsvlP0afF/JCwdm5c4Dat5XW8llF6s5kufRXApWCudcyqdQJgyOVZzxHA8UzT1b2kU6KqsEI37TntGdPGTyitN4hxDIvL3n8KHMbxNrhkgAeO9VHPL0J9MvZaJitQVAMgaldJOuU+XPb8qPH4J7tuxaIZhacqfWUm2ltlDltc0kKdd5150212Pf3V18S0Acvn4RzrWXUSfBC6dLkc4dgbqXrV1rHVW0YoConMrIRmZh4kT4rsBQn6QuB4n9Lu3LYY2mKlSraGUUv2c0iGnkK0DDY+8yFXZLaKPrb+Q7qoMeUYtL5iAe2SYOmyio7zfBXYXszNsJeD9pWiNZ78v51Jsnxqzx1U6NBI8arVZCjpJ6mivgV+bAkeqWT8Y+DUHJcq+6OYow6TpIcDx9Vj/AC1MvBpHyeLnZvMBsdfh/wDNTbbUxxlMptv3syk9+2/8R+FdtNW+F3E5cyqZG6W4C1mtXWZh+k4cqcqhou4dspMZhEolvT9s1U4G8MPibd1bqsodLrAFlzo0Z1OZQPaHhNEfFlnCG7Gb9Ev27sTBy3YtuVMH6yWxG3aoOnDjMCl0aFB21Yg7qSMq89d6T2YLdBtjcG6FrKG21tNCBcYEwYBuPIgHKpygnSNNZI86Fc2RQB1jAGSPFTl+zlIJjQbnlatireXCX2Vij2lzPKi4bmHmyQFbMpEC23eOsYnNoAPubt68Xym4siTmDEiDHMSco2EbbDalOWxhp8osOFcUNqIi4qEmDyLSCdP5iDtSqHcwcFlylCVgKuYQTBGcdottsYnfelUKTFUfZqWD47fSVtWRatsxPWX4XJmMzcjU79knLMiSaIuj2KsqWLXRfux9JcVLhyjcguZle6IGlRMNbwqjtK11o7RdyWnmQuyT3CNNK8cR4hZ6si3aAI0VyZZQ0Zss6iQNRPPWuruweyZKi0X+N6VKJFtZ8W2+Aoe4hx+5c3Yx3DQfAVRNiKYuXaFBI21M0zgKxh7fiub+Ilh9xqcaosR0jsYe0PWbq1VYA3iF3O2tBvGumAuuSouKhXLlzCD3yAYqdVrYSjbD/EcbsoYLye5QT8Y2oa6TXuFsoa/Ytl7qNlfIAwIJC9Y9s5lk/dWdcav9eRDFABEQDrJ130/4qp/spPaP8I/OnG35G4peCPjeHgEhdG1MC4hXwh5Kn+Km7fA2cErcHlH4gmpbcMXvf7vyqG/A0/8Ayfd/toopP2RMVwi6hiVPkT+IFQ3w1wGOfcCCe/kaubOG6vbrD9oyPhFRcQxVi8axuR4RS0laka96I7ZHVzplwxJ97J+dRP8A/QeIZkwdtQTLXmMTyFocvtUvR1xfDLl63FWLRFhAc11F7RyyO0fCoXp2xbI+DKOCrW7pUiCCrG0ZB2IMAzUTqwiZLewzqJYEAnnv8N6sE4IcoY3FggGF1bWob4l7gOYzAJ2HgOQrz+mv7W3gPnFSq5Kd8D3EcMLeUKTrMz7u6pXRZZvN9g/zLVbdcsskzrH3Vb9DVm83/TP8yUn52Cw54darVsD0gs4fCWDdziLaT2HOh0kEKQde4wOZFZjggNtCRuOYnae6tNwtqy2BRbqqw6tSdFzCD2W3BERofhRJbAjJOnfSaziX6zD4pzbBBE57bITGYLlVc0QI0Y6yTtQgOPYl+yuKv5SDmVLl8yNSeyX7Q9+wmrXpJatl2uW8ULqLOYOc1ztSAqC4SzCSR4bkmZoaxt5DcJgRMQAgELEHsQBPPfmZNShNjh4neNvqetYp7DagHeVDTlJ7xBqGthtZKg6bkczBNP2HGVm6u2wHtMZGv1QHBbfmD6vnURmWScukzHd4eVMNy44djMmXNfCpMFLZeSM3rEhYUaTprtpRdhL+CkH9Lu3AY7Fy4Wy6eMD4+VZwGHISfOi7ozxfCWbJS7h7b3mZj1lxcyqCu2XKzCN+zG57qhwstTrg0WzxKxlBN6ygOoDXrSn4FhH/ABT/APbGGA1xOHE6j6dDImNIOvMVh4sCeyBB2zkfJTUnFWyyWdUGVWUy6wfpGeBr+3yrP46NV1UjZD0kwQ3xVj+OfkDULinTfCJKrfTOJB7F3Qj/ALe9Y5csD27Y8iT8gf6FOY+wpcnrEGYK0Q/1lDex4zVLp4h8iRsPR/iiYkOcPF9kjOzSuXNOWA4HsnbuofxPSjCozKznOCQ3YbQgwQNKjeh39dftqwYtbV9J+o2WTIH+JQz0zwKW8biQbhnrnaAntHMNyBs1X2opWR3pMMbnSfBKik3LpzSezZUkwYI1cRrTOE6a4XrFFtbxYkBS6W9yYH/qaedAjlTYUS0LcczkG7rb0Pb09Qn40xYZFYMGeVII7C7gz7dHbQd2QaYjprZYkxeJO8og+H0lT+K3ktYa3iHzMl3LlyxIzKX7QOkwDz3rP8ULQd4DgZm0EQBJ0FHOIuC9wRJlupJgSJGW6QJMRORu6rUES8kgbxXG7bTlV4HeVmJ0qu60MZEifGoiFdQAdu8cte7wrtu5Ee/+vvpUg1Oy0tsKsuBXfp7ajd2CDzYwB8YoeF/up/CY5rbpcX1rbq4+0jBh94qGaJmmdNejr2bGYspWVjQg5iuvLbTnQ7hbkgHvE0V8X4i+LsOXUAZdCG5qJPZB21HxoH4dd0juJH4j7jR0sm7TJ6mNUy+wozC5a/xrNy35kjNbkc/pFSgK3iwdeqtscm3bEFOfZcahRRnYvlSGG6kEeYM1Scca8uJvJbLNbV5SFBPVXO0o23yuB766JnPEl8ExguYZ0W2iHDXBfEFvUur1dwnMxjtCxoDHhNO3cSLVqQozwzJJUkHed/LWZ3ipPQ+1iHuW7RW4LeIS9hrji1ouZSLd3OF0UOyGZjsUH4vh9/Mwa1dLAwZVjBG45zrNYSjbG4pux3FcUYaDK7GZcM53kbGNR5Vyoi8Nvf4Vz+BvypU6Q/pRt9nDqVZxdMIJLdWRAY5RIJAJJ025VA4kMgUS5mT27ZSYjY5iH9bXu2qmwvTdlsta6iwM+XS2OrnKJBMh9uQA7zpFC+O6WXM0C0luABAHdtHf50Qq7Znofmgz6yvJc8tTykwJ8TyoS4FxnEX3ygI0DUbHU7gDU0R8Ps4l2aE7ayQgR2JjRWJGwOh2rd5YiaaHMVjPodAylmg5+s059k+q0xO3PTaaq2vH2/vb8qs+J8I4retQLbsttuxbNopAOky5En+vCqqz0O4qT2sOyjvPUz8DcHzqVNcFwWxw3z7f3t+VNtePt/e35U1e6O4tWIIvyCRph9JHcwJB8xpXv/w9iTHZvab9hBPnLVpYDVy7+18/yqLcYd/3VKvdGcSfqXd9s1of6q8J0QxMg9W/vu2/wJpakFMrrhHf93/NQsWJECTMaR4+dEn/AISxXsJryNwafBaiYroZiEa31kAOzDQsdERrj/UA9VDQ5Lgai/LBlrTD6p94NHfpaYBsHbDE9XhV8pJiB/DVji8bcGFxOwDWmBgcirDv8a9dNei93FPbdWUZVKEkNEAysQp9pufdSnGgjLUZnh9n+x/qUVHo0HQR19bEWknQz5+JHhXg9Ck/+8seUj/fWTZVpeQVP6v98/IVcdDWi657rR/mWiO30OsxElhM/rV+YQVPwfR6xaMqiyRBzXSdN9pHdS1RT8oWqPse4TisN1GJc3EXFtfypbJYMUXIElCe0cs6jSfKjzj/AA7DXuG2mxC3CEXRreYlNxMKw0+cCgL+ybatmWwhaZnrLkecC6BT/H+lGMt2ERYtonsKDPOCHZgdecEwD3mjWnyLXC9mBWKwGFe4Vt3VXtRNxrijWSS2a2erg6RLkwOckwOJ8MS0cq3rV4icxRgVG0ZDI6yZOwG3wf430oxGKdGvBWCSFGQKuoiSECgkb7c9ZGlVZfs5SVHaJ9Rc06CM0Tl02mN9KC7JDuuqzYEKAGCtBgTAIE5pgSR9XeCZgkDXbfcH5VPwvErtpWFu4AHWCNNRrpG2xIjxqGlyNTEySZ3M/wBffQFnm1bE9ojymJ7tYir3otjMMgY3bIdg0q3WtaYAiCA63BGv7LGCaqHxAmZzTy2B5bAU9h8YIgIAfAE98nfu8tuVArZKTgV1gMqoZE6sDodR2laD/wAbVZWOg2Le2NLaqrMZZwFGYLGon2TXjh/CcSYdVtW9NJIUkaaqZ0PhIOlG3RWwwLricWhtnqbkG9PasXVfIJM9u2biR3sKly/KEpwXmwLX0e4o3DbBtllMEAuSCdgRkkGpF3oJduGRcQ5Vtq2UO0EKEAkDmRp31o+Dx6ZrF04q3110q2IIubNh7FyzbMTC5y4bXcjnUuzirVtXNt0+muWcU4BdiGN+yzWlWPqgXdI2YaATQ5fkfch/39AP0G4JewOIe8CWU22ttCkEZmUjfQarXek/QxsVeu4vrOrRss9hmClUVTmcHKCSJ99WnEeCG3ZxKvctv+kX7bJ1ea4cqNdYlwoJT11gGDJqdwvDKMNbR7qIqWrqB1bqrlvObha3cw9wnrwxc6hBIbcESDX+f/BLLC/D/cALfRVArJ18gsGgZcxyK5JAkwApYk8gK8X+jeEAlcQSfZJtz9xOlaNhcFYtOjKcGLa2mCf4zlsHdR1vEPJm4YIYDWAm9MLgcMcroMIbzLYNwXQq2gs3ReNtS4COYtkgdoD1RqaNa9i7sfQALwjBn1nuvcJ0CFIOkA7fjzq1wj5LFzC20cW2LZw4JZSQFYSNvV2I3milbOEQEW2siwFYqzMBiuuF89XIJz5MuXlkyyTrVfh76HFY1hetsxe41gXnAsEm+CTLMEY9WWy5jH3U9dEvKvQJDo4jDMltwq6M7LcyBj3sAQJ7qs19F2IbJD2l6yCv6wkg7aFRvV/0kx1s2BZs37YUYm4/0brOtnDzlYtm6vrDdCzuEA+qKvsPxOx12GvHEW8+HGHsL2wZR0w+Z2IMdicUCeRdZilrDuqwDX0WvBnEqI/Y/N6gYPoMzFpulVWe0UAU5YmCX5Zl/iFH9nBcONm3m6ozkLsHUXs/WjrYUL1pGXMPYiCNasLtqyUCu9hQOvMWHWIZ8LlYZT62VHA5wDOs1DmHdfAPYRepw2W1lvMLWUwYKgqtvMd4J0HmfGhteCPmZgjDMSYzJA15aVovU2jcOdsOFDAL1dwa2xicOe32iP1eca9qM+blTNv9FJD3Fsh1F8KguoqGGtdVnztknIbsF9Dl1JIFTGWl2qCeaclTAm1wi77B8NV/Cibh+Mx+EGRLdpeyp+ktnPlWYJ18d9tKas8TwlvHEqRbWGCurlrdu41oqGDAbC4ZkSFiRIE07a4rZtW3W7etsepxGW2L9q5GZF2uKxXM5AhJnsyQOdvLNmSkyOeM8StlhbvWLJzGQLdsZTzGVkMeVCeN6O4o3Xe5dtB2dmeYHaYlmlckDUnQAR3Ua8T4tgJuItuwwZca2dWTNmtvdNgKw1BbKuUD1gwGulSMZewh6zqreGZM9/OzOMwg/RdQFl2UiI6sETmzaUnOYOUvYEHgN8gduzpOoIEzG8LH/wA0qLektvCyhtC2slwRa6pgACpUl7ZIIMkDMFfQ5htXKl5JL+iJTkn5BzC4q3bA6uyix3gH8J++rOxx1pkWMNI2LWwSPKZilSr0XCPo2jOT5GsVjTcaXABiOwFUQPACnMPiRb1W5fU99tspjulSKVKppFWPjiZfa7iT9q/d/B649y5ydx53rh+dKlVaULUyJee7ub90eTv/ALqqTxpzOW5ePi11h9w/OlSqZ7eDLJOS8M8PxjE7C4w/7lw/Nq8DimKj+8P8fxpUqxs53ln7E3EsRzxWI911/wDdUe/iLjkF711omMzsYkQYltJBIPgTSpU6F3Jexi4Awgs8Hf8ArNXh1Unx7yP+aVKkFs9dRppHwrnVN4f17qVKpsBvKe/7qRQ99cpUDPNxG5EfD8ar8ZZJPKf65xSpUG+JkR7RHOl1Z30PnSpUHVew51cbqv3704MBIkx7jHLTTL3UqVBnKTQ4eFiN4PxH4V5sYF1Mh8siDlJBjurtKgx70hxcGs9u45/dB+bVYo9kCArfD8Aw8PhSpUULuSY4uKQbEjytr+Lmuri2+qxHuA+VKlSoiR7fFXebsf3m/OurjnHj+8350qVPSjPUx61xq4PEd2ZvxmvTcTB1Nuf3z/trlKk4IqyNf4o52Cgd3/MTTS49h9VP4Z+dKlRpRRxsfcPMDyAHypr9Mccx8B+VdpUUh0eDiX9r+vhXk328D5qv5UqVFBRwOfD4flTovkaZU+H/ADXaVDCkc679kfePxr2uPcaLA+P51ylSHSHhxS8NiB5T+deW4xfG7T9/zFKlRpQl5PDcdve19w/KlSpVNI1UIs//2Q=="/>
          <p:cNvSpPr>
            <a:spLocks noChangeAspect="1" noChangeArrowheads="1"/>
          </p:cNvSpPr>
          <p:nvPr/>
        </p:nvSpPr>
        <p:spPr bwMode="auto">
          <a:xfrm>
            <a:off x="307975" y="-762000"/>
            <a:ext cx="5372100" cy="1914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mich.edu/sites/default/files/styles/550w/public/images/u38/2012/medschoolrendering-xlarge_0.jpg?itok=WpvJt-Yk"/>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7975" y="2191567"/>
            <a:ext cx="4845854" cy="2501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301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39"/>
            <a:ext cx="9144000" cy="943068"/>
          </a:xfrm>
        </p:spPr>
        <p:txBody>
          <a:bodyPr/>
          <a:lstStyle/>
          <a:p>
            <a:r>
              <a:rPr lang="en-US" sz="4800" b="1" dirty="0" smtClean="0">
                <a:solidFill>
                  <a:srgbClr val="FFC000"/>
                </a:solidFill>
                <a:latin typeface="Lucida Sans" pitchFamily="34" charset="0"/>
              </a:rPr>
              <a:t>  PURPOSE</a:t>
            </a:r>
            <a:endParaRPr lang="en-US" b="1" dirty="0">
              <a:solidFill>
                <a:srgbClr val="FFC000"/>
              </a:solidFill>
              <a:latin typeface="Lucida Sans" pitchFamily="34" charset="0"/>
            </a:endParaRPr>
          </a:p>
        </p:txBody>
      </p:sp>
      <p:sp>
        <p:nvSpPr>
          <p:cNvPr id="3" name="Content Placeholder 2"/>
          <p:cNvSpPr>
            <a:spLocks noGrp="1"/>
          </p:cNvSpPr>
          <p:nvPr>
            <p:ph idx="1"/>
          </p:nvPr>
        </p:nvSpPr>
        <p:spPr>
          <a:xfrm>
            <a:off x="0" y="1423304"/>
            <a:ext cx="9144000" cy="784483"/>
          </a:xfrm>
        </p:spPr>
        <p:txBody>
          <a:bodyPr>
            <a:noAutofit/>
          </a:bodyPr>
          <a:lstStyle/>
          <a:p>
            <a:pPr marL="0" lvl="2" indent="0" algn="ctr">
              <a:buNone/>
            </a:pPr>
            <a:r>
              <a:rPr lang="en-US" sz="2800" dirty="0" smtClean="0">
                <a:cs typeface="Arial" pitchFamily="34" charset="0"/>
              </a:rPr>
              <a:t>Describe</a:t>
            </a:r>
            <a:r>
              <a:rPr lang="en-US" sz="2800" dirty="0" smtClean="0">
                <a:latin typeface="Arial" pitchFamily="34" charset="0"/>
                <a:cs typeface="Arial" pitchFamily="34" charset="0"/>
              </a:rPr>
              <a:t> the epidemiology of head and neck injuries in participants of seven extreme sports from 2000 to 2011.</a:t>
            </a:r>
          </a:p>
        </p:txBody>
      </p:sp>
      <p:pic>
        <p:nvPicPr>
          <p:cNvPr id="10" name="Picture 9" descr="Surfing.ti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313646" y="2667014"/>
            <a:ext cx="6491825" cy="4098085"/>
          </a:xfrm>
          <a:prstGeom prst="rect">
            <a:avLst/>
          </a:prstGeom>
          <a:ln>
            <a:solidFill>
              <a:schemeClr val="tx1"/>
            </a:solidFill>
          </a:ln>
        </p:spPr>
      </p:pic>
    </p:spTree>
    <p:extLst>
      <p:ext uri="{BB962C8B-B14F-4D97-AF65-F5344CB8AC3E}">
        <p14:creationId xmlns:p14="http://schemas.microsoft.com/office/powerpoint/2010/main" xmlns="" val="80856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23"/>
            <a:ext cx="9144000" cy="943068"/>
          </a:xfrm>
        </p:spPr>
        <p:txBody>
          <a:bodyPr>
            <a:normAutofit/>
          </a:bodyPr>
          <a:lstStyle/>
          <a:p>
            <a:r>
              <a:rPr lang="en-US" sz="4400" b="1" dirty="0" smtClean="0">
                <a:solidFill>
                  <a:srgbClr val="FFC000"/>
                </a:solidFill>
                <a:latin typeface="Lucida Sans" pitchFamily="34" charset="0"/>
              </a:rPr>
              <a:t>  </a:t>
            </a:r>
            <a:r>
              <a:rPr lang="en-US" sz="4800" b="1" dirty="0" smtClean="0">
                <a:solidFill>
                  <a:srgbClr val="FFC000"/>
                </a:solidFill>
                <a:latin typeface="Lucida Sans" pitchFamily="34" charset="0"/>
              </a:rPr>
              <a:t>METHODS</a:t>
            </a:r>
            <a:endParaRPr lang="en-US" sz="4400" b="1" dirty="0">
              <a:solidFill>
                <a:srgbClr val="FFC000"/>
              </a:solidFill>
              <a:latin typeface="Lucida Sans" pitchFamily="34" charset="0"/>
            </a:endParaRPr>
          </a:p>
        </p:txBody>
      </p:sp>
      <p:pic>
        <p:nvPicPr>
          <p:cNvPr id="4" name="Picture 3" descr="NEISS.ti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662862" y="4572639"/>
            <a:ext cx="3439729" cy="2245520"/>
          </a:xfrm>
          <a:prstGeom prst="rect">
            <a:avLst/>
          </a:prstGeom>
          <a:ln>
            <a:solidFill>
              <a:schemeClr val="tx1"/>
            </a:solidFill>
          </a:ln>
        </p:spPr>
      </p:pic>
      <p:sp>
        <p:nvSpPr>
          <p:cNvPr id="5" name="TextBox 4"/>
          <p:cNvSpPr txBox="1"/>
          <p:nvPr/>
        </p:nvSpPr>
        <p:spPr>
          <a:xfrm>
            <a:off x="193117" y="1283371"/>
            <a:ext cx="8686799" cy="3416320"/>
          </a:xfrm>
          <a:prstGeom prst="rect">
            <a:avLst/>
          </a:prstGeom>
          <a:noFill/>
        </p:spPr>
        <p:txBody>
          <a:bodyPr wrap="square" rtlCol="0">
            <a:spAutoFit/>
          </a:bodyPr>
          <a:lstStyle/>
          <a:p>
            <a:pPr marL="285750" indent="-285750">
              <a:buFont typeface="Arial"/>
              <a:buChar char="•"/>
            </a:pPr>
            <a:r>
              <a:rPr lang="en-US" sz="2400" dirty="0">
                <a:cs typeface="Arial" pitchFamily="34" charset="0"/>
              </a:rPr>
              <a:t>The Consumer Product Safety Commission’s (CPSC) National Electronic Injury Surveillance System (NEISS) was used </a:t>
            </a:r>
          </a:p>
          <a:p>
            <a:pPr marL="285750" indent="-285750">
              <a:buFont typeface="Arial"/>
              <a:buChar char="•"/>
            </a:pPr>
            <a:r>
              <a:rPr lang="en-US" sz="2400" dirty="0" smtClean="0">
                <a:cs typeface="Arial" pitchFamily="34" charset="0"/>
              </a:rPr>
              <a:t>HNIs associated </a:t>
            </a:r>
            <a:r>
              <a:rPr lang="en-US" sz="2400" dirty="0">
                <a:cs typeface="Arial" pitchFamily="34" charset="0"/>
              </a:rPr>
              <a:t>with 7</a:t>
            </a:r>
            <a:r>
              <a:rPr lang="en-US" sz="2400" dirty="0" smtClean="0">
                <a:cs typeface="Arial" pitchFamily="34" charset="0"/>
              </a:rPr>
              <a:t> </a:t>
            </a:r>
            <a:r>
              <a:rPr lang="en-US" sz="2400" dirty="0">
                <a:cs typeface="Arial" pitchFamily="34" charset="0"/>
              </a:rPr>
              <a:t>extreme sports were </a:t>
            </a:r>
            <a:r>
              <a:rPr lang="en-US" sz="2400" dirty="0" smtClean="0">
                <a:cs typeface="Arial" pitchFamily="34" charset="0"/>
              </a:rPr>
              <a:t>examined </a:t>
            </a:r>
            <a:r>
              <a:rPr lang="en-US" sz="2400" dirty="0">
                <a:cs typeface="Arial" pitchFamily="34" charset="0"/>
              </a:rPr>
              <a:t>using the NEISS consumer product </a:t>
            </a:r>
            <a:r>
              <a:rPr lang="en-US" sz="2400" dirty="0" smtClean="0">
                <a:cs typeface="Arial" pitchFamily="34" charset="0"/>
              </a:rPr>
              <a:t>codes</a:t>
            </a:r>
          </a:p>
          <a:p>
            <a:pPr marL="285750" indent="-285750">
              <a:buFont typeface="Arial"/>
              <a:buChar char="•"/>
            </a:pPr>
            <a:r>
              <a:rPr lang="en-US" sz="2400" dirty="0" smtClean="0">
                <a:cs typeface="Arial" pitchFamily="34" charset="0"/>
              </a:rPr>
              <a:t>Sport Participation </a:t>
            </a:r>
            <a:r>
              <a:rPr lang="en-US" sz="2400" dirty="0">
                <a:cs typeface="Arial" pitchFamily="34" charset="0"/>
              </a:rPr>
              <a:t>figures were obtained using The Outdoor Foundation annual participation </a:t>
            </a:r>
            <a:r>
              <a:rPr lang="en-US" sz="2400" dirty="0" smtClean="0">
                <a:cs typeface="Arial" pitchFamily="34" charset="0"/>
              </a:rPr>
              <a:t>report</a:t>
            </a:r>
          </a:p>
          <a:p>
            <a:pPr marL="285750" indent="-285750">
              <a:buFont typeface="Arial"/>
              <a:buChar char="•"/>
            </a:pPr>
            <a:r>
              <a:rPr lang="en-US" sz="2400" dirty="0" smtClean="0">
                <a:cs typeface="Arial" pitchFamily="34" charset="0"/>
              </a:rPr>
              <a:t>Incidence rates and incidence rate ratios were calculated from                                                      2007 to 2012 (excluding </a:t>
            </a:r>
          </a:p>
          <a:p>
            <a:pPr marL="285750" indent="-285750"/>
            <a:r>
              <a:rPr lang="en-US" sz="2400" dirty="0" smtClean="0">
                <a:cs typeface="Arial" pitchFamily="34" charset="0"/>
              </a:rPr>
              <a:t>   motocross which lacked available</a:t>
            </a:r>
            <a:r>
              <a:rPr lang="en-US" sz="2400" dirty="0">
                <a:cs typeface="Arial" pitchFamily="34" charset="0"/>
              </a:rPr>
              <a:t> </a:t>
            </a:r>
            <a:r>
              <a:rPr lang="en-US" sz="2400" dirty="0" smtClean="0">
                <a:cs typeface="Arial" pitchFamily="34" charset="0"/>
              </a:rPr>
              <a:t> data)</a:t>
            </a:r>
          </a:p>
        </p:txBody>
      </p:sp>
      <p:pic>
        <p:nvPicPr>
          <p:cNvPr id="8" name="Picture 7" descr="Outdoor Foundation.tif"/>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8126" y="6042258"/>
            <a:ext cx="5146123" cy="759783"/>
          </a:xfrm>
          <a:prstGeom prst="rect">
            <a:avLst/>
          </a:prstGeom>
          <a:ln>
            <a:solidFill>
              <a:schemeClr val="tx1"/>
            </a:solidFill>
          </a:ln>
        </p:spPr>
      </p:pic>
    </p:spTree>
    <p:extLst>
      <p:ext uri="{BB962C8B-B14F-4D97-AF65-F5344CB8AC3E}">
        <p14:creationId xmlns:p14="http://schemas.microsoft.com/office/powerpoint/2010/main" xmlns="" val="4222257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54286" y="3763535"/>
            <a:ext cx="2902598" cy="1851201"/>
          </a:xfrm>
          <a:prstGeom prst="rect">
            <a:avLst/>
          </a:prstGeom>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635536" y="1804371"/>
            <a:ext cx="3323813" cy="3323813"/>
          </a:xfrm>
          <a:prstGeom prst="ellipse">
            <a:avLst/>
          </a:prstGeom>
          <a:solidFill>
            <a:srgbClr val="33996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6" name="Rectangle 15"/>
          <p:cNvSpPr/>
          <p:nvPr/>
        </p:nvSpPr>
        <p:spPr>
          <a:xfrm>
            <a:off x="5054284" y="1780675"/>
            <a:ext cx="2902599" cy="1796752"/>
          </a:xfrm>
          <a:prstGeom prst="rect">
            <a:avLst/>
          </a:prstGeom>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0" y="377307"/>
            <a:ext cx="9144000" cy="943068"/>
          </a:xfrm>
        </p:spPr>
        <p:txBody>
          <a:bodyPr>
            <a:normAutofit/>
          </a:bodyPr>
          <a:lstStyle/>
          <a:p>
            <a:r>
              <a:rPr lang="en-US" sz="4800" b="1" dirty="0" smtClean="0">
                <a:solidFill>
                  <a:srgbClr val="FFC000"/>
                </a:solidFill>
                <a:latin typeface="Lucida Sans" pitchFamily="34" charset="0"/>
              </a:rPr>
              <a:t>  METHODS</a:t>
            </a:r>
            <a:endParaRPr lang="en-US" sz="4800" b="1" dirty="0">
              <a:solidFill>
                <a:srgbClr val="FFC000"/>
              </a:solidFill>
              <a:latin typeface="Lucida Sans" pitchFamily="34" charset="0"/>
            </a:endParaRPr>
          </a:p>
        </p:txBody>
      </p:sp>
      <p:sp>
        <p:nvSpPr>
          <p:cNvPr id="5" name="TextBox 4"/>
          <p:cNvSpPr txBox="1"/>
          <p:nvPr/>
        </p:nvSpPr>
        <p:spPr>
          <a:xfrm>
            <a:off x="721896" y="2230968"/>
            <a:ext cx="3125159" cy="369332"/>
          </a:xfrm>
          <a:prstGeom prst="rect">
            <a:avLst/>
          </a:prstGeom>
          <a:noFill/>
        </p:spPr>
        <p:txBody>
          <a:bodyPr wrap="square" rtlCol="0">
            <a:spAutoFit/>
          </a:bodyPr>
          <a:lstStyle/>
          <a:p>
            <a:pPr algn="ctr"/>
            <a:r>
              <a:rPr lang="en-US" b="1" dirty="0" smtClean="0">
                <a:solidFill>
                  <a:schemeClr val="bg1"/>
                </a:solidFill>
                <a:latin typeface="Lucida Sans" pitchFamily="34" charset="0"/>
              </a:rPr>
              <a:t>TYPES OF SPORTS</a:t>
            </a:r>
          </a:p>
        </p:txBody>
      </p:sp>
      <p:sp>
        <p:nvSpPr>
          <p:cNvPr id="10" name="TextBox 9"/>
          <p:cNvSpPr txBox="1"/>
          <p:nvPr/>
        </p:nvSpPr>
        <p:spPr>
          <a:xfrm>
            <a:off x="5203441" y="1908461"/>
            <a:ext cx="2600307" cy="338554"/>
          </a:xfrm>
          <a:prstGeom prst="rect">
            <a:avLst/>
          </a:prstGeom>
          <a:noFill/>
        </p:spPr>
        <p:txBody>
          <a:bodyPr wrap="square" rtlCol="0">
            <a:spAutoFit/>
          </a:bodyPr>
          <a:lstStyle/>
          <a:p>
            <a:pPr algn="ctr"/>
            <a:r>
              <a:rPr lang="en-US" sz="1600" b="1" dirty="0" smtClean="0">
                <a:latin typeface="Lucida Sans" pitchFamily="34" charset="0"/>
              </a:rPr>
              <a:t>HEAD INJURIES</a:t>
            </a:r>
          </a:p>
        </p:txBody>
      </p:sp>
      <p:sp>
        <p:nvSpPr>
          <p:cNvPr id="11" name="TextBox 10"/>
          <p:cNvSpPr txBox="1"/>
          <p:nvPr/>
        </p:nvSpPr>
        <p:spPr>
          <a:xfrm>
            <a:off x="5219483" y="3939998"/>
            <a:ext cx="2600305" cy="338554"/>
          </a:xfrm>
          <a:prstGeom prst="rect">
            <a:avLst/>
          </a:prstGeom>
          <a:noFill/>
        </p:spPr>
        <p:txBody>
          <a:bodyPr wrap="square" rtlCol="0">
            <a:spAutoFit/>
          </a:bodyPr>
          <a:lstStyle/>
          <a:p>
            <a:pPr algn="ctr"/>
            <a:r>
              <a:rPr lang="en-US" sz="1600" b="1" dirty="0" smtClean="0">
                <a:solidFill>
                  <a:schemeClr val="bg1"/>
                </a:solidFill>
                <a:latin typeface="Lucida Sans" pitchFamily="34" charset="0"/>
              </a:rPr>
              <a:t>NECK INJURIES</a:t>
            </a:r>
          </a:p>
        </p:txBody>
      </p:sp>
      <p:sp>
        <p:nvSpPr>
          <p:cNvPr id="3" name="TextBox 2"/>
          <p:cNvSpPr txBox="1"/>
          <p:nvPr/>
        </p:nvSpPr>
        <p:spPr>
          <a:xfrm>
            <a:off x="1136796" y="2658000"/>
            <a:ext cx="2288222" cy="2031325"/>
          </a:xfrm>
          <a:prstGeom prst="rect">
            <a:avLst/>
          </a:prstGeom>
          <a:noFill/>
        </p:spPr>
        <p:txBody>
          <a:bodyPr wrap="square" rtlCol="0">
            <a:spAutoFit/>
          </a:bodyPr>
          <a:lstStyle/>
          <a:p>
            <a:pPr algn="ctr"/>
            <a:r>
              <a:rPr lang="en-US" dirty="0" smtClean="0">
                <a:latin typeface="Lucida Sans" pitchFamily="34" charset="0"/>
              </a:rPr>
              <a:t>Skateboarding</a:t>
            </a:r>
          </a:p>
          <a:p>
            <a:pPr algn="ctr"/>
            <a:r>
              <a:rPr lang="en-US" dirty="0" smtClean="0">
                <a:latin typeface="Lucida Sans" pitchFamily="34" charset="0"/>
              </a:rPr>
              <a:t>Mountain Biking</a:t>
            </a:r>
          </a:p>
          <a:p>
            <a:pPr algn="ctr"/>
            <a:r>
              <a:rPr lang="en-US" dirty="0" smtClean="0">
                <a:latin typeface="Lucida Sans" pitchFamily="34" charset="0"/>
              </a:rPr>
              <a:t>Motocross</a:t>
            </a:r>
          </a:p>
          <a:p>
            <a:pPr algn="ctr"/>
            <a:r>
              <a:rPr lang="en-US" dirty="0" smtClean="0">
                <a:latin typeface="Lucida Sans" pitchFamily="34" charset="0"/>
              </a:rPr>
              <a:t>Surfing</a:t>
            </a:r>
          </a:p>
          <a:p>
            <a:pPr algn="ctr"/>
            <a:r>
              <a:rPr lang="en-US" dirty="0" smtClean="0">
                <a:latin typeface="Lucida Sans" pitchFamily="34" charset="0"/>
              </a:rPr>
              <a:t>Snowboarding</a:t>
            </a:r>
          </a:p>
          <a:p>
            <a:pPr algn="ctr"/>
            <a:r>
              <a:rPr lang="en-US" dirty="0" smtClean="0">
                <a:latin typeface="Lucida Sans" pitchFamily="34" charset="0"/>
              </a:rPr>
              <a:t>Snow skiing</a:t>
            </a:r>
          </a:p>
          <a:p>
            <a:pPr algn="ctr"/>
            <a:r>
              <a:rPr lang="en-US" dirty="0" smtClean="0">
                <a:latin typeface="Lucida Sans" pitchFamily="34" charset="0"/>
              </a:rPr>
              <a:t>Snowmobiling</a:t>
            </a:r>
          </a:p>
        </p:txBody>
      </p:sp>
      <p:sp>
        <p:nvSpPr>
          <p:cNvPr id="12" name="TextBox 11"/>
          <p:cNvSpPr txBox="1"/>
          <p:nvPr/>
        </p:nvSpPr>
        <p:spPr>
          <a:xfrm>
            <a:off x="5283651" y="2328119"/>
            <a:ext cx="2539999" cy="1077218"/>
          </a:xfrm>
          <a:prstGeom prst="rect">
            <a:avLst/>
          </a:prstGeom>
          <a:noFill/>
        </p:spPr>
        <p:txBody>
          <a:bodyPr wrap="square" rtlCol="0">
            <a:spAutoFit/>
          </a:bodyPr>
          <a:lstStyle/>
          <a:p>
            <a:pPr algn="ctr"/>
            <a:r>
              <a:rPr lang="en-US" sz="1600" dirty="0" smtClean="0">
                <a:latin typeface="Lucida Sans" pitchFamily="34" charset="0"/>
              </a:rPr>
              <a:t>Concussion</a:t>
            </a:r>
          </a:p>
          <a:p>
            <a:pPr algn="ctr"/>
            <a:r>
              <a:rPr lang="en-US" sz="1600" dirty="0" smtClean="0">
                <a:latin typeface="Lucida Sans" pitchFamily="34" charset="0"/>
              </a:rPr>
              <a:t>Contusions/Abrasions</a:t>
            </a:r>
          </a:p>
          <a:p>
            <a:pPr algn="ctr"/>
            <a:r>
              <a:rPr lang="en-US" sz="1600" dirty="0" smtClean="0">
                <a:latin typeface="Lucida Sans" pitchFamily="34" charset="0"/>
              </a:rPr>
              <a:t>Fractures</a:t>
            </a:r>
          </a:p>
          <a:p>
            <a:pPr algn="ctr"/>
            <a:r>
              <a:rPr lang="en-US" sz="1600" dirty="0" smtClean="0">
                <a:latin typeface="Lucida Sans" pitchFamily="34" charset="0"/>
              </a:rPr>
              <a:t>Lacerations</a:t>
            </a:r>
          </a:p>
        </p:txBody>
      </p:sp>
      <p:sp>
        <p:nvSpPr>
          <p:cNvPr id="13" name="TextBox 12"/>
          <p:cNvSpPr txBox="1"/>
          <p:nvPr/>
        </p:nvSpPr>
        <p:spPr>
          <a:xfrm>
            <a:off x="5262831" y="4358746"/>
            <a:ext cx="2539999" cy="1077218"/>
          </a:xfrm>
          <a:prstGeom prst="rect">
            <a:avLst/>
          </a:prstGeom>
          <a:noFill/>
        </p:spPr>
        <p:txBody>
          <a:bodyPr wrap="square" rtlCol="0">
            <a:spAutoFit/>
          </a:bodyPr>
          <a:lstStyle/>
          <a:p>
            <a:pPr algn="ctr"/>
            <a:r>
              <a:rPr lang="en-US" sz="1600" dirty="0" smtClean="0">
                <a:solidFill>
                  <a:schemeClr val="bg1"/>
                </a:solidFill>
                <a:latin typeface="Lucida Sans" pitchFamily="34" charset="0"/>
              </a:rPr>
              <a:t>Strain/sprains</a:t>
            </a:r>
          </a:p>
          <a:p>
            <a:pPr algn="ctr"/>
            <a:r>
              <a:rPr lang="en-US" sz="1600" dirty="0" smtClean="0">
                <a:solidFill>
                  <a:schemeClr val="bg1"/>
                </a:solidFill>
                <a:latin typeface="Lucida Sans" pitchFamily="34" charset="0"/>
              </a:rPr>
              <a:t>Contusions/Abrasions</a:t>
            </a:r>
          </a:p>
          <a:p>
            <a:pPr algn="ctr"/>
            <a:r>
              <a:rPr lang="en-US" sz="1600" dirty="0" smtClean="0">
                <a:solidFill>
                  <a:schemeClr val="bg1"/>
                </a:solidFill>
                <a:latin typeface="Lucida Sans" pitchFamily="34" charset="0"/>
              </a:rPr>
              <a:t>Fractures</a:t>
            </a:r>
          </a:p>
          <a:p>
            <a:pPr algn="ctr"/>
            <a:r>
              <a:rPr lang="en-US" sz="1600" dirty="0" smtClean="0">
                <a:solidFill>
                  <a:schemeClr val="bg1"/>
                </a:solidFill>
                <a:latin typeface="Lucida Sans" pitchFamily="34" charset="0"/>
              </a:rPr>
              <a:t>Lacerations</a:t>
            </a:r>
          </a:p>
        </p:txBody>
      </p:sp>
      <p:cxnSp>
        <p:nvCxnSpPr>
          <p:cNvPr id="15" name="Straight Connector 14"/>
          <p:cNvCxnSpPr/>
          <p:nvPr/>
        </p:nvCxnSpPr>
        <p:spPr>
          <a:xfrm flipV="1">
            <a:off x="5363861" y="2218727"/>
            <a:ext cx="228822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87925" y="4231999"/>
            <a:ext cx="228822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36795" y="2563631"/>
            <a:ext cx="228822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7789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181"/>
            <a:ext cx="9144000" cy="943068"/>
          </a:xfrm>
        </p:spPr>
        <p:txBody>
          <a:bodyPr>
            <a:normAutofit/>
          </a:bodyPr>
          <a:lstStyle/>
          <a:p>
            <a:r>
              <a:rPr lang="en-US" sz="4800" b="1" dirty="0" smtClean="0">
                <a:solidFill>
                  <a:srgbClr val="FFC000"/>
                </a:solidFill>
                <a:latin typeface="Lucida Sans" pitchFamily="34" charset="0"/>
              </a:rPr>
              <a:t>  RESULTS</a:t>
            </a:r>
            <a:endParaRPr lang="en-US" sz="4800" b="1" dirty="0">
              <a:solidFill>
                <a:srgbClr val="FFC000"/>
              </a:solidFill>
              <a:latin typeface="Lucida Sans" pitchFamily="34" charset="0"/>
            </a:endParaRPr>
          </a:p>
        </p:txBody>
      </p:sp>
      <p:sp>
        <p:nvSpPr>
          <p:cNvPr id="4" name="TextBox 3"/>
          <p:cNvSpPr txBox="1"/>
          <p:nvPr/>
        </p:nvSpPr>
        <p:spPr>
          <a:xfrm>
            <a:off x="208547" y="1458225"/>
            <a:ext cx="8694821" cy="3231654"/>
          </a:xfrm>
          <a:prstGeom prst="rect">
            <a:avLst/>
          </a:prstGeom>
          <a:noFill/>
        </p:spPr>
        <p:txBody>
          <a:bodyPr wrap="square" rtlCol="0">
            <a:spAutoFit/>
          </a:bodyPr>
          <a:lstStyle/>
          <a:p>
            <a:pPr marL="285750" indent="-285750">
              <a:buFont typeface="Arial"/>
              <a:buChar char="•"/>
            </a:pPr>
            <a:r>
              <a:rPr lang="en-US" sz="2800" dirty="0" smtClean="0"/>
              <a:t>4,083,691 total injuries reported for all seven extreme sports</a:t>
            </a:r>
          </a:p>
          <a:p>
            <a:pPr marL="285750" indent="-285750">
              <a:buFont typeface="Arial"/>
              <a:buChar char="•"/>
            </a:pPr>
            <a:r>
              <a:rPr lang="en-US" sz="2800" dirty="0" smtClean="0"/>
              <a:t>460,115 (11.3%) were head and neck injuries</a:t>
            </a:r>
          </a:p>
          <a:p>
            <a:pPr marL="1200150" lvl="2" indent="-285750">
              <a:buFont typeface="Arial"/>
              <a:buChar char="•"/>
            </a:pPr>
            <a:r>
              <a:rPr lang="en-US" sz="2400" dirty="0" smtClean="0"/>
              <a:t>381,760 (83%) were head injuries</a:t>
            </a:r>
          </a:p>
          <a:p>
            <a:pPr marL="1200150" lvl="2" indent="-285750">
              <a:buFont typeface="Arial"/>
              <a:buChar char="•"/>
            </a:pPr>
            <a:r>
              <a:rPr lang="en-US" sz="2400" dirty="0" smtClean="0"/>
              <a:t>78,355 (17%) were neck injuries</a:t>
            </a:r>
          </a:p>
          <a:p>
            <a:pPr marL="285750" indent="-285750">
              <a:buFont typeface="Arial"/>
              <a:buChar char="•"/>
            </a:pPr>
            <a:r>
              <a:rPr lang="en-US" sz="2400" dirty="0" smtClean="0"/>
              <a:t>The risk of an extreme sport participant suffering a HNI over a one-year period was  5.16 per 10,000 person-years </a:t>
            </a:r>
          </a:p>
          <a:p>
            <a:pPr marL="1200150" lvl="2" indent="-285750"/>
            <a:endParaRPr lang="en-US" sz="2400" dirty="0" smtClean="0"/>
          </a:p>
        </p:txBody>
      </p:sp>
      <p:pic>
        <p:nvPicPr>
          <p:cNvPr id="5" name="Picture 4" descr="Skateboard Head Injury.tif"/>
          <p:cNvPicPr>
            <a:picLocks noChangeAspect="1"/>
          </p:cNvPicPr>
          <p:nvPr/>
        </p:nvPicPr>
        <p:blipFill rotWithShape="1">
          <a:blip r:embed="rId2" cstate="email">
            <a:extLst>
              <a:ext uri="{28A0092B-C50C-407E-A947-70E740481C1C}">
                <a14:useLocalDpi xmlns:a14="http://schemas.microsoft.com/office/drawing/2010/main" xmlns="" val="0"/>
              </a:ext>
            </a:extLst>
          </a:blip>
          <a:srcRect l="13606" r="24518"/>
          <a:stretch/>
        </p:blipFill>
        <p:spPr>
          <a:xfrm>
            <a:off x="879708" y="4619107"/>
            <a:ext cx="2269409" cy="2120756"/>
          </a:xfrm>
          <a:prstGeom prst="rect">
            <a:avLst/>
          </a:prstGeom>
          <a:ln>
            <a:solidFill>
              <a:schemeClr val="tx1"/>
            </a:solidFill>
          </a:ln>
        </p:spPr>
      </p:pic>
      <p:pic>
        <p:nvPicPr>
          <p:cNvPr id="6" name="Picture 5" descr="Mountain Biking.tif"/>
          <p:cNvPicPr>
            <a:picLocks noChangeAspect="1"/>
          </p:cNvPicPr>
          <p:nvPr/>
        </p:nvPicPr>
        <p:blipFill rotWithShape="1">
          <a:blip r:embed="rId3" cstate="email">
            <a:extLst>
              <a:ext uri="{28A0092B-C50C-407E-A947-70E740481C1C}">
                <a14:useLocalDpi xmlns:a14="http://schemas.microsoft.com/office/drawing/2010/main" xmlns="" val="0"/>
              </a:ext>
            </a:extLst>
          </a:blip>
          <a:srcRect b="19588"/>
          <a:stretch/>
        </p:blipFill>
        <p:spPr>
          <a:xfrm>
            <a:off x="3629490" y="4619107"/>
            <a:ext cx="4800600" cy="2147033"/>
          </a:xfrm>
          <a:prstGeom prst="rect">
            <a:avLst/>
          </a:prstGeom>
          <a:ln>
            <a:solidFill>
              <a:schemeClr val="tx1"/>
            </a:solidFill>
          </a:ln>
        </p:spPr>
      </p:pic>
    </p:spTree>
    <p:extLst>
      <p:ext uri="{BB962C8B-B14F-4D97-AF65-F5344CB8AC3E}">
        <p14:creationId xmlns:p14="http://schemas.microsoft.com/office/powerpoint/2010/main" xmlns="" val="49694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NI - Figure 2.ti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37223" y="673768"/>
            <a:ext cx="4890867" cy="5702005"/>
          </a:xfrm>
          <a:prstGeom prst="rect">
            <a:avLst/>
          </a:prstGeom>
        </p:spPr>
      </p:pic>
      <p:sp>
        <p:nvSpPr>
          <p:cNvPr id="9" name="Title 6"/>
          <p:cNvSpPr>
            <a:spLocks noGrp="1"/>
          </p:cNvSpPr>
          <p:nvPr>
            <p:ph type="title"/>
          </p:nvPr>
        </p:nvSpPr>
        <p:spPr>
          <a:xfrm>
            <a:off x="0" y="256676"/>
            <a:ext cx="9028090" cy="1066800"/>
          </a:xfrm>
        </p:spPr>
        <p:txBody>
          <a:bodyPr>
            <a:normAutofit/>
          </a:bodyPr>
          <a:lstStyle/>
          <a:p>
            <a:r>
              <a:rPr lang="en-US" sz="4800" b="1" dirty="0" smtClean="0">
                <a:solidFill>
                  <a:srgbClr val="FFC000"/>
                </a:solidFill>
                <a:latin typeface="Lucida Sans" pitchFamily="34" charset="0"/>
              </a:rPr>
              <a:t> RESULTS</a:t>
            </a:r>
            <a:endParaRPr lang="en-US" sz="4800" dirty="0">
              <a:solidFill>
                <a:srgbClr val="FFC000"/>
              </a:solidFill>
            </a:endParaRPr>
          </a:p>
        </p:txBody>
      </p:sp>
      <p:sp>
        <p:nvSpPr>
          <p:cNvPr id="8" name="Content Placeholder 7"/>
          <p:cNvSpPr>
            <a:spLocks noGrp="1"/>
          </p:cNvSpPr>
          <p:nvPr>
            <p:ph idx="1"/>
          </p:nvPr>
        </p:nvSpPr>
        <p:spPr>
          <a:xfrm>
            <a:off x="232611" y="1706720"/>
            <a:ext cx="3681663" cy="4325112"/>
          </a:xfrm>
        </p:spPr>
        <p:txBody>
          <a:bodyPr>
            <a:normAutofit/>
          </a:bodyPr>
          <a:lstStyle/>
          <a:p>
            <a:r>
              <a:rPr lang="en-US" sz="2400" dirty="0" smtClean="0"/>
              <a:t>The four sports with the highest total number of reported HNI injuries were:</a:t>
            </a:r>
          </a:p>
          <a:p>
            <a:pPr marL="566928" indent="-457200">
              <a:buFont typeface="+mj-lt"/>
              <a:buAutoNum type="arabicPeriod"/>
            </a:pPr>
            <a:r>
              <a:rPr lang="en-US" sz="2400" dirty="0" smtClean="0"/>
              <a:t>skateboarding (129,600)</a:t>
            </a:r>
          </a:p>
          <a:p>
            <a:pPr marL="566928" indent="-457200">
              <a:buFont typeface="+mj-lt"/>
              <a:buAutoNum type="arabicPeriod"/>
            </a:pPr>
            <a:r>
              <a:rPr lang="en-US" sz="2400" dirty="0" smtClean="0"/>
              <a:t>snowboarding (97,527)</a:t>
            </a:r>
          </a:p>
          <a:p>
            <a:pPr marL="566928" indent="-457200">
              <a:buFont typeface="+mj-lt"/>
              <a:buAutoNum type="arabicPeriod"/>
            </a:pPr>
            <a:r>
              <a:rPr lang="en-US" sz="2400" dirty="0" smtClean="0"/>
              <a:t>skiing (83,313)</a:t>
            </a:r>
          </a:p>
          <a:p>
            <a:pPr marL="566928" indent="-457200">
              <a:buFont typeface="+mj-lt"/>
              <a:buAutoNum type="arabicPeriod"/>
            </a:pPr>
            <a:r>
              <a:rPr lang="en-US" sz="2400" dirty="0" smtClean="0"/>
              <a:t>motocross (78,236)</a:t>
            </a:r>
            <a:endParaRPr lang="en-US" sz="2400" dirty="0"/>
          </a:p>
        </p:txBody>
      </p:sp>
    </p:spTree>
    <p:extLst>
      <p:ext uri="{BB962C8B-B14F-4D97-AF65-F5344CB8AC3E}">
        <p14:creationId xmlns:p14="http://schemas.microsoft.com/office/powerpoint/2010/main" xmlns="" val="175404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8063"/>
            <a:ext cx="8229600" cy="4746374"/>
          </a:xfrm>
        </p:spPr>
        <p:txBody>
          <a:bodyPr/>
          <a:lstStyle/>
          <a:p>
            <a:r>
              <a:rPr lang="en-US" dirty="0" smtClean="0"/>
              <a:t>140,650 concussions (31% of HNI, 3.4% of all injuries)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59800862"/>
              </p:ext>
            </p:extLst>
          </p:nvPr>
        </p:nvGraphicFramePr>
        <p:xfrm>
          <a:off x="1732546" y="3021853"/>
          <a:ext cx="5566610" cy="3272584"/>
        </p:xfrm>
        <a:graphic>
          <a:graphicData uri="http://schemas.openxmlformats.org/drawingml/2006/table">
            <a:tbl>
              <a:tblPr firstRow="1" bandRow="1">
                <a:tableStyleId>{8FD4443E-F989-4FC4-A0C8-D5A2AF1F390B}</a:tableStyleId>
              </a:tblPr>
              <a:tblGrid>
                <a:gridCol w="2092817"/>
                <a:gridCol w="1627723"/>
                <a:gridCol w="1846070"/>
              </a:tblGrid>
              <a:tr h="680585">
                <a:tc>
                  <a:txBody>
                    <a:bodyPr/>
                    <a:lstStyle/>
                    <a:p>
                      <a:pPr algn="ctr"/>
                      <a:r>
                        <a:rPr lang="en-US" sz="1800" dirty="0" smtClean="0"/>
                        <a:t>Sport</a:t>
                      </a:r>
                      <a:endParaRPr lang="en-US" sz="1800" dirty="0"/>
                    </a:p>
                  </a:txBody>
                  <a:tcPr marL="76410" marR="76410" marT="38205" marB="38205" anchor="ctr"/>
                </a:tc>
                <a:tc>
                  <a:txBody>
                    <a:bodyPr/>
                    <a:lstStyle/>
                    <a:p>
                      <a:pPr algn="ctr"/>
                      <a:r>
                        <a:rPr lang="en-US" sz="1800" dirty="0" smtClean="0"/>
                        <a:t>Incidence rate* </a:t>
                      </a:r>
                    </a:p>
                  </a:txBody>
                  <a:tcPr marL="76410" marR="76410" marT="38205" marB="38205" anchor="ctr"/>
                </a:tc>
                <a:tc>
                  <a:txBody>
                    <a:bodyPr/>
                    <a:lstStyle/>
                    <a:p>
                      <a:pPr algn="ctr"/>
                      <a:r>
                        <a:rPr lang="en-US" sz="1800" dirty="0" smtClean="0"/>
                        <a:t>Incidence Rate Ratio</a:t>
                      </a:r>
                      <a:endParaRPr lang="en-US" sz="1800" dirty="0"/>
                    </a:p>
                  </a:txBody>
                  <a:tcPr marL="76410" marR="76410" marT="38205" marB="38205" anchor="ctr"/>
                </a:tc>
              </a:tr>
              <a:tr h="496094">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Mountain Biking</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50</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latin typeface="+mn-lt"/>
                          <a:ea typeface="Times New Roman"/>
                          <a:cs typeface="Times New Roman"/>
                        </a:rPr>
                        <a:t>1.00</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r>
              <a:tr h="419181">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Snowmobiling</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60</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latin typeface="+mn-lt"/>
                          <a:ea typeface="Times New Roman"/>
                          <a:cs typeface="Times New Roman"/>
                        </a:rPr>
                        <a:t>1.20</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r>
              <a:tr h="419181">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Surfing</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103</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2.06</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r>
              <a:tr h="419181">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Snow Skiing</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152</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3.04</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r>
              <a:tr h="419181">
                <a:tc>
                  <a:txBody>
                    <a:bodyPr/>
                    <a:lstStyle/>
                    <a:p>
                      <a:pPr marL="0" marR="0" algn="ctr">
                        <a:spcBef>
                          <a:spcPts val="0"/>
                        </a:spcBef>
                        <a:spcAft>
                          <a:spcPts val="0"/>
                        </a:spcAft>
                      </a:pPr>
                      <a:r>
                        <a:rPr lang="en-US" sz="1800" b="1">
                          <a:solidFill>
                            <a:schemeClr val="bg1"/>
                          </a:solidFill>
                          <a:effectLst/>
                          <a:latin typeface="+mn-lt"/>
                          <a:ea typeface="Times New Roman"/>
                          <a:cs typeface="Times New Roman"/>
                        </a:rPr>
                        <a:t>Skateboarding</a:t>
                      </a:r>
                      <a:endParaRPr lang="en-US" sz="1800" b="1">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Times New Roman"/>
                          <a:cs typeface="Times New Roman"/>
                        </a:rPr>
                        <a:t>415</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latin typeface="+mn-lt"/>
                          <a:ea typeface="Times New Roman"/>
                          <a:cs typeface="Times New Roman"/>
                        </a:rPr>
                        <a:t>8.30</a:t>
                      </a:r>
                      <a:endParaRPr lang="en-US" sz="1800" b="1" dirty="0">
                        <a:solidFill>
                          <a:schemeClr val="bg1"/>
                        </a:solidFill>
                        <a:effectLst/>
                        <a:latin typeface="+mn-lt"/>
                        <a:ea typeface="MS ??"/>
                        <a:cs typeface="Times New Roman"/>
                      </a:endParaRPr>
                    </a:p>
                  </a:txBody>
                  <a:tcPr marL="57308" marR="57308" marT="0" marB="0" anchor="ctr">
                    <a:solidFill>
                      <a:schemeClr val="tx1"/>
                    </a:solidFill>
                  </a:tcPr>
                </a:tc>
              </a:tr>
              <a:tr h="419181">
                <a:tc>
                  <a:txBody>
                    <a:bodyPr/>
                    <a:lstStyle/>
                    <a:p>
                      <a:pPr marL="0" marR="0" algn="ctr">
                        <a:spcBef>
                          <a:spcPts val="0"/>
                        </a:spcBef>
                        <a:spcAft>
                          <a:spcPts val="0"/>
                        </a:spcAft>
                      </a:pPr>
                      <a:r>
                        <a:rPr lang="en-US" sz="2000" b="1" dirty="0">
                          <a:solidFill>
                            <a:schemeClr val="bg1"/>
                          </a:solidFill>
                          <a:effectLst/>
                          <a:latin typeface="+mn-lt"/>
                          <a:ea typeface="Times New Roman"/>
                          <a:cs typeface="Times New Roman"/>
                        </a:rPr>
                        <a:t>Snowboarding</a:t>
                      </a:r>
                      <a:endParaRPr lang="en-US" sz="20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2000" b="1" dirty="0">
                          <a:solidFill>
                            <a:schemeClr val="bg1"/>
                          </a:solidFill>
                          <a:effectLst/>
                          <a:latin typeface="+mn-lt"/>
                          <a:ea typeface="Times New Roman"/>
                          <a:cs typeface="Times New Roman"/>
                        </a:rPr>
                        <a:t>534</a:t>
                      </a:r>
                      <a:endParaRPr lang="en-US" sz="2000" b="1" dirty="0">
                        <a:solidFill>
                          <a:schemeClr val="bg1"/>
                        </a:solidFill>
                        <a:effectLst/>
                        <a:latin typeface="+mn-lt"/>
                        <a:ea typeface="MS ??"/>
                        <a:cs typeface="Times New Roman"/>
                      </a:endParaRPr>
                    </a:p>
                  </a:txBody>
                  <a:tcPr marL="57308" marR="57308" marT="0" marB="0" anchor="ctr">
                    <a:solidFill>
                      <a:schemeClr val="tx1"/>
                    </a:solidFill>
                  </a:tcPr>
                </a:tc>
                <a:tc>
                  <a:txBody>
                    <a:bodyPr/>
                    <a:lstStyle/>
                    <a:p>
                      <a:pPr marL="0" marR="0" algn="ctr">
                        <a:spcBef>
                          <a:spcPts val="0"/>
                        </a:spcBef>
                        <a:spcAft>
                          <a:spcPts val="0"/>
                        </a:spcAft>
                      </a:pPr>
                      <a:r>
                        <a:rPr lang="en-US" sz="2000" b="1" dirty="0">
                          <a:solidFill>
                            <a:schemeClr val="bg1"/>
                          </a:solidFill>
                          <a:effectLst/>
                          <a:latin typeface="+mn-lt"/>
                          <a:ea typeface="Times New Roman"/>
                          <a:cs typeface="Times New Roman"/>
                        </a:rPr>
                        <a:t>10.68</a:t>
                      </a:r>
                      <a:endParaRPr lang="en-US" sz="2000" b="1" dirty="0">
                        <a:solidFill>
                          <a:schemeClr val="bg1"/>
                        </a:solidFill>
                        <a:effectLst/>
                        <a:latin typeface="+mn-lt"/>
                        <a:ea typeface="MS ??"/>
                        <a:cs typeface="Times New Roman"/>
                      </a:endParaRPr>
                    </a:p>
                  </a:txBody>
                  <a:tcPr marL="57308" marR="57308" marT="0" marB="0" anchor="ctr">
                    <a:solidFill>
                      <a:schemeClr val="tx1"/>
                    </a:solidFill>
                  </a:tcPr>
                </a:tc>
              </a:tr>
            </a:tbl>
          </a:graphicData>
        </a:graphic>
      </p:graphicFrame>
      <p:sp>
        <p:nvSpPr>
          <p:cNvPr id="6" name="Title 6"/>
          <p:cNvSpPr txBox="1">
            <a:spLocks/>
          </p:cNvSpPr>
          <p:nvPr/>
        </p:nvSpPr>
        <p:spPr>
          <a:xfrm>
            <a:off x="0" y="481263"/>
            <a:ext cx="902809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C000"/>
                </a:solidFill>
                <a:effectLst/>
                <a:uLnTx/>
                <a:uFillTx/>
                <a:latin typeface="Lucida Sans" pitchFamily="34" charset="0"/>
                <a:ea typeface="+mj-ea"/>
                <a:cs typeface="+mj-cs"/>
              </a:rPr>
              <a:t> RESULTS</a:t>
            </a:r>
            <a:endParaRPr kumimoji="0" lang="en-US" sz="4800" b="0" i="0" u="none" strike="noStrike" kern="1200" cap="none" spc="0" normalizeH="0" baseline="0" noProof="0" dirty="0">
              <a:ln>
                <a:noFill/>
              </a:ln>
              <a:solidFill>
                <a:srgbClr val="FFC000"/>
              </a:solidFill>
              <a:effectLst/>
              <a:uLnTx/>
              <a:uFillTx/>
              <a:latin typeface="+mj-lt"/>
              <a:ea typeface="+mj-ea"/>
              <a:cs typeface="+mj-cs"/>
            </a:endParaRPr>
          </a:p>
        </p:txBody>
      </p:sp>
      <p:sp>
        <p:nvSpPr>
          <p:cNvPr id="8" name="Rectangle 7"/>
          <p:cNvSpPr/>
          <p:nvPr/>
        </p:nvSpPr>
        <p:spPr>
          <a:xfrm>
            <a:off x="1732546" y="5813174"/>
            <a:ext cx="5566610" cy="481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887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9"/>
            <a:ext cx="5791200" cy="943068"/>
          </a:xfrm>
        </p:spPr>
        <p:txBody>
          <a:bodyPr/>
          <a:lstStyle/>
          <a:p>
            <a:r>
              <a:rPr lang="en-US" dirty="0" smtClean="0">
                <a:solidFill>
                  <a:srgbClr val="FFC000"/>
                </a:solidFill>
              </a:rPr>
              <a:t>RESULTS</a:t>
            </a:r>
            <a:endParaRPr lang="en-US" dirty="0">
              <a:solidFill>
                <a:srgbClr val="FFC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23778873"/>
              </p:ext>
            </p:extLst>
          </p:nvPr>
        </p:nvGraphicFramePr>
        <p:xfrm>
          <a:off x="457199" y="1415827"/>
          <a:ext cx="8219440" cy="2332792"/>
        </p:xfrm>
        <a:graphic>
          <a:graphicData uri="http://schemas.openxmlformats.org/drawingml/2006/table">
            <a:tbl>
              <a:tblPr firstRow="1" bandRow="1">
                <a:tableStyleId>{8FD4443E-F989-4FC4-A0C8-D5A2AF1F390B}</a:tableStyleId>
              </a:tblPr>
              <a:tblGrid>
                <a:gridCol w="4109720"/>
                <a:gridCol w="4109720"/>
              </a:tblGrid>
              <a:tr h="547754">
                <a:tc>
                  <a:txBody>
                    <a:bodyPr/>
                    <a:lstStyle/>
                    <a:p>
                      <a:pPr algn="ctr"/>
                      <a:r>
                        <a:rPr lang="en-US" sz="1800" dirty="0" smtClean="0"/>
                        <a:t>Sport</a:t>
                      </a:r>
                      <a:endParaRPr lang="en-US" sz="1800" dirty="0"/>
                    </a:p>
                  </a:txBody>
                  <a:tcPr marL="78251" marR="78251" marT="39125" marB="39125" anchor="ctr"/>
                </a:tc>
                <a:tc>
                  <a:txBody>
                    <a:bodyPr/>
                    <a:lstStyle/>
                    <a:p>
                      <a:pPr algn="ctr"/>
                      <a:r>
                        <a:rPr lang="en-US" sz="1800" dirty="0" smtClean="0"/>
                        <a:t>Incidence</a:t>
                      </a:r>
                      <a:r>
                        <a:rPr lang="en-US" sz="1800" baseline="0" dirty="0" smtClean="0"/>
                        <a:t> Rate </a:t>
                      </a:r>
                    </a:p>
                    <a:p>
                      <a:pPr algn="ctr"/>
                      <a:r>
                        <a:rPr lang="en-US" sz="1800" baseline="0" dirty="0" smtClean="0"/>
                        <a:t>(1,000,000 person-years)</a:t>
                      </a:r>
                      <a:endParaRPr lang="en-US" sz="1800" dirty="0"/>
                    </a:p>
                  </a:txBody>
                  <a:tcPr marL="78251" marR="78251" marT="39125" marB="39125" anchor="ctr"/>
                </a:tc>
              </a:tr>
              <a:tr h="284317">
                <a:tc>
                  <a:txBody>
                    <a:bodyPr/>
                    <a:lstStyle/>
                    <a:p>
                      <a:pPr marL="0" marR="0" algn="ctr">
                        <a:spcBef>
                          <a:spcPts val="0"/>
                        </a:spcBef>
                        <a:spcAft>
                          <a:spcPts val="0"/>
                        </a:spcAft>
                      </a:pPr>
                      <a:r>
                        <a:rPr lang="en-US" sz="1800" b="1" dirty="0">
                          <a:solidFill>
                            <a:schemeClr val="bg1"/>
                          </a:solidFill>
                          <a:effectLst/>
                        </a:rPr>
                        <a:t>Snowboarding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1</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r h="284317">
                <a:tc>
                  <a:txBody>
                    <a:bodyPr/>
                    <a:lstStyle/>
                    <a:p>
                      <a:pPr marL="0" marR="0" algn="ctr">
                        <a:spcBef>
                          <a:spcPts val="0"/>
                        </a:spcBef>
                        <a:spcAft>
                          <a:spcPts val="0"/>
                        </a:spcAft>
                      </a:pPr>
                      <a:r>
                        <a:rPr lang="en-US" sz="1800" b="1" dirty="0">
                          <a:solidFill>
                            <a:schemeClr val="bg1"/>
                          </a:solidFill>
                          <a:effectLst/>
                        </a:rPr>
                        <a:t>Mountain Biking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2</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r h="284317">
                <a:tc>
                  <a:txBody>
                    <a:bodyPr/>
                    <a:lstStyle/>
                    <a:p>
                      <a:pPr marL="0" marR="0" algn="ctr">
                        <a:spcBef>
                          <a:spcPts val="0"/>
                        </a:spcBef>
                        <a:spcAft>
                          <a:spcPts val="0"/>
                        </a:spcAft>
                      </a:pPr>
                      <a:r>
                        <a:rPr lang="en-US" sz="1800" b="1" dirty="0">
                          <a:solidFill>
                            <a:schemeClr val="bg1"/>
                          </a:solidFill>
                          <a:effectLst/>
                        </a:rPr>
                        <a:t>Snow Skiing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2</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r h="284317">
                <a:tc>
                  <a:txBody>
                    <a:bodyPr/>
                    <a:lstStyle/>
                    <a:p>
                      <a:pPr marL="0" marR="0" algn="ctr">
                        <a:spcBef>
                          <a:spcPts val="0"/>
                        </a:spcBef>
                        <a:spcAft>
                          <a:spcPts val="0"/>
                        </a:spcAft>
                      </a:pPr>
                      <a:r>
                        <a:rPr lang="en-US" sz="1800" b="1" dirty="0">
                          <a:solidFill>
                            <a:schemeClr val="bg1"/>
                          </a:solidFill>
                          <a:effectLst/>
                        </a:rPr>
                        <a:t>Snowmobiling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4</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r h="284317">
                <a:tc>
                  <a:txBody>
                    <a:bodyPr/>
                    <a:lstStyle/>
                    <a:p>
                      <a:pPr marL="0" marR="0" algn="ctr">
                        <a:spcBef>
                          <a:spcPts val="0"/>
                        </a:spcBef>
                        <a:spcAft>
                          <a:spcPts val="0"/>
                        </a:spcAft>
                      </a:pPr>
                      <a:r>
                        <a:rPr lang="en-US" sz="1800" b="1" dirty="0">
                          <a:solidFill>
                            <a:schemeClr val="bg1"/>
                          </a:solidFill>
                          <a:effectLst/>
                        </a:rPr>
                        <a:t>Surfing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9</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r h="284317">
                <a:tc>
                  <a:txBody>
                    <a:bodyPr/>
                    <a:lstStyle/>
                    <a:p>
                      <a:pPr marL="0" marR="0" algn="ctr">
                        <a:spcBef>
                          <a:spcPts val="0"/>
                        </a:spcBef>
                        <a:spcAft>
                          <a:spcPts val="0"/>
                        </a:spcAft>
                      </a:pPr>
                      <a:r>
                        <a:rPr lang="en-US" sz="1800" b="1" dirty="0">
                          <a:solidFill>
                            <a:schemeClr val="bg1"/>
                          </a:solidFill>
                          <a:effectLst/>
                        </a:rPr>
                        <a:t>Skateboarding</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55</a:t>
                      </a:r>
                      <a:endParaRPr lang="en-US" sz="1800" b="1" dirty="0">
                        <a:solidFill>
                          <a:schemeClr val="bg1"/>
                        </a:solidFill>
                        <a:effectLst/>
                        <a:latin typeface="Times New Roman"/>
                        <a:ea typeface="MS ??"/>
                        <a:cs typeface="Times New Roman"/>
                      </a:endParaRPr>
                    </a:p>
                  </a:txBody>
                  <a:tcPr marL="58687" marR="58687" marT="0" marB="0" anchor="ctr">
                    <a:solidFill>
                      <a:schemeClr val="tx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899470498"/>
              </p:ext>
            </p:extLst>
          </p:nvPr>
        </p:nvGraphicFramePr>
        <p:xfrm>
          <a:off x="457200" y="4360861"/>
          <a:ext cx="8219440" cy="2334630"/>
        </p:xfrm>
        <a:graphic>
          <a:graphicData uri="http://schemas.openxmlformats.org/drawingml/2006/table">
            <a:tbl>
              <a:tblPr firstRow="1" bandRow="1">
                <a:tableStyleId>{8FD4443E-F989-4FC4-A0C8-D5A2AF1F390B}</a:tableStyleId>
              </a:tblPr>
              <a:tblGrid>
                <a:gridCol w="4109720"/>
                <a:gridCol w="4109720"/>
              </a:tblGrid>
              <a:tr h="548318">
                <a:tc>
                  <a:txBody>
                    <a:bodyPr/>
                    <a:lstStyle/>
                    <a:p>
                      <a:pPr algn="ctr"/>
                      <a:r>
                        <a:rPr lang="en-US" sz="1800" dirty="0" smtClean="0"/>
                        <a:t>Sport</a:t>
                      </a:r>
                      <a:endParaRPr lang="en-US" sz="1800" dirty="0"/>
                    </a:p>
                  </a:txBody>
                  <a:tcPr marL="78331" marR="78331" marT="39165" marB="39165" anchor="ctr"/>
                </a:tc>
                <a:tc>
                  <a:txBody>
                    <a:bodyPr/>
                    <a:lstStyle/>
                    <a:p>
                      <a:pPr algn="ctr"/>
                      <a:r>
                        <a:rPr lang="en-US" sz="1800" dirty="0" smtClean="0"/>
                        <a:t>Incidence</a:t>
                      </a:r>
                      <a:r>
                        <a:rPr lang="en-US" sz="1800" baseline="0" dirty="0" smtClean="0"/>
                        <a:t> Rate</a:t>
                      </a:r>
                    </a:p>
                    <a:p>
                      <a:pPr algn="ctr"/>
                      <a:r>
                        <a:rPr lang="en-US" sz="1800" baseline="0" dirty="0" smtClean="0"/>
                        <a:t>(1,000,000 person-years)</a:t>
                      </a:r>
                      <a:endParaRPr lang="en-US" sz="1800" dirty="0"/>
                    </a:p>
                  </a:txBody>
                  <a:tcPr marL="78331" marR="78331" marT="39165" marB="39165" anchor="ctr"/>
                </a:tc>
              </a:tr>
              <a:tr h="284610">
                <a:tc>
                  <a:txBody>
                    <a:bodyPr/>
                    <a:lstStyle/>
                    <a:p>
                      <a:pPr marL="0" marR="0" algn="ctr">
                        <a:spcBef>
                          <a:spcPts val="0"/>
                        </a:spcBef>
                        <a:spcAft>
                          <a:spcPts val="0"/>
                        </a:spcAft>
                      </a:pPr>
                      <a:r>
                        <a:rPr lang="en-US" sz="1800" b="1" dirty="0" smtClean="0">
                          <a:solidFill>
                            <a:schemeClr val="bg1"/>
                          </a:solidFill>
                          <a:effectLst/>
                        </a:rPr>
                        <a:t>Skateboarding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rPr>
                        <a:t>1</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r h="284610">
                <a:tc>
                  <a:txBody>
                    <a:bodyPr/>
                    <a:lstStyle/>
                    <a:p>
                      <a:pPr marL="0" marR="0" algn="ctr">
                        <a:spcBef>
                          <a:spcPts val="0"/>
                        </a:spcBef>
                        <a:spcAft>
                          <a:spcPts val="0"/>
                        </a:spcAft>
                      </a:pPr>
                      <a:r>
                        <a:rPr lang="en-US" sz="1800" b="1" dirty="0" smtClean="0">
                          <a:solidFill>
                            <a:schemeClr val="bg1"/>
                          </a:solidFill>
                          <a:effectLst/>
                        </a:rPr>
                        <a:t>Snow Skiing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a:solidFill>
                            <a:schemeClr val="bg1"/>
                          </a:solidFill>
                          <a:effectLst/>
                          <a:latin typeface="+mn-lt"/>
                          <a:ea typeface="+mn-ea"/>
                          <a:cs typeface="+mn-cs"/>
                        </a:rPr>
                        <a:t>5</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r h="284610">
                <a:tc>
                  <a:txBody>
                    <a:bodyPr/>
                    <a:lstStyle/>
                    <a:p>
                      <a:pPr marL="0" marR="0" algn="ctr">
                        <a:spcBef>
                          <a:spcPts val="0"/>
                        </a:spcBef>
                        <a:spcAft>
                          <a:spcPts val="0"/>
                        </a:spcAft>
                      </a:pPr>
                      <a:r>
                        <a:rPr lang="en-US" sz="1800" b="1" dirty="0" smtClean="0">
                          <a:solidFill>
                            <a:schemeClr val="bg1"/>
                          </a:solidFill>
                          <a:effectLst/>
                        </a:rPr>
                        <a:t>Snowmobiling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rPr>
                        <a:t>6</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r h="284610">
                <a:tc>
                  <a:txBody>
                    <a:bodyPr/>
                    <a:lstStyle/>
                    <a:p>
                      <a:pPr marL="0" marR="0" algn="ctr">
                        <a:spcBef>
                          <a:spcPts val="0"/>
                        </a:spcBef>
                        <a:spcAft>
                          <a:spcPts val="0"/>
                        </a:spcAft>
                      </a:pPr>
                      <a:r>
                        <a:rPr lang="en-US" sz="1800" b="1" dirty="0" smtClean="0">
                          <a:solidFill>
                            <a:schemeClr val="bg1"/>
                          </a:solidFill>
                          <a:effectLst/>
                        </a:rPr>
                        <a:t>Snowboarding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rPr>
                        <a:t>7</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r h="284610">
                <a:tc>
                  <a:txBody>
                    <a:bodyPr/>
                    <a:lstStyle/>
                    <a:p>
                      <a:pPr marL="0" marR="0" algn="ctr">
                        <a:spcBef>
                          <a:spcPts val="0"/>
                        </a:spcBef>
                        <a:spcAft>
                          <a:spcPts val="0"/>
                        </a:spcAft>
                      </a:pPr>
                      <a:r>
                        <a:rPr lang="en-US" sz="1800" b="1" dirty="0" smtClean="0">
                          <a:solidFill>
                            <a:schemeClr val="bg1"/>
                          </a:solidFill>
                          <a:effectLst/>
                        </a:rPr>
                        <a:t>Mountain Biking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rPr>
                        <a:t>13</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r h="284610">
                <a:tc>
                  <a:txBody>
                    <a:bodyPr/>
                    <a:lstStyle/>
                    <a:p>
                      <a:pPr marL="0" marR="0" algn="ctr">
                        <a:spcBef>
                          <a:spcPts val="0"/>
                        </a:spcBef>
                        <a:spcAft>
                          <a:spcPts val="0"/>
                        </a:spcAft>
                      </a:pPr>
                      <a:r>
                        <a:rPr lang="en-US" sz="1800" b="1" dirty="0" smtClean="0">
                          <a:solidFill>
                            <a:schemeClr val="bg1"/>
                          </a:solidFill>
                          <a:effectLst/>
                        </a:rPr>
                        <a:t>Surfing</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c>
                  <a:txBody>
                    <a:bodyPr/>
                    <a:lstStyle/>
                    <a:p>
                      <a:pPr marL="0" marR="0" algn="ctr">
                        <a:spcBef>
                          <a:spcPts val="0"/>
                        </a:spcBef>
                        <a:spcAft>
                          <a:spcPts val="0"/>
                        </a:spcAft>
                      </a:pPr>
                      <a:r>
                        <a:rPr lang="en-US" sz="1800" b="1" dirty="0" smtClean="0">
                          <a:solidFill>
                            <a:schemeClr val="bg1"/>
                          </a:solidFill>
                          <a:effectLst/>
                        </a:rPr>
                        <a:t>38</a:t>
                      </a:r>
                      <a:endParaRPr lang="en-US" sz="1800" b="1" dirty="0">
                        <a:solidFill>
                          <a:schemeClr val="bg1"/>
                        </a:solidFill>
                        <a:effectLst/>
                        <a:latin typeface="Times New Roman"/>
                        <a:ea typeface="MS ??"/>
                        <a:cs typeface="Times New Roman"/>
                      </a:endParaRPr>
                    </a:p>
                  </a:txBody>
                  <a:tcPr marL="58748" marR="58748" marT="0" marB="0" anchor="ctr">
                    <a:solidFill>
                      <a:schemeClr val="tx1"/>
                    </a:solidFill>
                  </a:tcPr>
                </a:tc>
              </a:tr>
            </a:tbl>
          </a:graphicData>
        </a:graphic>
      </p:graphicFrame>
      <p:sp>
        <p:nvSpPr>
          <p:cNvPr id="7" name="Title 1"/>
          <p:cNvSpPr txBox="1">
            <a:spLocks/>
          </p:cNvSpPr>
          <p:nvPr/>
        </p:nvSpPr>
        <p:spPr>
          <a:xfrm>
            <a:off x="1671318" y="473078"/>
            <a:ext cx="5791200" cy="943068"/>
          </a:xfrm>
          <a:prstGeom prst="rect">
            <a:avLst/>
          </a:prstGeom>
        </p:spPr>
        <p:txBody>
          <a:bodyPr vert="horz" lIns="0" tIns="9144" rIns="0" bIns="9144" anchor="b">
            <a:norm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4000" dirty="0" smtClean="0"/>
              <a:t>Skull Fractures</a:t>
            </a:r>
            <a:endParaRPr lang="en-US" sz="4000" dirty="0"/>
          </a:p>
        </p:txBody>
      </p:sp>
      <p:sp>
        <p:nvSpPr>
          <p:cNvPr id="9" name="Title 1"/>
          <p:cNvSpPr txBox="1">
            <a:spLocks/>
          </p:cNvSpPr>
          <p:nvPr/>
        </p:nvSpPr>
        <p:spPr>
          <a:xfrm>
            <a:off x="1747518" y="3417793"/>
            <a:ext cx="5791200" cy="943068"/>
          </a:xfrm>
          <a:prstGeom prst="rect">
            <a:avLst/>
          </a:prstGeom>
        </p:spPr>
        <p:txBody>
          <a:bodyPr vert="horz" lIns="0" tIns="9144" rIns="0" bIns="9144" anchor="b">
            <a:norm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4000" dirty="0" smtClean="0"/>
              <a:t>Neck Fractures</a:t>
            </a:r>
            <a:endParaRPr lang="en-US" sz="4000" dirty="0"/>
          </a:p>
        </p:txBody>
      </p:sp>
      <p:sp>
        <p:nvSpPr>
          <p:cNvPr id="6" name="TextBox 5"/>
          <p:cNvSpPr txBox="1"/>
          <p:nvPr/>
        </p:nvSpPr>
        <p:spPr>
          <a:xfrm>
            <a:off x="457199" y="3436843"/>
            <a:ext cx="8219441" cy="369332"/>
          </a:xfrm>
          <a:prstGeom prst="rect">
            <a:avLst/>
          </a:prstGeom>
          <a:noFill/>
          <a:ln>
            <a:solidFill>
              <a:srgbClr val="FF0000"/>
            </a:solidFill>
          </a:ln>
        </p:spPr>
        <p:txBody>
          <a:bodyPr wrap="square" rtlCol="0">
            <a:spAutoFit/>
          </a:bodyPr>
          <a:lstStyle/>
          <a:p>
            <a:endParaRPr lang="en-US" dirty="0"/>
          </a:p>
        </p:txBody>
      </p:sp>
      <p:sp>
        <p:nvSpPr>
          <p:cNvPr id="11" name="TextBox 10"/>
          <p:cNvSpPr txBox="1"/>
          <p:nvPr/>
        </p:nvSpPr>
        <p:spPr>
          <a:xfrm>
            <a:off x="457197" y="6326159"/>
            <a:ext cx="8219441"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xmlns="" val="20561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83105"/>
          </a:xfrm>
        </p:spPr>
        <p:txBody>
          <a:bodyPr/>
          <a:lstStyle/>
          <a:p>
            <a:r>
              <a:rPr lang="en-US" dirty="0" smtClean="0">
                <a:solidFill>
                  <a:srgbClr val="FFC000"/>
                </a:solidFill>
              </a:rPr>
              <a:t>Conclusions</a:t>
            </a:r>
            <a:endParaRPr lang="en-US" dirty="0">
              <a:solidFill>
                <a:srgbClr val="FFC000"/>
              </a:solidFill>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This study establishes incidence rates of HNI in </a:t>
            </a:r>
            <a:r>
              <a:rPr lang="en-US" dirty="0" err="1" smtClean="0"/>
              <a:t>exteme</a:t>
            </a:r>
            <a:r>
              <a:rPr lang="en-US" dirty="0" smtClean="0"/>
              <a:t> sports</a:t>
            </a:r>
          </a:p>
          <a:p>
            <a:pPr marL="800100" lvl="1" indent="-342900"/>
            <a:r>
              <a:rPr lang="en-US" dirty="0" smtClean="0"/>
              <a:t>Over 12 yrs, 4million injuries occurred, 11.3% </a:t>
            </a:r>
            <a:r>
              <a:rPr lang="en-US" sz="2100" dirty="0" smtClean="0"/>
              <a:t>(460,115) </a:t>
            </a:r>
            <a:r>
              <a:rPr lang="en-US" dirty="0" smtClean="0"/>
              <a:t>were HNI</a:t>
            </a:r>
          </a:p>
          <a:p>
            <a:pPr marL="342900" indent="-342900">
              <a:buFont typeface="Arial" panose="020B0604020202020204" pitchFamily="34" charset="0"/>
              <a:buChar char="•"/>
            </a:pPr>
            <a:r>
              <a:rPr lang="en-US" dirty="0" smtClean="0"/>
              <a:t>Concussions </a:t>
            </a:r>
            <a:r>
              <a:rPr lang="en-US" dirty="0"/>
              <a:t>were the most common HNI among extreme sports participants </a:t>
            </a:r>
          </a:p>
          <a:p>
            <a:pPr marL="800100" lvl="1" indent="-342900"/>
            <a:r>
              <a:rPr lang="en-US" dirty="0" smtClean="0"/>
              <a:t>Highest risk in </a:t>
            </a:r>
            <a:r>
              <a:rPr lang="en-US" dirty="0"/>
              <a:t>snowboarding and skateboarding </a:t>
            </a:r>
            <a:r>
              <a:rPr lang="en-US" dirty="0" smtClean="0"/>
              <a:t>participation</a:t>
            </a:r>
          </a:p>
          <a:p>
            <a:pPr marL="342900" indent="-342900"/>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xmlns="" val="217776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9832"/>
            <a:ext cx="9144000" cy="5398168"/>
          </a:xfrm>
        </p:spPr>
        <p:txBody>
          <a:bodyPr>
            <a:normAutofit/>
          </a:bodyPr>
          <a:lstStyle/>
          <a:p>
            <a:r>
              <a:rPr lang="en-US" dirty="0" smtClean="0"/>
              <a:t>Risk for TBI is inherent to physical activity and can occur during any activity at any age. </a:t>
            </a:r>
          </a:p>
          <a:p>
            <a:r>
              <a:rPr lang="en-US" dirty="0" smtClean="0"/>
              <a:t>Minimize risk by:</a:t>
            </a:r>
          </a:p>
          <a:p>
            <a:pPr lvl="1"/>
            <a:r>
              <a:rPr lang="en-US" dirty="0" smtClean="0"/>
              <a:t>1) using protective equipment that is appropriate for the activity, fits correctly, is well maintained</a:t>
            </a:r>
          </a:p>
          <a:p>
            <a:pPr lvl="1"/>
            <a:r>
              <a:rPr lang="en-US" dirty="0" smtClean="0"/>
              <a:t>2) coaching appropriate sport-specific skills with an emphasis on safe practices and proper technique; </a:t>
            </a:r>
          </a:p>
          <a:p>
            <a:pPr lvl="1"/>
            <a:r>
              <a:rPr lang="en-US" dirty="0" smtClean="0"/>
              <a:t>3) adhering to rules of play with good sportsmanship and strict officiating</a:t>
            </a:r>
          </a:p>
        </p:txBody>
      </p:sp>
      <p:sp>
        <p:nvSpPr>
          <p:cNvPr id="5" name="Title 1"/>
          <p:cNvSpPr>
            <a:spLocks noGrp="1"/>
          </p:cNvSpPr>
          <p:nvPr>
            <p:ph type="title"/>
          </p:nvPr>
        </p:nvSpPr>
        <p:spPr>
          <a:xfrm>
            <a:off x="256674" y="473247"/>
            <a:ext cx="8887326" cy="882316"/>
          </a:xfrm>
        </p:spPr>
        <p:txBody>
          <a:bodyPr/>
          <a:lstStyle/>
          <a:p>
            <a:r>
              <a:rPr lang="en-US" dirty="0" smtClean="0">
                <a:solidFill>
                  <a:srgbClr val="FFC000"/>
                </a:solidFill>
              </a:rPr>
              <a:t>Conclusions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Secondary </a:t>
            </a:r>
            <a:r>
              <a:rPr lang="en-US" dirty="0"/>
              <a:t>prevention strategies include increasing awareness of the signs and symptoms of TBI and recognizing and responding quickly and appropriately to suspected TBI.</a:t>
            </a:r>
          </a:p>
          <a:p>
            <a:endParaRPr lang="en-US" dirty="0"/>
          </a:p>
        </p:txBody>
      </p:sp>
      <p:sp>
        <p:nvSpPr>
          <p:cNvPr id="4" name="Title 1"/>
          <p:cNvSpPr txBox="1">
            <a:spLocks/>
          </p:cNvSpPr>
          <p:nvPr/>
        </p:nvSpPr>
        <p:spPr>
          <a:xfrm>
            <a:off x="256674" y="914405"/>
            <a:ext cx="8887326" cy="882316"/>
          </a:xfrm>
          <a:prstGeom prst="rect">
            <a:avLst/>
          </a:prstGeom>
        </p:spPr>
        <p:txBody>
          <a:bodyPr vert="horz" lIns="0" tIns="9144" rIns="0" bIns="9144" anchor="b">
            <a:norm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r>
              <a:rPr lang="en-US" dirty="0" smtClean="0">
                <a:solidFill>
                  <a:srgbClr val="FFC000"/>
                </a:solidFill>
              </a:rPr>
              <a:t>Conclusions</a:t>
            </a:r>
            <a:endParaRPr lang="en-US" dirty="0">
              <a:solidFill>
                <a:srgbClr val="FFC000"/>
              </a:solidFill>
            </a:endParaRPr>
          </a:p>
        </p:txBody>
      </p:sp>
    </p:spTree>
    <p:extLst>
      <p:ext uri="{BB962C8B-B14F-4D97-AF65-F5344CB8AC3E}">
        <p14:creationId xmlns:p14="http://schemas.microsoft.com/office/powerpoint/2010/main" xmlns="" val="378805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349"/>
            <a:ext cx="9144000" cy="943068"/>
          </a:xfrm>
        </p:spPr>
        <p:txBody>
          <a:bodyPr/>
          <a:lstStyle/>
          <a:p>
            <a:r>
              <a:rPr lang="en-US" b="1" dirty="0" smtClean="0">
                <a:solidFill>
                  <a:srgbClr val="FFC000"/>
                </a:solidFill>
              </a:rPr>
              <a:t>Disclosures</a:t>
            </a:r>
            <a:endParaRPr lang="en-US" sz="4000" b="1" dirty="0">
              <a:solidFill>
                <a:srgbClr val="FFC000"/>
              </a:solidFill>
              <a:latin typeface="Lucida Sans" pitchFamily="34" charset="0"/>
            </a:endParaRPr>
          </a:p>
        </p:txBody>
      </p:sp>
      <p:sp>
        <p:nvSpPr>
          <p:cNvPr id="3" name="Content Placeholder 2"/>
          <p:cNvSpPr>
            <a:spLocks noGrp="1"/>
          </p:cNvSpPr>
          <p:nvPr>
            <p:ph idx="1"/>
          </p:nvPr>
        </p:nvSpPr>
        <p:spPr>
          <a:xfrm>
            <a:off x="160420" y="1400585"/>
            <a:ext cx="6611446" cy="5465423"/>
          </a:xfrm>
        </p:spPr>
        <p:txBody>
          <a:bodyPr>
            <a:normAutofit/>
          </a:bodyPr>
          <a:lstStyle/>
          <a:p>
            <a:pPr marL="342900" indent="-342900">
              <a:buClr>
                <a:srgbClr val="C00000"/>
              </a:buClr>
              <a:buSzPct val="150000"/>
              <a:buFont typeface="Arial" pitchFamily="34" charset="0"/>
              <a:buChar char="•"/>
            </a:pPr>
            <a:endParaRPr lang="en-US" sz="2400" dirty="0" smtClean="0">
              <a:latin typeface="Arial" pitchFamily="34" charset="0"/>
              <a:cs typeface="Arial" pitchFamily="34" charset="0"/>
            </a:endParaRPr>
          </a:p>
          <a:p>
            <a:pPr marL="342900" indent="-342900">
              <a:buClr>
                <a:srgbClr val="C00000"/>
              </a:buClr>
              <a:buSzPct val="150000"/>
              <a:buFont typeface="Arial" pitchFamily="34" charset="0"/>
              <a:buChar char="•"/>
            </a:pPr>
            <a:r>
              <a:rPr lang="en-US" sz="2600" dirty="0" smtClean="0">
                <a:latin typeface="Arial" pitchFamily="34" charset="0"/>
                <a:cs typeface="Arial" pitchFamily="34" charset="0"/>
              </a:rPr>
              <a:t>No outside sources of funding were used for this study</a:t>
            </a:r>
          </a:p>
          <a:p>
            <a:pPr marL="342900" indent="-342900">
              <a:buClr>
                <a:srgbClr val="C00000"/>
              </a:buClr>
              <a:buSzPct val="150000"/>
              <a:buFont typeface="Arial" pitchFamily="34" charset="0"/>
              <a:buChar char="•"/>
            </a:pPr>
            <a:r>
              <a:rPr lang="en-US" sz="2600" dirty="0" smtClean="0">
                <a:latin typeface="Arial" pitchFamily="34" charset="0"/>
                <a:cs typeface="Arial" pitchFamily="34" charset="0"/>
              </a:rPr>
              <a:t>No conflicts of interest to report</a:t>
            </a:r>
          </a:p>
          <a:p>
            <a:endParaRPr lang="en-US" sz="2600" dirty="0" smtClean="0"/>
          </a:p>
        </p:txBody>
      </p:sp>
    </p:spTree>
    <p:extLst>
      <p:ext uri="{BB962C8B-B14F-4D97-AF65-F5344CB8AC3E}">
        <p14:creationId xmlns:p14="http://schemas.microsoft.com/office/powerpoint/2010/main" xmlns="" val="2168311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5874"/>
            <a:ext cx="9144000" cy="5382125"/>
          </a:xfrm>
        </p:spPr>
        <p:txBody>
          <a:bodyPr>
            <a:normAutofit/>
          </a:bodyPr>
          <a:lstStyle/>
          <a:p>
            <a:r>
              <a:rPr lang="en-US" sz="3600" b="1" dirty="0" smtClean="0">
                <a:cs typeface="Times New Roman" pitchFamily="18" charset="0"/>
              </a:rPr>
              <a:t>Participants suspected of having a TBI should: </a:t>
            </a:r>
          </a:p>
          <a:p>
            <a:pPr lvl="1"/>
            <a:r>
              <a:rPr lang="en-US" sz="3200" dirty="0" smtClean="0">
                <a:cs typeface="Times New Roman" pitchFamily="18" charset="0"/>
              </a:rPr>
              <a:t> be removed from play</a:t>
            </a:r>
          </a:p>
          <a:p>
            <a:pPr lvl="1"/>
            <a:r>
              <a:rPr lang="en-US" sz="3200" dirty="0" smtClean="0">
                <a:cs typeface="Times New Roman" pitchFamily="18" charset="0"/>
              </a:rPr>
              <a:t>never returned to play the same day</a:t>
            </a:r>
          </a:p>
          <a:p>
            <a:pPr lvl="1"/>
            <a:r>
              <a:rPr lang="en-US" sz="3200" dirty="0" smtClean="0">
                <a:cs typeface="Times New Roman" pitchFamily="18" charset="0"/>
              </a:rPr>
              <a:t>allowed to return only after evaluation and clearance by a health-care provider who is experienced in diagnosing and managing TBI </a:t>
            </a:r>
          </a:p>
        </p:txBody>
      </p:sp>
      <p:sp>
        <p:nvSpPr>
          <p:cNvPr id="4" name="Title 1"/>
          <p:cNvSpPr>
            <a:spLocks noGrp="1"/>
          </p:cNvSpPr>
          <p:nvPr>
            <p:ph type="title"/>
          </p:nvPr>
        </p:nvSpPr>
        <p:spPr>
          <a:xfrm>
            <a:off x="256674" y="349919"/>
            <a:ext cx="8887326" cy="882316"/>
          </a:xfrm>
        </p:spPr>
        <p:txBody>
          <a:bodyPr/>
          <a:lstStyle/>
          <a:p>
            <a:r>
              <a:rPr lang="en-US" dirty="0" smtClean="0">
                <a:solidFill>
                  <a:srgbClr val="FFC000"/>
                </a:solidFill>
              </a:rPr>
              <a:t>Conclusions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5663"/>
            <a:ext cx="9144000" cy="5462336"/>
          </a:xfrm>
        </p:spPr>
        <p:txBody>
          <a:bodyPr>
            <a:normAutofit/>
          </a:bodyPr>
          <a:lstStyle/>
          <a:p>
            <a:r>
              <a:rPr lang="en-US" sz="3200" b="1" dirty="0" smtClean="0">
                <a:cs typeface="Times New Roman" pitchFamily="18" charset="0"/>
              </a:rPr>
              <a:t>Return to play is a critical decision because children and adolescents are at increased risk for: </a:t>
            </a:r>
          </a:p>
          <a:p>
            <a:pPr lvl="1"/>
            <a:r>
              <a:rPr lang="en-US" sz="2800" dirty="0" smtClean="0">
                <a:cs typeface="Times New Roman" pitchFamily="18" charset="0"/>
              </a:rPr>
              <a:t>repeat concussion during sports and recreation activities </a:t>
            </a:r>
          </a:p>
          <a:p>
            <a:pPr lvl="1"/>
            <a:r>
              <a:rPr lang="en-US" sz="2800" dirty="0" smtClean="0">
                <a:cs typeface="Times New Roman" pitchFamily="18" charset="0"/>
              </a:rPr>
              <a:t>long-term </a:t>
            </a:r>
            <a:r>
              <a:rPr lang="en-US" sz="2800" dirty="0" err="1" smtClean="0">
                <a:cs typeface="Times New Roman" pitchFamily="18" charset="0"/>
              </a:rPr>
              <a:t>sequelae</a:t>
            </a:r>
            <a:endParaRPr lang="en-US" sz="2800" dirty="0" smtClean="0">
              <a:cs typeface="Times New Roman" pitchFamily="18" charset="0"/>
            </a:endParaRPr>
          </a:p>
          <a:p>
            <a:pPr lvl="1"/>
            <a:r>
              <a:rPr lang="en-US" sz="2800" dirty="0" smtClean="0">
                <a:cs typeface="Times New Roman" pitchFamily="18" charset="0"/>
              </a:rPr>
              <a:t>delayed recovery</a:t>
            </a:r>
          </a:p>
          <a:p>
            <a:pPr lvl="1"/>
            <a:r>
              <a:rPr lang="en-US" sz="2800" dirty="0" smtClean="0">
                <a:cs typeface="Times New Roman" pitchFamily="18" charset="0"/>
              </a:rPr>
              <a:t>cumulative consequences of multiple TBIs (e.g., increased severity of future TBIs and increased risk for depression and dementia)</a:t>
            </a:r>
          </a:p>
        </p:txBody>
      </p:sp>
      <p:sp>
        <p:nvSpPr>
          <p:cNvPr id="4" name="Title 1"/>
          <p:cNvSpPr>
            <a:spLocks noGrp="1"/>
          </p:cNvSpPr>
          <p:nvPr>
            <p:ph type="title"/>
          </p:nvPr>
        </p:nvSpPr>
        <p:spPr>
          <a:xfrm>
            <a:off x="256674" y="64169"/>
            <a:ext cx="8887326" cy="882316"/>
          </a:xfrm>
        </p:spPr>
        <p:txBody>
          <a:bodyPr/>
          <a:lstStyle/>
          <a:p>
            <a:r>
              <a:rPr lang="en-US" dirty="0" smtClean="0">
                <a:solidFill>
                  <a:srgbClr val="FFC000"/>
                </a:solidFill>
              </a:rPr>
              <a:t>Conclusions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45"/>
            <a:ext cx="8229600" cy="818535"/>
          </a:xfrm>
        </p:spPr>
        <p:txBody>
          <a:bodyPr/>
          <a:lstStyle/>
          <a:p>
            <a:r>
              <a:rPr lang="en-US" dirty="0" smtClean="0"/>
              <a:t>ABC News</a:t>
            </a:r>
            <a:endParaRPr lang="en-US" dirty="0"/>
          </a:p>
        </p:txBody>
      </p:sp>
      <p:sp>
        <p:nvSpPr>
          <p:cNvPr id="3" name="Content Placeholder 2"/>
          <p:cNvSpPr>
            <a:spLocks noGrp="1"/>
          </p:cNvSpPr>
          <p:nvPr>
            <p:ph idx="1"/>
          </p:nvPr>
        </p:nvSpPr>
        <p:spPr>
          <a:xfrm>
            <a:off x="457200" y="1496161"/>
            <a:ext cx="8229600" cy="4114800"/>
          </a:xfrm>
        </p:spPr>
        <p:txBody>
          <a:bodyPr>
            <a:normAutofit fontScale="62500" lnSpcReduction="20000"/>
          </a:bodyPr>
          <a:lstStyle/>
          <a:p>
            <a:r>
              <a:rPr lang="en-US" sz="3800" dirty="0"/>
              <a:t>Extreme sport competitions such as the X Games and Core Tour were born out of athletes who live and breathe doing flips on snowmobiles, landing 1,080-degree turns on skis and </a:t>
            </a:r>
            <a:r>
              <a:rPr lang="en-US" sz="3800" dirty="0" err="1"/>
              <a:t>BASE-jumping</a:t>
            </a:r>
            <a:r>
              <a:rPr lang="en-US" sz="3800" dirty="0"/>
              <a:t> off 2,000-foot </a:t>
            </a:r>
            <a:r>
              <a:rPr lang="en-US" sz="3800" dirty="0" smtClean="0"/>
              <a:t>cliffs.</a:t>
            </a:r>
          </a:p>
          <a:p>
            <a:r>
              <a:rPr lang="en-US" sz="3800" dirty="0" smtClean="0"/>
              <a:t>But even the best daredevils have suffered unimaginable injuries, some fatal, doing what they love</a:t>
            </a:r>
          </a:p>
          <a:p>
            <a:pPr lvl="1"/>
            <a:r>
              <a:rPr lang="en-US" sz="2400" dirty="0" smtClean="0"/>
              <a:t>Caleb Moore-Snowmobiler</a:t>
            </a:r>
          </a:p>
          <a:p>
            <a:pPr lvl="1"/>
            <a:r>
              <a:rPr lang="en-US" sz="2400" dirty="0" smtClean="0"/>
              <a:t>Jeb Corliss-Base Jumper</a:t>
            </a:r>
          </a:p>
          <a:p>
            <a:pPr lvl="1"/>
            <a:r>
              <a:rPr lang="en-US" sz="2400" dirty="0" smtClean="0"/>
              <a:t>Sarah Burke- Freestyle Skier</a:t>
            </a:r>
          </a:p>
          <a:p>
            <a:pPr lvl="1"/>
            <a:r>
              <a:rPr lang="en-US" sz="2400" dirty="0" smtClean="0"/>
              <a:t>Kevin </a:t>
            </a:r>
            <a:r>
              <a:rPr lang="en-US" sz="2400" dirty="0" err="1" smtClean="0"/>
              <a:t>Pearve</a:t>
            </a:r>
            <a:r>
              <a:rPr lang="en-US" sz="2400" dirty="0" smtClean="0"/>
              <a:t>- Snowboarder</a:t>
            </a:r>
          </a:p>
          <a:p>
            <a:pPr lvl="1"/>
            <a:r>
              <a:rPr lang="en-US" sz="2400" dirty="0" smtClean="0"/>
              <a:t>Mat “the condor” Hoffman- BMX Rider</a:t>
            </a:r>
          </a:p>
          <a:p>
            <a:pPr lvl="1"/>
            <a:r>
              <a:rPr lang="en-US" sz="2400" dirty="0" smtClean="0"/>
              <a:t>Stephan Murray- BMX Dirt Rider</a:t>
            </a:r>
          </a:p>
          <a:p>
            <a:pPr lvl="1"/>
            <a:r>
              <a:rPr lang="en-US" sz="2400" dirty="0" smtClean="0"/>
              <a:t>John </a:t>
            </a:r>
            <a:r>
              <a:rPr lang="en-US" sz="2400" dirty="0" err="1" smtClean="0"/>
              <a:t>Kucera</a:t>
            </a:r>
            <a:r>
              <a:rPr lang="en-US" sz="2400" dirty="0" smtClean="0"/>
              <a:t>- Downhill Ski Champion</a:t>
            </a:r>
          </a:p>
          <a:p>
            <a:pPr lvl="1"/>
            <a:r>
              <a:rPr lang="en-US" sz="2400" dirty="0" smtClean="0"/>
              <a:t>Bethany Hamilton- Surf Champ</a:t>
            </a:r>
          </a:p>
          <a:p>
            <a:pPr lvl="1"/>
            <a:r>
              <a:rPr lang="en-US" sz="2400" dirty="0" smtClean="0"/>
              <a:t>Jeremy Lusk- Freestyle Moto X Star</a:t>
            </a:r>
          </a:p>
          <a:p>
            <a:pPr lvl="1"/>
            <a:endParaRPr lang="en-US" sz="2400" dirty="0"/>
          </a:p>
        </p:txBody>
      </p:sp>
      <p:pic>
        <p:nvPicPr>
          <p:cNvPr id="1026" name="Picture 2" descr="PHOTO: Caleb Moore, center, watches practice for Snowmobile Freestyle, Jan. 24, 2013, during the 2013 Winter X Games in Aspen."/>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94675" y="3502994"/>
            <a:ext cx="1866900" cy="1052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PHOTO: Snowboarder Kevin Pearce poses for a portrait during Day Two of the 2010 U.S. Olympic Team Media Summit at the Palmer House Hilton, Chicago, Illinois Sept. 11, 200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959183" y="3752336"/>
            <a:ext cx="2184817" cy="123174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PHOTO: Sarah Burke, of Canada, is seen in this Jan. 28, 2010, file photo during the women's final at the Winter X Games at Buttermilk Mountain outside Aspen, Colo."/>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558833" y="5345610"/>
            <a:ext cx="2585167" cy="14574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PHOTO: BMX rider Mat Hoffman from the film &quot;The Birth of Big Air&quot; attends the Tribeca Film Festival 2010 portrait studio at the FilmMaker Industry Press Center, April 24, 2010 in New Yor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5713001"/>
            <a:ext cx="1866900" cy="1052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PHOTO: Professional BMX rider Stephen Murray does a trick on a half pipe in Riverside, California, April 10, 200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361575" y="0"/>
            <a:ext cx="1782425" cy="100488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PHOTO: John Kucera of Canada flies through the air during FIS World Cup Men's Downhill training Nov. 25, 2009 at Lake Louise, Alberta."/>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169231" y="5536454"/>
            <a:ext cx="2493200" cy="14056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PHOTO: Jeremy Lusk practices in the Moto X Freestyle during the summer X Games 14 at Home Depot Center, July 31, 2008 in Carson, California."/>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208208" y="0"/>
            <a:ext cx="2153367" cy="1214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7502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606592" y="192505"/>
            <a:ext cx="8021053" cy="6416842"/>
          </a:xfrm>
          <a:prstGeom prst="rect">
            <a:avLst/>
          </a:prstGeom>
          <a:noFill/>
          <a:ln w="9525">
            <a:noFill/>
            <a:miter lim="800000"/>
            <a:headEnd/>
            <a:tailEnd/>
          </a:ln>
        </p:spPr>
      </p:pic>
    </p:spTree>
    <p:extLst>
      <p:ext uri="{BB962C8B-B14F-4D97-AF65-F5344CB8AC3E}">
        <p14:creationId xmlns:p14="http://schemas.microsoft.com/office/powerpoint/2010/main" xmlns="" val="163333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314450"/>
          </a:xfrm>
        </p:spPr>
        <p:txBody>
          <a:bodyPr/>
          <a:lstStyle/>
          <a:p>
            <a:r>
              <a:rPr lang="en-US" dirty="0" smtClean="0">
                <a:solidFill>
                  <a:srgbClr val="FFC000"/>
                </a:solidFill>
              </a:rPr>
              <a:t>Conclusion</a:t>
            </a:r>
            <a:endParaRPr lang="en-US" dirty="0">
              <a:solidFill>
                <a:srgbClr val="FFC000"/>
              </a:solidFill>
            </a:endParaRPr>
          </a:p>
        </p:txBody>
      </p:sp>
      <p:sp>
        <p:nvSpPr>
          <p:cNvPr id="3" name="Content Placeholder 2"/>
          <p:cNvSpPr>
            <a:spLocks noGrp="1"/>
          </p:cNvSpPr>
          <p:nvPr>
            <p:ph idx="1"/>
          </p:nvPr>
        </p:nvSpPr>
        <p:spPr/>
        <p:txBody>
          <a:bodyPr/>
          <a:lstStyle/>
          <a:p>
            <a:r>
              <a:rPr lang="en-US" sz="2800" dirty="0" smtClean="0"/>
              <a:t>The recent death of extreme snowmobiler Caleb Moore at the 2013 Winter X games demonstrated the serious risks associated with these sports. </a:t>
            </a:r>
          </a:p>
          <a:p>
            <a:r>
              <a:rPr lang="en-US" sz="2800" dirty="0" smtClean="0"/>
              <a:t>HNI can greatly alter a person’s quality of life, and as participation in these sports increases, a well-established understanding of the incidence of HNI will assist in implementing effective medical prevention programs and proper safety equipment practices.</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206813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rgbClr val="FFC000"/>
                </a:solidFill>
              </a:rPr>
              <a:t>Thanks to: </a:t>
            </a:r>
            <a:r>
              <a:rPr lang="en-US" dirty="0" smtClean="0"/>
              <a:t/>
            </a:r>
            <a:br>
              <a:rPr lang="en-US" dirty="0" smtClean="0"/>
            </a:br>
            <a:r>
              <a:rPr lang="en-US" sz="3100" dirty="0" smtClean="0"/>
              <a:t>Our research team, Vinay Sharma, Juan </a:t>
            </a:r>
            <a:r>
              <a:rPr lang="en-US" sz="3100" dirty="0" err="1" smtClean="0"/>
              <a:t>Rango</a:t>
            </a:r>
            <a:r>
              <a:rPr lang="en-US" sz="3100" dirty="0" smtClean="0"/>
              <a:t>, and Abby Childs</a:t>
            </a:r>
            <a:endParaRPr lang="en-US" dirty="0"/>
          </a:p>
        </p:txBody>
      </p:sp>
      <p:pic>
        <p:nvPicPr>
          <p:cNvPr id="1026" name="Picture 2" descr="http://med.wmich.edu/sites/default/files/front_banner/WMEDclinic.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tretch>
            <a:fillRect/>
          </a:stretch>
        </p:blipFill>
        <p:spPr bwMode="auto">
          <a:xfrm>
            <a:off x="457200" y="2771884"/>
            <a:ext cx="8229600" cy="2930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7347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6504"/>
            <a:ext cx="8229600" cy="5141495"/>
          </a:xfrm>
        </p:spPr>
        <p:txBody>
          <a:bodyPr>
            <a:normAutofit fontScale="70000" lnSpcReduction="20000"/>
          </a:bodyPr>
          <a:lstStyle/>
          <a:p>
            <a:pPr>
              <a:buClr>
                <a:srgbClr val="C00000"/>
              </a:buClr>
            </a:pPr>
            <a:r>
              <a:rPr lang="en-US" sz="3600" dirty="0" smtClean="0">
                <a:cs typeface="Times New Roman" pitchFamily="18" charset="0"/>
              </a:rPr>
              <a:t>a complex pathophysiological process that affects the brain, typically induced by trauma </a:t>
            </a:r>
            <a:endParaRPr lang="en-US" sz="3600" dirty="0">
              <a:cs typeface="Times New Roman" pitchFamily="18" charset="0"/>
            </a:endParaRPr>
          </a:p>
          <a:p>
            <a:pPr>
              <a:buClr>
                <a:srgbClr val="C00000"/>
              </a:buClr>
            </a:pPr>
            <a:r>
              <a:rPr lang="en-US" sz="3600" dirty="0">
                <a:cs typeface="Times New Roman" pitchFamily="18" charset="0"/>
              </a:rPr>
              <a:t>C</a:t>
            </a:r>
            <a:r>
              <a:rPr lang="en-US" sz="3600" dirty="0" smtClean="0">
                <a:cs typeface="Times New Roman" pitchFamily="18" charset="0"/>
              </a:rPr>
              <a:t>aused either by a direct blow to the head or an indirect blow to the body</a:t>
            </a:r>
            <a:r>
              <a:rPr lang="en-US" sz="3600" dirty="0">
                <a:cs typeface="Times New Roman" pitchFamily="18" charset="0"/>
              </a:rPr>
              <a:t> </a:t>
            </a:r>
            <a:r>
              <a:rPr lang="en-US" sz="3600" dirty="0" smtClean="0">
                <a:cs typeface="Times New Roman" pitchFamily="18" charset="0"/>
                <a:sym typeface="Wingdings" panose="05000000000000000000" pitchFamily="2" charset="2"/>
              </a:rPr>
              <a:t></a:t>
            </a:r>
            <a:r>
              <a:rPr lang="en-US" sz="3600" dirty="0" smtClean="0">
                <a:cs typeface="Times New Roman" pitchFamily="18" charset="0"/>
              </a:rPr>
              <a:t> neurological impairments that may resolve spontaneously</a:t>
            </a:r>
          </a:p>
          <a:p>
            <a:endParaRPr lang="en-US" dirty="0" smtClean="0">
              <a:cs typeface="Times New Roman" pitchFamily="18" charset="0"/>
            </a:endParaRPr>
          </a:p>
          <a:p>
            <a:pPr>
              <a:buClr>
                <a:srgbClr val="C00000"/>
              </a:buClr>
            </a:pPr>
            <a:r>
              <a:rPr lang="en-US" sz="3600" dirty="0" smtClean="0">
                <a:cs typeface="Times New Roman" pitchFamily="18" charset="0"/>
              </a:rPr>
              <a:t>Symptoms usually reflect a functional disturbance to the brain, and may include symptoms:</a:t>
            </a:r>
          </a:p>
          <a:p>
            <a:pPr lvl="1">
              <a:buClr>
                <a:srgbClr val="C00000"/>
              </a:buClr>
            </a:pPr>
            <a:r>
              <a:rPr lang="en-US" dirty="0" smtClean="0">
                <a:cs typeface="Times New Roman" pitchFamily="18" charset="0"/>
              </a:rPr>
              <a:t>physical (e.g., headaches, nausea) </a:t>
            </a:r>
          </a:p>
          <a:p>
            <a:pPr lvl="1">
              <a:buClr>
                <a:srgbClr val="C00000"/>
              </a:buClr>
            </a:pPr>
            <a:r>
              <a:rPr lang="en-US" dirty="0" smtClean="0">
                <a:cs typeface="Times New Roman" pitchFamily="18" charset="0"/>
              </a:rPr>
              <a:t>cognitive (e.g., difficulty with concentration or memory)</a:t>
            </a:r>
          </a:p>
          <a:p>
            <a:pPr lvl="1">
              <a:buClr>
                <a:srgbClr val="C00000"/>
              </a:buClr>
            </a:pPr>
            <a:r>
              <a:rPr lang="en-US" dirty="0" smtClean="0">
                <a:cs typeface="Times New Roman" pitchFamily="18" charset="0"/>
              </a:rPr>
              <a:t> emotional (e.g., irritability, sadness)</a:t>
            </a:r>
          </a:p>
          <a:p>
            <a:pPr lvl="1">
              <a:buClr>
                <a:srgbClr val="C00000"/>
              </a:buClr>
            </a:pPr>
            <a:r>
              <a:rPr lang="en-US" dirty="0" smtClean="0">
                <a:cs typeface="Times New Roman" pitchFamily="18" charset="0"/>
              </a:rPr>
              <a:t>maintenance' (e.g., sleep disturbances, changes in appetite or energy levels) </a:t>
            </a:r>
          </a:p>
          <a:p>
            <a:pPr>
              <a:buNone/>
            </a:pPr>
            <a:endParaRPr lang="en-US" dirty="0" smtClean="0">
              <a:cs typeface="Times New Roman" pitchFamily="18" charset="0"/>
            </a:endParaRPr>
          </a:p>
          <a:p>
            <a:pPr>
              <a:buClr>
                <a:srgbClr val="C00000"/>
              </a:buClr>
            </a:pPr>
            <a:r>
              <a:rPr lang="en-US" sz="4000" dirty="0" smtClean="0">
                <a:cs typeface="Times New Roman" pitchFamily="18" charset="0"/>
              </a:rPr>
              <a:t>A concussion is considered a brain injury.</a:t>
            </a:r>
            <a:endParaRPr lang="en-US" sz="4000" dirty="0">
              <a:cs typeface="Times New Roman" pitchFamily="18" charset="0"/>
            </a:endParaRPr>
          </a:p>
        </p:txBody>
      </p:sp>
      <p:sp>
        <p:nvSpPr>
          <p:cNvPr id="4" name="Title 1"/>
          <p:cNvSpPr>
            <a:spLocks noGrp="1"/>
          </p:cNvSpPr>
          <p:nvPr>
            <p:ph type="title"/>
          </p:nvPr>
        </p:nvSpPr>
        <p:spPr>
          <a:xfrm>
            <a:off x="0" y="393349"/>
            <a:ext cx="9144000" cy="943068"/>
          </a:xfrm>
        </p:spPr>
        <p:txBody>
          <a:bodyPr/>
          <a:lstStyle/>
          <a:p>
            <a:r>
              <a:rPr lang="en-US" b="1" dirty="0" smtClean="0">
                <a:solidFill>
                  <a:srgbClr val="FFC000"/>
                </a:solidFill>
              </a:rPr>
              <a:t> What is a </a:t>
            </a:r>
            <a:r>
              <a:rPr lang="en-US" sz="4800" b="1" dirty="0" smtClean="0">
                <a:solidFill>
                  <a:srgbClr val="FFC000"/>
                </a:solidFill>
                <a:latin typeface="Lucida Sans" pitchFamily="34" charset="0"/>
              </a:rPr>
              <a:t>Concussion</a:t>
            </a:r>
            <a:endParaRPr lang="en-US" sz="4000" b="1" dirty="0">
              <a:solidFill>
                <a:srgbClr val="FFC000"/>
              </a:solidFill>
              <a:latin typeface="Lucida San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2337"/>
            <a:ext cx="8229600" cy="4642100"/>
          </a:xfrm>
        </p:spPr>
        <p:txBody>
          <a:bodyPr>
            <a:normAutofit fontScale="92500" lnSpcReduction="20000"/>
          </a:bodyPr>
          <a:lstStyle/>
          <a:p>
            <a:pPr>
              <a:buClr>
                <a:srgbClr val="C00000"/>
              </a:buClr>
            </a:pPr>
            <a:r>
              <a:rPr lang="en-US" sz="4000" dirty="0" smtClean="0"/>
              <a:t>Each year, U.S. emergency departments (EDs) treat an estimated 173,285</a:t>
            </a:r>
            <a:r>
              <a:rPr lang="en-US" sz="4000" b="1" dirty="0" smtClean="0">
                <a:solidFill>
                  <a:srgbClr val="FFC000"/>
                </a:solidFill>
              </a:rPr>
              <a:t> sports- and recreation-related  </a:t>
            </a:r>
            <a:r>
              <a:rPr lang="en-US" sz="4000" dirty="0" smtClean="0"/>
              <a:t>traumatic brain injuries</a:t>
            </a:r>
            <a:r>
              <a:rPr lang="en-US" sz="4000" b="1" dirty="0" smtClean="0"/>
              <a:t>, </a:t>
            </a:r>
            <a:r>
              <a:rPr lang="en-US" sz="3600" dirty="0" smtClean="0"/>
              <a:t>including concussions</a:t>
            </a:r>
          </a:p>
          <a:p>
            <a:pPr>
              <a:buClr>
                <a:srgbClr val="C00000"/>
              </a:buClr>
            </a:pPr>
            <a:r>
              <a:rPr lang="en-US" sz="3600" dirty="0" smtClean="0"/>
              <a:t> Children from birth to 19 years of age </a:t>
            </a:r>
            <a:endParaRPr lang="en-US" sz="4000" dirty="0" smtClean="0"/>
          </a:p>
          <a:p>
            <a:pPr>
              <a:buClr>
                <a:srgbClr val="C00000"/>
              </a:buClr>
            </a:pPr>
            <a:r>
              <a:rPr lang="en-US" sz="4000" dirty="0" smtClean="0"/>
              <a:t>Children and teens are more likely to get a concussion and take longer to recover than adults. </a:t>
            </a:r>
            <a:r>
              <a:rPr lang="en-US" b="1" dirty="0" smtClean="0"/>
              <a:t>	</a:t>
            </a:r>
          </a:p>
          <a:p>
            <a:pPr>
              <a:buClr>
                <a:srgbClr val="C00000"/>
              </a:buClr>
              <a:buNone/>
            </a:pPr>
            <a:endParaRPr lang="en-US" dirty="0"/>
          </a:p>
        </p:txBody>
      </p:sp>
      <p:sp>
        <p:nvSpPr>
          <p:cNvPr id="4" name="Title 1"/>
          <p:cNvSpPr>
            <a:spLocks noGrp="1"/>
          </p:cNvSpPr>
          <p:nvPr>
            <p:ph type="title"/>
          </p:nvPr>
        </p:nvSpPr>
        <p:spPr>
          <a:xfrm>
            <a:off x="0" y="393349"/>
            <a:ext cx="9144000" cy="943068"/>
          </a:xfrm>
        </p:spPr>
        <p:txBody>
          <a:bodyPr/>
          <a:lstStyle/>
          <a:p>
            <a:r>
              <a:rPr lang="en-US" b="1" dirty="0" smtClean="0">
                <a:solidFill>
                  <a:srgbClr val="FFC000"/>
                </a:solidFill>
              </a:rPr>
              <a:t>  </a:t>
            </a:r>
            <a:r>
              <a:rPr lang="en-US" sz="4800" b="1" dirty="0" smtClean="0">
                <a:solidFill>
                  <a:srgbClr val="FFC000"/>
                </a:solidFill>
                <a:latin typeface="Lucida Sans" pitchFamily="34" charset="0"/>
              </a:rPr>
              <a:t>Concussions </a:t>
            </a:r>
            <a:endParaRPr lang="en-US" sz="4000" b="1" dirty="0">
              <a:solidFill>
                <a:srgbClr val="FFC000"/>
              </a:solidFill>
              <a:latin typeface="Lucida Sans" pitchFamily="34" charset="0"/>
            </a:endParaRPr>
          </a:p>
        </p:txBody>
      </p:sp>
      <p:sp>
        <p:nvSpPr>
          <p:cNvPr id="5" name="TextBox 4"/>
          <p:cNvSpPr txBox="1"/>
          <p:nvPr/>
        </p:nvSpPr>
        <p:spPr>
          <a:xfrm>
            <a:off x="1730692" y="6063006"/>
            <a:ext cx="7333098" cy="954107"/>
          </a:xfrm>
          <a:prstGeom prst="rect">
            <a:avLst/>
          </a:prstGeom>
          <a:noFill/>
        </p:spPr>
        <p:txBody>
          <a:bodyPr wrap="none" rtlCol="0">
            <a:spAutoFit/>
          </a:bodyPr>
          <a:lstStyle/>
          <a:p>
            <a:pPr algn="r"/>
            <a:r>
              <a:rPr lang="en-US" sz="1400" b="1" dirty="0" smtClean="0"/>
              <a:t>Nonfatal Traumatic Brain Injuries Related to Sports and Recreation Activities Among Persons </a:t>
            </a:r>
          </a:p>
          <a:p>
            <a:pPr algn="r"/>
            <a:r>
              <a:rPr lang="en-US" sz="1400" b="1" dirty="0" smtClean="0"/>
              <a:t>Aged ≤19 Years --- United States, 2001—2009 </a:t>
            </a:r>
          </a:p>
          <a:p>
            <a:pPr algn="r"/>
            <a:r>
              <a:rPr lang="en-US" sz="1400" b="1" dirty="0" smtClean="0"/>
              <a:t>Morbidity and Mortality Weekly Report (</a:t>
            </a:r>
            <a:r>
              <a:rPr lang="en-US" sz="1400" b="1" i="1" dirty="0" smtClean="0"/>
              <a:t>MMWR</a:t>
            </a:r>
            <a:r>
              <a:rPr lang="en-US" sz="1400" b="1" dirty="0" smtClean="0"/>
              <a:t>) October 7, 2011 / 60(39);1337-1342</a:t>
            </a:r>
          </a:p>
          <a:p>
            <a:pPr algn="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4171"/>
            <a:ext cx="9144000" cy="1078829"/>
          </a:xfrm>
        </p:spPr>
        <p:txBody>
          <a:bodyPr>
            <a:normAutofit fontScale="90000"/>
          </a:bodyPr>
          <a:lstStyle/>
          <a:p>
            <a:r>
              <a:rPr lang="en-US" sz="4000" b="1" dirty="0" smtClean="0">
                <a:solidFill>
                  <a:srgbClr val="FFC000"/>
                </a:solidFill>
              </a:rPr>
              <a:t> </a:t>
            </a:r>
            <a:r>
              <a:rPr lang="en-US" sz="4000" dirty="0" smtClean="0">
                <a:solidFill>
                  <a:srgbClr val="FFC000"/>
                </a:solidFill>
                <a:latin typeface="Lucida Sans" pitchFamily="34" charset="0"/>
              </a:rPr>
              <a:t>Estimated TBI vs. non-fatal injuries</a:t>
            </a:r>
            <a:endParaRPr lang="en-US" sz="3200" b="1" dirty="0">
              <a:solidFill>
                <a:srgbClr val="FFC000"/>
              </a:solidFill>
              <a:latin typeface="Lucida Sans" pitchFamily="34" charset="0"/>
            </a:endParaRPr>
          </a:p>
        </p:txBody>
      </p:sp>
      <p:sp>
        <p:nvSpPr>
          <p:cNvPr id="8" name="TextBox 7"/>
          <p:cNvSpPr txBox="1"/>
          <p:nvPr/>
        </p:nvSpPr>
        <p:spPr>
          <a:xfrm>
            <a:off x="2887572" y="6376555"/>
            <a:ext cx="5977855" cy="276999"/>
          </a:xfrm>
          <a:prstGeom prst="rect">
            <a:avLst/>
          </a:prstGeom>
          <a:noFill/>
        </p:spPr>
        <p:txBody>
          <a:bodyPr wrap="none" rtlCol="0">
            <a:spAutoFit/>
          </a:bodyPr>
          <a:lstStyle/>
          <a:p>
            <a:r>
              <a:rPr lang="en-US" sz="1200" dirty="0" smtClean="0"/>
              <a:t>http://www.cdc.gov/mmwr/preview/mmwrhtml/mm6039a1.htm?s_cid=mm6039a1_w#tab1</a:t>
            </a:r>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xmlns="" val="2786975801"/>
              </p:ext>
            </p:extLst>
          </p:nvPr>
        </p:nvGraphicFramePr>
        <p:xfrm>
          <a:off x="256673" y="1735043"/>
          <a:ext cx="8608753" cy="4680313"/>
        </p:xfrm>
        <a:graphic>
          <a:graphicData uri="http://schemas.openxmlformats.org/drawingml/2006/table">
            <a:tbl>
              <a:tblPr/>
              <a:tblGrid>
                <a:gridCol w="2213811"/>
                <a:gridCol w="2021305"/>
                <a:gridCol w="2342148"/>
                <a:gridCol w="1958492"/>
                <a:gridCol w="72997"/>
              </a:tblGrid>
              <a:tr h="1088258">
                <a:tc rowSpan="2">
                  <a:txBody>
                    <a:bodyPr/>
                    <a:lstStyle/>
                    <a:p>
                      <a:pPr marL="0" marR="0" algn="ctr">
                        <a:lnSpc>
                          <a:spcPct val="115000"/>
                        </a:lnSpc>
                        <a:spcBef>
                          <a:spcPts val="0"/>
                        </a:spcBef>
                        <a:spcAft>
                          <a:spcPts val="1000"/>
                        </a:spcAft>
                      </a:pPr>
                      <a:r>
                        <a:rPr lang="en-US" sz="2800" b="1" dirty="0">
                          <a:solidFill>
                            <a:srgbClr val="FF0000"/>
                          </a:solidFill>
                          <a:latin typeface="Times New Roman"/>
                          <a:ea typeface="Times New Roman"/>
                          <a:cs typeface="Times New Roman"/>
                        </a:rPr>
                        <a:t>Activity</a:t>
                      </a:r>
                      <a:endParaRPr lang="en-US" sz="2800" b="1" dirty="0">
                        <a:solidFill>
                          <a:srgbClr val="FF00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latin typeface="Times New Roman"/>
                          <a:ea typeface="Times New Roman"/>
                          <a:cs typeface="Times New Roman"/>
                        </a:rPr>
                        <a:t>TBIs</a:t>
                      </a:r>
                      <a:endParaRPr lang="en-US" sz="2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All visits for sports and recreation--related injuries</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1800" b="1" dirty="0">
                          <a:solidFill>
                            <a:srgbClr val="FFFF00"/>
                          </a:solidFill>
                          <a:latin typeface="Times New Roman"/>
                          <a:ea typeface="Times New Roman"/>
                          <a:cs typeface="Times New Roman"/>
                        </a:rPr>
                        <a:t>% of all visits for injuries that were TBIs</a:t>
                      </a:r>
                      <a:endParaRPr lang="en-US" sz="18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013">
                <a:tc vMerge="1">
                  <a:txBody>
                    <a:bodyPr/>
                    <a:lstStyle/>
                    <a:p>
                      <a:endParaRPr lang="en-US"/>
                    </a:p>
                  </a:txBody>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No.*</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No.*</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b="1">
                        <a:solidFill>
                          <a:srgbClr val="FFFF00"/>
                        </a:solidFill>
                        <a:latin typeface="Calibri"/>
                        <a:ea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27013">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Bicycling</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26,212</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Times New Roman"/>
                          <a:ea typeface="Times New Roman"/>
                          <a:cs typeface="Times New Roman"/>
                        </a:rPr>
                        <a:t>323,571</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8.1</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42324">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Skateboarding</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6,004</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Times New Roman"/>
                          <a:ea typeface="Times New Roman"/>
                          <a:cs typeface="Times New Roman"/>
                        </a:rPr>
                        <a:t>101,577</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5.9</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42324">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Moped/Dirt bike </a:t>
                      </a:r>
                      <a:r>
                        <a:rPr lang="en-US" sz="1800" b="1" dirty="0" smtClean="0">
                          <a:latin typeface="Times New Roman"/>
                          <a:ea typeface="Times New Roman"/>
                          <a:cs typeface="Times New Roman"/>
                        </a:rPr>
                        <a:t>riding</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3,370</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Times New Roman"/>
                          <a:ea typeface="Times New Roman"/>
                          <a:cs typeface="Times New Roman"/>
                        </a:rPr>
                        <a:t>39,363</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8.6</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72947">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Roller skating</a:t>
                      </a:r>
                      <a:r>
                        <a:rPr lang="en-US" sz="1800" b="1" dirty="0" smtClean="0">
                          <a:latin typeface="Times New Roman"/>
                          <a:ea typeface="Times New Roman"/>
                          <a:cs typeface="Times New Roman"/>
                        </a:rPr>
                        <a:t>/ Unspecified </a:t>
                      </a:r>
                      <a:r>
                        <a:rPr lang="en-US" sz="1800" b="1" dirty="0">
                          <a:latin typeface="Times New Roman"/>
                          <a:ea typeface="Times New Roman"/>
                          <a:cs typeface="Times New Roman"/>
                        </a:rPr>
                        <a:t>skating</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1,126</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34,717</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3.2</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42324">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In-line skating</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853</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25,350</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3.4</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21797">
                <a:tc>
                  <a:txBody>
                    <a:bodyPr/>
                    <a:lstStyle/>
                    <a:p>
                      <a:pPr marL="0" marR="0" algn="r">
                        <a:lnSpc>
                          <a:spcPct val="115000"/>
                        </a:lnSpc>
                        <a:spcBef>
                          <a:spcPts val="0"/>
                        </a:spcBef>
                        <a:spcAft>
                          <a:spcPts val="1000"/>
                        </a:spcAft>
                      </a:pPr>
                      <a:r>
                        <a:rPr lang="en-US" sz="1800" b="1" dirty="0">
                          <a:latin typeface="Times New Roman"/>
                          <a:ea typeface="Times New Roman"/>
                          <a:cs typeface="Times New Roman"/>
                        </a:rPr>
                        <a:t>Total</a:t>
                      </a:r>
                      <a:endParaRPr lang="en-US" sz="1800" b="1" dirty="0">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173,285</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Times New Roman"/>
                          <a:ea typeface="Times New Roman"/>
                          <a:cs typeface="Times New Roman"/>
                        </a:rPr>
                        <a:t>2,651,581</a:t>
                      </a:r>
                      <a:endParaRPr lang="en-US" sz="1800" b="1">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solidFill>
                            <a:srgbClr val="FFFF00"/>
                          </a:solidFill>
                          <a:latin typeface="Times New Roman"/>
                          <a:ea typeface="Times New Roman"/>
                          <a:cs typeface="Times New Roman"/>
                        </a:rPr>
                        <a:t>6.5</a:t>
                      </a:r>
                      <a:endParaRPr lang="en-US" sz="2400" b="1" dirty="0">
                        <a:solidFill>
                          <a:srgbClr val="FFFF00"/>
                        </a:solidFill>
                        <a:latin typeface="Calibri"/>
                        <a:ea typeface="Calibri"/>
                        <a:cs typeface="Times New Roman"/>
                      </a:endParaRPr>
                    </a:p>
                  </a:txBody>
                  <a:tcPr marL="5851" marR="5851" marT="5851" marB="58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349"/>
            <a:ext cx="9144000" cy="943068"/>
          </a:xfrm>
        </p:spPr>
        <p:txBody>
          <a:bodyPr/>
          <a:lstStyle/>
          <a:p>
            <a:r>
              <a:rPr lang="en-US" b="1" dirty="0" smtClean="0">
                <a:solidFill>
                  <a:srgbClr val="FFC000"/>
                </a:solidFill>
              </a:rPr>
              <a:t>  </a:t>
            </a:r>
            <a:r>
              <a:rPr lang="en-US" sz="4800" b="1" dirty="0" smtClean="0">
                <a:solidFill>
                  <a:srgbClr val="FFC000"/>
                </a:solidFill>
                <a:latin typeface="Lucida Sans" pitchFamily="34" charset="0"/>
              </a:rPr>
              <a:t>Extreme Sports</a:t>
            </a:r>
            <a:endParaRPr lang="en-US" sz="4000" b="1" dirty="0">
              <a:solidFill>
                <a:srgbClr val="FFC000"/>
              </a:solidFill>
              <a:latin typeface="Lucida Sans" pitchFamily="34" charset="0"/>
            </a:endParaRPr>
          </a:p>
        </p:txBody>
      </p:sp>
      <p:sp>
        <p:nvSpPr>
          <p:cNvPr id="3" name="Content Placeholder 2"/>
          <p:cNvSpPr>
            <a:spLocks noGrp="1"/>
          </p:cNvSpPr>
          <p:nvPr>
            <p:ph idx="1"/>
          </p:nvPr>
        </p:nvSpPr>
        <p:spPr>
          <a:xfrm>
            <a:off x="253079" y="1400585"/>
            <a:ext cx="6284625" cy="5465423"/>
          </a:xfrm>
        </p:spPr>
        <p:txBody>
          <a:bodyPr>
            <a:normAutofit/>
          </a:bodyPr>
          <a:lstStyle/>
          <a:p>
            <a:pPr marL="342900" indent="-342900">
              <a:buClr>
                <a:srgbClr val="C00000"/>
              </a:buClr>
              <a:buSzPct val="150000"/>
              <a:buFont typeface="Arial" pitchFamily="34" charset="0"/>
              <a:buChar char="•"/>
            </a:pPr>
            <a:endParaRPr lang="en-US" sz="2800" dirty="0" smtClean="0">
              <a:cs typeface="Arial" pitchFamily="34" charset="0"/>
            </a:endParaRPr>
          </a:p>
          <a:p>
            <a:pPr marL="342900" indent="-342900">
              <a:buClr>
                <a:srgbClr val="C00000"/>
              </a:buClr>
              <a:buSzPct val="150000"/>
              <a:buFont typeface="Arial" pitchFamily="34" charset="0"/>
              <a:buChar char="•"/>
            </a:pPr>
            <a:r>
              <a:rPr lang="en-US" sz="2800" dirty="0" smtClean="0">
                <a:cs typeface="Arial" pitchFamily="34" charset="0"/>
              </a:rPr>
              <a:t>What are extreme sports? </a:t>
            </a:r>
          </a:p>
          <a:p>
            <a:pPr marL="653796" lvl="1" indent="-342900">
              <a:buClr>
                <a:srgbClr val="C00000"/>
              </a:buClr>
              <a:buSzPct val="150000"/>
              <a:buFont typeface="Arial" pitchFamily="34" charset="0"/>
              <a:buChar char="•"/>
            </a:pPr>
            <a:r>
              <a:rPr lang="en-US" sz="2400" dirty="0" smtClean="0"/>
              <a:t>non-traditional, adventure sports</a:t>
            </a:r>
          </a:p>
          <a:p>
            <a:pPr marL="653796" lvl="1" indent="-342900">
              <a:buClr>
                <a:srgbClr val="C00000"/>
              </a:buClr>
              <a:buSzPct val="150000"/>
              <a:buFont typeface="Arial" pitchFamily="34" charset="0"/>
              <a:buChar char="•"/>
            </a:pPr>
            <a:r>
              <a:rPr lang="en-US" sz="2400" dirty="0"/>
              <a:t>high-risk activities with the potential for serious injury and danger, including the risk of a fatal injury.</a:t>
            </a:r>
          </a:p>
          <a:p>
            <a:pPr marL="653796" lvl="1" indent="-342900">
              <a:buClr>
                <a:srgbClr val="C00000"/>
              </a:buClr>
              <a:buSzPct val="150000"/>
              <a:buFont typeface="Arial" pitchFamily="34" charset="0"/>
              <a:buChar char="•"/>
            </a:pPr>
            <a:endParaRPr lang="en-US" sz="2400" dirty="0" smtClean="0"/>
          </a:p>
          <a:p>
            <a:pPr marL="653796" lvl="1" indent="-342900">
              <a:buClr>
                <a:srgbClr val="C00000"/>
              </a:buClr>
              <a:buSzPct val="150000"/>
              <a:buFont typeface="Arial" pitchFamily="34" charset="0"/>
              <a:buChar char="•"/>
            </a:pPr>
            <a:r>
              <a:rPr lang="en-US" sz="2400" dirty="0" smtClean="0"/>
              <a:t>evolved </a:t>
            </a:r>
            <a:r>
              <a:rPr lang="en-US" sz="2400" dirty="0"/>
              <a:t>to denote activities such as bungee jumping, snowboarding, extreme skiing, </a:t>
            </a:r>
            <a:r>
              <a:rPr lang="en-US" sz="2400" dirty="0" err="1"/>
              <a:t>canyoning</a:t>
            </a:r>
            <a:r>
              <a:rPr lang="en-US" sz="2400" dirty="0"/>
              <a:t>, surfing, skateboarding, sky-diving, paragliding, rock climbing and mountain </a:t>
            </a:r>
            <a:r>
              <a:rPr lang="en-US" sz="2400" dirty="0" smtClean="0"/>
              <a:t>bicycling</a:t>
            </a:r>
            <a:endParaRPr lang="en-US" sz="2400" dirty="0" smtClean="0">
              <a:cs typeface="Arial" pitchFamily="34" charset="0"/>
            </a:endParaRPr>
          </a:p>
        </p:txBody>
      </p:sp>
      <p:pic>
        <p:nvPicPr>
          <p:cNvPr id="1028" name="Picture 4" descr="http://cdn03.cdn.justjaredjr.com/wp-content/uploads/pictures/2014/02/sochi-skislope/joss-nick-gus-ski-slopestyle-medals-sochi-olympics-0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611446" y="2504372"/>
            <a:ext cx="2333400" cy="1562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57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349"/>
            <a:ext cx="9144000" cy="943068"/>
          </a:xfrm>
        </p:spPr>
        <p:txBody>
          <a:bodyPr/>
          <a:lstStyle/>
          <a:p>
            <a:r>
              <a:rPr lang="en-US" b="1" dirty="0" smtClean="0">
                <a:solidFill>
                  <a:srgbClr val="FFC000"/>
                </a:solidFill>
              </a:rPr>
              <a:t>  </a:t>
            </a:r>
            <a:r>
              <a:rPr lang="en-US" sz="4800" b="1" dirty="0" smtClean="0">
                <a:solidFill>
                  <a:srgbClr val="FFC000"/>
                </a:solidFill>
                <a:latin typeface="Lucida Sans" pitchFamily="34" charset="0"/>
              </a:rPr>
              <a:t>Extreme Sports</a:t>
            </a:r>
            <a:endParaRPr lang="en-US" sz="4000" b="1" dirty="0">
              <a:solidFill>
                <a:srgbClr val="FFC000"/>
              </a:solidFill>
              <a:latin typeface="Lucida Sans" pitchFamily="34" charset="0"/>
            </a:endParaRPr>
          </a:p>
        </p:txBody>
      </p:sp>
      <p:sp>
        <p:nvSpPr>
          <p:cNvPr id="3" name="Content Placeholder 2"/>
          <p:cNvSpPr>
            <a:spLocks noGrp="1"/>
          </p:cNvSpPr>
          <p:nvPr>
            <p:ph idx="1"/>
          </p:nvPr>
        </p:nvSpPr>
        <p:spPr>
          <a:xfrm>
            <a:off x="253079" y="1400585"/>
            <a:ext cx="6284625" cy="5465423"/>
          </a:xfrm>
        </p:spPr>
        <p:txBody>
          <a:bodyPr>
            <a:normAutofit/>
          </a:bodyPr>
          <a:lstStyle/>
          <a:p>
            <a:pPr marL="342900" indent="-342900">
              <a:buClr>
                <a:srgbClr val="C00000"/>
              </a:buClr>
              <a:buSzPct val="150000"/>
              <a:buFont typeface="Arial" pitchFamily="34" charset="0"/>
              <a:buChar char="•"/>
            </a:pPr>
            <a:endParaRPr lang="en-US" sz="2800" dirty="0" smtClean="0">
              <a:latin typeface="Arial" pitchFamily="34" charset="0"/>
              <a:cs typeface="Arial" pitchFamily="34" charset="0"/>
            </a:endParaRPr>
          </a:p>
          <a:p>
            <a:pPr marL="342900" indent="-342900">
              <a:buClr>
                <a:srgbClr val="C00000"/>
              </a:buClr>
              <a:buSzPct val="150000"/>
              <a:buFont typeface="Arial" pitchFamily="34" charset="0"/>
              <a:buChar char="•"/>
            </a:pPr>
            <a:r>
              <a:rPr lang="en-US" sz="2800" dirty="0">
                <a:latin typeface="Arial" pitchFamily="34" charset="0"/>
                <a:cs typeface="Arial" pitchFamily="34" charset="0"/>
              </a:rPr>
              <a:t>Since the mid 1960s, international participation has grown exponentially, especially among teenagers</a:t>
            </a:r>
          </a:p>
          <a:p>
            <a:pPr marL="342900" indent="-342900">
              <a:buClr>
                <a:srgbClr val="C00000"/>
              </a:buClr>
              <a:buSzPct val="150000"/>
              <a:buFont typeface="Arial" pitchFamily="34" charset="0"/>
              <a:buChar char="•"/>
            </a:pPr>
            <a:r>
              <a:rPr lang="en-US" sz="2800" dirty="0">
                <a:latin typeface="Arial" pitchFamily="34" charset="0"/>
                <a:cs typeface="Arial" pitchFamily="34" charset="0"/>
              </a:rPr>
              <a:t>Accepted as a separate and organized entity as evidenced by</a:t>
            </a:r>
          </a:p>
          <a:p>
            <a:pPr marL="800100" lvl="1" indent="-342900">
              <a:buClr>
                <a:srgbClr val="C00000"/>
              </a:buClr>
              <a:buSzPct val="150000"/>
              <a:buFont typeface="Arial" pitchFamily="34" charset="0"/>
              <a:buChar char="•"/>
            </a:pPr>
            <a:r>
              <a:rPr lang="en-US" sz="2400" dirty="0">
                <a:latin typeface="Arial" pitchFamily="34" charset="0"/>
                <a:cs typeface="Arial" pitchFamily="34" charset="0"/>
              </a:rPr>
              <a:t>the advent and rising popularity of the X-games</a:t>
            </a:r>
          </a:p>
          <a:p>
            <a:pPr marL="800100" lvl="1" indent="-342900">
              <a:buClr>
                <a:srgbClr val="C00000"/>
              </a:buClr>
              <a:buSzPct val="150000"/>
              <a:buFont typeface="Arial" pitchFamily="34" charset="0"/>
              <a:buChar char="•"/>
            </a:pPr>
            <a:r>
              <a:rPr lang="en-US" sz="2400" dirty="0">
                <a:latin typeface="Arial" pitchFamily="34" charset="0"/>
                <a:cs typeface="Arial" pitchFamily="34" charset="0"/>
              </a:rPr>
              <a:t>Winter Olympics in 2014</a:t>
            </a:r>
          </a:p>
        </p:txBody>
      </p:sp>
      <p:pic>
        <p:nvPicPr>
          <p:cNvPr id="7" name="Picture 6" descr="Sochi Olympics.ti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978316" y="4345341"/>
            <a:ext cx="1693814" cy="2376290"/>
          </a:xfrm>
          <a:prstGeom prst="rect">
            <a:avLst/>
          </a:prstGeom>
          <a:ln>
            <a:solidFill>
              <a:schemeClr val="bg1"/>
            </a:solidFill>
          </a:ln>
        </p:spPr>
      </p:pic>
      <p:pic>
        <p:nvPicPr>
          <p:cNvPr id="1028" name="Picture 4" descr="http://cdn03.cdn.justjaredjr.com/wp-content/uploads/pictures/2014/02/sochi-skislope/joss-nick-gus-ski-slopestyle-medals-sochi-olympics-03.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11446" y="2504372"/>
            <a:ext cx="2333400" cy="1562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8" name="Picture 7" descr="X Games.tif"/>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014561" y="566384"/>
            <a:ext cx="1535873" cy="1671791"/>
          </a:xfrm>
          <a:prstGeom prst="rect">
            <a:avLst/>
          </a:prstGeom>
          <a:ln w="9525">
            <a:solidFill>
              <a:schemeClr val="bg1"/>
            </a:solidFill>
          </a:ln>
        </p:spPr>
      </p:pic>
    </p:spTree>
    <p:extLst>
      <p:ext uri="{BB962C8B-B14F-4D97-AF65-F5344CB8AC3E}">
        <p14:creationId xmlns:p14="http://schemas.microsoft.com/office/powerpoint/2010/main" xmlns="" val="389014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180"/>
            <a:ext cx="9144000" cy="970229"/>
          </a:xfrm>
        </p:spPr>
        <p:txBody>
          <a:bodyPr/>
          <a:lstStyle/>
          <a:p>
            <a:r>
              <a:rPr lang="en-US" dirty="0" smtClean="0">
                <a:solidFill>
                  <a:srgbClr val="FFC000"/>
                </a:solidFill>
                <a:latin typeface="Lucida Sans" pitchFamily="34" charset="0"/>
              </a:rPr>
              <a:t>  </a:t>
            </a:r>
            <a:r>
              <a:rPr lang="en-US" sz="4800" b="1" dirty="0" smtClean="0">
                <a:solidFill>
                  <a:srgbClr val="FFC000"/>
                </a:solidFill>
                <a:latin typeface="Lucida Sans" pitchFamily="34" charset="0"/>
              </a:rPr>
              <a:t>Extreme Sports</a:t>
            </a:r>
            <a:endParaRPr lang="en-US" sz="4800" b="1" dirty="0">
              <a:solidFill>
                <a:srgbClr val="FFC000"/>
              </a:solidFill>
              <a:latin typeface="Lucida Sans" pitchFamily="34" charset="0"/>
            </a:endParaRPr>
          </a:p>
        </p:txBody>
      </p:sp>
      <p:sp>
        <p:nvSpPr>
          <p:cNvPr id="3" name="Content Placeholder 2"/>
          <p:cNvSpPr>
            <a:spLocks noGrp="1"/>
          </p:cNvSpPr>
          <p:nvPr>
            <p:ph idx="1"/>
          </p:nvPr>
        </p:nvSpPr>
        <p:spPr>
          <a:xfrm>
            <a:off x="128337" y="1658352"/>
            <a:ext cx="8881577" cy="5237747"/>
          </a:xfrm>
        </p:spPr>
        <p:txBody>
          <a:bodyPr>
            <a:noAutofit/>
          </a:bodyPr>
          <a:lstStyle/>
          <a:p>
            <a:pPr marL="342900" indent="-342900">
              <a:buFont typeface="Arial"/>
              <a:buChar char="•"/>
            </a:pPr>
            <a:r>
              <a:rPr lang="en-US" sz="2800" dirty="0"/>
              <a:t>Despite heightened </a:t>
            </a:r>
            <a:r>
              <a:rPr lang="en-US" sz="2800" dirty="0" smtClean="0"/>
              <a:t>participation </a:t>
            </a:r>
          </a:p>
          <a:p>
            <a:pPr marL="342900" indent="-342900">
              <a:buFont typeface="Arial"/>
              <a:buChar char="•"/>
            </a:pPr>
            <a:r>
              <a:rPr lang="en-US" sz="2800" dirty="0">
                <a:cs typeface="Arial" pitchFamily="34" charset="0"/>
              </a:rPr>
              <a:t>l</a:t>
            </a:r>
            <a:r>
              <a:rPr lang="en-US" sz="2800" dirty="0" smtClean="0">
                <a:cs typeface="Arial" pitchFamily="34" charset="0"/>
              </a:rPr>
              <a:t>ittle </a:t>
            </a:r>
            <a:r>
              <a:rPr lang="en-US" sz="2800" dirty="0">
                <a:cs typeface="Arial" pitchFamily="34" charset="0"/>
              </a:rPr>
              <a:t>evidence exists </a:t>
            </a:r>
            <a:r>
              <a:rPr lang="en-US" sz="2800" dirty="0" smtClean="0">
                <a:cs typeface="Arial" pitchFamily="34" charset="0"/>
              </a:rPr>
              <a:t>describing</a:t>
            </a:r>
          </a:p>
          <a:p>
            <a:pPr marL="342900" indent="-342900">
              <a:buFont typeface="Arial"/>
              <a:buChar char="•"/>
            </a:pPr>
            <a:r>
              <a:rPr lang="en-US" sz="2800" dirty="0" smtClean="0">
                <a:cs typeface="Arial" pitchFamily="34" charset="0"/>
              </a:rPr>
              <a:t>injury </a:t>
            </a:r>
            <a:r>
              <a:rPr lang="en-US" sz="2800" dirty="0">
                <a:cs typeface="Arial" pitchFamily="34" charset="0"/>
              </a:rPr>
              <a:t>rates </a:t>
            </a:r>
            <a:r>
              <a:rPr lang="en-US" sz="2800" dirty="0" smtClean="0">
                <a:cs typeface="Arial" pitchFamily="34" charset="0"/>
              </a:rPr>
              <a:t>due to: </a:t>
            </a:r>
          </a:p>
          <a:p>
            <a:pPr marL="800100" lvl="1" indent="-342900">
              <a:buFont typeface="Arial"/>
              <a:buChar char="•"/>
            </a:pPr>
            <a:r>
              <a:rPr lang="en-US" sz="2400" dirty="0" smtClean="0">
                <a:cs typeface="Arial" pitchFamily="34" charset="0"/>
              </a:rPr>
              <a:t>non-traditional</a:t>
            </a:r>
          </a:p>
          <a:p>
            <a:pPr marL="800100" lvl="1" indent="-342900">
              <a:buFont typeface="Arial"/>
              <a:buChar char="•"/>
            </a:pPr>
            <a:r>
              <a:rPr lang="en-US" sz="2400" dirty="0" smtClean="0">
                <a:cs typeface="Arial" pitchFamily="34" charset="0"/>
              </a:rPr>
              <a:t>independent </a:t>
            </a:r>
            <a:r>
              <a:rPr lang="en-US" sz="2400" dirty="0">
                <a:cs typeface="Arial" pitchFamily="34" charset="0"/>
              </a:rPr>
              <a:t>participation </a:t>
            </a:r>
          </a:p>
          <a:p>
            <a:pPr marL="800100" lvl="1" indent="-342900">
              <a:buFont typeface="Arial"/>
              <a:buChar char="•"/>
            </a:pPr>
            <a:r>
              <a:rPr lang="en-US" sz="2400" dirty="0" smtClean="0">
                <a:cs typeface="Arial" pitchFamily="34" charset="0"/>
              </a:rPr>
              <a:t>lack </a:t>
            </a:r>
            <a:r>
              <a:rPr lang="en-US" sz="2400" dirty="0">
                <a:cs typeface="Arial" pitchFamily="34" charset="0"/>
              </a:rPr>
              <a:t>of official </a:t>
            </a:r>
            <a:r>
              <a:rPr lang="en-US" sz="2400" dirty="0" smtClean="0">
                <a:cs typeface="Arial" pitchFamily="34" charset="0"/>
              </a:rPr>
              <a:t>regulation</a:t>
            </a:r>
          </a:p>
          <a:p>
            <a:pPr marL="342900" indent="-342900">
              <a:buFont typeface="Arial"/>
              <a:buChar char="•"/>
            </a:pPr>
            <a:r>
              <a:rPr lang="en-US" sz="2400" dirty="0">
                <a:cs typeface="Arial" pitchFamily="34" charset="0"/>
              </a:rPr>
              <a:t>I</a:t>
            </a:r>
            <a:r>
              <a:rPr lang="en-US" sz="2400" dirty="0" smtClean="0">
                <a:cs typeface="Arial" pitchFamily="34" charset="0"/>
              </a:rPr>
              <a:t>ncreased </a:t>
            </a:r>
            <a:r>
              <a:rPr lang="en-US" sz="2400" dirty="0">
                <a:cs typeface="Arial" pitchFamily="34" charset="0"/>
              </a:rPr>
              <a:t>risk of injury and </a:t>
            </a:r>
            <a:r>
              <a:rPr lang="en-US" sz="2400" dirty="0" smtClean="0">
                <a:cs typeface="Arial" pitchFamily="34" charset="0"/>
              </a:rPr>
              <a:t>death</a:t>
            </a:r>
            <a:r>
              <a:rPr lang="en-US" sz="2400" dirty="0" smtClean="0">
                <a:cs typeface="Arial" pitchFamily="34" charset="0"/>
                <a:sym typeface="Wingdings" panose="05000000000000000000" pitchFamily="2" charset="2"/>
              </a:rPr>
              <a:t></a:t>
            </a:r>
            <a:r>
              <a:rPr lang="en-US" sz="2400" dirty="0" smtClean="0">
                <a:cs typeface="Arial" pitchFamily="34" charset="0"/>
              </a:rPr>
              <a:t> necessitates the </a:t>
            </a:r>
            <a:r>
              <a:rPr lang="en-US" sz="2400" dirty="0">
                <a:cs typeface="Arial" pitchFamily="34" charset="0"/>
              </a:rPr>
              <a:t>need to better understand injury rates and </a:t>
            </a:r>
            <a:r>
              <a:rPr lang="en-US" sz="2400" dirty="0" smtClean="0">
                <a:cs typeface="Arial" pitchFamily="34" charset="0"/>
              </a:rPr>
              <a:t>trends</a:t>
            </a:r>
          </a:p>
          <a:p>
            <a:pPr marL="342900" indent="-342900">
              <a:buFont typeface="Arial"/>
              <a:buChar char="•"/>
            </a:pPr>
            <a:r>
              <a:rPr lang="en-US" sz="2400" dirty="0" smtClean="0">
                <a:cs typeface="Arial" pitchFamily="34" charset="0"/>
              </a:rPr>
              <a:t>Specifically</a:t>
            </a:r>
            <a:r>
              <a:rPr lang="en-US" sz="2400" dirty="0">
                <a:cs typeface="Arial" pitchFamily="34" charset="0"/>
              </a:rPr>
              <a:t>, head and neck injuries (HNI) are a growing concern because of increased awareness of short and long term consequences reported in the literature </a:t>
            </a:r>
            <a:endParaRPr lang="en-US" sz="2400" dirty="0" smtClean="0">
              <a:cs typeface="Arial" pitchFamily="34" charset="0"/>
            </a:endParaRPr>
          </a:p>
          <a:p>
            <a:endParaRPr lang="en-US" sz="2400" dirty="0">
              <a:cs typeface="Arial" pitchFamily="34" charset="0"/>
            </a:endParaRPr>
          </a:p>
        </p:txBody>
      </p:sp>
      <p:pic>
        <p:nvPicPr>
          <p:cNvPr id="7" name="Picture 2" descr="http://www.gannett-cdn.com/-mm-/ac1394dbdcca6a36cbf486633b129cd813095ac3/r=x404&amp;c=534x401/local/-/media/USATODAY/USATODAY/2013/02/02/dartois-2-2-13-4_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91200" y="295681"/>
            <a:ext cx="3352800" cy="2520031"/>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597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41095"/>
            <a:ext cx="8229600" cy="4114800"/>
          </a:xfrm>
        </p:spPr>
        <p:txBody>
          <a:bodyPr>
            <a:normAutofit fontScale="92500"/>
          </a:bodyPr>
          <a:lstStyle/>
          <a:p>
            <a:pPr marL="320040" lvl="1" indent="-320040">
              <a:buClr>
                <a:schemeClr val="accent1"/>
              </a:buClr>
              <a:buSzPct val="70000"/>
              <a:buFont typeface="Wingdings 2"/>
              <a:buChar char=""/>
            </a:pPr>
            <a:r>
              <a:rPr lang="en-US" sz="3600" b="1" dirty="0"/>
              <a:t>F</a:t>
            </a:r>
            <a:r>
              <a:rPr lang="en-US" sz="3200" dirty="0" smtClean="0"/>
              <a:t>irst </a:t>
            </a:r>
            <a:r>
              <a:rPr lang="en-US" sz="3200" dirty="0"/>
              <a:t>White House Healthy Kids &amp; Safe Sports Concussion </a:t>
            </a:r>
            <a:r>
              <a:rPr lang="en-US" sz="3200" dirty="0" smtClean="0"/>
              <a:t>Summit </a:t>
            </a:r>
            <a:r>
              <a:rPr lang="en-US" sz="3200" b="1" dirty="0"/>
              <a:t>– May 29, </a:t>
            </a:r>
            <a:r>
              <a:rPr lang="en-US" sz="3200" b="1" dirty="0" smtClean="0"/>
              <a:t>2014 - President Obama said:</a:t>
            </a:r>
            <a:endParaRPr lang="en-US" sz="3200" b="1" dirty="0"/>
          </a:p>
          <a:p>
            <a:r>
              <a:rPr lang="en-US" sz="3600" dirty="0" smtClean="0"/>
              <a:t>We need 'better data' on sports concussions </a:t>
            </a:r>
          </a:p>
          <a:p>
            <a:r>
              <a:rPr lang="en-US" sz="3900" dirty="0" smtClean="0"/>
              <a:t>“We've got to have better research, better data, better safety equipment, better protocols</a:t>
            </a:r>
            <a:r>
              <a:rPr lang="en-US" sz="3900" dirty="0"/>
              <a:t>.</a:t>
            </a:r>
            <a:r>
              <a:rPr lang="en-US" sz="3900" dirty="0" smtClean="0"/>
              <a:t>"</a:t>
            </a:r>
            <a:endParaRPr lang="en-US" sz="3900" b="1" dirty="0" smtClean="0"/>
          </a:p>
        </p:txBody>
      </p:sp>
      <p:sp>
        <p:nvSpPr>
          <p:cNvPr id="4" name="Title 1"/>
          <p:cNvSpPr>
            <a:spLocks noGrp="1"/>
          </p:cNvSpPr>
          <p:nvPr>
            <p:ph type="title"/>
          </p:nvPr>
        </p:nvSpPr>
        <p:spPr>
          <a:xfrm>
            <a:off x="0" y="64171"/>
            <a:ext cx="9144000" cy="1572126"/>
          </a:xfrm>
        </p:spPr>
        <p:txBody>
          <a:bodyPr>
            <a:normAutofit/>
          </a:bodyPr>
          <a:lstStyle/>
          <a:p>
            <a:r>
              <a:rPr lang="en-US" dirty="0" smtClean="0">
                <a:solidFill>
                  <a:srgbClr val="FFC000"/>
                </a:solidFill>
              </a:rPr>
              <a:t>Media and Concussions</a:t>
            </a:r>
            <a:endParaRPr lang="en-US" sz="4000" b="1" dirty="0">
              <a:solidFill>
                <a:srgbClr val="FFC000"/>
              </a:solidFill>
              <a:latin typeface="Lucida Sans" pitchFamily="34" charset="0"/>
            </a:endParaRPr>
          </a:p>
        </p:txBody>
      </p:sp>
      <p:sp>
        <p:nvSpPr>
          <p:cNvPr id="5" name="TextBox 4"/>
          <p:cNvSpPr txBox="1"/>
          <p:nvPr/>
        </p:nvSpPr>
        <p:spPr>
          <a:xfrm>
            <a:off x="1" y="6294436"/>
            <a:ext cx="8686800" cy="830997"/>
          </a:xfrm>
          <a:prstGeom prst="rect">
            <a:avLst/>
          </a:prstGeom>
          <a:noFill/>
        </p:spPr>
        <p:txBody>
          <a:bodyPr wrap="square" rtlCol="0">
            <a:spAutoFit/>
          </a:bodyPr>
          <a:lstStyle/>
          <a:p>
            <a:r>
              <a:rPr lang="en-US" sz="1600" dirty="0" smtClean="0"/>
              <a:t>http://www.usatoday.com/story/news/2014/05/29/obama-concussions-football-soccer-healthy-kids--safe-sports-concussion-summit/9716717/</a:t>
            </a:r>
          </a:p>
          <a:p>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2347</Words>
  <Application>Microsoft Office PowerPoint</Application>
  <PresentationFormat>On-screen Show (4:3)</PresentationFormat>
  <Paragraphs>265</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Deluxe</vt:lpstr>
      <vt:lpstr>The Incidence of Head and Neck Injuries in Extreme Sports</vt:lpstr>
      <vt:lpstr>Disclosures</vt:lpstr>
      <vt:lpstr> What is a Concussion</vt:lpstr>
      <vt:lpstr>  Concussions </vt:lpstr>
      <vt:lpstr> Estimated TBI vs. non-fatal injuries</vt:lpstr>
      <vt:lpstr>  Extreme Sports</vt:lpstr>
      <vt:lpstr>  Extreme Sports</vt:lpstr>
      <vt:lpstr>  Extreme Sports</vt:lpstr>
      <vt:lpstr>Media and Concussions</vt:lpstr>
      <vt:lpstr>  PURPOSE</vt:lpstr>
      <vt:lpstr>  METHODS</vt:lpstr>
      <vt:lpstr>  METHODS</vt:lpstr>
      <vt:lpstr>  RESULTS</vt:lpstr>
      <vt:lpstr> RESULTS</vt:lpstr>
      <vt:lpstr>Slide 15</vt:lpstr>
      <vt:lpstr>RESULTS</vt:lpstr>
      <vt:lpstr>Conclusions</vt:lpstr>
      <vt:lpstr>Conclusions</vt:lpstr>
      <vt:lpstr>Slide 19</vt:lpstr>
      <vt:lpstr>Conclusions</vt:lpstr>
      <vt:lpstr>Conclusions</vt:lpstr>
      <vt:lpstr>ABC News</vt:lpstr>
      <vt:lpstr>Slide 23</vt:lpstr>
      <vt:lpstr>Conclusion</vt:lpstr>
      <vt:lpstr>   Thanks to:  Our research team, Vinay Sharma, Juan Rango, and Abby Childs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incidence of head and neck injuries in extreme sports</dc:title>
  <dc:creator>Vinay Sharma</dc:creator>
  <cp:lastModifiedBy>Rajdeep Chanda</cp:lastModifiedBy>
  <cp:revision>80</cp:revision>
  <dcterms:created xsi:type="dcterms:W3CDTF">2014-02-25T17:06:58Z</dcterms:created>
  <dcterms:modified xsi:type="dcterms:W3CDTF">2014-10-01T12:12:44Z</dcterms:modified>
</cp:coreProperties>
</file>