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809A445-0150-4768-B931-7B2B41DB36A3}" type="datetimeFigureOut">
              <a:rPr lang="en-US" smtClean="0"/>
              <a:t>3/8/2015</a:t>
            </a:fld>
            <a:endParaRPr lang="en-US"/>
          </a:p>
        </p:txBody>
      </p:sp>
      <p:sp>
        <p:nvSpPr>
          <p:cNvPr id="8" name="Slide Number Placeholder 7"/>
          <p:cNvSpPr>
            <a:spLocks noGrp="1"/>
          </p:cNvSpPr>
          <p:nvPr>
            <p:ph type="sldNum" sz="quarter" idx="11"/>
          </p:nvPr>
        </p:nvSpPr>
        <p:spPr/>
        <p:txBody>
          <a:bodyPr/>
          <a:lstStyle/>
          <a:p>
            <a:fld id="{84B88DB0-7E96-4999-ACED-92EAFA9A887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A445-0150-4768-B931-7B2B41DB36A3}"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A445-0150-4768-B931-7B2B41DB36A3}"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809A445-0150-4768-B931-7B2B41DB36A3}"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9A445-0150-4768-B931-7B2B41DB36A3}" type="datetimeFigureOut">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88DB0-7E96-4999-ACED-92EAFA9A887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809A445-0150-4768-B931-7B2B41DB36A3}"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88DB0-7E96-4999-ACED-92EAFA9A887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809A445-0150-4768-B931-7B2B41DB36A3}" type="datetimeFigureOut">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88DB0-7E96-4999-ACED-92EAFA9A887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09A445-0150-4768-B931-7B2B41DB36A3}" type="datetimeFigureOut">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9A445-0150-4768-B931-7B2B41DB36A3}" type="datetimeFigureOut">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9A445-0150-4768-B931-7B2B41DB36A3}"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9A445-0150-4768-B931-7B2B41DB36A3}" type="datetimeFigureOut">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88DB0-7E96-4999-ACED-92EAFA9A88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809A445-0150-4768-B931-7B2B41DB36A3}" type="datetimeFigureOut">
              <a:rPr lang="en-US" smtClean="0"/>
              <a:t>3/8/2015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4B88DB0-7E96-4999-ACED-92EAFA9A887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09800"/>
            <a:ext cx="8534400" cy="2590800"/>
          </a:xfrm>
        </p:spPr>
        <p:txBody>
          <a:bodyPr/>
          <a:lstStyle/>
          <a:p>
            <a:pPr>
              <a:lnSpc>
                <a:spcPct val="100000"/>
              </a:lnSpc>
            </a:pPr>
            <a:r>
              <a:rPr lang="en-US" sz="3200" b="1" i="1" dirty="0">
                <a:solidFill>
                  <a:schemeClr val="bg2">
                    <a:lumMod val="50000"/>
                  </a:schemeClr>
                </a:solidFill>
              </a:rPr>
              <a:t>Correlation between oral health status and recurrent respiratory infectious disease in a 6- to 15-year-old Kosovar schoolchildren population</a:t>
            </a:r>
            <a:br>
              <a:rPr lang="en-US" sz="3200" b="1" i="1" dirty="0">
                <a:solidFill>
                  <a:schemeClr val="bg2">
                    <a:lumMod val="50000"/>
                  </a:schemeClr>
                </a:solidFill>
              </a:rPr>
            </a:br>
            <a:endParaRPr lang="en-US" sz="3200" b="1" i="1" dirty="0">
              <a:solidFill>
                <a:schemeClr val="bg2">
                  <a:lumMod val="50000"/>
                </a:schemeClr>
              </a:solidFill>
            </a:endParaRPr>
          </a:p>
        </p:txBody>
      </p:sp>
      <p:sp>
        <p:nvSpPr>
          <p:cNvPr id="5" name="Content Placeholder 4"/>
          <p:cNvSpPr>
            <a:spLocks noGrp="1"/>
          </p:cNvSpPr>
          <p:nvPr>
            <p:ph idx="1"/>
          </p:nvPr>
        </p:nvSpPr>
        <p:spPr>
          <a:xfrm>
            <a:off x="1219200" y="4953000"/>
            <a:ext cx="6934200" cy="1676400"/>
          </a:xfrm>
        </p:spPr>
        <p:txBody>
          <a:bodyPr/>
          <a:lstStyle/>
          <a:p>
            <a:pPr marL="0" indent="0">
              <a:buNone/>
            </a:pPr>
            <a:r>
              <a:rPr lang="en-US" b="1" dirty="0" err="1"/>
              <a:t>Valë</a:t>
            </a:r>
            <a:r>
              <a:rPr lang="en-US" b="1" dirty="0"/>
              <a:t> </a:t>
            </a:r>
            <a:r>
              <a:rPr lang="en-US" b="1" dirty="0" err="1"/>
              <a:t>Hysenaj</a:t>
            </a:r>
            <a:r>
              <a:rPr lang="en-US" b="1" dirty="0"/>
              <a:t> </a:t>
            </a:r>
            <a:r>
              <a:rPr lang="en-US" b="1" dirty="0" err="1"/>
              <a:t>Hoxha</a:t>
            </a:r>
            <a:r>
              <a:rPr lang="en-US" b="1" dirty="0"/>
              <a:t> DDS</a:t>
            </a:r>
            <a:r>
              <a:rPr lang="en-US" b="1" baseline="30000" dirty="0"/>
              <a:t>1*</a:t>
            </a:r>
            <a:r>
              <a:rPr lang="en-US" b="1" dirty="0"/>
              <a:t>, </a:t>
            </a:r>
            <a:r>
              <a:rPr lang="en-US" dirty="0" err="1"/>
              <a:t>Agim</a:t>
            </a:r>
            <a:r>
              <a:rPr lang="en-US" dirty="0"/>
              <a:t> </a:t>
            </a:r>
            <a:r>
              <a:rPr lang="en-US" dirty="0" err="1"/>
              <a:t>Begzati</a:t>
            </a:r>
            <a:r>
              <a:rPr lang="en-US" dirty="0"/>
              <a:t> DDS PhD</a:t>
            </a:r>
            <a:r>
              <a:rPr lang="en-US" baseline="30000" dirty="0"/>
              <a:t>1</a:t>
            </a:r>
            <a:r>
              <a:rPr lang="en-US" dirty="0"/>
              <a:t>, </a:t>
            </a:r>
            <a:r>
              <a:rPr lang="en-US" dirty="0" err="1"/>
              <a:t>Vlorë</a:t>
            </a:r>
            <a:r>
              <a:rPr lang="en-US" dirty="0"/>
              <a:t> </a:t>
            </a:r>
            <a:r>
              <a:rPr lang="en-US" dirty="0" err="1"/>
              <a:t>Hysenaj</a:t>
            </a:r>
            <a:r>
              <a:rPr lang="en-US" dirty="0"/>
              <a:t> </a:t>
            </a:r>
            <a:r>
              <a:rPr lang="en-US" dirty="0" err="1"/>
              <a:t>Cakolli</a:t>
            </a:r>
            <a:r>
              <a:rPr lang="en-US" dirty="0"/>
              <a:t> DDS</a:t>
            </a:r>
            <a:r>
              <a:rPr lang="en-US" baseline="30000" dirty="0"/>
              <a:t>2</a:t>
            </a:r>
            <a:r>
              <a:rPr lang="en-US" dirty="0"/>
              <a:t>, Aida </a:t>
            </a:r>
            <a:r>
              <a:rPr lang="en-US" dirty="0" err="1"/>
              <a:t>Rexhepi</a:t>
            </a:r>
            <a:r>
              <a:rPr lang="en-US" dirty="0"/>
              <a:t> DDS MS</a:t>
            </a:r>
            <a:r>
              <a:rPr lang="en-US" baseline="30000" dirty="0"/>
              <a:t>1</a:t>
            </a:r>
            <a:r>
              <a:rPr lang="en-US" dirty="0"/>
              <a:t>, </a:t>
            </a:r>
            <a:r>
              <a:rPr lang="en-US" dirty="0" err="1"/>
              <a:t>Luljeta</a:t>
            </a:r>
            <a:r>
              <a:rPr lang="en-US" dirty="0"/>
              <a:t> </a:t>
            </a:r>
            <a:r>
              <a:rPr lang="en-US" dirty="0" err="1"/>
              <a:t>Ferizi</a:t>
            </a:r>
            <a:r>
              <a:rPr lang="en-US" dirty="0"/>
              <a:t> DDS</a:t>
            </a:r>
            <a:r>
              <a:rPr lang="en-US" baseline="30000" dirty="0"/>
              <a:t>1</a:t>
            </a:r>
            <a:r>
              <a:rPr lang="en-US" dirty="0"/>
              <a:t>, </a:t>
            </a:r>
            <a:r>
              <a:rPr lang="en-US" dirty="0" err="1"/>
              <a:t>Arben</a:t>
            </a:r>
            <a:r>
              <a:rPr lang="en-US" dirty="0"/>
              <a:t> </a:t>
            </a:r>
            <a:r>
              <a:rPr lang="en-US" dirty="0" err="1"/>
              <a:t>Murtezani</a:t>
            </a:r>
            <a:r>
              <a:rPr lang="en-US" dirty="0"/>
              <a:t> DDS</a:t>
            </a:r>
            <a:r>
              <a:rPr lang="en-US" baseline="30000" dirty="0"/>
              <a:t>3</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17748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727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RESULTS</a:t>
            </a:r>
            <a:r>
              <a:rPr lang="en-US" sz="3600" dirty="0">
                <a:solidFill>
                  <a:schemeClr val="accent6">
                    <a:lumMod val="50000"/>
                  </a:schemeClr>
                </a:solidFill>
              </a:rPr>
              <a:t> </a:t>
            </a:r>
            <a:endParaRPr lang="en-US" dirty="0"/>
          </a:p>
        </p:txBody>
      </p:sp>
      <p:sp>
        <p:nvSpPr>
          <p:cNvPr id="3" name="Content Placeholder 2"/>
          <p:cNvSpPr>
            <a:spLocks noGrp="1"/>
          </p:cNvSpPr>
          <p:nvPr>
            <p:ph idx="1"/>
          </p:nvPr>
        </p:nvSpPr>
        <p:spPr>
          <a:xfrm>
            <a:off x="457200" y="1828800"/>
            <a:ext cx="8229600" cy="4525963"/>
          </a:xfrm>
        </p:spPr>
        <p:txBody>
          <a:bodyPr/>
          <a:lstStyle/>
          <a:p>
            <a:r>
              <a:rPr lang="en-US" b="1" dirty="0">
                <a:solidFill>
                  <a:schemeClr val="tx1"/>
                </a:solidFill>
              </a:rPr>
              <a:t>Overall, 5.3% of children had no decay or fillings and 31% of subjects had untreated caries. Mean </a:t>
            </a:r>
            <a:r>
              <a:rPr lang="en-US" b="1" dirty="0" err="1">
                <a:solidFill>
                  <a:schemeClr val="tx1"/>
                </a:solidFill>
              </a:rPr>
              <a:t>dmft</a:t>
            </a:r>
            <a:r>
              <a:rPr lang="en-US" b="1" dirty="0">
                <a:solidFill>
                  <a:schemeClr val="tx1"/>
                </a:solidFill>
              </a:rPr>
              <a:t> for age group 6 – 10 of the study and control group (2.13 +/- 3.22 and 1.33 +/- 2.2 respectively) or in DMFT scores for age group 11 – 15 of the study and control group (1.81 +/- 1.97 and 1.11 +/- 1.39) demonstrating that there was no significant difference between study and control group </a:t>
            </a:r>
            <a:r>
              <a:rPr lang="en-US" b="1" dirty="0">
                <a:solidFill>
                  <a:schemeClr val="accent2"/>
                </a:solidFill>
              </a:rPr>
              <a:t>(P&gt;.05)</a:t>
            </a:r>
            <a:r>
              <a:rPr lang="en-US" b="1" dirty="0">
                <a:solidFill>
                  <a:schemeClr val="tx1"/>
                </a:solidFill>
              </a:rPr>
              <a:t>.</a:t>
            </a:r>
          </a:p>
          <a:p>
            <a:pPr marL="0" indent="0">
              <a:buNone/>
            </a:pPr>
            <a:endParaRPr lang="en-US" dirty="0"/>
          </a:p>
        </p:txBody>
      </p:sp>
    </p:spTree>
    <p:extLst>
      <p:ext uri="{BB962C8B-B14F-4D97-AF65-F5344CB8AC3E}">
        <p14:creationId xmlns:p14="http://schemas.microsoft.com/office/powerpoint/2010/main" val="323706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RESULTS</a:t>
            </a:r>
          </a:p>
        </p:txBody>
      </p:sp>
      <p:sp>
        <p:nvSpPr>
          <p:cNvPr id="3" name="Content Placeholder 2"/>
          <p:cNvSpPr>
            <a:spLocks noGrp="1"/>
          </p:cNvSpPr>
          <p:nvPr>
            <p:ph idx="1"/>
          </p:nvPr>
        </p:nvSpPr>
        <p:spPr>
          <a:xfrm>
            <a:off x="457200" y="2667000"/>
            <a:ext cx="8229600" cy="1752600"/>
          </a:xfrm>
        </p:spPr>
        <p:txBody>
          <a:bodyPr/>
          <a:lstStyle/>
          <a:p>
            <a:r>
              <a:rPr lang="en-US" b="1" dirty="0">
                <a:solidFill>
                  <a:schemeClr val="tx1"/>
                </a:solidFill>
              </a:rPr>
              <a:t>Caries prevalence results were higher in girls than boys in study group, whereas </a:t>
            </a:r>
            <a:r>
              <a:rPr lang="en-US" b="1" dirty="0" err="1">
                <a:solidFill>
                  <a:schemeClr val="tx1"/>
                </a:solidFill>
              </a:rPr>
              <a:t>periapical</a:t>
            </a:r>
            <a:r>
              <a:rPr lang="en-US" b="1" dirty="0">
                <a:solidFill>
                  <a:schemeClr val="tx1"/>
                </a:solidFill>
              </a:rPr>
              <a:t> lesions were more frequent among boys in study group.</a:t>
            </a:r>
          </a:p>
          <a:p>
            <a:pPr marL="0" indent="0">
              <a:buNone/>
            </a:pPr>
            <a:endParaRPr lang="en-US" dirty="0"/>
          </a:p>
        </p:txBody>
      </p:sp>
    </p:spTree>
    <p:extLst>
      <p:ext uri="{BB962C8B-B14F-4D97-AF65-F5344CB8AC3E}">
        <p14:creationId xmlns:p14="http://schemas.microsoft.com/office/powerpoint/2010/main" val="1717612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914400" y="2133600"/>
            <a:ext cx="7467600" cy="3962400"/>
          </a:xfrm>
        </p:spPr>
        <p:txBody>
          <a:bodyPr/>
          <a:lstStyle/>
          <a:p>
            <a:r>
              <a:rPr lang="en-US" b="1" dirty="0">
                <a:solidFill>
                  <a:schemeClr val="tx1"/>
                </a:solidFill>
              </a:rPr>
              <a:t>Only 37% of children in study group and 46% of control group brushed their teeth twice a day, meanwhile 53% of subjects in control group and 38% in study group are examined by dentist within the previous year. </a:t>
            </a:r>
          </a:p>
          <a:p>
            <a:endParaRPr lang="en-US" dirty="0"/>
          </a:p>
        </p:txBody>
      </p:sp>
    </p:spTree>
    <p:extLst>
      <p:ext uri="{BB962C8B-B14F-4D97-AF65-F5344CB8AC3E}">
        <p14:creationId xmlns:p14="http://schemas.microsoft.com/office/powerpoint/2010/main" val="1856286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2209800"/>
            <a:ext cx="8229600" cy="4525963"/>
          </a:xfrm>
        </p:spPr>
        <p:txBody>
          <a:bodyPr/>
          <a:lstStyle/>
          <a:p>
            <a:r>
              <a:rPr lang="en-US" b="1" dirty="0">
                <a:solidFill>
                  <a:schemeClr val="tx1"/>
                </a:solidFill>
              </a:rPr>
              <a:t>Important prognosticators of high caries experience were dental visits, consumptions of sweets, gender and obesity whereas decreased risk was observed in children with positive oral health attitudes in both groups.</a:t>
            </a:r>
          </a:p>
          <a:p>
            <a:pPr marL="0" indent="0">
              <a:buNone/>
            </a:pPr>
            <a:endParaRPr lang="en-US" dirty="0"/>
          </a:p>
        </p:txBody>
      </p:sp>
    </p:spTree>
    <p:extLst>
      <p:ext uri="{BB962C8B-B14F-4D97-AF65-F5344CB8AC3E}">
        <p14:creationId xmlns:p14="http://schemas.microsoft.com/office/powerpoint/2010/main" val="350386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533400" y="2514600"/>
            <a:ext cx="8229600" cy="4525963"/>
          </a:xfrm>
        </p:spPr>
        <p:txBody>
          <a:bodyPr/>
          <a:lstStyle/>
          <a:p>
            <a:r>
              <a:rPr lang="en-US" b="1" dirty="0">
                <a:solidFill>
                  <a:schemeClr val="tx1"/>
                </a:solidFill>
              </a:rPr>
              <a:t>The present study indicated that improvements of oral health in children suffering from recurrent respiratory infectious disease is needed in order to prevent the development of periodontal disease in later life and elimination of oral/dental focuses. </a:t>
            </a:r>
          </a:p>
          <a:p>
            <a:pPr marL="0" indent="0">
              <a:buNone/>
            </a:pPr>
            <a:endParaRPr lang="en-US" dirty="0"/>
          </a:p>
        </p:txBody>
      </p:sp>
    </p:spTree>
    <p:extLst>
      <p:ext uri="{BB962C8B-B14F-4D97-AF65-F5344CB8AC3E}">
        <p14:creationId xmlns:p14="http://schemas.microsoft.com/office/powerpoint/2010/main" val="427994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230" y="228600"/>
            <a:ext cx="7924800" cy="990600"/>
          </a:xfrm>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7252"/>
            <a:ext cx="7391400" cy="49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0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50000"/>
                  </a:schemeClr>
                </a:solidFill>
              </a:rPr>
              <a:t>Objectives</a:t>
            </a:r>
            <a:endParaRPr lang="en-US" dirty="0">
              <a:solidFill>
                <a:schemeClr val="bg2">
                  <a:lumMod val="50000"/>
                </a:schemeClr>
              </a:solidFill>
            </a:endParaRPr>
          </a:p>
        </p:txBody>
      </p:sp>
      <p:sp>
        <p:nvSpPr>
          <p:cNvPr id="3" name="Content Placeholder 2"/>
          <p:cNvSpPr>
            <a:spLocks noGrp="1"/>
          </p:cNvSpPr>
          <p:nvPr>
            <p:ph idx="1"/>
          </p:nvPr>
        </p:nvSpPr>
        <p:spPr>
          <a:xfrm>
            <a:off x="457200" y="2362200"/>
            <a:ext cx="8229600" cy="3763963"/>
          </a:xfrm>
        </p:spPr>
        <p:txBody>
          <a:bodyPr/>
          <a:lstStyle/>
          <a:p>
            <a:r>
              <a:rPr lang="en-US" b="1" dirty="0">
                <a:solidFill>
                  <a:schemeClr val="tx1"/>
                </a:solidFill>
              </a:rPr>
              <a:t>The aim of the present study was to describe the correlation between recurrent respiratory infectious disease and oral health status, and to evaluate the pattern of oral health behavior, attitudes, knowledge related to dental caries experience and social status. </a:t>
            </a:r>
          </a:p>
          <a:p>
            <a:endParaRPr lang="en-US" dirty="0"/>
          </a:p>
        </p:txBody>
      </p:sp>
    </p:spTree>
    <p:extLst>
      <p:ext uri="{BB962C8B-B14F-4D97-AF65-F5344CB8AC3E}">
        <p14:creationId xmlns:p14="http://schemas.microsoft.com/office/powerpoint/2010/main" val="600700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Setting</a:t>
            </a:r>
          </a:p>
        </p:txBody>
      </p:sp>
      <p:sp>
        <p:nvSpPr>
          <p:cNvPr id="3" name="Content Placeholder 2"/>
          <p:cNvSpPr>
            <a:spLocks noGrp="1"/>
          </p:cNvSpPr>
          <p:nvPr>
            <p:ph idx="1"/>
          </p:nvPr>
        </p:nvSpPr>
        <p:spPr>
          <a:xfrm>
            <a:off x="457200" y="2332037"/>
            <a:ext cx="8229600" cy="4525963"/>
          </a:xfrm>
        </p:spPr>
        <p:txBody>
          <a:bodyPr/>
          <a:lstStyle/>
          <a:p>
            <a:r>
              <a:rPr lang="en-US" b="1" dirty="0">
                <a:solidFill>
                  <a:schemeClr val="tx1"/>
                </a:solidFill>
              </a:rPr>
              <a:t>The study was carried out at the Pediatric Department of the University Clinical Center of Kosovo in </a:t>
            </a:r>
            <a:r>
              <a:rPr lang="en-US" b="1" dirty="0" err="1">
                <a:solidFill>
                  <a:schemeClr val="tx1"/>
                </a:solidFill>
              </a:rPr>
              <a:t>Prishtina</a:t>
            </a:r>
            <a:r>
              <a:rPr lang="en-US" b="1" dirty="0">
                <a:solidFill>
                  <a:schemeClr val="tx1"/>
                </a:solidFill>
              </a:rPr>
              <a:t>.</a:t>
            </a:r>
          </a:p>
          <a:p>
            <a:pPr marL="0" indent="0">
              <a:buNone/>
            </a:pPr>
            <a:endParaRPr lang="en-US" dirty="0"/>
          </a:p>
        </p:txBody>
      </p:sp>
    </p:spTree>
    <p:extLst>
      <p:ext uri="{BB962C8B-B14F-4D97-AF65-F5344CB8AC3E}">
        <p14:creationId xmlns:p14="http://schemas.microsoft.com/office/powerpoint/2010/main" val="315773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32"/>
            <a:ext cx="9144000" cy="1295400"/>
          </a:xfrm>
        </p:spPr>
        <p:txBody>
          <a:bodyPr/>
          <a:lstStyle/>
          <a:p>
            <a:r>
              <a:rPr lang="en-US" dirty="0">
                <a:solidFill>
                  <a:schemeClr val="bg2">
                    <a:lumMod val="50000"/>
                  </a:schemeClr>
                </a:solidFill>
              </a:rPr>
              <a:t>Study Design and </a:t>
            </a:r>
            <a:r>
              <a:rPr lang="en-US" dirty="0" smtClean="0">
                <a:solidFill>
                  <a:schemeClr val="bg2">
                    <a:lumMod val="50000"/>
                  </a:schemeClr>
                </a:solidFill>
              </a:rPr>
              <a:t>Methods</a:t>
            </a:r>
            <a:endParaRPr lang="en-US" dirty="0">
              <a:solidFill>
                <a:schemeClr val="bg2">
                  <a:lumMod val="50000"/>
                </a:schemeClr>
              </a:solidFill>
            </a:endParaRPr>
          </a:p>
        </p:txBody>
      </p:sp>
      <p:sp>
        <p:nvSpPr>
          <p:cNvPr id="3" name="Content Placeholder 2"/>
          <p:cNvSpPr>
            <a:spLocks noGrp="1"/>
          </p:cNvSpPr>
          <p:nvPr>
            <p:ph idx="1"/>
          </p:nvPr>
        </p:nvSpPr>
        <p:spPr/>
        <p:txBody>
          <a:bodyPr/>
          <a:lstStyle/>
          <a:p>
            <a:r>
              <a:rPr lang="en-US" b="1" dirty="0" smtClean="0">
                <a:solidFill>
                  <a:schemeClr val="tx1"/>
                </a:solidFill>
              </a:rPr>
              <a:t>Oral </a:t>
            </a:r>
            <a:r>
              <a:rPr lang="en-US" b="1" dirty="0">
                <a:solidFill>
                  <a:schemeClr val="tx1"/>
                </a:solidFill>
              </a:rPr>
              <a:t>examination was carried out in 44 children (Group A) with recurrent respiratory infectious disease and compared with 44 healthy children (Group B) from local schools in </a:t>
            </a:r>
            <a:r>
              <a:rPr lang="en-US" b="1" dirty="0" err="1">
                <a:solidFill>
                  <a:schemeClr val="tx1"/>
                </a:solidFill>
              </a:rPr>
              <a:t>Prishtina</a:t>
            </a:r>
            <a:r>
              <a:rPr lang="en-US" b="1" dirty="0">
                <a:solidFill>
                  <a:schemeClr val="tx1"/>
                </a:solidFill>
              </a:rPr>
              <a:t> region</a:t>
            </a:r>
            <a:r>
              <a:rPr lang="en-US" b="1" dirty="0" smtClean="0">
                <a:solidFill>
                  <a:schemeClr val="tx1"/>
                </a:solidFill>
              </a:rPr>
              <a:t>.</a:t>
            </a:r>
          </a:p>
          <a:p>
            <a:endParaRPr lang="en-US" b="1" dirty="0">
              <a:solidFill>
                <a:schemeClr val="tx1"/>
              </a:solidFill>
            </a:endParaRPr>
          </a:p>
          <a:p>
            <a:r>
              <a:rPr lang="en-US" b="1" dirty="0">
                <a:solidFill>
                  <a:schemeClr val="tx1"/>
                </a:solidFill>
              </a:rPr>
              <a:t>Parents are interviewed using questionnaires to assess awareness of oral health.</a:t>
            </a:r>
          </a:p>
          <a:p>
            <a:endParaRPr lang="en-US" dirty="0"/>
          </a:p>
        </p:txBody>
      </p:sp>
    </p:spTree>
    <p:extLst>
      <p:ext uri="{BB962C8B-B14F-4D97-AF65-F5344CB8AC3E}">
        <p14:creationId xmlns:p14="http://schemas.microsoft.com/office/powerpoint/2010/main" val="261546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a:solidFill>
                  <a:schemeClr val="bg2">
                    <a:lumMod val="50000"/>
                  </a:schemeClr>
                </a:solidFill>
              </a:rPr>
              <a:t>Study Design and </a:t>
            </a:r>
            <a:r>
              <a:rPr lang="en-US" dirty="0" smtClean="0">
                <a:solidFill>
                  <a:schemeClr val="bg2">
                    <a:lumMod val="50000"/>
                  </a:schemeClr>
                </a:solidFill>
              </a:rPr>
              <a:t>Methods</a:t>
            </a:r>
            <a:endParaRPr lang="en-US" dirty="0">
              <a:solidFill>
                <a:schemeClr val="bg2">
                  <a:lumMod val="50000"/>
                </a:schemeClr>
              </a:solidFill>
            </a:endParaRPr>
          </a:p>
        </p:txBody>
      </p:sp>
      <p:sp>
        <p:nvSpPr>
          <p:cNvPr id="3" name="Content Placeholder 2"/>
          <p:cNvSpPr>
            <a:spLocks noGrp="1"/>
          </p:cNvSpPr>
          <p:nvPr>
            <p:ph idx="1"/>
          </p:nvPr>
        </p:nvSpPr>
        <p:spPr>
          <a:xfrm>
            <a:off x="457200" y="2514600"/>
            <a:ext cx="8229600" cy="4525963"/>
          </a:xfrm>
        </p:spPr>
        <p:txBody>
          <a:bodyPr/>
          <a:lstStyle/>
          <a:p>
            <a:r>
              <a:rPr lang="en-US" b="1" dirty="0">
                <a:solidFill>
                  <a:schemeClr val="tx1"/>
                </a:solidFill>
              </a:rPr>
              <a:t>Dental caries and periodontal CPI scores 0, 1 or 2 according to WHO are registered and related interviews concerning oral health behavior and attitudes are carried out for both groups.</a:t>
            </a:r>
          </a:p>
        </p:txBody>
      </p:sp>
    </p:spTree>
    <p:extLst>
      <p:ext uri="{BB962C8B-B14F-4D97-AF65-F5344CB8AC3E}">
        <p14:creationId xmlns:p14="http://schemas.microsoft.com/office/powerpoint/2010/main" val="182411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a:solidFill>
                  <a:schemeClr val="bg2">
                    <a:lumMod val="50000"/>
                  </a:schemeClr>
                </a:solidFill>
              </a:rPr>
              <a:t>Study Design and Methods</a:t>
            </a:r>
          </a:p>
        </p:txBody>
      </p:sp>
      <p:sp>
        <p:nvSpPr>
          <p:cNvPr id="4" name="Content Placeholder 2"/>
          <p:cNvSpPr>
            <a:spLocks noGrp="1"/>
          </p:cNvSpPr>
          <p:nvPr>
            <p:ph idx="1"/>
          </p:nvPr>
        </p:nvSpPr>
        <p:spPr>
          <a:xfrm>
            <a:off x="457200" y="1600201"/>
            <a:ext cx="8229600" cy="1371600"/>
          </a:xfrm>
        </p:spPr>
        <p:txBody>
          <a:bodyPr/>
          <a:lstStyle/>
          <a:p>
            <a:r>
              <a:rPr lang="en-US" sz="2400" b="1" dirty="0" smtClean="0">
                <a:solidFill>
                  <a:schemeClr val="tx1"/>
                </a:solidFill>
              </a:rPr>
              <a:t>Dental focuses and exacerbations of existing chronic dental infections were significantly higher among children in the study group.</a:t>
            </a:r>
            <a:endParaRPr lang="en-US" sz="24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622" y="3048000"/>
            <a:ext cx="45720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7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dirty="0">
                <a:solidFill>
                  <a:schemeClr val="bg2">
                    <a:lumMod val="50000"/>
                  </a:schemeClr>
                </a:solidFill>
              </a:rPr>
              <a:t>Study Design and Methods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68196"/>
            <a:ext cx="2926334" cy="387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97772"/>
            <a:ext cx="2805113"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45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86"/>
            <a:ext cx="9144000" cy="990600"/>
          </a:xfrm>
        </p:spPr>
        <p:txBody>
          <a:bodyPr/>
          <a:lstStyle/>
          <a:p>
            <a:r>
              <a:rPr lang="en-US" dirty="0">
                <a:solidFill>
                  <a:schemeClr val="bg2">
                    <a:lumMod val="50000"/>
                  </a:schemeClr>
                </a:solidFill>
              </a:rPr>
              <a:t>Study Design and Methods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2092140"/>
            <a:ext cx="6367134" cy="402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4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a:solidFill>
                  <a:schemeClr val="bg2">
                    <a:lumMod val="50000"/>
                  </a:schemeClr>
                </a:solidFill>
              </a:rPr>
              <a:t>Study Design and Methods</a:t>
            </a:r>
          </a:p>
        </p:txBody>
      </p:sp>
      <p:pic>
        <p:nvPicPr>
          <p:cNvPr id="6147" name="Picture 3" descr="C:\Users\User\Desktop\Opt Vlora &amp;Vala\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00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TotalTime>
  <Words>463</Words>
  <Application>Microsoft Office PowerPoint</Application>
  <PresentationFormat>On-screen Show (4:3)</PresentationFormat>
  <Paragraphs>28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Correlation between oral health status and recurrent respiratory infectious disease in a 6- to 15-year-old Kosovar schoolchildren population </vt:lpstr>
      <vt:lpstr>Objectives</vt:lpstr>
      <vt:lpstr>Setting</vt:lpstr>
      <vt:lpstr>Study Design and Methods</vt:lpstr>
      <vt:lpstr>Study Design and Methods</vt:lpstr>
      <vt:lpstr>Study Design and Methods</vt:lpstr>
      <vt:lpstr>Study Design and Methods</vt:lpstr>
      <vt:lpstr>Study Design and Methods</vt:lpstr>
      <vt:lpstr>Study Design and Methods</vt:lpstr>
      <vt:lpstr>RESULTS </vt:lpstr>
      <vt:lpstr>RESULTS</vt:lpstr>
      <vt:lpstr>RESULTS</vt:lpstr>
      <vt:lpstr>RESULTS</vt:lpstr>
      <vt:lpstr>CONCLUSION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between oral health status and recurrent respiratory infectious disease in a 6- to 15-year-old Kosovar schoolchildren population </dc:title>
  <dc:creator>User</dc:creator>
  <cp:lastModifiedBy>User</cp:lastModifiedBy>
  <cp:revision>8</cp:revision>
  <dcterms:created xsi:type="dcterms:W3CDTF">2015-03-08T16:48:20Z</dcterms:created>
  <dcterms:modified xsi:type="dcterms:W3CDTF">2015-03-08T17:16:11Z</dcterms:modified>
</cp:coreProperties>
</file>