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4" r:id="rId2"/>
    <p:sldId id="287" r:id="rId3"/>
    <p:sldId id="286" r:id="rId4"/>
    <p:sldId id="284" r:id="rId5"/>
    <p:sldId id="285" r:id="rId6"/>
    <p:sldId id="261" r:id="rId7"/>
    <p:sldId id="277" r:id="rId8"/>
    <p:sldId id="265" r:id="rId9"/>
    <p:sldId id="266" r:id="rId10"/>
    <p:sldId id="268" r:id="rId11"/>
    <p:sldId id="267" r:id="rId12"/>
    <p:sldId id="273" r:id="rId13"/>
    <p:sldId id="263" r:id="rId14"/>
    <p:sldId id="264" r:id="rId15"/>
    <p:sldId id="256" r:id="rId16"/>
    <p:sldId id="257" r:id="rId17"/>
    <p:sldId id="282" r:id="rId18"/>
    <p:sldId id="283" r:id="rId19"/>
    <p:sldId id="258" r:id="rId20"/>
    <p:sldId id="270" r:id="rId21"/>
    <p:sldId id="278" r:id="rId22"/>
    <p:sldId id="281" r:id="rId23"/>
    <p:sldId id="279" r:id="rId24"/>
    <p:sldId id="280" r:id="rId25"/>
    <p:sldId id="259" r:id="rId26"/>
    <p:sldId id="260" r:id="rId27"/>
    <p:sldId id="262" r:id="rId28"/>
    <p:sldId id="271" r:id="rId29"/>
    <p:sldId id="272" r:id="rId30"/>
    <p:sldId id="276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ersonal%20Data\My%20documents%2022.10.2014\Documents\Data%20caliculations%20year%20wise\2013-14\chillies%20analysis%2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Data%20caliculations%20year%20wise\2013-14\chillies%20analysis%20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ersonal%20Data\My%20documents%2022.10.2014\Documents\Data%20caliculations%20year%20wise\2013-14\chillies%20analysis%20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ersonal%20Data\My%20documents%2022.10.2014\Documents\Data%20caliculations%20year%20wise\2013-14\chillies%20analysis%20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ersonal%20Data\My%20documents%2022.10.2014\Documents\Data%20caliculations%20year%20wise\2013-14\chillies%20analysis%20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Personal%20Data\My%20documents%2022.10.2014\Documents\Data%20caliculations%20year%20wise\2013-14\chillies%20analysis%201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chill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chill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  <c:txPr>
        <a:bodyPr/>
        <a:lstStyle/>
        <a:p>
          <a:pPr>
            <a:defRPr lang="en-IN"/>
          </a:pPr>
          <a:endParaRPr lang="en-US"/>
        </a:p>
      </c:txPr>
    </c:title>
    <c:plotArea>
      <c:layout/>
      <c:scatterChart>
        <c:scatterStyle val="lineMarker"/>
        <c:ser>
          <c:idx val="0"/>
          <c:order val="0"/>
          <c:tx>
            <c:strRef>
              <c:f>Sheet3!$R$5</c:f>
              <c:strCache>
                <c:ptCount val="1"/>
                <c:pt idx="0">
                  <c:v>CP/DC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trendline>
            <c:spPr>
              <a:ln w="41275"/>
            </c:spPr>
            <c:trendlineType val="linear"/>
            <c:dispRSqr val="1"/>
            <c:trendlineLbl>
              <c:layout/>
              <c:numFmt formatCode="General" sourceLinked="0"/>
              <c:txPr>
                <a:bodyPr/>
                <a:lstStyle/>
                <a:p>
                  <a:pPr>
                    <a:defRPr lang="en-IN"/>
                  </a:pPr>
                  <a:endParaRPr lang="en-US"/>
                </a:p>
              </c:txPr>
            </c:trendlineLbl>
          </c:trendline>
          <c:xVal>
            <c:numRef>
              <c:f>Sheet3!$Q$6:$Q$18</c:f>
              <c:numCache>
                <c:formatCode>0</c:formatCode>
                <c:ptCount val="13"/>
                <c:pt idx="0" formatCode="General">
                  <c:v>3295</c:v>
                </c:pt>
                <c:pt idx="1">
                  <c:v>33987.764124999994</c:v>
                </c:pt>
                <c:pt idx="2">
                  <c:v>21928.2</c:v>
                </c:pt>
                <c:pt idx="3">
                  <c:v>67151.087499999994</c:v>
                </c:pt>
                <c:pt idx="4" formatCode="General">
                  <c:v>3101</c:v>
                </c:pt>
                <c:pt idx="5">
                  <c:v>7636.1495000000004</c:v>
                </c:pt>
                <c:pt idx="6">
                  <c:v>30953.779499999997</c:v>
                </c:pt>
                <c:pt idx="7" formatCode="General">
                  <c:v>941901</c:v>
                </c:pt>
                <c:pt idx="8" formatCode="General">
                  <c:v>493330</c:v>
                </c:pt>
                <c:pt idx="9" formatCode="General">
                  <c:v>104145</c:v>
                </c:pt>
                <c:pt idx="10" formatCode="General">
                  <c:v>141821</c:v>
                </c:pt>
                <c:pt idx="11" formatCode="General">
                  <c:v>623269</c:v>
                </c:pt>
                <c:pt idx="12" formatCode="General">
                  <c:v>243932</c:v>
                </c:pt>
              </c:numCache>
            </c:numRef>
          </c:xVal>
          <c:yVal>
            <c:numRef>
              <c:f>Sheet3!$R$6:$R$18</c:f>
              <c:numCache>
                <c:formatCode>General</c:formatCode>
                <c:ptCount val="13"/>
                <c:pt idx="0">
                  <c:v>1.9</c:v>
                </c:pt>
                <c:pt idx="1">
                  <c:v>1.94</c:v>
                </c:pt>
                <c:pt idx="2">
                  <c:v>1.92</c:v>
                </c:pt>
                <c:pt idx="3">
                  <c:v>1.57</c:v>
                </c:pt>
                <c:pt idx="4">
                  <c:v>1.52</c:v>
                </c:pt>
                <c:pt idx="5">
                  <c:v>1.98</c:v>
                </c:pt>
                <c:pt idx="6">
                  <c:v>1.6600000000000001</c:v>
                </c:pt>
                <c:pt idx="7">
                  <c:v>2.8299999999999987</c:v>
                </c:pt>
                <c:pt idx="8">
                  <c:v>5.29</c:v>
                </c:pt>
                <c:pt idx="9">
                  <c:v>3.32</c:v>
                </c:pt>
                <c:pt idx="10">
                  <c:v>2.72</c:v>
                </c:pt>
                <c:pt idx="11">
                  <c:v>3.51</c:v>
                </c:pt>
                <c:pt idx="12">
                  <c:v>2.98</c:v>
                </c:pt>
              </c:numCache>
            </c:numRef>
          </c:yVal>
        </c:ser>
        <c:axId val="51547136"/>
        <c:axId val="51639424"/>
      </c:scatterChart>
      <c:valAx>
        <c:axId val="51547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 sz="1400" baseline="0"/>
                </a:pPr>
                <a:r>
                  <a:rPr lang="en-US" sz="1400" baseline="0"/>
                  <a:t>SHU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1639424"/>
        <c:crosses val="autoZero"/>
        <c:crossBetween val="midCat"/>
      </c:valAx>
      <c:valAx>
        <c:axId val="51639424"/>
        <c:scaling>
          <c:orientation val="minMax"/>
        </c:scaling>
        <c:axPos val="l"/>
        <c:majorGridlines>
          <c:spPr>
            <a:ln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IN" sz="1400" baseline="0"/>
                </a:pPr>
                <a:r>
                  <a:rPr lang="en-US" sz="1400" baseline="0"/>
                  <a:t>CP/DC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1547136"/>
        <c:crosses val="autoZero"/>
        <c:crossBetween val="midCat"/>
      </c:valAx>
      <c:spPr>
        <a:ln w="19050">
          <a:solidFill>
            <a:srgbClr val="002060"/>
          </a:solidFill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4"/>
  <c:chart>
    <c:plotArea>
      <c:layout>
        <c:manualLayout>
          <c:layoutTarget val="inner"/>
          <c:xMode val="edge"/>
          <c:yMode val="edge"/>
          <c:x val="9.855343741004087E-2"/>
          <c:y val="4.4057617797775409E-2"/>
          <c:w val="0.74171847116723"/>
          <c:h val="0.77238407699037748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spPr>
              <a:ln w="38100"/>
            </c:spPr>
            <c:trendlineType val="linear"/>
            <c:dispRSqr val="1"/>
            <c:trendlineLbl>
              <c:layout/>
              <c:numFmt formatCode="General" sourceLinked="0"/>
              <c:txPr>
                <a:bodyPr/>
                <a:lstStyle/>
                <a:p>
                  <a:pPr>
                    <a:defRPr lang="en-IN"/>
                  </a:pPr>
                  <a:endParaRPr lang="en-US"/>
                </a:p>
              </c:txPr>
            </c:trendlineLbl>
          </c:trendline>
          <c:xVal>
            <c:numRef>
              <c:f>Sheet2!$H$4:$H$16</c:f>
              <c:numCache>
                <c:formatCode>0</c:formatCode>
                <c:ptCount val="13"/>
                <c:pt idx="0" formatCode="General">
                  <c:v>3295</c:v>
                </c:pt>
                <c:pt idx="1">
                  <c:v>33987.764124999994</c:v>
                </c:pt>
                <c:pt idx="2">
                  <c:v>21928.2</c:v>
                </c:pt>
                <c:pt idx="3">
                  <c:v>67151.087499999994</c:v>
                </c:pt>
                <c:pt idx="4" formatCode="General">
                  <c:v>3101</c:v>
                </c:pt>
                <c:pt idx="5">
                  <c:v>7636.1495000000004</c:v>
                </c:pt>
                <c:pt idx="6">
                  <c:v>30953.779499999997</c:v>
                </c:pt>
                <c:pt idx="7" formatCode="General">
                  <c:v>941901</c:v>
                </c:pt>
                <c:pt idx="8" formatCode="General">
                  <c:v>493330</c:v>
                </c:pt>
                <c:pt idx="9" formatCode="General">
                  <c:v>104145</c:v>
                </c:pt>
                <c:pt idx="10" formatCode="General">
                  <c:v>141821</c:v>
                </c:pt>
                <c:pt idx="11" formatCode="General">
                  <c:v>623269</c:v>
                </c:pt>
                <c:pt idx="12" formatCode="General">
                  <c:v>243932</c:v>
                </c:pt>
              </c:numCache>
            </c:numRef>
          </c:xVal>
          <c:yVal>
            <c:numRef>
              <c:f>Sheet2!$I$4:$I$16</c:f>
              <c:numCache>
                <c:formatCode>General</c:formatCode>
                <c:ptCount val="13"/>
                <c:pt idx="0">
                  <c:v>8.4000000000000021</c:v>
                </c:pt>
                <c:pt idx="1">
                  <c:v>9.0000000000000018</c:v>
                </c:pt>
                <c:pt idx="2">
                  <c:v>8.7000000000000011</c:v>
                </c:pt>
                <c:pt idx="3">
                  <c:v>9.0000000000000018</c:v>
                </c:pt>
                <c:pt idx="4">
                  <c:v>8.7000000000000011</c:v>
                </c:pt>
                <c:pt idx="5">
                  <c:v>7.1999999999999975</c:v>
                </c:pt>
                <c:pt idx="6">
                  <c:v>9.3000000000000025</c:v>
                </c:pt>
                <c:pt idx="7" formatCode="0">
                  <c:v>33.300000000000004</c:v>
                </c:pt>
                <c:pt idx="8" formatCode="0">
                  <c:v>22.5</c:v>
                </c:pt>
                <c:pt idx="9" formatCode="0">
                  <c:v>14.400000000000002</c:v>
                </c:pt>
                <c:pt idx="10" formatCode="0">
                  <c:v>10.8</c:v>
                </c:pt>
                <c:pt idx="11" formatCode="0">
                  <c:v>22.199999999999996</c:v>
                </c:pt>
                <c:pt idx="12" formatCode="0">
                  <c:v>18.899999999999999</c:v>
                </c:pt>
              </c:numCache>
            </c:numRef>
          </c:yVal>
        </c:ser>
        <c:axId val="51723264"/>
        <c:axId val="51762304"/>
      </c:scatterChart>
      <c:valAx>
        <c:axId val="51723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 sz="1400" baseline="0"/>
                </a:pPr>
                <a:r>
                  <a:rPr lang="en-US" sz="1400" baseline="0"/>
                  <a:t>SHU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 sz="1200" baseline="0"/>
            </a:pPr>
            <a:endParaRPr lang="en-US"/>
          </a:p>
        </c:txPr>
        <c:crossAx val="51762304"/>
        <c:crosses val="autoZero"/>
        <c:crossBetween val="midCat"/>
      </c:valAx>
      <c:valAx>
        <c:axId val="517623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 sz="1400" baseline="0"/>
                </a:pPr>
                <a:r>
                  <a:rPr lang="en-US" sz="1400" baseline="0"/>
                  <a:t>Total phenols mg/g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 sz="1200" baseline="0"/>
            </a:pPr>
            <a:endParaRPr lang="en-US"/>
          </a:p>
        </c:txPr>
        <c:crossAx val="51723264"/>
        <c:crosses val="autoZero"/>
        <c:crossBetween val="midCat"/>
      </c:valAx>
    </c:plotArea>
    <c:plotVisOnly val="1"/>
  </c:chart>
  <c:spPr>
    <a:ln>
      <a:solidFill>
        <a:srgbClr val="00206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/>
      <c:lineChart>
        <c:grouping val="standard"/>
        <c:ser>
          <c:idx val="0"/>
          <c:order val="0"/>
          <c:tx>
            <c:strRef>
              <c:f>Sheet2!$D$28</c:f>
              <c:strCache>
                <c:ptCount val="1"/>
                <c:pt idx="0">
                  <c:v>DPPH </c:v>
                </c:pt>
              </c:strCache>
            </c:strRef>
          </c:tx>
          <c:val>
            <c:numRef>
              <c:f>Sheet2!$D$29:$D$41</c:f>
              <c:numCache>
                <c:formatCode>0.00</c:formatCode>
                <c:ptCount val="13"/>
                <c:pt idx="0">
                  <c:v>3.7424999999999997</c:v>
                </c:pt>
                <c:pt idx="1">
                  <c:v>4.3019999999999996</c:v>
                </c:pt>
                <c:pt idx="2">
                  <c:v>4.9305000000000003</c:v>
                </c:pt>
                <c:pt idx="3">
                  <c:v>4.9305000000000003</c:v>
                </c:pt>
                <c:pt idx="4">
                  <c:v>3.392999999999998</c:v>
                </c:pt>
                <c:pt idx="5">
                  <c:v>2.7644999999999995</c:v>
                </c:pt>
                <c:pt idx="6">
                  <c:v>4.0919999999999996</c:v>
                </c:pt>
                <c:pt idx="7">
                  <c:v>35.148000000000003</c:v>
                </c:pt>
                <c:pt idx="8">
                  <c:v>19.919999999999987</c:v>
                </c:pt>
                <c:pt idx="9">
                  <c:v>8.8830000000000027</c:v>
                </c:pt>
                <c:pt idx="10">
                  <c:v>6.7860000000000014</c:v>
                </c:pt>
                <c:pt idx="11">
                  <c:v>24.39</c:v>
                </c:pt>
                <c:pt idx="12">
                  <c:v>13.35300000000001</c:v>
                </c:pt>
              </c:numCache>
            </c:numRef>
          </c:val>
        </c:ser>
        <c:ser>
          <c:idx val="1"/>
          <c:order val="1"/>
          <c:tx>
            <c:strRef>
              <c:f>Sheet2!$E$28</c:f>
              <c:strCache>
                <c:ptCount val="1"/>
                <c:pt idx="0">
                  <c:v>FRAP </c:v>
                </c:pt>
              </c:strCache>
            </c:strRef>
          </c:tx>
          <c:val>
            <c:numRef>
              <c:f>Sheet2!$E$29:$E$41</c:f>
              <c:numCache>
                <c:formatCode>0.00</c:formatCode>
                <c:ptCount val="13"/>
                <c:pt idx="0">
                  <c:v>4.2585000000000006</c:v>
                </c:pt>
                <c:pt idx="1">
                  <c:v>5.8604999999999965</c:v>
                </c:pt>
                <c:pt idx="2">
                  <c:v>5.8829999999999965</c:v>
                </c:pt>
                <c:pt idx="3">
                  <c:v>6.6899999999999995</c:v>
                </c:pt>
                <c:pt idx="4">
                  <c:v>3.8954999999999975</c:v>
                </c:pt>
                <c:pt idx="5">
                  <c:v>3.392999999999998</c:v>
                </c:pt>
                <c:pt idx="6">
                  <c:v>5.1149999999999949</c:v>
                </c:pt>
                <c:pt idx="7">
                  <c:v>51.25500000000001</c:v>
                </c:pt>
                <c:pt idx="8">
                  <c:v>26.747999999999987</c:v>
                </c:pt>
                <c:pt idx="9">
                  <c:v>11.934000000000001</c:v>
                </c:pt>
                <c:pt idx="10">
                  <c:v>9.2429999999999986</c:v>
                </c:pt>
                <c:pt idx="11">
                  <c:v>32.70600000000001</c:v>
                </c:pt>
                <c:pt idx="12">
                  <c:v>31.859999999999996</c:v>
                </c:pt>
              </c:numCache>
            </c:numRef>
          </c:val>
        </c:ser>
        <c:marker val="1"/>
        <c:axId val="52139520"/>
        <c:axId val="52141440"/>
      </c:lineChart>
      <c:catAx>
        <c:axId val="52139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 sz="1400" baseline="0"/>
                </a:pPr>
                <a:r>
                  <a:rPr lang="en-US" sz="1400" baseline="0"/>
                  <a:t>varities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2141440"/>
        <c:crosses val="autoZero"/>
        <c:auto val="1"/>
        <c:lblAlgn val="ctr"/>
        <c:lblOffset val="100"/>
      </c:catAx>
      <c:valAx>
        <c:axId val="521414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 sz="1400" baseline="0"/>
                </a:pPr>
                <a:r>
                  <a:rPr lang="en-US" sz="1400" baseline="0"/>
                  <a:t>Activity mg/g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2139520"/>
        <c:crosses val="autoZero"/>
        <c:crossBetween val="between"/>
      </c:valAx>
      <c:spPr>
        <a:ln w="12700">
          <a:solidFill>
            <a:srgbClr val="002060"/>
          </a:solidFill>
        </a:ln>
      </c:spPr>
    </c:plotArea>
    <c:legend>
      <c:legendPos val="r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7.0660782786767018E-2"/>
          <c:y val="3.6282744068756125E-2"/>
          <c:w val="0.69846918173689809"/>
          <c:h val="0.79658766918841029"/>
        </c:manualLayout>
      </c:layout>
      <c:lineChart>
        <c:grouping val="standard"/>
        <c:ser>
          <c:idx val="0"/>
          <c:order val="0"/>
          <c:tx>
            <c:strRef>
              <c:f>Sheet3!$D$46</c:f>
              <c:strCache>
                <c:ptCount val="1"/>
                <c:pt idx="0">
                  <c:v>Red carotenoids (mg/100 g)</c:v>
                </c:pt>
              </c:strCache>
            </c:strRef>
          </c:tx>
          <c:val>
            <c:numRef>
              <c:f>Sheet3!$D$47:$D$59</c:f>
              <c:numCache>
                <c:formatCode>0.0</c:formatCode>
                <c:ptCount val="13"/>
                <c:pt idx="0">
                  <c:v>146.99551495016613</c:v>
                </c:pt>
                <c:pt idx="1">
                  <c:v>119.59008859357692</c:v>
                </c:pt>
                <c:pt idx="2">
                  <c:v>130.76556847545214</c:v>
                </c:pt>
                <c:pt idx="3">
                  <c:v>80.663196751568819</c:v>
                </c:pt>
                <c:pt idx="4">
                  <c:v>154.76124953857519</c:v>
                </c:pt>
                <c:pt idx="5">
                  <c:v>125.66321520856405</c:v>
                </c:pt>
                <c:pt idx="6">
                  <c:v>87.323394241417503</c:v>
                </c:pt>
                <c:pt idx="7">
                  <c:v>45.881496862310797</c:v>
                </c:pt>
                <c:pt idx="8">
                  <c:v>45.905029531192291</c:v>
                </c:pt>
                <c:pt idx="9">
                  <c:v>40.761941675895152</c:v>
                </c:pt>
                <c:pt idx="10">
                  <c:v>46.195099667774087</c:v>
                </c:pt>
                <c:pt idx="11">
                  <c:v>56.425184569951995</c:v>
                </c:pt>
                <c:pt idx="12">
                  <c:v>4.1473606496862301</c:v>
                </c:pt>
              </c:numCache>
            </c:numRef>
          </c:val>
        </c:ser>
        <c:ser>
          <c:idx val="1"/>
          <c:order val="1"/>
          <c:tx>
            <c:strRef>
              <c:f>Sheet3!$E$46</c:f>
              <c:strCache>
                <c:ptCount val="1"/>
                <c:pt idx="0">
                  <c:v>yellow carotenoids (mg/100 g)</c:v>
                </c:pt>
              </c:strCache>
            </c:strRef>
          </c:tx>
          <c:val>
            <c:numRef>
              <c:f>Sheet3!$E$47:$E$59</c:f>
              <c:numCache>
                <c:formatCode>0.0</c:formatCode>
                <c:ptCount val="13"/>
                <c:pt idx="0">
                  <c:v>109.74653931339978</c:v>
                </c:pt>
                <c:pt idx="1">
                  <c:v>94.893133997785185</c:v>
                </c:pt>
                <c:pt idx="2">
                  <c:v>145.66626061277222</c:v>
                </c:pt>
                <c:pt idx="3">
                  <c:v>65.456570690291642</c:v>
                </c:pt>
                <c:pt idx="4">
                  <c:v>113.11453488372095</c:v>
                </c:pt>
                <c:pt idx="5">
                  <c:v>98.679660391288309</c:v>
                </c:pt>
                <c:pt idx="6">
                  <c:v>38.840550018456966</c:v>
                </c:pt>
                <c:pt idx="7">
                  <c:v>28.834514581026202</c:v>
                </c:pt>
                <c:pt idx="8">
                  <c:v>29.973569582871896</c:v>
                </c:pt>
                <c:pt idx="9">
                  <c:v>94.731284606866026</c:v>
                </c:pt>
                <c:pt idx="10">
                  <c:v>36.171391657438164</c:v>
                </c:pt>
                <c:pt idx="11">
                  <c:v>33.341952750092254</c:v>
                </c:pt>
                <c:pt idx="12">
                  <c:v>2.7225821336286442</c:v>
                </c:pt>
              </c:numCache>
            </c:numRef>
          </c:val>
        </c:ser>
        <c:marker val="1"/>
        <c:axId val="54305152"/>
        <c:axId val="54307072"/>
      </c:lineChart>
      <c:catAx>
        <c:axId val="54305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400" baseline="0"/>
                  <a:t>Varieties</a:t>
                </a:r>
              </a:p>
            </c:rich>
          </c:tx>
          <c:layout/>
        </c:title>
        <c:tickLblPos val="nextTo"/>
        <c:crossAx val="54307072"/>
        <c:crosses val="autoZero"/>
        <c:auto val="1"/>
        <c:lblAlgn val="ctr"/>
        <c:lblOffset val="100"/>
      </c:catAx>
      <c:valAx>
        <c:axId val="54307072"/>
        <c:scaling>
          <c:orientation val="minMax"/>
        </c:scaling>
        <c:axPos val="l"/>
        <c:majorGridlines/>
        <c:numFmt formatCode="0.0" sourceLinked="1"/>
        <c:tickLblPos val="nextTo"/>
        <c:crossAx val="54305152"/>
        <c:crosses val="autoZero"/>
        <c:crossBetween val="between"/>
      </c:valAx>
      <c:spPr>
        <a:solidFill>
          <a:srgbClr val="FFFF00"/>
        </a:solidFill>
        <a:ln>
          <a:solidFill>
            <a:schemeClr val="bg2">
              <a:lumMod val="1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7828747368117501"/>
          <c:y val="0.21621584066697561"/>
          <c:w val="0.2198810244873238"/>
          <c:h val="0.4335813905614741"/>
        </c:manualLayout>
      </c:layout>
      <c:txPr>
        <a:bodyPr/>
        <a:lstStyle/>
        <a:p>
          <a:pPr>
            <a:defRPr sz="1400" baseline="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>
        <c:manualLayout>
          <c:layoutTarget val="inner"/>
          <c:xMode val="edge"/>
          <c:yMode val="edge"/>
          <c:x val="0.19446143095749405"/>
          <c:y val="2.3034467389689495E-2"/>
          <c:w val="0.62612970253718503"/>
          <c:h val="0.82727981918926863"/>
        </c:manualLayout>
      </c:layout>
      <c:scatterChart>
        <c:scatterStyle val="lineMarker"/>
        <c:ser>
          <c:idx val="0"/>
          <c:order val="0"/>
          <c:tx>
            <c:strRef>
              <c:f>Sheet2!$F$70</c:f>
              <c:strCache>
                <c:ptCount val="1"/>
                <c:pt idx="0">
                  <c:v>Pungency (SHU)</c:v>
                </c:pt>
              </c:strCache>
            </c:strRef>
          </c:tx>
          <c:spPr>
            <a:ln w="28575">
              <a:noFill/>
            </a:ln>
          </c:spPr>
          <c:trendline>
            <c:spPr>
              <a:ln w="28575"/>
            </c:spPr>
            <c:trendlineType val="linear"/>
          </c:trendline>
          <c:xVal>
            <c:numRef>
              <c:f>Sheet2!$E$71:$E$83</c:f>
              <c:numCache>
                <c:formatCode>General</c:formatCode>
                <c:ptCount val="13"/>
                <c:pt idx="0">
                  <c:v>256.74</c:v>
                </c:pt>
                <c:pt idx="1">
                  <c:v>214.48000000000019</c:v>
                </c:pt>
                <c:pt idx="2">
                  <c:v>276.42999999999955</c:v>
                </c:pt>
                <c:pt idx="3">
                  <c:v>146.12</c:v>
                </c:pt>
                <c:pt idx="4">
                  <c:v>267.88</c:v>
                </c:pt>
                <c:pt idx="5">
                  <c:v>227.76999999999998</c:v>
                </c:pt>
                <c:pt idx="6">
                  <c:v>126.16</c:v>
                </c:pt>
                <c:pt idx="7">
                  <c:v>74.72</c:v>
                </c:pt>
                <c:pt idx="8">
                  <c:v>75.88</c:v>
                </c:pt>
                <c:pt idx="9">
                  <c:v>135.49</c:v>
                </c:pt>
                <c:pt idx="10">
                  <c:v>82.36999999999999</c:v>
                </c:pt>
                <c:pt idx="11">
                  <c:v>89.77</c:v>
                </c:pt>
                <c:pt idx="12">
                  <c:v>6.87</c:v>
                </c:pt>
              </c:numCache>
            </c:numRef>
          </c:xVal>
          <c:yVal>
            <c:numRef>
              <c:f>Sheet2!$F$71:$F$83</c:f>
              <c:numCache>
                <c:formatCode>0</c:formatCode>
                <c:ptCount val="13"/>
                <c:pt idx="0">
                  <c:v>3295</c:v>
                </c:pt>
                <c:pt idx="1">
                  <c:v>33987.764124999994</c:v>
                </c:pt>
                <c:pt idx="2">
                  <c:v>21928.2</c:v>
                </c:pt>
                <c:pt idx="3">
                  <c:v>67151.087499999994</c:v>
                </c:pt>
                <c:pt idx="4">
                  <c:v>3101</c:v>
                </c:pt>
                <c:pt idx="5">
                  <c:v>7636.1495000000004</c:v>
                </c:pt>
                <c:pt idx="6">
                  <c:v>30953.779499999997</c:v>
                </c:pt>
                <c:pt idx="7">
                  <c:v>941901</c:v>
                </c:pt>
                <c:pt idx="8">
                  <c:v>493330</c:v>
                </c:pt>
                <c:pt idx="9">
                  <c:v>104145</c:v>
                </c:pt>
                <c:pt idx="10">
                  <c:v>141821</c:v>
                </c:pt>
                <c:pt idx="11">
                  <c:v>623269</c:v>
                </c:pt>
                <c:pt idx="12">
                  <c:v>243932</c:v>
                </c:pt>
              </c:numCache>
            </c:numRef>
          </c:yVal>
        </c:ser>
        <c:axId val="54323840"/>
        <c:axId val="55980800"/>
      </c:scatterChart>
      <c:valAx>
        <c:axId val="54323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 sz="1400" baseline="0"/>
                </a:pPr>
                <a:r>
                  <a:rPr lang="en-US" sz="1400" baseline="0"/>
                  <a:t>Total Carotenoids mg/100 g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 sz="1200" baseline="0"/>
            </a:pPr>
            <a:endParaRPr lang="en-US"/>
          </a:p>
        </c:txPr>
        <c:crossAx val="55980800"/>
        <c:crosses val="autoZero"/>
        <c:crossBetween val="midCat"/>
      </c:valAx>
      <c:valAx>
        <c:axId val="5598080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lang="en-IN" sz="1400" baseline="0"/>
                </a:pPr>
                <a:r>
                  <a:rPr lang="en-US" sz="1400" baseline="0"/>
                  <a:t>SHU</a:t>
                </a:r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lang="en-IN" sz="1200" baseline="0"/>
            </a:pPr>
            <a:endParaRPr lang="en-US"/>
          </a:p>
        </c:txPr>
        <c:crossAx val="54323840"/>
        <c:crosses val="autoZero"/>
        <c:crossBetween val="midCat"/>
      </c:valAx>
      <c:spPr>
        <a:ln w="19050">
          <a:solidFill>
            <a:srgbClr val="002060"/>
          </a:solidFill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7348018997625256"/>
          <c:y val="0.45452978755014123"/>
          <c:w val="0.22255155605549309"/>
          <c:h val="7.2072252760857727E-2"/>
        </c:manualLayout>
      </c:layout>
      <c:txPr>
        <a:bodyPr/>
        <a:lstStyle/>
        <a:p>
          <a:pPr>
            <a:defRPr lang="en-IN" sz="1400" baseline="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Sheet3!$D$28:$D$34</c:f>
              <c:numCache>
                <c:formatCode>General</c:formatCode>
                <c:ptCount val="7"/>
                <c:pt idx="0">
                  <c:v>77</c:v>
                </c:pt>
                <c:pt idx="1">
                  <c:v>89.5</c:v>
                </c:pt>
                <c:pt idx="2">
                  <c:v>113</c:v>
                </c:pt>
                <c:pt idx="3">
                  <c:v>100</c:v>
                </c:pt>
                <c:pt idx="4">
                  <c:v>172</c:v>
                </c:pt>
                <c:pt idx="5">
                  <c:v>94</c:v>
                </c:pt>
                <c:pt idx="6">
                  <c:v>179.5</c:v>
                </c:pt>
              </c:numCache>
            </c:numRef>
          </c:xVal>
          <c:yVal>
            <c:numRef>
              <c:f>Sheet3!$E$28:$E$34</c:f>
              <c:numCache>
                <c:formatCode>General</c:formatCode>
                <c:ptCount val="7"/>
                <c:pt idx="0">
                  <c:v>3295</c:v>
                </c:pt>
                <c:pt idx="1">
                  <c:v>33988</c:v>
                </c:pt>
                <c:pt idx="2">
                  <c:v>21928</c:v>
                </c:pt>
                <c:pt idx="3">
                  <c:v>67151</c:v>
                </c:pt>
                <c:pt idx="4">
                  <c:v>3101</c:v>
                </c:pt>
                <c:pt idx="5">
                  <c:v>7636</c:v>
                </c:pt>
                <c:pt idx="6">
                  <c:v>30954</c:v>
                </c:pt>
              </c:numCache>
            </c:numRef>
          </c:yVal>
        </c:ser>
        <c:axId val="56072448"/>
        <c:axId val="56074624"/>
      </c:scatterChart>
      <c:valAx>
        <c:axId val="560724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IN" sz="1400" baseline="0"/>
                </a:pPr>
                <a:r>
                  <a:rPr lang="en-US" sz="1400" baseline="0"/>
                  <a:t>Vitamin C mg / 100 g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lang="en-IN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6074624"/>
        <c:crosses val="autoZero"/>
        <c:crossBetween val="midCat"/>
      </c:valAx>
      <c:valAx>
        <c:axId val="56074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IN" sz="1400" baseline="0"/>
                </a:pPr>
                <a:r>
                  <a:rPr lang="en-US" sz="1400" baseline="0"/>
                  <a:t>Pungency SHU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56072448"/>
        <c:crosses val="autoZero"/>
        <c:crossBetween val="midCat"/>
      </c:valAx>
      <c:spPr>
        <a:ln w="28575">
          <a:solidFill>
            <a:srgbClr val="002060"/>
          </a:solidFill>
        </a:ln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 lang="en-IN" sz="800" b="1"/>
            </a:pPr>
            <a:r>
              <a:rPr lang="en-US"/>
              <a:t>Principal Component Plot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172178477690297E-2"/>
          <c:y val="6.1755757815802524E-2"/>
          <c:w val="0.88845288713910753"/>
          <c:h val="0.83436621304126657"/>
        </c:manualLayout>
      </c:layout>
      <c:scatterChart>
        <c:scatterStyle val="lineMarker"/>
        <c:ser>
          <c:idx val="0"/>
          <c:order val="0"/>
          <c:tx>
            <c:strRef>
              <c:f>Sheet2!$D$34</c:f>
              <c:strCache>
                <c:ptCount val="1"/>
                <c:pt idx="0">
                  <c:v>0.600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Sheet2!$C$34:$C$46</c:f>
              <c:numCache>
                <c:formatCode>0.000</c:formatCode>
                <c:ptCount val="13"/>
                <c:pt idx="0">
                  <c:v>1.7310026936165333</c:v>
                </c:pt>
                <c:pt idx="1">
                  <c:v>1.4006038851381255</c:v>
                </c:pt>
                <c:pt idx="2">
                  <c:v>1.6647297505698844</c:v>
                </c:pt>
                <c:pt idx="3">
                  <c:v>1.0152733404800238</c:v>
                </c:pt>
                <c:pt idx="4">
                  <c:v>1.7944762831765517</c:v>
                </c:pt>
                <c:pt idx="5">
                  <c:v>1.7495296823887327</c:v>
                </c:pt>
                <c:pt idx="6">
                  <c:v>1.0556621413823859</c:v>
                </c:pt>
                <c:pt idx="7">
                  <c:v>-4.8477650057604063</c:v>
                </c:pt>
                <c:pt idx="8">
                  <c:v>-2.0444114746573483</c:v>
                </c:pt>
                <c:pt idx="9">
                  <c:v>0.25993518314613573</c:v>
                </c:pt>
                <c:pt idx="10">
                  <c:v>0.36960774584443745</c:v>
                </c:pt>
                <c:pt idx="11">
                  <c:v>-2.5669642917195312</c:v>
                </c:pt>
                <c:pt idx="12">
                  <c:v>-1.5816799336055287</c:v>
                </c:pt>
              </c:numCache>
            </c:numRef>
          </c:xVal>
          <c:yVal>
            <c:numRef>
              <c:f>Sheet2!$D$34:$D$46</c:f>
              <c:numCache>
                <c:formatCode>0.000</c:formatCode>
                <c:ptCount val="13"/>
                <c:pt idx="0">
                  <c:v>0.60032936664354009</c:v>
                </c:pt>
                <c:pt idx="1">
                  <c:v>0.21459078525397141</c:v>
                </c:pt>
                <c:pt idx="2">
                  <c:v>0.87892769235433565</c:v>
                </c:pt>
                <c:pt idx="3">
                  <c:v>-0.45728311670453575</c:v>
                </c:pt>
                <c:pt idx="4">
                  <c:v>0.73375407384516356</c:v>
                </c:pt>
                <c:pt idx="5">
                  <c:v>0.25116176473507856</c:v>
                </c:pt>
                <c:pt idx="6">
                  <c:v>-0.73194120453018574</c:v>
                </c:pt>
                <c:pt idx="7">
                  <c:v>0.93109791705600864</c:v>
                </c:pt>
                <c:pt idx="8">
                  <c:v>-0.12018953490872496</c:v>
                </c:pt>
                <c:pt idx="9">
                  <c:v>-0.29602261007401326</c:v>
                </c:pt>
                <c:pt idx="10">
                  <c:v>-0.96905793329024392</c:v>
                </c:pt>
                <c:pt idx="11">
                  <c:v>0.26038093799505513</c:v>
                </c:pt>
                <c:pt idx="12">
                  <c:v>-1.2957481383754479</c:v>
                </c:pt>
              </c:numCache>
            </c:numRef>
          </c:yVal>
        </c:ser>
        <c:ser>
          <c:idx val="1"/>
          <c:order val="1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 </a:t>
                    </a:r>
                  </a:p>
                </c:rich>
              </c:tx>
              <c:spPr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ASTA colour value</a:t>
                    </a:r>
                  </a:p>
                </c:rich>
              </c:tx>
              <c:spPr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 </a:t>
                    </a:r>
                  </a:p>
                </c:rich>
              </c:tx>
              <c:spPr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Pungency (SHU)</a:t>
                    </a:r>
                  </a:p>
                </c:rich>
              </c:tx>
              <c:spPr/>
              <c:showCatName val="1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 </a:t>
                    </a:r>
                  </a:p>
                </c:rich>
              </c:tx>
              <c:spPr/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FRAP Antioxidant  activity mg/ g DW</a:t>
                    </a:r>
                  </a:p>
                </c:rich>
              </c:tx>
              <c:spPr/>
              <c:showCatName val="1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 </a:t>
                    </a:r>
                  </a:p>
                </c:rich>
              </c:tx>
              <c:spPr/>
              <c:showCatName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DPPH Antioxidant activity mg/ g</a:t>
                    </a:r>
                  </a:p>
                </c:rich>
              </c:tx>
              <c:spPr/>
              <c:showCatName val="1"/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 </a:t>
                    </a:r>
                  </a:p>
                </c:rich>
              </c:tx>
              <c:spPr/>
              <c:showCatName val="1"/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lang="en-IN" sz="800"/>
                    </a:pPr>
                    <a:r>
                      <a:rPr lang="en-IN"/>
                      <a:t>Total phenols mg/ g DW</a:t>
                    </a:r>
                  </a:p>
                </c:rich>
              </c:tx>
              <c:spPr/>
              <c:showCatName val="1"/>
            </c:dLbl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CatName val="1"/>
          </c:dLbls>
          <c:xVal>
            <c:numLit>
              <c:formatCode>General</c:formatCode>
              <c:ptCount val="10"/>
              <c:pt idx="0">
                <c:v>0</c:v>
              </c:pt>
              <c:pt idx="1">
                <c:v>1.7944762831765517</c:v>
              </c:pt>
              <c:pt idx="2">
                <c:v>0</c:v>
              </c:pt>
              <c:pt idx="3">
                <c:v>-2.3300206937725307</c:v>
              </c:pt>
              <c:pt idx="4">
                <c:v>0</c:v>
              </c:pt>
              <c:pt idx="5">
                <c:v>-2.3606408456011887</c:v>
              </c:pt>
              <c:pt idx="6">
                <c:v>0</c:v>
              </c:pt>
              <c:pt idx="7">
                <c:v>-2.3487122358600194</c:v>
              </c:pt>
              <c:pt idx="8">
                <c:v>0</c:v>
              </c:pt>
              <c:pt idx="9">
                <c:v>-2.3667300248674712</c:v>
              </c:pt>
            </c:numLit>
          </c:xVal>
          <c:yVal>
            <c:numLit>
              <c:formatCode>General</c:formatCode>
              <c:ptCount val="10"/>
              <c:pt idx="0">
                <c:v>0</c:v>
              </c:pt>
              <c:pt idx="1">
                <c:v>0.93109791705600864</c:v>
              </c:pt>
              <c:pt idx="2">
                <c:v>0</c:v>
              </c:pt>
              <c:pt idx="3">
                <c:v>0.26298631405777045</c:v>
              </c:pt>
              <c:pt idx="4">
                <c:v>0</c:v>
              </c:pt>
              <c:pt idx="5">
                <c:v>5.5143973390431512E-2</c:v>
              </c:pt>
              <c:pt idx="6">
                <c:v>0</c:v>
              </c:pt>
              <c:pt idx="7">
                <c:v>0.25436767162466162</c:v>
              </c:pt>
              <c:pt idx="8">
                <c:v>0</c:v>
              </c:pt>
              <c:pt idx="9">
                <c:v>0.13962640154986541</c:v>
              </c:pt>
            </c:numLit>
          </c:yVal>
        </c:ser>
        <c:ser>
          <c:idx val="2"/>
          <c:order val="2"/>
          <c:spPr>
            <a:ln w="3175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0</c:v>
              </c:pt>
            </c:numLit>
          </c:xVal>
          <c:yVal>
            <c:numLit>
              <c:formatCode>General</c:formatCode>
              <c:ptCount val="2"/>
              <c:pt idx="0">
                <c:v>-1.5</c:v>
              </c:pt>
              <c:pt idx="1">
                <c:v>1.5</c:v>
              </c:pt>
            </c:numLit>
          </c:yVal>
        </c:ser>
        <c:ser>
          <c:idx val="3"/>
          <c:order val="3"/>
          <c:spPr>
            <a:ln w="3175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-6</c:v>
              </c:pt>
              <c:pt idx="1">
                <c:v>4</c:v>
              </c:pt>
            </c:numLit>
          </c:xVal>
          <c:yVal>
            <c:numLit>
              <c:formatCode>General</c:formatCode>
              <c:ptCount val="2"/>
              <c:pt idx="0">
                <c:v>0</c:v>
              </c:pt>
              <c:pt idx="1">
                <c:v>0</c:v>
              </c:pt>
            </c:numLit>
          </c:yVal>
        </c:ser>
        <c:axId val="56228480"/>
        <c:axId val="56103680"/>
      </c:scatterChart>
      <c:valAx>
        <c:axId val="56228480"/>
        <c:scaling>
          <c:orientation val="minMax"/>
          <c:max val="4"/>
          <c:min val="-6"/>
        </c:scaling>
        <c:axPos val="b"/>
        <c:title>
          <c:tx>
            <c:rich>
              <a:bodyPr/>
              <a:lstStyle/>
              <a:p>
                <a:pPr>
                  <a:defRPr lang="en-IN" sz="1000" b="0"/>
                </a:pPr>
                <a:r>
                  <a:rPr lang="en-IN"/>
                  <a:t>PCA 1 (88.6%)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lang="en-IN" sz="800"/>
            </a:pPr>
            <a:endParaRPr lang="en-US"/>
          </a:p>
        </c:txPr>
        <c:crossAx val="56103680"/>
        <c:crossesAt val="-1.5"/>
        <c:crossBetween val="midCat"/>
        <c:majorUnit val="2"/>
      </c:valAx>
      <c:valAx>
        <c:axId val="56103680"/>
        <c:scaling>
          <c:orientation val="minMax"/>
          <c:max val="1.5"/>
          <c:min val="-1.5"/>
        </c:scaling>
        <c:axPos val="l"/>
        <c:title>
          <c:tx>
            <c:rich>
              <a:bodyPr/>
              <a:lstStyle/>
              <a:p>
                <a:pPr>
                  <a:defRPr lang="en-IN" sz="1000" b="0"/>
                </a:pPr>
                <a:r>
                  <a:rPr lang="en-IN"/>
                  <a:t>PCA 2 (10.3%)</a:t>
                </a:r>
              </a:p>
            </c:rich>
          </c:tx>
          <c:layout/>
        </c:title>
        <c:numFmt formatCode="0.0" sourceLinked="0"/>
        <c:tickLblPos val="nextTo"/>
        <c:txPr>
          <a:bodyPr/>
          <a:lstStyle/>
          <a:p>
            <a:pPr>
              <a:defRPr lang="en-IN" sz="800"/>
            </a:pPr>
            <a:endParaRPr lang="en-US"/>
          </a:p>
        </c:txPr>
        <c:crossAx val="56228480"/>
        <c:crossesAt val="-6"/>
        <c:crossBetween val="midCat"/>
        <c:majorUnit val="0.5"/>
      </c:valAx>
      <c:spPr>
        <a:noFill/>
        <a:ln w="25400">
          <a:noFill/>
        </a:ln>
      </c:spPr>
    </c:plotArea>
    <c:plotVisOnly val="1"/>
  </c:chart>
  <c:spPr>
    <a:solidFill>
      <a:srgbClr val="CCFFCC"/>
    </a:solidFill>
  </c:spPr>
  <c:txPr>
    <a:bodyPr/>
    <a:lstStyle/>
    <a:p>
      <a:pPr>
        <a:defRPr sz="800"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0.14856948362738107"/>
          <c:y val="3.6189616356010652E-2"/>
          <c:w val="0.7716310862211756"/>
          <c:h val="0.90766602287921549"/>
        </c:manualLayout>
      </c:layout>
      <c:scatterChart>
        <c:scatterStyle val="lineMarker"/>
        <c:ser>
          <c:idx val="0"/>
          <c:order val="0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rka Abhir</a:t>
                    </a:r>
                  </a:p>
                </c:rich>
              </c:tx>
              <c:dLblPos val="l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rka Khyati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0</c:v>
              </c:pt>
              <c:pt idx="1">
                <c:v>41224.292968749985</c:v>
              </c:pt>
              <c:pt idx="2">
                <c:v>41224.292968749985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15</c:v>
              </c:pt>
              <c:pt idx="1">
                <c:v>15</c:v>
              </c:pt>
              <c:pt idx="2">
                <c:v>13</c:v>
              </c:pt>
              <c:pt idx="3">
                <c:v>13</c:v>
              </c:pt>
            </c:numLit>
          </c:yVal>
        </c:ser>
        <c:ser>
          <c:idx val="1"/>
          <c:order val="1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rka Lohit</a:t>
                    </a:r>
                  </a:p>
                </c:rich>
              </c:tx>
              <c:dLblPos val="l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rka Meghana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0</c:v>
              </c:pt>
              <c:pt idx="1">
                <c:v>9221011</c:v>
              </c:pt>
              <c:pt idx="2">
                <c:v>9221011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21</c:v>
              </c:pt>
              <c:pt idx="1">
                <c:v>21</c:v>
              </c:pt>
              <c:pt idx="2">
                <c:v>19</c:v>
              </c:pt>
              <c:pt idx="3">
                <c:v>19</c:v>
              </c:pt>
            </c:numLit>
          </c:yVal>
        </c:ser>
        <c:ser>
          <c:idx val="2"/>
          <c:order val="2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rka Suphal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41224.292968749985</c:v>
              </c:pt>
              <c:pt idx="1">
                <c:v>18876698</c:v>
              </c:pt>
              <c:pt idx="2">
                <c:v>18876698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14</c:v>
              </c:pt>
              <c:pt idx="1">
                <c:v>14</c:v>
              </c:pt>
              <c:pt idx="2">
                <c:v>11</c:v>
              </c:pt>
              <c:pt idx="3">
                <c:v>11</c:v>
              </c:pt>
            </c:numLit>
          </c:yVal>
        </c:ser>
        <c:ser>
          <c:idx val="3"/>
          <c:order val="3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rka Swetha  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9221011</c:v>
              </c:pt>
              <c:pt idx="1">
                <c:v>81511152</c:v>
              </c:pt>
              <c:pt idx="2">
                <c:v>81511152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20</c:v>
              </c:pt>
              <c:pt idx="1">
                <c:v>20</c:v>
              </c:pt>
              <c:pt idx="2">
                <c:v>17</c:v>
              </c:pt>
              <c:pt idx="3">
                <c:v>17</c:v>
              </c:pt>
            </c:numLit>
          </c:yVal>
        </c:ser>
        <c:ser>
          <c:idx val="4"/>
          <c:order val="4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4"/>
              <c:pt idx="0">
                <c:v>81511152</c:v>
              </c:pt>
              <c:pt idx="1">
                <c:v>204395408</c:v>
              </c:pt>
              <c:pt idx="2">
                <c:v>204395408</c:v>
              </c:pt>
              <c:pt idx="3">
                <c:v>18876698</c:v>
              </c:pt>
            </c:numLit>
          </c:xVal>
          <c:yVal>
            <c:numLit>
              <c:formatCode>General</c:formatCode>
              <c:ptCount val="4"/>
              <c:pt idx="0">
                <c:v>18.5</c:v>
              </c:pt>
              <c:pt idx="1">
                <c:v>18.5</c:v>
              </c:pt>
              <c:pt idx="2">
                <c:v>12.5</c:v>
              </c:pt>
              <c:pt idx="3">
                <c:v>12.5</c:v>
              </c:pt>
            </c:numLit>
          </c:yVal>
        </c:ser>
        <c:ser>
          <c:idx val="5"/>
          <c:order val="5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rka Haritha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204395408</c:v>
              </c:pt>
              <c:pt idx="1">
                <c:v>1099800704</c:v>
              </c:pt>
              <c:pt idx="2">
                <c:v>1099800704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15.5</c:v>
              </c:pt>
              <c:pt idx="1">
                <c:v>15.5</c:v>
              </c:pt>
              <c:pt idx="2">
                <c:v>9</c:v>
              </c:pt>
              <c:pt idx="3">
                <c:v>9</c:v>
              </c:pt>
            </c:numLit>
          </c:yVal>
        </c:ser>
        <c:ser>
          <c:idx val="6"/>
          <c:order val="6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L</a:t>
                    </a:r>
                    <a:r>
                      <a:rPr lang="en-IN"/>
                      <a:t>ocal Toom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1099800704</c:v>
              </c:pt>
              <c:pt idx="1">
                <c:v>1369278976</c:v>
              </c:pt>
              <c:pt idx="2">
                <c:v>1369278976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12.25</c:v>
              </c:pt>
              <c:pt idx="1">
                <c:v>12.25</c:v>
              </c:pt>
              <c:pt idx="2">
                <c:v>7</c:v>
              </c:pt>
              <c:pt idx="3">
                <c:v>7</c:v>
              </c:pt>
            </c:numLit>
          </c:yVal>
        </c:ser>
        <c:ser>
          <c:idx val="7"/>
          <c:order val="7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K</a:t>
                    </a:r>
                    <a:r>
                      <a:rPr lang="en-IN"/>
                      <a:t>erala Collection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1369278976</c:v>
              </c:pt>
              <c:pt idx="1">
                <c:v>1419730176</c:v>
              </c:pt>
              <c:pt idx="2">
                <c:v>1419730176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9.625</c:v>
              </c:pt>
              <c:pt idx="1">
                <c:v>9.625</c:v>
              </c:pt>
              <c:pt idx="2">
                <c:v>5</c:v>
              </c:pt>
              <c:pt idx="3">
                <c:v>5</c:v>
              </c:pt>
            </c:numLit>
          </c:yVal>
        </c:ser>
        <c:ser>
          <c:idx val="8"/>
          <c:order val="8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H</a:t>
                    </a:r>
                    <a:r>
                      <a:rPr lang="en-IN"/>
                      <a:t>abanero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1419730176</c:v>
              </c:pt>
              <c:pt idx="1">
                <c:v>10432865280</c:v>
              </c:pt>
              <c:pt idx="2">
                <c:v>10432865280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7.3124999999999956</c:v>
              </c:pt>
              <c:pt idx="1">
                <c:v>7.3124999999999956</c:v>
              </c:pt>
              <c:pt idx="2">
                <c:v>3</c:v>
              </c:pt>
              <c:pt idx="3">
                <c:v>3</c:v>
              </c:pt>
            </c:numLit>
          </c:yVal>
        </c:ser>
        <c:ser>
          <c:idx val="9"/>
          <c:order val="9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N</a:t>
                    </a:r>
                    <a:r>
                      <a:rPr lang="en-IN"/>
                      <a:t>aga Chilli</a:t>
                    </a:r>
                  </a:p>
                </c:rich>
              </c:tx>
              <c:dLblPos val="l"/>
              <c:showCat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B</a:t>
                    </a:r>
                    <a:r>
                      <a:rPr lang="en-IN"/>
                      <a:t>hut Jalokia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0</c:v>
              </c:pt>
              <c:pt idx="1">
                <c:v>16884699136</c:v>
              </c:pt>
              <c:pt idx="2">
                <c:v>16884699136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25</c:v>
              </c:pt>
              <c:pt idx="1">
                <c:v>25</c:v>
              </c:pt>
              <c:pt idx="2">
                <c:v>23</c:v>
              </c:pt>
              <c:pt idx="3">
                <c:v>23</c:v>
              </c:pt>
            </c:numLit>
          </c:yVal>
        </c:ser>
        <c:ser>
          <c:idx val="10"/>
          <c:order val="10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4"/>
              <c:pt idx="0">
                <c:v>16884699136</c:v>
              </c:pt>
              <c:pt idx="1">
                <c:v>62200188928</c:v>
              </c:pt>
              <c:pt idx="2">
                <c:v>62200188928</c:v>
              </c:pt>
              <c:pt idx="3">
                <c:v>10432865280</c:v>
              </c:pt>
            </c:numLit>
          </c:xVal>
          <c:yVal>
            <c:numLit>
              <c:formatCode>General</c:formatCode>
              <c:ptCount val="4"/>
              <c:pt idx="0">
                <c:v>24</c:v>
              </c:pt>
              <c:pt idx="1">
                <c:v>24</c:v>
              </c:pt>
              <c:pt idx="2">
                <c:v>5.15625</c:v>
              </c:pt>
              <c:pt idx="3">
                <c:v>5.15625</c:v>
              </c:pt>
            </c:numLit>
          </c:yVal>
        </c:ser>
        <c:ser>
          <c:idx val="11"/>
          <c:order val="11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IN" sz="1400" baseline="0"/>
                      <a:t>A</a:t>
                    </a:r>
                    <a:r>
                      <a:rPr lang="en-IN"/>
                      <a:t>ndaman collection</a:t>
                    </a:r>
                  </a:p>
                </c:rich>
              </c:tx>
              <c:dLblPos val="l"/>
              <c:showCatName val="1"/>
            </c:dLbl>
            <c:delete val="1"/>
          </c:dLbls>
          <c:xVal>
            <c:numLit>
              <c:formatCode>General</c:formatCode>
              <c:ptCount val="4"/>
              <c:pt idx="0">
                <c:v>62200188928</c:v>
              </c:pt>
              <c:pt idx="1">
                <c:v>101532180480</c:v>
              </c:pt>
              <c:pt idx="2">
                <c:v>101532180480</c:v>
              </c:pt>
              <c:pt idx="3">
                <c:v>0</c:v>
              </c:pt>
            </c:numLit>
          </c:xVal>
          <c:yVal>
            <c:numLit>
              <c:formatCode>General</c:formatCode>
              <c:ptCount val="4"/>
              <c:pt idx="0">
                <c:v>14.578125</c:v>
              </c:pt>
              <c:pt idx="1">
                <c:v>14.578125</c:v>
              </c:pt>
              <c:pt idx="2">
                <c:v>1</c:v>
              </c:pt>
              <c:pt idx="3">
                <c:v>1</c:v>
              </c:pt>
            </c:numLit>
          </c:yVal>
        </c:ser>
        <c:ser>
          <c:idx val="12"/>
          <c:order val="12"/>
          <c:spPr>
            <a:ln w="3175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Lit>
              <c:formatCode>General</c:formatCode>
              <c:ptCount val="2"/>
              <c:pt idx="0">
                <c:v>101532180480</c:v>
              </c:pt>
              <c:pt idx="1">
                <c:v>111685402624</c:v>
              </c:pt>
            </c:numLit>
          </c:xVal>
          <c:yVal>
            <c:numLit>
              <c:formatCode>General</c:formatCode>
              <c:ptCount val="2"/>
              <c:pt idx="0">
                <c:v>7.7890625000000071</c:v>
              </c:pt>
              <c:pt idx="1">
                <c:v>7.7890625000000071</c:v>
              </c:pt>
            </c:numLit>
          </c:yVal>
        </c:ser>
        <c:axId val="56281344"/>
        <c:axId val="56504320"/>
      </c:scatterChart>
      <c:valAx>
        <c:axId val="56281344"/>
        <c:scaling>
          <c:orientation val="minMax"/>
          <c:max val="111685399952.6678"/>
          <c:min val="0"/>
        </c:scaling>
        <c:axPos val="b"/>
        <c:numFmt formatCode="0" sourceLinked="0"/>
        <c:minorTickMark val="out"/>
        <c:tickLblPos val="nextTo"/>
        <c:txPr>
          <a:bodyPr/>
          <a:lstStyle/>
          <a:p>
            <a:pPr>
              <a:defRPr lang="en-IN" sz="800"/>
            </a:pPr>
            <a:endParaRPr lang="en-US"/>
          </a:p>
        </c:txPr>
        <c:crossAx val="56504320"/>
        <c:crosses val="autoZero"/>
        <c:crossBetween val="midCat"/>
        <c:majorUnit val="111685399952.6678"/>
        <c:minorUnit val="27921349988.166935"/>
      </c:valAx>
      <c:valAx>
        <c:axId val="56504320"/>
        <c:scaling>
          <c:orientation val="minMax"/>
          <c:max val="25"/>
          <c:min val="0"/>
        </c:scaling>
        <c:delete val="1"/>
        <c:axPos val="l"/>
        <c:numFmt formatCode="General" sourceLinked="1"/>
        <c:tickLblPos val="none"/>
        <c:crossAx val="56281344"/>
        <c:crosses val="autoZero"/>
        <c:crossBetween val="midCat"/>
        <c:majorUnit val="5"/>
        <c:minorUnit val="1"/>
      </c:valAx>
      <c:spPr>
        <a:solidFill>
          <a:srgbClr val="CCFFCC"/>
        </a:solidFill>
      </c:spPr>
    </c:plotArea>
    <c:plotVisOnly val="1"/>
  </c:chart>
  <c:spPr>
    <a:solidFill>
      <a:srgbClr val="CCFFCC"/>
    </a:solidFill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0.41574</cdr:x>
      <cdr:y>0.86039</cdr:y>
    </cdr:from>
    <cdr:to>
      <cdr:x>0.56306</cdr:x>
      <cdr:y>0.90481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5375" y="5165726"/>
          <a:ext cx="8382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N" sz="1100"/>
            <a:t>Habanero</a:t>
          </a:r>
        </a:p>
      </cdr:txBody>
    </cdr:sp>
  </cdr:relSizeAnchor>
  <cdr:relSizeAnchor xmlns:cdr="http://schemas.openxmlformats.org/drawingml/2006/chartDrawing">
    <cdr:from>
      <cdr:x>0.65011</cdr:x>
      <cdr:y>0.77155</cdr:y>
    </cdr:from>
    <cdr:to>
      <cdr:x>0.81083</cdr:x>
      <cdr:y>0.80169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98875" y="4632326"/>
          <a:ext cx="914400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/>
            <a:t>kerala collection</a:t>
          </a:r>
        </a:p>
      </cdr:txBody>
    </cdr:sp>
  </cdr:relSizeAnchor>
  <cdr:relSizeAnchor xmlns:cdr="http://schemas.openxmlformats.org/drawingml/2006/chartDrawing">
    <cdr:from>
      <cdr:x>0.72712</cdr:x>
      <cdr:y>0.68112</cdr:y>
    </cdr:from>
    <cdr:to>
      <cdr:x>0.82087</cdr:x>
      <cdr:y>0.72078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37025" y="4089401"/>
          <a:ext cx="533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/>
            <a:t>A Lohit</a:t>
          </a:r>
        </a:p>
      </cdr:txBody>
    </cdr:sp>
  </cdr:relSizeAnchor>
  <cdr:relSizeAnchor xmlns:cdr="http://schemas.openxmlformats.org/drawingml/2006/chartDrawing">
    <cdr:from>
      <cdr:x>0.7221</cdr:x>
      <cdr:y>0.59704</cdr:y>
    </cdr:from>
    <cdr:to>
      <cdr:x>0.83259</cdr:x>
      <cdr:y>0.64146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08450" y="3584576"/>
          <a:ext cx="6286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/>
            <a:t>A Harita</a:t>
          </a:r>
        </a:p>
      </cdr:txBody>
    </cdr:sp>
  </cdr:relSizeAnchor>
  <cdr:relSizeAnchor xmlns:cdr="http://schemas.openxmlformats.org/drawingml/2006/chartDrawing">
    <cdr:from>
      <cdr:x>0.66016</cdr:x>
      <cdr:y>0.54944</cdr:y>
    </cdr:from>
    <cdr:to>
      <cdr:x>0.79241</cdr:x>
      <cdr:y>0.59069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756026" y="3298826"/>
          <a:ext cx="752474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/>
            <a:t>Local toom</a:t>
          </a:r>
        </a:p>
      </cdr:txBody>
    </cdr:sp>
  </cdr:relSizeAnchor>
  <cdr:relSizeAnchor xmlns:cdr="http://schemas.openxmlformats.org/drawingml/2006/chartDrawing">
    <cdr:from>
      <cdr:x>0.30692</cdr:x>
      <cdr:y>0.50502</cdr:y>
    </cdr:from>
    <cdr:to>
      <cdr:x>0.45089</cdr:x>
      <cdr:y>0.54944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46250" y="3032126"/>
          <a:ext cx="8191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dirty="0" err="1">
              <a:solidFill>
                <a:srgbClr val="C00000"/>
              </a:solidFill>
            </a:rPr>
            <a:t>Bhut</a:t>
          </a:r>
          <a:r>
            <a:rPr lang="en-IN" sz="1100" dirty="0">
              <a:solidFill>
                <a:srgbClr val="C00000"/>
              </a:solidFill>
            </a:rPr>
            <a:t> </a:t>
          </a:r>
          <a:r>
            <a:rPr lang="en-IN" sz="1100" dirty="0" err="1">
              <a:solidFill>
                <a:srgbClr val="C00000"/>
              </a:solidFill>
            </a:rPr>
            <a:t>jalokia</a:t>
          </a:r>
          <a:endParaRPr lang="en-IN" sz="1100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0.2048</cdr:x>
      <cdr:y>0.20201</cdr:y>
    </cdr:from>
    <cdr:to>
      <cdr:x>0.42578</cdr:x>
      <cdr:y>0.24484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65225" y="1212851"/>
          <a:ext cx="12573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dirty="0">
              <a:solidFill>
                <a:srgbClr val="C00000"/>
              </a:solidFill>
            </a:rPr>
            <a:t>Andaman collection</a:t>
          </a:r>
        </a:p>
      </cdr:txBody>
    </cdr:sp>
  </cdr:relSizeAnchor>
  <cdr:relSizeAnchor xmlns:cdr="http://schemas.openxmlformats.org/drawingml/2006/chartDrawing">
    <cdr:from>
      <cdr:x>0.27679</cdr:x>
      <cdr:y>0.39397</cdr:y>
    </cdr:from>
    <cdr:to>
      <cdr:x>0.40067</cdr:x>
      <cdr:y>0.43998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74800" y="2365376"/>
          <a:ext cx="7048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dirty="0">
              <a:solidFill>
                <a:srgbClr val="C00000"/>
              </a:solidFill>
            </a:rPr>
            <a:t>Naga chilli</a:t>
          </a:r>
        </a:p>
      </cdr:txBody>
    </cdr:sp>
  </cdr:relSizeAnchor>
  <cdr:relSizeAnchor xmlns:cdr="http://schemas.openxmlformats.org/drawingml/2006/chartDrawing">
    <cdr:from>
      <cdr:x>0.7154</cdr:x>
      <cdr:y>0.42887</cdr:y>
    </cdr:from>
    <cdr:to>
      <cdr:x>0.83929</cdr:x>
      <cdr:y>0.47329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70350" y="2574926"/>
          <a:ext cx="7048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b="1" dirty="0">
              <a:solidFill>
                <a:srgbClr val="7030A0"/>
              </a:solidFill>
            </a:rPr>
            <a:t>A </a:t>
          </a:r>
          <a:r>
            <a:rPr lang="en-IN" sz="1100" b="1" dirty="0" err="1">
              <a:solidFill>
                <a:srgbClr val="7030A0"/>
              </a:solidFill>
            </a:rPr>
            <a:t>Meghana</a:t>
          </a:r>
          <a:endParaRPr lang="en-IN" sz="11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0.78069</cdr:x>
      <cdr:y>0.38921</cdr:y>
    </cdr:from>
    <cdr:to>
      <cdr:x>0.89788</cdr:x>
      <cdr:y>0.43522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441825" y="2336801"/>
          <a:ext cx="6667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b="1" dirty="0">
              <a:solidFill>
                <a:srgbClr val="7030A0"/>
              </a:solidFill>
            </a:rPr>
            <a:t>A </a:t>
          </a:r>
          <a:r>
            <a:rPr lang="en-IN" sz="1100" b="1" dirty="0" err="1">
              <a:solidFill>
                <a:srgbClr val="7030A0"/>
              </a:solidFill>
            </a:rPr>
            <a:t>Suphal</a:t>
          </a:r>
          <a:endParaRPr lang="en-IN" sz="11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0.78069</cdr:x>
      <cdr:y>0.29561</cdr:y>
    </cdr:from>
    <cdr:to>
      <cdr:x>0.88616</cdr:x>
      <cdr:y>0.3321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441825" y="1774826"/>
          <a:ext cx="600075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b="1" dirty="0">
              <a:solidFill>
                <a:srgbClr val="7030A0"/>
              </a:solidFill>
            </a:rPr>
            <a:t>A </a:t>
          </a:r>
          <a:r>
            <a:rPr lang="en-IN" sz="1100" b="1" dirty="0" err="1">
              <a:solidFill>
                <a:srgbClr val="7030A0"/>
              </a:solidFill>
            </a:rPr>
            <a:t>Khyati</a:t>
          </a:r>
          <a:endParaRPr lang="en-IN" sz="11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0.79074</cdr:x>
      <cdr:y>0.25754</cdr:y>
    </cdr:from>
    <cdr:to>
      <cdr:x>0.88783</cdr:x>
      <cdr:y>0.29878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498975" y="1546226"/>
          <a:ext cx="55245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b="1" dirty="0">
              <a:solidFill>
                <a:srgbClr val="7030A0"/>
              </a:solidFill>
            </a:rPr>
            <a:t>A </a:t>
          </a:r>
          <a:r>
            <a:rPr lang="en-IN" sz="1100" b="1" dirty="0" err="1">
              <a:solidFill>
                <a:srgbClr val="7030A0"/>
              </a:solidFill>
            </a:rPr>
            <a:t>Abhir</a:t>
          </a:r>
          <a:endParaRPr lang="en-IN" sz="11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0.67</cdr:x>
      <cdr:y>0.21576</cdr:y>
    </cdr:from>
    <cdr:to>
      <cdr:x>0.76156</cdr:x>
      <cdr:y>0.26758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105400" y="1295400"/>
          <a:ext cx="697687" cy="311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IN" sz="1100" b="1" dirty="0">
              <a:solidFill>
                <a:srgbClr val="7030A0"/>
              </a:solidFill>
            </a:rPr>
            <a:t>A </a:t>
          </a:r>
          <a:r>
            <a:rPr lang="en-IN" sz="1100" b="1" dirty="0" err="1">
              <a:solidFill>
                <a:srgbClr val="7030A0"/>
              </a:solidFill>
            </a:rPr>
            <a:t>Swetha</a:t>
          </a:r>
          <a:endParaRPr lang="en-IN" sz="1100" b="1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0.6087</cdr:x>
      <cdr:y>0.52627</cdr:y>
    </cdr:from>
    <cdr:to>
      <cdr:x>0.72768</cdr:x>
      <cdr:y>0.79367</cdr:y>
    </cdr:to>
    <cdr:sp macro="" textlink="">
      <cdr:nvSpPr>
        <cdr:cNvPr id="15" name="Oval 14"/>
        <cdr:cNvSpPr/>
      </cdr:nvSpPr>
      <cdr:spPr>
        <a:xfrm xmlns:a="http://schemas.openxmlformats.org/drawingml/2006/main" rot="16491357">
          <a:off x="4288922" y="3509093"/>
          <a:ext cx="1605416" cy="90661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07F09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0.12452</cdr:x>
      <cdr:y>0.32851</cdr:y>
    </cdr:from>
    <cdr:to>
      <cdr:x>0.51123</cdr:x>
      <cdr:y>0.41431</cdr:y>
    </cdr:to>
    <cdr:sp macro="" textlink="">
      <cdr:nvSpPr>
        <cdr:cNvPr id="16" name="Oval 15"/>
        <cdr:cNvSpPr/>
      </cdr:nvSpPr>
      <cdr:spPr>
        <a:xfrm xmlns:a="http://schemas.openxmlformats.org/drawingml/2006/main" rot="13267722">
          <a:off x="948837" y="1972354"/>
          <a:ext cx="2946741" cy="51513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07F09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D5E56-20F5-4157-9A74-9FA70417B1DF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DF7EB-E435-4D64-8ACC-1A9C029314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India is the world’s largest producer, consumer and exporter of chillies in the world. India also has</a:t>
            </a:r>
          </a:p>
          <a:p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largest area under chillies in the world. Chillies are the most common spice cultivated in India.</a:t>
            </a:r>
          </a:p>
          <a:p>
            <a:r>
              <a:rPr lang="en-I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grown nearly in all parts of the country, hills and plains. Chilli production is spread throughout</a:t>
            </a:r>
          </a:p>
          <a:p>
            <a:r>
              <a:rPr lang="en-IN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length and breadth of the country, with almost all the states producing this crop.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A604D-DBA7-407D-ACDA-25F9F0A29B39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2A604D-DBA7-407D-ACDA-25F9F0A29B39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Chili</a:t>
            </a:r>
            <a:r>
              <a:rPr lang="en-US" baseline="0" dirty="0" smtClean="0"/>
              <a:t> is grown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F7EB-E435-4D64-8ACC-1A9C029314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F7EB-E435-4D64-8ACC-1A9C029314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Capsaicinoids</a:t>
            </a:r>
            <a:r>
              <a:rPr lang="en-IN" dirty="0" smtClean="0"/>
              <a:t> are alkaloid compounds which are responsible for the hot flavour of chillies.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F7EB-E435-4D64-8ACC-1A9C029314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6106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dirty="0" smtClean="0"/>
          </a:p>
          <a:p>
            <a:pPr algn="ctr"/>
            <a:r>
              <a:rPr lang="en-IN" sz="2800" b="1" dirty="0" smtClean="0">
                <a:solidFill>
                  <a:srgbClr val="C00000"/>
                </a:solidFill>
              </a:rPr>
              <a:t>Genotypic variability in colour, pungency and antioxidant activity among chilli genotypes </a:t>
            </a:r>
            <a:r>
              <a:rPr lang="en-IN" b="1" dirty="0" smtClean="0"/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0613" y="3048000"/>
            <a:ext cx="5464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Dr. V. K. </a:t>
            </a:r>
            <a:r>
              <a:rPr lang="en-IN" sz="2400" b="1" dirty="0" err="1" smtClean="0">
                <a:solidFill>
                  <a:srgbClr val="002060"/>
                </a:solidFill>
              </a:rPr>
              <a:t>Rao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Indian Institute of Horticultural Research,</a:t>
            </a:r>
          </a:p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Bangalore, India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457200"/>
            <a:ext cx="5970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solidFill>
                  <a:srgbClr val="C00000"/>
                </a:solidFill>
              </a:rPr>
              <a:t>HPLC method for </a:t>
            </a:r>
            <a:r>
              <a:rPr lang="en-IN" sz="2800" dirty="0" err="1" smtClean="0">
                <a:solidFill>
                  <a:srgbClr val="C00000"/>
                </a:solidFill>
              </a:rPr>
              <a:t>capsaicinoids</a:t>
            </a:r>
            <a:r>
              <a:rPr lang="en-IN" sz="2800" dirty="0" smtClean="0">
                <a:solidFill>
                  <a:srgbClr val="C00000"/>
                </a:solidFill>
              </a:rPr>
              <a:t> analysis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51990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IN" sz="2000" b="1" dirty="0" smtClean="0">
                <a:solidFill>
                  <a:srgbClr val="002060"/>
                </a:solidFill>
              </a:rPr>
              <a:t>1. Column : Onyx monolithic C18, 100 x 4.6 mm</a:t>
            </a:r>
          </a:p>
          <a:p>
            <a:pPr marL="342900" indent="-342900"/>
            <a:r>
              <a:rPr lang="en-IN" sz="2000" b="1" dirty="0" smtClean="0">
                <a:solidFill>
                  <a:srgbClr val="002060"/>
                </a:solidFill>
              </a:rPr>
              <a:t>2. Method: Gradient</a:t>
            </a:r>
          </a:p>
          <a:p>
            <a:r>
              <a:rPr lang="en-IN" sz="2000" b="1" dirty="0" smtClean="0">
                <a:solidFill>
                  <a:srgbClr val="002060"/>
                </a:solidFill>
              </a:rPr>
              <a:t>3. Mobile phase: Water :</a:t>
            </a:r>
            <a:r>
              <a:rPr lang="en-IN" sz="2000" b="1" dirty="0" err="1" smtClean="0">
                <a:solidFill>
                  <a:srgbClr val="002060"/>
                </a:solidFill>
              </a:rPr>
              <a:t>Acetonitrile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r>
              <a:rPr lang="en-IN" sz="2000" b="1" dirty="0" smtClean="0">
                <a:solidFill>
                  <a:srgbClr val="002060"/>
                </a:solidFill>
              </a:rPr>
              <a:t>4. Detection: 205 nm</a:t>
            </a:r>
          </a:p>
          <a:p>
            <a:r>
              <a:rPr lang="en-IN" sz="2000" b="1" dirty="0" smtClean="0">
                <a:solidFill>
                  <a:srgbClr val="002060"/>
                </a:solidFill>
              </a:rPr>
              <a:t>5. Flow: 1.8 ml/min</a:t>
            </a:r>
          </a:p>
          <a:p>
            <a:r>
              <a:rPr lang="en-IN" sz="2000" b="1" dirty="0" smtClean="0">
                <a:solidFill>
                  <a:srgbClr val="002060"/>
                </a:solidFill>
              </a:rPr>
              <a:t>6.Injection: 20 µl</a:t>
            </a:r>
          </a:p>
          <a:p>
            <a:r>
              <a:rPr lang="en-IN" sz="2000" b="1" dirty="0" smtClean="0">
                <a:solidFill>
                  <a:srgbClr val="002060"/>
                </a:solidFill>
              </a:rPr>
              <a:t>7. Std levels: 7</a:t>
            </a:r>
          </a:p>
          <a:p>
            <a:r>
              <a:rPr lang="en-IN" sz="2000" b="1" dirty="0" smtClean="0">
                <a:solidFill>
                  <a:srgbClr val="002060"/>
                </a:solidFill>
              </a:rPr>
              <a:t>8. LOD: 0.01 µg</a:t>
            </a:r>
          </a:p>
          <a:p>
            <a:r>
              <a:rPr lang="en-IN" sz="2000" b="1" dirty="0" smtClean="0">
                <a:solidFill>
                  <a:srgbClr val="002060"/>
                </a:solidFill>
              </a:rPr>
              <a:t>9. LOQ: 0.03 µg</a:t>
            </a:r>
            <a:endParaRPr lang="en-IN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419600"/>
          <a:ext cx="42672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"/>
                <a:gridCol w="1600200"/>
                <a:gridCol w="208026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S. No.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Time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Acetonitrile</a:t>
                      </a:r>
                      <a:r>
                        <a:rPr lang="en-IN" dirty="0" smtClean="0"/>
                        <a:t> %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0 – 8 minutes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30 % to 78 %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8.01 – 12 minutes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78 %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143000"/>
            <a:ext cx="743160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304800"/>
            <a:ext cx="7087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>
                <a:solidFill>
                  <a:srgbClr val="C00000"/>
                </a:solidFill>
              </a:rPr>
              <a:t>Chromatogram of </a:t>
            </a:r>
            <a:r>
              <a:rPr lang="en-IN" sz="3200" dirty="0" err="1" smtClean="0">
                <a:solidFill>
                  <a:srgbClr val="C00000"/>
                </a:solidFill>
              </a:rPr>
              <a:t>capsaicinoid</a:t>
            </a:r>
            <a:r>
              <a:rPr lang="en-IN" sz="3200" dirty="0" smtClean="0">
                <a:solidFill>
                  <a:srgbClr val="C00000"/>
                </a:solidFill>
              </a:rPr>
              <a:t> standards 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7654738" cy="434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600200" y="304800"/>
            <a:ext cx="5799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err="1" smtClean="0">
                <a:solidFill>
                  <a:srgbClr val="C00000"/>
                </a:solidFill>
              </a:rPr>
              <a:t>Capsaicinoids</a:t>
            </a:r>
            <a:r>
              <a:rPr lang="en-IN" sz="2800" b="1" dirty="0" smtClean="0">
                <a:solidFill>
                  <a:srgbClr val="C00000"/>
                </a:solidFill>
              </a:rPr>
              <a:t> – pungency compounds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6172200"/>
            <a:ext cx="639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Capsaicin, </a:t>
            </a:r>
            <a:r>
              <a:rPr lang="en-IN" dirty="0" err="1" smtClean="0"/>
              <a:t>Dihydrocapsaicin</a:t>
            </a:r>
            <a:r>
              <a:rPr lang="en-IN" dirty="0" smtClean="0"/>
              <a:t> – account for 90-96 % of </a:t>
            </a:r>
            <a:r>
              <a:rPr lang="en-IN" dirty="0" err="1" smtClean="0"/>
              <a:t>capsaicinoids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290635"/>
          <a:ext cx="7467598" cy="465296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89441"/>
                <a:gridCol w="1853759"/>
                <a:gridCol w="1295400"/>
                <a:gridCol w="760675"/>
                <a:gridCol w="889441"/>
                <a:gridCol w="889441"/>
                <a:gridCol w="889441"/>
              </a:tblGrid>
              <a:tr h="871537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/>
                        <a:t>S. No.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/>
                        <a:t>Variety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 smtClean="0"/>
                        <a:t>Total </a:t>
                      </a:r>
                      <a:r>
                        <a:rPr lang="en-IN" sz="1800" u="none" strike="noStrike" dirty="0" err="1"/>
                        <a:t>capsaicinoids</a:t>
                      </a:r>
                      <a:r>
                        <a:rPr lang="en-IN" sz="1800" u="none" strike="noStrike" dirty="0"/>
                        <a:t> mg/g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SHU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 smtClean="0"/>
                        <a:t>Capsaicin </a:t>
                      </a:r>
                      <a:r>
                        <a:rPr lang="en-IN" sz="1800" u="none" strike="noStrike" dirty="0"/>
                        <a:t>%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 err="1" smtClean="0"/>
                        <a:t>Dihydro</a:t>
                      </a:r>
                      <a:endParaRPr lang="en-IN" sz="1800" u="none" strike="noStrike" dirty="0" smtClean="0"/>
                    </a:p>
                    <a:p>
                      <a:pPr algn="ctr" fontAlgn="b"/>
                      <a:r>
                        <a:rPr lang="en-IN" sz="1800" u="none" strike="noStrike" dirty="0" smtClean="0"/>
                        <a:t>capsaicin </a:t>
                      </a:r>
                      <a:r>
                        <a:rPr lang="en-IN" sz="1800" u="none" strike="noStrike" dirty="0"/>
                        <a:t>%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CP/DC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Khyati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0.1959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3295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66.6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34.4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1.9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Meghana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2.111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33988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34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1.94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Swetha</a:t>
                      </a:r>
                      <a:r>
                        <a:rPr lang="en-IN" sz="1800" u="none" strike="noStrike" dirty="0"/>
                        <a:t>  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1.362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21928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65.8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34.2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1.92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4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Arka Haritha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4.1708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67151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61.1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38.9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1.57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5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Arka Abhir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</a:rPr>
                        <a:t>0.1926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</a:rPr>
                        <a:t>3101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</a:rPr>
                        <a:t>60.4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39.6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1.52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Arka Suphal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0.4742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7636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66.5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33.5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1.98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7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Arka Lohit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1.9225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30954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62.4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37.6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1.66</a:t>
                      </a:r>
                    </a:p>
                  </a:txBody>
                  <a:tcPr marL="0" marR="0" marT="0" marB="0" anchor="b"/>
                </a:tc>
              </a:tr>
              <a:tr h="29527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Andaman collection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</a:rPr>
                        <a:t>40.9646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</a:rPr>
                        <a:t>941901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73.9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26.1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2.83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Bhut Jalokia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27.7312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493330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</a:rPr>
                        <a:t>84.1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15.9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5.29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10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Local Toom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6.4686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104145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76.9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23.1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3.32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Kerala Collection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8.5754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141821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73.1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26.9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2.72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Naga Chilli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29.0245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solidFill>
                            <a:srgbClr val="FF0000"/>
                          </a:solidFill>
                        </a:rPr>
                        <a:t>623269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77.8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22.4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3.51</a:t>
                      </a:r>
                    </a:p>
                  </a:txBody>
                  <a:tcPr marL="0" marR="0" marT="0" marB="0" anchor="b"/>
                </a:tc>
              </a:tr>
              <a:tr h="29051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13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Habanero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11.6403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243932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74.9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25.1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latin typeface="+mn-lt"/>
                        </a:rPr>
                        <a:t>2.98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304800"/>
            <a:ext cx="5417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solidFill>
                  <a:srgbClr val="C00000"/>
                </a:solidFill>
              </a:rPr>
              <a:t>Total </a:t>
            </a:r>
            <a:r>
              <a:rPr lang="en-IN" sz="2800" dirty="0" err="1" smtClean="0">
                <a:solidFill>
                  <a:srgbClr val="C00000"/>
                </a:solidFill>
              </a:rPr>
              <a:t>Capsaicinoids</a:t>
            </a:r>
            <a:r>
              <a:rPr lang="en-IN" sz="2800" dirty="0" smtClean="0">
                <a:solidFill>
                  <a:srgbClr val="C00000"/>
                </a:solidFill>
              </a:rPr>
              <a:t> in Chilli Varieties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019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Large variation in pungency levels (3101 to 9.4 million SHU) was observed. CP/DC ratio also varied from 1.52 to 5.29.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43000" y="1371600"/>
          <a:ext cx="6934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609600"/>
            <a:ext cx="6766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>
                <a:solidFill>
                  <a:srgbClr val="C00000"/>
                </a:solidFill>
              </a:rPr>
              <a:t>Variation in CP/DC ratio with pungency level</a:t>
            </a:r>
            <a:endParaRPr lang="en-IN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143000"/>
          <a:ext cx="6705600" cy="51053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87506"/>
                <a:gridCol w="2268070"/>
                <a:gridCol w="2070847"/>
                <a:gridCol w="1479177"/>
              </a:tblGrid>
              <a:tr h="62766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 smtClean="0"/>
                        <a:t>S. No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Variety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 smtClean="0"/>
                        <a:t>Pungency (SHU)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 smtClean="0"/>
                        <a:t>Total phenols (mg/g)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Khyati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3295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/>
                        <a:t>8.4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Meghana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33988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/>
                        <a:t>9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3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Swetha</a:t>
                      </a:r>
                      <a:r>
                        <a:rPr lang="en-IN" sz="1800" u="none" strike="noStrike" dirty="0"/>
                        <a:t>  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21928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/>
                        <a:t>8.7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4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Haritha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67151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/>
                        <a:t>9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5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Abhir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3101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/>
                        <a:t>8.7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Arka Suphal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7636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7.2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7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Lohit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30954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9.3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51279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Andaman collection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941901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Bhut Jalokia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493330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23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10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Local Toom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104145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14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51279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11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Kerala Collection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141821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11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12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Naga Chilli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623269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22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13831"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u="none" strike="noStrike" dirty="0"/>
                        <a:t>13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u="none" strike="noStrike"/>
                        <a:t>Habanero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/>
                        <a:t>243932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800" b="1" u="none" strike="noStrike" dirty="0"/>
                        <a:t>19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81200" y="304800"/>
            <a:ext cx="4841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smtClean="0">
                <a:solidFill>
                  <a:srgbClr val="C00000"/>
                </a:solidFill>
              </a:rPr>
              <a:t>Total phenols and pungency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00200" y="1447800"/>
          <a:ext cx="6248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62200" y="457200"/>
            <a:ext cx="4927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Total phenols and pungency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1447800"/>
            <a:ext cx="7162800" cy="4038600"/>
            <a:chOff x="617" y="2569"/>
            <a:chExt cx="3476" cy="1348"/>
          </a:xfrm>
        </p:grpSpPr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1" y="2572"/>
              <a:ext cx="3468" cy="1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617" y="2569"/>
              <a:ext cx="3476" cy="1348"/>
            </a:xfrm>
            <a:prstGeom prst="rect">
              <a:avLst/>
            </a:prstGeom>
            <a:noFill/>
            <a:ln w="7938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14600" y="457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Free radicals in human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175125" y="399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590800" y="3200400"/>
            <a:ext cx="32766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Neutralize free radicals</a:t>
            </a:r>
            <a:r>
              <a:rPr lang="en-US" dirty="0"/>
              <a:t> 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447800" y="1752600"/>
            <a:ext cx="5638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Phytochemicals / antioxidants in diet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905000" y="4572000"/>
            <a:ext cx="50292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Prevent metabolic disorders / </a:t>
            </a:r>
          </a:p>
          <a:p>
            <a:pPr algn="ctr"/>
            <a:r>
              <a:rPr lang="en-US" sz="2400"/>
              <a:t>delay the onset of symptoms</a:t>
            </a:r>
          </a:p>
          <a:p>
            <a:pPr algn="ctr"/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4343400" y="28194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4343400" y="4191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1676400" y="381000"/>
            <a:ext cx="5614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 smtClean="0">
                <a:solidFill>
                  <a:srgbClr val="C00000"/>
                </a:solidFill>
              </a:rPr>
              <a:t>Function of dietary antioxidants</a:t>
            </a:r>
            <a:endParaRPr lang="en-IN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76400" y="1219200"/>
          <a:ext cx="5410201" cy="518160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9122"/>
                <a:gridCol w="1437236"/>
                <a:gridCol w="1437236"/>
                <a:gridCol w="1606607"/>
              </a:tblGrid>
              <a:tr h="109086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i="0" u="none" strike="noStrike" dirty="0" smtClean="0">
                          <a:latin typeface="Arial"/>
                        </a:rPr>
                        <a:t>S. No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Variety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DPPH scavenging activity (mg/g AEAC units)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FRAP antioxidant capacity (mg/g AEAC units)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1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 err="1"/>
                        <a:t>Arka</a:t>
                      </a:r>
                      <a:r>
                        <a:rPr lang="en-IN" sz="1600" b="1" u="none" strike="noStrike" dirty="0"/>
                        <a:t> </a:t>
                      </a:r>
                      <a:r>
                        <a:rPr lang="en-IN" sz="1600" b="1" u="none" strike="noStrike" dirty="0" err="1"/>
                        <a:t>Khyati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3.74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4.26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2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 err="1"/>
                        <a:t>Arka</a:t>
                      </a:r>
                      <a:r>
                        <a:rPr lang="en-IN" sz="1600" b="1" u="none" strike="noStrike" dirty="0"/>
                        <a:t> </a:t>
                      </a:r>
                      <a:r>
                        <a:rPr lang="en-IN" sz="1600" b="1" u="none" strike="noStrike" dirty="0" err="1"/>
                        <a:t>Meghana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4.30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5.86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3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 err="1"/>
                        <a:t>Arka</a:t>
                      </a:r>
                      <a:r>
                        <a:rPr lang="en-IN" sz="1600" b="1" u="none" strike="noStrike" dirty="0"/>
                        <a:t> </a:t>
                      </a:r>
                      <a:r>
                        <a:rPr lang="en-IN" sz="1600" b="1" u="none" strike="noStrike" dirty="0" err="1"/>
                        <a:t>Swetha</a:t>
                      </a:r>
                      <a:r>
                        <a:rPr lang="en-IN" sz="1600" b="1" u="none" strike="noStrike" dirty="0"/>
                        <a:t>  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4.93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5.88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4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 err="1"/>
                        <a:t>Arka</a:t>
                      </a:r>
                      <a:r>
                        <a:rPr lang="en-IN" sz="1600" b="1" u="none" strike="noStrike" dirty="0"/>
                        <a:t> </a:t>
                      </a:r>
                      <a:r>
                        <a:rPr lang="en-IN" sz="1600" b="1" u="none" strike="noStrike" dirty="0" err="1"/>
                        <a:t>Haritha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4.93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6.69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5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 err="1"/>
                        <a:t>Arka</a:t>
                      </a:r>
                      <a:r>
                        <a:rPr lang="en-IN" sz="1600" b="1" u="none" strike="noStrike" dirty="0"/>
                        <a:t> </a:t>
                      </a:r>
                      <a:r>
                        <a:rPr lang="en-IN" sz="1600" b="1" u="none" strike="noStrike" dirty="0" err="1"/>
                        <a:t>Abhir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3.39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3.90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6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 err="1"/>
                        <a:t>Arka</a:t>
                      </a:r>
                      <a:r>
                        <a:rPr lang="en-IN" sz="1600" b="1" u="none" strike="noStrike" dirty="0"/>
                        <a:t> </a:t>
                      </a:r>
                      <a:r>
                        <a:rPr lang="en-IN" sz="1600" b="1" u="none" strike="noStrike" dirty="0" err="1"/>
                        <a:t>Suphal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>
                          <a:solidFill>
                            <a:srgbClr val="FF0000"/>
                          </a:solidFill>
                        </a:rPr>
                        <a:t>2.76</a:t>
                      </a:r>
                      <a:endParaRPr lang="en-IN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>
                          <a:solidFill>
                            <a:srgbClr val="FF0000"/>
                          </a:solidFill>
                        </a:rPr>
                        <a:t>3.39</a:t>
                      </a:r>
                      <a:endParaRPr lang="en-IN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7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/>
                        <a:t>Arka Lohit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4.09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5.12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54543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8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/>
                        <a:t>Andaman collection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>
                          <a:solidFill>
                            <a:srgbClr val="FF0000"/>
                          </a:solidFill>
                        </a:rPr>
                        <a:t>35.15</a:t>
                      </a:r>
                      <a:endParaRPr lang="en-IN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>
                          <a:solidFill>
                            <a:srgbClr val="FF0000"/>
                          </a:solidFill>
                        </a:rPr>
                        <a:t>51.26</a:t>
                      </a:r>
                      <a:endParaRPr lang="en-IN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9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/>
                        <a:t>Bhut Jalokia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19.92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26.75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10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/>
                        <a:t>Local Toom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8.88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11.93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545432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11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/>
                        <a:t>Kerala Collection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6.79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9.24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12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 dirty="0"/>
                        <a:t>Naga Chilli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24.39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32.71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7271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13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1" u="none" strike="noStrike"/>
                        <a:t>Habanero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/>
                        <a:t>13.35</a:t>
                      </a:r>
                      <a:endParaRPr lang="en-IN" sz="1600" b="1" i="0" u="none" strike="noStrike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u="none" strike="noStrike" dirty="0"/>
                        <a:t>31.86</a:t>
                      </a:r>
                      <a:endParaRPr lang="en-IN" sz="16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304800"/>
            <a:ext cx="4093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</a:rPr>
              <a:t>Antioxidant capacity </a:t>
            </a:r>
            <a:endParaRPr lang="en-IN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81000"/>
            <a:ext cx="2514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Introduction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 It is a major spice crop in India and some other countries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It is used for its pungency, </a:t>
            </a:r>
            <a:r>
              <a:rPr lang="en-US" sz="2400" b="1" dirty="0" err="1" smtClean="0">
                <a:solidFill>
                  <a:srgbClr val="002060"/>
                </a:solidFill>
              </a:rPr>
              <a:t>flavour</a:t>
            </a:r>
            <a:r>
              <a:rPr lang="en-US" sz="2400" b="1" dirty="0" smtClean="0">
                <a:solidFill>
                  <a:srgbClr val="002060"/>
                </a:solidFill>
              </a:rPr>
              <a:t> and </a:t>
            </a:r>
            <a:r>
              <a:rPr lang="en-US" sz="2400" b="1" dirty="0" err="1" smtClean="0">
                <a:solidFill>
                  <a:srgbClr val="002060"/>
                </a:solidFill>
              </a:rPr>
              <a:t>colour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India – worlds largest producer, consumer and exporter of </a:t>
            </a:r>
            <a:r>
              <a:rPr lang="en-US" sz="2400" b="1" dirty="0" err="1" smtClean="0">
                <a:solidFill>
                  <a:srgbClr val="002060"/>
                </a:solidFill>
              </a:rPr>
              <a:t>chillies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Apart from India, other major countries producing </a:t>
            </a:r>
            <a:r>
              <a:rPr lang="en-US" sz="2400" b="1" dirty="0" err="1" smtClean="0">
                <a:solidFill>
                  <a:srgbClr val="002060"/>
                </a:solidFill>
              </a:rPr>
              <a:t>chillies</a:t>
            </a:r>
            <a:r>
              <a:rPr lang="en-US" sz="2400" b="1" dirty="0" smtClean="0">
                <a:solidFill>
                  <a:srgbClr val="002060"/>
                </a:solidFill>
              </a:rPr>
              <a:t> are South Africa, China, Pakistan and Mexico. 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It is grown in almost all parts of India under various climatic conditions.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</a:rPr>
              <a:t>Different types of </a:t>
            </a:r>
            <a:r>
              <a:rPr lang="en-US" sz="2400" b="1" dirty="0" err="1" smtClean="0">
                <a:solidFill>
                  <a:srgbClr val="002060"/>
                </a:solidFill>
              </a:rPr>
              <a:t>chillies</a:t>
            </a:r>
            <a:r>
              <a:rPr lang="en-US" sz="2400" b="1" dirty="0" smtClean="0">
                <a:solidFill>
                  <a:srgbClr val="002060"/>
                </a:solidFill>
              </a:rPr>
              <a:t> are grown to be used for different purposes.</a:t>
            </a:r>
          </a:p>
          <a:p>
            <a:pPr marL="342900" indent="-342900"/>
            <a:r>
              <a:rPr lang="en-US" sz="2400" b="1" dirty="0" smtClean="0">
                <a:solidFill>
                  <a:srgbClr val="FF0000"/>
                </a:solidFill>
              </a:rPr>
              <a:t>       High pungent, low pungent, high </a:t>
            </a:r>
            <a:r>
              <a:rPr lang="en-US" sz="2400" b="1" dirty="0" err="1" smtClean="0">
                <a:solidFill>
                  <a:srgbClr val="FF0000"/>
                </a:solidFill>
              </a:rPr>
              <a:t>colour</a:t>
            </a:r>
            <a:r>
              <a:rPr lang="en-US" sz="2400" b="1" dirty="0" smtClean="0">
                <a:solidFill>
                  <a:srgbClr val="FF0000"/>
                </a:solidFill>
              </a:rPr>
              <a:t> value ones </a:t>
            </a:r>
            <a:r>
              <a:rPr lang="en-US" sz="2400" b="1" dirty="0" smtClean="0">
                <a:solidFill>
                  <a:srgbClr val="002060"/>
                </a:solidFill>
              </a:rPr>
              <a:t>etc. </a:t>
            </a:r>
          </a:p>
          <a:p>
            <a:pPr marL="342900" indent="-342900"/>
            <a:r>
              <a:rPr lang="en-US" sz="2400" b="1" dirty="0" smtClean="0">
                <a:solidFill>
                  <a:srgbClr val="002060"/>
                </a:solidFill>
              </a:rPr>
              <a:t>7. India exports </a:t>
            </a:r>
            <a:r>
              <a:rPr lang="en-US" sz="2400" b="1" dirty="0" err="1" smtClean="0">
                <a:solidFill>
                  <a:srgbClr val="002060"/>
                </a:solidFill>
              </a:rPr>
              <a:t>chillies</a:t>
            </a:r>
            <a:r>
              <a:rPr lang="en-US" sz="2400" b="1" dirty="0" smtClean="0">
                <a:solidFill>
                  <a:srgbClr val="002060"/>
                </a:solidFill>
              </a:rPr>
              <a:t> in the form of dry </a:t>
            </a:r>
            <a:r>
              <a:rPr lang="en-US" sz="2400" b="1" dirty="0" err="1" smtClean="0">
                <a:solidFill>
                  <a:srgbClr val="002060"/>
                </a:solidFill>
              </a:rPr>
              <a:t>chillies</a:t>
            </a:r>
            <a:r>
              <a:rPr lang="en-US" sz="2400" b="1" dirty="0" smtClean="0">
                <a:solidFill>
                  <a:srgbClr val="002060"/>
                </a:solidFill>
              </a:rPr>
              <a:t>, dry powder, pickled </a:t>
            </a:r>
            <a:r>
              <a:rPr lang="en-US" sz="2400" b="1" dirty="0" err="1" smtClean="0">
                <a:solidFill>
                  <a:srgbClr val="002060"/>
                </a:solidFill>
              </a:rPr>
              <a:t>chillies</a:t>
            </a:r>
            <a:r>
              <a:rPr lang="en-US" sz="2400" b="1" dirty="0" smtClean="0">
                <a:solidFill>
                  <a:srgbClr val="002060"/>
                </a:solidFill>
              </a:rPr>
              <a:t> and </a:t>
            </a:r>
            <a:r>
              <a:rPr lang="en-US" sz="2400" b="1" dirty="0" err="1" smtClean="0">
                <a:solidFill>
                  <a:srgbClr val="002060"/>
                </a:solidFill>
              </a:rPr>
              <a:t>chilli</a:t>
            </a:r>
            <a:r>
              <a:rPr lang="en-US" sz="2400" b="1" dirty="0" smtClean="0">
                <a:solidFill>
                  <a:srgbClr val="002060"/>
                </a:solidFill>
              </a:rPr>
              <a:t> oleoresins</a:t>
            </a:r>
            <a:r>
              <a:rPr lang="en-US" dirty="0" smtClean="0"/>
              <a:t>.  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47800" y="1371600"/>
          <a:ext cx="6324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457200"/>
            <a:ext cx="6322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srgbClr val="C00000"/>
                </a:solidFill>
              </a:rPr>
              <a:t>Comparison of antioxidant levels among varieties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457200"/>
            <a:ext cx="5304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err="1" smtClean="0">
                <a:solidFill>
                  <a:srgbClr val="C00000"/>
                </a:solidFill>
              </a:rPr>
              <a:t>Carotenoid</a:t>
            </a:r>
            <a:r>
              <a:rPr lang="en-IN" sz="3200" dirty="0" smtClean="0">
                <a:solidFill>
                  <a:srgbClr val="C00000"/>
                </a:solidFill>
              </a:rPr>
              <a:t> pigments in chillies</a:t>
            </a:r>
            <a:endParaRPr lang="en-IN" sz="3200" dirty="0">
              <a:solidFill>
                <a:srgbClr val="C00000"/>
              </a:solidFill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524000" y="2057400"/>
            <a:ext cx="62484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62400" y="3581400"/>
            <a:ext cx="122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err="1" smtClean="0">
                <a:solidFill>
                  <a:srgbClr val="002060"/>
                </a:solidFill>
              </a:rPr>
              <a:t>capsanthin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5257800"/>
            <a:ext cx="1238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err="1" smtClean="0">
                <a:solidFill>
                  <a:srgbClr val="002060"/>
                </a:solidFill>
              </a:rPr>
              <a:t>capsorubin</a:t>
            </a:r>
            <a:endParaRPr lang="en-IN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371600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A. Red </a:t>
            </a:r>
            <a:r>
              <a:rPr lang="en-IN" sz="2400" dirty="0" err="1" smtClean="0">
                <a:solidFill>
                  <a:srgbClr val="FF0000"/>
                </a:solidFill>
              </a:rPr>
              <a:t>carotenoids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3048000" y="1143000"/>
            <a:ext cx="5286375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2438400"/>
            <a:ext cx="53054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3733800"/>
            <a:ext cx="53435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48000" y="4953000"/>
            <a:ext cx="53911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609600"/>
            <a:ext cx="2838726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srgbClr val="FFFF00"/>
                </a:solidFill>
              </a:rPr>
              <a:t>B. Yellow </a:t>
            </a:r>
            <a:r>
              <a:rPr lang="en-IN" sz="2400" dirty="0" err="1" smtClean="0">
                <a:solidFill>
                  <a:srgbClr val="FFFF00"/>
                </a:solidFill>
              </a:rPr>
              <a:t>carotenoids</a:t>
            </a:r>
            <a:endParaRPr lang="en-IN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1447800"/>
            <a:ext cx="1306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>
                <a:solidFill>
                  <a:srgbClr val="C00000"/>
                </a:solidFill>
              </a:rPr>
              <a:t>zeaxanthin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743200"/>
            <a:ext cx="1772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>
                <a:solidFill>
                  <a:srgbClr val="C00000"/>
                </a:solidFill>
              </a:rPr>
              <a:t>antheraxanthin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114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err="1" smtClean="0">
                <a:solidFill>
                  <a:srgbClr val="C00000"/>
                </a:solidFill>
              </a:rPr>
              <a:t>mutatoxanthin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5257800"/>
            <a:ext cx="1842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C00000"/>
                </a:solidFill>
              </a:rPr>
              <a:t>Β</a:t>
            </a:r>
            <a:r>
              <a:rPr lang="en-IN" sz="2000" dirty="0" smtClean="0">
                <a:solidFill>
                  <a:srgbClr val="C00000"/>
                </a:solidFill>
              </a:rPr>
              <a:t>-</a:t>
            </a:r>
            <a:r>
              <a:rPr lang="en-IN" sz="2000" dirty="0" err="1" smtClean="0">
                <a:solidFill>
                  <a:srgbClr val="C00000"/>
                </a:solidFill>
              </a:rPr>
              <a:t>cryptoxanthin</a:t>
            </a:r>
            <a:endParaRPr lang="en-IN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143000"/>
          <a:ext cx="7239000" cy="50132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804333"/>
                <a:gridCol w="1608666"/>
                <a:gridCol w="1251185"/>
                <a:gridCol w="1161815"/>
                <a:gridCol w="1117601"/>
                <a:gridCol w="1295400"/>
              </a:tblGrid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S. No.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Variety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Red </a:t>
                      </a:r>
                      <a:r>
                        <a:rPr lang="en-IN" sz="1800" b="1" u="none" strike="noStrike" dirty="0" err="1">
                          <a:solidFill>
                            <a:srgbClr val="FF0000"/>
                          </a:solidFill>
                        </a:rPr>
                        <a:t>carotenoids</a:t>
                      </a:r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 (mg/100 g)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yellow </a:t>
                      </a:r>
                      <a:r>
                        <a:rPr lang="en-IN" sz="1800" b="1" u="none" strike="noStrike" dirty="0" err="1">
                          <a:solidFill>
                            <a:srgbClr val="FFFF00"/>
                          </a:solidFill>
                        </a:rPr>
                        <a:t>carotenoids</a:t>
                      </a:r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 (mg/100 g)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Total </a:t>
                      </a:r>
                      <a:r>
                        <a:rPr lang="en-IN" sz="1800" u="none" strike="noStrike" dirty="0" err="1"/>
                        <a:t>corotenoids</a:t>
                      </a:r>
                      <a:r>
                        <a:rPr lang="en-IN" sz="1800" u="none" strike="noStrike" dirty="0"/>
                        <a:t> mg/100 g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 smtClean="0"/>
                        <a:t>Ratio</a:t>
                      </a:r>
                    </a:p>
                    <a:p>
                      <a:pPr algn="ctr" fontAlgn="b"/>
                      <a:r>
                        <a:rPr lang="en-IN" sz="1800" u="none" strike="noStrike" dirty="0" smtClean="0"/>
                        <a:t>(Red/Yellow</a:t>
                      </a:r>
                      <a:r>
                        <a:rPr lang="en-IN" sz="1800" u="none" strike="noStrike" dirty="0"/>
                        <a:t>)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Khyati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147.0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109.7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256.7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/>
                        <a:t>1.3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Meghana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119.6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94.9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214.5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/>
                        <a:t>1.3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Swetha</a:t>
                      </a:r>
                      <a:r>
                        <a:rPr lang="en-IN" sz="1800" u="none" strike="noStrike" dirty="0"/>
                        <a:t>  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130.8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145.7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276.4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/>
                        <a:t>0.9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4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Arka Haritha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80.7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65.5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146.1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/>
                        <a:t>1.2</a:t>
                      </a:r>
                      <a:endParaRPr lang="en-IN" sz="1800" b="1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5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Arka Abhir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154.8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113.1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267.9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1.4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Arka Suphal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125.7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98.7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227.8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1.3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7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Arka Lohit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87.3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38.8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126.2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2.2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717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/>
                        <a:t>Andaman collection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45.9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28.8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74.7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1.6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Bhut Jalokia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45.9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30.0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75.9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1.5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10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Local Toom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40.8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94.7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135.5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0.4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717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Kerala Collection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46.2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36.2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82.4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1.3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12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Naga Chilli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56.4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33.3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89.8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1.7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3585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13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Habanero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4.1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FF00"/>
                          </a:solidFill>
                        </a:rPr>
                        <a:t>2.7</a:t>
                      </a:r>
                      <a:endParaRPr lang="en-IN" sz="18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FF0000"/>
                          </a:solidFill>
                        </a:rPr>
                        <a:t>6.9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1.5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00200" y="304800"/>
            <a:ext cx="6311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solidFill>
                  <a:srgbClr val="C00000"/>
                </a:solidFill>
              </a:rPr>
              <a:t>Distribution of red and yellow </a:t>
            </a:r>
            <a:r>
              <a:rPr lang="en-IN" sz="2800" dirty="0" err="1" smtClean="0">
                <a:solidFill>
                  <a:srgbClr val="C00000"/>
                </a:solidFill>
              </a:rPr>
              <a:t>carotenoids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95400" y="1524000"/>
          <a:ext cx="6934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609600"/>
            <a:ext cx="6318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>
                <a:solidFill>
                  <a:srgbClr val="C00000"/>
                </a:solidFill>
              </a:rPr>
              <a:t>Comparative levels of red and yellow </a:t>
            </a:r>
            <a:r>
              <a:rPr lang="en-IN" sz="2400" dirty="0" err="1" smtClean="0">
                <a:solidFill>
                  <a:srgbClr val="C00000"/>
                </a:solidFill>
              </a:rPr>
              <a:t>carotenoids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47800" y="990600"/>
          <a:ext cx="5943600" cy="554346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93420"/>
                <a:gridCol w="1744980"/>
                <a:gridCol w="1219200"/>
                <a:gridCol w="1143000"/>
                <a:gridCol w="1143000"/>
              </a:tblGrid>
              <a:tr h="1015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 smtClean="0"/>
                        <a:t>S.No</a:t>
                      </a:r>
                      <a:r>
                        <a:rPr lang="en-US" sz="1800" u="none" strike="noStrike" dirty="0" smtClean="0"/>
                        <a:t>.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Variety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Total </a:t>
                      </a:r>
                      <a:r>
                        <a:rPr lang="en-US" sz="1800" u="none" strike="noStrike" dirty="0" err="1"/>
                        <a:t>corotenoids</a:t>
                      </a:r>
                      <a:r>
                        <a:rPr lang="en-US" sz="1800" u="none" strike="noStrike" dirty="0"/>
                        <a:t> mg/100 g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ASTA </a:t>
                      </a:r>
                      <a:r>
                        <a:rPr lang="en-US" sz="1800" u="none" strike="noStrike" dirty="0" err="1"/>
                        <a:t>colour</a:t>
                      </a:r>
                      <a:r>
                        <a:rPr lang="en-US" sz="1800" u="none" strike="noStrike" dirty="0"/>
                        <a:t> value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Pungency (SHU)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264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Arka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/>
                        <a:t>Khyati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256.74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98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3295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4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Arka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/>
                        <a:t>Meghana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214.48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82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33988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29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Arka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 smtClean="0"/>
                        <a:t>Swetha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276.43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106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21928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4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4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Arka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/>
                        <a:t>Haritha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146.12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67151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6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5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Arka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/>
                        <a:t>Abhir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267.88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103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3101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6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6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Arka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/>
                        <a:t>Suphal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227.77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87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7636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4060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7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Arka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/>
                        <a:t>Lohit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126.16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48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30954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295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8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Andaman collection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74.72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941901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4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/>
                        <a:t>Bhut</a:t>
                      </a:r>
                      <a:r>
                        <a:rPr lang="en-US" sz="1800" u="none" strike="noStrike" dirty="0"/>
                        <a:t> </a:t>
                      </a:r>
                      <a:r>
                        <a:rPr lang="en-US" sz="1800" u="none" strike="noStrike" dirty="0" err="1"/>
                        <a:t>Jalokia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75.88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493330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4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10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Local Toom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135.49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53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104145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4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Kerala Collection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82.37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32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141821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647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Naga Chilli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89.77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35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623269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11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13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Habanero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/>
                        <a:t>6.87</a:t>
                      </a:r>
                      <a:endParaRPr lang="en-US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243932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33600" y="304800"/>
            <a:ext cx="480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solidFill>
                  <a:srgbClr val="C00000"/>
                </a:solidFill>
              </a:rPr>
              <a:t>Total </a:t>
            </a:r>
            <a:r>
              <a:rPr lang="en-IN" sz="2800" dirty="0" err="1" smtClean="0">
                <a:solidFill>
                  <a:srgbClr val="C00000"/>
                </a:solidFill>
              </a:rPr>
              <a:t>carotenoids</a:t>
            </a:r>
            <a:r>
              <a:rPr lang="en-IN" sz="2800" dirty="0" smtClean="0">
                <a:solidFill>
                  <a:srgbClr val="C00000"/>
                </a:solidFill>
              </a:rPr>
              <a:t> and pungency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00200" y="1371600"/>
          <a:ext cx="64008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764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C00000"/>
                </a:solidFill>
              </a:rPr>
              <a:t>Relation between total </a:t>
            </a:r>
            <a:r>
              <a:rPr lang="en-IN" sz="2400" dirty="0" err="1" smtClean="0">
                <a:solidFill>
                  <a:srgbClr val="C00000"/>
                </a:solidFill>
              </a:rPr>
              <a:t>carotenoids</a:t>
            </a:r>
            <a:r>
              <a:rPr lang="en-IN" sz="2400" dirty="0" smtClean="0">
                <a:solidFill>
                  <a:srgbClr val="C00000"/>
                </a:solidFill>
              </a:rPr>
              <a:t> and pungency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00200"/>
          <a:ext cx="3809999" cy="361775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85800"/>
                <a:gridCol w="1219200"/>
                <a:gridCol w="990600"/>
                <a:gridCol w="914399"/>
              </a:tblGrid>
              <a:tr h="1024565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S. No.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Variety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u="none" strike="noStrike" dirty="0">
                          <a:solidFill>
                            <a:srgbClr val="C00000"/>
                          </a:solidFill>
                        </a:rPr>
                        <a:t>Vitamin C mg/100 g FW</a:t>
                      </a:r>
                      <a:endParaRPr lang="fi-FI" sz="1800" b="0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Pungency SHU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3407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Khyati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77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3295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5122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2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Meghana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89.5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33988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407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3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Swetha</a:t>
                      </a:r>
                      <a:r>
                        <a:rPr lang="en-IN" sz="1800" u="none" strike="noStrike" dirty="0"/>
                        <a:t>  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113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21928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407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4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Haritha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67151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407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5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Arka</a:t>
                      </a:r>
                      <a:r>
                        <a:rPr lang="en-IN" sz="1800" u="none" strike="noStrike" dirty="0"/>
                        <a:t> </a:t>
                      </a:r>
                      <a:r>
                        <a:rPr lang="en-IN" sz="1800" u="none" strike="noStrike" dirty="0" err="1"/>
                        <a:t>Abhir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172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3101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407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6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Arka Suphal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C00000"/>
                          </a:solidFill>
                        </a:rPr>
                        <a:t>94</a:t>
                      </a:r>
                      <a:endParaRPr lang="en-IN" sz="18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7636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407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7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/>
                        <a:t>Arka Lohit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rgbClr val="002060"/>
                          </a:solidFill>
                        </a:rPr>
                        <a:t>179.5</a:t>
                      </a:r>
                      <a:endParaRPr lang="en-IN" sz="18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/>
                        <a:t>30954</a:t>
                      </a:r>
                      <a:endParaRPr lang="en-IN" sz="18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4343400" y="2133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91200" y="5029200"/>
            <a:ext cx="235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 smtClean="0"/>
              <a:t>Pungency VS vitamin C</a:t>
            </a:r>
            <a:endParaRPr lang="en-IN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457200"/>
            <a:ext cx="4042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solidFill>
                  <a:srgbClr val="C00000"/>
                </a:solidFill>
              </a:rPr>
              <a:t>Vitamin C in Chilli varieties</a:t>
            </a:r>
            <a:endParaRPr lang="en-I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62000" y="685800"/>
          <a:ext cx="7620000" cy="6003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0" y="152400"/>
            <a:ext cx="393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Principal component Analysis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17553329">
            <a:off x="5835474" y="2040600"/>
            <a:ext cx="1735842" cy="924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914400" y="1295400"/>
          <a:ext cx="7124700" cy="437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81200" y="5867400"/>
          <a:ext cx="3657600" cy="762000"/>
        </p:xfrm>
        <a:graphic>
          <a:graphicData uri="http://schemas.openxmlformats.org/drawingml/2006/table">
            <a:tbl>
              <a:tblPr/>
              <a:tblGrid>
                <a:gridCol w="24384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Hierarchical </a:t>
                      </a:r>
                      <a:r>
                        <a:rPr lang="en-IN" sz="11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Clustering</a:t>
                      </a:r>
                      <a:endParaRPr lang="en-IN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endParaRPr lang="en-IN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Distance/Similarity Measure = Squared Euclidean Distance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Cluster Method = Nearest Neighbour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0" y="457200"/>
            <a:ext cx="3038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Hierarchical Clustering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581400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Usage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1. It is used in fresh green state, fermented state, dry red powder.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2. Other products include pickles, sauce and paste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3. Paprika color – natural red </a:t>
            </a:r>
            <a:r>
              <a:rPr lang="en-US" sz="2000" b="1" dirty="0" err="1" smtClean="0">
                <a:solidFill>
                  <a:srgbClr val="002060"/>
                </a:solidFill>
              </a:rPr>
              <a:t>colour</a:t>
            </a:r>
            <a:r>
              <a:rPr lang="en-US" sz="2000" b="1" dirty="0" smtClean="0">
                <a:solidFill>
                  <a:srgbClr val="002060"/>
                </a:solidFill>
              </a:rPr>
              <a:t> - </a:t>
            </a:r>
            <a:r>
              <a:rPr lang="en-US" sz="2000" b="1" dirty="0" err="1" smtClean="0">
                <a:solidFill>
                  <a:srgbClr val="002060"/>
                </a:solidFill>
              </a:rPr>
              <a:t>colouring</a:t>
            </a:r>
            <a:r>
              <a:rPr lang="en-US" sz="2000" b="1" dirty="0" smtClean="0">
                <a:solidFill>
                  <a:srgbClr val="002060"/>
                </a:solidFill>
              </a:rPr>
              <a:t> substance in food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     industry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4. Oleoresin – For </a:t>
            </a:r>
            <a:r>
              <a:rPr lang="en-US" sz="2000" b="1" dirty="0" err="1" smtClean="0">
                <a:solidFill>
                  <a:srgbClr val="002060"/>
                </a:solidFill>
              </a:rPr>
              <a:t>flavour</a:t>
            </a:r>
            <a:r>
              <a:rPr lang="en-US" sz="2000" b="1" dirty="0" smtClean="0">
                <a:solidFill>
                  <a:srgbClr val="002060"/>
                </a:solidFill>
              </a:rPr>
              <a:t> and </a:t>
            </a:r>
            <a:r>
              <a:rPr lang="en-US" sz="2000" b="1" dirty="0" err="1" smtClean="0">
                <a:solidFill>
                  <a:srgbClr val="002060"/>
                </a:solidFill>
              </a:rPr>
              <a:t>colour</a:t>
            </a:r>
            <a:r>
              <a:rPr lang="en-US" sz="2000" b="1" dirty="0" smtClean="0">
                <a:solidFill>
                  <a:srgbClr val="002060"/>
                </a:solidFill>
              </a:rPr>
              <a:t> in food industry  </a:t>
            </a:r>
            <a:endParaRPr lang="en-IN" sz="2000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5800" y="1066800"/>
            <a:ext cx="7391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457200"/>
            <a:ext cx="2903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CONCLUSIONS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845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b="1" dirty="0" smtClean="0">
                <a:solidFill>
                  <a:srgbClr val="002060"/>
                </a:solidFill>
              </a:rPr>
              <a:t>Large variation in pungency levels (3101 to 9.4 million SHU) was observed. CP/DC ratio also varied from 1.52 to 5.29</a:t>
            </a:r>
          </a:p>
          <a:p>
            <a:pPr marL="342900" indent="-342900">
              <a:buAutoNum type="arabicPeriod"/>
            </a:pPr>
            <a:r>
              <a:rPr lang="en-IN" b="1" dirty="0" smtClean="0">
                <a:solidFill>
                  <a:srgbClr val="002060"/>
                </a:solidFill>
              </a:rPr>
              <a:t> </a:t>
            </a:r>
            <a:r>
              <a:rPr lang="en-IN" b="1" dirty="0" smtClean="0">
                <a:solidFill>
                  <a:srgbClr val="C00000"/>
                </a:solidFill>
              </a:rPr>
              <a:t>Total phenols correlated well with pungency levels.</a:t>
            </a:r>
          </a:p>
          <a:p>
            <a:pPr marL="342900" indent="-342900">
              <a:buAutoNum type="arabicPeriod"/>
            </a:pPr>
            <a:r>
              <a:rPr lang="en-IN" b="1" dirty="0" smtClean="0">
                <a:solidFill>
                  <a:srgbClr val="002060"/>
                </a:solidFill>
              </a:rPr>
              <a:t>Some of the varieties showed high antioxidant capacities as well as radical scavenging activities. Highly pungent varieties showed more antioxidant capacity.</a:t>
            </a:r>
          </a:p>
          <a:p>
            <a:pPr marL="342900" indent="-342900">
              <a:buAutoNum type="arabicPeriod"/>
            </a:pPr>
            <a:r>
              <a:rPr lang="en-IN" b="1" dirty="0" smtClean="0">
                <a:solidFill>
                  <a:srgbClr val="C00000"/>
                </a:solidFill>
              </a:rPr>
              <a:t>Red </a:t>
            </a:r>
            <a:r>
              <a:rPr lang="en-IN" b="1" dirty="0" err="1" smtClean="0">
                <a:solidFill>
                  <a:srgbClr val="C00000"/>
                </a:solidFill>
              </a:rPr>
              <a:t>capsaicinoids</a:t>
            </a:r>
            <a:r>
              <a:rPr lang="en-IN" b="1" dirty="0" smtClean="0">
                <a:solidFill>
                  <a:srgbClr val="C00000"/>
                </a:solidFill>
              </a:rPr>
              <a:t> were more (up to 2.2 times) when compared to yellow ones except in one variety (local </a:t>
            </a:r>
            <a:r>
              <a:rPr lang="en-IN" b="1" dirty="0" err="1" smtClean="0">
                <a:solidFill>
                  <a:srgbClr val="C00000"/>
                </a:solidFill>
              </a:rPr>
              <a:t>toom</a:t>
            </a:r>
            <a:r>
              <a:rPr lang="en-IN" b="1" dirty="0" smtClean="0">
                <a:solidFill>
                  <a:srgbClr val="C00000"/>
                </a:solidFill>
              </a:rPr>
              <a:t>). </a:t>
            </a:r>
          </a:p>
          <a:p>
            <a:pPr marL="342900" indent="-342900">
              <a:buAutoNum type="arabicPeriod"/>
            </a:pPr>
            <a:r>
              <a:rPr lang="en-IN" b="1" dirty="0" smtClean="0">
                <a:solidFill>
                  <a:srgbClr val="002060"/>
                </a:solidFill>
              </a:rPr>
              <a:t>ASTA colour values varied widely from 3 to 106 among the varieties. It appears that there is a negative correlation between colour values and pungency. </a:t>
            </a:r>
          </a:p>
          <a:p>
            <a:pPr marL="342900" indent="-342900">
              <a:buAutoNum type="arabicPeriod"/>
            </a:pPr>
            <a:r>
              <a:rPr lang="en-IN" b="1" dirty="0" smtClean="0">
                <a:solidFill>
                  <a:srgbClr val="C00000"/>
                </a:solidFill>
              </a:rPr>
              <a:t>Some of the varieties possessed high vitamin C content (179 mg/100 g FW)</a:t>
            </a:r>
          </a:p>
          <a:p>
            <a:pPr marL="342900" indent="-342900">
              <a:buAutoNum type="arabicPeriod"/>
            </a:pPr>
            <a:r>
              <a:rPr lang="en-IN" b="1" dirty="0" smtClean="0">
                <a:solidFill>
                  <a:srgbClr val="002060"/>
                </a:solidFill>
              </a:rPr>
              <a:t>Three distinct groups have appeared in PCA analysis indicating their similarity.  PCA </a:t>
            </a:r>
            <a:r>
              <a:rPr lang="en-IN" b="1" dirty="0" err="1" smtClean="0">
                <a:solidFill>
                  <a:srgbClr val="002060"/>
                </a:solidFill>
              </a:rPr>
              <a:t>biplot</a:t>
            </a:r>
            <a:r>
              <a:rPr lang="en-IN" b="1" dirty="0" smtClean="0">
                <a:solidFill>
                  <a:srgbClr val="002060"/>
                </a:solidFill>
              </a:rPr>
              <a:t> indicates that values of all the parameters are positively correlated to each other except colour value.</a:t>
            </a:r>
          </a:p>
          <a:p>
            <a:pPr marL="342900" indent="-342900">
              <a:buAutoNum type="arabicPeriod"/>
            </a:pPr>
            <a:r>
              <a:rPr lang="en-IN" b="1" dirty="0" err="1" smtClean="0">
                <a:solidFill>
                  <a:srgbClr val="C00000"/>
                </a:solidFill>
              </a:rPr>
              <a:t>Heirarchical</a:t>
            </a:r>
            <a:r>
              <a:rPr lang="en-IN" b="1" dirty="0" smtClean="0">
                <a:solidFill>
                  <a:srgbClr val="C00000"/>
                </a:solidFill>
              </a:rPr>
              <a:t> clustering indicated that </a:t>
            </a:r>
            <a:r>
              <a:rPr lang="en-IN" b="1" dirty="0" err="1" smtClean="0">
                <a:solidFill>
                  <a:srgbClr val="C00000"/>
                </a:solidFill>
              </a:rPr>
              <a:t>andaman</a:t>
            </a:r>
            <a:r>
              <a:rPr lang="en-IN" b="1" dirty="0" smtClean="0">
                <a:solidFill>
                  <a:srgbClr val="C00000"/>
                </a:solidFill>
              </a:rPr>
              <a:t> collection is chemically different from all other varieties.</a:t>
            </a:r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6632" y="2967335"/>
            <a:ext cx="3630738" cy="92333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066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14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UrPy0poMD-uE_A6YVCBZ1g2fya4Z-jVNc4DEJgL5bB7NFz1D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2619375" cy="1743076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SWonzg2-dhUvbpNCKA_cxzqb73paEP06cTAfevHMW1JEE6cOF8V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362200"/>
            <a:ext cx="1447800" cy="2090407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xQTEhUUEhMWFhUXGBgaGBgWGBcaHBoYGBoYHhgcHBcYHCggGBolHBcXITEhJSkrLi4uFx8zODMsNygtLisBCgoKDg0OGxAQGywkICQuLCwsLDQsLCwsLC8sLCwtLywsLCwsLCwsLywsLCwsLCwsLCwsLCwsLCwsLCwsLCwsLP/AABEIAKkBKwMBIgACEQEDEQH/xAAcAAACAwEBAQEAAAAAAAAAAAAFBgMEBwIBAAj/xABEEAABAgMFBAgCBwgBAwUAAAABAhEAAwQFEiExQQZRYXETIjKBkaGxwULRBxQjUmJy8DM0gpKywuHxQxZzohUkU4PS/8QAGgEAAgMBAQAAAAAAAAAAAAAAAwQBAgUABv/EADIRAAICAQMCBAUDAwUBAAAAAAECABEDBBIhMUEFEyJRYXGBofAysdGRweEUM0JS8SP/2gAMAwEAAhEDEQA/AI6TDGL8hZJcwNkF4uSlNHnciykbrCnOoDRLkx2urJK1gsdG/W6BNFUBKTli2/2iymoSJRbtE+WnvAQ5oC+ln+JMYaWrCwFbx56wB2/ryJAljNag/IY/KPbNq7stT6H2hOtirXOqMS4GCU7ufGNvzrwg9yJxPEHTZl1LnwgfLqYc5lmy5mga7g+DnfA2xLIQorC27CmJ0I14wspHSQfaCZFet2T54xZk17do4xSphdWXxYtFqtlXk4BuMVYC6lIVsyZeLnsnDxjRhdVJTdDC6GG6MnsparwSA5LADfGuUNMUSUJVmE489YPpVIdvaWWZlbkllK4GFyWu5NSdAQe54etqaRlk6GEW0JTF90FcVJcWLjDZiyqbPG9QUOREdVVIdIHbL1rz03tRdPsYe59nvpBV5E7GeJm9oyInsaY+Goyg3bNmEOWhVSoypkAzJ3lMq95rCgK+zloH7RKWb8SeyfIRmuz9plCwDoWIPDOHLYK0bs66/VmBu/SFP6RbN+rV6ikMib1xz+L2PfHfrQHvB9Rc1mwKxgAeyoYGDK8DjrGc7AW4hcvoJnaJ6h47o0YLdD65d4hnE1rDobER9qdl5soqq7OJRMHWmSR2V7ykaK9Yo2V9K8tgmfKIXkWwx1wMaNLXhGefSbsnKKVVstkqQCZidFvgD+YFucWK9xJMVNsdtfrcwABkIe6H1OZO8wAlzHOcBElsd8W5SjAWBMGwuGkL3RcpqgiACZxEW5FR+jAysEUjVLqwtJStiNxxEeK2NpqkhMt0LO44a6GAUqogvR2iUKCkqKSMmMVViDKgkQTbP0YVUokyimaBuwP+YT6mmmSVXZiFIP4gRH6FsDalCwEzGCgGffB2pkU9Qm7MloWDvAMNqbHWMBrn5gkVA1i4iY3GNgtz6JaSc6pCjJVuGKfA5Rn1tfR1XUrlKOlQNUY4fljiJx+MFS6mL9NUBiDqIAKmEG6tJSoaEN5RZkT2ihWVIjhYlqqkqBQrDWH2n2ySUh0465Rj9PV4wWRU4ZwLeywdlekKUYi2k4xUByAjyom3cNT5RmkXDmEDOcsMot3+rAeiW0XJhJDDWBnHZoSLnNo1auhISWcv3CBVFPZQUTk2B36xJVFSsnww8IFz6dZyBjRbF6QB2lisdKS0UKF0gfrdFk06CE9HcLF82d9DvjP5dHPOAKoKWdYlYoslShzgX+mN8SCDLlrWQQszHQHxZJHtENPSqXgHaGCy9jJqi86YeQgBa9RcnTESskqKR/DgT4xL4nUWZwX3jDQy0UnR3W6RbupnKRhgCdflDNJqiUlQW7NgcXeM2q64qlXlhSVJYg7zu7w/hAuh2mmmYWJEssAG1xx34wBseV/UpqvbpCg0OBNOtaWJqMc/eEpVEOkuqGBwh5sWvSqnZaXOY/3AO1JKSXTnF8Os3MEfk/nWSREqvs9VPNSfgJDGNTsqeJktKgX0J4iFqZKROllE3Xx5jdB3Z2gEtIlyyW4l2gzazFifb1uUCG5PaNEFA4Rnm0Nls7DHONdqKRIQ4Jfic9+EK9s0IWCRDHnI3pbgySLEQtnq0gjHFJBHdDv9JNEKuzk1CR15bKw3fEIz6ukGTOwwBxHuI0LYeuTNlzKdZwWksDyxEDT0sV94sBRqZls/aBQtCwcUkHwjebPrhMQiYnszEg8laiPz3W0Zpqhck4XVEDlpGlfR7awUk06yzm9LO5Q074IjbW+clTRj8qeHhU+kaovUMwDeHj21LRwCknUgjcRmOcLNtWoZgKD2TmIYLCHqxMzSvBtxi9ImCI66iKFHUb/nFdKdxisoVhAzQI+RMB0ig++PXIjjzIqE0Evhi8WOkKVFKgyhgQYEpqMMYtzZ16UlYzQbit5Be4e5iPCBskjZcLSawguDByzdoVoUDewhOkT4nE+K0RB7CJtdgW4JuZxhilTfCMEs211yjeSpiIa6H6QZgYKSkwUZB3lg9dY77Q7G0tWk30AK+8MC++MEt+x10s9Uk4gEsd4jT6/6RlBBZABbvjNrYqJs6aVKIUo58CdB847cCeJdeTxK9OyS5TeO4u3kQfOC31uUf+MjgFFv/IE+cC00M7SWTyaJhZtV/wDCv+WIKXLkD2jcJcUZ0plHGLBE8hhKL72iBEubeaYEhs98Z3lsvJkESejQ54aCG+z7NQhBXOIBPZSc25ZuYVZNYEdnA7/1lHMy0VEn1zPjEI203VmVuo2zZNOymd+RiomSjO6B5wvJq1E5xelTFZxXLqMp7gSwaMtDIB7EtJPP2gvQLS90gJUNN/KFuw7SCVgKZjgXj61a0y6iVddQMxIcaJdnPDSL4NVksAmzdS13HK80Y3tPSqTWTEjq4v44u0P9rbRJQMIzOvtHpqhZKheWonuAwHgIezkEcTqk9RJEyX0QUsrWWBfX8ow1irYmzUwJVNUy0y3vJB0BZShvb0Eey5129Mfsg3ecM2ylURIDHFseO94SOQotdp3PSHbKnI+rvIW4+JJOPBhFamUlapmhCXbgM4WKuf8AV13kYDduitSbQ/bLIHalLT3lsfWA4cVZN/aWL2Ics9d5YMM1mVF1YLsNeULljSuo51gjTgs5jO1DEPY7QijiH6uvUt0jsvF6yqV5anHaDD3hakTC8EpdpqBDHRoCmcHLvy2fz+0uV4oRe2ysAKvBOacjuMKFkVy5MwYspJ8xGrrpQqUFnNRIPLFozrbKxjLPSpGHxexj0OK8uEMev5UUyrfSRfSTKE3oqtDC8AFgaKH684BWLXFKgQWIYjnByUrpaWYg7nHMQm06ikiLod6m+ogeomnWmbyEz0dibgsfdmtj3HOAc8ZHdnFrZm2E3FSZp+zWMd6VDJQgpT2SFuHF4bslDRQ3iC42viFxN2MVaqlfSA9RZo0wh3nWYQCN0DJ1ERmIKDUPVxOm0q08YgcahobJlNFGooQYm5UpAt5LZRJQKBK5Y/5EEAfiT1keaW74nmWduiummUlQUMwQQeIiSLEgKRB8urIiwK7fBG0rFC5l9AN2Z1gBoo9tPcX8YKWVsN0pu3+t904dznWKFk4uMYtPkyKSq2BFk2jughZSZs5TS0k+g74ZKyx5FGkAynmq0VjdAzJEd2daV3h8uUUyMF4h9N4c2dd10P3lWrs1QVKSouVqZ+SSY5l2StJe7jDRZNLKqUzyUMUoUpISS4OGXgIt0AQFplqwQtAVLUcWJ7QL59YHxioyewhR4Y6krfT8/aL9LKUC7NDHIr1BIETyaNMxBIwUlV1Q9CPCIvqHGDo1ixEs2FsblG6w5tfWfV5I6MC+skDgGxI8RGehKiOOsO/0gyiUS5g+EseALMfKEGbVKSs7vaE9TZaKtPVS8cYtoQlnih9YBiEziNXheiZSFXAyi4icSMA/KAlNOc5NDPZKEpxVz54wJxXWWEHybxWA1198X9q7Km/V0TZa3Lt1dx58sYj2gW82+lN0HQR4mu+zYn/ZiP0mwLnXUV0097tlROocjLgI4nUoSeqAOUEVSjeJY4mOZsqNIDiFECTb10pYc4sWJaKpPVVlodOUFE2cpYJSklg5Ye2sU5tJEFFIoyZzbVaFCBthJcqUdcImm0OmMdUUsIIH6eK+XtQgShEd6CY6UoEEatLMBugPYqus+4QRn1oYvpGFnQ7+IdTQl2VJ6vGKwSbwd21McUVohRYRdmAlgMvcwsqFWojmcWvpLNVaAQkAEkA4PwiOdPlT0FC2ZQIiSZYRUnHOF61bFmSwSHaPT6XG+PH6up/KgjzAVk05QqZKPwlQ8IB2hZhckQ5bIWeqbMmk45OebCGe29lUqDowMThQ2xg1HWYzImlJ9YdNnbfF0IWWALpVqk8N44QPtjZ5UsnAg7xAIpKD1gx3j3ESyHqJVkI5E2GTNSs3SBeO7JQ3pPtnHNVY4OIEZ3Q28tICSSUjHv3jcYZ6HbG6GJd9FZ+IiRnHRhLK/vJKiwQTgIozNny8F5Fv9MoBDA6AJKn4HcOMGp8oYwZSrciEDXESfYJBihW2ehAckYnCGu1ppAOMIdfUOt3xBwiGNDiNafGHcA9J1JkqQb19w+AGDQ1SajpKe+jCdJxwzVLOfO6fKFBM94v2VXFCgQf87xCbX1M9RhRFXZj47/nzke11d05lzj2wLiz94aFt+hijKjvaOSEuU9gkEDdwitTLcCLdVuDoK5UcRhsS0TKKiNUKT4iIvrqiEJJwQ7cHZ/SB0pUSy84p2jIAu+8atm609Jd0WwPiD+ucMk2TiYWdkqMqnJO7HuGvtDwuVjlDWmvab95g+MlfOG325idtXaxWCkZQpIIUnPIYwWqgTnASopGJI1ziHXdMYrc7pQlOJ7niVFTK3h93CBi6c7o+EhZOQ8BAfIJlPLhmmmo0IPKLsi1XyBwgDLpZrdoJ8BBGhoFHtTvAH5RU6cHqYVdNkb9Kky5V1qpjXjwEG7FsBSxemApHwjXmflFywbGlEuFhahjxHMHGGyXTszQfFp1HPWDbGVNGLosfEgjDSOamxEsMIaBJipbdZLp5KpswslPiScgN5MM0JMza2kLpZqejWXm5pLaMB3Z+JieXSFUsKUOsQ574F2YmZaFZfODly2NxA3eQHEw82nTBIYBgMBwb/EAUWSe0m4kzZMDKxLEc4NVeCjA6ppyoYRU2ZJEYtnkOD4RBa9IQS/cDuipYU+ZLWE9Gs3tySR3nICGeps5S1dJNUJaA3aLO3P0jPXTuchPaVY8QJZMtalMlJJ4CNCsSySgXl9rQbv8AMAJW0UiSLslBmEfF2U+JxPhFSv2xnkdUpR+UY/zF/KDqmDG+48mU3gTQOjAzgTato06QUrmIJbJPWPgmM3qLWmL7a1K/MSfWBtVVnJ/CDHVE9BK+Z7RusC05NMpRZanODkJA7g5Jg5/1nLPwD+Y//mMq+s8Y5FWXwMDXJkHQyNzTVZtrSJwZSAeRHuBAWt2VlTh1CUPleGD88oSrOtUhd0lwY1SyrblJkdc4MAAdSzf5i+PI5anqWDHvEb/oObmCMCxi1T7FzclXY0CxZ95F5WPWKfDLnFyaGMOBQRcvA1iWaJKAkJSDvAbzjqrlEQZTLiKdIeL1JEzS31lyIUa6lfGNG2oRISq6VFU3SXLSVrP8CXIHEsIAy7MTMkmd1kpDhQWkpUCksQQdXwgLCM4m9oirJGeB3wVsyyqiYxCWG9RYfOCciWgF28YIor2yjOzZyOFE9HgwvQLGU67ZWomouhaMMWx9Whb+qrkLMuakgj9PxEaNZNoOtN5mfGLW2NkoWUKZheAB0N/IfzMO+B6XM7cP7wWpvG+7vUQpMgKGBeDlhbNzZxdKXA34CCMmlo6ZjPmoSdEu6vBOMMdn7TSkjClqwgZLFOsp59Vy3Fo0FwjvFMnirAUo5hPZ6whToLm9MV2lew4QTMoRDZdryagEyZiVt2gO0k7lJOKTzEXrsNKABQmNkyNkYs3Jme1lhEu3GAdbZwl9sh92Z8IIWrtUqYSJQup4YqPfp3eMC5lCtSCt8M2fHmYXbIP+M1MHhjGjlND7yiUp0SBzPsPnESm58sB8zHilNEBmwuWYzaxaLT4uQs+nVDZADlHdDV44mB89WOMeSy0TssQnnBWqaoLNkzJCFysFOl1XiCHIBPjEK9op0gqRcM0oJBfTBwbwGOvhCXZltqloUh+qoM3HDGLlRPBm33uqwcKUWU3ke/QRzZK5XieZ8UxsuQG7uMVR9JEqWnrJStX3UKUkjmFJMJNTX1dsVQQkMkdlAe5LT95R/uzOQGkC62mQqpKekSEEklQSVMOAT2jw3w3U+0fQShIopfRI+KYpjMWo5qLYJPi2kGD8eowGm0eXOfSPr2jJZtHTWZKCVLCppxWQOsrcyfhSHweB8+euuJAKZUtJfrLAfnvHADvhPnVBd1Fyc8ySfUmDSZkufMSpUsyUBICkoLlbaB2uJy4xQ5b+AmsdLg0g3ZDz+dBLMyyElaugUVy0sLxGD6sdQ8EaWyAgXppCUjMk4RfRbMlCLsuXdSAwDgCFm0q0rVenTUn7qQ91PIb+OcccyKPTyZi6jUjI5YS/WbSJlgdAj7MHrKOCiDh1QQWxILkd0Vq+lUp5iVGahr18uSEklr2gOnOK0uZIUlV5V7S7k4LvnFawbbmUxXKwXLVgyhpwOhgJY5B6oXS4l1KHGR6uo/PhPlTxrFSpqxBXaXZ9Yk/Wabry2dSU5pGpA9RpCqumV0CJxJZalJutkwBGPHHwiq4Yu2jyKSK6T2daIGUU5tdHH1Yn4Ykl2eT/AKhkYQJUYpUmVZOUcdKrdBmRZgfrOeDw3WFLkDqrp5RBwxQDgYIEEtsqZvTTyFPDrKrmTKKlBKOjCySRmXSeriTkYa5uwlHOSq4kylnIpUSB/Co4jvj3Z7YiWVNOX0iZBMu4zJWylLBU+jLGGuMccVmRQgaw9ujJBSu7NRgL6CzgZFjkrjDjQ7Z0k1IPSMcsn5ZQzS2AYBgNBgPCBtdZFNNV9rIlLwOKpaCc8cWfOChCvQyJ3TV8tQYLSe/2MB9qNoESk3OmEpw65gxUlO6Wn4pitNwcnKFTaefTJUZNFJVMnKcDo5kxKEkZnBbFsH+EanSAX/oEwmnlT1FRJUpagp3CiMQ4xwAxPhHWZaowWPKqauV/7cJoqVZP2g606aHZyp3JOqiRjkSIAWnIRTTFU8mZMVLSXVfU96Ye0WAASMgwGhMPhq5VHICAolMsML2JO4YYZ4Rl8yoK1qUrElRJ5kwHOaWpqeGYt2TcR0lnpI66eKZUY+SHhEqJ6IQvR1WOENtjT1zCEKX1CMQcmhHkLaDFmTSVAOw15awnkQhgRL5EGRCI57J7M00tSpglFUwKwmTGOYcXN2DOWBeG9MLuztaOoHxVeBHe4PmYYzG5psgfGDPHarCcWQrB1qWHInkKmI64ymIJRMTymIIUBwduEUf/AE2uT1UVstSRkZtPeWfzKRNQlR4hIg+Y8wg8WmJ0MwIxLEMQ3OJpVsFIuhm0fdAaZOaKkyojOFz2zherS9UzXJMUJlUAY8UpShjFXonODnkPeLqhMVzapU7z2oqXiuJ5EW02ZMVkg98diw5hGIYQYJM59aCbEoioUrqpBUTkACX8IMSHUomfKCloJuJUXSCWxWEnrAAdjUnHJjBZ8liyFcCoa8uEPNkbJlSHUQlBS4VoDo8UPWl6wnkrkAy6jgdh7wB9UWoBawSVkhJYB7u4BgANwAAiOsUhGAVi5BPDlE+0tsJVMCZJdKEhDjs9UMSngYBLx4wIjmB1Piwxrswjn7D+YRk1CU5d+89+keVNpXRm0DVFg746mJrEsWZVTUpSM9Tu3xGwXzMB3Z23ObM9FpTFm6jXDH5axZnWfdbpVKJOjXf8xoUiw6ezpfSEX1swJbtcN3OFCXZy6qYVnsk6a/IRY4zdDrOCmCgUDBCceDnzOUcTaaYGUQEpJYczljD9QbNBAcjR4VtoK29MRKyaZi24Aj3g3lBRZjmkU+atGp3s5tDMkKYHB2UhXZO9x7wz2zSSxSiZTSxMlX75QD2CQARlkIVrcoEop5NSk4rVcUneRex4HqmCWxW0IkrurP2a8FfOB1tPwnoDWZCQPUOCPf8AO0gpLVpVNelKTyYj2iyuppD2Sr+SKO3tgfV19NIBMleOGISTuI0PvCiKlW+Lbni/+m0p55H1jnN6DQq/l/zH0uskpPxE9w94UU2gsDfES68lTXSVHIB37gzmI/8ApJODRgd/6zQ5e2HR9mWOalH2ESf9VTpaOkQUjpVrJDOxSQMHMIkqzatfYp5n8qvUiGEbPVc6np0S0pCkGcJt9QASorDDUnI5PEkZD3gydIjLSiu/9IbTtdNYHpmfPqpw5YRVrLeXVJWPrBTLlkdJMYAG9klIHaW2IT45QrWnY/QKurmiesPeRKKkhJ3GYzqOfVABwzEcVNeZiUS0sEJdkpDJCiceZ4kk4mJDFAbNyM+PHnyIEXb8ariMlHUSwhSZKClJBvLUXmLd+0sZD8KWAielUwSxyYJG4DIDhAMTLstho3fEln1bKB4wllLNzc2tPpcSLQUQptTZk1SSl8cFgbw3rCVILFtRmI2C1imb9Xmp+IXTwy/zGf7aWWETr6MArNt+/wBfCCBm3lWNjsYkm1EDKK62PrUFBYj6/FN15NFmnplHMgDfF/LMMNXjlmUYtyKlsooTJZHYJUPvEMO79CJZSrhBKnOeGkBfHcbxvfM0rYWzZhPTTAUpbqPhefVt0OoPGMpsiprqkgyUsnK/Me74rcqPJ4erEshUohU6oXNXoB1UDkkZ98N6Vdi7VE8/4koZy7uL7ASXaO3E0qEk4rWq6hPHUn8I9xGa1e2NWVqaawcsABEv0nVqjWEHsoSm7wcAnzPlCl0xOZiM2RroRvQaTGuMMwsmcy0KUcBBmztnFrbCHaxtlEoYqGMMsqiSkYCDLirrENR4izcLEuj2MRgV488oITbMpqdN5ZQgb1EB+W+O9sNp00v2ctlTyMswgHIq9hrCElapiukmqMxZ1PoNAOAjnyBeBI0uifP6nND7mNSrUpyGQSeIQr1aFXaKoWsFMtJCNSxc8OUNmzlhGZ1l4AN1YbqxEmRLUsoSyRqBFQXYWeIw2HT4XCrbH6fxMb2UsebNmAXSlA7SlYAAZkvoBB7bXa8TEClpXTLT1Vq+82AA3DDHXFt8UNqNrFzryEEJlj4UhgTx374W6WTvgd+0W8R1G0DH3H2/z+0mpk8MYmu3XeJpcm6Hi5ZtKm6qonDqhyhB+Ij4iNRhlrFQNxoTEFsYGl06pk26QQEs43khw/cY17YmykyZXSKABOp0T/mM52akmYu8cVLU55qOPrGobRziiUmTL7S2QOUQpG4t7Sw6xZturVWzriXEtPpqeZhjsyhCEgAcIlsqykykAJHM7zrFy40NY02iz1hVEjqJjJ5CMdrKxJrVKOSCpR3dUEgeQ8Y0HbC2BJlLY4kYd7xkU68UqJ7SvMkj5xzntH9Glkt7Q5aM5c+RSyEY3UrmKH45i1BPeEg/zQLppykEpUCCIddg7IF4FWSBeU/DL0ghZliIrRWJUAFzGXLU3ZUCq6eRdjwgAO/iazVgG7uOT9ZPsZaSJ8ldNNIYg3b2WWI94q1Gx6HUBgpOYG45HkR7wmUc+ZTzShQKFoUQoapUD+sY06TXGfJE9HbQLi0nG84GPDHGOVq4PaV1WLeN6d/3/wA/vEWrsQpUUpMAJ9GtE1IkllqVicyRgAMRk5jWhZ4RJMxTFSg755/oQBsuzUmrlgh7ovqO53P9qfGD1MRmJ6zmWJsiWVrVglJJ/hD+0c2NNnTqOYQVoV1lFszeWVK4hwrMR1tVaqFzPq6VAJJF87zgW5akxJ9GNUFKVKJJBvBt4/1AcrGwBLMTi2uavrX8/OJVsVCJcthipfZY9lIzJGt7FuAfWKtnJISHz174n2ms1cqsnIVjcWQn8vwN/C0Q0q2YRVgAvE2tLlOR7Jv87S7UTSMHz846p5kSz5ZVJKgkMkh1YPjljFCQovAivE08eT1GO1k2n9hcPwrCk8iC49I9r0ibgoZYnlAGnm3Q8EEVRulsVry5b/SAoCXF9BO1OIbDt6t/f8uUa6mlpN1IdW4eTxYp7KRKTfqXch0SxrzbsjzgrTyRRG9NS85QdLkEBxmeML1rLVedRYnEjXHLPIefKGGYmK4cK4xxyff3+XsPjJSqZNBQGRLdwkDAe5g1ZNkSEMo9df4gSB3M0AqGqbCGKyqxMvrrDiA+cVboIbNpy6dT8hGORaCR8WXAgekWZ9rBId47sq0ZM4YXQdxaB21FmIuhUvqkkgtDoyELu4MxDpVZ9nIPxiVtxUpmTUzU4uLqu7I+B8oWWi1ad4KKVaRQaBsb5mnpzsXYe0/QoTC9thtIKSSSGM1TiWk+aj+EP6CDNRUhIcnDfGHbS2waqoXM+HsoG5Ay8cT3w1kahMHSYfMfnoJWvrWsqWSpSi6icyTmYbNlLPMyakM7YnlCxQJjVtnKcUtKZixiet8hCqi25nocr+Vi9PU8CFa60JdMh1EBhlGR7V7UzJ6iHLDR8AIsbV2yucsnXdoBCvVougJGZxPL/fpBL3c9pmZSNMtD9fc+3yn1Mi9nBWnkx5ZtK4EOFbs4unkGYsggszbzly89YEbN1PPZHLkkxbly7xY4DWOLcrXF0YDINub5RfVIZDa7+OZ+XdAq05LdF3+TQQDakIi0txm2KpnmSxlj6Q71XXrEDSWgqPM4D1hc2ASOkHBJaGmyEPNqF/iCe4B/cQDCL49z+0hRL0pBxfuiKcwxO6LfCF7a61EyJKlE46DUk5Ro9oYCzQmd7b1hmLujIFu4foRDSWaHSCnrAh9cSAyeDPjxw0gbImqXOCyes78BqPP0jRtjLJDGarFILJ56n/MJOxY0O89DpsS4ce5u33Ms2nKTSUwQkdeY14+r8IHbBVjTqi+WCQnElgAccTpg0eWzPNROTLTjeN3DQPieGEItrWgVTZqEnqqWSpslBJNwcsj3CORud3YSmt9OCmPJ5P1hL6S7ZpZlShch1La7MWB9mpuwyviU2DgM13HCCuxG0KZSFpViFDLix/1AStsiTMs+bNPVWhSUgj4nBJBHIHwEXLY2Lm00lE+QekT0aDNRjeQq6L5TqpDuWzHEZWNuNw6xLRaxdvl5OkcqWovywkA3QdxZJPwvqNeGMKVdtEZRnTEfFheAe7LDANxLefgOsUVE5SUAkFbBKH8CTp3RHtOlIP1OUrqhQ6ZYIIUpLjDgHIbeHjlbijFdRkGXPWIdTB8mbKXMkrmPdAZhkWHUB4Ow5YRJsvbSpFUVIVks+D5e0VtoKNNMwSQQUJUG+FX3SdSzH+KI5dldHRyapJdRUorzyKmA5gsf447baxrWpYIA56n7TQPpJpQpcuoSMJqBj6d8ITNGkomissp81yG/l/16QgT5WMQORKaHNtE9RNKgzxJKAEVpIi7LpVK7KSeOg5wMqSaE9AMyqu9jIZ9aA5JZKQ6juHzOQHGGvZmqkpQqfMxUAyEn72jcmhRXRi8lCiSCtJXuZJcd0FrMshUyelfZp06HNbADEDLjBRiEzMniTnJX/H71GWy6ZUwmqqHIBN29q3xchpyhKr6gqnLKu0VE48S48mhx2xthKJaZZVdStaUKO5DurAfhS3fGdbVWwJ9UZssslkhODdkAZfPGLNiFVB49e3mF2HWhXsIXkqxgtLKlpupcwGkJ3w3bP16QsXmAOBPA5wgwFzfDkLYECSOkBISFXhmAC4aDNnTKiYhR6xSnecvGGydLQhXVYBTOrubGLtn0SEBThnDKxw5wdcF94o/iA23t5mW7Q05C+sGLYwvqRjGgbWyJTKuLCgnVxhwhJUob/I/KLpwKi+oyDfuPcXHnb62SiR0aT1phKf4c1eWHfGdS0QW2vrekngfdHmcflFCnS8XyHmU0GKkHuYb2Ys3pZyEtg4J5aw67a2ncR0SMiBluGQ8fSKuwNEBKmTFDgIFVqjNnl8W6x3YYJiAKWveHyMDkLHog+8X58jHHM598AU9dZOjsOQyg/b0y6lTZkN3nCBtHTxdzQqec1WUnk94XsCkvzUJxxIDjnD1t5PCUyZLkkEqPJIwHHWKWwFilxOUkNjd57492omX64B+wJaW77x8hEAUnziIHHzgqplXSkHNg/PX1gTtLTsqSdDf/ALYP1odfpFXamneRLX91Y8FAj1Ai+T9JjPaoa2ADKJ3IMM2z6fsifvKUrzA9AIVdiVkBW4y1eQeGyzSEyUH8IPjj7wtpTbfK/wBxIC1JK2qCASdMYyjamuXVzwlLXR2Q+uqjoPk8MO3Vu3U3EnrKw5DU/rfCdaBlooipj0ilmWFA5ApGBGri9jwhl2s7ZpaPEApyt9JzZsjrMGOWIyPLhGlWnVfV6VKEuCUf7jPrAAJzBY4sQYZdqK4zyEJ4DuGcJsxBP9JuIocIByByf7StZVZdlVM92uyyE81YDzhDsoFRvM5JeHTbNBpbNRLLAzFFShqwAu+sJdmkpYjWCVSVMbxTJZ47/wDn8xzt2eg0lNIAZ3XMSxBJcgHi4douT6ybVhQvXJSA5ByAGV5u0rhkPOBtdVqnTBNmjJISAnBkpyAJz1L8YHzqk4plvj+hFDkrgdJiLZO1ZLaVqJlKP1a85SxV8WXWb7o4wlS6qY5UGxLMeGUMc+zJsiUta81MHxy1AwyL58IXbMQVkJAdy8MYwAtx3SYTvo9YdRZaqhBWVAXZalBJywGIB3nfBvYuX01OuiWHCkkp4LSMfEDxAiWzqN5SxkWCUjepSkgQvWDXLkTXBZSVF+YLEeoigYlZ6BtOi5D7sK+sY/o+tLopq6ea7KeWocXZ/wBb45rLGV0i0gZKI88IobRJEqsTNR2JyETEvvyUOYIaNA2eInX1XWACCCS5cguPIeMSv6qnnv8AZyskB2Rssk4q8/lBC1ZCJSGSAAcO+DNrVaKdBUruAzJ3CEWsq5tQevgkEEIGQIxBJ1IgjuqCPafTZdRyOkrS7KUoKWcsMTuB04Y4wclVQTKKVAADA8G/TwPp6nAvpE1PMB7THhnC51W3qI8fCG7P9oHtKtvAggEaOHDaYGFurldIWy3MGbwjQdodl7skTpeTYgQizEsXgqvuFxXygjAHkS9KmYY5xKKspgeipjwzHy94AUubIzLXBhk26tmvHxiCfb8xsVqbJnJz0aJbJ2cnTyGAQn7yvYZmDW1uyEulppM9AUvo5qemJPwKBDgDIXinxgiYbiuo164x6auB0lJ/aElsW0f3i0FS/u+sLEurAnBKSCjE8fCGuVXJYYQJ1KmM6Tysybqs9ye5i3aC3nL5xeoZTkAawMrf2y+ZgxYvbTzEGaU03AmjVZFPSJljMjHCFikLSlzD8Sm7k/5PlDNtb+xTCvM/dU8z/UYIP1/SIZjWlJ/7NzFa05l9YGmfy/XCLFI4Aimr9oeSfeCEvOBZDzPP6k81NX2VF2lSQFYAlt+uEJ8iYZtQqarM3leV1I8CfCHXZ792H5D6GFDZzJf5B/UYMeqiDHUSCqB6UcQYI1lH0lLNTmQm8OaOsPTzipUdpMHrLyV+RX9Ji5F3GIF2NneaVDxEHqyvCZKcfhSPIfrvhZ2SyHL2glbX7FHL+1MZ+jPrYQmQdJn+0NZenBZyGGPOBVu1l9KEDIEnDVR+Q9472k05mA8j4eUOAWbj+PIfK2xy2GQEkTGBuuo64pu6ajPD8PGG6lXJHSVUx+qvqIwdRzD7vaFT6POyvmP7YM7SfF+Y+ggWU8xjwvEG3G/h9Im7a26urnC+cswMg2QEWbApb+O4YDXXFu6F2b218z7QxbE/t0/rQxd1tZmatt7nt2hetrVBHQjJ3AYP4wV2Pse7MSVsdVE5N7CBlX+9/wAI9BDfZ37CZyHqIz3YhgsPpNOq4t/cxc+ki1krSZaQLoBSni+fdCpsxSXM9YsbSftU8lekWLL7MMqxOK/eaWixDz/kIYsmYDUIvHBBfvGXhn3QE2vpBKrpt3srImJ5LDn/AM7/AIRaof2/d7mOtuv3iV/2U/1zIMgGyRncnV18KkL9PSrlEfaSgqbKOvV6y0jeClKu8wa2At5MoTjMPVEq/wASUkADmb7QIsf94p//ALP6TC7ZXZP/AG0/1IiR0v2iOtQNqF+MbKm2VVE0zF/wp0SNw+cWEzQRpC/TRclQlkPNz0WJQoCrD0qQDgWx0i5V7NqEvpZejOIoUOkaAv8AdVfl+UB043s1wWqzti2le5inZFrrWjoVMUqYcRiIC7c2AJE0FHYW/iI7sz9sPz/3Qe+knKX3w1h/biKa4AEUOoJ+szEJl3rqlpB3EiCE2QybyFFKk4hsiRoRqDCzX/8AN3+0Htnv3dPKHiOJkh7JEerFtG6Q/f3iE/bm1Zk+oWkElAZCUhXVAADk6O7/AKEF5faVzPrClL15xVmoRjT4gxPyktBZ6EMSHVvMEQIrycomEKsSTzN3DiXGtKK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data:image/jpeg;base64,/9j/4AAQSkZJRgABAQAAAQABAAD/2wCEAAkGBxQTEhUUEhMWFhUXGBgaGBgWGBcaHBoYGBoYHhgcHBcYHCggGBolHBcXITEhJSkrLi4uFx8zODMsNygtLisBCgoKDg0OGxAQGywkICQuLCwsLDQsLCwsLC8sLCwtLywsLCwsLCwsLywsLCwsLCwsLCwsLCwsLCwsLCwsLCwsLP/AABEIAKkBKwMBIgACEQEDEQH/xAAcAAACAwEBAQEAAAAAAAAAAAAFBgMEBwIBAAj/xABEEAABAgMFBAgCBwgBAwUAAAABAhEAAwQFEiExQQZRYXETIjKBkaGxwULRBxQjUmJy8DM0gpKywuHxQxZzohUkU4PS/8QAGgEAAgMBAQAAAAAAAAAAAAAAAwQBAgUABv/EADIRAAICAQMCBAUDAwUBAAAAAAECABEDBBIhMUEFEyJRYXGBofAysdGRweEUM0JS8SP/2gAMAwEAAhEDEQA/AI6TDGL8hZJcwNkF4uSlNHnciykbrCnOoDRLkx2urJK1gsdG/W6BNFUBKTli2/2iymoSJRbtE+WnvAQ5oC+ln+JMYaWrCwFbx56wB2/ryJAljNag/IY/KPbNq7stT6H2hOtirXOqMS4GCU7ufGNvzrwg9yJxPEHTZl1LnwgfLqYc5lmy5mga7g+DnfA2xLIQorC27CmJ0I14wspHSQfaCZFet2T54xZk17do4xSphdWXxYtFqtlXk4BuMVYC6lIVsyZeLnsnDxjRhdVJTdDC6GG6MnsparwSA5LADfGuUNMUSUJVmE489YPpVIdvaWWZlbkllK4GFyWu5NSdAQe54etqaRlk6GEW0JTF90FcVJcWLjDZiyqbPG9QUOREdVVIdIHbL1rz03tRdPsYe59nvpBV5E7GeJm9oyInsaY+Goyg3bNmEOWhVSoypkAzJ3lMq95rCgK+zloH7RKWb8SeyfIRmuz9plCwDoWIPDOHLYK0bs66/VmBu/SFP6RbN+rV6ikMib1xz+L2PfHfrQHvB9Rc1mwKxgAeyoYGDK8DjrGc7AW4hcvoJnaJ6h47o0YLdD65d4hnE1rDobER9qdl5soqq7OJRMHWmSR2V7ykaK9Yo2V9K8tgmfKIXkWwx1wMaNLXhGefSbsnKKVVstkqQCZidFvgD+YFucWK9xJMVNsdtfrcwABkIe6H1OZO8wAlzHOcBElsd8W5SjAWBMGwuGkL3RcpqgiACZxEW5FR+jAysEUjVLqwtJStiNxxEeK2NpqkhMt0LO44a6GAUqogvR2iUKCkqKSMmMVViDKgkQTbP0YVUokyimaBuwP+YT6mmmSVXZiFIP4gRH6FsDalCwEzGCgGffB2pkU9Qm7MloWDvAMNqbHWMBrn5gkVA1i4iY3GNgtz6JaSc6pCjJVuGKfA5Rn1tfR1XUrlKOlQNUY4fljiJx+MFS6mL9NUBiDqIAKmEG6tJSoaEN5RZkT2ihWVIjhYlqqkqBQrDWH2n2ySUh0465Rj9PV4wWRU4ZwLeywdlekKUYi2k4xUByAjyom3cNT5RmkXDmEDOcsMot3+rAeiW0XJhJDDWBnHZoSLnNo1auhISWcv3CBVFPZQUTk2B36xJVFSsnww8IFz6dZyBjRbF6QB2lisdKS0UKF0gfrdFk06CE9HcLF82d9DvjP5dHPOAKoKWdYlYoslShzgX+mN8SCDLlrWQQszHQHxZJHtENPSqXgHaGCy9jJqi86YeQgBa9RcnTESskqKR/DgT4xL4nUWZwX3jDQy0UnR3W6RbupnKRhgCdflDNJqiUlQW7NgcXeM2q64qlXlhSVJYg7zu7w/hAuh2mmmYWJEssAG1xx34wBseV/UpqvbpCg0OBNOtaWJqMc/eEpVEOkuqGBwh5sWvSqnZaXOY/3AO1JKSXTnF8Os3MEfk/nWSREqvs9VPNSfgJDGNTsqeJktKgX0J4iFqZKROllE3Xx5jdB3Z2gEtIlyyW4l2gzazFifb1uUCG5PaNEFA4Rnm0Nls7DHONdqKRIQ4Jfic9+EK9s0IWCRDHnI3pbgySLEQtnq0gjHFJBHdDv9JNEKuzk1CR15bKw3fEIz6ukGTOwwBxHuI0LYeuTNlzKdZwWksDyxEDT0sV94sBRqZls/aBQtCwcUkHwjebPrhMQiYnszEg8laiPz3W0Zpqhck4XVEDlpGlfR7awUk06yzm9LO5Q074IjbW+clTRj8qeHhU+kaovUMwDeHj21LRwCknUgjcRmOcLNtWoZgKD2TmIYLCHqxMzSvBtxi9ImCI66iKFHUb/nFdKdxisoVhAzQI+RMB0ig++PXIjjzIqE0Evhi8WOkKVFKgyhgQYEpqMMYtzZ16UlYzQbit5Be4e5iPCBskjZcLSawguDByzdoVoUDewhOkT4nE+K0RB7CJtdgW4JuZxhilTfCMEs211yjeSpiIa6H6QZgYKSkwUZB3lg9dY77Q7G0tWk30AK+8MC++MEt+x10s9Uk4gEsd4jT6/6RlBBZABbvjNrYqJs6aVKIUo58CdB847cCeJdeTxK9OyS5TeO4u3kQfOC31uUf+MjgFFv/IE+cC00M7SWTyaJhZtV/wDCv+WIKXLkD2jcJcUZ0plHGLBE8hhKL72iBEubeaYEhs98Z3lsvJkESejQ54aCG+z7NQhBXOIBPZSc25ZuYVZNYEdnA7/1lHMy0VEn1zPjEI203VmVuo2zZNOymd+RiomSjO6B5wvJq1E5xelTFZxXLqMp7gSwaMtDIB7EtJPP2gvQLS90gJUNN/KFuw7SCVgKZjgXj61a0y6iVddQMxIcaJdnPDSL4NVksAmzdS13HK80Y3tPSqTWTEjq4v44u0P9rbRJQMIzOvtHpqhZKheWonuAwHgIezkEcTqk9RJEyX0QUsrWWBfX8ow1irYmzUwJVNUy0y3vJB0BZShvb0Eey5129Mfsg3ecM2ylURIDHFseO94SOQotdp3PSHbKnI+rvIW4+JJOPBhFamUlapmhCXbgM4WKuf8AV13kYDduitSbQ/bLIHalLT3lsfWA4cVZN/aWL2Ics9d5YMM1mVF1YLsNeULljSuo51gjTgs5jO1DEPY7QijiH6uvUt0jsvF6yqV5anHaDD3hakTC8EpdpqBDHRoCmcHLvy2fz+0uV4oRe2ysAKvBOacjuMKFkVy5MwYspJ8xGrrpQqUFnNRIPLFozrbKxjLPSpGHxexj0OK8uEMev5UUyrfSRfSTKE3oqtDC8AFgaKH684BWLXFKgQWIYjnByUrpaWYg7nHMQm06ikiLod6m+ogeomnWmbyEz0dibgsfdmtj3HOAc8ZHdnFrZm2E3FSZp+zWMd6VDJQgpT2SFuHF4bslDRQ3iC42viFxN2MVaqlfSA9RZo0wh3nWYQCN0DJ1ERmIKDUPVxOm0q08YgcahobJlNFGooQYm5UpAt5LZRJQKBK5Y/5EEAfiT1keaW74nmWduiummUlQUMwQQeIiSLEgKRB8urIiwK7fBG0rFC5l9AN2Z1gBoo9tPcX8YKWVsN0pu3+t904dznWKFk4uMYtPkyKSq2BFk2jughZSZs5TS0k+g74ZKyx5FGkAynmq0VjdAzJEd2daV3h8uUUyMF4h9N4c2dd10P3lWrs1QVKSouVqZ+SSY5l2StJe7jDRZNLKqUzyUMUoUpISS4OGXgIt0AQFplqwQtAVLUcWJ7QL59YHxioyewhR4Y6krfT8/aL9LKUC7NDHIr1BIETyaNMxBIwUlV1Q9CPCIvqHGDo1ixEs2FsblG6w5tfWfV5I6MC+skDgGxI8RGehKiOOsO/0gyiUS5g+EseALMfKEGbVKSs7vaE9TZaKtPVS8cYtoQlnih9YBiEziNXheiZSFXAyi4icSMA/KAlNOc5NDPZKEpxVz54wJxXWWEHybxWA1198X9q7Km/V0TZa3Lt1dx58sYj2gW82+lN0HQR4mu+zYn/ZiP0mwLnXUV0097tlROocjLgI4nUoSeqAOUEVSjeJY4mOZsqNIDiFECTb10pYc4sWJaKpPVVlodOUFE2cpYJSklg5Ye2sU5tJEFFIoyZzbVaFCBthJcqUdcImm0OmMdUUsIIH6eK+XtQgShEd6CY6UoEEatLMBugPYqus+4QRn1oYvpGFnQ7+IdTQl2VJ6vGKwSbwd21McUVohRYRdmAlgMvcwsqFWojmcWvpLNVaAQkAEkA4PwiOdPlT0FC2ZQIiSZYRUnHOF61bFmSwSHaPT6XG+PH6up/KgjzAVk05QqZKPwlQ8IB2hZhckQ5bIWeqbMmk45OebCGe29lUqDowMThQ2xg1HWYzImlJ9YdNnbfF0IWWALpVqk8N44QPtjZ5UsnAg7xAIpKD1gx3j3ESyHqJVkI5E2GTNSs3SBeO7JQ3pPtnHNVY4OIEZ3Q28tICSSUjHv3jcYZ6HbG6GJd9FZ+IiRnHRhLK/vJKiwQTgIozNny8F5Fv9MoBDA6AJKn4HcOMGp8oYwZSrciEDXESfYJBihW2ehAckYnCGu1ppAOMIdfUOt3xBwiGNDiNafGHcA9J1JkqQb19w+AGDQ1SajpKe+jCdJxwzVLOfO6fKFBM94v2VXFCgQf87xCbX1M9RhRFXZj47/nzke11d05lzj2wLiz94aFt+hijKjvaOSEuU9gkEDdwitTLcCLdVuDoK5UcRhsS0TKKiNUKT4iIvrqiEJJwQ7cHZ/SB0pUSy84p2jIAu+8atm609Jd0WwPiD+ucMk2TiYWdkqMqnJO7HuGvtDwuVjlDWmvab95g+MlfOG325idtXaxWCkZQpIIUnPIYwWqgTnASopGJI1ziHXdMYrc7pQlOJ7niVFTK3h93CBi6c7o+EhZOQ8BAfIJlPLhmmmo0IPKLsi1XyBwgDLpZrdoJ8BBGhoFHtTvAH5RU6cHqYVdNkb9Kky5V1qpjXjwEG7FsBSxemApHwjXmflFywbGlEuFhahjxHMHGGyXTszQfFp1HPWDbGVNGLosfEgjDSOamxEsMIaBJipbdZLp5KpswslPiScgN5MM0JMza2kLpZqejWXm5pLaMB3Z+JieXSFUsKUOsQ574F2YmZaFZfODly2NxA3eQHEw82nTBIYBgMBwb/EAUWSe0m4kzZMDKxLEc4NVeCjA6ppyoYRU2ZJEYtnkOD4RBa9IQS/cDuipYU+ZLWE9Gs3tySR3nICGeps5S1dJNUJaA3aLO3P0jPXTuchPaVY8QJZMtalMlJJ4CNCsSySgXl9rQbv8AMAJW0UiSLslBmEfF2U+JxPhFSv2xnkdUpR+UY/zF/KDqmDG+48mU3gTQOjAzgTato06QUrmIJbJPWPgmM3qLWmL7a1K/MSfWBtVVnJ/CDHVE9BK+Z7RusC05NMpRZanODkJA7g5Jg5/1nLPwD+Y//mMq+s8Y5FWXwMDXJkHQyNzTVZtrSJwZSAeRHuBAWt2VlTh1CUPleGD88oSrOtUhd0lwY1SyrblJkdc4MAAdSzf5i+PI5anqWDHvEb/oObmCMCxi1T7FzclXY0CxZ95F5WPWKfDLnFyaGMOBQRcvA1iWaJKAkJSDvAbzjqrlEQZTLiKdIeL1JEzS31lyIUa6lfGNG2oRISq6VFU3SXLSVrP8CXIHEsIAy7MTMkmd1kpDhQWkpUCksQQdXwgLCM4m9oirJGeB3wVsyyqiYxCWG9RYfOCciWgF28YIor2yjOzZyOFE9HgwvQLGU67ZWomouhaMMWx9Whb+qrkLMuakgj9PxEaNZNoOtN5mfGLW2NkoWUKZheAB0N/IfzMO+B6XM7cP7wWpvG+7vUQpMgKGBeDlhbNzZxdKXA34CCMmlo6ZjPmoSdEu6vBOMMdn7TSkjClqwgZLFOsp59Vy3Fo0FwjvFMnirAUo5hPZ6whToLm9MV2lew4QTMoRDZdryagEyZiVt2gO0k7lJOKTzEXrsNKABQmNkyNkYs3Jme1lhEu3GAdbZwl9sh92Z8IIWrtUqYSJQup4YqPfp3eMC5lCtSCt8M2fHmYXbIP+M1MHhjGjlND7yiUp0SBzPsPnESm58sB8zHilNEBmwuWYzaxaLT4uQs+nVDZADlHdDV44mB89WOMeSy0TssQnnBWqaoLNkzJCFysFOl1XiCHIBPjEK9op0gqRcM0oJBfTBwbwGOvhCXZltqloUh+qoM3HDGLlRPBm33uqwcKUWU3ke/QRzZK5XieZ8UxsuQG7uMVR9JEqWnrJStX3UKUkjmFJMJNTX1dsVQQkMkdlAe5LT95R/uzOQGkC62mQqpKekSEEklQSVMOAT2jw3w3U+0fQShIopfRI+KYpjMWo5qLYJPi2kGD8eowGm0eXOfSPr2jJZtHTWZKCVLCppxWQOsrcyfhSHweB8+euuJAKZUtJfrLAfnvHADvhPnVBd1Fyc8ySfUmDSZkufMSpUsyUBICkoLlbaB2uJy4xQ5b+AmsdLg0g3ZDz+dBLMyyElaugUVy0sLxGD6sdQ8EaWyAgXppCUjMk4RfRbMlCLsuXdSAwDgCFm0q0rVenTUn7qQ91PIb+OcccyKPTyZi6jUjI5YS/WbSJlgdAj7MHrKOCiDh1QQWxILkd0Vq+lUp5iVGahr18uSEklr2gOnOK0uZIUlV5V7S7k4LvnFawbbmUxXKwXLVgyhpwOhgJY5B6oXS4l1KHGR6uo/PhPlTxrFSpqxBXaXZ9Yk/Wabry2dSU5pGpA9RpCqumV0CJxJZalJutkwBGPHHwiq4Yu2jyKSK6T2daIGUU5tdHH1Yn4Ykl2eT/AKhkYQJUYpUmVZOUcdKrdBmRZgfrOeDw3WFLkDqrp5RBwxQDgYIEEtsqZvTTyFPDrKrmTKKlBKOjCySRmXSeriTkYa5uwlHOSq4kylnIpUSB/Co4jvj3Z7YiWVNOX0iZBMu4zJWylLBU+jLGGuMccVmRQgaw9ujJBSu7NRgL6CzgZFjkrjDjQ7Z0k1IPSMcsn5ZQzS2AYBgNBgPCBtdZFNNV9rIlLwOKpaCc8cWfOChCvQyJ3TV8tQYLSe/2MB9qNoESk3OmEpw65gxUlO6Wn4pitNwcnKFTaefTJUZNFJVMnKcDo5kxKEkZnBbFsH+EanSAX/oEwmnlT1FRJUpagp3CiMQ4xwAxPhHWZaowWPKqauV/7cJoqVZP2g606aHZyp3JOqiRjkSIAWnIRTTFU8mZMVLSXVfU96Ye0WAASMgwGhMPhq5VHICAolMsML2JO4YYZ4Rl8yoK1qUrElRJ5kwHOaWpqeGYt2TcR0lnpI66eKZUY+SHhEqJ6IQvR1WOENtjT1zCEKX1CMQcmhHkLaDFmTSVAOw15awnkQhgRL5EGRCI57J7M00tSpglFUwKwmTGOYcXN2DOWBeG9MLuztaOoHxVeBHe4PmYYzG5psgfGDPHarCcWQrB1qWHInkKmI64ymIJRMTymIIUBwduEUf/AE2uT1UVstSRkZtPeWfzKRNQlR4hIg+Y8wg8WmJ0MwIxLEMQ3OJpVsFIuhm0fdAaZOaKkyojOFz2zherS9UzXJMUJlUAY8UpShjFXonODnkPeLqhMVzapU7z2oqXiuJ5EW02ZMVkg98diw5hGIYQYJM59aCbEoioUrqpBUTkACX8IMSHUomfKCloJuJUXSCWxWEnrAAdjUnHJjBZ8liyFcCoa8uEPNkbJlSHUQlBS4VoDo8UPWl6wnkrkAy6jgdh7wB9UWoBawSVkhJYB7u4BgANwAAiOsUhGAVi5BPDlE+0tsJVMCZJdKEhDjs9UMSngYBLx4wIjmB1Piwxrswjn7D+YRk1CU5d+89+keVNpXRm0DVFg746mJrEsWZVTUpSM9Tu3xGwXzMB3Z23ObM9FpTFm6jXDH5axZnWfdbpVKJOjXf8xoUiw6ezpfSEX1swJbtcN3OFCXZy6qYVnsk6a/IRY4zdDrOCmCgUDBCceDnzOUcTaaYGUQEpJYczljD9QbNBAcjR4VtoK29MRKyaZi24Aj3g3lBRZjmkU+atGp3s5tDMkKYHB2UhXZO9x7wz2zSSxSiZTSxMlX75QD2CQARlkIVrcoEop5NSk4rVcUneRex4HqmCWxW0IkrurP2a8FfOB1tPwnoDWZCQPUOCPf8AO0gpLVpVNelKTyYj2iyuppD2Sr+SKO3tgfV19NIBMleOGISTuI0PvCiKlW+Lbni/+m0p55H1jnN6DQq/l/zH0uskpPxE9w94UU2gsDfES68lTXSVHIB37gzmI/8ApJODRgd/6zQ5e2HR9mWOalH2ESf9VTpaOkQUjpVrJDOxSQMHMIkqzatfYp5n8qvUiGEbPVc6np0S0pCkGcJt9QASorDDUnI5PEkZD3gydIjLSiu/9IbTtdNYHpmfPqpw5YRVrLeXVJWPrBTLlkdJMYAG9klIHaW2IT45QrWnY/QKurmiesPeRKKkhJ3GYzqOfVABwzEcVNeZiUS0sEJdkpDJCiceZ4kk4mJDFAbNyM+PHnyIEXb8ariMlHUSwhSZKClJBvLUXmLd+0sZD8KWAielUwSxyYJG4DIDhAMTLstho3fEln1bKB4wllLNzc2tPpcSLQUQptTZk1SSl8cFgbw3rCVILFtRmI2C1imb9Xmp+IXTwy/zGf7aWWETr6MArNt+/wBfCCBm3lWNjsYkm1EDKK62PrUFBYj6/FN15NFmnplHMgDfF/LMMNXjlmUYtyKlsooTJZHYJUPvEMO79CJZSrhBKnOeGkBfHcbxvfM0rYWzZhPTTAUpbqPhefVt0OoPGMpsiprqkgyUsnK/Me74rcqPJ4erEshUohU6oXNXoB1UDkkZ98N6Vdi7VE8/4koZy7uL7ASXaO3E0qEk4rWq6hPHUn8I9xGa1e2NWVqaawcsABEv0nVqjWEHsoSm7wcAnzPlCl0xOZiM2RroRvQaTGuMMwsmcy0KUcBBmztnFrbCHaxtlEoYqGMMsqiSkYCDLirrENR4izcLEuj2MRgV488oITbMpqdN5ZQgb1EB+W+O9sNp00v2ctlTyMswgHIq9hrCElapiukmqMxZ1PoNAOAjnyBeBI0uifP6nND7mNSrUpyGQSeIQr1aFXaKoWsFMtJCNSxc8OUNmzlhGZ1l4AN1YbqxEmRLUsoSyRqBFQXYWeIw2HT4XCrbH6fxMb2UsebNmAXSlA7SlYAAZkvoBB7bXa8TEClpXTLT1Vq+82AA3DDHXFt8UNqNrFzryEEJlj4UhgTx374W6WTvgd+0W8R1G0DH3H2/z+0mpk8MYmu3XeJpcm6Hi5ZtKm6qonDqhyhB+Ij4iNRhlrFQNxoTEFsYGl06pk26QQEs43khw/cY17YmykyZXSKABOp0T/mM52akmYu8cVLU55qOPrGobRziiUmTL7S2QOUQpG4t7Sw6xZturVWzriXEtPpqeZhjsyhCEgAcIlsqykykAJHM7zrFy40NY02iz1hVEjqJjJ5CMdrKxJrVKOSCpR3dUEgeQ8Y0HbC2BJlLY4kYd7xkU68UqJ7SvMkj5xzntH9Glkt7Q5aM5c+RSyEY3UrmKH45i1BPeEg/zQLppykEpUCCIddg7IF4FWSBeU/DL0ghZliIrRWJUAFzGXLU3ZUCq6eRdjwgAO/iazVgG7uOT9ZPsZaSJ8ldNNIYg3b2WWI94q1Gx6HUBgpOYG45HkR7wmUc+ZTzShQKFoUQoapUD+sY06TXGfJE9HbQLi0nG84GPDHGOVq4PaV1WLeN6d/3/wA/vEWrsQpUUpMAJ9GtE1IkllqVicyRgAMRk5jWhZ4RJMxTFSg755/oQBsuzUmrlgh7ovqO53P9qfGD1MRmJ6zmWJsiWVrVglJJ/hD+0c2NNnTqOYQVoV1lFszeWVK4hwrMR1tVaqFzPq6VAJJF87zgW5akxJ9GNUFKVKJJBvBt4/1AcrGwBLMTi2uavrX8/OJVsVCJcthipfZY9lIzJGt7FuAfWKtnJISHz174n2ms1cqsnIVjcWQn8vwN/C0Q0q2YRVgAvE2tLlOR7Jv87S7UTSMHz846p5kSz5ZVJKgkMkh1YPjljFCQovAivE08eT1GO1k2n9hcPwrCk8iC49I9r0ibgoZYnlAGnm3Q8EEVRulsVry5b/SAoCXF9BO1OIbDt6t/f8uUa6mlpN1IdW4eTxYp7KRKTfqXch0SxrzbsjzgrTyRRG9NS85QdLkEBxmeML1rLVedRYnEjXHLPIefKGGYmK4cK4xxyff3+XsPjJSqZNBQGRLdwkDAe5g1ZNkSEMo9df4gSB3M0AqGqbCGKyqxMvrrDiA+cVboIbNpy6dT8hGORaCR8WXAgekWZ9rBId47sq0ZM4YXQdxaB21FmIuhUvqkkgtDoyELu4MxDpVZ9nIPxiVtxUpmTUzU4uLqu7I+B8oWWi1ad4KKVaRQaBsb5mnpzsXYe0/QoTC9thtIKSSSGM1TiWk+aj+EP6CDNRUhIcnDfGHbS2waqoXM+HsoG5Ay8cT3w1kahMHSYfMfnoJWvrWsqWSpSi6icyTmYbNlLPMyakM7YnlCxQJjVtnKcUtKZixiet8hCqi25nocr+Vi9PU8CFa60JdMh1EBhlGR7V7UzJ6iHLDR8AIsbV2yucsnXdoBCvVougJGZxPL/fpBL3c9pmZSNMtD9fc+3yn1Mi9nBWnkx5ZtK4EOFbs4unkGYsggszbzly89YEbN1PPZHLkkxbly7xY4DWOLcrXF0YDINub5RfVIZDa7+OZ+XdAq05LdF3+TQQDakIi0txm2KpnmSxlj6Q71XXrEDSWgqPM4D1hc2ASOkHBJaGmyEPNqF/iCe4B/cQDCL49z+0hRL0pBxfuiKcwxO6LfCF7a61EyJKlE46DUk5Ro9oYCzQmd7b1hmLujIFu4foRDSWaHSCnrAh9cSAyeDPjxw0gbImqXOCyes78BqPP0jRtjLJDGarFILJ56n/MJOxY0O89DpsS4ce5u33Ms2nKTSUwQkdeY14+r8IHbBVjTqi+WCQnElgAccTpg0eWzPNROTLTjeN3DQPieGEItrWgVTZqEnqqWSpslBJNwcsj3CORud3YSmt9OCmPJ5P1hL6S7ZpZlShch1La7MWB9mpuwyviU2DgM13HCCuxG0KZSFpViFDLix/1AStsiTMs+bNPVWhSUgj4nBJBHIHwEXLY2Lm00lE+QekT0aDNRjeQq6L5TqpDuWzHEZWNuNw6xLRaxdvl5OkcqWovywkA3QdxZJPwvqNeGMKVdtEZRnTEfFheAe7LDANxLefgOsUVE5SUAkFbBKH8CTp3RHtOlIP1OUrqhQ6ZYIIUpLjDgHIbeHjlbijFdRkGXPWIdTB8mbKXMkrmPdAZhkWHUB4Ow5YRJsvbSpFUVIVks+D5e0VtoKNNMwSQQUJUG+FX3SdSzH+KI5dldHRyapJdRUorzyKmA5gsf447baxrWpYIA56n7TQPpJpQpcuoSMJqBj6d8ITNGkomissp81yG/l/16QgT5WMQORKaHNtE9RNKgzxJKAEVpIi7LpVK7KSeOg5wMqSaE9AMyqu9jIZ9aA5JZKQ6juHzOQHGGvZmqkpQqfMxUAyEn72jcmhRXRi8lCiSCtJXuZJcd0FrMshUyelfZp06HNbADEDLjBRiEzMniTnJX/H71GWy6ZUwmqqHIBN29q3xchpyhKr6gqnLKu0VE48S48mhx2xthKJaZZVdStaUKO5DurAfhS3fGdbVWwJ9UZssslkhODdkAZfPGLNiFVB49e3mF2HWhXsIXkqxgtLKlpupcwGkJ3w3bP16QsXmAOBPA5wgwFzfDkLYECSOkBISFXhmAC4aDNnTKiYhR6xSnecvGGydLQhXVYBTOrubGLtn0SEBThnDKxw5wdcF94o/iA23t5mW7Q05C+sGLYwvqRjGgbWyJTKuLCgnVxhwhJUob/I/KLpwKi+oyDfuPcXHnb62SiR0aT1phKf4c1eWHfGdS0QW2vrekngfdHmcflFCnS8XyHmU0GKkHuYb2Ys3pZyEtg4J5aw67a2ncR0SMiBluGQ8fSKuwNEBKmTFDgIFVqjNnl8W6x3YYJiAKWveHyMDkLHog+8X58jHHM598AU9dZOjsOQyg/b0y6lTZkN3nCBtHTxdzQqec1WUnk94XsCkvzUJxxIDjnD1t5PCUyZLkkEqPJIwHHWKWwFilxOUkNjd57492omX64B+wJaW77x8hEAUnziIHHzgqplXSkHNg/PX1gTtLTsqSdDf/ALYP1odfpFXamneRLX91Y8FAj1Ai+T9JjPaoa2ADKJ3IMM2z6fsifvKUrzA9AIVdiVkBW4y1eQeGyzSEyUH8IPjj7wtpTbfK/wBxIC1JK2qCASdMYyjamuXVzwlLXR2Q+uqjoPk8MO3Vu3U3EnrKw5DU/rfCdaBlooipj0ilmWFA5ApGBGri9jwhl2s7ZpaPEApyt9JzZsjrMGOWIyPLhGlWnVfV6VKEuCUf7jPrAAJzBY4sQYZdqK4zyEJ4DuGcJsxBP9JuIocIByByf7StZVZdlVM92uyyE81YDzhDsoFRvM5JeHTbNBpbNRLLAzFFShqwAu+sJdmkpYjWCVSVMbxTJZ47/wDn8xzt2eg0lNIAZ3XMSxBJcgHi4douT6ybVhQvXJSA5ByAGV5u0rhkPOBtdVqnTBNmjJISAnBkpyAJz1L8YHzqk4plvj+hFDkrgdJiLZO1ZLaVqJlKP1a85SxV8WXWb7o4wlS6qY5UGxLMeGUMc+zJsiUta81MHxy1AwyL58IXbMQVkJAdy8MYwAtx3SYTvo9YdRZaqhBWVAXZalBJywGIB3nfBvYuX01OuiWHCkkp4LSMfEDxAiWzqN5SxkWCUjepSkgQvWDXLkTXBZSVF+YLEeoigYlZ6BtOi5D7sK+sY/o+tLopq6ea7KeWocXZ/wBb45rLGV0i0gZKI88IobRJEqsTNR2JyETEvvyUOYIaNA2eInX1XWACCCS5cguPIeMSv6qnnv8AZyskB2Rssk4q8/lBC1ZCJSGSAAcO+DNrVaKdBUruAzJ3CEWsq5tQevgkEEIGQIxBJ1IgjuqCPafTZdRyOkrS7KUoKWcsMTuB04Y4wclVQTKKVAADA8G/TwPp6nAvpE1PMB7THhnC51W3qI8fCG7P9oHtKtvAggEaOHDaYGFurldIWy3MGbwjQdodl7skTpeTYgQizEsXgqvuFxXygjAHkS9KmYY5xKKspgeipjwzHy94AUubIzLXBhk26tmvHxiCfb8xsVqbJnJz0aJbJ2cnTyGAQn7yvYZmDW1uyEulppM9AUvo5qemJPwKBDgDIXinxgiYbiuo164x6auB0lJ/aElsW0f3i0FS/u+sLEurAnBKSCjE8fCGuVXJYYQJ1KmM6Tysybqs9ye5i3aC3nL5xeoZTkAawMrf2y+ZgxYvbTzEGaU03AmjVZFPSJljMjHCFikLSlzD8Sm7k/5PlDNtb+xTCvM/dU8z/UYIP1/SIZjWlJ/7NzFa05l9YGmfy/XCLFI4Aimr9oeSfeCEvOBZDzPP6k81NX2VF2lSQFYAlt+uEJ8iYZtQqarM3leV1I8CfCHXZ792H5D6GFDZzJf5B/UYMeqiDHUSCqB6UcQYI1lH0lLNTmQm8OaOsPTzipUdpMHrLyV+RX9Ji5F3GIF2NneaVDxEHqyvCZKcfhSPIfrvhZ2SyHL2glbX7FHL+1MZ+jPrYQmQdJn+0NZenBZyGGPOBVu1l9KEDIEnDVR+Q9472k05mA8j4eUOAWbj+PIfK2xy2GQEkTGBuuo64pu6ajPD8PGG6lXJHSVUx+qvqIwdRzD7vaFT6POyvmP7YM7SfF+Y+ggWU8xjwvEG3G/h9Im7a26urnC+cswMg2QEWbApb+O4YDXXFu6F2b218z7QxbE/t0/rQxd1tZmatt7nt2hetrVBHQjJ3AYP4wV2Pse7MSVsdVE5N7CBlX+9/wAI9BDfZ37CZyHqIz3YhgsPpNOq4t/cxc+ki1krSZaQLoBSni+fdCpsxSXM9YsbSftU8lekWLL7MMqxOK/eaWixDz/kIYsmYDUIvHBBfvGXhn3QE2vpBKrpt3srImJ5LDn/AM7/AIRaof2/d7mOtuv3iV/2U/1zIMgGyRncnV18KkL9PSrlEfaSgqbKOvV6y0jeClKu8wa2At5MoTjMPVEq/wASUkADmb7QIsf94p//ALP6TC7ZXZP/AG0/1IiR0v2iOtQNqF+MbKm2VVE0zF/wp0SNw+cWEzQRpC/TRclQlkPNz0WJQoCrD0qQDgWx0i5V7NqEvpZejOIoUOkaAv8AdVfl+UB043s1wWqzti2le5inZFrrWjoVMUqYcRiIC7c2AJE0FHYW/iI7sz9sPz/3Qe+knKX3w1h/biKa4AEUOoJ+szEJl3rqlpB3EiCE2QybyFFKk4hsiRoRqDCzX/8AN3+0Htnv3dPKHiOJkh7JEerFtG6Q/f3iE/bm1Zk+oWkElAZCUhXVAADk6O7/AKEF5faVzPrClL15xVmoRjT4gxPyktBZ6EMSHVvMEQIrycomEKsSTzN3DiXGtKKn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4" name="Picture 10" descr="https://encrypted-tbn2.gstatic.com/images?q=tbn:ANd9GcS03HTUlQ863Ghvzd1keV9tmlSv6PaMPMpBelWc6yVzfGVaG9DfW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572000"/>
            <a:ext cx="2628900" cy="1743076"/>
          </a:xfrm>
          <a:prstGeom prst="rect">
            <a:avLst/>
          </a:prstGeom>
          <a:noFill/>
        </p:spPr>
      </p:pic>
      <p:pic>
        <p:nvPicPr>
          <p:cNvPr id="1036" name="Picture 12" descr="https://encrypted-tbn2.gstatic.com/images?q=tbn:ANd9GcQh_igU2t-WXv5ewuQDIQSMPE39fpA9fRk4eJo6ckfXPDMnlTs-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95600"/>
            <a:ext cx="3267075" cy="1400175"/>
          </a:xfrm>
          <a:prstGeom prst="rect">
            <a:avLst/>
          </a:prstGeom>
          <a:noFill/>
        </p:spPr>
      </p:pic>
      <p:pic>
        <p:nvPicPr>
          <p:cNvPr id="1038" name="Picture 14" descr="https://encrypted-tbn0.gstatic.com/images?q=tbn:ANd9GcT7rzTh9B9TROLZH4dyegcREX3rTZ9Q89LVjYK72BkYpax2BcFJN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572000"/>
            <a:ext cx="2619375" cy="1743076"/>
          </a:xfrm>
          <a:prstGeom prst="rect">
            <a:avLst/>
          </a:prstGeom>
          <a:noFill/>
        </p:spPr>
      </p:pic>
      <p:pic>
        <p:nvPicPr>
          <p:cNvPr id="1040" name="Picture 16" descr="https://encrypted-tbn3.gstatic.com/images?q=tbn:ANd9GcSAhTDfI1eANoXWrTA3qrobEsUEGDLykK2l-_Yi93rYyceQ90QQyQ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1200" y="2819400"/>
            <a:ext cx="3124200" cy="1466851"/>
          </a:xfrm>
          <a:prstGeom prst="rect">
            <a:avLst/>
          </a:prstGeom>
          <a:noFill/>
        </p:spPr>
      </p:pic>
      <p:pic>
        <p:nvPicPr>
          <p:cNvPr id="1042" name="Picture 18" descr="https://encrypted-tbn0.gstatic.com/images?q=tbn:ANd9GcQ6btfQX4JOvM6E9NCo7UhqcrPdaM5pbq6-xWLD_O-JkybNEm90n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4724400"/>
            <a:ext cx="2209800" cy="150299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200400" y="304800"/>
            <a:ext cx="2770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Variability in </a:t>
            </a:r>
            <a:r>
              <a:rPr lang="en-US" sz="2400" b="1" dirty="0" err="1" smtClean="0">
                <a:solidFill>
                  <a:srgbClr val="C00000"/>
                </a:solidFill>
              </a:rPr>
              <a:t>Chillies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6324600"/>
            <a:ext cx="494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Size, </a:t>
            </a:r>
            <a:r>
              <a:rPr lang="en-US" dirty="0" err="1" smtClean="0"/>
              <a:t>colour</a:t>
            </a:r>
            <a:r>
              <a:rPr lang="en-US" dirty="0" smtClean="0"/>
              <a:t>, shape, pungency, </a:t>
            </a:r>
            <a:r>
              <a:rPr lang="en-US" dirty="0" err="1" smtClean="0"/>
              <a:t>flavour</a:t>
            </a:r>
            <a:r>
              <a:rPr lang="en-US" dirty="0" smtClean="0"/>
              <a:t>, texture etc.</a:t>
            </a:r>
            <a:endParaRPr lang="en-US" dirty="0"/>
          </a:p>
        </p:txBody>
      </p:sp>
      <p:pic>
        <p:nvPicPr>
          <p:cNvPr id="14338" name="Picture 2" descr="https://encrypted-tbn2.gstatic.com/images?q=tbn:ANd9GcTaqc8TMHLMkpYjc155FgCSQF7rm-KJare4l04RExCG3AnufRZ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6858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600200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To study the extent of variability in pungency, </a:t>
            </a:r>
            <a:r>
              <a:rPr lang="en-US" b="1" dirty="0" err="1" smtClean="0">
                <a:solidFill>
                  <a:srgbClr val="002060"/>
                </a:solidFill>
              </a:rPr>
              <a:t>colour</a:t>
            </a:r>
            <a:r>
              <a:rPr lang="en-US" b="1" dirty="0" smtClean="0">
                <a:solidFill>
                  <a:srgbClr val="002060"/>
                </a:solidFill>
              </a:rPr>
              <a:t>, antioxidant activity, vitamin C and total phenols among  hybrids / varieties developed at IIHR as well as in different varieties collected from other places.</a:t>
            </a:r>
          </a:p>
          <a:p>
            <a:pPr marL="342900" indent="-342900"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To know the relation between pungency and other parameters in </a:t>
            </a:r>
            <a:r>
              <a:rPr lang="en-US" b="1" dirty="0" err="1" smtClean="0">
                <a:solidFill>
                  <a:srgbClr val="C00000"/>
                </a:solidFill>
              </a:rPr>
              <a:t>chilli</a:t>
            </a:r>
            <a:r>
              <a:rPr lang="en-US" b="1" dirty="0" smtClean="0">
                <a:solidFill>
                  <a:srgbClr val="C00000"/>
                </a:solidFill>
              </a:rPr>
              <a:t> hybrids / varieties.</a:t>
            </a:r>
          </a:p>
          <a:p>
            <a:pPr marL="342900" indent="-342900"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2060"/>
                </a:solidFill>
              </a:rPr>
              <a:t>To know the extent of contribution of each parameter towards variability through principal component analysis.</a:t>
            </a:r>
          </a:p>
          <a:p>
            <a:pPr marL="342900" indent="-342900"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To know the extent of variability among the samples analyzed through hierarchical clustering.</a:t>
            </a:r>
          </a:p>
          <a:p>
            <a:pPr marL="342900" indent="-342900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609600"/>
            <a:ext cx="1979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>
                <a:solidFill>
                  <a:srgbClr val="C00000"/>
                </a:solidFill>
              </a:rPr>
              <a:t>Objectives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00200" y="1143000"/>
          <a:ext cx="4572000" cy="4968240"/>
        </p:xfrm>
        <a:graphic>
          <a:graphicData uri="http://schemas.openxmlformats.org/drawingml/2006/table">
            <a:tbl>
              <a:tblPr/>
              <a:tblGrid>
                <a:gridCol w="914400"/>
                <a:gridCol w="1905000"/>
                <a:gridCol w="1752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Arka</a:t>
                      </a:r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Khyati</a:t>
                      </a:r>
                      <a:endParaRPr lang="en-IN" sz="16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Hybrid</a:t>
                      </a:r>
                      <a:endParaRPr lang="en-IN" sz="16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Arka</a:t>
                      </a:r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Meghana</a:t>
                      </a:r>
                      <a:endParaRPr lang="en-IN" sz="16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Hybrid</a:t>
                      </a:r>
                      <a:endParaRPr lang="en-IN" sz="16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Arka</a:t>
                      </a:r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Swetha</a:t>
                      </a:r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Hybrid</a:t>
                      </a:r>
                      <a:endParaRPr lang="en-IN" sz="16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C00000"/>
                          </a:solidFill>
                          <a:latin typeface="Arial"/>
                        </a:rPr>
                        <a:t>Arka</a:t>
                      </a:r>
                      <a:r>
                        <a:rPr lang="en-IN" sz="160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 smtClean="0">
                          <a:solidFill>
                            <a:srgbClr val="C00000"/>
                          </a:solidFill>
                          <a:latin typeface="Arial"/>
                        </a:rPr>
                        <a:t>Haritha</a:t>
                      </a:r>
                      <a:endParaRPr lang="en-IN" sz="1600" b="1" i="0" u="none" strike="noStrike" dirty="0" smtClean="0">
                        <a:solidFill>
                          <a:srgbClr val="C00000"/>
                        </a:solidFill>
                        <a:latin typeface="Arial"/>
                      </a:endParaRPr>
                    </a:p>
                    <a:p>
                      <a:pPr algn="l" fontAlgn="b"/>
                      <a:endParaRPr lang="en-IN" sz="16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smtClean="0">
                          <a:solidFill>
                            <a:srgbClr val="C00000"/>
                          </a:solidFill>
                          <a:latin typeface="Arial"/>
                        </a:rPr>
                        <a:t>Hybrid</a:t>
                      </a:r>
                      <a:endParaRPr lang="en-IN" sz="1600" b="1" i="0" u="none" strike="noStrike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002060"/>
                          </a:solidFill>
                          <a:latin typeface="Arial"/>
                        </a:rPr>
                        <a:t>Arka</a:t>
                      </a:r>
                      <a:r>
                        <a:rPr lang="en-IN" sz="16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>
                          <a:solidFill>
                            <a:srgbClr val="002060"/>
                          </a:solidFill>
                          <a:latin typeface="Arial"/>
                        </a:rPr>
                        <a:t>Abhir</a:t>
                      </a:r>
                      <a:endParaRPr lang="en-IN" sz="16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OP variety</a:t>
                      </a:r>
                      <a:endParaRPr lang="en-IN" sz="16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002060"/>
                          </a:solidFill>
                          <a:latin typeface="Arial"/>
                        </a:rPr>
                        <a:t>Arka</a:t>
                      </a:r>
                      <a:r>
                        <a:rPr lang="en-IN" sz="16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>
                          <a:solidFill>
                            <a:srgbClr val="002060"/>
                          </a:solidFill>
                          <a:latin typeface="Arial"/>
                        </a:rPr>
                        <a:t>Suphal</a:t>
                      </a:r>
                      <a:endParaRPr lang="en-IN" sz="16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OP variety</a:t>
                      </a:r>
                      <a:endParaRPr lang="en-IN" sz="16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002060"/>
                          </a:solidFill>
                          <a:latin typeface="Arial"/>
                        </a:rPr>
                        <a:t>Arka</a:t>
                      </a:r>
                      <a:r>
                        <a:rPr lang="en-IN" sz="16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 smtClean="0">
                          <a:solidFill>
                            <a:srgbClr val="002060"/>
                          </a:solidFill>
                          <a:latin typeface="Arial"/>
                        </a:rPr>
                        <a:t>Lohit</a:t>
                      </a:r>
                      <a:endParaRPr lang="en-IN" sz="1600" b="1" i="0" u="none" strike="noStrike" dirty="0" smtClean="0">
                        <a:solidFill>
                          <a:srgbClr val="002060"/>
                        </a:solidFill>
                        <a:latin typeface="Arial"/>
                      </a:endParaRPr>
                    </a:p>
                    <a:p>
                      <a:pPr algn="l" fontAlgn="b"/>
                      <a:endParaRPr lang="en-IN" sz="16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 smtClean="0">
                          <a:solidFill>
                            <a:srgbClr val="002060"/>
                          </a:solidFill>
                          <a:latin typeface="Arial"/>
                        </a:rPr>
                        <a:t>OP variety</a:t>
                      </a:r>
                      <a:endParaRPr lang="en-IN" sz="1600" b="1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Andaman 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collection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Natural cross of </a:t>
                      </a:r>
                      <a:r>
                        <a:rPr lang="en-IN" sz="1600" b="1" i="0" u="none" strike="noStrike" dirty="0" err="1" smtClean="0">
                          <a:solidFill>
                            <a:srgbClr val="800000"/>
                          </a:solidFill>
                          <a:latin typeface="Arial"/>
                        </a:rPr>
                        <a:t>chinense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 smtClean="0">
                          <a:solidFill>
                            <a:srgbClr val="002060"/>
                          </a:solidFill>
                          <a:latin typeface="Arial"/>
                        </a:rPr>
                        <a:t>vs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 frutescence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800000"/>
                          </a:solidFill>
                          <a:latin typeface="Arial"/>
                        </a:rPr>
                        <a:t>Bhut</a:t>
                      </a:r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>
                          <a:solidFill>
                            <a:srgbClr val="800000"/>
                          </a:solidFill>
                          <a:latin typeface="Arial"/>
                        </a:rPr>
                        <a:t>Jalokia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----do----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Local </a:t>
                      </a:r>
                      <a:r>
                        <a:rPr lang="en-IN" sz="1600" b="1" i="0" u="none" strike="noStrike" dirty="0" err="1">
                          <a:solidFill>
                            <a:srgbClr val="800000"/>
                          </a:solidFill>
                          <a:latin typeface="Arial"/>
                        </a:rPr>
                        <a:t>Toom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err="1" smtClean="0">
                          <a:solidFill>
                            <a:srgbClr val="800000"/>
                          </a:solidFill>
                          <a:latin typeface="Arial"/>
                        </a:rPr>
                        <a:t>wastern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 </a:t>
                      </a:r>
                      <a:r>
                        <a:rPr lang="en-IN" sz="1600" b="1" i="0" u="none" strike="noStrike" dirty="0" err="1" smtClean="0">
                          <a:solidFill>
                            <a:srgbClr val="800000"/>
                          </a:solidFill>
                          <a:latin typeface="Arial"/>
                        </a:rPr>
                        <a:t>ghats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 collection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Kerala Collection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err="1" smtClean="0">
                          <a:solidFill>
                            <a:srgbClr val="800000"/>
                          </a:solidFill>
                          <a:latin typeface="Arial"/>
                        </a:rPr>
                        <a:t>chinence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Naga Chilli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grown in  Nagaland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800000"/>
                          </a:solidFill>
                          <a:latin typeface="Arial"/>
                        </a:rPr>
                        <a:t>Habanero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 </a:t>
                      </a:r>
                      <a:r>
                        <a:rPr lang="en-IN" sz="16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exotic variety</a:t>
                      </a:r>
                      <a:endParaRPr lang="en-IN" sz="16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9400" y="304800"/>
            <a:ext cx="2004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Plant Material</a:t>
            </a:r>
            <a:endParaRPr lang="en-IN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85800"/>
            <a:ext cx="3898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</a:rPr>
              <a:t>Parameters studied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824693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000" b="1" dirty="0" smtClean="0">
                <a:solidFill>
                  <a:srgbClr val="C00000"/>
                </a:solidFill>
              </a:rPr>
              <a:t>Pungency </a:t>
            </a:r>
            <a:r>
              <a:rPr lang="en-IN" sz="2000" b="1" dirty="0" smtClean="0">
                <a:solidFill>
                  <a:srgbClr val="002060"/>
                </a:solidFill>
              </a:rPr>
              <a:t>– by estimating </a:t>
            </a:r>
            <a:r>
              <a:rPr lang="en-IN" sz="2000" b="1" dirty="0" err="1" smtClean="0">
                <a:solidFill>
                  <a:srgbClr val="002060"/>
                </a:solidFill>
              </a:rPr>
              <a:t>capsaicinoids</a:t>
            </a:r>
            <a:r>
              <a:rPr lang="en-IN" sz="2000" b="1" dirty="0" smtClean="0">
                <a:solidFill>
                  <a:srgbClr val="002060"/>
                </a:solidFill>
              </a:rPr>
              <a:t> by HPLC</a:t>
            </a:r>
          </a:p>
          <a:p>
            <a:pPr marL="342900" indent="-342900"/>
            <a:r>
              <a:rPr lang="en-IN" sz="2000" b="1" dirty="0" smtClean="0">
                <a:solidFill>
                  <a:srgbClr val="002060"/>
                </a:solidFill>
              </a:rPr>
              <a:t>                           (SHU units obtained by multiplication with 16.1 million)</a:t>
            </a:r>
          </a:p>
          <a:p>
            <a:pPr marL="342900" indent="-342900">
              <a:buAutoNum type="arabicPeriod"/>
            </a:pPr>
            <a:endParaRPr lang="en-IN" sz="2000" b="1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IN" sz="2000" b="1" dirty="0" smtClean="0">
                <a:solidFill>
                  <a:srgbClr val="C00000"/>
                </a:solidFill>
              </a:rPr>
              <a:t>ASTA colour value </a:t>
            </a:r>
            <a:r>
              <a:rPr lang="en-IN" sz="2000" b="1" dirty="0" smtClean="0">
                <a:solidFill>
                  <a:srgbClr val="002060"/>
                </a:solidFill>
              </a:rPr>
              <a:t>– </a:t>
            </a:r>
            <a:r>
              <a:rPr lang="en-IN" sz="2000" b="1" dirty="0" err="1" smtClean="0">
                <a:solidFill>
                  <a:srgbClr val="002060"/>
                </a:solidFill>
              </a:rPr>
              <a:t>Spectrophometric</a:t>
            </a:r>
            <a:r>
              <a:rPr lang="en-IN" sz="2000" b="1" dirty="0" smtClean="0">
                <a:solidFill>
                  <a:srgbClr val="002060"/>
                </a:solidFill>
              </a:rPr>
              <a:t> method</a:t>
            </a:r>
          </a:p>
          <a:p>
            <a:pPr marL="342900" indent="-342900">
              <a:buAutoNum type="arabicPeriod" startAt="2"/>
            </a:pPr>
            <a:endParaRPr lang="en-IN" sz="20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r>
              <a:rPr lang="en-IN" sz="2000" b="1" dirty="0" smtClean="0">
                <a:solidFill>
                  <a:srgbClr val="C00000"/>
                </a:solidFill>
              </a:rPr>
              <a:t>Vitamin C </a:t>
            </a:r>
            <a:r>
              <a:rPr lang="en-IN" sz="2000" b="1" dirty="0" smtClean="0">
                <a:solidFill>
                  <a:srgbClr val="002060"/>
                </a:solidFill>
              </a:rPr>
              <a:t>– </a:t>
            </a:r>
            <a:r>
              <a:rPr lang="en-IN" sz="2000" b="1" dirty="0" err="1" smtClean="0">
                <a:solidFill>
                  <a:srgbClr val="002060"/>
                </a:solidFill>
              </a:rPr>
              <a:t>Titrimetric</a:t>
            </a:r>
            <a:r>
              <a:rPr lang="en-IN" sz="2000" b="1" dirty="0" smtClean="0">
                <a:solidFill>
                  <a:srgbClr val="002060"/>
                </a:solidFill>
              </a:rPr>
              <a:t> method by using 2,6-dichlorophenol </a:t>
            </a:r>
            <a:r>
              <a:rPr lang="en-IN" sz="2000" b="1" dirty="0" err="1" smtClean="0">
                <a:solidFill>
                  <a:srgbClr val="002060"/>
                </a:solidFill>
              </a:rPr>
              <a:t>indophenol</a:t>
            </a:r>
            <a:endParaRPr lang="en-IN" sz="20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endParaRPr lang="en-IN" sz="20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r>
              <a:rPr lang="en-IN" sz="2000" b="1" dirty="0" smtClean="0">
                <a:solidFill>
                  <a:srgbClr val="C00000"/>
                </a:solidFill>
              </a:rPr>
              <a:t>Total phenols </a:t>
            </a:r>
            <a:r>
              <a:rPr lang="en-IN" sz="2000" b="1" dirty="0" smtClean="0">
                <a:solidFill>
                  <a:srgbClr val="002060"/>
                </a:solidFill>
              </a:rPr>
              <a:t>- </a:t>
            </a:r>
            <a:r>
              <a:rPr lang="en-IN" sz="2000" b="1" dirty="0" err="1" smtClean="0">
                <a:solidFill>
                  <a:srgbClr val="002060"/>
                </a:solidFill>
              </a:rPr>
              <a:t>spectrophotometric</a:t>
            </a:r>
            <a:r>
              <a:rPr lang="en-IN" sz="2000" b="1" dirty="0" smtClean="0">
                <a:solidFill>
                  <a:srgbClr val="002060"/>
                </a:solidFill>
              </a:rPr>
              <a:t> assay</a:t>
            </a:r>
          </a:p>
          <a:p>
            <a:pPr marL="342900" indent="-342900">
              <a:buAutoNum type="arabicPeriod" startAt="2"/>
            </a:pPr>
            <a:endParaRPr lang="en-IN" sz="20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r>
              <a:rPr lang="en-IN" sz="2000" b="1" dirty="0" smtClean="0">
                <a:solidFill>
                  <a:srgbClr val="C00000"/>
                </a:solidFill>
              </a:rPr>
              <a:t>DPPH radical scavenging assay </a:t>
            </a:r>
            <a:r>
              <a:rPr lang="en-IN" sz="2000" b="1" dirty="0" smtClean="0">
                <a:solidFill>
                  <a:srgbClr val="002060"/>
                </a:solidFill>
              </a:rPr>
              <a:t>– </a:t>
            </a:r>
            <a:r>
              <a:rPr lang="en-IN" sz="2000" b="1" dirty="0" err="1" smtClean="0">
                <a:solidFill>
                  <a:srgbClr val="002060"/>
                </a:solidFill>
              </a:rPr>
              <a:t>spectrophotometric</a:t>
            </a:r>
            <a:r>
              <a:rPr lang="en-IN" sz="2000" b="1" dirty="0" smtClean="0">
                <a:solidFill>
                  <a:srgbClr val="002060"/>
                </a:solidFill>
              </a:rPr>
              <a:t> assay</a:t>
            </a:r>
          </a:p>
          <a:p>
            <a:pPr marL="342900" indent="-342900">
              <a:buAutoNum type="arabicPeriod" startAt="2"/>
            </a:pPr>
            <a:endParaRPr lang="en-IN" sz="20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r>
              <a:rPr lang="en-IN" sz="2000" b="1" dirty="0" smtClean="0">
                <a:solidFill>
                  <a:srgbClr val="C00000"/>
                </a:solidFill>
              </a:rPr>
              <a:t>FRAP antioxidant capacity assay </a:t>
            </a:r>
            <a:r>
              <a:rPr lang="en-IN" sz="2000" b="1" dirty="0" smtClean="0">
                <a:solidFill>
                  <a:srgbClr val="002060"/>
                </a:solidFill>
              </a:rPr>
              <a:t>- </a:t>
            </a:r>
            <a:r>
              <a:rPr lang="en-IN" sz="2000" b="1" dirty="0" err="1" smtClean="0">
                <a:solidFill>
                  <a:srgbClr val="002060"/>
                </a:solidFill>
              </a:rPr>
              <a:t>spectrophotometric</a:t>
            </a:r>
            <a:r>
              <a:rPr lang="en-IN" sz="2000" b="1" dirty="0" smtClean="0">
                <a:solidFill>
                  <a:srgbClr val="002060"/>
                </a:solidFill>
              </a:rPr>
              <a:t> assay</a:t>
            </a:r>
            <a:endParaRPr lang="en-IN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1567</Words>
  <Application>Microsoft Office PowerPoint</Application>
  <PresentationFormat>On-screen Show (4:3)</PresentationFormat>
  <Paragraphs>615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K RAO</dc:creator>
  <cp:lastModifiedBy>V K RAO</cp:lastModifiedBy>
  <cp:revision>133</cp:revision>
  <dcterms:created xsi:type="dcterms:W3CDTF">2006-08-16T00:00:00Z</dcterms:created>
  <dcterms:modified xsi:type="dcterms:W3CDTF">2014-10-28T04:41:45Z</dcterms:modified>
</cp:coreProperties>
</file>