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drawings/drawing3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drawings/drawing5.xml" ContentType="application/vnd.openxmlformats-officedocument.drawingml.chartshapes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drawings/drawing6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drawings/drawing7.xml" ContentType="application/vnd.openxmlformats-officedocument.drawingml.chartshapes+xml"/>
  <Override PartName="/ppt/charts/chart8.xml" ContentType="application/vnd.openxmlformats-officedocument.drawingml.chart+xml"/>
  <Override PartName="/ppt/drawings/drawing8.xml" ContentType="application/vnd.openxmlformats-officedocument.drawingml.chartshapes+xml"/>
  <Override PartName="/ppt/charts/chart9.xml" ContentType="application/vnd.openxmlformats-officedocument.drawingml.chart+xml"/>
  <Override PartName="/ppt/drawings/drawing9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10.xml" ContentType="application/vnd.openxmlformats-officedocument.drawingml.chart+xml"/>
  <Override PartName="/ppt/drawings/drawing10.xml" ContentType="application/vnd.openxmlformats-officedocument.drawingml.chartshapes+xml"/>
  <Override PartName="/ppt/charts/chart11.xml" ContentType="application/vnd.openxmlformats-officedocument.drawingml.chart+xml"/>
  <Override PartName="/ppt/drawings/drawing11.xml" ContentType="application/vnd.openxmlformats-officedocument.drawingml.chartshapes+xml"/>
  <Override PartName="/ppt/charts/chart12.xml" ContentType="application/vnd.openxmlformats-officedocument.drawingml.chart+xml"/>
  <Override PartName="/ppt/drawings/drawing12.xml" ContentType="application/vnd.openxmlformats-officedocument.drawingml.chartshape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7" r:id="rId1"/>
  </p:sldMasterIdLst>
  <p:notesMasterIdLst>
    <p:notesMasterId r:id="rId23"/>
  </p:notesMasterIdLst>
  <p:sldIdLst>
    <p:sldId id="257" r:id="rId2"/>
    <p:sldId id="288" r:id="rId3"/>
    <p:sldId id="259" r:id="rId4"/>
    <p:sldId id="297" r:id="rId5"/>
    <p:sldId id="294" r:id="rId6"/>
    <p:sldId id="298" r:id="rId7"/>
    <p:sldId id="265" r:id="rId8"/>
    <p:sldId id="281" r:id="rId9"/>
    <p:sldId id="283" r:id="rId10"/>
    <p:sldId id="287" r:id="rId11"/>
    <p:sldId id="263" r:id="rId12"/>
    <p:sldId id="284" r:id="rId13"/>
    <p:sldId id="300" r:id="rId14"/>
    <p:sldId id="301" r:id="rId15"/>
    <p:sldId id="292" r:id="rId16"/>
    <p:sldId id="295" r:id="rId17"/>
    <p:sldId id="296" r:id="rId18"/>
    <p:sldId id="273" r:id="rId19"/>
    <p:sldId id="302" r:id="rId20"/>
    <p:sldId id="290" r:id="rId21"/>
    <p:sldId id="303" r:id="rId22"/>
  </p:sldIdLst>
  <p:sldSz cx="9144000" cy="5143500" type="screen16x9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0021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39" autoAdjust="0"/>
    <p:restoredTop sz="79032" autoAdjust="0"/>
  </p:normalViewPr>
  <p:slideViewPr>
    <p:cSldViewPr>
      <p:cViewPr>
        <p:scale>
          <a:sx n="77" d="100"/>
          <a:sy n="77" d="100"/>
        </p:scale>
        <p:origin x="-306" y="-29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\\cfsg01.campus.gla.ac.uk\SSD_Dept_Data_D\MVL\MVLPublic\CAMS\ResearchData\Gill\PI\JMRG\UK%20Biobank\UK%20biobank%20strength-fitness%20data%20v2%20(20.02.15).xlsx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oleObject" Target="file:///\\cfsg01.campus.gla.ac.uk\SSD_Dept_Data_D\MVL\MVLPublic\CAMS\ResearchData\Gill\PI\JMRG\UK%20Biobank\UK%20biobank%20strength-fitness%20data%20v2%20(20.02.15).xlsx" TargetMode="Externa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oleObject" Target="file:///\\cfsg01.campus.gla.ac.uk\SSD_Dept_Data_D\MVL\MVLPublic\CAMS\ResearchData\Gill\PI\JMRG\UK%20Biobank\UK%20biobank%20strength-fitness%20data%20v2%20(20.02.15).xlsx" TargetMode="Externa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oleObject" Target="file:///\\cfsg01.campus.gla.ac.uk\SSD_Dept_Data_D\MVL\MVLPublic\CAMS\ResearchData\Gill\PI\JMRG\UK%20Biobank\UK%20biobank%20strength-fitness%20data%20v2%20(20.02.15)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file:///\\cfsg01.campus.gla.ac.uk\SSD_Dept_Data_D\MVL\MVLPublic\CAMS\ResearchData\Gill\PI\JMRG\UK%20Biobank\UK%20biobank%20strength-fitness%20data%20v2%20(20.02.15)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oleObject" Target="file:///\\cfsg01.campus.gla.ac.uk\SSD_Dept_Data_D\MVL\MVLPublic\CAMS\ResearchData\Gill\PI\JMRG\UK%20Biobank\UK%20biobank%20strength-fitness%20data%20v2%20(20.02.15)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oleObject" Target="file:///\\cfsg01.campus.gla.ac.uk\SSD_Dept_Data_D\MVL\MVLPublic\CAMS\ResearchData\Gill\PI\JMRG\UK%20Biobank\UK%20biobank%20strength-fitness%20data%20v2%20(20.02.15).xlsx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oleObject" Target="file:///\\cfsg01.campus.gla.ac.uk\SSD_Dept_Data_D\MVL\MVLPublic\CAMS\ResearchData\Gill\PI\JMRG\UK%20Biobank\UK%20biobank%20strength-fitness%20data%20v2%20(20.02.15).xlsx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6.xml"/><Relationship Id="rId2" Type="http://schemas.openxmlformats.org/officeDocument/2006/relationships/oleObject" Target="file:///\\cfsg01.campus.gla.ac.uk\SSD_Dept_Data_D\MVL\MVLPublic\CAMS\ResearchData\Gill\PI\JMRG\UK%20Biobank\UK%20biobank%20strength-fitness%20data%20v2%20(20.02.15).xlsx" TargetMode="External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file:///\\cfsg01.campus.gla.ac.uk\SSD_Dept_Data_D\MVL\MVLPublic\CAMS\ResearchData\Gill\PI\JMRG\UK%20Biobank\UK%20biobank%20strength-fitness%20data%20v2%20(20.02.15).xlsx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oleObject" Target="file:///\\cfsg01.campus.gla.ac.uk\SSD_Dept_Data_D\MVL\MVLPublic\CAMS\ResearchData\Gill\PI\JMRG\UK%20Biobank\UK%20biobank%20strength-fitness%20data%20v2%20(20.02.15).xlsx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oleObject" Target="file:///\\cfsg01.campus.gla.ac.uk\SSD_Dept_Data_D\MVL\MVLPublic\CAMS\ResearchData\Gill\PI\JMRG\UK%20Biobank\UK%20biobank%20strength-fitness%20data%20v2%20(20.02.15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0"/>
      <c:perspective val="0"/>
    </c:view3D>
    <c:floor>
      <c:thickness val="0"/>
      <c:spPr>
        <a:ln>
          <a:solidFill>
            <a:schemeClr val="tx1"/>
          </a:solidFill>
        </a:ln>
      </c:spPr>
    </c:floor>
    <c:sideWall>
      <c:thickness val="0"/>
      <c:spPr>
        <a:ln w="15875">
          <a:noFill/>
        </a:ln>
        <a:scene3d>
          <a:camera prst="orthographicFront"/>
          <a:lightRig rig="threePt" dir="t"/>
        </a:scene3d>
        <a:sp3d/>
      </c:spPr>
    </c:sideWall>
    <c:backWall>
      <c:thickness val="0"/>
      <c:spPr>
        <a:ln>
          <a:noFill/>
        </a:ln>
      </c:spPr>
    </c:backWall>
    <c:plotArea>
      <c:layout>
        <c:manualLayout>
          <c:layoutTarget val="inner"/>
          <c:xMode val="edge"/>
          <c:yMode val="edge"/>
          <c:x val="0.11991243397198326"/>
          <c:y val="4.6339495015601979E-2"/>
          <c:w val="0.63413964104998621"/>
          <c:h val="0.80965712422467662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'joint assoiciations'!$G$14</c:f>
              <c:strCache>
                <c:ptCount val="1"/>
                <c:pt idx="0">
                  <c:v>High fitness</c:v>
                </c:pt>
              </c:strCache>
            </c:strRef>
          </c:tx>
          <c:spPr>
            <a:solidFill>
              <a:srgbClr val="CFCFCF"/>
            </a:solidFill>
          </c:spPr>
          <c:invertIfNegative val="0"/>
          <c:dLbls>
            <c:dLbl>
              <c:idx val="0"/>
              <c:layout>
                <c:manualLayout>
                  <c:x val="1.2282158247066459E-2"/>
                  <c:y val="6.257928146173392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5011419290961732E-2"/>
                  <c:y val="1.25156920422641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501152674641444E-2"/>
                  <c:y val="1.46018323410712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'joint assoiciations'!$H$13:$J$13</c:f>
              <c:strCache>
                <c:ptCount val="3"/>
                <c:pt idx="0">
                  <c:v>High strength </c:v>
                </c:pt>
                <c:pt idx="1">
                  <c:v>Moderate strength</c:v>
                </c:pt>
                <c:pt idx="2">
                  <c:v>Low strength</c:v>
                </c:pt>
              </c:strCache>
            </c:strRef>
          </c:cat>
          <c:val>
            <c:numRef>
              <c:f>'joint assoiciations'!$H$14:$J$14</c:f>
              <c:numCache>
                <c:formatCode>0.00</c:formatCode>
                <c:ptCount val="3"/>
                <c:pt idx="0">
                  <c:v>1.8800000000000001</c:v>
                </c:pt>
                <c:pt idx="1">
                  <c:v>3.65</c:v>
                </c:pt>
                <c:pt idx="2">
                  <c:v>4.78</c:v>
                </c:pt>
              </c:numCache>
            </c:numRef>
          </c:val>
        </c:ser>
        <c:ser>
          <c:idx val="1"/>
          <c:order val="1"/>
          <c:tx>
            <c:strRef>
              <c:f>'joint assoiciations'!$G$15</c:f>
              <c:strCache>
                <c:ptCount val="1"/>
                <c:pt idx="0">
                  <c:v>Moderate fitness</c:v>
                </c:pt>
              </c:strCache>
            </c:strRef>
          </c:tx>
          <c:spPr>
            <a:solidFill>
              <a:srgbClr val="ABABAB"/>
            </a:solidFill>
          </c:spPr>
          <c:invertIfNegative val="0"/>
          <c:dLbls>
            <c:dLbl>
              <c:idx val="0"/>
              <c:layout>
                <c:manualLayout>
                  <c:x val="1.3646842496740317E-2"/>
                  <c:y val="1.46018323410713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0917259086486809E-2"/>
                  <c:y val="1.87737844385202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376210996088405E-2"/>
                  <c:y val="1.87737844385202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'joint assoiciations'!$H$13:$J$13</c:f>
              <c:strCache>
                <c:ptCount val="3"/>
                <c:pt idx="0">
                  <c:v>High strength </c:v>
                </c:pt>
                <c:pt idx="1">
                  <c:v>Moderate strength</c:v>
                </c:pt>
                <c:pt idx="2">
                  <c:v>Low strength</c:v>
                </c:pt>
              </c:strCache>
            </c:strRef>
          </c:cat>
          <c:val>
            <c:numRef>
              <c:f>'joint assoiciations'!$H$15:$J$15</c:f>
              <c:numCache>
                <c:formatCode>0.00</c:formatCode>
                <c:ptCount val="3"/>
                <c:pt idx="0">
                  <c:v>2.4899999999999998</c:v>
                </c:pt>
                <c:pt idx="1">
                  <c:v>3.7600000000000002</c:v>
                </c:pt>
                <c:pt idx="2">
                  <c:v>5.0199999999999996</c:v>
                </c:pt>
              </c:numCache>
            </c:numRef>
          </c:val>
        </c:ser>
        <c:ser>
          <c:idx val="2"/>
          <c:order val="2"/>
          <c:tx>
            <c:strRef>
              <c:f>'joint assoiciations'!$G$16</c:f>
              <c:strCache>
                <c:ptCount val="1"/>
                <c:pt idx="0">
                  <c:v>Low fitness</c:v>
                </c:pt>
              </c:strCache>
            </c:strRef>
          </c:tx>
          <c:spPr>
            <a:solidFill>
              <a:srgbClr val="999999"/>
            </a:solidFill>
          </c:spPr>
          <c:invertIfNegative val="0"/>
          <c:dLbls>
            <c:dLbl>
              <c:idx val="0"/>
              <c:layout>
                <c:manualLayout>
                  <c:x val="1.2282158247066459E-2"/>
                  <c:y val="1.46018323410712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0917473997392301E-2"/>
                  <c:y val="1.25158562923468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376210996088405E-2"/>
                  <c:y val="1.66876441397131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0" vert="horz"/>
              <a:lstStyle/>
              <a:p>
                <a:pPr>
                  <a:defRPr sz="1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'joint assoiciations'!$H$13:$J$13</c:f>
              <c:strCache>
                <c:ptCount val="3"/>
                <c:pt idx="0">
                  <c:v>High strength </c:v>
                </c:pt>
                <c:pt idx="1">
                  <c:v>Moderate strength</c:v>
                </c:pt>
                <c:pt idx="2">
                  <c:v>Low strength</c:v>
                </c:pt>
              </c:strCache>
            </c:strRef>
          </c:cat>
          <c:val>
            <c:numRef>
              <c:f>'joint assoiciations'!$H$16:$J$16</c:f>
              <c:numCache>
                <c:formatCode>0.00</c:formatCode>
                <c:ptCount val="3"/>
                <c:pt idx="0">
                  <c:v>2.7</c:v>
                </c:pt>
                <c:pt idx="1">
                  <c:v>3.9</c:v>
                </c:pt>
                <c:pt idx="2">
                  <c:v>5.8599999999999977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gapDepth val="100"/>
        <c:shape val="box"/>
        <c:axId val="141666816"/>
        <c:axId val="77028096"/>
        <c:axId val="117430784"/>
      </c:bar3DChart>
      <c:catAx>
        <c:axId val="141666816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 w="12700">
            <a:solidFill>
              <a:schemeClr val="tx1"/>
            </a:solidFill>
          </a:ln>
        </c:spPr>
        <c:txPr>
          <a:bodyPr/>
          <a:lstStyle/>
          <a:p>
            <a:pPr>
              <a:defRPr sz="800"/>
            </a:pPr>
            <a:endParaRPr lang="en-US"/>
          </a:p>
        </c:txPr>
        <c:crossAx val="77028096"/>
        <c:crosses val="autoZero"/>
        <c:auto val="1"/>
        <c:lblAlgn val="ctr"/>
        <c:lblOffset val="100"/>
        <c:noMultiLvlLbl val="0"/>
      </c:catAx>
      <c:valAx>
        <c:axId val="77028096"/>
        <c:scaling>
          <c:orientation val="minMax"/>
          <c:max val="8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Diabetes odds ratio</a:t>
                </a:r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spPr>
          <a:ln w="12700">
            <a:solidFill>
              <a:schemeClr val="tx1"/>
            </a:solidFill>
          </a:ln>
        </c:spPr>
        <c:crossAx val="141666816"/>
        <c:crosses val="autoZero"/>
        <c:crossBetween val="between"/>
      </c:valAx>
      <c:serAx>
        <c:axId val="117430784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 w="12700">
            <a:solidFill>
              <a:schemeClr val="tx1"/>
            </a:solidFill>
          </a:ln>
        </c:spPr>
        <c:crossAx val="77028096"/>
        <c:crosses val="autoZero"/>
      </c:ser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00">
          <a:latin typeface="+mn-lt"/>
          <a:cs typeface="Times New Roman" panose="02020603050405020304" pitchFamily="18" charset="0"/>
        </a:defRPr>
      </a:pPr>
      <a:endParaRPr lang="en-US"/>
    </a:p>
  </c:txPr>
  <c:externalData r:id="rId2">
    <c:autoUpdate val="0"/>
  </c:externalData>
  <c:userShapes r:id="rId3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0"/>
    </c:view3D>
    <c:floor>
      <c:thickness val="0"/>
      <c:spPr>
        <a:ln>
          <a:solidFill>
            <a:schemeClr val="tx1"/>
          </a:solidFill>
        </a:ln>
      </c:spPr>
    </c:floor>
    <c:sideWall>
      <c:thickness val="0"/>
      <c:spPr>
        <a:ln w="15875">
          <a:noFill/>
        </a:ln>
        <a:scene3d>
          <a:camera prst="orthographicFront"/>
          <a:lightRig rig="threePt" dir="t"/>
        </a:scene3d>
        <a:sp3d/>
      </c:spPr>
    </c:sideWall>
    <c:backWall>
      <c:thickness val="0"/>
      <c:spPr>
        <a:ln>
          <a:noFill/>
        </a:ln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'joint assoiciations'!$S$21</c:f>
              <c:strCache>
                <c:ptCount val="1"/>
                <c:pt idx="0">
                  <c:v>High fitness</c:v>
                </c:pt>
              </c:strCache>
            </c:strRef>
          </c:tx>
          <c:spPr>
            <a:solidFill>
              <a:srgbClr val="CFCFCF"/>
            </a:solidFill>
          </c:spPr>
          <c:invertIfNegative val="0"/>
          <c:dLbls>
            <c:dLbl>
              <c:idx val="0"/>
              <c:layout>
                <c:manualLayout>
                  <c:x val="8.1837078197830974E-3"/>
                  <c:y val="1.46218125456267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5011419290961649E-2"/>
                  <c:y val="1.2515692042264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5011526746414382E-2"/>
                  <c:y val="1.46018323410712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'joint assoiciations'!$T$20:$V$20</c:f>
              <c:strCache>
                <c:ptCount val="3"/>
                <c:pt idx="0">
                  <c:v>High strength </c:v>
                </c:pt>
                <c:pt idx="1">
                  <c:v>Moderate strength</c:v>
                </c:pt>
                <c:pt idx="2">
                  <c:v>Low strength</c:v>
                </c:pt>
              </c:strCache>
            </c:strRef>
          </c:cat>
          <c:val>
            <c:numRef>
              <c:f>'joint assoiciations'!$T$21:$V$21</c:f>
              <c:numCache>
                <c:formatCode>0.0</c:formatCode>
                <c:ptCount val="3"/>
                <c:pt idx="0">
                  <c:v>4.4000000000000004</c:v>
                </c:pt>
                <c:pt idx="1">
                  <c:v>6.2</c:v>
                </c:pt>
                <c:pt idx="2">
                  <c:v>7.1</c:v>
                </c:pt>
              </c:numCache>
            </c:numRef>
          </c:val>
        </c:ser>
        <c:ser>
          <c:idx val="1"/>
          <c:order val="1"/>
          <c:tx>
            <c:strRef>
              <c:f>'joint assoiciations'!$S$22</c:f>
              <c:strCache>
                <c:ptCount val="1"/>
                <c:pt idx="0">
                  <c:v>Moderate fitness</c:v>
                </c:pt>
              </c:strCache>
            </c:strRef>
          </c:tx>
          <c:spPr>
            <a:solidFill>
              <a:srgbClr val="ABABAB"/>
            </a:solidFill>
          </c:spPr>
          <c:invertIfNegative val="0"/>
          <c:dLbls>
            <c:dLbl>
              <c:idx val="0"/>
              <c:layout>
                <c:manualLayout>
                  <c:x val="2.5942236535908995E-2"/>
                  <c:y val="6.238007788948287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0917259086486811E-2"/>
                  <c:y val="1.87737844385201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376210996088405E-2"/>
                  <c:y val="1.87737844385201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'joint assoiciations'!$T$20:$V$20</c:f>
              <c:strCache>
                <c:ptCount val="3"/>
                <c:pt idx="0">
                  <c:v>High strength </c:v>
                </c:pt>
                <c:pt idx="1">
                  <c:v>Moderate strength</c:v>
                </c:pt>
                <c:pt idx="2">
                  <c:v>Low strength</c:v>
                </c:pt>
              </c:strCache>
            </c:strRef>
          </c:cat>
          <c:val>
            <c:numRef>
              <c:f>'joint assoiciations'!$T$22:$V$22</c:f>
              <c:numCache>
                <c:formatCode>0.0</c:formatCode>
                <c:ptCount val="3"/>
                <c:pt idx="0">
                  <c:v>4.9000000000000004</c:v>
                </c:pt>
                <c:pt idx="1">
                  <c:v>11.1</c:v>
                </c:pt>
                <c:pt idx="2">
                  <c:v>14</c:v>
                </c:pt>
              </c:numCache>
            </c:numRef>
          </c:val>
        </c:ser>
        <c:ser>
          <c:idx val="2"/>
          <c:order val="2"/>
          <c:tx>
            <c:strRef>
              <c:f>'joint assoiciations'!$S$23</c:f>
              <c:strCache>
                <c:ptCount val="1"/>
                <c:pt idx="0">
                  <c:v>Low fitness</c:v>
                </c:pt>
              </c:strCache>
            </c:strRef>
          </c:tx>
          <c:spPr>
            <a:solidFill>
              <a:srgbClr val="999999"/>
            </a:solidFill>
          </c:spPr>
          <c:invertIfNegative val="0"/>
          <c:dLbls>
            <c:dLbl>
              <c:idx val="0"/>
              <c:layout>
                <c:manualLayout>
                  <c:x val="1.7746803435786825E-2"/>
                  <c:y val="1.04199492437436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0917473997392273E-2"/>
                  <c:y val="1.25158562923467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376210996088405E-2"/>
                  <c:y val="1.668764413971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0" vert="horz"/>
              <a:lstStyle/>
              <a:p>
                <a:pPr>
                  <a:defRPr sz="1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'joint assoiciations'!$T$20:$V$20</c:f>
              <c:strCache>
                <c:ptCount val="3"/>
                <c:pt idx="0">
                  <c:v>High strength </c:v>
                </c:pt>
                <c:pt idx="1">
                  <c:v>Moderate strength</c:v>
                </c:pt>
                <c:pt idx="2">
                  <c:v>Low strength</c:v>
                </c:pt>
              </c:strCache>
            </c:strRef>
          </c:cat>
          <c:val>
            <c:numRef>
              <c:f>'joint assoiciations'!$T$23:$V$23</c:f>
              <c:numCache>
                <c:formatCode>0.0</c:formatCode>
                <c:ptCount val="3"/>
                <c:pt idx="0">
                  <c:v>6.3</c:v>
                </c:pt>
                <c:pt idx="1">
                  <c:v>15.8</c:v>
                </c:pt>
                <c:pt idx="2">
                  <c:v>30.2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gapDepth val="100"/>
        <c:shape val="box"/>
        <c:axId val="249676288"/>
        <c:axId val="80166912"/>
        <c:axId val="126921856"/>
      </c:bar3DChart>
      <c:catAx>
        <c:axId val="249676288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 w="12700">
            <a:solidFill>
              <a:schemeClr val="tx1"/>
            </a:solidFill>
          </a:ln>
        </c:spPr>
        <c:crossAx val="80166912"/>
        <c:crosses val="autoZero"/>
        <c:auto val="1"/>
        <c:lblAlgn val="ctr"/>
        <c:lblOffset val="100"/>
        <c:noMultiLvlLbl val="0"/>
      </c:catAx>
      <c:valAx>
        <c:axId val="80166912"/>
        <c:scaling>
          <c:orientation val="minMax"/>
          <c:max val="4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Proportion of population </a:t>
                </a:r>
              </a:p>
              <a:p>
                <a:pPr>
                  <a:defRPr/>
                </a:pPr>
                <a:r>
                  <a:rPr lang="en-US"/>
                  <a:t>in category (%)</a:t>
                </a:r>
              </a:p>
            </c:rich>
          </c:tx>
          <c:layout>
            <c:manualLayout>
              <c:xMode val="edge"/>
              <c:yMode val="edge"/>
              <c:x val="2.8062098935954603E-2"/>
              <c:y val="0.22557482190774167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2700">
            <a:solidFill>
              <a:schemeClr val="tx1"/>
            </a:solidFill>
          </a:ln>
        </c:spPr>
        <c:crossAx val="249676288"/>
        <c:crosses val="autoZero"/>
        <c:crossBetween val="between"/>
      </c:valAx>
      <c:serAx>
        <c:axId val="126921856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 w="12700">
            <a:solidFill>
              <a:schemeClr val="tx1"/>
            </a:solidFill>
          </a:ln>
        </c:spPr>
        <c:crossAx val="80166912"/>
        <c:crosses val="autoZero"/>
      </c:ser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00">
          <a:latin typeface="+mn-lt"/>
          <a:cs typeface="Times New Roman" panose="02020603050405020304" pitchFamily="18" charset="0"/>
        </a:defRPr>
      </a:pPr>
      <a:endParaRPr lang="en-US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0"/>
    </c:view3D>
    <c:floor>
      <c:thickness val="0"/>
      <c:spPr>
        <a:ln>
          <a:solidFill>
            <a:schemeClr val="tx1"/>
          </a:solidFill>
        </a:ln>
      </c:spPr>
    </c:floor>
    <c:sideWall>
      <c:thickness val="0"/>
      <c:spPr>
        <a:ln w="15875">
          <a:noFill/>
        </a:ln>
        <a:scene3d>
          <a:camera prst="orthographicFront"/>
          <a:lightRig rig="threePt" dir="t"/>
        </a:scene3d>
        <a:sp3d/>
      </c:spPr>
    </c:sideWall>
    <c:backWall>
      <c:thickness val="0"/>
      <c:spPr>
        <a:ln>
          <a:noFill/>
        </a:ln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'joint assoiciations'!$N$14</c:f>
              <c:strCache>
                <c:ptCount val="1"/>
                <c:pt idx="0">
                  <c:v>High fitness</c:v>
                </c:pt>
              </c:strCache>
            </c:strRef>
          </c:tx>
          <c:spPr>
            <a:solidFill>
              <a:srgbClr val="CFCFCF"/>
            </a:solidFill>
          </c:spPr>
          <c:invertIfNegative val="0"/>
          <c:dLbls>
            <c:dLbl>
              <c:idx val="0"/>
              <c:layout>
                <c:manualLayout>
                  <c:x val="8.1837078197830974E-3"/>
                  <c:y val="1.46218125456267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5011419290961649E-2"/>
                  <c:y val="1.2515692042264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5011526746414382E-2"/>
                  <c:y val="1.46018323410712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'joint assoiciations'!$O$13:$Q$13</c:f>
              <c:strCache>
                <c:ptCount val="3"/>
                <c:pt idx="0">
                  <c:v>High strength </c:v>
                </c:pt>
                <c:pt idx="1">
                  <c:v>Moderate strength</c:v>
                </c:pt>
                <c:pt idx="2">
                  <c:v>Low strength</c:v>
                </c:pt>
              </c:strCache>
            </c:strRef>
          </c:cat>
          <c:val>
            <c:numRef>
              <c:f>'joint assoiciations'!$O$14:$Q$14</c:f>
              <c:numCache>
                <c:formatCode>0.0</c:formatCode>
                <c:ptCount val="3"/>
                <c:pt idx="0">
                  <c:v>3.9</c:v>
                </c:pt>
                <c:pt idx="1">
                  <c:v>2.7</c:v>
                </c:pt>
                <c:pt idx="2">
                  <c:v>3.1</c:v>
                </c:pt>
              </c:numCache>
            </c:numRef>
          </c:val>
        </c:ser>
        <c:ser>
          <c:idx val="1"/>
          <c:order val="1"/>
          <c:tx>
            <c:strRef>
              <c:f>'joint assoiciations'!$N$15</c:f>
              <c:strCache>
                <c:ptCount val="1"/>
                <c:pt idx="0">
                  <c:v>Moderate fitness</c:v>
                </c:pt>
              </c:strCache>
            </c:strRef>
          </c:tx>
          <c:spPr>
            <a:solidFill>
              <a:srgbClr val="ABABAB"/>
            </a:solidFill>
          </c:spPr>
          <c:invertIfNegative val="0"/>
          <c:dLbls>
            <c:dLbl>
              <c:idx val="0"/>
              <c:layout>
                <c:manualLayout>
                  <c:x val="2.5942236535908995E-2"/>
                  <c:y val="6.238007788948287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0917259086486811E-2"/>
                  <c:y val="1.87737844385201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376210996088405E-2"/>
                  <c:y val="1.87737844385201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'joint assoiciations'!$O$13:$Q$13</c:f>
              <c:strCache>
                <c:ptCount val="3"/>
                <c:pt idx="0">
                  <c:v>High strength </c:v>
                </c:pt>
                <c:pt idx="1">
                  <c:v>Moderate strength</c:v>
                </c:pt>
                <c:pt idx="2">
                  <c:v>Low strength</c:v>
                </c:pt>
              </c:strCache>
            </c:strRef>
          </c:cat>
          <c:val>
            <c:numRef>
              <c:f>'joint assoiciations'!$O$15:$Q$15</c:f>
              <c:numCache>
                <c:formatCode>0.0</c:formatCode>
                <c:ptCount val="3"/>
                <c:pt idx="0">
                  <c:v>7.3</c:v>
                </c:pt>
                <c:pt idx="1">
                  <c:v>8.9</c:v>
                </c:pt>
                <c:pt idx="2">
                  <c:v>8.1</c:v>
                </c:pt>
              </c:numCache>
            </c:numRef>
          </c:val>
        </c:ser>
        <c:ser>
          <c:idx val="2"/>
          <c:order val="2"/>
          <c:tx>
            <c:strRef>
              <c:f>'joint assoiciations'!$N$16</c:f>
              <c:strCache>
                <c:ptCount val="1"/>
                <c:pt idx="0">
                  <c:v>Low fitness</c:v>
                </c:pt>
              </c:strCache>
            </c:strRef>
          </c:tx>
          <c:spPr>
            <a:solidFill>
              <a:srgbClr val="999999"/>
            </a:solidFill>
          </c:spPr>
          <c:invertIfNegative val="0"/>
          <c:dLbls>
            <c:dLbl>
              <c:idx val="0"/>
              <c:layout>
                <c:manualLayout>
                  <c:x val="1.7746803435786825E-2"/>
                  <c:y val="1.04199492437436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0917473997392273E-2"/>
                  <c:y val="1.25158562923467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376210996088405E-2"/>
                  <c:y val="1.668764413971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0" vert="horz"/>
              <a:lstStyle/>
              <a:p>
                <a:pPr>
                  <a:defRPr sz="1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'joint assoiciations'!$O$13:$Q$13</c:f>
              <c:strCache>
                <c:ptCount val="3"/>
                <c:pt idx="0">
                  <c:v>High strength </c:v>
                </c:pt>
                <c:pt idx="1">
                  <c:v>Moderate strength</c:v>
                </c:pt>
                <c:pt idx="2">
                  <c:v>Low strength</c:v>
                </c:pt>
              </c:strCache>
            </c:strRef>
          </c:cat>
          <c:val>
            <c:numRef>
              <c:f>'joint assoiciations'!$O$16:$Q$16</c:f>
              <c:numCache>
                <c:formatCode>0.0</c:formatCode>
                <c:ptCount val="3"/>
                <c:pt idx="0">
                  <c:v>10.1</c:v>
                </c:pt>
                <c:pt idx="1">
                  <c:v>19.899999999999999</c:v>
                </c:pt>
                <c:pt idx="2">
                  <c:v>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gapDepth val="100"/>
        <c:shape val="box"/>
        <c:axId val="174019072"/>
        <c:axId val="80168640"/>
        <c:axId val="139472000"/>
      </c:bar3DChart>
      <c:catAx>
        <c:axId val="174019072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 w="12700">
            <a:solidFill>
              <a:schemeClr val="tx1"/>
            </a:solidFill>
          </a:ln>
        </c:spPr>
        <c:crossAx val="80168640"/>
        <c:crosses val="autoZero"/>
        <c:auto val="1"/>
        <c:lblAlgn val="ctr"/>
        <c:lblOffset val="100"/>
        <c:noMultiLvlLbl val="0"/>
      </c:catAx>
      <c:valAx>
        <c:axId val="80168640"/>
        <c:scaling>
          <c:orientation val="minMax"/>
          <c:max val="4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Proportion of population </a:t>
                </a:r>
              </a:p>
              <a:p>
                <a:pPr>
                  <a:defRPr/>
                </a:pPr>
                <a:r>
                  <a:rPr lang="en-US"/>
                  <a:t>in category (%)</a:t>
                </a:r>
              </a:p>
            </c:rich>
          </c:tx>
          <c:layout>
            <c:manualLayout>
              <c:xMode val="edge"/>
              <c:yMode val="edge"/>
              <c:x val="2.8062098935954603E-2"/>
              <c:y val="0.22557482190774167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2700">
            <a:solidFill>
              <a:schemeClr val="tx1"/>
            </a:solidFill>
          </a:ln>
        </c:spPr>
        <c:crossAx val="174019072"/>
        <c:crosses val="autoZero"/>
        <c:crossBetween val="between"/>
      </c:valAx>
      <c:serAx>
        <c:axId val="139472000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 w="12700">
            <a:solidFill>
              <a:schemeClr val="tx1"/>
            </a:solidFill>
          </a:ln>
        </c:spPr>
        <c:crossAx val="80168640"/>
        <c:crosses val="autoZero"/>
      </c:ser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00">
          <a:latin typeface="+mn-lt"/>
          <a:cs typeface="Times New Roman" panose="02020603050405020304" pitchFamily="18" charset="0"/>
        </a:defRPr>
      </a:pPr>
      <a:endParaRPr lang="en-US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0"/>
    </c:view3D>
    <c:floor>
      <c:thickness val="0"/>
      <c:spPr>
        <a:ln>
          <a:solidFill>
            <a:schemeClr val="tx1"/>
          </a:solidFill>
        </a:ln>
      </c:spPr>
    </c:floor>
    <c:sideWall>
      <c:thickness val="0"/>
      <c:spPr>
        <a:ln w="15875">
          <a:noFill/>
        </a:ln>
        <a:scene3d>
          <a:camera prst="orthographicFront"/>
          <a:lightRig rig="threePt" dir="t"/>
        </a:scene3d>
        <a:sp3d/>
      </c:spPr>
    </c:sideWall>
    <c:backWall>
      <c:thickness val="0"/>
      <c:spPr>
        <a:ln>
          <a:noFill/>
        </a:ln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'joint assoiciations'!$N$7</c:f>
              <c:strCache>
                <c:ptCount val="1"/>
                <c:pt idx="0">
                  <c:v>High fitness</c:v>
                </c:pt>
              </c:strCache>
            </c:strRef>
          </c:tx>
          <c:spPr>
            <a:solidFill>
              <a:srgbClr val="CFCFCF"/>
            </a:solidFill>
          </c:spPr>
          <c:invertIfNegative val="0"/>
          <c:dLbls>
            <c:dLbl>
              <c:idx val="0"/>
              <c:layout>
                <c:manualLayout>
                  <c:x val="8.1836527465668461E-3"/>
                  <c:y val="2.30735009278580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5011419290961649E-2"/>
                  <c:y val="1.2515692042264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5011526746414382E-2"/>
                  <c:y val="1.46018323410712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'joint assoiciations'!$O$6:$Q$6</c:f>
              <c:strCache>
                <c:ptCount val="3"/>
                <c:pt idx="0">
                  <c:v>High strength </c:v>
                </c:pt>
                <c:pt idx="1">
                  <c:v>Moderate strength</c:v>
                </c:pt>
                <c:pt idx="2">
                  <c:v>Low strength</c:v>
                </c:pt>
              </c:strCache>
            </c:strRef>
          </c:cat>
          <c:val>
            <c:numRef>
              <c:f>'joint assoiciations'!$O$7:$Q$7</c:f>
              <c:numCache>
                <c:formatCode>0.0</c:formatCode>
                <c:ptCount val="3"/>
                <c:pt idx="0">
                  <c:v>14.2</c:v>
                </c:pt>
                <c:pt idx="1">
                  <c:v>12.2</c:v>
                </c:pt>
                <c:pt idx="2">
                  <c:v>8.4</c:v>
                </c:pt>
              </c:numCache>
            </c:numRef>
          </c:val>
        </c:ser>
        <c:ser>
          <c:idx val="1"/>
          <c:order val="1"/>
          <c:tx>
            <c:strRef>
              <c:f>'joint assoiciations'!$N$8</c:f>
              <c:strCache>
                <c:ptCount val="1"/>
                <c:pt idx="0">
                  <c:v>Moderate fitness</c:v>
                </c:pt>
              </c:strCache>
            </c:strRef>
          </c:tx>
          <c:spPr>
            <a:solidFill>
              <a:srgbClr val="ABABAB"/>
            </a:solidFill>
          </c:spPr>
          <c:invertIfNegative val="0"/>
          <c:dLbls>
            <c:dLbl>
              <c:idx val="0"/>
              <c:layout>
                <c:manualLayout>
                  <c:x val="2.5942289769353585E-2"/>
                  <c:y val="2.31413808031054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0917259086486811E-2"/>
                  <c:y val="1.87737844385201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376210996088405E-2"/>
                  <c:y val="1.87737844385201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'joint assoiciations'!$O$6:$Q$6</c:f>
              <c:strCache>
                <c:ptCount val="3"/>
                <c:pt idx="0">
                  <c:v>High strength </c:v>
                </c:pt>
                <c:pt idx="1">
                  <c:v>Moderate strength</c:v>
                </c:pt>
                <c:pt idx="2">
                  <c:v>Low strength</c:v>
                </c:pt>
              </c:strCache>
            </c:strRef>
          </c:cat>
          <c:val>
            <c:numRef>
              <c:f>'joint assoiciations'!$O$8:$Q$8</c:f>
              <c:numCache>
                <c:formatCode>0.0</c:formatCode>
                <c:ptCount val="3"/>
                <c:pt idx="0">
                  <c:v>9.5</c:v>
                </c:pt>
                <c:pt idx="1">
                  <c:v>12.4</c:v>
                </c:pt>
                <c:pt idx="2">
                  <c:v>11.8</c:v>
                </c:pt>
              </c:numCache>
            </c:numRef>
          </c:val>
        </c:ser>
        <c:ser>
          <c:idx val="2"/>
          <c:order val="2"/>
          <c:tx>
            <c:strRef>
              <c:f>'joint assoiciations'!$N$9</c:f>
              <c:strCache>
                <c:ptCount val="1"/>
                <c:pt idx="0">
                  <c:v>Low fitness</c:v>
                </c:pt>
              </c:strCache>
            </c:strRef>
          </c:tx>
          <c:spPr>
            <a:solidFill>
              <a:srgbClr val="999999"/>
            </a:solidFill>
          </c:spPr>
          <c:invertIfNegative val="0"/>
          <c:dLbls>
            <c:dLbl>
              <c:idx val="0"/>
              <c:layout>
                <c:manualLayout>
                  <c:x val="1.1364341657953577E-2"/>
                  <c:y val="-2.25767134095030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0917473997392273E-2"/>
                  <c:y val="1.25158562923467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376210996088405E-2"/>
                  <c:y val="1.668764413971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0" vert="horz"/>
              <a:lstStyle/>
              <a:p>
                <a:pPr>
                  <a:defRPr sz="1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'joint assoiciations'!$O$6:$Q$6</c:f>
              <c:strCache>
                <c:ptCount val="3"/>
                <c:pt idx="0">
                  <c:v>High strength </c:v>
                </c:pt>
                <c:pt idx="1">
                  <c:v>Moderate strength</c:v>
                </c:pt>
                <c:pt idx="2">
                  <c:v>Low strength</c:v>
                </c:pt>
              </c:strCache>
            </c:strRef>
          </c:cat>
          <c:val>
            <c:numRef>
              <c:f>'joint assoiciations'!$O$9:$Q$9</c:f>
              <c:numCache>
                <c:formatCode>0.0</c:formatCode>
                <c:ptCount val="3"/>
                <c:pt idx="0">
                  <c:v>5.9</c:v>
                </c:pt>
                <c:pt idx="1">
                  <c:v>9.7000000000000011</c:v>
                </c:pt>
                <c:pt idx="2">
                  <c:v>15.9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gapDepth val="100"/>
        <c:shape val="box"/>
        <c:axId val="249678848"/>
        <c:axId val="80170368"/>
        <c:axId val="117355776"/>
      </c:bar3DChart>
      <c:catAx>
        <c:axId val="249678848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 w="12700">
            <a:solidFill>
              <a:schemeClr val="tx1"/>
            </a:solidFill>
          </a:ln>
        </c:spPr>
        <c:crossAx val="80170368"/>
        <c:crosses val="autoZero"/>
        <c:auto val="1"/>
        <c:lblAlgn val="ctr"/>
        <c:lblOffset val="100"/>
        <c:noMultiLvlLbl val="0"/>
      </c:catAx>
      <c:valAx>
        <c:axId val="80170368"/>
        <c:scaling>
          <c:orientation val="minMax"/>
          <c:max val="4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Proportion of population </a:t>
                </a:r>
              </a:p>
              <a:p>
                <a:pPr>
                  <a:defRPr/>
                </a:pPr>
                <a:r>
                  <a:rPr lang="en-US"/>
                  <a:t>in category (%)</a:t>
                </a:r>
              </a:p>
            </c:rich>
          </c:tx>
          <c:layout>
            <c:manualLayout>
              <c:xMode val="edge"/>
              <c:yMode val="edge"/>
              <c:x val="2.8062098935954603E-2"/>
              <c:y val="0.22557482190774167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2700">
            <a:solidFill>
              <a:schemeClr val="tx1"/>
            </a:solidFill>
          </a:ln>
        </c:spPr>
        <c:crossAx val="249678848"/>
        <c:crosses val="autoZero"/>
        <c:crossBetween val="between"/>
      </c:valAx>
      <c:serAx>
        <c:axId val="117355776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 w="12700">
            <a:solidFill>
              <a:schemeClr val="tx1"/>
            </a:solidFill>
          </a:ln>
        </c:spPr>
        <c:crossAx val="80170368"/>
        <c:crosses val="autoZero"/>
      </c:ser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00">
          <a:latin typeface="+mn-lt"/>
          <a:cs typeface="Times New Roman" panose="02020603050405020304" pitchFamily="18" charset="0"/>
        </a:defRPr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0"/>
      <c:perspective val="0"/>
    </c:view3D>
    <c:floor>
      <c:thickness val="0"/>
      <c:spPr>
        <a:ln>
          <a:solidFill>
            <a:schemeClr val="tx1"/>
          </a:solidFill>
        </a:ln>
      </c:spPr>
    </c:floor>
    <c:sideWall>
      <c:thickness val="0"/>
      <c:spPr>
        <a:ln w="15875">
          <a:noFill/>
        </a:ln>
        <a:scene3d>
          <a:camera prst="orthographicFront"/>
          <a:lightRig rig="threePt" dir="t"/>
        </a:scene3d>
        <a:sp3d/>
      </c:spPr>
    </c:sideWall>
    <c:backWall>
      <c:thickness val="0"/>
      <c:spPr>
        <a:ln>
          <a:noFill/>
        </a:ln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'joint assoiciations'!$G$7</c:f>
              <c:strCache>
                <c:ptCount val="1"/>
                <c:pt idx="0">
                  <c:v>High fitness</c:v>
                </c:pt>
              </c:strCache>
            </c:strRef>
          </c:tx>
          <c:spPr>
            <a:solidFill>
              <a:srgbClr val="CFCFCF"/>
            </a:solidFill>
          </c:spPr>
          <c:invertIfNegative val="0"/>
          <c:dLbls>
            <c:dLbl>
              <c:idx val="0"/>
              <c:layout>
                <c:manualLayout>
                  <c:x val="1.2282158247066455E-2"/>
                  <c:y val="6.25792814617338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5011419290961727E-2"/>
                  <c:y val="1.25156920422641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5011526746414434E-2"/>
                  <c:y val="1.46018323410712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'joint assoiciations'!$H$6:$J$6</c:f>
              <c:strCache>
                <c:ptCount val="3"/>
                <c:pt idx="0">
                  <c:v>High strength </c:v>
                </c:pt>
                <c:pt idx="1">
                  <c:v>Moderate strength</c:v>
                </c:pt>
                <c:pt idx="2">
                  <c:v>Low strength</c:v>
                </c:pt>
              </c:strCache>
            </c:strRef>
          </c:cat>
          <c:val>
            <c:numRef>
              <c:f>'joint assoiciations'!$H$7:$J$7</c:f>
              <c:numCache>
                <c:formatCode>0.00</c:formatCode>
                <c:ptCount val="3"/>
                <c:pt idx="0">
                  <c:v>1</c:v>
                </c:pt>
                <c:pt idx="1">
                  <c:v>1.06</c:v>
                </c:pt>
                <c:pt idx="2">
                  <c:v>1.6400000000000001</c:v>
                </c:pt>
              </c:numCache>
            </c:numRef>
          </c:val>
        </c:ser>
        <c:ser>
          <c:idx val="1"/>
          <c:order val="1"/>
          <c:tx>
            <c:strRef>
              <c:f>'joint assoiciations'!$G$8</c:f>
              <c:strCache>
                <c:ptCount val="1"/>
                <c:pt idx="0">
                  <c:v>Moderate fitness</c:v>
                </c:pt>
              </c:strCache>
            </c:strRef>
          </c:tx>
          <c:spPr>
            <a:solidFill>
              <a:srgbClr val="ABABAB"/>
            </a:solidFill>
          </c:spPr>
          <c:invertIfNegative val="0"/>
          <c:dLbls>
            <c:dLbl>
              <c:idx val="0"/>
              <c:layout>
                <c:manualLayout>
                  <c:x val="1.3646842496740311E-2"/>
                  <c:y val="1.46018323410713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0917259086486802E-2"/>
                  <c:y val="1.87737844385202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376210996088405E-2"/>
                  <c:y val="1.87737844385202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'joint assoiciations'!$H$6:$J$6</c:f>
              <c:strCache>
                <c:ptCount val="3"/>
                <c:pt idx="0">
                  <c:v>High strength </c:v>
                </c:pt>
                <c:pt idx="1">
                  <c:v>Moderate strength</c:v>
                </c:pt>
                <c:pt idx="2">
                  <c:v>Low strength</c:v>
                </c:pt>
              </c:strCache>
            </c:strRef>
          </c:cat>
          <c:val>
            <c:numRef>
              <c:f>'joint assoiciations'!$H$8:$J$8</c:f>
              <c:numCache>
                <c:formatCode>0.00</c:formatCode>
                <c:ptCount val="3"/>
                <c:pt idx="0">
                  <c:v>1</c:v>
                </c:pt>
                <c:pt idx="1">
                  <c:v>1.24</c:v>
                </c:pt>
                <c:pt idx="2">
                  <c:v>1.76</c:v>
                </c:pt>
              </c:numCache>
            </c:numRef>
          </c:val>
        </c:ser>
        <c:ser>
          <c:idx val="2"/>
          <c:order val="2"/>
          <c:tx>
            <c:strRef>
              <c:f>'joint assoiciations'!$G$9</c:f>
              <c:strCache>
                <c:ptCount val="1"/>
                <c:pt idx="0">
                  <c:v>Low fitness</c:v>
                </c:pt>
              </c:strCache>
            </c:strRef>
          </c:tx>
          <c:spPr>
            <a:solidFill>
              <a:srgbClr val="999999"/>
            </a:solidFill>
          </c:spPr>
          <c:invertIfNegative val="0"/>
          <c:dLbls>
            <c:dLbl>
              <c:idx val="0"/>
              <c:layout>
                <c:manualLayout>
                  <c:x val="1.2282158247066455E-2"/>
                  <c:y val="1.46018323410712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0917473997392301E-2"/>
                  <c:y val="1.25158562923468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376210996088405E-2"/>
                  <c:y val="1.66876441397131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0" vert="horz"/>
              <a:lstStyle/>
              <a:p>
                <a:pPr>
                  <a:defRPr sz="1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'joint assoiciations'!$H$6:$J$6</c:f>
              <c:strCache>
                <c:ptCount val="3"/>
                <c:pt idx="0">
                  <c:v>High strength </c:v>
                </c:pt>
                <c:pt idx="1">
                  <c:v>Moderate strength</c:v>
                </c:pt>
                <c:pt idx="2">
                  <c:v>Low strength</c:v>
                </c:pt>
              </c:strCache>
            </c:strRef>
          </c:cat>
          <c:val>
            <c:numRef>
              <c:f>'joint assoiciations'!$H$9:$J$9</c:f>
              <c:numCache>
                <c:formatCode>0.00</c:formatCode>
                <c:ptCount val="3"/>
                <c:pt idx="0">
                  <c:v>1.32</c:v>
                </c:pt>
                <c:pt idx="1">
                  <c:v>1.9400000000000044</c:v>
                </c:pt>
                <c:pt idx="2">
                  <c:v>2.4099999999999997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gapDepth val="100"/>
        <c:shape val="box"/>
        <c:axId val="150430720"/>
        <c:axId val="79561280"/>
        <c:axId val="117431424"/>
      </c:bar3DChart>
      <c:catAx>
        <c:axId val="150430720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 w="12700">
            <a:solidFill>
              <a:schemeClr val="tx1"/>
            </a:solidFill>
          </a:ln>
        </c:spPr>
        <c:txPr>
          <a:bodyPr/>
          <a:lstStyle/>
          <a:p>
            <a:pPr>
              <a:defRPr sz="1000"/>
            </a:pPr>
            <a:endParaRPr lang="en-US"/>
          </a:p>
        </c:txPr>
        <c:crossAx val="79561280"/>
        <c:crosses val="autoZero"/>
        <c:auto val="1"/>
        <c:lblAlgn val="ctr"/>
        <c:lblOffset val="100"/>
        <c:noMultiLvlLbl val="0"/>
      </c:catAx>
      <c:valAx>
        <c:axId val="79561280"/>
        <c:scaling>
          <c:orientation val="minMax"/>
          <c:max val="8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Diabetes odds ratio</a:t>
                </a:r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spPr>
          <a:ln w="12700">
            <a:solidFill>
              <a:schemeClr val="tx1"/>
            </a:solidFill>
          </a:ln>
        </c:spPr>
        <c:crossAx val="150430720"/>
        <c:crosses val="autoZero"/>
        <c:crossBetween val="between"/>
      </c:valAx>
      <c:serAx>
        <c:axId val="117431424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 w="12700">
            <a:solidFill>
              <a:schemeClr val="tx1"/>
            </a:solidFill>
          </a:ln>
        </c:spPr>
        <c:crossAx val="79561280"/>
        <c:crosses val="autoZero"/>
      </c:ser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00">
          <a:latin typeface="+mn-lt"/>
          <a:cs typeface="Times New Roman" panose="02020603050405020304" pitchFamily="18" charset="0"/>
        </a:defRPr>
      </a:pPr>
      <a:endParaRPr lang="en-US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0"/>
      <c:perspective val="0"/>
    </c:view3D>
    <c:floor>
      <c:thickness val="0"/>
      <c:spPr>
        <a:ln>
          <a:solidFill>
            <a:schemeClr val="tx1"/>
          </a:solidFill>
        </a:ln>
      </c:spPr>
    </c:floor>
    <c:sideWall>
      <c:thickness val="0"/>
      <c:spPr>
        <a:ln w="15875">
          <a:noFill/>
        </a:ln>
        <a:scene3d>
          <a:camera prst="orthographicFront"/>
          <a:lightRig rig="threePt" dir="t"/>
        </a:scene3d>
        <a:sp3d/>
      </c:spPr>
    </c:sideWall>
    <c:backWall>
      <c:thickness val="0"/>
      <c:spPr>
        <a:ln>
          <a:noFill/>
        </a:ln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'joint assoiciations'!$G$21</c:f>
              <c:strCache>
                <c:ptCount val="1"/>
                <c:pt idx="0">
                  <c:v>High fitness</c:v>
                </c:pt>
              </c:strCache>
            </c:strRef>
          </c:tx>
          <c:spPr>
            <a:solidFill>
              <a:srgbClr val="CFCFCF"/>
            </a:solidFill>
          </c:spPr>
          <c:invertIfNegative val="0"/>
          <c:dLbls>
            <c:dLbl>
              <c:idx val="0"/>
              <c:layout>
                <c:manualLayout>
                  <c:x val="1.2282158247066466E-2"/>
                  <c:y val="6.25792814617339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5011419290961732E-2"/>
                  <c:y val="1.25156920422641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5011526746414443E-2"/>
                  <c:y val="1.46018323410712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'joint assoiciations'!$H$20:$J$20</c:f>
              <c:strCache>
                <c:ptCount val="3"/>
                <c:pt idx="0">
                  <c:v>High strength </c:v>
                </c:pt>
                <c:pt idx="1">
                  <c:v>Moderate strength</c:v>
                </c:pt>
                <c:pt idx="2">
                  <c:v>Low strength</c:v>
                </c:pt>
              </c:strCache>
            </c:strRef>
          </c:cat>
          <c:val>
            <c:numRef>
              <c:f>'joint assoiciations'!$H$21:$J$21</c:f>
              <c:numCache>
                <c:formatCode>0.00</c:formatCode>
                <c:ptCount val="3"/>
                <c:pt idx="0">
                  <c:v>3.02</c:v>
                </c:pt>
                <c:pt idx="1">
                  <c:v>3.94</c:v>
                </c:pt>
                <c:pt idx="2">
                  <c:v>4.54</c:v>
                </c:pt>
              </c:numCache>
            </c:numRef>
          </c:val>
        </c:ser>
        <c:ser>
          <c:idx val="1"/>
          <c:order val="1"/>
          <c:tx>
            <c:strRef>
              <c:f>'joint assoiciations'!$G$22</c:f>
              <c:strCache>
                <c:ptCount val="1"/>
                <c:pt idx="0">
                  <c:v>Moderate fitness</c:v>
                </c:pt>
              </c:strCache>
            </c:strRef>
          </c:tx>
          <c:spPr>
            <a:solidFill>
              <a:srgbClr val="ABABAB"/>
            </a:solidFill>
          </c:spPr>
          <c:invertIfNegative val="0"/>
          <c:dLbls>
            <c:dLbl>
              <c:idx val="0"/>
              <c:layout>
                <c:manualLayout>
                  <c:x val="1.3646842496740311E-2"/>
                  <c:y val="1.46018323410713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0917259086486802E-2"/>
                  <c:y val="1.87737844385202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376210996088405E-2"/>
                  <c:y val="1.87737844385202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'joint assoiciations'!$H$20:$J$20</c:f>
              <c:strCache>
                <c:ptCount val="3"/>
                <c:pt idx="0">
                  <c:v>High strength </c:v>
                </c:pt>
                <c:pt idx="1">
                  <c:v>Moderate strength</c:v>
                </c:pt>
                <c:pt idx="2">
                  <c:v>Low strength</c:v>
                </c:pt>
              </c:strCache>
            </c:strRef>
          </c:cat>
          <c:val>
            <c:numRef>
              <c:f>'joint assoiciations'!$H$22:$J$22</c:f>
              <c:numCache>
                <c:formatCode>0.00</c:formatCode>
                <c:ptCount val="3"/>
                <c:pt idx="0">
                  <c:v>3.4299999999999997</c:v>
                </c:pt>
                <c:pt idx="1">
                  <c:v>4.04</c:v>
                </c:pt>
                <c:pt idx="2">
                  <c:v>6.29</c:v>
                </c:pt>
              </c:numCache>
            </c:numRef>
          </c:val>
        </c:ser>
        <c:ser>
          <c:idx val="2"/>
          <c:order val="2"/>
          <c:tx>
            <c:strRef>
              <c:f>'joint assoiciations'!$G$23</c:f>
              <c:strCache>
                <c:ptCount val="1"/>
                <c:pt idx="0">
                  <c:v>Low fitness</c:v>
                </c:pt>
              </c:strCache>
            </c:strRef>
          </c:tx>
          <c:spPr>
            <a:solidFill>
              <a:srgbClr val="999999"/>
            </a:solidFill>
          </c:spPr>
          <c:invertIfNegative val="0"/>
          <c:dLbls>
            <c:dLbl>
              <c:idx val="0"/>
              <c:layout>
                <c:manualLayout>
                  <c:x val="1.2282158247066466E-2"/>
                  <c:y val="1.46018323410712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0917473997392301E-2"/>
                  <c:y val="1.25158562923468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376210996088405E-2"/>
                  <c:y val="1.66876441397131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0" vert="horz"/>
              <a:lstStyle/>
              <a:p>
                <a:pPr>
                  <a:defRPr sz="1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'joint assoiciations'!$H$20:$J$20</c:f>
              <c:strCache>
                <c:ptCount val="3"/>
                <c:pt idx="0">
                  <c:v>High strength </c:v>
                </c:pt>
                <c:pt idx="1">
                  <c:v>Moderate strength</c:v>
                </c:pt>
                <c:pt idx="2">
                  <c:v>Low strength</c:v>
                </c:pt>
              </c:strCache>
            </c:strRef>
          </c:cat>
          <c:val>
            <c:numRef>
              <c:f>'joint assoiciations'!$H$23:$J$23</c:f>
              <c:numCache>
                <c:formatCode>0.00</c:formatCode>
                <c:ptCount val="3"/>
                <c:pt idx="0">
                  <c:v>3.4899999999999998</c:v>
                </c:pt>
                <c:pt idx="1">
                  <c:v>6.51</c:v>
                </c:pt>
                <c:pt idx="2">
                  <c:v>6.72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gapDepth val="100"/>
        <c:shape val="box"/>
        <c:axId val="150457344"/>
        <c:axId val="79564160"/>
        <c:axId val="126920576"/>
      </c:bar3DChart>
      <c:catAx>
        <c:axId val="150457344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 w="12700">
            <a:solidFill>
              <a:schemeClr val="tx1"/>
            </a:solidFill>
          </a:ln>
        </c:spPr>
        <c:crossAx val="79564160"/>
        <c:crosses val="autoZero"/>
        <c:auto val="1"/>
        <c:lblAlgn val="ctr"/>
        <c:lblOffset val="100"/>
        <c:noMultiLvlLbl val="0"/>
      </c:catAx>
      <c:valAx>
        <c:axId val="79564160"/>
        <c:scaling>
          <c:orientation val="minMax"/>
          <c:max val="8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Diabetes odds ratio</a:t>
                </a:r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spPr>
          <a:ln w="12700">
            <a:solidFill>
              <a:schemeClr val="tx1"/>
            </a:solidFill>
          </a:ln>
        </c:spPr>
        <c:crossAx val="150457344"/>
        <c:crosses val="autoZero"/>
        <c:crossBetween val="between"/>
      </c:valAx>
      <c:serAx>
        <c:axId val="126920576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 w="12700">
            <a:solidFill>
              <a:schemeClr val="tx1"/>
            </a:solidFill>
          </a:ln>
        </c:spPr>
        <c:crossAx val="79564160"/>
        <c:crosses val="autoZero"/>
      </c:ser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00">
          <a:latin typeface="+mn-lt"/>
          <a:cs typeface="Times New Roman" panose="02020603050405020304" pitchFamily="18" charset="0"/>
        </a:defRPr>
      </a:pPr>
      <a:endParaRPr lang="en-US"/>
    </a:p>
  </c:txPr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0"/>
      <c:perspective val="0"/>
    </c:view3D>
    <c:floor>
      <c:thickness val="0"/>
      <c:spPr>
        <a:ln>
          <a:solidFill>
            <a:schemeClr val="tx1"/>
          </a:solidFill>
        </a:ln>
      </c:spPr>
    </c:floor>
    <c:sideWall>
      <c:thickness val="0"/>
      <c:spPr>
        <a:ln w="15875">
          <a:noFill/>
        </a:ln>
        <a:scene3d>
          <a:camera prst="orthographicFront"/>
          <a:lightRig rig="threePt" dir="t"/>
        </a:scene3d>
        <a:sp3d/>
      </c:spPr>
    </c:sideWall>
    <c:backWall>
      <c:thickness val="0"/>
      <c:spPr>
        <a:ln>
          <a:noFill/>
        </a:ln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'joint assoiciations'!$B$14</c:f>
              <c:strCache>
                <c:ptCount val="1"/>
                <c:pt idx="0">
                  <c:v>High fitness</c:v>
                </c:pt>
              </c:strCache>
            </c:strRef>
          </c:tx>
          <c:spPr>
            <a:solidFill>
              <a:srgbClr val="CFCFCF"/>
            </a:solidFill>
          </c:spPr>
          <c:invertIfNegative val="0"/>
          <c:dLbls>
            <c:dLbl>
              <c:idx val="0"/>
              <c:layout>
                <c:manualLayout>
                  <c:x val="1.2282158247066455E-2"/>
                  <c:y val="6.25792814617338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5011419290961727E-2"/>
                  <c:y val="1.25156920422641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5011526746414434E-2"/>
                  <c:y val="1.46018323410712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'joint assoiciations'!$C$13:$E$13</c:f>
              <c:strCache>
                <c:ptCount val="3"/>
                <c:pt idx="0">
                  <c:v>High strength </c:v>
                </c:pt>
                <c:pt idx="1">
                  <c:v>Moderate strength</c:v>
                </c:pt>
                <c:pt idx="2">
                  <c:v>Low strength</c:v>
                </c:pt>
              </c:strCache>
            </c:strRef>
          </c:cat>
          <c:val>
            <c:numRef>
              <c:f>'joint assoiciations'!$C$14:$E$14</c:f>
              <c:numCache>
                <c:formatCode>0.00</c:formatCode>
                <c:ptCount val="3"/>
                <c:pt idx="0">
                  <c:v>1.1399999999999944</c:v>
                </c:pt>
                <c:pt idx="1">
                  <c:v>2.11</c:v>
                </c:pt>
                <c:pt idx="2">
                  <c:v>2.62</c:v>
                </c:pt>
              </c:numCache>
            </c:numRef>
          </c:val>
        </c:ser>
        <c:ser>
          <c:idx val="1"/>
          <c:order val="1"/>
          <c:tx>
            <c:strRef>
              <c:f>'joint assoiciations'!$B$15</c:f>
              <c:strCache>
                <c:ptCount val="1"/>
                <c:pt idx="0">
                  <c:v>Moderate fitness</c:v>
                </c:pt>
              </c:strCache>
            </c:strRef>
          </c:tx>
          <c:spPr>
            <a:solidFill>
              <a:srgbClr val="ABABAB"/>
            </a:solidFill>
          </c:spPr>
          <c:invertIfNegative val="0"/>
          <c:dLbls>
            <c:dLbl>
              <c:idx val="0"/>
              <c:layout>
                <c:manualLayout>
                  <c:x val="1.3646842496740311E-2"/>
                  <c:y val="1.46018323410713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0917259086486802E-2"/>
                  <c:y val="1.87737844385202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376210996088405E-2"/>
                  <c:y val="1.87737844385202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'joint assoiciations'!$C$13:$E$13</c:f>
              <c:strCache>
                <c:ptCount val="3"/>
                <c:pt idx="0">
                  <c:v>High strength </c:v>
                </c:pt>
                <c:pt idx="1">
                  <c:v>Moderate strength</c:v>
                </c:pt>
                <c:pt idx="2">
                  <c:v>Low strength</c:v>
                </c:pt>
              </c:strCache>
            </c:strRef>
          </c:cat>
          <c:val>
            <c:numRef>
              <c:f>'joint assoiciations'!$C$15:$E$15</c:f>
              <c:numCache>
                <c:formatCode>0.00</c:formatCode>
                <c:ptCount val="3"/>
                <c:pt idx="0">
                  <c:v>1.27</c:v>
                </c:pt>
                <c:pt idx="1">
                  <c:v>3.3099999999999987</c:v>
                </c:pt>
                <c:pt idx="2">
                  <c:v>2.96</c:v>
                </c:pt>
              </c:numCache>
            </c:numRef>
          </c:val>
        </c:ser>
        <c:ser>
          <c:idx val="2"/>
          <c:order val="2"/>
          <c:tx>
            <c:strRef>
              <c:f>'joint assoiciations'!$B$16</c:f>
              <c:strCache>
                <c:ptCount val="1"/>
                <c:pt idx="0">
                  <c:v>Low fitness</c:v>
                </c:pt>
              </c:strCache>
            </c:strRef>
          </c:tx>
          <c:spPr>
            <a:solidFill>
              <a:srgbClr val="999999"/>
            </a:solidFill>
          </c:spPr>
          <c:invertIfNegative val="0"/>
          <c:dLbls>
            <c:dLbl>
              <c:idx val="0"/>
              <c:layout>
                <c:manualLayout>
                  <c:x val="1.2282158247066455E-2"/>
                  <c:y val="1.46018323410712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0917473997392301E-2"/>
                  <c:y val="1.25158562923468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376210996088405E-2"/>
                  <c:y val="1.66876441397131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0" vert="horz"/>
              <a:lstStyle/>
              <a:p>
                <a:pPr>
                  <a:defRPr sz="1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'joint assoiciations'!$C$13:$E$13</c:f>
              <c:strCache>
                <c:ptCount val="3"/>
                <c:pt idx="0">
                  <c:v>High strength </c:v>
                </c:pt>
                <c:pt idx="1">
                  <c:v>Moderate strength</c:v>
                </c:pt>
                <c:pt idx="2">
                  <c:v>Low strength</c:v>
                </c:pt>
              </c:strCache>
            </c:strRef>
          </c:cat>
          <c:val>
            <c:numRef>
              <c:f>'joint assoiciations'!$C$16:$E$16</c:f>
              <c:numCache>
                <c:formatCode>0.00</c:formatCode>
                <c:ptCount val="3"/>
                <c:pt idx="0">
                  <c:v>3.52</c:v>
                </c:pt>
                <c:pt idx="1">
                  <c:v>5.88</c:v>
                </c:pt>
                <c:pt idx="2">
                  <c:v>4.05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gapDepth val="100"/>
        <c:shape val="box"/>
        <c:axId val="150943744"/>
        <c:axId val="79587584"/>
        <c:axId val="117356416"/>
      </c:bar3DChart>
      <c:catAx>
        <c:axId val="150943744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 w="12700">
            <a:solidFill>
              <a:schemeClr val="tx1"/>
            </a:solidFill>
          </a:ln>
        </c:spPr>
        <c:crossAx val="79587584"/>
        <c:crosses val="autoZero"/>
        <c:auto val="1"/>
        <c:lblAlgn val="ctr"/>
        <c:lblOffset val="100"/>
        <c:noMultiLvlLbl val="0"/>
      </c:catAx>
      <c:valAx>
        <c:axId val="79587584"/>
        <c:scaling>
          <c:orientation val="minMax"/>
          <c:max val="8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Diabetes odds ratio</a:t>
                </a:r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spPr>
          <a:ln w="12700">
            <a:solidFill>
              <a:schemeClr val="tx1"/>
            </a:solidFill>
          </a:ln>
        </c:spPr>
        <c:crossAx val="150943744"/>
        <c:crosses val="autoZero"/>
        <c:crossBetween val="between"/>
      </c:valAx>
      <c:serAx>
        <c:axId val="117356416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 w="12700">
            <a:solidFill>
              <a:schemeClr val="tx1"/>
            </a:solidFill>
          </a:ln>
        </c:spPr>
        <c:crossAx val="79587584"/>
        <c:crosses val="autoZero"/>
      </c:ser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00">
          <a:latin typeface="+mn-lt"/>
          <a:cs typeface="Times New Roman" panose="02020603050405020304" pitchFamily="18" charset="0"/>
        </a:defRPr>
      </a:pPr>
      <a:endParaRPr lang="en-US"/>
    </a:p>
  </c:txPr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0"/>
      <c:perspective val="0"/>
    </c:view3D>
    <c:floor>
      <c:thickness val="0"/>
      <c:spPr>
        <a:ln>
          <a:solidFill>
            <a:schemeClr val="tx1"/>
          </a:solidFill>
        </a:ln>
      </c:spPr>
    </c:floor>
    <c:sideWall>
      <c:thickness val="0"/>
      <c:spPr>
        <a:ln w="15875">
          <a:noFill/>
        </a:ln>
        <a:scene3d>
          <a:camera prst="orthographicFront"/>
          <a:lightRig rig="threePt" dir="t"/>
        </a:scene3d>
        <a:sp3d/>
      </c:spPr>
    </c:sideWall>
    <c:backWall>
      <c:thickness val="0"/>
      <c:spPr>
        <a:ln>
          <a:noFill/>
        </a:ln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'joint assoiciations'!$B$7</c:f>
              <c:strCache>
                <c:ptCount val="1"/>
                <c:pt idx="0">
                  <c:v>High fitness</c:v>
                </c:pt>
              </c:strCache>
            </c:strRef>
          </c:tx>
          <c:spPr>
            <a:solidFill>
              <a:srgbClr val="CFCFCF"/>
            </a:solidFill>
          </c:spPr>
          <c:invertIfNegative val="0"/>
          <c:dLbls>
            <c:dLbl>
              <c:idx val="0"/>
              <c:layout>
                <c:manualLayout>
                  <c:x val="1.2282158247066455E-2"/>
                  <c:y val="6.25792814617338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5011419290961727E-2"/>
                  <c:y val="1.25156920422641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5011526746414434E-2"/>
                  <c:y val="1.46018323410712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'joint assoiciations'!$C$6:$E$6</c:f>
              <c:strCache>
                <c:ptCount val="3"/>
                <c:pt idx="0">
                  <c:v>High strength </c:v>
                </c:pt>
                <c:pt idx="1">
                  <c:v>Moderate strength</c:v>
                </c:pt>
                <c:pt idx="2">
                  <c:v>Low strength</c:v>
                </c:pt>
              </c:strCache>
            </c:strRef>
          </c:cat>
          <c:val>
            <c:numRef>
              <c:f>'joint assoiciations'!$C$7:$E$7</c:f>
              <c:numCache>
                <c:formatCode>0.00</c:formatCode>
                <c:ptCount val="3"/>
                <c:pt idx="0">
                  <c:v>1</c:v>
                </c:pt>
                <c:pt idx="1">
                  <c:v>1.03</c:v>
                </c:pt>
                <c:pt idx="2">
                  <c:v>1.33</c:v>
                </c:pt>
              </c:numCache>
            </c:numRef>
          </c:val>
        </c:ser>
        <c:ser>
          <c:idx val="1"/>
          <c:order val="1"/>
          <c:tx>
            <c:strRef>
              <c:f>'joint assoiciations'!$B$8</c:f>
              <c:strCache>
                <c:ptCount val="1"/>
                <c:pt idx="0">
                  <c:v>Moderate fitness</c:v>
                </c:pt>
              </c:strCache>
            </c:strRef>
          </c:tx>
          <c:spPr>
            <a:solidFill>
              <a:srgbClr val="ABABAB"/>
            </a:solidFill>
          </c:spPr>
          <c:invertIfNegative val="0"/>
          <c:dLbls>
            <c:dLbl>
              <c:idx val="0"/>
              <c:layout>
                <c:manualLayout>
                  <c:x val="1.3646842496740311E-2"/>
                  <c:y val="1.46018323410713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0917259086486802E-2"/>
                  <c:y val="1.87737844385202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376210996088405E-2"/>
                  <c:y val="1.87737844385202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'joint assoiciations'!$C$6:$E$6</c:f>
              <c:strCache>
                <c:ptCount val="3"/>
                <c:pt idx="0">
                  <c:v>High strength </c:v>
                </c:pt>
                <c:pt idx="1">
                  <c:v>Moderate strength</c:v>
                </c:pt>
                <c:pt idx="2">
                  <c:v>Low strength</c:v>
                </c:pt>
              </c:strCache>
            </c:strRef>
          </c:cat>
          <c:val>
            <c:numRef>
              <c:f>'joint assoiciations'!$C$8:$E$8</c:f>
              <c:numCache>
                <c:formatCode>0.00</c:formatCode>
                <c:ptCount val="3"/>
                <c:pt idx="0">
                  <c:v>1.0900000000000001</c:v>
                </c:pt>
                <c:pt idx="1">
                  <c:v>1.04</c:v>
                </c:pt>
                <c:pt idx="2">
                  <c:v>1.6800000000000044</c:v>
                </c:pt>
              </c:numCache>
            </c:numRef>
          </c:val>
        </c:ser>
        <c:ser>
          <c:idx val="2"/>
          <c:order val="2"/>
          <c:tx>
            <c:strRef>
              <c:f>'joint assoiciations'!$B$9</c:f>
              <c:strCache>
                <c:ptCount val="1"/>
                <c:pt idx="0">
                  <c:v>Low fitness</c:v>
                </c:pt>
              </c:strCache>
            </c:strRef>
          </c:tx>
          <c:spPr>
            <a:solidFill>
              <a:srgbClr val="999999"/>
            </a:solidFill>
          </c:spPr>
          <c:invertIfNegative val="0"/>
          <c:dLbls>
            <c:dLbl>
              <c:idx val="0"/>
              <c:layout>
                <c:manualLayout>
                  <c:x val="1.2282158247066455E-2"/>
                  <c:y val="1.46018323410712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0917473997392301E-2"/>
                  <c:y val="1.25158562923468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376210996088405E-2"/>
                  <c:y val="1.66876441397131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0" vert="horz"/>
              <a:lstStyle/>
              <a:p>
                <a:pPr>
                  <a:defRPr sz="1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'joint assoiciations'!$C$6:$E$6</c:f>
              <c:strCache>
                <c:ptCount val="3"/>
                <c:pt idx="0">
                  <c:v>High strength </c:v>
                </c:pt>
                <c:pt idx="1">
                  <c:v>Moderate strength</c:v>
                </c:pt>
                <c:pt idx="2">
                  <c:v>Low strength</c:v>
                </c:pt>
              </c:strCache>
            </c:strRef>
          </c:cat>
          <c:val>
            <c:numRef>
              <c:f>'joint assoiciations'!$C$9:$E$9</c:f>
              <c:numCache>
                <c:formatCode>0.00</c:formatCode>
                <c:ptCount val="3"/>
                <c:pt idx="0">
                  <c:v>1.36</c:v>
                </c:pt>
                <c:pt idx="1">
                  <c:v>1.31</c:v>
                </c:pt>
                <c:pt idx="2">
                  <c:v>2.1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gapDepth val="100"/>
        <c:shape val="box"/>
        <c:axId val="168099840"/>
        <c:axId val="79589312"/>
        <c:axId val="117357056"/>
      </c:bar3DChart>
      <c:catAx>
        <c:axId val="168099840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 w="12700">
            <a:solidFill>
              <a:schemeClr val="tx1"/>
            </a:solidFill>
          </a:ln>
        </c:spPr>
        <c:crossAx val="79589312"/>
        <c:crosses val="autoZero"/>
        <c:auto val="1"/>
        <c:lblAlgn val="ctr"/>
        <c:lblOffset val="100"/>
        <c:noMultiLvlLbl val="0"/>
      </c:catAx>
      <c:valAx>
        <c:axId val="79589312"/>
        <c:scaling>
          <c:orientation val="minMax"/>
          <c:max val="8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Diabetes odds ratio</a:t>
                </a:r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spPr>
          <a:ln w="12700">
            <a:solidFill>
              <a:schemeClr val="tx1"/>
            </a:solidFill>
          </a:ln>
        </c:spPr>
        <c:crossAx val="168099840"/>
        <c:crosses val="autoZero"/>
        <c:crossBetween val="between"/>
      </c:valAx>
      <c:serAx>
        <c:axId val="117357056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 w="12700">
            <a:solidFill>
              <a:schemeClr val="tx1"/>
            </a:solidFill>
          </a:ln>
        </c:spPr>
        <c:crossAx val="79589312"/>
        <c:crosses val="autoZero"/>
      </c:ser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00">
          <a:latin typeface="+mn-lt"/>
          <a:cs typeface="Times New Roman" panose="02020603050405020304" pitchFamily="18" charset="0"/>
        </a:defRPr>
      </a:pPr>
      <a:endParaRPr lang="en-US"/>
    </a:p>
  </c:tx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0"/>
      <c:perspective val="0"/>
    </c:view3D>
    <c:floor>
      <c:thickness val="0"/>
      <c:spPr>
        <a:ln>
          <a:solidFill>
            <a:schemeClr val="tx1"/>
          </a:solidFill>
        </a:ln>
      </c:spPr>
    </c:floor>
    <c:sideWall>
      <c:thickness val="0"/>
      <c:spPr>
        <a:ln w="15875">
          <a:noFill/>
        </a:ln>
        <a:scene3d>
          <a:camera prst="orthographicFront"/>
          <a:lightRig rig="threePt" dir="t"/>
        </a:scene3d>
        <a:sp3d/>
      </c:spPr>
    </c:sideWall>
    <c:backWall>
      <c:thickness val="0"/>
      <c:spPr>
        <a:ln>
          <a:noFill/>
        </a:ln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'joint assoiciations'!$B$21</c:f>
              <c:strCache>
                <c:ptCount val="1"/>
                <c:pt idx="0">
                  <c:v>High fitness</c:v>
                </c:pt>
              </c:strCache>
            </c:strRef>
          </c:tx>
          <c:spPr>
            <a:solidFill>
              <a:srgbClr val="CFCFCF"/>
            </a:solidFill>
          </c:spPr>
          <c:invertIfNegative val="0"/>
          <c:dLbls>
            <c:dLbl>
              <c:idx val="0"/>
              <c:layout>
                <c:manualLayout>
                  <c:x val="1.2282158247066466E-2"/>
                  <c:y val="6.25792814617339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5011419290961732E-2"/>
                  <c:y val="1.25156920422641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5011526746414443E-2"/>
                  <c:y val="1.46018323410712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'joint assoiciations'!$C$20:$E$20</c:f>
              <c:strCache>
                <c:ptCount val="3"/>
                <c:pt idx="0">
                  <c:v>High strength </c:v>
                </c:pt>
                <c:pt idx="1">
                  <c:v>Moderate strength</c:v>
                </c:pt>
                <c:pt idx="2">
                  <c:v>Low strength</c:v>
                </c:pt>
              </c:strCache>
            </c:strRef>
          </c:cat>
          <c:val>
            <c:numRef>
              <c:f>'joint assoiciations'!$C$21:$E$21</c:f>
              <c:numCache>
                <c:formatCode>0.00</c:formatCode>
                <c:ptCount val="3"/>
                <c:pt idx="0">
                  <c:v>2.5299999999999998</c:v>
                </c:pt>
                <c:pt idx="1">
                  <c:v>3.73</c:v>
                </c:pt>
                <c:pt idx="2">
                  <c:v>5.37</c:v>
                </c:pt>
              </c:numCache>
            </c:numRef>
          </c:val>
        </c:ser>
        <c:ser>
          <c:idx val="1"/>
          <c:order val="1"/>
          <c:tx>
            <c:strRef>
              <c:f>'joint assoiciations'!$B$22</c:f>
              <c:strCache>
                <c:ptCount val="1"/>
                <c:pt idx="0">
                  <c:v>Moderate fitness</c:v>
                </c:pt>
              </c:strCache>
            </c:strRef>
          </c:tx>
          <c:spPr>
            <a:solidFill>
              <a:srgbClr val="ABABAB"/>
            </a:solidFill>
          </c:spPr>
          <c:invertIfNegative val="0"/>
          <c:dLbls>
            <c:dLbl>
              <c:idx val="0"/>
              <c:layout>
                <c:manualLayout>
                  <c:x val="1.3646842496740311E-2"/>
                  <c:y val="1.46018323410713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0917259086486802E-2"/>
                  <c:y val="1.87737844385202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376210996088405E-2"/>
                  <c:y val="1.87737844385202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'joint assoiciations'!$C$20:$E$20</c:f>
              <c:strCache>
                <c:ptCount val="3"/>
                <c:pt idx="0">
                  <c:v>High strength </c:v>
                </c:pt>
                <c:pt idx="1">
                  <c:v>Moderate strength</c:v>
                </c:pt>
                <c:pt idx="2">
                  <c:v>Low strength</c:v>
                </c:pt>
              </c:strCache>
            </c:strRef>
          </c:cat>
          <c:val>
            <c:numRef>
              <c:f>'joint assoiciations'!$C$22:$E$22</c:f>
              <c:numCache>
                <c:formatCode>0.00</c:formatCode>
                <c:ptCount val="3"/>
                <c:pt idx="0">
                  <c:v>3.54</c:v>
                </c:pt>
                <c:pt idx="1">
                  <c:v>4.59</c:v>
                </c:pt>
                <c:pt idx="2">
                  <c:v>6.22</c:v>
                </c:pt>
              </c:numCache>
            </c:numRef>
          </c:val>
        </c:ser>
        <c:ser>
          <c:idx val="2"/>
          <c:order val="2"/>
          <c:tx>
            <c:strRef>
              <c:f>'joint assoiciations'!$B$23</c:f>
              <c:strCache>
                <c:ptCount val="1"/>
                <c:pt idx="0">
                  <c:v>Low fitness</c:v>
                </c:pt>
              </c:strCache>
            </c:strRef>
          </c:tx>
          <c:spPr>
            <a:solidFill>
              <a:srgbClr val="999999"/>
            </a:solidFill>
          </c:spPr>
          <c:invertIfNegative val="0"/>
          <c:dLbls>
            <c:dLbl>
              <c:idx val="0"/>
              <c:layout>
                <c:manualLayout>
                  <c:x val="1.2282158247066466E-2"/>
                  <c:y val="1.46018323410712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0917473997392301E-2"/>
                  <c:y val="1.25158562923468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376210996088405E-2"/>
                  <c:y val="1.66876441397131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0" vert="horz"/>
              <a:lstStyle/>
              <a:p>
                <a:pPr>
                  <a:defRPr sz="1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'joint assoiciations'!$C$20:$E$20</c:f>
              <c:strCache>
                <c:ptCount val="3"/>
                <c:pt idx="0">
                  <c:v>High strength </c:v>
                </c:pt>
                <c:pt idx="1">
                  <c:v>Moderate strength</c:v>
                </c:pt>
                <c:pt idx="2">
                  <c:v>Low strength</c:v>
                </c:pt>
              </c:strCache>
            </c:strRef>
          </c:cat>
          <c:val>
            <c:numRef>
              <c:f>'joint assoiciations'!$C$23:$E$23</c:f>
              <c:numCache>
                <c:formatCode>0.00</c:formatCode>
                <c:ptCount val="3"/>
                <c:pt idx="0">
                  <c:v>3.9</c:v>
                </c:pt>
                <c:pt idx="1">
                  <c:v>5.28</c:v>
                </c:pt>
                <c:pt idx="2">
                  <c:v>6.45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gapDepth val="100"/>
        <c:shape val="box"/>
        <c:axId val="168202752"/>
        <c:axId val="79588160"/>
        <c:axId val="126918656"/>
      </c:bar3DChart>
      <c:catAx>
        <c:axId val="168202752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 w="12700">
            <a:solidFill>
              <a:schemeClr val="tx1"/>
            </a:solidFill>
          </a:ln>
        </c:spPr>
        <c:crossAx val="79588160"/>
        <c:crosses val="autoZero"/>
        <c:auto val="1"/>
        <c:lblAlgn val="ctr"/>
        <c:lblOffset val="100"/>
        <c:noMultiLvlLbl val="0"/>
      </c:catAx>
      <c:valAx>
        <c:axId val="79588160"/>
        <c:scaling>
          <c:orientation val="minMax"/>
          <c:max val="8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Diabetes odds ratio</a:t>
                </a:r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spPr>
          <a:ln w="12700">
            <a:solidFill>
              <a:schemeClr val="tx1"/>
            </a:solidFill>
          </a:ln>
        </c:spPr>
        <c:crossAx val="168202752"/>
        <c:crosses val="autoZero"/>
        <c:crossBetween val="between"/>
      </c:valAx>
      <c:serAx>
        <c:axId val="126918656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 w="12700">
            <a:solidFill>
              <a:schemeClr val="tx1"/>
            </a:solidFill>
          </a:ln>
        </c:spPr>
        <c:crossAx val="79588160"/>
        <c:crosses val="autoZero"/>
      </c:ser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00">
          <a:latin typeface="+mn-lt"/>
          <a:cs typeface="Times New Roman" panose="02020603050405020304" pitchFamily="18" charset="0"/>
        </a:defRPr>
      </a:pPr>
      <a:endParaRPr lang="en-US"/>
    </a:p>
  </c:txPr>
  <c:externalData r:id="rId2">
    <c:autoUpdate val="0"/>
  </c:externalData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0"/>
    </c:view3D>
    <c:floor>
      <c:thickness val="0"/>
      <c:spPr>
        <a:ln>
          <a:solidFill>
            <a:schemeClr val="tx1"/>
          </a:solidFill>
        </a:ln>
      </c:spPr>
    </c:floor>
    <c:sideWall>
      <c:thickness val="0"/>
      <c:spPr>
        <a:ln w="15875">
          <a:noFill/>
        </a:ln>
        <a:scene3d>
          <a:camera prst="orthographicFront"/>
          <a:lightRig rig="threePt" dir="t"/>
        </a:scene3d>
        <a:sp3d/>
      </c:spPr>
    </c:sideWall>
    <c:backWall>
      <c:thickness val="0"/>
      <c:spPr>
        <a:ln>
          <a:noFill/>
        </a:ln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'joint assoiciations'!$S$14</c:f>
              <c:strCache>
                <c:ptCount val="1"/>
                <c:pt idx="0">
                  <c:v>High fitness</c:v>
                </c:pt>
              </c:strCache>
            </c:strRef>
          </c:tx>
          <c:spPr>
            <a:solidFill>
              <a:srgbClr val="CFCFCF"/>
            </a:solidFill>
          </c:spPr>
          <c:invertIfNegative val="0"/>
          <c:dLbls>
            <c:dLbl>
              <c:idx val="0"/>
              <c:layout>
                <c:manualLayout>
                  <c:x val="8.1837078197831044E-3"/>
                  <c:y val="1.46218125456267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8218177778226662E-2"/>
                  <c:y val="5.03123919094894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5011526746414388E-2"/>
                  <c:y val="1.46018323410712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'joint assoiciations'!$T$13:$V$13</c:f>
              <c:strCache>
                <c:ptCount val="3"/>
                <c:pt idx="0">
                  <c:v>High strength </c:v>
                </c:pt>
                <c:pt idx="1">
                  <c:v>Moderate strength</c:v>
                </c:pt>
                <c:pt idx="2">
                  <c:v>Low strength</c:v>
                </c:pt>
              </c:strCache>
            </c:strRef>
          </c:cat>
          <c:val>
            <c:numRef>
              <c:f>'joint assoiciations'!$T$14:$V$14</c:f>
              <c:numCache>
                <c:formatCode>0.0</c:formatCode>
                <c:ptCount val="3"/>
                <c:pt idx="0">
                  <c:v>3.8</c:v>
                </c:pt>
                <c:pt idx="1">
                  <c:v>10.8</c:v>
                </c:pt>
                <c:pt idx="2">
                  <c:v>15.7</c:v>
                </c:pt>
              </c:numCache>
            </c:numRef>
          </c:val>
        </c:ser>
        <c:ser>
          <c:idx val="1"/>
          <c:order val="1"/>
          <c:tx>
            <c:strRef>
              <c:f>'joint assoiciations'!$S$15</c:f>
              <c:strCache>
                <c:ptCount val="1"/>
                <c:pt idx="0">
                  <c:v>Moderate fitness</c:v>
                </c:pt>
              </c:strCache>
            </c:strRef>
          </c:tx>
          <c:spPr>
            <a:solidFill>
              <a:srgbClr val="ABABAB"/>
            </a:solidFill>
          </c:spPr>
          <c:invertIfNegative val="0"/>
          <c:dLbls>
            <c:dLbl>
              <c:idx val="0"/>
              <c:layout>
                <c:manualLayout>
                  <c:x val="2.5942236535908995E-2"/>
                  <c:y val="6.23800778894829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4123935724313461E-2"/>
                  <c:y val="1.4574320968385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376210996088405E-2"/>
                  <c:y val="1.87737844385201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'joint assoiciations'!$T$13:$V$13</c:f>
              <c:strCache>
                <c:ptCount val="3"/>
                <c:pt idx="0">
                  <c:v>High strength </c:v>
                </c:pt>
                <c:pt idx="1">
                  <c:v>Moderate strength</c:v>
                </c:pt>
                <c:pt idx="2">
                  <c:v>Low strength</c:v>
                </c:pt>
              </c:strCache>
            </c:strRef>
          </c:cat>
          <c:val>
            <c:numRef>
              <c:f>'joint assoiciations'!$T$15:$V$15</c:f>
              <c:numCache>
                <c:formatCode>0.0</c:formatCode>
                <c:ptCount val="3"/>
                <c:pt idx="0">
                  <c:v>3.5</c:v>
                </c:pt>
                <c:pt idx="1">
                  <c:v>8.1</c:v>
                </c:pt>
                <c:pt idx="2">
                  <c:v>17.399999999999999</c:v>
                </c:pt>
              </c:numCache>
            </c:numRef>
          </c:val>
        </c:ser>
        <c:ser>
          <c:idx val="2"/>
          <c:order val="2"/>
          <c:tx>
            <c:strRef>
              <c:f>'joint assoiciations'!$S$16</c:f>
              <c:strCache>
                <c:ptCount val="1"/>
                <c:pt idx="0">
                  <c:v>Low fitness</c:v>
                </c:pt>
              </c:strCache>
            </c:strRef>
          </c:tx>
          <c:spPr>
            <a:solidFill>
              <a:srgbClr val="999999"/>
            </a:solidFill>
          </c:spPr>
          <c:invertIfNegative val="0"/>
          <c:dLbls>
            <c:dLbl>
              <c:idx val="0"/>
              <c:layout>
                <c:manualLayout>
                  <c:x val="3.057362313278323E-2"/>
                  <c:y val="-1.05780721844550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0917473997392273E-2"/>
                  <c:y val="1.25158562923467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376210996088405E-2"/>
                  <c:y val="1.66876441397131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0" vert="horz"/>
              <a:lstStyle/>
              <a:p>
                <a:pPr>
                  <a:defRPr sz="1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'joint assoiciations'!$T$13:$V$13</c:f>
              <c:strCache>
                <c:ptCount val="3"/>
                <c:pt idx="0">
                  <c:v>High strength </c:v>
                </c:pt>
                <c:pt idx="1">
                  <c:v>Moderate strength</c:v>
                </c:pt>
                <c:pt idx="2">
                  <c:v>Low strength</c:v>
                </c:pt>
              </c:strCache>
            </c:strRef>
          </c:cat>
          <c:val>
            <c:numRef>
              <c:f>'joint assoiciations'!$T$16:$V$16</c:f>
              <c:numCache>
                <c:formatCode>0.0</c:formatCode>
                <c:ptCount val="3"/>
                <c:pt idx="0">
                  <c:v>2.1</c:v>
                </c:pt>
                <c:pt idx="1">
                  <c:v>9.6</c:v>
                </c:pt>
                <c:pt idx="2">
                  <c:v>29.1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gapDepth val="100"/>
        <c:shape val="box"/>
        <c:axId val="174020608"/>
        <c:axId val="79592768"/>
        <c:axId val="117357696"/>
      </c:bar3DChart>
      <c:catAx>
        <c:axId val="174020608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 w="12700">
            <a:solidFill>
              <a:schemeClr val="tx1"/>
            </a:solidFill>
          </a:ln>
        </c:spPr>
        <c:crossAx val="79592768"/>
        <c:crosses val="autoZero"/>
        <c:auto val="1"/>
        <c:lblAlgn val="ctr"/>
        <c:lblOffset val="100"/>
        <c:noMultiLvlLbl val="0"/>
      </c:catAx>
      <c:valAx>
        <c:axId val="79592768"/>
        <c:scaling>
          <c:orientation val="minMax"/>
          <c:max val="4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Proportion of population </a:t>
                </a:r>
              </a:p>
              <a:p>
                <a:pPr>
                  <a:defRPr/>
                </a:pPr>
                <a:r>
                  <a:rPr lang="en-US"/>
                  <a:t>in category (%)</a:t>
                </a:r>
              </a:p>
            </c:rich>
          </c:tx>
          <c:layout>
            <c:manualLayout>
              <c:xMode val="edge"/>
              <c:yMode val="edge"/>
              <c:x val="2.8062098935954603E-2"/>
              <c:y val="0.22557482190774167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2700">
            <a:solidFill>
              <a:schemeClr val="tx1"/>
            </a:solidFill>
          </a:ln>
        </c:spPr>
        <c:crossAx val="174020608"/>
        <c:crosses val="autoZero"/>
        <c:crossBetween val="between"/>
      </c:valAx>
      <c:serAx>
        <c:axId val="117357696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 w="12700">
            <a:solidFill>
              <a:schemeClr val="tx1"/>
            </a:solidFill>
          </a:ln>
        </c:spPr>
        <c:crossAx val="79592768"/>
        <c:crosses val="autoZero"/>
      </c:ser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00">
          <a:latin typeface="+mn-lt"/>
          <a:cs typeface="Times New Roman" panose="02020603050405020304" pitchFamily="18" charset="0"/>
        </a:defRPr>
      </a:pPr>
      <a:endParaRPr lang="en-US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0"/>
    </c:view3D>
    <c:floor>
      <c:thickness val="0"/>
      <c:spPr>
        <a:ln>
          <a:solidFill>
            <a:schemeClr val="tx1"/>
          </a:solidFill>
        </a:ln>
      </c:spPr>
    </c:floor>
    <c:sideWall>
      <c:thickness val="0"/>
      <c:spPr>
        <a:ln w="15875">
          <a:noFill/>
        </a:ln>
        <a:scene3d>
          <a:camera prst="orthographicFront"/>
          <a:lightRig rig="threePt" dir="t"/>
        </a:scene3d>
        <a:sp3d/>
      </c:spPr>
    </c:sideWall>
    <c:backWall>
      <c:thickness val="0"/>
      <c:spPr>
        <a:ln>
          <a:noFill/>
        </a:ln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'joint assoiciations'!$S$7</c:f>
              <c:strCache>
                <c:ptCount val="1"/>
                <c:pt idx="0">
                  <c:v>High fitness</c:v>
                </c:pt>
              </c:strCache>
            </c:strRef>
          </c:tx>
          <c:spPr>
            <a:solidFill>
              <a:srgbClr val="CFCFCF"/>
            </a:solidFill>
          </c:spPr>
          <c:invertIfNegative val="0"/>
          <c:dLbls>
            <c:dLbl>
              <c:idx val="0"/>
              <c:layout>
                <c:manualLayout>
                  <c:x val="8.1837078197831044E-3"/>
                  <c:y val="1.46218125456267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5011419290961654E-2"/>
                  <c:y val="1.2515692042264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5011526746414388E-2"/>
                  <c:y val="1.46018323410712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'joint assoiciations'!$T$6:$V$6</c:f>
              <c:strCache>
                <c:ptCount val="3"/>
                <c:pt idx="0">
                  <c:v>High strength </c:v>
                </c:pt>
                <c:pt idx="1">
                  <c:v>Moderate strength</c:v>
                </c:pt>
                <c:pt idx="2">
                  <c:v>Low strength</c:v>
                </c:pt>
              </c:strCache>
            </c:strRef>
          </c:cat>
          <c:val>
            <c:numRef>
              <c:f>'joint assoiciations'!$T$7:$V$7</c:f>
              <c:numCache>
                <c:formatCode>0.0</c:formatCode>
                <c:ptCount val="3"/>
                <c:pt idx="0">
                  <c:v>12.4</c:v>
                </c:pt>
                <c:pt idx="1">
                  <c:v>9.4</c:v>
                </c:pt>
                <c:pt idx="2">
                  <c:v>6.1</c:v>
                </c:pt>
              </c:numCache>
            </c:numRef>
          </c:val>
        </c:ser>
        <c:ser>
          <c:idx val="1"/>
          <c:order val="1"/>
          <c:tx>
            <c:strRef>
              <c:f>'joint assoiciations'!$S$8</c:f>
              <c:strCache>
                <c:ptCount val="1"/>
                <c:pt idx="0">
                  <c:v>Moderate fitness</c:v>
                </c:pt>
              </c:strCache>
            </c:strRef>
          </c:tx>
          <c:spPr>
            <a:solidFill>
              <a:srgbClr val="ABABAB"/>
            </a:solidFill>
          </c:spPr>
          <c:invertIfNegative val="0"/>
          <c:dLbls>
            <c:dLbl>
              <c:idx val="0"/>
              <c:layout>
                <c:manualLayout>
                  <c:x val="1.6322176323842821E-2"/>
                  <c:y val="2.30363819018374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0917259086486811E-2"/>
                  <c:y val="1.87737844385201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376210996088405E-2"/>
                  <c:y val="1.87737844385201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'joint assoiciations'!$T$6:$V$6</c:f>
              <c:strCache>
                <c:ptCount val="3"/>
                <c:pt idx="0">
                  <c:v>High strength </c:v>
                </c:pt>
                <c:pt idx="1">
                  <c:v>Moderate strength</c:v>
                </c:pt>
                <c:pt idx="2">
                  <c:v>Low strength</c:v>
                </c:pt>
              </c:strCache>
            </c:strRef>
          </c:cat>
          <c:val>
            <c:numRef>
              <c:f>'joint assoiciations'!$T$8:$V$8</c:f>
              <c:numCache>
                <c:formatCode>0.0</c:formatCode>
                <c:ptCount val="3"/>
                <c:pt idx="0">
                  <c:v>12.3</c:v>
                </c:pt>
                <c:pt idx="1">
                  <c:v>11.9</c:v>
                </c:pt>
                <c:pt idx="2">
                  <c:v>9.9</c:v>
                </c:pt>
              </c:numCache>
            </c:numRef>
          </c:val>
        </c:ser>
        <c:ser>
          <c:idx val="2"/>
          <c:order val="2"/>
          <c:tx>
            <c:strRef>
              <c:f>'joint assoiciations'!$S$9</c:f>
              <c:strCache>
                <c:ptCount val="1"/>
                <c:pt idx="0">
                  <c:v>Low fitness</c:v>
                </c:pt>
              </c:strCache>
            </c:strRef>
          </c:tx>
          <c:spPr>
            <a:solidFill>
              <a:srgbClr val="999999"/>
            </a:solidFill>
          </c:spPr>
          <c:invertIfNegative val="0"/>
          <c:dLbls>
            <c:dLbl>
              <c:idx val="0"/>
              <c:layout>
                <c:manualLayout>
                  <c:x val="1.7746803435786825E-2"/>
                  <c:y val="1.04199492437436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0917473997392273E-2"/>
                  <c:y val="1.25158562923467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376210996088405E-2"/>
                  <c:y val="1.66876441397131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0" vert="horz"/>
              <a:lstStyle/>
              <a:p>
                <a:pPr>
                  <a:defRPr sz="1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'joint assoiciations'!$T$6:$V$6</c:f>
              <c:strCache>
                <c:ptCount val="3"/>
                <c:pt idx="0">
                  <c:v>High strength </c:v>
                </c:pt>
                <c:pt idx="1">
                  <c:v>Moderate strength</c:v>
                </c:pt>
                <c:pt idx="2">
                  <c:v>Low strength</c:v>
                </c:pt>
              </c:strCache>
            </c:strRef>
          </c:cat>
          <c:val>
            <c:numRef>
              <c:f>'joint assoiciations'!$T$9:$V$9</c:f>
              <c:numCache>
                <c:formatCode>0.0</c:formatCode>
                <c:ptCount val="3"/>
                <c:pt idx="0">
                  <c:v>10.1</c:v>
                </c:pt>
                <c:pt idx="1">
                  <c:v>12.1</c:v>
                </c:pt>
                <c:pt idx="2">
                  <c:v>15.7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gapDepth val="100"/>
        <c:shape val="box"/>
        <c:axId val="174021632"/>
        <c:axId val="79611008"/>
        <c:axId val="148783104"/>
      </c:bar3DChart>
      <c:catAx>
        <c:axId val="174021632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 w="12700">
            <a:solidFill>
              <a:schemeClr val="tx1"/>
            </a:solidFill>
          </a:ln>
        </c:spPr>
        <c:crossAx val="79611008"/>
        <c:crosses val="autoZero"/>
        <c:auto val="1"/>
        <c:lblAlgn val="ctr"/>
        <c:lblOffset val="100"/>
        <c:noMultiLvlLbl val="0"/>
      </c:catAx>
      <c:valAx>
        <c:axId val="79611008"/>
        <c:scaling>
          <c:orientation val="minMax"/>
          <c:max val="4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Proportion of population </a:t>
                </a:r>
              </a:p>
              <a:p>
                <a:pPr>
                  <a:defRPr/>
                </a:pPr>
                <a:r>
                  <a:rPr lang="en-US"/>
                  <a:t>in category (%)</a:t>
                </a:r>
              </a:p>
            </c:rich>
          </c:tx>
          <c:layout>
            <c:manualLayout>
              <c:xMode val="edge"/>
              <c:yMode val="edge"/>
              <c:x val="2.8062098935954603E-2"/>
              <c:y val="0.22557482190774167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2700">
            <a:solidFill>
              <a:schemeClr val="tx1"/>
            </a:solidFill>
          </a:ln>
        </c:spPr>
        <c:crossAx val="174021632"/>
        <c:crosses val="autoZero"/>
        <c:crossBetween val="between"/>
      </c:valAx>
      <c:serAx>
        <c:axId val="148783104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 w="12700">
            <a:solidFill>
              <a:schemeClr val="tx1"/>
            </a:solidFill>
          </a:ln>
        </c:spPr>
        <c:crossAx val="79611008"/>
        <c:crosses val="autoZero"/>
      </c:ser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00">
          <a:latin typeface="+mn-lt"/>
          <a:cs typeface="Times New Roman" panose="02020603050405020304" pitchFamily="18" charset="0"/>
        </a:defRPr>
      </a:pPr>
      <a:endParaRPr lang="en-US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0"/>
    </c:view3D>
    <c:floor>
      <c:thickness val="0"/>
      <c:spPr>
        <a:ln>
          <a:solidFill>
            <a:schemeClr val="tx1"/>
          </a:solidFill>
        </a:ln>
      </c:spPr>
    </c:floor>
    <c:sideWall>
      <c:thickness val="0"/>
      <c:spPr>
        <a:ln w="15875">
          <a:noFill/>
        </a:ln>
        <a:scene3d>
          <a:camera prst="orthographicFront"/>
          <a:lightRig rig="threePt" dir="t"/>
        </a:scene3d>
        <a:sp3d/>
      </c:spPr>
    </c:sideWall>
    <c:backWall>
      <c:thickness val="0"/>
      <c:spPr>
        <a:ln>
          <a:noFill/>
        </a:ln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'joint assoiciations'!$N$21</c:f>
              <c:strCache>
                <c:ptCount val="1"/>
                <c:pt idx="0">
                  <c:v>High fitness</c:v>
                </c:pt>
              </c:strCache>
            </c:strRef>
          </c:tx>
          <c:spPr>
            <a:solidFill>
              <a:srgbClr val="CFCFCF"/>
            </a:solidFill>
          </c:spPr>
          <c:invertIfNegative val="0"/>
          <c:dLbls>
            <c:dLbl>
              <c:idx val="0"/>
              <c:layout>
                <c:manualLayout>
                  <c:x val="8.1837078197831044E-3"/>
                  <c:y val="1.46218125456267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5011419290961654E-2"/>
                  <c:y val="1.2515692042264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5011526746414388E-2"/>
                  <c:y val="1.46018323410712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'joint assoiciations'!$O$20:$Q$20</c:f>
              <c:strCache>
                <c:ptCount val="3"/>
                <c:pt idx="0">
                  <c:v>High strength </c:v>
                </c:pt>
                <c:pt idx="1">
                  <c:v>Moderate strength</c:v>
                </c:pt>
                <c:pt idx="2">
                  <c:v>Low strength</c:v>
                </c:pt>
              </c:strCache>
            </c:strRef>
          </c:cat>
          <c:val>
            <c:numRef>
              <c:f>'joint assoiciations'!$O$21:$Q$21</c:f>
              <c:numCache>
                <c:formatCode>0.0</c:formatCode>
                <c:ptCount val="3"/>
                <c:pt idx="0">
                  <c:v>3</c:v>
                </c:pt>
                <c:pt idx="1">
                  <c:v>5.2</c:v>
                </c:pt>
                <c:pt idx="2">
                  <c:v>4.5</c:v>
                </c:pt>
              </c:numCache>
            </c:numRef>
          </c:val>
        </c:ser>
        <c:ser>
          <c:idx val="1"/>
          <c:order val="1"/>
          <c:tx>
            <c:strRef>
              <c:f>'joint assoiciations'!$N$22</c:f>
              <c:strCache>
                <c:ptCount val="1"/>
                <c:pt idx="0">
                  <c:v>Moderate fitness</c:v>
                </c:pt>
              </c:strCache>
            </c:strRef>
          </c:tx>
          <c:spPr>
            <a:solidFill>
              <a:srgbClr val="ABABAB"/>
            </a:solidFill>
          </c:spPr>
          <c:invertIfNegative val="0"/>
          <c:dLbls>
            <c:dLbl>
              <c:idx val="0"/>
              <c:layout>
                <c:manualLayout>
                  <c:x val="2.5942236535908995E-2"/>
                  <c:y val="6.23800778894829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0917259086486811E-2"/>
                  <c:y val="1.87737844385201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376210996088405E-2"/>
                  <c:y val="1.87737844385201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'joint assoiciations'!$O$20:$Q$20</c:f>
              <c:strCache>
                <c:ptCount val="3"/>
                <c:pt idx="0">
                  <c:v>High strength </c:v>
                </c:pt>
                <c:pt idx="1">
                  <c:v>Moderate strength</c:v>
                </c:pt>
                <c:pt idx="2">
                  <c:v>Low strength</c:v>
                </c:pt>
              </c:strCache>
            </c:strRef>
          </c:cat>
          <c:val>
            <c:numRef>
              <c:f>'joint assoiciations'!$O$22:$Q$22</c:f>
              <c:numCache>
                <c:formatCode>0.0</c:formatCode>
                <c:ptCount val="3"/>
                <c:pt idx="0">
                  <c:v>7.5</c:v>
                </c:pt>
                <c:pt idx="1">
                  <c:v>10.7</c:v>
                </c:pt>
                <c:pt idx="2">
                  <c:v>13.7</c:v>
                </c:pt>
              </c:numCache>
            </c:numRef>
          </c:val>
        </c:ser>
        <c:ser>
          <c:idx val="2"/>
          <c:order val="2"/>
          <c:tx>
            <c:strRef>
              <c:f>'joint assoiciations'!$N$23</c:f>
              <c:strCache>
                <c:ptCount val="1"/>
                <c:pt idx="0">
                  <c:v>Low fitness</c:v>
                </c:pt>
              </c:strCache>
            </c:strRef>
          </c:tx>
          <c:spPr>
            <a:solidFill>
              <a:srgbClr val="999999"/>
            </a:solidFill>
          </c:spPr>
          <c:invertIfNegative val="0"/>
          <c:dLbls>
            <c:dLbl>
              <c:idx val="0"/>
              <c:layout>
                <c:manualLayout>
                  <c:x val="1.7746803435786825E-2"/>
                  <c:y val="1.04199492437436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0917473997392273E-2"/>
                  <c:y val="1.25158562923467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376210996088405E-2"/>
                  <c:y val="1.66876441397131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0" vert="horz"/>
              <a:lstStyle/>
              <a:p>
                <a:pPr>
                  <a:defRPr sz="1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'joint assoiciations'!$O$20:$Q$20</c:f>
              <c:strCache>
                <c:ptCount val="3"/>
                <c:pt idx="0">
                  <c:v>High strength </c:v>
                </c:pt>
                <c:pt idx="1">
                  <c:v>Moderate strength</c:v>
                </c:pt>
                <c:pt idx="2">
                  <c:v>Low strength</c:v>
                </c:pt>
              </c:strCache>
            </c:strRef>
          </c:cat>
          <c:val>
            <c:numRef>
              <c:f>'joint assoiciations'!$O$23:$Q$23</c:f>
              <c:numCache>
                <c:formatCode>0.0</c:formatCode>
                <c:ptCount val="3"/>
                <c:pt idx="0">
                  <c:v>6.1</c:v>
                </c:pt>
                <c:pt idx="1">
                  <c:v>15</c:v>
                </c:pt>
                <c:pt idx="2">
                  <c:v>34.300000000000004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gapDepth val="100"/>
        <c:shape val="box"/>
        <c:axId val="174019584"/>
        <c:axId val="79613312"/>
        <c:axId val="148784384"/>
      </c:bar3DChart>
      <c:catAx>
        <c:axId val="174019584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 w="12700">
            <a:solidFill>
              <a:schemeClr val="tx1"/>
            </a:solidFill>
          </a:ln>
        </c:spPr>
        <c:crossAx val="79613312"/>
        <c:crosses val="autoZero"/>
        <c:auto val="1"/>
        <c:lblAlgn val="ctr"/>
        <c:lblOffset val="100"/>
        <c:noMultiLvlLbl val="0"/>
      </c:catAx>
      <c:valAx>
        <c:axId val="79613312"/>
        <c:scaling>
          <c:orientation val="minMax"/>
          <c:max val="4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Proportion of population </a:t>
                </a:r>
              </a:p>
              <a:p>
                <a:pPr>
                  <a:defRPr/>
                </a:pPr>
                <a:r>
                  <a:rPr lang="en-US"/>
                  <a:t>in category (%)</a:t>
                </a:r>
              </a:p>
            </c:rich>
          </c:tx>
          <c:layout>
            <c:manualLayout>
              <c:xMode val="edge"/>
              <c:yMode val="edge"/>
              <c:x val="2.8062098935954603E-2"/>
              <c:y val="0.22557482190774167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2700">
            <a:solidFill>
              <a:schemeClr val="tx1"/>
            </a:solidFill>
          </a:ln>
        </c:spPr>
        <c:crossAx val="174019584"/>
        <c:crosses val="autoZero"/>
        <c:crossBetween val="between"/>
      </c:valAx>
      <c:serAx>
        <c:axId val="148784384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 w="12700">
            <a:solidFill>
              <a:schemeClr val="tx1"/>
            </a:solidFill>
          </a:ln>
        </c:spPr>
        <c:crossAx val="79613312"/>
        <c:crosses val="autoZero"/>
      </c:ser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00">
          <a:latin typeface="+mn-lt"/>
          <a:cs typeface="Times New Roman" panose="02020603050405020304" pitchFamily="18" charset="0"/>
        </a:defRPr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0.34545</cdr:x>
      <cdr:y>0.11632</cdr:y>
    </cdr:from>
    <cdr:to>
      <cdr:x>0.60011</cdr:x>
      <cdr:y>0.24058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368151" y="350661"/>
          <a:ext cx="1008541" cy="3746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GB" sz="1000" b="1" dirty="0"/>
            <a:t>Black men</a:t>
          </a: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0.35475</cdr:x>
      <cdr:y>0.11847</cdr:y>
    </cdr:from>
    <cdr:to>
      <cdr:x>0.64525</cdr:x>
      <cdr:y>0.22304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04982" y="359790"/>
          <a:ext cx="1150473" cy="3175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000" b="1" dirty="0"/>
            <a:t>South Asian men</a:t>
          </a: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0.33212</cdr:x>
      <cdr:y>0.11907</cdr:y>
    </cdr:from>
    <cdr:to>
      <cdr:x>0.62261</cdr:x>
      <cdr:y>0.19923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315345" y="360039"/>
          <a:ext cx="1150512" cy="2423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000" b="1" dirty="0"/>
            <a:t>Black</a:t>
          </a:r>
          <a:r>
            <a:rPr lang="en-GB" sz="1000" b="1" baseline="0" dirty="0"/>
            <a:t> wo</a:t>
          </a:r>
          <a:r>
            <a:rPr lang="en-GB" sz="1000" b="1" dirty="0"/>
            <a:t>men</a:t>
          </a: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0.33052</cdr:x>
      <cdr:y>0.16156</cdr:y>
    </cdr:from>
    <cdr:to>
      <cdr:x>0.61547</cdr:x>
      <cdr:y>0.2604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315345" y="485529"/>
          <a:ext cx="1134024" cy="2970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000" b="1" dirty="0"/>
            <a:t>White women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0.36364</cdr:x>
      <cdr:y>0.16668</cdr:y>
    </cdr:from>
    <cdr:to>
      <cdr:x>0.65064</cdr:x>
      <cdr:y>0.33777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40160" y="504056"/>
          <a:ext cx="1136646" cy="5173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GB" sz="1000" b="1" dirty="0"/>
            <a:t>White men</a:t>
          </a:r>
        </a:p>
      </cdr:txBody>
    </cdr:sp>
  </cdr:relSizeAnchor>
  <cdr:relSizeAnchor xmlns:cdr="http://schemas.openxmlformats.org/drawingml/2006/chartDrawing">
    <cdr:from>
      <cdr:x>0</cdr:x>
      <cdr:y>0.90599</cdr:y>
    </cdr:from>
    <cdr:to>
      <cdr:x>1</cdr:x>
      <cdr:y>0.96199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11560" y="4659981"/>
          <a:ext cx="7704856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GB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0.30454</cdr:x>
      <cdr:y>0.04634</cdr:y>
    </cdr:from>
    <cdr:to>
      <cdr:x>0.65</cdr:x>
      <cdr:y>0.1523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608176" y="94476"/>
          <a:ext cx="1824231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GB" sz="1000" b="1" dirty="0"/>
            <a:t>South Asian</a:t>
          </a:r>
          <a:r>
            <a:rPr lang="en-GB" sz="1000" b="1" baseline="0" dirty="0"/>
            <a:t> </a:t>
          </a:r>
          <a:r>
            <a:rPr lang="en-GB" sz="1000" b="1" dirty="0"/>
            <a:t>men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0.38182</cdr:x>
      <cdr:y>0.07683</cdr:y>
    </cdr:from>
    <cdr:to>
      <cdr:x>0.66952</cdr:x>
      <cdr:y>0.18164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16221" y="150308"/>
          <a:ext cx="1519225" cy="2050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GB" sz="1000" b="1" dirty="0"/>
            <a:t>Black women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0.38182</cdr:x>
      <cdr:y>0.18383</cdr:y>
    </cdr:from>
    <cdr:to>
      <cdr:x>0.67095</cdr:x>
      <cdr:y>0.33498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12167" y="571647"/>
          <a:ext cx="1145082" cy="4700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GB" sz="1000" b="1" dirty="0"/>
            <a:t>White women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0.32756</cdr:x>
      <cdr:y>0.07165</cdr:y>
    </cdr:from>
    <cdr:to>
      <cdr:x>0.67244</cdr:x>
      <cdr:y>0.17873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97295" y="216024"/>
          <a:ext cx="1365849" cy="3228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GB" sz="1000" b="1" dirty="0"/>
            <a:t>South Asian</a:t>
          </a:r>
          <a:r>
            <a:rPr lang="en-GB" sz="1000" b="1" baseline="0" dirty="0"/>
            <a:t> wo</a:t>
          </a:r>
          <a:r>
            <a:rPr lang="en-GB" sz="1000" b="1" dirty="0"/>
            <a:t>men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0.38935</cdr:x>
      <cdr:y>0.15856</cdr:y>
    </cdr:from>
    <cdr:to>
      <cdr:x>0.60443</cdr:x>
      <cdr:y>0.22304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623361" y="965372"/>
          <a:ext cx="2001537" cy="3925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000" b="1"/>
            <a:t>Black</a:t>
          </a:r>
          <a:r>
            <a:rPr lang="en-GB" sz="1000" b="1" baseline="0"/>
            <a:t> </a:t>
          </a:r>
          <a:r>
            <a:rPr lang="en-GB" sz="1000" b="1"/>
            <a:t>men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0.39216</cdr:x>
      <cdr:y>0.10345</cdr:y>
    </cdr:from>
    <cdr:to>
      <cdr:x>0.60724</cdr:x>
      <cdr:y>0.22075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40160" y="216024"/>
          <a:ext cx="789862" cy="2449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000" b="1" dirty="0"/>
            <a:t>White men</a:t>
          </a: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0.29576</cdr:x>
      <cdr:y>0.11906</cdr:y>
    </cdr:from>
    <cdr:to>
      <cdr:x>0.64121</cdr:x>
      <cdr:y>0.22304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71328" y="360040"/>
          <a:ext cx="1368152" cy="3144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000" b="1" dirty="0"/>
            <a:t>South Asian women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3C437461-4731-4F00-AF77-802B08CC842F}" type="datetimeFigureOut">
              <a:rPr lang="en-GB"/>
              <a:pPr>
                <a:defRPr/>
              </a:pPr>
              <a:t>05/08/2015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DCB5B7C4-A77E-44D5-84BB-375CE00E39A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3292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dirty="0" smtClean="0">
              <a:ea typeface="ＭＳ Ｐゴシック" pitchFamily="34" charset="-128"/>
            </a:endParaRP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AFE47A85-DA0D-433B-B5AC-4B9F2D6DC153}" type="slidenum">
              <a:rPr lang="en-GB" smtClean="0">
                <a:latin typeface="Arial" charset="0"/>
              </a:rPr>
              <a:pPr>
                <a:defRPr/>
              </a:pPr>
              <a:t>3</a:t>
            </a:fld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dirty="0" smtClean="0">
              <a:ea typeface="ＭＳ Ｐゴシック" pitchFamily="34" charset="-128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7E5F6BBA-69A7-4A2B-A447-90611208180E}" type="slidenum">
              <a:rPr lang="en-GB" smtClean="0">
                <a:latin typeface="Arial" charset="0"/>
              </a:rPr>
              <a:pPr>
                <a:defRPr/>
              </a:pPr>
              <a:t>18</a:t>
            </a:fld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C78365DA-3024-4B40-BE52-3CD1E90B03FA}" type="slidenum">
              <a:rPr lang="en-GB" smtClean="0">
                <a:latin typeface="Arial" charset="0"/>
              </a:rPr>
              <a:pPr>
                <a:defRPr/>
              </a:pPr>
              <a:t>7</a:t>
            </a:fld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18518E2C-5E55-4838-81EA-F733B9761069}" type="slidenum">
              <a:rPr lang="en-GB" smtClean="0">
                <a:latin typeface="Arial" charset="0"/>
              </a:rPr>
              <a:pPr>
                <a:defRPr/>
              </a:pPr>
              <a:t>8</a:t>
            </a:fld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dirty="0" smtClean="0">
              <a:ea typeface="ＭＳ Ｐゴシック" pitchFamily="34" charset="-128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8B2A392D-09D2-4555-B4D5-F5DB568ED545}" type="slidenum">
              <a:rPr lang="en-GB" smtClean="0">
                <a:latin typeface="Arial" charset="0"/>
              </a:rPr>
              <a:pPr>
                <a:defRPr/>
              </a:pPr>
              <a:t>9</a:t>
            </a:fld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E3EF58A8-B893-41B2-A2EF-54F9C05380ED}" type="slidenum">
              <a:rPr lang="en-GB" smtClean="0">
                <a:latin typeface="Arial" charset="0"/>
              </a:rPr>
              <a:pPr>
                <a:defRPr/>
              </a:pPr>
              <a:t>11</a:t>
            </a:fld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933B0C4C-6E22-4533-A00B-2AAD9B8FEB10}" type="slidenum">
              <a:rPr lang="en-GB" smtClean="0">
                <a:latin typeface="Arial" charset="0"/>
              </a:rPr>
              <a:pPr>
                <a:defRPr/>
              </a:pPr>
              <a:t>12</a:t>
            </a:fld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933B0C4C-6E22-4533-A00B-2AAD9B8FEB10}" type="slidenum">
              <a:rPr lang="en-GB" smtClean="0">
                <a:latin typeface="Arial" charset="0"/>
              </a:rPr>
              <a:pPr>
                <a:defRPr/>
              </a:pPr>
              <a:t>13</a:t>
            </a:fld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933B0C4C-6E22-4533-A00B-2AAD9B8FEB10}" type="slidenum">
              <a:rPr lang="en-GB" smtClean="0">
                <a:latin typeface="Arial" charset="0"/>
              </a:rPr>
              <a:pPr>
                <a:defRPr/>
              </a:pPr>
              <a:t>14</a:t>
            </a:fld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dirty="0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509799-0272-4AC6-B2F0-28D6A7DA8F30}" type="slidenum">
              <a:rPr lang="en-GB" smtClean="0"/>
              <a:pPr/>
              <a:t>16</a:t>
            </a:fld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21433" y="1060352"/>
            <a:ext cx="210312" cy="157734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157288" y="1008063"/>
            <a:ext cx="63500" cy="49212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269923"/>
            <a:ext cx="7406640" cy="1104138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387548"/>
            <a:ext cx="7406640" cy="131445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C0E49-BAA6-4484-8967-FC0B701E1A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A0C1C-DE8F-4CF9-87A1-EBB3B02152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05979"/>
            <a:ext cx="1828800" cy="4388644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05980"/>
            <a:ext cx="5562600" cy="4388644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CB5C2-B4AD-49FF-AF21-CC383BA66E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06BBF-47B4-40AC-BC60-DE6940BEB39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2825" y="0"/>
            <a:ext cx="6858000" cy="51435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invGray">
          <a:xfrm>
            <a:off x="2286000" y="0"/>
            <a:ext cx="76200" cy="5143500"/>
          </a:xfrm>
          <a:prstGeom prst="rect">
            <a:avLst/>
          </a:prstGeom>
          <a:solidFill>
            <a:schemeClr val="bg1"/>
          </a:solidFill>
          <a:ln w="25400" cap="rnd">
            <a:noFill/>
            <a:miter lim="800000"/>
            <a:headEnd/>
            <a:tailEnd/>
          </a:ln>
          <a:effectLst>
            <a:outerShdw dist="38000" dir="10800000" algn="tl" rotWithShape="0">
              <a:srgbClr val="5D6468">
                <a:alpha val="25000"/>
              </a:srgbClr>
            </a:outerShdw>
          </a:effectLst>
        </p:spPr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" name="Oval 5"/>
          <p:cNvSpPr/>
          <p:nvPr/>
        </p:nvSpPr>
        <p:spPr>
          <a:xfrm>
            <a:off x="2172321" y="2110992"/>
            <a:ext cx="210312" cy="157734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408238" y="2058988"/>
            <a:ext cx="63500" cy="49212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1950244"/>
            <a:ext cx="6400800" cy="17145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800100"/>
            <a:ext cx="6400800" cy="1132284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2CA412-2252-4C86-AEB4-2B887A5097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05740"/>
            <a:ext cx="7498080" cy="85725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143000"/>
            <a:ext cx="3657600" cy="34975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143000"/>
            <a:ext cx="3657600" cy="34975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B8B7D-89A2-492F-8282-2030AFB2DE1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70252"/>
            <a:ext cx="8229600" cy="85725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46209"/>
            <a:ext cx="4023360" cy="48006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246209"/>
            <a:ext cx="4023360" cy="48006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727002"/>
            <a:ext cx="4023360" cy="30861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727002"/>
            <a:ext cx="4023360" cy="30861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35FFA-AE5D-433C-B100-BB452398B4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05740"/>
            <a:ext cx="7498080" cy="85725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522A4-0199-4FBC-92ED-E083D1479A5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4413" y="0"/>
            <a:ext cx="8129587" cy="51435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invGray">
          <a:xfrm>
            <a:off x="1014413" y="0"/>
            <a:ext cx="73025" cy="5143500"/>
          </a:xfrm>
          <a:prstGeom prst="rect">
            <a:avLst/>
          </a:prstGeom>
          <a:solidFill>
            <a:schemeClr val="bg1"/>
          </a:solidFill>
          <a:ln w="25400" cap="rnd">
            <a:noFill/>
            <a:miter lim="800000"/>
            <a:headEnd/>
            <a:tailEnd/>
          </a:ln>
          <a:effectLst>
            <a:outerShdw dist="38000" dir="10800000" algn="tl" rotWithShape="0">
              <a:srgbClr val="5D6468">
                <a:alpha val="25000"/>
              </a:srgbClr>
            </a:outerShdw>
          </a:effectLst>
        </p:spPr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20588-4DB1-4EDA-836C-39D3FA380AD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2583"/>
            <a:ext cx="3810000" cy="871538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055223"/>
            <a:ext cx="3810000" cy="523875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153400" cy="299442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C045D-1C8B-442C-8FAD-A42D7A1501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0" y="800100"/>
            <a:ext cx="4572000" cy="3429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ea typeface="+mn-ea"/>
            </a:endParaRPr>
          </a:p>
        </p:txBody>
      </p:sp>
      <p:sp>
        <p:nvSpPr>
          <p:cNvPr id="6" name="Flowchart: Process 5"/>
          <p:cNvSpPr>
            <a:spLocks noChangeArrowheads="1"/>
          </p:cNvSpPr>
          <p:nvPr/>
        </p:nvSpPr>
        <p:spPr bwMode="auto">
          <a:xfrm rot="19468671">
            <a:off x="396875" y="715963"/>
            <a:ext cx="685800" cy="152400"/>
          </a:xfrm>
          <a:prstGeom prst="flowChartProcess">
            <a:avLst/>
          </a:prstGeom>
          <a:solidFill>
            <a:srgbClr val="FBFBFB">
              <a:alpha val="45097"/>
            </a:srgbClr>
          </a:solidFill>
          <a:ln w="6350" cap="rnd">
            <a:solidFill>
              <a:srgbClr val="FFFFFF"/>
            </a:solidFill>
            <a:miter lim="800000"/>
            <a:headEnd/>
            <a:tailEnd/>
          </a:ln>
          <a:effectLst>
            <a:outerShdw dist="25400" dir="3299947" sx="96001" sy="96001" algn="tl" rotWithShape="0">
              <a:srgbClr val="B3CAD6">
                <a:alpha val="39999"/>
              </a:srgbClr>
            </a:outerShdw>
          </a:effectLst>
        </p:spPr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" name="Flowchart: Process 6"/>
          <p:cNvSpPr>
            <a:spLocks noChangeArrowheads="1"/>
          </p:cNvSpPr>
          <p:nvPr/>
        </p:nvSpPr>
        <p:spPr bwMode="auto">
          <a:xfrm rot="2103354" flipH="1">
            <a:off x="5003800" y="703263"/>
            <a:ext cx="649288" cy="152400"/>
          </a:xfrm>
          <a:prstGeom prst="flowChartProcess">
            <a:avLst/>
          </a:prstGeom>
          <a:solidFill>
            <a:srgbClr val="FBFBFB">
              <a:alpha val="45097"/>
            </a:srgbClr>
          </a:solidFill>
          <a:ln w="6350" cap="rnd">
            <a:solidFill>
              <a:srgbClr val="FFFFFF"/>
            </a:solidFill>
            <a:miter lim="800000"/>
            <a:headEnd/>
            <a:tailEnd/>
          </a:ln>
          <a:effectLst>
            <a:outerShdw dist="25400" dir="3299947" sx="96001" sy="96001" algn="tl" rotWithShape="0">
              <a:schemeClr val="bg2">
                <a:alpha val="20000"/>
              </a:schemeClr>
            </a:outerShdw>
          </a:effectLst>
        </p:spPr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800100"/>
            <a:ext cx="2743200" cy="14859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857253"/>
            <a:ext cx="4419600" cy="2635898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3600450"/>
            <a:ext cx="4419600" cy="5715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AC000-CB0B-4D47-A9E3-85A4BBE13B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611188"/>
            <a:ext cx="1638300" cy="1228726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168275" y="15875"/>
            <a:ext cx="1703388" cy="1276350"/>
          </a:xfrm>
          <a:prstGeom prst="ellipse">
            <a:avLst/>
          </a:prstGeom>
          <a:noFill/>
          <a:ln w="27305" cap="rnd">
            <a:solidFill>
              <a:srgbClr val="E0EEF6"/>
            </a:solidFill>
            <a:round/>
            <a:headEnd/>
            <a:tailEnd/>
          </a:ln>
          <a:effectLst>
            <a:outerShdw dist="25400" dir="5400000" algn="tl" rotWithShape="0">
              <a:srgbClr val="8D9AA1">
                <a:alpha val="84999"/>
              </a:srgbClr>
            </a:outerShdw>
          </a:effectLst>
        </p:spPr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81" y="791308"/>
            <a:ext cx="1125717" cy="826968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12825" y="0"/>
            <a:ext cx="8131175" cy="51435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06375"/>
            <a:ext cx="7499350" cy="85725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085850"/>
            <a:ext cx="749935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4729163"/>
            <a:ext cx="2133600" cy="357187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4729163"/>
            <a:ext cx="2895600" cy="357187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pitchFamily="34" charset="0"/>
                <a:ea typeface="ＭＳ Ｐゴシック" pitchFamily="34" charset="-128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4729163"/>
            <a:ext cx="457200" cy="3571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9BA4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AA3BCB24-5ACE-4C35-9445-36475C495547}" type="slidenum">
              <a:rPr lang="en-US"/>
              <a:pPr>
                <a:defRPr/>
              </a:pPr>
              <a:t>‹#›</a:t>
            </a:fld>
            <a:endParaRPr lang="en-US">
              <a:solidFill>
                <a:srgbClr val="90999E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invGray">
          <a:xfrm>
            <a:off x="1014413" y="0"/>
            <a:ext cx="73025" cy="5143500"/>
          </a:xfrm>
          <a:prstGeom prst="rect">
            <a:avLst/>
          </a:prstGeom>
          <a:solidFill>
            <a:schemeClr val="bg1"/>
          </a:solidFill>
          <a:ln w="25400" cap="rnd">
            <a:noFill/>
            <a:miter lim="800000"/>
            <a:headEnd/>
            <a:tailEnd/>
          </a:ln>
          <a:effectLst>
            <a:outerShdw dist="38000" dir="10800000" algn="tl" rotWithShape="0">
              <a:srgbClr val="5D6468">
                <a:alpha val="25000"/>
              </a:srgbClr>
            </a:outerShdw>
          </a:effectLst>
        </p:spPr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F688B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F688B"/>
          </a:solidFill>
          <a:latin typeface="Gill Sans MT" pitchFamily="34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F688B"/>
          </a:solidFill>
          <a:latin typeface="Gill Sans MT" pitchFamily="34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F688B"/>
          </a:solidFill>
          <a:latin typeface="Gill Sans MT" pitchFamily="34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F688B"/>
          </a:solidFill>
          <a:latin typeface="Gill Sans MT" pitchFamily="34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F688B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F688B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F688B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F688B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google.co.uk/url?sa=i&amp;rct=j&amp;q=to+infinity+and+beyond&amp;source=images&amp;cd=&amp;docid=sE0tPVuh0hkVyM&amp;tbnid=Eudfque0QSLq2M:&amp;ved=&amp;url=http://phamilynews.net/to-infinity-and-beyond/&amp;ei=9O_VUcfWN63P0AWumYGIAw&amp;bvm=bv.48705608,d.d2k&amp;psig=AFQjCNHi6dr9SQ7Bp01pWWT-WcJpsA7xKA&amp;ust=1373061493197576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350" y="915988"/>
            <a:ext cx="7497763" cy="85725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defRPr/>
            </a:pPr>
            <a:r>
              <a:rPr lang="en-GB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Ethnic variation in the contribution of </a:t>
            </a:r>
            <a:r>
              <a:rPr lang="en-GB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Cardiorespiratory</a:t>
            </a:r>
            <a:r>
              <a:rPr lang="en-GB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fitness and muscular strength to diabetes: </a:t>
            </a:r>
            <a:r>
              <a:rPr lang="en-GB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crossectional</a:t>
            </a:r>
            <a:r>
              <a:rPr lang="en-GB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study of 68,116 UK </a:t>
            </a:r>
            <a:r>
              <a:rPr lang="en-GB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Biobank</a:t>
            </a:r>
            <a:r>
              <a:rPr lang="en-GB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 participants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250825" y="2738438"/>
            <a:ext cx="8642350" cy="2281237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endParaRPr lang="en-GB" sz="1600" smtClean="0">
              <a:ea typeface="ＭＳ Ｐゴシック" pitchFamily="34" charset="-128"/>
            </a:endParaRPr>
          </a:p>
          <a:p>
            <a:pPr algn="ctr" eaLnBrk="1" hangingPunct="1">
              <a:buFont typeface="Wingdings 2" pitchFamily="18" charset="2"/>
              <a:buNone/>
            </a:pPr>
            <a:r>
              <a:rPr lang="en-GB" sz="1600" smtClean="0">
                <a:ea typeface="ＭＳ Ｐゴシック" pitchFamily="34" charset="-128"/>
              </a:rPr>
              <a:t>	Uduakobong Ntuk, 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en-GB" sz="1600" smtClean="0">
                <a:ea typeface="ＭＳ Ｐゴシック" pitchFamily="34" charset="-128"/>
              </a:rPr>
              <a:t>		Institute of Health and Wellbeing ,University of Glasgow </a:t>
            </a:r>
          </a:p>
          <a:p>
            <a:pPr algn="ctr">
              <a:buFont typeface="Wingdings 2" pitchFamily="18" charset="2"/>
              <a:buNone/>
            </a:pPr>
            <a:r>
              <a:rPr lang="en-GB" sz="1600" smtClean="0">
                <a:ea typeface="ＭＳ Ｐゴシック" pitchFamily="34" charset="-128"/>
              </a:rPr>
              <a:t>			</a:t>
            </a:r>
          </a:p>
          <a:p>
            <a:pPr algn="ctr" eaLnBrk="1" hangingPunct="1">
              <a:buFont typeface="Wingdings 2" pitchFamily="18" charset="2"/>
              <a:buNone/>
            </a:pPr>
            <a:endParaRPr lang="en-GB" sz="1600" smtClean="0">
              <a:ea typeface="ＭＳ Ｐゴシック" pitchFamily="34" charset="-128"/>
            </a:endParaRPr>
          </a:p>
          <a:p>
            <a:pPr algn="ctr" eaLnBrk="1" hangingPunct="1">
              <a:buFont typeface="Wingdings 2" pitchFamily="18" charset="2"/>
              <a:buNone/>
            </a:pPr>
            <a:r>
              <a:rPr lang="en-GB" sz="1600" smtClean="0">
                <a:ea typeface="ＭＳ Ｐゴシック" pitchFamily="34" charset="-128"/>
              </a:rPr>
              <a:t>International Conference on Epidemiology &amp; Public Health 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en-GB" sz="1600" smtClean="0">
                <a:ea typeface="ＭＳ Ｐゴシック" pitchFamily="34" charset="-128"/>
              </a:rPr>
              <a:t>Valencia Spain, 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 lIns="77925" tIns="38963" rIns="77925" bIns="38963" anchor="t"/>
          <a:lstStyle/>
          <a:p>
            <a:pPr>
              <a:defRPr/>
            </a:pPr>
            <a:endParaRPr lang="en-US" smtClean="0">
              <a:ea typeface="ＭＳ Ｐゴシック" pitchFamily="34" charset="-128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79388" y="-3175"/>
          <a:ext cx="8928994" cy="514639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343769"/>
                <a:gridCol w="1273046"/>
                <a:gridCol w="1326088"/>
                <a:gridCol w="1220000"/>
                <a:gridCol w="1255363"/>
                <a:gridCol w="1273046"/>
                <a:gridCol w="1237682"/>
              </a:tblGrid>
              <a:tr h="727244">
                <a:tc gridSpan="7">
                  <a:txBody>
                    <a:bodyPr/>
                    <a:lstStyle/>
                    <a:p>
                      <a:pPr algn="l"/>
                      <a:endParaRPr lang="en-GB" sz="1400" kern="1200" baseline="0" dirty="0" smtClean="0"/>
                    </a:p>
                    <a:p>
                      <a:pPr algn="ctr"/>
                      <a:r>
                        <a:rPr lang="en-GB" sz="1400" kern="1200" baseline="0" dirty="0" smtClean="0"/>
                        <a:t>Table 1.Characteristics of study participants by ethnic group and sex</a:t>
                      </a:r>
                      <a:endParaRPr lang="en-GB" sz="1400" dirty="0"/>
                    </a:p>
                  </a:txBody>
                  <a:tcPr marL="84406" marR="84406" marT="34290" marB="34290"/>
                </a:tc>
                <a:tc hMerge="1">
                  <a:txBody>
                    <a:bodyPr/>
                    <a:lstStyle/>
                    <a:p>
                      <a:endParaRPr lang="en-GB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79527">
                <a:tc>
                  <a:txBody>
                    <a:bodyPr/>
                    <a:lstStyle/>
                    <a:p>
                      <a:endParaRPr lang="en-GB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6" marR="84406" marT="34290" marB="34290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Men</a:t>
                      </a:r>
                      <a:endParaRPr lang="en-GB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6" marR="84406" marT="34290" marB="34290"/>
                </a:tc>
                <a:tc hMerge="1">
                  <a:txBody>
                    <a:bodyPr/>
                    <a:lstStyle/>
                    <a:p>
                      <a:endParaRPr lang="en-GB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Women</a:t>
                      </a:r>
                      <a:endParaRPr lang="en-GB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6" marR="84406" marT="34290" marB="34290"/>
                </a:tc>
                <a:tc hMerge="1">
                  <a:txBody>
                    <a:bodyPr/>
                    <a:lstStyle/>
                    <a:p>
                      <a:endParaRPr lang="en-GB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549579">
                <a:tc>
                  <a:txBody>
                    <a:bodyPr/>
                    <a:lstStyle/>
                    <a:p>
                      <a:endParaRPr lang="en-GB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6" marR="84406" marT="34290" marB="34290"/>
                </a:tc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White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/>
                        <a:t>N=28,402</a:t>
                      </a:r>
                      <a:endParaRPr lang="en-GB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6" marR="84406" marT="34290" marB="34290"/>
                </a:tc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Black</a:t>
                      </a:r>
                      <a:r>
                        <a:rPr lang="en-GB" sz="1100" baseline="0" dirty="0" smtClean="0"/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/>
                        <a:t>N=904</a:t>
                      </a:r>
                      <a:endParaRPr lang="en-GB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6" marR="84406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/>
                        <a:t>South</a:t>
                      </a:r>
                      <a:r>
                        <a:rPr lang="en-GB" sz="1100" baseline="0" dirty="0" smtClean="0"/>
                        <a:t> Asian </a:t>
                      </a:r>
                      <a:r>
                        <a:rPr lang="en-GB" sz="1100" dirty="0" smtClean="0"/>
                        <a:t>N=1,066</a:t>
                      </a:r>
                      <a:endParaRPr lang="en-GB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6" marR="84406" marT="34290" marB="34290"/>
                </a:tc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White N=35,367</a:t>
                      </a:r>
                      <a:endParaRPr lang="en-GB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6" marR="84406" marT="34290" marB="34290"/>
                </a:tc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Black</a:t>
                      </a:r>
                      <a:r>
                        <a:rPr lang="en-GB" sz="1100" baseline="0" dirty="0" smtClean="0"/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/>
                        <a:t>N=1,293</a:t>
                      </a:r>
                      <a:endParaRPr lang="en-GB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6" marR="84406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/>
                        <a:t>South</a:t>
                      </a:r>
                      <a:r>
                        <a:rPr lang="en-GB" sz="1100" baseline="0" dirty="0" smtClean="0"/>
                        <a:t> Asian</a:t>
                      </a:r>
                      <a:r>
                        <a:rPr lang="en-GB" sz="1100" dirty="0" smtClean="0"/>
                        <a:t> N=1,086</a:t>
                      </a:r>
                      <a:endParaRPr lang="en-GB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6" marR="84406" marT="34290" marB="34290"/>
                </a:tc>
              </a:tr>
              <a:tr h="658547"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Age(years)</a:t>
                      </a:r>
                      <a:endParaRPr lang="en-GB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6" marR="84406" marT="34290" marB="34290"/>
                </a:tc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59 (51-64)</a:t>
                      </a:r>
                      <a:endParaRPr lang="en-GB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6" marR="84406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/>
                        <a:t>51 (45-59)	</a:t>
                      </a:r>
                    </a:p>
                    <a:p>
                      <a:endParaRPr lang="en-GB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6" marR="84406" marT="34290" marB="34290"/>
                </a:tc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54 (45-61)</a:t>
                      </a:r>
                      <a:endParaRPr lang="en-GB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6" marR="84406" marT="34290" marB="34290"/>
                </a:tc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58 (51-63)</a:t>
                      </a:r>
                      <a:endParaRPr lang="en-GB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6" marR="84406" marT="34290" marB="34290"/>
                </a:tc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51 (46-58)</a:t>
                      </a:r>
                      <a:endParaRPr lang="en-GB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6" marR="84406" marT="34290" marB="34290"/>
                </a:tc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53 (46-60)</a:t>
                      </a:r>
                      <a:endParaRPr lang="en-GB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6" marR="84406" marT="34290" marB="34290"/>
                </a:tc>
              </a:tr>
              <a:tr h="665654"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BMI (kg/m2)</a:t>
                      </a:r>
                      <a:endParaRPr lang="en-GB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6" marR="84406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27.2 </a:t>
                      </a:r>
                    </a:p>
                    <a:p>
                      <a:pPr algn="ctr"/>
                      <a:r>
                        <a:rPr lang="en-GB" sz="1100" dirty="0" smtClean="0"/>
                        <a:t>(25.0-29.9)</a:t>
                      </a:r>
                      <a:endParaRPr lang="en-GB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6" marR="84406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28.2</a:t>
                      </a:r>
                    </a:p>
                    <a:p>
                      <a:pPr algn="ctr"/>
                      <a:r>
                        <a:rPr lang="en-GB" sz="1100" dirty="0" smtClean="0"/>
                        <a:t> (25.9-30.9)</a:t>
                      </a:r>
                      <a:endParaRPr lang="en-GB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6" marR="84406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26.5</a:t>
                      </a:r>
                    </a:p>
                    <a:p>
                      <a:pPr algn="ctr"/>
                      <a:r>
                        <a:rPr lang="en-GB" sz="1100" dirty="0" smtClean="0"/>
                        <a:t> (24.4-29.0)</a:t>
                      </a:r>
                      <a:endParaRPr lang="en-GB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6" marR="84406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25.9 </a:t>
                      </a:r>
                    </a:p>
                    <a:p>
                      <a:pPr algn="ctr"/>
                      <a:r>
                        <a:rPr lang="en-GB" sz="1100" dirty="0" smtClean="0"/>
                        <a:t>(23.3-29.4)</a:t>
                      </a:r>
                      <a:endParaRPr lang="en-GB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6" marR="84406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29.5</a:t>
                      </a:r>
                    </a:p>
                    <a:p>
                      <a:pPr algn="ctr"/>
                      <a:r>
                        <a:rPr lang="en-GB" sz="1100" dirty="0" smtClean="0"/>
                        <a:t> (26.0-33.6)</a:t>
                      </a:r>
                      <a:endParaRPr lang="en-GB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6" marR="84406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26.3</a:t>
                      </a:r>
                    </a:p>
                    <a:p>
                      <a:pPr algn="ctr"/>
                      <a:r>
                        <a:rPr lang="en-GB" sz="1100" dirty="0" smtClean="0"/>
                        <a:t> (23.6-29.3</a:t>
                      </a:r>
                      <a:endParaRPr lang="en-GB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6" marR="84406" marT="34290" marB="34290"/>
                </a:tc>
              </a:tr>
              <a:tr h="7284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/>
                        <a:t>Hand grip strength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/>
                        <a:t>(kg/kg body weight)</a:t>
                      </a:r>
                      <a:endParaRPr lang="en-GB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6" marR="84406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/>
                        <a:t>0.45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/>
                        <a:t> </a:t>
                      </a:r>
                      <a:r>
                        <a:rPr lang="en-GB" sz="1100" dirty="0"/>
                        <a:t>(0.28-0.53)</a:t>
                      </a:r>
                      <a:endParaRPr lang="en-GB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/>
                        <a:t>0.47 </a:t>
                      </a:r>
                      <a:endParaRPr lang="en-GB" sz="1100" dirty="0" smtClean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/>
                        <a:t>(</a:t>
                      </a:r>
                      <a:r>
                        <a:rPr lang="en-GB" sz="1100" dirty="0"/>
                        <a:t>0.37-0.55)</a:t>
                      </a:r>
                      <a:endParaRPr lang="en-GB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/>
                        <a:t>0.43 </a:t>
                      </a:r>
                      <a:endParaRPr lang="en-GB" sz="1100" dirty="0" smtClean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/>
                        <a:t>(</a:t>
                      </a:r>
                      <a:r>
                        <a:rPr lang="en-GB" sz="1100" dirty="0"/>
                        <a:t>0.35-0.50)</a:t>
                      </a:r>
                      <a:endParaRPr lang="en-GB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/>
                        <a:t>0.33 </a:t>
                      </a:r>
                      <a:endParaRPr lang="en-GB" sz="1100" dirty="0" smtClean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/>
                        <a:t>(</a:t>
                      </a:r>
                      <a:r>
                        <a:rPr lang="en-GB" sz="1100" dirty="0"/>
                        <a:t>0.26-0.39)</a:t>
                      </a:r>
                      <a:endParaRPr lang="en-GB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/>
                        <a:t>0.32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/>
                        <a:t> </a:t>
                      </a:r>
                      <a:r>
                        <a:rPr lang="en-GB" sz="1100" dirty="0"/>
                        <a:t>(0.25-0.38)</a:t>
                      </a:r>
                      <a:endParaRPr lang="en-GB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/>
                        <a:t>0.29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/>
                        <a:t> </a:t>
                      </a:r>
                      <a:r>
                        <a:rPr lang="en-GB" sz="1100" dirty="0"/>
                        <a:t>(0.23-0.36)</a:t>
                      </a:r>
                      <a:endParaRPr lang="en-GB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51439"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CRF (METS)</a:t>
                      </a:r>
                    </a:p>
                    <a:p>
                      <a:endParaRPr lang="en-GB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6" marR="84406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/>
                        <a:t>10.02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/>
                        <a:t> </a:t>
                      </a:r>
                      <a:r>
                        <a:rPr lang="en-GB" sz="1100" dirty="0"/>
                        <a:t>(8.14-11.92)</a:t>
                      </a:r>
                      <a:endParaRPr lang="en-GB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/>
                        <a:t>8.65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/>
                        <a:t> </a:t>
                      </a:r>
                      <a:r>
                        <a:rPr lang="en-GB" sz="1100" dirty="0"/>
                        <a:t>(6.85-10.27)</a:t>
                      </a:r>
                      <a:endParaRPr lang="en-GB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/>
                        <a:t>9.20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/>
                        <a:t> </a:t>
                      </a:r>
                      <a:r>
                        <a:rPr lang="en-GB" sz="1100" dirty="0"/>
                        <a:t>(7.65-10.73)</a:t>
                      </a:r>
                      <a:endParaRPr lang="en-GB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/>
                        <a:t>7.65 </a:t>
                      </a:r>
                      <a:endParaRPr lang="en-GB" sz="1100" dirty="0" smtClean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/>
                        <a:t>(</a:t>
                      </a:r>
                      <a:r>
                        <a:rPr lang="en-GB" sz="1100" dirty="0"/>
                        <a:t>6.09-9.31)</a:t>
                      </a:r>
                      <a:endParaRPr lang="en-GB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/>
                        <a:t>6.49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/>
                        <a:t> </a:t>
                      </a:r>
                      <a:r>
                        <a:rPr lang="en-GB" sz="1100" dirty="0"/>
                        <a:t>(4.75-7.98)</a:t>
                      </a:r>
                      <a:endParaRPr lang="en-GB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/>
                        <a:t>6.82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/>
                        <a:t> </a:t>
                      </a:r>
                      <a:r>
                        <a:rPr lang="en-GB" sz="1100" dirty="0"/>
                        <a:t>(5.31-8.21)</a:t>
                      </a:r>
                      <a:endParaRPr lang="en-GB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1372">
                <a:tc>
                  <a:txBody>
                    <a:bodyPr/>
                    <a:lstStyle/>
                    <a:p>
                      <a:endParaRPr lang="en-GB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6" marR="84406" marT="34290" marB="34290"/>
                </a:tc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 N (%)</a:t>
                      </a:r>
                      <a:endParaRPr lang="en-GB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6" marR="84406" marT="34290" marB="34290"/>
                </a:tc>
                <a:tc>
                  <a:txBody>
                    <a:bodyPr/>
                    <a:lstStyle/>
                    <a:p>
                      <a:r>
                        <a:rPr lang="en-GB" sz="1100" smtClean="0"/>
                        <a:t>N (%)</a:t>
                      </a:r>
                      <a:endParaRPr lang="en-GB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6" marR="84406" marT="34290" marB="34290"/>
                </a:tc>
                <a:tc>
                  <a:txBody>
                    <a:bodyPr/>
                    <a:lstStyle/>
                    <a:p>
                      <a:r>
                        <a:rPr lang="en-GB" sz="1100" smtClean="0"/>
                        <a:t>N (%)</a:t>
                      </a:r>
                      <a:endParaRPr lang="en-GB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6" marR="84406" marT="34290" marB="34290"/>
                </a:tc>
                <a:tc>
                  <a:txBody>
                    <a:bodyPr/>
                    <a:lstStyle/>
                    <a:p>
                      <a:r>
                        <a:rPr lang="en-GB" sz="1100" smtClean="0"/>
                        <a:t>N (%)</a:t>
                      </a:r>
                      <a:endParaRPr lang="en-GB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6" marR="84406" marT="34290" marB="34290"/>
                </a:tc>
                <a:tc>
                  <a:txBody>
                    <a:bodyPr/>
                    <a:lstStyle/>
                    <a:p>
                      <a:r>
                        <a:rPr lang="en-GB" sz="1100" smtClean="0"/>
                        <a:t>N (%)</a:t>
                      </a:r>
                      <a:endParaRPr lang="en-GB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6" marR="84406" marT="34290" marB="34290"/>
                </a:tc>
                <a:tc>
                  <a:txBody>
                    <a:bodyPr/>
                    <a:lstStyle/>
                    <a:p>
                      <a:r>
                        <a:rPr lang="en-GB" sz="1100" smtClean="0"/>
                        <a:t>N (%)</a:t>
                      </a:r>
                      <a:endParaRPr lang="en-GB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6" marR="84406" marT="34290" marB="34290"/>
                </a:tc>
              </a:tr>
              <a:tr h="594588"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Diabetes</a:t>
                      </a:r>
                      <a:endParaRPr lang="en-GB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6" marR="84406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/>
                        <a:t>1,604 (5.64)</a:t>
                      </a:r>
                      <a:endParaRPr lang="en-GB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/>
                        <a:t>134 (14.77)</a:t>
                      </a:r>
                      <a:endParaRPr lang="en-GB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/>
                        <a:t>189 (17.68)</a:t>
                      </a:r>
                      <a:endParaRPr lang="en-GB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/>
                        <a:t>1,122 (3.17)</a:t>
                      </a:r>
                      <a:endParaRPr lang="en-GB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/>
                        <a:t>108 (8.34)</a:t>
                      </a:r>
                      <a:endParaRPr lang="en-GB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/>
                        <a:t>126 (11.60)</a:t>
                      </a:r>
                      <a:endParaRPr lang="en-GB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/>
          </a:p>
        </p:txBody>
      </p:sp>
      <p:graphicFrame>
        <p:nvGraphicFramePr>
          <p:cNvPr id="6" name="Chart 5"/>
          <p:cNvGraphicFramePr>
            <a:graphicFrameLocks noGrp="1"/>
          </p:cNvGraphicFramePr>
          <p:nvPr/>
        </p:nvGraphicFramePr>
        <p:xfrm>
          <a:off x="467544" y="2427734"/>
          <a:ext cx="4032449" cy="2571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>
            <a:graphicFrameLocks noGrp="1"/>
          </p:cNvGraphicFramePr>
          <p:nvPr/>
        </p:nvGraphicFramePr>
        <p:xfrm>
          <a:off x="2123728" y="195486"/>
          <a:ext cx="4032448" cy="24997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/>
          <p:cNvGraphicFramePr>
            <a:graphicFrameLocks noGrp="1"/>
          </p:cNvGraphicFramePr>
          <p:nvPr/>
        </p:nvGraphicFramePr>
        <p:xfrm>
          <a:off x="5148064" y="2067694"/>
          <a:ext cx="3672408" cy="30758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395536" y="-308570"/>
            <a:ext cx="8538914" cy="857250"/>
          </a:xfrm>
          <a:prstGeom prst="rect">
            <a:avLst/>
          </a:prstGeom>
        </p:spPr>
        <p:txBody>
          <a:bodyPr anchor="b">
            <a:normAutofit fontScale="97500"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ＭＳ Ｐゴシック" charset="0"/>
                <a:cs typeface="+mj-cs"/>
              </a:rPr>
              <a:t>Impact of fitness &amp; strength on risk of diabetes (Men) 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ＭＳ Ｐゴシック" charset="0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/>
          </a:p>
        </p:txBody>
      </p:sp>
      <p:graphicFrame>
        <p:nvGraphicFramePr>
          <p:cNvPr id="7" name="Chart 6"/>
          <p:cNvGraphicFramePr>
            <a:graphicFrameLocks noGrp="1"/>
          </p:cNvGraphicFramePr>
          <p:nvPr/>
        </p:nvGraphicFramePr>
        <p:xfrm>
          <a:off x="323528" y="2427734"/>
          <a:ext cx="3816424" cy="24997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/>
          <p:cNvGraphicFramePr>
            <a:graphicFrameLocks noGrp="1"/>
          </p:cNvGraphicFramePr>
          <p:nvPr/>
        </p:nvGraphicFramePr>
        <p:xfrm>
          <a:off x="2411760" y="267494"/>
          <a:ext cx="3744416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Chart 5"/>
          <p:cNvGraphicFramePr>
            <a:graphicFrameLocks noGrp="1"/>
          </p:cNvGraphicFramePr>
          <p:nvPr/>
        </p:nvGraphicFramePr>
        <p:xfrm>
          <a:off x="4716016" y="2355726"/>
          <a:ext cx="4176464" cy="27877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>
          <a:xfrm>
            <a:off x="395536" y="-308570"/>
            <a:ext cx="8538914" cy="857250"/>
          </a:xfrm>
          <a:prstGeom prst="rect">
            <a:avLst/>
          </a:prstGeom>
        </p:spPr>
        <p:txBody>
          <a:bodyPr anchor="b">
            <a:normAutofit fontScale="97500"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ＭＳ Ｐゴシック" charset="0"/>
                <a:cs typeface="+mj-cs"/>
              </a:rPr>
              <a:t>Impact of fitness &amp; strength on risk of diabetes (Women) 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ＭＳ Ｐゴシック" charset="0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95536" y="-380578"/>
            <a:ext cx="8538914" cy="857250"/>
          </a:xfrm>
          <a:prstGeom prst="rect">
            <a:avLst/>
          </a:prstGeom>
        </p:spPr>
        <p:txBody>
          <a:bodyPr anchor="b">
            <a:normAutofit fontScale="97500"/>
          </a:bodyPr>
          <a:lstStyle/>
          <a:p>
            <a:pPr lvl="0" eaLnBrk="0" hangingPunct="0"/>
            <a:r>
              <a:rPr lang="en-GB" sz="2800" dirty="0" smtClean="0">
                <a:solidFill>
                  <a:srgbClr val="00206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ＭＳ Ｐゴシック" charset="0"/>
                <a:cs typeface="+mj-cs"/>
              </a:rPr>
              <a:t>Breakdown of </a:t>
            </a:r>
            <a:r>
              <a:rPr lang="en-GB" sz="2800" dirty="0" err="1" smtClean="0">
                <a:solidFill>
                  <a:srgbClr val="00206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ＭＳ Ｐゴシック" charset="0"/>
                <a:cs typeface="+mj-cs"/>
              </a:rPr>
              <a:t>participantsby</a:t>
            </a:r>
            <a:r>
              <a:rPr lang="en-GB" sz="2800" dirty="0" smtClean="0">
                <a:solidFill>
                  <a:srgbClr val="00206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ＭＳ Ｐゴシック" charset="0"/>
                <a:cs typeface="+mj-cs"/>
              </a:rPr>
              <a:t> fitness &amp; strength (men)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ＭＳ Ｐゴシック" charset="0"/>
              <a:cs typeface="+mj-cs"/>
            </a:endParaRPr>
          </a:p>
        </p:txBody>
      </p:sp>
      <p:graphicFrame>
        <p:nvGraphicFramePr>
          <p:cNvPr id="12" name="Chart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4601125"/>
              </p:ext>
            </p:extLst>
          </p:nvPr>
        </p:nvGraphicFramePr>
        <p:xfrm>
          <a:off x="323528" y="2427734"/>
          <a:ext cx="3960440" cy="27157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6575085"/>
              </p:ext>
            </p:extLst>
          </p:nvPr>
        </p:nvGraphicFramePr>
        <p:xfrm>
          <a:off x="1907704" y="267494"/>
          <a:ext cx="3888432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Chart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7379624"/>
              </p:ext>
            </p:extLst>
          </p:nvPr>
        </p:nvGraphicFramePr>
        <p:xfrm>
          <a:off x="4499992" y="2119414"/>
          <a:ext cx="3960440" cy="30240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GB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95536" y="-380578"/>
            <a:ext cx="8538914" cy="857250"/>
          </a:xfrm>
          <a:prstGeom prst="rect">
            <a:avLst/>
          </a:prstGeom>
        </p:spPr>
        <p:txBody>
          <a:bodyPr anchor="b">
            <a:normAutofit fontScale="97500"/>
          </a:bodyPr>
          <a:lstStyle/>
          <a:p>
            <a:pPr lvl="0" eaLnBrk="0" hangingPunct="0"/>
            <a:r>
              <a:rPr lang="en-GB" sz="2800" dirty="0" smtClean="0">
                <a:solidFill>
                  <a:srgbClr val="00206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ＭＳ Ｐゴシック" charset="0"/>
                <a:cs typeface="+mj-cs"/>
              </a:rPr>
              <a:t>Breakdown of </a:t>
            </a:r>
            <a:r>
              <a:rPr lang="en-GB" sz="2800" dirty="0" err="1" smtClean="0">
                <a:solidFill>
                  <a:srgbClr val="00206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ＭＳ Ｐゴシック" charset="0"/>
                <a:cs typeface="+mj-cs"/>
              </a:rPr>
              <a:t>participantsby</a:t>
            </a:r>
            <a:r>
              <a:rPr lang="en-GB" sz="2800" dirty="0" smtClean="0">
                <a:solidFill>
                  <a:srgbClr val="00206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ＭＳ Ｐゴシック" charset="0"/>
                <a:cs typeface="+mj-cs"/>
              </a:rPr>
              <a:t> fitness &amp; strength (women)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ＭＳ Ｐゴシック" charset="0"/>
              <a:cs typeface="+mj-cs"/>
            </a:endParaRPr>
          </a:p>
        </p:txBody>
      </p:sp>
      <p:graphicFrame>
        <p:nvGraphicFramePr>
          <p:cNvPr id="7" name="Char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1389424"/>
              </p:ext>
            </p:extLst>
          </p:nvPr>
        </p:nvGraphicFramePr>
        <p:xfrm>
          <a:off x="5004048" y="2106634"/>
          <a:ext cx="3960440" cy="30368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1580714"/>
              </p:ext>
            </p:extLst>
          </p:nvPr>
        </p:nvGraphicFramePr>
        <p:xfrm>
          <a:off x="683568" y="2119664"/>
          <a:ext cx="3960507" cy="30238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hart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8663765"/>
              </p:ext>
            </p:extLst>
          </p:nvPr>
        </p:nvGraphicFramePr>
        <p:xfrm>
          <a:off x="3203848" y="56707"/>
          <a:ext cx="3950367" cy="26590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 lIns="77925" tIns="38963" rIns="77925" bIns="38963" anchor="t"/>
          <a:lstStyle/>
          <a:p>
            <a:pPr>
              <a:defRPr/>
            </a:pPr>
            <a:endParaRPr lang="en-US" smtClean="0">
              <a:ea typeface="ＭＳ Ｐゴシック" pitchFamily="34" charset="-128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79388" y="-3176"/>
          <a:ext cx="8928994" cy="495119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40284"/>
                <a:gridCol w="1176531"/>
                <a:gridCol w="1326088"/>
                <a:gridCol w="1220000"/>
                <a:gridCol w="1255363"/>
                <a:gridCol w="1273046"/>
                <a:gridCol w="1237682"/>
              </a:tblGrid>
              <a:tr h="1451435">
                <a:tc gridSpan="7">
                  <a:txBody>
                    <a:bodyPr/>
                    <a:lstStyle/>
                    <a:p>
                      <a:pPr algn="l"/>
                      <a:endParaRPr lang="en-GB" sz="1400" kern="1200" baseline="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baseline="0" dirty="0" smtClean="0"/>
                        <a:t>Table 2.</a:t>
                      </a:r>
                      <a:r>
                        <a:rPr lang="en-GB" sz="1400" b="1" dirty="0" smtClean="0">
                          <a:latin typeface="+mn-lt"/>
                        </a:rPr>
                        <a:t> Attributable risk and attributable fraction of low-to-moderate </a:t>
                      </a:r>
                      <a:r>
                        <a:rPr lang="en-GB" sz="1400" b="1" dirty="0" err="1" smtClean="0">
                          <a:latin typeface="+mn-lt"/>
                        </a:rPr>
                        <a:t>cardiorespiratory</a:t>
                      </a:r>
                      <a:r>
                        <a:rPr lang="en-GB" sz="1400" b="1" dirty="0" smtClean="0">
                          <a:latin typeface="+mn-lt"/>
                        </a:rPr>
                        <a:t> fitness and low-to-moderate muscular strength for diabetes in White, Black and South Asian men and women</a:t>
                      </a:r>
                    </a:p>
                    <a:p>
                      <a:pPr algn="ctr"/>
                      <a:endParaRPr lang="en-GB" sz="1400" dirty="0"/>
                    </a:p>
                  </a:txBody>
                  <a:tcPr marL="84406" marR="84406" marT="34290" marB="34290"/>
                </a:tc>
                <a:tc hMerge="1">
                  <a:txBody>
                    <a:bodyPr/>
                    <a:lstStyle/>
                    <a:p>
                      <a:endParaRPr lang="en-GB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40029">
                <a:tc>
                  <a:txBody>
                    <a:bodyPr/>
                    <a:lstStyle/>
                    <a:p>
                      <a:endParaRPr lang="en-GB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6" marR="84406" marT="34290" marB="34290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+mn-lt"/>
                          <a:cs typeface="Arial" pitchFamily="34" charset="0"/>
                        </a:rPr>
                        <a:t>Men</a:t>
                      </a:r>
                      <a:endParaRPr lang="en-GB" sz="1200" dirty="0">
                        <a:latin typeface="+mn-lt"/>
                        <a:cs typeface="Arial" pitchFamily="34" charset="0"/>
                      </a:endParaRPr>
                    </a:p>
                  </a:txBody>
                  <a:tcPr marL="84406" marR="84406" marT="34290" marB="34290"/>
                </a:tc>
                <a:tc hMerge="1">
                  <a:txBody>
                    <a:bodyPr/>
                    <a:lstStyle/>
                    <a:p>
                      <a:endParaRPr lang="en-GB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+mn-lt"/>
                          <a:cs typeface="Arial" pitchFamily="34" charset="0"/>
                        </a:rPr>
                        <a:t>Women</a:t>
                      </a:r>
                      <a:endParaRPr lang="en-GB" sz="1200" dirty="0">
                        <a:latin typeface="+mn-lt"/>
                        <a:cs typeface="Arial" pitchFamily="34" charset="0"/>
                      </a:endParaRPr>
                    </a:p>
                  </a:txBody>
                  <a:tcPr marL="84406" marR="84406" marT="34290" marB="34290"/>
                </a:tc>
                <a:tc hMerge="1">
                  <a:txBody>
                    <a:bodyPr/>
                    <a:lstStyle/>
                    <a:p>
                      <a:endParaRPr lang="en-GB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865142">
                <a:tc>
                  <a:txBody>
                    <a:bodyPr/>
                    <a:lstStyle/>
                    <a:p>
                      <a:endParaRPr lang="en-GB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6" marR="84406" marT="34290" marB="3429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/>
                        <a:t>White</a:t>
                      </a:r>
                      <a:endParaRPr lang="en-GB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71" marR="5067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/>
                        <a:t>Black</a:t>
                      </a:r>
                      <a:endParaRPr lang="en-GB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71" marR="5067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/>
                        <a:t>South Asian</a:t>
                      </a:r>
                      <a:endParaRPr lang="en-GB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71" marR="5067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/>
                        <a:t>White</a:t>
                      </a:r>
                      <a:endParaRPr lang="en-GB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71" marR="5067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/>
                        <a:t>Black</a:t>
                      </a:r>
                      <a:endParaRPr lang="en-GB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71" marR="5067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/>
                        <a:t>South Asian</a:t>
                      </a:r>
                      <a:endParaRPr lang="en-GB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71" marR="50671" marT="0" marB="0" anchor="ctr"/>
                </a:tc>
              </a:tr>
              <a:tr h="10478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/>
                        <a:t>Attributable risk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/>
                        <a:t>(diabetes cases per 100 people)</a:t>
                      </a:r>
                      <a:endParaRPr lang="en-GB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71" marR="5067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/>
                        <a:t>1.4 (0.5-2.3)</a:t>
                      </a:r>
                      <a:endParaRPr lang="en-GB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71" marR="5067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/>
                        <a:t>4.1 (3.5-10.9)</a:t>
                      </a:r>
                      <a:endParaRPr lang="en-GB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71" marR="5067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457325" algn="l"/>
                        </a:tabLst>
                      </a:pPr>
                      <a:r>
                        <a:rPr lang="en-GB" sz="1200" dirty="0"/>
                        <a:t>8.2 (2.3-18.6)</a:t>
                      </a:r>
                      <a:endParaRPr lang="en-GB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71" marR="5067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/>
                        <a:t>1.0 (0.5-1.5)</a:t>
                      </a:r>
                      <a:endParaRPr lang="en-GB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71" marR="5067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/>
                        <a:t>4.3 (2.2-7.8)</a:t>
                      </a:r>
                      <a:endParaRPr lang="en-GB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71" marR="5067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/>
                        <a:t>5.0 (2.8-12.5)</a:t>
                      </a:r>
                      <a:endParaRPr lang="en-GB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71" marR="50671" marT="0" marB="0" anchor="ctr"/>
                </a:tc>
              </a:tr>
              <a:tr h="11467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/>
                        <a:t>Attributable fraction for diabetes risk (%)</a:t>
                      </a:r>
                      <a:endParaRPr lang="en-GB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71" marR="5067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/>
                        <a:t>24.5 (6.3-39.1)</a:t>
                      </a:r>
                      <a:endParaRPr lang="en-GB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71" marR="5067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/>
                        <a:t>28.1 (22.5-60.4)</a:t>
                      </a:r>
                      <a:endParaRPr lang="en-GB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71" marR="5067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/>
                        <a:t>45.7 (18.8-81.2)</a:t>
                      </a:r>
                      <a:endParaRPr lang="en-GB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71" marR="5067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/>
                        <a:t>27.3 (5.1-44.3)</a:t>
                      </a:r>
                      <a:endParaRPr lang="en-GB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71" marR="5067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/>
                        <a:t>42.6 (20.1-79.9)</a:t>
                      </a:r>
                      <a:endParaRPr lang="en-GB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71" marR="5067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/>
                        <a:t>47.2 (20.8-86.6)</a:t>
                      </a:r>
                      <a:endParaRPr lang="en-GB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71" marR="50671" marT="0" marB="0" anchor="ctr"/>
                </a:tc>
              </a:tr>
            </a:tbl>
          </a:graphicData>
        </a:graphic>
      </p:graphicFrame>
      <p:sp>
        <p:nvSpPr>
          <p:cNvPr id="4" name="Oval 3"/>
          <p:cNvSpPr/>
          <p:nvPr/>
        </p:nvSpPr>
        <p:spPr>
          <a:xfrm>
            <a:off x="2941216" y="2978398"/>
            <a:ext cx="2304256" cy="64807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6732240" y="2931790"/>
            <a:ext cx="2304256" cy="64807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77925" tIns="38963" rIns="77925" bIns="38963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Discussion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800" dirty="0" smtClean="0"/>
              <a:t>Findings suggest a graded association between weaker muscular strength, low </a:t>
            </a:r>
            <a:r>
              <a:rPr lang="en-GB" sz="1800" dirty="0" err="1" smtClean="0"/>
              <a:t>cardiorespiratory</a:t>
            </a:r>
            <a:r>
              <a:rPr lang="en-GB" sz="1800" dirty="0" smtClean="0"/>
              <a:t> fitness and diabetes risk, particularly in South Asian and Black ethnic groups.</a:t>
            </a:r>
          </a:p>
          <a:p>
            <a:pPr lvl="1"/>
            <a:r>
              <a:rPr lang="en-GB" sz="1800" dirty="0" smtClean="0">
                <a:solidFill>
                  <a:srgbClr val="FF0000"/>
                </a:solidFill>
              </a:rPr>
              <a:t>remained significant after adjustment for adiposity (BMI and %body fat).</a:t>
            </a:r>
          </a:p>
          <a:p>
            <a:endParaRPr lang="en-GB" sz="1800" dirty="0" smtClean="0"/>
          </a:p>
          <a:p>
            <a:pPr eaLnBrk="1" hangingPunct="1">
              <a:buClr>
                <a:srgbClr val="D16349"/>
              </a:buClr>
            </a:pPr>
            <a:r>
              <a:rPr lang="en-GB" sz="1800" dirty="0" smtClean="0">
                <a:solidFill>
                  <a:srgbClr val="000000"/>
                </a:solidFill>
                <a:ea typeface="ＭＳ Ｐゴシック" pitchFamily="34" charset="-128"/>
              </a:rPr>
              <a:t>Need to include strength-training exercises, as well as aerobic physical activity, in future lifestyle interventions trials for diabetes prevention.</a:t>
            </a:r>
          </a:p>
          <a:p>
            <a:pPr eaLnBrk="1" hangingPunct="1">
              <a:buClr>
                <a:srgbClr val="D16349"/>
              </a:buClr>
            </a:pPr>
            <a:endParaRPr lang="en-GB" sz="1800" dirty="0" smtClean="0">
              <a:solidFill>
                <a:srgbClr val="000000"/>
              </a:solidFill>
              <a:ea typeface="ＭＳ Ｐゴシック" pitchFamily="34" charset="-128"/>
            </a:endParaRPr>
          </a:p>
          <a:p>
            <a:pPr eaLnBrk="1" hangingPunct="1">
              <a:buClr>
                <a:srgbClr val="D16349"/>
              </a:buClr>
            </a:pPr>
            <a:r>
              <a:rPr lang="en-GB" sz="1800" dirty="0" smtClean="0">
                <a:solidFill>
                  <a:srgbClr val="000000"/>
                </a:solidFill>
                <a:ea typeface="ＭＳ Ｐゴシック" pitchFamily="34" charset="-128"/>
              </a:rPr>
              <a:t>Need to target black and south Asian adults for interventions to increase strength and fitness. </a:t>
            </a:r>
          </a:p>
          <a:p>
            <a:endParaRPr lang="en-GB" sz="1800" dirty="0" smtClean="0"/>
          </a:p>
        </p:txBody>
      </p:sp>
      <p:sp>
        <p:nvSpPr>
          <p:cNvPr id="19460" name="TextBox 3"/>
          <p:cNvSpPr txBox="1">
            <a:spLocks noChangeArrowheads="1"/>
          </p:cNvSpPr>
          <p:nvPr/>
        </p:nvSpPr>
        <p:spPr bwMode="auto">
          <a:xfrm>
            <a:off x="5165481" y="620317"/>
            <a:ext cx="3978519" cy="448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7925" tIns="38963" rIns="77925" bIns="38963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Result (</a:t>
            </a:r>
            <a:r>
              <a:rPr lang="en-GB" b="1" dirty="0" err="1">
                <a:solidFill>
                  <a:schemeClr val="bg1"/>
                </a:solidFill>
              </a:rPr>
              <a:t>contd</a:t>
            </a:r>
            <a:r>
              <a:rPr lang="en-GB" b="1" dirty="0">
                <a:solidFill>
                  <a:schemeClr val="bg1"/>
                </a:solidFill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Strengths and Limitations</a:t>
            </a:r>
            <a:endParaRPr lang="en-GB" dirty="0"/>
          </a:p>
        </p:txBody>
      </p:sp>
      <p:sp>
        <p:nvSpPr>
          <p:cNvPr id="6" name="Content Placeholder 2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2800" b="1">
                <a:solidFill>
                  <a:srgbClr val="00213B"/>
                </a:solidFill>
                <a:latin typeface="+mn-lt"/>
                <a:ea typeface="Arial" pitchFamily="-105" charset="0"/>
                <a:cs typeface="+mn-cs"/>
              </a:defRPr>
            </a:lvl1pPr>
            <a:lvl2pPr marL="1588" indent="455613" algn="l" rtl="0" eaLnBrk="0" fontAlgn="base" hangingPunct="0">
              <a:spcBef>
                <a:spcPct val="30000"/>
              </a:spcBef>
              <a:spcAft>
                <a:spcPct val="0"/>
              </a:spcAft>
              <a:buChar char="–"/>
              <a:defRPr sz="2600">
                <a:solidFill>
                  <a:schemeClr val="tx1"/>
                </a:solidFill>
                <a:latin typeface="+mn-lt"/>
                <a:ea typeface="Arial" pitchFamily="-105" charset="0"/>
                <a:cs typeface="+mn-cs"/>
              </a:defRPr>
            </a:lvl2pPr>
            <a:lvl3pPr marL="177800" indent="-174625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  <a:ea typeface="Arial" pitchFamily="-105" charset="0"/>
                <a:cs typeface="+mn-cs"/>
              </a:defRPr>
            </a:lvl3pPr>
            <a:lvl4pPr marL="346075" indent="-166688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Arial" pitchFamily="-105" charset="0"/>
                <a:cs typeface="+mn-cs"/>
              </a:defRPr>
            </a:lvl4pPr>
            <a:lvl5pPr marL="523875" indent="-176213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Arial" pitchFamily="-105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defRPr/>
            </a:pPr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Strength of study:</a:t>
            </a:r>
          </a:p>
          <a:p>
            <a:pPr lvl="3">
              <a:defRPr/>
            </a:pPr>
            <a:r>
              <a:rPr lang="en-GB" dirty="0" smtClean="0"/>
              <a:t>Primary predictors objectively measured </a:t>
            </a:r>
          </a:p>
          <a:p>
            <a:pPr lvl="3">
              <a:defRPr/>
            </a:pPr>
            <a:r>
              <a:rPr lang="en-GB" dirty="0" smtClean="0"/>
              <a:t>Large sample size</a:t>
            </a:r>
          </a:p>
          <a:p>
            <a:pPr lvl="3">
              <a:defRPr/>
            </a:pPr>
            <a:r>
              <a:rPr lang="en-GB" dirty="0" smtClean="0"/>
              <a:t>Ethnic diversity</a:t>
            </a:r>
          </a:p>
          <a:p>
            <a:pPr>
              <a:defRPr/>
            </a:pPr>
            <a:endParaRPr lang="en-GB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defRPr/>
            </a:pPr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Limitations:</a:t>
            </a:r>
          </a:p>
          <a:p>
            <a:pPr lvl="3">
              <a:defRPr/>
            </a:pPr>
            <a:r>
              <a:rPr lang="en-GB" dirty="0" smtClean="0"/>
              <a:t>Cross sectional study</a:t>
            </a:r>
          </a:p>
          <a:p>
            <a:pPr lvl="3">
              <a:defRPr/>
            </a:pPr>
            <a:r>
              <a:rPr lang="en-GB" dirty="0" smtClean="0"/>
              <a:t>Can not determine causal association</a:t>
            </a:r>
          </a:p>
          <a:p>
            <a:pPr lvl="3">
              <a:defRPr/>
            </a:pPr>
            <a:r>
              <a:rPr lang="en-GB" dirty="0" smtClean="0"/>
              <a:t>Selection bias?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GB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Conclusion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1331913" y="1276350"/>
            <a:ext cx="7499350" cy="3600450"/>
          </a:xfrm>
        </p:spPr>
        <p:txBody>
          <a:bodyPr/>
          <a:lstStyle/>
          <a:p>
            <a:pPr eaLnBrk="1" hangingPunct="1"/>
            <a:r>
              <a:rPr lang="en-GB" sz="1800" smtClean="0">
                <a:ea typeface="ＭＳ Ｐゴシック" pitchFamily="34" charset="-128"/>
              </a:rPr>
              <a:t>Independent associations between fitness and muscular strength on diabetes risk in white European, south Asian and black adults</a:t>
            </a:r>
          </a:p>
          <a:p>
            <a:pPr eaLnBrk="1" hangingPunct="1"/>
            <a:endParaRPr lang="en-GB" sz="1800" smtClean="0">
              <a:ea typeface="ＭＳ Ｐゴシック" pitchFamily="34" charset="-128"/>
            </a:endParaRPr>
          </a:p>
          <a:p>
            <a:pPr eaLnBrk="1" hangingPunct="1"/>
            <a:r>
              <a:rPr lang="en-GB" sz="1800" smtClean="0">
                <a:ea typeface="ＭＳ Ｐゴシック" pitchFamily="34" charset="-128"/>
              </a:rPr>
              <a:t>Low-to-moderate fitness and strength could importantly contribute to a disproportionately large proportion of diabetes cases in the south Asian and black groups</a:t>
            </a:r>
          </a:p>
          <a:p>
            <a:pPr eaLnBrk="1" hangingPunct="1"/>
            <a:endParaRPr lang="en-GB" sz="1800" smtClean="0">
              <a:ea typeface="ＭＳ Ｐゴシック" pitchFamily="34" charset="-128"/>
            </a:endParaRPr>
          </a:p>
          <a:p>
            <a:pPr eaLnBrk="1" hangingPunct="1"/>
            <a:r>
              <a:rPr lang="en-GB" sz="1800" smtClean="0">
                <a:ea typeface="ＭＳ Ｐゴシック" pitchFamily="34" charset="-128"/>
              </a:rPr>
              <a:t>A clear case for future randomised controlled trials of interventions to improve both strength and fitness in non-white populations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Translating research into practice ……</a:t>
            </a:r>
            <a:endParaRPr lang="en-GB" sz="3200" dirty="0"/>
          </a:p>
        </p:txBody>
      </p:sp>
      <p:pic>
        <p:nvPicPr>
          <p:cNvPr id="1026" name="Picture 2" descr="C:\Users\jp111c\AppData\Local\Microsoft\Windows\Temporary Internet Files\Content.Outlook\0IV38GF4\photo (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4861005" y="915565"/>
            <a:ext cx="4096456" cy="2304256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504" y="2366013"/>
            <a:ext cx="4680520" cy="2726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>
            <a:off x="1403648" y="2715766"/>
            <a:ext cx="216024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Outline</a:t>
            </a:r>
            <a:endParaRPr lang="en-GB" dirty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1435100" y="1059582"/>
            <a:ext cx="7499350" cy="3600450"/>
          </a:xfrm>
        </p:spPr>
        <p:txBody>
          <a:bodyPr/>
          <a:lstStyle/>
          <a:p>
            <a:r>
              <a:rPr lang="en-GB" dirty="0" smtClean="0">
                <a:ea typeface="ＭＳ Ｐゴシック" pitchFamily="34" charset="-128"/>
              </a:rPr>
              <a:t>Background</a:t>
            </a:r>
          </a:p>
          <a:p>
            <a:r>
              <a:rPr lang="en-GB" dirty="0" smtClean="0">
                <a:ea typeface="ＭＳ Ｐゴシック" pitchFamily="34" charset="-128"/>
              </a:rPr>
              <a:t>Study Aims</a:t>
            </a:r>
          </a:p>
          <a:p>
            <a:r>
              <a:rPr lang="en-GB" dirty="0" smtClean="0">
                <a:ea typeface="ＭＳ Ｐゴシック" pitchFamily="34" charset="-128"/>
              </a:rPr>
              <a:t>Methods</a:t>
            </a:r>
          </a:p>
          <a:p>
            <a:r>
              <a:rPr lang="en-GB" dirty="0" smtClean="0">
                <a:ea typeface="ＭＳ Ｐゴシック" pitchFamily="34" charset="-128"/>
              </a:rPr>
              <a:t>Result</a:t>
            </a:r>
          </a:p>
          <a:p>
            <a:r>
              <a:rPr lang="en-GB" dirty="0" smtClean="0">
                <a:ea typeface="ＭＳ Ｐゴシック" pitchFamily="34" charset="-128"/>
              </a:rPr>
              <a:t>Discussion</a:t>
            </a:r>
          </a:p>
          <a:p>
            <a:r>
              <a:rPr lang="en-GB" dirty="0" smtClean="0">
                <a:ea typeface="ＭＳ Ｐゴシック" pitchFamily="34" charset="-128"/>
              </a:rPr>
              <a:t>Strengths and Limitations</a:t>
            </a:r>
          </a:p>
          <a:p>
            <a:r>
              <a:rPr lang="en-GB" dirty="0" smtClean="0">
                <a:ea typeface="ＭＳ Ｐゴシック" pitchFamily="34" charset="-128"/>
              </a:rPr>
              <a:t>Conclusion</a:t>
            </a:r>
          </a:p>
          <a:p>
            <a:endParaRPr lang="en-GB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GB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The rest of the team ….. </a:t>
            </a:r>
          </a:p>
        </p:txBody>
      </p:sp>
      <p:sp>
        <p:nvSpPr>
          <p:cNvPr id="27651" name="Content Placeholder 11"/>
          <p:cNvSpPr>
            <a:spLocks noGrp="1"/>
          </p:cNvSpPr>
          <p:nvPr>
            <p:ph idx="1"/>
          </p:nvPr>
        </p:nvSpPr>
        <p:spPr>
          <a:xfrm>
            <a:off x="1187450" y="1203325"/>
            <a:ext cx="7499350" cy="3600450"/>
          </a:xfrm>
        </p:spPr>
        <p:txBody>
          <a:bodyPr/>
          <a:lstStyle/>
          <a:p>
            <a:r>
              <a:rPr lang="en-GB" sz="1800" smtClean="0">
                <a:ea typeface="ＭＳ Ｐゴシック" pitchFamily="34" charset="-128"/>
              </a:rPr>
              <a:t>Jason M.R. Gill, </a:t>
            </a:r>
          </a:p>
          <a:p>
            <a:r>
              <a:rPr lang="en-GB" sz="1800" smtClean="0">
                <a:ea typeface="ＭＳ Ｐゴシック" pitchFamily="34" charset="-128"/>
              </a:rPr>
              <a:t>Daniel F. Mackay, </a:t>
            </a:r>
          </a:p>
          <a:p>
            <a:r>
              <a:rPr lang="en-GB" sz="1800" smtClean="0">
                <a:ea typeface="ＭＳ Ｐゴシック" pitchFamily="34" charset="-128"/>
              </a:rPr>
              <a:t>Naveed Sattar, </a:t>
            </a:r>
          </a:p>
          <a:p>
            <a:r>
              <a:rPr lang="en-GB" sz="1800" smtClean="0">
                <a:ea typeface="ＭＳ Ｐゴシック" pitchFamily="34" charset="-128"/>
              </a:rPr>
              <a:t>Jill P. Pell</a:t>
            </a:r>
          </a:p>
          <a:p>
            <a:endParaRPr lang="en-GB" sz="1800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8038" y="303610"/>
            <a:ext cx="2659062" cy="4201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1" y="2517744"/>
            <a:ext cx="978099" cy="227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3813888"/>
            <a:ext cx="720080" cy="167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 rot="20798173">
            <a:off x="5404024" y="532466"/>
            <a:ext cx="364715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</a:rPr>
              <a:t>Thank you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GB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Background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1435100" y="1058863"/>
            <a:ext cx="7499350" cy="3790950"/>
          </a:xfrm>
        </p:spPr>
        <p:txBody>
          <a:bodyPr>
            <a:normAutofit/>
          </a:bodyPr>
          <a:lstStyle/>
          <a:p>
            <a:pPr eaLnBrk="1" hangingPunct="1">
              <a:buFont typeface="Wingdings 2" charset="0"/>
              <a:buChar char=""/>
              <a:defRPr/>
            </a:pPr>
            <a:r>
              <a:rPr lang="en-GB" sz="1900" dirty="0"/>
              <a:t>Type 2 diabetes is a major public health </a:t>
            </a:r>
            <a:r>
              <a:rPr lang="en-GB" sz="1900" dirty="0" smtClean="0"/>
              <a:t>p</a:t>
            </a:r>
            <a:r>
              <a:rPr lang="en-GB" sz="1800" dirty="0" smtClean="0"/>
              <a:t>roblem</a:t>
            </a:r>
          </a:p>
          <a:p>
            <a:pPr eaLnBrk="1" hangingPunct="1">
              <a:buFont typeface="Wingdings 2" charset="0"/>
              <a:buChar char=""/>
              <a:defRPr/>
            </a:pPr>
            <a:endParaRPr lang="en-GB" sz="1800" dirty="0"/>
          </a:p>
          <a:p>
            <a:pPr eaLnBrk="1" hangingPunct="1">
              <a:buFont typeface="Wingdings 2" charset="0"/>
              <a:buChar char=""/>
              <a:defRPr/>
            </a:pPr>
            <a:r>
              <a:rPr lang="en-GB" sz="1900" dirty="0" smtClean="0"/>
              <a:t>Diabetes prevalence</a:t>
            </a:r>
          </a:p>
          <a:p>
            <a:pPr lvl="1" eaLnBrk="1" hangingPunct="1">
              <a:buFont typeface="Verdana" charset="0"/>
              <a:buChar char="◦"/>
              <a:defRPr/>
            </a:pPr>
            <a:r>
              <a:rPr lang="en-GB" sz="1400" dirty="0" smtClean="0"/>
              <a:t> </a:t>
            </a:r>
            <a:r>
              <a:rPr lang="en-GB" sz="1500" dirty="0"/>
              <a:t>B</a:t>
            </a:r>
            <a:r>
              <a:rPr lang="en-GB" sz="1500" dirty="0" smtClean="0"/>
              <a:t>lack (2x White European)</a:t>
            </a:r>
          </a:p>
          <a:p>
            <a:pPr lvl="1" eaLnBrk="1" hangingPunct="1">
              <a:buFont typeface="Verdana" charset="0"/>
              <a:buChar char="◦"/>
              <a:defRPr/>
            </a:pPr>
            <a:r>
              <a:rPr lang="en-GB" sz="1500" dirty="0" smtClean="0"/>
              <a:t> </a:t>
            </a:r>
            <a:r>
              <a:rPr lang="en-GB" sz="1500" dirty="0"/>
              <a:t>S</a:t>
            </a:r>
            <a:r>
              <a:rPr lang="en-GB" sz="1500" dirty="0" smtClean="0"/>
              <a:t>outh </a:t>
            </a:r>
            <a:r>
              <a:rPr lang="en-GB" sz="1500" dirty="0"/>
              <a:t>Asian </a:t>
            </a:r>
            <a:r>
              <a:rPr lang="en-GB" sz="1500" dirty="0" smtClean="0"/>
              <a:t>(4x White European) </a:t>
            </a:r>
          </a:p>
          <a:p>
            <a:pPr marL="82550" indent="0" eaLnBrk="1" hangingPunct="1">
              <a:buFont typeface="Wingdings 2" charset="0"/>
              <a:buNone/>
              <a:defRPr/>
            </a:pPr>
            <a:endParaRPr lang="en-GB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2859782"/>
            <a:ext cx="910945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2859782"/>
            <a:ext cx="836093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3238581"/>
            <a:ext cx="751210" cy="1781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5845274" cy="2079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5297122" y="3642227"/>
            <a:ext cx="3883390" cy="1521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16625" y="0"/>
            <a:ext cx="3563887" cy="3304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77925" tIns="38963" rIns="77925" bIns="38963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107723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6" descr="lindarunni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76243" y="0"/>
            <a:ext cx="276078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44762" y="3180160"/>
            <a:ext cx="2618643" cy="2022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8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6282" y="3462337"/>
            <a:ext cx="5780942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9" name="Picture 10" descr="http://www.t-nation.com/img/photos/2013/13-799-01/0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" y="3181350"/>
            <a:ext cx="6280638" cy="2064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Background (cont’d)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43516" indent="-243516">
              <a:buFont typeface="Arial" pitchFamily="34" charset="0"/>
              <a:buChar char="•"/>
              <a:defRPr/>
            </a:pPr>
            <a:r>
              <a:rPr lang="en-GB" sz="2000" dirty="0" smtClean="0"/>
              <a:t> Low </a:t>
            </a:r>
            <a:r>
              <a:rPr lang="en-GB" sz="2000" dirty="0" err="1" smtClean="0"/>
              <a:t>cardiorespiratory</a:t>
            </a:r>
            <a:r>
              <a:rPr lang="en-GB" sz="2000" dirty="0" smtClean="0"/>
              <a:t> fitness </a:t>
            </a:r>
          </a:p>
          <a:p>
            <a:pPr marL="518154" lvl="1" indent="-243516">
              <a:buFont typeface="Arial" pitchFamily="34" charset="0"/>
              <a:buChar char="•"/>
              <a:defRPr/>
            </a:pPr>
            <a:r>
              <a:rPr lang="en-GB" sz="1600" dirty="0" smtClean="0"/>
              <a:t> involved in the progression from normal glucose metabolism to type 2 diabetes (T2D);</a:t>
            </a:r>
          </a:p>
          <a:p>
            <a:pPr marL="518154" lvl="1" indent="-243516">
              <a:buFont typeface="Arial" pitchFamily="34" charset="0"/>
              <a:buChar char="•"/>
              <a:defRPr/>
            </a:pPr>
            <a:r>
              <a:rPr lang="en-GB" sz="1600" dirty="0" smtClean="0"/>
              <a:t>predictors of cardiovascular events and premature mortality in T2D individuals.</a:t>
            </a:r>
          </a:p>
          <a:p>
            <a:pPr>
              <a:buNone/>
              <a:defRPr/>
            </a:pPr>
            <a:r>
              <a:rPr lang="en-GB" sz="2000" dirty="0" smtClean="0"/>
              <a:t> </a:t>
            </a:r>
          </a:p>
          <a:p>
            <a:pPr marL="243516" indent="-243516">
              <a:buFont typeface="Arial" pitchFamily="34" charset="0"/>
              <a:buChar char="•"/>
              <a:defRPr/>
            </a:pPr>
            <a:r>
              <a:rPr lang="en-GB" sz="2000" dirty="0" smtClean="0"/>
              <a:t>Muscular strength is a predictor of all-cause mortality, as well as disability.</a:t>
            </a:r>
          </a:p>
          <a:p>
            <a:pPr lvl="2" eaLnBrk="1" hangingPunct="1">
              <a:buFont typeface="Wingdings 2" charset="0"/>
              <a:buChar char=""/>
              <a:defRPr/>
            </a:pPr>
            <a:endParaRPr lang="en-GB" sz="1000" dirty="0" smtClean="0"/>
          </a:p>
          <a:p>
            <a:pPr eaLnBrk="1" hangingPunct="1">
              <a:buFont typeface="Wingdings 2" charset="0"/>
              <a:buChar char=""/>
              <a:defRPr/>
            </a:pPr>
            <a:r>
              <a:rPr lang="en-GB" sz="1900" dirty="0" smtClean="0"/>
              <a:t>No epidemiological studies on </a:t>
            </a:r>
            <a:r>
              <a:rPr lang="en-GB" sz="2000" dirty="0" smtClean="0">
                <a:ea typeface="ＭＳ Ｐゴシック" pitchFamily="34" charset="-128"/>
              </a:rPr>
              <a:t>ethnic variation and diabetes prevalence</a:t>
            </a:r>
            <a:r>
              <a:rPr lang="en-GB" sz="1900" dirty="0" smtClean="0"/>
              <a:t> </a:t>
            </a:r>
          </a:p>
          <a:p>
            <a:endParaRPr lang="en-GB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631667" y="4869907"/>
            <a:ext cx="7836877" cy="263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7925" tIns="38963" rIns="77925" bIns="38963">
            <a:spAutoFit/>
          </a:bodyPr>
          <a:lstStyle/>
          <a:p>
            <a:r>
              <a:rPr lang="en-GB" sz="1200" dirty="0" err="1">
                <a:latin typeface="+mn-lt"/>
              </a:rPr>
              <a:t>Rantanen</a:t>
            </a:r>
            <a:r>
              <a:rPr lang="en-GB" sz="1200" dirty="0">
                <a:latin typeface="+mn-lt"/>
              </a:rPr>
              <a:t> T, et al; </a:t>
            </a:r>
            <a:r>
              <a:rPr lang="en-GB" sz="1200" dirty="0" err="1">
                <a:latin typeface="+mn-lt"/>
              </a:rPr>
              <a:t>Sayer</a:t>
            </a:r>
            <a:r>
              <a:rPr lang="en-GB" sz="1200" dirty="0">
                <a:latin typeface="+mn-lt"/>
              </a:rPr>
              <a:t> AA, et al; </a:t>
            </a:r>
            <a:r>
              <a:rPr lang="en-GB" sz="1200" dirty="0" err="1">
                <a:latin typeface="+mn-lt"/>
              </a:rPr>
              <a:t>Ghouri</a:t>
            </a:r>
            <a:r>
              <a:rPr lang="en-GB" sz="1200" dirty="0">
                <a:latin typeface="+mn-lt"/>
              </a:rPr>
              <a:t> N, et al; Wander PL, et al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GB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Study Aims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sz="1800" dirty="0" smtClean="0">
                <a:ea typeface="ＭＳ Ｐゴシック" pitchFamily="34" charset="-128"/>
              </a:rPr>
              <a:t>To determine the associations of  (a) </a:t>
            </a:r>
            <a:r>
              <a:rPr lang="en-GB" sz="1800" dirty="0" err="1" smtClean="0">
                <a:ea typeface="ＭＳ Ｐゴシック" pitchFamily="34" charset="-128"/>
              </a:rPr>
              <a:t>cardiorespiratory</a:t>
            </a:r>
            <a:r>
              <a:rPr lang="en-GB" sz="1800" dirty="0" smtClean="0">
                <a:ea typeface="ＭＳ Ｐゴシック" pitchFamily="34" charset="-128"/>
              </a:rPr>
              <a:t> fitness  (b) muscular strength on diabetes risk in White European, Black and South Asian.</a:t>
            </a:r>
          </a:p>
          <a:p>
            <a:pPr eaLnBrk="1" hangingPunct="1"/>
            <a:endParaRPr lang="en-GB" sz="1800" dirty="0" smtClean="0">
              <a:ea typeface="ＭＳ Ｐゴシック" pitchFamily="34" charset="-128"/>
            </a:endParaRPr>
          </a:p>
          <a:p>
            <a:pPr eaLnBrk="1" hangingPunct="1"/>
            <a:r>
              <a:rPr lang="en-GB" sz="1800" dirty="0" smtClean="0">
                <a:ea typeface="ＭＳ Ｐゴシック" pitchFamily="34" charset="-128"/>
              </a:rPr>
              <a:t>To determine the extent to which ethnic differences in fitness and muscle strength might account for observed differences in diabetes prevalence</a:t>
            </a:r>
          </a:p>
          <a:p>
            <a:pPr eaLnBrk="1" hangingPunct="1"/>
            <a:endParaRPr lang="en-GB" sz="1800" dirty="0" smtClean="0">
              <a:ea typeface="ＭＳ Ｐゴシック" pitchFamily="34" charset="-128"/>
            </a:endParaRPr>
          </a:p>
          <a:p>
            <a:pPr eaLnBrk="1" hangingPunct="1"/>
            <a:r>
              <a:rPr lang="en-GB" sz="1800" dirty="0" smtClean="0">
                <a:ea typeface="ＭＳ Ｐゴシック" pitchFamily="34" charset="-128"/>
              </a:rPr>
              <a:t>Whether the strength of these relationships similar across ethnic groups</a:t>
            </a:r>
          </a:p>
          <a:p>
            <a:pPr eaLnBrk="1" hangingPunct="1"/>
            <a:endParaRPr lang="en-GB" sz="1800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3350" y="1131888"/>
            <a:ext cx="7740650" cy="3600450"/>
          </a:xfrm>
        </p:spPr>
        <p:txBody>
          <a:bodyPr>
            <a:normAutofit fontScale="25000" lnSpcReduction="20000"/>
          </a:bodyPr>
          <a:lstStyle/>
          <a:p>
            <a:pPr eaLnBrk="1" hangingPunct="1">
              <a:buFont typeface="Wingdings 2" pitchFamily="18" charset="2"/>
              <a:buNone/>
              <a:defRPr/>
            </a:pPr>
            <a:r>
              <a:rPr lang="en-GB" sz="9600" b="1" dirty="0" smtClean="0">
                <a:ea typeface="ＭＳ Ｐゴシック" pitchFamily="34" charset="-128"/>
              </a:rPr>
              <a:t>Data Source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en-GB" sz="6400" b="1" dirty="0" smtClean="0">
                <a:ea typeface="ＭＳ Ｐゴシック" pitchFamily="34" charset="-128"/>
              </a:rPr>
              <a:t>	UK </a:t>
            </a:r>
            <a:r>
              <a:rPr lang="en-GB" sz="6400" b="1" dirty="0" err="1" smtClean="0">
                <a:ea typeface="ＭＳ Ｐゴシック" pitchFamily="34" charset="-128"/>
              </a:rPr>
              <a:t>Biobank</a:t>
            </a:r>
            <a:endParaRPr lang="en-GB" sz="6400" b="1" dirty="0" smtClean="0">
              <a:ea typeface="ＭＳ Ｐゴシック" pitchFamily="34" charset="-128"/>
            </a:endParaRPr>
          </a:p>
          <a:p>
            <a:pPr lvl="1" eaLnBrk="1" hangingPunct="1">
              <a:defRPr/>
            </a:pPr>
            <a:r>
              <a:rPr lang="en-GB" sz="6400" dirty="0" smtClean="0">
                <a:ea typeface="ＭＳ Ｐゴシック" pitchFamily="34" charset="-128"/>
                <a:cs typeface="Arial" pitchFamily="34" charset="0"/>
              </a:rPr>
              <a:t>Large sample size data &gt;500,000</a:t>
            </a:r>
          </a:p>
          <a:p>
            <a:pPr lvl="1" eaLnBrk="1" hangingPunct="1">
              <a:defRPr/>
            </a:pPr>
            <a:r>
              <a:rPr lang="en-GB" sz="6400" dirty="0" smtClean="0">
                <a:ea typeface="ＭＳ Ｐゴシック" pitchFamily="34" charset="-128"/>
                <a:cs typeface="Arial" pitchFamily="34" charset="0"/>
              </a:rPr>
              <a:t>Aged between 40 and 70 years</a:t>
            </a:r>
          </a:p>
          <a:p>
            <a:pPr lvl="1" eaLnBrk="1" hangingPunct="1">
              <a:defRPr/>
            </a:pPr>
            <a:r>
              <a:rPr lang="en-GB" sz="6400" dirty="0" smtClean="0">
                <a:ea typeface="ＭＳ Ｐゴシック" pitchFamily="34" charset="-128"/>
                <a:cs typeface="Arial" pitchFamily="34" charset="0"/>
              </a:rPr>
              <a:t>Representative of the UK population in terms of age-band, sex and ethnic structure</a:t>
            </a:r>
          </a:p>
          <a:p>
            <a:pPr lvl="1" eaLnBrk="1" hangingPunct="1">
              <a:defRPr/>
            </a:pPr>
            <a:r>
              <a:rPr lang="en-GB" sz="6400" dirty="0" smtClean="0">
                <a:ea typeface="ＭＳ Ｐゴシック" pitchFamily="34" charset="-128"/>
                <a:cs typeface="Arial" pitchFamily="34" charset="0"/>
              </a:rPr>
              <a:t>Self-identified as White, South Asian or black background living in the UK</a:t>
            </a:r>
          </a:p>
          <a:p>
            <a:pPr lvl="1" eaLnBrk="1" hangingPunct="1">
              <a:defRPr/>
            </a:pPr>
            <a:endParaRPr lang="en-GB" sz="6400" dirty="0" smtClean="0">
              <a:ea typeface="ＭＳ Ｐゴシック" pitchFamily="34" charset="-128"/>
              <a:cs typeface="Arial" pitchFamily="34" charset="0"/>
            </a:endParaRP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en-GB" sz="8000" b="1" dirty="0" smtClean="0">
                <a:ea typeface="ＭＳ Ｐゴシック" pitchFamily="34" charset="-128"/>
                <a:cs typeface="Arial" pitchFamily="34" charset="0"/>
              </a:rPr>
              <a:t>Data Analysis</a:t>
            </a:r>
          </a:p>
          <a:p>
            <a:pPr lvl="1" eaLnBrk="1" hangingPunct="1">
              <a:defRPr/>
            </a:pPr>
            <a:r>
              <a:rPr lang="en-GB" sz="6400" dirty="0" smtClean="0">
                <a:ea typeface="ＭＳ Ｐゴシック" pitchFamily="34" charset="-128"/>
                <a:cs typeface="Arial" pitchFamily="34" charset="0"/>
              </a:rPr>
              <a:t>Multivariate logistic regression model</a:t>
            </a:r>
          </a:p>
          <a:p>
            <a:pPr lvl="1" eaLnBrk="1" hangingPunct="1">
              <a:defRPr/>
            </a:pPr>
            <a:r>
              <a:rPr lang="en-GB" sz="6400" dirty="0" smtClean="0">
                <a:ea typeface="ＭＳ Ｐゴシック" pitchFamily="34" charset="-128"/>
                <a:cs typeface="Arial" pitchFamily="34" charset="0"/>
              </a:rPr>
              <a:t>Adjusting for : </a:t>
            </a:r>
          </a:p>
          <a:p>
            <a:pPr lvl="2" eaLnBrk="1" hangingPunct="1">
              <a:defRPr/>
            </a:pPr>
            <a:r>
              <a:rPr lang="en-GB" sz="6000" dirty="0" smtClean="0">
                <a:ea typeface="ＭＳ Ｐゴシック" pitchFamily="34" charset="-128"/>
                <a:cs typeface="Arial" pitchFamily="34" charset="0"/>
              </a:rPr>
              <a:t>Age, Sex ,Deprivation quintile , Smoking , Alcohol consumption, BMI and Percentage body fat</a:t>
            </a:r>
          </a:p>
          <a:p>
            <a:pPr lvl="1" eaLnBrk="1" hangingPunct="1">
              <a:buFont typeface="Verdana" pitchFamily="34" charset="0"/>
              <a:buNone/>
              <a:defRPr/>
            </a:pPr>
            <a:endParaRPr lang="en-GB" sz="1600" dirty="0" smtClean="0">
              <a:solidFill>
                <a:srgbClr val="712D1C"/>
              </a:solidFill>
              <a:ea typeface="ＭＳ Ｐゴシック" pitchFamily="34" charset="-128"/>
              <a:cs typeface="Arial" pitchFamily="34" charset="0"/>
            </a:endParaRPr>
          </a:p>
          <a:p>
            <a:pPr lvl="1" eaLnBrk="1" hangingPunct="1">
              <a:buFont typeface="Verdana" pitchFamily="34" charset="0"/>
              <a:buNone/>
              <a:defRPr/>
            </a:pPr>
            <a:endParaRPr lang="en-GB" sz="1600" b="1" dirty="0" smtClean="0">
              <a:solidFill>
                <a:srgbClr val="712D1C"/>
              </a:solidFill>
              <a:ea typeface="ＭＳ Ｐゴシック" pitchFamily="34" charset="-128"/>
              <a:cs typeface="Arial" pitchFamily="34" charset="0"/>
            </a:endParaRPr>
          </a:p>
          <a:p>
            <a:pPr lvl="1" eaLnBrk="1" hangingPunct="1">
              <a:buFont typeface="Verdana" pitchFamily="34" charset="0"/>
              <a:buNone/>
              <a:defRPr/>
            </a:pPr>
            <a:endParaRPr lang="en-GB" sz="1400" b="1" dirty="0" smtClean="0">
              <a:solidFill>
                <a:srgbClr val="712D1C"/>
              </a:solidFill>
              <a:ea typeface="ＭＳ Ｐゴシック" pitchFamily="34" charset="-128"/>
              <a:cs typeface="Arial" pitchFamily="34" charset="0"/>
            </a:endParaRPr>
          </a:p>
          <a:p>
            <a:pPr lvl="1" eaLnBrk="1" hangingPunct="1">
              <a:buFont typeface="Verdana" pitchFamily="34" charset="0"/>
              <a:buNone/>
              <a:defRPr/>
            </a:pPr>
            <a:endParaRPr lang="en-GB" sz="1400" dirty="0" smtClean="0">
              <a:solidFill>
                <a:srgbClr val="712D1C"/>
              </a:solidFill>
              <a:ea typeface="ＭＳ Ｐゴシック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GB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Results</a:t>
            </a:r>
          </a:p>
        </p:txBody>
      </p:sp>
      <p:sp>
        <p:nvSpPr>
          <p:cNvPr id="19459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ivic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  <a:fontScheme name="Solstice">
    <a:maj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휴먼매직체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HY엽서L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Solstice">
    <a:fillStyleLst>
      <a:solidFill>
        <a:schemeClr val="phClr"/>
      </a:solidFill>
      <a:gradFill rotWithShape="1">
        <a:gsLst>
          <a:gs pos="0">
            <a:schemeClr val="phClr">
              <a:tint val="35000"/>
              <a:satMod val="253000"/>
            </a:schemeClr>
          </a:gs>
          <a:gs pos="50000">
            <a:schemeClr val="phClr">
              <a:tint val="42000"/>
              <a:satMod val="255000"/>
            </a:schemeClr>
          </a:gs>
          <a:gs pos="97000">
            <a:schemeClr val="phClr">
              <a:tint val="53000"/>
              <a:satMod val="260000"/>
            </a:schemeClr>
          </a:gs>
          <a:gs pos="100000">
            <a:schemeClr val="phClr">
              <a:tint val="56000"/>
              <a:satMod val="275000"/>
            </a:schemeClr>
          </a:gs>
        </a:gsLst>
        <a:path path="circle">
          <a:fillToRect l="50000" t="50000" r="50000" b="50000"/>
        </a:path>
      </a:gradFill>
      <a:gradFill rotWithShape="1">
        <a:gsLst>
          <a:gs pos="0">
            <a:schemeClr val="phClr">
              <a:tint val="92000"/>
              <a:satMod val="170000"/>
            </a:schemeClr>
          </a:gs>
          <a:gs pos="15000">
            <a:schemeClr val="phClr">
              <a:tint val="92000"/>
              <a:shade val="99000"/>
              <a:satMod val="170000"/>
            </a:schemeClr>
          </a:gs>
          <a:gs pos="62000">
            <a:schemeClr val="phClr">
              <a:tint val="96000"/>
              <a:shade val="80000"/>
              <a:satMod val="170000"/>
            </a:schemeClr>
          </a:gs>
          <a:gs pos="97000">
            <a:schemeClr val="phClr">
              <a:tint val="98000"/>
              <a:shade val="63000"/>
              <a:satMod val="170000"/>
            </a:schemeClr>
          </a:gs>
          <a:gs pos="100000">
            <a:schemeClr val="phClr">
              <a:shade val="62000"/>
              <a:satMod val="170000"/>
            </a:schemeClr>
          </a:gs>
        </a:gsLst>
        <a:path path="circle">
          <a:fillToRect l="50000" t="50000" r="50000" b="5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25400" dir="5400000" rotWithShape="0">
            <a:srgbClr val="000000">
              <a:alpha val="43137"/>
            </a:srgbClr>
          </a:outerShdw>
        </a:effectLst>
      </a:effectStyle>
      <a:effectStyle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phClr">
              <a:shade val="80000"/>
            </a:schemeClr>
          </a:contourClr>
        </a:sp3d>
      </a:effectStyle>
      <a:effectStyle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phClr"/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60000"/>
              <a:satMod val="355000"/>
            </a:schemeClr>
          </a:gs>
          <a:gs pos="40000">
            <a:schemeClr val="phClr">
              <a:tint val="85000"/>
              <a:satMod val="320000"/>
            </a:schemeClr>
          </a:gs>
          <a:gs pos="100000">
            <a:schemeClr val="phClr">
              <a:shade val="55000"/>
              <a:satMod val="300000"/>
            </a:schemeClr>
          </a:gs>
        </a:gsLst>
        <a:path path="circle">
          <a:fillToRect l="-24500" t="-20000" r="124500" b="120000"/>
        </a:path>
      </a:gradFill>
      <a:blipFill>
        <a:blip xmlns:r="http://schemas.openxmlformats.org/officeDocument/2006/relationships" r:embed="rId1">
          <a:duotone>
            <a:schemeClr val="phClr">
              <a:shade val="9000"/>
              <a:satMod val="300000"/>
            </a:schemeClr>
            <a:schemeClr val="phClr">
              <a:tint val="90000"/>
              <a:satMod val="225000"/>
            </a:schemeClr>
          </a:duotone>
        </a:blip>
        <a:tile tx="0" ty="0" sx="90000" sy="90000" flip="xy" algn="tl"/>
      </a:blipFill>
    </a:bgFillStyleLst>
  </a:fmtScheme>
</a:themeOverride>
</file>

<file path=ppt/theme/themeOverride2.xml><?xml version="1.0" encoding="utf-8"?>
<a:themeOverride xmlns:a="http://schemas.openxmlformats.org/drawingml/2006/main">
  <a:clrScheme name="Civic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  <a:fontScheme name="Solstice">
    <a:maj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휴먼매직체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HY엽서L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Solstice">
    <a:fillStyleLst>
      <a:solidFill>
        <a:schemeClr val="phClr"/>
      </a:solidFill>
      <a:gradFill rotWithShape="1">
        <a:gsLst>
          <a:gs pos="0">
            <a:schemeClr val="phClr">
              <a:tint val="35000"/>
              <a:satMod val="253000"/>
            </a:schemeClr>
          </a:gs>
          <a:gs pos="50000">
            <a:schemeClr val="phClr">
              <a:tint val="42000"/>
              <a:satMod val="255000"/>
            </a:schemeClr>
          </a:gs>
          <a:gs pos="97000">
            <a:schemeClr val="phClr">
              <a:tint val="53000"/>
              <a:satMod val="260000"/>
            </a:schemeClr>
          </a:gs>
          <a:gs pos="100000">
            <a:schemeClr val="phClr">
              <a:tint val="56000"/>
              <a:satMod val="275000"/>
            </a:schemeClr>
          </a:gs>
        </a:gsLst>
        <a:path path="circle">
          <a:fillToRect l="50000" t="50000" r="50000" b="50000"/>
        </a:path>
      </a:gradFill>
      <a:gradFill rotWithShape="1">
        <a:gsLst>
          <a:gs pos="0">
            <a:schemeClr val="phClr">
              <a:tint val="92000"/>
              <a:satMod val="170000"/>
            </a:schemeClr>
          </a:gs>
          <a:gs pos="15000">
            <a:schemeClr val="phClr">
              <a:tint val="92000"/>
              <a:shade val="99000"/>
              <a:satMod val="170000"/>
            </a:schemeClr>
          </a:gs>
          <a:gs pos="62000">
            <a:schemeClr val="phClr">
              <a:tint val="96000"/>
              <a:shade val="80000"/>
              <a:satMod val="170000"/>
            </a:schemeClr>
          </a:gs>
          <a:gs pos="97000">
            <a:schemeClr val="phClr">
              <a:tint val="98000"/>
              <a:shade val="63000"/>
              <a:satMod val="170000"/>
            </a:schemeClr>
          </a:gs>
          <a:gs pos="100000">
            <a:schemeClr val="phClr">
              <a:shade val="62000"/>
              <a:satMod val="170000"/>
            </a:schemeClr>
          </a:gs>
        </a:gsLst>
        <a:path path="circle">
          <a:fillToRect l="50000" t="50000" r="50000" b="5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25400" dir="5400000" rotWithShape="0">
            <a:srgbClr val="000000">
              <a:alpha val="43137"/>
            </a:srgbClr>
          </a:outerShdw>
        </a:effectLst>
      </a:effectStyle>
      <a:effectStyle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phClr">
              <a:shade val="80000"/>
            </a:schemeClr>
          </a:contourClr>
        </a:sp3d>
      </a:effectStyle>
      <a:effectStyle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phClr"/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60000"/>
              <a:satMod val="355000"/>
            </a:schemeClr>
          </a:gs>
          <a:gs pos="40000">
            <a:schemeClr val="phClr">
              <a:tint val="85000"/>
              <a:satMod val="320000"/>
            </a:schemeClr>
          </a:gs>
          <a:gs pos="100000">
            <a:schemeClr val="phClr">
              <a:shade val="55000"/>
              <a:satMod val="300000"/>
            </a:schemeClr>
          </a:gs>
        </a:gsLst>
        <a:path path="circle">
          <a:fillToRect l="-24500" t="-20000" r="124500" b="120000"/>
        </a:path>
      </a:gradFill>
      <a:blipFill>
        <a:blip xmlns:r="http://schemas.openxmlformats.org/officeDocument/2006/relationships" r:embed="rId1">
          <a:duotone>
            <a:schemeClr val="phClr">
              <a:shade val="9000"/>
              <a:satMod val="300000"/>
            </a:schemeClr>
            <a:schemeClr val="phClr">
              <a:tint val="90000"/>
              <a:satMod val="225000"/>
            </a:schemeClr>
          </a:duotone>
        </a:blip>
        <a:tile tx="0" ty="0" sx="90000" sy="90000" flip="xy" algn="tl"/>
      </a:blipFill>
    </a:bgFillStyleLst>
  </a:fmtScheme>
</a:themeOverride>
</file>

<file path=ppt/theme/themeOverride3.xml><?xml version="1.0" encoding="utf-8"?>
<a:themeOverride xmlns:a="http://schemas.openxmlformats.org/drawingml/2006/main">
  <a:clrScheme name="Civic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  <a:fontScheme name="Solstice">
    <a:maj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휴먼매직체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HY엽서L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Solstice">
    <a:fillStyleLst>
      <a:solidFill>
        <a:schemeClr val="phClr"/>
      </a:solidFill>
      <a:gradFill rotWithShape="1">
        <a:gsLst>
          <a:gs pos="0">
            <a:schemeClr val="phClr">
              <a:tint val="35000"/>
              <a:satMod val="253000"/>
            </a:schemeClr>
          </a:gs>
          <a:gs pos="50000">
            <a:schemeClr val="phClr">
              <a:tint val="42000"/>
              <a:satMod val="255000"/>
            </a:schemeClr>
          </a:gs>
          <a:gs pos="97000">
            <a:schemeClr val="phClr">
              <a:tint val="53000"/>
              <a:satMod val="260000"/>
            </a:schemeClr>
          </a:gs>
          <a:gs pos="100000">
            <a:schemeClr val="phClr">
              <a:tint val="56000"/>
              <a:satMod val="275000"/>
            </a:schemeClr>
          </a:gs>
        </a:gsLst>
        <a:path path="circle">
          <a:fillToRect l="50000" t="50000" r="50000" b="50000"/>
        </a:path>
      </a:gradFill>
      <a:gradFill rotWithShape="1">
        <a:gsLst>
          <a:gs pos="0">
            <a:schemeClr val="phClr">
              <a:tint val="92000"/>
              <a:satMod val="170000"/>
            </a:schemeClr>
          </a:gs>
          <a:gs pos="15000">
            <a:schemeClr val="phClr">
              <a:tint val="92000"/>
              <a:shade val="99000"/>
              <a:satMod val="170000"/>
            </a:schemeClr>
          </a:gs>
          <a:gs pos="62000">
            <a:schemeClr val="phClr">
              <a:tint val="96000"/>
              <a:shade val="80000"/>
              <a:satMod val="170000"/>
            </a:schemeClr>
          </a:gs>
          <a:gs pos="97000">
            <a:schemeClr val="phClr">
              <a:tint val="98000"/>
              <a:shade val="63000"/>
              <a:satMod val="170000"/>
            </a:schemeClr>
          </a:gs>
          <a:gs pos="100000">
            <a:schemeClr val="phClr">
              <a:shade val="62000"/>
              <a:satMod val="170000"/>
            </a:schemeClr>
          </a:gs>
        </a:gsLst>
        <a:path path="circle">
          <a:fillToRect l="50000" t="50000" r="50000" b="5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25400" dir="5400000" rotWithShape="0">
            <a:srgbClr val="000000">
              <a:alpha val="43137"/>
            </a:srgbClr>
          </a:outerShdw>
        </a:effectLst>
      </a:effectStyle>
      <a:effectStyle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phClr">
              <a:shade val="80000"/>
            </a:schemeClr>
          </a:contourClr>
        </a:sp3d>
      </a:effectStyle>
      <a:effectStyle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phClr"/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60000"/>
              <a:satMod val="355000"/>
            </a:schemeClr>
          </a:gs>
          <a:gs pos="40000">
            <a:schemeClr val="phClr">
              <a:tint val="85000"/>
              <a:satMod val="320000"/>
            </a:schemeClr>
          </a:gs>
          <a:gs pos="100000">
            <a:schemeClr val="phClr">
              <a:shade val="55000"/>
              <a:satMod val="300000"/>
            </a:schemeClr>
          </a:gs>
        </a:gsLst>
        <a:path path="circle">
          <a:fillToRect l="-24500" t="-20000" r="124500" b="120000"/>
        </a:path>
      </a:gradFill>
      <a:blipFill>
        <a:blip xmlns:r="http://schemas.openxmlformats.org/officeDocument/2006/relationships" r:embed="rId1">
          <a:duotone>
            <a:schemeClr val="phClr">
              <a:shade val="9000"/>
              <a:satMod val="300000"/>
            </a:schemeClr>
            <a:schemeClr val="phClr">
              <a:tint val="90000"/>
              <a:satMod val="225000"/>
            </a:schemeClr>
          </a:duotone>
        </a:blip>
        <a:tile tx="0" ty="0" sx="90000" sy="90000" flip="xy" algn="tl"/>
      </a:blipFill>
    </a:bgFillStyleLst>
  </a:fmtScheme>
</a:themeOverride>
</file>

<file path=ppt/theme/themeOverride4.xml><?xml version="1.0" encoding="utf-8"?>
<a:themeOverride xmlns:a="http://schemas.openxmlformats.org/drawingml/2006/main">
  <a:clrScheme name="Civic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  <a:fontScheme name="Solstice">
    <a:maj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휴먼매직체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HY엽서L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Solstice">
    <a:fillStyleLst>
      <a:solidFill>
        <a:schemeClr val="phClr"/>
      </a:solidFill>
      <a:gradFill rotWithShape="1">
        <a:gsLst>
          <a:gs pos="0">
            <a:schemeClr val="phClr">
              <a:tint val="35000"/>
              <a:satMod val="253000"/>
            </a:schemeClr>
          </a:gs>
          <a:gs pos="50000">
            <a:schemeClr val="phClr">
              <a:tint val="42000"/>
              <a:satMod val="255000"/>
            </a:schemeClr>
          </a:gs>
          <a:gs pos="97000">
            <a:schemeClr val="phClr">
              <a:tint val="53000"/>
              <a:satMod val="260000"/>
            </a:schemeClr>
          </a:gs>
          <a:gs pos="100000">
            <a:schemeClr val="phClr">
              <a:tint val="56000"/>
              <a:satMod val="275000"/>
            </a:schemeClr>
          </a:gs>
        </a:gsLst>
        <a:path path="circle">
          <a:fillToRect l="50000" t="50000" r="50000" b="50000"/>
        </a:path>
      </a:gradFill>
      <a:gradFill rotWithShape="1">
        <a:gsLst>
          <a:gs pos="0">
            <a:schemeClr val="phClr">
              <a:tint val="92000"/>
              <a:satMod val="170000"/>
            </a:schemeClr>
          </a:gs>
          <a:gs pos="15000">
            <a:schemeClr val="phClr">
              <a:tint val="92000"/>
              <a:shade val="99000"/>
              <a:satMod val="170000"/>
            </a:schemeClr>
          </a:gs>
          <a:gs pos="62000">
            <a:schemeClr val="phClr">
              <a:tint val="96000"/>
              <a:shade val="80000"/>
              <a:satMod val="170000"/>
            </a:schemeClr>
          </a:gs>
          <a:gs pos="97000">
            <a:schemeClr val="phClr">
              <a:tint val="98000"/>
              <a:shade val="63000"/>
              <a:satMod val="170000"/>
            </a:schemeClr>
          </a:gs>
          <a:gs pos="100000">
            <a:schemeClr val="phClr">
              <a:shade val="62000"/>
              <a:satMod val="170000"/>
            </a:schemeClr>
          </a:gs>
        </a:gsLst>
        <a:path path="circle">
          <a:fillToRect l="50000" t="50000" r="50000" b="5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25400" dir="5400000" rotWithShape="0">
            <a:srgbClr val="000000">
              <a:alpha val="43137"/>
            </a:srgbClr>
          </a:outerShdw>
        </a:effectLst>
      </a:effectStyle>
      <a:effectStyle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phClr">
              <a:shade val="80000"/>
            </a:schemeClr>
          </a:contourClr>
        </a:sp3d>
      </a:effectStyle>
      <a:effectStyle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phClr"/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60000"/>
              <a:satMod val="355000"/>
            </a:schemeClr>
          </a:gs>
          <a:gs pos="40000">
            <a:schemeClr val="phClr">
              <a:tint val="85000"/>
              <a:satMod val="320000"/>
            </a:schemeClr>
          </a:gs>
          <a:gs pos="100000">
            <a:schemeClr val="phClr">
              <a:shade val="55000"/>
              <a:satMod val="300000"/>
            </a:schemeClr>
          </a:gs>
        </a:gsLst>
        <a:path path="circle">
          <a:fillToRect l="-24500" t="-20000" r="124500" b="120000"/>
        </a:path>
      </a:gradFill>
      <a:blipFill>
        <a:blip xmlns:r="http://schemas.openxmlformats.org/officeDocument/2006/relationships" r:embed="rId1">
          <a:duotone>
            <a:schemeClr val="phClr">
              <a:shade val="9000"/>
              <a:satMod val="300000"/>
            </a:schemeClr>
            <a:schemeClr val="phClr">
              <a:tint val="90000"/>
              <a:satMod val="225000"/>
            </a:schemeClr>
          </a:duotone>
        </a:blip>
        <a:tile tx="0" ty="0" sx="90000" sy="90000" flip="xy" algn="tl"/>
      </a:blipFill>
    </a:bgFillStyleLst>
  </a:fmtScheme>
</a:themeOverride>
</file>

<file path=ppt/theme/themeOverride5.xml><?xml version="1.0" encoding="utf-8"?>
<a:themeOverride xmlns:a="http://schemas.openxmlformats.org/drawingml/2006/main">
  <a:clrScheme name="Civic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  <a:fontScheme name="Solstice">
    <a:maj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휴먼매직체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HY엽서L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Solstice">
    <a:fillStyleLst>
      <a:solidFill>
        <a:schemeClr val="phClr"/>
      </a:solidFill>
      <a:gradFill rotWithShape="1">
        <a:gsLst>
          <a:gs pos="0">
            <a:schemeClr val="phClr">
              <a:tint val="35000"/>
              <a:satMod val="253000"/>
            </a:schemeClr>
          </a:gs>
          <a:gs pos="50000">
            <a:schemeClr val="phClr">
              <a:tint val="42000"/>
              <a:satMod val="255000"/>
            </a:schemeClr>
          </a:gs>
          <a:gs pos="97000">
            <a:schemeClr val="phClr">
              <a:tint val="53000"/>
              <a:satMod val="260000"/>
            </a:schemeClr>
          </a:gs>
          <a:gs pos="100000">
            <a:schemeClr val="phClr">
              <a:tint val="56000"/>
              <a:satMod val="275000"/>
            </a:schemeClr>
          </a:gs>
        </a:gsLst>
        <a:path path="circle">
          <a:fillToRect l="50000" t="50000" r="50000" b="50000"/>
        </a:path>
      </a:gradFill>
      <a:gradFill rotWithShape="1">
        <a:gsLst>
          <a:gs pos="0">
            <a:schemeClr val="phClr">
              <a:tint val="92000"/>
              <a:satMod val="170000"/>
            </a:schemeClr>
          </a:gs>
          <a:gs pos="15000">
            <a:schemeClr val="phClr">
              <a:tint val="92000"/>
              <a:shade val="99000"/>
              <a:satMod val="170000"/>
            </a:schemeClr>
          </a:gs>
          <a:gs pos="62000">
            <a:schemeClr val="phClr">
              <a:tint val="96000"/>
              <a:shade val="80000"/>
              <a:satMod val="170000"/>
            </a:schemeClr>
          </a:gs>
          <a:gs pos="97000">
            <a:schemeClr val="phClr">
              <a:tint val="98000"/>
              <a:shade val="63000"/>
              <a:satMod val="170000"/>
            </a:schemeClr>
          </a:gs>
          <a:gs pos="100000">
            <a:schemeClr val="phClr">
              <a:shade val="62000"/>
              <a:satMod val="170000"/>
            </a:schemeClr>
          </a:gs>
        </a:gsLst>
        <a:path path="circle">
          <a:fillToRect l="50000" t="50000" r="50000" b="5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25400" dir="5400000" rotWithShape="0">
            <a:srgbClr val="000000">
              <a:alpha val="43137"/>
            </a:srgbClr>
          </a:outerShdw>
        </a:effectLst>
      </a:effectStyle>
      <a:effectStyle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phClr">
              <a:shade val="80000"/>
            </a:schemeClr>
          </a:contourClr>
        </a:sp3d>
      </a:effectStyle>
      <a:effectStyle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phClr"/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60000"/>
              <a:satMod val="355000"/>
            </a:schemeClr>
          </a:gs>
          <a:gs pos="40000">
            <a:schemeClr val="phClr">
              <a:tint val="85000"/>
              <a:satMod val="320000"/>
            </a:schemeClr>
          </a:gs>
          <a:gs pos="100000">
            <a:schemeClr val="phClr">
              <a:shade val="55000"/>
              <a:satMod val="300000"/>
            </a:schemeClr>
          </a:gs>
        </a:gsLst>
        <a:path path="circle">
          <a:fillToRect l="-24500" t="-20000" r="124500" b="120000"/>
        </a:path>
      </a:gradFill>
      <a:blipFill>
        <a:blip xmlns:r="http://schemas.openxmlformats.org/officeDocument/2006/relationships" r:embed="rId1">
          <a:duotone>
            <a:schemeClr val="phClr">
              <a:shade val="9000"/>
              <a:satMod val="300000"/>
            </a:schemeClr>
            <a:schemeClr val="phClr">
              <a:tint val="90000"/>
              <a:satMod val="225000"/>
            </a:schemeClr>
          </a:duotone>
        </a:blip>
        <a:tile tx="0" ty="0" sx="90000" sy="90000" flip="xy" algn="tl"/>
      </a:blipFill>
    </a:bgFillStyleLst>
  </a:fmtScheme>
</a:themeOverride>
</file>

<file path=ppt/theme/themeOverride6.xml><?xml version="1.0" encoding="utf-8"?>
<a:themeOverride xmlns:a="http://schemas.openxmlformats.org/drawingml/2006/main">
  <a:clrScheme name="Civic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  <a:fontScheme name="Solstice">
    <a:maj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휴먼매직체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HY엽서L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Solstice">
    <a:fillStyleLst>
      <a:solidFill>
        <a:schemeClr val="phClr"/>
      </a:solidFill>
      <a:gradFill rotWithShape="1">
        <a:gsLst>
          <a:gs pos="0">
            <a:schemeClr val="phClr">
              <a:tint val="35000"/>
              <a:satMod val="253000"/>
            </a:schemeClr>
          </a:gs>
          <a:gs pos="50000">
            <a:schemeClr val="phClr">
              <a:tint val="42000"/>
              <a:satMod val="255000"/>
            </a:schemeClr>
          </a:gs>
          <a:gs pos="97000">
            <a:schemeClr val="phClr">
              <a:tint val="53000"/>
              <a:satMod val="260000"/>
            </a:schemeClr>
          </a:gs>
          <a:gs pos="100000">
            <a:schemeClr val="phClr">
              <a:tint val="56000"/>
              <a:satMod val="275000"/>
            </a:schemeClr>
          </a:gs>
        </a:gsLst>
        <a:path path="circle">
          <a:fillToRect l="50000" t="50000" r="50000" b="50000"/>
        </a:path>
      </a:gradFill>
      <a:gradFill rotWithShape="1">
        <a:gsLst>
          <a:gs pos="0">
            <a:schemeClr val="phClr">
              <a:tint val="92000"/>
              <a:satMod val="170000"/>
            </a:schemeClr>
          </a:gs>
          <a:gs pos="15000">
            <a:schemeClr val="phClr">
              <a:tint val="92000"/>
              <a:shade val="99000"/>
              <a:satMod val="170000"/>
            </a:schemeClr>
          </a:gs>
          <a:gs pos="62000">
            <a:schemeClr val="phClr">
              <a:tint val="96000"/>
              <a:shade val="80000"/>
              <a:satMod val="170000"/>
            </a:schemeClr>
          </a:gs>
          <a:gs pos="97000">
            <a:schemeClr val="phClr">
              <a:tint val="98000"/>
              <a:shade val="63000"/>
              <a:satMod val="170000"/>
            </a:schemeClr>
          </a:gs>
          <a:gs pos="100000">
            <a:schemeClr val="phClr">
              <a:shade val="62000"/>
              <a:satMod val="170000"/>
            </a:schemeClr>
          </a:gs>
        </a:gsLst>
        <a:path path="circle">
          <a:fillToRect l="50000" t="50000" r="50000" b="5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25400" dir="5400000" rotWithShape="0">
            <a:srgbClr val="000000">
              <a:alpha val="43137"/>
            </a:srgbClr>
          </a:outerShdw>
        </a:effectLst>
      </a:effectStyle>
      <a:effectStyle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phClr">
              <a:shade val="80000"/>
            </a:schemeClr>
          </a:contourClr>
        </a:sp3d>
      </a:effectStyle>
      <a:effectStyle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phClr"/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60000"/>
              <a:satMod val="355000"/>
            </a:schemeClr>
          </a:gs>
          <a:gs pos="40000">
            <a:schemeClr val="phClr">
              <a:tint val="85000"/>
              <a:satMod val="320000"/>
            </a:schemeClr>
          </a:gs>
          <a:gs pos="100000">
            <a:schemeClr val="phClr">
              <a:shade val="55000"/>
              <a:satMod val="300000"/>
            </a:schemeClr>
          </a:gs>
        </a:gsLst>
        <a:path path="circle">
          <a:fillToRect l="-24500" t="-20000" r="124500" b="120000"/>
        </a:path>
      </a:gradFill>
      <a:blipFill>
        <a:blip xmlns:r="http://schemas.openxmlformats.org/officeDocument/2006/relationships" r:embed="rId1">
          <a:duotone>
            <a:schemeClr val="phClr">
              <a:shade val="9000"/>
              <a:satMod val="300000"/>
            </a:schemeClr>
            <a:schemeClr val="phClr">
              <a:tint val="90000"/>
              <a:satMod val="225000"/>
            </a:schemeClr>
          </a:duotone>
        </a:blip>
        <a:tile tx="0" ty="0" sx="90000" sy="90000" flip="xy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2414</TotalTime>
  <Words>915</Words>
  <Application>Microsoft Office PowerPoint</Application>
  <PresentationFormat>On-screen Show (16:9)</PresentationFormat>
  <Paragraphs>333</Paragraphs>
  <Slides>21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Solstice</vt:lpstr>
      <vt:lpstr>Ethnic variation in the contribution of Cardiorespiratory fitness and muscular strength to diabetes: crossectional study of 68,116 UK Biobank participants</vt:lpstr>
      <vt:lpstr>Outline</vt:lpstr>
      <vt:lpstr>Background</vt:lpstr>
      <vt:lpstr>PowerPoint Presentation</vt:lpstr>
      <vt:lpstr>PowerPoint Presentation</vt:lpstr>
      <vt:lpstr>Background (cont’d)</vt:lpstr>
      <vt:lpstr>Study Aims</vt:lpstr>
      <vt:lpstr>Methods</vt:lpstr>
      <vt:lpstr>Results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Discussion</vt:lpstr>
      <vt:lpstr>Strengths and Limitations</vt:lpstr>
      <vt:lpstr>Conclusion</vt:lpstr>
      <vt:lpstr>Translating research into practice ……</vt:lpstr>
      <vt:lpstr>The rest of the team ….. </vt:lpstr>
      <vt:lpstr>PowerPoint Presentation</vt:lpstr>
    </vt:vector>
  </TitlesOfParts>
  <Company>University of Glasgow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2054013N</dc:creator>
  <cp:lastModifiedBy>omics</cp:lastModifiedBy>
  <cp:revision>70</cp:revision>
  <dcterms:created xsi:type="dcterms:W3CDTF">2015-07-31T18:29:58Z</dcterms:created>
  <dcterms:modified xsi:type="dcterms:W3CDTF">2015-08-05T14:51:50Z</dcterms:modified>
</cp:coreProperties>
</file>