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99" r:id="rId3"/>
    <p:sldId id="292" r:id="rId4"/>
    <p:sldId id="291" r:id="rId5"/>
    <p:sldId id="300" r:id="rId6"/>
    <p:sldId id="293" r:id="rId7"/>
    <p:sldId id="294" r:id="rId8"/>
    <p:sldId id="295" r:id="rId9"/>
    <p:sldId id="296" r:id="rId10"/>
    <p:sldId id="297" r:id="rId11"/>
    <p:sldId id="298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82"/>
    <a:srgbClr val="E7E200"/>
    <a:srgbClr val="007A37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7C421-6723-4631-AA26-88D0060B781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D3F908A-2B7A-4925-80AE-8D858864C5EB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n-US" sz="2800" dirty="0" smtClean="0"/>
            <a:t>Cellular Network Evolution</a:t>
          </a:r>
          <a:endParaRPr lang="en-US" sz="2800" dirty="0"/>
        </a:p>
      </dgm:t>
    </dgm:pt>
    <dgm:pt modelId="{7EF6DD54-8D3D-41B1-BC7E-BCB6C1AA5743}" type="parTrans" cxnId="{0E3AFD6F-8BB4-43BD-9582-0156CF3DBEA9}">
      <dgm:prSet/>
      <dgm:spPr/>
      <dgm:t>
        <a:bodyPr/>
        <a:lstStyle/>
        <a:p>
          <a:endParaRPr lang="en-US"/>
        </a:p>
      </dgm:t>
    </dgm:pt>
    <dgm:pt modelId="{45E800B2-E42D-4B46-84D6-C5EE38E1F88F}" type="sibTrans" cxnId="{0E3AFD6F-8BB4-43BD-9582-0156CF3DBEA9}">
      <dgm:prSet/>
      <dgm:spPr/>
      <dgm:t>
        <a:bodyPr/>
        <a:lstStyle/>
        <a:p>
          <a:endParaRPr lang="en-US"/>
        </a:p>
      </dgm:t>
    </dgm:pt>
    <dgm:pt modelId="{2B7261D4-BEE6-4CFE-8CDD-060FB8BFFE91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n-US" sz="2800" dirty="0" smtClean="0"/>
            <a:t>5G Key Enabling Technologies</a:t>
          </a:r>
          <a:endParaRPr lang="en-US" sz="2800" dirty="0"/>
        </a:p>
      </dgm:t>
    </dgm:pt>
    <dgm:pt modelId="{A41EB96E-6885-44ED-945A-4AD2E3C016A0}" type="parTrans" cxnId="{94DE3517-C882-491B-A628-5CAD2F23386E}">
      <dgm:prSet/>
      <dgm:spPr/>
      <dgm:t>
        <a:bodyPr/>
        <a:lstStyle/>
        <a:p>
          <a:endParaRPr lang="en-US"/>
        </a:p>
      </dgm:t>
    </dgm:pt>
    <dgm:pt modelId="{E4322167-EA82-4335-A1F9-8B61C37B320C}" type="sibTrans" cxnId="{94DE3517-C882-491B-A628-5CAD2F23386E}">
      <dgm:prSet/>
      <dgm:spPr/>
      <dgm:t>
        <a:bodyPr/>
        <a:lstStyle/>
        <a:p>
          <a:endParaRPr lang="en-US"/>
        </a:p>
      </dgm:t>
    </dgm:pt>
    <dgm:pt modelId="{05E27E6D-4173-4667-94BD-41A55E7E626C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n-US" sz="2800" dirty="0" smtClean="0"/>
            <a:t>Network Models</a:t>
          </a:r>
          <a:endParaRPr lang="en-US" sz="2800" dirty="0"/>
        </a:p>
      </dgm:t>
    </dgm:pt>
    <dgm:pt modelId="{0944417A-6BBE-4448-823F-4A0290ECE633}" type="parTrans" cxnId="{ED344155-C566-43DC-91CC-DF2E620FCAD1}">
      <dgm:prSet/>
      <dgm:spPr/>
      <dgm:t>
        <a:bodyPr/>
        <a:lstStyle/>
        <a:p>
          <a:endParaRPr lang="en-US"/>
        </a:p>
      </dgm:t>
    </dgm:pt>
    <dgm:pt modelId="{970E9E57-FDF0-4EA4-890A-0D8A88B3A9A3}" type="sibTrans" cxnId="{ED344155-C566-43DC-91CC-DF2E620FCAD1}">
      <dgm:prSet/>
      <dgm:spPr/>
      <dgm:t>
        <a:bodyPr/>
        <a:lstStyle/>
        <a:p>
          <a:endParaRPr lang="en-US"/>
        </a:p>
      </dgm:t>
    </dgm:pt>
    <dgm:pt modelId="{B2975B04-6F42-483B-B4D4-74DB2C1EC1D6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n-US" sz="2800" dirty="0" smtClean="0"/>
            <a:t>Research Perspective</a:t>
          </a:r>
          <a:endParaRPr lang="en-US" sz="2800" dirty="0"/>
        </a:p>
      </dgm:t>
    </dgm:pt>
    <dgm:pt modelId="{10682B0D-861C-4AB4-AD0A-C184F09775B8}" type="parTrans" cxnId="{498CF366-6039-4F86-AF64-C282925F2154}">
      <dgm:prSet/>
      <dgm:spPr/>
      <dgm:t>
        <a:bodyPr/>
        <a:lstStyle/>
        <a:p>
          <a:endParaRPr lang="en-US"/>
        </a:p>
      </dgm:t>
    </dgm:pt>
    <dgm:pt modelId="{4A784A6F-B8D8-408E-BA5C-39CEE6D8EEEF}" type="sibTrans" cxnId="{498CF366-6039-4F86-AF64-C282925F2154}">
      <dgm:prSet/>
      <dgm:spPr/>
      <dgm:t>
        <a:bodyPr/>
        <a:lstStyle/>
        <a:p>
          <a:endParaRPr lang="en-US"/>
        </a:p>
      </dgm:t>
    </dgm:pt>
    <dgm:pt modelId="{ED2C97C9-64F7-4920-A953-F8FD586C502C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n-US" sz="2800" dirty="0" smtClean="0"/>
            <a:t>User &amp; Operator Perspective</a:t>
          </a:r>
          <a:endParaRPr lang="en-US" sz="2800" dirty="0"/>
        </a:p>
      </dgm:t>
    </dgm:pt>
    <dgm:pt modelId="{7D10A118-C390-4560-AD71-BEA5C8FBDA91}" type="parTrans" cxnId="{E4ED73A4-54C0-429D-85C4-8596A1FC7575}">
      <dgm:prSet/>
      <dgm:spPr/>
      <dgm:t>
        <a:bodyPr/>
        <a:lstStyle/>
        <a:p>
          <a:endParaRPr lang="en-US"/>
        </a:p>
      </dgm:t>
    </dgm:pt>
    <dgm:pt modelId="{7FC4C096-79AF-42A2-BC3A-4E2E5ED3C91D}" type="sibTrans" cxnId="{E4ED73A4-54C0-429D-85C4-8596A1FC7575}">
      <dgm:prSet/>
      <dgm:spPr/>
      <dgm:t>
        <a:bodyPr/>
        <a:lstStyle/>
        <a:p>
          <a:endParaRPr lang="en-US"/>
        </a:p>
      </dgm:t>
    </dgm:pt>
    <dgm:pt modelId="{F0F1FF9E-F580-47EB-936F-A7460E78D0C4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n-US" sz="2800" dirty="0" smtClean="0"/>
            <a:t>D2D Comm. Framework Proposal</a:t>
          </a:r>
          <a:endParaRPr lang="en-US" sz="2800" dirty="0"/>
        </a:p>
      </dgm:t>
    </dgm:pt>
    <dgm:pt modelId="{E81EAB79-7B5C-4BC8-B1D8-EC219ACF570A}" type="parTrans" cxnId="{B345F81A-ADA3-4AC7-8760-929B8CA7A0CA}">
      <dgm:prSet/>
      <dgm:spPr/>
      <dgm:t>
        <a:bodyPr/>
        <a:lstStyle/>
        <a:p>
          <a:endParaRPr lang="en-US"/>
        </a:p>
      </dgm:t>
    </dgm:pt>
    <dgm:pt modelId="{B91F6A83-C324-48F3-AB44-4AA429E6CBAB}" type="sibTrans" cxnId="{B345F81A-ADA3-4AC7-8760-929B8CA7A0CA}">
      <dgm:prSet/>
      <dgm:spPr/>
      <dgm:t>
        <a:bodyPr/>
        <a:lstStyle/>
        <a:p>
          <a:endParaRPr lang="en-US"/>
        </a:p>
      </dgm:t>
    </dgm:pt>
    <dgm:pt modelId="{F9683140-D76F-4872-BD10-692A1D1731CB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n-US" sz="2800" dirty="0" smtClean="0"/>
            <a:t>Research Challenges &amp; Trends</a:t>
          </a:r>
          <a:endParaRPr lang="en-US" sz="2800" dirty="0"/>
        </a:p>
      </dgm:t>
    </dgm:pt>
    <dgm:pt modelId="{0527240C-D077-41B2-AA1D-999FB13004BB}" type="parTrans" cxnId="{6FF0711A-A4FB-436B-9275-E40F011E456B}">
      <dgm:prSet/>
      <dgm:spPr/>
      <dgm:t>
        <a:bodyPr/>
        <a:lstStyle/>
        <a:p>
          <a:endParaRPr lang="en-US"/>
        </a:p>
      </dgm:t>
    </dgm:pt>
    <dgm:pt modelId="{9C186280-B9A7-406C-A1B5-CA06EEAE9286}" type="sibTrans" cxnId="{6FF0711A-A4FB-436B-9275-E40F011E456B}">
      <dgm:prSet/>
      <dgm:spPr/>
      <dgm:t>
        <a:bodyPr/>
        <a:lstStyle/>
        <a:p>
          <a:endParaRPr lang="en-US"/>
        </a:p>
      </dgm:t>
    </dgm:pt>
    <dgm:pt modelId="{78E97519-25CC-49F0-BE3B-2E0748CB616F}" type="pres">
      <dgm:prSet presAssocID="{3CD7C421-6723-4631-AA26-88D0060B7819}" presName="linearFlow" presStyleCnt="0">
        <dgm:presLayoutVars>
          <dgm:dir/>
          <dgm:resizeHandles val="exact"/>
        </dgm:presLayoutVars>
      </dgm:prSet>
      <dgm:spPr/>
    </dgm:pt>
    <dgm:pt modelId="{FCA6F4E6-EBFE-4D50-9CE8-6D70A764FF62}" type="pres">
      <dgm:prSet presAssocID="{4D3F908A-2B7A-4925-80AE-8D858864C5EB}" presName="composite" presStyleCnt="0"/>
      <dgm:spPr/>
    </dgm:pt>
    <dgm:pt modelId="{59BE1885-9253-46A8-8004-1430F7A281D9}" type="pres">
      <dgm:prSet presAssocID="{4D3F908A-2B7A-4925-80AE-8D858864C5EB}" presName="imgShp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103D706-D224-442A-9E51-780D1889DFAC}" type="pres">
      <dgm:prSet presAssocID="{4D3F908A-2B7A-4925-80AE-8D858864C5EB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73202-1406-4B28-9915-5834EE8A0336}" type="pres">
      <dgm:prSet presAssocID="{45E800B2-E42D-4B46-84D6-C5EE38E1F88F}" presName="spacing" presStyleCnt="0"/>
      <dgm:spPr/>
    </dgm:pt>
    <dgm:pt modelId="{BAF69C8D-9C54-4B29-8874-23A6836BFB93}" type="pres">
      <dgm:prSet presAssocID="{2B7261D4-BEE6-4CFE-8CDD-060FB8BFFE91}" presName="composite" presStyleCnt="0"/>
      <dgm:spPr/>
    </dgm:pt>
    <dgm:pt modelId="{67D4CABC-5EA0-4E11-AAB7-3BFC600EB06D}" type="pres">
      <dgm:prSet presAssocID="{2B7261D4-BEE6-4CFE-8CDD-060FB8BFFE91}" presName="imgShp" presStyleLbl="fgImgPlace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AB4CC68-B763-4509-A306-A651166FDB83}" type="pres">
      <dgm:prSet presAssocID="{2B7261D4-BEE6-4CFE-8CDD-060FB8BFFE91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10D44-953E-4C80-A06A-7AC4D8FE2597}" type="pres">
      <dgm:prSet presAssocID="{E4322167-EA82-4335-A1F9-8B61C37B320C}" presName="spacing" presStyleCnt="0"/>
      <dgm:spPr/>
    </dgm:pt>
    <dgm:pt modelId="{3466C46A-5AC5-46F6-B973-2BE1A53989EE}" type="pres">
      <dgm:prSet presAssocID="{05E27E6D-4173-4667-94BD-41A55E7E626C}" presName="composite" presStyleCnt="0"/>
      <dgm:spPr/>
    </dgm:pt>
    <dgm:pt modelId="{01335379-31AE-4307-B37A-72EC9E5DED08}" type="pres">
      <dgm:prSet presAssocID="{05E27E6D-4173-4667-94BD-41A55E7E626C}" presName="imgShp" presStyleLbl="fgImgPlace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882DB91-B3FC-423A-B864-718C4EBB8F1E}" type="pres">
      <dgm:prSet presAssocID="{05E27E6D-4173-4667-94BD-41A55E7E626C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E61C5-7D32-4412-80CA-D88D647C5C5B}" type="pres">
      <dgm:prSet presAssocID="{970E9E57-FDF0-4EA4-890A-0D8A88B3A9A3}" presName="spacing" presStyleCnt="0"/>
      <dgm:spPr/>
    </dgm:pt>
    <dgm:pt modelId="{9161B732-3070-4CB4-A5BA-08A3273F5367}" type="pres">
      <dgm:prSet presAssocID="{B2975B04-6F42-483B-B4D4-74DB2C1EC1D6}" presName="composite" presStyleCnt="0"/>
      <dgm:spPr/>
    </dgm:pt>
    <dgm:pt modelId="{1EABC0A6-4D90-472F-BD43-1EF723F0930D}" type="pres">
      <dgm:prSet presAssocID="{B2975B04-6F42-483B-B4D4-74DB2C1EC1D6}" presName="imgShp" presStyleLbl="fgImgPlace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D56DF4A-1A31-4A44-AB3B-065AC07C7390}" type="pres">
      <dgm:prSet presAssocID="{B2975B04-6F42-483B-B4D4-74DB2C1EC1D6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50F5F-9956-4B75-9237-A7FBCDAE644A}" type="pres">
      <dgm:prSet presAssocID="{4A784A6F-B8D8-408E-BA5C-39CEE6D8EEEF}" presName="spacing" presStyleCnt="0"/>
      <dgm:spPr/>
    </dgm:pt>
    <dgm:pt modelId="{B50674DC-A4E5-48EC-A391-05A8CE69615A}" type="pres">
      <dgm:prSet presAssocID="{ED2C97C9-64F7-4920-A953-F8FD586C502C}" presName="composite" presStyleCnt="0"/>
      <dgm:spPr/>
    </dgm:pt>
    <dgm:pt modelId="{A69079F3-E324-4AFA-8512-533FFA0303DA}" type="pres">
      <dgm:prSet presAssocID="{ED2C97C9-64F7-4920-A953-F8FD586C502C}" presName="imgShp" presStyleLbl="fgImgPlac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D8D06FF4-2455-4BC2-884B-8D47536994D7}" type="pres">
      <dgm:prSet presAssocID="{ED2C97C9-64F7-4920-A953-F8FD586C502C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6BF39-5967-4B95-B0CB-8E1FFE467A50}" type="pres">
      <dgm:prSet presAssocID="{7FC4C096-79AF-42A2-BC3A-4E2E5ED3C91D}" presName="spacing" presStyleCnt="0"/>
      <dgm:spPr/>
    </dgm:pt>
    <dgm:pt modelId="{5715EBD4-C9D5-45E8-9A03-F1C773E0D3DD}" type="pres">
      <dgm:prSet presAssocID="{F0F1FF9E-F580-47EB-936F-A7460E78D0C4}" presName="composite" presStyleCnt="0"/>
      <dgm:spPr/>
    </dgm:pt>
    <dgm:pt modelId="{1FB1387C-154B-417E-B682-863999FD75D5}" type="pres">
      <dgm:prSet presAssocID="{F0F1FF9E-F580-47EB-936F-A7460E78D0C4}" presName="imgShp" presStyleLbl="fgImgPlac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11DF6F22-A74B-4108-8CD2-B4C46DA50339}" type="pres">
      <dgm:prSet presAssocID="{F0F1FF9E-F580-47EB-936F-A7460E78D0C4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3CBCD-F201-4DD6-BA24-82B85948F369}" type="pres">
      <dgm:prSet presAssocID="{B91F6A83-C324-48F3-AB44-4AA429E6CBAB}" presName="spacing" presStyleCnt="0"/>
      <dgm:spPr/>
    </dgm:pt>
    <dgm:pt modelId="{9C45BF45-2BEE-45F3-A292-F791381002A7}" type="pres">
      <dgm:prSet presAssocID="{F9683140-D76F-4872-BD10-692A1D1731CB}" presName="composite" presStyleCnt="0"/>
      <dgm:spPr/>
    </dgm:pt>
    <dgm:pt modelId="{94095679-6144-4A69-91EE-91E42877D787}" type="pres">
      <dgm:prSet presAssocID="{F9683140-D76F-4872-BD10-692A1D1731CB}" presName="imgShp" presStyleLbl="fgImgPlace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4F31927C-FF78-403F-8EF0-9A9259F0906C}" type="pres">
      <dgm:prSet presAssocID="{F9683140-D76F-4872-BD10-692A1D1731CB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AA2941-157E-469F-83B5-A357E2848157}" type="presOf" srcId="{2B7261D4-BEE6-4CFE-8CDD-060FB8BFFE91}" destId="{4AB4CC68-B763-4509-A306-A651166FDB83}" srcOrd="0" destOrd="0" presId="urn:microsoft.com/office/officeart/2005/8/layout/vList3"/>
    <dgm:cxn modelId="{E4ED73A4-54C0-429D-85C4-8596A1FC7575}" srcId="{3CD7C421-6723-4631-AA26-88D0060B7819}" destId="{ED2C97C9-64F7-4920-A953-F8FD586C502C}" srcOrd="4" destOrd="0" parTransId="{7D10A118-C390-4560-AD71-BEA5C8FBDA91}" sibTransId="{7FC4C096-79AF-42A2-BC3A-4E2E5ED3C91D}"/>
    <dgm:cxn modelId="{80D8A29E-B1F2-4738-B805-9D753394CCF9}" type="presOf" srcId="{4D3F908A-2B7A-4925-80AE-8D858864C5EB}" destId="{6103D706-D224-442A-9E51-780D1889DFAC}" srcOrd="0" destOrd="0" presId="urn:microsoft.com/office/officeart/2005/8/layout/vList3"/>
    <dgm:cxn modelId="{ED344155-C566-43DC-91CC-DF2E620FCAD1}" srcId="{3CD7C421-6723-4631-AA26-88D0060B7819}" destId="{05E27E6D-4173-4667-94BD-41A55E7E626C}" srcOrd="2" destOrd="0" parTransId="{0944417A-6BBE-4448-823F-4A0290ECE633}" sibTransId="{970E9E57-FDF0-4EA4-890A-0D8A88B3A9A3}"/>
    <dgm:cxn modelId="{B345F81A-ADA3-4AC7-8760-929B8CA7A0CA}" srcId="{3CD7C421-6723-4631-AA26-88D0060B7819}" destId="{F0F1FF9E-F580-47EB-936F-A7460E78D0C4}" srcOrd="5" destOrd="0" parTransId="{E81EAB79-7B5C-4BC8-B1D8-EC219ACF570A}" sibTransId="{B91F6A83-C324-48F3-AB44-4AA429E6CBAB}"/>
    <dgm:cxn modelId="{0E3AFD6F-8BB4-43BD-9582-0156CF3DBEA9}" srcId="{3CD7C421-6723-4631-AA26-88D0060B7819}" destId="{4D3F908A-2B7A-4925-80AE-8D858864C5EB}" srcOrd="0" destOrd="0" parTransId="{7EF6DD54-8D3D-41B1-BC7E-BCB6C1AA5743}" sibTransId="{45E800B2-E42D-4B46-84D6-C5EE38E1F88F}"/>
    <dgm:cxn modelId="{84915C23-CF0B-42D0-AA28-F114FDE0EDE7}" type="presOf" srcId="{F0F1FF9E-F580-47EB-936F-A7460E78D0C4}" destId="{11DF6F22-A74B-4108-8CD2-B4C46DA50339}" srcOrd="0" destOrd="0" presId="urn:microsoft.com/office/officeart/2005/8/layout/vList3"/>
    <dgm:cxn modelId="{5EB6A99B-5AD1-49C6-8870-2D071E0AF3F4}" type="presOf" srcId="{F9683140-D76F-4872-BD10-692A1D1731CB}" destId="{4F31927C-FF78-403F-8EF0-9A9259F0906C}" srcOrd="0" destOrd="0" presId="urn:microsoft.com/office/officeart/2005/8/layout/vList3"/>
    <dgm:cxn modelId="{94DE3517-C882-491B-A628-5CAD2F23386E}" srcId="{3CD7C421-6723-4631-AA26-88D0060B7819}" destId="{2B7261D4-BEE6-4CFE-8CDD-060FB8BFFE91}" srcOrd="1" destOrd="0" parTransId="{A41EB96E-6885-44ED-945A-4AD2E3C016A0}" sibTransId="{E4322167-EA82-4335-A1F9-8B61C37B320C}"/>
    <dgm:cxn modelId="{498CF366-6039-4F86-AF64-C282925F2154}" srcId="{3CD7C421-6723-4631-AA26-88D0060B7819}" destId="{B2975B04-6F42-483B-B4D4-74DB2C1EC1D6}" srcOrd="3" destOrd="0" parTransId="{10682B0D-861C-4AB4-AD0A-C184F09775B8}" sibTransId="{4A784A6F-B8D8-408E-BA5C-39CEE6D8EEEF}"/>
    <dgm:cxn modelId="{F731639B-9FB7-4D8E-A7B7-972D9BF0C142}" type="presOf" srcId="{3CD7C421-6723-4631-AA26-88D0060B7819}" destId="{78E97519-25CC-49F0-BE3B-2E0748CB616F}" srcOrd="0" destOrd="0" presId="urn:microsoft.com/office/officeart/2005/8/layout/vList3"/>
    <dgm:cxn modelId="{6FF0711A-A4FB-436B-9275-E40F011E456B}" srcId="{3CD7C421-6723-4631-AA26-88D0060B7819}" destId="{F9683140-D76F-4872-BD10-692A1D1731CB}" srcOrd="6" destOrd="0" parTransId="{0527240C-D077-41B2-AA1D-999FB13004BB}" sibTransId="{9C186280-B9A7-406C-A1B5-CA06EEAE9286}"/>
    <dgm:cxn modelId="{1A787F03-C95F-4D5C-A6F7-A64F2C9E84F6}" type="presOf" srcId="{05E27E6D-4173-4667-94BD-41A55E7E626C}" destId="{B882DB91-B3FC-423A-B864-718C4EBB8F1E}" srcOrd="0" destOrd="0" presId="urn:microsoft.com/office/officeart/2005/8/layout/vList3"/>
    <dgm:cxn modelId="{1951F78B-ECEB-4887-BA2A-82F137BBCA55}" type="presOf" srcId="{ED2C97C9-64F7-4920-A953-F8FD586C502C}" destId="{D8D06FF4-2455-4BC2-884B-8D47536994D7}" srcOrd="0" destOrd="0" presId="urn:microsoft.com/office/officeart/2005/8/layout/vList3"/>
    <dgm:cxn modelId="{A6BA40A0-3AA8-44BB-A37A-78C9B3DF6113}" type="presOf" srcId="{B2975B04-6F42-483B-B4D4-74DB2C1EC1D6}" destId="{2D56DF4A-1A31-4A44-AB3B-065AC07C7390}" srcOrd="0" destOrd="0" presId="urn:microsoft.com/office/officeart/2005/8/layout/vList3"/>
    <dgm:cxn modelId="{EE8DC124-DCD5-49DC-A3D9-2BB3FCD19E58}" type="presParOf" srcId="{78E97519-25CC-49F0-BE3B-2E0748CB616F}" destId="{FCA6F4E6-EBFE-4D50-9CE8-6D70A764FF62}" srcOrd="0" destOrd="0" presId="urn:microsoft.com/office/officeart/2005/8/layout/vList3"/>
    <dgm:cxn modelId="{7384E16C-DE60-4E93-B7C1-CFBF86AC8CBB}" type="presParOf" srcId="{FCA6F4E6-EBFE-4D50-9CE8-6D70A764FF62}" destId="{59BE1885-9253-46A8-8004-1430F7A281D9}" srcOrd="0" destOrd="0" presId="urn:microsoft.com/office/officeart/2005/8/layout/vList3"/>
    <dgm:cxn modelId="{DEB6E173-1CE0-4571-BC71-A605F81D0C94}" type="presParOf" srcId="{FCA6F4E6-EBFE-4D50-9CE8-6D70A764FF62}" destId="{6103D706-D224-442A-9E51-780D1889DFAC}" srcOrd="1" destOrd="0" presId="urn:microsoft.com/office/officeart/2005/8/layout/vList3"/>
    <dgm:cxn modelId="{7FD99FD8-B36F-4887-8075-A92BDBB9378F}" type="presParOf" srcId="{78E97519-25CC-49F0-BE3B-2E0748CB616F}" destId="{FBC73202-1406-4B28-9915-5834EE8A0336}" srcOrd="1" destOrd="0" presId="urn:microsoft.com/office/officeart/2005/8/layout/vList3"/>
    <dgm:cxn modelId="{4270AFC5-DA2D-4C54-A2D4-91B8A6C18CDC}" type="presParOf" srcId="{78E97519-25CC-49F0-BE3B-2E0748CB616F}" destId="{BAF69C8D-9C54-4B29-8874-23A6836BFB93}" srcOrd="2" destOrd="0" presId="urn:microsoft.com/office/officeart/2005/8/layout/vList3"/>
    <dgm:cxn modelId="{F9B757E3-1014-4C76-BEC1-5CBBFD1029E2}" type="presParOf" srcId="{BAF69C8D-9C54-4B29-8874-23A6836BFB93}" destId="{67D4CABC-5EA0-4E11-AAB7-3BFC600EB06D}" srcOrd="0" destOrd="0" presId="urn:microsoft.com/office/officeart/2005/8/layout/vList3"/>
    <dgm:cxn modelId="{5590FA2D-170A-44B2-ACA3-551520EF2ABF}" type="presParOf" srcId="{BAF69C8D-9C54-4B29-8874-23A6836BFB93}" destId="{4AB4CC68-B763-4509-A306-A651166FDB83}" srcOrd="1" destOrd="0" presId="urn:microsoft.com/office/officeart/2005/8/layout/vList3"/>
    <dgm:cxn modelId="{84828DB6-5269-4230-9081-7A443DC73E39}" type="presParOf" srcId="{78E97519-25CC-49F0-BE3B-2E0748CB616F}" destId="{13010D44-953E-4C80-A06A-7AC4D8FE2597}" srcOrd="3" destOrd="0" presId="urn:microsoft.com/office/officeart/2005/8/layout/vList3"/>
    <dgm:cxn modelId="{715C7BB9-BB06-4CEC-8431-EDA801C20E9E}" type="presParOf" srcId="{78E97519-25CC-49F0-BE3B-2E0748CB616F}" destId="{3466C46A-5AC5-46F6-B973-2BE1A53989EE}" srcOrd="4" destOrd="0" presId="urn:microsoft.com/office/officeart/2005/8/layout/vList3"/>
    <dgm:cxn modelId="{127DAA33-7D17-42FA-8C90-E936D5AA4173}" type="presParOf" srcId="{3466C46A-5AC5-46F6-B973-2BE1A53989EE}" destId="{01335379-31AE-4307-B37A-72EC9E5DED08}" srcOrd="0" destOrd="0" presId="urn:microsoft.com/office/officeart/2005/8/layout/vList3"/>
    <dgm:cxn modelId="{B6E563FA-9B0E-415F-9F6F-350750D444C4}" type="presParOf" srcId="{3466C46A-5AC5-46F6-B973-2BE1A53989EE}" destId="{B882DB91-B3FC-423A-B864-718C4EBB8F1E}" srcOrd="1" destOrd="0" presId="urn:microsoft.com/office/officeart/2005/8/layout/vList3"/>
    <dgm:cxn modelId="{84003F84-88CD-46DF-8375-FE39949F10E7}" type="presParOf" srcId="{78E97519-25CC-49F0-BE3B-2E0748CB616F}" destId="{8BCE61C5-7D32-4412-80CA-D88D647C5C5B}" srcOrd="5" destOrd="0" presId="urn:microsoft.com/office/officeart/2005/8/layout/vList3"/>
    <dgm:cxn modelId="{482B57CB-2332-4713-B164-EB26800A54A3}" type="presParOf" srcId="{78E97519-25CC-49F0-BE3B-2E0748CB616F}" destId="{9161B732-3070-4CB4-A5BA-08A3273F5367}" srcOrd="6" destOrd="0" presId="urn:microsoft.com/office/officeart/2005/8/layout/vList3"/>
    <dgm:cxn modelId="{9BA8DEB0-4636-4433-86D6-6E9F041961D4}" type="presParOf" srcId="{9161B732-3070-4CB4-A5BA-08A3273F5367}" destId="{1EABC0A6-4D90-472F-BD43-1EF723F0930D}" srcOrd="0" destOrd="0" presId="urn:microsoft.com/office/officeart/2005/8/layout/vList3"/>
    <dgm:cxn modelId="{3CA6E835-8982-4F18-A7C2-F0531E9D55A8}" type="presParOf" srcId="{9161B732-3070-4CB4-A5BA-08A3273F5367}" destId="{2D56DF4A-1A31-4A44-AB3B-065AC07C7390}" srcOrd="1" destOrd="0" presId="urn:microsoft.com/office/officeart/2005/8/layout/vList3"/>
    <dgm:cxn modelId="{A93A61B0-FDE8-4507-A68D-13E669F13F2B}" type="presParOf" srcId="{78E97519-25CC-49F0-BE3B-2E0748CB616F}" destId="{ACC50F5F-9956-4B75-9237-A7FBCDAE644A}" srcOrd="7" destOrd="0" presId="urn:microsoft.com/office/officeart/2005/8/layout/vList3"/>
    <dgm:cxn modelId="{A8FF6CF2-1F42-454E-9FFD-D864E32A5B70}" type="presParOf" srcId="{78E97519-25CC-49F0-BE3B-2E0748CB616F}" destId="{B50674DC-A4E5-48EC-A391-05A8CE69615A}" srcOrd="8" destOrd="0" presId="urn:microsoft.com/office/officeart/2005/8/layout/vList3"/>
    <dgm:cxn modelId="{52FBA079-1EC5-4824-AAB8-EA5FB39C96ED}" type="presParOf" srcId="{B50674DC-A4E5-48EC-A391-05A8CE69615A}" destId="{A69079F3-E324-4AFA-8512-533FFA0303DA}" srcOrd="0" destOrd="0" presId="urn:microsoft.com/office/officeart/2005/8/layout/vList3"/>
    <dgm:cxn modelId="{521516C0-7CCF-4049-A2CD-FCB3C11C6ADB}" type="presParOf" srcId="{B50674DC-A4E5-48EC-A391-05A8CE69615A}" destId="{D8D06FF4-2455-4BC2-884B-8D47536994D7}" srcOrd="1" destOrd="0" presId="urn:microsoft.com/office/officeart/2005/8/layout/vList3"/>
    <dgm:cxn modelId="{9613CA80-6807-4434-AB0F-E8C506BD7585}" type="presParOf" srcId="{78E97519-25CC-49F0-BE3B-2E0748CB616F}" destId="{2356BF39-5967-4B95-B0CB-8E1FFE467A50}" srcOrd="9" destOrd="0" presId="urn:microsoft.com/office/officeart/2005/8/layout/vList3"/>
    <dgm:cxn modelId="{04E1D372-D046-4817-BAB3-C0C940979C64}" type="presParOf" srcId="{78E97519-25CC-49F0-BE3B-2E0748CB616F}" destId="{5715EBD4-C9D5-45E8-9A03-F1C773E0D3DD}" srcOrd="10" destOrd="0" presId="urn:microsoft.com/office/officeart/2005/8/layout/vList3"/>
    <dgm:cxn modelId="{441FD36A-7249-47CB-A310-A0F8FFD56F36}" type="presParOf" srcId="{5715EBD4-C9D5-45E8-9A03-F1C773E0D3DD}" destId="{1FB1387C-154B-417E-B682-863999FD75D5}" srcOrd="0" destOrd="0" presId="urn:microsoft.com/office/officeart/2005/8/layout/vList3"/>
    <dgm:cxn modelId="{93679E94-69E9-4ABF-9323-1E224A164C08}" type="presParOf" srcId="{5715EBD4-C9D5-45E8-9A03-F1C773E0D3DD}" destId="{11DF6F22-A74B-4108-8CD2-B4C46DA50339}" srcOrd="1" destOrd="0" presId="urn:microsoft.com/office/officeart/2005/8/layout/vList3"/>
    <dgm:cxn modelId="{630E45A1-E51C-46B5-AD96-595E9D488E79}" type="presParOf" srcId="{78E97519-25CC-49F0-BE3B-2E0748CB616F}" destId="{AD63CBCD-F201-4DD6-BA24-82B85948F369}" srcOrd="11" destOrd="0" presId="urn:microsoft.com/office/officeart/2005/8/layout/vList3"/>
    <dgm:cxn modelId="{5DE1BD3C-90C0-49C5-B883-835269303362}" type="presParOf" srcId="{78E97519-25CC-49F0-BE3B-2E0748CB616F}" destId="{9C45BF45-2BEE-45F3-A292-F791381002A7}" srcOrd="12" destOrd="0" presId="urn:microsoft.com/office/officeart/2005/8/layout/vList3"/>
    <dgm:cxn modelId="{D5396BB1-0061-45D2-8FF9-BFCA0A0F40B6}" type="presParOf" srcId="{9C45BF45-2BEE-45F3-A292-F791381002A7}" destId="{94095679-6144-4A69-91EE-91E42877D787}" srcOrd="0" destOrd="0" presId="urn:microsoft.com/office/officeart/2005/8/layout/vList3"/>
    <dgm:cxn modelId="{F74F5337-7EF9-49C2-B891-427E55094A5B}" type="presParOf" srcId="{9C45BF45-2BEE-45F3-A292-F791381002A7}" destId="{4F31927C-FF78-403F-8EF0-9A9259F0906C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5219D-ED92-420F-9B2F-FFD0BBE2A2AD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869C3-EEB0-474D-8930-9D3D156F95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286000"/>
            <a:ext cx="6858000" cy="2295525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20F16E8-ACBA-4490-AFD4-300AD4658669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2286000"/>
            <a:ext cx="7315200" cy="23469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4400" y="2303225"/>
            <a:ext cx="228600" cy="232973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E113-55EF-4CCD-89C8-BEF7359A3DF5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E781-0583-42A7-A611-A72BACA507A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0CEB48-2888-4636-A70F-6E2D1E2AFC9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8EBD-F546-42DF-91EC-7385BD074A9E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05E1-04F2-43A2-9FB1-BDB93305F603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3D1E-2099-424F-8300-A8CE7C5FE243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9342-FF04-4D90-837C-83BBBE00114A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BC4-2001-413B-B122-5059CF31F8C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816B-5DCE-4481-89A0-AB4B378D4B10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D8DFDF-6210-48CF-84E4-E76925A91741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A3463D-08FE-40F5-821A-C70788F5EF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4000" dirty="0" smtClean="0"/>
              <a:t>Device-To-Device (D2D) Communication in</a:t>
            </a:r>
            <a:br>
              <a:rPr lang="en-US" sz="4000" dirty="0" smtClean="0"/>
            </a:br>
            <a:r>
              <a:rPr lang="en-US" sz="4000" dirty="0" smtClean="0"/>
              <a:t>5G Cellular Networks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Trung-Dinh Han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D75-957D-4C4D-BD61-1612096B59E3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Challenges &amp; Trends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>
            <a:off x="2438400" y="2209800"/>
            <a:ext cx="4114800" cy="2895600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D2D Communication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2743200"/>
            <a:ext cx="2133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Mobility Management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1524000"/>
            <a:ext cx="2133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Pricing Models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67400" y="1524000"/>
            <a:ext cx="2133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Power Consumption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477000" y="2743200"/>
            <a:ext cx="2133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Bandwidth Utilization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4038600"/>
            <a:ext cx="2133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Wireless Multi-hop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81200" y="5029200"/>
            <a:ext cx="2133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Cognitive Radio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00600" y="5029200"/>
            <a:ext cx="2133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QoS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24600" y="4038600"/>
            <a:ext cx="2133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Spectral Interference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52800" y="1066800"/>
            <a:ext cx="2133600" cy="990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Security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 DMC R&amp;D Center, Samsung Electronics, “5G Vision,” Jun. 2015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</a:t>
            </a:r>
            <a:r>
              <a:rPr lang="en-US" dirty="0" smtClean="0"/>
              <a:t>. </a:t>
            </a:r>
            <a:r>
              <a:rPr lang="pl-PL" dirty="0" smtClean="0"/>
              <a:t>N</a:t>
            </a:r>
            <a:r>
              <a:rPr lang="en-US" dirty="0" smtClean="0"/>
              <a:t>.</a:t>
            </a:r>
            <a:r>
              <a:rPr lang="pl-PL" dirty="0" smtClean="0"/>
              <a:t> Tehrani, M</a:t>
            </a:r>
            <a:r>
              <a:rPr lang="en-US" dirty="0" smtClean="0"/>
              <a:t>.</a:t>
            </a:r>
            <a:r>
              <a:rPr lang="pl-PL" dirty="0" smtClean="0"/>
              <a:t> Uysal, H</a:t>
            </a:r>
            <a:r>
              <a:rPr lang="en-US" dirty="0" smtClean="0"/>
              <a:t>.</a:t>
            </a:r>
            <a:r>
              <a:rPr lang="pl-PL" dirty="0" smtClean="0"/>
              <a:t> Yanikomeroglu</a:t>
            </a:r>
            <a:r>
              <a:rPr lang="en-US" dirty="0" smtClean="0"/>
              <a:t>, “Device-to-device communication in 5G cellular networks: challenges, solutions, and future directions,” IEEE Communications Magazine, vol. 52, no. 5, pp. 86-92, May 2014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A. Asadi, Q. Wang, V. Mancuso, “A Survey on Device-To-Device Communication in Cellular Networks,” IEEE Communication Surveys &amp; Tutorials, vol. 16, no. 4, pp. 1801-1817, Apr. 2014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T.D. Han, H. Oh, “A Looping Problem in the Tree-Based Mobility Management for Mobile IP Supported Ad Hoc Networks,” the Journal of Communications and Networks (JCN), vol. 13, no. 4, pp. 385-392, Oct. 2011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T.D. Han, H. Oh, “A Topology Management Routing Protocol for Mobile IP Support Mobile Ad Hoc Networks,”  Springer-Verlag, LNCS 5793, pp. 341-346, Sep. 2009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49831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004A82"/>
                </a:solidFill>
              </a:rPr>
              <a:t>Thank you for your listening</a:t>
            </a:r>
          </a:p>
          <a:p>
            <a:pPr algn="ctr">
              <a:buNone/>
            </a:pPr>
            <a:r>
              <a:rPr lang="en-US" sz="11500" dirty="0" smtClean="0">
                <a:solidFill>
                  <a:srgbClr val="C00000"/>
                </a:solidFill>
              </a:rPr>
              <a:t>Q&amp;A</a:t>
            </a:r>
            <a:endParaRPr lang="en-US" sz="11500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33A3-CE3F-4676-902D-9E925AE015B3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-304800" y="1143000"/>
          <a:ext cx="9829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Network Evolution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990600"/>
            <a:ext cx="8256449" cy="5266730"/>
            <a:chOff x="533400" y="990600"/>
            <a:chExt cx="8256449" cy="5266730"/>
          </a:xfrm>
        </p:grpSpPr>
        <p:pic>
          <p:nvPicPr>
            <p:cNvPr id="7" name="Picture 6" descr="5G(3)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6201" y="990600"/>
              <a:ext cx="1093648" cy="756312"/>
            </a:xfrm>
            <a:prstGeom prst="rect">
              <a:avLst/>
            </a:prstGeom>
          </p:spPr>
        </p:pic>
        <p:pic>
          <p:nvPicPr>
            <p:cNvPr id="8" name="Picture 7" descr="race-car-coloring-pages-4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0754" y="4495800"/>
              <a:ext cx="1648446" cy="764982"/>
            </a:xfrm>
            <a:prstGeom prst="rect">
              <a:avLst/>
            </a:prstGeom>
          </p:spPr>
        </p:pic>
        <p:pic>
          <p:nvPicPr>
            <p:cNvPr id="9" name="Picture 8" descr="bike-clipart-black-and-white-black-white-bicycl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0589" y="4791082"/>
              <a:ext cx="838200" cy="474980"/>
            </a:xfrm>
            <a:prstGeom prst="rect">
              <a:avLst/>
            </a:prstGeom>
          </p:spPr>
        </p:pic>
        <p:pic>
          <p:nvPicPr>
            <p:cNvPr id="10" name="Picture 9" descr="coloring-page-outline-transportation-motorcycle.jpg"/>
            <p:cNvPicPr>
              <a:picLocks noChangeAspect="1"/>
            </p:cNvPicPr>
            <p:nvPr/>
          </p:nvPicPr>
          <p:blipFill>
            <a:blip r:embed="rId5" cstate="print"/>
            <a:srcRect l="2778" t="8333" r="2778" b="12500"/>
            <a:stretch>
              <a:fillRect/>
            </a:stretch>
          </p:blipFill>
          <p:spPr>
            <a:xfrm>
              <a:off x="1905000" y="4652392"/>
              <a:ext cx="1143000" cy="638735"/>
            </a:xfrm>
            <a:prstGeom prst="rect">
              <a:avLst/>
            </a:prstGeom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533400" y="5257800"/>
              <a:ext cx="8229600" cy="1588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057400" y="5334000"/>
              <a:ext cx="98616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1991</a:t>
              </a:r>
            </a:p>
            <a:p>
              <a:r>
                <a:rPr lang="en-US" dirty="0" smtClean="0"/>
                <a:t>2G/GSM</a:t>
              </a:r>
            </a:p>
            <a:p>
              <a:r>
                <a:rPr lang="en-US" dirty="0" smtClean="0"/>
                <a:t>9.6Kbps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0588" y="5334000"/>
              <a:ext cx="136441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1980s</a:t>
              </a:r>
            </a:p>
            <a:p>
              <a:r>
                <a:rPr lang="en-US" dirty="0" smtClean="0"/>
                <a:t>1G</a:t>
              </a:r>
            </a:p>
            <a:p>
              <a:r>
                <a:rPr lang="en-US" dirty="0" smtClean="0"/>
                <a:t>(Voice band)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09354" y="5334000"/>
              <a:ext cx="109882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2002</a:t>
              </a:r>
            </a:p>
            <a:p>
              <a:r>
                <a:rPr lang="en-US" dirty="0" smtClean="0"/>
                <a:t>3G/UMTS</a:t>
              </a:r>
            </a:p>
            <a:p>
              <a:r>
                <a:rPr lang="en-US" dirty="0" smtClean="0"/>
                <a:t>384 Kbps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1600" y="5334000"/>
              <a:ext cx="1065163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2009</a:t>
              </a:r>
            </a:p>
            <a:p>
              <a:r>
                <a:rPr lang="en-US" dirty="0" smtClean="0"/>
                <a:t>4G/LTE</a:t>
              </a:r>
            </a:p>
            <a:p>
              <a:r>
                <a:rPr lang="en-US" dirty="0" smtClean="0"/>
                <a:t>100Mbps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334000"/>
              <a:ext cx="896849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2020</a:t>
              </a:r>
            </a:p>
            <a:p>
              <a:r>
                <a:rPr lang="en-US" dirty="0" smtClean="0"/>
                <a:t>5G</a:t>
              </a:r>
            </a:p>
            <a:p>
              <a:r>
                <a:rPr lang="en-US" dirty="0" smtClean="0"/>
                <a:t>10Gbps</a:t>
              </a:r>
              <a:endParaRPr lang="en-US" dirty="0"/>
            </a:p>
          </p:txBody>
        </p:sp>
        <p:pic>
          <p:nvPicPr>
            <p:cNvPr id="17" name="Picture 16" descr="mortgage-rates17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3400" y="1295400"/>
              <a:ext cx="5181600" cy="2971800"/>
            </a:xfrm>
            <a:prstGeom prst="rect">
              <a:avLst/>
            </a:prstGeom>
          </p:spPr>
        </p:pic>
        <p:pic>
          <p:nvPicPr>
            <p:cNvPr id="18" name="Picture 17" descr="Airplane-Coloring-Pages-4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85853" y="3048000"/>
              <a:ext cx="1891147" cy="1295400"/>
            </a:xfrm>
            <a:prstGeom prst="rect">
              <a:avLst/>
            </a:prstGeom>
          </p:spPr>
        </p:pic>
        <p:pic>
          <p:nvPicPr>
            <p:cNvPr id="19" name="Picture 18" descr="5a5b39040bc7d3b6b8aa26a2378205a5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324600" y="1676400"/>
              <a:ext cx="2300097" cy="1643556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6096000" y="3817203"/>
              <a:ext cx="2667000" cy="70788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The higher speeds,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the more services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5G Key Enabling </a:t>
            </a:r>
            <a:r>
              <a:rPr lang="en-US" dirty="0" smtClean="0"/>
              <a:t>Technologies (1/2)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2133600" y="1752600"/>
            <a:ext cx="4876800" cy="3124200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Device to Device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Communication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(D2D)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20574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mmWave System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57600" y="48768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Multi-RAT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14400" y="40386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Advanced </a:t>
            </a:r>
            <a:r>
              <a:rPr lang="en-US" dirty="0" smtClean="0"/>
              <a:t>MIMO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77000" y="40386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Advanced Small Cells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629400" y="20574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ACM &amp; Multiple Access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C55C-7CAB-4C84-A3CE-D03B15825E9E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581400" y="9906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Advanced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Key Enabling </a:t>
            </a:r>
            <a:r>
              <a:rPr lang="en-US" dirty="0" smtClean="0"/>
              <a:t>Technologies (2/2)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340" y="1112520"/>
          <a:ext cx="8763000" cy="5012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027"/>
                <a:gridCol w="1153027"/>
                <a:gridCol w="1119980"/>
                <a:gridCol w="1098787"/>
                <a:gridCol w="941817"/>
                <a:gridCol w="941817"/>
                <a:gridCol w="1429302"/>
                <a:gridCol w="925243"/>
              </a:tblGrid>
              <a:tr h="755714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Peak Data Rate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Cell Edge Data Rate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Cell Spectral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Efficiency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Mobility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Energy/ Cost Efficient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Simultaneous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Connection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Latency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179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D2D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179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mmWave</a:t>
                      </a:r>
                      <a:r>
                        <a:rPr lang="en-US" sz="1600" dirty="0" smtClean="0"/>
                        <a:t> System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82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Multi-RAT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79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Advanced Network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79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Advanced</a:t>
                      </a:r>
                      <a:r>
                        <a:rPr lang="en-US" sz="1600" baseline="0" dirty="0" smtClean="0"/>
                        <a:t> MIMO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571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ACM &amp; Multiple Access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79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Advanced Small Cell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Models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154668"/>
            <a:ext cx="3831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A37"/>
                </a:solidFill>
              </a:rPr>
              <a:t>Multi-hop Comm. with Operator(MCO)</a:t>
            </a:r>
            <a:endParaRPr lang="en-US" dirty="0">
              <a:solidFill>
                <a:srgbClr val="007A3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726668"/>
            <a:ext cx="3402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Direct Comm. with Operator(DCO)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1396" y="1143000"/>
            <a:ext cx="4698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A37"/>
                </a:solidFill>
              </a:rPr>
              <a:t>Multi-hop Comm. withOut Operator (MCOO)</a:t>
            </a:r>
            <a:endParaRPr lang="en-US" dirty="0">
              <a:solidFill>
                <a:srgbClr val="007A37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5715000"/>
            <a:ext cx="4262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Direct Comm. withOut Operator(DCOO)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Picture 9" descr="5097i4F4C67E7D5FDB2A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598029"/>
            <a:ext cx="1371600" cy="1821571"/>
          </a:xfrm>
          <a:prstGeom prst="rect">
            <a:avLst/>
          </a:prstGeom>
        </p:spPr>
      </p:pic>
      <p:pic>
        <p:nvPicPr>
          <p:cNvPr id="11" name="Picture 10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0"/>
            <a:ext cx="304800" cy="549560"/>
          </a:xfrm>
          <a:prstGeom prst="rect">
            <a:avLst/>
          </a:prstGeom>
        </p:spPr>
      </p:pic>
      <p:pic>
        <p:nvPicPr>
          <p:cNvPr id="12" name="Picture 11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600200"/>
            <a:ext cx="304800" cy="549560"/>
          </a:xfrm>
          <a:prstGeom prst="rect">
            <a:avLst/>
          </a:prstGeom>
        </p:spPr>
      </p:pic>
      <p:pic>
        <p:nvPicPr>
          <p:cNvPr id="13" name="Picture 12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2667000"/>
            <a:ext cx="304800" cy="549560"/>
          </a:xfrm>
          <a:prstGeom prst="rect">
            <a:avLst/>
          </a:prstGeom>
        </p:spPr>
      </p:pic>
      <p:pic>
        <p:nvPicPr>
          <p:cNvPr id="14" name="Picture 13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5181600"/>
            <a:ext cx="304800" cy="549560"/>
          </a:xfrm>
          <a:prstGeom prst="rect">
            <a:avLst/>
          </a:prstGeom>
        </p:spPr>
      </p:pic>
      <p:pic>
        <p:nvPicPr>
          <p:cNvPr id="15" name="Picture 14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4114800"/>
            <a:ext cx="304800" cy="549560"/>
          </a:xfrm>
          <a:prstGeom prst="rect">
            <a:avLst/>
          </a:prstGeom>
        </p:spPr>
      </p:pic>
      <p:pic>
        <p:nvPicPr>
          <p:cNvPr id="16" name="Picture 15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0035" y="5029200"/>
            <a:ext cx="304800" cy="549560"/>
          </a:xfrm>
          <a:prstGeom prst="rect">
            <a:avLst/>
          </a:prstGeom>
        </p:spPr>
      </p:pic>
      <p:pic>
        <p:nvPicPr>
          <p:cNvPr id="17" name="Picture 16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4191000"/>
            <a:ext cx="304800" cy="549560"/>
          </a:xfrm>
          <a:prstGeom prst="rect">
            <a:avLst/>
          </a:prstGeom>
        </p:spPr>
      </p:pic>
      <p:pic>
        <p:nvPicPr>
          <p:cNvPr id="18" name="Picture 17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18235" y="3733800"/>
            <a:ext cx="304800" cy="549560"/>
          </a:xfrm>
          <a:prstGeom prst="rect">
            <a:avLst/>
          </a:prstGeom>
        </p:spPr>
      </p:pic>
      <p:pic>
        <p:nvPicPr>
          <p:cNvPr id="19" name="Picture 18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235" y="5105400"/>
            <a:ext cx="304800" cy="549560"/>
          </a:xfrm>
          <a:prstGeom prst="rect">
            <a:avLst/>
          </a:prstGeom>
        </p:spPr>
      </p:pic>
      <p:pic>
        <p:nvPicPr>
          <p:cNvPr id="20" name="Picture 19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3048000"/>
            <a:ext cx="304800" cy="549560"/>
          </a:xfrm>
          <a:prstGeom prst="rect">
            <a:avLst/>
          </a:prstGeom>
        </p:spPr>
      </p:pic>
      <p:pic>
        <p:nvPicPr>
          <p:cNvPr id="21" name="Picture 20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1600200"/>
            <a:ext cx="304800" cy="549560"/>
          </a:xfrm>
          <a:prstGeom prst="rect">
            <a:avLst/>
          </a:prstGeom>
        </p:spPr>
      </p:pic>
      <p:pic>
        <p:nvPicPr>
          <p:cNvPr id="22" name="Picture 21" descr="n4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2209800"/>
            <a:ext cx="304800" cy="54956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rot="5400000" flipH="1" flipV="1">
            <a:off x="533400" y="2133600"/>
            <a:ext cx="914400" cy="762000"/>
          </a:xfrm>
          <a:prstGeom prst="straightConnector1">
            <a:avLst/>
          </a:prstGeom>
          <a:ln w="57150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28800" y="1981200"/>
            <a:ext cx="914400" cy="685800"/>
          </a:xfrm>
          <a:prstGeom prst="straightConnector1">
            <a:avLst/>
          </a:prstGeom>
          <a:ln w="57150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00400" y="3048000"/>
            <a:ext cx="762000" cy="152400"/>
          </a:xfrm>
          <a:prstGeom prst="straightConnector1">
            <a:avLst/>
          </a:prstGeom>
          <a:ln w="28575"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05000" y="1828800"/>
            <a:ext cx="2133600" cy="990600"/>
          </a:xfrm>
          <a:prstGeom prst="straightConnector1">
            <a:avLst/>
          </a:prstGeom>
          <a:ln w="28575"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2000" y="3429000"/>
            <a:ext cx="3352800" cy="76200"/>
          </a:xfrm>
          <a:prstGeom prst="straightConnector1">
            <a:avLst/>
          </a:prstGeom>
          <a:ln w="28575"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24000" y="4495800"/>
            <a:ext cx="914400" cy="1588"/>
          </a:xfrm>
          <a:prstGeom prst="straightConnector1">
            <a:avLst/>
          </a:prstGeom>
          <a:ln w="5715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1371600" y="4800600"/>
            <a:ext cx="457200" cy="457200"/>
          </a:xfrm>
          <a:prstGeom prst="straightConnector1">
            <a:avLst/>
          </a:prstGeom>
          <a:ln w="5715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2"/>
          </p:cNvCxnSpPr>
          <p:nvPr/>
        </p:nvCxnSpPr>
        <p:spPr>
          <a:xfrm rot="5400000">
            <a:off x="2217880" y="4808680"/>
            <a:ext cx="517240" cy="381000"/>
          </a:xfrm>
          <a:prstGeom prst="straightConnector1">
            <a:avLst/>
          </a:prstGeom>
          <a:ln w="5715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752600" y="2143540"/>
            <a:ext cx="914400" cy="675860"/>
          </a:xfrm>
          <a:prstGeom prst="straightConnector1">
            <a:avLst/>
          </a:prstGeom>
          <a:ln w="57150">
            <a:solidFill>
              <a:srgbClr val="00B050"/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619540" y="2259496"/>
            <a:ext cx="914400" cy="762000"/>
          </a:xfrm>
          <a:prstGeom prst="straightConnector1">
            <a:avLst/>
          </a:prstGeom>
          <a:ln w="57150">
            <a:solidFill>
              <a:srgbClr val="00B050"/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447800" y="3810000"/>
            <a:ext cx="2667000" cy="457200"/>
          </a:xfrm>
          <a:prstGeom prst="straightConnector1">
            <a:avLst/>
          </a:prstGeom>
          <a:ln w="28575"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895600" y="4191000"/>
            <a:ext cx="1066800" cy="381000"/>
          </a:xfrm>
          <a:prstGeom prst="straightConnector1">
            <a:avLst/>
          </a:prstGeom>
          <a:ln w="28575"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514600" y="4495800"/>
            <a:ext cx="1524000" cy="1066800"/>
          </a:xfrm>
          <a:prstGeom prst="straightConnector1">
            <a:avLst/>
          </a:prstGeom>
          <a:ln w="28575"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172200" y="1905000"/>
            <a:ext cx="914400" cy="533400"/>
          </a:xfrm>
          <a:prstGeom prst="straightConnector1">
            <a:avLst/>
          </a:prstGeom>
          <a:ln w="57150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248400" y="2057400"/>
            <a:ext cx="914400" cy="533400"/>
          </a:xfrm>
          <a:prstGeom prst="straightConnector1">
            <a:avLst/>
          </a:prstGeom>
          <a:ln w="57150">
            <a:solidFill>
              <a:srgbClr val="00B050"/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7557052" y="2259496"/>
            <a:ext cx="838200" cy="685800"/>
          </a:xfrm>
          <a:prstGeom prst="straightConnector1">
            <a:avLst/>
          </a:prstGeom>
          <a:ln w="57150">
            <a:solidFill>
              <a:srgbClr val="00B050"/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7696200" y="2209800"/>
            <a:ext cx="838200" cy="685800"/>
          </a:xfrm>
          <a:prstGeom prst="straightConnector1">
            <a:avLst/>
          </a:prstGeom>
          <a:ln w="57150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6084835" y="4343400"/>
            <a:ext cx="533400" cy="533400"/>
          </a:xfrm>
          <a:prstGeom prst="straightConnector1">
            <a:avLst/>
          </a:prstGeom>
          <a:ln w="5715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6161035" y="5334000"/>
            <a:ext cx="1066800" cy="60040"/>
          </a:xfrm>
          <a:prstGeom prst="straightConnector1">
            <a:avLst/>
          </a:prstGeom>
          <a:ln w="5715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6914955" y="4335320"/>
            <a:ext cx="625760" cy="609600"/>
          </a:xfrm>
          <a:prstGeom prst="straightConnector1">
            <a:avLst/>
          </a:prstGeom>
          <a:ln w="5715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690539" y="1611868"/>
            <a:ext cx="1795861" cy="978932"/>
            <a:chOff x="3581400" y="5436704"/>
            <a:chExt cx="1795861" cy="978932"/>
          </a:xfrm>
        </p:grpSpPr>
        <p:sp>
          <p:nvSpPr>
            <p:cNvPr id="44" name="Rectangle 43"/>
            <p:cNvSpPr/>
            <p:nvPr/>
          </p:nvSpPr>
          <p:spPr>
            <a:xfrm>
              <a:off x="4114800" y="5436704"/>
              <a:ext cx="11322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Direct link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3581400" y="5638800"/>
              <a:ext cx="457200" cy="1588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3581400" y="5943600"/>
              <a:ext cx="457200" cy="1588"/>
            </a:xfrm>
            <a:prstGeom prst="straightConnector1">
              <a:avLst/>
            </a:prstGeom>
            <a:ln w="57150">
              <a:solidFill>
                <a:srgbClr val="00B050"/>
              </a:solidFill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4114800" y="5741504"/>
              <a:ext cx="10692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Relay link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V="1">
              <a:off x="3581400" y="6248400"/>
              <a:ext cx="457200" cy="0"/>
            </a:xfrm>
            <a:prstGeom prst="straightConnector1">
              <a:avLst/>
            </a:prstGeom>
            <a:ln w="28575"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4114800" y="6046304"/>
              <a:ext cx="12624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Control link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Perspective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38200" y="5942012"/>
            <a:ext cx="7467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-1447800" y="3670058"/>
            <a:ext cx="457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24898" y="5943600"/>
            <a:ext cx="2755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Network Speed, Bandwidth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6535" y="2895600"/>
            <a:ext cx="461665" cy="1691425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n-US" dirty="0" smtClean="0"/>
              <a:t>Power Utilization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14400" y="3733800"/>
            <a:ext cx="722376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247900" y="3685760"/>
            <a:ext cx="44958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83098" y="1905000"/>
            <a:ext cx="9173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4A82"/>
                </a:solidFill>
              </a:rPr>
              <a:t>MCO</a:t>
            </a:r>
          </a:p>
          <a:p>
            <a:r>
              <a:rPr lang="en-US" sz="2800" dirty="0" smtClean="0">
                <a:solidFill>
                  <a:srgbClr val="004A82"/>
                </a:solidFill>
              </a:rPr>
              <a:t>DCO</a:t>
            </a:r>
            <a:endParaRPr lang="en-US" sz="2800" dirty="0">
              <a:solidFill>
                <a:srgbClr val="004A8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67400" y="4191000"/>
            <a:ext cx="11545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MCOO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DCOO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4303693"/>
            <a:ext cx="2356991" cy="95410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dirty="0" smtClean="0"/>
              <a:t>Conventional</a:t>
            </a:r>
          </a:p>
          <a:p>
            <a:pPr algn="ctr"/>
            <a:r>
              <a:rPr lang="en-US" sz="2800" dirty="0" smtClean="0"/>
              <a:t>comm. Models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38200" y="1371600"/>
            <a:ext cx="7467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980838" y="3643554"/>
            <a:ext cx="457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657600" y="990600"/>
            <a:ext cx="1706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Security threads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377541" y="1143000"/>
            <a:ext cx="461665" cy="5029200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pPr algn="ctr"/>
            <a:r>
              <a:rPr lang="en-US" dirty="0" smtClean="0"/>
              <a:t>Interference avoidance, Quality of Service (QoS)</a:t>
            </a:r>
            <a:endParaRPr lang="en-US" dirty="0"/>
          </a:p>
        </p:txBody>
      </p:sp>
      <p:sp>
        <p:nvSpPr>
          <p:cNvPr id="19" name="Explosion 2 18"/>
          <p:cNvSpPr/>
          <p:nvPr/>
        </p:nvSpPr>
        <p:spPr>
          <a:xfrm>
            <a:off x="4495800" y="1371600"/>
            <a:ext cx="3733800" cy="2362200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/>
              <a:t>Cooperative comm.?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6400800" y="3352800"/>
            <a:ext cx="1669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4A82"/>
                </a:solidFill>
              </a:rPr>
              <a:t>Future models?</a:t>
            </a:r>
            <a:endParaRPr lang="en-US" b="1" dirty="0">
              <a:solidFill>
                <a:srgbClr val="004A8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1600" y="5029200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(Unlicensed Band)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2743200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4A82"/>
                </a:solidFill>
              </a:rPr>
              <a:t>(licensed Band)</a:t>
            </a:r>
            <a:endParaRPr lang="en-US" sz="2400" dirty="0">
              <a:solidFill>
                <a:srgbClr val="004A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&amp; Operator Perspective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38200" y="5942012"/>
            <a:ext cx="7467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-1447800" y="3670058"/>
            <a:ext cx="457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98953" y="5943600"/>
            <a:ext cx="219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Operator expectation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6535" y="2895600"/>
            <a:ext cx="461665" cy="1680525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n-US" dirty="0" smtClean="0"/>
              <a:t>User expectation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14400" y="3733800"/>
            <a:ext cx="722376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247900" y="3685760"/>
            <a:ext cx="44958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43600" y="4419600"/>
            <a:ext cx="9173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4A82"/>
                </a:solidFill>
              </a:rPr>
              <a:t>MCO</a:t>
            </a:r>
          </a:p>
          <a:p>
            <a:r>
              <a:rPr lang="en-US" sz="2800" dirty="0" smtClean="0">
                <a:solidFill>
                  <a:srgbClr val="004A82"/>
                </a:solidFill>
              </a:rPr>
              <a:t>DCO</a:t>
            </a:r>
            <a:endParaRPr lang="en-US" sz="2800" dirty="0">
              <a:solidFill>
                <a:srgbClr val="004A8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0" y="2133600"/>
            <a:ext cx="11545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MCOO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DCOO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3848" y="3962400"/>
            <a:ext cx="233615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Conventional</a:t>
            </a:r>
          </a:p>
          <a:p>
            <a:pPr algn="ctr"/>
            <a:r>
              <a:rPr lang="en-US" sz="2800" dirty="0" smtClean="0"/>
              <a:t>comm. models</a:t>
            </a:r>
          </a:p>
        </p:txBody>
      </p:sp>
      <p:sp>
        <p:nvSpPr>
          <p:cNvPr id="15" name="Explosion 2 14"/>
          <p:cNvSpPr/>
          <p:nvPr/>
        </p:nvSpPr>
        <p:spPr>
          <a:xfrm>
            <a:off x="4800600" y="1371600"/>
            <a:ext cx="3276600" cy="2286000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Pricing &amp;</a:t>
            </a:r>
          </a:p>
          <a:p>
            <a:pPr algn="ctr"/>
            <a:r>
              <a:rPr lang="en-US" sz="2000" b="1" dirty="0" smtClean="0"/>
              <a:t>QoS models?</a:t>
            </a:r>
            <a:endParaRPr lang="en-US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6559912" y="3352800"/>
            <a:ext cx="1669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4A82"/>
                </a:solidFill>
              </a:rPr>
              <a:t>Future models?</a:t>
            </a:r>
            <a:endParaRPr lang="en-US" b="1" dirty="0">
              <a:solidFill>
                <a:srgbClr val="004A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009-838D-4F19-A136-AD12981711E8}" type="datetime1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A3463D-08FE-40F5-821A-C70788F5EFE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D2D Comm. Framework Proposal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7696200" cy="495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5181600"/>
            <a:ext cx="75438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Linux Kernel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" y="2438400"/>
            <a:ext cx="3886200" cy="1447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Wireless Comm. Framework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(e.g., Samsung Chord SDK,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Bluetooth APIs…)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0" y="3962400"/>
            <a:ext cx="75438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Wireless Routing Protocol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(e.g., TMRP/OLSR/AODV)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24400" y="3505200"/>
            <a:ext cx="3581400" cy="381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QoS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24400" y="2438400"/>
            <a:ext cx="3581400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Security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(Open Access/ Closed Access)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724400" y="3048000"/>
            <a:ext cx="3581400" cy="381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Power Management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62000" y="4648200"/>
            <a:ext cx="7543800" cy="457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Telephony Protocols suite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62000" y="1905000"/>
            <a:ext cx="5105400" cy="457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Communication Services Interface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943600" y="1905000"/>
            <a:ext cx="2362200" cy="457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Telephony Manager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62000" y="1295400"/>
            <a:ext cx="75438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Device to Device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1589</TotalTime>
  <Words>557</Words>
  <Application>Microsoft Office PowerPoint</Application>
  <PresentationFormat>On-screen Show (4:3)</PresentationFormat>
  <Paragraphs>177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Device-To-Device (D2D) Communication in 5G Cellular Networks</vt:lpstr>
      <vt:lpstr>Contents</vt:lpstr>
      <vt:lpstr>Cellular Network Evolution</vt:lpstr>
      <vt:lpstr>5G Key Enabling Technologies (1/2)</vt:lpstr>
      <vt:lpstr>5G Key Enabling Technologies (2/2)</vt:lpstr>
      <vt:lpstr>Network Models</vt:lpstr>
      <vt:lpstr>Research Perspective</vt:lpstr>
      <vt:lpstr>User &amp; Operator Perspective</vt:lpstr>
      <vt:lpstr>D2D Comm. Framework Proposal</vt:lpstr>
      <vt:lpstr>Research Challenges &amp; Trends</vt:lpstr>
      <vt:lpstr>References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 Trung Dinh</dc:creator>
  <cp:lastModifiedBy>Han Trung Dinh</cp:lastModifiedBy>
  <cp:revision>155</cp:revision>
  <dcterms:created xsi:type="dcterms:W3CDTF">2015-09-09T16:48:57Z</dcterms:created>
  <dcterms:modified xsi:type="dcterms:W3CDTF">2015-09-13T10:34:22Z</dcterms:modified>
</cp:coreProperties>
</file>