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02" r:id="rId3"/>
    <p:sldId id="288" r:id="rId4"/>
    <p:sldId id="279" r:id="rId5"/>
    <p:sldId id="284" r:id="rId6"/>
    <p:sldId id="281" r:id="rId7"/>
    <p:sldId id="294" r:id="rId8"/>
    <p:sldId id="263" r:id="rId9"/>
    <p:sldId id="299" r:id="rId10"/>
    <p:sldId id="301" r:id="rId11"/>
    <p:sldId id="265" r:id="rId12"/>
    <p:sldId id="290" r:id="rId13"/>
    <p:sldId id="291" r:id="rId14"/>
    <p:sldId id="296" r:id="rId15"/>
    <p:sldId id="307" r:id="rId16"/>
    <p:sldId id="262" r:id="rId17"/>
    <p:sldId id="303" r:id="rId18"/>
    <p:sldId id="304" r:id="rId19"/>
    <p:sldId id="298" r:id="rId20"/>
    <p:sldId id="306" r:id="rId21"/>
    <p:sldId id="305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55B"/>
    <a:srgbClr val="0FF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86" autoAdjust="0"/>
  </p:normalViewPr>
  <p:slideViewPr>
    <p:cSldViewPr>
      <p:cViewPr varScale="1">
        <p:scale>
          <a:sx n="60" d="100"/>
          <a:sy n="60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VGX-3100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40.200000000000003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50208"/>
        <c:axId val="51819008"/>
      </c:barChart>
      <c:catAx>
        <c:axId val="11395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1819008"/>
        <c:crosses val="autoZero"/>
        <c:auto val="1"/>
        <c:lblAlgn val="ctr"/>
        <c:lblOffset val="100"/>
        <c:noMultiLvlLbl val="0"/>
      </c:catAx>
      <c:valAx>
        <c:axId val="51819008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395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VGX-3100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40.200000000000003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465984"/>
        <c:axId val="73875456"/>
      </c:barChart>
      <c:catAx>
        <c:axId val="17546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3875456"/>
        <c:crosses val="autoZero"/>
        <c:auto val="1"/>
        <c:lblAlgn val="ctr"/>
        <c:lblOffset val="100"/>
        <c:noMultiLvlLbl val="0"/>
      </c:catAx>
      <c:valAx>
        <c:axId val="73875456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546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1FFB9-E33C-4E23-B2A0-C9AB45463624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Inovio Confidental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92676-95AC-42E5-900D-63DCFCD2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44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C8F9C-3F82-45D0-AE7B-A4D35FF1136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Inovio Confidental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3F7D-55B7-4875-A246-F3F3CD6F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08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Inovio Confidental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43F7D-55B7-4875-A246-F3F3CD6F4A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64" indent="-167964">
              <a:buFont typeface="Arial" panose="020B0604020202020204" pitchFamily="34" charset="0"/>
              <a:buChar char="•"/>
            </a:pPr>
            <a:r>
              <a:rPr lang="en-US" dirty="0" smtClean="0"/>
              <a:t>Development</a:t>
            </a:r>
            <a:r>
              <a:rPr lang="en-US" baseline="0" dirty="0" smtClean="0"/>
              <a:t> of an effective DNA vaccine has been elusive</a:t>
            </a:r>
          </a:p>
          <a:p>
            <a:pPr marL="167964" indent="-167964">
              <a:buFont typeface="Arial" panose="020B0604020202020204" pitchFamily="34" charset="0"/>
              <a:buChar char="•"/>
            </a:pPr>
            <a:r>
              <a:rPr lang="en-US" baseline="0" dirty="0" smtClean="0"/>
              <a:t>One of the key barriers has been effective delivery of plasmid into the cell.</a:t>
            </a:r>
          </a:p>
          <a:p>
            <a:pPr marL="167964" indent="-167964">
              <a:buFont typeface="Arial" panose="020B0604020202020204" pitchFamily="34" charset="0"/>
              <a:buChar char="•"/>
            </a:pPr>
            <a:r>
              <a:rPr lang="en-US" baseline="0" dirty="0" smtClean="0"/>
              <a:t>Inovio has been able to overcome this by delivering its plasmids via electroporation.</a:t>
            </a:r>
          </a:p>
          <a:p>
            <a:endParaRPr lang="en-US" baseline="0" dirty="0" smtClean="0"/>
          </a:p>
          <a:p>
            <a:pPr marL="167964" indent="-167964">
              <a:buFont typeface="Arial" panose="020B0604020202020204" pitchFamily="34" charset="0"/>
              <a:buChar char="•"/>
            </a:pPr>
            <a:r>
              <a:rPr lang="en-US" baseline="0" dirty="0" smtClean="0"/>
              <a:t>Further optimized platform by utilizing full length gene sequences that have been optimized for expression and optimized to break tolerance.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7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9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1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_dar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423" y="6231470"/>
            <a:ext cx="1365066" cy="3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_bann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_dar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423" y="6231470"/>
            <a:ext cx="1365066" cy="3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1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_banner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logo_dark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423" y="244231"/>
            <a:ext cx="1365066" cy="3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3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2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Inovio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207F-8EE6-48D4-A1D2-BBB48CA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0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20.png"/><Relationship Id="rId5" Type="http://schemas.openxmlformats.org/officeDocument/2006/relationships/image" Target="../media/image46.png"/><Relationship Id="rId10" Type="http://schemas.openxmlformats.org/officeDocument/2006/relationships/image" Target="../media/image19.png"/><Relationship Id="rId4" Type="http://schemas.openxmlformats.org/officeDocument/2006/relationships/image" Target="../media/image45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-h-bann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g-h-banner-wra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301" y="1427688"/>
            <a:ext cx="6552699" cy="5430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581" y="1078873"/>
            <a:ext cx="830151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Generation of robust immunity following DNA vaccination enhanced by intradermal electroporation</a:t>
            </a:r>
            <a:endParaRPr lang="en-US" sz="36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740" y="437696"/>
            <a:ext cx="1905000" cy="539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2412" y="6076890"/>
            <a:ext cx="5061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Calibri"/>
                <a:cs typeface="Calibri"/>
              </a:rPr>
              <a:t>Trevor Smith, PhD</a:t>
            </a:r>
            <a:endParaRPr lang="en-US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 &amp; Gene Therapy 2014,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Las Vegas, NV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October 27–29, </a:t>
            </a:r>
            <a:r>
              <a:rPr lang="en-US" dirty="0">
                <a:solidFill>
                  <a:schemeClr val="bg1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286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1600200"/>
            <a:ext cx="5395913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675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a typeface="굴림" pitchFamily="50" charset="-127"/>
              </a:rPr>
              <a:t>Proposed Mechanism</a:t>
            </a:r>
            <a:endParaRPr lang="en-US" altLang="ko-KR" sz="3000" b="1" dirty="0">
              <a:solidFill>
                <a:schemeClr val="bg1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42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:\R&amp;D\Skin confocal\CONFOCAL\Dermis R-GFP Hoechst 1z_00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99" y="3657600"/>
            <a:ext cx="29434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066365" y="6019800"/>
            <a:ext cx="3179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IMARIS-3D Rendered </a:t>
            </a:r>
          </a:p>
        </p:txBody>
      </p:sp>
      <p:pic>
        <p:nvPicPr>
          <p:cNvPr id="5" name="Picture 4" descr="U:\R&amp;D\Skin confocal\CONFOCAL\Dermis R-R K10-G Hoechst 2z merge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99" y="1442509"/>
            <a:ext cx="291353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 bwMode="auto">
          <a:xfrm flipH="1">
            <a:off x="1359014" y="1980198"/>
            <a:ext cx="1837474" cy="3386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196488" y="176475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RFP positive dendritic cell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6842" y="1044182"/>
            <a:ext cx="310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Epidermis: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4665" y="3185551"/>
            <a:ext cx="19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ermis: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55726" y="152400"/>
            <a:ext cx="6195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Directly transfecting Dendritic Cells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52400" y="6581001"/>
            <a:ext cx="3203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 smtClean="0">
                <a:solidFill>
                  <a:prstClr val="black"/>
                </a:solidFill>
                <a:latin typeface="Calibri"/>
              </a:rPr>
              <a:t> Amante D et al, Human Gene Therapy. In press</a:t>
            </a:r>
            <a:endParaRPr lang="en-US" altLang="en-US" sz="12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2983468"/>
            <a:ext cx="8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 60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2064" y="459831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GFP positive dendritic cell</a:t>
            </a:r>
            <a:endParaRPr lang="en-US" sz="1100" b="1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 bwMode="auto">
          <a:xfrm flipH="1" flipV="1">
            <a:off x="1692350" y="4811787"/>
            <a:ext cx="1549714" cy="19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19302" y="181932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GFP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36260" y="1819323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MsGp2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39400" y="3514511"/>
            <a:ext cx="118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Color merged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673152" y="4170472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CE440"/>
                </a:solidFill>
              </a:rPr>
              <a:t>GFP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MsGp2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47" y="2127101"/>
            <a:ext cx="1589444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08" y="2127099"/>
            <a:ext cx="160020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17" y="3822290"/>
            <a:ext cx="151130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1066" y="1371600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Dendritic cell staining in dermis: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85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569" y="1066800"/>
            <a:ext cx="6596231" cy="35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5489" y="152400"/>
            <a:ext cx="7054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Kinetics of DC </a:t>
            </a:r>
            <a:r>
              <a:rPr lang="en-US" sz="3200" b="1" dirty="0" smtClean="0">
                <a:solidFill>
                  <a:schemeClr val="bg1"/>
                </a:solidFill>
              </a:rPr>
              <a:t>migration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the dermis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86170" y="1587582"/>
            <a:ext cx="17260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77143" y="2324100"/>
            <a:ext cx="1709457" cy="95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34809" y="3143250"/>
            <a:ext cx="788784" cy="95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97056" y="3619500"/>
            <a:ext cx="1818145" cy="190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49" y="4419600"/>
            <a:ext cx="2703452" cy="228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3361" y="5122222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Number of GFP+ cells</a:t>
            </a:r>
          </a:p>
          <a:p>
            <a:r>
              <a:rPr lang="en-US" sz="1400" b="1" dirty="0" smtClean="0"/>
              <a:t>In the dermis: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718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5336" y="4452936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9096" y="225630"/>
            <a:ext cx="6008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GFP+ cells in the draining lymph nodes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U:\R&amp;D\Experiments\INO-13\INO-13-38 CD8 CD4 response to ID treatment in g pig skin\treated LN microscopy stained\24h GFP+H5 LN Trevor\CD4\8 merge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1789036"/>
            <a:ext cx="3352800" cy="31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560" y="1634517"/>
            <a:ext cx="3647440" cy="342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181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GFP+ cell in the T cell zone of the cortex in the inguinal </a:t>
            </a:r>
            <a:r>
              <a:rPr lang="en-US" dirty="0"/>
              <a:t>lymph node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418" y="1355168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CD4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0FFD3C"/>
                </a:solidFill>
              </a:rPr>
              <a:t>GFP</a:t>
            </a:r>
            <a:r>
              <a:rPr lang="en-US" b="1" dirty="0" smtClean="0"/>
              <a:t>/</a:t>
            </a:r>
            <a:r>
              <a:rPr lang="en-US" b="1" dirty="0" err="1" smtClean="0">
                <a:solidFill>
                  <a:srgbClr val="05155B"/>
                </a:solidFill>
              </a:rPr>
              <a:t>Dapi</a:t>
            </a:r>
            <a:endParaRPr lang="en-US" b="1" dirty="0">
              <a:solidFill>
                <a:srgbClr val="0515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485298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220" y="152400"/>
            <a:ext cx="8982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Treatment site excision and host immune responses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6193" y="4343400"/>
            <a:ext cx="685800" cy="11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0" y="2667000"/>
            <a:ext cx="76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1905000"/>
            <a:ext cx="7620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2438400"/>
            <a:ext cx="220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1600200"/>
            <a:ext cx="5395913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675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a typeface="굴림" pitchFamily="50" charset="-127"/>
              </a:rPr>
              <a:t>Summary</a:t>
            </a:r>
            <a:endParaRPr lang="en-US" altLang="ko-KR" sz="3000" b="1" dirty="0">
              <a:solidFill>
                <a:schemeClr val="bg1"/>
              </a:solidFill>
              <a:ea typeface="굴림" pitchFamily="50" charset="-127"/>
            </a:endParaRPr>
          </a:p>
        </p:txBody>
      </p:sp>
      <p:pic>
        <p:nvPicPr>
          <p:cNvPr id="5" name="Picture 2" descr="\\Fs01\users_sd\skemmerrer\home\EP Papers\Publications - Steve\Transdermal Article\Drafts\Shorter General Article\specific tissue regions 12-10-20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4770" b="80196"/>
          <a:stretch/>
        </p:blipFill>
        <p:spPr bwMode="auto">
          <a:xfrm rot="21351895">
            <a:off x="2753326" y="1492553"/>
            <a:ext cx="773510" cy="3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219200"/>
            <a:ext cx="11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Surface EP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012527"/>
            <a:ext cx="1893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Transfection of</a:t>
            </a:r>
          </a:p>
          <a:p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pidermal DCs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5943600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Prime Immune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Response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410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Migration into</a:t>
            </a:r>
          </a:p>
          <a:p>
            <a:r>
              <a:rPr lang="en-US" b="1" dirty="0">
                <a:solidFill>
                  <a:srgbClr val="002060"/>
                </a:solidFill>
              </a:rPr>
              <a:t>dermis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611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Traffic to the </a:t>
            </a:r>
          </a:p>
          <a:p>
            <a:r>
              <a:rPr lang="en-US" b="1" dirty="0">
                <a:solidFill>
                  <a:srgbClr val="002060"/>
                </a:solidFill>
              </a:rPr>
              <a:t>DLN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1996905"/>
            <a:ext cx="16691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Vaccine </a:t>
            </a:r>
          </a:p>
          <a:p>
            <a:r>
              <a:rPr lang="en-US" sz="2400" b="1" dirty="0" smtClean="0"/>
              <a:t>Indications:</a:t>
            </a:r>
          </a:p>
          <a:p>
            <a:endParaRPr lang="en-US" b="1" dirty="0"/>
          </a:p>
          <a:p>
            <a:r>
              <a:rPr lang="en-US" b="1" dirty="0" smtClean="0"/>
              <a:t>Influenza</a:t>
            </a:r>
          </a:p>
          <a:p>
            <a:endParaRPr lang="en-US" b="1" dirty="0" smtClean="0"/>
          </a:p>
          <a:p>
            <a:r>
              <a:rPr lang="en-US" b="1" dirty="0" smtClean="0"/>
              <a:t>Ebola</a:t>
            </a:r>
          </a:p>
          <a:p>
            <a:endParaRPr lang="en-US" b="1" dirty="0"/>
          </a:p>
          <a:p>
            <a:r>
              <a:rPr lang="en-US" b="1" dirty="0" smtClean="0"/>
              <a:t>Travel vaccines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69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7225"/>
            <a:ext cx="749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B2C72"/>
                </a:solidFill>
                <a:latin typeface="+mj-lt"/>
                <a:cs typeface="Tahoma"/>
              </a:rPr>
              <a:t>Acknowledgments</a:t>
            </a:r>
            <a:endParaRPr lang="en-US" sz="2400" b="1" dirty="0">
              <a:solidFill>
                <a:srgbClr val="1B2C72"/>
              </a:solidFill>
              <a:latin typeface="+mj-lt"/>
              <a:cs typeface="Tahom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7600" y="2559604"/>
            <a:ext cx="2311400" cy="3421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numCol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Kate Broderick</a:t>
            </a:r>
          </a:p>
          <a:p>
            <a:pPr eaLnBrk="1" hangingPunct="1"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Jay McCoy                 </a:t>
            </a:r>
          </a:p>
          <a:p>
            <a:pPr eaLnBrk="1" hangingPunct="1"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Janess Mendoza</a:t>
            </a: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None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Dinah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Amante            </a:t>
            </a:r>
          </a:p>
          <a:p>
            <a:pPr eaLnBrk="1" hangingPunct="1"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Katherine Schultheis</a:t>
            </a:r>
          </a:p>
          <a:p>
            <a:pPr eaLnBrk="1" hangingPunct="1"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Alan Gomez</a:t>
            </a:r>
          </a:p>
          <a:p>
            <a:pPr eaLnBrk="1" hangingPunct="1"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Laurent Humeau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Niranjan Sardesai</a:t>
            </a:r>
            <a:endParaRPr lang="en-US" sz="16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J</a:t>
            </a: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. Joseph Kim</a:t>
            </a:r>
            <a:endParaRPr lang="en-US" sz="1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                                </a:t>
            </a: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2000" b="1" u="sng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Clr>
                <a:srgbClr val="000080"/>
              </a:buClr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	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62463" y="1127125"/>
            <a:ext cx="4389437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000080"/>
              </a:buClr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rgbClr val="000080"/>
              </a:buClr>
              <a:buFont typeface="Wingdings" pitchFamily="2" charset="2"/>
              <a:buNone/>
            </a:pPr>
            <a:endParaRPr lang="en-US" sz="200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5" name="Picture 12" descr="San Diego MCSD Cert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4581106"/>
            <a:ext cx="3174658" cy="216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191125" y="838200"/>
            <a:ext cx="3419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191125" y="2133600"/>
            <a:ext cx="3419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286125" y="2549098"/>
            <a:ext cx="3419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Bill </a:t>
            </a:r>
            <a:r>
              <a:rPr lang="en-US" sz="1600" dirty="0" err="1" smtClean="0">
                <a:solidFill>
                  <a:schemeClr val="bg1"/>
                </a:solidFill>
                <a:latin typeface="Trebuchet MS" pitchFamily="34" charset="0"/>
              </a:rPr>
              <a:t>Kiosses</a:t>
            </a: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1" name="Picture 53" descr="C:\Users\TSmith\AppData\Local\Microsoft\Windows\Temporary Internet Files\Content.Outlook\YKXK1MIO\Inovio Pharmaceuticals logo 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1825262" cy="91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ogo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830" y="1524000"/>
            <a:ext cx="1739107" cy="9360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5638800"/>
            <a:ext cx="622935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This work was supported in part by US Army grant W23RYX-8141-N604: #08023003 and US Army SBIR W81XWH-11-C-0051:# 1031550133.</a:t>
            </a:r>
          </a:p>
          <a:p>
            <a:pPr>
              <a:defRPr/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Additional funding support from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DTRA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and  NIH/NIAID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94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219200"/>
            <a:ext cx="4724400" cy="525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346575" cy="489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-17252"/>
            <a:ext cx="8621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Inovio </a:t>
            </a:r>
            <a:r>
              <a:rPr lang="en-US" sz="2800" dirty="0" smtClean="0">
                <a:solidFill>
                  <a:schemeClr val="bg1"/>
                </a:solidFill>
              </a:rPr>
              <a:t>combines optimized DNA with safe &amp; effective </a:t>
            </a:r>
            <a:r>
              <a:rPr lang="en-US" sz="2800" dirty="0">
                <a:solidFill>
                  <a:schemeClr val="bg1"/>
                </a:solidFill>
              </a:rPr>
              <a:t>delivery </a:t>
            </a:r>
            <a:r>
              <a:rPr lang="en-US" sz="2800" dirty="0" smtClean="0">
                <a:solidFill>
                  <a:schemeClr val="bg1"/>
                </a:solidFill>
              </a:rPr>
              <a:t>to generate significant T cells with killing activity</a:t>
            </a:r>
            <a:endParaRPr lang="en-US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493310" cy="61799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B0406124-A01D-4199-9B06-80649C0FA71F}" type="slidenum">
              <a:rPr lang="en-US" b="1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15" y="5036230"/>
            <a:ext cx="12858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64050" y="32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-398337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150" y="2057400"/>
            <a:ext cx="4658068" cy="4202274"/>
            <a:chOff x="1206171" y="1579417"/>
            <a:chExt cx="5289632" cy="4726380"/>
          </a:xfrm>
        </p:grpSpPr>
        <p:pic>
          <p:nvPicPr>
            <p:cNvPr id="6" name="Picture 2" descr="http://www.biken.osaka-u.ac.jp/act/images/COE-hirataB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2" r="57013" b="64268"/>
            <a:stretch/>
          </p:blipFill>
          <p:spPr bwMode="auto">
            <a:xfrm>
              <a:off x="1206171" y="1579417"/>
              <a:ext cx="4973689" cy="171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45979" y="1579417"/>
              <a:ext cx="11336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Epidermis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121728" y="2351217"/>
              <a:ext cx="178131" cy="2554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B4EB9"/>
                </a:buClr>
                <a:buSzTx/>
                <a:tabLst>
                  <a:tab pos="2971800" algn="l"/>
                </a:tabLst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3F3F3D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035138" y="6044694"/>
              <a:ext cx="1460665" cy="26110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B4EB9"/>
                </a:buClr>
                <a:buSzTx/>
                <a:buFontTx/>
                <a:buChar char="•"/>
                <a:tabLst>
                  <a:tab pos="2971800" algn="l"/>
                </a:tabLst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3F3F3D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035138" y="5937970"/>
              <a:ext cx="1460665" cy="3084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B4EB9"/>
                </a:buClr>
                <a:buSzTx/>
                <a:buFontTx/>
                <a:buChar char="•"/>
                <a:tabLst>
                  <a:tab pos="2971800" algn="l"/>
                </a:tabLst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3F3F3D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26728" y="5501367"/>
              <a:ext cx="457200" cy="1987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B4EB9"/>
                </a:buClr>
                <a:buSzTx/>
                <a:buFontTx/>
                <a:buChar char="•"/>
                <a:tabLst>
                  <a:tab pos="2971800" algn="l"/>
                </a:tabLst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3F3F3D"/>
                </a:solidFill>
                <a:effectLst/>
                <a:latin typeface="Trebuchet MS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7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76200" y="0"/>
            <a:ext cx="9144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6662" dir="3284183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Vaccines: Safety vs. Efficacy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777" y="1143001"/>
            <a:ext cx="645604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8600" y="6477000"/>
            <a:ext cx="3015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/>
              <a:t>IAVI Blueprint for AIDS Vaccine Report, 2008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1371600"/>
            <a:ext cx="2590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3200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5600" y="3200400"/>
            <a:ext cx="1143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66" y="1371599"/>
            <a:ext cx="1601234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67000" y="2023222"/>
            <a:ext cx="3505200" cy="2167777"/>
            <a:chOff x="1795791" y="2133600"/>
            <a:chExt cx="4909809" cy="3564355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2135003068"/>
                </p:ext>
              </p:extLst>
            </p:nvPr>
          </p:nvGraphicFramePr>
          <p:xfrm>
            <a:off x="2057400" y="2133600"/>
            <a:ext cx="4648200" cy="3429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Rectangle 2"/>
            <p:cNvSpPr/>
            <p:nvPr/>
          </p:nvSpPr>
          <p:spPr>
            <a:xfrm rot="16200000">
              <a:off x="1613048" y="3618735"/>
              <a:ext cx="62709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Percent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17876" y="5352534"/>
              <a:ext cx="10141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VGX-3100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400" y="5359401"/>
              <a:ext cx="8402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Placebo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9942"/>
              </p:ext>
            </p:extLst>
          </p:nvPr>
        </p:nvGraphicFramePr>
        <p:xfrm>
          <a:off x="609600" y="1058446"/>
          <a:ext cx="8229600" cy="102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Overall Histopathologic Regression* and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Virological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(HPV Type 16 or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18) Clearance Incidence</a:t>
                      </a:r>
                      <a:endParaRPr lang="en-US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Per-Protocol** Population (N=142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endParaRPr lang="en-US" sz="16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7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3"/>
          <a:stretch/>
        </p:blipFill>
        <p:spPr bwMode="auto">
          <a:xfrm>
            <a:off x="1638283" y="1219200"/>
            <a:ext cx="601983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76200" y="0"/>
            <a:ext cx="9144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6662" dir="3284183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Inovio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</a:rPr>
              <a:t>Fulfilling the promise of DNA </a:t>
            </a:r>
            <a:r>
              <a:rPr lang="en-US" sz="3200" b="1" dirty="0" smtClean="0">
                <a:solidFill>
                  <a:schemeClr val="bg1"/>
                </a:solidFill>
              </a:rPr>
              <a:t>Vaccines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080701" y="1063954"/>
            <a:ext cx="1918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 dirty="0" smtClean="0">
                <a:latin typeface="+mn-lt"/>
              </a:rPr>
              <a:t>Surface </a:t>
            </a:r>
            <a:r>
              <a:rPr lang="en-US" altLang="en-US" sz="1800" b="1" dirty="0">
                <a:latin typeface="+mn-lt"/>
              </a:rPr>
              <a:t>EP System</a:t>
            </a:r>
          </a:p>
        </p:txBody>
      </p:sp>
      <p:pic>
        <p:nvPicPr>
          <p:cNvPr id="7" name="Picture 2" descr="\\Fs01\users_sd\skemmerrer\home\EP Papers\Publications - Steve\Transdermal Article\Drafts\Shorter General Article\specific tissue regions 12-10-20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74" b="50000"/>
          <a:stretch/>
        </p:blipFill>
        <p:spPr bwMode="auto">
          <a:xfrm>
            <a:off x="5607538" y="1356756"/>
            <a:ext cx="1806371" cy="106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50645" y="1098590"/>
            <a:ext cx="309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Intradermal Electroporation</a:t>
            </a:r>
            <a:endParaRPr lang="en-US" b="1" dirty="0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625600" y="5140326"/>
            <a:ext cx="2032000" cy="1031875"/>
            <a:chOff x="228600" y="2743201"/>
            <a:chExt cx="3611881" cy="1834328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657600"/>
              <a:ext cx="3611880" cy="919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1" y="2743201"/>
              <a:ext cx="3611880" cy="953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660" y="5146112"/>
            <a:ext cx="1135569" cy="5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660" y="5660573"/>
            <a:ext cx="1135569" cy="5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9563" y="5555687"/>
            <a:ext cx="1468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 EP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5555687"/>
            <a:ext cx="69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 EP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064" y="4812269"/>
            <a:ext cx="361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GFP expression on skin surface</a:t>
            </a:r>
            <a:endParaRPr lang="en-US" b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57965" y="5039949"/>
            <a:ext cx="694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x40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188" y="5146111"/>
            <a:ext cx="2134472" cy="117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4533375" y="4446182"/>
            <a:ext cx="7926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x20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867" y="5146111"/>
            <a:ext cx="2071687" cy="117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6850064" y="4448359"/>
            <a:ext cx="792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x20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8388351" y="5298228"/>
            <a:ext cx="679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 EP</a:t>
            </a: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6018215" y="5284383"/>
            <a:ext cx="679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47418" y="4812269"/>
            <a:ext cx="361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GFP expression in epidermis</a:t>
            </a:r>
            <a:endParaRPr lang="en-US" b="1" dirty="0"/>
          </a:p>
        </p:txBody>
      </p:sp>
      <p:pic>
        <p:nvPicPr>
          <p:cNvPr id="6146" name="Picture 2" descr="U:\R&amp;D\Alan\Back up\Device Images\SEP 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5" y="1433286"/>
            <a:ext cx="1896375" cy="9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t="59992" r="130"/>
          <a:stretch/>
        </p:blipFill>
        <p:spPr bwMode="auto">
          <a:xfrm>
            <a:off x="304801" y="2895353"/>
            <a:ext cx="3503082" cy="12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514600" y="2633246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pGFP</a:t>
            </a:r>
            <a:endParaRPr lang="en-US" sz="1600" b="1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8775"/>
            <a:ext cx="3484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75783"/>
            <a:ext cx="646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52400" y="4200897"/>
            <a:ext cx="375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Mantoux</a:t>
            </a:r>
            <a:r>
              <a:rPr lang="en-US" b="1" dirty="0" smtClean="0"/>
              <a:t> injection to admin. </a:t>
            </a:r>
            <a:r>
              <a:rPr lang="en-US" b="1" dirty="0" err="1" smtClean="0"/>
              <a:t>pDNA</a:t>
            </a:r>
            <a:endParaRPr lang="en-US" b="1" dirty="0"/>
          </a:p>
        </p:txBody>
      </p:sp>
      <p:sp>
        <p:nvSpPr>
          <p:cNvPr id="37" name="Freeform 36"/>
          <p:cNvSpPr/>
          <p:nvPr/>
        </p:nvSpPr>
        <p:spPr>
          <a:xfrm>
            <a:off x="5683844" y="2993689"/>
            <a:ext cx="833874" cy="522603"/>
          </a:xfrm>
          <a:custGeom>
            <a:avLst/>
            <a:gdLst>
              <a:gd name="connsiteX0" fmla="*/ 4437 w 833874"/>
              <a:gd name="connsiteY0" fmla="*/ 213845 h 522603"/>
              <a:gd name="connsiteX1" fmla="*/ 99439 w 833874"/>
              <a:gd name="connsiteY1" fmla="*/ 201970 h 522603"/>
              <a:gd name="connsiteX2" fmla="*/ 63813 w 833874"/>
              <a:gd name="connsiteY2" fmla="*/ 178219 h 522603"/>
              <a:gd name="connsiteX3" fmla="*/ 28187 w 833874"/>
              <a:gd name="connsiteY3" fmla="*/ 201970 h 522603"/>
              <a:gd name="connsiteX4" fmla="*/ 63813 w 833874"/>
              <a:gd name="connsiteY4" fmla="*/ 225720 h 522603"/>
              <a:gd name="connsiteX5" fmla="*/ 135065 w 833874"/>
              <a:gd name="connsiteY5" fmla="*/ 190094 h 522603"/>
              <a:gd name="connsiteX6" fmla="*/ 170691 w 833874"/>
              <a:gd name="connsiteY6" fmla="*/ 95092 h 522603"/>
              <a:gd name="connsiteX7" fmla="*/ 206317 w 833874"/>
              <a:gd name="connsiteY7" fmla="*/ 83216 h 522603"/>
              <a:gd name="connsiteX8" fmla="*/ 241943 w 833874"/>
              <a:gd name="connsiteY8" fmla="*/ 59466 h 522603"/>
              <a:gd name="connsiteX9" fmla="*/ 431948 w 833874"/>
              <a:gd name="connsiteY9" fmla="*/ 23840 h 522603"/>
              <a:gd name="connsiteX10" fmla="*/ 550701 w 833874"/>
              <a:gd name="connsiteY10" fmla="*/ 11965 h 522603"/>
              <a:gd name="connsiteX11" fmla="*/ 681330 w 833874"/>
              <a:gd name="connsiteY11" fmla="*/ 71341 h 522603"/>
              <a:gd name="connsiteX12" fmla="*/ 705081 w 833874"/>
              <a:gd name="connsiteY12" fmla="*/ 106967 h 522603"/>
              <a:gd name="connsiteX13" fmla="*/ 740707 w 833874"/>
              <a:gd name="connsiteY13" fmla="*/ 130718 h 522603"/>
              <a:gd name="connsiteX14" fmla="*/ 752582 w 833874"/>
              <a:gd name="connsiteY14" fmla="*/ 166344 h 522603"/>
              <a:gd name="connsiteX15" fmla="*/ 776333 w 833874"/>
              <a:gd name="connsiteY15" fmla="*/ 201970 h 522603"/>
              <a:gd name="connsiteX16" fmla="*/ 788208 w 833874"/>
              <a:gd name="connsiteY16" fmla="*/ 237596 h 522603"/>
              <a:gd name="connsiteX17" fmla="*/ 811959 w 833874"/>
              <a:gd name="connsiteY17" fmla="*/ 320723 h 522603"/>
              <a:gd name="connsiteX18" fmla="*/ 776333 w 833874"/>
              <a:gd name="connsiteY18" fmla="*/ 332598 h 522603"/>
              <a:gd name="connsiteX19" fmla="*/ 740707 w 833874"/>
              <a:gd name="connsiteY19" fmla="*/ 403850 h 522603"/>
              <a:gd name="connsiteX20" fmla="*/ 705081 w 833874"/>
              <a:gd name="connsiteY20" fmla="*/ 415726 h 522603"/>
              <a:gd name="connsiteX21" fmla="*/ 669455 w 833874"/>
              <a:gd name="connsiteY21" fmla="*/ 439476 h 522603"/>
              <a:gd name="connsiteX22" fmla="*/ 740707 w 833874"/>
              <a:gd name="connsiteY22" fmla="*/ 415726 h 522603"/>
              <a:gd name="connsiteX23" fmla="*/ 705081 w 833874"/>
              <a:gd name="connsiteY23" fmla="*/ 439476 h 522603"/>
              <a:gd name="connsiteX24" fmla="*/ 633829 w 833874"/>
              <a:gd name="connsiteY24" fmla="*/ 463227 h 522603"/>
              <a:gd name="connsiteX25" fmla="*/ 526951 w 833874"/>
              <a:gd name="connsiteY25" fmla="*/ 522603 h 522603"/>
              <a:gd name="connsiteX26" fmla="*/ 455699 w 833874"/>
              <a:gd name="connsiteY26" fmla="*/ 510728 h 522603"/>
              <a:gd name="connsiteX27" fmla="*/ 431948 w 833874"/>
              <a:gd name="connsiteY27" fmla="*/ 439476 h 522603"/>
              <a:gd name="connsiteX28" fmla="*/ 396322 w 833874"/>
              <a:gd name="connsiteY28" fmla="*/ 427601 h 522603"/>
              <a:gd name="connsiteX29" fmla="*/ 372572 w 833874"/>
              <a:gd name="connsiteY29" fmla="*/ 391975 h 522603"/>
              <a:gd name="connsiteX30" fmla="*/ 360696 w 833874"/>
              <a:gd name="connsiteY30" fmla="*/ 356349 h 522603"/>
              <a:gd name="connsiteX31" fmla="*/ 325070 w 833874"/>
              <a:gd name="connsiteY31" fmla="*/ 344474 h 522603"/>
              <a:gd name="connsiteX32" fmla="*/ 289444 w 833874"/>
              <a:gd name="connsiteY32" fmla="*/ 273222 h 522603"/>
              <a:gd name="connsiteX33" fmla="*/ 253818 w 833874"/>
              <a:gd name="connsiteY33" fmla="*/ 249471 h 522603"/>
              <a:gd name="connsiteX34" fmla="*/ 4437 w 833874"/>
              <a:gd name="connsiteY34" fmla="*/ 213845 h 52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3874" h="522603">
                <a:moveTo>
                  <a:pt x="4437" y="213845"/>
                </a:moveTo>
                <a:cubicBezTo>
                  <a:pt x="-21293" y="205928"/>
                  <a:pt x="72073" y="218390"/>
                  <a:pt x="99439" y="201970"/>
                </a:cubicBezTo>
                <a:cubicBezTo>
                  <a:pt x="111677" y="194627"/>
                  <a:pt x="78085" y="178219"/>
                  <a:pt x="63813" y="178219"/>
                </a:cubicBezTo>
                <a:cubicBezTo>
                  <a:pt x="49541" y="178219"/>
                  <a:pt x="40062" y="194053"/>
                  <a:pt x="28187" y="201970"/>
                </a:cubicBezTo>
                <a:cubicBezTo>
                  <a:pt x="40062" y="209887"/>
                  <a:pt x="49735" y="223374"/>
                  <a:pt x="63813" y="225720"/>
                </a:cubicBezTo>
                <a:cubicBezTo>
                  <a:pt x="83480" y="228998"/>
                  <a:pt x="122658" y="198366"/>
                  <a:pt x="135065" y="190094"/>
                </a:cubicBezTo>
                <a:cubicBezTo>
                  <a:pt x="141503" y="157906"/>
                  <a:pt x="141568" y="118391"/>
                  <a:pt x="170691" y="95092"/>
                </a:cubicBezTo>
                <a:cubicBezTo>
                  <a:pt x="180466" y="87272"/>
                  <a:pt x="195121" y="88814"/>
                  <a:pt x="206317" y="83216"/>
                </a:cubicBezTo>
                <a:cubicBezTo>
                  <a:pt x="219082" y="76833"/>
                  <a:pt x="228901" y="65262"/>
                  <a:pt x="241943" y="59466"/>
                </a:cubicBezTo>
                <a:cubicBezTo>
                  <a:pt x="315779" y="26650"/>
                  <a:pt x="344148" y="32620"/>
                  <a:pt x="431948" y="23840"/>
                </a:cubicBezTo>
                <a:cubicBezTo>
                  <a:pt x="518683" y="-5072"/>
                  <a:pt x="478912" y="-5983"/>
                  <a:pt x="550701" y="11965"/>
                </a:cubicBezTo>
                <a:cubicBezTo>
                  <a:pt x="638747" y="70662"/>
                  <a:pt x="593963" y="53868"/>
                  <a:pt x="681330" y="71341"/>
                </a:cubicBezTo>
                <a:cubicBezTo>
                  <a:pt x="689247" y="83216"/>
                  <a:pt x="694989" y="96875"/>
                  <a:pt x="705081" y="106967"/>
                </a:cubicBezTo>
                <a:cubicBezTo>
                  <a:pt x="715173" y="117059"/>
                  <a:pt x="731791" y="119573"/>
                  <a:pt x="740707" y="130718"/>
                </a:cubicBezTo>
                <a:cubicBezTo>
                  <a:pt x="748527" y="140493"/>
                  <a:pt x="746984" y="155148"/>
                  <a:pt x="752582" y="166344"/>
                </a:cubicBezTo>
                <a:cubicBezTo>
                  <a:pt x="758965" y="179110"/>
                  <a:pt x="768416" y="190095"/>
                  <a:pt x="776333" y="201970"/>
                </a:cubicBezTo>
                <a:cubicBezTo>
                  <a:pt x="780291" y="213845"/>
                  <a:pt x="780388" y="227821"/>
                  <a:pt x="788208" y="237596"/>
                </a:cubicBezTo>
                <a:cubicBezTo>
                  <a:pt x="816302" y="272714"/>
                  <a:pt x="861036" y="247108"/>
                  <a:pt x="811959" y="320723"/>
                </a:cubicBezTo>
                <a:cubicBezTo>
                  <a:pt x="805015" y="331138"/>
                  <a:pt x="788208" y="328640"/>
                  <a:pt x="776333" y="332598"/>
                </a:cubicBezTo>
                <a:cubicBezTo>
                  <a:pt x="768510" y="356066"/>
                  <a:pt x="761633" y="387109"/>
                  <a:pt x="740707" y="403850"/>
                </a:cubicBezTo>
                <a:cubicBezTo>
                  <a:pt x="730932" y="411670"/>
                  <a:pt x="716277" y="410128"/>
                  <a:pt x="705081" y="415726"/>
                </a:cubicBezTo>
                <a:cubicBezTo>
                  <a:pt x="692316" y="422109"/>
                  <a:pt x="655183" y="439476"/>
                  <a:pt x="669455" y="439476"/>
                </a:cubicBezTo>
                <a:cubicBezTo>
                  <a:pt x="694490" y="439476"/>
                  <a:pt x="761538" y="401839"/>
                  <a:pt x="740707" y="415726"/>
                </a:cubicBezTo>
                <a:cubicBezTo>
                  <a:pt x="728832" y="423643"/>
                  <a:pt x="718123" y="433680"/>
                  <a:pt x="705081" y="439476"/>
                </a:cubicBezTo>
                <a:cubicBezTo>
                  <a:pt x="682203" y="449644"/>
                  <a:pt x="633829" y="463227"/>
                  <a:pt x="633829" y="463227"/>
                </a:cubicBezTo>
                <a:cubicBezTo>
                  <a:pt x="552162" y="517672"/>
                  <a:pt x="589657" y="501702"/>
                  <a:pt x="526951" y="522603"/>
                </a:cubicBezTo>
                <a:cubicBezTo>
                  <a:pt x="503200" y="518645"/>
                  <a:pt x="473820" y="526584"/>
                  <a:pt x="455699" y="510728"/>
                </a:cubicBezTo>
                <a:cubicBezTo>
                  <a:pt x="436858" y="494242"/>
                  <a:pt x="455699" y="447393"/>
                  <a:pt x="431948" y="439476"/>
                </a:cubicBezTo>
                <a:lnTo>
                  <a:pt x="396322" y="427601"/>
                </a:lnTo>
                <a:cubicBezTo>
                  <a:pt x="388405" y="415726"/>
                  <a:pt x="378955" y="404740"/>
                  <a:pt x="372572" y="391975"/>
                </a:cubicBezTo>
                <a:cubicBezTo>
                  <a:pt x="366974" y="380779"/>
                  <a:pt x="369547" y="365200"/>
                  <a:pt x="360696" y="356349"/>
                </a:cubicBezTo>
                <a:cubicBezTo>
                  <a:pt x="351845" y="347498"/>
                  <a:pt x="336945" y="348432"/>
                  <a:pt x="325070" y="344474"/>
                </a:cubicBezTo>
                <a:cubicBezTo>
                  <a:pt x="315411" y="315497"/>
                  <a:pt x="312466" y="296244"/>
                  <a:pt x="289444" y="273222"/>
                </a:cubicBezTo>
                <a:cubicBezTo>
                  <a:pt x="279352" y="263130"/>
                  <a:pt x="266860" y="255268"/>
                  <a:pt x="253818" y="249471"/>
                </a:cubicBezTo>
                <a:cubicBezTo>
                  <a:pt x="158132" y="206943"/>
                  <a:pt x="30167" y="221762"/>
                  <a:pt x="4437" y="213845"/>
                </a:cubicBezTo>
                <a:close/>
              </a:path>
            </a:pathLst>
          </a:custGeom>
          <a:solidFill>
            <a:srgbClr val="0FFD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81800" y="258684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GFP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419600" y="4202668"/>
            <a:ext cx="329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EP to allow </a:t>
            </a:r>
            <a:r>
              <a:rPr lang="en-US" b="1" dirty="0" err="1" smtClean="0"/>
              <a:t>pDNA</a:t>
            </a:r>
            <a:r>
              <a:rPr lang="en-US" b="1" dirty="0" smtClean="0"/>
              <a:t> transfection</a:t>
            </a:r>
            <a:endParaRPr lang="en-US" b="1" dirty="0"/>
          </a:p>
        </p:txBody>
      </p:sp>
      <p:sp>
        <p:nvSpPr>
          <p:cNvPr id="40" name="Title 1"/>
          <p:cNvSpPr>
            <a:spLocks/>
          </p:cNvSpPr>
          <p:nvPr/>
        </p:nvSpPr>
        <p:spPr bwMode="auto">
          <a:xfrm>
            <a:off x="57150" y="0"/>
            <a:ext cx="91630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6662" dir="3284183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 eaLnBrk="1" hangingPunct="1">
              <a:lnSpc>
                <a:spcPts val="38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Skin EP Device – preclinical:  SEP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62000" y="1287462"/>
            <a:ext cx="7200900" cy="4579938"/>
            <a:chOff x="762000" y="806269"/>
            <a:chExt cx="7200900" cy="45803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806269"/>
              <a:ext cx="7200900" cy="458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3_3P_HP_W-Display_ver-2_x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50" y="1225732"/>
              <a:ext cx="1286532" cy="113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/>
          <p:cNvSpPr>
            <a:spLocks/>
          </p:cNvSpPr>
          <p:nvPr/>
        </p:nvSpPr>
        <p:spPr bwMode="auto">
          <a:xfrm>
            <a:off x="76200" y="0"/>
            <a:ext cx="9144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6662" dir="3284183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Inovio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</a:rPr>
              <a:t>Fulfilling the promise of DNA </a:t>
            </a:r>
            <a:r>
              <a:rPr lang="en-US" sz="3200" b="1" dirty="0" smtClean="0">
                <a:solidFill>
                  <a:schemeClr val="bg1"/>
                </a:solidFill>
              </a:rPr>
              <a:t>Vaccines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675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a typeface="굴림" pitchFamily="50" charset="-127"/>
              </a:rPr>
              <a:t>Enhanced</a:t>
            </a:r>
            <a:r>
              <a:rPr lang="en-US" altLang="ko-KR" sz="3000" b="1" dirty="0" smtClean="0">
                <a:solidFill>
                  <a:schemeClr val="bg1"/>
                </a:solidFill>
                <a:ea typeface="굴림" pitchFamily="50" charset="-127"/>
              </a:rPr>
              <a:t> DNA Delivery</a:t>
            </a:r>
            <a:r>
              <a:rPr lang="en-US" altLang="ko-KR" sz="3000" b="1" dirty="0">
                <a:solidFill>
                  <a:schemeClr val="bg1"/>
                </a:solidFill>
                <a:ea typeface="굴림" pitchFamily="50" charset="-127"/>
              </a:rPr>
              <a:t>: </a:t>
            </a:r>
            <a:r>
              <a:rPr lang="en-US" altLang="ko-KR" sz="3000" b="1" i="1" dirty="0">
                <a:solidFill>
                  <a:schemeClr val="bg1"/>
                </a:solidFill>
                <a:ea typeface="굴림" pitchFamily="50" charset="-127"/>
              </a:rPr>
              <a:t>i</a:t>
            </a:r>
            <a:r>
              <a:rPr lang="en-US" altLang="ko-KR" sz="3000" b="1" i="1" dirty="0" smtClean="0">
                <a:solidFill>
                  <a:schemeClr val="bg1"/>
                </a:solidFill>
                <a:ea typeface="굴림" pitchFamily="50" charset="-127"/>
              </a:rPr>
              <a:t>n vivo </a:t>
            </a:r>
            <a:r>
              <a:rPr lang="en-US" altLang="ko-KR" sz="3000" b="1" dirty="0" smtClean="0">
                <a:solidFill>
                  <a:schemeClr val="bg1"/>
                </a:solidFill>
                <a:ea typeface="굴림" pitchFamily="50" charset="-127"/>
              </a:rPr>
              <a:t>Electroporation</a:t>
            </a:r>
            <a:endParaRPr lang="en-US" altLang="ko-KR" sz="3000" b="1" dirty="0">
              <a:solidFill>
                <a:schemeClr val="bg1"/>
              </a:solidFill>
              <a:ea typeface="굴림" pitchFamily="50" charset="-127"/>
            </a:endParaRPr>
          </a:p>
        </p:txBody>
      </p:sp>
      <p:pic>
        <p:nvPicPr>
          <p:cNvPr id="2050" name="Picture 2" descr="Illust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 bwMode="auto">
          <a:xfrm>
            <a:off x="1025362" y="1272982"/>
            <a:ext cx="7093275" cy="53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ffectLst>
            <a:outerShdw dist="46662" dir="3284183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3800"/>
              </a:lnSpc>
            </a:pP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Electroporation </a:t>
            </a: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Enhanced Transfection</a:t>
            </a:r>
          </a:p>
        </p:txBody>
      </p:sp>
      <p:sp>
        <p:nvSpPr>
          <p:cNvPr id="5" name="TextBox 74"/>
          <p:cNvSpPr txBox="1">
            <a:spLocks noChangeArrowheads="1"/>
          </p:cNvSpPr>
          <p:nvPr/>
        </p:nvSpPr>
        <p:spPr bwMode="auto">
          <a:xfrm>
            <a:off x="0" y="6581775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i="1" dirty="0" smtClean="0">
                <a:latin typeface="+mn-lt"/>
              </a:rPr>
              <a:t>Sardesai and Weiner, </a:t>
            </a:r>
            <a:r>
              <a:rPr lang="en-US" altLang="en-US" b="1" i="1" dirty="0" err="1" smtClean="0">
                <a:latin typeface="+mn-lt"/>
              </a:rPr>
              <a:t>Curr</a:t>
            </a:r>
            <a:r>
              <a:rPr lang="en-US" altLang="en-US" b="1" i="1" dirty="0" smtClean="0">
                <a:latin typeface="+mn-lt"/>
              </a:rPr>
              <a:t>. </a:t>
            </a:r>
            <a:r>
              <a:rPr lang="en-US" altLang="en-US" b="1" i="1" dirty="0" err="1" smtClean="0">
                <a:latin typeface="+mn-lt"/>
              </a:rPr>
              <a:t>Opin</a:t>
            </a:r>
            <a:r>
              <a:rPr lang="en-US" altLang="en-US" b="1" i="1" dirty="0" smtClean="0">
                <a:latin typeface="+mn-lt"/>
              </a:rPr>
              <a:t>. </a:t>
            </a:r>
            <a:r>
              <a:rPr lang="en-US" altLang="en-US" b="1" i="1" dirty="0" err="1" smtClean="0">
                <a:latin typeface="+mn-lt"/>
              </a:rPr>
              <a:t>Immunol</a:t>
            </a:r>
            <a:r>
              <a:rPr lang="en-US" altLang="en-US" b="1" i="1" dirty="0" smtClean="0">
                <a:latin typeface="+mn-lt"/>
              </a:rPr>
              <a:t>. 2011</a:t>
            </a:r>
            <a:endParaRPr lang="en-US" altLang="en-US" b="1" i="1" dirty="0">
              <a:latin typeface="+mn-lt"/>
            </a:endParaRPr>
          </a:p>
        </p:txBody>
      </p:sp>
      <p:pic>
        <p:nvPicPr>
          <p:cNvPr id="1026" name="Picture 2" descr="GFP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8"/>
          <a:stretch/>
        </p:blipFill>
        <p:spPr bwMode="auto">
          <a:xfrm>
            <a:off x="1714500" y="1371600"/>
            <a:ext cx="4953000" cy="46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Fs01\users_sd\skemmerrer\home\EP Papers\Publications - Steve\Transdermal Article\Drafts\Shorter General Article\specific tissue regions 12-10-2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198026"/>
            <a:ext cx="2600325" cy="268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15106" y="4114800"/>
            <a:ext cx="47513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>
                <a:solidFill>
                  <a:schemeClr val="accent2"/>
                </a:solidFill>
              </a:rPr>
              <a:t>Therapeutic Phase I</a:t>
            </a:r>
            <a:r>
              <a:rPr lang="en-US" altLang="en-US" u="sng" dirty="0"/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b="1" dirty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b="1" dirty="0"/>
              <a:t>HPV-001 </a:t>
            </a:r>
            <a:r>
              <a:rPr lang="en-US" altLang="en-US" b="1" dirty="0" err="1"/>
              <a:t>Inovio</a:t>
            </a:r>
            <a:endParaRPr lang="en-US" altLang="en-US" b="1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b="1" dirty="0"/>
              <a:t>HPV-002 </a:t>
            </a:r>
            <a:r>
              <a:rPr lang="en-US" altLang="en-US" b="1" dirty="0" err="1"/>
              <a:t>Inovio</a:t>
            </a:r>
            <a:r>
              <a:rPr lang="en-US" altLang="en-US" b="1" dirty="0"/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b="1" dirty="0"/>
              <a:t>HIV-001 </a:t>
            </a:r>
            <a:r>
              <a:rPr lang="en-US" altLang="en-US" b="1" dirty="0" err="1"/>
              <a:t>UPenn</a:t>
            </a:r>
            <a:r>
              <a:rPr lang="en-US" altLang="en-US" b="1" dirty="0"/>
              <a:t> – </a:t>
            </a:r>
            <a:r>
              <a:rPr lang="en-US" altLang="en-US" b="1" dirty="0" err="1"/>
              <a:t>PennVax</a:t>
            </a:r>
            <a:r>
              <a:rPr lang="en-US" altLang="en-US" b="1" dirty="0"/>
              <a:t> </a:t>
            </a:r>
            <a:r>
              <a:rPr lang="en-US" altLang="en-US" b="1" dirty="0" smtClean="0"/>
              <a:t>B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HPV-004 Inovio (open IND)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HPV-005 Inovio (open IND)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HPV-006 Inovio (Open IND)</a:t>
            </a:r>
          </a:p>
          <a:p>
            <a:pPr>
              <a:spcBef>
                <a:spcPct val="50000"/>
              </a:spcBef>
            </a:pPr>
            <a:r>
              <a:rPr lang="en-US" altLang="en-US" sz="1600" b="1" u="sng" dirty="0" smtClean="0">
                <a:solidFill>
                  <a:schemeClr val="accent2"/>
                </a:solidFill>
              </a:rPr>
              <a:t>Therapeutic</a:t>
            </a:r>
            <a:r>
              <a:rPr lang="en-US" altLang="en-US" sz="1600" u="sng" dirty="0" smtClean="0"/>
              <a:t> </a:t>
            </a:r>
            <a:r>
              <a:rPr lang="en-US" altLang="en-US" sz="1600" b="1" u="sng" dirty="0">
                <a:solidFill>
                  <a:schemeClr val="accent2"/>
                </a:solidFill>
              </a:rPr>
              <a:t>Phase II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/>
              <a:t>HPV-003 </a:t>
            </a:r>
            <a:r>
              <a:rPr lang="en-US" altLang="en-US" sz="1600" b="1" dirty="0" err="1" smtClean="0"/>
              <a:t>Inovio</a:t>
            </a:r>
            <a:r>
              <a:rPr lang="en-US" altLang="en-US" sz="1600" b="1" dirty="0" smtClean="0"/>
              <a:t> Cervical Dysplasia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 smtClean="0"/>
              <a:t>VGX-3100 (HPV16/18 E6 &amp; E7 </a:t>
            </a:r>
            <a:r>
              <a:rPr lang="en-US" altLang="en-US" sz="1600" b="1" dirty="0" err="1" smtClean="0"/>
              <a:t>oncoproteins</a:t>
            </a:r>
            <a:r>
              <a:rPr lang="en-US" altLang="en-US" sz="1600" b="1" dirty="0" smtClean="0"/>
              <a:t>)</a:t>
            </a:r>
            <a:endParaRPr lang="en-US" altLang="en-US" sz="1600" b="1" dirty="0"/>
          </a:p>
          <a:p>
            <a:endParaRPr lang="en-US" altLang="en-US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590800" y="411480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u="sng" dirty="0">
                <a:solidFill>
                  <a:schemeClr val="accent2"/>
                </a:solidFill>
              </a:rPr>
              <a:t>Prophylactic Phase I</a:t>
            </a:r>
            <a:r>
              <a:rPr lang="en-US" altLang="en-US" u="sng" dirty="0"/>
              <a:t> </a:t>
            </a:r>
          </a:p>
          <a:p>
            <a:endParaRPr lang="en-US" altLang="en-US" u="sng" dirty="0"/>
          </a:p>
          <a:p>
            <a:r>
              <a:rPr lang="en-US" altLang="en-US" b="1" dirty="0"/>
              <a:t>HIV-080 HVTN – </a:t>
            </a:r>
            <a:r>
              <a:rPr lang="en-US" altLang="en-US" b="1" dirty="0" err="1"/>
              <a:t>PennVax</a:t>
            </a:r>
            <a:r>
              <a:rPr lang="en-US" altLang="en-US" b="1" dirty="0"/>
              <a:t> B</a:t>
            </a:r>
          </a:p>
          <a:p>
            <a:r>
              <a:rPr lang="en-US" altLang="en-US" b="1" dirty="0"/>
              <a:t>FLU-001 </a:t>
            </a:r>
            <a:r>
              <a:rPr lang="en-US" altLang="en-US" b="1" dirty="0" err="1"/>
              <a:t>Inovio</a:t>
            </a:r>
            <a:r>
              <a:rPr lang="en-US" altLang="en-US" b="1" dirty="0"/>
              <a:t> (US)</a:t>
            </a:r>
          </a:p>
          <a:p>
            <a:r>
              <a:rPr lang="en-US" altLang="en-US" b="1" dirty="0"/>
              <a:t>FLU-001 </a:t>
            </a:r>
            <a:r>
              <a:rPr lang="en-US" altLang="en-US" b="1" dirty="0" err="1"/>
              <a:t>Inovio</a:t>
            </a:r>
            <a:r>
              <a:rPr lang="en-US" altLang="en-US" b="1" dirty="0"/>
              <a:t> (Korea)</a:t>
            </a:r>
          </a:p>
          <a:p>
            <a:r>
              <a:rPr lang="en-US" altLang="en-US" b="1" dirty="0"/>
              <a:t>RV-262 Army – </a:t>
            </a:r>
            <a:r>
              <a:rPr lang="en-US" altLang="en-US" b="1" dirty="0" err="1"/>
              <a:t>PennVax</a:t>
            </a:r>
            <a:r>
              <a:rPr lang="en-US" altLang="en-US" b="1" dirty="0"/>
              <a:t> B and G</a:t>
            </a:r>
          </a:p>
          <a:p>
            <a:endParaRPr lang="en-US" altLang="en-US" b="1" u="sng" dirty="0">
              <a:solidFill>
                <a:schemeClr val="accent2"/>
              </a:solidFill>
            </a:endParaRPr>
          </a:p>
          <a:p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272135"/>
            <a:ext cx="45847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50"/>
                </a:solidFill>
              </a:rPr>
              <a:t>Number </a:t>
            </a:r>
            <a:r>
              <a:rPr lang="en-US" sz="1200" b="1" dirty="0" smtClean="0">
                <a:solidFill>
                  <a:srgbClr val="00B050"/>
                </a:solidFill>
              </a:rPr>
              <a:t>patients </a:t>
            </a:r>
            <a:r>
              <a:rPr lang="en-US" sz="1200" b="1" dirty="0">
                <a:solidFill>
                  <a:srgbClr val="00B050"/>
                </a:solidFill>
              </a:rPr>
              <a:t>treated - </a:t>
            </a:r>
            <a:r>
              <a:rPr lang="en-US" sz="1200" b="1" dirty="0" smtClean="0">
                <a:solidFill>
                  <a:srgbClr val="00B050"/>
                </a:solidFill>
              </a:rPr>
              <a:t>520+ </a:t>
            </a:r>
            <a:endParaRPr lang="en-US" sz="12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rgbClr val="00B050"/>
                </a:solidFill>
              </a:rPr>
              <a:t>T</a:t>
            </a:r>
            <a:r>
              <a:rPr lang="en-US" sz="1200" b="1" dirty="0" smtClean="0">
                <a:solidFill>
                  <a:srgbClr val="00B050"/>
                </a:solidFill>
              </a:rPr>
              <a:t>otal </a:t>
            </a:r>
            <a:r>
              <a:rPr lang="en-US" sz="1200" b="1" dirty="0">
                <a:solidFill>
                  <a:srgbClr val="00B050"/>
                </a:solidFill>
              </a:rPr>
              <a:t>immunizations - </a:t>
            </a:r>
            <a:r>
              <a:rPr lang="en-US" sz="1200" b="1" dirty="0" smtClean="0">
                <a:solidFill>
                  <a:srgbClr val="00B050"/>
                </a:solidFill>
              </a:rPr>
              <a:t>1300+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57150" y="0"/>
            <a:ext cx="91630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6662" dir="3284183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 eaLnBrk="1" hangingPunct="1">
              <a:lnSpc>
                <a:spcPts val="38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Muscle EP Device – In the clinic:  CELLECTRA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®</a:t>
            </a:r>
            <a:r>
              <a:rPr lang="en-US" sz="3200" b="1" dirty="0" smtClean="0">
                <a:solidFill>
                  <a:schemeClr val="bg1"/>
                </a:solidFill>
              </a:rPr>
              <a:t>-</a:t>
            </a:r>
            <a:r>
              <a:rPr lang="en-US" sz="3200" b="1" dirty="0">
                <a:solidFill>
                  <a:schemeClr val="bg1"/>
                </a:solidFill>
              </a:rPr>
              <a:t>5</a:t>
            </a:r>
            <a:r>
              <a:rPr lang="en-US" sz="3200" b="1" dirty="0" smtClean="0">
                <a:solidFill>
                  <a:schemeClr val="bg1"/>
                </a:solidFill>
              </a:rPr>
              <a:t>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0323" y="434514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Phase III Device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" y="217148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IM-Electroporation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98" y="4779284"/>
            <a:ext cx="1950301" cy="152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105400" y="1143000"/>
            <a:ext cx="3886200" cy="3060101"/>
            <a:chOff x="1795791" y="2133600"/>
            <a:chExt cx="4909809" cy="3703964"/>
          </a:xfrm>
        </p:grpSpPr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1025597173"/>
                </p:ext>
              </p:extLst>
            </p:nvPr>
          </p:nvGraphicFramePr>
          <p:xfrm>
            <a:off x="2057400" y="2133600"/>
            <a:ext cx="4648200" cy="3429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Rectangle 19"/>
            <p:cNvSpPr/>
            <p:nvPr/>
          </p:nvSpPr>
          <p:spPr>
            <a:xfrm rot="16200000">
              <a:off x="1613048" y="3618735"/>
              <a:ext cx="62709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Percent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06252" y="5352534"/>
              <a:ext cx="1175463" cy="478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VGX-3100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49429" y="5359401"/>
              <a:ext cx="990086" cy="478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Placebo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89600" y="990600"/>
            <a:ext cx="308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II efficacy:</a:t>
            </a:r>
          </a:p>
          <a:p>
            <a:pPr algn="ctr"/>
            <a:r>
              <a:rPr lang="en-US" b="1" dirty="0" smtClean="0"/>
              <a:t>Lesion regression + viral clearance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67135" y="2000899"/>
            <a:ext cx="92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40.2 %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7258" y="2948970"/>
            <a:ext cx="92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14.3 %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226812" y="1226910"/>
            <a:ext cx="1918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 dirty="0" smtClean="0">
                <a:latin typeface="+mn-lt"/>
              </a:rPr>
              <a:t>Surface </a:t>
            </a:r>
            <a:r>
              <a:rPr lang="en-US" altLang="en-US" sz="1800" b="1" dirty="0">
                <a:latin typeface="+mn-lt"/>
              </a:rPr>
              <a:t>EP System</a:t>
            </a:r>
          </a:p>
        </p:txBody>
      </p:sp>
      <p:pic>
        <p:nvPicPr>
          <p:cNvPr id="7" name="Picture 2" descr="\\Fs01\users_sd\skemmerrer\home\EP Papers\Publications - Steve\Transdermal Article\Drafts\Shorter General Article\specific tissue regions 12-10-20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74" b="50000"/>
          <a:stretch/>
        </p:blipFill>
        <p:spPr bwMode="auto">
          <a:xfrm>
            <a:off x="4632132" y="1596242"/>
            <a:ext cx="2744023" cy="161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1221095"/>
            <a:ext cx="309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Intradermal Electroporation</a:t>
            </a:r>
            <a:endParaRPr lang="en-US" b="1" dirty="0"/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4533375" y="6029291"/>
            <a:ext cx="7926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x20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6850064" y="6031468"/>
            <a:ext cx="792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x20</a:t>
            </a:r>
          </a:p>
        </p:txBody>
      </p:sp>
      <p:pic>
        <p:nvPicPr>
          <p:cNvPr id="6146" name="Picture 2" descr="U:\R&amp;D\Alan\Back up\Device Images\SEP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9" y="1677720"/>
            <a:ext cx="3006353" cy="15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t="59992" r="130"/>
          <a:stretch/>
        </p:blipFill>
        <p:spPr bwMode="auto">
          <a:xfrm>
            <a:off x="304801" y="4476274"/>
            <a:ext cx="3503082" cy="12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514600" y="4214167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pGFP</a:t>
            </a:r>
            <a:endParaRPr lang="en-US" sz="1600" b="1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81884"/>
            <a:ext cx="3484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58892"/>
            <a:ext cx="646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52400" y="5781818"/>
            <a:ext cx="375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Mantoux</a:t>
            </a:r>
            <a:r>
              <a:rPr lang="en-US" b="1" dirty="0" smtClean="0"/>
              <a:t> injection to admin. </a:t>
            </a:r>
            <a:r>
              <a:rPr lang="en-US" b="1" dirty="0" err="1" smtClean="0"/>
              <a:t>pDNA</a:t>
            </a:r>
            <a:endParaRPr lang="en-US" b="1" dirty="0"/>
          </a:p>
        </p:txBody>
      </p:sp>
      <p:sp>
        <p:nvSpPr>
          <p:cNvPr id="37" name="Freeform 36"/>
          <p:cNvSpPr/>
          <p:nvPr/>
        </p:nvSpPr>
        <p:spPr>
          <a:xfrm>
            <a:off x="5683844" y="4576798"/>
            <a:ext cx="833874" cy="522603"/>
          </a:xfrm>
          <a:custGeom>
            <a:avLst/>
            <a:gdLst>
              <a:gd name="connsiteX0" fmla="*/ 4437 w 833874"/>
              <a:gd name="connsiteY0" fmla="*/ 213845 h 522603"/>
              <a:gd name="connsiteX1" fmla="*/ 99439 w 833874"/>
              <a:gd name="connsiteY1" fmla="*/ 201970 h 522603"/>
              <a:gd name="connsiteX2" fmla="*/ 63813 w 833874"/>
              <a:gd name="connsiteY2" fmla="*/ 178219 h 522603"/>
              <a:gd name="connsiteX3" fmla="*/ 28187 w 833874"/>
              <a:gd name="connsiteY3" fmla="*/ 201970 h 522603"/>
              <a:gd name="connsiteX4" fmla="*/ 63813 w 833874"/>
              <a:gd name="connsiteY4" fmla="*/ 225720 h 522603"/>
              <a:gd name="connsiteX5" fmla="*/ 135065 w 833874"/>
              <a:gd name="connsiteY5" fmla="*/ 190094 h 522603"/>
              <a:gd name="connsiteX6" fmla="*/ 170691 w 833874"/>
              <a:gd name="connsiteY6" fmla="*/ 95092 h 522603"/>
              <a:gd name="connsiteX7" fmla="*/ 206317 w 833874"/>
              <a:gd name="connsiteY7" fmla="*/ 83216 h 522603"/>
              <a:gd name="connsiteX8" fmla="*/ 241943 w 833874"/>
              <a:gd name="connsiteY8" fmla="*/ 59466 h 522603"/>
              <a:gd name="connsiteX9" fmla="*/ 431948 w 833874"/>
              <a:gd name="connsiteY9" fmla="*/ 23840 h 522603"/>
              <a:gd name="connsiteX10" fmla="*/ 550701 w 833874"/>
              <a:gd name="connsiteY10" fmla="*/ 11965 h 522603"/>
              <a:gd name="connsiteX11" fmla="*/ 681330 w 833874"/>
              <a:gd name="connsiteY11" fmla="*/ 71341 h 522603"/>
              <a:gd name="connsiteX12" fmla="*/ 705081 w 833874"/>
              <a:gd name="connsiteY12" fmla="*/ 106967 h 522603"/>
              <a:gd name="connsiteX13" fmla="*/ 740707 w 833874"/>
              <a:gd name="connsiteY13" fmla="*/ 130718 h 522603"/>
              <a:gd name="connsiteX14" fmla="*/ 752582 w 833874"/>
              <a:gd name="connsiteY14" fmla="*/ 166344 h 522603"/>
              <a:gd name="connsiteX15" fmla="*/ 776333 w 833874"/>
              <a:gd name="connsiteY15" fmla="*/ 201970 h 522603"/>
              <a:gd name="connsiteX16" fmla="*/ 788208 w 833874"/>
              <a:gd name="connsiteY16" fmla="*/ 237596 h 522603"/>
              <a:gd name="connsiteX17" fmla="*/ 811959 w 833874"/>
              <a:gd name="connsiteY17" fmla="*/ 320723 h 522603"/>
              <a:gd name="connsiteX18" fmla="*/ 776333 w 833874"/>
              <a:gd name="connsiteY18" fmla="*/ 332598 h 522603"/>
              <a:gd name="connsiteX19" fmla="*/ 740707 w 833874"/>
              <a:gd name="connsiteY19" fmla="*/ 403850 h 522603"/>
              <a:gd name="connsiteX20" fmla="*/ 705081 w 833874"/>
              <a:gd name="connsiteY20" fmla="*/ 415726 h 522603"/>
              <a:gd name="connsiteX21" fmla="*/ 669455 w 833874"/>
              <a:gd name="connsiteY21" fmla="*/ 439476 h 522603"/>
              <a:gd name="connsiteX22" fmla="*/ 740707 w 833874"/>
              <a:gd name="connsiteY22" fmla="*/ 415726 h 522603"/>
              <a:gd name="connsiteX23" fmla="*/ 705081 w 833874"/>
              <a:gd name="connsiteY23" fmla="*/ 439476 h 522603"/>
              <a:gd name="connsiteX24" fmla="*/ 633829 w 833874"/>
              <a:gd name="connsiteY24" fmla="*/ 463227 h 522603"/>
              <a:gd name="connsiteX25" fmla="*/ 526951 w 833874"/>
              <a:gd name="connsiteY25" fmla="*/ 522603 h 522603"/>
              <a:gd name="connsiteX26" fmla="*/ 455699 w 833874"/>
              <a:gd name="connsiteY26" fmla="*/ 510728 h 522603"/>
              <a:gd name="connsiteX27" fmla="*/ 431948 w 833874"/>
              <a:gd name="connsiteY27" fmla="*/ 439476 h 522603"/>
              <a:gd name="connsiteX28" fmla="*/ 396322 w 833874"/>
              <a:gd name="connsiteY28" fmla="*/ 427601 h 522603"/>
              <a:gd name="connsiteX29" fmla="*/ 372572 w 833874"/>
              <a:gd name="connsiteY29" fmla="*/ 391975 h 522603"/>
              <a:gd name="connsiteX30" fmla="*/ 360696 w 833874"/>
              <a:gd name="connsiteY30" fmla="*/ 356349 h 522603"/>
              <a:gd name="connsiteX31" fmla="*/ 325070 w 833874"/>
              <a:gd name="connsiteY31" fmla="*/ 344474 h 522603"/>
              <a:gd name="connsiteX32" fmla="*/ 289444 w 833874"/>
              <a:gd name="connsiteY32" fmla="*/ 273222 h 522603"/>
              <a:gd name="connsiteX33" fmla="*/ 253818 w 833874"/>
              <a:gd name="connsiteY33" fmla="*/ 249471 h 522603"/>
              <a:gd name="connsiteX34" fmla="*/ 4437 w 833874"/>
              <a:gd name="connsiteY34" fmla="*/ 213845 h 52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3874" h="522603">
                <a:moveTo>
                  <a:pt x="4437" y="213845"/>
                </a:moveTo>
                <a:cubicBezTo>
                  <a:pt x="-21293" y="205928"/>
                  <a:pt x="72073" y="218390"/>
                  <a:pt x="99439" y="201970"/>
                </a:cubicBezTo>
                <a:cubicBezTo>
                  <a:pt x="111677" y="194627"/>
                  <a:pt x="78085" y="178219"/>
                  <a:pt x="63813" y="178219"/>
                </a:cubicBezTo>
                <a:cubicBezTo>
                  <a:pt x="49541" y="178219"/>
                  <a:pt x="40062" y="194053"/>
                  <a:pt x="28187" y="201970"/>
                </a:cubicBezTo>
                <a:cubicBezTo>
                  <a:pt x="40062" y="209887"/>
                  <a:pt x="49735" y="223374"/>
                  <a:pt x="63813" y="225720"/>
                </a:cubicBezTo>
                <a:cubicBezTo>
                  <a:pt x="83480" y="228998"/>
                  <a:pt x="122658" y="198366"/>
                  <a:pt x="135065" y="190094"/>
                </a:cubicBezTo>
                <a:cubicBezTo>
                  <a:pt x="141503" y="157906"/>
                  <a:pt x="141568" y="118391"/>
                  <a:pt x="170691" y="95092"/>
                </a:cubicBezTo>
                <a:cubicBezTo>
                  <a:pt x="180466" y="87272"/>
                  <a:pt x="195121" y="88814"/>
                  <a:pt x="206317" y="83216"/>
                </a:cubicBezTo>
                <a:cubicBezTo>
                  <a:pt x="219082" y="76833"/>
                  <a:pt x="228901" y="65262"/>
                  <a:pt x="241943" y="59466"/>
                </a:cubicBezTo>
                <a:cubicBezTo>
                  <a:pt x="315779" y="26650"/>
                  <a:pt x="344148" y="32620"/>
                  <a:pt x="431948" y="23840"/>
                </a:cubicBezTo>
                <a:cubicBezTo>
                  <a:pt x="518683" y="-5072"/>
                  <a:pt x="478912" y="-5983"/>
                  <a:pt x="550701" y="11965"/>
                </a:cubicBezTo>
                <a:cubicBezTo>
                  <a:pt x="638747" y="70662"/>
                  <a:pt x="593963" y="53868"/>
                  <a:pt x="681330" y="71341"/>
                </a:cubicBezTo>
                <a:cubicBezTo>
                  <a:pt x="689247" y="83216"/>
                  <a:pt x="694989" y="96875"/>
                  <a:pt x="705081" y="106967"/>
                </a:cubicBezTo>
                <a:cubicBezTo>
                  <a:pt x="715173" y="117059"/>
                  <a:pt x="731791" y="119573"/>
                  <a:pt x="740707" y="130718"/>
                </a:cubicBezTo>
                <a:cubicBezTo>
                  <a:pt x="748527" y="140493"/>
                  <a:pt x="746984" y="155148"/>
                  <a:pt x="752582" y="166344"/>
                </a:cubicBezTo>
                <a:cubicBezTo>
                  <a:pt x="758965" y="179110"/>
                  <a:pt x="768416" y="190095"/>
                  <a:pt x="776333" y="201970"/>
                </a:cubicBezTo>
                <a:cubicBezTo>
                  <a:pt x="780291" y="213845"/>
                  <a:pt x="780388" y="227821"/>
                  <a:pt x="788208" y="237596"/>
                </a:cubicBezTo>
                <a:cubicBezTo>
                  <a:pt x="816302" y="272714"/>
                  <a:pt x="861036" y="247108"/>
                  <a:pt x="811959" y="320723"/>
                </a:cubicBezTo>
                <a:cubicBezTo>
                  <a:pt x="805015" y="331138"/>
                  <a:pt x="788208" y="328640"/>
                  <a:pt x="776333" y="332598"/>
                </a:cubicBezTo>
                <a:cubicBezTo>
                  <a:pt x="768510" y="356066"/>
                  <a:pt x="761633" y="387109"/>
                  <a:pt x="740707" y="403850"/>
                </a:cubicBezTo>
                <a:cubicBezTo>
                  <a:pt x="730932" y="411670"/>
                  <a:pt x="716277" y="410128"/>
                  <a:pt x="705081" y="415726"/>
                </a:cubicBezTo>
                <a:cubicBezTo>
                  <a:pt x="692316" y="422109"/>
                  <a:pt x="655183" y="439476"/>
                  <a:pt x="669455" y="439476"/>
                </a:cubicBezTo>
                <a:cubicBezTo>
                  <a:pt x="694490" y="439476"/>
                  <a:pt x="761538" y="401839"/>
                  <a:pt x="740707" y="415726"/>
                </a:cubicBezTo>
                <a:cubicBezTo>
                  <a:pt x="728832" y="423643"/>
                  <a:pt x="718123" y="433680"/>
                  <a:pt x="705081" y="439476"/>
                </a:cubicBezTo>
                <a:cubicBezTo>
                  <a:pt x="682203" y="449644"/>
                  <a:pt x="633829" y="463227"/>
                  <a:pt x="633829" y="463227"/>
                </a:cubicBezTo>
                <a:cubicBezTo>
                  <a:pt x="552162" y="517672"/>
                  <a:pt x="589657" y="501702"/>
                  <a:pt x="526951" y="522603"/>
                </a:cubicBezTo>
                <a:cubicBezTo>
                  <a:pt x="503200" y="518645"/>
                  <a:pt x="473820" y="526584"/>
                  <a:pt x="455699" y="510728"/>
                </a:cubicBezTo>
                <a:cubicBezTo>
                  <a:pt x="436858" y="494242"/>
                  <a:pt x="455699" y="447393"/>
                  <a:pt x="431948" y="439476"/>
                </a:cubicBezTo>
                <a:lnTo>
                  <a:pt x="396322" y="427601"/>
                </a:lnTo>
                <a:cubicBezTo>
                  <a:pt x="388405" y="415726"/>
                  <a:pt x="378955" y="404740"/>
                  <a:pt x="372572" y="391975"/>
                </a:cubicBezTo>
                <a:cubicBezTo>
                  <a:pt x="366974" y="380779"/>
                  <a:pt x="369547" y="365200"/>
                  <a:pt x="360696" y="356349"/>
                </a:cubicBezTo>
                <a:cubicBezTo>
                  <a:pt x="351845" y="347498"/>
                  <a:pt x="336945" y="348432"/>
                  <a:pt x="325070" y="344474"/>
                </a:cubicBezTo>
                <a:cubicBezTo>
                  <a:pt x="315411" y="315497"/>
                  <a:pt x="312466" y="296244"/>
                  <a:pt x="289444" y="273222"/>
                </a:cubicBezTo>
                <a:cubicBezTo>
                  <a:pt x="279352" y="263130"/>
                  <a:pt x="266860" y="255268"/>
                  <a:pt x="253818" y="249471"/>
                </a:cubicBezTo>
                <a:cubicBezTo>
                  <a:pt x="158132" y="206943"/>
                  <a:pt x="30167" y="221762"/>
                  <a:pt x="4437" y="213845"/>
                </a:cubicBezTo>
                <a:close/>
              </a:path>
            </a:pathLst>
          </a:custGeom>
          <a:solidFill>
            <a:srgbClr val="0FFD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81800" y="416995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GFP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419600" y="5785777"/>
            <a:ext cx="329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EP to allow </a:t>
            </a:r>
            <a:r>
              <a:rPr lang="en-US" b="1" dirty="0" err="1" smtClean="0"/>
              <a:t>pDNA</a:t>
            </a:r>
            <a:r>
              <a:rPr lang="en-US" b="1" dirty="0" smtClean="0"/>
              <a:t> transfection</a:t>
            </a:r>
            <a:endParaRPr lang="en-US" b="1" dirty="0"/>
          </a:p>
        </p:txBody>
      </p:sp>
      <p:sp>
        <p:nvSpPr>
          <p:cNvPr id="40" name="Title 1"/>
          <p:cNvSpPr>
            <a:spLocks/>
          </p:cNvSpPr>
          <p:nvPr/>
        </p:nvSpPr>
        <p:spPr bwMode="auto">
          <a:xfrm>
            <a:off x="57150" y="0"/>
            <a:ext cx="91630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6662" dir="3284183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 eaLnBrk="1" hangingPunct="1">
              <a:lnSpc>
                <a:spcPts val="38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Skin EP Device – preclinical:  SEP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061" y="3777734"/>
            <a:ext cx="293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 injection + SEP procedure: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86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:\R&amp;D\Skin confocal\CONFOCAL\Figure 1.tif"/>
          <p:cNvPicPr>
            <a:picLocks noChangeAspect="1" noChangeArrowheads="1"/>
          </p:cNvPicPr>
          <p:nvPr/>
        </p:nvPicPr>
        <p:blipFill rotWithShape="1">
          <a:blip r:embed="rId2" cstate="print"/>
          <a:srcRect l="6165" t="75532"/>
          <a:stretch/>
        </p:blipFill>
        <p:spPr bwMode="auto">
          <a:xfrm>
            <a:off x="546436" y="2590800"/>
            <a:ext cx="78663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6400800" y="3200400"/>
            <a:ext cx="1894405" cy="74718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8032887" y="3048000"/>
            <a:ext cx="13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Stratum          </a:t>
            </a:r>
            <a:r>
              <a:rPr lang="en-US" sz="1200" b="1" dirty="0" err="1" smtClean="0"/>
              <a:t>corneum</a:t>
            </a:r>
            <a:endParaRPr lang="en-US" sz="1200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6553200" y="3581400"/>
            <a:ext cx="1479687" cy="123903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034866" y="3581400"/>
            <a:ext cx="1337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Epidermis</a:t>
            </a:r>
            <a:endParaRPr lang="en-US" sz="1200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6899157" y="4048788"/>
            <a:ext cx="1312317" cy="2540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034866" y="3925678"/>
            <a:ext cx="1337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</a:t>
            </a:r>
            <a:r>
              <a:rPr lang="en-US" sz="1200" b="1" dirty="0" smtClean="0"/>
              <a:t>ermis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2748" y="152400"/>
            <a:ext cx="7733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Surface EP specifically targets the Epidermis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6200" y="6581001"/>
            <a:ext cx="41003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 smtClean="0">
                <a:solidFill>
                  <a:prstClr val="black"/>
                </a:solidFill>
                <a:latin typeface="Calibri"/>
              </a:rPr>
              <a:t> Smith TRF et al, Mol. </a:t>
            </a:r>
            <a:r>
              <a:rPr lang="en-US" altLang="en-US" sz="1200" b="1" i="1" dirty="0" err="1" smtClean="0">
                <a:solidFill>
                  <a:prstClr val="black"/>
                </a:solidFill>
                <a:latin typeface="Calibri"/>
              </a:rPr>
              <a:t>Ther</a:t>
            </a:r>
            <a:r>
              <a:rPr lang="en-US" altLang="en-US" sz="1200" b="1" i="1" dirty="0" smtClean="0">
                <a:solidFill>
                  <a:prstClr val="black"/>
                </a:solidFill>
                <a:latin typeface="Calibri"/>
              </a:rPr>
              <a:t>. – Methods &amp; Clinical Dev. In press</a:t>
            </a:r>
            <a:endParaRPr lang="en-US" altLang="en-US" sz="12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083521"/>
            <a:ext cx="243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FFD3C"/>
                </a:solidFill>
              </a:rPr>
              <a:t>K10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RFP</a:t>
            </a:r>
            <a:r>
              <a:rPr lang="en-US" sz="2400" b="1" dirty="0" smtClean="0"/>
              <a:t>/</a:t>
            </a:r>
            <a:r>
              <a:rPr lang="en-US" sz="2400" b="1" dirty="0" err="1" smtClean="0">
                <a:solidFill>
                  <a:srgbClr val="0070C0"/>
                </a:solidFill>
              </a:rPr>
              <a:t>Hoescht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9" y="3366427"/>
            <a:ext cx="3996883" cy="317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/>
          </p:cNvSpPr>
          <p:nvPr/>
        </p:nvSpPr>
        <p:spPr bwMode="auto">
          <a:xfrm>
            <a:off x="57150" y="0"/>
            <a:ext cx="91630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6662" dir="3284183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 eaLnBrk="1" hangingPunct="1">
              <a:lnSpc>
                <a:spcPts val="38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Advantages of vaccinating in the skin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789" y="1066800"/>
            <a:ext cx="305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Immunocompetence</a:t>
            </a:r>
            <a:r>
              <a:rPr lang="en-US" sz="2400" b="1" dirty="0" smtClean="0"/>
              <a:t>:			</a:t>
            </a:r>
            <a:endParaRPr lang="en-US" sz="2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375672" y="1511129"/>
            <a:ext cx="4311128" cy="4737271"/>
            <a:chOff x="57150" y="2044530"/>
            <a:chExt cx="4137050" cy="4737270"/>
          </a:xfrm>
        </p:grpSpPr>
        <p:sp>
          <p:nvSpPr>
            <p:cNvPr id="19" name="Rectangle 18"/>
            <p:cNvSpPr/>
            <p:nvPr/>
          </p:nvSpPr>
          <p:spPr>
            <a:xfrm>
              <a:off x="57150" y="2113913"/>
              <a:ext cx="321639" cy="172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277478"/>
              <a:ext cx="3560985" cy="250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 descr="U:\R&amp;D\Katherine\skin DCs\ATPase\ATPase stain 121713\GFP4hrunfixed15 8.2 40x.bm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73"/>
            <a:stretch/>
          </p:blipFill>
          <p:spPr bwMode="auto">
            <a:xfrm rot="16200000">
              <a:off x="1288651" y="1505799"/>
              <a:ext cx="2006659" cy="32113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 rot="16200000">
              <a:off x="3706850" y="2745623"/>
              <a:ext cx="775069" cy="199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epidermis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58499" y="2209800"/>
              <a:ext cx="912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Dendritic 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cells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2605670" y="2668883"/>
              <a:ext cx="230875" cy="45531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3" idx="2"/>
            </p:cNvCxnSpPr>
            <p:nvPr/>
          </p:nvCxnSpPr>
          <p:spPr>
            <a:xfrm>
              <a:off x="3014714" y="2733020"/>
              <a:ext cx="120758" cy="24671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96500" y="2133600"/>
              <a:ext cx="0" cy="126418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5030" y="2044530"/>
              <a:ext cx="119820" cy="308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5605" y="4843415"/>
              <a:ext cx="119820" cy="308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</p:grp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38347" y="6428601"/>
            <a:ext cx="2692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 smtClean="0">
                <a:solidFill>
                  <a:prstClr val="black"/>
                </a:solidFill>
                <a:latin typeface="Calibri"/>
              </a:rPr>
              <a:t> Diehl MC </a:t>
            </a:r>
            <a:r>
              <a:rPr lang="en-US" altLang="en-US" sz="1200" b="1" i="1" dirty="0">
                <a:solidFill>
                  <a:prstClr val="black"/>
                </a:solidFill>
                <a:latin typeface="Calibri"/>
              </a:rPr>
              <a:t>et </a:t>
            </a:r>
            <a:r>
              <a:rPr lang="en-US" altLang="en-US" sz="1200" b="1" i="1" dirty="0" smtClean="0">
                <a:solidFill>
                  <a:prstClr val="black"/>
                </a:solidFill>
                <a:latin typeface="Calibri"/>
              </a:rPr>
              <a:t>al, </a:t>
            </a:r>
            <a:r>
              <a:rPr lang="en-US" altLang="en-US" sz="1200" b="1" i="1" dirty="0">
                <a:solidFill>
                  <a:prstClr val="black"/>
                </a:solidFill>
                <a:latin typeface="Calibri"/>
              </a:rPr>
              <a:t>Hum </a:t>
            </a:r>
            <a:r>
              <a:rPr lang="en-US" altLang="en-US" sz="1200" b="1" i="1" dirty="0" err="1">
                <a:solidFill>
                  <a:prstClr val="black"/>
                </a:solidFill>
                <a:latin typeface="Calibri"/>
              </a:rPr>
              <a:t>Vacc</a:t>
            </a:r>
            <a:r>
              <a:rPr lang="en-US" altLang="en-US" sz="1200" b="1" i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altLang="en-US" sz="1200" b="1" i="1" dirty="0" err="1">
                <a:solidFill>
                  <a:prstClr val="black"/>
                </a:solidFill>
                <a:latin typeface="Calibri"/>
              </a:rPr>
              <a:t>Imm</a:t>
            </a:r>
            <a:r>
              <a:rPr lang="en-US" altLang="en-US" sz="1200" b="1" i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altLang="en-US" sz="1200" b="1" i="1" dirty="0" smtClean="0">
                <a:solidFill>
                  <a:prstClr val="black"/>
                </a:solidFill>
                <a:latin typeface="Calibri"/>
              </a:rPr>
              <a:t>2013 </a:t>
            </a:r>
            <a:endParaRPr lang="en-US" altLang="en-US" sz="12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6247" y="1297632"/>
            <a:ext cx="1802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Accessibility</a:t>
            </a:r>
            <a:r>
              <a:rPr lang="en-US" dirty="0" smtClean="0"/>
              <a:t>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Monitoring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513692" y="2864385"/>
            <a:ext cx="1812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400" b="1" dirty="0" smtClean="0"/>
              <a:t>Tolerability: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88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11561</TotalTime>
  <Words>613</Words>
  <Application>Microsoft Office PowerPoint</Application>
  <PresentationFormat>On-screen Show (4:3)</PresentationFormat>
  <Paragraphs>166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Chelsey Nehila</dc:creator>
  <cp:lastModifiedBy>OMICS Conferences</cp:lastModifiedBy>
  <cp:revision>145</cp:revision>
  <dcterms:created xsi:type="dcterms:W3CDTF">2013-05-10T18:14:04Z</dcterms:created>
  <dcterms:modified xsi:type="dcterms:W3CDTF">2014-10-28T22:03:51Z</dcterms:modified>
</cp:coreProperties>
</file>