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7" r:id="rId3"/>
    <p:sldId id="281" r:id="rId4"/>
    <p:sldId id="278" r:id="rId5"/>
    <p:sldId id="257" r:id="rId6"/>
    <p:sldId id="258" r:id="rId7"/>
    <p:sldId id="283" r:id="rId8"/>
    <p:sldId id="259" r:id="rId9"/>
    <p:sldId id="260" r:id="rId10"/>
    <p:sldId id="261" r:id="rId11"/>
    <p:sldId id="262" r:id="rId12"/>
    <p:sldId id="263" r:id="rId13"/>
    <p:sldId id="264" r:id="rId14"/>
    <p:sldId id="276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4" r:id="rId23"/>
    <p:sldId id="280" r:id="rId24"/>
    <p:sldId id="279" r:id="rId25"/>
    <p:sldId id="272" r:id="rId26"/>
    <p:sldId id="282" r:id="rId27"/>
    <p:sldId id="275" r:id="rId28"/>
    <p:sldId id="27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D493-18BE-4319-961E-E6A7F8256DF2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4AFA-A252-4190-9A65-392FDF41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D493-18BE-4319-961E-E6A7F8256DF2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4AFA-A252-4190-9A65-392FDF41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D493-18BE-4319-961E-E6A7F8256DF2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4AFA-A252-4190-9A65-392FDF41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D493-18BE-4319-961E-E6A7F8256DF2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4AFA-A252-4190-9A65-392FDF41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D493-18BE-4319-961E-E6A7F8256DF2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4AFA-A252-4190-9A65-392FDF41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D493-18BE-4319-961E-E6A7F8256DF2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4AFA-A252-4190-9A65-392FDF41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D493-18BE-4319-961E-E6A7F8256DF2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4AFA-A252-4190-9A65-392FDF41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D493-18BE-4319-961E-E6A7F8256DF2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4AFA-A252-4190-9A65-392FDF41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D493-18BE-4319-961E-E6A7F8256DF2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4AFA-A252-4190-9A65-392FDF41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D493-18BE-4319-961E-E6A7F8256DF2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4AFA-A252-4190-9A65-392FDF41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D493-18BE-4319-961E-E6A7F8256DF2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4AFA-A252-4190-9A65-392FDF4128E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6DD493-18BE-4319-961E-E6A7F8256DF2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C94AFA-A252-4190-9A65-392FDF4128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ta.org/CCIP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429000"/>
          </a:xfrm>
        </p:spPr>
        <p:txBody>
          <a:bodyPr>
            <a:noAutofit/>
          </a:bodyPr>
          <a:lstStyle/>
          <a:p>
            <a:r>
              <a:rPr lang="en-US" sz="3200" dirty="0">
                <a:effectLst/>
              </a:rPr>
              <a:t>Exploratory Comparison of Credentialed Clinical Instructors’ and </a:t>
            </a:r>
            <a:r>
              <a:rPr lang="en-US" sz="2800" dirty="0">
                <a:effectLst/>
              </a:rPr>
              <a:t>non-Credentialed</a:t>
            </a:r>
            <a:r>
              <a:rPr lang="en-US" sz="3200" dirty="0">
                <a:effectLst/>
              </a:rPr>
              <a:t> Clinical Instructors’ Report of Frequency and Importance of Professional Behaviors in Clinical Education Affiliations.</a:t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Trent Jackman, PT, DPT, ACCE</a:t>
            </a:r>
          </a:p>
          <a:p>
            <a:r>
              <a:rPr lang="en-US" dirty="0"/>
              <a:t>Deanna Dye, PT, PhD</a:t>
            </a:r>
          </a:p>
          <a:p>
            <a:r>
              <a:rPr lang="en-US" dirty="0"/>
              <a:t>Idaho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281248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/>
              <a:t>CI asked to self-report importance and frequency of each behavior</a:t>
            </a:r>
          </a:p>
          <a:p>
            <a:r>
              <a:rPr lang="en-US" dirty="0"/>
              <a:t>Student asked to report the importance of each statement and how frequently the CI demonstrated the behavior</a:t>
            </a:r>
          </a:p>
          <a:p>
            <a:r>
              <a:rPr lang="en-US" dirty="0"/>
              <a:t>5 point </a:t>
            </a:r>
            <a:r>
              <a:rPr lang="en-US" dirty="0" err="1"/>
              <a:t>Likkert</a:t>
            </a:r>
            <a:r>
              <a:rPr lang="en-US" dirty="0"/>
              <a:t> scale</a:t>
            </a:r>
          </a:p>
        </p:txBody>
      </p:sp>
    </p:spTree>
    <p:extLst>
      <p:ext uri="{BB962C8B-B14F-4D97-AF65-F5344CB8AC3E}">
        <p14:creationId xmlns:p14="http://schemas.microsoft.com/office/powerpoint/2010/main" val="4204262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err="1"/>
              <a:t>Likkert</a:t>
            </a:r>
            <a:r>
              <a:rPr lang="en-US" dirty="0"/>
              <a:t>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183880" cy="4187952"/>
          </a:xfrm>
        </p:spPr>
        <p:txBody>
          <a:bodyPr/>
          <a:lstStyle/>
          <a:p>
            <a:r>
              <a:rPr lang="en-US" dirty="0"/>
              <a:t>Frequency</a:t>
            </a:r>
          </a:p>
          <a:p>
            <a:pPr lvl="1"/>
            <a:r>
              <a:rPr lang="en-US" dirty="0"/>
              <a:t>Always</a:t>
            </a:r>
          </a:p>
          <a:p>
            <a:pPr lvl="1"/>
            <a:r>
              <a:rPr lang="en-US" dirty="0"/>
              <a:t>Usually</a:t>
            </a:r>
          </a:p>
          <a:p>
            <a:pPr lvl="1"/>
            <a:r>
              <a:rPr lang="en-US" dirty="0"/>
              <a:t>Sometimes</a:t>
            </a:r>
          </a:p>
          <a:p>
            <a:pPr lvl="1"/>
            <a:r>
              <a:rPr lang="en-US" dirty="0"/>
              <a:t>Rarely</a:t>
            </a:r>
          </a:p>
          <a:p>
            <a:pPr lvl="1"/>
            <a:r>
              <a:rPr lang="en-US" dirty="0"/>
              <a:t>Never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26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 err="1"/>
              <a:t>Likkert</a:t>
            </a:r>
            <a:r>
              <a:rPr lang="en-US" dirty="0"/>
              <a:t>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/>
              <a:t>Importance</a:t>
            </a:r>
          </a:p>
          <a:p>
            <a:pPr lvl="1"/>
            <a:r>
              <a:rPr lang="en-US" dirty="0"/>
              <a:t>Extremely Important</a:t>
            </a:r>
          </a:p>
          <a:p>
            <a:pPr lvl="1"/>
            <a:r>
              <a:rPr lang="en-US" dirty="0"/>
              <a:t>Very Important</a:t>
            </a:r>
          </a:p>
          <a:p>
            <a:pPr lvl="1"/>
            <a:r>
              <a:rPr lang="en-US" dirty="0"/>
              <a:t>Important</a:t>
            </a:r>
          </a:p>
          <a:p>
            <a:pPr lvl="1"/>
            <a:r>
              <a:rPr lang="en-US" dirty="0"/>
              <a:t>Somewhat Important</a:t>
            </a:r>
          </a:p>
          <a:p>
            <a:pPr lvl="1"/>
            <a:r>
              <a:rPr lang="en-US" dirty="0"/>
              <a:t>Not Important</a:t>
            </a:r>
          </a:p>
        </p:txBody>
      </p:sp>
    </p:spTree>
    <p:extLst>
      <p:ext uri="{BB962C8B-B14F-4D97-AF65-F5344CB8AC3E}">
        <p14:creationId xmlns:p14="http://schemas.microsoft.com/office/powerpoint/2010/main" val="794661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/>
          <a:p>
            <a:r>
              <a:rPr lang="en-US" dirty="0"/>
              <a:t>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/>
          <a:lstStyle/>
          <a:p>
            <a:r>
              <a:rPr lang="en-US" dirty="0"/>
              <a:t>4 categories</a:t>
            </a:r>
          </a:p>
          <a:p>
            <a:pPr lvl="1"/>
            <a:r>
              <a:rPr lang="en-US" dirty="0"/>
              <a:t>Communication behaviors</a:t>
            </a:r>
          </a:p>
          <a:p>
            <a:pPr lvl="2"/>
            <a:r>
              <a:rPr lang="en-US" dirty="0"/>
              <a:t>I am an active listener.</a:t>
            </a:r>
          </a:p>
          <a:p>
            <a:pPr lvl="1"/>
            <a:r>
              <a:rPr lang="en-US" dirty="0"/>
              <a:t>Interpersonal Relations behaviors</a:t>
            </a:r>
          </a:p>
          <a:p>
            <a:pPr lvl="2"/>
            <a:r>
              <a:rPr lang="en-US" dirty="0"/>
              <a:t>I am empathetic.</a:t>
            </a:r>
          </a:p>
          <a:p>
            <a:pPr lvl="1"/>
            <a:r>
              <a:rPr lang="en-US" dirty="0"/>
              <a:t>Professional Skills behaviors</a:t>
            </a:r>
          </a:p>
          <a:p>
            <a:pPr lvl="2"/>
            <a:r>
              <a:rPr lang="en-US" dirty="0"/>
              <a:t>I serve as an appropriate role model.</a:t>
            </a:r>
          </a:p>
          <a:p>
            <a:pPr lvl="1"/>
            <a:r>
              <a:rPr lang="en-US" dirty="0"/>
              <a:t>Teaching behaviors</a:t>
            </a:r>
          </a:p>
          <a:p>
            <a:pPr lvl="2"/>
            <a:r>
              <a:rPr lang="en-US" dirty="0"/>
              <a:t>I plan effective learning experiences.</a:t>
            </a:r>
          </a:p>
        </p:txBody>
      </p:sp>
    </p:spTree>
    <p:extLst>
      <p:ext uri="{BB962C8B-B14F-4D97-AF65-F5344CB8AC3E}">
        <p14:creationId xmlns:p14="http://schemas.microsoft.com/office/powerpoint/2010/main" val="3497544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83880" cy="1051560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r>
              <a:rPr lang="en-US" dirty="0"/>
              <a:t>Statistics</a:t>
            </a:r>
          </a:p>
          <a:p>
            <a:pPr lvl="1"/>
            <a:r>
              <a:rPr lang="en-US" dirty="0"/>
              <a:t>Descriptive</a:t>
            </a:r>
          </a:p>
          <a:p>
            <a:pPr lvl="1"/>
            <a:r>
              <a:rPr lang="en-US" dirty="0"/>
              <a:t>Means</a:t>
            </a:r>
          </a:p>
          <a:p>
            <a:pPr lvl="1"/>
            <a:r>
              <a:rPr lang="en-US" dirty="0"/>
              <a:t>Frequencies</a:t>
            </a:r>
          </a:p>
          <a:p>
            <a:pPr lvl="1"/>
            <a:r>
              <a:rPr lang="en-US" dirty="0"/>
              <a:t>Percentages</a:t>
            </a:r>
          </a:p>
        </p:txBody>
      </p:sp>
    </p:spTree>
    <p:extLst>
      <p:ext uri="{BB962C8B-B14F-4D97-AF65-F5344CB8AC3E}">
        <p14:creationId xmlns:p14="http://schemas.microsoft.com/office/powerpoint/2010/main" val="1369781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83880" cy="4187952"/>
          </a:xfrm>
        </p:spPr>
        <p:txBody>
          <a:bodyPr/>
          <a:lstStyle/>
          <a:p>
            <a:r>
              <a:rPr lang="en-US" dirty="0"/>
              <a:t>60 CIs (42%) and 76 students (64%)</a:t>
            </a:r>
          </a:p>
          <a:p>
            <a:r>
              <a:rPr lang="en-US" dirty="0"/>
              <a:t>CIs most important characteristics:</a:t>
            </a:r>
          </a:p>
          <a:p>
            <a:pPr lvl="1"/>
            <a:r>
              <a:rPr lang="en-US" dirty="0"/>
              <a:t>Point out student performance discrepancies</a:t>
            </a:r>
          </a:p>
          <a:p>
            <a:pPr lvl="1"/>
            <a:r>
              <a:rPr lang="en-US" dirty="0"/>
              <a:t>Plans effective learning experiences</a:t>
            </a:r>
          </a:p>
          <a:p>
            <a:pPr lvl="1"/>
            <a:r>
              <a:rPr lang="en-US" dirty="0"/>
              <a:t>Perceives self as an extension of the academic program</a:t>
            </a:r>
          </a:p>
          <a:p>
            <a:pPr lvl="1"/>
            <a:r>
              <a:rPr lang="en-US" dirty="0"/>
              <a:t>Defines specific objectives for the experience</a:t>
            </a:r>
          </a:p>
        </p:txBody>
      </p:sp>
    </p:spTree>
    <p:extLst>
      <p:ext uri="{BB962C8B-B14F-4D97-AF65-F5344CB8AC3E}">
        <p14:creationId xmlns:p14="http://schemas.microsoft.com/office/powerpoint/2010/main" val="2345257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/>
          <a:lstStyle/>
          <a:p>
            <a:r>
              <a:rPr lang="en-US" dirty="0"/>
              <a:t>Students most important characteristics:</a:t>
            </a:r>
          </a:p>
          <a:p>
            <a:pPr lvl="1"/>
            <a:r>
              <a:rPr lang="en-US" dirty="0"/>
              <a:t>CI points out performance discrepancies</a:t>
            </a:r>
          </a:p>
          <a:p>
            <a:pPr lvl="1"/>
            <a:r>
              <a:rPr lang="en-US" dirty="0"/>
              <a:t>CI is an extension of the academic program</a:t>
            </a:r>
          </a:p>
          <a:p>
            <a:pPr lvl="1"/>
            <a:r>
              <a:rPr lang="en-US" dirty="0"/>
              <a:t>CI demonstrates professional behavior</a:t>
            </a:r>
          </a:p>
          <a:p>
            <a:pPr lvl="1"/>
            <a:r>
              <a:rPr lang="en-US" dirty="0"/>
              <a:t>CI provides unique learning experiences</a:t>
            </a:r>
          </a:p>
          <a:p>
            <a:pPr lvl="1"/>
            <a:r>
              <a:rPr lang="en-US" dirty="0"/>
              <a:t>CI schedules regular meetings</a:t>
            </a:r>
          </a:p>
        </p:txBody>
      </p:sp>
    </p:spTree>
    <p:extLst>
      <p:ext uri="{BB962C8B-B14F-4D97-AF65-F5344CB8AC3E}">
        <p14:creationId xmlns:p14="http://schemas.microsoft.com/office/powerpoint/2010/main" val="747457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/>
              <a:t>CIs highest frequency characteristics:</a:t>
            </a:r>
          </a:p>
          <a:p>
            <a:pPr lvl="1"/>
            <a:r>
              <a:rPr lang="en-US" dirty="0"/>
              <a:t>Questioning in a way to facilitate student learning</a:t>
            </a:r>
          </a:p>
          <a:p>
            <a:pPr lvl="1"/>
            <a:r>
              <a:rPr lang="en-US" dirty="0"/>
              <a:t>Providing a variety of patients</a:t>
            </a:r>
          </a:p>
          <a:p>
            <a:pPr lvl="1"/>
            <a:r>
              <a:rPr lang="en-US" dirty="0"/>
              <a:t>Pointing out discrepancies in student performance</a:t>
            </a:r>
          </a:p>
          <a:p>
            <a:pPr lvl="1"/>
            <a:r>
              <a:rPr lang="en-US" dirty="0"/>
              <a:t>Explaining the physiological basis of PT evaluation</a:t>
            </a:r>
          </a:p>
          <a:p>
            <a:pPr lvl="1"/>
            <a:r>
              <a:rPr lang="en-US" dirty="0"/>
              <a:t>Making yourself understood</a:t>
            </a:r>
          </a:p>
        </p:txBody>
      </p:sp>
    </p:spTree>
    <p:extLst>
      <p:ext uri="{BB962C8B-B14F-4D97-AF65-F5344CB8AC3E}">
        <p14:creationId xmlns:p14="http://schemas.microsoft.com/office/powerpoint/2010/main" val="3336585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r>
              <a:rPr lang="en-US" dirty="0"/>
              <a:t>Students report of highest frequency CI behaviors:</a:t>
            </a:r>
          </a:p>
          <a:p>
            <a:pPr lvl="1"/>
            <a:r>
              <a:rPr lang="en-US" dirty="0"/>
              <a:t>Pointing out discrepancies in student performance</a:t>
            </a:r>
          </a:p>
          <a:p>
            <a:pPr lvl="1"/>
            <a:r>
              <a:rPr lang="en-US" dirty="0"/>
              <a:t>Questioning in a way that facilitates student learning</a:t>
            </a:r>
          </a:p>
          <a:p>
            <a:pPr lvl="1"/>
            <a:r>
              <a:rPr lang="en-US" dirty="0"/>
              <a:t>Explaining the physiological basis of PT evaluation</a:t>
            </a:r>
          </a:p>
          <a:p>
            <a:pPr lvl="1"/>
            <a:r>
              <a:rPr lang="en-US" dirty="0"/>
              <a:t>Providing unique learning experiences</a:t>
            </a:r>
          </a:p>
          <a:p>
            <a:pPr lvl="1"/>
            <a:r>
              <a:rPr lang="en-US" dirty="0"/>
              <a:t>Observing performance in a discreet manner</a:t>
            </a:r>
          </a:p>
        </p:txBody>
      </p:sp>
    </p:spTree>
    <p:extLst>
      <p:ext uri="{BB962C8B-B14F-4D97-AF65-F5344CB8AC3E}">
        <p14:creationId xmlns:p14="http://schemas.microsoft.com/office/powerpoint/2010/main" val="2917265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/>
              <a:t>Discussion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187952"/>
          </a:xfrm>
        </p:spPr>
        <p:txBody>
          <a:bodyPr/>
          <a:lstStyle/>
          <a:p>
            <a:r>
              <a:rPr lang="en-US" dirty="0"/>
              <a:t>Both groups:</a:t>
            </a:r>
          </a:p>
          <a:p>
            <a:pPr lvl="1"/>
            <a:r>
              <a:rPr lang="en-US" dirty="0"/>
              <a:t>Greatest importance to:</a:t>
            </a:r>
          </a:p>
          <a:p>
            <a:pPr lvl="2"/>
            <a:r>
              <a:rPr lang="en-US" dirty="0"/>
              <a:t>Point out student performance discrepancies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Extension of academic program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2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1"/>
            <a:ext cx="7772400" cy="5410200"/>
          </a:xfrm>
        </p:spPr>
      </p:pic>
    </p:spTree>
    <p:extLst>
      <p:ext uri="{BB962C8B-B14F-4D97-AF65-F5344CB8AC3E}">
        <p14:creationId xmlns:p14="http://schemas.microsoft.com/office/powerpoint/2010/main" val="1691382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/>
          <a:p>
            <a:r>
              <a:rPr lang="en-US" dirty="0"/>
              <a:t>Discussion Frequency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83880" cy="4187952"/>
          </a:xfrm>
        </p:spPr>
        <p:txBody>
          <a:bodyPr/>
          <a:lstStyle/>
          <a:p>
            <a:r>
              <a:rPr lang="en-US" dirty="0"/>
              <a:t>Both groups:</a:t>
            </a:r>
          </a:p>
          <a:p>
            <a:pPr lvl="1"/>
            <a:r>
              <a:rPr lang="en-US" dirty="0"/>
              <a:t>Pointing out discrepancies</a:t>
            </a:r>
          </a:p>
          <a:p>
            <a:pPr lvl="1"/>
            <a:r>
              <a:rPr lang="en-US" dirty="0"/>
              <a:t>Questioning that facilitates learning</a:t>
            </a:r>
          </a:p>
          <a:p>
            <a:pPr lvl="1"/>
            <a:r>
              <a:rPr lang="en-US" dirty="0"/>
              <a:t>Explaining the physiological basis of PT evaluation.</a:t>
            </a:r>
          </a:p>
        </p:txBody>
      </p:sp>
    </p:spTree>
    <p:extLst>
      <p:ext uri="{BB962C8B-B14F-4D97-AF65-F5344CB8AC3E}">
        <p14:creationId xmlns:p14="http://schemas.microsoft.com/office/powerpoint/2010/main" val="676138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/>
              <a:t>Discussion Differences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83880" cy="4187952"/>
          </a:xfrm>
        </p:spPr>
        <p:txBody>
          <a:bodyPr/>
          <a:lstStyle/>
          <a:p>
            <a:r>
              <a:rPr lang="en-US" dirty="0"/>
              <a:t>Differences:</a:t>
            </a:r>
          </a:p>
          <a:p>
            <a:pPr lvl="1"/>
            <a:r>
              <a:rPr lang="en-US" dirty="0"/>
              <a:t>Planning effective versus unique learning experiences</a:t>
            </a:r>
          </a:p>
          <a:p>
            <a:pPr lvl="1"/>
            <a:r>
              <a:rPr lang="en-US" dirty="0"/>
              <a:t>Providing a variety of patients</a:t>
            </a:r>
          </a:p>
          <a:p>
            <a:pPr lvl="1"/>
            <a:r>
              <a:rPr lang="en-US" dirty="0"/>
              <a:t>Observing in a discreet manner</a:t>
            </a:r>
          </a:p>
          <a:p>
            <a:pPr lvl="1"/>
            <a:r>
              <a:rPr lang="en-US" dirty="0"/>
              <a:t>CI manages time well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06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Some areas that are considered important and have been frequently demonstrated per CI/student reports.</a:t>
            </a:r>
          </a:p>
          <a:p>
            <a:r>
              <a:rPr lang="en-US" dirty="0"/>
              <a:t>Some areas need change</a:t>
            </a:r>
          </a:p>
          <a:p>
            <a:pPr lvl="1"/>
            <a:r>
              <a:rPr lang="en-US" dirty="0"/>
              <a:t>Planning effective versus unique learning experiences.</a:t>
            </a:r>
          </a:p>
          <a:p>
            <a:pPr lvl="1"/>
            <a:r>
              <a:rPr lang="en-US" dirty="0"/>
              <a:t>Student wants CI to plan meetings</a:t>
            </a:r>
          </a:p>
          <a:p>
            <a:pPr lvl="1"/>
            <a:r>
              <a:rPr lang="en-US" dirty="0"/>
              <a:t>CIs need to recognize importance of observing in a discreet manner</a:t>
            </a:r>
          </a:p>
          <a:p>
            <a:pPr lvl="1"/>
            <a:r>
              <a:rPr lang="en-US" dirty="0"/>
              <a:t>CIs need to define specific objectives</a:t>
            </a:r>
          </a:p>
          <a:p>
            <a:pPr lvl="1"/>
            <a:r>
              <a:rPr lang="en-US" dirty="0"/>
              <a:t>CIs need to recognize demonstration of </a:t>
            </a:r>
            <a:r>
              <a:rPr lang="en-US"/>
              <a:t>professional behavior.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77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/>
          <a:lstStyle/>
          <a:p>
            <a:r>
              <a:rPr lang="en-US" dirty="0"/>
              <a:t>Due to the small sample size, and therefore low power, corrections for multiple comparisons were not applied.</a:t>
            </a:r>
          </a:p>
          <a:p>
            <a:r>
              <a:rPr lang="en-US" dirty="0"/>
              <a:t>No comparison of student to corresponding CI.</a:t>
            </a:r>
          </a:p>
        </p:txBody>
      </p:sp>
    </p:spTree>
    <p:extLst>
      <p:ext uri="{BB962C8B-B14F-4D97-AF65-F5344CB8AC3E}">
        <p14:creationId xmlns:p14="http://schemas.microsoft.com/office/powerpoint/2010/main" val="822046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/>
          <a:p>
            <a:r>
              <a:rPr lang="en-US" dirty="0"/>
              <a:t>Future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r>
              <a:rPr lang="en-US" dirty="0"/>
              <a:t>Compare each student to respective CI using Mann Whitney U tests to evaluate specific details of comparison.</a:t>
            </a:r>
          </a:p>
        </p:txBody>
      </p:sp>
    </p:spTree>
    <p:extLst>
      <p:ext uri="{BB962C8B-B14F-4D97-AF65-F5344CB8AC3E}">
        <p14:creationId xmlns:p14="http://schemas.microsoft.com/office/powerpoint/2010/main" val="1294436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 marL="0" lvl="1" indent="0">
              <a:buSzPct val="80000"/>
              <a:buNone/>
            </a:pPr>
            <a:r>
              <a:rPr lang="en-US" dirty="0"/>
              <a:t>Need to better understand perceptions of CIs and students about professional behaviors in clinical education settings in order to improve student preparation for professional practice.</a:t>
            </a:r>
          </a:p>
          <a:p>
            <a:pPr marL="0" indent="0">
              <a:buNone/>
            </a:pPr>
            <a:endParaRPr lang="en-US" dirty="0"/>
          </a:p>
          <a:p>
            <a:pPr marL="34747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25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r>
              <a:rPr lang="en-US" dirty="0"/>
              <a:t>Deanna Dye</a:t>
            </a:r>
          </a:p>
          <a:p>
            <a:r>
              <a:rPr lang="en-US" dirty="0"/>
              <a:t>Students</a:t>
            </a:r>
          </a:p>
          <a:p>
            <a:r>
              <a:rPr lang="en-US" dirty="0"/>
              <a:t>Clinical Instructors</a:t>
            </a:r>
          </a:p>
          <a:p>
            <a:r>
              <a:rPr lang="en-US" dirty="0"/>
              <a:t>Center Coordinators</a:t>
            </a:r>
          </a:p>
          <a:p>
            <a:r>
              <a:rPr lang="en-US" dirty="0"/>
              <a:t>Teri Peterson</a:t>
            </a:r>
          </a:p>
          <a:p>
            <a:r>
              <a:rPr lang="en-US"/>
              <a:t>Conference Organizers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90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418795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1212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83880" cy="41879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err="1"/>
              <a:t>Gaberson</a:t>
            </a:r>
            <a:r>
              <a:rPr lang="en-US" sz="1600" dirty="0"/>
              <a:t> KB, </a:t>
            </a:r>
            <a:r>
              <a:rPr lang="en-US" sz="1600" dirty="0" err="1"/>
              <a:t>Oermann</a:t>
            </a:r>
            <a:r>
              <a:rPr lang="en-US" sz="1600" dirty="0"/>
              <a:t> MH. Clinical teaching strategies in nursing. 2</a:t>
            </a:r>
            <a:r>
              <a:rPr lang="en-US" sz="1600" baseline="30000" dirty="0"/>
              <a:t>nd</a:t>
            </a:r>
            <a:r>
              <a:rPr lang="en-US" sz="1600" dirty="0"/>
              <a:t> ed. 2007; New York: </a:t>
            </a:r>
            <a:r>
              <a:rPr lang="en-US" sz="1600" dirty="0" err="1"/>
              <a:t>Spriner</a:t>
            </a:r>
            <a:r>
              <a:rPr lang="en-US" sz="1600" dirty="0"/>
              <a:t> Publishing.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American Physical Therapy Association. </a:t>
            </a:r>
            <a:r>
              <a:rPr lang="en-US" sz="1600" dirty="0">
                <a:hlinkClick r:id="rId2"/>
              </a:rPr>
              <a:t>http://www.apta.org/CCIP/</a:t>
            </a:r>
            <a:r>
              <a:rPr lang="en-US" sz="1600" dirty="0"/>
              <a:t>.  Accessed July 7, 2016.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Emery M, Wilkinson CP. Perceived importance and frequency of clinical teaching behaviors: surveys of students, clinical instructors, and center coordinators of clinical education.  </a:t>
            </a:r>
            <a:r>
              <a:rPr lang="en-US" sz="1600" i="1" dirty="0"/>
              <a:t>J </a:t>
            </a:r>
            <a:r>
              <a:rPr lang="en-US" sz="1600" i="1" dirty="0" err="1"/>
              <a:t>Phys</a:t>
            </a:r>
            <a:r>
              <a:rPr lang="en-US" sz="1600" i="1" dirty="0"/>
              <a:t> </a:t>
            </a:r>
            <a:r>
              <a:rPr lang="en-US" sz="1600" i="1" dirty="0" err="1"/>
              <a:t>Ther</a:t>
            </a:r>
            <a:r>
              <a:rPr lang="en-US" sz="1600" i="1" dirty="0"/>
              <a:t> Educ. </a:t>
            </a:r>
            <a:r>
              <a:rPr lang="en-US" sz="1600" dirty="0"/>
              <a:t>1987;1:29-32.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Emery M. Effectiveness of the Clinical Instructor: Students’ Perspective. </a:t>
            </a:r>
            <a:r>
              <a:rPr lang="en-US" sz="1600" i="1" dirty="0" err="1"/>
              <a:t>Phys</a:t>
            </a:r>
            <a:r>
              <a:rPr lang="en-US" sz="1600" i="1" dirty="0"/>
              <a:t> </a:t>
            </a:r>
            <a:r>
              <a:rPr lang="en-US" sz="1600" i="1" dirty="0" err="1"/>
              <a:t>Ther</a:t>
            </a:r>
            <a:r>
              <a:rPr lang="en-US" sz="1600" i="1" dirty="0"/>
              <a:t>. 1984;64;7:1079-1083.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Moran J, Knox JE. Characteristics of ‘best’ and ‘worst’ clinical teachers as perceived by university nursing faculty and students</a:t>
            </a:r>
            <a:r>
              <a:rPr lang="en-US" sz="1600" i="1" dirty="0"/>
              <a:t>. J of </a:t>
            </a:r>
            <a:r>
              <a:rPr lang="en-US" sz="1600" i="1" dirty="0" err="1"/>
              <a:t>Adv</a:t>
            </a:r>
            <a:r>
              <a:rPr lang="en-US" sz="1600" i="1" dirty="0"/>
              <a:t> Nursing. 1987;12:331-337.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48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/>
              <a:t>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/>
              <a:t>No conflict of interest</a:t>
            </a:r>
          </a:p>
        </p:txBody>
      </p:sp>
    </p:spTree>
    <p:extLst>
      <p:ext uri="{BB962C8B-B14F-4D97-AF65-F5344CB8AC3E}">
        <p14:creationId xmlns:p14="http://schemas.microsoft.com/office/powerpoint/2010/main" val="39293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83880" cy="4187952"/>
          </a:xfrm>
        </p:spPr>
        <p:txBody>
          <a:bodyPr/>
          <a:lstStyle/>
          <a:p>
            <a:r>
              <a:rPr lang="en-US" dirty="0"/>
              <a:t>Purpose</a:t>
            </a:r>
          </a:p>
          <a:p>
            <a:r>
              <a:rPr lang="en-US" dirty="0"/>
              <a:t>Background</a:t>
            </a:r>
          </a:p>
          <a:p>
            <a:r>
              <a:rPr lang="en-US" dirty="0"/>
              <a:t>Methods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Discussion</a:t>
            </a:r>
          </a:p>
          <a:p>
            <a:r>
              <a:rPr lang="en-US" dirty="0"/>
              <a:t>Conclusion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25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83880" cy="1051560"/>
          </a:xfrm>
        </p:spPr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83880" cy="418795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Professional behavior characteristics are important to maximize student learning during clinical education affiliations. The purpose of this study was to explore the comparison of credentialed and non-credentialed clinical instructors’ report of importance and frequency of professional behaviors during clinical education affiliations.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02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History of professional behavior in rehabilitation</a:t>
            </a:r>
          </a:p>
          <a:p>
            <a:pPr lvl="1"/>
            <a:r>
              <a:rPr lang="en-US" dirty="0"/>
              <a:t>Clinical experience is most important component of education. (</a:t>
            </a:r>
            <a:r>
              <a:rPr lang="en-US" dirty="0" err="1"/>
              <a:t>Gaberson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Emery studied importance and frequency of clinical teaching behaviors</a:t>
            </a:r>
          </a:p>
          <a:p>
            <a:pPr lvl="1"/>
            <a:r>
              <a:rPr lang="en-US" dirty="0"/>
              <a:t>Nursing Clinical Teacher Effectiveness Inventory (Morgan and Knox)</a:t>
            </a:r>
          </a:p>
          <a:p>
            <a:r>
              <a:rPr lang="en-US" dirty="0"/>
              <a:t>Ongoing development of professional behavior in teaching in clinical settings.</a:t>
            </a:r>
          </a:p>
        </p:txBody>
      </p:sp>
    </p:spTree>
    <p:extLst>
      <p:ext uri="{BB962C8B-B14F-4D97-AF65-F5344CB8AC3E}">
        <p14:creationId xmlns:p14="http://schemas.microsoft.com/office/powerpoint/2010/main" val="91981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28" y="545903"/>
            <a:ext cx="8183880" cy="1051560"/>
          </a:xfrm>
        </p:spPr>
        <p:txBody>
          <a:bodyPr/>
          <a:lstStyle/>
          <a:p>
            <a:r>
              <a:rPr lang="en-US" dirty="0"/>
              <a:t>Background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28" y="1752600"/>
            <a:ext cx="8183880" cy="4187952"/>
          </a:xfrm>
        </p:spPr>
        <p:txBody>
          <a:bodyPr/>
          <a:lstStyle/>
          <a:p>
            <a:r>
              <a:rPr lang="en-US" dirty="0"/>
              <a:t>Credentialed Clinical Instructor Program</a:t>
            </a:r>
          </a:p>
          <a:p>
            <a:pPr lvl="1"/>
            <a:r>
              <a:rPr lang="en-US" dirty="0"/>
              <a:t>American Physical Therapy Association</a:t>
            </a:r>
          </a:p>
          <a:p>
            <a:pPr lvl="1"/>
            <a:r>
              <a:rPr lang="en-US" dirty="0"/>
              <a:t>Credentialing program for health care providers to improve teaching skills</a:t>
            </a:r>
          </a:p>
          <a:p>
            <a:pPr lvl="1"/>
            <a:r>
              <a:rPr lang="en-US" dirty="0"/>
              <a:t>Plans and preparation to teach students</a:t>
            </a:r>
          </a:p>
          <a:p>
            <a:pPr lvl="1"/>
            <a:r>
              <a:rPr lang="en-US" dirty="0"/>
              <a:t>Develop skills of performance evaluation</a:t>
            </a:r>
          </a:p>
          <a:p>
            <a:pPr lvl="1"/>
            <a:r>
              <a:rPr lang="en-US" dirty="0"/>
              <a:t>Addresses legal implications for </a:t>
            </a:r>
            <a:r>
              <a:rPr lang="en-US"/>
              <a:t>clinical educators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0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83880" cy="1051560"/>
          </a:xfrm>
        </p:spPr>
        <p:txBody>
          <a:bodyPr/>
          <a:lstStyle/>
          <a:p>
            <a:r>
              <a:rPr lang="en-US" dirty="0"/>
              <a:t>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183880" cy="3886200"/>
          </a:xfrm>
        </p:spPr>
        <p:txBody>
          <a:bodyPr/>
          <a:lstStyle/>
          <a:p>
            <a:r>
              <a:rPr lang="en-US" dirty="0"/>
              <a:t>Students </a:t>
            </a:r>
          </a:p>
          <a:p>
            <a:r>
              <a:rPr lang="en-US" dirty="0"/>
              <a:t>Clinical Instructors</a:t>
            </a:r>
          </a:p>
          <a:p>
            <a:r>
              <a:rPr lang="en-US" dirty="0"/>
              <a:t>Center Coordinators of Clinical Education</a:t>
            </a:r>
          </a:p>
        </p:txBody>
      </p:sp>
    </p:spTree>
    <p:extLst>
      <p:ext uri="{BB962C8B-B14F-4D97-AF65-F5344CB8AC3E}">
        <p14:creationId xmlns:p14="http://schemas.microsoft.com/office/powerpoint/2010/main" val="370809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83880" cy="1051560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83880" cy="4187952"/>
          </a:xfrm>
        </p:spPr>
        <p:txBody>
          <a:bodyPr/>
          <a:lstStyle/>
          <a:p>
            <a:r>
              <a:rPr lang="en-US" dirty="0"/>
              <a:t>Used Emery’s statements.</a:t>
            </a:r>
          </a:p>
          <a:p>
            <a:r>
              <a:rPr lang="en-US" dirty="0"/>
              <a:t>Developed survey on Survey Monkey.</a:t>
            </a:r>
          </a:p>
          <a:p>
            <a:r>
              <a:rPr lang="en-US" dirty="0"/>
              <a:t>43 statements about professional behaviors</a:t>
            </a:r>
          </a:p>
          <a:p>
            <a:r>
              <a:rPr lang="en-US" dirty="0"/>
              <a:t>Electronically sent to 142 CIs/CCCEs and to 118 students </a:t>
            </a:r>
          </a:p>
          <a:p>
            <a:r>
              <a:rPr lang="en-US" dirty="0"/>
              <a:t>All levels of students and instructors</a:t>
            </a:r>
          </a:p>
        </p:txBody>
      </p:sp>
    </p:spTree>
    <p:extLst>
      <p:ext uri="{BB962C8B-B14F-4D97-AF65-F5344CB8AC3E}">
        <p14:creationId xmlns:p14="http://schemas.microsoft.com/office/powerpoint/2010/main" val="2474723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12119</TotalTime>
  <Words>805</Words>
  <Application>Microsoft Office PowerPoint</Application>
  <PresentationFormat>On-screen Show (4:3)</PresentationFormat>
  <Paragraphs>148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Verdana</vt:lpstr>
      <vt:lpstr>Wingdings 2</vt:lpstr>
      <vt:lpstr>Aspect</vt:lpstr>
      <vt:lpstr>Exploratory Comparison of Credentialed Clinical Instructors’ and non-Credentialed Clinical Instructors’ Report of Frequency and Importance of Professional Behaviors in Clinical Education Affiliations. </vt:lpstr>
      <vt:lpstr>PowerPoint Presentation</vt:lpstr>
      <vt:lpstr>Disclosure</vt:lpstr>
      <vt:lpstr>Overview</vt:lpstr>
      <vt:lpstr>Purpose</vt:lpstr>
      <vt:lpstr>Background</vt:lpstr>
      <vt:lpstr>Background continued</vt:lpstr>
      <vt:lpstr>Subjects</vt:lpstr>
      <vt:lpstr>Methods</vt:lpstr>
      <vt:lpstr>Methods</vt:lpstr>
      <vt:lpstr>Likkert Scale</vt:lpstr>
      <vt:lpstr>Likkert Scale</vt:lpstr>
      <vt:lpstr>Statements</vt:lpstr>
      <vt:lpstr>Methods</vt:lpstr>
      <vt:lpstr>Results</vt:lpstr>
      <vt:lpstr>Results</vt:lpstr>
      <vt:lpstr>Results</vt:lpstr>
      <vt:lpstr>Results</vt:lpstr>
      <vt:lpstr>Discussion Importance</vt:lpstr>
      <vt:lpstr>Discussion Frequency </vt:lpstr>
      <vt:lpstr>Discussion Differences  </vt:lpstr>
      <vt:lpstr>Discussion</vt:lpstr>
      <vt:lpstr>Limitations</vt:lpstr>
      <vt:lpstr>Future Research</vt:lpstr>
      <vt:lpstr>Conclusion</vt:lpstr>
      <vt:lpstr>Acknowledgments</vt:lpstr>
      <vt:lpstr>Questions?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Exploratory Comparison of Students’ and Clinical Instructors’ Report of Frequency and Importance of Professional Behaviors during Clinical Education Affiliations</dc:title>
  <dc:creator>Trent</dc:creator>
  <cp:lastModifiedBy>Trent Jackman</cp:lastModifiedBy>
  <cp:revision>33</cp:revision>
  <dcterms:created xsi:type="dcterms:W3CDTF">2015-04-27T19:50:04Z</dcterms:created>
  <dcterms:modified xsi:type="dcterms:W3CDTF">2016-08-12T23:16:01Z</dcterms:modified>
</cp:coreProperties>
</file>