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  <p:sldMasterId id="2147483767" r:id="rId2"/>
    <p:sldMasterId id="2147483784" r:id="rId3"/>
    <p:sldMasterId id="2147483801" r:id="rId4"/>
    <p:sldMasterId id="2147483818" r:id="rId5"/>
    <p:sldMasterId id="2147483835" r:id="rId6"/>
  </p:sldMasterIdLst>
  <p:notesMasterIdLst>
    <p:notesMasterId r:id="rId69"/>
  </p:notesMasterIdLst>
  <p:sldIdLst>
    <p:sldId id="256" r:id="rId7"/>
    <p:sldId id="386" r:id="rId8"/>
    <p:sldId id="387" r:id="rId9"/>
    <p:sldId id="388" r:id="rId10"/>
    <p:sldId id="389" r:id="rId11"/>
    <p:sldId id="393" r:id="rId12"/>
    <p:sldId id="390" r:id="rId13"/>
    <p:sldId id="382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33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6" r:id="rId39"/>
    <p:sldId id="337" r:id="rId40"/>
    <p:sldId id="340" r:id="rId41"/>
    <p:sldId id="341" r:id="rId42"/>
    <p:sldId id="342" r:id="rId43"/>
    <p:sldId id="343" r:id="rId44"/>
    <p:sldId id="344" r:id="rId45"/>
    <p:sldId id="385" r:id="rId46"/>
    <p:sldId id="345" r:id="rId47"/>
    <p:sldId id="346" r:id="rId48"/>
    <p:sldId id="347" r:id="rId49"/>
    <p:sldId id="359" r:id="rId50"/>
    <p:sldId id="381" r:id="rId51"/>
    <p:sldId id="351" r:id="rId52"/>
    <p:sldId id="352" r:id="rId53"/>
    <p:sldId id="356" r:id="rId54"/>
    <p:sldId id="360" r:id="rId55"/>
    <p:sldId id="361" r:id="rId56"/>
    <p:sldId id="357" r:id="rId57"/>
    <p:sldId id="391" r:id="rId58"/>
    <p:sldId id="371" r:id="rId59"/>
    <p:sldId id="383" r:id="rId60"/>
    <p:sldId id="373" r:id="rId61"/>
    <p:sldId id="367" r:id="rId62"/>
    <p:sldId id="380" r:id="rId63"/>
    <p:sldId id="384" r:id="rId64"/>
    <p:sldId id="374" r:id="rId65"/>
    <p:sldId id="370" r:id="rId66"/>
    <p:sldId id="331" r:id="rId67"/>
    <p:sldId id="306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25090-5A88-4EEB-A4F0-3FFC48EE7189}" type="datetimeFigureOut">
              <a:rPr kumimoji="1" lang="ja-JP" altLang="en-US" smtClean="0"/>
              <a:t>2015/9/29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67EDE-EABC-48CF-B605-5EB4C1F8D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44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5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8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2448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0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891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9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7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3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2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8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5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88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69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43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62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34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61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71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20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5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680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96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63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80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91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98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9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07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49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0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70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5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92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54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59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08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782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98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309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35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10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3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22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05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71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86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16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23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89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52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23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00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62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83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5926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83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3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59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86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6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749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16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8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9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61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0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053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070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37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089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582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403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348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7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72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2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88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92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252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83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41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1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17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801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23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17426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050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476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117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42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1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8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4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9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5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3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Word_97_-_2003_Document1.doc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2498" y="4360147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altLang="ja-JP" sz="6000" dirty="0"/>
              <a:t>Usefulness of </a:t>
            </a:r>
            <a:r>
              <a:rPr lang="en-US" altLang="ja-JP" sz="6000" dirty="0" smtClean="0"/>
              <a:t>initial </a:t>
            </a:r>
            <a:r>
              <a:rPr lang="en-US" altLang="ja-JP" sz="6000" dirty="0"/>
              <a:t>single intravenous immunoglobulin therapy for Kawasaki disease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r>
              <a:rPr lang="en-US" altLang="ja-JP" sz="7200" dirty="0"/>
              <a:t> </a:t>
            </a:r>
            <a:r>
              <a:rPr lang="ja-JP" altLang="en-US" sz="6700" dirty="0" smtClean="0"/>
              <a:t>　　　　　　　　　　　　　　　　　　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r>
              <a:rPr lang="en-US" altLang="ja-JP" dirty="0"/>
              <a:t> 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2497" y="4223588"/>
            <a:ext cx="8915399" cy="1126283"/>
          </a:xfrm>
        </p:spPr>
        <p:txBody>
          <a:bodyPr>
            <a:noAutofit/>
          </a:bodyPr>
          <a:lstStyle/>
          <a:p>
            <a:r>
              <a:rPr lang="en-US" altLang="ja-JP" sz="4000" dirty="0" err="1" smtClean="0"/>
              <a:t>Toshimasa</a:t>
            </a:r>
            <a:r>
              <a:rPr lang="en-US" altLang="ja-JP" sz="4000" dirty="0" smtClean="0"/>
              <a:t> </a:t>
            </a:r>
            <a:r>
              <a:rPr lang="en-US" altLang="ja-JP" sz="4000" dirty="0" err="1" smtClean="0"/>
              <a:t>Nakada</a:t>
            </a:r>
            <a:endParaRPr lang="en-US" altLang="ja-JP" sz="4000" dirty="0" smtClean="0"/>
          </a:p>
          <a:p>
            <a:r>
              <a:rPr lang="en-US" altLang="ja-JP" sz="4000" dirty="0" smtClean="0"/>
              <a:t>Department </a:t>
            </a:r>
            <a:r>
              <a:rPr lang="en-US" altLang="ja-JP" sz="4000" dirty="0"/>
              <a:t>of Pediatrics, Aomori Prefectural Central Hospital  </a:t>
            </a:r>
            <a:endParaRPr lang="ja-JP" altLang="ja-JP" sz="4000" dirty="0"/>
          </a:p>
        </p:txBody>
      </p:sp>
    </p:spTree>
    <p:extLst>
      <p:ext uri="{BB962C8B-B14F-4D97-AF65-F5344CB8AC3E}">
        <p14:creationId xmlns:p14="http://schemas.microsoft.com/office/powerpoint/2010/main" val="15896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6000" b="1" dirty="0"/>
              <a:t>Introduction-1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 fontScale="25000" lnSpcReduction="20000"/>
          </a:bodyPr>
          <a:lstStyle/>
          <a:p>
            <a:r>
              <a:rPr lang="en-US" altLang="ja-JP" sz="16000" dirty="0" smtClean="0">
                <a:solidFill>
                  <a:srgbClr val="FF0000"/>
                </a:solidFill>
              </a:rPr>
              <a:t>Standard </a:t>
            </a:r>
            <a:r>
              <a:rPr lang="en-US" altLang="ja-JP" sz="16000" dirty="0">
                <a:solidFill>
                  <a:srgbClr val="FF0000"/>
                </a:solidFill>
              </a:rPr>
              <a:t>therapy for</a:t>
            </a:r>
            <a:r>
              <a:rPr lang="en-US" altLang="ja-JP" sz="16000" dirty="0"/>
              <a:t> </a:t>
            </a:r>
            <a:r>
              <a:rPr lang="en-US" altLang="ja-JP" sz="16000" dirty="0" smtClean="0">
                <a:solidFill>
                  <a:srgbClr val="FF0000"/>
                </a:solidFill>
              </a:rPr>
              <a:t>Kawasaki </a:t>
            </a:r>
            <a:r>
              <a:rPr lang="en-US" altLang="ja-JP" sz="16000" dirty="0">
                <a:solidFill>
                  <a:srgbClr val="FF0000"/>
                </a:solidFill>
              </a:rPr>
              <a:t>disease is the combination of intravenous immunoglobulin (IVIG) and aspirin. </a:t>
            </a:r>
          </a:p>
          <a:p>
            <a:r>
              <a:rPr lang="en-US" altLang="ja-JP" sz="16000" dirty="0"/>
              <a:t>Platelets are activated during the acute phase of Kawasaki disease, which provides biological </a:t>
            </a:r>
            <a:r>
              <a:rPr lang="en-US" altLang="ja-JP" sz="16000" dirty="0" smtClean="0"/>
              <a:t>plausibility </a:t>
            </a:r>
            <a:r>
              <a:rPr lang="en-US" altLang="ja-JP" sz="16000" dirty="0"/>
              <a:t>for </a:t>
            </a:r>
            <a:r>
              <a:rPr lang="en-US" altLang="ja-JP" sz="16000" dirty="0" smtClean="0"/>
              <a:t>antiplatelet </a:t>
            </a:r>
            <a:r>
              <a:rPr lang="en-US" altLang="ja-JP" sz="16000" dirty="0"/>
              <a:t>therapy </a:t>
            </a:r>
            <a:r>
              <a:rPr lang="en-US" altLang="ja-JP" sz="16000" dirty="0" smtClean="0"/>
              <a:t> </a:t>
            </a:r>
            <a:r>
              <a:rPr lang="en-US" altLang="ja-JP" sz="16000" dirty="0"/>
              <a:t>[</a:t>
            </a:r>
            <a:r>
              <a:rPr lang="en-US" altLang="ja-JP" sz="16000" dirty="0" err="1"/>
              <a:t>Circ</a:t>
            </a:r>
            <a:r>
              <a:rPr lang="en-US" altLang="ja-JP" sz="16000" dirty="0"/>
              <a:t> J 2014]. </a:t>
            </a:r>
          </a:p>
          <a:p>
            <a:endParaRPr lang="ja-JP" altLang="en-US" sz="160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88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3985" y="199107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ja-JP" sz="5400" b="1" dirty="0" smtClean="0"/>
              <a:t>Introduction-2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86181" y="1000258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 However, the role and impact of anti-inflammatory drugs ( </a:t>
            </a:r>
            <a:r>
              <a:rPr lang="en-US" altLang="ja-JP" sz="3600" dirty="0" smtClean="0"/>
              <a:t>ADs </a:t>
            </a:r>
            <a:r>
              <a:rPr lang="en-US" altLang="ja-JP" sz="3600" dirty="0"/>
              <a:t>) including high- or medium- dose aspirin on IVIG therapy during the acute phase of Kawasaki disease remain unclear.  </a:t>
            </a:r>
            <a:endParaRPr lang="en-US" altLang="ja-JP" sz="3600" dirty="0" smtClean="0"/>
          </a:p>
          <a:p>
            <a:r>
              <a:rPr lang="ja-JP" altLang="ja-JP" sz="3600" dirty="0"/>
              <a:t> </a:t>
            </a:r>
            <a:r>
              <a:rPr lang="en-US" altLang="ja-JP" sz="3600" dirty="0"/>
              <a:t>Two studies have shown that </a:t>
            </a:r>
            <a:r>
              <a:rPr lang="en-US" altLang="ja-JP" sz="3600" dirty="0" smtClean="0">
                <a:solidFill>
                  <a:srgbClr val="FF0000"/>
                </a:solidFill>
              </a:rPr>
              <a:t>ADs </a:t>
            </a:r>
            <a:r>
              <a:rPr lang="en-US" altLang="ja-JP" sz="3600" dirty="0">
                <a:solidFill>
                  <a:srgbClr val="FF0000"/>
                </a:solidFill>
              </a:rPr>
              <a:t>may be unnecessary in the acute phase of Kawasaki disease </a:t>
            </a:r>
            <a:r>
              <a:rPr lang="en-US" altLang="ja-JP" sz="3600" dirty="0" smtClean="0"/>
              <a:t>[Pediatrics 2004, Korean </a:t>
            </a:r>
            <a:r>
              <a:rPr lang="en-US" altLang="ja-JP" sz="3600" dirty="0" err="1" smtClean="0"/>
              <a:t>Circ</a:t>
            </a:r>
            <a:r>
              <a:rPr lang="en-US" altLang="ja-JP" sz="3600" dirty="0" smtClean="0"/>
              <a:t> J 2013].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203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2773" y="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ja-JP" sz="5400" b="1" dirty="0" smtClean="0"/>
              <a:t>Introduction-3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99060" y="933160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</a:rPr>
              <a:t>The hypothesis </a:t>
            </a:r>
            <a:r>
              <a:rPr lang="en-US" altLang="ja-JP" sz="3600" dirty="0">
                <a:solidFill>
                  <a:srgbClr val="FF0000"/>
                </a:solidFill>
              </a:rPr>
              <a:t>of this </a:t>
            </a:r>
            <a:r>
              <a:rPr lang="en-US" altLang="ja-JP" sz="3600" dirty="0" smtClean="0">
                <a:solidFill>
                  <a:srgbClr val="FF0000"/>
                </a:solidFill>
              </a:rPr>
              <a:t>study was that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ADs </a:t>
            </a:r>
            <a:r>
              <a:rPr lang="en-US" altLang="ja-JP" sz="3600" dirty="0">
                <a:solidFill>
                  <a:srgbClr val="FF0000"/>
                </a:solidFill>
              </a:rPr>
              <a:t>are unnecessary in the acute phase of Kawasaki disease and negatively impact the effects of IVIG on </a:t>
            </a:r>
            <a:r>
              <a:rPr lang="en-US" altLang="ja-JP" sz="3600" dirty="0" smtClean="0">
                <a:solidFill>
                  <a:srgbClr val="FF0000"/>
                </a:solidFill>
              </a:rPr>
              <a:t>CAL </a:t>
            </a:r>
            <a:r>
              <a:rPr lang="en-US" altLang="ja-JP" sz="3600" dirty="0">
                <a:solidFill>
                  <a:srgbClr val="FF0000"/>
                </a:solidFill>
              </a:rPr>
              <a:t>suppression</a:t>
            </a:r>
            <a:r>
              <a:rPr lang="en-US" altLang="ja-JP" sz="3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sz="3600" dirty="0" smtClean="0"/>
              <a:t>This </a:t>
            </a:r>
            <a:r>
              <a:rPr lang="en-US" altLang="ja-JP" sz="3600" dirty="0"/>
              <a:t>study aimed to investigate the necessity of </a:t>
            </a:r>
            <a:r>
              <a:rPr lang="en-US" altLang="ja-JP" sz="3600" dirty="0" smtClean="0"/>
              <a:t>ADs </a:t>
            </a:r>
            <a:r>
              <a:rPr lang="en-US" altLang="ja-JP" sz="3600" dirty="0"/>
              <a:t>and their impact on initial IVIG </a:t>
            </a:r>
            <a:r>
              <a:rPr lang="en-US" altLang="ja-JP" sz="3600" dirty="0" smtClean="0"/>
              <a:t>therapy.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494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0953" y="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5400" b="1" dirty="0" smtClean="0"/>
              <a:t>Methods-1</a:t>
            </a:r>
            <a:r>
              <a:rPr lang="ja-JP" altLang="ja-JP" sz="5400" dirty="0"/>
              <a:t/>
            </a:r>
            <a:br>
              <a:rPr lang="ja-JP" altLang="ja-JP" sz="5400" dirty="0"/>
            </a:b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96030" y="910107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This retrospective study included 182 consecutive patients </a:t>
            </a:r>
            <a:r>
              <a:rPr lang="en-US" altLang="ja-JP" sz="3600" dirty="0"/>
              <a:t>( 94 boys 88 girls; mean age 2 years and 9 months; range 2 months to 13 years 3 months) 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who </a:t>
            </a:r>
            <a:r>
              <a:rPr lang="en-US" altLang="ja-JP" sz="3600" dirty="0">
                <a:solidFill>
                  <a:srgbClr val="FF0000"/>
                </a:solidFill>
              </a:rPr>
              <a:t>received IVIG therapy for Kawasaki disease </a:t>
            </a:r>
            <a:r>
              <a:rPr lang="en-US" altLang="ja-JP" sz="3600" dirty="0"/>
              <a:t>between January 1999 and September 2013 at the Department of Pediatrics, Aomori Prefectural Central Hospital. </a:t>
            </a:r>
          </a:p>
        </p:txBody>
      </p:sp>
    </p:spTree>
    <p:extLst>
      <p:ext uri="{BB962C8B-B14F-4D97-AF65-F5344CB8AC3E}">
        <p14:creationId xmlns:p14="http://schemas.microsoft.com/office/powerpoint/2010/main" val="11471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9212" y="92856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Methods-2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5499" y="1373746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All patients were divided into S and T groups</a:t>
            </a:r>
            <a:r>
              <a:rPr lang="en-US" altLang="ja-JP" sz="3600" dirty="0" smtClean="0"/>
              <a:t>.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  </a:t>
            </a:r>
            <a:r>
              <a:rPr lang="en-US" altLang="ja-JP" sz="3600" b="1" i="1" dirty="0">
                <a:solidFill>
                  <a:srgbClr val="FF0000"/>
                </a:solidFill>
              </a:rPr>
              <a:t>The S group </a:t>
            </a:r>
            <a:r>
              <a:rPr lang="en-US" altLang="ja-JP" sz="3600" dirty="0">
                <a:solidFill>
                  <a:srgbClr val="FF0000"/>
                </a:solidFill>
              </a:rPr>
              <a:t>comprised 111 patients who received initial IVIG therapy </a:t>
            </a:r>
            <a:r>
              <a:rPr lang="en-US" altLang="ja-JP" sz="3600" dirty="0" smtClean="0">
                <a:solidFill>
                  <a:srgbClr val="FF0000"/>
                </a:solidFill>
              </a:rPr>
              <a:t>with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delayed</a:t>
            </a:r>
            <a:r>
              <a:rPr lang="en-US" altLang="ja-JP" sz="3600" dirty="0" smtClean="0">
                <a:solidFill>
                  <a:srgbClr val="FF0000"/>
                </a:solidFill>
              </a:rPr>
              <a:t> administration of ADs,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 </a:t>
            </a:r>
            <a:r>
              <a:rPr lang="en-US" altLang="ja-JP" sz="3600" dirty="0">
                <a:solidFill>
                  <a:srgbClr val="FF0000"/>
                </a:solidFill>
              </a:rPr>
              <a:t>while </a:t>
            </a:r>
            <a:r>
              <a:rPr lang="en-US" altLang="ja-JP" sz="3600" b="1" dirty="0">
                <a:solidFill>
                  <a:srgbClr val="FF0000"/>
                </a:solidFill>
              </a:rPr>
              <a:t>the T group </a:t>
            </a:r>
            <a:r>
              <a:rPr lang="en-US" altLang="ja-JP" sz="3600" dirty="0">
                <a:solidFill>
                  <a:srgbClr val="FF0000"/>
                </a:solidFill>
              </a:rPr>
              <a:t>comprised 71 patients who received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concomitant</a:t>
            </a:r>
            <a:r>
              <a:rPr lang="en-US" altLang="ja-JP" sz="3600" dirty="0" smtClean="0">
                <a:solidFill>
                  <a:srgbClr val="FF0000"/>
                </a:solidFill>
              </a:rPr>
              <a:t> ADs </a:t>
            </a:r>
            <a:r>
              <a:rPr lang="en-US" altLang="ja-JP" sz="3600" dirty="0">
                <a:solidFill>
                  <a:srgbClr val="FF0000"/>
                </a:solidFill>
              </a:rPr>
              <a:t>with IVIG</a:t>
            </a:r>
            <a:r>
              <a:rPr lang="en-US" altLang="ja-JP" sz="3600" dirty="0" smtClean="0">
                <a:solidFill>
                  <a:srgbClr val="FF0000"/>
                </a:solidFill>
              </a:rPr>
              <a:t>.</a:t>
            </a:r>
            <a:r>
              <a:rPr lang="en-US" altLang="ja-JP" sz="3600" dirty="0" smtClean="0"/>
              <a:t> 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84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000" b="1" dirty="0" smtClean="0"/>
              <a:t>Methods-3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sz="3200" dirty="0"/>
              <a:t>In the S group,  </a:t>
            </a:r>
            <a:r>
              <a:rPr lang="en-US" altLang="ja-JP" sz="3200" dirty="0" smtClean="0"/>
              <a:t>ADs </a:t>
            </a:r>
            <a:r>
              <a:rPr lang="en-US" altLang="ja-JP" sz="3200" dirty="0"/>
              <a:t>were initiated within 24 h after the end of initial IVIG infusion.  </a:t>
            </a:r>
            <a:endParaRPr lang="ja-JP" altLang="ja-JP" sz="3200" dirty="0"/>
          </a:p>
          <a:p>
            <a:r>
              <a:rPr lang="ja-JP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regimen of the S group was used after 2004. 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r>
              <a:rPr lang="en-US" altLang="ja-JP" sz="3200" dirty="0" smtClean="0"/>
              <a:t> Some </a:t>
            </a:r>
            <a:r>
              <a:rPr lang="en-US" altLang="ja-JP" sz="3200" dirty="0"/>
              <a:t>patients received the therapy by the regimen of the S group between 2004 and 2008.  </a:t>
            </a:r>
            <a:endParaRPr lang="en-US" altLang="ja-JP" sz="3200" dirty="0" smtClean="0"/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After </a:t>
            </a:r>
            <a:r>
              <a:rPr lang="en-US" altLang="ja-JP" sz="3200" dirty="0">
                <a:solidFill>
                  <a:srgbClr val="FF0000"/>
                </a:solidFill>
              </a:rPr>
              <a:t>2009, this regimen was used to all patients. </a:t>
            </a:r>
            <a:endParaRPr lang="ja-JP" altLang="ja-JP" sz="3200" dirty="0">
              <a:solidFill>
                <a:srgbClr val="FF0000"/>
              </a:solidFill>
            </a:endParaRPr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297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6863" y="27638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5400" b="1" i="1" dirty="0" smtClean="0"/>
              <a:t>ADs </a:t>
            </a:r>
            <a:r>
              <a:rPr lang="en-US" altLang="ja-JP" sz="5400" b="1" i="1" dirty="0"/>
              <a:t>Therapy</a:t>
            </a:r>
            <a:r>
              <a:rPr lang="ja-JP" altLang="ja-JP" sz="5400" dirty="0"/>
              <a:t/>
            </a:r>
            <a:br>
              <a:rPr lang="ja-JP" altLang="ja-JP" sz="5400" dirty="0"/>
            </a:b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86863" y="1557270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The choice between aspirin ( A ) and </a:t>
            </a:r>
            <a:r>
              <a:rPr lang="en-US" altLang="ja-JP" sz="3600" dirty="0" err="1"/>
              <a:t>flurbiprofen</a:t>
            </a:r>
            <a:r>
              <a:rPr lang="en-US" altLang="ja-JP" sz="3600" dirty="0"/>
              <a:t> ( F ) was made by each doctor after consideration of the patient’s liver function and </a:t>
            </a:r>
            <a:r>
              <a:rPr lang="en-US" altLang="ja-JP" sz="3600" dirty="0" smtClean="0"/>
              <a:t>the risk of Reye syndrome at the influenza </a:t>
            </a:r>
            <a:r>
              <a:rPr lang="en-US" altLang="ja-JP" sz="3600" dirty="0"/>
              <a:t>pandemic. </a:t>
            </a:r>
            <a:endParaRPr lang="en-US" altLang="ja-JP" sz="3600" dirty="0" smtClean="0"/>
          </a:p>
          <a:p>
            <a:r>
              <a:rPr lang="en-US" altLang="ja-JP" sz="3600" dirty="0" err="1"/>
              <a:t>Flurbiprofen</a:t>
            </a:r>
            <a:r>
              <a:rPr lang="en-US" altLang="ja-JP" sz="3600" dirty="0"/>
              <a:t> was more commonly used before 2009.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806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 dose of aspirin and </a:t>
            </a:r>
            <a:r>
              <a:rPr lang="en-US" altLang="ja-JP" sz="4000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flurbiprofen</a:t>
            </a:r>
            <a:r>
              <a:rPr lang="en-US" altLang="ja-JP" sz="4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kumimoji="1" lang="ja-JP" altLang="en-US" sz="4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Aspirin</a:t>
            </a:r>
            <a:r>
              <a:rPr lang="en-US" altLang="ja-JP" sz="3200" dirty="0"/>
              <a:t> was initiated at a dose of </a:t>
            </a:r>
            <a:r>
              <a:rPr lang="en-US" altLang="ja-JP" sz="3200" dirty="0">
                <a:solidFill>
                  <a:srgbClr val="FF0000"/>
                </a:solidFill>
              </a:rPr>
              <a:t>30 mg/kg/day </a:t>
            </a:r>
            <a:r>
              <a:rPr lang="en-US" altLang="ja-JP" sz="3200" dirty="0"/>
              <a:t>and decreased to 5–10 mg/kg/day when patients became afebrile.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err="1"/>
              <a:t>Flurbiprofen</a:t>
            </a:r>
            <a:r>
              <a:rPr lang="en-US" altLang="ja-JP" sz="3200" dirty="0"/>
              <a:t> was initiated at a dose of 3 – 5 mg/kg/day and decreased to 3 mg/kg/day when the patient became afebrile.                                               </a:t>
            </a:r>
            <a:endParaRPr lang="ja-JP" altLang="ja-JP" sz="3200" dirty="0"/>
          </a:p>
          <a:p>
            <a:endParaRPr lang="ja-JP" altLang="en-US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985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altLang="ja-JP" sz="6000" b="1" i="1" dirty="0"/>
              <a:t>IVIG Therapy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180564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An </a:t>
            </a:r>
            <a:r>
              <a:rPr lang="en-US" altLang="ja-JP" sz="3600" dirty="0"/>
              <a:t>initial </a:t>
            </a:r>
            <a:r>
              <a:rPr lang="en-US" altLang="ja-JP" sz="3600" dirty="0" smtClean="0"/>
              <a:t>2g/kg/day </a:t>
            </a:r>
            <a:r>
              <a:rPr lang="en-US" altLang="ja-JP" sz="3600" dirty="0"/>
              <a:t>IVIG regimen on the fifth day of illness was used as the first-line therapy when possible.  </a:t>
            </a:r>
            <a:endParaRPr lang="en-US" altLang="ja-JP" sz="3600" dirty="0" smtClean="0"/>
          </a:p>
          <a:p>
            <a:r>
              <a:rPr lang="en-US" altLang="ja-JP" sz="3600" dirty="0" smtClean="0"/>
              <a:t>The </a:t>
            </a:r>
            <a:r>
              <a:rPr lang="en-US" altLang="ja-JP" sz="3600" dirty="0"/>
              <a:t>indication for additional therapy in resistant patients was determined between 48 and 72 h after the end of the initial IVIG infusion.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632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5804" y="18622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altLang="ja-JP" sz="6000" b="1" i="1" dirty="0" smtClean="0"/>
              <a:t>Additional </a:t>
            </a:r>
            <a:r>
              <a:rPr lang="en-US" altLang="ja-JP" sz="6000" b="1" i="1" dirty="0"/>
              <a:t>Therapy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83151" y="1232079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Indication diagnosis  for additional therapy was </a:t>
            </a:r>
            <a:r>
              <a:rPr lang="en-US" altLang="ja-JP" sz="3600" dirty="0"/>
              <a:t>made according to clinical parameters, including body temperature, </a:t>
            </a:r>
            <a:r>
              <a:rPr lang="en-US" altLang="ja-JP" sz="3600" dirty="0" smtClean="0"/>
              <a:t>general </a:t>
            </a:r>
            <a:r>
              <a:rPr lang="en-US" altLang="ja-JP" sz="3600" dirty="0"/>
              <a:t>condition, and laboratory data. </a:t>
            </a:r>
            <a:endParaRPr lang="en-US" altLang="ja-JP" sz="3600" dirty="0" smtClean="0"/>
          </a:p>
          <a:p>
            <a:r>
              <a:rPr lang="en-US" altLang="ja-JP" sz="3600" dirty="0" smtClean="0"/>
              <a:t> </a:t>
            </a:r>
            <a:r>
              <a:rPr lang="en-US" altLang="ja-JP" sz="3600" dirty="0"/>
              <a:t>The second-line therapy was additional IVIG therapy and the third-line therapy was </a:t>
            </a:r>
            <a:r>
              <a:rPr lang="en-US" altLang="ja-JP" sz="3600" dirty="0" err="1"/>
              <a:t>urinastatin</a:t>
            </a:r>
            <a:r>
              <a:rPr lang="en-US" altLang="ja-JP" sz="3600" dirty="0"/>
              <a:t> infusion.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697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smtClean="0"/>
              <a:t>Kawasaki disease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Kawasaki disease is an acute systemic vasculitis of unknown cause that affects mainly infants and </a:t>
            </a:r>
            <a:r>
              <a:rPr lang="en-US" altLang="ja-JP" sz="3600" dirty="0" smtClean="0"/>
              <a:t>children.</a:t>
            </a:r>
          </a:p>
          <a:p>
            <a:r>
              <a:rPr lang="en-US" altLang="ja-JP" sz="3600" dirty="0" smtClean="0"/>
              <a:t> </a:t>
            </a:r>
            <a:r>
              <a:rPr lang="en-US" altLang="ja-JP" sz="3600" dirty="0"/>
              <a:t>Coronary </a:t>
            </a:r>
            <a:r>
              <a:rPr lang="en-US" altLang="ja-JP" sz="3600" dirty="0" smtClean="0"/>
              <a:t>artery </a:t>
            </a:r>
            <a:r>
              <a:rPr lang="en-US" altLang="ja-JP" sz="3600" dirty="0"/>
              <a:t>lesions ( CAL ) are one of the most important complications of this disease.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123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b="1" i="1" dirty="0" smtClean="0"/>
              <a:t>Definition of responsiveness and resistance to IVIG </a:t>
            </a:r>
            <a:r>
              <a:rPr lang="en-US" altLang="ja-JP" sz="4000" b="1" i="1" dirty="0"/>
              <a:t>Therapy</a:t>
            </a:r>
            <a:r>
              <a:rPr lang="ja-JP" altLang="ja-JP" sz="4000" dirty="0"/>
              <a:t/>
            </a:r>
            <a:br>
              <a:rPr lang="ja-JP" altLang="ja-JP" sz="4000" dirty="0"/>
            </a:b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Patients who responded to IVIG therapy were defined as those who became afebrile (temperature &lt; 37.5°C for 24 h) within 24 h after completion of initial IVIG infusion</a:t>
            </a:r>
            <a:r>
              <a:rPr lang="en-US" altLang="ja-JP" sz="3600" dirty="0" smtClean="0"/>
              <a:t>.</a:t>
            </a:r>
          </a:p>
          <a:p>
            <a:r>
              <a:rPr lang="en-US" altLang="ja-JP" sz="3600" dirty="0" smtClean="0"/>
              <a:t> </a:t>
            </a:r>
            <a:r>
              <a:rPr lang="en-US" altLang="ja-JP" sz="3600" dirty="0"/>
              <a:t>IVIG-resistant patients were defined as those not meeting this criteria.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184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5499" y="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5400" b="1" i="1" dirty="0"/>
              <a:t>Diagnosis of CAL</a:t>
            </a:r>
            <a:r>
              <a:rPr lang="ja-JP" altLang="ja-JP" sz="5400" dirty="0"/>
              <a:t/>
            </a:r>
            <a:br>
              <a:rPr lang="ja-JP" altLang="ja-JP" sz="5400" dirty="0"/>
            </a:b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5499" y="1000260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CAL was diagnosed by echocardiography according to the Japan Ministry of Health and Welfare criteria </a:t>
            </a:r>
            <a:r>
              <a:rPr lang="en-US" altLang="ja-JP" sz="32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altLang="ja-JP" sz="3200" dirty="0" smtClean="0"/>
              <a:t> CAL </a:t>
            </a:r>
            <a:r>
              <a:rPr lang="en-US" altLang="ja-JP" sz="3200" dirty="0"/>
              <a:t>was defined as an artery diameter </a:t>
            </a:r>
            <a:r>
              <a:rPr lang="en-US" altLang="ja-JP" sz="3200" dirty="0" smtClean="0"/>
              <a:t>exceeded </a:t>
            </a:r>
            <a:r>
              <a:rPr lang="en-US" altLang="ja-JP" sz="3200" dirty="0"/>
              <a:t>3 mm in a child aged below 5 years or </a:t>
            </a:r>
            <a:r>
              <a:rPr lang="en-US" altLang="ja-JP" sz="3200" dirty="0" smtClean="0"/>
              <a:t>exceeded </a:t>
            </a:r>
            <a:r>
              <a:rPr lang="en-US" altLang="ja-JP" sz="3200" dirty="0"/>
              <a:t>4 mm in a child aged 5 years or older.  Transient </a:t>
            </a:r>
            <a:r>
              <a:rPr lang="en-US" altLang="ja-JP" sz="3200" dirty="0" smtClean="0"/>
              <a:t>CAL </a:t>
            </a:r>
            <a:r>
              <a:rPr lang="en-US" altLang="ja-JP" sz="3200" dirty="0"/>
              <a:t>was defined as the disappearance of CAL within 30 days of illness.                                   </a:t>
            </a:r>
            <a:endParaRPr lang="ja-JP" altLang="ja-JP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428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6863" y="199107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Results about therapy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63454" y="1257837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Steroids were not administered to any patients. 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r>
              <a:rPr lang="en-US" altLang="ja-JP" sz="3200" dirty="0" smtClean="0"/>
              <a:t> </a:t>
            </a:r>
            <a:r>
              <a:rPr lang="en-US" altLang="ja-JP" sz="3200" dirty="0"/>
              <a:t>The initial IVIG regimens of 2 g/kg/day and 1 g/kg/ day were used in 176 patients and 6 patients, respectively. </a:t>
            </a:r>
            <a:r>
              <a:rPr lang="en-US" altLang="ja-JP" sz="3200" dirty="0" smtClean="0"/>
              <a:t> </a:t>
            </a:r>
          </a:p>
          <a:p>
            <a:r>
              <a:rPr lang="en-US" altLang="ja-JP" sz="3200" dirty="0" smtClean="0"/>
              <a:t> </a:t>
            </a:r>
            <a:r>
              <a:rPr lang="en-US" altLang="ja-JP" sz="3200" dirty="0"/>
              <a:t>Initial IVIG therapy </a:t>
            </a:r>
            <a:r>
              <a:rPr lang="en-US" altLang="ja-JP" sz="3200" dirty="0" smtClean="0"/>
              <a:t>resistance occurred in 45 </a:t>
            </a:r>
            <a:r>
              <a:rPr lang="en-US" altLang="ja-JP" sz="3200" dirty="0"/>
              <a:t>of 182 patients ( 25</a:t>
            </a:r>
            <a:r>
              <a:rPr lang="en-US" altLang="ja-JP" sz="3200" dirty="0" smtClean="0"/>
              <a:t>%), and</a:t>
            </a:r>
          </a:p>
          <a:p>
            <a:r>
              <a:rPr lang="en-US" altLang="ja-JP" sz="3200" dirty="0" smtClean="0"/>
              <a:t>13 </a:t>
            </a:r>
            <a:r>
              <a:rPr lang="en-US" altLang="ja-JP" sz="3200" dirty="0"/>
              <a:t>patients ( 7 %) received additional IVIG</a:t>
            </a:r>
            <a:r>
              <a:rPr lang="en-US" altLang="ja-JP" sz="3200" dirty="0" smtClean="0"/>
              <a:t>.</a:t>
            </a:r>
          </a:p>
          <a:p>
            <a:r>
              <a:rPr lang="en-US" altLang="ja-JP" sz="3200" dirty="0" smtClean="0"/>
              <a:t>  </a:t>
            </a:r>
            <a:r>
              <a:rPr lang="en-US" altLang="ja-JP" sz="3200" dirty="0"/>
              <a:t>Three patients received </a:t>
            </a:r>
            <a:r>
              <a:rPr lang="en-US" altLang="ja-JP" sz="3200" dirty="0" err="1"/>
              <a:t>urinastatin</a:t>
            </a:r>
            <a:r>
              <a:rPr lang="en-US" altLang="ja-JP" sz="3200" dirty="0"/>
              <a:t>.  </a:t>
            </a:r>
            <a:endParaRPr lang="ja-JP" altLang="ja-JP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756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108955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Results about CAL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003479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4400" dirty="0"/>
              <a:t>The prevalence of CAL up to day 30 of </a:t>
            </a:r>
            <a:r>
              <a:rPr lang="en-US" altLang="ja-JP" sz="4400" dirty="0" smtClean="0"/>
              <a:t>illness was 7</a:t>
            </a:r>
            <a:r>
              <a:rPr lang="en-US" altLang="ja-JP" sz="4400" dirty="0"/>
              <a:t>% ( 12 / 182); </a:t>
            </a:r>
            <a:r>
              <a:rPr lang="en-US" altLang="ja-JP" sz="4400" dirty="0" smtClean="0"/>
              <a:t>after </a:t>
            </a:r>
            <a:r>
              <a:rPr lang="en-US" altLang="ja-JP" sz="4400" dirty="0"/>
              <a:t>30 </a:t>
            </a:r>
            <a:r>
              <a:rPr lang="en-US" altLang="ja-JP" sz="4400" dirty="0" smtClean="0"/>
              <a:t>days, it was </a:t>
            </a:r>
            <a:r>
              <a:rPr lang="en-US" altLang="ja-JP" sz="4400" dirty="0"/>
              <a:t>2 % ( </a:t>
            </a:r>
            <a:r>
              <a:rPr lang="en-US" altLang="ja-JP" sz="4400" dirty="0">
                <a:solidFill>
                  <a:srgbClr val="FF0000"/>
                </a:solidFill>
              </a:rPr>
              <a:t>4</a:t>
            </a:r>
            <a:r>
              <a:rPr lang="en-US" altLang="ja-JP" sz="4400" dirty="0"/>
              <a:t> / 182).  </a:t>
            </a:r>
            <a:endParaRPr lang="en-US" altLang="ja-JP" sz="4400" dirty="0" smtClean="0"/>
          </a:p>
          <a:p>
            <a:r>
              <a:rPr lang="en-US" altLang="ja-JP" sz="4400" dirty="0" smtClean="0"/>
              <a:t>The </a:t>
            </a:r>
            <a:r>
              <a:rPr lang="en-US" altLang="ja-JP" sz="4400" dirty="0"/>
              <a:t>maximal internal CAL </a:t>
            </a:r>
            <a:r>
              <a:rPr lang="en-US" altLang="ja-JP" sz="4400" dirty="0" smtClean="0"/>
              <a:t>diameters were within </a:t>
            </a:r>
            <a:r>
              <a:rPr lang="en-US" altLang="ja-JP" sz="4400" dirty="0"/>
              <a:t>4mm in all patients. 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881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The comparison of clinical findings between the S and T </a:t>
            </a:r>
            <a:r>
              <a:rPr lang="en-US" altLang="ja-JP" dirty="0" smtClean="0"/>
              <a:t>groups;</a:t>
            </a:r>
            <a:r>
              <a:rPr lang="ja-JP" altLang="ja-JP" baseline="30000" dirty="0" smtClean="0"/>
              <a:t>＊</a:t>
            </a:r>
            <a:r>
              <a:rPr lang="en-US" altLang="ja-JP" dirty="0"/>
              <a:t>median ( minimum – maximum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2589212" y="2339661"/>
          <a:ext cx="8915400" cy="4138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group</a:t>
                      </a:r>
                    </a:p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 n = 111)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 group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n = 71)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- value</a:t>
                      </a:r>
                      <a:endParaRPr kumimoji="1" lang="ja-JP" altLang="ja-JP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Sex ( male/ female) 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 /59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42 /29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 of onset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(month)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24 ( 2 – 159)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( 3 – 114)*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 of onset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1999 – 2003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(0%)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42 (59%)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&lt;0.001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2004 – 2008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 (30%)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( 41%)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&gt;0.05 </a:t>
                      </a:r>
                      <a:endParaRPr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– 2013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 (70%)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(0%)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&lt;0.001</a:t>
                      </a:r>
                      <a:endParaRPr lang="ja-JP" altLang="en-US" dirty="0"/>
                    </a:p>
                  </a:txBody>
                  <a:tcPr/>
                </a:tc>
              </a:tr>
              <a:tr h="734811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Egami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(0 – 4)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(n=110)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(0 – 5)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(n=70)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3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comparison of clinical findings between the S and T groups 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908141"/>
              </p:ext>
            </p:extLst>
          </p:nvPr>
        </p:nvGraphicFramePr>
        <p:xfrm>
          <a:off x="2589213" y="2133600"/>
          <a:ext cx="89154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group</a:t>
                      </a:r>
                    </a:p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 n = 111)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 group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n = 71)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- value</a:t>
                      </a:r>
                      <a:endParaRPr kumimoji="1" lang="ja-JP" altLang="ja-JP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Incomplete type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(10%)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Leukocyte count</a:t>
                      </a: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/mm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12,700 ( 3,900 – 30,900)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13,750 ( 4,200 – 27,700)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CRP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mg/</a:t>
                      </a:r>
                      <a:r>
                        <a:rPr kumimoji="1" lang="en-US" altLang="ja-JP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6.81 ( 0.16 –26.32)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7.29 ( 1.19 –26.47)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</a:rPr>
                        <a:t>Alb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g/</a:t>
                      </a:r>
                      <a:r>
                        <a:rPr kumimoji="1" lang="en-US" altLang="ja-JP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3.50 ( 2.70 – 4.40)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3.70 ( 2.50 – 4.30)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&lt;0.001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Na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mEq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 ( 123 – 141)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 ( 128 – 143)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AST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IU/L)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( 15 – 648)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( 13 – 302)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ALT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IU/L)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( 8 – 485)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( 6 – 498)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7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comparison of clinical findings between the S and T groups 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2589213" y="2133600"/>
          <a:ext cx="8915400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group</a:t>
                      </a:r>
                    </a:p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 n = 111)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 group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n = 71)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- value</a:t>
                      </a:r>
                      <a:endParaRPr kumimoji="1" lang="ja-JP" altLang="ja-JP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IVIG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Start day of illness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( 4 – 16)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(3 – 10)</a:t>
                      </a:r>
                      <a:r>
                        <a:rPr kumimoji="1" lang="en-US" altLang="ja-JP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Protocol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   1 g/kg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0.034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   2 g/kg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(100%)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 (93%)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0.034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Resistance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(23%)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(27%)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Additional IVIG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(6%)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(8%)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Aspirin/</a:t>
                      </a: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</a:rPr>
                        <a:t>Flurbiprofen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  (A/F)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62/49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17/54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&lt;0.001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Urinastatin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0(0%)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3(4%)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&gt;0.05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comparison of clinical findings between the S and T groups 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015685"/>
              </p:ext>
            </p:extLst>
          </p:nvPr>
        </p:nvGraphicFramePr>
        <p:xfrm>
          <a:off x="2589212" y="2120721"/>
          <a:ext cx="8915400" cy="2567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CAL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1(1%)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11(15%)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&lt;0.001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   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Transient      dilation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1(1%)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7(10%)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0.022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14589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    CAL after 30 days of illness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0(0%)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4(6%)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0.022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2592925" y="1905000"/>
          <a:ext cx="8915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group</a:t>
                      </a:r>
                    </a:p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 n = 111) 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group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n = 71)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- value</a:t>
                      </a:r>
                      <a:endParaRPr kumimoji="1" lang="ja-JP" altLang="ja-JP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5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b="1" dirty="0" smtClean="0"/>
              <a:t>Logistic </a:t>
            </a:r>
            <a:r>
              <a:rPr lang="en-US" altLang="ja-JP" sz="4000" b="1" dirty="0"/>
              <a:t>regression analysis for </a:t>
            </a:r>
            <a:r>
              <a:rPr lang="en-US" altLang="ja-JP" sz="4000" b="1" dirty="0" smtClean="0"/>
              <a:t>CAL</a:t>
            </a:r>
            <a:endParaRPr kumimoji="1" lang="ja-JP" altLang="en-US" sz="40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2253803" y="1676399"/>
          <a:ext cx="9478851" cy="4067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8851"/>
              </a:tblGrid>
              <a:tr h="4067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variables</a:t>
                      </a:r>
                      <a:r>
                        <a:rPr lang="ja-JP" sz="2000" kern="100" dirty="0">
                          <a:effectLst/>
                        </a:rPr>
                        <a:t>　　　　　</a:t>
                      </a:r>
                      <a:r>
                        <a:rPr lang="en-US" sz="2000" kern="100" dirty="0">
                          <a:effectLst/>
                        </a:rPr>
                        <a:t>  P - value        </a:t>
                      </a:r>
                      <a:r>
                        <a:rPr lang="en-US" sz="2000" kern="100" dirty="0" smtClean="0">
                          <a:effectLst/>
                        </a:rPr>
                        <a:t>             </a:t>
                      </a:r>
                      <a:r>
                        <a:rPr lang="en-US" sz="2000" kern="100" dirty="0">
                          <a:effectLst/>
                        </a:rPr>
                        <a:t>Odds ratio       </a:t>
                      </a:r>
                      <a:r>
                        <a:rPr lang="en-US" sz="2000" kern="100" dirty="0" smtClean="0">
                          <a:effectLst/>
                        </a:rPr>
                        <a:t>          95</a:t>
                      </a:r>
                      <a:r>
                        <a:rPr lang="en-US" sz="2000" kern="100" dirty="0">
                          <a:effectLst/>
                        </a:rPr>
                        <a:t>% </a:t>
                      </a:r>
                      <a:r>
                        <a:rPr lang="en-US" sz="2000" kern="100" dirty="0" smtClean="0">
                          <a:effectLst/>
                        </a:rPr>
                        <a:t>CI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2000" kern="100" dirty="0">
                        <a:effectLst/>
                      </a:endParaRPr>
                    </a:p>
                    <a:p>
                      <a:r>
                        <a:rPr lang="en-US" sz="2000" kern="100" dirty="0">
                          <a:effectLst/>
                        </a:rPr>
                        <a:t> 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 group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　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0.061            0.008 – 0.491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0.099            0.015 – 0.641</a:t>
                      </a: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 group                     0.025                         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0.087            0.010 – 0.732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  0.030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0.120            0.018 – 0.812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A/F                                   0.216                                     0.257            0.030 – 2.215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Onset after 2009             0.164                                     0.220            0.026 – 1.854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   0.011                         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0.094            0.015 – 0.584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A/F                                    0.102                                     0.169            0.020 – 1.426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</a:endParaRPr>
                    </a:p>
                  </a:txBody>
                  <a:tcPr marL="62865" marR="6286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1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83077" y="108955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Discussion-1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3077" y="1927538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This study identified a possible negative impact of </a:t>
            </a:r>
            <a:r>
              <a:rPr lang="en-US" altLang="ja-JP" sz="3600" dirty="0" smtClean="0">
                <a:solidFill>
                  <a:srgbClr val="FF0000"/>
                </a:solidFill>
              </a:rPr>
              <a:t>ADs </a:t>
            </a:r>
            <a:r>
              <a:rPr lang="en-US" altLang="ja-JP" sz="3600" dirty="0">
                <a:solidFill>
                  <a:srgbClr val="FF0000"/>
                </a:solidFill>
              </a:rPr>
              <a:t>on initial IVIG therapy in the acute phase of Kawasaki disease.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523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546836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Clinical features of coronary artery lesions (CAL) caused by Kawasaki disease</a:t>
            </a:r>
            <a:r>
              <a:rPr lang="ja-JP" altLang="ja-JP" sz="3200" dirty="0"/>
              <a:t/>
            </a:r>
            <a:br>
              <a:rPr lang="ja-JP" altLang="ja-JP" sz="3200" dirty="0"/>
            </a:b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827726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During acute phase (before day </a:t>
            </a:r>
            <a:r>
              <a:rPr lang="en-US" altLang="ja-JP" sz="3200" dirty="0" smtClean="0"/>
              <a:t>30 from disease onset) </a:t>
            </a:r>
            <a:r>
              <a:rPr lang="en-US" altLang="ja-JP" sz="3200" dirty="0"/>
              <a:t>--- coronary artery aneurysms </a:t>
            </a:r>
            <a:r>
              <a:rPr lang="en-US" altLang="ja-JP" sz="3200" dirty="0" smtClean="0"/>
              <a:t>develop.</a:t>
            </a:r>
            <a:endParaRPr lang="ja-JP" altLang="ja-JP" sz="3200" dirty="0"/>
          </a:p>
          <a:p>
            <a:r>
              <a:rPr lang="en-US" altLang="ja-JP" sz="3200" dirty="0" smtClean="0"/>
              <a:t>During </a:t>
            </a:r>
            <a:r>
              <a:rPr lang="en-US" altLang="ja-JP" sz="3200" dirty="0"/>
              <a:t>convalescent phase (after day 30) </a:t>
            </a:r>
            <a:endParaRPr lang="ja-JP" altLang="ja-JP" sz="3200" dirty="0"/>
          </a:p>
          <a:p>
            <a:r>
              <a:rPr lang="en-US" altLang="ja-JP" sz="3200" dirty="0"/>
              <a:t>  Large aneurysms </a:t>
            </a:r>
            <a:r>
              <a:rPr lang="en-US" altLang="ja-JP" sz="3200" dirty="0" smtClean="0"/>
              <a:t>develop into subsequent stenosis.</a:t>
            </a:r>
            <a:endParaRPr lang="ja-JP" altLang="ja-JP" sz="3200" dirty="0"/>
          </a:p>
          <a:p>
            <a:r>
              <a:rPr lang="en-US" altLang="ja-JP" sz="3200" dirty="0"/>
              <a:t>  Small aneurysms regress without leaving </a:t>
            </a:r>
            <a:r>
              <a:rPr lang="en-US" altLang="ja-JP" sz="3200" dirty="0" err="1"/>
              <a:t>stenotic</a:t>
            </a:r>
            <a:r>
              <a:rPr lang="en-US" altLang="ja-JP" sz="3200" dirty="0"/>
              <a:t> lesions</a:t>
            </a:r>
            <a:r>
              <a:rPr lang="en-US" altLang="ja-JP" sz="3200" dirty="0" smtClean="0"/>
              <a:t>. </a:t>
            </a:r>
            <a:endParaRPr lang="ja-JP" altLang="ja-JP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66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108955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Discussion-2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92925" y="1193442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It was previously reported that </a:t>
            </a:r>
            <a:r>
              <a:rPr lang="en-US" altLang="ja-JP" sz="4000" dirty="0" smtClean="0"/>
              <a:t>ADs</a:t>
            </a:r>
            <a:r>
              <a:rPr lang="en-US" altLang="ja-JP" sz="4000" dirty="0"/>
              <a:t>, including aspirin, affected the immunological function of T-cells </a:t>
            </a:r>
            <a:r>
              <a:rPr lang="en-US" altLang="ja-JP" sz="4000" dirty="0" smtClean="0"/>
              <a:t>.</a:t>
            </a:r>
          </a:p>
          <a:p>
            <a:r>
              <a:rPr lang="en-US" altLang="ja-JP" sz="4000" dirty="0" smtClean="0"/>
              <a:t> </a:t>
            </a:r>
            <a:r>
              <a:rPr lang="en-US" altLang="ja-JP" sz="4000" dirty="0"/>
              <a:t>A recent study suggested that the pathway </a:t>
            </a:r>
            <a:r>
              <a:rPr lang="en-US" altLang="ja-JP" sz="4000" dirty="0" smtClean="0"/>
              <a:t>including </a:t>
            </a:r>
            <a:r>
              <a:rPr lang="en-US" altLang="ja-JP" sz="4000" dirty="0"/>
              <a:t>T cells </a:t>
            </a:r>
            <a:r>
              <a:rPr lang="en-US" altLang="ja-JP" sz="4000" dirty="0" smtClean="0"/>
              <a:t>may </a:t>
            </a:r>
            <a:r>
              <a:rPr lang="en-US" altLang="ja-JP" sz="4000" dirty="0"/>
              <a:t>play a role in the mechanism of action of IVIG </a:t>
            </a:r>
            <a:r>
              <a:rPr lang="en-US" altLang="ja-JP" sz="4000" dirty="0" smtClean="0"/>
              <a:t>.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280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08835" y="121834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Discussion-3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86181" y="1129048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Furthermore, a recent immunological study highlighted that T cell activation in the early and middle stages was involved in the mechanism underlying cardiovascular injury in Kawasaki disease . </a:t>
            </a:r>
            <a:endParaRPr lang="en-US" altLang="ja-JP" sz="3600" dirty="0" smtClean="0"/>
          </a:p>
          <a:p>
            <a:r>
              <a:rPr lang="en-US" altLang="ja-JP" sz="3600" dirty="0" smtClean="0"/>
              <a:t>These </a:t>
            </a:r>
            <a:r>
              <a:rPr lang="en-US" altLang="ja-JP" sz="3600" dirty="0"/>
              <a:t>findings suggest that </a:t>
            </a:r>
            <a:r>
              <a:rPr lang="en-US" altLang="ja-JP" sz="3600" dirty="0" smtClean="0">
                <a:solidFill>
                  <a:srgbClr val="FF0000"/>
                </a:solidFill>
              </a:rPr>
              <a:t>ADs </a:t>
            </a:r>
            <a:r>
              <a:rPr lang="en-US" altLang="ja-JP" sz="3600" dirty="0">
                <a:solidFill>
                  <a:srgbClr val="FF0000"/>
                </a:solidFill>
              </a:rPr>
              <a:t>can alter the effects of IVIG on Kawasaki disease. </a:t>
            </a:r>
            <a:endParaRPr lang="ja-JP" altLang="en-US" sz="3600" dirty="0">
              <a:solidFill>
                <a:srgbClr val="FF0000"/>
              </a:solidFill>
            </a:endParaRPr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157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0351" y="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/>
              <a:t>Conclusions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7848" y="935865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Aspirin and </a:t>
            </a:r>
            <a:r>
              <a:rPr lang="en-US" altLang="ja-JP" sz="3200" dirty="0" err="1">
                <a:solidFill>
                  <a:srgbClr val="FF0000"/>
                </a:solidFill>
              </a:rPr>
              <a:t>flurbiprofen</a:t>
            </a:r>
            <a:r>
              <a:rPr lang="en-US" altLang="ja-JP" sz="3200" dirty="0">
                <a:solidFill>
                  <a:srgbClr val="FF0000"/>
                </a:solidFill>
              </a:rPr>
              <a:t> appeared to have a negative impact on the suppressive effects of initial IVIG therapy on CAL development in the acute phase of Kawasaki </a:t>
            </a:r>
            <a:r>
              <a:rPr lang="en-US" altLang="ja-JP" sz="3200" dirty="0" smtClean="0">
                <a:solidFill>
                  <a:srgbClr val="FF0000"/>
                </a:solidFill>
              </a:rPr>
              <a:t>disease.</a:t>
            </a:r>
          </a:p>
          <a:p>
            <a:r>
              <a:rPr lang="en-US" altLang="ja-JP" sz="3200" dirty="0" smtClean="0"/>
              <a:t>Initial single IVIG therapy with delayed administration of  ADs may </a:t>
            </a:r>
            <a:r>
              <a:rPr lang="en-US" altLang="ja-JP" sz="3200" dirty="0"/>
              <a:t>be useful for the suppression of CAL due to Kawasaki disease.</a:t>
            </a:r>
            <a:endParaRPr lang="ja-JP" altLang="ja-JP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861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2498" y="3460376"/>
            <a:ext cx="8915399" cy="1809758"/>
          </a:xfrm>
        </p:spPr>
        <p:txBody>
          <a:bodyPr>
            <a:normAutofit fontScale="90000"/>
          </a:bodyPr>
          <a:lstStyle/>
          <a:p>
            <a:r>
              <a:rPr lang="ja-JP" altLang="en-US" sz="6700" dirty="0" smtClean="0"/>
              <a:t>　　　　　　　　　　　　　　　　　　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r>
              <a:rPr lang="en-US" altLang="ja-JP" dirty="0"/>
              <a:t> 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2498" y="3802113"/>
            <a:ext cx="8915399" cy="1126283"/>
          </a:xfrm>
        </p:spPr>
        <p:txBody>
          <a:bodyPr>
            <a:noAutofit/>
          </a:bodyPr>
          <a:lstStyle/>
          <a:p>
            <a:r>
              <a:rPr lang="en-US" altLang="ja-JP" sz="4000" dirty="0" err="1"/>
              <a:t>Toshimasa</a:t>
            </a:r>
            <a:r>
              <a:rPr lang="en-US" altLang="ja-JP" sz="4000" dirty="0"/>
              <a:t> </a:t>
            </a:r>
            <a:r>
              <a:rPr lang="en-US" altLang="ja-JP" sz="4000" dirty="0" err="1" smtClean="0"/>
              <a:t>Nakada</a:t>
            </a:r>
            <a:endParaRPr lang="en-US" altLang="ja-JP" sz="4000" dirty="0" smtClean="0"/>
          </a:p>
          <a:p>
            <a:r>
              <a:rPr lang="en-US" altLang="ja-JP" sz="4000" dirty="0"/>
              <a:t>Medical Research Archives </a:t>
            </a:r>
            <a:r>
              <a:rPr lang="en-US" altLang="ja-JP" sz="4000" dirty="0" smtClean="0"/>
              <a:t>2015 DOI: 10.18103/mra.v0i3.138</a:t>
            </a:r>
            <a:endParaRPr lang="ja-JP" altLang="ja-JP" sz="4000" dirty="0"/>
          </a:p>
          <a:p>
            <a:endParaRPr lang="ja-JP" altLang="ja-JP" sz="4000" dirty="0"/>
          </a:p>
          <a:p>
            <a:r>
              <a:rPr lang="en-US" altLang="ja-JP" sz="3200" dirty="0"/>
              <a:t> </a:t>
            </a:r>
            <a:endParaRPr lang="ja-JP" altLang="ja-JP" sz="3200" dirty="0"/>
          </a:p>
          <a:p>
            <a:endParaRPr lang="ja-JP" altLang="ja-JP" sz="3200" dirty="0"/>
          </a:p>
          <a:p>
            <a:endParaRPr kumimoji="1" lang="ja-JP" altLang="en-US" sz="2800" dirty="0"/>
          </a:p>
        </p:txBody>
      </p:sp>
      <p:sp>
        <p:nvSpPr>
          <p:cNvPr id="4" name="正方形/長方形 3"/>
          <p:cNvSpPr/>
          <p:nvPr/>
        </p:nvSpPr>
        <p:spPr>
          <a:xfrm>
            <a:off x="2713149" y="826275"/>
            <a:ext cx="88907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5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Prevention of large coronary artery lesions caused by Kawasaki disease</a:t>
            </a:r>
            <a:endParaRPr lang="ja-JP" altLang="ja-JP" sz="5400" kern="100" dirty="0">
              <a:solidFill>
                <a:prstClr val="black"/>
              </a:solidFill>
              <a:latin typeface="Century" panose="020406040505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6000" b="1" dirty="0"/>
              <a:t>Introduction-1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Myocardial ischemia due to </a:t>
            </a:r>
            <a:r>
              <a:rPr lang="en-US" altLang="ja-JP" sz="2800" dirty="0" smtClean="0"/>
              <a:t>CAL </a:t>
            </a:r>
            <a:r>
              <a:rPr lang="en-US" altLang="ja-JP" sz="2800" dirty="0"/>
              <a:t>is one of the most important complications caused by Kawasaki disease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 </a:t>
            </a:r>
            <a:r>
              <a:rPr lang="en-US" altLang="ja-JP" sz="2800" dirty="0"/>
              <a:t>Long-term follow-up studies have shown that a maximum CAL size &gt;5 mm was a statistically significant predictive risk factor for myocardial </a:t>
            </a:r>
            <a:r>
              <a:rPr lang="en-US" altLang="ja-JP" sz="2800" dirty="0" smtClean="0"/>
              <a:t>ischemia (</a:t>
            </a:r>
            <a:r>
              <a:rPr lang="en-US" altLang="ja-JP" sz="2800" dirty="0" err="1" smtClean="0"/>
              <a:t>Clin</a:t>
            </a:r>
            <a:r>
              <a:rPr lang="en-US" altLang="ja-JP" sz="2800" dirty="0" smtClean="0"/>
              <a:t> Res </a:t>
            </a:r>
            <a:r>
              <a:rPr lang="en-US" altLang="ja-JP" sz="2800" dirty="0" err="1" smtClean="0"/>
              <a:t>Cardiol</a:t>
            </a:r>
            <a:r>
              <a:rPr lang="en-US" altLang="ja-JP" sz="2800" dirty="0" smtClean="0"/>
              <a:t> 2009).</a:t>
            </a:r>
          </a:p>
          <a:p>
            <a:r>
              <a:rPr lang="en-US" altLang="ja-JP" sz="2800" dirty="0" smtClean="0"/>
              <a:t> </a:t>
            </a:r>
            <a:r>
              <a:rPr lang="en-US" altLang="ja-JP" sz="2800" dirty="0"/>
              <a:t>Therefore, the prevention of </a:t>
            </a:r>
            <a:r>
              <a:rPr lang="en-US" altLang="ja-JP" sz="2800" dirty="0" smtClean="0"/>
              <a:t>CAL </a:t>
            </a:r>
            <a:r>
              <a:rPr lang="en-US" altLang="ja-JP" sz="2800" dirty="0"/>
              <a:t>of &gt;5 mm may be an important goal in the acute treatment of Kawasaki </a:t>
            </a:r>
            <a:r>
              <a:rPr lang="en-US" altLang="ja-JP" sz="2800" dirty="0" smtClean="0"/>
              <a:t>disease.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634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3985" y="199107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ja-JP" sz="5400" b="1" dirty="0" smtClean="0"/>
              <a:t>Introduction-2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99060" y="1657081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Combination regimens of </a:t>
            </a:r>
            <a:r>
              <a:rPr lang="en-US" altLang="ja-JP" sz="3600" dirty="0" smtClean="0"/>
              <a:t>IVIG </a:t>
            </a:r>
            <a:r>
              <a:rPr lang="en-US" altLang="ja-JP" sz="3600" dirty="0"/>
              <a:t>and other </a:t>
            </a:r>
            <a:r>
              <a:rPr lang="en-US" altLang="ja-JP" sz="3600" dirty="0" smtClean="0"/>
              <a:t>drugs </a:t>
            </a:r>
            <a:r>
              <a:rPr lang="en-US" altLang="ja-JP" sz="3600" dirty="0"/>
              <a:t>including steroids and infliximab have been tried as the initial therapy </a:t>
            </a:r>
            <a:r>
              <a:rPr lang="en-US" altLang="ja-JP" sz="3600" dirty="0" smtClean="0"/>
              <a:t>(Lancet 2012, 2014).</a:t>
            </a:r>
          </a:p>
          <a:p>
            <a:r>
              <a:rPr lang="en-US" altLang="ja-JP" sz="3600" dirty="0"/>
              <a:t>However, the treatment for the prevention of large </a:t>
            </a:r>
            <a:r>
              <a:rPr lang="en-US" altLang="ja-JP" sz="3600" dirty="0" smtClean="0"/>
              <a:t>CAL </a:t>
            </a:r>
            <a:r>
              <a:rPr lang="en-US" altLang="ja-JP" sz="3600" dirty="0"/>
              <a:t>has not been established.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794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2773" y="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ja-JP" sz="5400" b="1" dirty="0" smtClean="0"/>
              <a:t>Introduction-3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99060" y="933160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On the other hand, there have not been enough studies about initial </a:t>
            </a:r>
            <a:r>
              <a:rPr lang="en-US" altLang="ja-JP" sz="3600" dirty="0" smtClean="0"/>
              <a:t>single IVIG therapy </a:t>
            </a:r>
            <a:r>
              <a:rPr lang="en-US" altLang="ja-JP" sz="3600" dirty="0"/>
              <a:t>in spite of the safety and effectiveness of this therapy. </a:t>
            </a:r>
            <a:endParaRPr lang="ja-JP" altLang="ja-JP" sz="3600" dirty="0"/>
          </a:p>
          <a:p>
            <a:r>
              <a:rPr lang="en-US" altLang="ja-JP" sz="3600" dirty="0"/>
              <a:t>Initial </a:t>
            </a:r>
            <a:r>
              <a:rPr lang="en-US" altLang="ja-JP" sz="3600" dirty="0" smtClean="0"/>
              <a:t>single IVIG therapy </a:t>
            </a:r>
            <a:r>
              <a:rPr lang="en-US" altLang="ja-JP" sz="3600" dirty="0"/>
              <a:t>with delayed </a:t>
            </a:r>
            <a:r>
              <a:rPr lang="en-US" altLang="ja-JP" sz="3600" dirty="0" smtClean="0"/>
              <a:t>administration of ADs </a:t>
            </a:r>
            <a:r>
              <a:rPr lang="en-US" altLang="ja-JP" sz="3600" dirty="0"/>
              <a:t>may be beneficial in the suppression of </a:t>
            </a:r>
            <a:r>
              <a:rPr lang="en-US" altLang="ja-JP" sz="3600" dirty="0" smtClean="0"/>
              <a:t>CAL </a:t>
            </a:r>
            <a:r>
              <a:rPr lang="en-US" altLang="ja-JP" sz="3600" dirty="0"/>
              <a:t>caused by Kawasaki disease </a:t>
            </a:r>
            <a:r>
              <a:rPr lang="en-US" altLang="ja-JP" sz="3600" dirty="0" smtClean="0"/>
              <a:t>.</a:t>
            </a:r>
            <a:endParaRPr lang="ja-JP" altLang="ja-JP" sz="3600" dirty="0"/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707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/>
              <a:t>Introduction-4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sz="3500" dirty="0"/>
              <a:t>The hypothesis of this study was that initial </a:t>
            </a:r>
            <a:r>
              <a:rPr lang="en-US" altLang="ja-JP" sz="3500" dirty="0" smtClean="0"/>
              <a:t>single IVIG therapy </a:t>
            </a:r>
            <a:r>
              <a:rPr lang="en-US" altLang="ja-JP" sz="3500" dirty="0">
                <a:solidFill>
                  <a:srgbClr val="FF0000"/>
                </a:solidFill>
              </a:rPr>
              <a:t>with delayed administration of ADs </a:t>
            </a:r>
            <a:r>
              <a:rPr lang="en-US" altLang="ja-JP" sz="3500" dirty="0"/>
              <a:t>may be useful in the prevention of large CAL that were larger than 5 mm.  </a:t>
            </a:r>
            <a:endParaRPr lang="en-US" altLang="ja-JP" sz="3500" dirty="0" smtClean="0"/>
          </a:p>
          <a:p>
            <a:r>
              <a:rPr lang="en-US" altLang="ja-JP" sz="3500" dirty="0" smtClean="0"/>
              <a:t>Accordingly</a:t>
            </a:r>
            <a:r>
              <a:rPr lang="en-US" altLang="ja-JP" sz="3500" dirty="0"/>
              <a:t>, this study investigated the outcome of CAL in patients that received </a:t>
            </a:r>
            <a:r>
              <a:rPr lang="en-US" altLang="ja-JP" sz="3500" dirty="0" smtClean="0"/>
              <a:t>this approach for </a:t>
            </a:r>
            <a:r>
              <a:rPr lang="en-US" altLang="ja-JP" sz="3500" dirty="0"/>
              <a:t>Kawasaki disease. </a:t>
            </a:r>
            <a:endParaRPr lang="ja-JP" altLang="ja-JP" sz="35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964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0953" y="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5400" b="1" dirty="0" smtClean="0"/>
              <a:t>Methods-1</a:t>
            </a:r>
            <a:r>
              <a:rPr lang="ja-JP" altLang="ja-JP" sz="5400" dirty="0"/>
              <a:t/>
            </a:r>
            <a:br>
              <a:rPr lang="ja-JP" altLang="ja-JP" sz="5400" dirty="0"/>
            </a:b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96030" y="910107"/>
            <a:ext cx="8915400" cy="3777622"/>
          </a:xfrm>
        </p:spPr>
        <p:txBody>
          <a:bodyPr>
            <a:noAutofit/>
          </a:bodyPr>
          <a:lstStyle/>
          <a:p>
            <a:r>
              <a:rPr lang="ja-JP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This retrospective study included 132 consecutive patients </a:t>
            </a:r>
            <a:r>
              <a:rPr lang="en-US" altLang="ja-JP" sz="3200" dirty="0"/>
              <a:t>(64 boys, 68 girls; the mean age was 2 years and 10 months, and the age range was 2 months to 13 years and 3 months) </a:t>
            </a:r>
            <a:endParaRPr lang="en-US" altLang="ja-JP" sz="3200" dirty="0" smtClean="0"/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who </a:t>
            </a:r>
            <a:r>
              <a:rPr lang="en-US" altLang="ja-JP" sz="3200" dirty="0">
                <a:solidFill>
                  <a:srgbClr val="FF0000"/>
                </a:solidFill>
              </a:rPr>
              <a:t>received </a:t>
            </a:r>
            <a:r>
              <a:rPr lang="en-US" altLang="ja-JP" sz="3200" dirty="0" smtClean="0">
                <a:solidFill>
                  <a:srgbClr val="FF0000"/>
                </a:solidFill>
              </a:rPr>
              <a:t>2g/kg/day initial IVIG </a:t>
            </a:r>
            <a:r>
              <a:rPr lang="en-US" altLang="ja-JP" sz="3200" dirty="0">
                <a:solidFill>
                  <a:srgbClr val="FF0000"/>
                </a:solidFill>
              </a:rPr>
              <a:t>therapy with delayed administration of ADs </a:t>
            </a:r>
            <a:r>
              <a:rPr lang="en-US" altLang="ja-JP" sz="3200" dirty="0"/>
              <a:t>for Kawasaki disease between January 2004 and December 2014 at the Department of Pediatrics, Aomori Prefectural Central Hospital.</a:t>
            </a:r>
          </a:p>
        </p:txBody>
      </p:sp>
    </p:spTree>
    <p:extLst>
      <p:ext uri="{BB962C8B-B14F-4D97-AF65-F5344CB8AC3E}">
        <p14:creationId xmlns:p14="http://schemas.microsoft.com/office/powerpoint/2010/main" val="25089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5804" y="18622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altLang="ja-JP" sz="6000" b="1" i="1" dirty="0" smtClean="0"/>
              <a:t>Additional </a:t>
            </a:r>
            <a:r>
              <a:rPr lang="en-US" altLang="ja-JP" sz="6000" b="1" i="1" dirty="0"/>
              <a:t>Therapy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83151" y="1232079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The </a:t>
            </a:r>
            <a:r>
              <a:rPr lang="en-US" altLang="ja-JP" sz="3600" dirty="0"/>
              <a:t>second-line therapy was additional IVIG therapy and the third-line therapy was </a:t>
            </a:r>
            <a:r>
              <a:rPr lang="en-US" altLang="ja-JP" sz="3600" dirty="0" err="1"/>
              <a:t>urinastatin</a:t>
            </a:r>
            <a:r>
              <a:rPr lang="en-US" altLang="ja-JP" sz="3600" dirty="0"/>
              <a:t> infusion</a:t>
            </a:r>
            <a:r>
              <a:rPr lang="en-US" altLang="ja-JP" sz="3600" dirty="0" smtClean="0"/>
              <a:t>.</a:t>
            </a:r>
          </a:p>
          <a:p>
            <a:r>
              <a:rPr lang="en-US" altLang="ja-JP" sz="3600" dirty="0" smtClean="0"/>
              <a:t> </a:t>
            </a:r>
            <a:r>
              <a:rPr lang="en-US" altLang="ja-JP" sz="3600" dirty="0">
                <a:solidFill>
                  <a:srgbClr val="FF0000"/>
                </a:solidFill>
              </a:rPr>
              <a:t>Plasma exchange had been adopted in 2014 as another third-line therapy option. 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Large CAL developed into subsequent stenosis</a:t>
            </a:r>
            <a:endParaRPr lang="ja-JP" altLang="en-US" dirty="0"/>
          </a:p>
        </p:txBody>
      </p:sp>
      <p:pic>
        <p:nvPicPr>
          <p:cNvPr id="4" name="Picture 4" descr="223C250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13559" r="16792" b="9356"/>
          <a:stretch/>
        </p:blipFill>
        <p:spPr bwMode="auto">
          <a:xfrm>
            <a:off x="2240924" y="2305318"/>
            <a:ext cx="3613129" cy="397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683F84A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5" t="18934" r="14711" b="3554"/>
          <a:stretch/>
        </p:blipFill>
        <p:spPr bwMode="auto">
          <a:xfrm>
            <a:off x="6748530" y="2318197"/>
            <a:ext cx="3668646" cy="40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下矢印 2"/>
          <p:cNvSpPr/>
          <p:nvPr/>
        </p:nvSpPr>
        <p:spPr>
          <a:xfrm>
            <a:off x="7920508" y="2446985"/>
            <a:ext cx="484632" cy="669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5979513" y="4091425"/>
            <a:ext cx="695073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rgbClr val="B73C26"/>
                </a:solidFill>
                <a:prstDash val="solid"/>
              </a:ln>
              <a:solidFill>
                <a:srgbClr val="B73C2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4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6000" dirty="0" smtClean="0"/>
              <a:t>Definition of Relapse of Kawasaki disease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2643051"/>
            <a:ext cx="8915400" cy="3777622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After a patient became afebrile during the acute phase, </a:t>
            </a:r>
            <a:endParaRPr lang="en-US" altLang="ja-JP" sz="3200" dirty="0" smtClean="0"/>
          </a:p>
          <a:p>
            <a:r>
              <a:rPr lang="en-US" altLang="ja-JP" sz="3200" dirty="0" smtClean="0"/>
              <a:t>an </a:t>
            </a:r>
            <a:r>
              <a:rPr lang="en-US" altLang="ja-JP" sz="3200" dirty="0"/>
              <a:t>exacerbation or reappearance of major symptoms without other pyrogenic disease was defined as a relapse.</a:t>
            </a:r>
            <a:endParaRPr lang="ja-JP" altLang="ja-JP" sz="32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110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6863" y="199107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Results about therapy-1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02090" y="2185115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4400" dirty="0" smtClean="0"/>
              <a:t>74 </a:t>
            </a:r>
            <a:r>
              <a:rPr lang="en-US" altLang="ja-JP" sz="4400" dirty="0"/>
              <a:t>patients received aspirin and 58 patients received </a:t>
            </a:r>
            <a:r>
              <a:rPr lang="en-US" altLang="ja-JP" sz="4400" dirty="0" err="1"/>
              <a:t>flurbiprofen</a:t>
            </a:r>
            <a:r>
              <a:rPr lang="en-US" altLang="ja-JP" sz="4400" dirty="0"/>
              <a:t> after completion of initial IVIG infusion. 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66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000" b="1" dirty="0"/>
              <a:t>Results about </a:t>
            </a:r>
            <a:r>
              <a:rPr lang="en-US" altLang="ja-JP" sz="6000" b="1" dirty="0" smtClean="0"/>
              <a:t>therapy-2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ja-JP" sz="3200" dirty="0">
                <a:solidFill>
                  <a:srgbClr val="FF0000"/>
                </a:solidFill>
              </a:rPr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Initial IVIG therapy resistance occurred in 31 of 132 patients (23%), and 10 patients (8%) received additional IVIG</a:t>
            </a:r>
            <a:r>
              <a:rPr lang="en-US" altLang="ja-JP" sz="3200" dirty="0"/>
              <a:t>; nine patients for initial IVIG resistance and one patient for relapse, respectively</a:t>
            </a:r>
            <a:r>
              <a:rPr lang="en-US" altLang="ja-JP" sz="3200" dirty="0" smtClean="0"/>
              <a:t>.</a:t>
            </a:r>
          </a:p>
          <a:p>
            <a:r>
              <a:rPr lang="en-US" altLang="ja-JP" sz="3200" dirty="0" smtClean="0"/>
              <a:t>  </a:t>
            </a:r>
            <a:r>
              <a:rPr lang="en-US" altLang="ja-JP" sz="3200" dirty="0"/>
              <a:t>One patient received </a:t>
            </a:r>
            <a:r>
              <a:rPr lang="en-US" altLang="ja-JP" sz="3200" dirty="0" err="1"/>
              <a:t>urinastatin</a:t>
            </a:r>
            <a:r>
              <a:rPr lang="en-US" altLang="ja-JP" sz="3200" dirty="0"/>
              <a:t> and one patient received plasma exchange as third-line therapy.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628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Results </a:t>
            </a:r>
            <a:r>
              <a:rPr lang="en-US" altLang="ja-JP" sz="6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about CAL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Before </a:t>
            </a:r>
            <a:r>
              <a:rPr lang="en-US" altLang="ja-JP" sz="3600" dirty="0" smtClean="0"/>
              <a:t>day 30, </a:t>
            </a:r>
            <a:r>
              <a:rPr lang="en-US" altLang="ja-JP" sz="3600" dirty="0"/>
              <a:t>the prevalence of CAL was 2% (2/132); after </a:t>
            </a:r>
            <a:r>
              <a:rPr lang="en-US" altLang="ja-JP" sz="3600" dirty="0" smtClean="0"/>
              <a:t>day 30, </a:t>
            </a:r>
            <a:r>
              <a:rPr lang="en-US" altLang="ja-JP" sz="3600" dirty="0"/>
              <a:t>it was 1% (1/132). </a:t>
            </a:r>
            <a:endParaRPr lang="en-US" altLang="ja-JP" sz="3600" dirty="0" smtClean="0"/>
          </a:p>
          <a:p>
            <a:r>
              <a:rPr lang="en-US" altLang="ja-JP" sz="3600" dirty="0" smtClean="0"/>
              <a:t> </a:t>
            </a:r>
            <a:r>
              <a:rPr lang="en-US" altLang="ja-JP" sz="3600" dirty="0"/>
              <a:t>The maximal internal CAL diameters were 4.8 mm (Z score = 6.3) among all patients.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609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patient with the largest CAL diameter (Patient 1)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2400" dirty="0" smtClean="0"/>
              <a:t>had </a:t>
            </a:r>
            <a:r>
              <a:rPr lang="en-US" altLang="ja-JP" sz="2400" dirty="0"/>
              <a:t>CAL on day 8, and she received a plasma exchange on day 9 at the hospital of </a:t>
            </a:r>
            <a:r>
              <a:rPr lang="en-US" altLang="ja-JP" sz="2400" dirty="0" err="1"/>
              <a:t>Hirosaki</a:t>
            </a:r>
            <a:r>
              <a:rPr lang="en-US" altLang="ja-JP" sz="2400" dirty="0"/>
              <a:t> University School of Medicine for 3 days. </a:t>
            </a:r>
            <a:endParaRPr lang="en-US" altLang="ja-JP" sz="2400" dirty="0" smtClean="0"/>
          </a:p>
          <a:p>
            <a:r>
              <a:rPr lang="en-US" altLang="ja-JP" sz="2400" dirty="0" smtClean="0"/>
              <a:t> </a:t>
            </a:r>
            <a:r>
              <a:rPr lang="en-US" altLang="ja-JP" sz="2400" dirty="0"/>
              <a:t>Her CAL diameter was 4.8 mm on day </a:t>
            </a:r>
            <a:r>
              <a:rPr lang="en-US" altLang="ja-JP" sz="2400" dirty="0" smtClean="0"/>
              <a:t>21.</a:t>
            </a:r>
          </a:p>
          <a:p>
            <a:r>
              <a:rPr lang="en-US" altLang="ja-JP" sz="2400" dirty="0" smtClean="0"/>
              <a:t> </a:t>
            </a:r>
            <a:r>
              <a:rPr lang="en-US" altLang="ja-JP" sz="2400" dirty="0"/>
              <a:t>However, echocardiography on day 52 </a:t>
            </a:r>
            <a:r>
              <a:rPr lang="en-US" altLang="ja-JP" sz="2400" dirty="0" smtClean="0"/>
              <a:t>showed </a:t>
            </a:r>
            <a:r>
              <a:rPr lang="en-US" altLang="ja-JP" sz="2400" dirty="0"/>
              <a:t>the regression of CAL and normal internal coronary artery size.  </a:t>
            </a:r>
            <a:endParaRPr lang="en-US" altLang="ja-JP" sz="2400" dirty="0" smtClean="0"/>
          </a:p>
          <a:p>
            <a:r>
              <a:rPr lang="en-US" altLang="ja-JP" sz="2400" dirty="0" smtClean="0"/>
              <a:t>The </a:t>
            </a:r>
            <a:r>
              <a:rPr lang="en-US" altLang="ja-JP" sz="2400" dirty="0"/>
              <a:t>selective coronary arteriogram performed at 7 months after disease onset revealed no abnormal findings.</a:t>
            </a:r>
            <a:endParaRPr lang="ja-JP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47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1174" r="10651" b="33709"/>
          <a:stretch/>
        </p:blipFill>
        <p:spPr>
          <a:xfrm>
            <a:off x="746955" y="231819"/>
            <a:ext cx="10695373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smtClean="0"/>
              <a:t>Discussion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This study identified the usefulness of initial </a:t>
            </a:r>
            <a:r>
              <a:rPr lang="en-US" altLang="ja-JP" sz="3600" dirty="0" smtClean="0"/>
              <a:t>single IVIG therapy </a:t>
            </a:r>
            <a:r>
              <a:rPr lang="en-US" altLang="ja-JP" sz="3600" dirty="0"/>
              <a:t>with delayed administration of ADs for the prevention of CAL of more than 5 mm in size and the prevention of subsequent coronary artery stenosis caused by Kawasaki disease.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089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smtClean="0"/>
              <a:t>Discussion</a:t>
            </a:r>
            <a:endParaRPr kumimoji="1" lang="ja-JP" altLang="en-US" sz="60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As shown in Table 1, use of delayed administration of ADs appeared to be the important factor for prevention of large CAL. </a:t>
            </a:r>
            <a:endParaRPr lang="en-US" altLang="ja-JP" sz="3600" dirty="0" smtClean="0"/>
          </a:p>
          <a:p>
            <a:r>
              <a:rPr lang="en-US" altLang="ja-JP" sz="3600" dirty="0" smtClean="0"/>
              <a:t> </a:t>
            </a:r>
            <a:r>
              <a:rPr lang="en-US" altLang="ja-JP" sz="3600" dirty="0"/>
              <a:t>The different type of ADs did not appear to be the important factor.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386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b="1" dirty="0" smtClean="0"/>
              <a:t>Logistic </a:t>
            </a:r>
            <a:r>
              <a:rPr lang="en-US" altLang="ja-JP" sz="4000" b="1" dirty="0"/>
              <a:t>regression analysis for </a:t>
            </a:r>
            <a:r>
              <a:rPr lang="en-US" altLang="ja-JP" sz="4000" b="1" dirty="0" smtClean="0"/>
              <a:t>CAL</a:t>
            </a:r>
            <a:endParaRPr kumimoji="1" lang="ja-JP" altLang="en-US" sz="40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2253803" y="1676399"/>
          <a:ext cx="9478851" cy="4067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8851"/>
              </a:tblGrid>
              <a:tr h="40675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variables</a:t>
                      </a:r>
                      <a:r>
                        <a:rPr lang="ja-JP" sz="2000" kern="100" dirty="0">
                          <a:effectLst/>
                        </a:rPr>
                        <a:t>　　　　　</a:t>
                      </a:r>
                      <a:r>
                        <a:rPr lang="en-US" sz="2000" kern="100" dirty="0">
                          <a:effectLst/>
                        </a:rPr>
                        <a:t>  P - value        </a:t>
                      </a:r>
                      <a:r>
                        <a:rPr lang="en-US" sz="2000" kern="100" dirty="0" smtClean="0">
                          <a:effectLst/>
                        </a:rPr>
                        <a:t>             </a:t>
                      </a:r>
                      <a:r>
                        <a:rPr lang="en-US" sz="2000" kern="100" dirty="0">
                          <a:effectLst/>
                        </a:rPr>
                        <a:t>Odds ratio       </a:t>
                      </a:r>
                      <a:r>
                        <a:rPr lang="en-US" sz="2000" kern="100" dirty="0" smtClean="0">
                          <a:effectLst/>
                        </a:rPr>
                        <a:t>          95</a:t>
                      </a:r>
                      <a:r>
                        <a:rPr lang="en-US" sz="2000" kern="100" dirty="0">
                          <a:effectLst/>
                        </a:rPr>
                        <a:t>% </a:t>
                      </a:r>
                      <a:r>
                        <a:rPr lang="en-US" sz="2000" kern="100" dirty="0" smtClean="0">
                          <a:effectLst/>
                        </a:rPr>
                        <a:t>CI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2000" kern="100" dirty="0">
                        <a:effectLst/>
                      </a:endParaRPr>
                    </a:p>
                    <a:p>
                      <a:r>
                        <a:rPr lang="en-US" sz="2000" kern="100" dirty="0">
                          <a:effectLst/>
                        </a:rPr>
                        <a:t> 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 group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　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ja-JP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0.061            0.008 – 0.491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0.099            0.015 – 0.641</a:t>
                      </a: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 group                     0.025                         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0.087            0.010 – 0.732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  0.030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0.120            0.018 – 0.812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A/F                                   0.216                                     0.257            0.030 – 2.215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Onset after 2009             0.164                                     0.220            0.026 – 1.854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2g/kg/day IVIG               0.011                                    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0.094            0.015 – 0.584 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A/F                                    0.102                                     0.169            0.020 – 1.426</a:t>
                      </a:r>
                      <a:endParaRPr kumimoji="1" lang="ja-JP" altLang="ja-JP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</a:endParaRPr>
                    </a:p>
                  </a:txBody>
                  <a:tcPr marL="62865" marR="6286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1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smtClean="0"/>
              <a:t>Discussion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3200" dirty="0"/>
              <a:t>ADs appeared to have a negative impact on the suppressive effects of initial IVIG therapy on CAL development in the acute phase of Kawasaki disease </a:t>
            </a:r>
            <a:r>
              <a:rPr lang="en-US" altLang="ja-JP" sz="3200" dirty="0" smtClean="0"/>
              <a:t>(</a:t>
            </a:r>
            <a:r>
              <a:rPr lang="en-US" altLang="ja-JP" sz="3200" dirty="0" err="1" smtClean="0"/>
              <a:t>Pediatr</a:t>
            </a:r>
            <a:r>
              <a:rPr lang="en-US" altLang="ja-JP" sz="3200" dirty="0" smtClean="0"/>
              <a:t> </a:t>
            </a:r>
            <a:r>
              <a:rPr lang="en-US" altLang="ja-JP" sz="3200" dirty="0" err="1" smtClean="0"/>
              <a:t>Cardiol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2015). </a:t>
            </a:r>
            <a:endParaRPr lang="en-US" altLang="ja-JP" sz="3200" dirty="0" smtClean="0"/>
          </a:p>
          <a:p>
            <a:r>
              <a:rPr lang="en-US" altLang="ja-JP" sz="3200" dirty="0" smtClean="0"/>
              <a:t>Therefore</a:t>
            </a:r>
            <a:r>
              <a:rPr lang="en-US" altLang="ja-JP" sz="3200" dirty="0"/>
              <a:t>, knowledge regarding the technique of using ADs may be a breakthrough for the prevention of large CAL caused by Kawasaki disease. </a:t>
            </a:r>
            <a:endParaRPr lang="ja-JP" altLang="ja-JP" sz="32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728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Small CAL regressed without </a:t>
            </a:r>
            <a:r>
              <a:rPr lang="en-US" altLang="ja-JP" dirty="0" err="1" smtClean="0"/>
              <a:t>stenotic</a:t>
            </a:r>
            <a:r>
              <a:rPr lang="en-US" altLang="ja-JP" dirty="0" smtClean="0"/>
              <a:t> lesions</a:t>
            </a:r>
            <a:endParaRPr lang="ja-JP" altLang="en-US" dirty="0"/>
          </a:p>
        </p:txBody>
      </p:sp>
      <p:pic>
        <p:nvPicPr>
          <p:cNvPr id="27651" name="Picture 2" descr="C:\Users\owner\Pictures\MP Navigator EX\2012_12_25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29726" r="24080" b="52193"/>
          <a:stretch>
            <a:fillRect/>
          </a:stretch>
        </p:blipFill>
        <p:spPr bwMode="auto">
          <a:xfrm>
            <a:off x="2592924" y="1905000"/>
            <a:ext cx="81565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右矢印 2"/>
          <p:cNvSpPr/>
          <p:nvPr/>
        </p:nvSpPr>
        <p:spPr>
          <a:xfrm>
            <a:off x="6130685" y="3740943"/>
            <a:ext cx="540526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7200" dirty="0" smtClean="0"/>
              <a:t>Discussion</a:t>
            </a:r>
            <a:endParaRPr kumimoji="1" lang="ja-JP" altLang="en-US" sz="7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Patients who received initial </a:t>
            </a:r>
            <a:r>
              <a:rPr lang="en-US" altLang="ja-JP" sz="2800" dirty="0" smtClean="0"/>
              <a:t>single IVIG therapy </a:t>
            </a:r>
            <a:r>
              <a:rPr lang="en-US" altLang="ja-JP" sz="2800" dirty="0"/>
              <a:t>with delayed administration of ADs may not receive a negative impact on the suppressive effects of ADs to IVIG therapy until the start time of ADs administration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 smtClean="0"/>
              <a:t>This may </a:t>
            </a:r>
            <a:r>
              <a:rPr lang="en-US" altLang="ja-JP" sz="2800" dirty="0"/>
              <a:t>be a mechanism that the combination order of initial IVIG therapy with administration of ADs may lead to the prevention of large CAL. </a:t>
            </a:r>
            <a:endParaRPr lang="ja-JP" altLang="ja-JP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39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altLang="ja-JP" sz="67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Conclusion </a:t>
            </a:r>
            <a:r>
              <a:rPr lang="ja-JP" altLang="ja-JP" sz="6700" kern="100" dirty="0">
                <a:latin typeface="Century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ja-JP" altLang="ja-JP" sz="6700" kern="100" dirty="0">
                <a:latin typeface="Century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ja-JP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ja-JP" altLang="ja-JP" sz="2800" kern="100" dirty="0">
                <a:latin typeface="Century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ja-JP" altLang="ja-JP" sz="2800" kern="100" dirty="0">
                <a:latin typeface="Century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Initial </a:t>
            </a:r>
            <a:r>
              <a:rPr lang="en-US" altLang="ja-JP" sz="4000" dirty="0" smtClean="0"/>
              <a:t>single IVIG therapy </a:t>
            </a:r>
            <a:r>
              <a:rPr lang="en-US" altLang="ja-JP" sz="4000" dirty="0"/>
              <a:t>with delayed administration of ADs may be useful for the prevention of CAL that are more than 5 mm in size during the acute phase of Kawasaki disease.  </a:t>
            </a:r>
            <a:endParaRPr lang="ja-JP" altLang="ja-JP" sz="40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5041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76601" y="3513612"/>
            <a:ext cx="8915399" cy="1468800"/>
          </a:xfrm>
        </p:spPr>
        <p:txBody>
          <a:bodyPr>
            <a:noAutofit/>
          </a:bodyPr>
          <a:lstStyle/>
          <a:p>
            <a:r>
              <a:rPr lang="en-US" altLang="ja-JP" sz="4800" dirty="0"/>
              <a:t>Background factors associated with the complications of coronary artery lesions caused by Kawasaki </a:t>
            </a:r>
            <a:r>
              <a:rPr lang="en-US" altLang="ja-JP" sz="4800" dirty="0" smtClean="0"/>
              <a:t>disease</a:t>
            </a:r>
            <a:r>
              <a:rPr lang="ja-JP" altLang="en-US" sz="4800" dirty="0"/>
              <a:t/>
            </a:r>
            <a:br>
              <a:rPr lang="ja-JP" altLang="en-US" sz="4800" dirty="0"/>
            </a:br>
            <a:endParaRPr kumimoji="1" lang="ja-JP" altLang="en-US" sz="4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276601" y="4552212"/>
            <a:ext cx="8915399" cy="860400"/>
          </a:xfrm>
        </p:spPr>
        <p:txBody>
          <a:bodyPr>
            <a:noAutofit/>
          </a:bodyPr>
          <a:lstStyle/>
          <a:p>
            <a:r>
              <a:rPr kumimoji="1" lang="en-US" altLang="ja-JP" sz="3200" dirty="0" err="1" smtClean="0"/>
              <a:t>Toshimasa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Nakada</a:t>
            </a:r>
            <a:endParaRPr kumimoji="1" lang="en-US" altLang="ja-JP" sz="3200" dirty="0" smtClean="0"/>
          </a:p>
          <a:p>
            <a:r>
              <a:rPr kumimoji="1" lang="en-US" altLang="ja-JP" sz="3200" dirty="0" smtClean="0"/>
              <a:t>Clinical Medicine Research </a:t>
            </a:r>
          </a:p>
          <a:p>
            <a:r>
              <a:rPr lang="en-US" altLang="ja-JP" sz="3200" dirty="0" smtClean="0"/>
              <a:t>4:127-131,</a:t>
            </a:r>
            <a:r>
              <a:rPr kumimoji="1" lang="en-US" altLang="ja-JP" sz="3200" dirty="0" smtClean="0"/>
              <a:t>2015 (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open access </a:t>
            </a:r>
            <a:r>
              <a:rPr kumimoji="1" lang="en-US" altLang="ja-JP" sz="3200" dirty="0" smtClean="0"/>
              <a:t>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608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5400" dirty="0" smtClean="0"/>
              <a:t>Methods</a:t>
            </a:r>
            <a:br>
              <a:rPr kumimoji="1" lang="en-US" altLang="ja-JP" sz="5400" dirty="0" smtClean="0"/>
            </a:br>
            <a:endParaRPr kumimoji="1" lang="ja-JP" altLang="en-US" sz="54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 </a:t>
            </a:r>
            <a:r>
              <a:rPr lang="en-US" altLang="ja-JP" sz="2800" dirty="0"/>
              <a:t>This retrospective study included </a:t>
            </a:r>
            <a:r>
              <a:rPr lang="en-US" altLang="ja-JP" sz="2800" dirty="0">
                <a:solidFill>
                  <a:srgbClr val="FF0000"/>
                </a:solidFill>
              </a:rPr>
              <a:t>200 consecutive patients </a:t>
            </a:r>
            <a:r>
              <a:rPr lang="en-US" altLang="ja-JP" sz="2800" dirty="0"/>
              <a:t>(105 boys, 95 girls; the mean age was 2 years and 8 months, and the age range was 2 months to 13 years and 3 months ) </a:t>
            </a:r>
            <a:r>
              <a:rPr lang="en-US" altLang="ja-JP" sz="2800" dirty="0">
                <a:solidFill>
                  <a:srgbClr val="FF0000"/>
                </a:solidFill>
              </a:rPr>
              <a:t>who received initial </a:t>
            </a:r>
            <a:r>
              <a:rPr lang="en-US" altLang="ja-JP" sz="2800" dirty="0" smtClean="0">
                <a:solidFill>
                  <a:srgbClr val="FF0000"/>
                </a:solidFill>
              </a:rPr>
              <a:t>2g/kg/day </a:t>
            </a:r>
            <a:r>
              <a:rPr lang="en-US" altLang="ja-JP" sz="2800" dirty="0">
                <a:solidFill>
                  <a:srgbClr val="FF0000"/>
                </a:solidFill>
              </a:rPr>
              <a:t>IVIG therapy</a:t>
            </a:r>
            <a:r>
              <a:rPr lang="en-US" altLang="ja-JP" sz="2800" dirty="0"/>
              <a:t> for Kawasaki disease between January 1999 and February 2015 at the Department of Pediatrics, Aomori Prefectural Central Hospital.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00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Methods</a:t>
            </a:r>
            <a:br>
              <a:rPr kumimoji="1" lang="en-US" altLang="ja-JP" sz="4800" dirty="0" smtClean="0"/>
            </a:br>
            <a:endParaRPr kumimoji="1" lang="ja-JP" altLang="en-US" sz="48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589212" y="1833154"/>
            <a:ext cx="8915400" cy="3777622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This study include 134 S group patients and 66 T group patients.</a:t>
            </a:r>
          </a:p>
          <a:p>
            <a:r>
              <a:rPr lang="en-US" altLang="ja-JP" sz="3600" dirty="0" smtClean="0"/>
              <a:t>In this study, an initial single IVIG therapy was the regimen used to treat the patients in both the S and T groups.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071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 smtClean="0"/>
              <a:t>Results about CAL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The prevalence of CAL before day 30 was 5% (10/200); after 30 days, it was 2% (4/200). 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The </a:t>
            </a:r>
            <a:r>
              <a:rPr lang="en-US" altLang="ja-JP" sz="2800" dirty="0">
                <a:solidFill>
                  <a:srgbClr val="FF0000"/>
                </a:solidFill>
              </a:rPr>
              <a:t>prevalence of CAL before </a:t>
            </a:r>
            <a:r>
              <a:rPr lang="en-US" altLang="ja-JP" sz="2800" dirty="0"/>
              <a:t>and after </a:t>
            </a:r>
            <a:r>
              <a:rPr lang="en-US" altLang="ja-JP" sz="2800" dirty="0">
                <a:solidFill>
                  <a:srgbClr val="FF0000"/>
                </a:solidFill>
              </a:rPr>
              <a:t>30 days of illness </a:t>
            </a:r>
            <a:r>
              <a:rPr lang="en-US" altLang="ja-JP" sz="2800" dirty="0"/>
              <a:t>between </a:t>
            </a:r>
            <a:r>
              <a:rPr lang="en-US" altLang="ja-JP" sz="2800" dirty="0">
                <a:solidFill>
                  <a:srgbClr val="FF0000"/>
                </a:solidFill>
              </a:rPr>
              <a:t>the S vs. T groups were 2/134 vs. 8/66 (P = 0.003) </a:t>
            </a:r>
            <a:r>
              <a:rPr lang="en-US" altLang="ja-JP" sz="2800" dirty="0"/>
              <a:t>and 1/134 vs. 3/66 (P = 0.106), respectively. 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The </a:t>
            </a:r>
            <a:r>
              <a:rPr lang="en-US" altLang="ja-JP" sz="2800" dirty="0">
                <a:solidFill>
                  <a:srgbClr val="FF0000"/>
                </a:solidFill>
              </a:rPr>
              <a:t>maximal internal CAL diameters were 4.8 mm (Z score = 6.3) among all </a:t>
            </a:r>
            <a:r>
              <a:rPr lang="en-US" altLang="ja-JP" sz="2800" dirty="0" smtClean="0">
                <a:solidFill>
                  <a:srgbClr val="FF0000"/>
                </a:solidFill>
              </a:rPr>
              <a:t>patients (patient 1). 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775985"/>
              </p:ext>
            </p:extLst>
          </p:nvPr>
        </p:nvGraphicFramePr>
        <p:xfrm>
          <a:off x="1470115" y="465563"/>
          <a:ext cx="9775825" cy="605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Document" r:id="rId4" imgW="9776117" imgH="6052622" progId="Word.Document.8">
                  <p:embed/>
                </p:oleObj>
              </mc:Choice>
              <mc:Fallback>
                <p:oleObj name="Document" r:id="rId4" imgW="9776117" imgH="6052622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115" y="465563"/>
                        <a:ext cx="9775825" cy="605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7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5839" y="0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Background factors </a:t>
            </a:r>
            <a:r>
              <a:rPr lang="en-US" altLang="ja-JP" sz="4000" dirty="0" smtClean="0"/>
              <a:t>associated with complications </a:t>
            </a:r>
            <a:r>
              <a:rPr lang="en-US" altLang="ja-JP" sz="4000" dirty="0"/>
              <a:t>of CCAL</a:t>
            </a:r>
            <a:endParaRPr kumimoji="1" lang="ja-JP" altLang="en-US" sz="40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26456"/>
              </p:ext>
            </p:extLst>
          </p:nvPr>
        </p:nvGraphicFramePr>
        <p:xfrm>
          <a:off x="2502126" y="1770268"/>
          <a:ext cx="8915400" cy="4523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824"/>
                <a:gridCol w="5979576"/>
              </a:tblGrid>
              <a:tr h="786470"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No of patients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Background factors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786470"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1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Persistent fever after resistance of initial IVIG therapy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786470"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2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Persistent fever after resistance of initial IVIG therapy</a:t>
                      </a:r>
                      <a:endParaRPr kumimoji="1" lang="ja-JP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786470"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3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 smtClean="0">
                          <a:solidFill>
                            <a:srgbClr val="FF0000"/>
                          </a:solidFill>
                        </a:rPr>
                        <a:t>Relapse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86470"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4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Response for initial IVIG therapy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800" dirty="0" smtClean="0"/>
              <a:t>Discussion</a:t>
            </a:r>
            <a:br>
              <a:rPr kumimoji="1" lang="en-US" altLang="ja-JP" sz="4800" dirty="0" smtClean="0"/>
            </a:b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The </a:t>
            </a:r>
            <a:r>
              <a:rPr lang="en-US" altLang="ja-JP" sz="3200" dirty="0"/>
              <a:t>background factors for the development of CAL complications were </a:t>
            </a:r>
            <a:r>
              <a:rPr lang="en-US" altLang="ja-JP" sz="3200" dirty="0" smtClean="0"/>
              <a:t>variable. </a:t>
            </a:r>
          </a:p>
          <a:p>
            <a:r>
              <a:rPr lang="en-US" altLang="ja-JP" sz="3200" dirty="0" smtClean="0"/>
              <a:t>An </a:t>
            </a:r>
            <a:r>
              <a:rPr lang="en-US" altLang="ja-JP" sz="3200" dirty="0"/>
              <a:t>initial single IVIG therapy may be useful in the prevention of large CAL caused by these factors in the acute phase of Kawasaki disease.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32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6700" dirty="0"/>
              <a:t>Discussion</a:t>
            </a:r>
            <a:r>
              <a:rPr lang="ja-JP" altLang="ja-JP" sz="6700" dirty="0"/>
              <a:t/>
            </a:r>
            <a:br>
              <a:rPr lang="ja-JP" altLang="ja-JP" sz="6700" dirty="0"/>
            </a:br>
            <a:r>
              <a:rPr lang="en-US" altLang="ja-JP" dirty="0"/>
              <a:t> </a:t>
            </a:r>
            <a:r>
              <a:rPr lang="ja-JP" altLang="ja-JP" dirty="0"/>
              <a:t/>
            </a:r>
            <a:br>
              <a:rPr lang="ja-JP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A single IVIG therapy does not modify the clinical course of Kawasaki disease. </a:t>
            </a:r>
            <a:endParaRPr lang="en-US" altLang="ja-JP" sz="3200" dirty="0" smtClean="0"/>
          </a:p>
          <a:p>
            <a:r>
              <a:rPr lang="en-US" altLang="ja-JP" sz="3200" dirty="0" smtClean="0"/>
              <a:t>This </a:t>
            </a:r>
            <a:r>
              <a:rPr lang="en-US" altLang="ja-JP" sz="3200" dirty="0"/>
              <a:t>characteristic permits clinicians to easily manage the treatment progress and to provide additional therapies at the appropriate </a:t>
            </a:r>
            <a:r>
              <a:rPr lang="en-US" altLang="ja-JP" sz="3200" dirty="0" smtClean="0"/>
              <a:t>times </a:t>
            </a:r>
            <a:r>
              <a:rPr lang="en-US" altLang="ja-JP" sz="3200" dirty="0"/>
              <a:t>in the variable clinical courses.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440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Japanese nationwide survey for Kawasaki disease: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decreasing prevalence of CAL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4" descr="I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2853" r="2534" b="7134"/>
          <a:stretch/>
        </p:blipFill>
        <p:spPr bwMode="auto">
          <a:xfrm>
            <a:off x="3455380" y="1905000"/>
            <a:ext cx="6192000" cy="489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5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4897" y="669701"/>
            <a:ext cx="8911687" cy="1280890"/>
          </a:xfrm>
        </p:spPr>
        <p:txBody>
          <a:bodyPr>
            <a:noAutofit/>
          </a:bodyPr>
          <a:lstStyle/>
          <a:p>
            <a:r>
              <a:rPr lang="en-US" altLang="ja-JP" sz="6000" b="1" dirty="0" smtClean="0"/>
              <a:t>Conclusions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40727" y="1695718"/>
            <a:ext cx="8915400" cy="37776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Variable factors including IVIG resistance, </a:t>
            </a:r>
            <a:r>
              <a:rPr lang="en-US" altLang="ja-JP" sz="3600" dirty="0" smtClean="0"/>
              <a:t> </a:t>
            </a:r>
            <a:r>
              <a:rPr lang="en-US" altLang="ja-JP" sz="3600" dirty="0"/>
              <a:t>responsiveness and relapse </a:t>
            </a:r>
            <a:r>
              <a:rPr lang="en-US" altLang="ja-JP" sz="3600" dirty="0" smtClean="0"/>
              <a:t>were </a:t>
            </a:r>
            <a:r>
              <a:rPr lang="en-US" altLang="ja-JP" sz="3600" dirty="0"/>
              <a:t>associated with CAL complication. </a:t>
            </a:r>
            <a:endParaRPr lang="en-US" altLang="ja-JP" sz="3600" dirty="0" smtClean="0"/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Initial </a:t>
            </a:r>
            <a:r>
              <a:rPr lang="en-US" altLang="ja-JP" sz="3600" dirty="0">
                <a:solidFill>
                  <a:srgbClr val="FF0000"/>
                </a:solidFill>
              </a:rPr>
              <a:t>single IVIG therapy may be useful for the prevention of large CAL caused by different factors of Kawasaki disease. </a:t>
            </a:r>
            <a:endParaRPr lang="ja-JP" altLang="ja-JP" sz="3600" dirty="0">
              <a:solidFill>
                <a:srgbClr val="FF0000"/>
              </a:solidFill>
            </a:endParaRPr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829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6000" b="1" dirty="0"/>
              <a:t>Acknowledgements </a:t>
            </a:r>
            <a:r>
              <a:rPr lang="ja-JP" altLang="ja-JP" sz="6000" dirty="0"/>
              <a:t/>
            </a:r>
            <a:br>
              <a:rPr lang="ja-JP" altLang="ja-JP" sz="6000" dirty="0"/>
            </a:b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I would like to thank the pediatric cardiologists of </a:t>
            </a:r>
            <a:r>
              <a:rPr lang="en-US" altLang="ja-JP" sz="3200" dirty="0" err="1"/>
              <a:t>Hirosaki</a:t>
            </a:r>
            <a:r>
              <a:rPr lang="en-US" altLang="ja-JP" sz="3200" dirty="0"/>
              <a:t> University School of Medicine for providing clinical information about patient 1, </a:t>
            </a:r>
            <a:r>
              <a:rPr lang="en-US" altLang="ja-JP" sz="3200" dirty="0" smtClean="0"/>
              <a:t>and all </a:t>
            </a:r>
            <a:r>
              <a:rPr lang="en-US" altLang="ja-JP" sz="3200" dirty="0"/>
              <a:t>those who were involved in the medical management of the patients included in this </a:t>
            </a:r>
            <a:r>
              <a:rPr lang="en-US" altLang="ja-JP" sz="3200" dirty="0" smtClean="0"/>
              <a:t>study.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890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b="1" dirty="0"/>
              <a:t>Thank you for your attention.</a:t>
            </a:r>
            <a:endParaRPr kumimoji="1" lang="ja-JP" altLang="en-US" sz="4800" dirty="0"/>
          </a:p>
        </p:txBody>
      </p:sp>
      <p:pic>
        <p:nvPicPr>
          <p:cNvPr id="135170" name="Picture 2" descr="C:\Users\owner\Desktop\snowman\IMG_0390.JPG"/>
          <p:cNvPicPr>
            <a:picLocks noChangeAspect="1" noChangeArrowheads="1"/>
          </p:cNvPicPr>
          <p:nvPr/>
        </p:nvPicPr>
        <p:blipFill>
          <a:blip r:embed="rId2"/>
          <a:srcRect t="6557" b="5574"/>
          <a:stretch>
            <a:fillRect/>
          </a:stretch>
        </p:blipFill>
        <p:spPr bwMode="auto">
          <a:xfrm>
            <a:off x="2828159" y="1638000"/>
            <a:ext cx="7593130" cy="50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7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511424" y="471710"/>
            <a:ext cx="8911687" cy="1280890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Immunoglobulin therapy for Kawasaki disease</a:t>
            </a:r>
            <a:endParaRPr kumimoji="1" lang="ja-JP" altLang="en-US" sz="4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3600" dirty="0"/>
              <a:t>Treatment with intravenous immunoglobulin ( IVIG ) therapy reduces the occurrence of </a:t>
            </a:r>
            <a:r>
              <a:rPr lang="en-US" altLang="ja-JP" sz="3600" dirty="0" smtClean="0"/>
              <a:t>CAL caused by Kawasaki disease.  </a:t>
            </a:r>
            <a:endParaRPr lang="ja-JP" altLang="ja-JP" sz="3600" dirty="0"/>
          </a:p>
          <a:p>
            <a:r>
              <a:rPr lang="en-US" altLang="ja-JP" sz="3600" dirty="0" smtClean="0"/>
              <a:t>However, the appropriate therapy for the prevention of large CAL has not been established. </a:t>
            </a:r>
            <a:endParaRPr lang="ja-JP" altLang="ja-JP" sz="36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95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8324"/>
          </a:xfrm>
        </p:spPr>
        <p:txBody>
          <a:bodyPr>
            <a:normAutofit/>
          </a:bodyPr>
          <a:lstStyle/>
          <a:p>
            <a:r>
              <a:rPr kumimoji="1" lang="en-US" altLang="ja-JP" sz="4400" dirty="0" smtClean="0"/>
              <a:t>3 studies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1442434"/>
            <a:ext cx="8915400" cy="377762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Effects of anti-inflammatory drugs on intravenous immunoglobulin therapy in the acute phase of Kawasaki disease.</a:t>
            </a:r>
          </a:p>
          <a:p>
            <a:r>
              <a:rPr lang="en-US" altLang="ja-JP" sz="3200" dirty="0" smtClean="0"/>
              <a:t>Prevention of large coronary artery lesions caused by Kawasaki disease.</a:t>
            </a:r>
          </a:p>
          <a:p>
            <a:r>
              <a:rPr kumimoji="1" lang="en-US" altLang="ja-JP" sz="3200" dirty="0" smtClean="0"/>
              <a:t>Background factors associated with the complications of coronary artery lesions caused by Kawasaki disease.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693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172237" y="1083439"/>
            <a:ext cx="8928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Effects </a:t>
            </a:r>
            <a:r>
              <a:rPr lang="en-US" altLang="ja-JP" sz="4000" b="1" dirty="0">
                <a:solidFill>
                  <a:prstClr val="black"/>
                </a:solidFill>
              </a:rPr>
              <a:t>of Anti-Inflammatory Drugs on Intravenous Immunoglobulin Therapy in the Acute Phase of Kawasaki Disease.</a:t>
            </a:r>
          </a:p>
          <a:p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en-US" altLang="ja-JP" sz="3200" dirty="0" err="1" smtClean="0">
                <a:solidFill>
                  <a:prstClr val="black"/>
                </a:solidFill>
              </a:rPr>
              <a:t>Toshimasa</a:t>
            </a:r>
            <a:r>
              <a:rPr lang="en-US" altLang="ja-JP" sz="3200" dirty="0" smtClean="0">
                <a:solidFill>
                  <a:prstClr val="black"/>
                </a:solidFill>
              </a:rPr>
              <a:t> 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Nakada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en-US" altLang="ja-JP" sz="3200" dirty="0" err="1" smtClean="0">
                <a:solidFill>
                  <a:prstClr val="black"/>
                </a:solidFill>
              </a:rPr>
              <a:t>Pediatr</a:t>
            </a:r>
            <a:r>
              <a:rPr lang="en-US" altLang="ja-JP" sz="3200" dirty="0" smtClean="0">
                <a:solidFill>
                  <a:prstClr val="black"/>
                </a:solidFill>
              </a:rPr>
              <a:t> 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Cardiol</a:t>
            </a:r>
            <a:r>
              <a:rPr lang="en-US" altLang="ja-JP" sz="3200" dirty="0" smtClean="0">
                <a:solidFill>
                  <a:prstClr val="black"/>
                </a:solidFill>
              </a:rPr>
              <a:t>  36:335-339,2015</a:t>
            </a:r>
          </a:p>
          <a:p>
            <a:r>
              <a:rPr lang="en-US" altLang="ja-JP" sz="3200" dirty="0">
                <a:solidFill>
                  <a:prstClr val="black"/>
                </a:solidFill>
              </a:rPr>
              <a:t>DOI: 10.1007/s00246-014-1010-7</a:t>
            </a:r>
          </a:p>
        </p:txBody>
      </p:sp>
    </p:spTree>
    <p:extLst>
      <p:ext uri="{BB962C8B-B14F-4D97-AF65-F5344CB8AC3E}">
        <p14:creationId xmlns:p14="http://schemas.microsoft.com/office/powerpoint/2010/main" val="1449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ウィスプ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3_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4_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5_ウィスプ">
  <a:themeElements>
    <a:clrScheme name="ウィスプ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3728</TotalTime>
  <Words>2817</Words>
  <Application>Microsoft Office PowerPoint</Application>
  <PresentationFormat>ワイド画面</PresentationFormat>
  <Paragraphs>327</Paragraphs>
  <Slides>62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80" baseType="lpstr">
      <vt:lpstr>Adobe Gothic Std B</vt:lpstr>
      <vt:lpstr>ＭＳ Ｐゴシック</vt:lpstr>
      <vt:lpstr>ＭＳ 明朝</vt:lpstr>
      <vt:lpstr>SimSun</vt:lpstr>
      <vt:lpstr>メイリオ</vt:lpstr>
      <vt:lpstr>Arial</vt:lpstr>
      <vt:lpstr>Calibri</vt:lpstr>
      <vt:lpstr>Century</vt:lpstr>
      <vt:lpstr>Century Gothic</vt:lpstr>
      <vt:lpstr>Times New Roman</vt:lpstr>
      <vt:lpstr>Wingdings 3</vt:lpstr>
      <vt:lpstr>ウィスプ</vt:lpstr>
      <vt:lpstr>1_ウィスプ</vt:lpstr>
      <vt:lpstr>2_ウィスプ</vt:lpstr>
      <vt:lpstr>3_ウィスプ</vt:lpstr>
      <vt:lpstr>4_ウィスプ</vt:lpstr>
      <vt:lpstr>5_ウィスプ</vt:lpstr>
      <vt:lpstr>Document</vt:lpstr>
      <vt:lpstr>Usefulness of initial single intravenous immunoglobulin therapy for Kawasaki disease  　　　　　　　　　　　　　　　　　　   </vt:lpstr>
      <vt:lpstr>Kawasaki disease</vt:lpstr>
      <vt:lpstr>Clinical features of coronary artery lesions (CAL) caused by Kawasaki disease </vt:lpstr>
      <vt:lpstr>Large CAL developed into subsequent stenosis</vt:lpstr>
      <vt:lpstr>Small CAL regressed without stenotic lesions</vt:lpstr>
      <vt:lpstr>Japanese nationwide survey for Kawasaki disease: decreasing prevalence of CAL</vt:lpstr>
      <vt:lpstr>Immunoglobulin therapy for Kawasaki disease</vt:lpstr>
      <vt:lpstr>3 studies</vt:lpstr>
      <vt:lpstr>PowerPoint プレゼンテーション</vt:lpstr>
      <vt:lpstr>Introduction-1 </vt:lpstr>
      <vt:lpstr>Introduction-2</vt:lpstr>
      <vt:lpstr>Introduction-3</vt:lpstr>
      <vt:lpstr>Methods-1 </vt:lpstr>
      <vt:lpstr>Methods-2 </vt:lpstr>
      <vt:lpstr>Methods-3</vt:lpstr>
      <vt:lpstr>ADs Therapy </vt:lpstr>
      <vt:lpstr>A dose of aspirin and flurbiprofen </vt:lpstr>
      <vt:lpstr>IVIG Therapy </vt:lpstr>
      <vt:lpstr>Additional Therapy </vt:lpstr>
      <vt:lpstr>Definition of responsiveness and resistance to IVIG Therapy </vt:lpstr>
      <vt:lpstr>Diagnosis of CAL </vt:lpstr>
      <vt:lpstr>Results about therapy </vt:lpstr>
      <vt:lpstr>Results about CAL</vt:lpstr>
      <vt:lpstr>The comparison of clinical findings between the S and T groups;＊median ( minimum – maximum)</vt:lpstr>
      <vt:lpstr>The comparison of clinical findings between the S and T groups </vt:lpstr>
      <vt:lpstr>The comparison of clinical findings between the S and T groups </vt:lpstr>
      <vt:lpstr>The comparison of clinical findings between the S and T groups </vt:lpstr>
      <vt:lpstr>Logistic regression analysis for CAL</vt:lpstr>
      <vt:lpstr>Discussion-1 </vt:lpstr>
      <vt:lpstr>Discussion-2 </vt:lpstr>
      <vt:lpstr>Discussion-3 </vt:lpstr>
      <vt:lpstr>Conclusions </vt:lpstr>
      <vt:lpstr>　　　　　　　　　　　　　　　　　　   </vt:lpstr>
      <vt:lpstr>Introduction-1 </vt:lpstr>
      <vt:lpstr>Introduction-2</vt:lpstr>
      <vt:lpstr>Introduction-3</vt:lpstr>
      <vt:lpstr>Introduction-4</vt:lpstr>
      <vt:lpstr>Methods-1 </vt:lpstr>
      <vt:lpstr>Additional Therapy </vt:lpstr>
      <vt:lpstr>Definition of Relapse of Kawasaki disease</vt:lpstr>
      <vt:lpstr>Results about therapy-1 </vt:lpstr>
      <vt:lpstr>Results about therapy-2</vt:lpstr>
      <vt:lpstr>Results about CAL</vt:lpstr>
      <vt:lpstr>The patient with the largest CAL diameter (Patient 1)</vt:lpstr>
      <vt:lpstr>PowerPoint プレゼンテーション</vt:lpstr>
      <vt:lpstr>Discussion</vt:lpstr>
      <vt:lpstr>Discussion</vt:lpstr>
      <vt:lpstr>Logistic regression analysis for CAL</vt:lpstr>
      <vt:lpstr>Discussion</vt:lpstr>
      <vt:lpstr>Discussion</vt:lpstr>
      <vt:lpstr>Conclusion    </vt:lpstr>
      <vt:lpstr>Background factors associated with the complications of coronary artery lesions caused by Kawasaki disease </vt:lpstr>
      <vt:lpstr>Methods </vt:lpstr>
      <vt:lpstr>Methods </vt:lpstr>
      <vt:lpstr>Results about CAL</vt:lpstr>
      <vt:lpstr>PowerPoint プレゼンテーション</vt:lpstr>
      <vt:lpstr>Background factors associated with complications of CCAL</vt:lpstr>
      <vt:lpstr>Discussion </vt:lpstr>
      <vt:lpstr>Discussion   </vt:lpstr>
      <vt:lpstr>Conclusions </vt:lpstr>
      <vt:lpstr>Acknowledgements  </vt:lpstr>
      <vt:lpstr>Thank you for your attention.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anti-inflammatory drugs in acute phase therapy for Kawasaki disease</dc:title>
  <dc:creator>中田利正</dc:creator>
  <cp:lastModifiedBy>中田利正</cp:lastModifiedBy>
  <cp:revision>178</cp:revision>
  <dcterms:created xsi:type="dcterms:W3CDTF">2014-05-08T07:28:18Z</dcterms:created>
  <dcterms:modified xsi:type="dcterms:W3CDTF">2015-09-28T19:20:01Z</dcterms:modified>
</cp:coreProperties>
</file>