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sldIdLst>
    <p:sldId id="256" r:id="rId2"/>
    <p:sldId id="272" r:id="rId3"/>
    <p:sldId id="257" r:id="rId4"/>
    <p:sldId id="258" r:id="rId5"/>
    <p:sldId id="271" r:id="rId6"/>
    <p:sldId id="259" r:id="rId7"/>
    <p:sldId id="274" r:id="rId8"/>
    <p:sldId id="262" r:id="rId9"/>
    <p:sldId id="276" r:id="rId10"/>
    <p:sldId id="277" r:id="rId11"/>
    <p:sldId id="278" r:id="rId12"/>
    <p:sldId id="279" r:id="rId13"/>
    <p:sldId id="280" r:id="rId14"/>
    <p:sldId id="263" r:id="rId15"/>
    <p:sldId id="275" r:id="rId16"/>
    <p:sldId id="287" r:id="rId17"/>
    <p:sldId id="282" r:id="rId18"/>
    <p:sldId id="281" r:id="rId19"/>
    <p:sldId id="289" r:id="rId20"/>
    <p:sldId id="288" r:id="rId21"/>
    <p:sldId id="284" r:id="rId22"/>
    <p:sldId id="285" r:id="rId23"/>
    <p:sldId id="264" r:id="rId24"/>
    <p:sldId id="265" r:id="rId25"/>
    <p:sldId id="267" r:id="rId26"/>
    <p:sldId id="269" r:id="rId27"/>
    <p:sldId id="270"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7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3A274-7F93-4D05-84D3-C7EFEA8A8FD7}" type="datetimeFigureOut">
              <a:rPr lang="en-US" smtClean="0"/>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AFB49-C720-4E52-8A37-2766CD78A45D}"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0AFB49-C720-4E52-8A37-2766CD78A45D}"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14A4E70-FC49-4C6A-9A9B-9D81BDCEAFBE}" type="slidenum">
              <a:rPr lang="en-US" smtClean="0"/>
              <a:pPr/>
              <a:t>‹Nº›</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4A4E70-FC49-4C6A-9A9B-9D81BDCEAFBE}" type="slidenum">
              <a:rPr lang="en-US" smtClean="0"/>
              <a:pPr/>
              <a:t>‹Nº›</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4A4E70-FC49-4C6A-9A9B-9D81BDCEAFBE}" type="slidenum">
              <a:rPr lang="en-US" smtClean="0"/>
              <a:pPr/>
              <a:t>‹Nº›</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4A4E70-FC49-4C6A-9A9B-9D81BDCEAFBE}" type="slidenum">
              <a:rPr lang="en-US" smtClean="0"/>
              <a:pPr/>
              <a:t>‹Nº›</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4A4E70-FC49-4C6A-9A9B-9D81BDCEAFBE}" type="slidenum">
              <a:rPr lang="en-US" smtClean="0"/>
              <a:pPr/>
              <a:t>‹Nº›</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4A4E70-FC49-4C6A-9A9B-9D81BDCEAFBE}" type="slidenum">
              <a:rPr lang="en-US" smtClean="0"/>
              <a:pPr/>
              <a:t>‹Nº›</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4A4E70-FC49-4C6A-9A9B-9D81BDCEAFBE}" type="slidenum">
              <a:rPr lang="en-US" smtClean="0"/>
              <a:pPr/>
              <a:t>‹Nº›</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4A4E70-FC49-4C6A-9A9B-9D81BDCEAFBE}" type="slidenum">
              <a:rPr lang="en-US" smtClean="0"/>
              <a:pPr/>
              <a:t>‹Nº›</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14A4E70-FC49-4C6A-9A9B-9D81BDCEAFBE}" type="slidenum">
              <a:rPr lang="en-US" smtClean="0"/>
              <a:pPr/>
              <a:t>‹Nº›</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4A4E70-FC49-4C6A-9A9B-9D81BDCEAFBE}" type="slidenum">
              <a:rPr lang="en-US" smtClean="0"/>
              <a:pPr/>
              <a:t>‹Nº›</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2F40494-B240-4A25-8B24-A0055B4805DA}" type="datetimeFigureOut">
              <a:rPr lang="en-US" smtClean="0"/>
              <a:pPr/>
              <a:t>10/1/2014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4A4E70-FC49-4C6A-9A9B-9D81BDCEAFBE}" type="slidenum">
              <a:rPr lang="en-US" smtClean="0"/>
              <a:pPr/>
              <a:t>‹Nº›</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2F40494-B240-4A25-8B24-A0055B4805DA}" type="datetimeFigureOut">
              <a:rPr lang="en-US" smtClean="0"/>
              <a:pPr/>
              <a:t>10/1/2014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14A4E70-FC49-4C6A-9A9B-9D81BDCEAFBE}" type="slidenum">
              <a:rPr lang="en-US" smtClean="0"/>
              <a:pPr/>
              <a:t>‹Nº›</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dissolv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Virus" TargetMode="External"/><Relationship Id="rId2" Type="http://schemas.openxmlformats.org/officeDocument/2006/relationships/hyperlink" Target="http://en.wikipedia.org/wiki/RNA" TargetMode="External"/><Relationship Id="rId1" Type="http://schemas.openxmlformats.org/officeDocument/2006/relationships/slideLayout" Target="../slideLayouts/slideLayout2.xml"/><Relationship Id="rId5" Type="http://schemas.openxmlformats.org/officeDocument/2006/relationships/hyperlink" Target="http://en.wikipedia.org/wiki/Hebrew_University" TargetMode="External"/><Relationship Id="rId4" Type="http://schemas.openxmlformats.org/officeDocument/2006/relationships/hyperlink" Target="http://en.wikipedia.org/wiki/Virule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905000"/>
          </a:xfrm>
        </p:spPr>
        <p:txBody>
          <a:bodyPr>
            <a:noAutofit/>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solidFill>
                  <a:srgbClr val="FF0000"/>
                </a:solidFill>
              </a:rPr>
              <a:t>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err="1" smtClean="0"/>
              <a:t>Haemogram</a:t>
            </a:r>
            <a:r>
              <a:rPr lang="en-US" sz="2400" b="1" dirty="0" smtClean="0"/>
              <a:t> and serum enzymes activities of Newcastle Disease Virus challenged broiler chickens following supplemental treatment with </a:t>
            </a:r>
            <a:r>
              <a:rPr lang="en-US" sz="2400" b="1" i="1" dirty="0" smtClean="0"/>
              <a:t>Aloe </a:t>
            </a:r>
            <a:r>
              <a:rPr lang="en-US" sz="2400" b="1" i="1" dirty="0" err="1" smtClean="0"/>
              <a:t>vera</a:t>
            </a:r>
            <a:r>
              <a:rPr lang="en-US" sz="2400" b="1" i="1" dirty="0" smtClean="0"/>
              <a:t> </a:t>
            </a:r>
            <a:r>
              <a:rPr lang="en-US" sz="2400" b="1" dirty="0" smtClean="0"/>
              <a:t>extract</a:t>
            </a:r>
            <a:r>
              <a:rPr lang="en-US" sz="2400" b="1" i="1" dirty="0" smtClean="0"/>
              <a:t>.</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533400" y="1981200"/>
            <a:ext cx="8382000" cy="4572000"/>
          </a:xfrm>
        </p:spPr>
        <p:txBody>
          <a:bodyPr>
            <a:normAutofit/>
          </a:bodyPr>
          <a:lstStyle/>
          <a:p>
            <a:r>
              <a:rPr lang="en-US" sz="1400" b="1" baseline="30000" dirty="0">
                <a:latin typeface="Agency FB" pitchFamily="34" charset="0"/>
              </a:rPr>
              <a:t> </a:t>
            </a:r>
            <a:endParaRPr lang="en-US" sz="1400" dirty="0">
              <a:latin typeface="Agency FB" pitchFamily="34" charset="0"/>
            </a:endParaRPr>
          </a:p>
          <a:p>
            <a:r>
              <a:rPr lang="en-US" sz="2200" b="1" dirty="0" err="1" smtClean="0"/>
              <a:t>Ojiezeh</a:t>
            </a:r>
            <a:r>
              <a:rPr lang="en-US" sz="2200" b="1" dirty="0" smtClean="0"/>
              <a:t> I. Tony  </a:t>
            </a:r>
            <a:r>
              <a:rPr lang="en-US" sz="2200" b="1" dirty="0"/>
              <a:t>PhD, FMLSCN, LIBMS (UK)</a:t>
            </a:r>
            <a:endParaRPr lang="en-US" sz="2200" dirty="0"/>
          </a:p>
          <a:p>
            <a:r>
              <a:rPr lang="en-US" sz="2200" dirty="0"/>
              <a:t>Department of Medical Laboratory Science,</a:t>
            </a:r>
          </a:p>
          <a:p>
            <a:r>
              <a:rPr lang="en-US" sz="2200" dirty="0"/>
              <a:t>College of Medicine and Health Sciences,</a:t>
            </a:r>
          </a:p>
          <a:p>
            <a:r>
              <a:rPr lang="en-US" sz="2200" dirty="0" err="1"/>
              <a:t>Afe</a:t>
            </a:r>
            <a:r>
              <a:rPr lang="en-US" sz="2200" dirty="0"/>
              <a:t> </a:t>
            </a:r>
            <a:r>
              <a:rPr lang="en-US" sz="2200" dirty="0" err="1"/>
              <a:t>Babalola</a:t>
            </a:r>
            <a:r>
              <a:rPr lang="en-US" sz="2200" dirty="0"/>
              <a:t> </a:t>
            </a:r>
            <a:r>
              <a:rPr lang="en-US" sz="2200" dirty="0" err="1"/>
              <a:t>University,Nigeria</a:t>
            </a:r>
            <a:r>
              <a:rPr lang="en-US" sz="2200" dirty="0"/>
              <a:t>.</a:t>
            </a:r>
          </a:p>
          <a:p>
            <a:r>
              <a:rPr lang="en-US" sz="2200" dirty="0"/>
              <a:t> </a:t>
            </a:r>
          </a:p>
          <a:p>
            <a:r>
              <a:rPr lang="en-US" sz="2200" b="1" dirty="0" err="1" smtClean="0"/>
              <a:t>Ophori</a:t>
            </a:r>
            <a:r>
              <a:rPr lang="en-US" sz="2200" b="1" dirty="0" smtClean="0"/>
              <a:t> A.  Endurance </a:t>
            </a:r>
            <a:r>
              <a:rPr lang="en-US" sz="2200" b="1" dirty="0"/>
              <a:t>PhD</a:t>
            </a:r>
            <a:endParaRPr lang="en-US" sz="2200" dirty="0"/>
          </a:p>
          <a:p>
            <a:r>
              <a:rPr lang="en-US" sz="2200" dirty="0"/>
              <a:t>Department of Biological Sciences,</a:t>
            </a:r>
          </a:p>
          <a:p>
            <a:r>
              <a:rPr lang="en-US" sz="2200" dirty="0"/>
              <a:t>Novena University,</a:t>
            </a:r>
          </a:p>
          <a:p>
            <a:r>
              <a:rPr lang="en-US" sz="2200" dirty="0" err="1"/>
              <a:t>Ogume</a:t>
            </a:r>
            <a:r>
              <a:rPr lang="en-US" sz="2200" dirty="0"/>
              <a:t>, Delta state, Nigeria</a:t>
            </a:r>
          </a:p>
          <a:p>
            <a:r>
              <a:rPr lang="en-US" sz="2200" dirty="0">
                <a:latin typeface="Agency FB" pitchFamily="34" charset="0"/>
              </a:rPr>
              <a:t> </a:t>
            </a:r>
          </a:p>
          <a:p>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l"/>
            <a:r>
              <a:rPr lang="en-US" b="1" dirty="0" smtClean="0"/>
              <a:t/>
            </a:r>
            <a:br>
              <a:rPr lang="en-US" b="1" dirty="0" smtClean="0"/>
            </a:br>
            <a:r>
              <a:rPr lang="en-US" sz="3100" b="1" dirty="0" smtClean="0"/>
              <a:t>Materials and methods</a:t>
            </a:r>
            <a:r>
              <a:rPr lang="en-US" dirty="0" smtClean="0"/>
              <a:t/>
            </a:r>
            <a:br>
              <a:rPr lang="en-US" dirty="0" smtClean="0"/>
            </a:br>
            <a:endParaRPr lang="en-US" dirty="0"/>
          </a:p>
        </p:txBody>
      </p:sp>
      <p:sp>
        <p:nvSpPr>
          <p:cNvPr id="3" name="Content Placeholder 2"/>
          <p:cNvSpPr>
            <a:spLocks noGrp="1"/>
          </p:cNvSpPr>
          <p:nvPr>
            <p:ph idx="1"/>
          </p:nvPr>
        </p:nvSpPr>
        <p:spPr>
          <a:xfrm>
            <a:off x="457200" y="457200"/>
            <a:ext cx="8382000" cy="6172200"/>
          </a:xfrm>
        </p:spPr>
        <p:txBody>
          <a:bodyPr>
            <a:noAutofit/>
          </a:bodyPr>
          <a:lstStyle/>
          <a:p>
            <a:pPr>
              <a:buFont typeface="Wingdings" pitchFamily="2" charset="2"/>
              <a:buChar char="v"/>
            </a:pPr>
            <a:r>
              <a:rPr lang="en-US" sz="2000" b="1" dirty="0" smtClean="0"/>
              <a:t>Laboratory model:</a:t>
            </a:r>
            <a:r>
              <a:rPr lang="en-US" sz="2000" dirty="0" smtClean="0"/>
              <a:t> 140-day-old broiler chickens</a:t>
            </a:r>
            <a:endParaRPr lang="en-US" sz="2000" dirty="0"/>
          </a:p>
          <a:p>
            <a:pPr>
              <a:buFont typeface="Wingdings" pitchFamily="2" charset="2"/>
              <a:buChar char="v"/>
            </a:pPr>
            <a:r>
              <a:rPr lang="en-US" sz="2000" b="1" dirty="0" smtClean="0"/>
              <a:t>Inoculums </a:t>
            </a:r>
            <a:r>
              <a:rPr lang="en-US" sz="2000" dirty="0" smtClean="0"/>
              <a:t>A:  </a:t>
            </a:r>
            <a:r>
              <a:rPr lang="en-US" sz="2000" dirty="0"/>
              <a:t>vial of lyophilized challenged strain of Newcastle disease virus (NDV) was obtained from National Veterinary Research Institute, </a:t>
            </a:r>
            <a:r>
              <a:rPr lang="en-US" sz="2000" dirty="0" err="1"/>
              <a:t>Vom</a:t>
            </a:r>
            <a:r>
              <a:rPr lang="en-US" sz="2000" dirty="0"/>
              <a:t>, Plateau state, Nigeria. A saline suspension of 10</a:t>
            </a:r>
            <a:r>
              <a:rPr lang="en-US" sz="2000" baseline="30000" dirty="0"/>
              <a:t>6</a:t>
            </a:r>
            <a:r>
              <a:rPr lang="en-US" sz="2000" dirty="0"/>
              <a:t> ELD</a:t>
            </a:r>
            <a:r>
              <a:rPr lang="en-US" sz="2000" baseline="-25000" dirty="0"/>
              <a:t>50</a:t>
            </a:r>
            <a:r>
              <a:rPr lang="en-US" sz="2000" dirty="0"/>
              <a:t> was </a:t>
            </a:r>
            <a:r>
              <a:rPr lang="en-US" sz="2000" dirty="0" smtClean="0"/>
              <a:t>prepared.</a:t>
            </a:r>
          </a:p>
          <a:p>
            <a:pPr>
              <a:buFont typeface="Wingdings" pitchFamily="2" charset="2"/>
              <a:buChar char="v"/>
            </a:pPr>
            <a:r>
              <a:rPr lang="en-US" sz="2000" b="1" dirty="0" smtClean="0"/>
              <a:t>Aloe </a:t>
            </a:r>
            <a:r>
              <a:rPr lang="en-US" sz="2000" b="1" dirty="0" err="1"/>
              <a:t>vera</a:t>
            </a:r>
            <a:r>
              <a:rPr lang="en-US" sz="2000" b="1" dirty="0"/>
              <a:t> (AV) extract</a:t>
            </a:r>
            <a:endParaRPr lang="en-US" sz="2000" dirty="0"/>
          </a:p>
          <a:p>
            <a:pPr algn="just">
              <a:buNone/>
            </a:pPr>
            <a:r>
              <a:rPr lang="en-US" sz="2000" i="1" dirty="0"/>
              <a:t>Aloe </a:t>
            </a:r>
            <a:r>
              <a:rPr lang="en-US" sz="2000" i="1" dirty="0" err="1"/>
              <a:t>vera</a:t>
            </a:r>
            <a:r>
              <a:rPr lang="en-US" sz="2000" i="1" dirty="0"/>
              <a:t> </a:t>
            </a:r>
            <a:r>
              <a:rPr lang="en-US" sz="2000" dirty="0"/>
              <a:t>juice was prepared following the method described by Wu </a:t>
            </a:r>
            <a:r>
              <a:rPr lang="en-US" sz="2000" i="1" dirty="0"/>
              <a:t>et al</a:t>
            </a:r>
            <a:r>
              <a:rPr lang="en-US" sz="2000" i="1" dirty="0" smtClean="0"/>
              <a:t>.</a:t>
            </a:r>
          </a:p>
          <a:p>
            <a:pPr algn="just">
              <a:buNone/>
            </a:pPr>
            <a:r>
              <a:rPr lang="en-US" sz="2000" dirty="0" smtClean="0"/>
              <a:t>(</a:t>
            </a:r>
            <a:r>
              <a:rPr lang="en-US" sz="2000" dirty="0"/>
              <a:t>2006) with slight modification. The AV extract was evaporated to dryness at </a:t>
            </a:r>
            <a:endParaRPr lang="en-US" sz="2000" dirty="0" smtClean="0"/>
          </a:p>
          <a:p>
            <a:pPr algn="just">
              <a:buNone/>
            </a:pPr>
            <a:r>
              <a:rPr lang="en-US" sz="2000" dirty="0" smtClean="0"/>
              <a:t>37°C </a:t>
            </a:r>
            <a:r>
              <a:rPr lang="en-US" sz="2000" dirty="0"/>
              <a:t>using a Speed </a:t>
            </a:r>
            <a:r>
              <a:rPr lang="en-US" sz="2000" dirty="0" err="1"/>
              <a:t>Vac</a:t>
            </a:r>
            <a:r>
              <a:rPr lang="en-US" sz="2000" dirty="0"/>
              <a:t> (Model 7811001, </a:t>
            </a:r>
            <a:r>
              <a:rPr lang="en-US" sz="2000" dirty="0" err="1"/>
              <a:t>Labconco</a:t>
            </a:r>
            <a:r>
              <a:rPr lang="en-US" sz="2000" dirty="0"/>
              <a:t>, USA). The recovered </a:t>
            </a:r>
            <a:endParaRPr lang="en-US" sz="2000" dirty="0" smtClean="0"/>
          </a:p>
          <a:p>
            <a:pPr algn="just">
              <a:buNone/>
            </a:pPr>
            <a:r>
              <a:rPr lang="en-US" sz="2000" dirty="0" smtClean="0"/>
              <a:t>extract </a:t>
            </a:r>
            <a:r>
              <a:rPr lang="en-US" sz="2000" dirty="0"/>
              <a:t>was weighed and formulated in distilled water to give the required </a:t>
            </a:r>
            <a:endParaRPr lang="en-US" sz="2000" dirty="0" smtClean="0"/>
          </a:p>
          <a:p>
            <a:pPr algn="just">
              <a:buNone/>
            </a:pPr>
            <a:r>
              <a:rPr lang="en-US" sz="2000" dirty="0" smtClean="0"/>
              <a:t>dose.</a:t>
            </a:r>
          </a:p>
          <a:p>
            <a:pPr>
              <a:buFont typeface="Wingdings" pitchFamily="2" charset="2"/>
              <a:buChar char="v"/>
            </a:pPr>
            <a:r>
              <a:rPr lang="en-US" sz="2000" b="1" dirty="0" smtClean="0"/>
              <a:t>Treatment </a:t>
            </a:r>
            <a:r>
              <a:rPr lang="en-US" sz="2000" b="1" dirty="0"/>
              <a:t>of broilers</a:t>
            </a:r>
            <a:endParaRPr lang="en-US" sz="2000" dirty="0"/>
          </a:p>
          <a:p>
            <a:r>
              <a:rPr lang="en-US" sz="2000" dirty="0"/>
              <a:t>The broilers were housed in battery cages 0.31 m</a:t>
            </a:r>
            <a:r>
              <a:rPr lang="en-US" sz="2000" baseline="30000" dirty="0"/>
              <a:t>2</a:t>
            </a:r>
            <a:r>
              <a:rPr lang="en-US" sz="2000" dirty="0"/>
              <a:t> / bird as recommended by Mustafa </a:t>
            </a:r>
            <a:r>
              <a:rPr lang="en-US" sz="2000" i="1" dirty="0"/>
              <a:t>et al</a:t>
            </a:r>
            <a:r>
              <a:rPr lang="en-US" sz="2000" dirty="0"/>
              <a:t>. (2010). </a:t>
            </a:r>
          </a:p>
          <a:p>
            <a:r>
              <a:rPr lang="en-US" sz="2000" dirty="0"/>
              <a:t>All experimental protocols complied with NIH guidelines (NRC, 1985), And was approved by the Ethical and Research Committee (ERC), Achievers University, </a:t>
            </a:r>
            <a:r>
              <a:rPr lang="en-US" sz="2000" dirty="0" err="1"/>
              <a:t>Owo</a:t>
            </a:r>
            <a:r>
              <a:rPr lang="en-US" sz="2000" dirty="0"/>
              <a:t>. </a:t>
            </a:r>
            <a:endParaRPr lang="en-US" sz="2000" dirty="0" smtClean="0"/>
          </a:p>
          <a:p>
            <a:r>
              <a:rPr lang="en-US" sz="2000" dirty="0" smtClean="0"/>
              <a:t>All </a:t>
            </a:r>
            <a:r>
              <a:rPr lang="en-US" sz="2000" dirty="0"/>
              <a:t>the birds received necessary medication and vaccination exempting NDV vaccine with the exception of the NDV vaccinated control group. </a:t>
            </a:r>
          </a:p>
          <a:p>
            <a:endParaRPr lang="en-US" sz="20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pPr algn="l"/>
            <a:r>
              <a:rPr lang="en-US" dirty="0" smtClean="0"/>
              <a:t>Grouping of broilers</a:t>
            </a:r>
            <a:endParaRPr lang="en-US" dirty="0"/>
          </a:p>
        </p:txBody>
      </p:sp>
      <p:sp>
        <p:nvSpPr>
          <p:cNvPr id="3" name="Content Placeholder 2"/>
          <p:cNvSpPr>
            <a:spLocks noGrp="1"/>
          </p:cNvSpPr>
          <p:nvPr>
            <p:ph idx="1"/>
          </p:nvPr>
        </p:nvSpPr>
        <p:spPr>
          <a:xfrm>
            <a:off x="457200" y="838200"/>
            <a:ext cx="8458200" cy="5287963"/>
          </a:xfrm>
        </p:spPr>
        <p:txBody>
          <a:bodyPr>
            <a:noAutofit/>
          </a:bodyPr>
          <a:lstStyle/>
          <a:p>
            <a:r>
              <a:rPr lang="en-US" sz="2000" dirty="0"/>
              <a:t>Grouping of birds: They </a:t>
            </a:r>
            <a:r>
              <a:rPr lang="en-US" sz="2000" dirty="0" smtClean="0"/>
              <a:t>were distributed </a:t>
            </a:r>
            <a:r>
              <a:rPr lang="en-US" sz="2000" dirty="0"/>
              <a:t>into 7 groups of 20 birds </a:t>
            </a:r>
            <a:r>
              <a:rPr lang="en-US" sz="2000" dirty="0" smtClean="0"/>
              <a:t>each 0. 5±05</a:t>
            </a:r>
          </a:p>
          <a:p>
            <a:r>
              <a:rPr lang="en-US" sz="2000" dirty="0" smtClean="0"/>
              <a:t>Group </a:t>
            </a:r>
            <a:r>
              <a:rPr lang="en-US" sz="2000" dirty="0"/>
              <a:t>I were not supplemented with </a:t>
            </a:r>
            <a:r>
              <a:rPr lang="en-US" sz="2000" i="1" dirty="0"/>
              <a:t>Aloe </a:t>
            </a:r>
            <a:r>
              <a:rPr lang="en-US" sz="2000" i="1" dirty="0" err="1"/>
              <a:t>vera</a:t>
            </a:r>
            <a:r>
              <a:rPr lang="en-US" sz="2000" i="1" dirty="0"/>
              <a:t> </a:t>
            </a:r>
            <a:r>
              <a:rPr lang="en-US" sz="2000" dirty="0"/>
              <a:t>extract </a:t>
            </a:r>
            <a:r>
              <a:rPr lang="en-US" sz="2000" dirty="0" err="1"/>
              <a:t>i.e</a:t>
            </a:r>
            <a:r>
              <a:rPr lang="en-US" sz="2000" dirty="0"/>
              <a:t> </a:t>
            </a:r>
            <a:r>
              <a:rPr lang="en-US" sz="2000" b="1" dirty="0"/>
              <a:t>0 </a:t>
            </a:r>
            <a:r>
              <a:rPr lang="en-US" sz="2000" dirty="0"/>
              <a:t>mg, </a:t>
            </a:r>
          </a:p>
          <a:p>
            <a:r>
              <a:rPr lang="en-US" sz="2000" dirty="0"/>
              <a:t>Group II were supplemented with </a:t>
            </a:r>
            <a:r>
              <a:rPr lang="en-US" sz="2000" b="1" dirty="0"/>
              <a:t>50</a:t>
            </a:r>
            <a:r>
              <a:rPr lang="en-US" sz="2000" dirty="0"/>
              <a:t> mg, </a:t>
            </a:r>
          </a:p>
          <a:p>
            <a:r>
              <a:rPr lang="en-US" sz="2000" dirty="0"/>
              <a:t>Group III were supplemented </a:t>
            </a:r>
            <a:r>
              <a:rPr lang="en-US" sz="2000" b="1" dirty="0"/>
              <a:t>100</a:t>
            </a:r>
            <a:r>
              <a:rPr lang="en-US" sz="2000" dirty="0"/>
              <a:t> mg, </a:t>
            </a:r>
          </a:p>
          <a:p>
            <a:r>
              <a:rPr lang="en-US" sz="2000" dirty="0"/>
              <a:t>Group IV were supplemented </a:t>
            </a:r>
            <a:r>
              <a:rPr lang="en-US" sz="2000" b="1" dirty="0"/>
              <a:t>150</a:t>
            </a:r>
            <a:r>
              <a:rPr lang="en-US" sz="2000" dirty="0"/>
              <a:t> mg, </a:t>
            </a:r>
          </a:p>
          <a:p>
            <a:r>
              <a:rPr lang="en-US" sz="2000" dirty="0"/>
              <a:t>Group V were supplemented </a:t>
            </a:r>
            <a:r>
              <a:rPr lang="en-US" sz="2000" b="1" dirty="0"/>
              <a:t>100</a:t>
            </a:r>
            <a:r>
              <a:rPr lang="en-US" sz="2000" dirty="0"/>
              <a:t> mg but not challenged with NDV (</a:t>
            </a:r>
            <a:r>
              <a:rPr lang="en-US" sz="2000" b="1" dirty="0"/>
              <a:t>SNC</a:t>
            </a:r>
            <a:r>
              <a:rPr lang="en-US" sz="2000" dirty="0"/>
              <a:t>), </a:t>
            </a:r>
          </a:p>
          <a:p>
            <a:r>
              <a:rPr lang="en-US" sz="2000" dirty="0"/>
              <a:t>Group VI were not supplemented and not challenged with NDV (</a:t>
            </a:r>
            <a:r>
              <a:rPr lang="en-US" sz="2000" b="1" dirty="0"/>
              <a:t>NSNC</a:t>
            </a:r>
            <a:r>
              <a:rPr lang="en-US" sz="2000" dirty="0"/>
              <a:t>) &amp;</a:t>
            </a:r>
          </a:p>
          <a:p>
            <a:r>
              <a:rPr lang="en-US" sz="2000" dirty="0"/>
              <a:t>Group VII were vaccinated, not supplemented and not challenged with NDV (</a:t>
            </a:r>
            <a:r>
              <a:rPr lang="en-US" sz="2000" b="1" dirty="0"/>
              <a:t>VNSNC</a:t>
            </a:r>
            <a:r>
              <a:rPr lang="en-US" sz="2000" dirty="0"/>
              <a:t>). </a:t>
            </a:r>
          </a:p>
          <a:p>
            <a:pPr>
              <a:buNone/>
            </a:pPr>
            <a:endParaRPr lang="en-US" sz="2000" dirty="0"/>
          </a:p>
          <a:p>
            <a:r>
              <a:rPr lang="en-US" sz="2000" dirty="0"/>
              <a:t>Each treatment group was supplemented for 30 days. Birds were then challenged with intramuscular administration of inoculums bearing 0.2 ml of 10</a:t>
            </a:r>
            <a:r>
              <a:rPr lang="en-US" sz="2000" baseline="30000" dirty="0"/>
              <a:t>6 </a:t>
            </a:r>
            <a:r>
              <a:rPr lang="en-US" sz="2000" dirty="0"/>
              <a:t>ELD</a:t>
            </a:r>
            <a:r>
              <a:rPr lang="en-US" sz="2000" b="1" baseline="-25000" dirty="0"/>
              <a:t>50</a:t>
            </a:r>
            <a:r>
              <a:rPr lang="en-US" sz="2000" b="1" dirty="0"/>
              <a:t> </a:t>
            </a:r>
            <a:r>
              <a:rPr lang="en-US" sz="2000" dirty="0"/>
              <a:t>(50 percent Embryo Lethal Dose) of saline suspension of NDV on the 30</a:t>
            </a:r>
            <a:r>
              <a:rPr lang="en-US" sz="2000" baseline="30000" dirty="0"/>
              <a:t>th</a:t>
            </a:r>
            <a:r>
              <a:rPr lang="en-US" sz="2000" dirty="0"/>
              <a:t> day, and were examined for clinical signs and symptoms, samples were harvested from the wing veins. </a:t>
            </a:r>
          </a:p>
          <a:p>
            <a:endParaRPr lang="en-US" sz="16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l"/>
            <a:r>
              <a:rPr lang="en-US" dirty="0" smtClean="0"/>
              <a:t>Laboratory Analysis</a:t>
            </a:r>
            <a:endParaRPr lang="en-US" dirty="0"/>
          </a:p>
        </p:txBody>
      </p:sp>
      <p:sp>
        <p:nvSpPr>
          <p:cNvPr id="3" name="Content Placeholder 2"/>
          <p:cNvSpPr>
            <a:spLocks noGrp="1"/>
          </p:cNvSpPr>
          <p:nvPr>
            <p:ph idx="1"/>
          </p:nvPr>
        </p:nvSpPr>
        <p:spPr>
          <a:xfrm>
            <a:off x="685800" y="990600"/>
            <a:ext cx="8229600" cy="5440363"/>
          </a:xfrm>
        </p:spPr>
        <p:txBody>
          <a:bodyPr>
            <a:normAutofit fontScale="25000" lnSpcReduction="20000"/>
          </a:bodyPr>
          <a:lstStyle/>
          <a:p>
            <a:pPr>
              <a:buFont typeface="Wingdings" pitchFamily="2" charset="2"/>
              <a:buChar char="v"/>
            </a:pPr>
            <a:r>
              <a:rPr lang="en-US" sz="8000" b="1" dirty="0" err="1"/>
              <a:t>Haematological</a:t>
            </a:r>
            <a:r>
              <a:rPr lang="en-US" sz="8000" b="1" dirty="0"/>
              <a:t> parameters </a:t>
            </a:r>
            <a:endParaRPr lang="en-US" sz="8000" dirty="0"/>
          </a:p>
          <a:p>
            <a:r>
              <a:rPr lang="en-US" sz="8000" dirty="0"/>
              <a:t>-Pack Cell Volume (PCV),</a:t>
            </a:r>
          </a:p>
          <a:p>
            <a:r>
              <a:rPr lang="en-US" sz="8000" dirty="0"/>
              <a:t>-</a:t>
            </a:r>
            <a:r>
              <a:rPr lang="en-US" sz="8000" dirty="0" err="1"/>
              <a:t>Haemoglobin</a:t>
            </a:r>
            <a:r>
              <a:rPr lang="en-US" sz="8000" dirty="0"/>
              <a:t> (</a:t>
            </a:r>
            <a:r>
              <a:rPr lang="en-US" sz="8000" dirty="0" err="1"/>
              <a:t>Hb</a:t>
            </a:r>
            <a:r>
              <a:rPr lang="en-US" sz="8000" dirty="0"/>
              <a:t>), </a:t>
            </a:r>
          </a:p>
          <a:p>
            <a:r>
              <a:rPr lang="en-US" sz="8000" dirty="0"/>
              <a:t>-Leukocyte (total WBC and differential count)</a:t>
            </a:r>
          </a:p>
          <a:p>
            <a:pPr>
              <a:buNone/>
            </a:pPr>
            <a:endParaRPr lang="en-US" sz="8000" dirty="0"/>
          </a:p>
          <a:p>
            <a:pPr>
              <a:buFont typeface="Wingdings" pitchFamily="2" charset="2"/>
              <a:buChar char="v"/>
            </a:pPr>
            <a:r>
              <a:rPr lang="en-US" sz="8000" b="1" dirty="0"/>
              <a:t>Serum biochemistry </a:t>
            </a:r>
            <a:endParaRPr lang="en-US" sz="8000" dirty="0"/>
          </a:p>
          <a:p>
            <a:r>
              <a:rPr lang="en-US" sz="8000" dirty="0"/>
              <a:t>Levels of </a:t>
            </a:r>
          </a:p>
          <a:p>
            <a:r>
              <a:rPr lang="en-US" sz="8000" dirty="0"/>
              <a:t>Total protein (TP</a:t>
            </a:r>
            <a:r>
              <a:rPr lang="en-US" sz="8000" dirty="0" smtClean="0"/>
              <a:t>) </a:t>
            </a:r>
            <a:endParaRPr lang="en-US" sz="8000" dirty="0"/>
          </a:p>
          <a:p>
            <a:r>
              <a:rPr lang="en-US" sz="8000" dirty="0"/>
              <a:t>Albumin (</a:t>
            </a:r>
            <a:r>
              <a:rPr lang="en-US" sz="8000" dirty="0" err="1"/>
              <a:t>Ab</a:t>
            </a:r>
            <a:r>
              <a:rPr lang="en-US" sz="8000" dirty="0" smtClean="0"/>
              <a:t>)</a:t>
            </a:r>
            <a:endParaRPr lang="en-US" sz="8000" dirty="0"/>
          </a:p>
          <a:p>
            <a:r>
              <a:rPr lang="en-US" sz="8000" dirty="0"/>
              <a:t>Globulin (G</a:t>
            </a:r>
            <a:r>
              <a:rPr lang="en-US" sz="8000" dirty="0" smtClean="0"/>
              <a:t>) </a:t>
            </a:r>
            <a:endParaRPr lang="en-US" sz="8000" dirty="0"/>
          </a:p>
          <a:p>
            <a:r>
              <a:rPr lang="en-US" sz="8000" dirty="0" err="1"/>
              <a:t>Creatinin</a:t>
            </a:r>
            <a:r>
              <a:rPr lang="en-US" sz="8000" dirty="0"/>
              <a:t> (CRK</a:t>
            </a:r>
            <a:r>
              <a:rPr lang="en-US" sz="8000" dirty="0" smtClean="0"/>
              <a:t>)</a:t>
            </a:r>
            <a:endParaRPr lang="en-US" sz="8000" dirty="0"/>
          </a:p>
          <a:p>
            <a:r>
              <a:rPr lang="en-US" sz="8000" dirty="0"/>
              <a:t>Gamma </a:t>
            </a:r>
            <a:r>
              <a:rPr lang="en-US" sz="8000" dirty="0" err="1"/>
              <a:t>glutamyltransaminase</a:t>
            </a:r>
            <a:r>
              <a:rPr lang="en-US" sz="8000" dirty="0"/>
              <a:t> (ϒGT</a:t>
            </a:r>
            <a:r>
              <a:rPr lang="en-US" sz="8000" dirty="0" smtClean="0"/>
              <a:t>)</a:t>
            </a:r>
            <a:endParaRPr lang="en-US" sz="8000" dirty="0"/>
          </a:p>
          <a:p>
            <a:r>
              <a:rPr lang="en-US" sz="8000" dirty="0" err="1"/>
              <a:t>Alanine</a:t>
            </a:r>
            <a:r>
              <a:rPr lang="en-US" sz="8000" dirty="0"/>
              <a:t> </a:t>
            </a:r>
            <a:r>
              <a:rPr lang="en-US" sz="8000" dirty="0" err="1"/>
              <a:t>aminotransaminase</a:t>
            </a:r>
            <a:r>
              <a:rPr lang="en-US" sz="8000" dirty="0"/>
              <a:t> (ALT) </a:t>
            </a:r>
          </a:p>
          <a:p>
            <a:r>
              <a:rPr lang="en-US" sz="8000" dirty="0" err="1"/>
              <a:t>Aspartate</a:t>
            </a:r>
            <a:r>
              <a:rPr lang="en-US" sz="8000" dirty="0"/>
              <a:t> </a:t>
            </a:r>
            <a:r>
              <a:rPr lang="en-US" sz="8000" dirty="0" err="1"/>
              <a:t>aminotransaminase</a:t>
            </a:r>
            <a:r>
              <a:rPr lang="en-US" sz="8000" dirty="0"/>
              <a:t> (AST) </a:t>
            </a:r>
          </a:p>
          <a:p>
            <a:r>
              <a:rPr lang="en-US" sz="8000" dirty="0" smtClean="0"/>
              <a:t>Urea</a:t>
            </a:r>
            <a:endParaRPr lang="en-US" sz="8000" dirty="0"/>
          </a:p>
          <a:p>
            <a:r>
              <a:rPr lang="en-US" sz="8000" dirty="0"/>
              <a:t>Uric </a:t>
            </a:r>
            <a:r>
              <a:rPr lang="en-US" sz="8000" dirty="0" smtClean="0"/>
              <a:t>acid and</a:t>
            </a:r>
            <a:endParaRPr lang="en-US" sz="8000" dirty="0"/>
          </a:p>
          <a:p>
            <a:r>
              <a:rPr lang="en-US" sz="8000" dirty="0"/>
              <a:t>Alkaline phosphate (AKP</a:t>
            </a:r>
            <a:r>
              <a:rPr lang="en-US" sz="8000" dirty="0" smtClean="0"/>
              <a:t>)</a:t>
            </a:r>
            <a:r>
              <a:rPr lang="en-US" sz="8000" b="1" dirty="0"/>
              <a:t> </a:t>
            </a:r>
            <a:endParaRPr lang="en-US" sz="8000" dirty="0"/>
          </a:p>
          <a:p>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sz="2000" b="1" dirty="0" smtClean="0"/>
              <a:t>Results</a:t>
            </a:r>
            <a:endParaRPr lang="en-US"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endParaRPr lang="en-US" dirty="0"/>
          </a:p>
          <a:p>
            <a:pPr>
              <a:buFont typeface="Wingdings" pitchFamily="2" charset="2"/>
              <a:buChar char="v"/>
            </a:pPr>
            <a:r>
              <a:rPr lang="en-US" b="1" dirty="0"/>
              <a:t>Serum biochemistry of </a:t>
            </a:r>
            <a:r>
              <a:rPr lang="en-US" b="1" i="1" dirty="0"/>
              <a:t>Aloe </a:t>
            </a:r>
            <a:r>
              <a:rPr lang="en-US" b="1" i="1" dirty="0" err="1"/>
              <a:t>vera</a:t>
            </a:r>
            <a:r>
              <a:rPr lang="en-US" b="1" dirty="0"/>
              <a:t> supplemented broilers</a:t>
            </a:r>
            <a:endParaRPr lang="en-US" dirty="0"/>
          </a:p>
          <a:p>
            <a:r>
              <a:rPr lang="en-US" dirty="0" smtClean="0"/>
              <a:t> AST </a:t>
            </a:r>
            <a:r>
              <a:rPr lang="en-US" dirty="0"/>
              <a:t>and ϒGT (indicative of tissues damage thereby causing leakage of enzymes to the blood stream) CRK indicates some sort of muscle damage; CRK and Urea are insensitive and relatively poor diagnostic test in birds. </a:t>
            </a:r>
            <a:endParaRPr lang="en-US" dirty="0" smtClean="0"/>
          </a:p>
          <a:p>
            <a:endParaRPr lang="en-US" dirty="0" smtClean="0"/>
          </a:p>
          <a:p>
            <a:r>
              <a:rPr lang="en-US" dirty="0" err="1" smtClean="0"/>
              <a:t>Transaminases</a:t>
            </a:r>
            <a:r>
              <a:rPr lang="en-US" dirty="0" smtClean="0"/>
              <a:t> </a:t>
            </a:r>
            <a:r>
              <a:rPr lang="en-US" dirty="0"/>
              <a:t>are commonly used indicators of cellular necrosis and increase in serum concentration may indicate liver </a:t>
            </a:r>
            <a:r>
              <a:rPr lang="en-US" dirty="0" smtClean="0"/>
              <a:t>malfunction. They </a:t>
            </a:r>
            <a:r>
              <a:rPr lang="en-US" dirty="0"/>
              <a:t>occupy a central position in amino acid metabolism the concentration of these enzymes </a:t>
            </a:r>
            <a:r>
              <a:rPr lang="en-US" dirty="0" smtClean="0"/>
              <a:t>in the serum predict </a:t>
            </a:r>
            <a:r>
              <a:rPr lang="en-US" dirty="0"/>
              <a:t>the severity of damage. </a:t>
            </a:r>
            <a:endParaRPr lang="en-US" dirty="0" smtClean="0"/>
          </a:p>
          <a:p>
            <a:endParaRPr lang="en-US" dirty="0" smtClean="0"/>
          </a:p>
          <a:p>
            <a:r>
              <a:rPr lang="en-US" dirty="0" smtClean="0"/>
              <a:t>Physiological </a:t>
            </a:r>
            <a:r>
              <a:rPr lang="en-US" dirty="0"/>
              <a:t>status </a:t>
            </a:r>
            <a:r>
              <a:rPr lang="en-US" dirty="0" smtClean="0"/>
              <a:t>such as age, pregnancy </a:t>
            </a:r>
            <a:r>
              <a:rPr lang="en-US" dirty="0"/>
              <a:t>and disease </a:t>
            </a:r>
            <a:r>
              <a:rPr lang="en-US" dirty="0" smtClean="0"/>
              <a:t>conditions of animals and humans will significant influence serum AKP level of patients </a:t>
            </a:r>
            <a:endParaRPr lang="en-US" dirty="0"/>
          </a:p>
          <a:p>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hart 3"/>
          <p:cNvPicPr>
            <a:picLocks noChangeArrowheads="1"/>
          </p:cNvPicPr>
          <p:nvPr/>
        </p:nvPicPr>
        <p:blipFill>
          <a:blip r:embed="rId2"/>
          <a:srcRect/>
          <a:stretch>
            <a:fillRect/>
          </a:stretch>
        </p:blipFill>
        <p:spPr bwMode="auto">
          <a:xfrm>
            <a:off x="381000" y="4419600"/>
            <a:ext cx="4419600" cy="1905000"/>
          </a:xfrm>
          <a:prstGeom prst="rect">
            <a:avLst/>
          </a:prstGeom>
          <a:noFill/>
          <a:ln w="9525">
            <a:noFill/>
            <a:miter lim="800000"/>
            <a:headEnd/>
            <a:tailEnd/>
          </a:ln>
        </p:spPr>
      </p:pic>
      <p:pic>
        <p:nvPicPr>
          <p:cNvPr id="3" name="Chart 2"/>
          <p:cNvPicPr>
            <a:picLocks noChangeArrowheads="1"/>
          </p:cNvPicPr>
          <p:nvPr/>
        </p:nvPicPr>
        <p:blipFill>
          <a:blip r:embed="rId3"/>
          <a:srcRect/>
          <a:stretch>
            <a:fillRect/>
          </a:stretch>
        </p:blipFill>
        <p:spPr bwMode="auto">
          <a:xfrm>
            <a:off x="304800" y="2209800"/>
            <a:ext cx="4419600" cy="1981200"/>
          </a:xfrm>
          <a:prstGeom prst="rect">
            <a:avLst/>
          </a:prstGeom>
          <a:noFill/>
          <a:ln w="9525">
            <a:noFill/>
            <a:miter lim="800000"/>
            <a:headEnd/>
            <a:tailEnd/>
          </a:ln>
        </p:spPr>
      </p:pic>
      <p:pic>
        <p:nvPicPr>
          <p:cNvPr id="2052" name="Chart 1"/>
          <p:cNvPicPr>
            <a:picLocks noChangeArrowheads="1"/>
          </p:cNvPicPr>
          <p:nvPr/>
        </p:nvPicPr>
        <p:blipFill>
          <a:blip r:embed="rId4"/>
          <a:srcRect/>
          <a:stretch>
            <a:fillRect/>
          </a:stretch>
        </p:blipFill>
        <p:spPr bwMode="auto">
          <a:xfrm>
            <a:off x="304800" y="228600"/>
            <a:ext cx="4419600" cy="1858963"/>
          </a:xfrm>
          <a:prstGeom prst="rect">
            <a:avLst/>
          </a:prstGeom>
          <a:noFill/>
          <a:ln w="9525">
            <a:noFill/>
            <a:miter lim="800000"/>
            <a:headEnd/>
            <a:tailEnd/>
          </a:ln>
        </p:spPr>
      </p:pic>
      <p:graphicFrame>
        <p:nvGraphicFramePr>
          <p:cNvPr id="5" name="Table 4"/>
          <p:cNvGraphicFramePr>
            <a:graphicFrameLocks noGrp="1"/>
          </p:cNvGraphicFramePr>
          <p:nvPr/>
        </p:nvGraphicFramePr>
        <p:xfrm>
          <a:off x="4953000" y="3124200"/>
          <a:ext cx="3429000" cy="951865"/>
        </p:xfrm>
        <a:graphic>
          <a:graphicData uri="http://schemas.openxmlformats.org/drawingml/2006/table">
            <a:tbl>
              <a:tblPr/>
              <a:tblGrid>
                <a:gridCol w="3429000"/>
              </a:tblGrid>
              <a:tr h="9144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050" b="1" dirty="0" smtClean="0">
                          <a:latin typeface="Times New Roman"/>
                          <a:ea typeface="Calibri"/>
                          <a:cs typeface="Times New Roman"/>
                        </a:rPr>
                        <a:t>Figure</a:t>
                      </a:r>
                      <a:r>
                        <a:rPr lang="en-US" sz="1050" b="1" baseline="0" dirty="0" smtClean="0">
                          <a:latin typeface="Times New Roman"/>
                          <a:ea typeface="Calibri"/>
                          <a:cs typeface="Times New Roman"/>
                        </a:rPr>
                        <a:t> 2. </a:t>
                      </a:r>
                      <a:r>
                        <a:rPr lang="en-US" sz="1100" b="1" kern="1200" dirty="0" smtClean="0">
                          <a:solidFill>
                            <a:schemeClr val="tx1"/>
                          </a:solidFill>
                          <a:latin typeface="+mn-lt"/>
                          <a:ea typeface="+mn-ea"/>
                          <a:cs typeface="+mn-cs"/>
                        </a:rPr>
                        <a:t>Serum </a:t>
                      </a:r>
                      <a:r>
                        <a:rPr lang="en-US" sz="1100" b="1" kern="1200" dirty="0" err="1" smtClean="0">
                          <a:solidFill>
                            <a:schemeClr val="tx1"/>
                          </a:solidFill>
                          <a:latin typeface="+mn-lt"/>
                          <a:ea typeface="+mn-ea"/>
                          <a:cs typeface="+mn-cs"/>
                        </a:rPr>
                        <a:t>Alkalin</a:t>
                      </a:r>
                      <a:r>
                        <a:rPr lang="en-US" sz="1100" b="1" kern="1200" dirty="0" smtClean="0">
                          <a:solidFill>
                            <a:schemeClr val="tx1"/>
                          </a:solidFill>
                          <a:latin typeface="+mn-lt"/>
                          <a:ea typeface="+mn-ea"/>
                          <a:cs typeface="+mn-cs"/>
                        </a:rPr>
                        <a:t> </a:t>
                      </a:r>
                      <a:r>
                        <a:rPr lang="en-US" sz="1100" b="1" kern="1200" dirty="0" err="1" smtClean="0">
                          <a:solidFill>
                            <a:schemeClr val="tx1"/>
                          </a:solidFill>
                          <a:latin typeface="+mn-lt"/>
                          <a:ea typeface="+mn-ea"/>
                          <a:cs typeface="+mn-cs"/>
                        </a:rPr>
                        <a:t>phosphatase</a:t>
                      </a:r>
                      <a:r>
                        <a:rPr lang="en-US" sz="1100" b="1" kern="1200" dirty="0" smtClean="0">
                          <a:solidFill>
                            <a:schemeClr val="tx1"/>
                          </a:solidFill>
                          <a:latin typeface="+mn-lt"/>
                          <a:ea typeface="+mn-ea"/>
                          <a:cs typeface="+mn-cs"/>
                        </a:rPr>
                        <a:t>,</a:t>
                      </a:r>
                      <a:r>
                        <a:rPr lang="en-US" sz="1100" b="1" kern="1200" baseline="0" dirty="0" smtClean="0">
                          <a:solidFill>
                            <a:schemeClr val="tx1"/>
                          </a:solidFill>
                          <a:latin typeface="+mn-lt"/>
                          <a:ea typeface="+mn-ea"/>
                          <a:cs typeface="+mn-cs"/>
                        </a:rPr>
                        <a:t> </a:t>
                      </a:r>
                      <a:r>
                        <a:rPr lang="en-US" sz="1100" b="1" kern="1200" baseline="0" dirty="0" err="1" smtClean="0">
                          <a:solidFill>
                            <a:schemeClr val="tx1"/>
                          </a:solidFill>
                          <a:latin typeface="+mn-lt"/>
                          <a:ea typeface="+mn-ea"/>
                          <a:cs typeface="+mn-cs"/>
                        </a:rPr>
                        <a:t>Gamm</a:t>
                      </a:r>
                      <a:r>
                        <a:rPr lang="en-US" sz="1100" b="1" kern="1200" baseline="0" dirty="0" smtClean="0">
                          <a:solidFill>
                            <a:schemeClr val="tx1"/>
                          </a:solidFill>
                          <a:latin typeface="+mn-lt"/>
                          <a:ea typeface="+mn-ea"/>
                          <a:cs typeface="+mn-cs"/>
                        </a:rPr>
                        <a:t> globulin </a:t>
                      </a:r>
                      <a:r>
                        <a:rPr lang="en-US" sz="1100" b="1" kern="1200" baseline="0" dirty="0" err="1" smtClean="0">
                          <a:solidFill>
                            <a:schemeClr val="tx1"/>
                          </a:solidFill>
                          <a:latin typeface="+mn-lt"/>
                          <a:ea typeface="+mn-ea"/>
                          <a:cs typeface="+mn-cs"/>
                        </a:rPr>
                        <a:t>Transamerase</a:t>
                      </a:r>
                      <a:r>
                        <a:rPr lang="en-US" sz="1100" b="1" kern="1200" baseline="0" dirty="0" smtClean="0">
                          <a:solidFill>
                            <a:schemeClr val="tx1"/>
                          </a:solidFill>
                          <a:latin typeface="+mn-lt"/>
                          <a:ea typeface="+mn-ea"/>
                          <a:cs typeface="+mn-cs"/>
                        </a:rPr>
                        <a:t> and </a:t>
                      </a:r>
                      <a:r>
                        <a:rPr lang="en-US" sz="1100" b="1" kern="1200" baseline="0" dirty="0" err="1" smtClean="0">
                          <a:solidFill>
                            <a:schemeClr val="tx1"/>
                          </a:solidFill>
                          <a:latin typeface="+mn-lt"/>
                          <a:ea typeface="+mn-ea"/>
                          <a:cs typeface="+mn-cs"/>
                        </a:rPr>
                        <a:t>Aspatate</a:t>
                      </a:r>
                      <a:r>
                        <a:rPr lang="en-US" sz="1100" b="1" kern="1200" baseline="0" dirty="0" smtClean="0">
                          <a:solidFill>
                            <a:schemeClr val="tx1"/>
                          </a:solidFill>
                          <a:latin typeface="+mn-lt"/>
                          <a:ea typeface="+mn-ea"/>
                          <a:cs typeface="+mn-cs"/>
                        </a:rPr>
                        <a:t> </a:t>
                      </a:r>
                      <a:r>
                        <a:rPr lang="en-US" sz="1100" b="1" kern="1200" baseline="0" dirty="0" err="1" smtClean="0">
                          <a:solidFill>
                            <a:schemeClr val="tx1"/>
                          </a:solidFill>
                          <a:latin typeface="+mn-lt"/>
                          <a:ea typeface="+mn-ea"/>
                          <a:cs typeface="+mn-cs"/>
                        </a:rPr>
                        <a:t>transamerase</a:t>
                      </a:r>
                      <a:r>
                        <a:rPr lang="en-US" sz="1100" b="1" kern="1200" baseline="0" dirty="0" smtClean="0">
                          <a:solidFill>
                            <a:schemeClr val="tx1"/>
                          </a:solidFill>
                          <a:latin typeface="+mn-lt"/>
                          <a:ea typeface="+mn-ea"/>
                          <a:cs typeface="+mn-cs"/>
                        </a:rPr>
                        <a:t> </a:t>
                      </a:r>
                      <a:r>
                        <a:rPr lang="en-US" sz="1100" b="1" kern="1200" dirty="0" smtClean="0">
                          <a:solidFill>
                            <a:schemeClr val="tx1"/>
                          </a:solidFill>
                          <a:latin typeface="+mn-lt"/>
                          <a:ea typeface="+mn-ea"/>
                          <a:cs typeface="+mn-cs"/>
                        </a:rPr>
                        <a:t>activities of NDV challenged broilers following </a:t>
                      </a:r>
                      <a:r>
                        <a:rPr lang="en-US" sz="1100" b="1" i="1" kern="1200" dirty="0" smtClean="0">
                          <a:solidFill>
                            <a:schemeClr val="tx1"/>
                          </a:solidFill>
                          <a:latin typeface="+mn-lt"/>
                          <a:ea typeface="+mn-ea"/>
                          <a:cs typeface="+mn-cs"/>
                        </a:rPr>
                        <a:t>Aloe </a:t>
                      </a:r>
                      <a:r>
                        <a:rPr lang="en-US" sz="1100" b="1" i="1" kern="1200" dirty="0" err="1" smtClean="0">
                          <a:solidFill>
                            <a:schemeClr val="tx1"/>
                          </a:solidFill>
                          <a:latin typeface="+mn-lt"/>
                          <a:ea typeface="+mn-ea"/>
                          <a:cs typeface="+mn-cs"/>
                        </a:rPr>
                        <a:t>vera</a:t>
                      </a:r>
                      <a:r>
                        <a:rPr lang="en-US" sz="1100" b="1" kern="1200" dirty="0" smtClean="0">
                          <a:solidFill>
                            <a:schemeClr val="tx1"/>
                          </a:solidFill>
                          <a:latin typeface="+mn-lt"/>
                          <a:ea typeface="+mn-ea"/>
                          <a:cs typeface="+mn-cs"/>
                        </a:rPr>
                        <a:t> supplementation and control groups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029199" y="5410200"/>
          <a:ext cx="3352800" cy="563499"/>
        </p:xfrm>
        <a:graphic>
          <a:graphicData uri="http://schemas.openxmlformats.org/drawingml/2006/table">
            <a:tbl>
              <a:tblPr/>
              <a:tblGrid>
                <a:gridCol w="3352800"/>
              </a:tblGrid>
              <a:tr h="457199">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050" b="1" dirty="0" smtClean="0">
                          <a:latin typeface="Times New Roman"/>
                          <a:ea typeface="Calibri"/>
                          <a:cs typeface="Times New Roman"/>
                        </a:rPr>
                        <a:t>Figure</a:t>
                      </a:r>
                      <a:r>
                        <a:rPr lang="en-US" sz="1050" b="1" baseline="0" dirty="0" smtClean="0">
                          <a:latin typeface="Times New Roman"/>
                          <a:ea typeface="Calibri"/>
                          <a:cs typeface="Times New Roman"/>
                        </a:rPr>
                        <a:t> 3. Uric acid, urea and CRK</a:t>
                      </a:r>
                      <a:r>
                        <a:rPr lang="en-US" sz="1100" b="1" kern="1200" dirty="0" smtClean="0">
                          <a:solidFill>
                            <a:schemeClr val="tx1"/>
                          </a:solidFill>
                          <a:latin typeface="+mn-lt"/>
                          <a:ea typeface="+mn-ea"/>
                          <a:cs typeface="+mn-cs"/>
                        </a:rPr>
                        <a:t> of NDV challenged broilers following </a:t>
                      </a:r>
                      <a:r>
                        <a:rPr lang="en-US" sz="1100" b="1" i="1" kern="1200" dirty="0" smtClean="0">
                          <a:solidFill>
                            <a:schemeClr val="tx1"/>
                          </a:solidFill>
                          <a:latin typeface="+mn-lt"/>
                          <a:ea typeface="+mn-ea"/>
                          <a:cs typeface="+mn-cs"/>
                        </a:rPr>
                        <a:t>Aloe </a:t>
                      </a:r>
                      <a:r>
                        <a:rPr lang="en-US" sz="1100" b="1" i="1" kern="1200" dirty="0" err="1" smtClean="0">
                          <a:solidFill>
                            <a:schemeClr val="tx1"/>
                          </a:solidFill>
                          <a:latin typeface="+mn-lt"/>
                          <a:ea typeface="+mn-ea"/>
                          <a:cs typeface="+mn-cs"/>
                        </a:rPr>
                        <a:t>vera</a:t>
                      </a:r>
                      <a:r>
                        <a:rPr lang="en-US" sz="1100" b="1" kern="1200" dirty="0" smtClean="0">
                          <a:solidFill>
                            <a:schemeClr val="tx1"/>
                          </a:solidFill>
                          <a:latin typeface="+mn-lt"/>
                          <a:ea typeface="+mn-ea"/>
                          <a:cs typeface="+mn-cs"/>
                        </a:rPr>
                        <a:t> supplementation and control groups</a:t>
                      </a:r>
                      <a:endParaRPr lang="en-US" sz="8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4876800" y="1295400"/>
          <a:ext cx="3505200" cy="514795"/>
        </p:xfrm>
        <a:graphic>
          <a:graphicData uri="http://schemas.openxmlformats.org/drawingml/2006/table">
            <a:tbl>
              <a:tblPr/>
              <a:tblGrid>
                <a:gridCol w="3505200"/>
              </a:tblGrid>
              <a:tr h="58294">
                <a:tc>
                  <a:txBody>
                    <a:bodyPr/>
                    <a:lstStyle/>
                    <a:p>
                      <a:pPr marL="0" marR="0" algn="just">
                        <a:lnSpc>
                          <a:spcPct val="115000"/>
                        </a:lnSpc>
                        <a:spcBef>
                          <a:spcPts val="0"/>
                        </a:spcBef>
                        <a:spcAft>
                          <a:spcPts val="0"/>
                        </a:spcAft>
                      </a:pPr>
                      <a:r>
                        <a:rPr lang="en-US" sz="900" b="1" dirty="0" smtClean="0">
                          <a:latin typeface="Times New Roman"/>
                          <a:ea typeface="Calibri"/>
                          <a:cs typeface="Times New Roman"/>
                        </a:rPr>
                        <a:t>Figure</a:t>
                      </a:r>
                      <a:r>
                        <a:rPr lang="en-US" sz="900" b="1" baseline="0" dirty="0" smtClean="0">
                          <a:latin typeface="Times New Roman"/>
                          <a:ea typeface="Calibri"/>
                          <a:cs typeface="Times New Roman"/>
                        </a:rPr>
                        <a:t> 1. </a:t>
                      </a:r>
                      <a:r>
                        <a:rPr lang="en-US" sz="1000" b="1" kern="1200" dirty="0" smtClean="0">
                          <a:solidFill>
                            <a:schemeClr val="tx1"/>
                          </a:solidFill>
                          <a:latin typeface="+mn-lt"/>
                          <a:ea typeface="+mn-ea"/>
                          <a:cs typeface="+mn-cs"/>
                        </a:rPr>
                        <a:t>Serum Protein, and Albumin activities of NDV challenged broilers following </a:t>
                      </a:r>
                      <a:r>
                        <a:rPr lang="en-US" sz="1000" b="1" i="1" kern="1200" dirty="0" smtClean="0">
                          <a:solidFill>
                            <a:schemeClr val="tx1"/>
                          </a:solidFill>
                          <a:latin typeface="+mn-lt"/>
                          <a:ea typeface="+mn-ea"/>
                          <a:cs typeface="+mn-cs"/>
                        </a:rPr>
                        <a:t>Aloe </a:t>
                      </a:r>
                      <a:r>
                        <a:rPr lang="en-US" sz="1000" b="1" i="1" kern="1200" dirty="0" err="1" smtClean="0">
                          <a:solidFill>
                            <a:schemeClr val="tx1"/>
                          </a:solidFill>
                          <a:latin typeface="+mn-lt"/>
                          <a:ea typeface="+mn-ea"/>
                          <a:cs typeface="+mn-cs"/>
                        </a:rPr>
                        <a:t>vera</a:t>
                      </a:r>
                      <a:r>
                        <a:rPr lang="en-US" sz="1000" b="1" kern="1200" dirty="0" smtClean="0">
                          <a:solidFill>
                            <a:schemeClr val="tx1"/>
                          </a:solidFill>
                          <a:latin typeface="+mn-lt"/>
                          <a:ea typeface="+mn-ea"/>
                          <a:cs typeface="+mn-cs"/>
                        </a:rPr>
                        <a:t> supplementation and control groups</a:t>
                      </a:r>
                      <a:endParaRPr lang="en-US" sz="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algn="l">
              <a:buFont typeface="Wingdings" pitchFamily="2" charset="2"/>
              <a:buChar char="v"/>
            </a:pPr>
            <a:r>
              <a:rPr lang="en-US" sz="2400" b="1" dirty="0" err="1" smtClean="0"/>
              <a:t>Heamatological</a:t>
            </a:r>
            <a:r>
              <a:rPr lang="en-US" sz="2400" b="1" dirty="0" smtClean="0"/>
              <a:t> parameters</a:t>
            </a:r>
            <a:endParaRPr lang="en-US" sz="2400" b="1"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i="1" dirty="0" smtClean="0"/>
              <a:t>Aloe </a:t>
            </a:r>
            <a:r>
              <a:rPr lang="en-US" i="1" dirty="0" err="1"/>
              <a:t>vera</a:t>
            </a:r>
            <a:r>
              <a:rPr lang="en-US" dirty="0"/>
              <a:t> modulated leucocytes proliferation of the supplemented broilers and enhanced the cell differentiation in </a:t>
            </a:r>
            <a:r>
              <a:rPr lang="en-US" dirty="0" err="1"/>
              <a:t>favour</a:t>
            </a:r>
            <a:r>
              <a:rPr lang="en-US" dirty="0"/>
              <a:t> of the lymphocyte as observed in the blood smear</a:t>
            </a:r>
            <a:r>
              <a:rPr lang="en-US" dirty="0" smtClean="0"/>
              <a:t>.</a:t>
            </a:r>
          </a:p>
          <a:p>
            <a:endParaRPr lang="en-US" dirty="0"/>
          </a:p>
          <a:p>
            <a:r>
              <a:rPr lang="en-US" dirty="0"/>
              <a:t>An increasing practice among ornithologists is the use of blood smears to assess immune function of birds by counting the numbers and proportions of white blood cells (leukocytes) on blood smears, a leukocyte profile (or </a:t>
            </a:r>
            <a:r>
              <a:rPr lang="en-US" dirty="0" smtClean="0"/>
              <a:t>differential count) obtained from </a:t>
            </a:r>
            <a:r>
              <a:rPr lang="en-US" dirty="0"/>
              <a:t>the </a:t>
            </a:r>
            <a:r>
              <a:rPr lang="en-US" dirty="0" smtClean="0"/>
              <a:t>individual patients gives </a:t>
            </a:r>
            <a:r>
              <a:rPr lang="en-US" dirty="0"/>
              <a:t>insight into its immune function.</a:t>
            </a:r>
          </a:p>
          <a:p>
            <a:endParaRPr lang="en-US" dirty="0"/>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856246" y="381000"/>
            <a:ext cx="7678154" cy="5867400"/>
          </a:xfrm>
          <a:prstGeom prst="rect">
            <a:avLst/>
          </a:prstGeom>
          <a:noFill/>
          <a:ln w="9525">
            <a:noFill/>
            <a:miter lim="800000"/>
            <a:headEnd/>
            <a:tailEnd/>
          </a:ln>
        </p:spPr>
      </p:pic>
      <p:sp>
        <p:nvSpPr>
          <p:cNvPr id="41987" name="Rectangle 3"/>
          <p:cNvSpPr>
            <a:spLocks noChangeArrowheads="1"/>
          </p:cNvSpPr>
          <p:nvPr/>
        </p:nvSpPr>
        <p:spPr bwMode="auto">
          <a:xfrm>
            <a:off x="838200" y="6324600"/>
            <a:ext cx="7467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Plate 5: </a:t>
            </a:r>
            <a:r>
              <a:rPr kumimoji="0" 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Morphology of Birds red blood cell and leucocytes: L=lymphocytes, </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a:latin typeface="Tahoma" pitchFamily="34" charset="0"/>
                <a:ea typeface="Times New Roman" pitchFamily="18" charset="0"/>
                <a:cs typeface="Tahoma" pitchFamily="34" charset="0"/>
              </a:rPr>
              <a:t>	</a:t>
            </a:r>
            <a:r>
              <a:rPr kumimoji="0" 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H=</a:t>
            </a:r>
            <a:r>
              <a:rPr kumimoji="0" lang="en-US" sz="12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heterophil</a:t>
            </a:r>
            <a:r>
              <a:rPr kumimoji="0" 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M= </a:t>
            </a:r>
            <a:r>
              <a:rPr kumimoji="0" lang="en-US" sz="12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monocyte</a:t>
            </a:r>
            <a:r>
              <a:rPr kumimoji="0" 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B=</a:t>
            </a:r>
            <a:r>
              <a:rPr kumimoji="0" lang="en-US" sz="12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basophil</a:t>
            </a:r>
            <a:r>
              <a:rPr kumimoji="0" 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E=</a:t>
            </a:r>
            <a:r>
              <a:rPr kumimoji="0" lang="en-US" sz="12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eosinophil</a:t>
            </a:r>
            <a:r>
              <a:rPr kumimoji="0" 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P=platelets and R=red blood cells</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hart 4"/>
          <p:cNvPicPr>
            <a:picLocks noChangeArrowheads="1"/>
          </p:cNvPicPr>
          <p:nvPr/>
        </p:nvPicPr>
        <p:blipFill>
          <a:blip r:embed="rId2"/>
          <a:srcRect/>
          <a:stretch>
            <a:fillRect/>
          </a:stretch>
        </p:blipFill>
        <p:spPr bwMode="auto">
          <a:xfrm>
            <a:off x="457200" y="457200"/>
            <a:ext cx="4724400" cy="1828800"/>
          </a:xfrm>
          <a:prstGeom prst="rect">
            <a:avLst/>
          </a:prstGeom>
          <a:noFill/>
          <a:ln w="9525">
            <a:noFill/>
            <a:miter lim="800000"/>
            <a:headEnd/>
            <a:tailEnd/>
          </a:ln>
        </p:spPr>
      </p:pic>
      <p:pic>
        <p:nvPicPr>
          <p:cNvPr id="37891" name="Chart 5"/>
          <p:cNvPicPr>
            <a:picLocks noChangeArrowheads="1"/>
          </p:cNvPicPr>
          <p:nvPr/>
        </p:nvPicPr>
        <p:blipFill>
          <a:blip r:embed="rId3"/>
          <a:srcRect/>
          <a:stretch>
            <a:fillRect/>
          </a:stretch>
        </p:blipFill>
        <p:spPr bwMode="auto">
          <a:xfrm>
            <a:off x="457200" y="2362200"/>
            <a:ext cx="4724400" cy="1905000"/>
          </a:xfrm>
          <a:prstGeom prst="rect">
            <a:avLst/>
          </a:prstGeom>
          <a:noFill/>
          <a:ln w="9525">
            <a:noFill/>
            <a:miter lim="800000"/>
            <a:headEnd/>
            <a:tailEnd/>
          </a:ln>
        </p:spPr>
      </p:pic>
      <p:pic>
        <p:nvPicPr>
          <p:cNvPr id="37892" name="Chart 6"/>
          <p:cNvPicPr>
            <a:picLocks noChangeArrowheads="1"/>
          </p:cNvPicPr>
          <p:nvPr/>
        </p:nvPicPr>
        <p:blipFill>
          <a:blip r:embed="rId4"/>
          <a:srcRect/>
          <a:stretch>
            <a:fillRect/>
          </a:stretch>
        </p:blipFill>
        <p:spPr bwMode="auto">
          <a:xfrm>
            <a:off x="457200" y="4572000"/>
            <a:ext cx="4724400" cy="1905000"/>
          </a:xfrm>
          <a:prstGeom prst="rect">
            <a:avLst/>
          </a:prstGeom>
          <a:noFill/>
          <a:ln w="9525">
            <a:noFill/>
            <a:miter lim="800000"/>
            <a:headEnd/>
            <a:tailEnd/>
          </a:ln>
        </p:spPr>
      </p:pic>
      <p:graphicFrame>
        <p:nvGraphicFramePr>
          <p:cNvPr id="5" name="Table 4"/>
          <p:cNvGraphicFramePr>
            <a:graphicFrameLocks noGrp="1"/>
          </p:cNvGraphicFramePr>
          <p:nvPr/>
        </p:nvGraphicFramePr>
        <p:xfrm>
          <a:off x="5334000" y="1752600"/>
          <a:ext cx="3352800" cy="563499"/>
        </p:xfrm>
        <a:graphic>
          <a:graphicData uri="http://schemas.openxmlformats.org/drawingml/2006/table">
            <a:tbl>
              <a:tblPr/>
              <a:tblGrid>
                <a:gridCol w="3352800"/>
              </a:tblGrid>
              <a:tr h="4572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900" b="1" dirty="0" smtClean="0">
                          <a:latin typeface="Times New Roman"/>
                          <a:ea typeface="Calibri"/>
                          <a:cs typeface="Times New Roman"/>
                        </a:rPr>
                        <a:t>Figure</a:t>
                      </a:r>
                      <a:r>
                        <a:rPr lang="en-US" sz="900" b="1" baseline="0" dirty="0" smtClean="0">
                          <a:latin typeface="Times New Roman"/>
                          <a:ea typeface="Calibri"/>
                          <a:cs typeface="Times New Roman"/>
                        </a:rPr>
                        <a:t> 4.. H/L ration  o</a:t>
                      </a:r>
                      <a:r>
                        <a:rPr lang="en-US" sz="1100" b="1" kern="1200" dirty="0" smtClean="0">
                          <a:solidFill>
                            <a:schemeClr val="tx1"/>
                          </a:solidFill>
                          <a:latin typeface="+mn-lt"/>
                          <a:ea typeface="+mn-ea"/>
                          <a:cs typeface="+mn-cs"/>
                        </a:rPr>
                        <a:t>f NDV challenged broilers following </a:t>
                      </a:r>
                      <a:r>
                        <a:rPr lang="en-US" sz="1100" b="1" i="1" kern="1200" dirty="0" smtClean="0">
                          <a:solidFill>
                            <a:schemeClr val="tx1"/>
                          </a:solidFill>
                          <a:latin typeface="+mn-lt"/>
                          <a:ea typeface="+mn-ea"/>
                          <a:cs typeface="+mn-cs"/>
                        </a:rPr>
                        <a:t>Aloe </a:t>
                      </a:r>
                      <a:r>
                        <a:rPr lang="en-US" sz="1100" b="1" i="1" kern="1200" dirty="0" err="1" smtClean="0">
                          <a:solidFill>
                            <a:schemeClr val="tx1"/>
                          </a:solidFill>
                          <a:latin typeface="+mn-lt"/>
                          <a:ea typeface="+mn-ea"/>
                          <a:cs typeface="+mn-cs"/>
                        </a:rPr>
                        <a:t>vera</a:t>
                      </a:r>
                      <a:r>
                        <a:rPr lang="en-US" sz="1100" b="1" kern="1200" dirty="0" smtClean="0">
                          <a:solidFill>
                            <a:schemeClr val="tx1"/>
                          </a:solidFill>
                          <a:latin typeface="+mn-lt"/>
                          <a:ea typeface="+mn-ea"/>
                          <a:cs typeface="+mn-cs"/>
                        </a:rPr>
                        <a:t> supplementation and control groups</a:t>
                      </a:r>
                      <a:endParaRPr lang="en-US" sz="1100" kern="1200" dirty="0" smtClean="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257799" y="5867400"/>
          <a:ext cx="3429000" cy="759841"/>
        </p:xfrm>
        <a:graphic>
          <a:graphicData uri="http://schemas.openxmlformats.org/drawingml/2006/table">
            <a:tbl>
              <a:tblPr/>
              <a:tblGrid>
                <a:gridCol w="3429000"/>
              </a:tblGrid>
              <a:tr h="3937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900" b="1" dirty="0" smtClean="0">
                          <a:latin typeface="Times New Roman"/>
                          <a:ea typeface="Calibri"/>
                          <a:cs typeface="Times New Roman"/>
                        </a:rPr>
                        <a:t>Figure</a:t>
                      </a:r>
                      <a:r>
                        <a:rPr lang="en-US" sz="900" b="1" baseline="0" dirty="0" smtClean="0">
                          <a:latin typeface="Times New Roman"/>
                          <a:ea typeface="Calibri"/>
                          <a:cs typeface="Times New Roman"/>
                        </a:rPr>
                        <a:t> 6. lymphocyte count (%) </a:t>
                      </a:r>
                      <a:r>
                        <a:rPr lang="en-US" sz="1100" b="1" kern="1200" dirty="0" smtClean="0">
                          <a:solidFill>
                            <a:schemeClr val="tx1"/>
                          </a:solidFill>
                          <a:latin typeface="+mn-lt"/>
                          <a:ea typeface="+mn-ea"/>
                          <a:cs typeface="+mn-cs"/>
                        </a:rPr>
                        <a:t>of NDV challenged broilers following </a:t>
                      </a:r>
                      <a:r>
                        <a:rPr lang="en-US" sz="1100" b="1" i="1" kern="1200" dirty="0" smtClean="0">
                          <a:solidFill>
                            <a:schemeClr val="tx1"/>
                          </a:solidFill>
                          <a:latin typeface="+mn-lt"/>
                          <a:ea typeface="+mn-ea"/>
                          <a:cs typeface="+mn-cs"/>
                        </a:rPr>
                        <a:t>Aloe </a:t>
                      </a:r>
                      <a:r>
                        <a:rPr lang="en-US" sz="1100" b="1" i="1" kern="1200" dirty="0" err="1" smtClean="0">
                          <a:solidFill>
                            <a:schemeClr val="tx1"/>
                          </a:solidFill>
                          <a:latin typeface="+mn-lt"/>
                          <a:ea typeface="+mn-ea"/>
                          <a:cs typeface="+mn-cs"/>
                        </a:rPr>
                        <a:t>vera</a:t>
                      </a:r>
                      <a:r>
                        <a:rPr lang="en-US" sz="1100" b="1" kern="1200" dirty="0" smtClean="0">
                          <a:solidFill>
                            <a:schemeClr val="tx1"/>
                          </a:solidFill>
                          <a:latin typeface="+mn-lt"/>
                          <a:ea typeface="+mn-ea"/>
                          <a:cs typeface="+mn-cs"/>
                        </a:rPr>
                        <a:t> supplementation and control groups</a:t>
                      </a:r>
                      <a:endParaRPr lang="en-US" sz="1100" kern="1200" dirty="0" smtClean="0">
                        <a:solidFill>
                          <a:schemeClr val="tx1"/>
                        </a:solidFill>
                        <a:latin typeface="+mn-lt"/>
                        <a:ea typeface="+mn-ea"/>
                        <a:cs typeface="+mn-cs"/>
                      </a:endParaRPr>
                    </a:p>
                    <a:p>
                      <a:pPr marL="0" marR="0" algn="just">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5334000" y="3505200"/>
          <a:ext cx="3505200" cy="759841"/>
        </p:xfrm>
        <a:graphic>
          <a:graphicData uri="http://schemas.openxmlformats.org/drawingml/2006/table">
            <a:tbl>
              <a:tblPr/>
              <a:tblGrid>
                <a:gridCol w="3505200"/>
              </a:tblGrid>
              <a:tr h="445897">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900" b="1" dirty="0" smtClean="0">
                          <a:latin typeface="Times New Roman"/>
                          <a:ea typeface="Calibri"/>
                          <a:cs typeface="Times New Roman"/>
                        </a:rPr>
                        <a:t>Figure</a:t>
                      </a:r>
                      <a:r>
                        <a:rPr lang="en-US" sz="900" b="1" baseline="0" dirty="0" smtClean="0">
                          <a:latin typeface="Times New Roman"/>
                          <a:ea typeface="Calibri"/>
                          <a:cs typeface="Times New Roman"/>
                        </a:rPr>
                        <a:t> 5 . </a:t>
                      </a:r>
                      <a:r>
                        <a:rPr lang="en-US" sz="900" b="1" baseline="0" dirty="0" err="1" smtClean="0">
                          <a:latin typeface="Times New Roman"/>
                          <a:ea typeface="Calibri"/>
                          <a:cs typeface="Times New Roman"/>
                        </a:rPr>
                        <a:t>Hb</a:t>
                      </a:r>
                      <a:r>
                        <a:rPr lang="en-US" sz="900" b="1" baseline="0" dirty="0" smtClean="0">
                          <a:latin typeface="Times New Roman"/>
                          <a:ea typeface="Calibri"/>
                          <a:cs typeface="Times New Roman"/>
                        </a:rPr>
                        <a:t> (g/dl) and PCV (%) of  </a:t>
                      </a:r>
                      <a:r>
                        <a:rPr lang="en-US" sz="1100" b="1" kern="1200" dirty="0" smtClean="0">
                          <a:solidFill>
                            <a:schemeClr val="tx1"/>
                          </a:solidFill>
                          <a:latin typeface="+mn-lt"/>
                          <a:ea typeface="+mn-ea"/>
                          <a:cs typeface="+mn-cs"/>
                        </a:rPr>
                        <a:t>NDV challenged broilers following </a:t>
                      </a:r>
                      <a:r>
                        <a:rPr lang="en-US" sz="1100" b="1" i="1" kern="1200" dirty="0" smtClean="0">
                          <a:solidFill>
                            <a:schemeClr val="tx1"/>
                          </a:solidFill>
                          <a:latin typeface="+mn-lt"/>
                          <a:ea typeface="+mn-ea"/>
                          <a:cs typeface="+mn-cs"/>
                        </a:rPr>
                        <a:t>Aloe </a:t>
                      </a:r>
                      <a:r>
                        <a:rPr lang="en-US" sz="1100" b="1" i="1" kern="1200" dirty="0" err="1" smtClean="0">
                          <a:solidFill>
                            <a:schemeClr val="tx1"/>
                          </a:solidFill>
                          <a:latin typeface="+mn-lt"/>
                          <a:ea typeface="+mn-ea"/>
                          <a:cs typeface="+mn-cs"/>
                        </a:rPr>
                        <a:t>vera</a:t>
                      </a:r>
                      <a:r>
                        <a:rPr lang="en-US" sz="1100" b="1" kern="1200" dirty="0" smtClean="0">
                          <a:solidFill>
                            <a:schemeClr val="tx1"/>
                          </a:solidFill>
                          <a:latin typeface="+mn-lt"/>
                          <a:ea typeface="+mn-ea"/>
                          <a:cs typeface="+mn-cs"/>
                        </a:rPr>
                        <a:t> supplementation and control groups</a:t>
                      </a:r>
                      <a:endParaRPr lang="en-US" sz="1100" kern="1200" dirty="0" smtClean="0">
                        <a:solidFill>
                          <a:schemeClr val="tx1"/>
                        </a:solidFill>
                        <a:latin typeface="+mn-lt"/>
                        <a:ea typeface="+mn-ea"/>
                        <a:cs typeface="+mn-cs"/>
                      </a:endParaRPr>
                    </a:p>
                    <a:p>
                      <a:pPr marL="0" marR="0" algn="just">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8229600" cy="4038600"/>
          </a:xfrm>
        </p:spPr>
        <p:txBody>
          <a:bodyPr>
            <a:normAutofit fontScale="90000"/>
          </a:bodyPr>
          <a:lstStyle/>
          <a:p>
            <a:r>
              <a:rPr lang="en-US" sz="1800" b="1" dirty="0"/>
              <a:t/>
            </a:r>
            <a:br>
              <a:rPr lang="en-US" sz="1800" b="1" dirty="0"/>
            </a:br>
            <a:r>
              <a:rPr lang="en-US" sz="1800" b="1" dirty="0" smtClean="0"/>
              <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P </a:t>
            </a:r>
            <a:r>
              <a:rPr lang="en-US" sz="1800" b="1" dirty="0"/>
              <a:t>&lt; 0.05 (significant at 0.05),          Mean ±SEM                                                                                                                                                                                                                                                             </a:t>
            </a:r>
            <a:r>
              <a:rPr lang="en-US" sz="1800" dirty="0"/>
              <a:t/>
            </a:r>
            <a:br>
              <a:rPr lang="en-US" sz="1800" dirty="0"/>
            </a:br>
            <a:r>
              <a:rPr lang="en-US" sz="1800" b="1" dirty="0"/>
              <a:t>Key:</a:t>
            </a:r>
            <a:r>
              <a:rPr lang="en-US" sz="1800" dirty="0"/>
              <a:t> NSNC = not </a:t>
            </a:r>
            <a:r>
              <a:rPr lang="en-US" sz="1800" dirty="0" smtClean="0"/>
              <a:t>supplemented </a:t>
            </a:r>
            <a:r>
              <a:rPr lang="en-US" sz="1800" dirty="0"/>
              <a:t>not challenged, SNC = Supplemented but not challenged, NSC= Not supplemented but challenged, VNSNC =NDV Vaccinated not supplemented not challenged </a:t>
            </a:r>
            <a:r>
              <a:rPr lang="en-US" dirty="0"/>
              <a:t/>
            </a:r>
            <a:br>
              <a:rPr lang="en-US" dirty="0"/>
            </a:br>
            <a:r>
              <a:rPr lang="en-US" dirty="0"/>
              <a:t> </a:t>
            </a:r>
            <a:br>
              <a:rPr lang="en-US" dirty="0"/>
            </a:br>
            <a:endParaRPr lang="en-US" dirty="0"/>
          </a:p>
        </p:txBody>
      </p:sp>
      <p:sp>
        <p:nvSpPr>
          <p:cNvPr id="6" name="Content Placeholder 5"/>
          <p:cNvSpPr>
            <a:spLocks noGrp="1"/>
          </p:cNvSpPr>
          <p:nvPr>
            <p:ph idx="1"/>
          </p:nvPr>
        </p:nvSpPr>
        <p:spPr>
          <a:xfrm>
            <a:off x="457200" y="762000"/>
            <a:ext cx="8229600" cy="1524000"/>
          </a:xfrm>
        </p:spPr>
        <p:txBody>
          <a:bodyPr>
            <a:normAutofit/>
          </a:bodyPr>
          <a:lstStyle/>
          <a:p>
            <a:pPr>
              <a:buNone/>
            </a:pPr>
            <a:endParaRPr lang="en-US" dirty="0" smtClean="0"/>
          </a:p>
          <a:p>
            <a:pPr>
              <a:buNone/>
            </a:pPr>
            <a:r>
              <a:rPr lang="en-US" sz="2000" dirty="0" smtClean="0"/>
              <a:t>Table 1. </a:t>
            </a:r>
            <a:r>
              <a:rPr lang="en-US" sz="2400" dirty="0" err="1" smtClean="0"/>
              <a:t>Haematological</a:t>
            </a:r>
            <a:r>
              <a:rPr lang="en-US" sz="2400" dirty="0" smtClean="0"/>
              <a:t> </a:t>
            </a:r>
            <a:r>
              <a:rPr lang="en-US" sz="2400" dirty="0"/>
              <a:t>parameters of NDV challenged broilers following </a:t>
            </a:r>
            <a:r>
              <a:rPr lang="en-US" sz="2400" i="1" dirty="0"/>
              <a:t>Aloe </a:t>
            </a:r>
            <a:r>
              <a:rPr lang="en-US" sz="2400" i="1" dirty="0" err="1"/>
              <a:t>vera</a:t>
            </a:r>
            <a:r>
              <a:rPr lang="en-US" sz="2400" dirty="0"/>
              <a:t> supplementation and control groups</a:t>
            </a:r>
          </a:p>
          <a:p>
            <a:pPr>
              <a:buNone/>
            </a:pPr>
            <a:endParaRPr lang="en-US" dirty="0"/>
          </a:p>
        </p:txBody>
      </p:sp>
      <p:graphicFrame>
        <p:nvGraphicFramePr>
          <p:cNvPr id="7" name="Table 6"/>
          <p:cNvGraphicFramePr>
            <a:graphicFrameLocks noGrp="1"/>
          </p:cNvGraphicFramePr>
          <p:nvPr/>
        </p:nvGraphicFramePr>
        <p:xfrm>
          <a:off x="609600" y="2133600"/>
          <a:ext cx="7543800" cy="1905000"/>
        </p:xfrm>
        <a:graphic>
          <a:graphicData uri="http://schemas.openxmlformats.org/drawingml/2006/table">
            <a:tbl>
              <a:tblPr/>
              <a:tblGrid>
                <a:gridCol w="1373402"/>
                <a:gridCol w="939581"/>
                <a:gridCol w="939581"/>
                <a:gridCol w="867643"/>
                <a:gridCol w="841217"/>
                <a:gridCol w="883792"/>
                <a:gridCol w="814792"/>
                <a:gridCol w="883792"/>
              </a:tblGrid>
              <a:tr h="734950">
                <a:tc>
                  <a:txBody>
                    <a:bodyPr/>
                    <a:lstStyle/>
                    <a:p>
                      <a:pPr marL="0" marR="0" algn="just">
                        <a:lnSpc>
                          <a:spcPct val="115000"/>
                        </a:lnSpc>
                        <a:spcBef>
                          <a:spcPts val="0"/>
                        </a:spcBef>
                        <a:spcAft>
                          <a:spcPts val="0"/>
                        </a:spcAft>
                      </a:pPr>
                      <a:r>
                        <a:rPr lang="en-US" sz="1100" b="1" dirty="0" smtClean="0">
                          <a:latin typeface="Times New Roman"/>
                          <a:ea typeface="Calibri"/>
                          <a:cs typeface="Times New Roman"/>
                        </a:rPr>
                        <a:t>Treatment           </a:t>
                      </a:r>
                      <a:r>
                        <a:rPr lang="en-US" sz="1100" b="1" dirty="0">
                          <a:latin typeface="Times New Roman"/>
                          <a:ea typeface="Calibri"/>
                          <a:cs typeface="Times New Roman"/>
                        </a:rPr>
                        <a:t>groups (mg) &gt;</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smtClean="0">
                          <a:latin typeface="Times New Roman"/>
                          <a:ea typeface="Calibri"/>
                          <a:cs typeface="Times New Roman"/>
                        </a:rPr>
                        <a:t>0mg</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latin typeface="Times New Roman"/>
                          <a:ea typeface="Calibri"/>
                          <a:cs typeface="Times New Roman"/>
                        </a:rPr>
                        <a:t>50mg</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latin typeface="Times New Roman"/>
                          <a:ea typeface="Calibri"/>
                          <a:cs typeface="Times New Roman"/>
                        </a:rPr>
                        <a:t>100mg</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latin typeface="Times New Roman"/>
                          <a:ea typeface="Calibri"/>
                          <a:cs typeface="Times New Roman"/>
                        </a:rPr>
                        <a:t>150mg</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a:latin typeface="Times New Roman"/>
                          <a:ea typeface="Calibri"/>
                          <a:cs typeface="Times New Roman"/>
                        </a:rPr>
                        <a:t>NSNC</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a:latin typeface="Times New Roman"/>
                          <a:ea typeface="Calibri"/>
                          <a:cs typeface="Times New Roman"/>
                        </a:rPr>
                        <a:t>SNC</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a:latin typeface="Times New Roman"/>
                          <a:ea typeface="Calibri"/>
                          <a:cs typeface="Times New Roman"/>
                        </a:rPr>
                        <a:t>VNSNC</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045">
                <a:tc>
                  <a:txBody>
                    <a:bodyPr/>
                    <a:lstStyle/>
                    <a:p>
                      <a:pPr marL="0" marR="0" algn="just">
                        <a:lnSpc>
                          <a:spcPct val="115000"/>
                        </a:lnSpc>
                        <a:spcBef>
                          <a:spcPts val="0"/>
                        </a:spcBef>
                        <a:spcAft>
                          <a:spcPts val="0"/>
                        </a:spcAft>
                      </a:pPr>
                      <a:r>
                        <a:rPr lang="en-US" sz="1100" dirty="0">
                          <a:latin typeface="Times New Roman"/>
                          <a:ea typeface="Calibri"/>
                          <a:cs typeface="Times New Roman"/>
                        </a:rPr>
                        <a:t>Total WBC (10</a:t>
                      </a:r>
                      <a:r>
                        <a:rPr lang="en-US" sz="1100" baseline="30000" dirty="0">
                          <a:latin typeface="Times New Roman"/>
                          <a:ea typeface="Calibri"/>
                          <a:cs typeface="Times New Roman"/>
                        </a:rPr>
                        <a:t>3</a:t>
                      </a:r>
                      <a:r>
                        <a:rPr lang="en-US" sz="1100" dirty="0">
                          <a:latin typeface="Times New Roman"/>
                          <a:ea typeface="Calibri"/>
                          <a:cs typeface="Times New Roman"/>
                        </a:rPr>
                        <a:t>/µL)</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100" dirty="0">
                          <a:latin typeface="Times New Roman"/>
                          <a:ea typeface="Calibri"/>
                          <a:cs typeface="Times New Roman"/>
                        </a:rPr>
                        <a:t>4.0 </a:t>
                      </a:r>
                      <a:r>
                        <a:rPr lang="en-US" sz="1100" dirty="0" smtClean="0">
                          <a:latin typeface="Times New Roman"/>
                          <a:ea typeface="Calibri"/>
                          <a:cs typeface="Times New Roman"/>
                        </a:rPr>
                        <a:t>± 0.2</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100" dirty="0" smtClean="0">
                          <a:latin typeface="Times New Roman"/>
                          <a:ea typeface="Calibri"/>
                          <a:cs typeface="Times New Roman"/>
                        </a:rPr>
                        <a:t>5.4 ± 0.2</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100" dirty="0">
                          <a:latin typeface="Times New Roman"/>
                          <a:ea typeface="Calibri"/>
                          <a:cs typeface="Times New Roman"/>
                        </a:rPr>
                        <a:t>1.8 ± 0.1</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100" dirty="0" smtClean="0">
                          <a:latin typeface="Times New Roman"/>
                          <a:ea typeface="Calibri"/>
                          <a:cs typeface="Times New Roman"/>
                        </a:rPr>
                        <a:t>2.6 ± 0.4</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100" dirty="0">
                          <a:latin typeface="Times New Roman"/>
                          <a:ea typeface="Calibri"/>
                          <a:cs typeface="Times New Roman"/>
                        </a:rPr>
                        <a:t>9.4 </a:t>
                      </a:r>
                      <a:r>
                        <a:rPr lang="en-US" sz="1100" dirty="0" smtClean="0">
                          <a:latin typeface="Times New Roman"/>
                          <a:ea typeface="Calibri"/>
                          <a:cs typeface="Times New Roman"/>
                        </a:rPr>
                        <a:t>± 0.1</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100" dirty="0" smtClean="0">
                          <a:latin typeface="Times New Roman"/>
                          <a:ea typeface="Calibri"/>
                          <a:cs typeface="Times New Roman"/>
                        </a:rPr>
                        <a:t>21.0 ± 0.1</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100" dirty="0">
                          <a:latin typeface="Times New Roman"/>
                          <a:ea typeface="Calibri"/>
                          <a:cs typeface="Times New Roman"/>
                        </a:rPr>
                        <a:t>6.6 </a:t>
                      </a:r>
                      <a:r>
                        <a:rPr lang="en-US" sz="1100" dirty="0" smtClean="0">
                          <a:latin typeface="Times New Roman"/>
                          <a:ea typeface="Calibri"/>
                          <a:cs typeface="Times New Roman"/>
                        </a:rPr>
                        <a:t>± 0.0</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a:noFill/>
                    </a:lnB>
                  </a:tcPr>
                </a:tc>
              </a:tr>
              <a:tr h="565005">
                <a:tc>
                  <a:txBody>
                    <a:bodyPr/>
                    <a:lstStyle/>
                    <a:p>
                      <a:pPr marL="0" marR="0" algn="just">
                        <a:lnSpc>
                          <a:spcPct val="115000"/>
                        </a:lnSpc>
                        <a:spcBef>
                          <a:spcPts val="0"/>
                        </a:spcBef>
                        <a:spcAft>
                          <a:spcPts val="0"/>
                        </a:spcAft>
                      </a:pPr>
                      <a:r>
                        <a:rPr lang="en-US" sz="1100" dirty="0">
                          <a:latin typeface="Times New Roman"/>
                          <a:ea typeface="Calibri"/>
                          <a:cs typeface="Times New Roman"/>
                        </a:rPr>
                        <a:t>Plasma cell</a:t>
                      </a:r>
                      <a:endParaRPr lang="en-US" sz="1000" dirty="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latin typeface="Times New Roman"/>
                          <a:ea typeface="Calibri"/>
                          <a:cs typeface="Times New Roman"/>
                        </a:rPr>
                        <a:t>-</a:t>
                      </a:r>
                      <a:endParaRPr lang="en-US" sz="1000" dirty="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latin typeface="Times New Roman"/>
                          <a:ea typeface="Calibri"/>
                          <a:cs typeface="Times New Roman"/>
                        </a:rPr>
                        <a:t>+</a:t>
                      </a:r>
                      <a:endParaRPr lang="en-US" sz="1000" b="1" dirty="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latin typeface="Times New Roman"/>
                          <a:ea typeface="Calibri"/>
                          <a:cs typeface="Times New Roman"/>
                        </a:rPr>
                        <a:t>+</a:t>
                      </a:r>
                      <a:endParaRPr lang="en-US" sz="1000" b="1" dirty="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b="1" dirty="0">
                          <a:latin typeface="Times New Roman"/>
                          <a:ea typeface="Calibri"/>
                          <a:cs typeface="Times New Roman"/>
                        </a:rPr>
                        <a:t>+</a:t>
                      </a:r>
                      <a:endParaRPr lang="en-US" sz="1000" b="1" dirty="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Times New Roman"/>
                          <a:ea typeface="Calibri"/>
                          <a:cs typeface="Times New Roman"/>
                        </a:rPr>
                        <a:t>-</a:t>
                      </a:r>
                      <a:endParaRPr lang="en-US" sz="100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Times New Roman"/>
                          <a:ea typeface="Calibri"/>
                          <a:cs typeface="Times New Roman"/>
                        </a:rPr>
                        <a:t>-</a:t>
                      </a:r>
                      <a:endParaRPr lang="en-US" sz="100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latin typeface="Times New Roman"/>
                          <a:ea typeface="Calibri"/>
                          <a:cs typeface="Times New Roman"/>
                        </a:rPr>
                        <a:t>-</a:t>
                      </a:r>
                      <a:endParaRPr lang="en-US" sz="1000" dirty="0">
                        <a:latin typeface="Calibri"/>
                        <a:ea typeface="Calibri"/>
                        <a:cs typeface="Times New Roman"/>
                      </a:endParaRPr>
                    </a:p>
                  </a:txBody>
                  <a:tcPr marL="64075" marR="64075"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153400" cy="5016758"/>
          </a:xfrm>
          <a:prstGeom prst="rect">
            <a:avLst/>
          </a:prstGeom>
        </p:spPr>
        <p:txBody>
          <a:bodyPr wrap="square">
            <a:spAutoFit/>
          </a:bodyPr>
          <a:lstStyle/>
          <a:p>
            <a:r>
              <a:rPr lang="en-US" sz="3200" dirty="0" smtClean="0"/>
              <a:t>There was a decrease in H / L ratio in the entire challenged birds;  this may not be unconnected to the harmful effect of the virus on the birds. </a:t>
            </a:r>
          </a:p>
          <a:p>
            <a:endParaRPr lang="en-US" sz="3200" dirty="0" smtClean="0"/>
          </a:p>
          <a:p>
            <a:r>
              <a:rPr lang="en-US" sz="3200" dirty="0" smtClean="0"/>
              <a:t>The finding of plasma cells on the blood smears of broiler chickens supplemented and challenged group suggest that the extracts may have enhanced the immunity of the birds. Increases in activated B-cells differentiating into plasma cells will yield more antibody.</a:t>
            </a:r>
            <a:endParaRPr lang="en-US" sz="32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Background</a:t>
            </a:r>
          </a:p>
          <a:p>
            <a:r>
              <a:rPr lang="en-US" dirty="0" smtClean="0"/>
              <a:t>Why NDV</a:t>
            </a:r>
          </a:p>
          <a:p>
            <a:r>
              <a:rPr lang="en-US" dirty="0" smtClean="0"/>
              <a:t>Clinical signs</a:t>
            </a:r>
          </a:p>
          <a:p>
            <a:r>
              <a:rPr lang="en-US" dirty="0" smtClean="0"/>
              <a:t>Objective</a:t>
            </a:r>
          </a:p>
          <a:p>
            <a:r>
              <a:rPr lang="en-US" dirty="0" smtClean="0"/>
              <a:t>Materials and methods</a:t>
            </a:r>
          </a:p>
          <a:p>
            <a:r>
              <a:rPr lang="en-US" dirty="0" smtClean="0"/>
              <a:t>Laboratory analysis</a:t>
            </a:r>
          </a:p>
          <a:p>
            <a:r>
              <a:rPr lang="en-US" dirty="0" smtClean="0"/>
              <a:t>Results</a:t>
            </a:r>
          </a:p>
          <a:p>
            <a:r>
              <a:rPr lang="en-US" dirty="0" smtClean="0"/>
              <a:t>Conclusion</a:t>
            </a:r>
          </a:p>
          <a:p>
            <a:r>
              <a:rPr lang="en-US" dirty="0" smtClean="0"/>
              <a:t>Acknowledgement</a:t>
            </a:r>
          </a:p>
          <a:p>
            <a:r>
              <a:rPr lang="en-US" dirty="0" smtClean="0"/>
              <a:t>References</a:t>
            </a:r>
          </a:p>
          <a:p>
            <a:r>
              <a:rPr lang="en-US" dirty="0" smtClean="0"/>
              <a:t>Plates</a:t>
            </a:r>
          </a:p>
          <a:p>
            <a:endParaRPr lang="en-US" dirty="0" smtClean="0"/>
          </a:p>
          <a:p>
            <a:endParaRPr lang="en-US" dirty="0" smtClean="0"/>
          </a:p>
          <a:p>
            <a:endParaRPr lang="en-US" dirty="0" smtClean="0"/>
          </a:p>
          <a:p>
            <a:endParaRPr lang="en-US"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dirty="0"/>
          </a:p>
        </p:txBody>
      </p:sp>
      <p:sp>
        <p:nvSpPr>
          <p:cNvPr id="3" name="Content Placeholder 2"/>
          <p:cNvSpPr>
            <a:spLocks noGrp="1"/>
          </p:cNvSpPr>
          <p:nvPr>
            <p:ph idx="1"/>
          </p:nvPr>
        </p:nvSpPr>
        <p:spPr>
          <a:xfrm>
            <a:off x="1435608" y="1143000"/>
            <a:ext cx="7498080" cy="5410200"/>
          </a:xfrm>
        </p:spPr>
        <p:txBody>
          <a:bodyPr>
            <a:normAutofit fontScale="70000" lnSpcReduction="20000"/>
          </a:bodyPr>
          <a:lstStyle/>
          <a:p>
            <a:r>
              <a:rPr lang="en-US" dirty="0" smtClean="0"/>
              <a:t>Oral supplementation of aloe extract regulated immune system as H/L ration was seen to decrease in challenged birds. </a:t>
            </a:r>
          </a:p>
          <a:p>
            <a:endParaRPr lang="en-US" dirty="0" smtClean="0"/>
          </a:p>
          <a:p>
            <a:r>
              <a:rPr lang="en-US" i="1" dirty="0" smtClean="0"/>
              <a:t>A. </a:t>
            </a:r>
            <a:r>
              <a:rPr lang="en-US" i="1" dirty="0" err="1" smtClean="0"/>
              <a:t>vera</a:t>
            </a:r>
            <a:r>
              <a:rPr lang="en-US" dirty="0" smtClean="0"/>
              <a:t> extract affected </a:t>
            </a:r>
            <a:r>
              <a:rPr lang="en-US" dirty="0" err="1" smtClean="0"/>
              <a:t>haematopioses</a:t>
            </a:r>
            <a:r>
              <a:rPr lang="en-US" dirty="0" smtClean="0"/>
              <a:t> of the poultry birds in </a:t>
            </a:r>
            <a:r>
              <a:rPr lang="en-US" dirty="0" err="1" smtClean="0"/>
              <a:t>favour</a:t>
            </a:r>
            <a:r>
              <a:rPr lang="en-US" dirty="0" smtClean="0"/>
              <a:t> of lymphocytes. This information should be added to the list of other vegetables/herbs tonics that enhances blood formation. </a:t>
            </a:r>
          </a:p>
          <a:p>
            <a:endParaRPr lang="en-US" dirty="0" smtClean="0"/>
          </a:p>
          <a:p>
            <a:r>
              <a:rPr lang="en-US" dirty="0" smtClean="0"/>
              <a:t>The plasma cells suggest that the extract enhanced </a:t>
            </a:r>
            <a:r>
              <a:rPr lang="en-US" dirty="0" err="1" smtClean="0"/>
              <a:t>humoral</a:t>
            </a:r>
            <a:r>
              <a:rPr lang="en-US" dirty="0" smtClean="0"/>
              <a:t> responses in the supplemented birds and perhaps, it may be used as adjuvant. </a:t>
            </a:r>
          </a:p>
          <a:p>
            <a:pPr>
              <a:buNone/>
            </a:pPr>
            <a:endParaRPr lang="en-US" sz="2000" dirty="0" smtClean="0"/>
          </a:p>
          <a:p>
            <a:r>
              <a:rPr lang="en-US" dirty="0" smtClean="0"/>
              <a:t>Serum enzymes activities in broiler chickens challenged with NDV following supplementation with </a:t>
            </a:r>
            <a:r>
              <a:rPr lang="en-US" i="1" dirty="0" smtClean="0"/>
              <a:t>A. </a:t>
            </a:r>
            <a:r>
              <a:rPr lang="en-US" i="1" dirty="0" err="1" smtClean="0"/>
              <a:t>vera</a:t>
            </a:r>
            <a:r>
              <a:rPr lang="en-US" i="1" dirty="0" smtClean="0"/>
              <a:t> </a:t>
            </a:r>
            <a:r>
              <a:rPr lang="en-US" dirty="0" smtClean="0"/>
              <a:t>juice</a:t>
            </a:r>
            <a:r>
              <a:rPr lang="en-US" i="1" dirty="0" smtClean="0"/>
              <a:t> were </a:t>
            </a:r>
            <a:r>
              <a:rPr lang="en-US" dirty="0" smtClean="0"/>
              <a:t>influenced by the extract, it modulated the excessive leakage of protein, globulin, </a:t>
            </a:r>
            <a:r>
              <a:rPr lang="en-US" dirty="0" err="1" smtClean="0"/>
              <a:t>creatinine</a:t>
            </a:r>
            <a:r>
              <a:rPr lang="en-US" dirty="0" smtClean="0"/>
              <a:t> and alkaline </a:t>
            </a:r>
            <a:r>
              <a:rPr lang="en-US" dirty="0" err="1" smtClean="0"/>
              <a:t>phosphatase</a:t>
            </a:r>
            <a:r>
              <a:rPr lang="en-US" dirty="0" smtClean="0"/>
              <a:t> enzymes in affected birds</a:t>
            </a:r>
            <a:r>
              <a:rPr lang="en-US" sz="2800" dirty="0" smtClean="0"/>
              <a:t>.</a:t>
            </a:r>
          </a:p>
          <a:p>
            <a:endParaRPr lang="en-US"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Acknowledgement</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authors wish to acknowledge </a:t>
            </a:r>
          </a:p>
          <a:p>
            <a:r>
              <a:rPr lang="en-US" dirty="0"/>
              <a:t>Mr. H. B. </a:t>
            </a:r>
            <a:r>
              <a:rPr lang="en-US" dirty="0" err="1"/>
              <a:t>Fatuade</a:t>
            </a:r>
            <a:r>
              <a:rPr lang="en-US" dirty="0"/>
              <a:t>, </a:t>
            </a:r>
            <a:r>
              <a:rPr lang="en-US" dirty="0" err="1"/>
              <a:t>Heamatology</a:t>
            </a:r>
            <a:r>
              <a:rPr lang="en-US" dirty="0"/>
              <a:t> Unit, Federal Medical Centre </a:t>
            </a:r>
            <a:r>
              <a:rPr lang="en-US" dirty="0" err="1"/>
              <a:t>Owo</a:t>
            </a:r>
            <a:r>
              <a:rPr lang="en-US" dirty="0"/>
              <a:t>  </a:t>
            </a:r>
          </a:p>
          <a:p>
            <a:r>
              <a:rPr lang="en-US" dirty="0" err="1"/>
              <a:t>Mr.O</a:t>
            </a:r>
            <a:r>
              <a:rPr lang="en-US" dirty="0"/>
              <a:t>. </a:t>
            </a:r>
            <a:r>
              <a:rPr lang="en-US" dirty="0" err="1"/>
              <a:t>Odewusi</a:t>
            </a:r>
            <a:r>
              <a:rPr lang="en-US" dirty="0"/>
              <a:t>, Medical Laboratory Science Department, </a:t>
            </a:r>
            <a:r>
              <a:rPr lang="en-US" dirty="0" err="1"/>
              <a:t>Afe</a:t>
            </a:r>
            <a:r>
              <a:rPr lang="en-US" dirty="0"/>
              <a:t> </a:t>
            </a:r>
            <a:r>
              <a:rPr lang="en-US" dirty="0" err="1"/>
              <a:t>Babalola</a:t>
            </a:r>
            <a:r>
              <a:rPr lang="en-US" dirty="0"/>
              <a:t> University for technical supports. </a:t>
            </a:r>
          </a:p>
          <a:p>
            <a:r>
              <a:rPr lang="en-US" dirty="0"/>
              <a:t>Dr. Pius </a:t>
            </a:r>
            <a:r>
              <a:rPr lang="en-US" dirty="0" err="1"/>
              <a:t>Okiki</a:t>
            </a:r>
            <a:r>
              <a:rPr lang="en-US" dirty="0"/>
              <a:t>, Consultant Veterinary Doctor for his expertise in handling of the </a:t>
            </a:r>
            <a:r>
              <a:rPr lang="en-US" dirty="0" smtClean="0"/>
              <a:t>birds and Dr. Tony </a:t>
            </a:r>
            <a:r>
              <a:rPr lang="en-US" dirty="0" err="1" smtClean="0"/>
              <a:t>Joanis</a:t>
            </a:r>
            <a:r>
              <a:rPr lang="en-US" dirty="0" smtClean="0"/>
              <a:t> of NIVR, </a:t>
            </a:r>
            <a:r>
              <a:rPr lang="en-US" dirty="0" err="1" smtClean="0"/>
              <a:t>Vom</a:t>
            </a:r>
            <a:r>
              <a:rPr lang="en-US" dirty="0" smtClean="0"/>
              <a:t> for trusting us with the virus.</a:t>
            </a:r>
            <a:endParaRPr lang="en-US" dirty="0"/>
          </a:p>
          <a:p>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normAutofit fontScale="90000"/>
          </a:bodyPr>
          <a:lstStyle/>
          <a:p>
            <a:pPr algn="l"/>
            <a:r>
              <a:rPr lang="en-US" dirty="0" smtClean="0"/>
              <a:t>References</a:t>
            </a:r>
            <a:endParaRPr lang="en-US" dirty="0"/>
          </a:p>
        </p:txBody>
      </p:sp>
      <p:sp>
        <p:nvSpPr>
          <p:cNvPr id="3" name="Content Placeholder 2"/>
          <p:cNvSpPr>
            <a:spLocks noGrp="1"/>
          </p:cNvSpPr>
          <p:nvPr>
            <p:ph idx="1"/>
          </p:nvPr>
        </p:nvSpPr>
        <p:spPr>
          <a:xfrm>
            <a:off x="457200" y="762000"/>
            <a:ext cx="8229600" cy="6096000"/>
          </a:xfrm>
        </p:spPr>
        <p:txBody>
          <a:bodyPr>
            <a:normAutofit fontScale="25000" lnSpcReduction="20000"/>
          </a:bodyPr>
          <a:lstStyle/>
          <a:p>
            <a:r>
              <a:rPr lang="en-US" sz="5600" dirty="0" err="1" smtClean="0"/>
              <a:t>Alabi</a:t>
            </a:r>
            <a:r>
              <a:rPr lang="en-US" sz="5600" dirty="0"/>
              <a:t>, M. O., </a:t>
            </a:r>
            <a:r>
              <a:rPr lang="en-US" sz="5600" dirty="0" err="1"/>
              <a:t>Adejumo</a:t>
            </a:r>
            <a:r>
              <a:rPr lang="en-US" sz="5600" dirty="0"/>
              <a:t>, D. O., </a:t>
            </a:r>
            <a:r>
              <a:rPr lang="en-US" sz="5600" dirty="0" err="1"/>
              <a:t>Aderemi</a:t>
            </a:r>
            <a:r>
              <a:rPr lang="en-US" sz="5600" dirty="0"/>
              <a:t>, F. A., </a:t>
            </a:r>
            <a:r>
              <a:rPr lang="en-US" sz="5600" dirty="0" err="1"/>
              <a:t>Lawal</a:t>
            </a:r>
            <a:r>
              <a:rPr lang="en-US" sz="5600" dirty="0"/>
              <a:t>, T. E., </a:t>
            </a:r>
            <a:r>
              <a:rPr lang="en-US" sz="5600" dirty="0" err="1"/>
              <a:t>Oguntunji</a:t>
            </a:r>
            <a:r>
              <a:rPr lang="en-US" sz="5600" dirty="0"/>
              <a:t>, A. O., </a:t>
            </a:r>
            <a:r>
              <a:rPr lang="en-US" sz="5600" dirty="0" err="1"/>
              <a:t>Ayoola</a:t>
            </a:r>
            <a:r>
              <a:rPr lang="en-US" sz="5600" dirty="0"/>
              <a:t>, M. O., 	</a:t>
            </a:r>
            <a:r>
              <a:rPr lang="en-US" sz="5600" dirty="0" err="1"/>
              <a:t>Essien</a:t>
            </a:r>
            <a:r>
              <a:rPr lang="en-US" sz="5600" dirty="0"/>
              <a:t>, A. and </a:t>
            </a:r>
            <a:r>
              <a:rPr lang="en-US" sz="5600" dirty="0" err="1"/>
              <a:t>Alabi</a:t>
            </a:r>
            <a:r>
              <a:rPr lang="en-US" sz="5600" dirty="0"/>
              <a:t>, B. O. (2008). Physiological responses of broiler chickens to oral supplementation with </a:t>
            </a:r>
            <a:r>
              <a:rPr lang="en-US" sz="5600" i="1" dirty="0" err="1"/>
              <a:t>Telferia</a:t>
            </a:r>
            <a:r>
              <a:rPr lang="en-US" sz="5600" i="1" dirty="0"/>
              <a:t> </a:t>
            </a:r>
            <a:r>
              <a:rPr lang="en-US" sz="5600" i="1" dirty="0" err="1"/>
              <a:t>occidentalis</a:t>
            </a:r>
            <a:r>
              <a:rPr lang="en-US" sz="5600" dirty="0"/>
              <a:t> leaf extract at finisher phase. Proceedings of the 13th Annual Conference of the Animal Science Association of Nigeria, Sept. 15-19, ABU, 	Zaria. 114 - 117.</a:t>
            </a:r>
          </a:p>
          <a:p>
            <a:r>
              <a:rPr lang="en-US" sz="5600" dirty="0" smtClean="0"/>
              <a:t> </a:t>
            </a:r>
          </a:p>
          <a:p>
            <a:r>
              <a:rPr lang="en-US" sz="5600" dirty="0" err="1" smtClean="0"/>
              <a:t>Aletor</a:t>
            </a:r>
            <a:r>
              <a:rPr lang="en-US" sz="5600" dirty="0"/>
              <a:t>, V. A. and </a:t>
            </a:r>
            <a:r>
              <a:rPr lang="en-US" sz="5600" dirty="0" err="1"/>
              <a:t>Fetuga</a:t>
            </a:r>
            <a:r>
              <a:rPr lang="en-US" sz="5600" dirty="0"/>
              <a:t>, B. L. (1985). Effect of raw lima bean (</a:t>
            </a:r>
            <a:r>
              <a:rPr lang="en-US" sz="5600" dirty="0" err="1"/>
              <a:t>phaseolus</a:t>
            </a:r>
            <a:r>
              <a:rPr lang="en-US" sz="5600" dirty="0"/>
              <a:t> </a:t>
            </a:r>
            <a:r>
              <a:rPr lang="en-US" sz="5600" dirty="0" err="1"/>
              <a:t>luntus</a:t>
            </a:r>
            <a:r>
              <a:rPr lang="en-US" sz="5600" dirty="0"/>
              <a:t>) diets </a:t>
            </a:r>
            <a:r>
              <a:rPr lang="en-US" sz="5600" dirty="0" smtClean="0"/>
              <a:t>on </a:t>
            </a:r>
            <a:r>
              <a:rPr lang="en-US" sz="5600" dirty="0"/>
              <a:t>intestinal </a:t>
            </a:r>
            <a:r>
              <a:rPr lang="en-US" sz="5600" dirty="0" smtClean="0"/>
              <a:t>alpha </a:t>
            </a:r>
            <a:r>
              <a:rPr lang="en-US" sz="5600" dirty="0"/>
              <a:t>amylase (EC3.2.1) activity in growing rats. </a:t>
            </a:r>
            <a:r>
              <a:rPr lang="en-US" sz="5600" i="1" dirty="0"/>
              <a:t>Journal of Animal Production and Research </a:t>
            </a:r>
            <a:r>
              <a:rPr lang="en-US" sz="5600" b="1" dirty="0" smtClean="0"/>
              <a:t>5</a:t>
            </a:r>
            <a:r>
              <a:rPr lang="en-US" sz="5600" dirty="0"/>
              <a:t>: 23 - 30.</a:t>
            </a:r>
          </a:p>
          <a:p>
            <a:r>
              <a:rPr lang="en-US" sz="5600" dirty="0"/>
              <a:t> </a:t>
            </a:r>
          </a:p>
          <a:p>
            <a:r>
              <a:rPr lang="en-US" sz="5600" dirty="0"/>
              <a:t>AOAC. (1980). Official methods of analysis of the association of official analytical </a:t>
            </a:r>
            <a:r>
              <a:rPr lang="en-US" sz="5600" dirty="0" smtClean="0"/>
              <a:t>chemists.11</a:t>
            </a:r>
            <a:r>
              <a:rPr lang="en-US" sz="5600" baseline="30000" dirty="0" smtClean="0"/>
              <a:t>th</a:t>
            </a:r>
            <a:r>
              <a:rPr lang="en-US" sz="5600" dirty="0" smtClean="0"/>
              <a:t> </a:t>
            </a:r>
            <a:r>
              <a:rPr lang="en-US" sz="5600" dirty="0"/>
              <a:t>Edition </a:t>
            </a:r>
            <a:r>
              <a:rPr lang="en-US" sz="5600" i="1" dirty="0"/>
              <a:t> Washington D.C, U.S.A. 595pp.</a:t>
            </a:r>
            <a:endParaRPr lang="en-US" sz="5600" dirty="0"/>
          </a:p>
          <a:p>
            <a:r>
              <a:rPr lang="en-US" sz="5600" dirty="0"/>
              <a:t> </a:t>
            </a:r>
          </a:p>
          <a:p>
            <a:r>
              <a:rPr lang="en-US" sz="5600" dirty="0"/>
              <a:t>Davis, P. H. and Robson, M. C. (1999). Anti-inflammatory and wound healing of growth </a:t>
            </a:r>
            <a:r>
              <a:rPr lang="en-US" sz="5600" dirty="0" smtClean="0"/>
              <a:t>substances in </a:t>
            </a:r>
            <a:r>
              <a:rPr lang="en-US" sz="5600" i="1" dirty="0"/>
              <a:t>Aloe </a:t>
            </a:r>
            <a:r>
              <a:rPr lang="en-US" sz="5600" i="1" dirty="0" err="1"/>
              <a:t>vera</a:t>
            </a:r>
            <a:r>
              <a:rPr lang="en-US" sz="5600" dirty="0"/>
              <a:t>. </a:t>
            </a:r>
            <a:r>
              <a:rPr lang="en-US" sz="5600" i="1" dirty="0"/>
              <a:t>Journal of American Pediatric and Medical Association</a:t>
            </a:r>
            <a:r>
              <a:rPr lang="en-US" sz="5600" dirty="0"/>
              <a:t> </a:t>
            </a:r>
            <a:r>
              <a:rPr lang="en-US" sz="5600" b="1" dirty="0"/>
              <a:t>84</a:t>
            </a:r>
            <a:r>
              <a:rPr lang="en-US" sz="5600" dirty="0"/>
              <a:t>:77 – 81</a:t>
            </a:r>
            <a:r>
              <a:rPr lang="en-US" sz="5600" dirty="0" smtClean="0"/>
              <a:t>.</a:t>
            </a:r>
          </a:p>
          <a:p>
            <a:endParaRPr lang="en-US" sz="5600" dirty="0"/>
          </a:p>
          <a:p>
            <a:r>
              <a:rPr lang="en-US" sz="5600" b="1" dirty="0"/>
              <a:t> </a:t>
            </a:r>
            <a:r>
              <a:rPr lang="en-US" sz="5600" dirty="0" smtClean="0"/>
              <a:t>Davis</a:t>
            </a:r>
            <a:r>
              <a:rPr lang="en-US" sz="5600" dirty="0"/>
              <a:t>, A.K., Cook, K.C. and  </a:t>
            </a:r>
            <a:r>
              <a:rPr lang="en-US" sz="5600" dirty="0" err="1"/>
              <a:t>Altizer</a:t>
            </a:r>
            <a:r>
              <a:rPr lang="en-US" sz="5600" dirty="0"/>
              <a:t>, S.(2004). Leukocyte profiles in wild House Finches with an </a:t>
            </a:r>
            <a:r>
              <a:rPr lang="en-US" sz="5600" dirty="0" smtClean="0"/>
              <a:t>without </a:t>
            </a:r>
            <a:r>
              <a:rPr lang="en-US" sz="5600" dirty="0" err="1" smtClean="0"/>
              <a:t>mycoplasmal</a:t>
            </a:r>
            <a:r>
              <a:rPr lang="en-US" sz="5600" dirty="0" smtClean="0"/>
              <a:t> </a:t>
            </a:r>
            <a:r>
              <a:rPr lang="en-US" sz="5600" dirty="0"/>
              <a:t>conjunctivitis, a recently emerged bacterial disease. </a:t>
            </a:r>
            <a:r>
              <a:rPr lang="en-US" sz="5600" dirty="0" err="1"/>
              <a:t>EcoHealth</a:t>
            </a:r>
            <a:r>
              <a:rPr lang="en-US" sz="5600" dirty="0"/>
              <a:t> 1, </a:t>
            </a:r>
            <a:r>
              <a:rPr lang="en-US" sz="5600" dirty="0" smtClean="0"/>
              <a:t>362–373</a:t>
            </a:r>
            <a:r>
              <a:rPr lang="en-US" sz="5600" dirty="0"/>
              <a:t>.</a:t>
            </a:r>
          </a:p>
          <a:p>
            <a:r>
              <a:rPr lang="en-US" sz="5600" dirty="0"/>
              <a:t> </a:t>
            </a:r>
          </a:p>
          <a:p>
            <a:r>
              <a:rPr lang="en-US" sz="5600" dirty="0" err="1"/>
              <a:t>Emenalom</a:t>
            </a:r>
            <a:r>
              <a:rPr lang="en-US" sz="5600" dirty="0"/>
              <a:t>, O. O., </a:t>
            </a:r>
            <a:r>
              <a:rPr lang="en-US" sz="5600" dirty="0" err="1"/>
              <a:t>Esonu</a:t>
            </a:r>
            <a:r>
              <a:rPr lang="en-US" sz="5600" dirty="0"/>
              <a:t>, B. O., </a:t>
            </a:r>
            <a:r>
              <a:rPr lang="en-US" sz="5600" dirty="0" err="1"/>
              <a:t>Etuk</a:t>
            </a:r>
            <a:r>
              <a:rPr lang="en-US" sz="5600" dirty="0"/>
              <a:t>, E. B. and </a:t>
            </a:r>
            <a:r>
              <a:rPr lang="en-US" sz="5600" dirty="0" err="1"/>
              <a:t>Anaba</a:t>
            </a:r>
            <a:r>
              <a:rPr lang="en-US" sz="5600" dirty="0"/>
              <a:t>, C. (2009). Effect of </a:t>
            </a:r>
            <a:r>
              <a:rPr lang="en-US" sz="5600" dirty="0" err="1"/>
              <a:t>Mucuna</a:t>
            </a:r>
            <a:r>
              <a:rPr lang="en-US" sz="5600" dirty="0"/>
              <a:t> </a:t>
            </a:r>
            <a:r>
              <a:rPr lang="en-US" sz="5600" dirty="0" err="1"/>
              <a:t>pruriens</a:t>
            </a:r>
            <a:r>
              <a:rPr lang="en-US" sz="5600" dirty="0"/>
              <a:t> (Velvet </a:t>
            </a:r>
            <a:r>
              <a:rPr lang="en-US" sz="5600" dirty="0" smtClean="0"/>
              <a:t>Bean</a:t>
            </a:r>
            <a:r>
              <a:rPr lang="en-US" sz="5600" dirty="0"/>
              <a:t>) leaf meal on performance and blood composition of </a:t>
            </a:r>
            <a:r>
              <a:rPr lang="en-US" sz="5600" dirty="0" smtClean="0"/>
              <a:t>finisher </a:t>
            </a:r>
            <a:r>
              <a:rPr lang="en-US" sz="5600" dirty="0"/>
              <a:t>broiler chickens. </a:t>
            </a:r>
            <a:r>
              <a:rPr lang="en-US" sz="5600" i="1" dirty="0"/>
              <a:t>Nigerian </a:t>
            </a:r>
            <a:r>
              <a:rPr lang="en-US" sz="5600" i="1" dirty="0" smtClean="0"/>
              <a:t>Journal </a:t>
            </a:r>
            <a:r>
              <a:rPr lang="en-US" sz="5600" i="1" dirty="0"/>
              <a:t>of Animal Production</a:t>
            </a:r>
            <a:r>
              <a:rPr lang="en-US" sz="5600" dirty="0"/>
              <a:t> </a:t>
            </a:r>
            <a:r>
              <a:rPr lang="en-US" sz="5600" b="1" dirty="0"/>
              <a:t>36</a:t>
            </a:r>
            <a:r>
              <a:rPr lang="en-US" sz="5600" dirty="0"/>
              <a:t> (1): 52 - 60.</a:t>
            </a:r>
          </a:p>
          <a:p>
            <a:r>
              <a:rPr lang="en-US" sz="5600" i="1" dirty="0"/>
              <a:t> </a:t>
            </a:r>
            <a:endParaRPr lang="en-US" sz="5600" dirty="0"/>
          </a:p>
          <a:p>
            <a:r>
              <a:rPr lang="en-US" sz="5600" i="1" dirty="0"/>
              <a:t>Ernst, E., </a:t>
            </a:r>
            <a:r>
              <a:rPr lang="en-US" sz="5600" i="1" dirty="0" err="1"/>
              <a:t>Pittler</a:t>
            </a:r>
            <a:r>
              <a:rPr lang="en-US" sz="5600" i="1" dirty="0"/>
              <a:t>, M. H. and </a:t>
            </a:r>
            <a:r>
              <a:rPr lang="en-US" sz="5600" i="1" dirty="0" err="1"/>
              <a:t>Stevinson</a:t>
            </a:r>
            <a:r>
              <a:rPr lang="en-US" sz="5600" i="1" dirty="0"/>
              <a:t>, C. (2002). Complementary/alternative medicine </a:t>
            </a:r>
            <a:r>
              <a:rPr lang="en-US" sz="5600" i="1" dirty="0" smtClean="0"/>
              <a:t> in dermatology</a:t>
            </a:r>
            <a:r>
              <a:rPr lang="en-US" sz="5600" i="1" dirty="0"/>
              <a:t>: evidence-assessed efficacy of two diseases and two </a:t>
            </a:r>
            <a:r>
              <a:rPr lang="en-US" sz="5600" i="1" dirty="0" smtClean="0"/>
              <a:t>treatments</a:t>
            </a:r>
            <a:r>
              <a:rPr lang="en-US" sz="5600" i="1" dirty="0"/>
              <a:t>. American </a:t>
            </a:r>
            <a:r>
              <a:rPr lang="en-US" sz="5600" i="1" dirty="0" smtClean="0"/>
              <a:t>Journal </a:t>
            </a:r>
            <a:r>
              <a:rPr lang="en-US" sz="5600" i="1" dirty="0"/>
              <a:t>of Clinical Dermatology </a:t>
            </a:r>
            <a:r>
              <a:rPr lang="en-US" sz="5600" b="1" i="1" dirty="0"/>
              <a:t>5</a:t>
            </a:r>
            <a:r>
              <a:rPr lang="en-US" sz="5600" i="1" dirty="0"/>
              <a:t>:341 - 348.</a:t>
            </a:r>
            <a:endParaRPr lang="en-US" sz="5600" dirty="0"/>
          </a:p>
          <a:p>
            <a:r>
              <a:rPr lang="en-US" sz="5600" dirty="0"/>
              <a:t> </a:t>
            </a:r>
          </a:p>
          <a:p>
            <a:r>
              <a:rPr lang="en-US" sz="5600" dirty="0"/>
              <a:t>Federico, C. and </a:t>
            </a:r>
            <a:r>
              <a:rPr lang="en-US" sz="5600" dirty="0" err="1"/>
              <a:t>Manlio</a:t>
            </a:r>
            <a:r>
              <a:rPr lang="en-US" sz="5600" dirty="0"/>
              <a:t>, F. (1997). Human B Cell Populations (Chemical Immunology) (v.67). S. </a:t>
            </a:r>
            <a:r>
              <a:rPr lang="en-US" sz="5600" dirty="0" err="1" smtClean="0"/>
              <a:t>Karger</a:t>
            </a:r>
            <a:r>
              <a:rPr lang="en-US" sz="5600" dirty="0" smtClean="0"/>
              <a:t> </a:t>
            </a:r>
            <a:r>
              <a:rPr lang="en-US" sz="5600" dirty="0"/>
              <a:t>AG (Switzerland). 104pp</a:t>
            </a:r>
            <a:r>
              <a:rPr lang="en-US" sz="5600" dirty="0" smtClean="0"/>
              <a:t>.</a:t>
            </a:r>
          </a:p>
          <a:p>
            <a:endParaRPr lang="en-US" sz="5600" dirty="0"/>
          </a:p>
          <a:p>
            <a:r>
              <a:rPr lang="en-US" sz="5600" dirty="0"/>
              <a:t>Fudge, A. M. (2000).  Avian complete blood count In: Laboratory Medicine Avian and </a:t>
            </a:r>
            <a:r>
              <a:rPr lang="en-US" sz="5600" dirty="0" smtClean="0"/>
              <a:t>Exotic </a:t>
            </a:r>
            <a:r>
              <a:rPr lang="en-US" sz="5600" dirty="0"/>
              <a:t>Pets. </a:t>
            </a:r>
            <a:endParaRPr lang="en-US" sz="5600" dirty="0" smtClean="0"/>
          </a:p>
          <a:p>
            <a:pPr>
              <a:buNone/>
            </a:pPr>
            <a:r>
              <a:rPr lang="en-US" sz="5600" dirty="0"/>
              <a:t>	Philadelphia, W. B. Saunders. 9 - 18pp.</a:t>
            </a:r>
          </a:p>
          <a:p>
            <a:endParaRPr lang="en-US" sz="5600"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533400" y="762000"/>
            <a:ext cx="8077200" cy="5181600"/>
          </a:xfrm>
          <a:prstGeom prst="rect">
            <a:avLst/>
          </a:prstGeom>
          <a:noFill/>
          <a:ln w="9525">
            <a:noFill/>
            <a:miter lim="800000"/>
            <a:headEnd/>
            <a:tailEnd/>
          </a:ln>
        </p:spPr>
      </p:pic>
      <p:sp>
        <p:nvSpPr>
          <p:cNvPr id="3" name="Rectangle 2"/>
          <p:cNvSpPr>
            <a:spLocks noChangeArrowheads="1"/>
          </p:cNvSpPr>
          <p:nvPr/>
        </p:nvSpPr>
        <p:spPr bwMode="auto">
          <a:xfrm>
            <a:off x="2133600" y="6248401"/>
            <a:ext cx="5105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Plate 6: Three week old broiler chickens in cage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47800" y="6172200"/>
            <a:ext cx="6629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Plate 7: Tony </a:t>
            </a:r>
            <a:r>
              <a:rPr kumimoji="0" lang="en-US"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Ojiezeh</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administering the extract to the  broiler chickens in the cages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Picture 1"/>
          <p:cNvPicPr>
            <a:picLocks noChangeAspect="1" noChangeArrowheads="1"/>
          </p:cNvPicPr>
          <p:nvPr/>
        </p:nvPicPr>
        <p:blipFill>
          <a:blip r:embed="rId2"/>
          <a:srcRect/>
          <a:stretch>
            <a:fillRect/>
          </a:stretch>
        </p:blipFill>
        <p:spPr bwMode="auto">
          <a:xfrm>
            <a:off x="838200" y="533400"/>
            <a:ext cx="7696200" cy="556260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81000" y="304800"/>
            <a:ext cx="9369083" cy="5638800"/>
          </a:xfrm>
          <a:prstGeom prst="rect">
            <a:avLst/>
          </a:prstGeom>
          <a:noFill/>
          <a:ln w="9525">
            <a:noFill/>
            <a:miter lim="800000"/>
            <a:headEnd/>
            <a:tailEnd/>
          </a:ln>
        </p:spPr>
      </p:pic>
      <p:sp>
        <p:nvSpPr>
          <p:cNvPr id="3" name="Rectangle 2"/>
          <p:cNvSpPr>
            <a:spLocks noChangeArrowheads="1"/>
          </p:cNvSpPr>
          <p:nvPr/>
        </p:nvSpPr>
        <p:spPr bwMode="auto">
          <a:xfrm>
            <a:off x="2286000" y="6019800"/>
            <a:ext cx="436831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Plate 8: Six week old broiler chickens in different cages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685800" y="609600"/>
            <a:ext cx="8001000" cy="5562600"/>
          </a:xfrm>
          <a:prstGeom prst="rect">
            <a:avLst/>
          </a:prstGeom>
          <a:noFill/>
          <a:ln w="9525">
            <a:noFill/>
            <a:miter lim="800000"/>
            <a:headEnd/>
            <a:tailEnd/>
          </a:ln>
        </p:spPr>
      </p:pic>
      <p:sp>
        <p:nvSpPr>
          <p:cNvPr id="3" name="Rectangle 2"/>
          <p:cNvSpPr>
            <a:spLocks noChangeArrowheads="1"/>
          </p:cNvSpPr>
          <p:nvPr/>
        </p:nvSpPr>
        <p:spPr bwMode="auto">
          <a:xfrm>
            <a:off x="2438400" y="6096000"/>
            <a:ext cx="576766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Plate 9: Seven week old broiler chickens in cages</a:t>
            </a:r>
            <a:r>
              <a:rPr kumimoji="0" lang="en-US"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before NDV </a:t>
            </a:r>
            <a:r>
              <a:rPr kumimoji="0" lang="en-US" sz="14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challenegd</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457200" y="609600"/>
            <a:ext cx="8077200" cy="5181600"/>
          </a:xfrm>
          <a:prstGeom prst="rect">
            <a:avLst/>
          </a:prstGeom>
          <a:noFill/>
          <a:ln w="9525">
            <a:noFill/>
            <a:miter lim="800000"/>
            <a:headEnd/>
            <a:tailEnd/>
          </a:ln>
        </p:spPr>
      </p:pic>
      <p:sp>
        <p:nvSpPr>
          <p:cNvPr id="3" name="Rectangle 2"/>
          <p:cNvSpPr>
            <a:spLocks noChangeArrowheads="1"/>
          </p:cNvSpPr>
          <p:nvPr/>
        </p:nvSpPr>
        <p:spPr bwMode="auto">
          <a:xfrm>
            <a:off x="1524001" y="6019800"/>
            <a:ext cx="5562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Plate 9: Three days after NDV challenged of broiler chickens in cage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a:t>
            </a:r>
            <a:endParaRPr lang="en-US" dirty="0"/>
          </a:p>
        </p:txBody>
      </p:sp>
      <p:sp>
        <p:nvSpPr>
          <p:cNvPr id="3" name="Subtitle 2"/>
          <p:cNvSpPr>
            <a:spLocks noGrp="1"/>
          </p:cNvSpPr>
          <p:nvPr>
            <p:ph type="subTitle" idx="1"/>
          </p:nvPr>
        </p:nvSpPr>
        <p:spPr/>
        <p:txBody>
          <a:bodyPr>
            <a:normAutofit/>
          </a:bodyPr>
          <a:lstStyle/>
          <a:p>
            <a:r>
              <a:rPr lang="en-US" sz="8000" dirty="0" smtClean="0"/>
              <a:t>Y</a:t>
            </a:r>
            <a:r>
              <a:rPr lang="en-US" sz="7200" dirty="0" smtClean="0"/>
              <a:t>o</a:t>
            </a:r>
            <a:r>
              <a:rPr lang="en-US" sz="9600" dirty="0" smtClean="0"/>
              <a:t>u</a:t>
            </a: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pPr algn="l"/>
            <a:r>
              <a:rPr lang="en-US" dirty="0" smtClean="0"/>
              <a:t>Background</a:t>
            </a:r>
            <a:endParaRPr lang="en-US" dirty="0"/>
          </a:p>
        </p:txBody>
      </p:sp>
      <p:sp>
        <p:nvSpPr>
          <p:cNvPr id="3" name="Content Placeholder 2"/>
          <p:cNvSpPr>
            <a:spLocks noGrp="1"/>
          </p:cNvSpPr>
          <p:nvPr>
            <p:ph idx="1"/>
          </p:nvPr>
        </p:nvSpPr>
        <p:spPr>
          <a:xfrm>
            <a:off x="457200" y="838200"/>
            <a:ext cx="8458200" cy="5715000"/>
          </a:xfrm>
        </p:spPr>
        <p:txBody>
          <a:bodyPr>
            <a:normAutofit fontScale="25000" lnSpcReduction="20000"/>
          </a:bodyPr>
          <a:lstStyle/>
          <a:p>
            <a:pPr algn="just">
              <a:buNone/>
            </a:pPr>
            <a:r>
              <a:rPr lang="en-US" dirty="0"/>
              <a:t>*</a:t>
            </a:r>
            <a:r>
              <a:rPr lang="en-US" sz="8000" dirty="0"/>
              <a:t>It has been recommended that most diet be augmented with </a:t>
            </a:r>
            <a:endParaRPr lang="en-US" sz="8000" dirty="0" smtClean="0"/>
          </a:p>
          <a:p>
            <a:pPr algn="just">
              <a:buNone/>
            </a:pPr>
            <a:r>
              <a:rPr lang="en-US" sz="8000" dirty="0" smtClean="0"/>
              <a:t>supplemental </a:t>
            </a:r>
            <a:r>
              <a:rPr lang="en-US" sz="8000" dirty="0"/>
              <a:t>antioxidants and vitamins (</a:t>
            </a:r>
            <a:r>
              <a:rPr lang="en-US" sz="8000" dirty="0" err="1"/>
              <a:t>Hemial</a:t>
            </a:r>
            <a:r>
              <a:rPr lang="en-US" sz="8000" dirty="0"/>
              <a:t>, 1997). Some of the well </a:t>
            </a:r>
            <a:endParaRPr lang="en-US" sz="8000" dirty="0" smtClean="0"/>
          </a:p>
          <a:p>
            <a:pPr algn="just">
              <a:buNone/>
            </a:pPr>
            <a:r>
              <a:rPr lang="en-US" sz="8000" dirty="0" smtClean="0"/>
              <a:t>studied </a:t>
            </a:r>
            <a:r>
              <a:rPr lang="en-US" sz="8000" dirty="0"/>
              <a:t>and most readily available supplements are beta carotene, </a:t>
            </a:r>
            <a:endParaRPr lang="en-US" sz="8000" dirty="0" smtClean="0"/>
          </a:p>
          <a:p>
            <a:pPr algn="just">
              <a:buNone/>
            </a:pPr>
            <a:r>
              <a:rPr lang="en-US" sz="8000" dirty="0" smtClean="0"/>
              <a:t>selenium</a:t>
            </a:r>
            <a:r>
              <a:rPr lang="en-US" sz="8000" dirty="0"/>
              <a:t>, vitamin C, vitamin E and vitamin A (</a:t>
            </a:r>
            <a:r>
              <a:rPr lang="en-US" sz="8000" dirty="0" err="1"/>
              <a:t>Hemial</a:t>
            </a:r>
            <a:r>
              <a:rPr lang="en-US" sz="8000" dirty="0"/>
              <a:t>, 1997). Populations that </a:t>
            </a:r>
            <a:endParaRPr lang="en-US" sz="8000" dirty="0" smtClean="0"/>
          </a:p>
          <a:p>
            <a:pPr algn="just">
              <a:buNone/>
            </a:pPr>
            <a:r>
              <a:rPr lang="en-US" sz="8000" dirty="0" smtClean="0"/>
              <a:t>have </a:t>
            </a:r>
            <a:r>
              <a:rPr lang="en-US" sz="8000" dirty="0"/>
              <a:t>diets high in beta carotene have a lower incidence of certain forms of </a:t>
            </a:r>
            <a:endParaRPr lang="en-US" sz="8000" dirty="0" smtClean="0"/>
          </a:p>
          <a:p>
            <a:pPr algn="just">
              <a:buNone/>
            </a:pPr>
            <a:r>
              <a:rPr lang="en-US" sz="8000" dirty="0" smtClean="0"/>
              <a:t>cancer </a:t>
            </a:r>
            <a:r>
              <a:rPr lang="en-US" sz="8000" dirty="0"/>
              <a:t>(</a:t>
            </a:r>
            <a:r>
              <a:rPr lang="en-US" sz="8000" dirty="0" err="1"/>
              <a:t>Hemial</a:t>
            </a:r>
            <a:r>
              <a:rPr lang="en-US" sz="8000" dirty="0"/>
              <a:t>, 1997).</a:t>
            </a:r>
          </a:p>
          <a:p>
            <a:pPr algn="just">
              <a:buNone/>
            </a:pPr>
            <a:endParaRPr lang="en-US" sz="8000" dirty="0" smtClean="0"/>
          </a:p>
          <a:p>
            <a:pPr algn="just">
              <a:buNone/>
            </a:pPr>
            <a:r>
              <a:rPr lang="en-US" sz="8000" dirty="0" smtClean="0"/>
              <a:t>*</a:t>
            </a:r>
            <a:r>
              <a:rPr lang="en-US" sz="8000" dirty="0"/>
              <a:t>Historical use of various </a:t>
            </a:r>
            <a:r>
              <a:rPr lang="en-US" sz="8000" i="1" dirty="0"/>
              <a:t>Aloe</a:t>
            </a:r>
            <a:r>
              <a:rPr lang="en-US" sz="8000" dirty="0"/>
              <a:t> species by humans has been well documented, </a:t>
            </a:r>
            <a:endParaRPr lang="en-US" sz="8000" dirty="0" smtClean="0"/>
          </a:p>
          <a:p>
            <a:pPr algn="just">
              <a:buNone/>
            </a:pPr>
            <a:r>
              <a:rPr lang="en-US" sz="8000" dirty="0" smtClean="0"/>
              <a:t>though </a:t>
            </a:r>
            <a:r>
              <a:rPr lang="en-US" sz="8000" dirty="0"/>
              <a:t>the species of Aloe used and their clinical effectiveness remain not fully </a:t>
            </a:r>
            <a:endParaRPr lang="en-US" sz="8000" dirty="0" smtClean="0"/>
          </a:p>
          <a:p>
            <a:pPr algn="just">
              <a:buNone/>
            </a:pPr>
            <a:r>
              <a:rPr lang="en-US" sz="8000" dirty="0" smtClean="0"/>
              <a:t>understood </a:t>
            </a:r>
            <a:r>
              <a:rPr lang="en-US" sz="8000" dirty="0"/>
              <a:t>(Reynolds, 2003). Of the 300 species of Aloe, only few have been </a:t>
            </a:r>
            <a:endParaRPr lang="en-US" sz="8000" dirty="0" smtClean="0"/>
          </a:p>
          <a:p>
            <a:pPr algn="just">
              <a:buNone/>
            </a:pPr>
            <a:r>
              <a:rPr lang="en-US" sz="8000" dirty="0" smtClean="0"/>
              <a:t>used </a:t>
            </a:r>
            <a:r>
              <a:rPr lang="en-US" sz="8000" dirty="0"/>
              <a:t>traditionally in herbal medicine. </a:t>
            </a:r>
          </a:p>
          <a:p>
            <a:pPr algn="just"/>
            <a:endParaRPr lang="en-US" sz="8000" dirty="0" smtClean="0"/>
          </a:p>
          <a:p>
            <a:pPr algn="just">
              <a:buNone/>
            </a:pPr>
            <a:r>
              <a:rPr lang="en-US" sz="8000" dirty="0" smtClean="0"/>
              <a:t>*</a:t>
            </a:r>
            <a:r>
              <a:rPr lang="en-US" sz="8000" dirty="0"/>
              <a:t>Some species, in particular </a:t>
            </a:r>
            <a:r>
              <a:rPr lang="en-US" sz="8000" i="1" dirty="0"/>
              <a:t>Aloe </a:t>
            </a:r>
            <a:r>
              <a:rPr lang="en-US" sz="8000" i="1" dirty="0" err="1"/>
              <a:t>vera</a:t>
            </a:r>
            <a:r>
              <a:rPr lang="en-US" sz="8000" dirty="0"/>
              <a:t> is used in </a:t>
            </a:r>
            <a:r>
              <a:rPr lang="en-US" sz="8000" dirty="0" smtClean="0"/>
              <a:t>alternative </a:t>
            </a:r>
            <a:r>
              <a:rPr lang="en-US" sz="8000" dirty="0"/>
              <a:t>medicines and as a </a:t>
            </a:r>
            <a:endParaRPr lang="en-US" sz="8000" dirty="0" smtClean="0"/>
          </a:p>
          <a:p>
            <a:pPr algn="just">
              <a:buNone/>
            </a:pPr>
            <a:r>
              <a:rPr lang="en-US" sz="8000" dirty="0" smtClean="0"/>
              <a:t>first </a:t>
            </a:r>
            <a:r>
              <a:rPr lang="en-US" sz="8000" dirty="0"/>
              <a:t>aid material in some homes. </a:t>
            </a:r>
          </a:p>
          <a:p>
            <a:pPr algn="just">
              <a:buNone/>
            </a:pPr>
            <a:r>
              <a:rPr lang="en-US" sz="8000" dirty="0" smtClean="0"/>
              <a:t>-Both </a:t>
            </a:r>
            <a:r>
              <a:rPr lang="en-US" sz="8000" dirty="0"/>
              <a:t>the translucent inner pulp and the resinous yellow exudates are used </a:t>
            </a:r>
            <a:endParaRPr lang="en-US" sz="8000" dirty="0" smtClean="0"/>
          </a:p>
          <a:p>
            <a:pPr algn="just">
              <a:buNone/>
            </a:pPr>
            <a:r>
              <a:rPr lang="en-US" sz="8000" dirty="0" smtClean="0"/>
              <a:t>externally </a:t>
            </a:r>
            <a:r>
              <a:rPr lang="en-US" sz="8000" dirty="0"/>
              <a:t>to relieve skin discomforts (</a:t>
            </a:r>
            <a:r>
              <a:rPr lang="en-US" sz="8000" dirty="0" err="1"/>
              <a:t>Maenthaisong</a:t>
            </a:r>
            <a:r>
              <a:rPr lang="en-US" sz="8000" dirty="0"/>
              <a:t> </a:t>
            </a:r>
            <a:r>
              <a:rPr lang="en-US" sz="8000" i="1" dirty="0"/>
              <a:t>et al</a:t>
            </a:r>
            <a:r>
              <a:rPr lang="en-US" sz="8000" dirty="0"/>
              <a:t>., 2007).  </a:t>
            </a:r>
          </a:p>
          <a:p>
            <a:pPr algn="just">
              <a:buNone/>
            </a:pPr>
            <a:r>
              <a:rPr lang="en-US" sz="8000" dirty="0" smtClean="0"/>
              <a:t>-Systematic </a:t>
            </a:r>
            <a:r>
              <a:rPr lang="en-US" sz="8000" dirty="0"/>
              <a:t>reviews of randomized and controlled clinical trials have provided </a:t>
            </a:r>
            <a:endParaRPr lang="en-US" sz="8000" dirty="0" smtClean="0"/>
          </a:p>
          <a:p>
            <a:pPr algn="just">
              <a:buNone/>
            </a:pPr>
            <a:r>
              <a:rPr lang="en-US" sz="8000" dirty="0" smtClean="0"/>
              <a:t>no </a:t>
            </a:r>
            <a:r>
              <a:rPr lang="en-US" sz="8000" dirty="0"/>
              <a:t>evidence that </a:t>
            </a:r>
            <a:r>
              <a:rPr lang="en-US" sz="8000" i="1" dirty="0"/>
              <a:t>Aloe </a:t>
            </a:r>
            <a:r>
              <a:rPr lang="en-US" sz="8000" i="1" dirty="0" err="1"/>
              <a:t>vera</a:t>
            </a:r>
            <a:r>
              <a:rPr lang="en-US" sz="8000" dirty="0"/>
              <a:t> has a strong medicinal effect (Richardson </a:t>
            </a:r>
            <a:r>
              <a:rPr lang="en-US" sz="8000" i="1" dirty="0"/>
              <a:t>et al.,</a:t>
            </a:r>
            <a:r>
              <a:rPr lang="en-US" sz="8000" dirty="0"/>
              <a:t> 2005). </a:t>
            </a:r>
          </a:p>
          <a:p>
            <a:pPr algn="just"/>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l"/>
            <a:r>
              <a:rPr lang="en-US" dirty="0" smtClean="0"/>
              <a:t>Background cont’</a:t>
            </a:r>
            <a:endParaRPr lang="en-US" dirty="0"/>
          </a:p>
        </p:txBody>
      </p:sp>
      <p:sp>
        <p:nvSpPr>
          <p:cNvPr id="3" name="Content Placeholder 2"/>
          <p:cNvSpPr>
            <a:spLocks noGrp="1"/>
          </p:cNvSpPr>
          <p:nvPr>
            <p:ph idx="1"/>
          </p:nvPr>
        </p:nvSpPr>
        <p:spPr>
          <a:xfrm>
            <a:off x="457200" y="914400"/>
            <a:ext cx="8229600" cy="5638800"/>
          </a:xfrm>
        </p:spPr>
        <p:txBody>
          <a:bodyPr>
            <a:normAutofit fontScale="70000" lnSpcReduction="20000"/>
          </a:bodyPr>
          <a:lstStyle/>
          <a:p>
            <a:r>
              <a:rPr lang="en-US" sz="3400" dirty="0"/>
              <a:t>Aloe products for internal use have been promoted for constipation, coughs, wounds, ulcers, diabetes, cancer, headaches, arthritis, immune-system deficiencies, and many other conditions. However, the only substantiated internal use is as a laxative (</a:t>
            </a:r>
            <a:r>
              <a:rPr lang="en-US" sz="3400" dirty="0" err="1"/>
              <a:t>Grindlay</a:t>
            </a:r>
            <a:r>
              <a:rPr lang="en-US" sz="3400" dirty="0"/>
              <a:t> and Reynolds, 1986). </a:t>
            </a:r>
          </a:p>
          <a:p>
            <a:r>
              <a:rPr lang="en-US" sz="3400" dirty="0" smtClean="0"/>
              <a:t>Bioactive </a:t>
            </a:r>
            <a:r>
              <a:rPr lang="en-US" sz="3400" dirty="0"/>
              <a:t>compounds such as alkaloids, </a:t>
            </a:r>
            <a:r>
              <a:rPr lang="en-US" sz="3400" dirty="0" err="1"/>
              <a:t>flavonoids</a:t>
            </a:r>
            <a:r>
              <a:rPr lang="en-US" sz="3400" dirty="0"/>
              <a:t>, steroids, </a:t>
            </a:r>
            <a:r>
              <a:rPr lang="en-US" sz="3400" dirty="0" err="1"/>
              <a:t>terpenoids</a:t>
            </a:r>
            <a:r>
              <a:rPr lang="en-US" sz="3400" dirty="0"/>
              <a:t> glycosides, carbohydrates and tannins were present in the leaves of </a:t>
            </a:r>
            <a:r>
              <a:rPr lang="en-US" sz="3400" i="1" dirty="0"/>
              <a:t>Aloe </a:t>
            </a:r>
            <a:r>
              <a:rPr lang="en-US" sz="3400" i="1" dirty="0" err="1"/>
              <a:t>vera</a:t>
            </a:r>
            <a:r>
              <a:rPr lang="en-US" sz="3400" i="1" dirty="0"/>
              <a:t> </a:t>
            </a:r>
            <a:r>
              <a:rPr lang="en-US" sz="3400" dirty="0"/>
              <a:t>(</a:t>
            </a:r>
            <a:r>
              <a:rPr lang="en-US" sz="3400" dirty="0" err="1"/>
              <a:t>Ejoba</a:t>
            </a:r>
            <a:r>
              <a:rPr lang="en-US" sz="3400" dirty="0"/>
              <a:t>, 2012). </a:t>
            </a:r>
          </a:p>
          <a:p>
            <a:r>
              <a:rPr lang="en-US" sz="3400" i="1" dirty="0" smtClean="0"/>
              <a:t>Aloe </a:t>
            </a:r>
            <a:r>
              <a:rPr lang="en-US" sz="3400" i="1" dirty="0" err="1"/>
              <a:t>vera</a:t>
            </a:r>
            <a:r>
              <a:rPr lang="en-US" sz="3400" dirty="0"/>
              <a:t> has been traditionally used as antibacterial, anti-fungal and antiviral agents, immune enhancement, wound healing, anti-inflammatory properties, constipation and for the female reproductive system (Hecht, 1981, Davis and Robson (1999).</a:t>
            </a:r>
          </a:p>
          <a:p>
            <a:r>
              <a:rPr lang="en-US" sz="3400" dirty="0"/>
              <a:t>-There have been some studies in animal models which indicate that extracts of Aloe plant may have a significant anti-hyperglycemic effect, and may be useful in treating Type II diabetes. These studies have not been confirmed in humans (Tanaka </a:t>
            </a:r>
            <a:r>
              <a:rPr lang="en-US" sz="3400" i="1" dirty="0"/>
              <a:t>et al.,</a:t>
            </a:r>
            <a:r>
              <a:rPr lang="en-US" sz="3400" dirty="0"/>
              <a:t> 2006).</a:t>
            </a:r>
          </a:p>
          <a:p>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685800" y="749940"/>
            <a:ext cx="7696201" cy="4888860"/>
          </a:xfrm>
          <a:prstGeom prst="rect">
            <a:avLst/>
          </a:prstGeom>
          <a:noFill/>
          <a:ln w="9525">
            <a:noFill/>
            <a:miter lim="800000"/>
            <a:headEnd/>
            <a:tailEnd/>
          </a:ln>
        </p:spPr>
      </p:pic>
      <p:sp>
        <p:nvSpPr>
          <p:cNvPr id="27651" name="Rectangle 3"/>
          <p:cNvSpPr>
            <a:spLocks noChangeArrowheads="1"/>
          </p:cNvSpPr>
          <p:nvPr/>
        </p:nvSpPr>
        <p:spPr bwMode="auto">
          <a:xfrm>
            <a:off x="457200" y="5715000"/>
            <a:ext cx="271741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Plate </a:t>
            </a:r>
            <a:r>
              <a:rPr lang="en-US" sz="2000" b="1" dirty="0">
                <a:latin typeface="Times New Roman" pitchFamily="18" charset="0"/>
                <a:ea typeface="Times New Roman" pitchFamily="18" charset="0"/>
                <a:cs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Aloe </a:t>
            </a:r>
            <a:r>
              <a:rPr kumimoji="0" lang="en-US" sz="2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vera</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pPr algn="l"/>
            <a:r>
              <a:rPr lang="en-US" dirty="0" smtClean="0"/>
              <a:t>Why NDV?</a:t>
            </a:r>
            <a:endParaRPr lang="en-US" dirty="0"/>
          </a:p>
        </p:txBody>
      </p:sp>
      <p:sp>
        <p:nvSpPr>
          <p:cNvPr id="3" name="Content Placeholder 2"/>
          <p:cNvSpPr>
            <a:spLocks noGrp="1"/>
          </p:cNvSpPr>
          <p:nvPr>
            <p:ph idx="1"/>
          </p:nvPr>
        </p:nvSpPr>
        <p:spPr>
          <a:xfrm>
            <a:off x="457200" y="762000"/>
            <a:ext cx="8458200" cy="5943600"/>
          </a:xfrm>
        </p:spPr>
        <p:txBody>
          <a:bodyPr>
            <a:noAutofit/>
          </a:bodyPr>
          <a:lstStyle/>
          <a:p>
            <a:pPr>
              <a:buNone/>
            </a:pPr>
            <a:r>
              <a:rPr lang="en-US" sz="2000" b="1" dirty="0" smtClean="0"/>
              <a:t>Description of NDV </a:t>
            </a:r>
            <a:r>
              <a:rPr lang="en-US" sz="2000" dirty="0" smtClean="0"/>
              <a:t>- Single-stranded </a:t>
            </a:r>
            <a:r>
              <a:rPr lang="en-US" sz="2000" dirty="0">
                <a:hlinkClick r:id="rId2" tooltip="RNA"/>
              </a:rPr>
              <a:t>RNA</a:t>
            </a:r>
            <a:r>
              <a:rPr lang="en-US" sz="2000" dirty="0"/>
              <a:t> </a:t>
            </a:r>
            <a:r>
              <a:rPr lang="en-US" sz="2000" dirty="0">
                <a:hlinkClick r:id="rId3" tooltip="Virus"/>
              </a:rPr>
              <a:t>virus</a:t>
            </a:r>
            <a:r>
              <a:rPr lang="en-US" sz="2000" dirty="0"/>
              <a:t>. </a:t>
            </a:r>
          </a:p>
          <a:p>
            <a:r>
              <a:rPr lang="en-US" sz="2000" b="1" dirty="0"/>
              <a:t>Transmission</a:t>
            </a:r>
            <a:r>
              <a:rPr lang="en-US" sz="2000" dirty="0"/>
              <a:t> </a:t>
            </a:r>
            <a:r>
              <a:rPr lang="en-US" sz="2000" dirty="0" smtClean="0"/>
              <a:t>-occurs </a:t>
            </a:r>
            <a:r>
              <a:rPr lang="en-US" sz="2000" dirty="0"/>
              <a:t>by exposure to </a:t>
            </a:r>
            <a:r>
              <a:rPr lang="en-US" sz="2000" dirty="0" err="1"/>
              <a:t>faecal</a:t>
            </a:r>
            <a:r>
              <a:rPr lang="en-US" sz="2000" dirty="0"/>
              <a:t> and other excretions </a:t>
            </a:r>
          </a:p>
          <a:p>
            <a:r>
              <a:rPr lang="en-US" sz="2000" b="1" dirty="0"/>
              <a:t>Strains </a:t>
            </a:r>
            <a:r>
              <a:rPr lang="en-US" sz="2000" b="1" dirty="0" smtClean="0"/>
              <a:t>- </a:t>
            </a:r>
            <a:r>
              <a:rPr lang="en-US" sz="2000" dirty="0" smtClean="0"/>
              <a:t>NDV </a:t>
            </a:r>
            <a:r>
              <a:rPr lang="en-US" sz="2000" dirty="0"/>
              <a:t>strains can be </a:t>
            </a:r>
            <a:r>
              <a:rPr lang="en-US" sz="2000" dirty="0" err="1"/>
              <a:t>categorised</a:t>
            </a:r>
            <a:r>
              <a:rPr lang="en-US" sz="2000" dirty="0"/>
              <a:t> as </a:t>
            </a:r>
            <a:r>
              <a:rPr lang="en-US" sz="2000" dirty="0" err="1"/>
              <a:t>velogenic</a:t>
            </a:r>
            <a:r>
              <a:rPr lang="en-US" sz="2000" dirty="0"/>
              <a:t> (highly </a:t>
            </a:r>
            <a:r>
              <a:rPr lang="en-US" sz="2000" dirty="0">
                <a:hlinkClick r:id="rId4" tooltip="Virulence"/>
              </a:rPr>
              <a:t>virulent</a:t>
            </a:r>
            <a:r>
              <a:rPr lang="en-US" sz="2000" dirty="0"/>
              <a:t>- spread rapidly, and cause up to 90% mortality</a:t>
            </a:r>
            <a:r>
              <a:rPr lang="en-US" sz="2000" dirty="0" smtClean="0"/>
              <a:t>) </a:t>
            </a:r>
            <a:r>
              <a:rPr lang="en-US" sz="2000" dirty="0" err="1" smtClean="0"/>
              <a:t>mesogenic</a:t>
            </a:r>
            <a:r>
              <a:rPr lang="en-US" sz="2000" dirty="0" smtClean="0"/>
              <a:t> </a:t>
            </a:r>
            <a:r>
              <a:rPr lang="en-US" sz="2000" dirty="0"/>
              <a:t>(intermediate virulence) </a:t>
            </a:r>
            <a:r>
              <a:rPr lang="en-US" sz="2000" dirty="0" smtClean="0"/>
              <a:t>or </a:t>
            </a:r>
            <a:r>
              <a:rPr lang="en-US" sz="2000" dirty="0" err="1" smtClean="0"/>
              <a:t>lentogenic</a:t>
            </a:r>
            <a:r>
              <a:rPr lang="en-US" sz="2000" dirty="0" smtClean="0"/>
              <a:t> </a:t>
            </a:r>
            <a:r>
              <a:rPr lang="en-US" sz="2000" dirty="0"/>
              <a:t>(</a:t>
            </a:r>
            <a:r>
              <a:rPr lang="en-US" sz="2000" dirty="0" err="1"/>
              <a:t>nonvirulent</a:t>
            </a:r>
            <a:r>
              <a:rPr lang="en-US" sz="2000" dirty="0" smtClean="0"/>
              <a:t>)</a:t>
            </a:r>
          </a:p>
          <a:p>
            <a:pPr>
              <a:buNone/>
            </a:pPr>
            <a:endParaRPr lang="en-US" sz="900" dirty="0"/>
          </a:p>
          <a:p>
            <a:r>
              <a:rPr lang="en-US" sz="2000" b="1" dirty="0"/>
              <a:t>Use as an anticancer agent </a:t>
            </a:r>
            <a:r>
              <a:rPr lang="en-US" sz="2000" b="1" dirty="0" smtClean="0"/>
              <a:t>- </a:t>
            </a:r>
            <a:r>
              <a:rPr lang="en-US" sz="2000" dirty="0" smtClean="0"/>
              <a:t>Attenuated </a:t>
            </a:r>
            <a:r>
              <a:rPr lang="en-US" sz="2000" dirty="0"/>
              <a:t>strain of NDV (MTH-68) showed a promising report in cancer </a:t>
            </a:r>
            <a:r>
              <a:rPr lang="en-US" sz="2000" dirty="0" smtClean="0"/>
              <a:t>patients. It </a:t>
            </a:r>
            <a:r>
              <a:rPr lang="en-US" sz="2000" dirty="0"/>
              <a:t>appears the virus preferentially targets and replicates in certain types of tumor cells, leaving </a:t>
            </a:r>
            <a:r>
              <a:rPr lang="en-US" sz="2000" dirty="0" smtClean="0"/>
              <a:t> normal </a:t>
            </a:r>
            <a:r>
              <a:rPr lang="en-US" sz="2000" dirty="0"/>
              <a:t>cells almost unaffected.  </a:t>
            </a:r>
            <a:r>
              <a:rPr lang="en-US" sz="2000" dirty="0">
                <a:hlinkClick r:id="rId5" tooltip="Hebrew University"/>
              </a:rPr>
              <a:t>Hebrew University</a:t>
            </a:r>
            <a:r>
              <a:rPr lang="en-US" sz="2000" dirty="0"/>
              <a:t> reported in 2006 </a:t>
            </a:r>
            <a:endParaRPr lang="en-US" sz="2000" dirty="0" smtClean="0"/>
          </a:p>
          <a:p>
            <a:endParaRPr lang="en-US" sz="1000" dirty="0"/>
          </a:p>
          <a:p>
            <a:r>
              <a:rPr lang="en-US" sz="2000" dirty="0"/>
              <a:t>This mechanism of delaying apoptosis in abnormal cells gives NDV the specificity it needs to be an efficient cancer fighting </a:t>
            </a:r>
            <a:r>
              <a:rPr lang="en-US" sz="2000" dirty="0" smtClean="0"/>
              <a:t> </a:t>
            </a:r>
            <a:r>
              <a:rPr lang="en-US" sz="2000" dirty="0" err="1" smtClean="0"/>
              <a:t>oncolytic</a:t>
            </a:r>
            <a:r>
              <a:rPr lang="en-US" sz="2000" dirty="0" smtClean="0"/>
              <a:t> </a:t>
            </a:r>
            <a:r>
              <a:rPr lang="en-US" sz="2000" dirty="0"/>
              <a:t>virus. </a:t>
            </a:r>
            <a:endParaRPr lang="en-US" sz="2000" dirty="0" smtClean="0"/>
          </a:p>
          <a:p>
            <a:r>
              <a:rPr lang="en-US" sz="2000" b="1" dirty="0" smtClean="0"/>
              <a:t>History </a:t>
            </a:r>
            <a:r>
              <a:rPr lang="en-US" sz="2000" b="1" dirty="0"/>
              <a:t>of NDV in cancer therapy </a:t>
            </a:r>
            <a:r>
              <a:rPr lang="en-US" sz="2000" b="1" dirty="0" smtClean="0"/>
              <a:t>- </a:t>
            </a:r>
          </a:p>
          <a:p>
            <a:pPr>
              <a:buNone/>
            </a:pPr>
            <a:r>
              <a:rPr lang="en-US" sz="2000" dirty="0" smtClean="0"/>
              <a:t>The </a:t>
            </a:r>
            <a:r>
              <a:rPr lang="en-US" sz="2000" dirty="0"/>
              <a:t>main advances of viruses in cancer therapy came with the advent of reverse </a:t>
            </a:r>
            <a:r>
              <a:rPr lang="en-US" sz="2000" dirty="0" smtClean="0"/>
              <a:t>genetics </a:t>
            </a:r>
            <a:r>
              <a:rPr lang="en-US" sz="2000" dirty="0"/>
              <a:t>technologies (Flanagan </a:t>
            </a:r>
            <a:r>
              <a:rPr lang="en-US" sz="2000" i="1" dirty="0"/>
              <a:t>et al.</a:t>
            </a:r>
            <a:r>
              <a:rPr lang="en-US" sz="2000" dirty="0"/>
              <a:t> 1955 in Mullen &amp; Tanabe 2002, Vigil </a:t>
            </a:r>
            <a:r>
              <a:rPr lang="en-US" sz="2000" i="1" dirty="0"/>
              <a:t>et al.</a:t>
            </a:r>
            <a:r>
              <a:rPr lang="en-US" sz="2000" dirty="0"/>
              <a:t> </a:t>
            </a:r>
            <a:r>
              <a:rPr lang="en-US" sz="2000" dirty="0" smtClean="0"/>
              <a:t>2007</a:t>
            </a:r>
            <a:r>
              <a:rPr lang="en-US" sz="2000" dirty="0"/>
              <a:t>. With these new possibilities, studies of modified NDV strains with </a:t>
            </a:r>
            <a:r>
              <a:rPr lang="en-US" sz="2000" dirty="0" smtClean="0"/>
              <a:t>enhanced </a:t>
            </a:r>
            <a:r>
              <a:rPr lang="en-US" sz="2000" dirty="0"/>
              <a:t>cancer treatment properties have been put on the agenda. </a:t>
            </a:r>
          </a:p>
          <a:p>
            <a:endParaRPr lang="en-US" sz="20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pPr algn="l"/>
            <a:r>
              <a:rPr lang="en-US" dirty="0" smtClean="0"/>
              <a:t>Why NDV cont’</a:t>
            </a:r>
            <a:endParaRPr lang="en-US" dirty="0"/>
          </a:p>
        </p:txBody>
      </p:sp>
      <p:sp>
        <p:nvSpPr>
          <p:cNvPr id="3" name="Content Placeholder 2"/>
          <p:cNvSpPr>
            <a:spLocks noGrp="1"/>
          </p:cNvSpPr>
          <p:nvPr>
            <p:ph idx="1"/>
          </p:nvPr>
        </p:nvSpPr>
        <p:spPr>
          <a:xfrm>
            <a:off x="457200" y="838200"/>
            <a:ext cx="8229600" cy="5715000"/>
          </a:xfrm>
        </p:spPr>
        <p:txBody>
          <a:bodyPr>
            <a:normAutofit lnSpcReduction="10000"/>
          </a:bodyPr>
          <a:lstStyle/>
          <a:p>
            <a:pPr marL="0" lvl="0" indent="0" algn="just" fontAlgn="base">
              <a:spcBef>
                <a:spcPct val="0"/>
              </a:spcBef>
              <a:spcAft>
                <a:spcPct val="0"/>
              </a:spcAft>
              <a:buNone/>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Pros and cons in cancer therapy</a:t>
            </a:r>
          </a:p>
          <a:p>
            <a:pPr marL="0" lvl="0" indent="0" algn="just" fontAlgn="base">
              <a:spcBef>
                <a:spcPct val="0"/>
              </a:spcBef>
              <a:spcAft>
                <a:spcPct val="0"/>
              </a:spcAft>
              <a:buNone/>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NDV possesses many unique anticancer properties and thereby provides an excellent base in </a:t>
            </a:r>
            <a:r>
              <a:rPr kumimoji="0" lang="en-US" b="0" i="0" u="none" strike="noStrike" cap="none" normalizeH="0" baseline="0" dirty="0" err="1" smtClean="0">
                <a:ln>
                  <a:noFill/>
                </a:ln>
                <a:solidFill>
                  <a:schemeClr val="tx1"/>
                </a:solidFill>
                <a:effectLst/>
                <a:ea typeface="Times New Roman" pitchFamily="18" charset="0"/>
                <a:cs typeface="Times New Roman" pitchFamily="18" charset="0"/>
              </a:rPr>
              <a:t>virotherapy</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 research. </a:t>
            </a:r>
          </a:p>
          <a:p>
            <a:pPr marL="0" lvl="0" indent="0" algn="just" eaLnBrk="0" fontAlgn="base" hangingPunct="0">
              <a:spcBef>
                <a:spcPct val="0"/>
              </a:spcBef>
              <a:spcAft>
                <a:spcPct val="0"/>
              </a:spcAft>
              <a:buNone/>
            </a:pPr>
            <a:endParaRPr kumimoji="0" lang="en-US" b="0" i="0" u="none" strike="noStrike" cap="none" normalizeH="0" baseline="0" dirty="0" smtClean="0">
              <a:ln>
                <a:noFill/>
              </a:ln>
              <a:solidFill>
                <a:schemeClr val="tx1"/>
              </a:solidFill>
              <a:effectLst/>
              <a:cs typeface="Arial" pitchFamily="34"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-NDV has selectivity on </a:t>
            </a:r>
            <a:r>
              <a:rPr kumimoji="0" lang="en-US" b="0" i="0" u="none" strike="noStrike" cap="none" normalizeH="0" baseline="0" dirty="0" err="1" smtClean="0">
                <a:ln>
                  <a:noFill/>
                </a:ln>
                <a:solidFill>
                  <a:schemeClr val="tx1"/>
                </a:solidFill>
                <a:effectLst/>
                <a:ea typeface="Times New Roman" pitchFamily="18" charset="0"/>
                <a:cs typeface="Times New Roman" pitchFamily="18" charset="0"/>
              </a:rPr>
              <a:t>oncogenic</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 cells,</a:t>
            </a: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cs typeface="Arial" pitchFamily="34" charset="0"/>
            </a:endParaRPr>
          </a:p>
          <a:p>
            <a:pPr marL="0" lvl="0" indent="0" algn="just" eaLnBrk="0" fontAlgn="base" hangingPunct="0">
              <a:spcBef>
                <a:spcPct val="0"/>
              </a:spcBef>
              <a:spcAft>
                <a:spcPct val="0"/>
              </a:spcAft>
              <a:buNone/>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-One of the main issues using NDV treatment is the host/patient immune response against the virus itself, which prior to the time of the reverse genetics technology, decreased the applicability of NDV as a cancer treatment</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3%A5sse_pesse_toirtchaedje_c%C3%B42"/>
          <p:cNvPicPr>
            <a:picLocks noChangeAspect="1" noChangeArrowheads="1"/>
          </p:cNvPicPr>
          <p:nvPr/>
        </p:nvPicPr>
        <p:blipFill>
          <a:blip r:embed="rId2"/>
          <a:srcRect/>
          <a:stretch>
            <a:fillRect/>
          </a:stretch>
        </p:blipFill>
        <p:spPr bwMode="auto">
          <a:xfrm>
            <a:off x="533400" y="3581400"/>
            <a:ext cx="3581400" cy="2590800"/>
          </a:xfrm>
          <a:prstGeom prst="rect">
            <a:avLst/>
          </a:prstGeom>
          <a:noFill/>
          <a:ln w="9525">
            <a:noFill/>
            <a:miter lim="800000"/>
            <a:headEnd/>
            <a:tailEnd/>
          </a:ln>
        </p:spPr>
      </p:pic>
      <p:pic>
        <p:nvPicPr>
          <p:cNvPr id="1027" name="Picture 3" descr="Fausse_pesse_poyes"/>
          <p:cNvPicPr>
            <a:picLocks noChangeAspect="1" noChangeArrowheads="1"/>
          </p:cNvPicPr>
          <p:nvPr/>
        </p:nvPicPr>
        <p:blipFill>
          <a:blip r:embed="rId3"/>
          <a:srcRect/>
          <a:stretch>
            <a:fillRect/>
          </a:stretch>
        </p:blipFill>
        <p:spPr bwMode="auto">
          <a:xfrm>
            <a:off x="4876800" y="3505200"/>
            <a:ext cx="3962400" cy="2438400"/>
          </a:xfrm>
          <a:prstGeom prst="rect">
            <a:avLst/>
          </a:prstGeom>
          <a:noFill/>
          <a:ln w="9525">
            <a:noFill/>
            <a:miter lim="800000"/>
            <a:headEnd/>
            <a:tailEnd/>
          </a:ln>
        </p:spPr>
      </p:pic>
      <p:sp>
        <p:nvSpPr>
          <p:cNvPr id="4" name="Rectangle 3"/>
          <p:cNvSpPr/>
          <p:nvPr/>
        </p:nvSpPr>
        <p:spPr>
          <a:xfrm>
            <a:off x="0" y="6172201"/>
            <a:ext cx="4495800" cy="410882"/>
          </a:xfrm>
          <a:prstGeom prst="rect">
            <a:avLst/>
          </a:prstGeom>
        </p:spPr>
        <p:txBody>
          <a:bodyPr wrap="square">
            <a:spAutoFit/>
          </a:bodyPr>
          <a:lstStyle/>
          <a:p>
            <a:pPr algn="just">
              <a:lnSpc>
                <a:spcPct val="115000"/>
              </a:lnSpc>
            </a:pPr>
            <a:r>
              <a:rPr lang="en-US" sz="1600" b="1" dirty="0">
                <a:latin typeface="Times New Roman"/>
                <a:ea typeface="Calibri"/>
                <a:cs typeface="Times New Roman"/>
              </a:rPr>
              <a:t> </a:t>
            </a:r>
            <a:r>
              <a:rPr lang="en-US" sz="1600" b="1" dirty="0" smtClean="0">
                <a:latin typeface="Times New Roman"/>
                <a:ea typeface="Calibri"/>
                <a:cs typeface="Times New Roman"/>
              </a:rPr>
              <a:t>       Plate </a:t>
            </a:r>
            <a:r>
              <a:rPr lang="en-US" sz="1600" b="1" dirty="0">
                <a:latin typeface="Times New Roman"/>
                <a:ea typeface="Calibri"/>
                <a:cs typeface="Times New Roman"/>
              </a:rPr>
              <a:t>3</a:t>
            </a:r>
            <a:r>
              <a:rPr lang="en-US" sz="1600" b="1" dirty="0" smtClean="0">
                <a:latin typeface="Times New Roman"/>
                <a:ea typeface="Calibri"/>
                <a:cs typeface="Times New Roman"/>
              </a:rPr>
              <a:t>. D</a:t>
            </a:r>
            <a:r>
              <a:rPr lang="en-US" b="1" dirty="0" smtClean="0"/>
              <a:t>eath stage of NDV infection</a:t>
            </a:r>
          </a:p>
        </p:txBody>
      </p:sp>
      <p:sp>
        <p:nvSpPr>
          <p:cNvPr id="5" name="Rectangle 4"/>
          <p:cNvSpPr/>
          <p:nvPr/>
        </p:nvSpPr>
        <p:spPr>
          <a:xfrm rot="10800000" flipV="1">
            <a:off x="5273363" y="5985407"/>
            <a:ext cx="3405224" cy="375487"/>
          </a:xfrm>
          <a:prstGeom prst="rect">
            <a:avLst/>
          </a:prstGeom>
        </p:spPr>
        <p:txBody>
          <a:bodyPr wrap="square">
            <a:spAutoFit/>
          </a:bodyPr>
          <a:lstStyle/>
          <a:p>
            <a:pPr algn="just">
              <a:lnSpc>
                <a:spcPct val="115000"/>
              </a:lnSpc>
            </a:pPr>
            <a:r>
              <a:rPr lang="en-US" sz="1600" b="1" baseline="0" dirty="0" smtClean="0">
                <a:latin typeface="Times New Roman"/>
                <a:ea typeface="Calibri"/>
                <a:cs typeface="Times New Roman"/>
              </a:rPr>
              <a:t> </a:t>
            </a:r>
            <a:endParaRPr lang="en-US" sz="800" dirty="0">
              <a:ea typeface="Calibri"/>
              <a:cs typeface="Times New Roman"/>
            </a:endParaRPr>
          </a:p>
        </p:txBody>
      </p:sp>
      <p:sp>
        <p:nvSpPr>
          <p:cNvPr id="6" name="Rectangle 5"/>
          <p:cNvSpPr/>
          <p:nvPr/>
        </p:nvSpPr>
        <p:spPr>
          <a:xfrm rot="10800000" flipV="1">
            <a:off x="4876800" y="5883945"/>
            <a:ext cx="3886200" cy="658642"/>
          </a:xfrm>
          <a:prstGeom prst="rect">
            <a:avLst/>
          </a:prstGeom>
        </p:spPr>
        <p:txBody>
          <a:bodyPr wrap="square">
            <a:spAutoFit/>
          </a:bodyPr>
          <a:lstStyle/>
          <a:p>
            <a:pPr algn="just">
              <a:lnSpc>
                <a:spcPct val="115000"/>
              </a:lnSpc>
            </a:pPr>
            <a:r>
              <a:rPr lang="en-US" sz="1600" b="1" dirty="0" smtClean="0">
                <a:latin typeface="Times New Roman"/>
                <a:ea typeface="Calibri"/>
                <a:cs typeface="Times New Roman"/>
              </a:rPr>
              <a:t>Plate 4. Infected </a:t>
            </a:r>
            <a:r>
              <a:rPr lang="en-US" sz="1600" b="1" dirty="0" err="1" smtClean="0">
                <a:latin typeface="Times New Roman"/>
                <a:ea typeface="Calibri"/>
                <a:cs typeface="Times New Roman"/>
              </a:rPr>
              <a:t>proventriculous</a:t>
            </a:r>
            <a:r>
              <a:rPr lang="en-US" sz="1600" b="1" dirty="0" smtClean="0">
                <a:latin typeface="Times New Roman"/>
                <a:ea typeface="Calibri"/>
                <a:cs typeface="Times New Roman"/>
              </a:rPr>
              <a:t> of chicken small intestine</a:t>
            </a:r>
            <a:endParaRPr lang="en-US" sz="800" dirty="0">
              <a:ea typeface="Calibri"/>
              <a:cs typeface="Times New Roman"/>
            </a:endParaRPr>
          </a:p>
        </p:txBody>
      </p:sp>
      <p:sp>
        <p:nvSpPr>
          <p:cNvPr id="7" name="Rectangle 6"/>
          <p:cNvSpPr/>
          <p:nvPr/>
        </p:nvSpPr>
        <p:spPr>
          <a:xfrm>
            <a:off x="381000" y="228601"/>
            <a:ext cx="2209800" cy="375487"/>
          </a:xfrm>
          <a:prstGeom prst="rect">
            <a:avLst/>
          </a:prstGeom>
        </p:spPr>
        <p:txBody>
          <a:bodyPr wrap="square">
            <a:spAutoFit/>
          </a:bodyPr>
          <a:lstStyle/>
          <a:p>
            <a:pPr algn="just">
              <a:lnSpc>
                <a:spcPct val="115000"/>
              </a:lnSpc>
            </a:pPr>
            <a:r>
              <a:rPr lang="en-US" sz="1600" b="1" dirty="0" smtClean="0">
                <a:latin typeface="Times New Roman"/>
                <a:ea typeface="Calibri"/>
                <a:cs typeface="Times New Roman"/>
              </a:rPr>
              <a:t>Clinical signs of NDV</a:t>
            </a:r>
            <a:endParaRPr lang="en-US" sz="800" dirty="0">
              <a:ea typeface="Calibri"/>
              <a:cs typeface="Times New Roman"/>
            </a:endParaRPr>
          </a:p>
        </p:txBody>
      </p:sp>
      <p:pic>
        <p:nvPicPr>
          <p:cNvPr id="9" name="Picture 2"/>
          <p:cNvPicPr>
            <a:picLocks noChangeAspect="1" noChangeArrowheads="1"/>
          </p:cNvPicPr>
          <p:nvPr/>
        </p:nvPicPr>
        <p:blipFill>
          <a:blip r:embed="rId4"/>
          <a:srcRect/>
          <a:stretch>
            <a:fillRect/>
          </a:stretch>
        </p:blipFill>
        <p:spPr bwMode="auto">
          <a:xfrm>
            <a:off x="457200" y="609600"/>
            <a:ext cx="7010400" cy="2590800"/>
          </a:xfrm>
          <a:prstGeom prst="rect">
            <a:avLst/>
          </a:prstGeom>
          <a:noFill/>
          <a:ln w="9525">
            <a:noFill/>
            <a:miter lim="800000"/>
            <a:headEnd/>
            <a:tailEnd/>
          </a:ln>
        </p:spPr>
      </p:pic>
      <p:sp>
        <p:nvSpPr>
          <p:cNvPr id="10" name="Rectangle 9"/>
          <p:cNvSpPr/>
          <p:nvPr/>
        </p:nvSpPr>
        <p:spPr>
          <a:xfrm>
            <a:off x="685800" y="3200399"/>
            <a:ext cx="7848600" cy="410882"/>
          </a:xfrm>
          <a:prstGeom prst="rect">
            <a:avLst/>
          </a:prstGeom>
        </p:spPr>
        <p:txBody>
          <a:bodyPr wrap="square">
            <a:spAutoFit/>
          </a:bodyPr>
          <a:lstStyle/>
          <a:p>
            <a:pPr algn="just">
              <a:lnSpc>
                <a:spcPct val="115000"/>
              </a:lnSpc>
            </a:pPr>
            <a:r>
              <a:rPr lang="en-US" sz="1600" b="1" dirty="0" smtClean="0">
                <a:latin typeface="Times New Roman"/>
                <a:ea typeface="Calibri"/>
                <a:cs typeface="Times New Roman"/>
              </a:rPr>
              <a:t>Plate 2.</a:t>
            </a:r>
            <a:r>
              <a:rPr lang="en-US" sz="1600" b="1" baseline="0" dirty="0" smtClean="0">
                <a:latin typeface="Times New Roman"/>
                <a:ea typeface="Calibri"/>
                <a:cs typeface="Times New Roman"/>
              </a:rPr>
              <a:t> </a:t>
            </a:r>
            <a:r>
              <a:rPr lang="en-US" b="1" dirty="0" smtClean="0"/>
              <a:t>chronic  stage of NDV infection</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Objective</a:t>
            </a:r>
            <a:r>
              <a:rPr lang="en-US" dirty="0" smtClean="0"/>
              <a:t/>
            </a:r>
            <a:br>
              <a:rPr lang="en-US" dirty="0" smtClean="0"/>
            </a:br>
            <a:endParaRPr lang="en-US" dirty="0"/>
          </a:p>
        </p:txBody>
      </p:sp>
      <p:sp>
        <p:nvSpPr>
          <p:cNvPr id="3" name="Content Placeholder 2"/>
          <p:cNvSpPr>
            <a:spLocks noGrp="1"/>
          </p:cNvSpPr>
          <p:nvPr>
            <p:ph idx="1"/>
          </p:nvPr>
        </p:nvSpPr>
        <p:spPr>
          <a:xfrm>
            <a:off x="457200" y="1219201"/>
            <a:ext cx="8229600" cy="2286000"/>
          </a:xfrm>
        </p:spPr>
        <p:txBody>
          <a:bodyPr>
            <a:normAutofit/>
          </a:bodyPr>
          <a:lstStyle/>
          <a:p>
            <a:r>
              <a:rPr lang="en-US" dirty="0" smtClean="0"/>
              <a:t>To </a:t>
            </a:r>
            <a:r>
              <a:rPr lang="en-US" dirty="0"/>
              <a:t>determining the </a:t>
            </a:r>
            <a:r>
              <a:rPr lang="en-US" dirty="0" err="1" smtClean="0"/>
              <a:t>heamogram</a:t>
            </a:r>
            <a:r>
              <a:rPr lang="en-US" dirty="0" smtClean="0"/>
              <a:t> </a:t>
            </a:r>
            <a:r>
              <a:rPr lang="en-US" dirty="0"/>
              <a:t>and serum enzymes activities of NDV challenged broilers following supplemental treatment with various concentrations of </a:t>
            </a:r>
            <a:r>
              <a:rPr lang="en-US" i="1" dirty="0"/>
              <a:t>Aloe </a:t>
            </a:r>
            <a:r>
              <a:rPr lang="en-US" i="1" dirty="0" err="1"/>
              <a:t>vera</a:t>
            </a:r>
            <a:r>
              <a:rPr lang="en-US" dirty="0"/>
              <a:t> extract.</a:t>
            </a:r>
          </a:p>
          <a:p>
            <a:pPr>
              <a:buNone/>
            </a:pPr>
            <a:endParaRPr lang="en-US" dirty="0"/>
          </a:p>
          <a:p>
            <a:endParaRPr lang="en-US"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255</TotalTime>
  <Words>1856</Words>
  <Application>Microsoft Office PowerPoint</Application>
  <PresentationFormat>Presentación en pantalla (4:3)</PresentationFormat>
  <Paragraphs>209</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Solstice</vt:lpstr>
      <vt:lpstr>                         Haemogram and serum enzymes activities of Newcastle Disease Virus challenged broiler chickens following supplemental treatment with Aloe vera extract. </vt:lpstr>
      <vt:lpstr>Outlines</vt:lpstr>
      <vt:lpstr>Background</vt:lpstr>
      <vt:lpstr>Background cont’</vt:lpstr>
      <vt:lpstr>Diapositiva 5</vt:lpstr>
      <vt:lpstr>Why NDV?</vt:lpstr>
      <vt:lpstr>Why NDV cont’</vt:lpstr>
      <vt:lpstr>Diapositiva 8</vt:lpstr>
      <vt:lpstr>Objective </vt:lpstr>
      <vt:lpstr> Materials and methods </vt:lpstr>
      <vt:lpstr>Grouping of broilers</vt:lpstr>
      <vt:lpstr>Laboratory Analysis</vt:lpstr>
      <vt:lpstr>Results</vt:lpstr>
      <vt:lpstr>Diapositiva 14</vt:lpstr>
      <vt:lpstr>Heamatological parameters</vt:lpstr>
      <vt:lpstr>Diapositiva 16</vt:lpstr>
      <vt:lpstr>Diapositiva 17</vt:lpstr>
      <vt:lpstr>                 P &lt; 0.05 (significant at 0.05),          Mean ±SEM                                                                                                                                                                                                                                                              Key: NSNC = not supplemented not challenged, SNC = Supplemented but not challenged, NSC= Not supplemented but challenged, VNSNC =NDV Vaccinated not supplemented not challenged    </vt:lpstr>
      <vt:lpstr>Diapositiva 19</vt:lpstr>
      <vt:lpstr>Summary</vt:lpstr>
      <vt:lpstr>Acknowledgement</vt:lpstr>
      <vt:lpstr>References</vt:lpstr>
      <vt:lpstr>Diapositiva 23</vt:lpstr>
      <vt:lpstr>Diapositiva 24</vt:lpstr>
      <vt:lpstr>Diapositiva 25</vt:lpstr>
      <vt:lpstr>Diapositiva 26</vt:lpstr>
      <vt:lpstr>Diapositiva 27</vt:lpstr>
      <vt:lpstr>Thank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Haemogram and serum enzymes activities of Newcastle Disease Virus challenged broiler chickens following supplemental treatment with Aloe vera extract.</dc:title>
  <dc:creator>Tony</dc:creator>
  <cp:lastModifiedBy>octavio</cp:lastModifiedBy>
  <cp:revision>31</cp:revision>
  <dcterms:created xsi:type="dcterms:W3CDTF">2014-09-30T07:40:46Z</dcterms:created>
  <dcterms:modified xsi:type="dcterms:W3CDTF">2014-10-01T16:46:03Z</dcterms:modified>
</cp:coreProperties>
</file>