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63" r:id="rId2"/>
    <p:sldId id="440" r:id="rId3"/>
    <p:sldId id="441" r:id="rId4"/>
    <p:sldId id="442" r:id="rId5"/>
    <p:sldId id="394" r:id="rId6"/>
    <p:sldId id="449" r:id="rId7"/>
    <p:sldId id="450" r:id="rId8"/>
    <p:sldId id="399" r:id="rId9"/>
    <p:sldId id="412" r:id="rId10"/>
    <p:sldId id="421" r:id="rId11"/>
    <p:sldId id="455" r:id="rId12"/>
    <p:sldId id="454" r:id="rId13"/>
    <p:sldId id="452" r:id="rId14"/>
    <p:sldId id="424" r:id="rId15"/>
    <p:sldId id="458" r:id="rId16"/>
    <p:sldId id="466" r:id="rId17"/>
    <p:sldId id="460" r:id="rId18"/>
    <p:sldId id="465" r:id="rId19"/>
    <p:sldId id="464" r:id="rId20"/>
    <p:sldId id="468" r:id="rId21"/>
    <p:sldId id="470" r:id="rId22"/>
    <p:sldId id="471" r:id="rId23"/>
    <p:sldId id="472" r:id="rId24"/>
  </p:sldIdLst>
  <p:sldSz cx="10287000" cy="6858000" type="35mm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FF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FF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FF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FF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FF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FFFF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FFFF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FFFF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FFFF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0066"/>
    <a:srgbClr val="FFCC99"/>
    <a:srgbClr val="FFCC66"/>
    <a:srgbClr val="FF6600"/>
    <a:srgbClr val="33CC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3183" autoAdjust="0"/>
    <p:restoredTop sz="94575" autoAdjust="0"/>
  </p:normalViewPr>
  <p:slideViewPr>
    <p:cSldViewPr>
      <p:cViewPr varScale="1">
        <p:scale>
          <a:sx n="113" d="100"/>
          <a:sy n="113" d="100"/>
        </p:scale>
        <p:origin x="-1188" y="-102"/>
      </p:cViewPr>
      <p:guideLst>
        <p:guide orient="horz" pos="2159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GA%20Research\research\10102012%20sanitizer%20test\02192013%20sanitizer%20test-Modified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GA%20Research\research\Publications\biofilm%20project\biofil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GA%20Research\research\Publications\biofilm%20project\biofilm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GA%20Research\research\Publications\biofilm%20project\biofil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300165257120641"/>
          <c:y val="0"/>
          <c:w val="0.73450318710161233"/>
          <c:h val="0.92067080908454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Sheet2!$C$3</c:f>
              <c:strCache>
                <c:ptCount val="1"/>
                <c:pt idx="0">
                  <c:v>0 min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Sheet2!$L$4:$L$27</c:f>
                <c:numCache>
                  <c:formatCode>General</c:formatCode>
                  <c:ptCount val="24"/>
                  <c:pt idx="0">
                    <c:v>0.3</c:v>
                  </c:pt>
                  <c:pt idx="1">
                    <c:v>0.5</c:v>
                  </c:pt>
                  <c:pt idx="2">
                    <c:v>0.7</c:v>
                  </c:pt>
                  <c:pt idx="3">
                    <c:v>0.4</c:v>
                  </c:pt>
                  <c:pt idx="5">
                    <c:v>0</c:v>
                  </c:pt>
                  <c:pt idx="8">
                    <c:v>0.7</c:v>
                  </c:pt>
                  <c:pt idx="9">
                    <c:v>0.2</c:v>
                  </c:pt>
                  <c:pt idx="10">
                    <c:v>0.4</c:v>
                  </c:pt>
                  <c:pt idx="11">
                    <c:v>0.4</c:v>
                  </c:pt>
                  <c:pt idx="16">
                    <c:v>0.5</c:v>
                  </c:pt>
                  <c:pt idx="17">
                    <c:v>0.1</c:v>
                  </c:pt>
                  <c:pt idx="18">
                    <c:v>0.2</c:v>
                  </c:pt>
                  <c:pt idx="19">
                    <c:v>0.7</c:v>
                  </c:pt>
                  <c:pt idx="20">
                    <c:v>0</c:v>
                  </c:pt>
                  <c:pt idx="21">
                    <c:v>0.9</c:v>
                  </c:pt>
                  <c:pt idx="22">
                    <c:v>0.1</c:v>
                  </c:pt>
                  <c:pt idx="23">
                    <c:v>0</c:v>
                  </c:pt>
                </c:numCache>
              </c:numRef>
            </c:plus>
            <c:minus>
              <c:numRef>
                <c:f>Sheet2!$L$4:$L$27</c:f>
                <c:numCache>
                  <c:formatCode>General</c:formatCode>
                  <c:ptCount val="24"/>
                  <c:pt idx="0">
                    <c:v>0.3</c:v>
                  </c:pt>
                  <c:pt idx="1">
                    <c:v>0.5</c:v>
                  </c:pt>
                  <c:pt idx="2">
                    <c:v>0.7</c:v>
                  </c:pt>
                  <c:pt idx="3">
                    <c:v>0.4</c:v>
                  </c:pt>
                  <c:pt idx="5">
                    <c:v>0</c:v>
                  </c:pt>
                  <c:pt idx="8">
                    <c:v>0.7</c:v>
                  </c:pt>
                  <c:pt idx="9">
                    <c:v>0.2</c:v>
                  </c:pt>
                  <c:pt idx="10">
                    <c:v>0.4</c:v>
                  </c:pt>
                  <c:pt idx="11">
                    <c:v>0.4</c:v>
                  </c:pt>
                  <c:pt idx="16">
                    <c:v>0.5</c:v>
                  </c:pt>
                  <c:pt idx="17">
                    <c:v>0.1</c:v>
                  </c:pt>
                  <c:pt idx="18">
                    <c:v>0.2</c:v>
                  </c:pt>
                  <c:pt idx="19">
                    <c:v>0.7</c:v>
                  </c:pt>
                  <c:pt idx="20">
                    <c:v>0</c:v>
                  </c:pt>
                  <c:pt idx="21">
                    <c:v>0.9</c:v>
                  </c:pt>
                  <c:pt idx="22">
                    <c:v>0.1</c:v>
                  </c:pt>
                  <c:pt idx="23">
                    <c:v>0</c:v>
                  </c:pt>
                </c:numCache>
              </c:numRef>
            </c:minus>
          </c:errBars>
          <c:cat>
            <c:multiLvlStrRef>
              <c:f>Sheet2!$A$4:$B$27</c:f>
              <c:multiLvlStrCache>
                <c:ptCount val="24"/>
                <c:lvl>
                  <c:pt idx="0">
                    <c:v>Water</c:v>
                  </c:pt>
                  <c:pt idx="1">
                    <c:v>Quat sanitizer (150 ppm)</c:v>
                  </c:pt>
                  <c:pt idx="2">
                    <c:v>0.5%LA+0.05%SDS</c:v>
                  </c:pt>
                  <c:pt idx="3">
                    <c:v>1%LA+0.1%SDS</c:v>
                  </c:pt>
                  <c:pt idx="4">
                    <c:v>2%LA+0.5%SDS</c:v>
                  </c:pt>
                  <c:pt idx="5">
                    <c:v>0.5%LA+0.05%SDS(Foam)</c:v>
                  </c:pt>
                  <c:pt idx="6">
                    <c:v>1%LA+0.1%SDS(Foam)</c:v>
                  </c:pt>
                  <c:pt idx="7">
                    <c:v>2%LA+0.5%SDS(Foam)</c:v>
                  </c:pt>
                  <c:pt idx="8">
                    <c:v>Water</c:v>
                  </c:pt>
                  <c:pt idx="9">
                    <c:v>Quat sanitizer (150 ppm)</c:v>
                  </c:pt>
                  <c:pt idx="10">
                    <c:v>0.5%LA+0.05%SDS</c:v>
                  </c:pt>
                  <c:pt idx="11">
                    <c:v>1%LA+0.1%SDS</c:v>
                  </c:pt>
                  <c:pt idx="12">
                    <c:v>2%LA+0.5%SDS</c:v>
                  </c:pt>
                  <c:pt idx="13">
                    <c:v>0.5%LA+0.05%SDS(Foam)</c:v>
                  </c:pt>
                  <c:pt idx="14">
                    <c:v>1%LA+0.1%SDS(Foam)</c:v>
                  </c:pt>
                  <c:pt idx="15">
                    <c:v>2%LA+0.5%SDS(Foam)</c:v>
                  </c:pt>
                  <c:pt idx="16">
                    <c:v>Water</c:v>
                  </c:pt>
                  <c:pt idx="17">
                    <c:v>Quat sanitizer (150 ppm)</c:v>
                  </c:pt>
                  <c:pt idx="18">
                    <c:v>0.5%LA+0.05%SDS</c:v>
                  </c:pt>
                  <c:pt idx="19">
                    <c:v>1%LA+0.1%SDS</c:v>
                  </c:pt>
                  <c:pt idx="20">
                    <c:v>2%LA+0.5%SDS</c:v>
                  </c:pt>
                  <c:pt idx="21">
                    <c:v>0.5%LA+0.05%SDS(Foam)</c:v>
                  </c:pt>
                  <c:pt idx="22">
                    <c:v>1%LA+0.1%SDS(Foam)</c:v>
                  </c:pt>
                  <c:pt idx="23">
                    <c:v>2%LA+0.5%SDS(Foam)</c:v>
                  </c:pt>
                </c:lvl>
                <c:lvl>
                  <c:pt idx="0">
                    <c:v>L. monocytogenes </c:v>
                  </c:pt>
                  <c:pt idx="8">
                    <c:v>S. Typhimurium </c:v>
                  </c:pt>
                  <c:pt idx="16">
                    <c:v>E. coli O157:H7 </c:v>
                  </c:pt>
                </c:lvl>
              </c:multiLvlStrCache>
            </c:multiLvlStrRef>
          </c:cat>
          <c:val>
            <c:numRef>
              <c:f>Sheet2!$C$4:$C$27</c:f>
              <c:numCache>
                <c:formatCode>General</c:formatCode>
                <c:ptCount val="24"/>
                <c:pt idx="0">
                  <c:v>8.4</c:v>
                </c:pt>
                <c:pt idx="1">
                  <c:v>4.4000000000000004</c:v>
                </c:pt>
                <c:pt idx="2">
                  <c:v>5.4</c:v>
                </c:pt>
                <c:pt idx="3">
                  <c:v>3.2</c:v>
                </c:pt>
                <c:pt idx="4">
                  <c:v>1.5</c:v>
                </c:pt>
                <c:pt idx="5">
                  <c:v>1.4</c:v>
                </c:pt>
                <c:pt idx="6">
                  <c:v>1.4</c:v>
                </c:pt>
                <c:pt idx="7">
                  <c:v>0</c:v>
                </c:pt>
                <c:pt idx="8">
                  <c:v>6.6</c:v>
                </c:pt>
                <c:pt idx="9">
                  <c:v>5.0999999999999996</c:v>
                </c:pt>
                <c:pt idx="10">
                  <c:v>4.5999999999999996</c:v>
                </c:pt>
                <c:pt idx="11">
                  <c:v>3.9</c:v>
                </c:pt>
                <c:pt idx="12">
                  <c:v>0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6.7</c:v>
                </c:pt>
                <c:pt idx="17">
                  <c:v>6.1</c:v>
                </c:pt>
                <c:pt idx="18">
                  <c:v>6.2</c:v>
                </c:pt>
                <c:pt idx="19">
                  <c:v>4.3</c:v>
                </c:pt>
                <c:pt idx="20">
                  <c:v>0</c:v>
                </c:pt>
                <c:pt idx="21">
                  <c:v>2.4</c:v>
                </c:pt>
                <c:pt idx="22">
                  <c:v>3.1</c:v>
                </c:pt>
                <c:pt idx="2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Sheet2!$D$3</c:f>
              <c:strCache>
                <c:ptCount val="1"/>
                <c:pt idx="0">
                  <c:v>1 min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Sheet2!$M$4:$M$27</c:f>
                <c:numCache>
                  <c:formatCode>General</c:formatCode>
                  <c:ptCount val="24"/>
                  <c:pt idx="0">
                    <c:v>0.3</c:v>
                  </c:pt>
                  <c:pt idx="2">
                    <c:v>0.9</c:v>
                  </c:pt>
                  <c:pt idx="3">
                    <c:v>0.6</c:v>
                  </c:pt>
                  <c:pt idx="8">
                    <c:v>0.7</c:v>
                  </c:pt>
                  <c:pt idx="9">
                    <c:v>0.1</c:v>
                  </c:pt>
                  <c:pt idx="10">
                    <c:v>0.4</c:v>
                  </c:pt>
                  <c:pt idx="11">
                    <c:v>2.1</c:v>
                  </c:pt>
                  <c:pt idx="16">
                    <c:v>0.3</c:v>
                  </c:pt>
                  <c:pt idx="17">
                    <c:v>0.9</c:v>
                  </c:pt>
                  <c:pt idx="18">
                    <c:v>0.4</c:v>
                  </c:pt>
                  <c:pt idx="19">
                    <c:v>0.3</c:v>
                  </c:pt>
                  <c:pt idx="23">
                    <c:v>0</c:v>
                  </c:pt>
                </c:numCache>
              </c:numRef>
            </c:plus>
            <c:minus>
              <c:numRef>
                <c:f>Sheet2!$M$4:$M$27</c:f>
                <c:numCache>
                  <c:formatCode>General</c:formatCode>
                  <c:ptCount val="24"/>
                  <c:pt idx="0">
                    <c:v>0.3</c:v>
                  </c:pt>
                  <c:pt idx="2">
                    <c:v>0.9</c:v>
                  </c:pt>
                  <c:pt idx="3">
                    <c:v>0.6</c:v>
                  </c:pt>
                  <c:pt idx="8">
                    <c:v>0.7</c:v>
                  </c:pt>
                  <c:pt idx="9">
                    <c:v>0.1</c:v>
                  </c:pt>
                  <c:pt idx="10">
                    <c:v>0.4</c:v>
                  </c:pt>
                  <c:pt idx="11">
                    <c:v>2.1</c:v>
                  </c:pt>
                  <c:pt idx="16">
                    <c:v>0.3</c:v>
                  </c:pt>
                  <c:pt idx="17">
                    <c:v>0.9</c:v>
                  </c:pt>
                  <c:pt idx="18">
                    <c:v>0.4</c:v>
                  </c:pt>
                  <c:pt idx="19">
                    <c:v>0.3</c:v>
                  </c:pt>
                  <c:pt idx="23">
                    <c:v>0</c:v>
                  </c:pt>
                </c:numCache>
              </c:numRef>
            </c:minus>
          </c:errBars>
          <c:cat>
            <c:multiLvlStrRef>
              <c:f>Sheet2!$A$4:$B$27</c:f>
              <c:multiLvlStrCache>
                <c:ptCount val="24"/>
                <c:lvl>
                  <c:pt idx="0">
                    <c:v>Water</c:v>
                  </c:pt>
                  <c:pt idx="1">
                    <c:v>Quat sanitizer (150 ppm)</c:v>
                  </c:pt>
                  <c:pt idx="2">
                    <c:v>0.5%LA+0.05%SDS</c:v>
                  </c:pt>
                  <c:pt idx="3">
                    <c:v>1%LA+0.1%SDS</c:v>
                  </c:pt>
                  <c:pt idx="4">
                    <c:v>2%LA+0.5%SDS</c:v>
                  </c:pt>
                  <c:pt idx="5">
                    <c:v>0.5%LA+0.05%SDS(Foam)</c:v>
                  </c:pt>
                  <c:pt idx="6">
                    <c:v>1%LA+0.1%SDS(Foam)</c:v>
                  </c:pt>
                  <c:pt idx="7">
                    <c:v>2%LA+0.5%SDS(Foam)</c:v>
                  </c:pt>
                  <c:pt idx="8">
                    <c:v>Water</c:v>
                  </c:pt>
                  <c:pt idx="9">
                    <c:v>Quat sanitizer (150 ppm)</c:v>
                  </c:pt>
                  <c:pt idx="10">
                    <c:v>0.5%LA+0.05%SDS</c:v>
                  </c:pt>
                  <c:pt idx="11">
                    <c:v>1%LA+0.1%SDS</c:v>
                  </c:pt>
                  <c:pt idx="12">
                    <c:v>2%LA+0.5%SDS</c:v>
                  </c:pt>
                  <c:pt idx="13">
                    <c:v>0.5%LA+0.05%SDS(Foam)</c:v>
                  </c:pt>
                  <c:pt idx="14">
                    <c:v>1%LA+0.1%SDS(Foam)</c:v>
                  </c:pt>
                  <c:pt idx="15">
                    <c:v>2%LA+0.5%SDS(Foam)</c:v>
                  </c:pt>
                  <c:pt idx="16">
                    <c:v>Water</c:v>
                  </c:pt>
                  <c:pt idx="17">
                    <c:v>Quat sanitizer (150 ppm)</c:v>
                  </c:pt>
                  <c:pt idx="18">
                    <c:v>0.5%LA+0.05%SDS</c:v>
                  </c:pt>
                  <c:pt idx="19">
                    <c:v>1%LA+0.1%SDS</c:v>
                  </c:pt>
                  <c:pt idx="20">
                    <c:v>2%LA+0.5%SDS</c:v>
                  </c:pt>
                  <c:pt idx="21">
                    <c:v>0.5%LA+0.05%SDS(Foam)</c:v>
                  </c:pt>
                  <c:pt idx="22">
                    <c:v>1%LA+0.1%SDS(Foam)</c:v>
                  </c:pt>
                  <c:pt idx="23">
                    <c:v>2%LA+0.5%SDS(Foam)</c:v>
                  </c:pt>
                </c:lvl>
                <c:lvl>
                  <c:pt idx="0">
                    <c:v>L. monocytogenes </c:v>
                  </c:pt>
                  <c:pt idx="8">
                    <c:v>S. Typhimurium </c:v>
                  </c:pt>
                  <c:pt idx="16">
                    <c:v>E. coli O157:H7 </c:v>
                  </c:pt>
                </c:lvl>
              </c:multiLvlStrCache>
            </c:multiLvlStrRef>
          </c:cat>
          <c:val>
            <c:numRef>
              <c:f>Sheet2!$D$4:$D$27</c:f>
              <c:numCache>
                <c:formatCode>General</c:formatCode>
                <c:ptCount val="24"/>
                <c:pt idx="0">
                  <c:v>8.1</c:v>
                </c:pt>
                <c:pt idx="1">
                  <c:v>1.4</c:v>
                </c:pt>
                <c:pt idx="2">
                  <c:v>4.5</c:v>
                </c:pt>
                <c:pt idx="3">
                  <c:v>2.2999999999999998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6.7</c:v>
                </c:pt>
                <c:pt idx="9">
                  <c:v>4.8</c:v>
                </c:pt>
                <c:pt idx="10">
                  <c:v>3.2</c:v>
                </c:pt>
                <c:pt idx="11">
                  <c:v>1.5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6.4</c:v>
                </c:pt>
                <c:pt idx="17">
                  <c:v>4.7</c:v>
                </c:pt>
                <c:pt idx="18">
                  <c:v>6.1</c:v>
                </c:pt>
                <c:pt idx="19">
                  <c:v>3.8</c:v>
                </c:pt>
                <c:pt idx="20">
                  <c:v>1.4</c:v>
                </c:pt>
                <c:pt idx="21">
                  <c:v>1.4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Sheet2!$E$3</c:f>
              <c:strCache>
                <c:ptCount val="1"/>
                <c:pt idx="0">
                  <c:v>2 min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Sheet2!$N$4:$N$27</c:f>
                <c:numCache>
                  <c:formatCode>General</c:formatCode>
                  <c:ptCount val="24"/>
                  <c:pt idx="0">
                    <c:v>1</c:v>
                  </c:pt>
                  <c:pt idx="2">
                    <c:v>0.8</c:v>
                  </c:pt>
                  <c:pt idx="8">
                    <c:v>0.3</c:v>
                  </c:pt>
                  <c:pt idx="9">
                    <c:v>0.7</c:v>
                  </c:pt>
                  <c:pt idx="10">
                    <c:v>0.8</c:v>
                  </c:pt>
                  <c:pt idx="16">
                    <c:v>1</c:v>
                  </c:pt>
                  <c:pt idx="17">
                    <c:v>0.2</c:v>
                  </c:pt>
                  <c:pt idx="18">
                    <c:v>0.2</c:v>
                  </c:pt>
                  <c:pt idx="19">
                    <c:v>1.4</c:v>
                  </c:pt>
                  <c:pt idx="23">
                    <c:v>0</c:v>
                  </c:pt>
                </c:numCache>
              </c:numRef>
            </c:plus>
            <c:minus>
              <c:numRef>
                <c:f>Sheet2!$N$4:$N$27</c:f>
                <c:numCache>
                  <c:formatCode>General</c:formatCode>
                  <c:ptCount val="24"/>
                  <c:pt idx="0">
                    <c:v>1</c:v>
                  </c:pt>
                  <c:pt idx="2">
                    <c:v>0.8</c:v>
                  </c:pt>
                  <c:pt idx="8">
                    <c:v>0.3</c:v>
                  </c:pt>
                  <c:pt idx="9">
                    <c:v>0.7</c:v>
                  </c:pt>
                  <c:pt idx="10">
                    <c:v>0.8</c:v>
                  </c:pt>
                  <c:pt idx="16">
                    <c:v>1</c:v>
                  </c:pt>
                  <c:pt idx="17">
                    <c:v>0.2</c:v>
                  </c:pt>
                  <c:pt idx="18">
                    <c:v>0.2</c:v>
                  </c:pt>
                  <c:pt idx="19">
                    <c:v>1.4</c:v>
                  </c:pt>
                  <c:pt idx="23">
                    <c:v>0</c:v>
                  </c:pt>
                </c:numCache>
              </c:numRef>
            </c:minus>
          </c:errBars>
          <c:cat>
            <c:multiLvlStrRef>
              <c:f>Sheet2!$A$4:$B$27</c:f>
              <c:multiLvlStrCache>
                <c:ptCount val="24"/>
                <c:lvl>
                  <c:pt idx="0">
                    <c:v>Water</c:v>
                  </c:pt>
                  <c:pt idx="1">
                    <c:v>Quat sanitizer (150 ppm)</c:v>
                  </c:pt>
                  <c:pt idx="2">
                    <c:v>0.5%LA+0.05%SDS</c:v>
                  </c:pt>
                  <c:pt idx="3">
                    <c:v>1%LA+0.1%SDS</c:v>
                  </c:pt>
                  <c:pt idx="4">
                    <c:v>2%LA+0.5%SDS</c:v>
                  </c:pt>
                  <c:pt idx="5">
                    <c:v>0.5%LA+0.05%SDS(Foam)</c:v>
                  </c:pt>
                  <c:pt idx="6">
                    <c:v>1%LA+0.1%SDS(Foam)</c:v>
                  </c:pt>
                  <c:pt idx="7">
                    <c:v>2%LA+0.5%SDS(Foam)</c:v>
                  </c:pt>
                  <c:pt idx="8">
                    <c:v>Water</c:v>
                  </c:pt>
                  <c:pt idx="9">
                    <c:v>Quat sanitizer (150 ppm)</c:v>
                  </c:pt>
                  <c:pt idx="10">
                    <c:v>0.5%LA+0.05%SDS</c:v>
                  </c:pt>
                  <c:pt idx="11">
                    <c:v>1%LA+0.1%SDS</c:v>
                  </c:pt>
                  <c:pt idx="12">
                    <c:v>2%LA+0.5%SDS</c:v>
                  </c:pt>
                  <c:pt idx="13">
                    <c:v>0.5%LA+0.05%SDS(Foam)</c:v>
                  </c:pt>
                  <c:pt idx="14">
                    <c:v>1%LA+0.1%SDS(Foam)</c:v>
                  </c:pt>
                  <c:pt idx="15">
                    <c:v>2%LA+0.5%SDS(Foam)</c:v>
                  </c:pt>
                  <c:pt idx="16">
                    <c:v>Water</c:v>
                  </c:pt>
                  <c:pt idx="17">
                    <c:v>Quat sanitizer (150 ppm)</c:v>
                  </c:pt>
                  <c:pt idx="18">
                    <c:v>0.5%LA+0.05%SDS</c:v>
                  </c:pt>
                  <c:pt idx="19">
                    <c:v>1%LA+0.1%SDS</c:v>
                  </c:pt>
                  <c:pt idx="20">
                    <c:v>2%LA+0.5%SDS</c:v>
                  </c:pt>
                  <c:pt idx="21">
                    <c:v>0.5%LA+0.05%SDS(Foam)</c:v>
                  </c:pt>
                  <c:pt idx="22">
                    <c:v>1%LA+0.1%SDS(Foam)</c:v>
                  </c:pt>
                  <c:pt idx="23">
                    <c:v>2%LA+0.5%SDS(Foam)</c:v>
                  </c:pt>
                </c:lvl>
                <c:lvl>
                  <c:pt idx="0">
                    <c:v>L. monocytogenes </c:v>
                  </c:pt>
                  <c:pt idx="8">
                    <c:v>S. Typhimurium </c:v>
                  </c:pt>
                  <c:pt idx="16">
                    <c:v>E. coli O157:H7 </c:v>
                  </c:pt>
                </c:lvl>
              </c:multiLvlStrCache>
            </c:multiLvlStrRef>
          </c:cat>
          <c:val>
            <c:numRef>
              <c:f>Sheet2!$E$4:$E$27</c:f>
              <c:numCache>
                <c:formatCode>General</c:formatCode>
                <c:ptCount val="24"/>
                <c:pt idx="0">
                  <c:v>7.9</c:v>
                </c:pt>
                <c:pt idx="1">
                  <c:v>0</c:v>
                </c:pt>
                <c:pt idx="2">
                  <c:v>3.6</c:v>
                </c:pt>
                <c:pt idx="3">
                  <c:v>1.4</c:v>
                </c:pt>
                <c:pt idx="4">
                  <c:v>0</c:v>
                </c:pt>
                <c:pt idx="5">
                  <c:v>1.4</c:v>
                </c:pt>
                <c:pt idx="6">
                  <c:v>0</c:v>
                </c:pt>
                <c:pt idx="7">
                  <c:v>0</c:v>
                </c:pt>
                <c:pt idx="8">
                  <c:v>5.6</c:v>
                </c:pt>
                <c:pt idx="9">
                  <c:v>2</c:v>
                </c:pt>
                <c:pt idx="10">
                  <c:v>2.8</c:v>
                </c:pt>
                <c:pt idx="11">
                  <c:v>1.4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5.5</c:v>
                </c:pt>
                <c:pt idx="17">
                  <c:v>3.8</c:v>
                </c:pt>
                <c:pt idx="18">
                  <c:v>4.9000000000000004</c:v>
                </c:pt>
                <c:pt idx="19">
                  <c:v>2.4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Sheet2!$F$3</c:f>
              <c:strCache>
                <c:ptCount val="1"/>
                <c:pt idx="0">
                  <c:v>3 min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Sheet2!$O$4:$O$27</c:f>
                <c:numCache>
                  <c:formatCode>General</c:formatCode>
                  <c:ptCount val="24"/>
                  <c:pt idx="0">
                    <c:v>1.1000000000000001</c:v>
                  </c:pt>
                  <c:pt idx="2">
                    <c:v>1.4</c:v>
                  </c:pt>
                  <c:pt idx="8">
                    <c:v>0.9</c:v>
                  </c:pt>
                  <c:pt idx="9">
                    <c:v>0.5</c:v>
                  </c:pt>
                  <c:pt idx="10">
                    <c:v>0.5</c:v>
                  </c:pt>
                  <c:pt idx="16">
                    <c:v>0.5</c:v>
                  </c:pt>
                  <c:pt idx="17">
                    <c:v>0.5</c:v>
                  </c:pt>
                  <c:pt idx="18">
                    <c:v>0.2</c:v>
                  </c:pt>
                  <c:pt idx="19">
                    <c:v>0.8</c:v>
                  </c:pt>
                  <c:pt idx="23">
                    <c:v>0</c:v>
                  </c:pt>
                </c:numCache>
              </c:numRef>
            </c:plus>
            <c:minus>
              <c:numRef>
                <c:f>Sheet2!$O$4:$O$27</c:f>
                <c:numCache>
                  <c:formatCode>General</c:formatCode>
                  <c:ptCount val="24"/>
                  <c:pt idx="0">
                    <c:v>1.1000000000000001</c:v>
                  </c:pt>
                  <c:pt idx="2">
                    <c:v>1.4</c:v>
                  </c:pt>
                  <c:pt idx="8">
                    <c:v>0.9</c:v>
                  </c:pt>
                  <c:pt idx="9">
                    <c:v>0.5</c:v>
                  </c:pt>
                  <c:pt idx="10">
                    <c:v>0.5</c:v>
                  </c:pt>
                  <c:pt idx="16">
                    <c:v>0.5</c:v>
                  </c:pt>
                  <c:pt idx="17">
                    <c:v>0.5</c:v>
                  </c:pt>
                  <c:pt idx="18">
                    <c:v>0.2</c:v>
                  </c:pt>
                  <c:pt idx="19">
                    <c:v>0.8</c:v>
                  </c:pt>
                  <c:pt idx="23">
                    <c:v>0</c:v>
                  </c:pt>
                </c:numCache>
              </c:numRef>
            </c:minus>
          </c:errBars>
          <c:cat>
            <c:multiLvlStrRef>
              <c:f>Sheet2!$A$4:$B$27</c:f>
              <c:multiLvlStrCache>
                <c:ptCount val="24"/>
                <c:lvl>
                  <c:pt idx="0">
                    <c:v>Water</c:v>
                  </c:pt>
                  <c:pt idx="1">
                    <c:v>Quat sanitizer (150 ppm)</c:v>
                  </c:pt>
                  <c:pt idx="2">
                    <c:v>0.5%LA+0.05%SDS</c:v>
                  </c:pt>
                  <c:pt idx="3">
                    <c:v>1%LA+0.1%SDS</c:v>
                  </c:pt>
                  <c:pt idx="4">
                    <c:v>2%LA+0.5%SDS</c:v>
                  </c:pt>
                  <c:pt idx="5">
                    <c:v>0.5%LA+0.05%SDS(Foam)</c:v>
                  </c:pt>
                  <c:pt idx="6">
                    <c:v>1%LA+0.1%SDS(Foam)</c:v>
                  </c:pt>
                  <c:pt idx="7">
                    <c:v>2%LA+0.5%SDS(Foam)</c:v>
                  </c:pt>
                  <c:pt idx="8">
                    <c:v>Water</c:v>
                  </c:pt>
                  <c:pt idx="9">
                    <c:v>Quat sanitizer (150 ppm)</c:v>
                  </c:pt>
                  <c:pt idx="10">
                    <c:v>0.5%LA+0.05%SDS</c:v>
                  </c:pt>
                  <c:pt idx="11">
                    <c:v>1%LA+0.1%SDS</c:v>
                  </c:pt>
                  <c:pt idx="12">
                    <c:v>2%LA+0.5%SDS</c:v>
                  </c:pt>
                  <c:pt idx="13">
                    <c:v>0.5%LA+0.05%SDS(Foam)</c:v>
                  </c:pt>
                  <c:pt idx="14">
                    <c:v>1%LA+0.1%SDS(Foam)</c:v>
                  </c:pt>
                  <c:pt idx="15">
                    <c:v>2%LA+0.5%SDS(Foam)</c:v>
                  </c:pt>
                  <c:pt idx="16">
                    <c:v>Water</c:v>
                  </c:pt>
                  <c:pt idx="17">
                    <c:v>Quat sanitizer (150 ppm)</c:v>
                  </c:pt>
                  <c:pt idx="18">
                    <c:v>0.5%LA+0.05%SDS</c:v>
                  </c:pt>
                  <c:pt idx="19">
                    <c:v>1%LA+0.1%SDS</c:v>
                  </c:pt>
                  <c:pt idx="20">
                    <c:v>2%LA+0.5%SDS</c:v>
                  </c:pt>
                  <c:pt idx="21">
                    <c:v>0.5%LA+0.05%SDS(Foam)</c:v>
                  </c:pt>
                  <c:pt idx="22">
                    <c:v>1%LA+0.1%SDS(Foam)</c:v>
                  </c:pt>
                  <c:pt idx="23">
                    <c:v>2%LA+0.5%SDS(Foam)</c:v>
                  </c:pt>
                </c:lvl>
                <c:lvl>
                  <c:pt idx="0">
                    <c:v>L. monocytogenes </c:v>
                  </c:pt>
                  <c:pt idx="8">
                    <c:v>S. Typhimurium </c:v>
                  </c:pt>
                  <c:pt idx="16">
                    <c:v>E. coli O157:H7 </c:v>
                  </c:pt>
                </c:lvl>
              </c:multiLvlStrCache>
            </c:multiLvlStrRef>
          </c:cat>
          <c:val>
            <c:numRef>
              <c:f>Sheet2!$F$4:$F$27</c:f>
              <c:numCache>
                <c:formatCode>General</c:formatCode>
                <c:ptCount val="24"/>
                <c:pt idx="0">
                  <c:v>7.3</c:v>
                </c:pt>
                <c:pt idx="1">
                  <c:v>0</c:v>
                </c:pt>
                <c:pt idx="2">
                  <c:v>2.4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5.3</c:v>
                </c:pt>
                <c:pt idx="9">
                  <c:v>1.8</c:v>
                </c:pt>
                <c:pt idx="10">
                  <c:v>1.7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6.2</c:v>
                </c:pt>
                <c:pt idx="17">
                  <c:v>2.1</c:v>
                </c:pt>
                <c:pt idx="18">
                  <c:v>4.5</c:v>
                </c:pt>
                <c:pt idx="19">
                  <c:v>1.9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Sheet2!$G$3</c:f>
              <c:strCache>
                <c:ptCount val="1"/>
                <c:pt idx="0">
                  <c:v>5 min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Sheet2!$P$4:$P$27</c:f>
                <c:numCache>
                  <c:formatCode>General</c:formatCode>
                  <c:ptCount val="24"/>
                  <c:pt idx="0">
                    <c:v>0.5</c:v>
                  </c:pt>
                  <c:pt idx="8">
                    <c:v>0.3</c:v>
                  </c:pt>
                  <c:pt idx="16">
                    <c:v>0.2</c:v>
                  </c:pt>
                  <c:pt idx="18">
                    <c:v>0.2</c:v>
                  </c:pt>
                  <c:pt idx="23">
                    <c:v>0</c:v>
                  </c:pt>
                </c:numCache>
              </c:numRef>
            </c:plus>
            <c:minus>
              <c:numRef>
                <c:f>Sheet2!$P$4:$P$27</c:f>
                <c:numCache>
                  <c:formatCode>General</c:formatCode>
                  <c:ptCount val="24"/>
                  <c:pt idx="0">
                    <c:v>0.5</c:v>
                  </c:pt>
                  <c:pt idx="8">
                    <c:v>0.3</c:v>
                  </c:pt>
                  <c:pt idx="16">
                    <c:v>0.2</c:v>
                  </c:pt>
                  <c:pt idx="18">
                    <c:v>0.2</c:v>
                  </c:pt>
                  <c:pt idx="23">
                    <c:v>0</c:v>
                  </c:pt>
                </c:numCache>
              </c:numRef>
            </c:minus>
          </c:errBars>
          <c:cat>
            <c:multiLvlStrRef>
              <c:f>Sheet2!$A$4:$B$27</c:f>
              <c:multiLvlStrCache>
                <c:ptCount val="24"/>
                <c:lvl>
                  <c:pt idx="0">
                    <c:v>Water</c:v>
                  </c:pt>
                  <c:pt idx="1">
                    <c:v>Quat sanitizer (150 ppm)</c:v>
                  </c:pt>
                  <c:pt idx="2">
                    <c:v>0.5%LA+0.05%SDS</c:v>
                  </c:pt>
                  <c:pt idx="3">
                    <c:v>1%LA+0.1%SDS</c:v>
                  </c:pt>
                  <c:pt idx="4">
                    <c:v>2%LA+0.5%SDS</c:v>
                  </c:pt>
                  <c:pt idx="5">
                    <c:v>0.5%LA+0.05%SDS(Foam)</c:v>
                  </c:pt>
                  <c:pt idx="6">
                    <c:v>1%LA+0.1%SDS(Foam)</c:v>
                  </c:pt>
                  <c:pt idx="7">
                    <c:v>2%LA+0.5%SDS(Foam)</c:v>
                  </c:pt>
                  <c:pt idx="8">
                    <c:v>Water</c:v>
                  </c:pt>
                  <c:pt idx="9">
                    <c:v>Quat sanitizer (150 ppm)</c:v>
                  </c:pt>
                  <c:pt idx="10">
                    <c:v>0.5%LA+0.05%SDS</c:v>
                  </c:pt>
                  <c:pt idx="11">
                    <c:v>1%LA+0.1%SDS</c:v>
                  </c:pt>
                  <c:pt idx="12">
                    <c:v>2%LA+0.5%SDS</c:v>
                  </c:pt>
                  <c:pt idx="13">
                    <c:v>0.5%LA+0.05%SDS(Foam)</c:v>
                  </c:pt>
                  <c:pt idx="14">
                    <c:v>1%LA+0.1%SDS(Foam)</c:v>
                  </c:pt>
                  <c:pt idx="15">
                    <c:v>2%LA+0.5%SDS(Foam)</c:v>
                  </c:pt>
                  <c:pt idx="16">
                    <c:v>Water</c:v>
                  </c:pt>
                  <c:pt idx="17">
                    <c:v>Quat sanitizer (150 ppm)</c:v>
                  </c:pt>
                  <c:pt idx="18">
                    <c:v>0.5%LA+0.05%SDS</c:v>
                  </c:pt>
                  <c:pt idx="19">
                    <c:v>1%LA+0.1%SDS</c:v>
                  </c:pt>
                  <c:pt idx="20">
                    <c:v>2%LA+0.5%SDS</c:v>
                  </c:pt>
                  <c:pt idx="21">
                    <c:v>0.5%LA+0.05%SDS(Foam)</c:v>
                  </c:pt>
                  <c:pt idx="22">
                    <c:v>1%LA+0.1%SDS(Foam)</c:v>
                  </c:pt>
                  <c:pt idx="23">
                    <c:v>2%LA+0.5%SDS(Foam)</c:v>
                  </c:pt>
                </c:lvl>
                <c:lvl>
                  <c:pt idx="0">
                    <c:v>L. monocytogenes </c:v>
                  </c:pt>
                  <c:pt idx="8">
                    <c:v>S. Typhimurium </c:v>
                  </c:pt>
                  <c:pt idx="16">
                    <c:v>E. coli O157:H7 </c:v>
                  </c:pt>
                </c:lvl>
              </c:multiLvlStrCache>
            </c:multiLvlStrRef>
          </c:cat>
          <c:val>
            <c:numRef>
              <c:f>Sheet2!$G$4:$G$27</c:f>
              <c:numCache>
                <c:formatCode>General</c:formatCode>
                <c:ptCount val="24"/>
                <c:pt idx="0">
                  <c:v>7.3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5.2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5.9</c:v>
                </c:pt>
                <c:pt idx="17">
                  <c:v>0</c:v>
                </c:pt>
                <c:pt idx="18">
                  <c:v>3.1</c:v>
                </c:pt>
                <c:pt idx="19">
                  <c:v>1.4</c:v>
                </c:pt>
                <c:pt idx="20">
                  <c:v>1.4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Sheet2!$H$3</c:f>
              <c:strCache>
                <c:ptCount val="1"/>
                <c:pt idx="0">
                  <c:v>10 min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Sheet2!$Q$4:$Q$27</c:f>
                <c:numCache>
                  <c:formatCode>General</c:formatCode>
                  <c:ptCount val="24"/>
                  <c:pt idx="0">
                    <c:v>0.8</c:v>
                  </c:pt>
                  <c:pt idx="8">
                    <c:v>0.6</c:v>
                  </c:pt>
                  <c:pt idx="16">
                    <c:v>0.7</c:v>
                  </c:pt>
                  <c:pt idx="23">
                    <c:v>0</c:v>
                  </c:pt>
                </c:numCache>
              </c:numRef>
            </c:plus>
            <c:minus>
              <c:numRef>
                <c:f>Sheet2!$Q$4:$Q$27</c:f>
                <c:numCache>
                  <c:formatCode>General</c:formatCode>
                  <c:ptCount val="24"/>
                  <c:pt idx="0">
                    <c:v>0.8</c:v>
                  </c:pt>
                  <c:pt idx="8">
                    <c:v>0.6</c:v>
                  </c:pt>
                  <c:pt idx="16">
                    <c:v>0.7</c:v>
                  </c:pt>
                  <c:pt idx="23">
                    <c:v>0</c:v>
                  </c:pt>
                </c:numCache>
              </c:numRef>
            </c:minus>
          </c:errBars>
          <c:cat>
            <c:multiLvlStrRef>
              <c:f>Sheet2!$A$4:$B$27</c:f>
              <c:multiLvlStrCache>
                <c:ptCount val="24"/>
                <c:lvl>
                  <c:pt idx="0">
                    <c:v>Water</c:v>
                  </c:pt>
                  <c:pt idx="1">
                    <c:v>Quat sanitizer (150 ppm)</c:v>
                  </c:pt>
                  <c:pt idx="2">
                    <c:v>0.5%LA+0.05%SDS</c:v>
                  </c:pt>
                  <c:pt idx="3">
                    <c:v>1%LA+0.1%SDS</c:v>
                  </c:pt>
                  <c:pt idx="4">
                    <c:v>2%LA+0.5%SDS</c:v>
                  </c:pt>
                  <c:pt idx="5">
                    <c:v>0.5%LA+0.05%SDS(Foam)</c:v>
                  </c:pt>
                  <c:pt idx="6">
                    <c:v>1%LA+0.1%SDS(Foam)</c:v>
                  </c:pt>
                  <c:pt idx="7">
                    <c:v>2%LA+0.5%SDS(Foam)</c:v>
                  </c:pt>
                  <c:pt idx="8">
                    <c:v>Water</c:v>
                  </c:pt>
                  <c:pt idx="9">
                    <c:v>Quat sanitizer (150 ppm)</c:v>
                  </c:pt>
                  <c:pt idx="10">
                    <c:v>0.5%LA+0.05%SDS</c:v>
                  </c:pt>
                  <c:pt idx="11">
                    <c:v>1%LA+0.1%SDS</c:v>
                  </c:pt>
                  <c:pt idx="12">
                    <c:v>2%LA+0.5%SDS</c:v>
                  </c:pt>
                  <c:pt idx="13">
                    <c:v>0.5%LA+0.05%SDS(Foam)</c:v>
                  </c:pt>
                  <c:pt idx="14">
                    <c:v>1%LA+0.1%SDS(Foam)</c:v>
                  </c:pt>
                  <c:pt idx="15">
                    <c:v>2%LA+0.5%SDS(Foam)</c:v>
                  </c:pt>
                  <c:pt idx="16">
                    <c:v>Water</c:v>
                  </c:pt>
                  <c:pt idx="17">
                    <c:v>Quat sanitizer (150 ppm)</c:v>
                  </c:pt>
                  <c:pt idx="18">
                    <c:v>0.5%LA+0.05%SDS</c:v>
                  </c:pt>
                  <c:pt idx="19">
                    <c:v>1%LA+0.1%SDS</c:v>
                  </c:pt>
                  <c:pt idx="20">
                    <c:v>2%LA+0.5%SDS</c:v>
                  </c:pt>
                  <c:pt idx="21">
                    <c:v>0.5%LA+0.05%SDS(Foam)</c:v>
                  </c:pt>
                  <c:pt idx="22">
                    <c:v>1%LA+0.1%SDS(Foam)</c:v>
                  </c:pt>
                  <c:pt idx="23">
                    <c:v>2%LA+0.5%SDS(Foam)</c:v>
                  </c:pt>
                </c:lvl>
                <c:lvl>
                  <c:pt idx="0">
                    <c:v>L. monocytogenes </c:v>
                  </c:pt>
                  <c:pt idx="8">
                    <c:v>S. Typhimurium </c:v>
                  </c:pt>
                  <c:pt idx="16">
                    <c:v>E. coli O157:H7 </c:v>
                  </c:pt>
                </c:lvl>
              </c:multiLvlStrCache>
            </c:multiLvlStrRef>
          </c:cat>
          <c:val>
            <c:numRef>
              <c:f>Sheet2!$H$4:$H$27</c:f>
              <c:numCache>
                <c:formatCode>General</c:formatCode>
                <c:ptCount val="24"/>
                <c:pt idx="0">
                  <c:v>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4.7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4.3</c:v>
                </c:pt>
                <c:pt idx="17">
                  <c:v>0</c:v>
                </c:pt>
                <c:pt idx="18">
                  <c:v>1.4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ser>
          <c:idx val="6"/>
          <c:order val="6"/>
          <c:tx>
            <c:strRef>
              <c:f>Sheet2!$I$3</c:f>
              <c:strCache>
                <c:ptCount val="1"/>
                <c:pt idx="0">
                  <c:v>20 min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Sheet2!$R$4:$R$27</c:f>
                <c:numCache>
                  <c:formatCode>General</c:formatCode>
                  <c:ptCount val="24"/>
                  <c:pt idx="0">
                    <c:v>0.9</c:v>
                  </c:pt>
                  <c:pt idx="8">
                    <c:v>0.4</c:v>
                  </c:pt>
                  <c:pt idx="16">
                    <c:v>0.3</c:v>
                  </c:pt>
                  <c:pt idx="23">
                    <c:v>0</c:v>
                  </c:pt>
                </c:numCache>
              </c:numRef>
            </c:plus>
            <c:minus>
              <c:numRef>
                <c:f>Sheet2!$R$4:$R$27</c:f>
                <c:numCache>
                  <c:formatCode>General</c:formatCode>
                  <c:ptCount val="24"/>
                  <c:pt idx="0">
                    <c:v>0.9</c:v>
                  </c:pt>
                  <c:pt idx="8">
                    <c:v>0.4</c:v>
                  </c:pt>
                  <c:pt idx="16">
                    <c:v>0.3</c:v>
                  </c:pt>
                  <c:pt idx="23">
                    <c:v>0</c:v>
                  </c:pt>
                </c:numCache>
              </c:numRef>
            </c:minus>
          </c:errBars>
          <c:cat>
            <c:multiLvlStrRef>
              <c:f>Sheet2!$A$4:$B$27</c:f>
              <c:multiLvlStrCache>
                <c:ptCount val="24"/>
                <c:lvl>
                  <c:pt idx="0">
                    <c:v>Water</c:v>
                  </c:pt>
                  <c:pt idx="1">
                    <c:v>Quat sanitizer (150 ppm)</c:v>
                  </c:pt>
                  <c:pt idx="2">
                    <c:v>0.5%LA+0.05%SDS</c:v>
                  </c:pt>
                  <c:pt idx="3">
                    <c:v>1%LA+0.1%SDS</c:v>
                  </c:pt>
                  <c:pt idx="4">
                    <c:v>2%LA+0.5%SDS</c:v>
                  </c:pt>
                  <c:pt idx="5">
                    <c:v>0.5%LA+0.05%SDS(Foam)</c:v>
                  </c:pt>
                  <c:pt idx="6">
                    <c:v>1%LA+0.1%SDS(Foam)</c:v>
                  </c:pt>
                  <c:pt idx="7">
                    <c:v>2%LA+0.5%SDS(Foam)</c:v>
                  </c:pt>
                  <c:pt idx="8">
                    <c:v>Water</c:v>
                  </c:pt>
                  <c:pt idx="9">
                    <c:v>Quat sanitizer (150 ppm)</c:v>
                  </c:pt>
                  <c:pt idx="10">
                    <c:v>0.5%LA+0.05%SDS</c:v>
                  </c:pt>
                  <c:pt idx="11">
                    <c:v>1%LA+0.1%SDS</c:v>
                  </c:pt>
                  <c:pt idx="12">
                    <c:v>2%LA+0.5%SDS</c:v>
                  </c:pt>
                  <c:pt idx="13">
                    <c:v>0.5%LA+0.05%SDS(Foam)</c:v>
                  </c:pt>
                  <c:pt idx="14">
                    <c:v>1%LA+0.1%SDS(Foam)</c:v>
                  </c:pt>
                  <c:pt idx="15">
                    <c:v>2%LA+0.5%SDS(Foam)</c:v>
                  </c:pt>
                  <c:pt idx="16">
                    <c:v>Water</c:v>
                  </c:pt>
                  <c:pt idx="17">
                    <c:v>Quat sanitizer (150 ppm)</c:v>
                  </c:pt>
                  <c:pt idx="18">
                    <c:v>0.5%LA+0.05%SDS</c:v>
                  </c:pt>
                  <c:pt idx="19">
                    <c:v>1%LA+0.1%SDS</c:v>
                  </c:pt>
                  <c:pt idx="20">
                    <c:v>2%LA+0.5%SDS</c:v>
                  </c:pt>
                  <c:pt idx="21">
                    <c:v>0.5%LA+0.05%SDS(Foam)</c:v>
                  </c:pt>
                  <c:pt idx="22">
                    <c:v>1%LA+0.1%SDS(Foam)</c:v>
                  </c:pt>
                  <c:pt idx="23">
                    <c:v>2%LA+0.5%SDS(Foam)</c:v>
                  </c:pt>
                </c:lvl>
                <c:lvl>
                  <c:pt idx="0">
                    <c:v>L. monocytogenes </c:v>
                  </c:pt>
                  <c:pt idx="8">
                    <c:v>S. Typhimurium </c:v>
                  </c:pt>
                  <c:pt idx="16">
                    <c:v>E. coli O157:H7 </c:v>
                  </c:pt>
                </c:lvl>
              </c:multiLvlStrCache>
            </c:multiLvlStrRef>
          </c:cat>
          <c:val>
            <c:numRef>
              <c:f>Sheet2!$I$4:$I$27</c:f>
              <c:numCache>
                <c:formatCode>General</c:formatCode>
                <c:ptCount val="24"/>
                <c:pt idx="0">
                  <c:v>5.6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4.0999999999999996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3.9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ser>
          <c:idx val="7"/>
          <c:order val="7"/>
          <c:tx>
            <c:strRef>
              <c:f>Sheet2!$J$3</c:f>
              <c:strCache>
                <c:ptCount val="1"/>
                <c:pt idx="0">
                  <c:v>30 min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Sheet2!$S$4:$S$27</c:f>
                <c:numCache>
                  <c:formatCode>General</c:formatCode>
                  <c:ptCount val="24"/>
                  <c:pt idx="0">
                    <c:v>1.4</c:v>
                  </c:pt>
                  <c:pt idx="8">
                    <c:v>2.4</c:v>
                  </c:pt>
                  <c:pt idx="16">
                    <c:v>0.2</c:v>
                  </c:pt>
                  <c:pt idx="23">
                    <c:v>0</c:v>
                  </c:pt>
                </c:numCache>
              </c:numRef>
            </c:plus>
            <c:minus>
              <c:numRef>
                <c:f>Sheet2!$S$4:$S$27</c:f>
                <c:numCache>
                  <c:formatCode>General</c:formatCode>
                  <c:ptCount val="24"/>
                  <c:pt idx="0">
                    <c:v>1.4</c:v>
                  </c:pt>
                  <c:pt idx="8">
                    <c:v>2.4</c:v>
                  </c:pt>
                  <c:pt idx="16">
                    <c:v>0.2</c:v>
                  </c:pt>
                  <c:pt idx="23">
                    <c:v>0</c:v>
                  </c:pt>
                </c:numCache>
              </c:numRef>
            </c:minus>
          </c:errBars>
          <c:cat>
            <c:multiLvlStrRef>
              <c:f>Sheet2!$A$4:$B$27</c:f>
              <c:multiLvlStrCache>
                <c:ptCount val="24"/>
                <c:lvl>
                  <c:pt idx="0">
                    <c:v>Water</c:v>
                  </c:pt>
                  <c:pt idx="1">
                    <c:v>Quat sanitizer (150 ppm)</c:v>
                  </c:pt>
                  <c:pt idx="2">
                    <c:v>0.5%LA+0.05%SDS</c:v>
                  </c:pt>
                  <c:pt idx="3">
                    <c:v>1%LA+0.1%SDS</c:v>
                  </c:pt>
                  <c:pt idx="4">
                    <c:v>2%LA+0.5%SDS</c:v>
                  </c:pt>
                  <c:pt idx="5">
                    <c:v>0.5%LA+0.05%SDS(Foam)</c:v>
                  </c:pt>
                  <c:pt idx="6">
                    <c:v>1%LA+0.1%SDS(Foam)</c:v>
                  </c:pt>
                  <c:pt idx="7">
                    <c:v>2%LA+0.5%SDS(Foam)</c:v>
                  </c:pt>
                  <c:pt idx="8">
                    <c:v>Water</c:v>
                  </c:pt>
                  <c:pt idx="9">
                    <c:v>Quat sanitizer (150 ppm)</c:v>
                  </c:pt>
                  <c:pt idx="10">
                    <c:v>0.5%LA+0.05%SDS</c:v>
                  </c:pt>
                  <c:pt idx="11">
                    <c:v>1%LA+0.1%SDS</c:v>
                  </c:pt>
                  <c:pt idx="12">
                    <c:v>2%LA+0.5%SDS</c:v>
                  </c:pt>
                  <c:pt idx="13">
                    <c:v>0.5%LA+0.05%SDS(Foam)</c:v>
                  </c:pt>
                  <c:pt idx="14">
                    <c:v>1%LA+0.1%SDS(Foam)</c:v>
                  </c:pt>
                  <c:pt idx="15">
                    <c:v>2%LA+0.5%SDS(Foam)</c:v>
                  </c:pt>
                  <c:pt idx="16">
                    <c:v>Water</c:v>
                  </c:pt>
                  <c:pt idx="17">
                    <c:v>Quat sanitizer (150 ppm)</c:v>
                  </c:pt>
                  <c:pt idx="18">
                    <c:v>0.5%LA+0.05%SDS</c:v>
                  </c:pt>
                  <c:pt idx="19">
                    <c:v>1%LA+0.1%SDS</c:v>
                  </c:pt>
                  <c:pt idx="20">
                    <c:v>2%LA+0.5%SDS</c:v>
                  </c:pt>
                  <c:pt idx="21">
                    <c:v>0.5%LA+0.05%SDS(Foam)</c:v>
                  </c:pt>
                  <c:pt idx="22">
                    <c:v>1%LA+0.1%SDS(Foam)</c:v>
                  </c:pt>
                  <c:pt idx="23">
                    <c:v>2%LA+0.5%SDS(Foam)</c:v>
                  </c:pt>
                </c:lvl>
                <c:lvl>
                  <c:pt idx="0">
                    <c:v>L. monocytogenes </c:v>
                  </c:pt>
                  <c:pt idx="8">
                    <c:v>S. Typhimurium </c:v>
                  </c:pt>
                  <c:pt idx="16">
                    <c:v>E. coli O157:H7 </c:v>
                  </c:pt>
                </c:lvl>
              </c:multiLvlStrCache>
            </c:multiLvlStrRef>
          </c:cat>
          <c:val>
            <c:numRef>
              <c:f>Sheet2!$J$4:$J$27</c:f>
              <c:numCache>
                <c:formatCode>General</c:formatCode>
                <c:ptCount val="24"/>
                <c:pt idx="0">
                  <c:v>6.8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1.7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3.9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53728"/>
        <c:axId val="24567808"/>
      </c:barChart>
      <c:catAx>
        <c:axId val="24553728"/>
        <c:scaling>
          <c:orientation val="minMax"/>
        </c:scaling>
        <c:delete val="0"/>
        <c:axPos val="l"/>
        <c:majorTickMark val="out"/>
        <c:minorTickMark val="none"/>
        <c:tickLblPos val="nextTo"/>
        <c:crossAx val="24567808"/>
        <c:crosses val="autoZero"/>
        <c:auto val="1"/>
        <c:lblAlgn val="ctr"/>
        <c:lblOffset val="100"/>
        <c:noMultiLvlLbl val="0"/>
      </c:catAx>
      <c:valAx>
        <c:axId val="24567808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Log CFU/blade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553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518645036300097"/>
          <c:y val="6.9512173047334605E-2"/>
          <c:w val="0.13556471435696321"/>
          <c:h val="0.3114862376960148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'1'!$I$3</c:f>
              <c:strCache>
                <c:ptCount val="1"/>
                <c:pt idx="0">
                  <c:v>L. monocytogenes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'1'!$M$4:$M$7</c:f>
                <c:numCache>
                  <c:formatCode>General</c:formatCode>
                  <c:ptCount val="4"/>
                  <c:pt idx="0">
                    <c:v>0.26404898246529468</c:v>
                  </c:pt>
                  <c:pt idx="1">
                    <c:v>0.15817115882528876</c:v>
                  </c:pt>
                  <c:pt idx="2">
                    <c:v>0.5044458887157468</c:v>
                  </c:pt>
                  <c:pt idx="3">
                    <c:v>0.32386339274816561</c:v>
                  </c:pt>
                </c:numCache>
              </c:numRef>
            </c:plus>
            <c:minus>
              <c:numRef>
                <c:f>'1'!$M$4:$M$7</c:f>
                <c:numCache>
                  <c:formatCode>General</c:formatCode>
                  <c:ptCount val="4"/>
                  <c:pt idx="0">
                    <c:v>0.26404898246529468</c:v>
                  </c:pt>
                  <c:pt idx="1">
                    <c:v>0.15817115882528876</c:v>
                  </c:pt>
                  <c:pt idx="2">
                    <c:v>0.5044458887157468</c:v>
                  </c:pt>
                  <c:pt idx="3">
                    <c:v>0.32386339274816561</c:v>
                  </c:pt>
                </c:numCache>
              </c:numRef>
            </c:minus>
          </c:errBars>
          <c:cat>
            <c:numRef>
              <c:f>'1'!$H$4:$H$7</c:f>
              <c:numCache>
                <c:formatCode>@</c:formatCode>
                <c:ptCount val="4"/>
                <c:pt idx="0">
                  <c:v>21</c:v>
                </c:pt>
                <c:pt idx="1">
                  <c:v>60</c:v>
                </c:pt>
                <c:pt idx="2">
                  <c:v>80</c:v>
                </c:pt>
                <c:pt idx="3">
                  <c:v>100</c:v>
                </c:pt>
              </c:numCache>
            </c:numRef>
          </c:cat>
          <c:val>
            <c:numRef>
              <c:f>'1'!$I$4:$I$7</c:f>
              <c:numCache>
                <c:formatCode>0.0</c:formatCode>
                <c:ptCount val="4"/>
                <c:pt idx="0">
                  <c:v>8.6293802887992204</c:v>
                </c:pt>
                <c:pt idx="1">
                  <c:v>7.6936617482851188</c:v>
                </c:pt>
                <c:pt idx="2">
                  <c:v>7.6453323188156359</c:v>
                </c:pt>
                <c:pt idx="3">
                  <c:v>6.9096169013072979</c:v>
                </c:pt>
              </c:numCache>
            </c:numRef>
          </c:val>
        </c:ser>
        <c:ser>
          <c:idx val="1"/>
          <c:order val="1"/>
          <c:tx>
            <c:strRef>
              <c:f>'1'!$J$3</c:f>
              <c:strCache>
                <c:ptCount val="1"/>
                <c:pt idx="0">
                  <c:v>S. Typhimurium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'1'!$N$4:$N$7</c:f>
                <c:numCache>
                  <c:formatCode>General</c:formatCode>
                  <c:ptCount val="4"/>
                  <c:pt idx="0">
                    <c:v>1.7802517867391535E-3</c:v>
                  </c:pt>
                  <c:pt idx="1">
                    <c:v>0.11299246094201756</c:v>
                  </c:pt>
                  <c:pt idx="2">
                    <c:v>0.33473967072275107</c:v>
                  </c:pt>
                  <c:pt idx="3">
                    <c:v>0.13510577193497969</c:v>
                  </c:pt>
                </c:numCache>
              </c:numRef>
            </c:plus>
            <c:minus>
              <c:numRef>
                <c:f>'1'!$N$4:$N$7</c:f>
                <c:numCache>
                  <c:formatCode>General</c:formatCode>
                  <c:ptCount val="4"/>
                  <c:pt idx="0">
                    <c:v>1.7802517867391535E-3</c:v>
                  </c:pt>
                  <c:pt idx="1">
                    <c:v>0.11299246094201756</c:v>
                  </c:pt>
                  <c:pt idx="2">
                    <c:v>0.33473967072275107</c:v>
                  </c:pt>
                  <c:pt idx="3">
                    <c:v>0.13510577193497969</c:v>
                  </c:pt>
                </c:numCache>
              </c:numRef>
            </c:minus>
          </c:errBars>
          <c:cat>
            <c:numRef>
              <c:f>'1'!$H$4:$H$7</c:f>
              <c:numCache>
                <c:formatCode>@</c:formatCode>
                <c:ptCount val="4"/>
                <c:pt idx="0">
                  <c:v>21</c:v>
                </c:pt>
                <c:pt idx="1">
                  <c:v>60</c:v>
                </c:pt>
                <c:pt idx="2">
                  <c:v>80</c:v>
                </c:pt>
                <c:pt idx="3">
                  <c:v>100</c:v>
                </c:pt>
              </c:numCache>
            </c:numRef>
          </c:cat>
          <c:val>
            <c:numRef>
              <c:f>'1'!$J$4:$J$7</c:f>
              <c:numCache>
                <c:formatCode>0.0</c:formatCode>
                <c:ptCount val="4"/>
                <c:pt idx="0">
                  <c:v>8.935757279354192</c:v>
                </c:pt>
                <c:pt idx="1">
                  <c:v>8.3266424450788996</c:v>
                </c:pt>
                <c:pt idx="2">
                  <c:v>7.5267313024627276</c:v>
                </c:pt>
                <c:pt idx="3">
                  <c:v>7.3742878084654961</c:v>
                </c:pt>
              </c:numCache>
            </c:numRef>
          </c:val>
        </c:ser>
        <c:ser>
          <c:idx val="2"/>
          <c:order val="2"/>
          <c:tx>
            <c:strRef>
              <c:f>'1'!$K$3</c:f>
              <c:strCache>
                <c:ptCount val="1"/>
                <c:pt idx="0">
                  <c:v>STEC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'1'!$O$4:$O$7</c:f>
                <c:numCache>
                  <c:formatCode>General</c:formatCode>
                  <c:ptCount val="4"/>
                  <c:pt idx="0">
                    <c:v>0.13344812056902736</c:v>
                  </c:pt>
                  <c:pt idx="1">
                    <c:v>1.1328885975885087E-2</c:v>
                  </c:pt>
                  <c:pt idx="2">
                    <c:v>0.31242530228688192</c:v>
                  </c:pt>
                  <c:pt idx="3">
                    <c:v>0.40413444876103044</c:v>
                  </c:pt>
                </c:numCache>
              </c:numRef>
            </c:plus>
            <c:minus>
              <c:numRef>
                <c:f>'1'!$O$4:$O$7</c:f>
                <c:numCache>
                  <c:formatCode>General</c:formatCode>
                  <c:ptCount val="4"/>
                  <c:pt idx="0">
                    <c:v>0.13344812056902736</c:v>
                  </c:pt>
                  <c:pt idx="1">
                    <c:v>1.1328885975885087E-2</c:v>
                  </c:pt>
                  <c:pt idx="2">
                    <c:v>0.31242530228688192</c:v>
                  </c:pt>
                  <c:pt idx="3">
                    <c:v>0.40413444876103044</c:v>
                  </c:pt>
                </c:numCache>
              </c:numRef>
            </c:minus>
          </c:errBars>
          <c:cat>
            <c:numRef>
              <c:f>'1'!$H$4:$H$7</c:f>
              <c:numCache>
                <c:formatCode>@</c:formatCode>
                <c:ptCount val="4"/>
                <c:pt idx="0">
                  <c:v>21</c:v>
                </c:pt>
                <c:pt idx="1">
                  <c:v>60</c:v>
                </c:pt>
                <c:pt idx="2">
                  <c:v>80</c:v>
                </c:pt>
                <c:pt idx="3">
                  <c:v>100</c:v>
                </c:pt>
              </c:numCache>
            </c:numRef>
          </c:cat>
          <c:val>
            <c:numRef>
              <c:f>'1'!$K$4:$K$7</c:f>
              <c:numCache>
                <c:formatCode>0.0</c:formatCode>
                <c:ptCount val="4"/>
                <c:pt idx="0">
                  <c:v>9.230124435638686</c:v>
                </c:pt>
                <c:pt idx="1">
                  <c:v>8.4647880375423767</c:v>
                </c:pt>
                <c:pt idx="2">
                  <c:v>7.4725777292070648</c:v>
                </c:pt>
                <c:pt idx="3">
                  <c:v>6.5640472031222616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70112"/>
        <c:axId val="75572352"/>
      </c:barChart>
      <c:catAx>
        <c:axId val="24570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(°C)</a:t>
                </a:r>
              </a:p>
            </c:rich>
          </c:tx>
          <c:layout/>
          <c:overlay val="0"/>
        </c:title>
        <c:numFmt formatCode="@" sourceLinked="1"/>
        <c:majorTickMark val="none"/>
        <c:minorTickMark val="none"/>
        <c:tickLblPos val="nextTo"/>
        <c:crossAx val="75572352"/>
        <c:crosses val="autoZero"/>
        <c:auto val="1"/>
        <c:lblAlgn val="ctr"/>
        <c:lblOffset val="100"/>
        <c:noMultiLvlLbl val="0"/>
      </c:catAx>
      <c:valAx>
        <c:axId val="75572352"/>
        <c:scaling>
          <c:orientation val="minMax"/>
          <c:min val="6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Log CFU/coupon</a:t>
                </a:r>
              </a:p>
            </c:rich>
          </c:tx>
          <c:layout/>
          <c:overlay val="0"/>
        </c:title>
        <c:numFmt formatCode="0.0" sourceLinked="1"/>
        <c:majorTickMark val="none"/>
        <c:minorTickMark val="none"/>
        <c:tickLblPos val="nextTo"/>
        <c:crossAx val="245701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0949711102171378"/>
          <c:y val="1.2175318362982405E-2"/>
          <c:w val="0.38433555913386297"/>
          <c:h val="0.30604889666569457"/>
        </c:manualLayout>
      </c:layout>
      <c:overlay val="0"/>
      <c:txPr>
        <a:bodyPr/>
        <a:lstStyle/>
        <a:p>
          <a:pPr>
            <a:defRPr i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chemeClr val="tx1"/>
      </a:solidFill>
    </a:ln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L. monocytogenes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Sheet1!$H$2:$H$6</c:f>
                <c:numCache>
                  <c:formatCode>General</c:formatCode>
                  <c:ptCount val="5"/>
                  <c:pt idx="0">
                    <c:v>0.5</c:v>
                  </c:pt>
                  <c:pt idx="1">
                    <c:v>0</c:v>
                  </c:pt>
                  <c:pt idx="2">
                    <c:v>0</c:v>
                  </c:pt>
                  <c:pt idx="3">
                    <c:v>1.2</c:v>
                  </c:pt>
                  <c:pt idx="4">
                    <c:v>1.3</c:v>
                  </c:pt>
                </c:numCache>
              </c:numRef>
            </c:plus>
            <c:minus>
              <c:numRef>
                <c:f>Sheet1!$H$2:$H$6</c:f>
                <c:numCache>
                  <c:formatCode>General</c:formatCode>
                  <c:ptCount val="5"/>
                  <c:pt idx="0">
                    <c:v>0.5</c:v>
                  </c:pt>
                  <c:pt idx="1">
                    <c:v>0</c:v>
                  </c:pt>
                  <c:pt idx="2">
                    <c:v>0</c:v>
                  </c:pt>
                  <c:pt idx="3">
                    <c:v>1.2</c:v>
                  </c:pt>
                  <c:pt idx="4">
                    <c:v>1.3</c:v>
                  </c:pt>
                </c:numCache>
              </c:numRef>
            </c:minus>
          </c:errBars>
          <c:cat>
            <c:strRef>
              <c:f>Sheet1!$A$2:$A$6</c:f>
              <c:strCache>
                <c:ptCount val="5"/>
                <c:pt idx="0">
                  <c:v>Water</c:v>
                </c:pt>
                <c:pt idx="1">
                  <c:v>QAC </c:v>
                </c:pt>
                <c:pt idx="2">
                  <c:v>LA </c:v>
                </c:pt>
                <c:pt idx="3">
                  <c:v>SHC </c:v>
                </c:pt>
                <c:pt idx="4">
                  <c:v>HP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7.6</c:v>
                </c:pt>
                <c:pt idx="1">
                  <c:v>0</c:v>
                </c:pt>
                <c:pt idx="2">
                  <c:v>0</c:v>
                </c:pt>
                <c:pt idx="3">
                  <c:v>3.7</c:v>
                </c:pt>
                <c:pt idx="4">
                  <c:v>5.0999999999999996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S. Typhimurium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Sheet1!$I$2:$I$6</c:f>
                <c:numCache>
                  <c:formatCode>General</c:formatCode>
                  <c:ptCount val="5"/>
                  <c:pt idx="0">
                    <c:v>0.3</c:v>
                  </c:pt>
                  <c:pt idx="1">
                    <c:v>0.3</c:v>
                  </c:pt>
                  <c:pt idx="2">
                    <c:v>0</c:v>
                  </c:pt>
                  <c:pt idx="3">
                    <c:v>0.7</c:v>
                  </c:pt>
                  <c:pt idx="4">
                    <c:v>0.6</c:v>
                  </c:pt>
                </c:numCache>
              </c:numRef>
            </c:plus>
            <c:minus>
              <c:numRef>
                <c:f>Sheet1!$I$2:$I$6</c:f>
                <c:numCache>
                  <c:formatCode>General</c:formatCode>
                  <c:ptCount val="5"/>
                  <c:pt idx="0">
                    <c:v>0.3</c:v>
                  </c:pt>
                  <c:pt idx="1">
                    <c:v>0.3</c:v>
                  </c:pt>
                  <c:pt idx="2">
                    <c:v>0</c:v>
                  </c:pt>
                  <c:pt idx="3">
                    <c:v>0.7</c:v>
                  </c:pt>
                  <c:pt idx="4">
                    <c:v>0.6</c:v>
                  </c:pt>
                </c:numCache>
              </c:numRef>
            </c:minus>
          </c:errBars>
          <c:cat>
            <c:strRef>
              <c:f>Sheet1!$A$2:$A$6</c:f>
              <c:strCache>
                <c:ptCount val="5"/>
                <c:pt idx="0">
                  <c:v>Water</c:v>
                </c:pt>
                <c:pt idx="1">
                  <c:v>QAC </c:v>
                </c:pt>
                <c:pt idx="2">
                  <c:v>LA </c:v>
                </c:pt>
                <c:pt idx="3">
                  <c:v>SHC </c:v>
                </c:pt>
                <c:pt idx="4">
                  <c:v>HP 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7.5</c:v>
                </c:pt>
                <c:pt idx="1">
                  <c:v>6.6</c:v>
                </c:pt>
                <c:pt idx="2">
                  <c:v>0</c:v>
                </c:pt>
                <c:pt idx="3">
                  <c:v>2</c:v>
                </c:pt>
                <c:pt idx="4">
                  <c:v>4.9000000000000004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STEC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Sheet1!$J$2:$J$6</c:f>
                <c:numCache>
                  <c:formatCode>General</c:formatCode>
                  <c:ptCount val="5"/>
                  <c:pt idx="0">
                    <c:v>0.3</c:v>
                  </c:pt>
                  <c:pt idx="1">
                    <c:v>0.6</c:v>
                  </c:pt>
                  <c:pt idx="2">
                    <c:v>0</c:v>
                  </c:pt>
                  <c:pt idx="3">
                    <c:v>0.4</c:v>
                  </c:pt>
                  <c:pt idx="4">
                    <c:v>0.1</c:v>
                  </c:pt>
                </c:numCache>
              </c:numRef>
            </c:plus>
            <c:minus>
              <c:numRef>
                <c:f>Sheet1!$J$2:$J$6</c:f>
                <c:numCache>
                  <c:formatCode>General</c:formatCode>
                  <c:ptCount val="5"/>
                  <c:pt idx="0">
                    <c:v>0.3</c:v>
                  </c:pt>
                  <c:pt idx="1">
                    <c:v>0.6</c:v>
                  </c:pt>
                  <c:pt idx="2">
                    <c:v>0</c:v>
                  </c:pt>
                  <c:pt idx="3">
                    <c:v>0.4</c:v>
                  </c:pt>
                  <c:pt idx="4">
                    <c:v>0.1</c:v>
                  </c:pt>
                </c:numCache>
              </c:numRef>
            </c:minus>
          </c:errBars>
          <c:cat>
            <c:strRef>
              <c:f>Sheet1!$A$2:$A$6</c:f>
              <c:strCache>
                <c:ptCount val="5"/>
                <c:pt idx="0">
                  <c:v>Water</c:v>
                </c:pt>
                <c:pt idx="1">
                  <c:v>QAC </c:v>
                </c:pt>
                <c:pt idx="2">
                  <c:v>LA </c:v>
                </c:pt>
                <c:pt idx="3">
                  <c:v>SHC </c:v>
                </c:pt>
                <c:pt idx="4">
                  <c:v>HP 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7.5</c:v>
                </c:pt>
                <c:pt idx="1">
                  <c:v>6.2</c:v>
                </c:pt>
                <c:pt idx="2">
                  <c:v>0</c:v>
                </c:pt>
                <c:pt idx="3">
                  <c:v>7.2</c:v>
                </c:pt>
                <c:pt idx="4">
                  <c:v>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28704"/>
        <c:axId val="24730624"/>
      </c:barChart>
      <c:catAx>
        <c:axId val="24728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Sanitizers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24730624"/>
        <c:crosses val="autoZero"/>
        <c:auto val="1"/>
        <c:lblAlgn val="ctr"/>
        <c:lblOffset val="100"/>
        <c:noMultiLvlLbl val="0"/>
      </c:catAx>
      <c:valAx>
        <c:axId val="247306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Log CFU/coupon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7287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731387848102227"/>
          <c:y val="4.5594837261503929E-2"/>
          <c:w val="0.76016281167979005"/>
          <c:h val="0.10725664726691772"/>
        </c:manualLayout>
      </c:layout>
      <c:overlay val="0"/>
      <c:txPr>
        <a:bodyPr/>
        <a:lstStyle/>
        <a:p>
          <a:pPr>
            <a:defRPr i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ysClr val="windowText" lastClr="000000"/>
      </a:solidFill>
    </a:ln>
  </c:spPr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011094479402756E-2"/>
          <c:y val="0.14927267424905222"/>
          <c:w val="0.89691869354461751"/>
          <c:h val="0.622053659959171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'2'!$C$3</c:f>
              <c:strCache>
                <c:ptCount val="1"/>
                <c:pt idx="0">
                  <c:v>L. monocytogenes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'2'!$I$4:$I$13</c:f>
                <c:numCache>
                  <c:formatCode>General</c:formatCode>
                  <c:ptCount val="10"/>
                  <c:pt idx="0">
                    <c:v>0.26400000000000001</c:v>
                  </c:pt>
                  <c:pt idx="1">
                    <c:v>0.80979999999999996</c:v>
                  </c:pt>
                  <c:pt idx="2">
                    <c:v>0.2298</c:v>
                  </c:pt>
                  <c:pt idx="3">
                    <c:v>0.437</c:v>
                  </c:pt>
                  <c:pt idx="4">
                    <c:v>3.2800000000000003E-2</c:v>
                  </c:pt>
                  <c:pt idx="5">
                    <c:v>0.13389999999999999</c:v>
                  </c:pt>
                  <c:pt idx="6">
                    <c:v>0.43059999999999998</c:v>
                  </c:pt>
                  <c:pt idx="7">
                    <c:v>0.2828</c:v>
                  </c:pt>
                  <c:pt idx="8">
                    <c:v>0</c:v>
                  </c:pt>
                  <c:pt idx="9">
                    <c:v>0</c:v>
                  </c:pt>
                </c:numCache>
              </c:numRef>
            </c:plus>
            <c:minus>
              <c:numRef>
                <c:f>'2'!$I$4:$I$13</c:f>
                <c:numCache>
                  <c:formatCode>General</c:formatCode>
                  <c:ptCount val="10"/>
                  <c:pt idx="0">
                    <c:v>0.26400000000000001</c:v>
                  </c:pt>
                  <c:pt idx="1">
                    <c:v>0.80979999999999996</c:v>
                  </c:pt>
                  <c:pt idx="2">
                    <c:v>0.2298</c:v>
                  </c:pt>
                  <c:pt idx="3">
                    <c:v>0.437</c:v>
                  </c:pt>
                  <c:pt idx="4">
                    <c:v>3.2800000000000003E-2</c:v>
                  </c:pt>
                  <c:pt idx="5">
                    <c:v>0.13389999999999999</c:v>
                  </c:pt>
                  <c:pt idx="6">
                    <c:v>0.43059999999999998</c:v>
                  </c:pt>
                  <c:pt idx="7">
                    <c:v>0.2828</c:v>
                  </c:pt>
                  <c:pt idx="8">
                    <c:v>0</c:v>
                  </c:pt>
                  <c:pt idx="9">
                    <c:v>0</c:v>
                  </c:pt>
                </c:numCache>
              </c:numRef>
            </c:minus>
          </c:errBars>
          <c:cat>
            <c:strRef>
              <c:f>'2'!$B$4:$B$13</c:f>
              <c:strCache>
                <c:ptCount val="10"/>
                <c:pt idx="0">
                  <c:v>Water</c:v>
                </c:pt>
                <c:pt idx="1">
                  <c:v>QAC </c:v>
                </c:pt>
                <c:pt idx="2">
                  <c:v>LA </c:v>
                </c:pt>
                <c:pt idx="3">
                  <c:v>SHC </c:v>
                </c:pt>
                <c:pt idx="4">
                  <c:v>HP </c:v>
                </c:pt>
                <c:pt idx="5">
                  <c:v>LVA </c:v>
                </c:pt>
                <c:pt idx="6">
                  <c:v>SDS </c:v>
                </c:pt>
                <c:pt idx="7">
                  <c:v>0.5% LVA + 0.05% SDS </c:v>
                </c:pt>
                <c:pt idx="8">
                  <c:v>1% LVA + 0.1% SDS </c:v>
                </c:pt>
                <c:pt idx="9">
                  <c:v>3% LVA + 2% SDS</c:v>
                </c:pt>
              </c:strCache>
            </c:strRef>
          </c:cat>
          <c:val>
            <c:numRef>
              <c:f>'2'!$C$4:$C$13</c:f>
              <c:numCache>
                <c:formatCode>0.0</c:formatCode>
                <c:ptCount val="10"/>
                <c:pt idx="0">
                  <c:v>8.6294000000000004</c:v>
                </c:pt>
                <c:pt idx="1">
                  <c:v>4.1525999999999996</c:v>
                </c:pt>
                <c:pt idx="2">
                  <c:v>2.1326000000000001</c:v>
                </c:pt>
                <c:pt idx="3">
                  <c:v>7.0030000000000001</c:v>
                </c:pt>
                <c:pt idx="4">
                  <c:v>8.3366000000000007</c:v>
                </c:pt>
                <c:pt idx="5">
                  <c:v>8.2612000000000005</c:v>
                </c:pt>
                <c:pt idx="6">
                  <c:v>7.4217000000000004</c:v>
                </c:pt>
                <c:pt idx="7">
                  <c:v>1.8</c:v>
                </c:pt>
                <c:pt idx="8" formatCode="General">
                  <c:v>0</c:v>
                </c:pt>
                <c:pt idx="9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'2'!$D$3</c:f>
              <c:strCache>
                <c:ptCount val="1"/>
                <c:pt idx="0">
                  <c:v>S. Typhimurium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'2'!$J$4:$J$13</c:f>
                <c:numCache>
                  <c:formatCode>General</c:formatCode>
                  <c:ptCount val="10"/>
                  <c:pt idx="0">
                    <c:v>1.7803000000000001E-3</c:v>
                  </c:pt>
                  <c:pt idx="1">
                    <c:v>0.2747</c:v>
                  </c:pt>
                  <c:pt idx="2">
                    <c:v>0</c:v>
                  </c:pt>
                  <c:pt idx="3">
                    <c:v>0.37390000000000001</c:v>
                  </c:pt>
                  <c:pt idx="4">
                    <c:v>0.34699999999999998</c:v>
                  </c:pt>
                  <c:pt idx="5">
                    <c:v>0.30840000000000001</c:v>
                  </c:pt>
                  <c:pt idx="6">
                    <c:v>0</c:v>
                  </c:pt>
                  <c:pt idx="7">
                    <c:v>0.74550000000000005</c:v>
                  </c:pt>
                  <c:pt idx="8">
                    <c:v>1.1433</c:v>
                  </c:pt>
                  <c:pt idx="9">
                    <c:v>2.7195000000000001E-16</c:v>
                  </c:pt>
                </c:numCache>
              </c:numRef>
            </c:plus>
            <c:minus>
              <c:numRef>
                <c:f>'2'!$J$4:$J$13</c:f>
                <c:numCache>
                  <c:formatCode>General</c:formatCode>
                  <c:ptCount val="10"/>
                  <c:pt idx="0">
                    <c:v>1.7803000000000001E-3</c:v>
                  </c:pt>
                  <c:pt idx="1">
                    <c:v>0.2747</c:v>
                  </c:pt>
                  <c:pt idx="2">
                    <c:v>0</c:v>
                  </c:pt>
                  <c:pt idx="3">
                    <c:v>0.37390000000000001</c:v>
                  </c:pt>
                  <c:pt idx="4">
                    <c:v>0.34699999999999998</c:v>
                  </c:pt>
                  <c:pt idx="5">
                    <c:v>0.30840000000000001</c:v>
                  </c:pt>
                  <c:pt idx="6">
                    <c:v>0</c:v>
                  </c:pt>
                  <c:pt idx="7">
                    <c:v>0.74550000000000005</c:v>
                  </c:pt>
                  <c:pt idx="8">
                    <c:v>1.1433</c:v>
                  </c:pt>
                  <c:pt idx="9">
                    <c:v>2.7195000000000001E-16</c:v>
                  </c:pt>
                </c:numCache>
              </c:numRef>
            </c:minus>
          </c:errBars>
          <c:cat>
            <c:strRef>
              <c:f>'2'!$B$4:$B$13</c:f>
              <c:strCache>
                <c:ptCount val="10"/>
                <c:pt idx="0">
                  <c:v>Water</c:v>
                </c:pt>
                <c:pt idx="1">
                  <c:v>QAC </c:v>
                </c:pt>
                <c:pt idx="2">
                  <c:v>LA </c:v>
                </c:pt>
                <c:pt idx="3">
                  <c:v>SHC </c:v>
                </c:pt>
                <c:pt idx="4">
                  <c:v>HP </c:v>
                </c:pt>
                <c:pt idx="5">
                  <c:v>LVA </c:v>
                </c:pt>
                <c:pt idx="6">
                  <c:v>SDS </c:v>
                </c:pt>
                <c:pt idx="7">
                  <c:v>0.5% LVA + 0.05% SDS </c:v>
                </c:pt>
                <c:pt idx="8">
                  <c:v>1% LVA + 0.1% SDS </c:v>
                </c:pt>
                <c:pt idx="9">
                  <c:v>3% LVA + 2% SDS</c:v>
                </c:pt>
              </c:strCache>
            </c:strRef>
          </c:cat>
          <c:val>
            <c:numRef>
              <c:f>'2'!$D$4:$D$13</c:f>
              <c:numCache>
                <c:formatCode>0.0</c:formatCode>
                <c:ptCount val="10"/>
                <c:pt idx="0">
                  <c:v>8.9358000000000004</c:v>
                </c:pt>
                <c:pt idx="1">
                  <c:v>8.0361999999999991</c:v>
                </c:pt>
                <c:pt idx="2" formatCode="General">
                  <c:v>0</c:v>
                </c:pt>
                <c:pt idx="3">
                  <c:v>3.1516000000000002</c:v>
                </c:pt>
                <c:pt idx="4">
                  <c:v>6.2664999999999997</c:v>
                </c:pt>
                <c:pt idx="5">
                  <c:v>4.3715000000000002</c:v>
                </c:pt>
                <c:pt idx="6">
                  <c:v>8.6385000000000005</c:v>
                </c:pt>
                <c:pt idx="7">
                  <c:v>5.5159000000000002</c:v>
                </c:pt>
                <c:pt idx="8">
                  <c:v>2.8157000000000001</c:v>
                </c:pt>
                <c:pt idx="9" formatCode="General">
                  <c:v>0</c:v>
                </c:pt>
              </c:numCache>
            </c:numRef>
          </c:val>
        </c:ser>
        <c:ser>
          <c:idx val="2"/>
          <c:order val="2"/>
          <c:tx>
            <c:strRef>
              <c:f>'2'!$E$3</c:f>
              <c:strCache>
                <c:ptCount val="1"/>
                <c:pt idx="0">
                  <c:v>STEC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invertIfNegative val="0"/>
          <c:dPt>
            <c:idx val="0"/>
            <c:invertIfNegative val="0"/>
            <c:bubble3D val="0"/>
          </c:dPt>
          <c:errBars>
            <c:errBarType val="both"/>
            <c:errValType val="cust"/>
            <c:noEndCap val="0"/>
            <c:plus>
              <c:numRef>
                <c:f>'2'!$K$4:$K$13</c:f>
                <c:numCache>
                  <c:formatCode>General</c:formatCode>
                  <c:ptCount val="10"/>
                  <c:pt idx="0">
                    <c:v>0.13339999999999999</c:v>
                  </c:pt>
                  <c:pt idx="1">
                    <c:v>0.4118</c:v>
                  </c:pt>
                  <c:pt idx="2">
                    <c:v>0</c:v>
                  </c:pt>
                  <c:pt idx="3">
                    <c:v>0.40529999999999999</c:v>
                  </c:pt>
                  <c:pt idx="4">
                    <c:v>0.62570000000000003</c:v>
                  </c:pt>
                  <c:pt idx="5">
                    <c:v>0.41749999999999998</c:v>
                  </c:pt>
                  <c:pt idx="6">
                    <c:v>7.7600000000000002E-2</c:v>
                  </c:pt>
                  <c:pt idx="7">
                    <c:v>0.2132</c:v>
                  </c:pt>
                  <c:pt idx="8">
                    <c:v>0.1067</c:v>
                  </c:pt>
                  <c:pt idx="9">
                    <c:v>0</c:v>
                  </c:pt>
                </c:numCache>
              </c:numRef>
            </c:plus>
            <c:minus>
              <c:numRef>
                <c:f>'2'!$K$4:$K$13</c:f>
                <c:numCache>
                  <c:formatCode>General</c:formatCode>
                  <c:ptCount val="10"/>
                  <c:pt idx="0">
                    <c:v>0.13339999999999999</c:v>
                  </c:pt>
                  <c:pt idx="1">
                    <c:v>0.4118</c:v>
                  </c:pt>
                  <c:pt idx="2">
                    <c:v>0</c:v>
                  </c:pt>
                  <c:pt idx="3">
                    <c:v>0.40529999999999999</c:v>
                  </c:pt>
                  <c:pt idx="4">
                    <c:v>0.62570000000000003</c:v>
                  </c:pt>
                  <c:pt idx="5">
                    <c:v>0.41749999999999998</c:v>
                  </c:pt>
                  <c:pt idx="6">
                    <c:v>7.7600000000000002E-2</c:v>
                  </c:pt>
                  <c:pt idx="7">
                    <c:v>0.2132</c:v>
                  </c:pt>
                  <c:pt idx="8">
                    <c:v>0.1067</c:v>
                  </c:pt>
                  <c:pt idx="9">
                    <c:v>0</c:v>
                  </c:pt>
                </c:numCache>
              </c:numRef>
            </c:minus>
          </c:errBars>
          <c:cat>
            <c:strRef>
              <c:f>'2'!$B$4:$B$13</c:f>
              <c:strCache>
                <c:ptCount val="10"/>
                <c:pt idx="0">
                  <c:v>Water</c:v>
                </c:pt>
                <c:pt idx="1">
                  <c:v>QAC </c:v>
                </c:pt>
                <c:pt idx="2">
                  <c:v>LA </c:v>
                </c:pt>
                <c:pt idx="3">
                  <c:v>SHC </c:v>
                </c:pt>
                <c:pt idx="4">
                  <c:v>HP </c:v>
                </c:pt>
                <c:pt idx="5">
                  <c:v>LVA </c:v>
                </c:pt>
                <c:pt idx="6">
                  <c:v>SDS </c:v>
                </c:pt>
                <c:pt idx="7">
                  <c:v>0.5% LVA + 0.05% SDS </c:v>
                </c:pt>
                <c:pt idx="8">
                  <c:v>1% LVA + 0.1% SDS </c:v>
                </c:pt>
                <c:pt idx="9">
                  <c:v>3% LVA + 2% SDS</c:v>
                </c:pt>
              </c:strCache>
            </c:strRef>
          </c:cat>
          <c:val>
            <c:numRef>
              <c:f>'2'!$E$4:$E$13</c:f>
              <c:numCache>
                <c:formatCode>0.0</c:formatCode>
                <c:ptCount val="10"/>
                <c:pt idx="0">
                  <c:v>9.2301000000000002</c:v>
                </c:pt>
                <c:pt idx="1">
                  <c:v>7.4325000000000001</c:v>
                </c:pt>
                <c:pt idx="2" formatCode="General">
                  <c:v>0</c:v>
                </c:pt>
                <c:pt idx="3">
                  <c:v>7.5580999999999996</c:v>
                </c:pt>
                <c:pt idx="4">
                  <c:v>7.5132000000000003</c:v>
                </c:pt>
                <c:pt idx="5">
                  <c:v>6.4352999999999998</c:v>
                </c:pt>
                <c:pt idx="6">
                  <c:v>8.8224</c:v>
                </c:pt>
                <c:pt idx="7">
                  <c:v>6.9185999999999996</c:v>
                </c:pt>
                <c:pt idx="8">
                  <c:v>5.9267000000000003</c:v>
                </c:pt>
                <c:pt idx="9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95008"/>
        <c:axId val="24809472"/>
      </c:barChart>
      <c:catAx>
        <c:axId val="24795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Sanitizers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24809472"/>
        <c:crosses val="autoZero"/>
        <c:auto val="1"/>
        <c:lblAlgn val="ctr"/>
        <c:lblOffset val="100"/>
        <c:noMultiLvlLbl val="0"/>
      </c:catAx>
      <c:valAx>
        <c:axId val="24809472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Log CFU/coupon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2479500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i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ysClr val="windowText" lastClr="000000"/>
      </a:solidFill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0.36486</cdr:x>
      <cdr:y>0.45263</cdr:y>
    </cdr:from>
    <cdr:to>
      <cdr:x>0.40486</cdr:x>
      <cdr:y>0.51579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70309" y="3276600"/>
          <a:ext cx="457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  b</a:t>
          </a:r>
          <a:endParaRPr lang="en-US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C01AFD1-06E7-4A5C-B7C7-94DCFA65F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7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4238" y="695325"/>
            <a:ext cx="5214937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5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5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5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50C40ED-6A99-4F4F-88B3-C7D728CA2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46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9pPr>
          </a:lstStyle>
          <a:p>
            <a:fld id="{871F0FE2-58D9-40C7-A254-3A75956C0768}" type="slidenum">
              <a:rPr lang="en-US" altLang="en-US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lang="en-US" altLang="en-US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9pPr>
          </a:lstStyle>
          <a:p>
            <a:fld id="{10475B36-B17E-4049-8036-03CC749E257F}" type="slidenum">
              <a:rPr lang="en-US" altLang="en-US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14</a:t>
            </a:fld>
            <a:endParaRPr lang="en-US" altLang="en-US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9pPr>
          </a:lstStyle>
          <a:p>
            <a:fld id="{14133434-0240-4CF0-BB57-F9208A5E0C90}" type="slidenum">
              <a:rPr lang="en-US" altLang="en-US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lang="en-US" altLang="en-US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9pPr>
          </a:lstStyle>
          <a:p>
            <a:fld id="{14133434-0240-4CF0-BB57-F9208A5E0C90}" type="slidenum">
              <a:rPr lang="en-US" altLang="en-US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6</a:t>
            </a:fld>
            <a:endParaRPr lang="en-US" altLang="en-US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9pPr>
          </a:lstStyle>
          <a:p>
            <a:fld id="{14133434-0240-4CF0-BB57-F9208A5E0C90}" type="slidenum">
              <a:rPr lang="en-US" altLang="en-US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7</a:t>
            </a:fld>
            <a:endParaRPr lang="en-US" altLang="en-US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9pPr>
          </a:lstStyle>
          <a:p>
            <a:fld id="{027EEABC-D2C6-4E1C-83CC-781C5BBAE25F}" type="slidenum">
              <a:rPr lang="en-US" altLang="en-US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8</a:t>
            </a:fld>
            <a:endParaRPr lang="en-US" altLang="en-US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9pPr>
          </a:lstStyle>
          <a:p>
            <a:fld id="{9AA5885C-B194-44BA-854D-6B5F746C03B9}" type="slidenum">
              <a:rPr lang="en-US" altLang="en-US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9</a:t>
            </a:fld>
            <a:endParaRPr lang="en-US" altLang="en-US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9pPr>
          </a:lstStyle>
          <a:p>
            <a:fld id="{27EB9698-C064-4E70-8453-D905DAD51BCD}" type="slidenum">
              <a:rPr lang="en-US" altLang="en-US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10</a:t>
            </a:fld>
            <a:endParaRPr lang="en-US" altLang="en-US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4238" y="695325"/>
            <a:ext cx="5214937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26666-38F2-4DA4-B0DB-4BB541670F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9pPr>
          </a:lstStyle>
          <a:p>
            <a:fld id="{9B544083-5545-4E7F-A7E0-FB6106A12100}" type="slidenum">
              <a:rPr lang="en-US" altLang="en-US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13</a:t>
            </a:fld>
            <a:endParaRPr lang="en-US" altLang="en-US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4B461-C980-45BB-87E0-B647129AD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0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B8591-6ED1-4121-8228-0EE11E30B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6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F8AD2-533E-4EA5-8849-9B3000B53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0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A094C-6804-4DA3-A890-081EF8AF0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5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0418C-B2E8-402B-8311-32AFA6A9A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7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C0137-A496-4DC3-9BCC-4974AE213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9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DD316-E334-4EC2-A818-235A2D80C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0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EBE6E-6662-40F1-8F4A-91686A84A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1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8D50D-DDEF-43B0-B79F-08AAF32BE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1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3992B-C6DE-4164-9B55-7AD4297DA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4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37B76-B08A-407F-977F-1D9667B43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8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9" tIns="45578" rIns="91159" bIns="455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9" tIns="45578" rIns="91159" bIns="455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9" tIns="45578" rIns="91159" bIns="45578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9" tIns="45578" rIns="91159" bIns="45578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9" tIns="45578" rIns="91159" bIns="45578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B069D4E-A4A9-4421-8E53-9E8F5757D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Monotype Corsiva" pitchFamily="66" charset="0"/>
        <a:buChar char="●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Corsiva" pitchFamily="66" charset="0"/>
        <a:buChar char="▲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CCFF"/>
        </a:buClr>
        <a:buSzPct val="75000"/>
        <a:buFont typeface="Monotype Corsiva" pitchFamily="66" charset="0"/>
        <a:buChar char="♦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Corsiva" pitchFamily="66" charset="0"/>
        <a:buChar char="►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Corsiva" pitchFamily="66" charset="0"/>
        <a:buChar char="■"/>
        <a:defRPr sz="24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Corsiva" pitchFamily="66" charset="0"/>
        <a:buChar char="■"/>
        <a:defRPr sz="24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Corsiva" pitchFamily="66" charset="0"/>
        <a:buChar char="■"/>
        <a:defRPr sz="24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Corsiva" pitchFamily="66" charset="0"/>
        <a:buChar char="■"/>
        <a:defRPr sz="24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Corsiva" pitchFamily="66" charset="0"/>
        <a:buChar char="■"/>
        <a:defRPr sz="2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9.tiff"/><Relationship Id="rId7" Type="http://schemas.microsoft.com/office/2007/relationships/hdphoto" Target="../media/hdphoto2.wdp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3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7300" y="609600"/>
            <a:ext cx="8001000" cy="2362200"/>
          </a:xfrm>
          <a:noFill/>
        </p:spPr>
        <p:txBody>
          <a:bodyPr lIns="88316" tIns="43383" rIns="88316" bIns="43383"/>
          <a:lstStyle/>
          <a:p>
            <a:pPr defTabSz="936625"/>
            <a:r>
              <a:rPr lang="en-US" altLang="en-US" sz="3200" dirty="0" smtClean="0"/>
              <a:t>Efficacy of a novel bactericide for elimination of biofilm in food processing facilities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8300" y="2971800"/>
            <a:ext cx="7467600" cy="2438400"/>
          </a:xfrm>
          <a:noFill/>
        </p:spPr>
        <p:txBody>
          <a:bodyPr lIns="88316" tIns="43383" rIns="88316" bIns="43383"/>
          <a:lstStyle/>
          <a:p>
            <a:pPr marL="508000" indent="-508000" defTabSz="936625">
              <a:spcBef>
                <a:spcPct val="0"/>
              </a:spcBef>
            </a:pPr>
            <a:r>
              <a:rPr lang="en-US" altLang="en-US" sz="1800" b="1" dirty="0" smtClean="0">
                <a:solidFill>
                  <a:srgbClr val="FFFFFF"/>
                </a:solidFill>
              </a:rPr>
              <a:t>Tong Zhao</a:t>
            </a:r>
          </a:p>
          <a:p>
            <a:pPr marL="508000" indent="-508000" defTabSz="936625">
              <a:spcBef>
                <a:spcPct val="0"/>
              </a:spcBef>
            </a:pPr>
            <a:r>
              <a:rPr lang="en-US" altLang="en-US" sz="1800" b="1" dirty="0" smtClean="0">
                <a:solidFill>
                  <a:srgbClr val="FFFFFF"/>
                </a:solidFill>
              </a:rPr>
              <a:t>Center for Food Safety</a:t>
            </a:r>
          </a:p>
          <a:p>
            <a:pPr marL="508000" indent="-508000" defTabSz="936625">
              <a:lnSpc>
                <a:spcPct val="75000"/>
              </a:lnSpc>
              <a:spcBef>
                <a:spcPct val="0"/>
              </a:spcBef>
            </a:pPr>
            <a:r>
              <a:rPr lang="en-US" altLang="en-US" sz="1800" b="1" dirty="0" smtClean="0">
                <a:solidFill>
                  <a:srgbClr val="FFFFFF"/>
                </a:solidFill>
              </a:rPr>
              <a:t>University of Georgia</a:t>
            </a:r>
          </a:p>
          <a:p>
            <a:pPr marL="508000" indent="-508000" defTabSz="936625">
              <a:lnSpc>
                <a:spcPct val="75000"/>
              </a:lnSpc>
              <a:spcBef>
                <a:spcPct val="0"/>
              </a:spcBef>
            </a:pPr>
            <a:endParaRPr lang="en-US" altLang="en-US" sz="1800" b="1" dirty="0">
              <a:solidFill>
                <a:srgbClr val="FFFFFF"/>
              </a:solidFill>
            </a:endParaRPr>
          </a:p>
          <a:p>
            <a:pPr marL="508000" indent="-508000" defTabSz="936625">
              <a:lnSpc>
                <a:spcPct val="75000"/>
              </a:lnSpc>
              <a:spcBef>
                <a:spcPct val="0"/>
              </a:spcBef>
            </a:pPr>
            <a:endParaRPr lang="en-US" altLang="en-US" sz="1800" b="1" dirty="0" smtClean="0">
              <a:solidFill>
                <a:srgbClr val="FFFFFF"/>
              </a:solidFill>
            </a:endParaRPr>
          </a:p>
          <a:p>
            <a:pPr marL="508000" indent="-508000" defTabSz="936625">
              <a:lnSpc>
                <a:spcPct val="75000"/>
              </a:lnSpc>
              <a:spcBef>
                <a:spcPct val="0"/>
              </a:spcBef>
            </a:pPr>
            <a:endParaRPr lang="en-US" altLang="en-US" sz="1800" b="1" dirty="0" smtClean="0">
              <a:solidFill>
                <a:srgbClr val="FFFFFF"/>
              </a:solidFill>
            </a:endParaRPr>
          </a:p>
          <a:p>
            <a:pPr marL="508000" indent="-508000" defTabSz="936625">
              <a:lnSpc>
                <a:spcPct val="75000"/>
              </a:lnSpc>
              <a:spcBef>
                <a:spcPct val="0"/>
              </a:spcBef>
            </a:pPr>
            <a:r>
              <a:rPr lang="en-US" altLang="en-US" sz="1800" b="1" dirty="0" smtClean="0">
                <a:solidFill>
                  <a:srgbClr val="FFFFFF"/>
                </a:solidFill>
              </a:rPr>
              <a:t>For 3</a:t>
            </a:r>
            <a:r>
              <a:rPr lang="en-US" altLang="en-US" sz="1800" b="1" baseline="30000" dirty="0" smtClean="0">
                <a:solidFill>
                  <a:srgbClr val="FFFFFF"/>
                </a:solidFill>
              </a:rPr>
              <a:t>rd</a:t>
            </a:r>
            <a:r>
              <a:rPr lang="en-US" altLang="en-US" sz="1800" b="1" dirty="0" smtClean="0">
                <a:solidFill>
                  <a:srgbClr val="FFFFFF"/>
                </a:solidFill>
              </a:rPr>
              <a:t> International Conference and Exhibition on Food Processing &amp; technology</a:t>
            </a:r>
          </a:p>
          <a:p>
            <a:pPr marL="508000" indent="-508000" defTabSz="936625">
              <a:spcBef>
                <a:spcPct val="0"/>
              </a:spcBef>
            </a:pPr>
            <a:endParaRPr lang="en-US" altLang="en-US" sz="3200" b="1" dirty="0" smtClean="0">
              <a:solidFill>
                <a:srgbClr val="FFFFFF"/>
              </a:solidFill>
            </a:endParaRPr>
          </a:p>
          <a:p>
            <a:pPr marL="508000" indent="-508000" defTabSz="936625">
              <a:spcBef>
                <a:spcPct val="0"/>
              </a:spcBef>
            </a:pPr>
            <a:endParaRPr lang="en-US" altLang="en-US" sz="32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62100" y="762000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59" tIns="45578" rIns="91159" bIns="45578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en-US" altLang="en-US" sz="2000" b="0" dirty="0"/>
              <a:t>Inactivation of </a:t>
            </a:r>
            <a:r>
              <a:rPr lang="en-US" altLang="en-US" sz="2000" b="0" i="1" dirty="0"/>
              <a:t>S. </a:t>
            </a:r>
            <a:r>
              <a:rPr lang="en-US" altLang="en-US" sz="2000" b="0" dirty="0" err="1"/>
              <a:t>Enteritidis</a:t>
            </a:r>
            <a:r>
              <a:rPr lang="en-US" altLang="en-US" sz="2000" b="0" dirty="0"/>
              <a:t> on biofilm by 3% </a:t>
            </a:r>
            <a:r>
              <a:rPr lang="en-US" altLang="en-US" sz="2000" b="0" dirty="0" err="1"/>
              <a:t>levulinic</a:t>
            </a:r>
            <a:r>
              <a:rPr lang="en-US" altLang="en-US" sz="2000" b="0" dirty="0"/>
              <a:t> acid plus 2% SDS as a foam at 21°C</a:t>
            </a:r>
          </a:p>
        </p:txBody>
      </p:sp>
      <p:graphicFrame>
        <p:nvGraphicFramePr>
          <p:cNvPr id="750974" name="Group 382"/>
          <p:cNvGraphicFramePr>
            <a:graphicFrameLocks noGrp="1"/>
          </p:cNvGraphicFramePr>
          <p:nvPr/>
        </p:nvGraphicFramePr>
        <p:xfrm>
          <a:off x="1714500" y="1600200"/>
          <a:ext cx="6858000" cy="4586337"/>
        </p:xfrm>
        <a:graphic>
          <a:graphicData uri="http://schemas.openxmlformats.org/drawingml/2006/table">
            <a:tbl>
              <a:tblPr/>
              <a:tblGrid>
                <a:gridCol w="1055688"/>
                <a:gridCol w="2636837"/>
                <a:gridCol w="527050"/>
                <a:gridCol w="528638"/>
                <a:gridCol w="527050"/>
                <a:gridCol w="527050"/>
                <a:gridCol w="528637"/>
                <a:gridCol w="527050"/>
              </a:tblGrid>
              <a:tr h="395898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Coupon material</a:t>
                      </a:r>
                    </a:p>
                  </a:txBody>
                  <a:tcPr marL="91159" marR="91159" marT="45571" marB="455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Chemical solution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Salmonella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Enteritidis counts (log CFU/cm</a:t>
                      </a:r>
                      <a:r>
                        <a:rPr kumimoji="0" lang="en-U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 at minutes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0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4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Stainless steel</a:t>
                      </a:r>
                    </a:p>
                  </a:txBody>
                  <a:tcPr marL="91159" marR="91159" marT="45571" marB="455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PBS, pH 7.2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7.3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7.7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8.0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7.2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8.0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7.3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3% levulinic acid plus 2% SDS, pH 2.8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8.3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6.7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6.8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4.0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2.0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4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Polyvinyl chloride</a:t>
                      </a:r>
                    </a:p>
                  </a:txBody>
                  <a:tcPr marL="91159" marR="91159" marT="45571" marB="455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PBS, pH 7.2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8.0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8.3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8.2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8.6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8.2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8.6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3% levulinic acid plus 2% SDS, pH 2.8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5.8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4.9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3.1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3.0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3.2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4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Nitrile rubber</a:t>
                      </a:r>
                    </a:p>
                  </a:txBody>
                  <a:tcPr marL="91159" marR="91159" marT="45571" marB="455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PBS, pH 7.2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7.4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7.6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7.6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7.5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7.4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7.2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3% levulinic acid plus 2% SDS, pH 2.8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7.1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4.1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3.5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3.3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2.4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1.7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4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Glass</a:t>
                      </a:r>
                    </a:p>
                  </a:txBody>
                  <a:tcPr marL="91159" marR="91159" marT="45571" marB="455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PBS, pH 7.2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8.0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8.5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7.7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7.9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7.8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7.9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3% levulinic acid plus 2% SDS, pH 2.8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4.9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4.4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3.3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3.5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1.7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1.7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4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Ultra-high molecular weight polyethylene</a:t>
                      </a:r>
                    </a:p>
                  </a:txBody>
                  <a:tcPr marL="91159" marR="91159" marT="45571" marB="455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PBS, pH 7.2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6.9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6.9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6.7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6.4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6.7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6.3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3% levulinic acid plus 2% SDS, pH 2.8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5.4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4.6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2.9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1.7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1.7</a:t>
                      </a:r>
                    </a:p>
                  </a:txBody>
                  <a:tcPr marL="91159" marR="91159" marT="45571" marB="45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1012" y="1055688"/>
            <a:ext cx="407352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69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289990"/>
              </p:ext>
            </p:extLst>
          </p:nvPr>
        </p:nvGraphicFramePr>
        <p:xfrm>
          <a:off x="114299" y="76200"/>
          <a:ext cx="9982201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42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 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b="1" smtClean="0"/>
              <a:t> </a:t>
            </a:r>
            <a:endParaRPr lang="en-US" altLang="en-US" smtClean="0"/>
          </a:p>
          <a:p>
            <a:r>
              <a:rPr lang="en-US" altLang="en-US" b="1" smtClean="0"/>
              <a:t> </a:t>
            </a:r>
            <a:endParaRPr lang="en-US" altLang="en-US" smtClean="0"/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800" b="0">
              <a:solidFill>
                <a:schemeClr val="tx1"/>
              </a:solidFill>
            </a:endParaRPr>
          </a:p>
        </p:txBody>
      </p:sp>
      <p:pic>
        <p:nvPicPr>
          <p:cNvPr id="112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762000"/>
            <a:ext cx="7315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658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0"/>
          <p:cNvSpPr>
            <a:spLocks noChangeArrowheads="1"/>
          </p:cNvSpPr>
          <p:nvPr/>
        </p:nvSpPr>
        <p:spPr bwMode="auto">
          <a:xfrm>
            <a:off x="1104900" y="1406525"/>
            <a:ext cx="78486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59" tIns="45578" rIns="91159" bIns="45578" anchor="ctr">
            <a:spAutoFit/>
          </a:bodyPr>
          <a:lstStyle>
            <a:lvl1pPr marL="457200" indent="-457200">
              <a:defRPr sz="2800" b="1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9pPr>
          </a:lstStyle>
          <a:p>
            <a:endParaRPr lang="en-US" altLang="en-US" sz="1600" b="0" dirty="0"/>
          </a:p>
          <a:p>
            <a:r>
              <a:rPr lang="en-US" altLang="en-US" sz="1600" dirty="0"/>
              <a:t>Before chemical treatment</a:t>
            </a:r>
          </a:p>
          <a:p>
            <a:pPr>
              <a:buFontTx/>
              <a:buAutoNum type="arabicPeriod"/>
            </a:pPr>
            <a:r>
              <a:rPr lang="en-US" altLang="en-US" sz="1600" b="0" dirty="0">
                <a:solidFill>
                  <a:schemeClr val="bg1"/>
                </a:solidFill>
              </a:rPr>
              <a:t>The </a:t>
            </a:r>
            <a:r>
              <a:rPr lang="en-US" altLang="en-US" sz="1600" b="0" i="1" dirty="0">
                <a:solidFill>
                  <a:schemeClr val="bg1"/>
                </a:solidFill>
              </a:rPr>
              <a:t>Salmonella</a:t>
            </a:r>
            <a:r>
              <a:rPr lang="en-US" altLang="en-US" sz="1600" b="0" dirty="0">
                <a:solidFill>
                  <a:schemeClr val="bg1"/>
                </a:solidFill>
              </a:rPr>
              <a:t> isolation rate was 19% (19/100).</a:t>
            </a:r>
          </a:p>
          <a:p>
            <a:pPr>
              <a:buFontTx/>
              <a:buAutoNum type="arabicPeriod"/>
            </a:pPr>
            <a:r>
              <a:rPr lang="en-US" altLang="en-US" sz="1600" b="0" dirty="0">
                <a:solidFill>
                  <a:schemeClr val="bg1"/>
                </a:solidFill>
              </a:rPr>
              <a:t>The fecal coliform population averaged 6.8 CFU/25 cm</a:t>
            </a:r>
            <a:r>
              <a:rPr lang="en-US" altLang="en-US" sz="1600" b="0" baseline="30000" dirty="0">
                <a:solidFill>
                  <a:schemeClr val="bg1"/>
                </a:solidFill>
              </a:rPr>
              <a:t>2</a:t>
            </a:r>
            <a:r>
              <a:rPr lang="en-US" altLang="en-US" sz="1600" b="0" dirty="0">
                <a:solidFill>
                  <a:schemeClr val="bg1"/>
                </a:solidFill>
              </a:rPr>
              <a:t> log (ranged from 3 to 9.3 log CFU/25 cm</a:t>
            </a:r>
            <a:r>
              <a:rPr lang="en-US" altLang="en-US" sz="1600" b="0" baseline="30000" dirty="0">
                <a:solidFill>
                  <a:schemeClr val="bg1"/>
                </a:solidFill>
              </a:rPr>
              <a:t>2</a:t>
            </a:r>
            <a:r>
              <a:rPr lang="en-US" altLang="en-US" sz="1600" b="0" dirty="0">
                <a:solidFill>
                  <a:schemeClr val="bg1"/>
                </a:solidFill>
              </a:rPr>
              <a:t>).</a:t>
            </a:r>
          </a:p>
          <a:p>
            <a:pPr>
              <a:buFontTx/>
              <a:buAutoNum type="arabicPeriod"/>
            </a:pPr>
            <a:r>
              <a:rPr lang="en-US" altLang="en-US" sz="1600" b="0" dirty="0">
                <a:solidFill>
                  <a:schemeClr val="bg1"/>
                </a:solidFill>
              </a:rPr>
              <a:t>The total aerobic bacteria count averaged 7.9 log CFU/25 cm</a:t>
            </a:r>
            <a:r>
              <a:rPr lang="en-US" altLang="en-US" sz="1600" b="0" baseline="30000" dirty="0">
                <a:solidFill>
                  <a:schemeClr val="bg1"/>
                </a:solidFill>
              </a:rPr>
              <a:t>2</a:t>
            </a:r>
            <a:r>
              <a:rPr lang="en-US" altLang="en-US" sz="1600" b="0" dirty="0">
                <a:solidFill>
                  <a:schemeClr val="bg1"/>
                </a:solidFill>
              </a:rPr>
              <a:t> (ranged from 5.7 to 9.9 log CFU/25 cm</a:t>
            </a:r>
            <a:r>
              <a:rPr lang="en-US" altLang="en-US" sz="1600" b="0" baseline="30000" dirty="0">
                <a:solidFill>
                  <a:schemeClr val="bg1"/>
                </a:solidFill>
              </a:rPr>
              <a:t>2</a:t>
            </a:r>
            <a:r>
              <a:rPr lang="en-US" altLang="en-US" sz="1600" b="0" dirty="0">
                <a:solidFill>
                  <a:schemeClr val="bg1"/>
                </a:solidFill>
              </a:rPr>
              <a:t>).</a:t>
            </a:r>
          </a:p>
          <a:p>
            <a:endParaRPr lang="en-US" altLang="en-US" sz="1600" b="0" dirty="0"/>
          </a:p>
          <a:p>
            <a:r>
              <a:rPr lang="en-US" altLang="en-US" sz="1600" dirty="0"/>
              <a:t>After treatment with 3% </a:t>
            </a:r>
            <a:r>
              <a:rPr lang="en-US" altLang="en-US" sz="1600" dirty="0" err="1"/>
              <a:t>levulinic</a:t>
            </a:r>
            <a:r>
              <a:rPr lang="en-US" altLang="en-US" sz="1600" dirty="0"/>
              <a:t> acid plus 2% SDS as a foam</a:t>
            </a:r>
          </a:p>
          <a:p>
            <a:pPr>
              <a:buFontTx/>
              <a:buAutoNum type="arabicPeriod"/>
            </a:pPr>
            <a:r>
              <a:rPr lang="en-US" altLang="en-US" sz="1600" b="0" dirty="0">
                <a:solidFill>
                  <a:schemeClr val="bg1"/>
                </a:solidFill>
              </a:rPr>
              <a:t>The </a:t>
            </a:r>
            <a:r>
              <a:rPr lang="en-US" altLang="en-US" sz="1600" b="0" i="1" dirty="0">
                <a:solidFill>
                  <a:schemeClr val="bg1"/>
                </a:solidFill>
              </a:rPr>
              <a:t>Salmonella</a:t>
            </a:r>
            <a:r>
              <a:rPr lang="en-US" altLang="en-US" sz="1600" b="0" dirty="0">
                <a:solidFill>
                  <a:schemeClr val="bg1"/>
                </a:solidFill>
              </a:rPr>
              <a:t> isolation rate was 1% (1/100).</a:t>
            </a:r>
          </a:p>
          <a:p>
            <a:pPr>
              <a:buFontTx/>
              <a:buAutoNum type="arabicPeriod"/>
            </a:pPr>
            <a:r>
              <a:rPr lang="en-US" altLang="en-US" sz="1600" b="0" dirty="0">
                <a:solidFill>
                  <a:schemeClr val="bg1"/>
                </a:solidFill>
              </a:rPr>
              <a:t>The fecal coliform population averaged 1.15 log CFU/25 cm</a:t>
            </a:r>
            <a:r>
              <a:rPr lang="en-US" altLang="en-US" sz="1600" b="0" baseline="30000" dirty="0">
                <a:solidFill>
                  <a:schemeClr val="bg1"/>
                </a:solidFill>
              </a:rPr>
              <a:t>2</a:t>
            </a:r>
            <a:r>
              <a:rPr lang="en-US" altLang="en-US" sz="1600" b="0" dirty="0">
                <a:solidFill>
                  <a:schemeClr val="bg1"/>
                </a:solidFill>
              </a:rPr>
              <a:t> (ranged from 0.6 to 3.1 log CFU/25 cm</a:t>
            </a:r>
            <a:r>
              <a:rPr lang="en-US" altLang="en-US" sz="1600" b="0" baseline="30000" dirty="0">
                <a:solidFill>
                  <a:schemeClr val="bg1"/>
                </a:solidFill>
              </a:rPr>
              <a:t>2</a:t>
            </a:r>
            <a:r>
              <a:rPr lang="en-US" altLang="en-US" sz="1600" b="0" dirty="0">
                <a:solidFill>
                  <a:schemeClr val="bg1"/>
                </a:solidFill>
              </a:rPr>
              <a:t>), a 5.6 log CFU/25 cm</a:t>
            </a:r>
            <a:r>
              <a:rPr lang="en-US" altLang="en-US" sz="1600" b="0" baseline="30000" dirty="0">
                <a:solidFill>
                  <a:schemeClr val="bg1"/>
                </a:solidFill>
              </a:rPr>
              <a:t>2</a:t>
            </a:r>
            <a:r>
              <a:rPr lang="en-US" altLang="en-US" sz="1600" b="0" dirty="0">
                <a:solidFill>
                  <a:schemeClr val="bg1"/>
                </a:solidFill>
              </a:rPr>
              <a:t> reduction.</a:t>
            </a:r>
          </a:p>
          <a:p>
            <a:pPr>
              <a:buFontTx/>
              <a:buAutoNum type="arabicPeriod"/>
            </a:pPr>
            <a:r>
              <a:rPr lang="en-US" altLang="en-US" sz="1600" b="0" dirty="0">
                <a:solidFill>
                  <a:schemeClr val="bg1"/>
                </a:solidFill>
              </a:rPr>
              <a:t>The aerobic bacteria count averaged 4.8 log CFU/cm</a:t>
            </a:r>
            <a:r>
              <a:rPr lang="en-US" altLang="en-US" sz="1600" b="0" baseline="30000" dirty="0">
                <a:solidFill>
                  <a:schemeClr val="bg1"/>
                </a:solidFill>
              </a:rPr>
              <a:t>2</a:t>
            </a:r>
            <a:r>
              <a:rPr lang="en-US" altLang="en-US" sz="1600" b="0" dirty="0">
                <a:solidFill>
                  <a:schemeClr val="bg1"/>
                </a:solidFill>
              </a:rPr>
              <a:t> (ranged from 1.6 to 7.5 log CFU/25 cm</a:t>
            </a:r>
            <a:r>
              <a:rPr lang="en-US" altLang="en-US" sz="1600" b="0" baseline="30000" dirty="0">
                <a:solidFill>
                  <a:schemeClr val="bg1"/>
                </a:solidFill>
              </a:rPr>
              <a:t>2</a:t>
            </a:r>
            <a:r>
              <a:rPr lang="en-US" altLang="en-US" sz="1600" b="0" dirty="0">
                <a:solidFill>
                  <a:schemeClr val="bg1"/>
                </a:solidFill>
              </a:rPr>
              <a:t>), a 3.2 log reduction.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11" y="3161624"/>
            <a:ext cx="2598604" cy="8388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4882" y="1191783"/>
            <a:ext cx="3507859" cy="4739904"/>
          </a:xfrm>
          <a:prstGeom prst="roundRect">
            <a:avLst/>
          </a:prstGeom>
          <a:solidFill>
            <a:srgbClr val="333399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097802" y="609600"/>
            <a:ext cx="20574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103714" y="2350049"/>
            <a:ext cx="20574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8334" y="5136537"/>
            <a:ext cx="3343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Biofilm Growth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6101" y="409545"/>
            <a:ext cx="3857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10-min Heat Treatment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3145" y="2302394"/>
            <a:ext cx="4029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10-min Sanitizer Treatment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" t="21461" b="8388"/>
          <a:stretch/>
        </p:blipFill>
        <p:spPr>
          <a:xfrm>
            <a:off x="629511" y="1572543"/>
            <a:ext cx="2598604" cy="125021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5610" y="2889085"/>
            <a:ext cx="3051352" cy="2239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h</a:t>
            </a:r>
          </a:p>
          <a:p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RH</a:t>
            </a:r>
          </a:p>
          <a:p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21°C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46334" y="960950"/>
            <a:ext cx="3197691" cy="523238"/>
          </a:xfrm>
          <a:prstGeom prst="roundRect">
            <a:avLst/>
          </a:prstGeom>
          <a:solidFill>
            <a:srgbClr val="333399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57925" y="990601"/>
            <a:ext cx="330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60, 80, and 100°C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259647" y="2971801"/>
            <a:ext cx="5657851" cy="3523089"/>
          </a:xfrm>
          <a:prstGeom prst="roundRect">
            <a:avLst/>
          </a:prstGeom>
          <a:solidFill>
            <a:srgbClr val="333399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345371" y="3148295"/>
            <a:ext cx="5486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QAC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150 ppm quaternary ammonium-based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sanitizer; 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3% lactic acid; 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SHC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100 ppm sodium hypochlorite; 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2% hydrogen peroxide; 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3% levulinic acid; 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2% sodium dodecyl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sulfate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0.5% LVA + 0.05% SDS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LVA + 0.1% SDS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 LVA + 2% SDS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286250" y="1418843"/>
            <a:ext cx="1401900" cy="523238"/>
          </a:xfrm>
          <a:prstGeom prst="roundRect">
            <a:avLst/>
          </a:prstGeom>
          <a:solidFill>
            <a:srgbClr val="333399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345371" y="1524000"/>
            <a:ext cx="140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 / or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10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/>
      <p:bldP spid="16" grpId="0"/>
      <p:bldP spid="8" grpId="0" animBg="1"/>
      <p:bldP spid="18" grpId="0"/>
      <p:bldP spid="19" grpId="0" animBg="1"/>
      <p:bldP spid="21" grpId="0"/>
      <p:bldP spid="23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609600"/>
            <a:ext cx="5257800" cy="91440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Acid Shock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49" y="2963333"/>
            <a:ext cx="8910482" cy="3210630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653969" y="1676401"/>
            <a:ext cx="9258300" cy="1015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counts of selective agar plates and TSA of 72-h biofilms of 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monocytogenes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Typhimurium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STEC formed on stainless steel after a 10-min treatment with 3% lactic acid (pH 2.2) or 3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levulinic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acid (pH 2.7).</a:t>
            </a:r>
            <a:r>
              <a:rPr lang="en-US" sz="20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86700" y="3224285"/>
            <a:ext cx="1600200" cy="2949677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304800"/>
            <a:ext cx="6686550" cy="91440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10-min Heat Treatment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307812"/>
            <a:ext cx="9648825" cy="425478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910457"/>
              </p:ext>
            </p:extLst>
          </p:nvPr>
        </p:nvGraphicFramePr>
        <p:xfrm>
          <a:off x="483126" y="1371600"/>
          <a:ext cx="9320748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6250" y="3103602"/>
            <a:ext cx="51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" y="5867400"/>
            <a:ext cx="9344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Inactivation 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of 72-h biofilms of </a:t>
            </a:r>
            <a:r>
              <a:rPr lang="en-US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sz="18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monocytogenes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Typhimurium, and STEC formed on stainless steel after receiving 10-min heat treatment at 21, 60, 80 or 100ºC.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2867450"/>
            <a:ext cx="514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*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72425" y="3429000"/>
            <a:ext cx="514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*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15101" y="3048000"/>
            <a:ext cx="514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*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01050" y="3276600"/>
            <a:ext cx="514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*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29150" y="2682784"/>
            <a:ext cx="514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*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43725" y="3139984"/>
            <a:ext cx="514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*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856282" y="3581400"/>
            <a:ext cx="514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9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"/>
            <a:ext cx="9258300" cy="114300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80°C + Sanitizer Treatment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338384"/>
              </p:ext>
            </p:extLst>
          </p:nvPr>
        </p:nvGraphicFramePr>
        <p:xfrm>
          <a:off x="942975" y="1600200"/>
          <a:ext cx="82296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19100" y="5257800"/>
            <a:ext cx="9515475" cy="923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Inactivation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72-h biofilms of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monocytogenes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Typhimurium, and STEC formed on stainless steel after receiving a 10-min 80°C treatment and a subsequent 10-min sanitizer treatment.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0450" y="3886200"/>
            <a:ext cx="514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*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69691" y="3886200"/>
            <a:ext cx="1114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*  *  *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43650" y="2983468"/>
            <a:ext cx="514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*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86550" y="3417332"/>
            <a:ext cx="514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*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28046" y="2602468"/>
            <a:ext cx="514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*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85221" y="2710934"/>
            <a:ext cx="514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228600"/>
            <a:ext cx="7390158" cy="9144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10-min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Sanitizer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10201275" cy="36576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286556"/>
              </p:ext>
            </p:extLst>
          </p:nvPr>
        </p:nvGraphicFramePr>
        <p:xfrm>
          <a:off x="98915" y="1356415"/>
          <a:ext cx="10089162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114" y="5410200"/>
            <a:ext cx="1006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Inactivation 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of 72-h biofilms of </a:t>
            </a:r>
            <a:r>
              <a:rPr lang="en-US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sz="18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monocytogenes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Typhimurium, and STEC formed on stainless steel after receiving a 10-min sanitizer treatment.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6387" y="3059668"/>
            <a:ext cx="514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*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00377" y="3823569"/>
            <a:ext cx="685799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* *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72350" y="3352800"/>
            <a:ext cx="514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*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72576" y="3798332"/>
            <a:ext cx="1028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* * *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71900" y="2286000"/>
            <a:ext cx="514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*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94229" y="2209800"/>
            <a:ext cx="514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*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15326" y="3803892"/>
            <a:ext cx="514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*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28926" y="3352800"/>
            <a:ext cx="514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*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13533" y="3048000"/>
            <a:ext cx="514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*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86321" y="2438400"/>
            <a:ext cx="514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*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43576" y="2819400"/>
            <a:ext cx="514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*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06416" y="2799263"/>
            <a:ext cx="514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*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542684" y="2971800"/>
            <a:ext cx="514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*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25012" y="2133600"/>
            <a:ext cx="514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*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37908" y="2133600"/>
            <a:ext cx="514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*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57775" y="2057400"/>
            <a:ext cx="514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*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915026" y="2362200"/>
            <a:ext cx="514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*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800975" y="2286000"/>
            <a:ext cx="514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*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58225" y="2514600"/>
            <a:ext cx="514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*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789770" y="2858108"/>
            <a:ext cx="808428" cy="1578504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110455" y="2865939"/>
            <a:ext cx="1017371" cy="1578504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8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Biofilm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447801"/>
            <a:ext cx="10029825" cy="4244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Biofilms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single or multi layers of microorganisms embedded in their own extracellular polymeric substances (EPS) which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solid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2" descr="https://lh6.googleusercontent.com/RAN37PiDtWxtCRZliOjhFq73LJrhEjFzluR-RpnJR8eaCIccVg-dZyO-ot0d6jq5AyOBOguFICb_vSyxh1KyPmEgLpxgsw_Y_0ZQZ9VUYDs80gnwCwdV_s3CQyHMlEx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048000"/>
            <a:ext cx="5915026" cy="277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91300" y="3189449"/>
            <a:ext cx="351472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Initial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attachment 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Irreversible attachment 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Microcolony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Maturation 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Dispersion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2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28600"/>
            <a:ext cx="2286000" cy="228600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7" y="2743200"/>
            <a:ext cx="2286000" cy="2286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236220"/>
            <a:ext cx="2286000" cy="228092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2726266"/>
            <a:ext cx="2286000" cy="2286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205740"/>
            <a:ext cx="2286000" cy="228092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726266"/>
            <a:ext cx="2286000" cy="228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9100" y="5410200"/>
            <a:ext cx="960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 smtClean="0">
                <a:solidFill>
                  <a:schemeClr val="bg1"/>
                </a:solidFill>
              </a:rPr>
              <a:t>Representative </a:t>
            </a:r>
            <a:r>
              <a:rPr lang="en-US" sz="1600" b="0" dirty="0">
                <a:solidFill>
                  <a:schemeClr val="bg1"/>
                </a:solidFill>
              </a:rPr>
              <a:t>images made by TEM of biofilms formed by </a:t>
            </a:r>
            <a:r>
              <a:rPr lang="en-US" sz="1600" b="0" i="1" dirty="0">
                <a:solidFill>
                  <a:schemeClr val="bg1"/>
                </a:solidFill>
              </a:rPr>
              <a:t>Listeria </a:t>
            </a:r>
            <a:r>
              <a:rPr lang="en-US" sz="1600" b="0" i="1" dirty="0" err="1">
                <a:solidFill>
                  <a:schemeClr val="bg1"/>
                </a:solidFill>
              </a:rPr>
              <a:t>monocytogenes</a:t>
            </a:r>
            <a:r>
              <a:rPr lang="en-US" sz="1600" b="0" dirty="0">
                <a:solidFill>
                  <a:schemeClr val="bg1"/>
                </a:solidFill>
              </a:rPr>
              <a:t> (A, B), </a:t>
            </a:r>
            <a:r>
              <a:rPr lang="en-US" sz="1600" b="0" i="1" dirty="0">
                <a:solidFill>
                  <a:schemeClr val="bg1"/>
                </a:solidFill>
              </a:rPr>
              <a:t>Salmonella </a:t>
            </a:r>
            <a:r>
              <a:rPr lang="en-US" sz="1600" b="0" dirty="0">
                <a:solidFill>
                  <a:schemeClr val="bg1"/>
                </a:solidFill>
              </a:rPr>
              <a:t>(C, D), and STEC (E, F)</a:t>
            </a:r>
            <a:r>
              <a:rPr lang="en-US" sz="1600" b="0" i="1" dirty="0">
                <a:solidFill>
                  <a:schemeClr val="bg1"/>
                </a:solidFill>
              </a:rPr>
              <a:t> </a:t>
            </a:r>
            <a:r>
              <a:rPr lang="en-US" sz="1600" b="0" dirty="0">
                <a:solidFill>
                  <a:schemeClr val="bg1"/>
                </a:solidFill>
              </a:rPr>
              <a:t>after a 10-min treatment with water (control, A, C, E), and 0.5% </a:t>
            </a:r>
            <a:r>
              <a:rPr lang="en-US" sz="1600" b="0" dirty="0" err="1">
                <a:solidFill>
                  <a:schemeClr val="bg1"/>
                </a:solidFill>
              </a:rPr>
              <a:t>levulinic</a:t>
            </a:r>
            <a:r>
              <a:rPr lang="en-US" sz="1600" b="0" dirty="0">
                <a:solidFill>
                  <a:schemeClr val="bg1"/>
                </a:solidFill>
              </a:rPr>
              <a:t> acid + 0.05% SDS (B, D, F). </a:t>
            </a:r>
          </a:p>
        </p:txBody>
      </p:sp>
    </p:spTree>
    <p:extLst>
      <p:ext uri="{BB962C8B-B14F-4D97-AF65-F5344CB8AC3E}">
        <p14:creationId xmlns:p14="http://schemas.microsoft.com/office/powerpoint/2010/main" val="3216953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2667000"/>
            <a:ext cx="2926080" cy="219456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28600"/>
            <a:ext cx="2926080" cy="219456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228600"/>
            <a:ext cx="2926080" cy="219456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606" y="2667000"/>
            <a:ext cx="2926080" cy="21945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3333" y="5181600"/>
            <a:ext cx="944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 smtClean="0">
                <a:solidFill>
                  <a:schemeClr val="bg1"/>
                </a:solidFill>
              </a:rPr>
              <a:t>Representative </a:t>
            </a:r>
            <a:r>
              <a:rPr lang="en-US" sz="1600" b="0" dirty="0">
                <a:solidFill>
                  <a:schemeClr val="bg1"/>
                </a:solidFill>
              </a:rPr>
              <a:t>images made by SEM of biofilms formed by </a:t>
            </a:r>
            <a:r>
              <a:rPr lang="en-US" sz="1600" b="0" i="1" dirty="0">
                <a:solidFill>
                  <a:schemeClr val="bg1"/>
                </a:solidFill>
              </a:rPr>
              <a:t>Salmonella </a:t>
            </a:r>
            <a:r>
              <a:rPr lang="en-US" sz="1600" b="0" dirty="0">
                <a:solidFill>
                  <a:schemeClr val="bg1"/>
                </a:solidFill>
              </a:rPr>
              <a:t>after a 10-min treatment with water (control, A), 0.5% </a:t>
            </a:r>
            <a:r>
              <a:rPr lang="en-US" sz="1600" b="0" dirty="0" err="1">
                <a:solidFill>
                  <a:schemeClr val="bg1"/>
                </a:solidFill>
              </a:rPr>
              <a:t>levulinic</a:t>
            </a:r>
            <a:r>
              <a:rPr lang="en-US" sz="1600" b="0" dirty="0">
                <a:solidFill>
                  <a:schemeClr val="bg1"/>
                </a:solidFill>
              </a:rPr>
              <a:t> acid + 0.05% SDS (B), 1% </a:t>
            </a:r>
            <a:r>
              <a:rPr lang="en-US" sz="1600" b="0" dirty="0" err="1">
                <a:solidFill>
                  <a:schemeClr val="bg1"/>
                </a:solidFill>
              </a:rPr>
              <a:t>levulinic</a:t>
            </a:r>
            <a:r>
              <a:rPr lang="en-US" sz="1600" b="0" dirty="0">
                <a:solidFill>
                  <a:schemeClr val="bg1"/>
                </a:solidFill>
              </a:rPr>
              <a:t> acid + 0.5% SDS (C), and 3% </a:t>
            </a:r>
            <a:r>
              <a:rPr lang="en-US" sz="1600" b="0" dirty="0" err="1">
                <a:solidFill>
                  <a:schemeClr val="bg1"/>
                </a:solidFill>
              </a:rPr>
              <a:t>levulinic</a:t>
            </a:r>
            <a:r>
              <a:rPr lang="en-US" sz="1600" b="0" dirty="0">
                <a:solidFill>
                  <a:schemeClr val="bg1"/>
                </a:solidFill>
              </a:rPr>
              <a:t> acid + 2% SDS (D).</a:t>
            </a:r>
          </a:p>
        </p:txBody>
      </p:sp>
    </p:spTree>
    <p:extLst>
      <p:ext uri="{BB962C8B-B14F-4D97-AF65-F5344CB8AC3E}">
        <p14:creationId xmlns:p14="http://schemas.microsoft.com/office/powerpoint/2010/main" val="4005546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6100" y="762000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539875" y="1905000"/>
            <a:ext cx="683895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foodborne pathogens as tested, including </a:t>
            </a:r>
            <a:r>
              <a:rPr lang="en-US" sz="2000" b="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coli</a:t>
            </a:r>
            <a:r>
              <a:rPr lang="en-US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O157:H7, </a:t>
            </a:r>
            <a:r>
              <a:rPr lang="en-US" sz="2000" b="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Salmonella</a:t>
            </a:r>
            <a:r>
              <a:rPr lang="en-US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sz="2000" b="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monocytogenes</a:t>
            </a:r>
            <a:r>
              <a:rPr lang="en-US" sz="2000" b="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the potential to form the biofilms on the surface of materials that commonly used in the processing facilities.</a:t>
            </a:r>
            <a:endParaRPr lang="en-US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Levulinic</a:t>
            </a:r>
            <a:r>
              <a:rPr lang="en-US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acid-based sanitizer </a:t>
            </a:r>
            <a:r>
              <a:rPr lang="en-US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 in liquid or in foam has strong ability to remove or eliminate the biofilms.</a:t>
            </a:r>
            <a:endParaRPr lang="en-US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95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5432" y="1981200"/>
            <a:ext cx="8763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</a:t>
            </a:r>
            <a:r>
              <a:rPr lang="en-US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US" sz="24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Doyle, Dong Chen, Yen-con Hung, Ping Zhao, University of Georgia; and </a:t>
            </a:r>
            <a:r>
              <a:rPr lang="en-US" sz="2400" b="0" dirty="0" smtClean="0">
                <a:solidFill>
                  <a:schemeClr val="bg1"/>
                </a:solidFill>
              </a:rPr>
              <a:t>Juan </a:t>
            </a:r>
            <a:r>
              <a:rPr lang="en-US" sz="2400" b="0" dirty="0">
                <a:solidFill>
                  <a:schemeClr val="bg1"/>
                </a:solidFill>
              </a:rPr>
              <a:t>F. </a:t>
            </a:r>
            <a:r>
              <a:rPr lang="en-US" sz="2400" b="0" dirty="0" err="1" smtClean="0">
                <a:solidFill>
                  <a:schemeClr val="bg1"/>
                </a:solidFill>
              </a:rPr>
              <a:t>DeVillena</a:t>
            </a:r>
            <a:r>
              <a:rPr lang="en-US" sz="2400" b="0" dirty="0" smtClean="0">
                <a:solidFill>
                  <a:schemeClr val="bg1"/>
                </a:solidFill>
              </a:rPr>
              <a:t>,</a:t>
            </a:r>
            <a:r>
              <a:rPr lang="en-US" sz="2400" b="0" dirty="0" smtClean="0"/>
              <a:t> </a:t>
            </a:r>
            <a:r>
              <a:rPr lang="en-US" sz="2400" b="0" dirty="0">
                <a:solidFill>
                  <a:schemeClr val="bg1"/>
                </a:solidFill>
              </a:rPr>
              <a:t>Wayne Farms LLC, for his technical assistance. </a:t>
            </a:r>
            <a:r>
              <a:rPr lang="en-US" dirty="0"/>
              <a:t>	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501" y="762000"/>
            <a:ext cx="533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677332" y="3733800"/>
            <a:ext cx="914399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</a:rPr>
              <a:t>This study was supported by grants from the Center for Food Safety, University of </a:t>
            </a:r>
            <a:r>
              <a:rPr lang="en-US" sz="2400" b="0" dirty="0" smtClean="0">
                <a:solidFill>
                  <a:schemeClr val="bg1"/>
                </a:solidFill>
              </a:rPr>
              <a:t>Georgia; the </a:t>
            </a:r>
            <a:r>
              <a:rPr lang="en-US" sz="2400" b="0" dirty="0">
                <a:solidFill>
                  <a:schemeClr val="bg1"/>
                </a:solidFill>
              </a:rPr>
              <a:t>National Institute of Food and Agriculture, U. S. Department of </a:t>
            </a:r>
            <a:r>
              <a:rPr lang="en-US" sz="2400" b="0" dirty="0" smtClean="0">
                <a:solidFill>
                  <a:schemeClr val="bg1"/>
                </a:solidFill>
              </a:rPr>
              <a:t>Agriculture; and </a:t>
            </a:r>
            <a:r>
              <a:rPr lang="en-US" sz="2400" b="0" dirty="0">
                <a:solidFill>
                  <a:schemeClr val="bg1"/>
                </a:solidFill>
              </a:rPr>
              <a:t>the State of Georgia’s Traditional Industries Program for Food Processing.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51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333" y="381000"/>
            <a:ext cx="6524625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Biofilm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10" y="1295400"/>
            <a:ext cx="977265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Predominant matrix for bacterial growth</a:t>
            </a:r>
          </a:p>
          <a:p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of all bacterial infections are biofilm-associated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048000"/>
            <a:ext cx="7924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83" y="1600200"/>
            <a:ext cx="96583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biofilms are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resistant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cleaning and disinfection processes than their planktonic counterparts 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</a:t>
            </a:r>
          </a:p>
          <a:p>
            <a:pPr marL="73152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growth</a:t>
            </a:r>
          </a:p>
          <a:p>
            <a:pPr marL="73152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 expression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26" name="Picture 2" descr="https://lh5.googleusercontent.com/uJhoK-_WdXW96L_n11NV_-bkcZVT7mUpdXnbQtCsumPLch90rsf6yuLU6J9QfjAay50gUqhHI7ZOGaUqAMlkWqk7nE1gVH_k9yAVPxyDNb3FmGDXQ250mWhBVBotDtj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9"/>
          <a:stretch/>
        </p:blipFill>
        <p:spPr bwMode="auto">
          <a:xfrm>
            <a:off x="3619500" y="2802467"/>
            <a:ext cx="6248400" cy="236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29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76300" y="1295400"/>
            <a:ext cx="874395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dirty="0" smtClean="0">
                <a:solidFill>
                  <a:srgbClr val="FFFF00"/>
                </a:solidFill>
              </a:rPr>
              <a:t>Development of a novel bactericide</a:t>
            </a:r>
            <a:endParaRPr lang="en-US" altLang="en-US" dirty="0"/>
          </a:p>
          <a:p>
            <a:pPr marL="0" indent="0" algn="ctr">
              <a:buNone/>
            </a:pPr>
            <a:r>
              <a:rPr lang="en-US" altLang="en-US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Effective, easy-to-use, cost-efficient, and environmentally friendly.</a:t>
            </a:r>
          </a:p>
          <a:p>
            <a:endParaRPr lang="en-US" alt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err="1" smtClean="0"/>
              <a:t>Levulinic</a:t>
            </a:r>
            <a:r>
              <a:rPr lang="en-US" altLang="en-US" dirty="0" smtClean="0"/>
              <a:t> acid and sodium dodecyl sulfate (SDS) were tested in combination at different concentrations and temperatures (8 or 82°C) either as liquid or foam for their killing effects on human pathogens formed as biofilms.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76300" y="1295400"/>
            <a:ext cx="874395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dirty="0" smtClean="0"/>
              <a:t>Development of a novel bactericide</a:t>
            </a:r>
            <a:endParaRPr lang="en-US" altLang="en-US" dirty="0"/>
          </a:p>
          <a:p>
            <a:pPr marL="0" indent="0" algn="ctr">
              <a:buNone/>
            </a:pPr>
            <a:r>
              <a:rPr lang="en-US" altLang="en-US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Effective, easy-to-use, cost-efficient, and environmentally friendly.</a:t>
            </a:r>
          </a:p>
          <a:p>
            <a:endParaRPr lang="en-US" alt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err="1" smtClean="0"/>
              <a:t>Levulinic</a:t>
            </a:r>
            <a:r>
              <a:rPr lang="en-US" altLang="en-US" dirty="0" smtClean="0"/>
              <a:t> acid and sodium dodecyl sulfate (SDS) were tested in combination at different concentrations and temperatures (8 or 82°C) either as liquid or foam for their killing effects on human pathogens formed as biofilms.</a:t>
            </a:r>
          </a:p>
        </p:txBody>
      </p:sp>
    </p:spTree>
    <p:extLst>
      <p:ext uri="{BB962C8B-B14F-4D97-AF65-F5344CB8AC3E}">
        <p14:creationId xmlns:p14="http://schemas.microsoft.com/office/powerpoint/2010/main" val="368525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76300" y="1295400"/>
            <a:ext cx="8743950" cy="4343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dirty="0" smtClean="0"/>
              <a:t>Development of a novel bactericide</a:t>
            </a:r>
            <a:endParaRPr lang="en-US" altLang="en-US" dirty="0"/>
          </a:p>
          <a:p>
            <a:pPr marL="0" indent="0" algn="ctr">
              <a:buNone/>
            </a:pPr>
            <a:r>
              <a:rPr lang="en-US" altLang="en-US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</a:t>
            </a:r>
            <a:r>
              <a:rPr lang="en-US" dirty="0"/>
              <a:t>. S. Patent and Trademark Office. U.S. patent number 8,722,123. Issue date: May 13, 2014. Antimicrobial Composition and Use as Food </a:t>
            </a:r>
            <a:r>
              <a:rPr lang="en-US" dirty="0" smtClean="0"/>
              <a:t>Treatment</a:t>
            </a:r>
            <a:r>
              <a:rPr lang="en-US" altLang="en-US" dirty="0" smtClean="0"/>
              <a:t>.</a:t>
            </a:r>
          </a:p>
          <a:p>
            <a:endParaRPr lang="en-US" alt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More than 10 papers regarding its application on dental, produce, poultry, and meat have been published.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Marked by </a:t>
            </a:r>
            <a:r>
              <a:rPr lang="en-US" altLang="en-US" dirty="0" err="1" smtClean="0"/>
              <a:t>HealthPro</a:t>
            </a:r>
            <a:r>
              <a:rPr lang="en-US" altLang="en-US" dirty="0" smtClean="0"/>
              <a:t> Brands.</a:t>
            </a:r>
          </a:p>
        </p:txBody>
      </p:sp>
    </p:spTree>
    <p:extLst>
      <p:ext uri="{BB962C8B-B14F-4D97-AF65-F5344CB8AC3E}">
        <p14:creationId xmlns:p14="http://schemas.microsoft.com/office/powerpoint/2010/main" val="368525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895600"/>
            <a:ext cx="8743950" cy="762000"/>
          </a:xfrm>
        </p:spPr>
        <p:txBody>
          <a:bodyPr/>
          <a:lstStyle/>
          <a:p>
            <a:r>
              <a:rPr lang="en-US" altLang="en-US" dirty="0" smtClean="0"/>
              <a:t>Results</a:t>
            </a:r>
            <a:br>
              <a:rPr lang="en-US" altLang="en-US" dirty="0" smtClean="0"/>
            </a:br>
            <a:r>
              <a:rPr lang="en-US" alt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2"/>
          <p:cNvSpPr>
            <a:spLocks noChangeArrowheads="1"/>
          </p:cNvSpPr>
          <p:nvPr/>
        </p:nvSpPr>
        <p:spPr bwMode="auto">
          <a:xfrm>
            <a:off x="1714500" y="381000"/>
            <a:ext cx="685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59" tIns="45578" rIns="91159" bIns="45578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en-US" altLang="en-US" sz="2000" b="0" dirty="0"/>
              <a:t>Chemical Inactivation of </a:t>
            </a:r>
            <a:r>
              <a:rPr lang="en-US" altLang="en-US" sz="2000" b="0" i="1" dirty="0"/>
              <a:t>S. </a:t>
            </a:r>
            <a:r>
              <a:rPr lang="en-US" altLang="en-US" sz="2000" b="0" dirty="0" err="1"/>
              <a:t>Enteritidis</a:t>
            </a:r>
            <a:r>
              <a:rPr lang="en-US" altLang="en-US" sz="2000" b="0" dirty="0"/>
              <a:t> on biofilm as a liquid at 21°C</a:t>
            </a:r>
            <a:endParaRPr lang="en-US" altLang="en-US" sz="2200" b="0" dirty="0"/>
          </a:p>
        </p:txBody>
      </p:sp>
      <p:graphicFrame>
        <p:nvGraphicFramePr>
          <p:cNvPr id="773131" name="Group 1035"/>
          <p:cNvGraphicFramePr>
            <a:graphicFrameLocks noGrp="1"/>
          </p:cNvGraphicFramePr>
          <p:nvPr/>
        </p:nvGraphicFramePr>
        <p:xfrm>
          <a:off x="1714500" y="1143000"/>
          <a:ext cx="6858000" cy="4660938"/>
        </p:xfrm>
        <a:graphic>
          <a:graphicData uri="http://schemas.openxmlformats.org/drawingml/2006/table">
            <a:tbl>
              <a:tblPr/>
              <a:tblGrid>
                <a:gridCol w="1143000"/>
                <a:gridCol w="22860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268253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Coupon material</a:t>
                      </a:r>
                    </a:p>
                  </a:txBody>
                  <a:tcPr marL="91159" marR="91159" marT="45572" marB="455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Chemical solution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Salmonella Enteritidis counts (log CFU/cm2) at minutes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53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Stainless steel</a:t>
                      </a:r>
                    </a:p>
                  </a:txBody>
                  <a:tcPr marL="91159" marR="91159" marT="45572" marB="455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PBS, pH 7.2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8.0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8.4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8.5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8.6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8.2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8.1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Acidified sodium chlorite (500 ppm), pH 2.8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7.5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5.9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5.4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6.2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6.0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3% levulinic acid plus 2% SDS, pH 3.0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&lt;0.7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&lt;0.7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&lt;0.7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&lt;0.7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&lt;0.7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&lt;0.7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53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Polyvinyl chloride</a:t>
                      </a:r>
                    </a:p>
                  </a:txBody>
                  <a:tcPr marL="91159" marR="91159" marT="45572" marB="455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PBS, pH 7.2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8.8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9.0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8.1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8.8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8.0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8.3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Acidified sodium chlorite (500 ppm), pH 2.8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6.9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5.5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5.8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5.3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4.2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2.9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3% levulinic acid plus 2% SDS, pH 3.0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2.0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&lt;0.7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&lt;0.7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40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Nitrile rubber</a:t>
                      </a:r>
                    </a:p>
                  </a:txBody>
                  <a:tcPr marL="91159" marR="91159" marT="45572" marB="455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PBS, pH 7.2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7.8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8.0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8.5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7.9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Acidified sodium chlorite (500 ppm), pH 2.8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7.2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5.2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2.6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1.3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&lt;0.7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3% levulinic acid plus 2% SDS, pH 3.0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4.1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&lt;0.7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&lt;0.7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&lt;0.7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53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Glass</a:t>
                      </a:r>
                    </a:p>
                  </a:txBody>
                  <a:tcPr marL="91159" marR="91159" marT="45572" marB="455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PBS, pH 7.2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8.2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8.4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8.4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8.4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8.4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Acidified sodium chlorite (500 ppm), pH 2.8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6.8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3.3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&lt;0.7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&lt;0.7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3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3% levulinic acid plus 2% SDS, pH 3.0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&lt;0.7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&lt;0.7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&lt;0.7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&lt;0.7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&lt;0.7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&lt;0.7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53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Ultra-high molecular weight polyethylene</a:t>
                      </a:r>
                    </a:p>
                  </a:txBody>
                  <a:tcPr marL="91159" marR="91159" marT="45572" marB="455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PBS, pH 7.2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8.4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8.4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8.6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8.4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8.4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8.4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Acidified sodium chlorite (500 ppm), pH 2.8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6.8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6.1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&lt;0.7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&lt;0.7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3% levulinic acid plus 2% SDS, pH 3.0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&lt;0.7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&lt;0.7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&lt;0.7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&lt;0.7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&lt;0.7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Monotype Corsiva" pitchFamily="66" charset="0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&lt;0.7</a:t>
                      </a:r>
                    </a:p>
                  </a:txBody>
                  <a:tcPr marL="91159" marR="91159" marT="45572" marB="45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enterboard2004">
  <a:themeElements>
    <a:clrScheme name="Centerboard20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enterboard20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159" tIns="45578" rIns="91159" bIns="4557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159" tIns="45578" rIns="91159" bIns="4557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nterboard20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nterboard20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nterboard20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nterboard20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nterboard20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nterboard20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nterboard20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Centerboard2004</Template>
  <TotalTime>1672</TotalTime>
  <Words>1406</Words>
  <Application>Microsoft Office PowerPoint</Application>
  <PresentationFormat>35mm Slides</PresentationFormat>
  <Paragraphs>350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Centerboard2004</vt:lpstr>
      <vt:lpstr>Efficacy of a novel bactericide for elimination of biofilm in food processing facilities</vt:lpstr>
      <vt:lpstr>Biofilm</vt:lpstr>
      <vt:lpstr>Biofilm</vt:lpstr>
      <vt:lpstr>Problem </vt:lpstr>
      <vt:lpstr>PowerPoint Presentation</vt:lpstr>
      <vt:lpstr>PowerPoint Presentation</vt:lpstr>
      <vt:lpstr>PowerPoint Presentation</vt:lpstr>
      <vt:lpstr>Results  </vt:lpstr>
      <vt:lpstr>PowerPoint Presentation</vt:lpstr>
      <vt:lpstr>PowerPoint Presentation</vt:lpstr>
      <vt:lpstr>PowerPoint Presentation</vt:lpstr>
      <vt:lpstr>PowerPoint Presentation</vt:lpstr>
      <vt:lpstr>  </vt:lpstr>
      <vt:lpstr>PowerPoint Presentation</vt:lpstr>
      <vt:lpstr>PowerPoint Presentation</vt:lpstr>
      <vt:lpstr>Acid Shock</vt:lpstr>
      <vt:lpstr>10-min Heat Treatment</vt:lpstr>
      <vt:lpstr>80°C + Sanitizer Treatment</vt:lpstr>
      <vt:lpstr>10-min Sanitizer Treatment</vt:lpstr>
      <vt:lpstr>PowerPoint Presentation</vt:lpstr>
      <vt:lpstr>PowerPoint Presentation</vt:lpstr>
      <vt:lpstr>PowerPoint Presentation</vt:lpstr>
      <vt:lpstr>PowerPoint Presentation</vt:lpstr>
    </vt:vector>
  </TitlesOfParts>
  <Company>UGA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Reduction of Salmonella on Poultry by Organic Acid plus Detergent</dc:title>
  <dc:creator>tzhao</dc:creator>
  <cp:lastModifiedBy>Tong Zhao</cp:lastModifiedBy>
  <cp:revision>87</cp:revision>
  <cp:lastPrinted>2001-07-13T14:03:45Z</cp:lastPrinted>
  <dcterms:created xsi:type="dcterms:W3CDTF">2008-09-23T19:42:52Z</dcterms:created>
  <dcterms:modified xsi:type="dcterms:W3CDTF">2014-07-18T14:49:31Z</dcterms:modified>
</cp:coreProperties>
</file>