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0" r:id="rId2"/>
    <p:sldId id="287" r:id="rId3"/>
    <p:sldId id="297" r:id="rId4"/>
    <p:sldId id="256" r:id="rId5"/>
    <p:sldId id="283" r:id="rId6"/>
    <p:sldId id="281" r:id="rId7"/>
    <p:sldId id="286" r:id="rId8"/>
    <p:sldId id="288" r:id="rId9"/>
    <p:sldId id="276" r:id="rId10"/>
    <p:sldId id="266" r:id="rId11"/>
    <p:sldId id="268" r:id="rId12"/>
    <p:sldId id="272" r:id="rId13"/>
    <p:sldId id="298" r:id="rId14"/>
    <p:sldId id="277" r:id="rId15"/>
    <p:sldId id="278" r:id="rId16"/>
    <p:sldId id="274" r:id="rId17"/>
    <p:sldId id="299" r:id="rId18"/>
    <p:sldId id="257" r:id="rId19"/>
    <p:sldId id="258" r:id="rId20"/>
    <p:sldId id="290" r:id="rId21"/>
    <p:sldId id="263" r:id="rId22"/>
    <p:sldId id="271" r:id="rId23"/>
    <p:sldId id="261" r:id="rId24"/>
    <p:sldId id="262" r:id="rId25"/>
    <p:sldId id="293" r:id="rId26"/>
    <p:sldId id="273" r:id="rId27"/>
    <p:sldId id="275" r:id="rId28"/>
    <p:sldId id="269" r:id="rId29"/>
    <p:sldId id="270" r:id="rId30"/>
    <p:sldId id="264" r:id="rId31"/>
    <p:sldId id="282" r:id="rId32"/>
    <p:sldId id="265" r:id="rId3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4D86"/>
    <a:srgbClr val="004C22"/>
    <a:srgbClr val="FFFF99"/>
    <a:srgbClr val="CCFFFF"/>
    <a:srgbClr val="CCFFCC"/>
    <a:srgbClr val="CC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26494;&#28006;&#12288;&#21451;&#19968;\Desktop\CEN%20revise\(&#26368;&#32066;NEW)%20IFO%20cours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26494;&#28006;&#12288;&#21451;&#19968;\Desktop\CEN%20revise\(&#26368;&#32066;NEW)%20IFO%20cour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473031803050904E-2"/>
          <c:y val="3.7790280686112308E-2"/>
          <c:w val="0.83840877248206991"/>
          <c:h val="0.8521788718271821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tx1"/>
              </a:solidFill>
            </c:spPr>
          </c:marker>
          <c:dPt>
            <c:idx val="11"/>
            <c:marker>
              <c:spPr>
                <a:solidFill>
                  <a:schemeClr val="tx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</c:dPt>
          <c:xVal>
            <c:numRef>
              <c:f>Sheet1!$H$3:$H$79</c:f>
              <c:numCache>
                <c:formatCode>yyyy/mm/dd</c:formatCode>
                <c:ptCount val="77"/>
                <c:pt idx="0">
                  <c:v>40136</c:v>
                </c:pt>
                <c:pt idx="1">
                  <c:v>40143</c:v>
                </c:pt>
                <c:pt idx="2">
                  <c:v>40150</c:v>
                </c:pt>
                <c:pt idx="3">
                  <c:v>40192</c:v>
                </c:pt>
                <c:pt idx="4">
                  <c:v>40213</c:v>
                </c:pt>
                <c:pt idx="5">
                  <c:v>40241</c:v>
                </c:pt>
                <c:pt idx="6">
                  <c:v>40269</c:v>
                </c:pt>
                <c:pt idx="7">
                  <c:v>40311</c:v>
                </c:pt>
                <c:pt idx="8">
                  <c:v>40346</c:v>
                </c:pt>
                <c:pt idx="9">
                  <c:v>40360</c:v>
                </c:pt>
                <c:pt idx="10">
                  <c:v>40409</c:v>
                </c:pt>
                <c:pt idx="11">
                  <c:v>40436</c:v>
                </c:pt>
                <c:pt idx="12">
                  <c:v>40479</c:v>
                </c:pt>
                <c:pt idx="13">
                  <c:v>40493</c:v>
                </c:pt>
                <c:pt idx="14">
                  <c:v>40528</c:v>
                </c:pt>
                <c:pt idx="15">
                  <c:v>40598</c:v>
                </c:pt>
                <c:pt idx="16">
                  <c:v>40626</c:v>
                </c:pt>
                <c:pt idx="17">
                  <c:v>40674</c:v>
                </c:pt>
                <c:pt idx="18">
                  <c:v>40717</c:v>
                </c:pt>
                <c:pt idx="19">
                  <c:v>40766</c:v>
                </c:pt>
                <c:pt idx="20">
                  <c:v>40801</c:v>
                </c:pt>
                <c:pt idx="21">
                  <c:v>40812</c:v>
                </c:pt>
                <c:pt idx="22">
                  <c:v>40840</c:v>
                </c:pt>
                <c:pt idx="23">
                  <c:v>40864</c:v>
                </c:pt>
                <c:pt idx="24">
                  <c:v>40899</c:v>
                </c:pt>
                <c:pt idx="25">
                  <c:v>40903</c:v>
                </c:pt>
                <c:pt idx="26">
                  <c:v>40924</c:v>
                </c:pt>
                <c:pt idx="27">
                  <c:v>40955</c:v>
                </c:pt>
                <c:pt idx="28">
                  <c:v>40996</c:v>
                </c:pt>
                <c:pt idx="29">
                  <c:v>41025</c:v>
                </c:pt>
                <c:pt idx="30">
                  <c:v>41052</c:v>
                </c:pt>
                <c:pt idx="31">
                  <c:v>41081</c:v>
                </c:pt>
                <c:pt idx="32">
                  <c:v>41094</c:v>
                </c:pt>
                <c:pt idx="33">
                  <c:v>41116</c:v>
                </c:pt>
                <c:pt idx="34">
                  <c:v>41142</c:v>
                </c:pt>
                <c:pt idx="35">
                  <c:v>41151</c:v>
                </c:pt>
                <c:pt idx="36">
                  <c:v>41170</c:v>
                </c:pt>
                <c:pt idx="37">
                  <c:v>41200</c:v>
                </c:pt>
                <c:pt idx="38">
                  <c:v>41207</c:v>
                </c:pt>
                <c:pt idx="39">
                  <c:v>41213</c:v>
                </c:pt>
                <c:pt idx="40">
                  <c:v>41220</c:v>
                </c:pt>
                <c:pt idx="41">
                  <c:v>41227</c:v>
                </c:pt>
                <c:pt idx="42">
                  <c:v>41232</c:v>
                </c:pt>
                <c:pt idx="43">
                  <c:v>41240</c:v>
                </c:pt>
                <c:pt idx="44">
                  <c:v>41247</c:v>
                </c:pt>
                <c:pt idx="45">
                  <c:v>41253</c:v>
                </c:pt>
                <c:pt idx="46">
                  <c:v>41261</c:v>
                </c:pt>
                <c:pt idx="47">
                  <c:v>41270</c:v>
                </c:pt>
                <c:pt idx="48">
                  <c:v>41284</c:v>
                </c:pt>
                <c:pt idx="49">
                  <c:v>41298</c:v>
                </c:pt>
                <c:pt idx="50">
                  <c:v>41310</c:v>
                </c:pt>
                <c:pt idx="51">
                  <c:v>41323</c:v>
                </c:pt>
                <c:pt idx="52">
                  <c:v>41337</c:v>
                </c:pt>
                <c:pt idx="53">
                  <c:v>41351</c:v>
                </c:pt>
                <c:pt idx="54">
                  <c:v>41360</c:v>
                </c:pt>
                <c:pt idx="55">
                  <c:v>41372</c:v>
                </c:pt>
                <c:pt idx="56">
                  <c:v>41389</c:v>
                </c:pt>
                <c:pt idx="57">
                  <c:v>41403</c:v>
                </c:pt>
                <c:pt idx="58">
                  <c:v>41417</c:v>
                </c:pt>
                <c:pt idx="59">
                  <c:v>41430</c:v>
                </c:pt>
                <c:pt idx="60">
                  <c:v>41446</c:v>
                </c:pt>
                <c:pt idx="61">
                  <c:v>41464</c:v>
                </c:pt>
                <c:pt idx="62">
                  <c:v>41480</c:v>
                </c:pt>
                <c:pt idx="63">
                  <c:v>41495</c:v>
                </c:pt>
                <c:pt idx="64">
                  <c:v>41509</c:v>
                </c:pt>
                <c:pt idx="65">
                  <c:v>41523</c:v>
                </c:pt>
                <c:pt idx="66">
                  <c:v>41537</c:v>
                </c:pt>
                <c:pt idx="67">
                  <c:v>41549</c:v>
                </c:pt>
                <c:pt idx="68">
                  <c:v>41564</c:v>
                </c:pt>
                <c:pt idx="69">
                  <c:v>41577</c:v>
                </c:pt>
                <c:pt idx="70">
                  <c:v>41605</c:v>
                </c:pt>
                <c:pt idx="71">
                  <c:v>41635</c:v>
                </c:pt>
                <c:pt idx="72">
                  <c:v>41655</c:v>
                </c:pt>
                <c:pt idx="73">
                  <c:v>41669</c:v>
                </c:pt>
                <c:pt idx="74">
                  <c:v>41682</c:v>
                </c:pt>
                <c:pt idx="75">
                  <c:v>41698</c:v>
                </c:pt>
                <c:pt idx="76">
                  <c:v>41712</c:v>
                </c:pt>
              </c:numCache>
            </c:numRef>
          </c:xVal>
          <c:yVal>
            <c:numRef>
              <c:f>Sheet1!$I$3:$I$79</c:f>
              <c:numCache>
                <c:formatCode>General</c:formatCode>
                <c:ptCount val="77"/>
                <c:pt idx="0">
                  <c:v>1</c:v>
                </c:pt>
                <c:pt idx="1">
                  <c:v>1</c:v>
                </c:pt>
                <c:pt idx="2">
                  <c:v>1.111111111111112</c:v>
                </c:pt>
                <c:pt idx="3">
                  <c:v>1</c:v>
                </c:pt>
                <c:pt idx="4">
                  <c:v>0.8333333333333337</c:v>
                </c:pt>
                <c:pt idx="5">
                  <c:v>0.90909090909090906</c:v>
                </c:pt>
                <c:pt idx="6">
                  <c:v>0.8333333333333337</c:v>
                </c:pt>
                <c:pt idx="7">
                  <c:v>0.62500000000000122</c:v>
                </c:pt>
                <c:pt idx="8">
                  <c:v>0.8333333333333337</c:v>
                </c:pt>
                <c:pt idx="9">
                  <c:v>0.76923076923076916</c:v>
                </c:pt>
                <c:pt idx="10">
                  <c:v>0.8333333333333337</c:v>
                </c:pt>
                <c:pt idx="11">
                  <c:v>0.76923076923076916</c:v>
                </c:pt>
                <c:pt idx="12">
                  <c:v>0.76923076923076916</c:v>
                </c:pt>
                <c:pt idx="13">
                  <c:v>0.71428571428571463</c:v>
                </c:pt>
                <c:pt idx="14">
                  <c:v>0.71428571428571463</c:v>
                </c:pt>
                <c:pt idx="15">
                  <c:v>0.76923076923076916</c:v>
                </c:pt>
                <c:pt idx="16">
                  <c:v>0.71428571428571463</c:v>
                </c:pt>
                <c:pt idx="17">
                  <c:v>0.62500000000000122</c:v>
                </c:pt>
                <c:pt idx="18">
                  <c:v>0.52631578947368418</c:v>
                </c:pt>
                <c:pt idx="19">
                  <c:v>0.58823529411764652</c:v>
                </c:pt>
                <c:pt idx="20">
                  <c:v>0.5</c:v>
                </c:pt>
                <c:pt idx="21">
                  <c:v>0.58823529411764652</c:v>
                </c:pt>
                <c:pt idx="22">
                  <c:v>0.55555555555555569</c:v>
                </c:pt>
                <c:pt idx="23">
                  <c:v>0.55555555555555569</c:v>
                </c:pt>
                <c:pt idx="24">
                  <c:v>0.52631578947368418</c:v>
                </c:pt>
                <c:pt idx="25">
                  <c:v>0.52631578947368418</c:v>
                </c:pt>
                <c:pt idx="26">
                  <c:v>0.5</c:v>
                </c:pt>
                <c:pt idx="27">
                  <c:v>0.5</c:v>
                </c:pt>
                <c:pt idx="28">
                  <c:v>0.43478260869565327</c:v>
                </c:pt>
                <c:pt idx="29">
                  <c:v>0.41666666666666741</c:v>
                </c:pt>
                <c:pt idx="30">
                  <c:v>0.40485829959514241</c:v>
                </c:pt>
                <c:pt idx="31">
                  <c:v>0.35971223021582738</c:v>
                </c:pt>
                <c:pt idx="32">
                  <c:v>0.34364261168384985</c:v>
                </c:pt>
                <c:pt idx="33">
                  <c:v>0.30959752321981526</c:v>
                </c:pt>
                <c:pt idx="34">
                  <c:v>0.317460317460318</c:v>
                </c:pt>
                <c:pt idx="35">
                  <c:v>0.29498525073746373</c:v>
                </c:pt>
                <c:pt idx="36">
                  <c:v>0.29498525073746373</c:v>
                </c:pt>
                <c:pt idx="37">
                  <c:v>0.26881720430107531</c:v>
                </c:pt>
                <c:pt idx="38">
                  <c:v>0.31948881789137507</c:v>
                </c:pt>
                <c:pt idx="39">
                  <c:v>0.37593984962406091</c:v>
                </c:pt>
                <c:pt idx="40">
                  <c:v>0.36630036630036739</c:v>
                </c:pt>
                <c:pt idx="41">
                  <c:v>0.36363636363636381</c:v>
                </c:pt>
                <c:pt idx="42">
                  <c:v>0.39215686274509892</c:v>
                </c:pt>
                <c:pt idx="43">
                  <c:v>0.39062500000000056</c:v>
                </c:pt>
                <c:pt idx="44">
                  <c:v>0.35460992907801431</c:v>
                </c:pt>
                <c:pt idx="45">
                  <c:v>0.37593984962406091</c:v>
                </c:pt>
                <c:pt idx="46">
                  <c:v>0.34965034965035008</c:v>
                </c:pt>
                <c:pt idx="47">
                  <c:v>0.33670033670033667</c:v>
                </c:pt>
                <c:pt idx="48">
                  <c:v>0.37174721189591081</c:v>
                </c:pt>
                <c:pt idx="49">
                  <c:v>0.37037037037037157</c:v>
                </c:pt>
                <c:pt idx="50">
                  <c:v>0.33444816053511761</c:v>
                </c:pt>
                <c:pt idx="51">
                  <c:v>0.31250000000000056</c:v>
                </c:pt>
                <c:pt idx="52">
                  <c:v>0.3134796238244531</c:v>
                </c:pt>
                <c:pt idx="53">
                  <c:v>0.34246575342465863</c:v>
                </c:pt>
                <c:pt idx="54">
                  <c:v>0.32679738562091531</c:v>
                </c:pt>
                <c:pt idx="55">
                  <c:v>0.33003300330033031</c:v>
                </c:pt>
                <c:pt idx="56">
                  <c:v>0.26595744680851063</c:v>
                </c:pt>
                <c:pt idx="57">
                  <c:v>0.30487804878048846</c:v>
                </c:pt>
                <c:pt idx="58">
                  <c:v>0.29069767441860467</c:v>
                </c:pt>
                <c:pt idx="59">
                  <c:v>0.30674846625766977</c:v>
                </c:pt>
                <c:pt idx="60">
                  <c:v>0.31948881789137507</c:v>
                </c:pt>
                <c:pt idx="61">
                  <c:v>0.28571428571428648</c:v>
                </c:pt>
                <c:pt idx="62">
                  <c:v>0.30674846625766977</c:v>
                </c:pt>
                <c:pt idx="63">
                  <c:v>0.30487804878048846</c:v>
                </c:pt>
                <c:pt idx="64">
                  <c:v>0.32362459546925726</c:v>
                </c:pt>
                <c:pt idx="65">
                  <c:v>0.28011204481792717</c:v>
                </c:pt>
                <c:pt idx="66">
                  <c:v>0.30030030030030103</c:v>
                </c:pt>
                <c:pt idx="67">
                  <c:v>0.28571428571428648</c:v>
                </c:pt>
                <c:pt idx="68">
                  <c:v>0.28735632183908155</c:v>
                </c:pt>
                <c:pt idx="69">
                  <c:v>0.29069767441860467</c:v>
                </c:pt>
                <c:pt idx="70">
                  <c:v>0.28248587570621547</c:v>
                </c:pt>
                <c:pt idx="71">
                  <c:v>0.27397260273972662</c:v>
                </c:pt>
                <c:pt idx="72">
                  <c:v>0.26666666666666722</c:v>
                </c:pt>
                <c:pt idx="73">
                  <c:v>0.25380710659898476</c:v>
                </c:pt>
                <c:pt idx="74">
                  <c:v>0.27700831024930805</c:v>
                </c:pt>
                <c:pt idx="75">
                  <c:v>0.29069767441860467</c:v>
                </c:pt>
                <c:pt idx="76">
                  <c:v>0.31250000000000056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007192"/>
        <c:axId val="288461000"/>
      </c:scatterChart>
      <c:valAx>
        <c:axId val="237007192"/>
        <c:scaling>
          <c:orientation val="minMax"/>
          <c:max val="41800"/>
          <c:min val="40000"/>
        </c:scaling>
        <c:delete val="0"/>
        <c:axPos val="b"/>
        <c:numFmt formatCode="yyyy/mm/dd" sourceLinked="1"/>
        <c:majorTickMark val="out"/>
        <c:minorTickMark val="none"/>
        <c:tickLblPos val="nextTo"/>
        <c:crossAx val="288461000"/>
        <c:crosses val="autoZero"/>
        <c:crossBetween val="midCat"/>
        <c:majorUnit val="250"/>
      </c:valAx>
      <c:valAx>
        <c:axId val="288461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7007192"/>
        <c:crosses val="autoZero"/>
        <c:crossBetween val="midCat"/>
        <c:majorUnit val="0.1"/>
      </c:valAx>
    </c:plotArea>
    <c:plotVisOnly val="1"/>
    <c:dispBlanksAs val="gap"/>
    <c:showDLblsOverMax val="0"/>
  </c:chart>
  <c:txPr>
    <a:bodyPr/>
    <a:lstStyle/>
    <a:p>
      <a:pPr>
        <a:defRPr sz="1200" baseline="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473031803050918E-2"/>
          <c:y val="3.7790280686112322E-2"/>
          <c:w val="0.83840877248206991"/>
          <c:h val="0.8521788718271823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tx1"/>
              </a:solidFill>
            </c:spPr>
          </c:marker>
          <c:dPt>
            <c:idx val="11"/>
            <c:marker>
              <c:spPr>
                <a:solidFill>
                  <a:schemeClr val="tx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</c:dPt>
          <c:xVal>
            <c:numRef>
              <c:f>Sheet1!$H$3:$H$79</c:f>
              <c:numCache>
                <c:formatCode>yyyy/mm/dd</c:formatCode>
                <c:ptCount val="77"/>
                <c:pt idx="0">
                  <c:v>40136</c:v>
                </c:pt>
                <c:pt idx="1">
                  <c:v>40143</c:v>
                </c:pt>
                <c:pt idx="2">
                  <c:v>40150</c:v>
                </c:pt>
                <c:pt idx="3">
                  <c:v>40192</c:v>
                </c:pt>
                <c:pt idx="4">
                  <c:v>40213</c:v>
                </c:pt>
                <c:pt idx="5">
                  <c:v>40241</c:v>
                </c:pt>
                <c:pt idx="6">
                  <c:v>40269</c:v>
                </c:pt>
                <c:pt idx="7">
                  <c:v>40311</c:v>
                </c:pt>
                <c:pt idx="8">
                  <c:v>40346</c:v>
                </c:pt>
                <c:pt idx="9">
                  <c:v>40360</c:v>
                </c:pt>
                <c:pt idx="10">
                  <c:v>40409</c:v>
                </c:pt>
                <c:pt idx="11">
                  <c:v>40436</c:v>
                </c:pt>
                <c:pt idx="12">
                  <c:v>40479</c:v>
                </c:pt>
                <c:pt idx="13">
                  <c:v>40493</c:v>
                </c:pt>
                <c:pt idx="14">
                  <c:v>40528</c:v>
                </c:pt>
                <c:pt idx="15">
                  <c:v>40598</c:v>
                </c:pt>
                <c:pt idx="16">
                  <c:v>40626</c:v>
                </c:pt>
                <c:pt idx="17">
                  <c:v>40674</c:v>
                </c:pt>
                <c:pt idx="18">
                  <c:v>40717</c:v>
                </c:pt>
                <c:pt idx="19">
                  <c:v>40766</c:v>
                </c:pt>
                <c:pt idx="20">
                  <c:v>40801</c:v>
                </c:pt>
                <c:pt idx="21">
                  <c:v>40812</c:v>
                </c:pt>
                <c:pt idx="22">
                  <c:v>40840</c:v>
                </c:pt>
                <c:pt idx="23">
                  <c:v>40864</c:v>
                </c:pt>
                <c:pt idx="24">
                  <c:v>40899</c:v>
                </c:pt>
                <c:pt idx="25">
                  <c:v>40903</c:v>
                </c:pt>
                <c:pt idx="26">
                  <c:v>40924</c:v>
                </c:pt>
                <c:pt idx="27">
                  <c:v>40955</c:v>
                </c:pt>
                <c:pt idx="28">
                  <c:v>40996</c:v>
                </c:pt>
                <c:pt idx="29">
                  <c:v>41025</c:v>
                </c:pt>
                <c:pt idx="30">
                  <c:v>41052</c:v>
                </c:pt>
                <c:pt idx="31">
                  <c:v>41081</c:v>
                </c:pt>
                <c:pt idx="32">
                  <c:v>41094</c:v>
                </c:pt>
                <c:pt idx="33">
                  <c:v>41116</c:v>
                </c:pt>
                <c:pt idx="34">
                  <c:v>41142</c:v>
                </c:pt>
                <c:pt idx="35">
                  <c:v>41151</c:v>
                </c:pt>
                <c:pt idx="36">
                  <c:v>41170</c:v>
                </c:pt>
                <c:pt idx="37">
                  <c:v>41200</c:v>
                </c:pt>
                <c:pt idx="38">
                  <c:v>41207</c:v>
                </c:pt>
                <c:pt idx="39">
                  <c:v>41213</c:v>
                </c:pt>
                <c:pt idx="40">
                  <c:v>41220</c:v>
                </c:pt>
                <c:pt idx="41">
                  <c:v>41227</c:v>
                </c:pt>
                <c:pt idx="42">
                  <c:v>41232</c:v>
                </c:pt>
                <c:pt idx="43">
                  <c:v>41240</c:v>
                </c:pt>
                <c:pt idx="44">
                  <c:v>41247</c:v>
                </c:pt>
                <c:pt idx="45">
                  <c:v>41253</c:v>
                </c:pt>
                <c:pt idx="46">
                  <c:v>41261</c:v>
                </c:pt>
                <c:pt idx="47">
                  <c:v>41270</c:v>
                </c:pt>
                <c:pt idx="48">
                  <c:v>41284</c:v>
                </c:pt>
                <c:pt idx="49">
                  <c:v>41298</c:v>
                </c:pt>
                <c:pt idx="50">
                  <c:v>41310</c:v>
                </c:pt>
                <c:pt idx="51">
                  <c:v>41323</c:v>
                </c:pt>
                <c:pt idx="52">
                  <c:v>41337</c:v>
                </c:pt>
                <c:pt idx="53">
                  <c:v>41351</c:v>
                </c:pt>
                <c:pt idx="54">
                  <c:v>41360</c:v>
                </c:pt>
                <c:pt idx="55">
                  <c:v>41372</c:v>
                </c:pt>
                <c:pt idx="56">
                  <c:v>41389</c:v>
                </c:pt>
                <c:pt idx="57">
                  <c:v>41403</c:v>
                </c:pt>
                <c:pt idx="58">
                  <c:v>41417</c:v>
                </c:pt>
                <c:pt idx="59">
                  <c:v>41430</c:v>
                </c:pt>
                <c:pt idx="60">
                  <c:v>41446</c:v>
                </c:pt>
                <c:pt idx="61">
                  <c:v>41464</c:v>
                </c:pt>
                <c:pt idx="62">
                  <c:v>41480</c:v>
                </c:pt>
                <c:pt idx="63">
                  <c:v>41495</c:v>
                </c:pt>
                <c:pt idx="64">
                  <c:v>41509</c:v>
                </c:pt>
                <c:pt idx="65">
                  <c:v>41523</c:v>
                </c:pt>
                <c:pt idx="66">
                  <c:v>41537</c:v>
                </c:pt>
                <c:pt idx="67">
                  <c:v>41549</c:v>
                </c:pt>
                <c:pt idx="68">
                  <c:v>41564</c:v>
                </c:pt>
                <c:pt idx="69">
                  <c:v>41577</c:v>
                </c:pt>
                <c:pt idx="70">
                  <c:v>41605</c:v>
                </c:pt>
                <c:pt idx="71">
                  <c:v>41635</c:v>
                </c:pt>
                <c:pt idx="72">
                  <c:v>41655</c:v>
                </c:pt>
                <c:pt idx="73">
                  <c:v>41669</c:v>
                </c:pt>
                <c:pt idx="74">
                  <c:v>41682</c:v>
                </c:pt>
                <c:pt idx="75">
                  <c:v>41698</c:v>
                </c:pt>
                <c:pt idx="76">
                  <c:v>41712</c:v>
                </c:pt>
              </c:numCache>
            </c:numRef>
          </c:xVal>
          <c:yVal>
            <c:numRef>
              <c:f>Sheet1!$I$3:$I$79</c:f>
              <c:numCache>
                <c:formatCode>General</c:formatCode>
                <c:ptCount val="77"/>
                <c:pt idx="0">
                  <c:v>1</c:v>
                </c:pt>
                <c:pt idx="1">
                  <c:v>1</c:v>
                </c:pt>
                <c:pt idx="2">
                  <c:v>1.111111111111112</c:v>
                </c:pt>
                <c:pt idx="3">
                  <c:v>1</c:v>
                </c:pt>
                <c:pt idx="4">
                  <c:v>0.8333333333333337</c:v>
                </c:pt>
                <c:pt idx="5">
                  <c:v>0.90909090909090906</c:v>
                </c:pt>
                <c:pt idx="6">
                  <c:v>0.8333333333333337</c:v>
                </c:pt>
                <c:pt idx="7">
                  <c:v>0.62500000000000144</c:v>
                </c:pt>
                <c:pt idx="8">
                  <c:v>0.8333333333333337</c:v>
                </c:pt>
                <c:pt idx="9">
                  <c:v>0.76923076923076916</c:v>
                </c:pt>
                <c:pt idx="10">
                  <c:v>0.8333333333333337</c:v>
                </c:pt>
                <c:pt idx="11">
                  <c:v>0.76923076923076916</c:v>
                </c:pt>
                <c:pt idx="12">
                  <c:v>0.76923076923076916</c:v>
                </c:pt>
                <c:pt idx="13">
                  <c:v>0.71428571428571463</c:v>
                </c:pt>
                <c:pt idx="14">
                  <c:v>0.71428571428571463</c:v>
                </c:pt>
                <c:pt idx="15">
                  <c:v>0.76923076923076916</c:v>
                </c:pt>
                <c:pt idx="16">
                  <c:v>0.71428571428571463</c:v>
                </c:pt>
                <c:pt idx="17">
                  <c:v>0.62500000000000144</c:v>
                </c:pt>
                <c:pt idx="18">
                  <c:v>0.52631578947368418</c:v>
                </c:pt>
                <c:pt idx="19">
                  <c:v>0.58823529411764597</c:v>
                </c:pt>
                <c:pt idx="20">
                  <c:v>0.5</c:v>
                </c:pt>
                <c:pt idx="21">
                  <c:v>0.58823529411764597</c:v>
                </c:pt>
                <c:pt idx="22">
                  <c:v>0.55555555555555569</c:v>
                </c:pt>
                <c:pt idx="23">
                  <c:v>0.55555555555555569</c:v>
                </c:pt>
                <c:pt idx="24">
                  <c:v>0.52631578947368418</c:v>
                </c:pt>
                <c:pt idx="25">
                  <c:v>0.52631578947368418</c:v>
                </c:pt>
                <c:pt idx="26">
                  <c:v>0.5</c:v>
                </c:pt>
                <c:pt idx="27">
                  <c:v>0.5</c:v>
                </c:pt>
                <c:pt idx="28">
                  <c:v>0.43478260869565344</c:v>
                </c:pt>
                <c:pt idx="29">
                  <c:v>0.41666666666666752</c:v>
                </c:pt>
                <c:pt idx="30">
                  <c:v>0.40485829959514252</c:v>
                </c:pt>
                <c:pt idx="31">
                  <c:v>0.35971223021582738</c:v>
                </c:pt>
                <c:pt idx="32">
                  <c:v>0.34364261168384985</c:v>
                </c:pt>
                <c:pt idx="33">
                  <c:v>0.30959752321981543</c:v>
                </c:pt>
                <c:pt idx="34">
                  <c:v>0.31746031746031811</c:v>
                </c:pt>
                <c:pt idx="35">
                  <c:v>0.2949852507374639</c:v>
                </c:pt>
                <c:pt idx="36">
                  <c:v>0.2949852507374639</c:v>
                </c:pt>
                <c:pt idx="37">
                  <c:v>0.26881720430107531</c:v>
                </c:pt>
                <c:pt idx="38">
                  <c:v>0.31948881789137529</c:v>
                </c:pt>
                <c:pt idx="39">
                  <c:v>0.37593984962406102</c:v>
                </c:pt>
                <c:pt idx="40">
                  <c:v>0.36630036630036761</c:v>
                </c:pt>
                <c:pt idx="41">
                  <c:v>0.36363636363636381</c:v>
                </c:pt>
                <c:pt idx="42">
                  <c:v>0.39215686274509903</c:v>
                </c:pt>
                <c:pt idx="43">
                  <c:v>0.39062500000000067</c:v>
                </c:pt>
                <c:pt idx="44">
                  <c:v>0.35460992907801431</c:v>
                </c:pt>
                <c:pt idx="45">
                  <c:v>0.37593984962406102</c:v>
                </c:pt>
                <c:pt idx="46">
                  <c:v>0.34965034965034991</c:v>
                </c:pt>
                <c:pt idx="47">
                  <c:v>0.33670033670033667</c:v>
                </c:pt>
                <c:pt idx="48">
                  <c:v>0.37174721189591081</c:v>
                </c:pt>
                <c:pt idx="49">
                  <c:v>0.37037037037037179</c:v>
                </c:pt>
                <c:pt idx="50">
                  <c:v>0.33444816053511772</c:v>
                </c:pt>
                <c:pt idx="51">
                  <c:v>0.31250000000000067</c:v>
                </c:pt>
                <c:pt idx="52">
                  <c:v>0.31347962382445343</c:v>
                </c:pt>
                <c:pt idx="53">
                  <c:v>0.34246575342465857</c:v>
                </c:pt>
                <c:pt idx="54">
                  <c:v>0.32679738562091531</c:v>
                </c:pt>
                <c:pt idx="55">
                  <c:v>0.33003300330033031</c:v>
                </c:pt>
                <c:pt idx="56">
                  <c:v>0.26595744680851063</c:v>
                </c:pt>
                <c:pt idx="57">
                  <c:v>0.30487804878048858</c:v>
                </c:pt>
                <c:pt idx="58">
                  <c:v>0.29069767441860467</c:v>
                </c:pt>
                <c:pt idx="59">
                  <c:v>0.30674846625766994</c:v>
                </c:pt>
                <c:pt idx="60">
                  <c:v>0.31948881789137529</c:v>
                </c:pt>
                <c:pt idx="61">
                  <c:v>0.28571428571428664</c:v>
                </c:pt>
                <c:pt idx="62">
                  <c:v>0.30674846625766994</c:v>
                </c:pt>
                <c:pt idx="63">
                  <c:v>0.30487804878048858</c:v>
                </c:pt>
                <c:pt idx="64">
                  <c:v>0.32362459546925759</c:v>
                </c:pt>
                <c:pt idx="65">
                  <c:v>0.28011204481792717</c:v>
                </c:pt>
                <c:pt idx="66">
                  <c:v>0.30030030030030125</c:v>
                </c:pt>
                <c:pt idx="67">
                  <c:v>0.28571428571428664</c:v>
                </c:pt>
                <c:pt idx="68">
                  <c:v>0.28735632183908177</c:v>
                </c:pt>
                <c:pt idx="69">
                  <c:v>0.29069767441860467</c:v>
                </c:pt>
                <c:pt idx="70">
                  <c:v>0.28248587570621564</c:v>
                </c:pt>
                <c:pt idx="71">
                  <c:v>0.27397260273972673</c:v>
                </c:pt>
                <c:pt idx="72">
                  <c:v>0.26666666666666733</c:v>
                </c:pt>
                <c:pt idx="73">
                  <c:v>0.25380710659898476</c:v>
                </c:pt>
                <c:pt idx="74">
                  <c:v>0.27700831024930817</c:v>
                </c:pt>
                <c:pt idx="75">
                  <c:v>0.29069767441860467</c:v>
                </c:pt>
                <c:pt idx="76">
                  <c:v>0.31250000000000067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462176"/>
        <c:axId val="288459432"/>
      </c:scatterChart>
      <c:valAx>
        <c:axId val="288462176"/>
        <c:scaling>
          <c:orientation val="minMax"/>
          <c:max val="41800"/>
          <c:min val="40000"/>
        </c:scaling>
        <c:delete val="0"/>
        <c:axPos val="b"/>
        <c:numFmt formatCode="yyyy/mm/dd" sourceLinked="1"/>
        <c:majorTickMark val="out"/>
        <c:minorTickMark val="none"/>
        <c:tickLblPos val="nextTo"/>
        <c:crossAx val="288459432"/>
        <c:crosses val="autoZero"/>
        <c:crossBetween val="midCat"/>
        <c:majorUnit val="250"/>
      </c:valAx>
      <c:valAx>
        <c:axId val="288459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8462176"/>
        <c:crosses val="autoZero"/>
        <c:crossBetween val="midCat"/>
        <c:majorUnit val="0.1"/>
      </c:valAx>
    </c:plotArea>
    <c:plotVisOnly val="1"/>
    <c:dispBlanksAs val="gap"/>
    <c:showDLblsOverMax val="0"/>
  </c:chart>
  <c:txPr>
    <a:bodyPr/>
    <a:lstStyle/>
    <a:p>
      <a:pPr>
        <a:defRPr sz="1200" baseline="0"/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86DED-112A-492D-B05F-22397F1E9FAA}" type="datetimeFigureOut">
              <a:rPr kumimoji="1" lang="ja-JP" altLang="en-US" smtClean="0"/>
              <a:t>2016/7/30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41D89-4BB6-4CD2-B2E2-DD317CABD85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876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1D89-4BB6-4CD2-B2E2-DD317CABD854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356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77EF-5947-40F3-8DCF-035E0D4CAE16}" type="datetimeFigureOut">
              <a:rPr kumimoji="1" lang="ja-JP" altLang="en-US" smtClean="0"/>
              <a:pPr/>
              <a:t>2016/7/30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78F9-5D6C-4AC8-A75B-81083C37085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77EF-5947-40F3-8DCF-035E0D4CAE16}" type="datetimeFigureOut">
              <a:rPr kumimoji="1" lang="ja-JP" altLang="en-US" smtClean="0"/>
              <a:pPr/>
              <a:t>2016/7/30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78F9-5D6C-4AC8-A75B-81083C37085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77EF-5947-40F3-8DCF-035E0D4CAE16}" type="datetimeFigureOut">
              <a:rPr kumimoji="1" lang="ja-JP" altLang="en-US" smtClean="0"/>
              <a:pPr/>
              <a:t>2016/7/30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78F9-5D6C-4AC8-A75B-81083C37085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77EF-5947-40F3-8DCF-035E0D4CAE16}" type="datetimeFigureOut">
              <a:rPr kumimoji="1" lang="ja-JP" altLang="en-US" smtClean="0"/>
              <a:pPr/>
              <a:t>2016/7/30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78F9-5D6C-4AC8-A75B-81083C37085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77EF-5947-40F3-8DCF-035E0D4CAE16}" type="datetimeFigureOut">
              <a:rPr kumimoji="1" lang="ja-JP" altLang="en-US" smtClean="0"/>
              <a:pPr/>
              <a:t>2016/7/30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78F9-5D6C-4AC8-A75B-81083C37085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77EF-5947-40F3-8DCF-035E0D4CAE16}" type="datetimeFigureOut">
              <a:rPr kumimoji="1" lang="ja-JP" altLang="en-US" smtClean="0"/>
              <a:pPr/>
              <a:t>2016/7/30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78F9-5D6C-4AC8-A75B-81083C37085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77EF-5947-40F3-8DCF-035E0D4CAE16}" type="datetimeFigureOut">
              <a:rPr kumimoji="1" lang="ja-JP" altLang="en-US" smtClean="0"/>
              <a:pPr/>
              <a:t>2016/7/30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78F9-5D6C-4AC8-A75B-81083C37085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77EF-5947-40F3-8DCF-035E0D4CAE16}" type="datetimeFigureOut">
              <a:rPr kumimoji="1" lang="ja-JP" altLang="en-US" smtClean="0"/>
              <a:pPr/>
              <a:t>2016/7/30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78F9-5D6C-4AC8-A75B-81083C37085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77EF-5947-40F3-8DCF-035E0D4CAE16}" type="datetimeFigureOut">
              <a:rPr kumimoji="1" lang="ja-JP" altLang="en-US" smtClean="0"/>
              <a:pPr/>
              <a:t>2016/7/30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78F9-5D6C-4AC8-A75B-81083C37085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77EF-5947-40F3-8DCF-035E0D4CAE16}" type="datetimeFigureOut">
              <a:rPr kumimoji="1" lang="ja-JP" altLang="en-US" smtClean="0"/>
              <a:pPr/>
              <a:t>2016/7/30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78F9-5D6C-4AC8-A75B-81083C37085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77EF-5947-40F3-8DCF-035E0D4CAE16}" type="datetimeFigureOut">
              <a:rPr kumimoji="1" lang="ja-JP" altLang="en-US" smtClean="0"/>
              <a:pPr/>
              <a:t>2016/7/30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78F9-5D6C-4AC8-A75B-81083C37085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577EF-5947-40F3-8DCF-035E0D4CAE16}" type="datetimeFigureOut">
              <a:rPr kumimoji="1" lang="ja-JP" altLang="en-US" smtClean="0"/>
              <a:pPr/>
              <a:t>2016/7/30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978F9-5D6C-4AC8-A75B-81083C37085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33265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Pediatric Oncology and Clinical Pediatrics</a:t>
            </a:r>
          </a:p>
          <a:p>
            <a:r>
              <a:rPr lang="en-US" altLang="ja-JP" sz="2800" dirty="0" smtClean="0"/>
              <a:t>                  Toronto, Canada       Aug 11, 2016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556792"/>
            <a:ext cx="87129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Improvement of</a:t>
            </a:r>
          </a:p>
          <a:p>
            <a:r>
              <a:rPr kumimoji="1" lang="en-US" altLang="ja-JP" sz="4400" dirty="0" smtClean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Karyomegalic Interstitial Nephritis</a:t>
            </a:r>
          </a:p>
          <a:p>
            <a:r>
              <a:rPr kumimoji="1" lang="en-US" altLang="ja-JP" sz="4400" dirty="0" smtClean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Three Years After Ifosfamide and</a:t>
            </a:r>
          </a:p>
          <a:p>
            <a:r>
              <a:rPr lang="en-US" altLang="ja-JP" sz="4400" dirty="0" smtClean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Cisplatin Therapy by Corticosteroid.</a:t>
            </a:r>
            <a:endParaRPr kumimoji="1" lang="ja-JP" altLang="en-US" sz="44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5140349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Tomokazu Matsuura</a:t>
            </a:r>
          </a:p>
          <a:p>
            <a:r>
              <a:rPr kumimoji="1"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National Hospital Organization Tokyo Medical Center, Tokyo, Japan</a:t>
            </a:r>
            <a:endParaRPr kumimoji="1"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7040" y="524983"/>
            <a:ext cx="1295400" cy="117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5536" y="11663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Potential risk factors for persistent nephrotoxicity</a:t>
            </a:r>
          </a:p>
          <a:p>
            <a:r>
              <a:rPr lang="en-US" altLang="ja-JP" sz="2400" b="1" dirty="0" smtClean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Induced by ifosfamide</a:t>
            </a:r>
            <a:r>
              <a:rPr kumimoji="1" lang="en-US" altLang="ja-JP" sz="2400" b="1" dirty="0" smtClean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endParaRPr kumimoji="1" lang="ja-JP" altLang="en-US" sz="2400" b="1" dirty="0">
              <a:solidFill>
                <a:srgbClr val="7030A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784464"/>
              </p:ext>
            </p:extLst>
          </p:nvPr>
        </p:nvGraphicFramePr>
        <p:xfrm>
          <a:off x="323528" y="1068332"/>
          <a:ext cx="8496944" cy="3584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516"/>
                <a:gridCol w="6002428"/>
              </a:tblGrid>
              <a:tr h="420802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lt"/>
                        </a:rPr>
                        <a:t>References</a:t>
                      </a:r>
                      <a:endParaRPr kumimoji="1" lang="ja-JP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lt"/>
                        </a:rPr>
                        <a:t>Reported risk</a:t>
                      </a:r>
                      <a:r>
                        <a:rPr kumimoji="1" lang="en-US" altLang="ja-JP" baseline="0" dirty="0" smtClean="0">
                          <a:latin typeface="+mn-lt"/>
                        </a:rPr>
                        <a:t> factors</a:t>
                      </a:r>
                      <a:endParaRPr kumimoji="1" lang="ja-JP" altLang="en-US" dirty="0">
                        <a:latin typeface="+mn-lt"/>
                      </a:endParaRPr>
                    </a:p>
                  </a:txBody>
                  <a:tcPr/>
                </a:tc>
              </a:tr>
              <a:tr h="420802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lt"/>
                        </a:rPr>
                        <a:t>Loebstein</a:t>
                      </a:r>
                      <a:r>
                        <a:rPr kumimoji="1" lang="en-US" altLang="ja-JP" baseline="0" dirty="0" smtClean="0">
                          <a:latin typeface="+mn-lt"/>
                        </a:rPr>
                        <a:t> et al. </a:t>
                      </a:r>
                      <a:r>
                        <a:rPr kumimoji="1" lang="en-US" altLang="ja-JP" sz="1400" baseline="0" dirty="0" smtClean="0">
                          <a:latin typeface="+mn-lt"/>
                        </a:rPr>
                        <a:t>(1)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Children &lt; 3 years of age at time of treatment</a:t>
                      </a:r>
                    </a:p>
                    <a:p>
                      <a:r>
                        <a:rPr kumimoji="1" lang="en-US" altLang="ja-JP" b="1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Cumulative ifosfamide doses (&gt; 45 g/m</a:t>
                      </a:r>
                      <a:r>
                        <a:rPr kumimoji="1" lang="en-US" altLang="ja-JP" b="1" baseline="3000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</a:t>
                      </a:r>
                      <a:r>
                        <a:rPr kumimoji="1" lang="en-US" altLang="ja-JP" b="1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)</a:t>
                      </a:r>
                      <a:endParaRPr kumimoji="1" lang="ja-JP" altLang="en-US" b="1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</a:tr>
              <a:tr h="420802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lt"/>
                        </a:rPr>
                        <a:t>Skinner et al. </a:t>
                      </a:r>
                      <a:r>
                        <a:rPr kumimoji="1" lang="en-US" altLang="ja-JP" sz="1400" dirty="0" smtClean="0">
                          <a:latin typeface="+mn-lt"/>
                        </a:rPr>
                        <a:t>(2) 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High cumulative ifosfamide doses (&gt; 119 g/m</a:t>
                      </a:r>
                      <a:r>
                        <a:rPr kumimoji="1" lang="en-US" altLang="ja-JP" b="1" baseline="30000" dirty="0" smtClean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</a:t>
                      </a: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)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</a:tr>
              <a:tr h="420802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lt"/>
                        </a:rPr>
                        <a:t>Skinner </a:t>
                      </a:r>
                      <a:r>
                        <a:rPr kumimoji="1" lang="en-US" altLang="ja-JP" sz="1400" dirty="0" smtClean="0">
                          <a:latin typeface="+mn-lt"/>
                        </a:rPr>
                        <a:t>(3)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Children &lt;3 years of age at time of treatment</a:t>
                      </a:r>
                    </a:p>
                    <a:p>
                      <a:r>
                        <a:rPr kumimoji="1" lang="en-US" altLang="ja-JP" b="1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Cumulative ifosfamide doses (&gt;80 g/m</a:t>
                      </a:r>
                      <a:r>
                        <a:rPr kumimoji="1" lang="en-US" altLang="ja-JP" b="1" baseline="3000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</a:t>
                      </a:r>
                      <a:r>
                        <a:rPr kumimoji="1" lang="en-US" altLang="ja-JP" b="1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)</a:t>
                      </a:r>
                    </a:p>
                    <a:p>
                      <a:r>
                        <a:rPr kumimoji="1" lang="en-US" altLang="ja-JP" b="1" dirty="0" smtClean="0">
                          <a:solidFill>
                            <a:srgbClr val="C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Previous or concurrent cisplatin</a:t>
                      </a:r>
                    </a:p>
                    <a:p>
                      <a:r>
                        <a:rPr kumimoji="1" lang="en-US" altLang="ja-JP" dirty="0" smtClean="0">
                          <a:latin typeface="+mn-lt"/>
                        </a:rPr>
                        <a:t>Previous unilateral</a:t>
                      </a:r>
                      <a:r>
                        <a:rPr kumimoji="1" lang="en-US" altLang="ja-JP" baseline="0" dirty="0" smtClean="0">
                          <a:latin typeface="+mn-lt"/>
                        </a:rPr>
                        <a:t> nephrectomy</a:t>
                      </a:r>
                    </a:p>
                    <a:p>
                      <a:r>
                        <a:rPr kumimoji="1" lang="en-US" altLang="ja-JP" baseline="0" dirty="0" smtClean="0">
                          <a:latin typeface="+mn-lt"/>
                        </a:rPr>
                        <a:t>Pre-existing renal impairment or tumor invasion</a:t>
                      </a:r>
                      <a:endParaRPr kumimoji="1" lang="ja-JP" altLang="en-US" dirty="0">
                        <a:latin typeface="+mn-lt"/>
                      </a:endParaRPr>
                    </a:p>
                  </a:txBody>
                  <a:tcPr/>
                </a:tc>
              </a:tr>
              <a:tr h="420802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lt"/>
                        </a:rPr>
                        <a:t>Stohr et al. </a:t>
                      </a:r>
                      <a:r>
                        <a:rPr kumimoji="1" lang="en-US" altLang="ja-JP" sz="1400" dirty="0" smtClean="0">
                          <a:latin typeface="+mn-lt"/>
                        </a:rPr>
                        <a:t>(4)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High cumulative dose of ifosfamide</a:t>
                      </a:r>
                    </a:p>
                    <a:p>
                      <a:r>
                        <a:rPr kumimoji="1" lang="en-US" altLang="ja-JP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Children &lt;4 years of age at time of diagnosis</a:t>
                      </a:r>
                      <a:endParaRPr kumimoji="1" lang="ja-JP" altLang="en-US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539552" y="4725144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kumimoji="1" lang="en-US" altLang="ja-JP" sz="1200" dirty="0" smtClean="0"/>
              <a:t>Loebstein R et al. Risk factors for long-term outcome of ifosfamide-induced nephrotoxicity in children.</a:t>
            </a:r>
          </a:p>
          <a:p>
            <a:r>
              <a:rPr lang="en-US" altLang="ja-JP" sz="1200" i="1" dirty="0"/>
              <a:t> </a:t>
            </a:r>
            <a:r>
              <a:rPr lang="en-US" altLang="ja-JP" sz="1200" i="1" dirty="0" smtClean="0"/>
              <a:t>      J Clin Pharmacol</a:t>
            </a:r>
            <a:r>
              <a:rPr lang="en-US" altLang="ja-JP" sz="1200" dirty="0" smtClean="0"/>
              <a:t>. 1999; 39(5): 454-461.</a:t>
            </a:r>
          </a:p>
          <a:p>
            <a:endParaRPr kumimoji="1" lang="en-US" altLang="ja-JP" sz="1200" dirty="0"/>
          </a:p>
          <a:p>
            <a:r>
              <a:rPr lang="en-US" altLang="ja-JP" sz="1200" dirty="0" smtClean="0"/>
              <a:t>(2) Skinner R et al. Risk factors for nephrotoxicity after ifosfamide treatment in children: a UKCCSG Late Effects Group study.</a:t>
            </a:r>
          </a:p>
          <a:p>
            <a:r>
              <a:rPr kumimoji="1" lang="en-US" altLang="ja-JP" sz="1200" dirty="0"/>
              <a:t> </a:t>
            </a:r>
            <a:r>
              <a:rPr kumimoji="1" lang="en-US" altLang="ja-JP" sz="1200" dirty="0" smtClean="0"/>
              <a:t>     United Kingdom Children’s Cancer Study Group. </a:t>
            </a:r>
            <a:r>
              <a:rPr kumimoji="1" lang="en-US" altLang="ja-JP" sz="1200" i="1" dirty="0" smtClean="0"/>
              <a:t>Br J Cancer</a:t>
            </a:r>
            <a:r>
              <a:rPr kumimoji="1" lang="en-US" altLang="ja-JP" sz="1200" dirty="0" smtClean="0"/>
              <a:t>. 2000; 82(10): 1636-1645.</a:t>
            </a:r>
          </a:p>
          <a:p>
            <a:endParaRPr lang="en-US" altLang="ja-JP" sz="1200" dirty="0"/>
          </a:p>
          <a:p>
            <a:r>
              <a:rPr kumimoji="1" lang="en-US" altLang="ja-JP" sz="1200" dirty="0" smtClean="0"/>
              <a:t>(3) Skinner R. Chronic ifosfamide nephrotoxicity in children. </a:t>
            </a:r>
            <a:r>
              <a:rPr kumimoji="1" lang="en-US" altLang="ja-JP" sz="1200" i="1" dirty="0" smtClean="0"/>
              <a:t>Med Pediatr Oncol</a:t>
            </a:r>
            <a:r>
              <a:rPr kumimoji="1" lang="en-US" altLang="ja-JP" sz="1200" dirty="0" smtClean="0"/>
              <a:t>. 2003; 41(3): 190-197.</a:t>
            </a:r>
          </a:p>
          <a:p>
            <a:endParaRPr lang="en-US" altLang="ja-JP" sz="1200" dirty="0"/>
          </a:p>
          <a:p>
            <a:r>
              <a:rPr kumimoji="1" lang="en-US" altLang="ja-JP" sz="1200" dirty="0" smtClean="0"/>
              <a:t>(4) Stohr W et al. Ifosfamide-induced nephrotoxicity in 593 sarcoma patients: a report from the Late Effects Surveillance System.</a:t>
            </a:r>
          </a:p>
          <a:p>
            <a:r>
              <a:rPr lang="en-US" altLang="ja-JP" sz="1200" dirty="0"/>
              <a:t> </a:t>
            </a:r>
            <a:r>
              <a:rPr lang="en-US" altLang="ja-JP" sz="1200" dirty="0" smtClean="0"/>
              <a:t>     </a:t>
            </a:r>
            <a:r>
              <a:rPr lang="en-US" altLang="ja-JP" sz="1200" i="1" dirty="0" smtClean="0"/>
              <a:t>Pediatr Blood Cancer</a:t>
            </a:r>
            <a:r>
              <a:rPr lang="en-US" altLang="ja-JP" sz="1200" dirty="0" smtClean="0"/>
              <a:t>. 2007; 48(4): 447-452.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79512" y="260648"/>
            <a:ext cx="8712968" cy="525658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332656"/>
            <a:ext cx="892899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Clinical manifestation of ifosfamide-induced nephrotoxicity</a:t>
            </a:r>
          </a:p>
          <a:p>
            <a:endParaRPr kumimoji="1" lang="en-US" altLang="ja-JP" sz="2400" b="1" dirty="0" smtClean="0">
              <a:solidFill>
                <a:srgbClr val="7030A0"/>
              </a:solidFill>
              <a:ea typeface="+mj-ea"/>
            </a:endParaRPr>
          </a:p>
          <a:p>
            <a:r>
              <a:rPr lang="en-US" altLang="ja-JP" sz="24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Proximal tubular toxicity</a:t>
            </a:r>
          </a:p>
          <a:p>
            <a:r>
              <a:rPr lang="en-US" altLang="ja-JP" sz="2400" b="1" dirty="0" smtClean="0">
                <a:ea typeface="+mj-ea"/>
              </a:rPr>
              <a:t>     </a:t>
            </a:r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Fanconi’s syndrome including:</a:t>
            </a:r>
          </a:p>
          <a:p>
            <a:r>
              <a:rPr kumimoji="1"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</a:t>
            </a:r>
            <a:r>
              <a:rPr kumimoji="1"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Urinary loss of glucose, amino acids and low molecular mass proteins</a:t>
            </a:r>
          </a:p>
          <a:p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Phosphaturia,  </a:t>
            </a:r>
            <a:r>
              <a:rPr kumimoji="1"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Hypophosphatemic rickets,  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Kaluria,  </a:t>
            </a:r>
            <a:r>
              <a:rPr kumimoji="1"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Hypokalemia</a:t>
            </a:r>
          </a:p>
          <a:p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Bicarbonaturia,  Proximal renal tubular acidosis</a:t>
            </a:r>
          </a:p>
          <a:p>
            <a:endParaRPr kumimoji="1" lang="en-US" altLang="ja-JP" sz="2400" b="1" dirty="0" smtClean="0">
              <a:ea typeface="+mj-ea"/>
            </a:endParaRPr>
          </a:p>
          <a:p>
            <a:r>
              <a:rPr lang="en-US" altLang="ja-JP" sz="2400" b="1" dirty="0" smtClean="0">
                <a:solidFill>
                  <a:srgbClr val="C00000"/>
                </a:solidFill>
                <a:ea typeface="+mj-ea"/>
              </a:rPr>
              <a:t>Glomerular toxicity</a:t>
            </a:r>
          </a:p>
          <a:p>
            <a:r>
              <a:rPr lang="en-US" altLang="ja-JP" b="1" dirty="0" smtClean="0">
                <a:ea typeface="+mj-ea"/>
              </a:rPr>
              <a:t>          Reduced GFR,  Increased serum urea and creatinine concentration</a:t>
            </a:r>
          </a:p>
          <a:p>
            <a:r>
              <a:rPr kumimoji="1" lang="en-US" altLang="ja-JP" b="1" dirty="0" smtClean="0">
                <a:ea typeface="+mj-ea"/>
              </a:rPr>
              <a:t>          Chronic renal failure</a:t>
            </a:r>
          </a:p>
          <a:p>
            <a:endParaRPr lang="en-US" altLang="ja-JP" sz="2400" b="1" dirty="0" smtClean="0">
              <a:ea typeface="+mj-ea"/>
            </a:endParaRPr>
          </a:p>
          <a:p>
            <a:r>
              <a:rPr kumimoji="1" lang="en-US" altLang="ja-JP" sz="2400" b="1" dirty="0" smtClean="0">
                <a:solidFill>
                  <a:srgbClr val="C00000"/>
                </a:solidFill>
                <a:ea typeface="+mj-ea"/>
              </a:rPr>
              <a:t>Distal tubular toxicity</a:t>
            </a:r>
          </a:p>
          <a:p>
            <a:r>
              <a:rPr lang="en-US" altLang="ja-JP" b="1" dirty="0" smtClean="0">
                <a:ea typeface="+mj-ea"/>
              </a:rPr>
              <a:t>          Nephrogenic diabetes insipidus</a:t>
            </a:r>
          </a:p>
          <a:p>
            <a:r>
              <a:rPr kumimoji="1" lang="en-US" altLang="ja-JP" b="1" dirty="0" smtClean="0">
                <a:ea typeface="+mj-ea"/>
              </a:rPr>
              <a:t>          Distal renal tubular acidosis</a:t>
            </a:r>
            <a:endParaRPr kumimoji="1" lang="ja-JP" altLang="en-US" b="1" dirty="0"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566124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</a:t>
            </a:r>
            <a:r>
              <a:rPr kumimoji="1" lang="en-US" altLang="ja-JP" sz="2000" b="1" dirty="0" smtClean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ephrotoxicity most commonly manifests as proximal tubule damage.</a:t>
            </a:r>
          </a:p>
          <a:p>
            <a:r>
              <a:rPr lang="en-US" altLang="ja-JP" sz="2000" b="1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Glomerular toxicity is normally secondary to that of tubular.</a:t>
            </a:r>
            <a:r>
              <a:rPr kumimoji="1" lang="en-US" altLang="ja-JP" sz="2000" b="1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</a:p>
          <a:p>
            <a:endParaRPr kumimoji="1" lang="en-US" altLang="ja-JP" sz="1000" b="1" dirty="0" smtClean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1400" b="1" dirty="0" smtClean="0">
                <a:solidFill>
                  <a:srgbClr val="002060"/>
                </a:solidFill>
              </a:rPr>
              <a:t>         (Prasad VK et al. </a:t>
            </a:r>
            <a:r>
              <a:rPr lang="en-US" altLang="ja-JP" sz="1400" b="1" i="1" dirty="0" smtClean="0">
                <a:solidFill>
                  <a:srgbClr val="002060"/>
                </a:solidFill>
              </a:rPr>
              <a:t>Med Pediatr Oncol</a:t>
            </a:r>
            <a:r>
              <a:rPr lang="en-US" altLang="ja-JP" sz="1400" b="1" dirty="0" smtClean="0">
                <a:solidFill>
                  <a:srgbClr val="002060"/>
                </a:solidFill>
              </a:rPr>
              <a:t>. 1996; 27: 149-155)</a:t>
            </a:r>
            <a:r>
              <a:rPr kumimoji="1" lang="en-US" altLang="ja-JP" sz="1400" b="1" dirty="0" smtClean="0">
                <a:solidFill>
                  <a:srgbClr val="002060"/>
                </a:solidFill>
              </a:rPr>
              <a:t> </a:t>
            </a:r>
            <a:endParaRPr kumimoji="1" lang="ja-JP" altLang="en-US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35482"/>
            <a:ext cx="8637127" cy="349371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テキスト ボックス 2"/>
          <p:cNvSpPr txBox="1"/>
          <p:nvPr/>
        </p:nvSpPr>
        <p:spPr>
          <a:xfrm>
            <a:off x="251520" y="18864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Ifosfamide</a:t>
            </a:r>
            <a:r>
              <a:rPr kumimoji="1"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is almost identical in structure to </a:t>
            </a:r>
            <a:r>
              <a:rPr kumimoji="1" lang="en-US" altLang="ja-JP" sz="2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Cyclophosphamide</a:t>
            </a:r>
            <a:r>
              <a:rPr kumimoji="1"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, 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varying only in the position of one chloroethyl group.</a:t>
            </a:r>
            <a:endParaRPr kumimoji="1"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83568" y="3284984"/>
            <a:ext cx="1440160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308304" y="3753528"/>
            <a:ext cx="1440160" cy="4675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720080" y="5795972"/>
            <a:ext cx="8028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Nephrotoxicity:  ifosfamide &gt;  cyclophosphamide</a:t>
            </a:r>
            <a:endParaRPr lang="ja-JP" altLang="en-US" sz="2800" b="1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052" name="AutoShape 4" descr="Fig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9"/>
            <a:ext cx="7272808" cy="61206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" name="正方形/長方形 1"/>
          <p:cNvSpPr/>
          <p:nvPr/>
        </p:nvSpPr>
        <p:spPr>
          <a:xfrm>
            <a:off x="827584" y="332656"/>
            <a:ext cx="2664296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27584" y="5085184"/>
            <a:ext cx="2664296" cy="12961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Active cytotoxic agent</a:t>
            </a:r>
            <a:endParaRPr kumimoji="1" lang="ja-JP" altLang="en-US" b="1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6012160" y="476672"/>
            <a:ext cx="1872208" cy="187220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12160" y="23488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Nephrotoxic agent</a:t>
            </a:r>
            <a:endParaRPr kumimoji="1" lang="ja-JP" altLang="en-US" b="1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563888" y="5085184"/>
            <a:ext cx="1944216" cy="122413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07904" y="634627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Urotoxic agent</a:t>
            </a:r>
            <a:endParaRPr kumimoji="1" lang="ja-JP" altLang="en-US" b="1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11960" y="3278594"/>
            <a:ext cx="3240360" cy="144655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Ifosfamide metabolism</a:t>
            </a:r>
            <a:endParaRPr kumimoji="1" lang="ja-JP" altLang="en-US" sz="4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4211960" y="2492896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663606" y="232117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50%</a:t>
            </a:r>
            <a:endParaRPr kumimoji="1" lang="ja-JP" altLang="en-US" b="1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63888" y="26369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(cyclophosphamide: 10%           ) 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6084168" y="280863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51520" y="1988840"/>
            <a:ext cx="8712968" cy="46805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260648"/>
            <a:ext cx="9001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Nephrotoxicity:  ifosfamide(IFO)  &gt;  cyclophosphamide(CF)</a:t>
            </a:r>
          </a:p>
          <a:p>
            <a:endParaRPr lang="en-US" altLang="ja-JP" sz="2400" b="1" dirty="0" smtClean="0"/>
          </a:p>
          <a:p>
            <a:r>
              <a:rPr kumimoji="1" lang="en-US" altLang="ja-JP" sz="2400" b="1" dirty="0" smtClean="0"/>
              <a:t>   (The metabolite of both of them, </a:t>
            </a:r>
            <a:r>
              <a:rPr kumimoji="1" lang="en-US" altLang="ja-JP" sz="2400" b="1" dirty="0" smtClean="0">
                <a:solidFill>
                  <a:srgbClr val="003300"/>
                </a:solidFill>
              </a:rPr>
              <a:t>chloroacetaldehyde (CAA),</a:t>
            </a:r>
          </a:p>
          <a:p>
            <a:r>
              <a:rPr lang="en-US" altLang="ja-JP" sz="2400" b="1" dirty="0" smtClean="0"/>
              <a:t>     is responsible for nephrotoxicity.)</a:t>
            </a:r>
            <a:r>
              <a:rPr kumimoji="1" lang="en-US" altLang="ja-JP" sz="2400" b="1" dirty="0" smtClean="0"/>
              <a:t> </a:t>
            </a:r>
          </a:p>
          <a:p>
            <a:endParaRPr lang="en-US" altLang="ja-JP" sz="2400" b="1" dirty="0" smtClean="0"/>
          </a:p>
          <a:p>
            <a:r>
              <a:rPr kumimoji="1" lang="en-US" altLang="ja-JP" sz="2400" b="1" dirty="0" smtClean="0"/>
              <a:t>Reason:   </a:t>
            </a:r>
            <a:r>
              <a:rPr kumimoji="1" lang="en-US" altLang="ja-JP" dirty="0" smtClean="0"/>
              <a:t>(Hanly L et al. </a:t>
            </a:r>
            <a:r>
              <a:rPr kumimoji="1" lang="en-US" altLang="ja-JP" i="1" dirty="0" smtClean="0"/>
              <a:t>Expert Opin Drug Saf. </a:t>
            </a:r>
            <a:r>
              <a:rPr kumimoji="1" lang="en-US" altLang="ja-JP" dirty="0" smtClean="0"/>
              <a:t>2009; 8(2): 155-168)</a:t>
            </a:r>
            <a:endParaRPr kumimoji="1" lang="en-US" altLang="ja-JP" sz="2400" dirty="0" smtClean="0"/>
          </a:p>
          <a:p>
            <a:endParaRPr lang="en-US" altLang="ja-JP" sz="2400" b="1" dirty="0" smtClean="0"/>
          </a:p>
          <a:p>
            <a:pPr marL="457200" indent="-457200">
              <a:buAutoNum type="arabicParenBoth"/>
            </a:pPr>
            <a:r>
              <a:rPr lang="en-US" altLang="ja-JP" sz="2400" b="1" dirty="0" smtClean="0"/>
              <a:t>Up to 50% of IFO metabolism occurs through the side chain</a:t>
            </a:r>
          </a:p>
          <a:p>
            <a:pPr marL="457200" indent="-457200"/>
            <a:r>
              <a:rPr kumimoji="1" lang="en-US" altLang="ja-JP" sz="2400" b="1" dirty="0" smtClean="0"/>
              <a:t>       pathway producing CAA,</a:t>
            </a:r>
          </a:p>
          <a:p>
            <a:pPr marL="457200" indent="-457200"/>
            <a:r>
              <a:rPr lang="en-US" altLang="ja-JP" sz="2400" b="1" dirty="0" smtClean="0"/>
              <a:t>       although it only accounts for 10% of metabolism in CF.</a:t>
            </a:r>
          </a:p>
          <a:p>
            <a:pPr marL="457200" indent="-457200"/>
            <a:endParaRPr kumimoji="1" lang="en-US" altLang="ja-JP" sz="2400" b="1" dirty="0" smtClean="0"/>
          </a:p>
          <a:p>
            <a:pPr marL="457200" indent="-457200"/>
            <a:r>
              <a:rPr lang="en-US" altLang="ja-JP" sz="2400" b="1" dirty="0" smtClean="0"/>
              <a:t>(2) IFO requires a greater therapeutic dose to </a:t>
            </a:r>
            <a:r>
              <a:rPr kumimoji="1" lang="en-US" altLang="ja-JP" sz="2400" b="1" dirty="0" smtClean="0"/>
              <a:t>produce</a:t>
            </a:r>
          </a:p>
          <a:p>
            <a:pPr marL="457200" indent="-457200"/>
            <a:r>
              <a:rPr lang="en-US" altLang="ja-JP" sz="2400" b="1" dirty="0" smtClean="0"/>
              <a:t>      the same amount of alkylating agent</a:t>
            </a:r>
          </a:p>
          <a:p>
            <a:pPr marL="457200" indent="-457200"/>
            <a:r>
              <a:rPr kumimoji="1" lang="en-US" altLang="ja-JP" sz="2400" b="1" dirty="0" smtClean="0"/>
              <a:t>      when compared  to CF.</a:t>
            </a:r>
          </a:p>
          <a:p>
            <a:pPr marL="457200" indent="-457200"/>
            <a:endParaRPr lang="en-US" altLang="ja-JP" sz="2400" b="1" dirty="0" smtClean="0"/>
          </a:p>
          <a:p>
            <a:pPr marL="457200" indent="-457200"/>
            <a:r>
              <a:rPr lang="en-US" altLang="ja-JP" sz="2400" b="1" dirty="0" smtClean="0">
                <a:latin typeface="Calibri"/>
              </a:rPr>
              <a:t>→ </a:t>
            </a:r>
            <a:r>
              <a:rPr lang="en-US" altLang="ja-JP" sz="2400" b="1" dirty="0" smtClean="0">
                <a:solidFill>
                  <a:srgbClr val="CC0000"/>
                </a:solidFill>
                <a:latin typeface="Calibri"/>
              </a:rPr>
              <a:t>This leads to CAA quantities that are as much as 100-fold higher with IFO than the amounts being produced from CF.</a:t>
            </a:r>
            <a:endParaRPr kumimoji="1" lang="en-US" altLang="ja-JP" sz="2400" b="1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メモ 2"/>
          <p:cNvSpPr/>
          <p:nvPr/>
        </p:nvSpPr>
        <p:spPr>
          <a:xfrm>
            <a:off x="251520" y="404664"/>
            <a:ext cx="8496944" cy="5904656"/>
          </a:xfrm>
          <a:prstGeom prst="foldedCorner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9552" y="692696"/>
            <a:ext cx="799288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CAA (chloroacetaldehyde)</a:t>
            </a:r>
          </a:p>
          <a:p>
            <a:endParaRPr lang="en-US" altLang="ja-JP" sz="2800" dirty="0" smtClean="0"/>
          </a:p>
          <a:p>
            <a:r>
              <a:rPr kumimoji="1" lang="en-US" altLang="ja-JP" sz="2400" dirty="0" smtClean="0"/>
              <a:t> - 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Local renal production of CAA can be responsible for</a:t>
            </a:r>
          </a:p>
          <a:p>
            <a:r>
              <a:rPr lang="en-US" altLang="ja-JP" sz="2400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IFO-induced nephrotoxicity.</a:t>
            </a:r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 - Tubular epithelial CYP2B6 can inactivate IFO to release CAA.</a:t>
            </a:r>
          </a:p>
          <a:p>
            <a:r>
              <a:rPr lang="en-US" altLang="ja-JP" dirty="0" smtClean="0"/>
              <a:t>             (Goren MP et al. </a:t>
            </a:r>
            <a:r>
              <a:rPr lang="en-US" altLang="ja-JP" i="1" dirty="0" smtClean="0"/>
              <a:t>Lancet.</a:t>
            </a:r>
            <a:r>
              <a:rPr lang="en-US" altLang="ja-JP" dirty="0" smtClean="0"/>
              <a:t> 1986; 2(8517): 1219-1220)</a:t>
            </a:r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 - </a:t>
            </a:r>
            <a:r>
              <a:rPr lang="en-US" altLang="ja-JP" sz="2400" dirty="0" smtClean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High concentrations of CAA lead to</a:t>
            </a:r>
          </a:p>
          <a:p>
            <a:r>
              <a:rPr lang="en-US" altLang="ja-JP" sz="2400" dirty="0" smtClean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depletion of intracellular glutathione and ATP levels,</a:t>
            </a:r>
          </a:p>
          <a:p>
            <a:r>
              <a:rPr lang="en-US" altLang="ja-JP" sz="2400" dirty="0" smtClean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resulting in impaired tubular epithelial cell function</a:t>
            </a:r>
          </a:p>
          <a:p>
            <a:r>
              <a:rPr lang="en-US" altLang="ja-JP" sz="2400" dirty="0" smtClean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and acute injury. </a:t>
            </a:r>
          </a:p>
          <a:p>
            <a:r>
              <a:rPr kumimoji="1" lang="en-US" altLang="ja-JP" dirty="0" smtClean="0"/>
              <a:t>             (Lind MJ et al. </a:t>
            </a:r>
            <a:r>
              <a:rPr kumimoji="1" lang="en-US" altLang="ja-JP" i="1" dirty="0" smtClean="0"/>
              <a:t>Biochem Pharmacol </a:t>
            </a:r>
            <a:r>
              <a:rPr kumimoji="1" lang="en-US" altLang="ja-JP" dirty="0" smtClean="0"/>
              <a:t>1989; 38(11): 1835-1840)</a:t>
            </a:r>
          </a:p>
          <a:p>
            <a:r>
              <a:rPr lang="en-US" altLang="ja-JP" dirty="0" smtClean="0"/>
              <a:t>             (Yassen Z et al. </a:t>
            </a:r>
            <a:r>
              <a:rPr lang="en-US" altLang="ja-JP" i="1" dirty="0" smtClean="0"/>
              <a:t>Arch Toxicol. </a:t>
            </a:r>
            <a:r>
              <a:rPr lang="en-US" altLang="ja-JP" dirty="0" smtClean="0"/>
              <a:t>2008; 82(9): 607-614)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323528" y="476672"/>
            <a:ext cx="8352928" cy="432048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5576" y="908720"/>
            <a:ext cx="770485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In most patients, ifosfamide-induced decreased</a:t>
            </a:r>
          </a:p>
          <a:p>
            <a:r>
              <a:rPr lang="en-US" altLang="ja-JP" sz="2800" b="1" dirty="0" smtClean="0"/>
              <a:t>kidney function is temporary, and kidney function</a:t>
            </a:r>
          </a:p>
          <a:p>
            <a:r>
              <a:rPr kumimoji="1" lang="en-US" altLang="ja-JP" sz="2800" b="1" dirty="0" smtClean="0"/>
              <a:t>appears to normalize upon cessation of therapy.</a:t>
            </a:r>
          </a:p>
          <a:p>
            <a:endParaRPr lang="en-US" altLang="ja-JP" sz="2800" b="1" dirty="0"/>
          </a:p>
          <a:p>
            <a:r>
              <a:rPr kumimoji="1" lang="en-US" altLang="ja-JP" sz="2800" b="1" dirty="0" smtClean="0">
                <a:solidFill>
                  <a:srgbClr val="C00000"/>
                </a:solidFill>
              </a:rPr>
              <a:t>Rarely, the ifosfamide-related kidney injury</a:t>
            </a:r>
            <a:r>
              <a:rPr lang="ja-JP" altLang="en-US" sz="2800" b="1" dirty="0" smtClean="0">
                <a:solidFill>
                  <a:srgbClr val="C00000"/>
                </a:solidFill>
              </a:rPr>
              <a:t> </a:t>
            </a:r>
            <a:r>
              <a:rPr lang="en-US" altLang="ja-JP" sz="2800" b="1" dirty="0" smtClean="0">
                <a:solidFill>
                  <a:srgbClr val="C00000"/>
                </a:solidFill>
              </a:rPr>
              <a:t>is</a:t>
            </a:r>
          </a:p>
          <a:p>
            <a:r>
              <a:rPr kumimoji="1" lang="en-US" altLang="ja-JP" sz="2800" b="1" dirty="0" smtClean="0">
                <a:solidFill>
                  <a:srgbClr val="C00000"/>
                </a:solidFill>
              </a:rPr>
              <a:t>progressive, leading to end-stage kidney disease.</a:t>
            </a:r>
          </a:p>
          <a:p>
            <a:endParaRPr lang="en-US" altLang="ja-JP" sz="2800" dirty="0"/>
          </a:p>
          <a:p>
            <a:r>
              <a:rPr kumimoji="1" lang="en-US" altLang="ja-JP" dirty="0" smtClean="0"/>
              <a:t>               (Akilesh S et al. </a:t>
            </a:r>
            <a:r>
              <a:rPr kumimoji="1" lang="en-US" altLang="ja-JP" i="1" dirty="0" smtClean="0"/>
              <a:t>Am J Kidney Dis</a:t>
            </a:r>
            <a:r>
              <a:rPr kumimoji="1" lang="en-US" altLang="ja-JP" dirty="0" smtClean="0"/>
              <a:t>. 2014; 63(5): 843-850)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83568" y="530411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Long –term nephrotoxicity of ifosfamide is notorious.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66515"/>
            <a:ext cx="8064895" cy="603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5536" y="404664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【Case Report】</a:t>
            </a:r>
          </a:p>
          <a:p>
            <a:endParaRPr lang="en-US" altLang="ja-JP" sz="2000" dirty="0" smtClean="0"/>
          </a:p>
          <a:p>
            <a:r>
              <a:rPr lang="en-US" altLang="ja-JP" sz="2400" b="1" dirty="0" smtClean="0"/>
              <a:t>  A 15-year-old boy </a:t>
            </a:r>
            <a:r>
              <a:rPr lang="en-US" altLang="ja-JP" sz="2400" dirty="0" smtClean="0"/>
              <a:t>was referred to our hospital</a:t>
            </a:r>
          </a:p>
          <a:p>
            <a:r>
              <a:rPr lang="en-US" altLang="ja-JP" sz="2400" dirty="0" smtClean="0"/>
              <a:t>  because of </a:t>
            </a:r>
            <a:r>
              <a:rPr lang="en-US" altLang="ja-JP" sz="2400" b="1" dirty="0" smtClean="0"/>
              <a:t>the gradual deterioration of renal function</a:t>
            </a:r>
            <a:r>
              <a:rPr lang="en-US" altLang="ja-JP" sz="2400" dirty="0" smtClean="0"/>
              <a:t>.</a:t>
            </a:r>
          </a:p>
          <a:p>
            <a:endParaRPr lang="en-US" altLang="ja-JP" sz="2400" dirty="0"/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He used to be diagnosed with 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osteosarcoma of the left femur </a:t>
            </a:r>
            <a:r>
              <a:rPr lang="en-US" altLang="ja-JP" sz="2400" dirty="0" smtClean="0"/>
              <a:t>treated with </a:t>
            </a:r>
            <a:r>
              <a:rPr lang="en-US" altLang="ja-JP" sz="2400" b="1" dirty="0" smtClean="0"/>
              <a:t>systemic chemotherapy</a:t>
            </a:r>
            <a:r>
              <a:rPr lang="en-US" altLang="ja-JP" sz="2400" dirty="0" smtClean="0"/>
              <a:t>.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</a:t>
            </a:r>
            <a:r>
              <a:rPr lang="ja-JP" altLang="en-US" sz="2400" dirty="0" smtClean="0"/>
              <a:t>（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cisplatin</a:t>
            </a:r>
            <a:r>
              <a:rPr lang="en-US" altLang="ja-JP" sz="2400" dirty="0" smtClean="0"/>
              <a:t>, </a:t>
            </a:r>
            <a:r>
              <a:rPr lang="en-US" altLang="ja-JP" sz="2400" dirty="0" smtClean="0">
                <a:solidFill>
                  <a:srgbClr val="0070C0"/>
                </a:solidFill>
              </a:rPr>
              <a:t>doxorubicin</a:t>
            </a:r>
            <a:r>
              <a:rPr lang="en-US" altLang="ja-JP" sz="2400" dirty="0" smtClean="0"/>
              <a:t>, 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high dose-methotrexate</a:t>
            </a:r>
            <a:r>
              <a:rPr lang="en-US" altLang="ja-JP" sz="2400" dirty="0" smtClean="0"/>
              <a:t>, 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ifosfamide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along with surgical excision in May, 2009.</a:t>
            </a:r>
            <a:endParaRPr lang="en-US" altLang="ja-JP" sz="2400" dirty="0"/>
          </a:p>
          <a:p>
            <a:endParaRPr kumimoji="1" lang="en-US" altLang="ja-JP" sz="2400" dirty="0" smtClean="0"/>
          </a:p>
          <a:p>
            <a:pPr marL="342900" indent="-342900">
              <a:buFontTx/>
              <a:buChar char="-"/>
            </a:pPr>
            <a:r>
              <a:rPr lang="en-US" altLang="ja-JP" sz="2400" b="1" dirty="0" smtClean="0"/>
              <a:t>Treatment was complete in 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November, 2009</a:t>
            </a:r>
            <a:r>
              <a:rPr lang="en-US" altLang="ja-JP" sz="2400" dirty="0" smtClean="0"/>
              <a:t>,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 </a:t>
            </a:r>
            <a:r>
              <a:rPr lang="ja-JP" altLang="en-US" sz="2400" dirty="0"/>
              <a:t> </a:t>
            </a:r>
            <a:r>
              <a:rPr kumimoji="1" lang="en-US" altLang="ja-JP" sz="2400" dirty="0" smtClean="0"/>
              <a:t>at that time </a:t>
            </a:r>
            <a:r>
              <a:rPr kumimoji="1" lang="en-US" altLang="ja-JP" sz="2400" b="1" dirty="0" smtClean="0">
                <a:solidFill>
                  <a:srgbClr val="C00000"/>
                </a:solidFill>
              </a:rPr>
              <a:t>his serum creatinine level was 0.8 – 1.0 mg/dL</a:t>
            </a:r>
            <a:r>
              <a:rPr kumimoji="1" lang="en-US" altLang="ja-JP" sz="2400" dirty="0" smtClean="0"/>
              <a:t>.</a:t>
            </a:r>
            <a:endParaRPr kumimoji="1" lang="en-US" altLang="ja-JP" sz="2400" b="1" dirty="0" smtClean="0"/>
          </a:p>
          <a:p>
            <a:endParaRPr lang="en-US" altLang="ja-JP" sz="2400" dirty="0"/>
          </a:p>
          <a:p>
            <a:pPr marL="342900" indent="-342900">
              <a:buFontTx/>
              <a:buChar char="-"/>
            </a:pPr>
            <a:r>
              <a:rPr kumimoji="1" lang="en-US" altLang="ja-JP" sz="2400" b="1" dirty="0" smtClean="0">
                <a:solidFill>
                  <a:srgbClr val="C00000"/>
                </a:solidFill>
              </a:rPr>
              <a:t>His serum creatinine level had gradually increased 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to</a:t>
            </a:r>
          </a:p>
          <a:p>
            <a:pPr marL="342900" indent="-342900"/>
            <a:r>
              <a:rPr lang="en-US" altLang="ja-JP" sz="2400" b="1" dirty="0" smtClean="0">
                <a:solidFill>
                  <a:srgbClr val="C00000"/>
                </a:solidFill>
              </a:rPr>
              <a:t>     3.23 mg/dL until July, 2012. </a:t>
            </a:r>
          </a:p>
          <a:p>
            <a:pPr marL="342900" indent="-342900"/>
            <a:r>
              <a:rPr lang="en-US" altLang="ja-JP" sz="2400" b="1" dirty="0" smtClean="0">
                <a:solidFill>
                  <a:srgbClr val="C00000"/>
                </a:solidFill>
              </a:rPr>
              <a:t>     ( 3 years after completion of chemotherapy)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51520" y="1052736"/>
            <a:ext cx="8568952" cy="54726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251520" y="4077072"/>
            <a:ext cx="8568952" cy="2304256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573648"/>
            <a:ext cx="835292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kumimoji="1" lang="en-US" altLang="ja-JP" sz="2400" dirty="0" smtClean="0"/>
              <a:t>-  He had no history of hypertension and diabetes mellitus.</a:t>
            </a:r>
          </a:p>
          <a:p>
            <a:endParaRPr lang="en-US" altLang="ja-JP" sz="2400" dirty="0"/>
          </a:p>
          <a:p>
            <a:pPr marL="342900" indent="-342900"/>
            <a:r>
              <a:rPr kumimoji="1" lang="en-US" altLang="ja-JP" sz="2400" dirty="0" smtClean="0"/>
              <a:t>-  CT scan showed normal-sized kidneys with no hydronephrosis.</a:t>
            </a:r>
          </a:p>
          <a:p>
            <a:endParaRPr lang="en-US" altLang="ja-JP" sz="2400" dirty="0"/>
          </a:p>
          <a:p>
            <a:pPr>
              <a:buFontTx/>
              <a:buChar char="-"/>
            </a:pPr>
            <a:r>
              <a:rPr kumimoji="1" lang="en-US" altLang="ja-JP" sz="2400" dirty="0" smtClean="0"/>
              <a:t>  No metastases were found on subsequent radiological </a:t>
            </a:r>
            <a:r>
              <a:rPr lang="en-US" altLang="ja-JP" sz="2400" dirty="0" smtClean="0"/>
              <a:t>stating</a:t>
            </a:r>
          </a:p>
          <a:p>
            <a:r>
              <a:rPr lang="en-US" altLang="ja-JP" sz="2400" dirty="0" smtClean="0"/>
              <a:t>  </a:t>
            </a:r>
          </a:p>
          <a:p>
            <a:pPr marL="342900" indent="-342900">
              <a:buFontTx/>
              <a:buChar char="-"/>
            </a:pPr>
            <a:r>
              <a:rPr lang="en-US" altLang="ja-JP" sz="24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Cumulative dose of ifosfamide was 69.7 g/m</a:t>
            </a:r>
            <a:r>
              <a:rPr lang="en-US" altLang="ja-JP" sz="2400" b="1" baseline="30000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en-US" altLang="ja-JP" sz="24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</a:p>
          <a:p>
            <a:pPr marL="342900" indent="-342900"/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                                               (High cumulative dose)</a:t>
            </a:r>
          </a:p>
          <a:p>
            <a:pPr marL="342900" indent="-342900"/>
            <a:endParaRPr lang="en-US" altLang="ja-JP" sz="5400" b="1" dirty="0" smtClean="0"/>
          </a:p>
          <a:p>
            <a:pPr marL="342900" indent="-342900"/>
            <a:r>
              <a:rPr lang="en-US" altLang="ja-JP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</a:t>
            </a:r>
            <a:r>
              <a:rPr lang="en-US" altLang="ja-JP" sz="2400" b="1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Reported risk factor of cumulative dose of ifosfamide</a:t>
            </a:r>
          </a:p>
          <a:p>
            <a:pPr marL="342900" indent="-342900"/>
            <a:r>
              <a:rPr lang="en-US" altLang="ja-JP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</a:t>
            </a:r>
            <a:r>
              <a:rPr lang="en-US" altLang="ja-JP" sz="2400" b="1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&gt; 45 g/m</a:t>
            </a:r>
            <a:r>
              <a:rPr lang="en-US" altLang="ja-JP" sz="2400" b="1" baseline="30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en-US" altLang="ja-JP" sz="2400" b="1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dirty="0" smtClean="0">
                <a:ea typeface="MS Mincho"/>
              </a:rPr>
              <a:t>(Loebstein R et al. </a:t>
            </a:r>
            <a:r>
              <a:rPr lang="en-US" altLang="ja-JP" i="1" dirty="0" smtClean="0">
                <a:ea typeface="MS Mincho"/>
              </a:rPr>
              <a:t>J Clin Pharmacol. </a:t>
            </a:r>
            <a:r>
              <a:rPr lang="en-US" altLang="ja-JP" dirty="0" smtClean="0">
                <a:ea typeface="MS Mincho"/>
              </a:rPr>
              <a:t>1999; 39(5): 454-461)</a:t>
            </a:r>
            <a:endParaRPr lang="en-US" altLang="ja-JP" sz="2400" dirty="0" smtClean="0">
              <a:ea typeface="MS Mincho"/>
            </a:endParaRPr>
          </a:p>
          <a:p>
            <a:pPr marL="342900" indent="-342900"/>
            <a:r>
              <a:rPr lang="en-US" altLang="ja-JP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</a:t>
            </a:r>
            <a:r>
              <a:rPr lang="en-US" altLang="ja-JP" sz="2400" b="1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&gt; 60 g/m</a:t>
            </a:r>
            <a:r>
              <a:rPr lang="en-US" altLang="ja-JP" sz="2400" b="1" baseline="30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en-US" altLang="ja-JP" sz="2400" b="1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dirty="0" smtClean="0">
                <a:ea typeface="MS Mincho"/>
              </a:rPr>
              <a:t>(Hanly L et al. </a:t>
            </a:r>
            <a:r>
              <a:rPr lang="en-US" altLang="ja-JP" i="1" dirty="0" smtClean="0">
                <a:ea typeface="MS Mincho"/>
              </a:rPr>
              <a:t>Expert Opin Drug Saf. </a:t>
            </a:r>
            <a:r>
              <a:rPr lang="en-US" altLang="ja-JP" dirty="0" smtClean="0">
                <a:ea typeface="MS Mincho"/>
              </a:rPr>
              <a:t>2009; 8: 155-168)</a:t>
            </a:r>
            <a:endParaRPr lang="en-US" altLang="ja-JP" sz="2400" dirty="0" smtClean="0">
              <a:ea typeface="MS Mincho"/>
            </a:endParaRPr>
          </a:p>
          <a:p>
            <a:pPr marL="342900" indent="-342900"/>
            <a:r>
              <a:rPr lang="en-US" altLang="ja-JP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</a:t>
            </a:r>
            <a:r>
              <a:rPr lang="en-US" altLang="ja-JP" sz="2400" b="1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&gt; 80 g/m</a:t>
            </a:r>
            <a:r>
              <a:rPr lang="en-US" altLang="ja-JP" sz="2400" b="1" baseline="30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en-US" altLang="ja-JP" sz="2400" b="1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dirty="0" smtClean="0">
                <a:ea typeface="MS Mincho"/>
              </a:rPr>
              <a:t>(Skinner R. </a:t>
            </a:r>
            <a:r>
              <a:rPr lang="en-US" altLang="ja-JP" i="1" dirty="0" smtClean="0">
                <a:ea typeface="MS Mincho"/>
              </a:rPr>
              <a:t>Med Pediatr Oncol</a:t>
            </a:r>
            <a:r>
              <a:rPr lang="en-US" altLang="ja-JP" dirty="0" smtClean="0">
                <a:ea typeface="MS Mincho"/>
              </a:rPr>
              <a:t>. 2003; 41(3): 190-197)</a:t>
            </a:r>
            <a:endParaRPr lang="en-US" altLang="ja-JP" sz="2400" dirty="0" smtClean="0">
              <a:ea typeface="MS Mincho"/>
            </a:endParaRPr>
          </a:p>
          <a:p>
            <a:pPr marL="342900" indent="-342900"/>
            <a:r>
              <a:rPr lang="en-US" altLang="ja-JP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</a:t>
            </a:r>
            <a:r>
              <a:rPr lang="en-US" altLang="ja-JP" sz="2400" b="1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&gt; 119 g/m</a:t>
            </a:r>
            <a:r>
              <a:rPr lang="en-US" altLang="ja-JP" sz="2400" b="1" baseline="30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en-US" altLang="ja-JP" sz="2400" b="1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dirty="0" smtClean="0">
                <a:ea typeface="MS Mincho"/>
              </a:rPr>
              <a:t>(Skinner R et al. </a:t>
            </a:r>
            <a:r>
              <a:rPr lang="en-US" altLang="ja-JP" i="1" dirty="0" smtClean="0">
                <a:ea typeface="MS Mincho"/>
              </a:rPr>
              <a:t>Br J Cancer</a:t>
            </a:r>
            <a:r>
              <a:rPr lang="en-US" altLang="ja-JP" dirty="0" smtClean="0">
                <a:ea typeface="MS Mincho"/>
              </a:rPr>
              <a:t>. 2000; 82(10): 1636-1645)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51520" y="332656"/>
            <a:ext cx="8568952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57" y="1340768"/>
            <a:ext cx="7845067" cy="48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8161" y="332656"/>
            <a:ext cx="926207" cy="81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827584" y="188640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National Hospital Organization</a:t>
            </a:r>
          </a:p>
          <a:p>
            <a:r>
              <a:rPr lang="en-US" altLang="ja-JP" sz="3200" b="1" dirty="0" smtClean="0"/>
              <a:t>Tokyo Medical Center</a:t>
            </a:r>
            <a:endParaRPr kumimoji="1" lang="ja-JP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395536" y="764704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/>
          <p:nvPr/>
        </p:nvCxnSpPr>
        <p:spPr>
          <a:xfrm>
            <a:off x="395536" y="6381328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39552" y="836712"/>
            <a:ext cx="22322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Urinalysis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S.G.                    1.005</a:t>
            </a:r>
            <a:endParaRPr kumimoji="1" lang="en-US" altLang="ja-JP" sz="1600" dirty="0" smtClean="0"/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pH                           5.5</a:t>
            </a:r>
          </a:p>
          <a:p>
            <a:r>
              <a:rPr kumimoji="1" lang="en-US" altLang="ja-JP" sz="1600" dirty="0"/>
              <a:t> </a:t>
            </a:r>
            <a:r>
              <a:rPr kumimoji="1" lang="en-US" altLang="ja-JP" sz="1600" dirty="0" smtClean="0"/>
              <a:t>    </a:t>
            </a:r>
            <a:r>
              <a:rPr kumimoji="1" lang="en-US" altLang="ja-JP" sz="1600" b="1" dirty="0" smtClean="0">
                <a:solidFill>
                  <a:srgbClr val="C00000"/>
                </a:solidFill>
              </a:rPr>
              <a:t>Protein                 (2+)</a:t>
            </a:r>
          </a:p>
          <a:p>
            <a:r>
              <a:rPr lang="en-US" altLang="ja-JP" sz="1600" b="1" dirty="0"/>
              <a:t> </a:t>
            </a:r>
            <a:r>
              <a:rPr lang="en-US" altLang="ja-JP" sz="1600" b="1" dirty="0" smtClean="0"/>
              <a:t>                    </a:t>
            </a:r>
            <a:r>
              <a:rPr lang="en-US" altLang="ja-JP" sz="1600" b="1" dirty="0" smtClean="0">
                <a:solidFill>
                  <a:srgbClr val="C00000"/>
                </a:solidFill>
              </a:rPr>
              <a:t>1.10 g/day</a:t>
            </a:r>
          </a:p>
          <a:p>
            <a:r>
              <a:rPr kumimoji="1" lang="en-US" altLang="ja-JP" sz="1600" b="1" dirty="0"/>
              <a:t> </a:t>
            </a:r>
            <a:r>
              <a:rPr kumimoji="1" lang="en-US" altLang="ja-JP" sz="1600" b="1" dirty="0" smtClean="0"/>
              <a:t>    </a:t>
            </a:r>
            <a:r>
              <a:rPr kumimoji="1" lang="en-US" altLang="ja-JP" sz="1600" b="1" dirty="0" smtClean="0">
                <a:solidFill>
                  <a:srgbClr val="C00000"/>
                </a:solidFill>
              </a:rPr>
              <a:t>Glucose                (2+)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Occult blood        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(+)</a:t>
            </a:r>
          </a:p>
          <a:p>
            <a:endParaRPr kumimoji="1" lang="en-US" altLang="ja-JP" sz="1600" dirty="0"/>
          </a:p>
          <a:p>
            <a:r>
              <a:rPr lang="en-US" altLang="ja-JP" sz="1600" dirty="0" smtClean="0"/>
              <a:t>Urinary sediment</a:t>
            </a:r>
          </a:p>
          <a:p>
            <a:r>
              <a:rPr kumimoji="1" lang="en-US" altLang="ja-JP" sz="1600" dirty="0"/>
              <a:t> </a:t>
            </a:r>
            <a:r>
              <a:rPr kumimoji="1" lang="en-US" altLang="ja-JP" sz="1600" dirty="0" smtClean="0"/>
              <a:t>    RBC               1-4/HPF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WBC             1-4/HPF</a:t>
            </a:r>
          </a:p>
          <a:p>
            <a:endParaRPr kumimoji="1" lang="en-US" altLang="ja-JP" sz="1600" dirty="0"/>
          </a:p>
          <a:p>
            <a:r>
              <a:rPr lang="en-US" altLang="ja-JP" sz="1600" dirty="0" smtClean="0"/>
              <a:t>Peripheral blood</a:t>
            </a:r>
          </a:p>
          <a:p>
            <a:r>
              <a:rPr kumimoji="1" lang="en-US" altLang="ja-JP" sz="1600" dirty="0"/>
              <a:t> </a:t>
            </a:r>
            <a:r>
              <a:rPr kumimoji="1" lang="en-US" altLang="ja-JP" sz="1600" dirty="0" smtClean="0"/>
              <a:t>    WBC           5,400/μL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    Neutro       55.2 %</a:t>
            </a:r>
          </a:p>
          <a:p>
            <a:r>
              <a:rPr kumimoji="1" lang="en-US" altLang="ja-JP" sz="1600" dirty="0"/>
              <a:t> </a:t>
            </a:r>
            <a:r>
              <a:rPr kumimoji="1" lang="en-US" altLang="ja-JP" sz="1600" dirty="0" smtClean="0"/>
              <a:t>        Lymph        28.9 %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    Mono         14.8 %</a:t>
            </a:r>
          </a:p>
          <a:p>
            <a:r>
              <a:rPr kumimoji="1" lang="en-US" altLang="ja-JP" sz="1600" dirty="0"/>
              <a:t> </a:t>
            </a:r>
            <a:r>
              <a:rPr kumimoji="1" lang="en-US" altLang="ja-JP" sz="1600" dirty="0" smtClean="0"/>
              <a:t>        Baso             0.4 %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    Eosino          0.7 %</a:t>
            </a:r>
          </a:p>
          <a:p>
            <a:r>
              <a:rPr kumimoji="1" lang="en-US" altLang="ja-JP" sz="1600" dirty="0"/>
              <a:t> </a:t>
            </a:r>
            <a:r>
              <a:rPr kumimoji="1" lang="en-US" altLang="ja-JP" sz="1600" dirty="0" smtClean="0"/>
              <a:t>    RBC      464 x 10</a:t>
            </a:r>
            <a:r>
              <a:rPr kumimoji="1" lang="en-US" altLang="ja-JP" sz="1600" baseline="30000" dirty="0" smtClean="0"/>
              <a:t>4</a:t>
            </a:r>
            <a:r>
              <a:rPr kumimoji="1" lang="en-US" altLang="ja-JP" sz="1600" dirty="0" smtClean="0"/>
              <a:t>/μL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Hgb           13.4 g/dL</a:t>
            </a:r>
          </a:p>
          <a:p>
            <a:r>
              <a:rPr kumimoji="1" lang="en-US" altLang="ja-JP" sz="1600" dirty="0"/>
              <a:t> </a:t>
            </a:r>
            <a:r>
              <a:rPr kumimoji="1" lang="en-US" altLang="ja-JP" sz="1600" dirty="0" smtClean="0"/>
              <a:t>    PLT      16.0 x 10</a:t>
            </a:r>
            <a:r>
              <a:rPr kumimoji="1" lang="en-US" altLang="ja-JP" sz="1600" baseline="30000" dirty="0" smtClean="0"/>
              <a:t>4</a:t>
            </a:r>
            <a:r>
              <a:rPr kumimoji="1" lang="en-US" altLang="ja-JP" sz="1600" dirty="0" smtClean="0"/>
              <a:t>/μL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47864" y="836712"/>
            <a:ext cx="23042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Blood chemistry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TP             7.6 g/dL</a:t>
            </a:r>
          </a:p>
          <a:p>
            <a:r>
              <a:rPr kumimoji="1" lang="en-US" altLang="ja-JP" sz="1600" dirty="0"/>
              <a:t> </a:t>
            </a:r>
            <a:r>
              <a:rPr kumimoji="1" lang="en-US" altLang="ja-JP" sz="1600" dirty="0" smtClean="0"/>
              <a:t>    ALB           4.9 g/dL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TB          0.6 mg/dL</a:t>
            </a:r>
          </a:p>
          <a:p>
            <a:r>
              <a:rPr kumimoji="1" lang="en-US" altLang="ja-JP" sz="1600" dirty="0"/>
              <a:t> </a:t>
            </a:r>
            <a:r>
              <a:rPr kumimoji="1" lang="en-US" altLang="ja-JP" sz="1600" dirty="0" smtClean="0"/>
              <a:t>    LDL-C     57 mg/dL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BS          90 mg/dL</a:t>
            </a:r>
          </a:p>
          <a:p>
            <a:r>
              <a:rPr kumimoji="1" lang="en-US" altLang="ja-JP" sz="1600" dirty="0"/>
              <a:t> </a:t>
            </a:r>
            <a:r>
              <a:rPr kumimoji="1" lang="en-US" altLang="ja-JP" sz="1600" dirty="0" smtClean="0"/>
              <a:t>    </a:t>
            </a:r>
            <a:r>
              <a:rPr kumimoji="1" lang="en-US" altLang="ja-JP" sz="1600" b="1" dirty="0" smtClean="0">
                <a:solidFill>
                  <a:srgbClr val="C00000"/>
                </a:solidFill>
              </a:rPr>
              <a:t>BUN    </a:t>
            </a:r>
            <a:r>
              <a:rPr lang="en-US" altLang="ja-JP" sz="1600" b="1" dirty="0" smtClean="0">
                <a:solidFill>
                  <a:srgbClr val="C00000"/>
                </a:solidFill>
              </a:rPr>
              <a:t>25.3 </a:t>
            </a:r>
            <a:r>
              <a:rPr kumimoji="1" lang="en-US" altLang="ja-JP" sz="1600" b="1" dirty="0" smtClean="0">
                <a:solidFill>
                  <a:srgbClr val="C00000"/>
                </a:solidFill>
              </a:rPr>
              <a:t>mg/dL</a:t>
            </a:r>
          </a:p>
          <a:p>
            <a:r>
              <a:rPr lang="en-US" altLang="ja-JP" sz="1600" b="1" dirty="0"/>
              <a:t> </a:t>
            </a:r>
            <a:r>
              <a:rPr lang="en-US" altLang="ja-JP" sz="1600" b="1" dirty="0" smtClean="0"/>
              <a:t>    </a:t>
            </a:r>
            <a:r>
              <a:rPr lang="en-US" altLang="ja-JP" sz="1600" b="1" dirty="0" smtClean="0">
                <a:solidFill>
                  <a:srgbClr val="C00000"/>
                </a:solidFill>
              </a:rPr>
              <a:t>Cr        3.51 mg/dL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UA        4.3 mg/dL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Na    136.9mEq/L</a:t>
            </a:r>
          </a:p>
          <a:p>
            <a:r>
              <a:rPr lang="en-US" altLang="ja-JP" sz="1600" b="1" dirty="0"/>
              <a:t> </a:t>
            </a:r>
            <a:r>
              <a:rPr lang="en-US" altLang="ja-JP" sz="1600" b="1" dirty="0" smtClean="0"/>
              <a:t>    </a:t>
            </a:r>
            <a:r>
              <a:rPr lang="en-US" altLang="ja-JP" sz="1600" b="1" dirty="0" smtClean="0">
                <a:solidFill>
                  <a:srgbClr val="0070C0"/>
                </a:solidFill>
              </a:rPr>
              <a:t>K           2.9 mEq/L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Cl           99 mEq/L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Ca         9.8 mg/dL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</a:t>
            </a:r>
            <a:r>
              <a:rPr lang="en-US" altLang="ja-JP" sz="1600" b="1" dirty="0" smtClean="0"/>
              <a:t>IP          3.3 mg/dL</a:t>
            </a:r>
            <a:endParaRPr lang="en-US" altLang="ja-JP" sz="1600" b="1" dirty="0"/>
          </a:p>
          <a:p>
            <a:r>
              <a:rPr lang="en-US" altLang="ja-JP" sz="1600" dirty="0" smtClean="0"/>
              <a:t>     GOT          20 IU/L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GPT            8 IU/L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LDH        191 IU/L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CRP    0.18 mg/dL</a:t>
            </a:r>
          </a:p>
          <a:p>
            <a:r>
              <a:rPr kumimoji="1" lang="en-US" altLang="ja-JP" sz="1600" dirty="0"/>
              <a:t> </a:t>
            </a:r>
            <a:r>
              <a:rPr kumimoji="1" lang="en-US" altLang="ja-JP" sz="1600" dirty="0" smtClean="0"/>
              <a:t>    HgbA1c       5.3 %</a:t>
            </a:r>
          </a:p>
          <a:p>
            <a:endParaRPr lang="en-US" altLang="ja-JP" sz="1600" dirty="0"/>
          </a:p>
          <a:p>
            <a:r>
              <a:rPr kumimoji="1" lang="en-US" altLang="ja-JP" sz="1600" dirty="0" smtClean="0"/>
              <a:t>Coagulation system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PT-INR         1.04</a:t>
            </a:r>
            <a:endParaRPr kumimoji="1" lang="ja-JP" altLang="en-US" sz="1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28184" y="836712"/>
            <a:ext cx="19442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600" dirty="0" smtClean="0"/>
          </a:p>
          <a:p>
            <a:r>
              <a:rPr kumimoji="1" lang="en-US" altLang="ja-JP" sz="1600" dirty="0" smtClean="0"/>
              <a:t>IgG     1173 mg/dL</a:t>
            </a:r>
          </a:p>
          <a:p>
            <a:r>
              <a:rPr lang="en-US" altLang="ja-JP" sz="1600" dirty="0" smtClean="0"/>
              <a:t>IgA       246 mg/dL</a:t>
            </a:r>
          </a:p>
          <a:p>
            <a:r>
              <a:rPr kumimoji="1" lang="en-US" altLang="ja-JP" sz="1600" dirty="0" smtClean="0"/>
              <a:t>IgM        90 mg/dL</a:t>
            </a:r>
          </a:p>
          <a:p>
            <a:r>
              <a:rPr lang="en-US" altLang="ja-JP" sz="1600" dirty="0" smtClean="0"/>
              <a:t>C3          95 mg/dL</a:t>
            </a:r>
          </a:p>
          <a:p>
            <a:r>
              <a:rPr lang="en-US" altLang="ja-JP" sz="1600" dirty="0" smtClean="0"/>
              <a:t>C4          31  mg/dL</a:t>
            </a:r>
          </a:p>
          <a:p>
            <a:r>
              <a:rPr lang="en-US" altLang="ja-JP" sz="1600" dirty="0" smtClean="0"/>
              <a:t>CH-50   50.4 U/mL</a:t>
            </a:r>
          </a:p>
          <a:p>
            <a:r>
              <a:rPr kumimoji="1" lang="en-US" altLang="ja-JP" sz="1600" dirty="0" smtClean="0"/>
              <a:t>RPR                    (-)</a:t>
            </a:r>
          </a:p>
          <a:p>
            <a:r>
              <a:rPr lang="en-US" altLang="ja-JP" sz="1600" dirty="0" smtClean="0"/>
              <a:t>TPHA                 (-)</a:t>
            </a:r>
          </a:p>
          <a:p>
            <a:r>
              <a:rPr kumimoji="1" lang="en-US" altLang="ja-JP" sz="1600" dirty="0" smtClean="0"/>
              <a:t>HCV-Ab             (-)</a:t>
            </a:r>
          </a:p>
          <a:p>
            <a:r>
              <a:rPr lang="en-US" altLang="ja-JP" sz="1600" dirty="0" smtClean="0"/>
              <a:t>HBs-Ag              (-)</a:t>
            </a:r>
          </a:p>
          <a:p>
            <a:r>
              <a:rPr kumimoji="1" lang="en-US" altLang="ja-JP" sz="1600" dirty="0" smtClean="0"/>
              <a:t>HBs-Ab              (-)</a:t>
            </a:r>
          </a:p>
          <a:p>
            <a:r>
              <a:rPr kumimoji="1" lang="en-US" altLang="ja-JP" sz="1600" dirty="0" smtClean="0"/>
              <a:t>RF                       (-)</a:t>
            </a:r>
          </a:p>
          <a:p>
            <a:r>
              <a:rPr lang="en-US" altLang="ja-JP" sz="1600" dirty="0" smtClean="0"/>
              <a:t>ANA            &lt; 40 x</a:t>
            </a:r>
          </a:p>
          <a:p>
            <a:r>
              <a:rPr kumimoji="1" lang="en-US" altLang="ja-JP" sz="1600" dirty="0" smtClean="0"/>
              <a:t>Anti-ds</a:t>
            </a:r>
            <a:r>
              <a:rPr lang="en-US" altLang="ja-JP" sz="1600" dirty="0" smtClean="0"/>
              <a:t>DNA-Ab</a:t>
            </a:r>
            <a:r>
              <a:rPr kumimoji="1" lang="en-US" altLang="ja-JP" sz="1600" dirty="0" smtClean="0"/>
              <a:t> (-)</a:t>
            </a:r>
          </a:p>
          <a:p>
            <a:r>
              <a:rPr lang="en-US" altLang="ja-JP" sz="1600" dirty="0" smtClean="0"/>
              <a:t>PR3-ANCA         (-)</a:t>
            </a:r>
          </a:p>
          <a:p>
            <a:r>
              <a:rPr kumimoji="1" lang="en-US" altLang="ja-JP" sz="1600" dirty="0" smtClean="0"/>
              <a:t>MPO-ANCA       (-)</a:t>
            </a:r>
          </a:p>
          <a:p>
            <a:r>
              <a:rPr lang="en-US" altLang="ja-JP" sz="1600" dirty="0" smtClean="0"/>
              <a:t>Anti-GBM-Ab    (-)</a:t>
            </a:r>
          </a:p>
          <a:p>
            <a:r>
              <a:rPr kumimoji="1" lang="en-US" altLang="ja-JP" sz="1600" dirty="0" smtClean="0"/>
              <a:t>Cryoglobulin     (-)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《 Laboratory findings at renal biopsy 》</a:t>
            </a:r>
            <a:endParaRPr lang="ja-JP" altLang="en-US" sz="24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2057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《 Clinical course 》</a:t>
            </a:r>
            <a:endParaRPr kumimoji="1" lang="ja-JP" altLang="en-US" sz="24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28" name="AutoShape 4" descr="https://static-content.springer.com/image/art%3A10.1007%2Fs13730-014-0124-3/MediaObjects/13730_2014_124_Fig1_HTML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030" name="AutoShape 6" descr="https://static-content.springer.com/image/art%3A10.1007%2Fs13730-014-0124-3/MediaObjects/13730_2014_124_Fig1_HTML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032" name="AutoShape 8" descr="https://static-content.springer.com/image/art%3A10.1007%2Fs13730-014-0124-3/MediaObjects/13730_2014_124_Fig1_HTML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034" name="AutoShape 10" descr="https://static-content.springer.com/image/art%3A10.1007%2Fs13730-014-0124-3/MediaObjects/13730_2014_124_Fig1_HTML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aphicFrame>
        <p:nvGraphicFramePr>
          <p:cNvPr id="32" name="グラフ 31"/>
          <p:cNvGraphicFramePr/>
          <p:nvPr/>
        </p:nvGraphicFramePr>
        <p:xfrm>
          <a:off x="890438" y="1121123"/>
          <a:ext cx="7930034" cy="5350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正方形/長方形 32"/>
          <p:cNvSpPr/>
          <p:nvPr/>
        </p:nvSpPr>
        <p:spPr>
          <a:xfrm>
            <a:off x="683568" y="836712"/>
            <a:ext cx="1380343" cy="338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1 / Creatinine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148064" y="6330585"/>
            <a:ext cx="1564553" cy="338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year/month/day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5508104" y="1268760"/>
            <a:ext cx="3024336" cy="504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正方形/長方形 59"/>
          <p:cNvSpPr/>
          <p:nvPr/>
        </p:nvSpPr>
        <p:spPr>
          <a:xfrm>
            <a:off x="5724128" y="1661899"/>
            <a:ext cx="3168352" cy="252028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940152" y="1733907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His renal function</a:t>
            </a:r>
            <a:endParaRPr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continued to deteriorate</a:t>
            </a:r>
          </a:p>
          <a:p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 years after completion</a:t>
            </a:r>
          </a:p>
          <a:p>
            <a:r>
              <a:rPr kumimoji="1"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of chemotherapy.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796136" y="4542219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What kind of therapy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was appropriate?</a:t>
            </a:r>
            <a:endParaRPr kumimoji="1" lang="ja-JP" altLang="en-US" sz="2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251520" y="404664"/>
            <a:ext cx="8640960" cy="482453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1560" y="765279"/>
            <a:ext cx="8208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His clinical findings:</a:t>
            </a:r>
          </a:p>
          <a:p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• Progressive renal dysfunction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• Fanconi syndrome</a:t>
            </a:r>
          </a:p>
          <a:p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(glucosuria with normal serum glucose,</a:t>
            </a:r>
          </a:p>
          <a:p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aminoaciduria, phosphaturia, </a:t>
            </a:r>
          </a:p>
          <a:p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metabolic acidosis)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36404"/>
            <a:ext cx="8023565" cy="246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323528" y="18864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《 </a:t>
            </a:r>
            <a:r>
              <a:rPr kumimoji="1"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Renal biopsy</a:t>
            </a:r>
            <a:r>
              <a:rPr lang="en-US" altLang="ja-JP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》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764704"/>
            <a:ext cx="84249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•  </a:t>
            </a:r>
            <a:r>
              <a:rPr kumimoji="1" lang="en-US" altLang="ja-JP" sz="2000" b="1" dirty="0" smtClean="0"/>
              <a:t>Of 34 glomeruli,</a:t>
            </a:r>
          </a:p>
          <a:p>
            <a:r>
              <a:rPr lang="en-US" altLang="ja-JP" sz="2000" b="1" dirty="0"/>
              <a:t> </a:t>
            </a:r>
            <a:r>
              <a:rPr lang="en-US" altLang="ja-JP" sz="2000" b="1" dirty="0" smtClean="0"/>
              <a:t>      18 were global sclerotic, 1 was segmental sclerotic, and 2 were collapsed.</a:t>
            </a:r>
          </a:p>
          <a:p>
            <a:r>
              <a:rPr kumimoji="1" lang="en-US" altLang="ja-JP" sz="2000" b="1" dirty="0"/>
              <a:t> </a:t>
            </a:r>
            <a:r>
              <a:rPr kumimoji="1" lang="en-US" altLang="ja-JP" sz="2000" b="1" dirty="0" smtClean="0"/>
              <a:t>      Thirteen other glomeruli were almost normal.</a:t>
            </a:r>
          </a:p>
          <a:p>
            <a:endParaRPr kumimoji="1" lang="en-US" altLang="ja-JP" sz="1200" b="1" dirty="0" smtClean="0"/>
          </a:p>
          <a:p>
            <a:r>
              <a:rPr kumimoji="1" lang="en-US" altLang="ja-JP" sz="24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•There was severe tubular degeneration </a:t>
            </a:r>
          </a:p>
          <a:p>
            <a:r>
              <a:rPr lang="en-US" altLang="ja-JP" sz="2400" b="1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4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                   </a:t>
            </a:r>
            <a:r>
              <a:rPr kumimoji="1" lang="en-US" altLang="ja-JP" sz="24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and interstitial inflammation. (A)</a:t>
            </a:r>
          </a:p>
          <a:p>
            <a:endParaRPr kumimoji="1" lang="en-US" altLang="ja-JP" sz="1200" b="1" dirty="0" smtClean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2000" dirty="0" smtClean="0"/>
              <a:t>•</a:t>
            </a:r>
            <a:r>
              <a:rPr lang="ja-JP" altLang="en-US" sz="2000" dirty="0"/>
              <a:t> 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Interstitial fibrosis was observed in about 50% of cortical area.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•  Among infiltrate lymphocytes, </a:t>
            </a:r>
            <a:r>
              <a:rPr lang="en-US" altLang="ja-JP" sz="2000" b="1" dirty="0" smtClean="0"/>
              <a:t>CD3+(T lymphocytes) were dominant. </a:t>
            </a:r>
            <a:r>
              <a:rPr lang="en-US" altLang="ja-JP" sz="2000" dirty="0" smtClean="0"/>
              <a:t>(B)</a:t>
            </a:r>
          </a:p>
          <a:p>
            <a:r>
              <a:rPr kumimoji="1" lang="en-US" altLang="ja-JP" sz="2000" dirty="0" smtClean="0"/>
              <a:t>•  </a:t>
            </a:r>
            <a:r>
              <a:rPr kumimoji="1" lang="en-US" altLang="ja-JP" sz="2000" b="1" dirty="0" smtClean="0"/>
              <a:t>The foci of Ki-67-positive epithelia were scattered</a:t>
            </a:r>
            <a:r>
              <a:rPr kumimoji="1" lang="en-US" altLang="ja-JP" sz="2000" dirty="0" smtClean="0"/>
              <a:t>,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and this implied </a:t>
            </a:r>
            <a:r>
              <a:rPr lang="en-US" altLang="ja-JP" sz="2000" b="1" dirty="0" smtClean="0"/>
              <a:t>the regenerative changes in renal tubular epithelium.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8247812" cy="299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428644" y="404664"/>
            <a:ext cx="84638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•  Marked nuclear cytomorphological change was apparent. (d)</a:t>
            </a:r>
          </a:p>
          <a:p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(</a:t>
            </a:r>
            <a:r>
              <a:rPr lang="en-US" altLang="ja-JP" sz="20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The form of variably sized nuclei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, </a:t>
            </a:r>
            <a:r>
              <a:rPr lang="en-US" altLang="ja-JP" sz="20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some of which were massively</a:t>
            </a:r>
          </a:p>
          <a:p>
            <a:r>
              <a:rPr lang="en-US" altLang="ja-JP" sz="2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0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enlarged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, </a:t>
            </a:r>
            <a:r>
              <a:rPr lang="en-US" altLang="ja-JP" sz="20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vesicular, irregular shaped and bizarre-appearing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     →   </a:t>
            </a:r>
            <a:r>
              <a:rPr lang="en-US" altLang="ja-JP" sz="3200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Karyomegalic interstitial nephritis</a:t>
            </a:r>
            <a:endParaRPr lang="en-US" altLang="ja-JP" sz="32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8644" y="5805264"/>
            <a:ext cx="835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•  No viral inclusion was identified. (e)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941" y="284512"/>
            <a:ext cx="8539539" cy="6168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45750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Karyomegalic interstitial nephritis</a:t>
            </a:r>
            <a:endParaRPr kumimoji="1" lang="ja-JP" altLang="en-US" sz="3200" dirty="0">
              <a:solidFill>
                <a:srgbClr val="00B05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931592" cy="2753281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67544" y="444988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Karyomegalic </a:t>
            </a:r>
            <a:r>
              <a:rPr lang="en-US" altLang="ja-JP" sz="2400" dirty="0"/>
              <a:t>nephropathy is characterized by focal marked enlargement of tubular epithelial cells with prominent nuclei and nucleoli. There is associated chronic interstitial </a:t>
            </a:r>
            <a:r>
              <a:rPr lang="en-US" altLang="ja-JP" sz="2400" dirty="0" smtClean="0"/>
              <a:t>nephritis.</a:t>
            </a:r>
            <a:endParaRPr lang="en-US" altLang="ja-JP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5819"/>
            <a:ext cx="3888432" cy="272305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635896" y="6021288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(Fogo AB et al. </a:t>
            </a:r>
            <a:r>
              <a:rPr kumimoji="1" lang="en-US" altLang="ja-JP" sz="2000" i="1" dirty="0" smtClean="0"/>
              <a:t>Am J Kidney Dis</a:t>
            </a:r>
            <a:r>
              <a:rPr kumimoji="1" lang="en-US" altLang="ja-JP" sz="2000" dirty="0" smtClean="0"/>
              <a:t>. 2016; 68(1): e7)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5536" y="83671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3" name="正方形/長方形 2"/>
          <p:cNvSpPr/>
          <p:nvPr/>
        </p:nvSpPr>
        <p:spPr>
          <a:xfrm>
            <a:off x="522765" y="404664"/>
            <a:ext cx="6096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Karyomegalic interstitial nephritis</a:t>
            </a:r>
            <a:endParaRPr lang="ja-JP" altLang="en-US" sz="3200" dirty="0">
              <a:solidFill>
                <a:srgbClr val="00B05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2765" y="1412776"/>
            <a:ext cx="80816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Karyomegalic interstitial nephritis is sometimes regarded as the </a:t>
            </a:r>
            <a:r>
              <a:rPr kumimoji="1" lang="en-US" altLang="ja-JP" sz="2400" dirty="0" smtClean="0"/>
              <a:t>heredity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disease.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                      (</a:t>
            </a:r>
            <a:r>
              <a:rPr kumimoji="1" lang="en-US" altLang="ja-JP" dirty="0" smtClean="0"/>
              <a:t>Spoendlin</a:t>
            </a:r>
            <a:r>
              <a:rPr kumimoji="1" lang="en-US" altLang="ja-JP" dirty="0" smtClean="0"/>
              <a:t> M et al. </a:t>
            </a:r>
            <a:r>
              <a:rPr kumimoji="1" lang="en-US" altLang="ja-JP" i="1" dirty="0" smtClean="0"/>
              <a:t>Am J Kidney Dis. </a:t>
            </a:r>
            <a:r>
              <a:rPr kumimoji="1" lang="en-US" altLang="ja-JP" dirty="0" smtClean="0"/>
              <a:t>1995; 25: 242-252)</a:t>
            </a:r>
          </a:p>
          <a:p>
            <a:endParaRPr lang="en-US" altLang="ja-JP" dirty="0"/>
          </a:p>
          <a:p>
            <a:r>
              <a:rPr kumimoji="1" lang="en-US" altLang="ja-JP" sz="2400" dirty="0" smtClean="0"/>
              <a:t>In this case, there were no sign of renal dysfunction and</a:t>
            </a:r>
          </a:p>
          <a:p>
            <a:r>
              <a:rPr lang="en-US" altLang="ja-JP" sz="2400" dirty="0" smtClean="0"/>
              <a:t>Fanconi’s</a:t>
            </a:r>
            <a:r>
              <a:rPr lang="en-US" altLang="ja-JP" sz="2400" dirty="0" smtClean="0"/>
              <a:t> syndrome at least before the initiation of the</a:t>
            </a:r>
          </a:p>
          <a:p>
            <a:r>
              <a:rPr kumimoji="1" lang="en-US" altLang="ja-JP" sz="2400" dirty="0" smtClean="0"/>
              <a:t>chemotherapy.</a:t>
            </a:r>
          </a:p>
          <a:p>
            <a:endParaRPr lang="en-US" altLang="ja-JP" sz="2400" dirty="0"/>
          </a:p>
          <a:p>
            <a:r>
              <a:rPr kumimoji="1" lang="en-US" altLang="ja-JP" sz="2400" dirty="0" smtClean="0">
                <a:solidFill>
                  <a:srgbClr val="00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Thus, we speculated that </a:t>
            </a:r>
            <a:r>
              <a:rPr kumimoji="1" lang="en-US" altLang="ja-JP" sz="2400" dirty="0" smtClean="0">
                <a:solidFill>
                  <a:srgbClr val="00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karyomegalic</a:t>
            </a:r>
            <a:r>
              <a:rPr kumimoji="1" lang="en-US" altLang="ja-JP" sz="2400" dirty="0" smtClean="0">
                <a:solidFill>
                  <a:srgbClr val="00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interstitial nephritis</a:t>
            </a:r>
          </a:p>
          <a:p>
            <a:r>
              <a:rPr lang="en-US" altLang="ja-JP" sz="2400" dirty="0" smtClean="0">
                <a:solidFill>
                  <a:srgbClr val="0033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was induced by the chemotherapy.</a:t>
            </a:r>
            <a:endParaRPr kumimoji="1" lang="ja-JP" altLang="en-US" sz="2400" dirty="0">
              <a:solidFill>
                <a:srgbClr val="00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4462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Histology of ifosfamide</a:t>
            </a:r>
            <a:r>
              <a:rPr lang="en-US" altLang="ja-JP" sz="2400" b="1" dirty="0" smtClean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-induced late </a:t>
            </a:r>
            <a:r>
              <a:rPr kumimoji="1" lang="en-US" altLang="ja-JP" sz="2400" b="1" dirty="0" smtClean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nephropathy</a:t>
            </a:r>
            <a:endParaRPr kumimoji="1" lang="ja-JP" altLang="en-US" sz="2400" b="1" dirty="0">
              <a:solidFill>
                <a:srgbClr val="7030A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34136"/>
              </p:ext>
            </p:extLst>
          </p:nvPr>
        </p:nvGraphicFramePr>
        <p:xfrm>
          <a:off x="144016" y="491396"/>
          <a:ext cx="8892480" cy="632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826"/>
                <a:gridCol w="1074126"/>
                <a:gridCol w="2223120"/>
                <a:gridCol w="3853408"/>
              </a:tblGrid>
              <a:tr h="427868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Author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Age/Sex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Malignancy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Histology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73851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Morland BJ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5/M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Rhabdomyosarcoma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Interstitial inflammation</a:t>
                      </a:r>
                      <a:r>
                        <a:rPr kumimoji="1" lang="en-US" altLang="ja-JP" dirty="0" smtClean="0"/>
                        <a:t>,</a:t>
                      </a:r>
                    </a:p>
                    <a:p>
                      <a:r>
                        <a:rPr kumimoji="1" lang="en-US" altLang="ja-JP" dirty="0" smtClean="0"/>
                        <a:t>Hyperplastic epithelial cells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73851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Morland BJ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5/F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Rhabdomyosarcoma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Focal inflammation at corticomedullary junction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27868"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rgbClr val="C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McCulloch T</a:t>
                      </a:r>
                      <a:endParaRPr kumimoji="1" lang="ja-JP" altLang="en-US" b="0" dirty="0">
                        <a:solidFill>
                          <a:srgbClr val="C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15/M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Ewing sarcoma</a:t>
                      </a:r>
                      <a:endParaRPr kumimoji="1" lang="ja-JP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rgbClr val="C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Karyomegalic-like features with large</a:t>
                      </a:r>
                      <a:r>
                        <a:rPr kumimoji="1" lang="en-US" altLang="ja-JP" b="0" baseline="0" dirty="0" smtClean="0">
                          <a:solidFill>
                            <a:srgbClr val="C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</a:t>
                      </a:r>
                      <a:r>
                        <a:rPr kumimoji="1" lang="en-US" altLang="ja-JP" b="0" dirty="0" smtClean="0">
                          <a:solidFill>
                            <a:srgbClr val="C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atypical tubular epithelial cell nuclei, flattering, severe interstitial fibrosis,</a:t>
                      </a:r>
                      <a:r>
                        <a:rPr kumimoji="1" lang="en-US" altLang="ja-JP" b="0" baseline="0" dirty="0" smtClean="0">
                          <a:solidFill>
                            <a:srgbClr val="C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</a:t>
                      </a:r>
                      <a:r>
                        <a:rPr kumimoji="1" lang="en-US" altLang="ja-JP" b="0" dirty="0" smtClean="0">
                          <a:solidFill>
                            <a:srgbClr val="C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tubular atrophy,</a:t>
                      </a:r>
                      <a:r>
                        <a:rPr kumimoji="1" lang="en-US" altLang="ja-JP" b="0" baseline="0" dirty="0" smtClean="0">
                          <a:solidFill>
                            <a:srgbClr val="C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mild inflammatory infiltrate</a:t>
                      </a:r>
                      <a:endParaRPr kumimoji="1" lang="ja-JP" altLang="en-US" b="0" dirty="0">
                        <a:solidFill>
                          <a:srgbClr val="C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</a:tr>
              <a:tr h="427868"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rgbClr val="C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McCulloch T</a:t>
                      </a:r>
                      <a:endParaRPr kumimoji="1" lang="ja-JP" altLang="en-US" b="0" dirty="0">
                        <a:solidFill>
                          <a:srgbClr val="C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13/F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Ewing sarcoma</a:t>
                      </a:r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427868"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rgbClr val="C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McCulloch T</a:t>
                      </a:r>
                      <a:endParaRPr kumimoji="1" lang="ja-JP" altLang="en-US" b="0" dirty="0">
                        <a:solidFill>
                          <a:srgbClr val="C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14/F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Ewing sarcoma</a:t>
                      </a:r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73851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Friedlaender MM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33/M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Rhabdomyosarcoma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Severe interstitial fibrosis</a:t>
                      </a:r>
                      <a:r>
                        <a:rPr kumimoji="1" lang="en-US" altLang="ja-JP" b="1" baseline="0" dirty="0" smtClean="0"/>
                        <a:t> </a:t>
                      </a:r>
                      <a:r>
                        <a:rPr kumimoji="1" lang="en-US" altLang="ja-JP" baseline="0" dirty="0" smtClean="0"/>
                        <a:t>and tubular</a:t>
                      </a:r>
                    </a:p>
                    <a:p>
                      <a:r>
                        <a:rPr kumimoji="1" lang="en-US" altLang="ja-JP" baseline="0" dirty="0" smtClean="0"/>
                        <a:t>atrophy</a:t>
                      </a:r>
                      <a:endParaRPr kumimoji="1" lang="en-US" altLang="ja-JP" dirty="0" smtClean="0"/>
                    </a:p>
                  </a:txBody>
                  <a:tcPr/>
                </a:tc>
              </a:tr>
              <a:tr h="73851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Berns JS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60/M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Malignant fibrous</a:t>
                      </a:r>
                    </a:p>
                    <a:p>
                      <a:r>
                        <a:rPr kumimoji="1" lang="en-US" altLang="ja-JP" dirty="0" smtClean="0"/>
                        <a:t>histiocytoma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Diffuse tubulointerstitial damage </a:t>
                      </a:r>
                      <a:r>
                        <a:rPr kumimoji="1" lang="en-US" altLang="ja-JP" dirty="0" smtClean="0"/>
                        <a:t>with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degenerative/regenerative changes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73851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Berns JS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56/M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Osteogenic sarcoma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Moderate tubulointerstitial fibrosis,</a:t>
                      </a:r>
                    </a:p>
                    <a:p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Mild interstitial inflammation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851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Willemse PH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62/F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Ovarian carcinoma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Focal tubular atrophy, diffuse</a:t>
                      </a:r>
                    </a:p>
                    <a:p>
                      <a:r>
                        <a:rPr kumimoji="1" lang="en-US" altLang="ja-JP" b="1" dirty="0" smtClean="0"/>
                        <a:t>Interstitial fibrosis</a:t>
                      </a:r>
                      <a:endParaRPr kumimoji="1" lang="ja-JP" alt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683568" y="5589240"/>
            <a:ext cx="7632848" cy="100811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33265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Treatment of ifosfamide-induced nephrotoxicity</a:t>
            </a:r>
            <a:endParaRPr kumimoji="1" lang="ja-JP" altLang="en-US" sz="3200" b="1" dirty="0">
              <a:solidFill>
                <a:srgbClr val="7030A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340768"/>
            <a:ext cx="79928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• </a:t>
            </a:r>
            <a:r>
              <a:rPr kumimoji="1" lang="en-US" altLang="ja-JP" sz="2000" b="1" dirty="0" smtClean="0"/>
              <a:t>McCulloch et al. prescribed corticosteroids </a:t>
            </a:r>
            <a:r>
              <a:rPr kumimoji="1" lang="en-US" altLang="ja-JP" sz="2000" dirty="0" smtClean="0"/>
              <a:t>to ifosfamide-induced chronic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interstitial nephritis, </a:t>
            </a:r>
            <a:r>
              <a:rPr lang="en-US" altLang="ja-JP" sz="2000" b="1" dirty="0" smtClean="0"/>
              <a:t>without noticeable effect</a:t>
            </a:r>
            <a:r>
              <a:rPr lang="en-US" altLang="ja-JP" sz="2000" dirty="0" smtClean="0"/>
              <a:t>.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   (McCulloch T et al. </a:t>
            </a:r>
            <a:r>
              <a:rPr kumimoji="1" lang="en-US" altLang="ja-JP" i="1" dirty="0" smtClean="0"/>
              <a:t>Pediatr Nephrol</a:t>
            </a:r>
            <a:r>
              <a:rPr kumimoji="1" lang="en-US" altLang="ja-JP" dirty="0" smtClean="0"/>
              <a:t>. 2011; 26: 1163-1166)</a:t>
            </a:r>
          </a:p>
          <a:p>
            <a:endParaRPr lang="en-US" altLang="ja-JP" sz="2000" dirty="0"/>
          </a:p>
          <a:p>
            <a:r>
              <a:rPr kumimoji="1" lang="en-US" altLang="ja-JP" sz="2000" dirty="0" smtClean="0"/>
              <a:t>• </a:t>
            </a:r>
            <a:r>
              <a:rPr kumimoji="1" lang="en-US" altLang="ja-JP" sz="2000" b="1" dirty="0" smtClean="0"/>
              <a:t>Morland et al. speculated on the possible effect of steroid </a:t>
            </a:r>
            <a:r>
              <a:rPr kumimoji="1" lang="en-US" altLang="ja-JP" sz="2000" dirty="0" smtClean="0"/>
              <a:t>in ifosfamide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</a:t>
            </a:r>
            <a:r>
              <a:rPr kumimoji="1" lang="en-US" altLang="ja-JP" sz="2000" dirty="0" smtClean="0"/>
              <a:t>-induced nephrotoxicity. 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</a:t>
            </a:r>
            <a:r>
              <a:rPr kumimoji="1" lang="en-US" altLang="ja-JP" sz="2000" b="1" dirty="0" smtClean="0"/>
              <a:t>They</a:t>
            </a:r>
            <a:r>
              <a:rPr kumimoji="1" lang="en-US" altLang="ja-JP" sz="2000" dirty="0" smtClean="0"/>
              <a:t>, however, </a:t>
            </a:r>
            <a:r>
              <a:rPr kumimoji="1" lang="en-US" altLang="ja-JP" sz="2000" b="1" dirty="0" smtClean="0"/>
              <a:t>did not use steroid </a:t>
            </a:r>
            <a:r>
              <a:rPr kumimoji="1" lang="en-US" altLang="ja-JP" sz="2000" dirty="0" smtClean="0"/>
              <a:t>because the renal function was stable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after renal biopsy.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   (Morland BJ et al. </a:t>
            </a:r>
            <a:r>
              <a:rPr kumimoji="1" lang="en-US" altLang="ja-JP" i="1" dirty="0" smtClean="0"/>
              <a:t>Med Pediatr Oncol</a:t>
            </a:r>
            <a:r>
              <a:rPr kumimoji="1" lang="en-US" altLang="ja-JP" dirty="0" smtClean="0"/>
              <a:t>. 1996; 27: 57-61)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4725144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→    </a:t>
            </a:r>
            <a:r>
              <a:rPr kumimoji="1"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In spite of the global sclerosis </a:t>
            </a:r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in 60% of glomeruli</a:t>
            </a:r>
          </a:p>
          <a:p>
            <a:r>
              <a:rPr kumimoji="1"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kumimoji="1"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and the interstitial fibrosis in 50% of the cortical area,</a:t>
            </a:r>
          </a:p>
          <a:p>
            <a:endParaRPr kumimoji="1" lang="en-US" altLang="ja-JP" sz="1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</a:t>
            </a:r>
            <a:r>
              <a:rPr kumimoji="1" lang="en-US" altLang="ja-JP" sz="2400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we decided to prescribe corticosteroid to treat</a:t>
            </a:r>
          </a:p>
          <a:p>
            <a:r>
              <a:rPr lang="en-US" altLang="ja-JP" sz="24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400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the active interstitial nephritis.</a:t>
            </a:r>
            <a:endParaRPr kumimoji="1" lang="ja-JP" altLang="en-US" sz="24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23528" y="1124744"/>
            <a:ext cx="8496944" cy="3240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7980101" cy="549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51520" y="260648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National Cancer Center Hospital, Tokyo, Japan</a:t>
            </a:r>
            <a:endParaRPr kumimoji="1" lang="ja-JP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/>
          <p:cNvGrpSpPr/>
          <p:nvPr/>
        </p:nvGrpSpPr>
        <p:grpSpPr>
          <a:xfrm>
            <a:off x="1115616" y="1257894"/>
            <a:ext cx="7560840" cy="5339458"/>
            <a:chOff x="323528" y="310624"/>
            <a:chExt cx="8496944" cy="6358736"/>
          </a:xfrm>
        </p:grpSpPr>
        <p:graphicFrame>
          <p:nvGraphicFramePr>
            <p:cNvPr id="27" name="グラフ 26"/>
            <p:cNvGraphicFramePr/>
            <p:nvPr/>
          </p:nvGraphicFramePr>
          <p:xfrm>
            <a:off x="539552" y="620688"/>
            <a:ext cx="8280920" cy="58326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正方形/長方形 27"/>
            <p:cNvSpPr/>
            <p:nvPr/>
          </p:nvSpPr>
          <p:spPr>
            <a:xfrm>
              <a:off x="323528" y="310624"/>
              <a:ext cx="1441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1 / Creatinine</a:t>
              </a:r>
              <a:endParaRPr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7114683" y="6300028"/>
              <a:ext cx="16337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latin typeface="Times New Roman" pitchFamily="18" charset="0"/>
                  <a:cs typeface="Times New Roman" pitchFamily="18" charset="0"/>
                </a:rPr>
                <a:t>year/month/day</a:t>
              </a:r>
              <a:endParaRPr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3790545" y="1276970"/>
              <a:ext cx="14350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prednisolone</a:t>
              </a:r>
              <a:r>
                <a:rPr lang="en-US" altLang="ja-JP" sz="2000" dirty="0" smtClean="0"/>
                <a:t> </a:t>
              </a:r>
              <a:endParaRPr lang="ja-JP" altLang="en-US" sz="2000" dirty="0"/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 flipV="1">
              <a:off x="5369569" y="841875"/>
              <a:ext cx="0" cy="7738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5369569" y="2166581"/>
              <a:ext cx="0" cy="15841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5009529" y="17198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20mg</a:t>
              </a:r>
              <a:endParaRPr kumimoji="1"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直線矢印コネクタ 33"/>
            <p:cNvCxnSpPr/>
            <p:nvPr/>
          </p:nvCxnSpPr>
          <p:spPr>
            <a:xfrm flipV="1">
              <a:off x="7916267" y="839135"/>
              <a:ext cx="0" cy="468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>
              <a:off x="7916267" y="1732525"/>
              <a:ext cx="0" cy="558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7628235" y="1337548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10mg</a:t>
              </a:r>
              <a:endParaRPr kumimoji="1"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7" name="グループ化 41"/>
            <p:cNvGrpSpPr/>
            <p:nvPr/>
          </p:nvGrpSpPr>
          <p:grpSpPr>
            <a:xfrm>
              <a:off x="5694521" y="845677"/>
              <a:ext cx="1973589" cy="2880000"/>
              <a:chOff x="5694521" y="845677"/>
              <a:chExt cx="1973589" cy="2880000"/>
            </a:xfrm>
          </p:grpSpPr>
          <p:sp>
            <p:nvSpPr>
              <p:cNvPr id="38" name="正方形/長方形 37"/>
              <p:cNvSpPr/>
              <p:nvPr/>
            </p:nvSpPr>
            <p:spPr>
              <a:xfrm>
                <a:off x="5694521" y="845677"/>
                <a:ext cx="198000" cy="288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正方形/長方形 5"/>
              <p:cNvSpPr/>
              <p:nvPr/>
            </p:nvSpPr>
            <p:spPr>
              <a:xfrm>
                <a:off x="5910676" y="845677"/>
                <a:ext cx="72000" cy="252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>
                <a:off x="5998110" y="845677"/>
                <a:ext cx="136800" cy="288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1" name="正方形/長方形 40"/>
              <p:cNvSpPr/>
              <p:nvPr/>
            </p:nvSpPr>
            <p:spPr>
              <a:xfrm>
                <a:off x="6156176" y="845677"/>
                <a:ext cx="72000" cy="252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>
                <a:off x="6228184" y="845677"/>
                <a:ext cx="54000" cy="216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6300192" y="845677"/>
                <a:ext cx="36000" cy="180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4" name="正方形/長方形 43"/>
              <p:cNvSpPr/>
              <p:nvPr/>
            </p:nvSpPr>
            <p:spPr>
              <a:xfrm>
                <a:off x="6360812" y="845677"/>
                <a:ext cx="28800" cy="144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5" name="正方形/長方形 44"/>
              <p:cNvSpPr/>
              <p:nvPr/>
            </p:nvSpPr>
            <p:spPr>
              <a:xfrm>
                <a:off x="6404099" y="845677"/>
                <a:ext cx="28800" cy="72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6" name="正方形/長方形 45"/>
              <p:cNvSpPr/>
              <p:nvPr/>
            </p:nvSpPr>
            <p:spPr>
              <a:xfrm>
                <a:off x="6454841" y="845677"/>
                <a:ext cx="324000" cy="288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7" name="正方形/長方形 46"/>
              <p:cNvSpPr/>
              <p:nvPr/>
            </p:nvSpPr>
            <p:spPr>
              <a:xfrm>
                <a:off x="6796038" y="845677"/>
                <a:ext cx="90000" cy="252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8" name="正方形/長方形 47"/>
              <p:cNvSpPr/>
              <p:nvPr/>
            </p:nvSpPr>
            <p:spPr>
              <a:xfrm>
                <a:off x="6897522" y="845677"/>
                <a:ext cx="108000" cy="216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9" name="正方形/長方形 48"/>
              <p:cNvSpPr/>
              <p:nvPr/>
            </p:nvSpPr>
            <p:spPr>
              <a:xfrm>
                <a:off x="7017849" y="845677"/>
                <a:ext cx="486000" cy="144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0" name="正方形/長方形 49"/>
              <p:cNvSpPr/>
              <p:nvPr/>
            </p:nvSpPr>
            <p:spPr>
              <a:xfrm>
                <a:off x="7506110" y="845677"/>
                <a:ext cx="162000" cy="288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sp>
        <p:nvSpPr>
          <p:cNvPr id="2" name="テキスト ボックス 1"/>
          <p:cNvSpPr txBox="1"/>
          <p:nvPr/>
        </p:nvSpPr>
        <p:spPr>
          <a:xfrm>
            <a:off x="323528" y="188640"/>
            <a:ext cx="8288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Prednisolone apparently improved </a:t>
            </a:r>
          </a:p>
          <a:p>
            <a:r>
              <a:rPr lang="en-US" altLang="ja-JP" sz="2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800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                   </a:t>
            </a:r>
            <a:r>
              <a:rPr kumimoji="1" lang="en-US" altLang="ja-JP" sz="2800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the course of renal function.</a:t>
            </a:r>
            <a:endParaRPr kumimoji="1" lang="ja-JP" altLang="en-US" sz="28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65989" y="5612716"/>
            <a:ext cx="5990187" cy="120066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5661248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This is the first case 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that corticosteroid was possibly effective for the long-term nephrotoxicity after the completion of the ifosfamide therapy.</a:t>
            </a:r>
            <a:endParaRPr kumimoji="1" lang="ja-JP" altLang="en-US" sz="2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30" y="620688"/>
            <a:ext cx="869565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メモ 2"/>
          <p:cNvSpPr/>
          <p:nvPr/>
        </p:nvSpPr>
        <p:spPr>
          <a:xfrm>
            <a:off x="179512" y="0"/>
            <a:ext cx="8784976" cy="6858000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188640"/>
            <a:ext cx="864096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【Conclusion】</a:t>
            </a:r>
          </a:p>
          <a:p>
            <a:endParaRPr lang="en-US" altLang="ja-JP" sz="2000" b="1" dirty="0"/>
          </a:p>
          <a:p>
            <a:r>
              <a:rPr kumimoji="1"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•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en-US" altLang="ja-JP" sz="2400" dirty="0" smtClean="0">
                <a:solidFill>
                  <a:srgbClr val="004D8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Long-term nephrotoxicity of ifosfamide is notorious.</a:t>
            </a:r>
          </a:p>
          <a:p>
            <a:endParaRPr kumimoji="1"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•  We reported a case of a 15-year-old boy presented with</a:t>
            </a:r>
          </a:p>
          <a:p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progressive nephrotoxicity 3 years after systemic</a:t>
            </a:r>
          </a:p>
          <a:p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chemotherapy with ifosfamide and cisplatin.</a:t>
            </a: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•  </a:t>
            </a:r>
            <a:r>
              <a:rPr lang="en-US" altLang="ja-JP" sz="2400" dirty="0" smtClean="0">
                <a:solidFill>
                  <a:srgbClr val="004C2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Karyomegalic chronic interstitial nephritis must be induced</a:t>
            </a:r>
            <a:endParaRPr kumimoji="1" lang="en-US" altLang="ja-JP" sz="2400" dirty="0" smtClean="0">
              <a:solidFill>
                <a:srgbClr val="004C2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400" dirty="0" smtClean="0">
                <a:solidFill>
                  <a:srgbClr val="004C2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by the treatment of ifosfamide.</a:t>
            </a:r>
          </a:p>
          <a:p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There is a possibility that cisplatin may have a synergetic</a:t>
            </a:r>
          </a:p>
          <a:p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effect with ifosfamide for producing karyomegalic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interstitial nephritis.</a:t>
            </a: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•  </a:t>
            </a:r>
            <a:r>
              <a:rPr lang="en-US" altLang="ja-JP" sz="2400" dirty="0" smtClean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Our case can provide a novel therapeutic choice,</a:t>
            </a:r>
          </a:p>
          <a:p>
            <a:r>
              <a:rPr lang="en-US" altLang="ja-JP" sz="2400" dirty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400" dirty="0" smtClean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corticosteroid, against the progressive nephrotoxicity</a:t>
            </a:r>
          </a:p>
          <a:p>
            <a:r>
              <a:rPr lang="en-US" altLang="ja-JP" sz="2400" dirty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400" dirty="0" smtClean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several years after the ifosfamide therapy.</a:t>
            </a:r>
            <a:endParaRPr lang="en-US" altLang="ja-JP" sz="2400" dirty="0">
              <a:solidFill>
                <a:srgbClr val="CC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メモ 2"/>
          <p:cNvSpPr/>
          <p:nvPr/>
        </p:nvSpPr>
        <p:spPr>
          <a:xfrm>
            <a:off x="323528" y="404664"/>
            <a:ext cx="8640960" cy="5904656"/>
          </a:xfrm>
          <a:prstGeom prst="foldedCorner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1560" y="764704"/>
            <a:ext cx="806489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  </a:t>
            </a:r>
            <a:r>
              <a:rPr kumimoji="1" lang="en-US" altLang="ja-JP" sz="2400" b="1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In recent years, survival outcomes for children cancers</a:t>
            </a:r>
            <a:r>
              <a:rPr lang="ja-JP" altLang="en-US" sz="2400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400" b="1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have significantly improved.</a:t>
            </a: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</a:t>
            </a:r>
            <a:r>
              <a:rPr lang="en-US" altLang="ja-JP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Childhood cancer survival rates have improved substantially over the last decades, leading to a 5-year survival of 80%.</a:t>
            </a:r>
          </a:p>
          <a:p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                   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Siegel R et al. </a:t>
            </a:r>
            <a:r>
              <a:rPr lang="en-US" altLang="ja-JP" i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CA Cancer J Clin. </a:t>
            </a: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2012; 62: 220-241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Knowledge of the long-term effects of childhood cancer </a:t>
            </a:r>
            <a:r>
              <a:rPr kumimoji="1"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treatments has become the focus of research.</a:t>
            </a:r>
          </a:p>
          <a:p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In this presentation, I want to focus on </a:t>
            </a:r>
            <a:r>
              <a:rPr lang="en-US" altLang="ja-JP" sz="24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late effects of</a:t>
            </a:r>
            <a:r>
              <a:rPr lang="en-US" altLang="ja-JP" sz="2400" b="1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24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chemotherapeutic agents on renal function in childhood cancer</a:t>
            </a:r>
            <a:r>
              <a:rPr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  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251520" y="188534"/>
            <a:ext cx="8568952" cy="7694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188534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Dekkers IA et al.</a:t>
            </a:r>
            <a:r>
              <a:rPr lang="ja-JP" altLang="en-US" sz="2000" b="1" dirty="0"/>
              <a:t> </a:t>
            </a:r>
            <a:r>
              <a:rPr lang="en-US" altLang="ja-JP" sz="20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Long-term Nephrotoxicity in </a:t>
            </a:r>
            <a:r>
              <a:rPr lang="en-US" altLang="ja-JP" sz="2000" b="1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Adult Survivors </a:t>
            </a:r>
            <a:r>
              <a:rPr kumimoji="1" lang="en-US" altLang="ja-JP" sz="2000" b="1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Of Childhood Cancer.</a:t>
            </a:r>
            <a:r>
              <a:rPr kumimoji="1" lang="en-US" altLang="ja-JP" sz="20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kumimoji="1" lang="en-US" altLang="ja-JP" sz="2000" b="1" i="1" dirty="0" smtClean="0"/>
              <a:t>Clin J Am Nephrol. </a:t>
            </a:r>
            <a:r>
              <a:rPr kumimoji="1" lang="en-US" altLang="ja-JP" sz="2000" b="1" dirty="0" smtClean="0"/>
              <a:t>2013; 8: 922-929.</a:t>
            </a:r>
            <a:r>
              <a:rPr kumimoji="1" lang="ja-JP" altLang="en-US" sz="2000" dirty="0" smtClean="0"/>
              <a:t>　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986052"/>
              </p:ext>
            </p:extLst>
          </p:nvPr>
        </p:nvGraphicFramePr>
        <p:xfrm>
          <a:off x="323528" y="1124639"/>
          <a:ext cx="8820472" cy="5472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118"/>
                <a:gridCol w="2205118"/>
                <a:gridCol w="2205118"/>
                <a:gridCol w="2205118"/>
              </a:tblGrid>
              <a:tr h="639973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lt"/>
                        </a:rPr>
                        <a:t>Independent</a:t>
                      </a:r>
                    </a:p>
                    <a:p>
                      <a:r>
                        <a:rPr kumimoji="1" lang="en-US" altLang="ja-JP" dirty="0" smtClean="0">
                          <a:latin typeface="+mn-lt"/>
                        </a:rPr>
                        <a:t>Variables</a:t>
                      </a:r>
                      <a:endParaRPr kumimoji="1" lang="ja-JP" altLang="en-US" dirty="0"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+mn-lt"/>
                        </a:rPr>
                        <a:t>                              eGFR  (ml/min per 1.73 m</a:t>
                      </a:r>
                      <a:r>
                        <a:rPr kumimoji="1" lang="en-US" altLang="ja-JP" baseline="30000" dirty="0" smtClean="0">
                          <a:latin typeface="+mn-lt"/>
                        </a:rPr>
                        <a:t>2</a:t>
                      </a:r>
                      <a:r>
                        <a:rPr kumimoji="1" lang="en-US" altLang="ja-JP" dirty="0" smtClean="0">
                          <a:latin typeface="+mn-lt"/>
                        </a:rPr>
                        <a:t>)</a:t>
                      </a:r>
                    </a:p>
                    <a:p>
                      <a:r>
                        <a:rPr kumimoji="1" lang="en-US" altLang="ja-JP" dirty="0" smtClean="0">
                          <a:latin typeface="+mn-lt"/>
                        </a:rPr>
                        <a:t>   Adjusted Mean                     95% CI                                 p       </a:t>
                      </a:r>
                      <a:endParaRPr kumimoji="1" lang="ja-JP" altLang="en-US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+mn-lt"/>
                      </a:endParaRPr>
                    </a:p>
                  </a:txBody>
                  <a:tcPr/>
                </a:tc>
              </a:tr>
              <a:tr h="371741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No cisplatin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           101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89.00;</a:t>
                      </a:r>
                      <a:r>
                        <a:rPr kumimoji="1" lang="en-US" altLang="ja-JP" sz="1400" b="1" baseline="0" dirty="0" smtClean="0">
                          <a:latin typeface="+mn-lt"/>
                        </a:rPr>
                        <a:t> </a:t>
                      </a:r>
                      <a:r>
                        <a:rPr kumimoji="1" lang="en-US" altLang="ja-JP" sz="1400" b="1" dirty="0" smtClean="0">
                          <a:latin typeface="+mn-lt"/>
                        </a:rPr>
                        <a:t>113.00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</a:tr>
              <a:tr h="371741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Cisplatin ≦ 450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           104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88.00;</a:t>
                      </a:r>
                      <a:r>
                        <a:rPr kumimoji="1" lang="en-US" altLang="ja-JP" sz="1400" b="1" baseline="0" dirty="0" smtClean="0">
                          <a:latin typeface="+mn-lt"/>
                        </a:rPr>
                        <a:t> </a:t>
                      </a:r>
                      <a:r>
                        <a:rPr kumimoji="1" lang="en-US" altLang="ja-JP" sz="1400" b="1" dirty="0" smtClean="0">
                          <a:latin typeface="+mn-lt"/>
                        </a:rPr>
                        <a:t>120.00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          0.54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</a:tr>
              <a:tr h="371741">
                <a:tc>
                  <a:txBody>
                    <a:bodyPr/>
                    <a:lstStyle/>
                    <a:p>
                      <a:r>
                        <a:rPr kumimoji="1" lang="en-US" altLang="ja-JP" sz="1800" b="0" dirty="0" smtClean="0">
                          <a:solidFill>
                            <a:srgbClr val="C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Cisplatin</a:t>
                      </a:r>
                      <a:r>
                        <a:rPr kumimoji="1" lang="en-US" altLang="ja-JP" sz="1600" b="0" dirty="0" smtClean="0">
                          <a:solidFill>
                            <a:srgbClr val="C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 &gt;  450</a:t>
                      </a:r>
                      <a:endParaRPr kumimoji="1" lang="ja-JP" altLang="en-US" sz="1600" b="0" dirty="0">
                        <a:solidFill>
                          <a:srgbClr val="C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solidFill>
                            <a:srgbClr val="C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          83</a:t>
                      </a:r>
                      <a:endParaRPr kumimoji="1" lang="ja-JP" altLang="en-US" sz="1600" b="0" dirty="0">
                        <a:solidFill>
                          <a:srgbClr val="C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solidFill>
                            <a:srgbClr val="C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  66.00;</a:t>
                      </a:r>
                      <a:r>
                        <a:rPr kumimoji="1" lang="en-US" altLang="ja-JP" sz="1600" b="0" baseline="0" dirty="0" smtClean="0">
                          <a:solidFill>
                            <a:srgbClr val="C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100.00</a:t>
                      </a:r>
                      <a:endParaRPr kumimoji="1" lang="ja-JP" altLang="en-US" sz="1600" b="0" dirty="0">
                        <a:solidFill>
                          <a:srgbClr val="C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solidFill>
                            <a:srgbClr val="C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       0.004</a:t>
                      </a:r>
                      <a:endParaRPr kumimoji="1" lang="ja-JP" altLang="en-US" sz="1600" b="0" dirty="0">
                        <a:solidFill>
                          <a:srgbClr val="C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</a:tr>
              <a:tr h="371741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No ifosfamide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             98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85.00; 112.00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</a:tr>
              <a:tr h="371741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Ifosfamide</a:t>
                      </a:r>
                      <a:r>
                        <a:rPr kumimoji="1" lang="en-US" altLang="ja-JP" sz="1400" b="1" baseline="0" dirty="0" smtClean="0">
                          <a:latin typeface="+mn-lt"/>
                        </a:rPr>
                        <a:t> ≦16,000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           102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86.00; 117.00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          0.42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</a:tr>
              <a:tr h="371741">
                <a:tc>
                  <a:txBody>
                    <a:bodyPr/>
                    <a:lstStyle/>
                    <a:p>
                      <a:r>
                        <a:rPr kumimoji="1" lang="en-US" altLang="ja-JP" sz="1800" b="0" dirty="0" smtClean="0">
                          <a:solidFill>
                            <a:srgbClr val="C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Ifosfamide</a:t>
                      </a:r>
                      <a:r>
                        <a:rPr kumimoji="1" lang="en-US" altLang="ja-JP" sz="1600" b="0" dirty="0" smtClean="0">
                          <a:solidFill>
                            <a:srgbClr val="C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&gt; 16,000</a:t>
                      </a:r>
                      <a:endParaRPr kumimoji="1" lang="ja-JP" altLang="en-US" sz="1600" b="0" dirty="0">
                        <a:solidFill>
                          <a:srgbClr val="C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solidFill>
                            <a:srgbClr val="C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          88</a:t>
                      </a:r>
                      <a:endParaRPr kumimoji="1" lang="ja-JP" altLang="en-US" sz="1600" b="0" dirty="0">
                        <a:solidFill>
                          <a:srgbClr val="C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solidFill>
                            <a:srgbClr val="C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  73.00; 103.00</a:t>
                      </a:r>
                      <a:endParaRPr kumimoji="1" lang="ja-JP" altLang="en-US" sz="1600" b="0" dirty="0">
                        <a:solidFill>
                          <a:srgbClr val="C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solidFill>
                            <a:srgbClr val="C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         0.02</a:t>
                      </a:r>
                      <a:endParaRPr kumimoji="1" lang="ja-JP" altLang="en-US" sz="1600" b="0" dirty="0">
                        <a:solidFill>
                          <a:srgbClr val="C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/>
                </a:tc>
              </a:tr>
              <a:tr h="371741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No carboplatin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             94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81.00; 106.00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</a:tr>
              <a:tr h="371741"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solidFill>
                            <a:srgbClr val="00206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Carboplatin</a:t>
                      </a:r>
                      <a:r>
                        <a:rPr kumimoji="1" lang="en-US" altLang="ja-JP" sz="14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kumimoji="1" lang="en-US" altLang="ja-JP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treatment</a:t>
                      </a:r>
                      <a:endParaRPr kumimoji="1" lang="ja-JP" altLang="en-US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             98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81.00; 115.00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                 0.50</a:t>
                      </a:r>
                      <a:endParaRPr kumimoji="1" lang="ja-JP" altLang="en-US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1741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No cyclophosphamide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             96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82.00; 110.00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</a:tr>
              <a:tr h="371741">
                <a:tc>
                  <a:txBody>
                    <a:bodyPr/>
                    <a:lstStyle/>
                    <a:p>
                      <a:r>
                        <a:rPr kumimoji="1" lang="en-US" altLang="ja-JP" sz="1400" b="0" baseline="0" dirty="0" smtClean="0">
                          <a:solidFill>
                            <a:srgbClr val="00206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Cyclophosphamide</a:t>
                      </a:r>
                      <a:r>
                        <a:rPr kumimoji="1" lang="en-US" altLang="ja-JP" sz="14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≦3500</a:t>
                      </a:r>
                      <a:endParaRPr kumimoji="1" lang="ja-JP" altLang="en-US" sz="1400" b="1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             96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83.00; 110.00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                  </a:t>
                      </a:r>
                      <a:r>
                        <a:rPr kumimoji="1" lang="en-US" altLang="ja-JP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0.98</a:t>
                      </a:r>
                      <a:endParaRPr kumimoji="1" lang="ja-JP" altLang="en-US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1741">
                <a:tc>
                  <a:txBody>
                    <a:bodyPr/>
                    <a:lstStyle/>
                    <a:p>
                      <a:r>
                        <a:rPr kumimoji="1" lang="en-US" altLang="ja-JP" sz="1400" b="0" baseline="0" dirty="0" smtClean="0">
                          <a:solidFill>
                            <a:srgbClr val="00206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Cyclophosphamide</a:t>
                      </a:r>
                      <a:r>
                        <a:rPr kumimoji="1" lang="en-US" altLang="ja-JP" sz="14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&gt;3500</a:t>
                      </a:r>
                      <a:endParaRPr kumimoji="1" lang="ja-JP" altLang="en-US" sz="1400" b="1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             95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81.00; 109.00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                 0.74</a:t>
                      </a:r>
                      <a:endParaRPr kumimoji="1" lang="ja-JP" altLang="en-US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1741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No methotrexate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             97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84.00; 110.00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</a:tr>
              <a:tr h="371741">
                <a:tc>
                  <a:txBody>
                    <a:bodyPr/>
                    <a:lstStyle/>
                    <a:p>
                      <a:r>
                        <a:rPr kumimoji="1" lang="en-US" altLang="ja-JP" sz="1600" b="0" baseline="0" dirty="0" smtClean="0">
                          <a:solidFill>
                            <a:srgbClr val="00206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Methotrexate</a:t>
                      </a:r>
                      <a:r>
                        <a:rPr kumimoji="1" lang="en-US" altLang="ja-JP" sz="14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treatment</a:t>
                      </a:r>
                      <a:endParaRPr kumimoji="1" lang="ja-JP" altLang="en-US" sz="1400" b="1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             95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        81.00; 109.00</a:t>
                      </a:r>
                      <a:endParaRPr kumimoji="1" lang="ja-JP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                 0.36</a:t>
                      </a:r>
                      <a:endParaRPr kumimoji="1" lang="ja-JP" altLang="en-US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6408712" y="573254"/>
            <a:ext cx="2736304" cy="4986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08712" y="548680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/>
              <a:t>Median follow-up time: 18.3 years</a:t>
            </a:r>
          </a:p>
          <a:p>
            <a:r>
              <a:rPr lang="ja-JP" altLang="en-US" sz="1400" b="1" dirty="0" smtClean="0"/>
              <a:t>（</a:t>
            </a:r>
            <a:r>
              <a:rPr lang="en-US" altLang="ja-JP" sz="1400" b="1" dirty="0" smtClean="0"/>
              <a:t>range = 5.0 – 58.2</a:t>
            </a:r>
            <a:r>
              <a:rPr lang="ja-JP" altLang="en-US" sz="1400" b="1" dirty="0" smtClean="0"/>
              <a:t>）</a:t>
            </a:r>
            <a:endParaRPr kumimoji="1" lang="ja-JP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3528" y="2636912"/>
            <a:ext cx="8496944" cy="3600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5576" y="1282408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Jones DP et al. </a:t>
            </a:r>
            <a:r>
              <a:rPr kumimoji="1" lang="en-US" altLang="ja-JP" sz="20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Renal late effect </a:t>
            </a:r>
            <a:r>
              <a:rPr kumimoji="1" lang="en-US" altLang="ja-JP" sz="2000" b="1" dirty="0" smtClean="0"/>
              <a:t>in patients </a:t>
            </a:r>
            <a:r>
              <a:rPr kumimoji="1" lang="en-US" altLang="ja-JP" sz="20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treated for cancer in childhood</a:t>
            </a:r>
            <a:r>
              <a:rPr kumimoji="1" lang="en-US" altLang="ja-JP" sz="2000" b="1" dirty="0" smtClean="0">
                <a:solidFill>
                  <a:srgbClr val="C00000"/>
                </a:solidFill>
              </a:rPr>
              <a:t> </a:t>
            </a:r>
            <a:r>
              <a:rPr lang="en-US" altLang="ja-JP" sz="2000" b="1" dirty="0" smtClean="0"/>
              <a:t>: a report from the Children’s Oncology Group. </a:t>
            </a:r>
            <a:r>
              <a:rPr lang="en-US" altLang="ja-JP" sz="2000" b="1" i="1" dirty="0" smtClean="0"/>
              <a:t>Pediatr Blood Cancer. </a:t>
            </a:r>
            <a:r>
              <a:rPr kumimoji="1" lang="en-US" altLang="ja-JP" sz="2000" b="1" dirty="0" smtClean="0"/>
              <a:t>2008; 51: 724-731.</a:t>
            </a:r>
            <a:endParaRPr kumimoji="1" lang="ja-JP" altLang="en-US" sz="2000" b="1" dirty="0"/>
          </a:p>
        </p:txBody>
      </p:sp>
      <p:sp>
        <p:nvSpPr>
          <p:cNvPr id="3" name="角丸四角形 2"/>
          <p:cNvSpPr/>
          <p:nvPr/>
        </p:nvSpPr>
        <p:spPr>
          <a:xfrm>
            <a:off x="539552" y="1210400"/>
            <a:ext cx="7632848" cy="11384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2910423"/>
            <a:ext cx="8532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kumimoji="1" lang="en-US" altLang="ja-JP" sz="28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Ifosfamide</a:t>
            </a:r>
            <a:r>
              <a:rPr kumimoji="1" lang="en-US" altLang="ja-JP" sz="2000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kumimoji="1" lang="en-US" altLang="ja-JP" sz="24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may cause permanent and potentially</a:t>
            </a:r>
          </a:p>
          <a:p>
            <a:r>
              <a:rPr lang="en-US" altLang="ja-JP" sz="24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kumimoji="1" lang="en-US" altLang="ja-JP" sz="24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progressive kidney </a:t>
            </a:r>
            <a:r>
              <a:rPr lang="en-US" altLang="ja-JP" sz="24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damage.</a:t>
            </a:r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- The outlook for long-term recovery or stability of renal function</a:t>
            </a:r>
          </a:p>
          <a:p>
            <a:r>
              <a:rPr kumimoji="1" lang="en-US" altLang="ja-JP" sz="2400" dirty="0" smtClean="0"/>
              <a:t>   caused by </a:t>
            </a:r>
            <a:r>
              <a:rPr kumimoji="1" lang="en-US" altLang="ja-JP" sz="2400" b="1" dirty="0" smtClean="0">
                <a:solidFill>
                  <a:srgbClr val="002060"/>
                </a:solidFill>
              </a:rPr>
              <a:t>cis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platin</a:t>
            </a:r>
            <a:r>
              <a:rPr lang="en-US" altLang="ja-JP" sz="2400" dirty="0" smtClean="0"/>
              <a:t> is generally favorable.</a:t>
            </a:r>
          </a:p>
          <a:p>
            <a:endParaRPr kumimoji="1" lang="en-US" altLang="ja-JP" sz="2400" dirty="0" smtClean="0"/>
          </a:p>
          <a:p>
            <a:pPr>
              <a:buFontTx/>
              <a:buChar char="-"/>
            </a:pPr>
            <a:r>
              <a:rPr lang="en-US" altLang="ja-JP" sz="2400" b="1" dirty="0" smtClean="0">
                <a:solidFill>
                  <a:srgbClr val="002060"/>
                </a:solidFill>
              </a:rPr>
              <a:t>Methotrexate</a:t>
            </a:r>
            <a:r>
              <a:rPr lang="en-US" altLang="ja-JP" sz="2400" dirty="0" smtClean="0"/>
              <a:t>-induced nephrotoxicity appears to be entirely</a:t>
            </a:r>
          </a:p>
          <a:p>
            <a:r>
              <a:rPr lang="en-US" altLang="ja-JP" sz="2400" dirty="0" smtClean="0"/>
              <a:t>  reversible.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54868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Review article</a:t>
            </a:r>
            <a:endParaRPr kumimoji="1" lang="ja-JP" altLang="en-US" sz="2400" b="1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20" y="332656"/>
            <a:ext cx="8640960" cy="129614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9552" y="476672"/>
            <a:ext cx="792088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Late renal adverse effect induced by ifosfamide has been reported in several a</a:t>
            </a:r>
            <a:r>
              <a:rPr lang="en-US" altLang="ja-JP" sz="2800" b="1" dirty="0" smtClean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rticles.</a:t>
            </a:r>
          </a:p>
          <a:p>
            <a:endParaRPr lang="en-US" altLang="ja-JP" sz="1600" b="1" dirty="0" smtClean="0">
              <a:solidFill>
                <a:srgbClr val="7030A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dirty="0"/>
          </a:p>
          <a:p>
            <a:r>
              <a:rPr lang="en-US" altLang="ja-JP" sz="2000" dirty="0" smtClean="0"/>
              <a:t> - </a:t>
            </a:r>
            <a:r>
              <a:rPr lang="en-US" altLang="ja-JP" sz="2000" b="1" dirty="0" smtClean="0"/>
              <a:t>Skinners et al. </a:t>
            </a:r>
            <a:r>
              <a:rPr lang="en-US" altLang="ja-JP" sz="2000" dirty="0" smtClean="0"/>
              <a:t>reported that </a:t>
            </a:r>
            <a:r>
              <a:rPr lang="en-US" altLang="ja-JP" sz="2000" b="1" dirty="0" smtClean="0"/>
              <a:t>13% of patients suffered glomerular</a:t>
            </a:r>
          </a:p>
          <a:p>
            <a:r>
              <a:rPr kumimoji="1" lang="en-US" altLang="ja-JP" sz="2000" b="1" dirty="0"/>
              <a:t> </a:t>
            </a:r>
            <a:r>
              <a:rPr kumimoji="1" lang="en-US" altLang="ja-JP" sz="2000" b="1" dirty="0" smtClean="0"/>
              <a:t>   toxicity </a:t>
            </a:r>
            <a:r>
              <a:rPr kumimoji="1" lang="en-US" altLang="ja-JP" sz="2000" dirty="0" smtClean="0"/>
              <a:t>(GFR &lt; 60 mL/min/1.73m2) </a:t>
            </a:r>
            <a:r>
              <a:rPr kumimoji="1" lang="en-US" altLang="ja-JP" sz="2000" b="1" dirty="0" smtClean="0"/>
              <a:t>ten years after ifosfamide</a:t>
            </a:r>
          </a:p>
          <a:p>
            <a:r>
              <a:rPr lang="en-US" altLang="ja-JP" sz="2000" b="1" dirty="0"/>
              <a:t> </a:t>
            </a:r>
            <a:r>
              <a:rPr lang="en-US" altLang="ja-JP" sz="2000" b="1" dirty="0" smtClean="0"/>
              <a:t>   treatment </a:t>
            </a:r>
            <a:r>
              <a:rPr lang="en-US" altLang="ja-JP" sz="2000" dirty="0" smtClean="0"/>
              <a:t>in childhood.</a:t>
            </a:r>
          </a:p>
          <a:p>
            <a:endParaRPr kumimoji="1" lang="en-US" altLang="ja-JP" sz="800" dirty="0"/>
          </a:p>
          <a:p>
            <a:r>
              <a:rPr lang="en-US" altLang="ja-JP" dirty="0" smtClean="0"/>
              <a:t>        (Skinner R et al. </a:t>
            </a:r>
            <a:r>
              <a:rPr lang="en-US" altLang="ja-JP" i="1" dirty="0" smtClean="0"/>
              <a:t>Pediatr Blood Cancer. </a:t>
            </a:r>
            <a:r>
              <a:rPr lang="en-US" altLang="ja-JP" dirty="0" smtClean="0"/>
              <a:t>2010; 54: 983-989.)</a:t>
            </a:r>
          </a:p>
          <a:p>
            <a:endParaRPr kumimoji="1" lang="en-US" altLang="ja-JP" sz="2000" dirty="0"/>
          </a:p>
          <a:p>
            <a:r>
              <a:rPr lang="en-US" altLang="ja-JP" sz="2000" dirty="0" smtClean="0"/>
              <a:t> -  </a:t>
            </a:r>
            <a:r>
              <a:rPr lang="en-US" altLang="ja-JP" sz="2000" b="1" dirty="0" smtClean="0"/>
              <a:t>Prasad et al. </a:t>
            </a:r>
            <a:r>
              <a:rPr lang="en-US" altLang="ja-JP" sz="2000" dirty="0" smtClean="0"/>
              <a:t>reported that </a:t>
            </a:r>
            <a:r>
              <a:rPr lang="en-US" altLang="ja-JP" sz="2000" b="1" dirty="0" smtClean="0"/>
              <a:t>17.1% of children underwent glomerular</a:t>
            </a:r>
          </a:p>
          <a:p>
            <a:r>
              <a:rPr kumimoji="1" lang="en-US" altLang="ja-JP" sz="2000" b="1" dirty="0"/>
              <a:t> </a:t>
            </a:r>
            <a:r>
              <a:rPr kumimoji="1" lang="en-US" altLang="ja-JP" sz="2000" b="1" dirty="0" smtClean="0"/>
              <a:t>   dysfunction</a:t>
            </a:r>
            <a:r>
              <a:rPr kumimoji="1" lang="en-US" altLang="ja-JP" sz="2000" dirty="0" smtClean="0"/>
              <a:t> appeared to be causally linked to </a:t>
            </a:r>
            <a:r>
              <a:rPr kumimoji="1" lang="en-US" altLang="ja-JP" sz="2000" b="1" dirty="0" smtClean="0"/>
              <a:t>ifosfamide within</a:t>
            </a:r>
          </a:p>
          <a:p>
            <a:r>
              <a:rPr lang="en-US" altLang="ja-JP" sz="2000" b="1" dirty="0"/>
              <a:t> </a:t>
            </a:r>
            <a:r>
              <a:rPr lang="en-US" altLang="ja-JP" sz="2000" b="1" dirty="0" smtClean="0"/>
              <a:t>   a median follow-up of 29 months (range 9-135)</a:t>
            </a:r>
            <a:r>
              <a:rPr lang="en-US" altLang="ja-JP" sz="2000" dirty="0" smtClean="0"/>
              <a:t>.</a:t>
            </a:r>
          </a:p>
          <a:p>
            <a:endParaRPr kumimoji="1" lang="en-US" altLang="ja-JP" sz="800" dirty="0"/>
          </a:p>
          <a:p>
            <a:r>
              <a:rPr lang="en-US" altLang="ja-JP" dirty="0" smtClean="0"/>
              <a:t>       (Prasad VK et al. </a:t>
            </a:r>
            <a:r>
              <a:rPr kumimoji="1" lang="en-US" altLang="ja-JP" i="1" dirty="0" smtClean="0"/>
              <a:t>Med Pediatr Oncol. </a:t>
            </a:r>
            <a:r>
              <a:rPr kumimoji="1" lang="en-US" altLang="ja-JP" dirty="0" smtClean="0"/>
              <a:t>1996; 27: 149-155.)</a:t>
            </a:r>
          </a:p>
          <a:p>
            <a:endParaRPr lang="en-US" altLang="ja-JP" sz="2000" dirty="0"/>
          </a:p>
          <a:p>
            <a:r>
              <a:rPr kumimoji="1" lang="en-US" altLang="ja-JP" sz="2000" dirty="0" smtClean="0"/>
              <a:t> - A follow-up study in 75 patients who had completed </a:t>
            </a:r>
            <a:r>
              <a:rPr kumimoji="1" lang="en-US" altLang="ja-JP" sz="2000" b="1" dirty="0" smtClean="0"/>
              <a:t>ifosfamide</a:t>
            </a:r>
          </a:p>
          <a:p>
            <a:r>
              <a:rPr lang="en-US" altLang="ja-JP" sz="2000" b="1" dirty="0"/>
              <a:t> </a:t>
            </a:r>
            <a:r>
              <a:rPr lang="en-US" altLang="ja-JP" sz="2000" b="1" dirty="0" smtClean="0"/>
              <a:t>  treatment</a:t>
            </a:r>
            <a:r>
              <a:rPr lang="en-US" altLang="ja-JP" sz="2000" dirty="0" smtClean="0"/>
              <a:t> found that </a:t>
            </a:r>
            <a:r>
              <a:rPr lang="en-US" altLang="ja-JP" sz="2000" b="1" dirty="0" smtClean="0"/>
              <a:t>subclinical damages developed in the first 2 years</a:t>
            </a:r>
          </a:p>
          <a:p>
            <a:r>
              <a:rPr kumimoji="1" lang="en-US" altLang="ja-JP" sz="2000" b="1" dirty="0"/>
              <a:t> </a:t>
            </a:r>
            <a:r>
              <a:rPr kumimoji="1" lang="en-US" altLang="ja-JP" sz="2000" b="1" dirty="0" smtClean="0"/>
              <a:t>  after completion of treatment.</a:t>
            </a:r>
          </a:p>
          <a:p>
            <a:endParaRPr lang="en-US" altLang="ja-JP" sz="800" dirty="0"/>
          </a:p>
          <a:p>
            <a:r>
              <a:rPr kumimoji="1" lang="en-US" altLang="ja-JP" dirty="0" smtClean="0"/>
              <a:t>      (Rossi et al. </a:t>
            </a:r>
            <a:r>
              <a:rPr kumimoji="1" lang="en-US" altLang="ja-JP" i="1" dirty="0" smtClean="0"/>
              <a:t>Med Pediatr Oncol. </a:t>
            </a:r>
            <a:r>
              <a:rPr kumimoji="1" lang="en-US" altLang="ja-JP" dirty="0" smtClean="0"/>
              <a:t>1999; 32: 177-182.)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47667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O’Sullivan D et al. </a:t>
            </a:r>
            <a:r>
              <a:rPr kumimoji="1" lang="en-US" altLang="ja-JP" sz="20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Late effects of chemotherapeutic agents </a:t>
            </a:r>
            <a:r>
              <a:rPr kumimoji="1" lang="en-US" altLang="ja-JP" sz="2000" b="1" dirty="0" smtClean="0"/>
              <a:t>on renal function </a:t>
            </a:r>
            <a:r>
              <a:rPr lang="en-US" altLang="ja-JP" sz="2000" b="1" dirty="0" smtClean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in childhood cancer survivors</a:t>
            </a:r>
            <a:r>
              <a:rPr lang="en-US" altLang="ja-JP" sz="2000" b="1" dirty="0" smtClean="0"/>
              <a:t>: a review of the literature. </a:t>
            </a:r>
          </a:p>
          <a:p>
            <a:r>
              <a:rPr lang="en-US" altLang="ja-JP" sz="2000" b="1" i="1" dirty="0" smtClean="0"/>
              <a:t>Ir J Med Sci. </a:t>
            </a:r>
            <a:r>
              <a:rPr lang="en-US" altLang="ja-JP" sz="2000" b="1" dirty="0" smtClean="0"/>
              <a:t>2016</a:t>
            </a:r>
            <a:endParaRPr kumimoji="1" lang="ja-JP" altLang="en-US" sz="2000" b="1" dirty="0"/>
          </a:p>
        </p:txBody>
      </p:sp>
      <p:sp>
        <p:nvSpPr>
          <p:cNvPr id="3" name="角丸四角形 2"/>
          <p:cNvSpPr/>
          <p:nvPr/>
        </p:nvSpPr>
        <p:spPr>
          <a:xfrm>
            <a:off x="395536" y="332656"/>
            <a:ext cx="7848872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914" name="AutoShape 2" descr="https://static-content-springer-com.kras1.lib.keio.ac.jp/image/art%3A10.1007%2Fs11845-016-1473-z/MediaObjects/11845_2016_1473_Fig1_HTML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8916" name="AutoShape 4" descr="https://static-content-springer-com.kras1.lib.keio.ac.jp/image/art%3A10.1007%2Fs11845-016-1473-z/MediaObjects/11845_2016_1473_Fig1_HTML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8918" name="AutoShape 6" descr="https://static-content-springer-com.kras1.lib.keio.ac.jp/image/art%3A10.1007%2Fs11845-016-1473-z/MediaObjects/11845_2016_1473_Fig1_HTML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8920" name="AutoShape 8" descr="https://static-content-springer-com.kras1.lib.keio.ac.jp/image/art%3A10.1007%2Fs11845-016-1473-z/MediaObjects/11845_2016_1473_Fig1_HTML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12879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3059832" y="1772816"/>
            <a:ext cx="5472608" cy="864096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03848" y="1916832"/>
            <a:ext cx="540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Comparison of variations in reported incidence of 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Ifosfamide induced nephrotoxicity by study</a:t>
            </a:r>
            <a:endParaRPr kumimoji="1" lang="ja-JP" altLang="en-US" sz="2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065729"/>
              </p:ext>
            </p:extLst>
          </p:nvPr>
        </p:nvGraphicFramePr>
        <p:xfrm>
          <a:off x="611560" y="208385"/>
          <a:ext cx="7992888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5904656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References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Screening parameters for ifosfamide induced nephropathy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Loebstein et al.</a:t>
                      </a:r>
                      <a:r>
                        <a:rPr kumimoji="1" lang="en-US" altLang="ja-JP" sz="1400" dirty="0" smtClean="0"/>
                        <a:t>(1)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glomerular filtration rate (GFR)</a:t>
                      </a:r>
                      <a:r>
                        <a:rPr kumimoji="1" lang="en-US" altLang="ja-JP" dirty="0" smtClean="0"/>
                        <a:t>, </a:t>
                      </a:r>
                      <a:r>
                        <a:rPr kumimoji="1" lang="en-US" altLang="ja-JP" b="1" dirty="0" smtClean="0">
                          <a:solidFill>
                            <a:srgbClr val="C00000"/>
                          </a:solidFill>
                        </a:rPr>
                        <a:t>serum phosphate</a:t>
                      </a:r>
                      <a:r>
                        <a:rPr kumimoji="1" lang="en-US" altLang="ja-JP" dirty="0" smtClean="0"/>
                        <a:t>,</a:t>
                      </a:r>
                    </a:p>
                    <a:p>
                      <a:r>
                        <a:rPr kumimoji="1" lang="en-US" altLang="ja-JP" dirty="0" smtClean="0"/>
                        <a:t>urine protein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and glucose concentrations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Rossi et al.</a:t>
                      </a:r>
                      <a:r>
                        <a:rPr kumimoji="1" lang="en-US" altLang="ja-JP" sz="1400" dirty="0" smtClean="0"/>
                        <a:t>(2)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creatine clearance</a:t>
                      </a:r>
                      <a:r>
                        <a:rPr kumimoji="1" lang="en-US" altLang="ja-JP" dirty="0" smtClean="0"/>
                        <a:t>,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="1" baseline="0" dirty="0" smtClean="0">
                          <a:solidFill>
                            <a:srgbClr val="C00000"/>
                          </a:solidFill>
                        </a:rPr>
                        <a:t>fractional phosphate reabsorption</a:t>
                      </a:r>
                      <a:r>
                        <a:rPr kumimoji="1" lang="en-US" altLang="ja-JP" baseline="0" dirty="0" smtClean="0"/>
                        <a:t>,</a:t>
                      </a:r>
                    </a:p>
                    <a:p>
                      <a:r>
                        <a:rPr kumimoji="1" lang="en-US" altLang="ja-JP" baseline="0" dirty="0" smtClean="0"/>
                        <a:t>percent amino acid and glucose reabsorption,</a:t>
                      </a:r>
                    </a:p>
                    <a:p>
                      <a:r>
                        <a:rPr kumimoji="1" lang="en-US" altLang="ja-JP" baseline="0" dirty="0" smtClean="0"/>
                        <a:t>fractional sodium excretion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Skinner et al.</a:t>
                      </a:r>
                      <a:r>
                        <a:rPr kumimoji="1" lang="en-US" altLang="ja-JP" sz="1400" dirty="0" smtClean="0"/>
                        <a:t>(3)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GFR</a:t>
                      </a:r>
                      <a:r>
                        <a:rPr kumimoji="1" lang="en-US" altLang="ja-JP" dirty="0" smtClean="0"/>
                        <a:t>, </a:t>
                      </a:r>
                      <a:r>
                        <a:rPr kumimoji="1" lang="en-US" altLang="ja-JP" b="1" dirty="0" smtClean="0">
                          <a:solidFill>
                            <a:srgbClr val="002060"/>
                          </a:solidFill>
                        </a:rPr>
                        <a:t>serum bicarbonate</a:t>
                      </a:r>
                      <a:r>
                        <a:rPr kumimoji="1" lang="en-US" altLang="ja-JP" dirty="0" smtClean="0"/>
                        <a:t>, </a:t>
                      </a:r>
                      <a:r>
                        <a:rPr kumimoji="1" lang="en-US" altLang="ja-JP" b="1" dirty="0" smtClean="0">
                          <a:solidFill>
                            <a:srgbClr val="C00000"/>
                          </a:solidFill>
                        </a:rPr>
                        <a:t>phosphate</a:t>
                      </a:r>
                      <a:r>
                        <a:rPr kumimoji="1" lang="en-US" altLang="ja-JP" dirty="0" smtClean="0"/>
                        <a:t>,</a:t>
                      </a:r>
                    </a:p>
                    <a:p>
                      <a:r>
                        <a:rPr kumimoji="1" lang="en-US" altLang="ja-JP" b="1" dirty="0" smtClean="0">
                          <a:solidFill>
                            <a:srgbClr val="C00000"/>
                          </a:solidFill>
                        </a:rPr>
                        <a:t>renal tubular threshold for phosphate</a:t>
                      </a:r>
                      <a:endParaRPr kumimoji="1" lang="ja-JP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Skinner et al.</a:t>
                      </a:r>
                      <a:r>
                        <a:rPr kumimoji="1" lang="en-US" altLang="ja-JP" sz="1400" dirty="0" smtClean="0"/>
                        <a:t>(4)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GFR</a:t>
                      </a:r>
                      <a:r>
                        <a:rPr kumimoji="1" lang="en-US" altLang="ja-JP" dirty="0" smtClean="0"/>
                        <a:t>, </a:t>
                      </a:r>
                      <a:r>
                        <a:rPr kumimoji="1" lang="en-US" altLang="ja-JP" b="1" dirty="0" smtClean="0">
                          <a:solidFill>
                            <a:srgbClr val="002060"/>
                          </a:solidFill>
                        </a:rPr>
                        <a:t>serum bicarbonate</a:t>
                      </a:r>
                      <a:r>
                        <a:rPr kumimoji="1" lang="en-US" altLang="ja-JP" dirty="0" smtClean="0"/>
                        <a:t>,</a:t>
                      </a:r>
                    </a:p>
                    <a:p>
                      <a:r>
                        <a:rPr kumimoji="1" lang="en-US" altLang="ja-JP" b="1" dirty="0" smtClean="0">
                          <a:solidFill>
                            <a:srgbClr val="C00000"/>
                          </a:solidFill>
                        </a:rPr>
                        <a:t>renal tubular reabsorption of phosphorus</a:t>
                      </a:r>
                      <a:endParaRPr kumimoji="1" lang="ja-JP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Langer et al.</a:t>
                      </a:r>
                      <a:r>
                        <a:rPr kumimoji="1" lang="en-US" altLang="ja-JP" sz="1400" dirty="0" smtClean="0"/>
                        <a:t>(5)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creatinine</a:t>
                      </a:r>
                      <a:r>
                        <a:rPr kumimoji="1" lang="en-US" altLang="ja-JP" b="1" baseline="0" dirty="0" smtClean="0"/>
                        <a:t> clearance</a:t>
                      </a:r>
                      <a:r>
                        <a:rPr kumimoji="1" lang="en-US" altLang="ja-JP" baseline="0" dirty="0" smtClean="0"/>
                        <a:t>, </a:t>
                      </a:r>
                      <a:r>
                        <a:rPr kumimoji="1" lang="en-US" altLang="ja-JP" b="1" baseline="0" dirty="0" smtClean="0">
                          <a:solidFill>
                            <a:srgbClr val="C00000"/>
                          </a:solidFill>
                        </a:rPr>
                        <a:t>fractional phosphate reabsorption</a:t>
                      </a:r>
                      <a:r>
                        <a:rPr kumimoji="1" lang="en-US" altLang="ja-JP" baseline="0" dirty="0" smtClean="0"/>
                        <a:t>,</a:t>
                      </a:r>
                    </a:p>
                    <a:p>
                      <a:r>
                        <a:rPr kumimoji="1" lang="en-US" altLang="ja-JP" baseline="0" dirty="0" smtClean="0"/>
                        <a:t>proteinuria, glucosuria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Stohr et al.</a:t>
                      </a:r>
                      <a:r>
                        <a:rPr kumimoji="1" lang="en-US" altLang="ja-JP" sz="1400" dirty="0" smtClean="0"/>
                        <a:t>(6)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C00000"/>
                          </a:solidFill>
                        </a:rPr>
                        <a:t>serum phosphate</a:t>
                      </a:r>
                      <a:r>
                        <a:rPr kumimoji="1" lang="en-US" altLang="ja-JP" dirty="0" smtClean="0"/>
                        <a:t>, </a:t>
                      </a:r>
                      <a:r>
                        <a:rPr kumimoji="1" lang="en-US" altLang="ja-JP" b="1" dirty="0" smtClean="0">
                          <a:solidFill>
                            <a:srgbClr val="002060"/>
                          </a:solidFill>
                        </a:rPr>
                        <a:t>bicarbonate</a:t>
                      </a:r>
                      <a:r>
                        <a:rPr kumimoji="1" lang="en-US" altLang="ja-JP" dirty="0" smtClean="0"/>
                        <a:t>,</a:t>
                      </a:r>
                      <a:r>
                        <a:rPr kumimoji="1" lang="en-US" altLang="ja-JP" baseline="0" dirty="0" smtClean="0"/>
                        <a:t> magnesium,</a:t>
                      </a:r>
                    </a:p>
                    <a:p>
                      <a:r>
                        <a:rPr kumimoji="1" lang="en-US" altLang="ja-JP" b="1" baseline="0" dirty="0" smtClean="0"/>
                        <a:t>creatinine concentrations</a:t>
                      </a:r>
                      <a:r>
                        <a:rPr kumimoji="1" lang="en-US" altLang="ja-JP" baseline="0" dirty="0" smtClean="0"/>
                        <a:t>,</a:t>
                      </a:r>
                    </a:p>
                    <a:p>
                      <a:r>
                        <a:rPr kumimoji="1" lang="en-US" altLang="ja-JP" b="1" baseline="0" dirty="0" smtClean="0">
                          <a:solidFill>
                            <a:srgbClr val="C00000"/>
                          </a:solidFill>
                        </a:rPr>
                        <a:t>urine</a:t>
                      </a:r>
                      <a:r>
                        <a:rPr kumimoji="1" lang="en-US" altLang="ja-JP" baseline="0" dirty="0" smtClean="0"/>
                        <a:t> protein, glucose, creatinine and </a:t>
                      </a:r>
                      <a:r>
                        <a:rPr kumimoji="1" lang="en-US" altLang="ja-JP" b="1" baseline="0" dirty="0" smtClean="0">
                          <a:solidFill>
                            <a:srgbClr val="C00000"/>
                          </a:solidFill>
                        </a:rPr>
                        <a:t>phosphate </a:t>
                      </a:r>
                      <a:r>
                        <a:rPr kumimoji="1" lang="en-US" altLang="ja-JP" baseline="0" dirty="0" smtClean="0"/>
                        <a:t>concentrations, hematuria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251520" y="5417929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altLang="ja-JP" sz="1000" dirty="0" smtClean="0"/>
              <a:t>(1) Loebstein R et al. Risk factors for long-term outcome of ifosfamide-induced nephrotoxicity in children. </a:t>
            </a:r>
            <a:r>
              <a:rPr lang="en-US" altLang="ja-JP" sz="1000" i="1" dirty="0" smtClean="0"/>
              <a:t>J Clin Pharmacol</a:t>
            </a:r>
            <a:r>
              <a:rPr lang="en-US" altLang="ja-JP" sz="1000" dirty="0" smtClean="0"/>
              <a:t>. 1999; 39(5): 454-461.</a:t>
            </a:r>
          </a:p>
          <a:p>
            <a:r>
              <a:rPr lang="en-US" altLang="ja-JP" sz="1000" dirty="0" smtClean="0"/>
              <a:t>(2) Rossi R et al. Development of ifosfamide-induced nephrotoxicity: prospective follow-up in 75 patients</a:t>
            </a:r>
            <a:r>
              <a:rPr lang="en-US" altLang="ja-JP" sz="1000" i="1" dirty="0" smtClean="0"/>
              <a:t>. Med Pediatr Oncol</a:t>
            </a:r>
            <a:r>
              <a:rPr lang="en-US" altLang="ja-JP" sz="1000" dirty="0" smtClean="0"/>
              <a:t>. 1999; 32(3): 177-182.</a:t>
            </a:r>
          </a:p>
          <a:p>
            <a:r>
              <a:rPr lang="en-US" altLang="ja-JP" sz="1000" dirty="0" smtClean="0"/>
              <a:t>(3) Skinner R et al. Risk factors for nephrotoxicity after ifosfamide treatment in children: a UKCCSG Late Effects Group study.</a:t>
            </a:r>
          </a:p>
          <a:p>
            <a:r>
              <a:rPr lang="en-US" altLang="ja-JP" sz="1000" dirty="0" smtClean="0"/>
              <a:t>      United Kingdom Children’s Cancer Study Group. </a:t>
            </a:r>
            <a:r>
              <a:rPr lang="en-US" altLang="ja-JP" sz="1000" i="1" dirty="0" smtClean="0"/>
              <a:t>Br J Cancer</a:t>
            </a:r>
            <a:r>
              <a:rPr lang="en-US" altLang="ja-JP" sz="1000" dirty="0" smtClean="0"/>
              <a:t>. 2000; 82(10): 1636-1645.</a:t>
            </a:r>
          </a:p>
          <a:p>
            <a:r>
              <a:rPr lang="en-US" altLang="ja-JP" sz="1000" dirty="0" smtClean="0"/>
              <a:t>(4) Skinner R. Chronic ifosfamide nephrotoxicity in children. </a:t>
            </a:r>
            <a:r>
              <a:rPr lang="en-US" altLang="ja-JP" sz="1000" i="1" dirty="0" smtClean="0"/>
              <a:t>Med Pediatr Oncol</a:t>
            </a:r>
            <a:r>
              <a:rPr lang="en-US" altLang="ja-JP" sz="1000" dirty="0" smtClean="0"/>
              <a:t>. 2003; 41(3): 190-197.</a:t>
            </a:r>
          </a:p>
          <a:p>
            <a:r>
              <a:rPr lang="en-US" altLang="ja-JP" sz="1000" dirty="0" smtClean="0"/>
              <a:t>(5) Langer T et al. Late effects surveillance system for sarcoma patients. </a:t>
            </a:r>
            <a:r>
              <a:rPr lang="en-US" altLang="ja-JP" sz="1000" i="1" dirty="0" smtClean="0"/>
              <a:t>Pediatr Blood Cancer</a:t>
            </a:r>
            <a:r>
              <a:rPr lang="en-US" altLang="ja-JP" sz="1000" dirty="0" smtClean="0"/>
              <a:t>. 2004; 42(4): 373-379.</a:t>
            </a:r>
          </a:p>
          <a:p>
            <a:r>
              <a:rPr lang="en-US" altLang="ja-JP" sz="1000" dirty="0" smtClean="0"/>
              <a:t>(6) Stohr W et al. Ifosfamide-induced nephrotoxicity in 593 sarcoma patients: a report from the Late Effects Surveillance System.</a:t>
            </a:r>
          </a:p>
          <a:p>
            <a:r>
              <a:rPr lang="en-US" altLang="ja-JP" sz="1000" dirty="0" smtClean="0"/>
              <a:t>      </a:t>
            </a:r>
            <a:r>
              <a:rPr lang="en-US" altLang="ja-JP" sz="1000" i="1" dirty="0" smtClean="0"/>
              <a:t>Pediatr Blood Cancer</a:t>
            </a:r>
            <a:r>
              <a:rPr lang="en-US" altLang="ja-JP" sz="1000" dirty="0" smtClean="0"/>
              <a:t>. 2007; 48(4): 447-452.</a:t>
            </a:r>
            <a:endParaRPr lang="ja-JP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2672</Words>
  <Application>Microsoft Office PowerPoint</Application>
  <PresentationFormat>画面に合わせる (4:3)</PresentationFormat>
  <Paragraphs>456</Paragraphs>
  <Slides>32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9" baseType="lpstr">
      <vt:lpstr>HGP創英角ｺﾞｼｯｸUB</vt:lpstr>
      <vt:lpstr>ＭＳ Ｐゴシック</vt:lpstr>
      <vt:lpstr>MS Mincho</vt:lpstr>
      <vt:lpstr>Arial</vt:lpstr>
      <vt:lpstr>Calibri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松浦　友一</dc:creator>
  <cp:lastModifiedBy>Matsuura</cp:lastModifiedBy>
  <cp:revision>233</cp:revision>
  <dcterms:created xsi:type="dcterms:W3CDTF">2016-07-07T14:06:41Z</dcterms:created>
  <dcterms:modified xsi:type="dcterms:W3CDTF">2016-07-30T13:12:36Z</dcterms:modified>
</cp:coreProperties>
</file>