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86" r:id="rId2"/>
    <p:sldId id="288" r:id="rId3"/>
    <p:sldId id="287" r:id="rId4"/>
    <p:sldId id="257" r:id="rId5"/>
    <p:sldId id="277" r:id="rId6"/>
    <p:sldId id="258" r:id="rId7"/>
    <p:sldId id="259" r:id="rId8"/>
    <p:sldId id="260" r:id="rId9"/>
    <p:sldId id="261" r:id="rId10"/>
    <p:sldId id="285" r:id="rId11"/>
    <p:sldId id="262" r:id="rId12"/>
    <p:sldId id="281" r:id="rId13"/>
    <p:sldId id="273" r:id="rId14"/>
    <p:sldId id="263" r:id="rId15"/>
    <p:sldId id="278" r:id="rId16"/>
    <p:sldId id="279" r:id="rId17"/>
    <p:sldId id="282" r:id="rId18"/>
    <p:sldId id="264" r:id="rId19"/>
    <p:sldId id="283" r:id="rId20"/>
    <p:sldId id="284" r:id="rId21"/>
    <p:sldId id="266" r:id="rId22"/>
    <p:sldId id="274" r:id="rId23"/>
    <p:sldId id="268" r:id="rId24"/>
    <p:sldId id="280" r:id="rId25"/>
    <p:sldId id="270" r:id="rId26"/>
    <p:sldId id="269" r:id="rId27"/>
    <p:sldId id="271" r:id="rId28"/>
    <p:sldId id="289" r:id="rId2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BE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60"/>
  </p:normalViewPr>
  <p:slideViewPr>
    <p:cSldViewPr>
      <p:cViewPr varScale="1">
        <p:scale>
          <a:sx n="69" d="100"/>
          <a:sy n="69" d="100"/>
        </p:scale>
        <p:origin x="-14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IN"/>
  <c:chart>
    <c:autoTitleDeleted val="1"/>
    <c:plotArea>
      <c:layout/>
      <c:pieChart>
        <c:varyColors val="1"/>
        <c:ser>
          <c:idx val="0"/>
          <c:order val="0"/>
          <c:tx>
            <c:strRef>
              <c:f>Sheet1!$B$1</c:f>
              <c:strCache>
                <c:ptCount val="1"/>
                <c:pt idx="0">
                  <c:v>Causes of Fire in Australia</c:v>
                </c:pt>
              </c:strCache>
            </c:strRef>
          </c:tx>
          <c:cat>
            <c:strRef>
              <c:f>Sheet1!$A$2:$A$3</c:f>
              <c:strCache>
                <c:ptCount val="2"/>
                <c:pt idx="0">
                  <c:v>Arson</c:v>
                </c:pt>
                <c:pt idx="1">
                  <c:v>Accidental/Act of Nature</c:v>
                </c:pt>
              </c:strCache>
            </c:strRef>
          </c:cat>
          <c:val>
            <c:numRef>
              <c:f>Sheet1!$B$2:$B$3</c:f>
              <c:numCache>
                <c:formatCode>General</c:formatCode>
                <c:ptCount val="2"/>
                <c:pt idx="0">
                  <c:v>30</c:v>
                </c:pt>
                <c:pt idx="1">
                  <c:v>70</c:v>
                </c:pt>
              </c:numCache>
            </c:numRef>
          </c:val>
        </c:ser>
        <c:dLbls/>
        <c:firstSliceAng val="0"/>
      </c:pieChart>
    </c:plotArea>
    <c:legend>
      <c:legendPos val="r"/>
      <c:layout/>
    </c:legend>
    <c:plotVisOnly val="1"/>
    <c:dispBlanksAs val="zero"/>
  </c:chart>
  <c:spPr>
    <a:ln cmpd="sng"/>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chart>
    <c:plotArea>
      <c:layout/>
      <c:barChart>
        <c:barDir val="col"/>
        <c:grouping val="clustered"/>
        <c:ser>
          <c:idx val="0"/>
          <c:order val="0"/>
          <c:tx>
            <c:strRef>
              <c:f>Sheet1!$B$1</c:f>
              <c:strCache>
                <c:ptCount val="1"/>
                <c:pt idx="0">
                  <c:v>Xylene</c:v>
                </c:pt>
              </c:strCache>
            </c:strRef>
          </c:tx>
          <c:cat>
            <c:strRef>
              <c:f>Sheet1!$A$2:$A$5</c:f>
              <c:strCache>
                <c:ptCount val="4"/>
                <c:pt idx="0">
                  <c:v>PHRED with Charcoal</c:v>
                </c:pt>
                <c:pt idx="1">
                  <c:v>PHRED with SPME</c:v>
                </c:pt>
                <c:pt idx="2">
                  <c:v>Hot Water with Charcoal</c:v>
                </c:pt>
                <c:pt idx="3">
                  <c:v>Hot Water with SPME</c:v>
                </c:pt>
              </c:strCache>
            </c:strRef>
          </c:cat>
          <c:val>
            <c:numRef>
              <c:f>Sheet1!$B$2:$B$5</c:f>
              <c:numCache>
                <c:formatCode>#,##0</c:formatCode>
                <c:ptCount val="4"/>
                <c:pt idx="0">
                  <c:v>70000</c:v>
                </c:pt>
                <c:pt idx="1">
                  <c:v>555237</c:v>
                </c:pt>
                <c:pt idx="2" formatCode="General">
                  <c:v>900000</c:v>
                </c:pt>
                <c:pt idx="3" formatCode="General">
                  <c:v>600</c:v>
                </c:pt>
              </c:numCache>
            </c:numRef>
          </c:val>
        </c:ser>
        <c:ser>
          <c:idx val="1"/>
          <c:order val="1"/>
          <c:tx>
            <c:strRef>
              <c:f>Sheet1!$C$1</c:f>
              <c:strCache>
                <c:ptCount val="1"/>
                <c:pt idx="0">
                  <c:v>Benzene</c:v>
                </c:pt>
              </c:strCache>
            </c:strRef>
          </c:tx>
          <c:cat>
            <c:strRef>
              <c:f>Sheet1!$A$2:$A$5</c:f>
              <c:strCache>
                <c:ptCount val="4"/>
                <c:pt idx="0">
                  <c:v>PHRED with Charcoal</c:v>
                </c:pt>
                <c:pt idx="1">
                  <c:v>PHRED with SPME</c:v>
                </c:pt>
                <c:pt idx="2">
                  <c:v>Hot Water with Charcoal</c:v>
                </c:pt>
                <c:pt idx="3">
                  <c:v>Hot Water with SPME</c:v>
                </c:pt>
              </c:strCache>
            </c:strRef>
          </c:cat>
          <c:val>
            <c:numRef>
              <c:f>Sheet1!$C$2:$C$5</c:f>
              <c:numCache>
                <c:formatCode>#,##0</c:formatCode>
                <c:ptCount val="4"/>
                <c:pt idx="0">
                  <c:v>70000</c:v>
                </c:pt>
                <c:pt idx="1">
                  <c:v>555237</c:v>
                </c:pt>
                <c:pt idx="2" formatCode="General">
                  <c:v>900000</c:v>
                </c:pt>
                <c:pt idx="3" formatCode="General">
                  <c:v>600</c:v>
                </c:pt>
              </c:numCache>
            </c:numRef>
          </c:val>
        </c:ser>
        <c:ser>
          <c:idx val="2"/>
          <c:order val="2"/>
          <c:tx>
            <c:strRef>
              <c:f>Sheet1!$D$1</c:f>
              <c:strCache>
                <c:ptCount val="1"/>
                <c:pt idx="0">
                  <c:v>Toluene</c:v>
                </c:pt>
              </c:strCache>
            </c:strRef>
          </c:tx>
          <c:cat>
            <c:strRef>
              <c:f>Sheet1!$A$2:$A$5</c:f>
              <c:strCache>
                <c:ptCount val="4"/>
                <c:pt idx="0">
                  <c:v>PHRED with Charcoal</c:v>
                </c:pt>
                <c:pt idx="1">
                  <c:v>PHRED with SPME</c:v>
                </c:pt>
                <c:pt idx="2">
                  <c:v>Hot Water with Charcoal</c:v>
                </c:pt>
                <c:pt idx="3">
                  <c:v>Hot Water with SPME</c:v>
                </c:pt>
              </c:strCache>
            </c:strRef>
          </c:cat>
          <c:val>
            <c:numRef>
              <c:f>Sheet1!$D$2:$D$5</c:f>
              <c:numCache>
                <c:formatCode>#,##0</c:formatCode>
                <c:ptCount val="4"/>
                <c:pt idx="0" formatCode="General">
                  <c:v>80000</c:v>
                </c:pt>
                <c:pt idx="1">
                  <c:v>1140621</c:v>
                </c:pt>
                <c:pt idx="2" formatCode="General">
                  <c:v>400000</c:v>
                </c:pt>
                <c:pt idx="3" formatCode="General">
                  <c:v>900</c:v>
                </c:pt>
              </c:numCache>
            </c:numRef>
          </c:val>
        </c:ser>
        <c:dLbls/>
        <c:axId val="90592384"/>
        <c:axId val="90593920"/>
      </c:barChart>
      <c:catAx>
        <c:axId val="90592384"/>
        <c:scaling>
          <c:orientation val="minMax"/>
        </c:scaling>
        <c:axPos val="b"/>
        <c:numFmt formatCode="General" sourceLinked="0"/>
        <c:tickLblPos val="nextTo"/>
        <c:crossAx val="90593920"/>
        <c:crosses val="autoZero"/>
        <c:auto val="1"/>
        <c:lblAlgn val="ctr"/>
        <c:lblOffset val="100"/>
      </c:catAx>
      <c:valAx>
        <c:axId val="90593920"/>
        <c:scaling>
          <c:orientation val="minMax"/>
        </c:scaling>
        <c:axPos val="l"/>
        <c:majorGridlines/>
        <c:numFmt formatCode="#,##0" sourceLinked="1"/>
        <c:tickLblPos val="nextTo"/>
        <c:crossAx val="90592384"/>
        <c:crosses val="autoZero"/>
        <c:crossBetween val="between"/>
      </c:valAx>
    </c:plotArea>
    <c:legend>
      <c:legendPos val="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666DC536-9B06-437D-A83B-0973DA06A1B0}" type="datetimeFigureOut">
              <a:rPr lang="en-AU" smtClean="0"/>
              <a:pPr/>
              <a:t>29/09/2014</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7ED22CFD-0D2B-471D-89C0-1FDDEC1603E4}" type="slidenum">
              <a:rPr lang="en-AU" smtClean="0"/>
              <a:pPr/>
              <a:t>‹#›</a:t>
            </a:fld>
            <a:endParaRPr lang="en-AU"/>
          </a:p>
        </p:txBody>
      </p:sp>
    </p:spTree>
    <p:extLst>
      <p:ext uri="{BB962C8B-B14F-4D97-AF65-F5344CB8AC3E}">
        <p14:creationId xmlns:p14="http://schemas.microsoft.com/office/powerpoint/2010/main" xmlns="" val="2252867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434897BA-53F7-4399-B550-50B0859E63A5}" type="datetimeFigureOut">
              <a:rPr lang="en-AU" smtClean="0"/>
              <a:pPr/>
              <a:t>29/09/2014</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973A759-9718-45B1-AA03-E1220DBAA90C}" type="slidenum">
              <a:rPr lang="en-AU" smtClean="0"/>
              <a:pPr/>
              <a:t>‹#›</a:t>
            </a:fld>
            <a:endParaRPr lang="en-AU"/>
          </a:p>
        </p:txBody>
      </p:sp>
    </p:spTree>
    <p:extLst>
      <p:ext uri="{BB962C8B-B14F-4D97-AF65-F5344CB8AC3E}">
        <p14:creationId xmlns:p14="http://schemas.microsoft.com/office/powerpoint/2010/main" xmlns="" val="59692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973A759-9718-45B1-AA03-E1220DBAA90C}" type="slidenum">
              <a:rPr lang="en-AU" smtClean="0"/>
              <a:pPr/>
              <a:t>4</a:t>
            </a:fld>
            <a:endParaRPr lang="en-AU"/>
          </a:p>
        </p:txBody>
      </p:sp>
    </p:spTree>
    <p:extLst>
      <p:ext uri="{BB962C8B-B14F-4D97-AF65-F5344CB8AC3E}">
        <p14:creationId xmlns:p14="http://schemas.microsoft.com/office/powerpoint/2010/main" xmlns="" val="37962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1973A759-9718-45B1-AA03-E1220DBAA90C}" type="slidenum">
              <a:rPr lang="en-AU" smtClean="0"/>
              <a:pPr/>
              <a:t>6</a:t>
            </a:fld>
            <a:endParaRPr lang="en-AU"/>
          </a:p>
        </p:txBody>
      </p:sp>
    </p:spTree>
    <p:extLst>
      <p:ext uri="{BB962C8B-B14F-4D97-AF65-F5344CB8AC3E}">
        <p14:creationId xmlns:p14="http://schemas.microsoft.com/office/powerpoint/2010/main" xmlns="" val="10382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9/29/2014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9/29/2014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sfa.fema.gov/fireservice/prevention_education/strategies/arson/aaw13/facts.shtm" TargetMode="External"/><Relationship Id="rId2" Type="http://schemas.openxmlformats.org/officeDocument/2006/relationships/hyperlink" Target="http://www.aic.gov.au/publications/current%20series/bfab/1-20/bfab002.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18488" cy="49244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7620000" cy="2667000"/>
          </a:xfrm>
        </p:spPr>
        <p:txBody>
          <a:bodyPr/>
          <a:lstStyle/>
          <a:p>
            <a:r>
              <a:rPr lang="en-AU" sz="4000" i="1" dirty="0"/>
              <a:t>Research at CIT has focused on finding a way to </a:t>
            </a:r>
            <a:r>
              <a:rPr lang="en-AU" sz="4000" i="1" dirty="0" smtClean="0"/>
              <a:t>perform </a:t>
            </a:r>
            <a:r>
              <a:rPr lang="en-AU" sz="4000" i="1" dirty="0"/>
              <a:t>these procedures directly </a:t>
            </a:r>
            <a:r>
              <a:rPr lang="en-AU" sz="4000" i="1" dirty="0" smtClean="0"/>
              <a:t>at </a:t>
            </a:r>
            <a:r>
              <a:rPr lang="en-AU" sz="4000" i="1" dirty="0"/>
              <a:t>the scene</a:t>
            </a:r>
            <a:br>
              <a:rPr lang="en-AU" sz="4000" i="1" dirty="0"/>
            </a:br>
            <a:endParaRPr lang="en-AU" sz="4000" i="1" dirty="0"/>
          </a:p>
        </p:txBody>
      </p:sp>
    </p:spTree>
    <p:extLst>
      <p:ext uri="{BB962C8B-B14F-4D97-AF65-F5344CB8AC3E}">
        <p14:creationId xmlns:p14="http://schemas.microsoft.com/office/powerpoint/2010/main" xmlns="" val="2753051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Recent Research at CIT</a:t>
            </a:r>
            <a:endParaRPr lang="en-AU" dirty="0"/>
          </a:p>
        </p:txBody>
      </p:sp>
      <p:sp>
        <p:nvSpPr>
          <p:cNvPr id="3" name="Content Placeholder 2"/>
          <p:cNvSpPr>
            <a:spLocks noGrp="1"/>
          </p:cNvSpPr>
          <p:nvPr>
            <p:ph idx="1"/>
          </p:nvPr>
        </p:nvSpPr>
        <p:spPr/>
        <p:txBody>
          <a:bodyPr>
            <a:normAutofit/>
          </a:bodyPr>
          <a:lstStyle/>
          <a:p>
            <a:pPr marL="114300" indent="0">
              <a:buNone/>
            </a:pPr>
            <a:endParaRPr lang="en-AU" dirty="0" smtClean="0"/>
          </a:p>
          <a:p>
            <a:pPr marL="114300" indent="0">
              <a:buNone/>
            </a:pPr>
            <a:endParaRPr lang="en-AU" dirty="0" smtClean="0"/>
          </a:p>
          <a:p>
            <a:r>
              <a:rPr lang="en-AU" dirty="0" smtClean="0"/>
              <a:t>Recent research has focused on using thermal desorption as a scene-based technique, rather than a lab-based technique</a:t>
            </a:r>
          </a:p>
          <a:p>
            <a:pPr marL="114300" indent="0">
              <a:buNone/>
            </a:pPr>
            <a:endParaRPr lang="en-AU" dirty="0" smtClean="0"/>
          </a:p>
          <a:p>
            <a:pPr marL="114300" indent="0">
              <a:buNone/>
            </a:pPr>
            <a:endParaRPr lang="en-AU" dirty="0"/>
          </a:p>
          <a:p>
            <a:r>
              <a:rPr lang="en-AU" dirty="0" smtClean="0"/>
              <a:t>This has led to the creation of the </a:t>
            </a:r>
            <a:r>
              <a:rPr lang="en-AU" i="1" dirty="0" smtClean="0"/>
              <a:t>Passive Headspace Residue Extraction Device (P.H.R.E.D.)</a:t>
            </a:r>
            <a:r>
              <a:rPr lang="en-AU" dirty="0" smtClean="0"/>
              <a:t>, designed to generate heat in a contained section of substrate via infrared radiation</a:t>
            </a:r>
          </a:p>
          <a:p>
            <a:endParaRPr lang="en-AU" dirty="0"/>
          </a:p>
          <a:p>
            <a:endParaRPr lang="en-AU" dirty="0"/>
          </a:p>
        </p:txBody>
      </p:sp>
    </p:spTree>
    <p:extLst>
      <p:ext uri="{BB962C8B-B14F-4D97-AF65-F5344CB8AC3E}">
        <p14:creationId xmlns:p14="http://schemas.microsoft.com/office/powerpoint/2010/main" xmlns="" val="2372872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P.H.R.E.D.</a:t>
            </a:r>
            <a:br>
              <a:rPr lang="en-AU" dirty="0" smtClean="0"/>
            </a:br>
            <a:r>
              <a:rPr lang="en-AU" sz="1400" dirty="0" smtClean="0"/>
              <a:t>(Passive Headspace Residue Extraction Device)</a:t>
            </a:r>
            <a:endParaRPr lang="en-AU" dirty="0"/>
          </a:p>
        </p:txBody>
      </p:sp>
      <p:sp>
        <p:nvSpPr>
          <p:cNvPr id="3" name="Content Placeholder 2"/>
          <p:cNvSpPr>
            <a:spLocks noGrp="1"/>
          </p:cNvSpPr>
          <p:nvPr>
            <p:ph idx="1"/>
          </p:nvPr>
        </p:nvSpPr>
        <p:spPr>
          <a:xfrm>
            <a:off x="457200" y="6096000"/>
            <a:ext cx="7620000" cy="304800"/>
          </a:xfrm>
        </p:spPr>
        <p:txBody>
          <a:bodyPr>
            <a:normAutofit fontScale="77500" lnSpcReduction="20000"/>
          </a:bodyPr>
          <a:lstStyle/>
          <a:p>
            <a:r>
              <a:rPr lang="en-AU" dirty="0" smtClean="0"/>
              <a:t>Image courtesy of Canberra Institute of Technology</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1447800"/>
            <a:ext cx="2443163" cy="4343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52696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P.H.R.E.D. Works</a:t>
            </a:r>
            <a:endParaRPr lang="en-AU" dirty="0"/>
          </a:p>
        </p:txBody>
      </p:sp>
      <p:sp>
        <p:nvSpPr>
          <p:cNvPr id="3" name="Content Placeholder 2"/>
          <p:cNvSpPr>
            <a:spLocks noGrp="1"/>
          </p:cNvSpPr>
          <p:nvPr>
            <p:ph idx="1"/>
          </p:nvPr>
        </p:nvSpPr>
        <p:spPr>
          <a:xfrm>
            <a:off x="457200" y="6172200"/>
            <a:ext cx="7620000" cy="228600"/>
          </a:xfrm>
        </p:spPr>
        <p:txBody>
          <a:bodyPr>
            <a:normAutofit fontScale="47500" lnSpcReduction="20000"/>
          </a:bodyPr>
          <a:lstStyle/>
          <a:p>
            <a:r>
              <a:rPr lang="en-AU" dirty="0" smtClean="0"/>
              <a:t>Image courtesy of CIT</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981200"/>
            <a:ext cx="5472967" cy="2978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9799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2011-2012</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The first PHRED was constructed and used to sample E10 Petroleum Distillate from a fixed concrete surface</a:t>
            </a:r>
          </a:p>
          <a:p>
            <a:endParaRPr lang="en-AU" dirty="0"/>
          </a:p>
          <a:p>
            <a:r>
              <a:rPr lang="en-AU" dirty="0" smtClean="0"/>
              <a:t>Collection was via activated charcoal with a subsequent dichloromethane (DCM) wash to extract the ILR compounds</a:t>
            </a:r>
          </a:p>
          <a:p>
            <a:endParaRPr lang="en-AU" dirty="0"/>
          </a:p>
          <a:p>
            <a:r>
              <a:rPr lang="en-AU" dirty="0" smtClean="0"/>
              <a:t>The DCM wash was then analysed via GC-MS</a:t>
            </a:r>
          </a:p>
          <a:p>
            <a:pPr marL="114300" indent="0">
              <a:buNone/>
            </a:pPr>
            <a:endParaRPr lang="en-AU" dirty="0"/>
          </a:p>
          <a:p>
            <a:r>
              <a:rPr lang="en-AU" dirty="0" smtClean="0"/>
              <a:t>The presence of petroleum ILR was indicated by the GC-MS detection of specific ASTM standard compounds used to identify petroleum [6]</a:t>
            </a:r>
          </a:p>
          <a:p>
            <a:endParaRPr lang="en-AU" dirty="0" smtClean="0"/>
          </a:p>
          <a:p>
            <a:r>
              <a:rPr lang="en-AU" dirty="0" smtClean="0"/>
              <a:t>The relative abundance of several of these compounds was later used to compare the sensitivity of PHRED to other techniques</a:t>
            </a:r>
            <a:endParaRPr lang="en-AU" dirty="0"/>
          </a:p>
          <a:p>
            <a:endParaRPr lang="en-AU" dirty="0" smtClean="0"/>
          </a:p>
        </p:txBody>
      </p:sp>
    </p:spTree>
    <p:extLst>
      <p:ext uri="{BB962C8B-B14F-4D97-AF65-F5344CB8AC3E}">
        <p14:creationId xmlns:p14="http://schemas.microsoft.com/office/powerpoint/2010/main" xmlns="" val="1580991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Target Compounds for Petrol</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xmlns="" val="3490176208"/>
              </p:ext>
            </p:extLst>
          </p:nvPr>
        </p:nvGraphicFramePr>
        <p:xfrm>
          <a:off x="457200" y="1371600"/>
          <a:ext cx="7467600" cy="4902196"/>
        </p:xfrm>
        <a:graphic>
          <a:graphicData uri="http://schemas.openxmlformats.org/drawingml/2006/table">
            <a:tbl>
              <a:tblPr firstRow="1" bandRow="1">
                <a:tableStyleId>{5C22544A-7EE6-4342-B048-85BDC9FD1C3A}</a:tableStyleId>
              </a:tblPr>
              <a:tblGrid>
                <a:gridCol w="3733800"/>
                <a:gridCol w="3733800"/>
              </a:tblGrid>
              <a:tr h="377092">
                <a:tc>
                  <a:txBody>
                    <a:bodyPr/>
                    <a:lstStyle/>
                    <a:p>
                      <a:pPr marL="0" algn="l" defTabSz="914400" rtl="0" eaLnBrk="1" latinLnBrk="0" hangingPunct="1"/>
                      <a:endParaRPr lang="en-AU" sz="1050" kern="1200" dirty="0">
                        <a:solidFill>
                          <a:schemeClr val="dk1"/>
                        </a:solidFill>
                        <a:latin typeface="+mn-lt"/>
                        <a:ea typeface="+mn-ea"/>
                        <a:cs typeface="+mn-cs"/>
                      </a:endParaRPr>
                    </a:p>
                  </a:txBody>
                  <a:tcPr>
                    <a:solidFill>
                      <a:schemeClr val="bg2"/>
                    </a:solidFill>
                  </a:tcPr>
                </a:tc>
                <a:tc>
                  <a:txBody>
                    <a:bodyPr/>
                    <a:lstStyle/>
                    <a:p>
                      <a:pPr marL="0" algn="l" defTabSz="914400" rtl="0" eaLnBrk="1" latinLnBrk="0" hangingPunct="1"/>
                      <a:endParaRPr lang="en-AU" sz="1050" kern="1200" dirty="0">
                        <a:solidFill>
                          <a:schemeClr val="dk1"/>
                        </a:solidFill>
                        <a:latin typeface="+mn-lt"/>
                        <a:ea typeface="+mn-ea"/>
                        <a:cs typeface="+mn-cs"/>
                      </a:endParaRPr>
                    </a:p>
                  </a:txBody>
                  <a:tcPr>
                    <a:solidFill>
                      <a:schemeClr val="bg2"/>
                    </a:solidFill>
                  </a:tcPr>
                </a:tc>
              </a:tr>
              <a:tr h="377092">
                <a:tc>
                  <a:txBody>
                    <a:bodyPr/>
                    <a:lstStyle/>
                    <a:p>
                      <a:pPr algn="ctr"/>
                      <a:r>
                        <a:rPr lang="en-AU" sz="1600" dirty="0" smtClean="0"/>
                        <a:t>Toluene</a:t>
                      </a:r>
                      <a:endParaRPr lang="en-AU" sz="1600" dirty="0"/>
                    </a:p>
                  </a:txBody>
                  <a:tcPr>
                    <a:solidFill>
                      <a:schemeClr val="accent2"/>
                    </a:solidFill>
                  </a:tcPr>
                </a:tc>
                <a:tc>
                  <a:txBody>
                    <a:bodyPr/>
                    <a:lstStyle/>
                    <a:p>
                      <a:pPr algn="ctr"/>
                      <a:r>
                        <a:rPr lang="en-AU" sz="1600" dirty="0" smtClean="0"/>
                        <a:t>1,2,3-Trimelthybenzene</a:t>
                      </a:r>
                      <a:endParaRPr lang="en-AU" sz="1600" dirty="0"/>
                    </a:p>
                  </a:txBody>
                  <a:tcPr>
                    <a:solidFill>
                      <a:schemeClr val="accent2"/>
                    </a:solidFill>
                  </a:tcPr>
                </a:tc>
              </a:tr>
              <a:tr h="377092">
                <a:tc>
                  <a:txBody>
                    <a:bodyPr/>
                    <a:lstStyle/>
                    <a:p>
                      <a:pPr algn="ctr"/>
                      <a:r>
                        <a:rPr lang="en-AU" sz="1600" dirty="0" smtClean="0"/>
                        <a:t>Ethyl-benzene</a:t>
                      </a:r>
                      <a:endParaRPr lang="en-AU" sz="1600" dirty="0"/>
                    </a:p>
                  </a:txBody>
                  <a:tcPr>
                    <a:solidFill>
                      <a:schemeClr val="accent2"/>
                    </a:solidFill>
                  </a:tcPr>
                </a:tc>
                <a:tc>
                  <a:txBody>
                    <a:bodyPr/>
                    <a:lstStyle/>
                    <a:p>
                      <a:pPr algn="ctr"/>
                      <a:r>
                        <a:rPr lang="en-AU" sz="1600" dirty="0" smtClean="0"/>
                        <a:t>Indene</a:t>
                      </a:r>
                      <a:endParaRPr lang="en-AU" sz="1600" dirty="0"/>
                    </a:p>
                  </a:txBody>
                  <a:tcPr>
                    <a:solidFill>
                      <a:schemeClr val="accent2"/>
                    </a:solidFill>
                  </a:tcPr>
                </a:tc>
              </a:tr>
              <a:tr h="377092">
                <a:tc>
                  <a:txBody>
                    <a:bodyPr/>
                    <a:lstStyle/>
                    <a:p>
                      <a:pPr algn="ctr"/>
                      <a:r>
                        <a:rPr lang="en-AU" sz="1600" i="1" dirty="0" smtClean="0"/>
                        <a:t>m</a:t>
                      </a:r>
                      <a:r>
                        <a:rPr lang="en-AU" sz="1600" i="0" dirty="0" smtClean="0"/>
                        <a:t>-Xylene</a:t>
                      </a:r>
                      <a:endParaRPr lang="en-AU" sz="1600" i="1" dirty="0"/>
                    </a:p>
                  </a:txBody>
                  <a:tcPr>
                    <a:solidFill>
                      <a:schemeClr val="accent2"/>
                    </a:solidFill>
                  </a:tcPr>
                </a:tc>
                <a:tc>
                  <a:txBody>
                    <a:bodyPr/>
                    <a:lstStyle/>
                    <a:p>
                      <a:pPr algn="ctr"/>
                      <a:r>
                        <a:rPr lang="en-AU" sz="1600" dirty="0" smtClean="0"/>
                        <a:t>1,3-Diethylbenzene</a:t>
                      </a:r>
                      <a:endParaRPr lang="en-AU" sz="1600" dirty="0"/>
                    </a:p>
                  </a:txBody>
                  <a:tcPr>
                    <a:solidFill>
                      <a:schemeClr val="accent2"/>
                    </a:solidFill>
                  </a:tcPr>
                </a:tc>
              </a:tr>
              <a:tr h="377092">
                <a:tc>
                  <a:txBody>
                    <a:bodyPr/>
                    <a:lstStyle/>
                    <a:p>
                      <a:pPr algn="ctr"/>
                      <a:r>
                        <a:rPr lang="en-AU" sz="1600" i="1" dirty="0" smtClean="0"/>
                        <a:t>p</a:t>
                      </a:r>
                      <a:r>
                        <a:rPr lang="en-AU" sz="1600" i="0" dirty="0" smtClean="0"/>
                        <a:t>- Xylene</a:t>
                      </a:r>
                      <a:endParaRPr lang="en-AU" sz="1600" i="1" dirty="0"/>
                    </a:p>
                  </a:txBody>
                  <a:tcPr>
                    <a:solidFill>
                      <a:schemeClr val="accent2"/>
                    </a:solidFill>
                  </a:tcPr>
                </a:tc>
                <a:tc>
                  <a:txBody>
                    <a:bodyPr/>
                    <a:lstStyle/>
                    <a:p>
                      <a:pPr algn="ctr"/>
                      <a:r>
                        <a:rPr lang="en-AU" sz="1600" dirty="0" smtClean="0"/>
                        <a:t>1-Methyl-3-Propylbenzene</a:t>
                      </a:r>
                      <a:endParaRPr lang="en-AU" sz="1600" dirty="0"/>
                    </a:p>
                  </a:txBody>
                  <a:tcPr>
                    <a:solidFill>
                      <a:schemeClr val="accent2"/>
                    </a:solidFill>
                  </a:tcPr>
                </a:tc>
              </a:tr>
              <a:tr h="377092">
                <a:tc>
                  <a:txBody>
                    <a:bodyPr/>
                    <a:lstStyle/>
                    <a:p>
                      <a:pPr algn="ctr"/>
                      <a:r>
                        <a:rPr lang="en-AU" sz="1600" i="1" dirty="0" smtClean="0"/>
                        <a:t>o</a:t>
                      </a:r>
                      <a:r>
                        <a:rPr lang="en-AU" sz="1600" i="0" dirty="0" smtClean="0"/>
                        <a:t>- Xylene</a:t>
                      </a:r>
                      <a:endParaRPr lang="en-AU" sz="1600" i="1" dirty="0"/>
                    </a:p>
                  </a:txBody>
                  <a:tcPr>
                    <a:solidFill>
                      <a:schemeClr val="accent2"/>
                    </a:solidFill>
                  </a:tcPr>
                </a:tc>
                <a:tc>
                  <a:txBody>
                    <a:bodyPr/>
                    <a:lstStyle/>
                    <a:p>
                      <a:pPr algn="ctr"/>
                      <a:r>
                        <a:rPr lang="en-AU" sz="1600" dirty="0" smtClean="0"/>
                        <a:t>1,4-Diethylbenzene</a:t>
                      </a:r>
                      <a:endParaRPr lang="en-AU" sz="1600" dirty="0"/>
                    </a:p>
                  </a:txBody>
                  <a:tcPr>
                    <a:solidFill>
                      <a:schemeClr val="accent2"/>
                    </a:solidFill>
                  </a:tcPr>
                </a:tc>
              </a:tr>
              <a:tr h="377092">
                <a:tc>
                  <a:txBody>
                    <a:bodyPr/>
                    <a:lstStyle/>
                    <a:p>
                      <a:pPr algn="ctr"/>
                      <a:r>
                        <a:rPr lang="en-AU" sz="1600" dirty="0" smtClean="0"/>
                        <a:t>Propyl-benzene</a:t>
                      </a:r>
                      <a:endParaRPr lang="en-AU" sz="1600" dirty="0"/>
                    </a:p>
                  </a:txBody>
                  <a:tcPr>
                    <a:solidFill>
                      <a:schemeClr val="accent2"/>
                    </a:solidFill>
                  </a:tcPr>
                </a:tc>
                <a:tc>
                  <a:txBody>
                    <a:bodyPr/>
                    <a:lstStyle/>
                    <a:p>
                      <a:pPr algn="ctr"/>
                      <a:r>
                        <a:rPr lang="en-AU" sz="1600" dirty="0" smtClean="0"/>
                        <a:t>4-Ethyl-1,3-dimethylbenzene</a:t>
                      </a:r>
                      <a:endParaRPr lang="en-AU" sz="1600" dirty="0"/>
                    </a:p>
                  </a:txBody>
                  <a:tcPr>
                    <a:solidFill>
                      <a:schemeClr val="accent2"/>
                    </a:solidFill>
                  </a:tcPr>
                </a:tc>
              </a:tr>
              <a:tr h="377092">
                <a:tc>
                  <a:txBody>
                    <a:bodyPr/>
                    <a:lstStyle/>
                    <a:p>
                      <a:pPr algn="ctr"/>
                      <a:r>
                        <a:rPr lang="en-AU" sz="1600" dirty="0" smtClean="0"/>
                        <a:t>1-Ethyl-3-Methylbenzene</a:t>
                      </a:r>
                      <a:endParaRPr lang="en-AU" sz="1600" dirty="0"/>
                    </a:p>
                  </a:txBody>
                  <a:tcPr>
                    <a:solidFill>
                      <a:schemeClr val="accent2"/>
                    </a:solidFill>
                  </a:tcPr>
                </a:tc>
                <a:tc>
                  <a:txBody>
                    <a:bodyPr/>
                    <a:lstStyle/>
                    <a:p>
                      <a:pPr algn="ctr"/>
                      <a:r>
                        <a:rPr lang="en-AU" sz="1600" dirty="0" smtClean="0"/>
                        <a:t>4-Ethyl-1,2-dimethylbenzene</a:t>
                      </a:r>
                      <a:endParaRPr lang="en-AU" sz="1600" dirty="0"/>
                    </a:p>
                  </a:txBody>
                  <a:tcPr>
                    <a:solidFill>
                      <a:schemeClr val="accent2"/>
                    </a:solidFill>
                  </a:tcPr>
                </a:tc>
              </a:tr>
              <a:tr h="377092">
                <a:tc>
                  <a:txBody>
                    <a:bodyPr/>
                    <a:lstStyle/>
                    <a:p>
                      <a:pPr algn="ctr"/>
                      <a:r>
                        <a:rPr lang="en-AU" sz="1600" dirty="0" smtClean="0"/>
                        <a:t>1-Ethyl-4-Methylbenzene</a:t>
                      </a:r>
                      <a:endParaRPr lang="en-AU" sz="1600" dirty="0"/>
                    </a:p>
                  </a:txBody>
                  <a:tcPr>
                    <a:solidFill>
                      <a:schemeClr val="accent2"/>
                    </a:solidFill>
                  </a:tcPr>
                </a:tc>
                <a:tc>
                  <a:txBody>
                    <a:bodyPr/>
                    <a:lstStyle/>
                    <a:p>
                      <a:pPr algn="ctr"/>
                      <a:r>
                        <a:rPr lang="en-AU" sz="1600" dirty="0" smtClean="0"/>
                        <a:t>2-Ethyl-1,3-dimethylbenzene</a:t>
                      </a:r>
                      <a:endParaRPr lang="en-AU" sz="1600" dirty="0"/>
                    </a:p>
                  </a:txBody>
                  <a:tcPr>
                    <a:solidFill>
                      <a:schemeClr val="accent2"/>
                    </a:solidFill>
                  </a:tcPr>
                </a:tc>
              </a:tr>
              <a:tr h="377092">
                <a:tc>
                  <a:txBody>
                    <a:bodyPr/>
                    <a:lstStyle/>
                    <a:p>
                      <a:pPr algn="ctr"/>
                      <a:r>
                        <a:rPr lang="en-AU" sz="1600" dirty="0" smtClean="0"/>
                        <a:t>1,3,5-Trimethylbenzene</a:t>
                      </a:r>
                      <a:endParaRPr lang="en-AU" sz="1600" dirty="0"/>
                    </a:p>
                  </a:txBody>
                  <a:tcPr>
                    <a:solidFill>
                      <a:schemeClr val="accent2"/>
                    </a:solidFill>
                  </a:tcPr>
                </a:tc>
                <a:tc>
                  <a:txBody>
                    <a:bodyPr/>
                    <a:lstStyle/>
                    <a:p>
                      <a:pPr algn="ctr"/>
                      <a:r>
                        <a:rPr lang="en-AU" sz="1600" dirty="0" smtClean="0"/>
                        <a:t>1,2,4,5-Tetramethylbenzene</a:t>
                      </a:r>
                      <a:endParaRPr lang="en-AU" sz="1600" dirty="0"/>
                    </a:p>
                  </a:txBody>
                  <a:tcPr>
                    <a:solidFill>
                      <a:schemeClr val="accent2"/>
                    </a:solidFill>
                  </a:tcPr>
                </a:tc>
              </a:tr>
              <a:tr h="377092">
                <a:tc>
                  <a:txBody>
                    <a:bodyPr/>
                    <a:lstStyle/>
                    <a:p>
                      <a:pPr algn="ctr"/>
                      <a:r>
                        <a:rPr lang="en-AU" sz="1600" dirty="0" smtClean="0"/>
                        <a:t>1-Ethyl-2-Methylbenzene</a:t>
                      </a:r>
                      <a:endParaRPr lang="en-AU" sz="1600" dirty="0"/>
                    </a:p>
                  </a:txBody>
                  <a:tcPr>
                    <a:solidFill>
                      <a:schemeClr val="accent2"/>
                    </a:solidFill>
                  </a:tcPr>
                </a:tc>
                <a:tc>
                  <a:txBody>
                    <a:bodyPr/>
                    <a:lstStyle/>
                    <a:p>
                      <a:pPr algn="ctr"/>
                      <a:r>
                        <a:rPr lang="en-AU" sz="1600" dirty="0" smtClean="0"/>
                        <a:t>1,2,3,5-Tetramethylbenzene</a:t>
                      </a:r>
                      <a:endParaRPr lang="en-AU" sz="1600" dirty="0"/>
                    </a:p>
                  </a:txBody>
                  <a:tcPr>
                    <a:solidFill>
                      <a:schemeClr val="accent2"/>
                    </a:solidFill>
                  </a:tcPr>
                </a:tc>
              </a:tr>
              <a:tr h="377092">
                <a:tc>
                  <a:txBody>
                    <a:bodyPr/>
                    <a:lstStyle/>
                    <a:p>
                      <a:pPr algn="ctr"/>
                      <a:r>
                        <a:rPr lang="en-AU" sz="1600" dirty="0" smtClean="0"/>
                        <a:t>1,2,4-Trimethylbenzene</a:t>
                      </a:r>
                      <a:endParaRPr lang="en-AU" sz="1600" dirty="0"/>
                    </a:p>
                  </a:txBody>
                  <a:tcPr>
                    <a:solidFill>
                      <a:schemeClr val="accent2"/>
                    </a:solidFill>
                  </a:tcPr>
                </a:tc>
                <a:tc>
                  <a:txBody>
                    <a:bodyPr/>
                    <a:lstStyle/>
                    <a:p>
                      <a:pPr algn="ctr"/>
                      <a:r>
                        <a:rPr lang="en-AU" sz="1600" dirty="0" smtClean="0"/>
                        <a:t>Naphthalene</a:t>
                      </a:r>
                      <a:endParaRPr lang="en-AU" sz="1600" dirty="0"/>
                    </a:p>
                  </a:txBody>
                  <a:tcPr>
                    <a:solidFill>
                      <a:schemeClr val="accent2"/>
                    </a:solidFill>
                  </a:tcPr>
                </a:tc>
              </a:tr>
              <a:tr h="377092">
                <a:tc>
                  <a:txBody>
                    <a:bodyPr/>
                    <a:lstStyle/>
                    <a:p>
                      <a:pPr algn="ctr"/>
                      <a:r>
                        <a:rPr lang="en-AU" sz="1600" dirty="0" smtClean="0"/>
                        <a:t>2-Methylnaphthalene</a:t>
                      </a:r>
                      <a:endParaRPr lang="en-AU" sz="1600" dirty="0"/>
                    </a:p>
                  </a:txBody>
                  <a:tcPr>
                    <a:solidFill>
                      <a:schemeClr val="accent2"/>
                    </a:solidFill>
                  </a:tcPr>
                </a:tc>
                <a:tc>
                  <a:txBody>
                    <a:bodyPr/>
                    <a:lstStyle/>
                    <a:p>
                      <a:pPr algn="ctr"/>
                      <a:r>
                        <a:rPr lang="en-AU" sz="1600" dirty="0" smtClean="0"/>
                        <a:t>1-Methynaphthalene</a:t>
                      </a:r>
                      <a:endParaRPr lang="en-AU" sz="1600" dirty="0"/>
                    </a:p>
                  </a:txBody>
                  <a:tcPr>
                    <a:solidFill>
                      <a:schemeClr val="accent2"/>
                    </a:solidFill>
                  </a:tcPr>
                </a:tc>
              </a:tr>
            </a:tbl>
          </a:graphicData>
        </a:graphic>
      </p:graphicFrame>
    </p:spTree>
    <p:extLst>
      <p:ext uri="{BB962C8B-B14F-4D97-AF65-F5344CB8AC3E}">
        <p14:creationId xmlns:p14="http://schemas.microsoft.com/office/powerpoint/2010/main" xmlns="" val="2346082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Target Compounds for Petrol</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xmlns="" val="4032304766"/>
              </p:ext>
            </p:extLst>
          </p:nvPr>
        </p:nvGraphicFramePr>
        <p:xfrm>
          <a:off x="457200" y="1371600"/>
          <a:ext cx="7467600" cy="4902196"/>
        </p:xfrm>
        <a:graphic>
          <a:graphicData uri="http://schemas.openxmlformats.org/drawingml/2006/table">
            <a:tbl>
              <a:tblPr firstRow="1" bandRow="1">
                <a:tableStyleId>{5C22544A-7EE6-4342-B048-85BDC9FD1C3A}</a:tableStyleId>
              </a:tblPr>
              <a:tblGrid>
                <a:gridCol w="3733800"/>
                <a:gridCol w="3733800"/>
              </a:tblGrid>
              <a:tr h="377092">
                <a:tc>
                  <a:txBody>
                    <a:bodyPr/>
                    <a:lstStyle/>
                    <a:p>
                      <a:pPr marL="0" algn="l" defTabSz="914400" rtl="0" eaLnBrk="1" latinLnBrk="0" hangingPunct="1"/>
                      <a:endParaRPr lang="en-AU" sz="1050" kern="1200" dirty="0">
                        <a:solidFill>
                          <a:schemeClr val="dk1"/>
                        </a:solidFill>
                        <a:latin typeface="+mn-lt"/>
                        <a:ea typeface="+mn-ea"/>
                        <a:cs typeface="+mn-cs"/>
                      </a:endParaRPr>
                    </a:p>
                  </a:txBody>
                  <a:tcPr>
                    <a:solidFill>
                      <a:schemeClr val="bg2"/>
                    </a:solidFill>
                  </a:tcPr>
                </a:tc>
                <a:tc>
                  <a:txBody>
                    <a:bodyPr/>
                    <a:lstStyle/>
                    <a:p>
                      <a:pPr marL="0" algn="l" defTabSz="914400" rtl="0" eaLnBrk="1" latinLnBrk="0" hangingPunct="1"/>
                      <a:endParaRPr lang="en-AU" sz="1050" kern="1200" dirty="0">
                        <a:solidFill>
                          <a:schemeClr val="dk1"/>
                        </a:solidFill>
                        <a:latin typeface="+mn-lt"/>
                        <a:ea typeface="+mn-ea"/>
                        <a:cs typeface="+mn-cs"/>
                      </a:endParaRPr>
                    </a:p>
                  </a:txBody>
                  <a:tcPr>
                    <a:solidFill>
                      <a:schemeClr val="bg2"/>
                    </a:solidFill>
                  </a:tcPr>
                </a:tc>
              </a:tr>
              <a:tr h="377092">
                <a:tc>
                  <a:txBody>
                    <a:bodyPr/>
                    <a:lstStyle/>
                    <a:p>
                      <a:pPr algn="ctr"/>
                      <a:r>
                        <a:rPr lang="en-AU" sz="1600" b="1" dirty="0" smtClean="0"/>
                        <a:t>Toluene</a:t>
                      </a:r>
                      <a:endParaRPr lang="en-AU" sz="1600" b="1" dirty="0"/>
                    </a:p>
                  </a:txBody>
                  <a:tcPr>
                    <a:solidFill>
                      <a:srgbClr val="00B0F0"/>
                    </a:solidFill>
                  </a:tcPr>
                </a:tc>
                <a:tc>
                  <a:txBody>
                    <a:bodyPr/>
                    <a:lstStyle/>
                    <a:p>
                      <a:pPr algn="ctr"/>
                      <a:r>
                        <a:rPr lang="en-AU" sz="1600" dirty="0" smtClean="0">
                          <a:solidFill>
                            <a:schemeClr val="bg1">
                              <a:lumMod val="85000"/>
                            </a:schemeClr>
                          </a:solidFill>
                        </a:rPr>
                        <a:t>1,2,3-Trimelthybenzene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b="1" dirty="0" smtClean="0"/>
                        <a:t>Ethyl-benzene</a:t>
                      </a:r>
                      <a:endParaRPr lang="en-AU" sz="1600" b="1" dirty="0"/>
                    </a:p>
                  </a:txBody>
                  <a:tcPr>
                    <a:solidFill>
                      <a:srgbClr val="00B0F0"/>
                    </a:solidFill>
                  </a:tcPr>
                </a:tc>
                <a:tc>
                  <a:txBody>
                    <a:bodyPr/>
                    <a:lstStyle/>
                    <a:p>
                      <a:pPr algn="ctr"/>
                      <a:r>
                        <a:rPr lang="en-AU" sz="1600" dirty="0" smtClean="0">
                          <a:solidFill>
                            <a:schemeClr val="bg1">
                              <a:lumMod val="85000"/>
                            </a:schemeClr>
                          </a:solidFill>
                        </a:rPr>
                        <a:t>Indene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i="1" dirty="0" smtClean="0">
                          <a:solidFill>
                            <a:schemeClr val="bg1">
                              <a:lumMod val="85000"/>
                            </a:schemeClr>
                          </a:solidFill>
                        </a:rPr>
                        <a:t>m</a:t>
                      </a:r>
                      <a:r>
                        <a:rPr lang="en-AU" sz="1600" i="0" dirty="0" smtClean="0">
                          <a:solidFill>
                            <a:schemeClr val="bg1">
                              <a:lumMod val="85000"/>
                            </a:schemeClr>
                          </a:solidFill>
                        </a:rPr>
                        <a:t>-Xylene</a:t>
                      </a:r>
                      <a:endParaRPr lang="en-AU" sz="1600" i="1"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1,3-Diethylbenzene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b="1" i="1" dirty="0" smtClean="0"/>
                        <a:t>p</a:t>
                      </a:r>
                      <a:r>
                        <a:rPr lang="en-AU" sz="1600" b="1" i="0" dirty="0" smtClean="0"/>
                        <a:t>- Xylene</a:t>
                      </a:r>
                      <a:endParaRPr lang="en-AU" sz="1600" b="1" i="1" dirty="0"/>
                    </a:p>
                  </a:txBody>
                  <a:tcPr>
                    <a:solidFill>
                      <a:srgbClr val="00B0F0"/>
                    </a:solidFill>
                  </a:tcPr>
                </a:tc>
                <a:tc>
                  <a:txBody>
                    <a:bodyPr/>
                    <a:lstStyle/>
                    <a:p>
                      <a:pPr algn="ctr"/>
                      <a:r>
                        <a:rPr lang="en-AU" sz="1600" dirty="0" smtClean="0">
                          <a:solidFill>
                            <a:schemeClr val="bg1">
                              <a:lumMod val="85000"/>
                            </a:schemeClr>
                          </a:solidFill>
                        </a:rPr>
                        <a:t>1-Methyl-3-Propylbenzene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b="1" i="1" dirty="0" smtClean="0"/>
                        <a:t>o</a:t>
                      </a:r>
                      <a:r>
                        <a:rPr lang="en-AU" sz="1600" b="1" i="0" dirty="0" smtClean="0"/>
                        <a:t>- Xylene</a:t>
                      </a:r>
                      <a:endParaRPr lang="en-AU" sz="1600" b="1" i="1" dirty="0"/>
                    </a:p>
                  </a:txBody>
                  <a:tcPr>
                    <a:solidFill>
                      <a:srgbClr val="00B0F0"/>
                    </a:solidFill>
                  </a:tcPr>
                </a:tc>
                <a:tc>
                  <a:txBody>
                    <a:bodyPr/>
                    <a:lstStyle/>
                    <a:p>
                      <a:pPr algn="ctr"/>
                      <a:r>
                        <a:rPr lang="en-AU" sz="1600" dirty="0" smtClean="0">
                          <a:solidFill>
                            <a:schemeClr val="bg1">
                              <a:lumMod val="85000"/>
                            </a:schemeClr>
                          </a:solidFill>
                        </a:rPr>
                        <a:t>1,4-Diethylbenzene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Propyl-benzene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4-Ethyl-1,3-dimethylbenzene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1-Ethyl-3-Methylbenzene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4-Ethyl-1,2-dimethylbenzene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1-Ethyl-4-Methylbenzene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2-Ethyl-1,3-dimethylbenzene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1,3,5-Trimethylbenzene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1,2,4,5-Tetramethylbenzene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1-Ethyl-2-Methylbenzene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1,2,3,5-Tetramethylbenzene</a:t>
                      </a:r>
                      <a:endParaRPr lang="en-AU" sz="1600" dirty="0">
                        <a:solidFill>
                          <a:schemeClr val="bg1">
                            <a:lumMod val="85000"/>
                          </a:schemeClr>
                        </a:solidFill>
                      </a:endParaRPr>
                    </a:p>
                  </a:txBody>
                  <a:tcPr>
                    <a:solidFill>
                      <a:schemeClr val="accent2"/>
                    </a:solidFill>
                  </a:tcPr>
                </a:tc>
              </a:tr>
              <a:tr h="377092">
                <a:tc>
                  <a:txBody>
                    <a:bodyPr/>
                    <a:lstStyle/>
                    <a:p>
                      <a:pPr algn="ctr"/>
                      <a:r>
                        <a:rPr lang="en-AU" sz="1600" dirty="0" smtClean="0">
                          <a:solidFill>
                            <a:schemeClr val="bg1">
                              <a:lumMod val="85000"/>
                            </a:schemeClr>
                          </a:solidFill>
                        </a:rPr>
                        <a:t>1,2,4-Trimethylbenzene</a:t>
                      </a:r>
                      <a:endParaRPr lang="en-AU" sz="1600" dirty="0">
                        <a:solidFill>
                          <a:schemeClr val="bg1">
                            <a:lumMod val="85000"/>
                          </a:schemeClr>
                        </a:solidFill>
                      </a:endParaRPr>
                    </a:p>
                  </a:txBody>
                  <a:tcPr>
                    <a:solidFill>
                      <a:schemeClr val="accent2"/>
                    </a:solidFill>
                  </a:tcPr>
                </a:tc>
                <a:tc>
                  <a:txBody>
                    <a:bodyPr/>
                    <a:lstStyle/>
                    <a:p>
                      <a:pPr marL="0" algn="ctr" defTabSz="914400" rtl="0" eaLnBrk="1" latinLnBrk="0" hangingPunct="1"/>
                      <a:r>
                        <a:rPr lang="en-AU" sz="1600" kern="1200" dirty="0" smtClean="0">
                          <a:solidFill>
                            <a:schemeClr val="bg1">
                              <a:lumMod val="85000"/>
                            </a:schemeClr>
                          </a:solidFill>
                          <a:latin typeface="+mn-lt"/>
                          <a:ea typeface="+mn-ea"/>
                          <a:cs typeface="+mn-cs"/>
                        </a:rPr>
                        <a:t>Naphthalene</a:t>
                      </a:r>
                      <a:endParaRPr lang="en-AU" sz="1600" kern="1200" dirty="0">
                        <a:solidFill>
                          <a:schemeClr val="bg1">
                            <a:lumMod val="85000"/>
                          </a:schemeClr>
                        </a:solidFill>
                        <a:latin typeface="+mn-lt"/>
                        <a:ea typeface="+mn-ea"/>
                        <a:cs typeface="+mn-cs"/>
                      </a:endParaRPr>
                    </a:p>
                  </a:txBody>
                  <a:tcPr>
                    <a:solidFill>
                      <a:srgbClr val="9CBEBD"/>
                    </a:solidFill>
                  </a:tcPr>
                </a:tc>
              </a:tr>
              <a:tr h="377092">
                <a:tc>
                  <a:txBody>
                    <a:bodyPr/>
                    <a:lstStyle/>
                    <a:p>
                      <a:pPr algn="ctr"/>
                      <a:r>
                        <a:rPr lang="en-AU" sz="1600" dirty="0" smtClean="0">
                          <a:solidFill>
                            <a:schemeClr val="bg1">
                              <a:lumMod val="85000"/>
                            </a:schemeClr>
                          </a:solidFill>
                        </a:rPr>
                        <a:t>2-Methylnaphthalene</a:t>
                      </a:r>
                      <a:endParaRPr lang="en-AU" sz="1600" dirty="0">
                        <a:solidFill>
                          <a:schemeClr val="bg1">
                            <a:lumMod val="85000"/>
                          </a:schemeClr>
                        </a:solidFill>
                      </a:endParaRPr>
                    </a:p>
                  </a:txBody>
                  <a:tcPr>
                    <a:solidFill>
                      <a:schemeClr val="accent2"/>
                    </a:solidFill>
                  </a:tcPr>
                </a:tc>
                <a:tc>
                  <a:txBody>
                    <a:bodyPr/>
                    <a:lstStyle/>
                    <a:p>
                      <a:pPr algn="ctr"/>
                      <a:r>
                        <a:rPr lang="en-AU" sz="1600" dirty="0" smtClean="0">
                          <a:solidFill>
                            <a:schemeClr val="bg1">
                              <a:lumMod val="85000"/>
                            </a:schemeClr>
                          </a:solidFill>
                        </a:rPr>
                        <a:t>1-Methynaphthalene</a:t>
                      </a:r>
                      <a:endParaRPr lang="en-AU" sz="1600" dirty="0">
                        <a:solidFill>
                          <a:schemeClr val="bg1">
                            <a:lumMod val="85000"/>
                          </a:schemeClr>
                        </a:solidFill>
                      </a:endParaRPr>
                    </a:p>
                  </a:txBody>
                  <a:tcPr>
                    <a:solidFill>
                      <a:schemeClr val="accent2"/>
                    </a:solidFill>
                  </a:tcPr>
                </a:tc>
              </a:tr>
            </a:tbl>
          </a:graphicData>
        </a:graphic>
      </p:graphicFrame>
      <p:sp>
        <p:nvSpPr>
          <p:cNvPr id="3" name="TextBox 2"/>
          <p:cNvSpPr txBox="1"/>
          <p:nvPr/>
        </p:nvSpPr>
        <p:spPr>
          <a:xfrm>
            <a:off x="4114800" y="6320935"/>
            <a:ext cx="4495800" cy="369332"/>
          </a:xfrm>
          <a:prstGeom prst="rect">
            <a:avLst/>
          </a:prstGeom>
          <a:noFill/>
        </p:spPr>
        <p:txBody>
          <a:bodyPr wrap="square" rtlCol="0">
            <a:spAutoFit/>
          </a:bodyPr>
          <a:lstStyle/>
          <a:p>
            <a:r>
              <a:rPr lang="en-AU" dirty="0" smtClean="0"/>
              <a:t>Denotes compounds used for comparisons</a:t>
            </a:r>
            <a:endParaRPr lang="en-AU" dirty="0"/>
          </a:p>
        </p:txBody>
      </p:sp>
      <p:sp>
        <p:nvSpPr>
          <p:cNvPr id="5" name="Rectangle 4"/>
          <p:cNvSpPr/>
          <p:nvPr/>
        </p:nvSpPr>
        <p:spPr>
          <a:xfrm>
            <a:off x="2895600" y="6400800"/>
            <a:ext cx="1295400" cy="228600"/>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xmlns="" val="98688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2011-2012</a:t>
            </a:r>
            <a:br>
              <a:rPr lang="en-AU" dirty="0" smtClean="0"/>
            </a:br>
            <a:r>
              <a:rPr lang="en-AU" dirty="0" smtClean="0"/>
              <a:t>PHRED on Concrete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3082866"/>
              </p:ext>
            </p:extLst>
          </p:nvPr>
        </p:nvGraphicFramePr>
        <p:xfrm>
          <a:off x="685800" y="2209800"/>
          <a:ext cx="7162800" cy="3352800"/>
        </p:xfrm>
        <a:graphic>
          <a:graphicData uri="http://schemas.openxmlformats.org/drawingml/2006/table">
            <a:tbl>
              <a:tblPr firstRow="1" bandRow="1">
                <a:tableStyleId>{5C22544A-7EE6-4342-B048-85BDC9FD1C3A}</a:tableStyleId>
              </a:tblPr>
              <a:tblGrid>
                <a:gridCol w="3581400"/>
                <a:gridCol w="3581400"/>
              </a:tblGrid>
              <a:tr h="838200">
                <a:tc>
                  <a:txBody>
                    <a:bodyPr/>
                    <a:lstStyle/>
                    <a:p>
                      <a:pPr algn="ctr"/>
                      <a:endParaRPr lang="en-AU" dirty="0" smtClean="0"/>
                    </a:p>
                    <a:p>
                      <a:pPr algn="ctr"/>
                      <a:r>
                        <a:rPr lang="en-AU" dirty="0" smtClean="0"/>
                        <a:t>Target Compound</a:t>
                      </a:r>
                      <a:endParaRPr lang="en-AU" dirty="0"/>
                    </a:p>
                  </a:txBody>
                  <a:tcPr/>
                </a:tc>
                <a:tc>
                  <a:txBody>
                    <a:bodyPr/>
                    <a:lstStyle/>
                    <a:p>
                      <a:pPr algn="ctr"/>
                      <a:endParaRPr lang="en-AU" dirty="0" smtClean="0"/>
                    </a:p>
                    <a:p>
                      <a:pPr algn="ctr"/>
                      <a:r>
                        <a:rPr lang="en-AU" dirty="0" smtClean="0"/>
                        <a:t>Average Relative Abundance</a:t>
                      </a:r>
                      <a:endParaRPr lang="en-AU" dirty="0"/>
                    </a:p>
                  </a:txBody>
                  <a:tcPr/>
                </a:tc>
              </a:tr>
              <a:tr h="838200">
                <a:tc>
                  <a:txBody>
                    <a:bodyPr/>
                    <a:lstStyle/>
                    <a:p>
                      <a:pPr algn="ctr"/>
                      <a:endParaRPr lang="en-AU" dirty="0" smtClean="0"/>
                    </a:p>
                    <a:p>
                      <a:pPr algn="ctr"/>
                      <a:r>
                        <a:rPr lang="en-AU" dirty="0" smtClean="0"/>
                        <a:t>Toluene</a:t>
                      </a:r>
                      <a:endParaRPr lang="en-AU" dirty="0"/>
                    </a:p>
                  </a:txBody>
                  <a:tcPr/>
                </a:tc>
                <a:tc>
                  <a:txBody>
                    <a:bodyPr/>
                    <a:lstStyle/>
                    <a:p>
                      <a:pPr algn="ctr"/>
                      <a:endParaRPr lang="en-AU" dirty="0" smtClean="0"/>
                    </a:p>
                    <a:p>
                      <a:pPr algn="ctr"/>
                      <a:r>
                        <a:rPr lang="en-AU" dirty="0" smtClean="0"/>
                        <a:t>72,000 units</a:t>
                      </a:r>
                      <a:endParaRPr lang="en-AU" dirty="0"/>
                    </a:p>
                  </a:txBody>
                  <a:tcPr/>
                </a:tc>
              </a:tr>
              <a:tr h="838200">
                <a:tc>
                  <a:txBody>
                    <a:bodyPr/>
                    <a:lstStyle/>
                    <a:p>
                      <a:pPr algn="ctr"/>
                      <a:endParaRPr lang="en-AU" dirty="0" smtClean="0"/>
                    </a:p>
                    <a:p>
                      <a:pPr algn="ctr"/>
                      <a:r>
                        <a:rPr lang="en-AU" dirty="0" smtClean="0"/>
                        <a:t>Xylene</a:t>
                      </a:r>
                      <a:endParaRPr lang="en-AU" dirty="0"/>
                    </a:p>
                  </a:txBody>
                  <a:tcPr/>
                </a:tc>
                <a:tc>
                  <a:txBody>
                    <a:bodyPr/>
                    <a:lstStyle/>
                    <a:p>
                      <a:pPr algn="ctr"/>
                      <a:endParaRPr lang="en-AU" dirty="0" smtClean="0"/>
                    </a:p>
                    <a:p>
                      <a:pPr algn="ctr"/>
                      <a:r>
                        <a:rPr lang="en-AU" dirty="0" smtClean="0"/>
                        <a:t>39,000 units</a:t>
                      </a:r>
                      <a:endParaRPr lang="en-AU" dirty="0"/>
                    </a:p>
                  </a:txBody>
                  <a:tcPr/>
                </a:tc>
              </a:tr>
              <a:tr h="838200">
                <a:tc>
                  <a:txBody>
                    <a:bodyPr/>
                    <a:lstStyle/>
                    <a:p>
                      <a:pPr algn="ctr"/>
                      <a:endParaRPr lang="en-AU" dirty="0" smtClean="0"/>
                    </a:p>
                    <a:p>
                      <a:pPr algn="ctr"/>
                      <a:r>
                        <a:rPr lang="en-AU" dirty="0" smtClean="0"/>
                        <a:t>Ethyl-benzene</a:t>
                      </a:r>
                      <a:endParaRPr lang="en-AU" dirty="0"/>
                    </a:p>
                  </a:txBody>
                  <a:tcPr/>
                </a:tc>
                <a:tc>
                  <a:txBody>
                    <a:bodyPr/>
                    <a:lstStyle/>
                    <a:p>
                      <a:pPr algn="ctr"/>
                      <a:endParaRPr lang="en-AU" dirty="0" smtClean="0"/>
                    </a:p>
                    <a:p>
                      <a:pPr algn="ctr"/>
                      <a:r>
                        <a:rPr lang="en-AU" dirty="0" smtClean="0"/>
                        <a:t>39,000 units</a:t>
                      </a:r>
                      <a:endParaRPr lang="en-AU" dirty="0"/>
                    </a:p>
                  </a:txBody>
                  <a:tcPr/>
                </a:tc>
              </a:tr>
            </a:tbl>
          </a:graphicData>
        </a:graphic>
      </p:graphicFrame>
    </p:spTree>
    <p:extLst>
      <p:ext uri="{BB962C8B-B14F-4D97-AF65-F5344CB8AC3E}">
        <p14:creationId xmlns:p14="http://schemas.microsoft.com/office/powerpoint/2010/main" xmlns="" val="2932096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2013</a:t>
            </a:r>
            <a:endParaRPr lang="en-AU" dirty="0"/>
          </a:p>
        </p:txBody>
      </p:sp>
      <p:sp>
        <p:nvSpPr>
          <p:cNvPr id="3" name="Content Placeholder 2"/>
          <p:cNvSpPr>
            <a:spLocks noGrp="1"/>
          </p:cNvSpPr>
          <p:nvPr>
            <p:ph idx="1"/>
          </p:nvPr>
        </p:nvSpPr>
        <p:spPr/>
        <p:txBody>
          <a:bodyPr/>
          <a:lstStyle/>
          <a:p>
            <a:r>
              <a:rPr lang="en-AU" dirty="0" smtClean="0"/>
              <a:t>The PHRED technique was used to extract kerosene samples from a concrete surface</a:t>
            </a:r>
          </a:p>
          <a:p>
            <a:endParaRPr lang="en-AU" dirty="0"/>
          </a:p>
          <a:p>
            <a:r>
              <a:rPr lang="en-AU" dirty="0" smtClean="0"/>
              <a:t>PHRED was used against an alternative technique:</a:t>
            </a:r>
          </a:p>
          <a:p>
            <a:pPr lvl="1"/>
            <a:r>
              <a:rPr lang="en-AU" dirty="0" smtClean="0"/>
              <a:t>The loaded concrete surface was washed with boiling water, which was then retrieved via sponging the surface</a:t>
            </a:r>
          </a:p>
          <a:p>
            <a:pPr lvl="1"/>
            <a:r>
              <a:rPr lang="en-AU" dirty="0" smtClean="0"/>
              <a:t>The water was later analysed using a Solid-Phase </a:t>
            </a:r>
            <a:r>
              <a:rPr lang="en-AU" dirty="0" err="1" smtClean="0"/>
              <a:t>Microextraction</a:t>
            </a:r>
            <a:r>
              <a:rPr lang="en-AU" dirty="0" smtClean="0"/>
              <a:t> needle</a:t>
            </a:r>
          </a:p>
          <a:p>
            <a:pPr lvl="1"/>
            <a:endParaRPr lang="en-AU" dirty="0"/>
          </a:p>
          <a:p>
            <a:r>
              <a:rPr lang="en-AU" dirty="0" smtClean="0"/>
              <a:t>Results indicated this washing technique was more sensitive than the activated-charcoal-based PHRED technique [7]</a:t>
            </a:r>
            <a:endParaRPr lang="en-AU" dirty="0"/>
          </a:p>
        </p:txBody>
      </p:sp>
    </p:spTree>
    <p:extLst>
      <p:ext uri="{BB962C8B-B14F-4D97-AF65-F5344CB8AC3E}">
        <p14:creationId xmlns:p14="http://schemas.microsoft.com/office/powerpoint/2010/main" xmlns="" val="504840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2013</a:t>
            </a:r>
            <a:br>
              <a:rPr lang="en-AU" dirty="0" smtClean="0"/>
            </a:br>
            <a:r>
              <a:rPr lang="en-AU" dirty="0" smtClean="0"/>
              <a:t>PHRED </a:t>
            </a:r>
            <a:r>
              <a:rPr lang="en-AU" dirty="0" err="1" smtClean="0"/>
              <a:t>vs</a:t>
            </a:r>
            <a:r>
              <a:rPr lang="en-AU" dirty="0" smtClean="0"/>
              <a:t> Boiling Water Rinse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28244836"/>
              </p:ext>
            </p:extLst>
          </p:nvPr>
        </p:nvGraphicFramePr>
        <p:xfrm>
          <a:off x="1143000" y="2514600"/>
          <a:ext cx="6553200" cy="2297766"/>
        </p:xfrm>
        <a:graphic>
          <a:graphicData uri="http://schemas.openxmlformats.org/drawingml/2006/table">
            <a:tbl>
              <a:tblPr firstRow="1" bandRow="1">
                <a:tableStyleId>{5C22544A-7EE6-4342-B048-85BDC9FD1C3A}</a:tableStyleId>
              </a:tblPr>
              <a:tblGrid>
                <a:gridCol w="2184400"/>
                <a:gridCol w="2184400"/>
                <a:gridCol w="2184400"/>
              </a:tblGrid>
              <a:tr h="457200">
                <a:tc>
                  <a:txBody>
                    <a:bodyPr/>
                    <a:lstStyle/>
                    <a:p>
                      <a:pPr algn="ctr"/>
                      <a:r>
                        <a:rPr lang="en-AU" sz="2000" dirty="0" smtClean="0"/>
                        <a:t>Target Compound</a:t>
                      </a:r>
                      <a:endParaRPr lang="en-AU" sz="2000" dirty="0"/>
                    </a:p>
                  </a:txBody>
                  <a:tcPr/>
                </a:tc>
                <a:tc>
                  <a:txBody>
                    <a:bodyPr/>
                    <a:lstStyle/>
                    <a:p>
                      <a:pPr algn="ctr"/>
                      <a:r>
                        <a:rPr lang="en-AU" sz="2000" dirty="0" smtClean="0"/>
                        <a:t>PHRED</a:t>
                      </a:r>
                      <a:endParaRPr lang="en-AU" sz="2000" dirty="0"/>
                    </a:p>
                  </a:txBody>
                  <a:tcPr/>
                </a:tc>
                <a:tc>
                  <a:txBody>
                    <a:bodyPr/>
                    <a:lstStyle/>
                    <a:p>
                      <a:pPr algn="ctr"/>
                      <a:r>
                        <a:rPr lang="en-AU" sz="2000" dirty="0" smtClean="0"/>
                        <a:t>Boiling</a:t>
                      </a:r>
                      <a:r>
                        <a:rPr lang="en-AU" sz="2000" baseline="0" dirty="0" smtClean="0"/>
                        <a:t> Water</a:t>
                      </a:r>
                      <a:endParaRPr lang="en-AU" sz="2000" dirty="0"/>
                    </a:p>
                  </a:txBody>
                  <a:tcPr/>
                </a:tc>
              </a:tr>
              <a:tr h="920283">
                <a:tc>
                  <a:txBody>
                    <a:bodyPr/>
                    <a:lstStyle/>
                    <a:p>
                      <a:pPr algn="ctr"/>
                      <a:endParaRPr lang="en-AU" sz="2000" dirty="0" smtClean="0"/>
                    </a:p>
                    <a:p>
                      <a:pPr algn="ctr"/>
                      <a:r>
                        <a:rPr lang="en-AU" sz="2000" dirty="0" smtClean="0"/>
                        <a:t>Naphthalene</a:t>
                      </a:r>
                      <a:endParaRPr lang="en-AU" sz="2000" dirty="0"/>
                    </a:p>
                  </a:txBody>
                  <a:tcPr/>
                </a:tc>
                <a:tc>
                  <a:txBody>
                    <a:bodyPr/>
                    <a:lstStyle/>
                    <a:p>
                      <a:pPr algn="ctr"/>
                      <a:endParaRPr lang="en-AU" sz="2000" dirty="0" smtClean="0"/>
                    </a:p>
                    <a:p>
                      <a:pPr algn="ctr"/>
                      <a:r>
                        <a:rPr lang="en-AU" sz="2000" dirty="0" smtClean="0"/>
                        <a:t>9,000 units</a:t>
                      </a:r>
                      <a:endParaRPr lang="en-AU" sz="2000" dirty="0"/>
                    </a:p>
                  </a:txBody>
                  <a:tcPr/>
                </a:tc>
                <a:tc>
                  <a:txBody>
                    <a:bodyPr/>
                    <a:lstStyle/>
                    <a:p>
                      <a:pPr algn="ctr"/>
                      <a:endParaRPr lang="en-AU" sz="2000" dirty="0" smtClean="0"/>
                    </a:p>
                    <a:p>
                      <a:pPr algn="ctr"/>
                      <a:r>
                        <a:rPr lang="en-AU" sz="2000" dirty="0" smtClean="0"/>
                        <a:t>9,000 units</a:t>
                      </a:r>
                      <a:endParaRPr lang="en-AU" sz="2000" dirty="0"/>
                    </a:p>
                  </a:txBody>
                  <a:tcPr/>
                </a:tc>
              </a:tr>
              <a:tr h="920283">
                <a:tc>
                  <a:txBody>
                    <a:bodyPr/>
                    <a:lstStyle/>
                    <a:p>
                      <a:pPr algn="ctr"/>
                      <a:endParaRPr lang="en-AU" sz="2000" dirty="0" smtClean="0"/>
                    </a:p>
                    <a:p>
                      <a:pPr algn="ctr"/>
                      <a:r>
                        <a:rPr lang="en-AU" sz="2000" dirty="0" err="1" smtClean="0"/>
                        <a:t>Dodecane</a:t>
                      </a:r>
                      <a:endParaRPr lang="en-AU" sz="2000" dirty="0"/>
                    </a:p>
                  </a:txBody>
                  <a:tcPr/>
                </a:tc>
                <a:tc>
                  <a:txBody>
                    <a:bodyPr/>
                    <a:lstStyle/>
                    <a:p>
                      <a:pPr algn="ctr"/>
                      <a:endParaRPr lang="en-AU" sz="2000" dirty="0" smtClean="0"/>
                    </a:p>
                    <a:p>
                      <a:pPr algn="ctr"/>
                      <a:r>
                        <a:rPr lang="en-AU" sz="2000" dirty="0" smtClean="0"/>
                        <a:t>10,500 units</a:t>
                      </a:r>
                      <a:endParaRPr lang="en-AU" sz="2000" dirty="0"/>
                    </a:p>
                  </a:txBody>
                  <a:tcPr/>
                </a:tc>
                <a:tc>
                  <a:txBody>
                    <a:bodyPr/>
                    <a:lstStyle/>
                    <a:p>
                      <a:pPr algn="ctr"/>
                      <a:endParaRPr lang="en-AU" sz="2000" dirty="0" smtClean="0"/>
                    </a:p>
                    <a:p>
                      <a:pPr algn="ctr"/>
                      <a:r>
                        <a:rPr lang="en-AU" sz="2000" dirty="0" smtClean="0"/>
                        <a:t>100,000 units</a:t>
                      </a:r>
                      <a:endParaRPr lang="en-AU" sz="2000" dirty="0"/>
                    </a:p>
                  </a:txBody>
                  <a:tcPr/>
                </a:tc>
              </a:tr>
            </a:tbl>
          </a:graphicData>
        </a:graphic>
      </p:graphicFrame>
    </p:spTree>
    <p:extLst>
      <p:ext uri="{BB962C8B-B14F-4D97-AF65-F5344CB8AC3E}">
        <p14:creationId xmlns:p14="http://schemas.microsoft.com/office/powerpoint/2010/main" xmlns="" val="2656171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2014</a:t>
            </a:r>
            <a:endParaRPr lang="en-AU" dirty="0"/>
          </a:p>
        </p:txBody>
      </p:sp>
      <p:sp>
        <p:nvSpPr>
          <p:cNvPr id="3" name="Content Placeholder 2"/>
          <p:cNvSpPr>
            <a:spLocks noGrp="1"/>
          </p:cNvSpPr>
          <p:nvPr>
            <p:ph idx="1"/>
          </p:nvPr>
        </p:nvSpPr>
        <p:spPr>
          <a:xfrm>
            <a:off x="457200" y="1600200"/>
            <a:ext cx="7620000" cy="1752600"/>
          </a:xfrm>
        </p:spPr>
        <p:txBody>
          <a:bodyPr/>
          <a:lstStyle/>
          <a:p>
            <a:r>
              <a:rPr lang="en-AU" dirty="0" smtClean="0"/>
              <a:t>The PHRED technique was modified</a:t>
            </a:r>
          </a:p>
          <a:p>
            <a:endParaRPr lang="en-AU" dirty="0"/>
          </a:p>
          <a:p>
            <a:r>
              <a:rPr lang="en-AU" dirty="0" smtClean="0"/>
              <a:t>SPME sampling from the headspace was used instead of activated charcoal</a:t>
            </a:r>
          </a:p>
          <a:p>
            <a:endParaRPr lang="en-AU" dirty="0"/>
          </a:p>
          <a:p>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03661" y="3386429"/>
            <a:ext cx="4830539" cy="2633371"/>
          </a:xfrm>
          <a:prstGeom prst="rect">
            <a:avLst/>
          </a:prstGeom>
        </p:spPr>
      </p:pic>
    </p:spTree>
    <p:extLst>
      <p:ext uri="{BB962C8B-B14F-4D97-AF65-F5344CB8AC3E}">
        <p14:creationId xmlns:p14="http://schemas.microsoft.com/office/powerpoint/2010/main" xmlns="" val="1795613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AU" dirty="0" smtClean="0"/>
              <a:t>Analysis of Results- Petroleum</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94263527"/>
              </p:ext>
            </p:extLst>
          </p:nvPr>
        </p:nvGraphicFramePr>
        <p:xfrm>
          <a:off x="457200" y="1219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04800" y="6172200"/>
            <a:ext cx="7772400" cy="646331"/>
          </a:xfrm>
          <a:prstGeom prst="rect">
            <a:avLst/>
          </a:prstGeom>
          <a:noFill/>
        </p:spPr>
        <p:txBody>
          <a:bodyPr wrap="square" rtlCol="0">
            <a:spAutoFit/>
          </a:bodyPr>
          <a:lstStyle/>
          <a:p>
            <a:pPr algn="ctr"/>
            <a:r>
              <a:rPr lang="en-AU" dirty="0" smtClean="0"/>
              <a:t>The results show a much higher degree of sensitivity for PHRED in conjunction with SPME than with charcoal</a:t>
            </a:r>
            <a:endParaRPr lang="en-AU" dirty="0"/>
          </a:p>
        </p:txBody>
      </p:sp>
    </p:spTree>
    <p:extLst>
      <p:ext uri="{BB962C8B-B14F-4D97-AF65-F5344CB8AC3E}">
        <p14:creationId xmlns:p14="http://schemas.microsoft.com/office/powerpoint/2010/main" xmlns="" val="911052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Analysis of Results- Kerosene</a:t>
            </a:r>
            <a:endParaRPr lang="en-AU"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4486" y="1905000"/>
            <a:ext cx="7961314" cy="3733800"/>
          </a:xfrm>
          <a:prstGeom prst="rect">
            <a:avLst/>
          </a:prstGeom>
          <a:ln w="127000" cap="sq">
            <a:solidFill>
              <a:srgbClr val="00206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523075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pPr marL="114300" indent="0">
              <a:buNone/>
            </a:pPr>
            <a:endParaRPr lang="en-AU" dirty="0" smtClean="0"/>
          </a:p>
          <a:p>
            <a:r>
              <a:rPr lang="en-AU" dirty="0"/>
              <a:t>L</a:t>
            </a:r>
            <a:r>
              <a:rPr lang="en-AU" dirty="0" smtClean="0"/>
              <a:t>ocalised thermal desorption was effective in retrieving volatile hydrocarbons from both E10 petroleum distillate and kerosene-covered substrates</a:t>
            </a:r>
          </a:p>
          <a:p>
            <a:endParaRPr lang="en-AU" dirty="0"/>
          </a:p>
          <a:p>
            <a:r>
              <a:rPr lang="en-AU" dirty="0" smtClean="0"/>
              <a:t>Results indicate that the PHRED technique benefits greatly from the use of a SPME needle</a:t>
            </a:r>
          </a:p>
          <a:p>
            <a:endParaRPr lang="en-AU" dirty="0"/>
          </a:p>
          <a:p>
            <a:r>
              <a:rPr lang="en-AU" dirty="0" smtClean="0"/>
              <a:t>The use of a hot water rinse is a viable alternative</a:t>
            </a:r>
          </a:p>
          <a:p>
            <a:pPr lvl="1"/>
            <a:r>
              <a:rPr lang="en-AU" dirty="0" smtClean="0"/>
              <a:t>The sensitivity of both techniques differs depending on the particular type of accelerant and the use of charcoal versus SPME</a:t>
            </a:r>
            <a:endParaRPr lang="en-AU" dirty="0"/>
          </a:p>
        </p:txBody>
      </p:sp>
    </p:spTree>
    <p:extLst>
      <p:ext uri="{BB962C8B-B14F-4D97-AF65-F5344CB8AC3E}">
        <p14:creationId xmlns:p14="http://schemas.microsoft.com/office/powerpoint/2010/main" xmlns="" val="542341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Future Research</a:t>
            </a:r>
            <a:endParaRPr lang="en-AU" dirty="0"/>
          </a:p>
        </p:txBody>
      </p:sp>
      <p:sp>
        <p:nvSpPr>
          <p:cNvPr id="3" name="Content Placeholder 2"/>
          <p:cNvSpPr>
            <a:spLocks noGrp="1"/>
          </p:cNvSpPr>
          <p:nvPr>
            <p:ph idx="1"/>
          </p:nvPr>
        </p:nvSpPr>
        <p:spPr/>
        <p:txBody>
          <a:bodyPr/>
          <a:lstStyle/>
          <a:p>
            <a:r>
              <a:rPr lang="en-AU" dirty="0" smtClean="0"/>
              <a:t>Research is currently continuing to compare PHRED-SPME to other field-based extraction techniques, such as diatomaceous earth</a:t>
            </a:r>
          </a:p>
          <a:p>
            <a:endParaRPr lang="en-AU" dirty="0" smtClean="0"/>
          </a:p>
          <a:p>
            <a:r>
              <a:rPr lang="en-AU" dirty="0" smtClean="0"/>
              <a:t>Combining the PHRED technique with a portable GC-MS would completely remove the necessity for a laboratory stage.</a:t>
            </a:r>
          </a:p>
          <a:p>
            <a:pPr lvl="1"/>
            <a:r>
              <a:rPr lang="en-AU" dirty="0" smtClean="0"/>
              <a:t>Research is needed to determine the efficacy of this technique</a:t>
            </a:r>
          </a:p>
          <a:p>
            <a:endParaRPr lang="en-AU" dirty="0"/>
          </a:p>
          <a:p>
            <a:r>
              <a:rPr lang="en-AU" dirty="0" smtClean="0"/>
              <a:t>The use of localised thermal desorption has not yet been applied to samples which have undergone heavy weathering or uncontrolled burning</a:t>
            </a:r>
          </a:p>
          <a:p>
            <a:pPr lvl="1"/>
            <a:r>
              <a:rPr lang="en-AU" dirty="0" smtClean="0"/>
              <a:t>Use of the PHRED in an authentic fire scene could provide data that would further develop the device</a:t>
            </a:r>
          </a:p>
          <a:p>
            <a:endParaRPr lang="en-AU" dirty="0"/>
          </a:p>
          <a:p>
            <a:endParaRPr lang="en-AU" dirty="0"/>
          </a:p>
        </p:txBody>
      </p:sp>
    </p:spTree>
    <p:extLst>
      <p:ext uri="{BB962C8B-B14F-4D97-AF65-F5344CB8AC3E}">
        <p14:creationId xmlns:p14="http://schemas.microsoft.com/office/powerpoint/2010/main" xmlns="" val="765934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Acknowledgements</a:t>
            </a:r>
            <a:endParaRPr lang="en-AU" dirty="0"/>
          </a:p>
        </p:txBody>
      </p:sp>
      <p:sp>
        <p:nvSpPr>
          <p:cNvPr id="3" name="Content Placeholder 2"/>
          <p:cNvSpPr>
            <a:spLocks noGrp="1"/>
          </p:cNvSpPr>
          <p:nvPr>
            <p:ph idx="1"/>
          </p:nvPr>
        </p:nvSpPr>
        <p:spPr/>
        <p:txBody>
          <a:bodyPr/>
          <a:lstStyle/>
          <a:p>
            <a:r>
              <a:rPr lang="en-AU" dirty="0" smtClean="0"/>
              <a:t>Canberra Institute of Technology Staff (past and present), especially </a:t>
            </a:r>
            <a:r>
              <a:rPr lang="en-AU" dirty="0" err="1" smtClean="0"/>
              <a:t>Dr.</a:t>
            </a:r>
            <a:r>
              <a:rPr lang="en-AU" dirty="0" smtClean="0"/>
              <a:t> Kym Turnbull, </a:t>
            </a:r>
            <a:r>
              <a:rPr lang="en-AU" dirty="0" err="1" smtClean="0"/>
              <a:t>Dr.</a:t>
            </a:r>
            <a:r>
              <a:rPr lang="en-AU" dirty="0" smtClean="0"/>
              <a:t> Isaac Arthur, </a:t>
            </a:r>
            <a:r>
              <a:rPr lang="en-AU" dirty="0" err="1" smtClean="0"/>
              <a:t>Dr.</a:t>
            </a:r>
            <a:r>
              <a:rPr lang="en-AU" dirty="0" smtClean="0"/>
              <a:t> Robert Berthon, Michaela </a:t>
            </a:r>
            <a:r>
              <a:rPr lang="en-AU" dirty="0" err="1" smtClean="0"/>
              <a:t>Popham</a:t>
            </a:r>
            <a:r>
              <a:rPr lang="en-AU" dirty="0" smtClean="0"/>
              <a:t>, Lavanya Kumarappan, Robert Ferguson, Russell Stuart, Greg Carnell, Lloyd Pieper, Peter Warne and David </a:t>
            </a:r>
            <a:r>
              <a:rPr lang="en-AU" dirty="0" err="1" smtClean="0"/>
              <a:t>Royds</a:t>
            </a:r>
            <a:r>
              <a:rPr lang="en-AU" dirty="0" smtClean="0"/>
              <a:t>, Yvonne Van Der Meer and Genevieve Williams</a:t>
            </a:r>
          </a:p>
          <a:p>
            <a:endParaRPr lang="en-AU" dirty="0"/>
          </a:p>
          <a:p>
            <a:r>
              <a:rPr lang="en-AU" dirty="0" smtClean="0"/>
              <a:t>Canberra Institute of Technology Forensic Research Project students- Sarah Higgins, Louise Shields, Amy McMahon, Alexander </a:t>
            </a:r>
            <a:r>
              <a:rPr lang="en-AU" dirty="0" err="1" smtClean="0"/>
              <a:t>Visotin</a:t>
            </a:r>
            <a:r>
              <a:rPr lang="en-AU" dirty="0" smtClean="0"/>
              <a:t> and Amber </a:t>
            </a:r>
            <a:r>
              <a:rPr lang="en-AU" dirty="0" err="1" smtClean="0"/>
              <a:t>Chalker</a:t>
            </a:r>
            <a:endParaRPr lang="en-AU" dirty="0" smtClean="0"/>
          </a:p>
          <a:p>
            <a:endParaRPr lang="en-AU" dirty="0"/>
          </a:p>
          <a:p>
            <a:r>
              <a:rPr lang="en-AU" dirty="0" smtClean="0"/>
              <a:t>The National Centre for Forensic Studies</a:t>
            </a:r>
          </a:p>
          <a:p>
            <a:endParaRPr lang="en-AU" dirty="0"/>
          </a:p>
        </p:txBody>
      </p:sp>
    </p:spTree>
    <p:extLst>
      <p:ext uri="{BB962C8B-B14F-4D97-AF65-F5344CB8AC3E}">
        <p14:creationId xmlns:p14="http://schemas.microsoft.com/office/powerpoint/2010/main" xmlns="" val="3566732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a:bodyPr>
          <a:lstStyle/>
          <a:p>
            <a:r>
              <a:rPr lang="en-AU" dirty="0" smtClean="0"/>
              <a:t>[</a:t>
            </a:r>
            <a:r>
              <a:rPr lang="en-AU" dirty="0"/>
              <a:t>1</a:t>
            </a:r>
            <a:r>
              <a:rPr lang="en-AU" dirty="0" smtClean="0"/>
              <a:t>] </a:t>
            </a:r>
            <a:r>
              <a:rPr lang="en-AU" dirty="0"/>
              <a:t>Australian Institute of Criminology (AIC) 2004. The cost of </a:t>
            </a:r>
            <a:r>
              <a:rPr lang="en-AU" dirty="0" smtClean="0"/>
              <a:t>bushfires</a:t>
            </a:r>
            <a:r>
              <a:rPr lang="en-AU" dirty="0"/>
              <a:t>. </a:t>
            </a:r>
            <a:r>
              <a:rPr lang="en-AU" i="1" dirty="0" smtClean="0"/>
              <a:t>Bushfire </a:t>
            </a:r>
            <a:r>
              <a:rPr lang="en-AU" i="1" dirty="0"/>
              <a:t>arson </a:t>
            </a:r>
            <a:r>
              <a:rPr lang="en-AU" i="1" dirty="0" smtClean="0"/>
              <a:t>bulletin no</a:t>
            </a:r>
            <a:r>
              <a:rPr lang="en-AU" i="1" dirty="0"/>
              <a:t>. 2. </a:t>
            </a:r>
            <a:r>
              <a:rPr lang="en-AU" dirty="0">
                <a:hlinkClick r:id="rId2"/>
              </a:rPr>
              <a:t>http://</a:t>
            </a:r>
            <a:r>
              <a:rPr lang="en-AU" dirty="0" smtClean="0">
                <a:hlinkClick r:id="rId2"/>
              </a:rPr>
              <a:t>www.aic.gov.au/publications/current%20series/bfab/1-20/bfab002.aspx</a:t>
            </a:r>
            <a:endParaRPr lang="en-AU" dirty="0" smtClean="0"/>
          </a:p>
          <a:p>
            <a:r>
              <a:rPr lang="en-AU" dirty="0" smtClean="0"/>
              <a:t>[2] United States Fire Administration, 2010, </a:t>
            </a:r>
            <a:r>
              <a:rPr lang="en-AU" i="1" dirty="0" smtClean="0"/>
              <a:t>Residential Arson Facts</a:t>
            </a:r>
            <a:r>
              <a:rPr lang="en-AU" dirty="0"/>
              <a:t>, </a:t>
            </a:r>
            <a:r>
              <a:rPr lang="en-AU" dirty="0">
                <a:hlinkClick r:id="rId3"/>
              </a:rPr>
              <a:t>http://</a:t>
            </a:r>
            <a:r>
              <a:rPr lang="en-AU" dirty="0" smtClean="0">
                <a:hlinkClick r:id="rId3"/>
              </a:rPr>
              <a:t>www.usfa.fema.gov/fireservice/prevention_education/strategies/arson/aaw13/facts.shtm</a:t>
            </a:r>
            <a:endParaRPr lang="en-AU" dirty="0" smtClean="0"/>
          </a:p>
          <a:p>
            <a:r>
              <a:rPr lang="en-AU" dirty="0" smtClean="0"/>
              <a:t>[3] Ashe, B. &amp; </a:t>
            </a:r>
            <a:r>
              <a:rPr lang="en-AU" dirty="0" err="1" smtClean="0"/>
              <a:t>McAneney</a:t>
            </a:r>
            <a:r>
              <a:rPr lang="en-AU" dirty="0" smtClean="0"/>
              <a:t>, J., 2012, “The Real Cost of Fire in Australia”, </a:t>
            </a:r>
            <a:r>
              <a:rPr lang="en-AU" i="1" dirty="0" smtClean="0"/>
              <a:t>World Fire Statistics Bulletin, no. 28</a:t>
            </a:r>
            <a:endParaRPr lang="en-AU" dirty="0"/>
          </a:p>
          <a:p>
            <a:endParaRPr lang="en-AU" dirty="0"/>
          </a:p>
          <a:p>
            <a:endParaRPr lang="en-AU" dirty="0"/>
          </a:p>
        </p:txBody>
      </p:sp>
    </p:spTree>
    <p:extLst>
      <p:ext uri="{BB962C8B-B14F-4D97-AF65-F5344CB8AC3E}">
        <p14:creationId xmlns:p14="http://schemas.microsoft.com/office/powerpoint/2010/main" xmlns="" val="3254230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lstStyle/>
          <a:p>
            <a:r>
              <a:rPr lang="en-AU" dirty="0" smtClean="0"/>
              <a:t>[4] Australian Bureau of Statistics 2007, Sentences for arson in Victoria, </a:t>
            </a:r>
            <a:r>
              <a:rPr lang="en-AU" i="1" dirty="0" smtClean="0"/>
              <a:t>Bushfire Arson Bulletin no. 41</a:t>
            </a:r>
            <a:endParaRPr lang="en-AU" dirty="0" smtClean="0"/>
          </a:p>
          <a:p>
            <a:r>
              <a:rPr lang="en-AU" dirty="0" smtClean="0"/>
              <a:t>[5] Bush, A.M. 2009, “Arson Difficult to Prosecute”, </a:t>
            </a:r>
            <a:r>
              <a:rPr lang="en-AU" i="1" dirty="0" smtClean="0"/>
              <a:t>The Topeka Capital-Journal</a:t>
            </a:r>
          </a:p>
          <a:p>
            <a:r>
              <a:rPr lang="en-AU" dirty="0" smtClean="0"/>
              <a:t>[6] American Society for Testing and Materials (ASTM), Standard ASTM-E 1618-01 (Standard Test Method for Ignitable Liquid Extracts by Gas Chromatograph-Mss Spectrometry)</a:t>
            </a:r>
          </a:p>
          <a:p>
            <a:r>
              <a:rPr lang="en-AU" dirty="0" smtClean="0"/>
              <a:t>[7] Higgins, S. (2013), </a:t>
            </a:r>
            <a:r>
              <a:rPr lang="en-AU" i="1" dirty="0" smtClean="0"/>
              <a:t>Comparison of Effectiveness in the Extraction of Gasoline Residues using Hot Water, SPME and PHRED</a:t>
            </a:r>
            <a:r>
              <a:rPr lang="en-AU" dirty="0" smtClean="0"/>
              <a:t>, Canberra Institute of Technology</a:t>
            </a:r>
          </a:p>
        </p:txBody>
      </p:sp>
    </p:spTree>
    <p:extLst>
      <p:ext uri="{BB962C8B-B14F-4D97-AF65-F5344CB8AC3E}">
        <p14:creationId xmlns:p14="http://schemas.microsoft.com/office/powerpoint/2010/main" xmlns="" val="3684078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3" y="428625"/>
            <a:ext cx="8186737" cy="114300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514599"/>
          </a:xfrm>
        </p:spPr>
        <p:txBody>
          <a:bodyPr>
            <a:noAutofit/>
          </a:bodyPr>
          <a:lstStyle/>
          <a:p>
            <a:r>
              <a:rPr lang="en-AU" sz="3600" b="1" dirty="0"/>
              <a:t>The Use of Localised Thermal Desorption for Extraction of Volatile Hydrocarbons </a:t>
            </a:r>
            <a:r>
              <a:rPr lang="en-AU" sz="3200" b="1" dirty="0"/>
              <a:t>from</a:t>
            </a:r>
            <a:r>
              <a:rPr lang="en-AU" sz="3600" b="1" dirty="0"/>
              <a:t> within a Fire Scene: A Multi-Study Analysis</a:t>
            </a:r>
            <a:endParaRPr lang="en-AU" sz="3600" dirty="0"/>
          </a:p>
        </p:txBody>
      </p:sp>
      <p:sp>
        <p:nvSpPr>
          <p:cNvPr id="3" name="Subtitle 2"/>
          <p:cNvSpPr>
            <a:spLocks noGrp="1"/>
          </p:cNvSpPr>
          <p:nvPr>
            <p:ph type="subTitle" idx="1"/>
          </p:nvPr>
        </p:nvSpPr>
        <p:spPr/>
        <p:txBody>
          <a:bodyPr/>
          <a:lstStyle/>
          <a:p>
            <a:r>
              <a:rPr lang="en-AU" dirty="0" smtClean="0"/>
              <a:t>Tom Smale, </a:t>
            </a:r>
            <a:r>
              <a:rPr lang="en-AU" dirty="0" err="1" smtClean="0"/>
              <a:t>Bsci</a:t>
            </a:r>
            <a:r>
              <a:rPr lang="en-AU" dirty="0" smtClean="0"/>
              <a:t>(</a:t>
            </a:r>
            <a:r>
              <a:rPr lang="en-AU" dirty="0" err="1" smtClean="0"/>
              <a:t>Psy</a:t>
            </a:r>
            <a:r>
              <a:rPr lang="en-AU" dirty="0" smtClean="0"/>
              <a:t>), </a:t>
            </a:r>
            <a:r>
              <a:rPr lang="en-AU" dirty="0" err="1" smtClean="0"/>
              <a:t>BFor</a:t>
            </a:r>
            <a:endParaRPr lang="en-AU" dirty="0"/>
          </a:p>
        </p:txBody>
      </p:sp>
    </p:spTree>
    <p:extLst>
      <p:ext uri="{BB962C8B-B14F-4D97-AF65-F5344CB8AC3E}">
        <p14:creationId xmlns:p14="http://schemas.microsoft.com/office/powerpoint/2010/main" xmlns="" val="236537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Cost of Fire</a:t>
            </a:r>
            <a:endParaRPr lang="en-AU" dirty="0"/>
          </a:p>
        </p:txBody>
      </p:sp>
      <p:sp>
        <p:nvSpPr>
          <p:cNvPr id="3" name="Content Placeholder 2"/>
          <p:cNvSpPr>
            <a:spLocks noGrp="1"/>
          </p:cNvSpPr>
          <p:nvPr>
            <p:ph idx="1"/>
          </p:nvPr>
        </p:nvSpPr>
        <p:spPr/>
        <p:txBody>
          <a:bodyPr>
            <a:normAutofit/>
          </a:bodyPr>
          <a:lstStyle/>
          <a:p>
            <a:endParaRPr lang="en-AU" dirty="0" smtClean="0"/>
          </a:p>
          <a:p>
            <a:r>
              <a:rPr lang="en-AU" dirty="0" smtClean="0"/>
              <a:t>In Australia, the average cost of damages caused by bush fires per year is AUD$80-100 million [1]</a:t>
            </a:r>
          </a:p>
          <a:p>
            <a:pPr marL="114300" indent="0">
              <a:buNone/>
            </a:pPr>
            <a:endParaRPr lang="en-AU" dirty="0"/>
          </a:p>
          <a:p>
            <a:r>
              <a:rPr lang="en-AU" dirty="0" smtClean="0"/>
              <a:t>The cost of arson-related fires in the United States was US$551 million in 2010 [2]</a:t>
            </a:r>
          </a:p>
          <a:p>
            <a:endParaRPr lang="en-AU" dirty="0"/>
          </a:p>
          <a:p>
            <a:r>
              <a:rPr lang="en-AU" dirty="0" smtClean="0"/>
              <a:t>There are over 100 fire-related deaths and 3,000 fire-related injuries in Australia each year [3]</a:t>
            </a:r>
            <a:endParaRPr lang="en-AU" dirty="0"/>
          </a:p>
          <a:p>
            <a:endParaRPr lang="en-AU" dirty="0" smtClean="0"/>
          </a:p>
        </p:txBody>
      </p:sp>
    </p:spTree>
    <p:extLst>
      <p:ext uri="{BB962C8B-B14F-4D97-AF65-F5344CB8AC3E}">
        <p14:creationId xmlns:p14="http://schemas.microsoft.com/office/powerpoint/2010/main" xmlns="" val="2867569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Causes of Fire In Australia</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94677948"/>
              </p:ext>
            </p:extLst>
          </p:nvPr>
        </p:nvGraphicFramePr>
        <p:xfrm>
          <a:off x="914400" y="1447800"/>
          <a:ext cx="5867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3475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Evidence and Fire Scenes</a:t>
            </a:r>
            <a:endParaRPr lang="en-AU" dirty="0"/>
          </a:p>
        </p:txBody>
      </p:sp>
      <p:sp>
        <p:nvSpPr>
          <p:cNvPr id="3" name="Content Placeholder 2"/>
          <p:cNvSpPr>
            <a:spLocks noGrp="1"/>
          </p:cNvSpPr>
          <p:nvPr>
            <p:ph idx="1"/>
          </p:nvPr>
        </p:nvSpPr>
        <p:spPr/>
        <p:txBody>
          <a:bodyPr/>
          <a:lstStyle/>
          <a:p>
            <a:endParaRPr lang="en-AU" dirty="0" smtClean="0"/>
          </a:p>
          <a:p>
            <a:r>
              <a:rPr lang="en-AU" dirty="0" smtClean="0"/>
              <a:t>Conviction </a:t>
            </a:r>
            <a:r>
              <a:rPr lang="en-AU" dirty="0"/>
              <a:t>rates for arson are exceedingly </a:t>
            </a:r>
            <a:r>
              <a:rPr lang="en-AU" dirty="0" smtClean="0"/>
              <a:t>low</a:t>
            </a:r>
          </a:p>
          <a:p>
            <a:pPr lvl="1"/>
            <a:r>
              <a:rPr lang="en-AU" dirty="0" smtClean="0"/>
              <a:t>9% for Australia [4]</a:t>
            </a:r>
          </a:p>
          <a:p>
            <a:pPr lvl="1"/>
            <a:r>
              <a:rPr lang="en-AU" dirty="0" smtClean="0"/>
              <a:t>5% for the United States [5]</a:t>
            </a:r>
          </a:p>
          <a:p>
            <a:endParaRPr lang="en-AU" dirty="0"/>
          </a:p>
          <a:p>
            <a:r>
              <a:rPr lang="en-AU" dirty="0" smtClean="0"/>
              <a:t>This is partly due to the nature of fire scene evidence</a:t>
            </a:r>
            <a:endParaRPr lang="en-AU" dirty="0"/>
          </a:p>
          <a:p>
            <a:pPr lvl="1"/>
            <a:r>
              <a:rPr lang="en-AU" dirty="0" smtClean="0"/>
              <a:t>The presence of an </a:t>
            </a:r>
            <a:r>
              <a:rPr lang="en-AU" i="1" dirty="0" smtClean="0"/>
              <a:t>accelerant</a:t>
            </a:r>
            <a:r>
              <a:rPr lang="en-AU" dirty="0" smtClean="0"/>
              <a:t> in a scene indicates a likelihood of deliberate fire-setting</a:t>
            </a:r>
          </a:p>
          <a:p>
            <a:pPr lvl="1"/>
            <a:r>
              <a:rPr lang="en-AU" dirty="0" smtClean="0"/>
              <a:t>Unfortunately the accelerants used in arson are mostly consumed in the fire itself</a:t>
            </a:r>
          </a:p>
          <a:p>
            <a:pPr lvl="1"/>
            <a:r>
              <a:rPr lang="en-AU" dirty="0" smtClean="0"/>
              <a:t>However, small amounts of accelerant can still be present within a scene post-burn</a:t>
            </a:r>
          </a:p>
          <a:p>
            <a:endParaRPr lang="en-AU" dirty="0"/>
          </a:p>
          <a:p>
            <a:endParaRPr lang="en-AU" dirty="0"/>
          </a:p>
        </p:txBody>
      </p:sp>
    </p:spTree>
    <p:extLst>
      <p:ext uri="{BB962C8B-B14F-4D97-AF65-F5344CB8AC3E}">
        <p14:creationId xmlns:p14="http://schemas.microsoft.com/office/powerpoint/2010/main" xmlns="" val="182542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Collecting Trace Accelerants</a:t>
            </a:r>
            <a:endParaRPr lang="en-AU" dirty="0"/>
          </a:p>
        </p:txBody>
      </p:sp>
      <p:sp>
        <p:nvSpPr>
          <p:cNvPr id="3" name="Content Placeholder 2"/>
          <p:cNvSpPr>
            <a:spLocks noGrp="1"/>
          </p:cNvSpPr>
          <p:nvPr>
            <p:ph idx="1"/>
          </p:nvPr>
        </p:nvSpPr>
        <p:spPr/>
        <p:txBody>
          <a:bodyPr>
            <a:normAutofit/>
          </a:bodyPr>
          <a:lstStyle/>
          <a:p>
            <a:pPr marL="114300" indent="0">
              <a:buNone/>
            </a:pPr>
            <a:endParaRPr lang="en-AU" dirty="0"/>
          </a:p>
          <a:p>
            <a:r>
              <a:rPr lang="en-AU" dirty="0" smtClean="0"/>
              <a:t>Trace amounts of liquid accelerants, known as </a:t>
            </a:r>
            <a:r>
              <a:rPr lang="en-AU" i="1" dirty="0" smtClean="0"/>
              <a:t>Ignitable Liquid Residue </a:t>
            </a:r>
            <a:r>
              <a:rPr lang="en-AU" dirty="0" smtClean="0"/>
              <a:t>(ILR), can remain on surfaces and debris within the scene</a:t>
            </a:r>
          </a:p>
          <a:p>
            <a:pPr marL="114300" indent="0">
              <a:buNone/>
            </a:pPr>
            <a:endParaRPr lang="en-AU" dirty="0"/>
          </a:p>
          <a:p>
            <a:r>
              <a:rPr lang="en-AU" dirty="0" smtClean="0"/>
              <a:t>This ILR is a valuable source of evidence as it can be extracted and analysed using Gas Chromatography Mass Spectrometry (GC-MS)</a:t>
            </a:r>
            <a:endParaRPr lang="en-AU" dirty="0"/>
          </a:p>
          <a:p>
            <a:endParaRPr lang="en-AU" dirty="0"/>
          </a:p>
          <a:p>
            <a:r>
              <a:rPr lang="en-AU" dirty="0"/>
              <a:t>S</a:t>
            </a:r>
            <a:r>
              <a:rPr lang="en-AU" dirty="0" smtClean="0"/>
              <a:t>pecialised </a:t>
            </a:r>
            <a:r>
              <a:rPr lang="en-AU" i="1" dirty="0" smtClean="0"/>
              <a:t>extraction techniques</a:t>
            </a:r>
            <a:r>
              <a:rPr lang="en-AU" dirty="0" smtClean="0"/>
              <a:t> must be used to remove the ILR from debris or surfaces</a:t>
            </a:r>
          </a:p>
        </p:txBody>
      </p:sp>
    </p:spTree>
    <p:extLst>
      <p:ext uri="{BB962C8B-B14F-4D97-AF65-F5344CB8AC3E}">
        <p14:creationId xmlns:p14="http://schemas.microsoft.com/office/powerpoint/2010/main" xmlns="" val="132357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Challenge</a:t>
            </a:r>
            <a:endParaRPr lang="en-AU" dirty="0"/>
          </a:p>
        </p:txBody>
      </p:sp>
      <p:sp>
        <p:nvSpPr>
          <p:cNvPr id="3" name="Content Placeholder 2"/>
          <p:cNvSpPr>
            <a:spLocks noGrp="1"/>
          </p:cNvSpPr>
          <p:nvPr>
            <p:ph idx="1"/>
          </p:nvPr>
        </p:nvSpPr>
        <p:spPr/>
        <p:txBody>
          <a:bodyPr>
            <a:normAutofit/>
          </a:bodyPr>
          <a:lstStyle/>
          <a:p>
            <a:r>
              <a:rPr lang="en-AU" dirty="0" smtClean="0"/>
              <a:t>Most extraction techniques require the substrate be moved to a laboratory for testing</a:t>
            </a:r>
          </a:p>
          <a:p>
            <a:endParaRPr lang="en-AU" dirty="0"/>
          </a:p>
          <a:p>
            <a:r>
              <a:rPr lang="en-AU" dirty="0" smtClean="0"/>
              <a:t>However, ILR may be present on large, fixed surfaces within a scene, such as concrete</a:t>
            </a:r>
          </a:p>
          <a:p>
            <a:endParaRPr lang="en-AU" dirty="0"/>
          </a:p>
          <a:p>
            <a:r>
              <a:rPr lang="en-AU" dirty="0" smtClean="0"/>
              <a:t>It can be impractical or unsafe to try and remove sections of these fixed surfaces for transport and laboratory-based analysis</a:t>
            </a:r>
          </a:p>
          <a:p>
            <a:endParaRPr lang="en-AU" dirty="0" smtClean="0"/>
          </a:p>
        </p:txBody>
      </p:sp>
    </p:spTree>
    <p:extLst>
      <p:ext uri="{BB962C8B-B14F-4D97-AF65-F5344CB8AC3E}">
        <p14:creationId xmlns:p14="http://schemas.microsoft.com/office/powerpoint/2010/main" xmlns="" val="1253617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Extraction Methods</a:t>
            </a:r>
            <a:endParaRPr lang="en-AU" dirty="0"/>
          </a:p>
        </p:txBody>
      </p:sp>
      <p:sp>
        <p:nvSpPr>
          <p:cNvPr id="3" name="Content Placeholder 2"/>
          <p:cNvSpPr>
            <a:spLocks noGrp="1"/>
          </p:cNvSpPr>
          <p:nvPr>
            <p:ph idx="1"/>
          </p:nvPr>
        </p:nvSpPr>
        <p:spPr/>
        <p:txBody>
          <a:bodyPr>
            <a:normAutofit/>
          </a:bodyPr>
          <a:lstStyle/>
          <a:p>
            <a:r>
              <a:rPr lang="en-AU" dirty="0" smtClean="0"/>
              <a:t>Numerous methods are possible, including distillation and dichloromethane rinsing</a:t>
            </a:r>
          </a:p>
          <a:p>
            <a:endParaRPr lang="en-AU" dirty="0"/>
          </a:p>
          <a:p>
            <a:r>
              <a:rPr lang="en-AU" dirty="0" smtClean="0"/>
              <a:t>A common method involves </a:t>
            </a:r>
            <a:r>
              <a:rPr lang="en-AU" i="1" dirty="0" smtClean="0"/>
              <a:t>thermal desorption</a:t>
            </a:r>
            <a:endParaRPr lang="en-AU" dirty="0" smtClean="0"/>
          </a:p>
          <a:p>
            <a:pPr lvl="1"/>
            <a:r>
              <a:rPr lang="en-AU" dirty="0" smtClean="0"/>
              <a:t>The sample is heated in a container, evaporating the ILR from the substrate</a:t>
            </a:r>
          </a:p>
          <a:p>
            <a:pPr lvl="1"/>
            <a:r>
              <a:rPr lang="en-AU" dirty="0" smtClean="0"/>
              <a:t>The evaporated ILR forms a gaseous cloud in the top of the container, known as a </a:t>
            </a:r>
            <a:r>
              <a:rPr lang="en-AU" i="1" dirty="0" smtClean="0"/>
              <a:t>headspace</a:t>
            </a:r>
            <a:endParaRPr lang="en-AU" dirty="0" smtClean="0"/>
          </a:p>
          <a:p>
            <a:pPr lvl="1"/>
            <a:r>
              <a:rPr lang="en-AU" dirty="0" smtClean="0"/>
              <a:t>This headspace can be sampled using either activated charcoal or a solid-phase </a:t>
            </a:r>
            <a:r>
              <a:rPr lang="en-AU" dirty="0" err="1" smtClean="0"/>
              <a:t>microextraction</a:t>
            </a:r>
            <a:r>
              <a:rPr lang="en-AU" dirty="0" smtClean="0"/>
              <a:t> needle</a:t>
            </a:r>
          </a:p>
          <a:p>
            <a:endParaRPr lang="en-AU" dirty="0"/>
          </a:p>
        </p:txBody>
      </p:sp>
    </p:spTree>
    <p:extLst>
      <p:ext uri="{BB962C8B-B14F-4D97-AF65-F5344CB8AC3E}">
        <p14:creationId xmlns:p14="http://schemas.microsoft.com/office/powerpoint/2010/main" xmlns="" val="7015535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734</TotalTime>
  <Words>1190</Words>
  <Application>Microsoft Office PowerPoint</Application>
  <PresentationFormat>On-screen Show (4:3)</PresentationFormat>
  <Paragraphs>206</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About OMICS Group</vt:lpstr>
      <vt:lpstr>About OMICS Group Conferences</vt:lpstr>
      <vt:lpstr>The Use of Localised Thermal Desorption for Extraction of Volatile Hydrocarbons from within a Fire Scene: A Multi-Study Analysis</vt:lpstr>
      <vt:lpstr>The Cost of Fire</vt:lpstr>
      <vt:lpstr>Causes of Fire In Australia</vt:lpstr>
      <vt:lpstr>Evidence and Fire Scenes</vt:lpstr>
      <vt:lpstr>Collecting Trace Accelerants</vt:lpstr>
      <vt:lpstr>The Challenge</vt:lpstr>
      <vt:lpstr>Extraction Methods</vt:lpstr>
      <vt:lpstr>Research at CIT has focused on finding a way to perform these procedures directly at the scene </vt:lpstr>
      <vt:lpstr>Recent Research at CIT</vt:lpstr>
      <vt:lpstr>P.H.R.E.D. (Passive Headspace Residue Extraction Device)</vt:lpstr>
      <vt:lpstr>How P.H.R.E.D. Works</vt:lpstr>
      <vt:lpstr>Research 2011-2012</vt:lpstr>
      <vt:lpstr>Target Compounds for Petrol</vt:lpstr>
      <vt:lpstr>Target Compounds for Petrol</vt:lpstr>
      <vt:lpstr>2011-2012 PHRED on Concrete</vt:lpstr>
      <vt:lpstr>2013</vt:lpstr>
      <vt:lpstr>2013 PHRED vs Boiling Water Rinse</vt:lpstr>
      <vt:lpstr>2014</vt:lpstr>
      <vt:lpstr>Analysis of Results- Petroleum</vt:lpstr>
      <vt:lpstr>Analysis of Results- Kerosene</vt:lpstr>
      <vt:lpstr>Conclusions</vt:lpstr>
      <vt:lpstr>Future Research</vt:lpstr>
      <vt:lpstr>Acknowledgements</vt:lpstr>
      <vt:lpstr>References</vt:lpstr>
      <vt:lpstr>References</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Localised Thermal Desorption for Extraction of Volatile Hydrocarbons from within a Fire Scene: A Multi-Study Analysis</dc:title>
  <dc:creator>Smale, Thomas</dc:creator>
  <cp:lastModifiedBy>Shivani dhyani</cp:lastModifiedBy>
  <cp:revision>74</cp:revision>
  <cp:lastPrinted>2014-07-28T00:13:51Z</cp:lastPrinted>
  <dcterms:created xsi:type="dcterms:W3CDTF">2006-08-16T00:00:00Z</dcterms:created>
  <dcterms:modified xsi:type="dcterms:W3CDTF">2014-09-29T10:34:24Z</dcterms:modified>
</cp:coreProperties>
</file>