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7"/>
  </p:notesMasterIdLst>
  <p:sldIdLst>
    <p:sldId id="256" r:id="rId2"/>
    <p:sldId id="257" r:id="rId3"/>
    <p:sldId id="258" r:id="rId4"/>
    <p:sldId id="259" r:id="rId5"/>
    <p:sldId id="270"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100" d="100"/>
          <a:sy n="100" d="100"/>
        </p:scale>
        <p:origin x="-516" y="6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B99237-7B63-42CE-A679-92C5DB8A7D40}" type="datetimeFigureOut">
              <a:rPr lang="en-US" smtClean="0"/>
              <a:pPr/>
              <a:t>4/19/2016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FE2EA4-478C-4DCF-BB78-E5C6028248CB}"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EFE2EA4-478C-4DCF-BB78-E5C6028248CB}" type="slidenum">
              <a:rPr lang="en-GB" smtClean="0"/>
              <a:pPr/>
              <a:t>4</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06B2308-A4E0-4451-AE28-1B5FFDAD64A8}" type="datetimeFigureOut">
              <a:rPr lang="en-US" smtClean="0"/>
              <a:pPr/>
              <a:t>4/19/2016</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40815A28-A982-47A5-961E-BBDB2A933077}"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transition spd="slow" advClick="0" advTm="10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6B2308-A4E0-4451-AE28-1B5FFDAD64A8}" type="datetimeFigureOut">
              <a:rPr lang="en-US" smtClean="0"/>
              <a:pPr/>
              <a:t>4/19/2016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815A28-A982-47A5-961E-BBDB2A933077}" type="slidenum">
              <a:rPr lang="en-GB" smtClean="0"/>
              <a:pPr/>
              <a:t>‹#›</a:t>
            </a:fld>
            <a:endParaRPr lang="en-GB"/>
          </a:p>
        </p:txBody>
      </p:sp>
    </p:spTree>
  </p:cSld>
  <p:clrMapOvr>
    <a:masterClrMapping/>
  </p:clrMapOvr>
  <p:transition spd="slow" advClick="0" advTm="10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6B2308-A4E0-4451-AE28-1B5FFDAD64A8}" type="datetimeFigureOut">
              <a:rPr lang="en-US" smtClean="0"/>
              <a:pPr/>
              <a:t>4/19/2016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815A28-A982-47A5-961E-BBDB2A933077}" type="slidenum">
              <a:rPr lang="en-GB" smtClean="0"/>
              <a:pPr/>
              <a:t>‹#›</a:t>
            </a:fld>
            <a:endParaRPr lang="en-GB"/>
          </a:p>
        </p:txBody>
      </p:sp>
    </p:spTree>
  </p:cSld>
  <p:clrMapOvr>
    <a:masterClrMapping/>
  </p:clrMapOvr>
  <p:transition spd="slow" advClick="0" advTm="10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6B2308-A4E0-4451-AE28-1B5FFDAD64A8}" type="datetimeFigureOut">
              <a:rPr lang="en-US" smtClean="0"/>
              <a:pPr/>
              <a:t>4/19/2016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815A28-A982-47A5-961E-BBDB2A933077}" type="slidenum">
              <a:rPr lang="en-GB" smtClean="0"/>
              <a:pPr/>
              <a:t>‹#›</a:t>
            </a:fld>
            <a:endParaRPr lang="en-GB"/>
          </a:p>
        </p:txBody>
      </p:sp>
    </p:spTree>
  </p:cSld>
  <p:clrMapOvr>
    <a:masterClrMapping/>
  </p:clrMapOvr>
  <p:transition spd="slow" advClick="0" advTm="10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06B2308-A4E0-4451-AE28-1B5FFDAD64A8}" type="datetimeFigureOut">
              <a:rPr lang="en-US" smtClean="0"/>
              <a:pPr/>
              <a:t>4/19/2016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815A28-A982-47A5-961E-BBDB2A933077}"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transition spd="slow" advClick="0" advTm="10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06B2308-A4E0-4451-AE28-1B5FFDAD64A8}" type="datetimeFigureOut">
              <a:rPr lang="en-US" smtClean="0"/>
              <a:pPr/>
              <a:t>4/19/2016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815A28-A982-47A5-961E-BBDB2A933077}" type="slidenum">
              <a:rPr lang="en-GB" smtClean="0"/>
              <a:pPr/>
              <a:t>‹#›</a:t>
            </a:fld>
            <a:endParaRPr lang="en-GB"/>
          </a:p>
        </p:txBody>
      </p:sp>
    </p:spTree>
  </p:cSld>
  <p:clrMapOvr>
    <a:masterClrMapping/>
  </p:clrMapOvr>
  <p:transition spd="slow" advClick="0" advTm="10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06B2308-A4E0-4451-AE28-1B5FFDAD64A8}" type="datetimeFigureOut">
              <a:rPr lang="en-US" smtClean="0"/>
              <a:pPr/>
              <a:t>4/19/2016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0815A28-A982-47A5-961E-BBDB2A933077}" type="slidenum">
              <a:rPr lang="en-GB" smtClean="0"/>
              <a:pPr/>
              <a:t>‹#›</a:t>
            </a:fld>
            <a:endParaRPr lang="en-GB"/>
          </a:p>
        </p:txBody>
      </p:sp>
    </p:spTree>
  </p:cSld>
  <p:clrMapOvr>
    <a:masterClrMapping/>
  </p:clrMapOvr>
  <p:transition spd="slow" advClick="0" advTm="10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06B2308-A4E0-4451-AE28-1B5FFDAD64A8}" type="datetimeFigureOut">
              <a:rPr lang="en-US" smtClean="0"/>
              <a:pPr/>
              <a:t>4/19/2016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0815A28-A982-47A5-961E-BBDB2A933077}" type="slidenum">
              <a:rPr lang="en-GB" smtClean="0"/>
              <a:pPr/>
              <a:t>‹#›</a:t>
            </a:fld>
            <a:endParaRPr lang="en-GB"/>
          </a:p>
        </p:txBody>
      </p:sp>
    </p:spTree>
  </p:cSld>
  <p:clrMapOvr>
    <a:masterClrMapping/>
  </p:clrMapOvr>
  <p:transition spd="slow" advClick="0" advTm="10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6B2308-A4E0-4451-AE28-1B5FFDAD64A8}" type="datetimeFigureOut">
              <a:rPr lang="en-US" smtClean="0"/>
              <a:pPr/>
              <a:t>4/19/2016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0815A28-A982-47A5-961E-BBDB2A933077}" type="slidenum">
              <a:rPr lang="en-GB" smtClean="0"/>
              <a:pPr/>
              <a:t>‹#›</a:t>
            </a:fld>
            <a:endParaRPr lang="en-GB"/>
          </a:p>
        </p:txBody>
      </p:sp>
    </p:spTree>
  </p:cSld>
  <p:clrMapOvr>
    <a:masterClrMapping/>
  </p:clrMapOvr>
  <p:transition spd="slow" advClick="0" advTm="10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06B2308-A4E0-4451-AE28-1B5FFDAD64A8}" type="datetimeFigureOut">
              <a:rPr lang="en-US" smtClean="0"/>
              <a:pPr/>
              <a:t>4/19/2016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815A28-A982-47A5-961E-BBDB2A933077}" type="slidenum">
              <a:rPr lang="en-GB" smtClean="0"/>
              <a:pPr/>
              <a:t>‹#›</a:t>
            </a:fld>
            <a:endParaRPr lang="en-GB"/>
          </a:p>
        </p:txBody>
      </p:sp>
    </p:spTree>
  </p:cSld>
  <p:clrMapOvr>
    <a:masterClrMapping/>
  </p:clrMapOvr>
  <p:transition spd="slow" advClick="0" advTm="1000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06B2308-A4E0-4451-AE28-1B5FFDAD64A8}" type="datetimeFigureOut">
              <a:rPr lang="en-US" smtClean="0"/>
              <a:pPr/>
              <a:t>4/19/2016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40815A28-A982-47A5-961E-BBDB2A933077}"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advClick="0" advTm="10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06B2308-A4E0-4451-AE28-1B5FFDAD64A8}" type="datetimeFigureOut">
              <a:rPr lang="en-US" smtClean="0"/>
              <a:pPr/>
              <a:t>4/19/2016</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0815A28-A982-47A5-961E-BBDB2A933077}"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spd="slow" advClick="0" advTm="1000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762000"/>
            <a:ext cx="8382000" cy="5943600"/>
          </a:xfrm>
        </p:spPr>
        <p:txBody>
          <a:bodyPr>
            <a:normAutofit fontScale="77500" lnSpcReduction="20000"/>
          </a:bodyPr>
          <a:lstStyle/>
          <a:p>
            <a:endParaRPr lang="en-US" smtClean="0"/>
          </a:p>
          <a:p>
            <a:endParaRPr lang="en-US" smtClean="0"/>
          </a:p>
          <a:p>
            <a:pPr algn="ctr"/>
            <a:r>
              <a:rPr lang="en-US" sz="3100" smtClean="0"/>
              <a:t>CONTAMINATION OF SURFACE AND GROUND WATER DUE TO ANTHROPOGENIC ACTIVITIES IN OGWUAMA COMMUNITY OF AHIAZU, IMO STATE, NIGERIA.</a:t>
            </a:r>
          </a:p>
          <a:p>
            <a:pPr algn="ctr"/>
            <a:endParaRPr lang="en-US" sz="3100" smtClean="0"/>
          </a:p>
          <a:p>
            <a:pPr algn="ctr"/>
            <a:endParaRPr lang="en-US" sz="3100" smtClean="0"/>
          </a:p>
          <a:p>
            <a:pPr algn="ctr"/>
            <a:r>
              <a:rPr lang="en-US" sz="3100" smtClean="0"/>
              <a:t>BY</a:t>
            </a:r>
          </a:p>
          <a:p>
            <a:pPr algn="ctr"/>
            <a:endParaRPr lang="en-US" sz="3100" smtClean="0"/>
          </a:p>
          <a:p>
            <a:pPr algn="ctr"/>
            <a:r>
              <a:rPr lang="en-US" sz="3100" smtClean="0"/>
              <a:t>DR. (MRS.) TOCHUKWU EZECHI EBE</a:t>
            </a:r>
          </a:p>
          <a:p>
            <a:pPr algn="ctr"/>
            <a:endParaRPr lang="en-US" sz="3100" smtClean="0"/>
          </a:p>
          <a:p>
            <a:pPr algn="ctr"/>
            <a:endParaRPr lang="en-US" sz="3100" smtClean="0"/>
          </a:p>
          <a:p>
            <a:pPr algn="ctr"/>
            <a:endParaRPr lang="en-GB" sz="3100" smtClean="0"/>
          </a:p>
          <a:p>
            <a:pPr algn="ctr"/>
            <a:r>
              <a:rPr lang="en-US" sz="3100" smtClean="0"/>
              <a:t>             DEPARTMENT OF ENVIRONMENTAL TECHNOLOGY, SCHOOL OF ENVIRONMENTAL SCIENCES, FEDERAL UNIVERSITY OFTECHNOLOGY, OWERRI, </a:t>
            </a:r>
          </a:p>
          <a:p>
            <a:pPr algn="ctr"/>
            <a:r>
              <a:rPr lang="en-US" sz="3100" smtClean="0"/>
              <a:t>IMO STATE, NIGERIA.</a:t>
            </a:r>
            <a:endParaRPr lang="en-GB" sz="3100" smtClean="0"/>
          </a:p>
          <a:p>
            <a:endParaRPr lang="en-GB" smtClean="0"/>
          </a:p>
          <a:p>
            <a:endParaRPr lang="en-GB" dirty="0"/>
          </a:p>
        </p:txBody>
      </p:sp>
    </p:spTree>
  </p:cSld>
  <p:clrMapOvr>
    <a:masterClrMapping/>
  </p:clrMapOvr>
  <p:transition spd="slow" advClick="0" advTm="10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b="1" dirty="0" smtClean="0">
                <a:ln>
                  <a:solidFill>
                    <a:schemeClr val="tx1"/>
                  </a:solidFill>
                </a:ln>
                <a:solidFill>
                  <a:schemeClr val="accent1">
                    <a:lumMod val="60000"/>
                    <a:lumOff val="40000"/>
                  </a:schemeClr>
                </a:solidFill>
              </a:rPr>
              <a:t>DISCUSSION</a:t>
            </a:r>
            <a:r>
              <a:rPr lang="en-GB" dirty="0" smtClean="0"/>
              <a:t/>
            </a:r>
            <a:br>
              <a:rPr lang="en-GB" dirty="0" smtClean="0"/>
            </a:br>
            <a:endParaRPr lang="en-GB" dirty="0"/>
          </a:p>
        </p:txBody>
      </p:sp>
      <p:sp>
        <p:nvSpPr>
          <p:cNvPr id="3" name="Content Placeholder 2"/>
          <p:cNvSpPr>
            <a:spLocks noGrp="1"/>
          </p:cNvSpPr>
          <p:nvPr>
            <p:ph idx="1"/>
          </p:nvPr>
        </p:nvSpPr>
        <p:spPr>
          <a:xfrm>
            <a:off x="0" y="1371600"/>
            <a:ext cx="8991600" cy="5943600"/>
          </a:xfrm>
        </p:spPr>
        <p:txBody>
          <a:bodyPr>
            <a:normAutofit/>
          </a:bodyPr>
          <a:lstStyle/>
          <a:p>
            <a:pPr algn="just">
              <a:buFont typeface="Wingdings" pitchFamily="2" charset="2"/>
              <a:buChar char="ü"/>
            </a:pPr>
            <a:r>
              <a:rPr lang="en-US" dirty="0" smtClean="0">
                <a:ln>
                  <a:solidFill>
                    <a:schemeClr val="tx1"/>
                  </a:solidFill>
                </a:ln>
                <a:solidFill>
                  <a:schemeClr val="tx1">
                    <a:lumMod val="95000"/>
                    <a:lumOff val="5000"/>
                  </a:schemeClr>
                </a:solidFill>
              </a:rPr>
              <a:t>	The mean pH values recorded showed that ground water, upstream and downstream waters are slightly acidic and below the lower permissible limit recommended by WHO and FMENV. This may be due to the organic contamination which may come from natural </a:t>
            </a:r>
            <a:r>
              <a:rPr lang="en-US" dirty="0" err="1" smtClean="0">
                <a:ln>
                  <a:solidFill>
                    <a:schemeClr val="tx1"/>
                  </a:solidFill>
                </a:ln>
                <a:solidFill>
                  <a:schemeClr val="tx1">
                    <a:lumMod val="95000"/>
                    <a:lumOff val="5000"/>
                  </a:schemeClr>
                </a:solidFill>
              </a:rPr>
              <a:t>leachates</a:t>
            </a:r>
            <a:r>
              <a:rPr lang="en-US" dirty="0" smtClean="0">
                <a:ln>
                  <a:solidFill>
                    <a:schemeClr val="tx1"/>
                  </a:solidFill>
                </a:ln>
                <a:solidFill>
                  <a:schemeClr val="tx1">
                    <a:lumMod val="95000"/>
                    <a:lumOff val="5000"/>
                  </a:schemeClr>
                </a:solidFill>
              </a:rPr>
              <a:t>, atmospheric droplets and human contamination during fermentation of cassava in the water. </a:t>
            </a:r>
          </a:p>
          <a:p>
            <a:pPr algn="just">
              <a:buFont typeface="Wingdings" pitchFamily="2" charset="2"/>
              <a:buChar char="ü"/>
            </a:pPr>
            <a:r>
              <a:rPr lang="en-US" dirty="0" smtClean="0">
                <a:ln>
                  <a:solidFill>
                    <a:schemeClr val="tx1"/>
                  </a:solidFill>
                </a:ln>
                <a:solidFill>
                  <a:schemeClr val="tx1">
                    <a:lumMod val="95000"/>
                    <a:lumOff val="5000"/>
                  </a:schemeClr>
                </a:solidFill>
              </a:rPr>
              <a:t>The mean temperature of the water samples collected was within the permissible limit. </a:t>
            </a:r>
            <a:endParaRPr lang="en-GB" dirty="0">
              <a:ln>
                <a:solidFill>
                  <a:schemeClr val="tx1"/>
                </a:solidFill>
              </a:ln>
              <a:solidFill>
                <a:schemeClr val="tx1">
                  <a:lumMod val="95000"/>
                  <a:lumOff val="5000"/>
                </a:schemeClr>
              </a:solidFill>
            </a:endParaRPr>
          </a:p>
        </p:txBody>
      </p:sp>
    </p:spTree>
  </p:cSld>
  <p:clrMapOvr>
    <a:masterClrMapping/>
  </p:clrMapOvr>
  <p:transition spd="slow" advClick="0" advTm="10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0"/>
            <a:ext cx="9144000" cy="6858000"/>
          </a:xfrm>
        </p:spPr>
        <p:txBody>
          <a:bodyPr/>
          <a:lstStyle/>
          <a:p>
            <a:pPr algn="just">
              <a:buFont typeface="Wingdings" pitchFamily="2" charset="2"/>
              <a:buChar char="ü"/>
            </a:pPr>
            <a:r>
              <a:rPr lang="en-US" sz="3200" dirty="0" smtClean="0">
                <a:ln>
                  <a:solidFill>
                    <a:schemeClr val="tx1"/>
                  </a:solidFill>
                </a:ln>
              </a:rPr>
              <a:t>	The mean values of conductivities of ground water is a little bit higher than WHO/FMENV limits while that of upstream and downstream waters are lower.</a:t>
            </a:r>
          </a:p>
          <a:p>
            <a:pPr algn="just">
              <a:buFont typeface="Wingdings" pitchFamily="2" charset="2"/>
              <a:buChar char="ü"/>
            </a:pPr>
            <a:r>
              <a:rPr lang="en-US" sz="3200" dirty="0" smtClean="0">
                <a:ln>
                  <a:solidFill>
                    <a:schemeClr val="tx1"/>
                  </a:solidFill>
                </a:ln>
              </a:rPr>
              <a:t>	From the mean values of turbidity of the waters, ground water is below the permissible limits while that of upstream and downstream waters were above the permissible limits and can shield the pathogenic organisms. Therefore, the higher the turbidity, the more energy and chemicals required for water treatment (</a:t>
            </a:r>
            <a:r>
              <a:rPr lang="en-US" sz="3200" dirty="0" err="1" smtClean="0">
                <a:ln>
                  <a:solidFill>
                    <a:schemeClr val="tx1"/>
                  </a:solidFill>
                </a:ln>
              </a:rPr>
              <a:t>Obasi</a:t>
            </a:r>
            <a:r>
              <a:rPr lang="en-US" sz="3200" dirty="0" smtClean="0">
                <a:ln>
                  <a:solidFill>
                    <a:schemeClr val="tx1"/>
                  </a:solidFill>
                </a:ln>
              </a:rPr>
              <a:t> </a:t>
            </a:r>
            <a:r>
              <a:rPr lang="en-US" sz="3200" i="1" dirty="0" smtClean="0">
                <a:ln>
                  <a:solidFill>
                    <a:schemeClr val="tx1"/>
                  </a:solidFill>
                </a:ln>
              </a:rPr>
              <a:t>et al</a:t>
            </a:r>
            <a:r>
              <a:rPr lang="en-US" sz="3200" dirty="0" smtClean="0">
                <a:ln>
                  <a:solidFill>
                    <a:schemeClr val="tx1"/>
                  </a:solidFill>
                </a:ln>
              </a:rPr>
              <a:t>., 2004).</a:t>
            </a:r>
            <a:endParaRPr lang="en-GB" sz="3200" dirty="0" smtClean="0">
              <a:ln>
                <a:solidFill>
                  <a:schemeClr val="tx1"/>
                </a:solidFill>
              </a:ln>
            </a:endParaRPr>
          </a:p>
          <a:p>
            <a:pPr>
              <a:buNone/>
            </a:pPr>
            <a:endParaRPr lang="en-GB" dirty="0">
              <a:ln>
                <a:solidFill>
                  <a:schemeClr val="tx1"/>
                </a:solidFill>
              </a:ln>
            </a:endParaRPr>
          </a:p>
        </p:txBody>
      </p:sp>
    </p:spTree>
  </p:cSld>
  <p:clrMapOvr>
    <a:masterClrMapping/>
  </p:clrMapOvr>
  <p:transition spd="slow" advClick="0" advTm="10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54075"/>
            <a:ext cx="8686800" cy="6080125"/>
          </a:xfrm>
        </p:spPr>
        <p:txBody>
          <a:bodyPr>
            <a:normAutofit/>
          </a:bodyPr>
          <a:lstStyle/>
          <a:p>
            <a:pPr algn="just">
              <a:buFont typeface="Wingdings" pitchFamily="2" charset="2"/>
              <a:buChar char="ü"/>
            </a:pPr>
            <a:r>
              <a:rPr lang="en-US" sz="3200" dirty="0" smtClean="0">
                <a:ln>
                  <a:solidFill>
                    <a:schemeClr val="tx1"/>
                  </a:solidFill>
                </a:ln>
                <a:solidFill>
                  <a:schemeClr val="tx1">
                    <a:lumMod val="95000"/>
                    <a:lumOff val="5000"/>
                  </a:schemeClr>
                </a:solidFill>
              </a:rPr>
              <a:t>	Results of the heterotrophic bacterial count showed that the ground water had the lowest load. This is simply a measure of the number of live bacteria present in water and does not necessarily indicate health threats. </a:t>
            </a:r>
          </a:p>
          <a:p>
            <a:pPr algn="just">
              <a:buFont typeface="Wingdings" pitchFamily="2" charset="2"/>
              <a:buChar char="ü"/>
            </a:pPr>
            <a:r>
              <a:rPr lang="en-US" sz="3200" dirty="0" err="1" smtClean="0">
                <a:ln>
                  <a:solidFill>
                    <a:schemeClr val="tx1"/>
                  </a:solidFill>
                </a:ln>
                <a:solidFill>
                  <a:schemeClr val="tx1">
                    <a:lumMod val="95000"/>
                    <a:lumOff val="5000"/>
                  </a:schemeClr>
                </a:solidFill>
              </a:rPr>
              <a:t>Faecal</a:t>
            </a:r>
            <a:r>
              <a:rPr lang="en-US" sz="3200" dirty="0" smtClean="0">
                <a:ln>
                  <a:solidFill>
                    <a:schemeClr val="tx1"/>
                  </a:solidFill>
                </a:ln>
                <a:solidFill>
                  <a:schemeClr val="tx1">
                    <a:lumMod val="95000"/>
                    <a:lumOff val="5000"/>
                  </a:schemeClr>
                </a:solidFill>
              </a:rPr>
              <a:t> </a:t>
            </a:r>
            <a:r>
              <a:rPr lang="en-US" sz="3200" dirty="0" err="1" smtClean="0">
                <a:ln>
                  <a:solidFill>
                    <a:schemeClr val="tx1"/>
                  </a:solidFill>
                </a:ln>
                <a:solidFill>
                  <a:schemeClr val="tx1">
                    <a:lumMod val="95000"/>
                    <a:lumOff val="5000"/>
                  </a:schemeClr>
                </a:solidFill>
              </a:rPr>
              <a:t>coliform</a:t>
            </a:r>
            <a:r>
              <a:rPr lang="en-US" sz="3200" dirty="0" smtClean="0">
                <a:ln>
                  <a:solidFill>
                    <a:schemeClr val="tx1"/>
                  </a:solidFill>
                </a:ln>
                <a:solidFill>
                  <a:schemeClr val="tx1">
                    <a:lumMod val="95000"/>
                    <a:lumOff val="5000"/>
                  </a:schemeClr>
                </a:solidFill>
              </a:rPr>
              <a:t> bacteria were detected in all the water samples collected but were a bit much in the downstream water. According to FMENV standards, drinking water should have zero </a:t>
            </a:r>
            <a:r>
              <a:rPr lang="en-US" sz="3200" dirty="0" err="1" smtClean="0">
                <a:ln>
                  <a:solidFill>
                    <a:schemeClr val="tx1"/>
                  </a:solidFill>
                </a:ln>
                <a:solidFill>
                  <a:schemeClr val="tx1">
                    <a:lumMod val="95000"/>
                    <a:lumOff val="5000"/>
                  </a:schemeClr>
                </a:solidFill>
              </a:rPr>
              <a:t>faecal</a:t>
            </a:r>
            <a:r>
              <a:rPr lang="en-US" sz="3200" dirty="0" smtClean="0">
                <a:ln>
                  <a:solidFill>
                    <a:schemeClr val="tx1"/>
                  </a:solidFill>
                </a:ln>
                <a:solidFill>
                  <a:schemeClr val="tx1">
                    <a:lumMod val="95000"/>
                    <a:lumOff val="5000"/>
                  </a:schemeClr>
                </a:solidFill>
              </a:rPr>
              <a:t> </a:t>
            </a:r>
            <a:r>
              <a:rPr lang="en-US" sz="3200" dirty="0" err="1" smtClean="0">
                <a:ln>
                  <a:solidFill>
                    <a:schemeClr val="tx1"/>
                  </a:solidFill>
                </a:ln>
                <a:solidFill>
                  <a:schemeClr val="tx1">
                    <a:lumMod val="95000"/>
                    <a:lumOff val="5000"/>
                  </a:schemeClr>
                </a:solidFill>
              </a:rPr>
              <a:t>coliform</a:t>
            </a:r>
            <a:r>
              <a:rPr lang="en-US" sz="3200" dirty="0" smtClean="0">
                <a:ln>
                  <a:solidFill>
                    <a:schemeClr val="tx1"/>
                  </a:solidFill>
                </a:ln>
                <a:solidFill>
                  <a:schemeClr val="tx1">
                    <a:lumMod val="95000"/>
                    <a:lumOff val="5000"/>
                  </a:schemeClr>
                </a:solidFill>
              </a:rPr>
              <a:t> bacterial count in 100ml of the water.  It is most likely that </a:t>
            </a:r>
            <a:r>
              <a:rPr lang="en-US" sz="3200" dirty="0" err="1" smtClean="0">
                <a:ln>
                  <a:solidFill>
                    <a:schemeClr val="tx1"/>
                  </a:solidFill>
                </a:ln>
                <a:solidFill>
                  <a:schemeClr val="tx1">
                    <a:lumMod val="95000"/>
                    <a:lumOff val="5000"/>
                  </a:schemeClr>
                </a:solidFill>
              </a:rPr>
              <a:t>faecal</a:t>
            </a:r>
            <a:r>
              <a:rPr lang="en-US" sz="3200" dirty="0" smtClean="0">
                <a:ln>
                  <a:solidFill>
                    <a:schemeClr val="tx1"/>
                  </a:solidFill>
                </a:ln>
                <a:solidFill>
                  <a:schemeClr val="tx1">
                    <a:lumMod val="95000"/>
                    <a:lumOff val="5000"/>
                  </a:schemeClr>
                </a:solidFill>
              </a:rPr>
              <a:t> contamination arises from human activities. </a:t>
            </a:r>
            <a:endParaRPr lang="en-GB" sz="3200" dirty="0">
              <a:ln>
                <a:solidFill>
                  <a:schemeClr val="tx1"/>
                </a:solidFill>
              </a:ln>
              <a:solidFill>
                <a:schemeClr val="tx1">
                  <a:lumMod val="95000"/>
                  <a:lumOff val="5000"/>
                </a:schemeClr>
              </a:solidFill>
            </a:endParaRPr>
          </a:p>
        </p:txBody>
      </p:sp>
    </p:spTree>
  </p:cSld>
  <p:clrMapOvr>
    <a:masterClrMapping/>
  </p:clrMapOvr>
  <p:transition spd="slow" advClick="0" advTm="10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8991600" cy="6629400"/>
          </a:xfrm>
          <a:ln>
            <a:solidFill>
              <a:schemeClr val="tx1">
                <a:lumMod val="65000"/>
                <a:lumOff val="35000"/>
              </a:schemeClr>
            </a:solidFill>
          </a:ln>
        </p:spPr>
        <p:txBody>
          <a:bodyPr>
            <a:noAutofit/>
          </a:bodyPr>
          <a:lstStyle/>
          <a:p>
            <a:pPr algn="just">
              <a:buNone/>
            </a:pPr>
            <a:r>
              <a:rPr lang="en-US" sz="3000" dirty="0"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rPr>
              <a:t>	</a:t>
            </a:r>
          </a:p>
          <a:p>
            <a:pPr algn="just">
              <a:buNone/>
            </a:pPr>
            <a:endParaRPr lang="en-US" sz="3000" dirty="0"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endParaRPr>
          </a:p>
          <a:p>
            <a:pPr algn="just">
              <a:buFont typeface="Wingdings" pitchFamily="2" charset="2"/>
              <a:buChar char="ü"/>
            </a:pPr>
            <a:r>
              <a:rPr lang="en-US" sz="3000" dirty="0"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rPr>
              <a:t>   The mean values of </a:t>
            </a:r>
            <a:r>
              <a:rPr lang="en-US" sz="3000" i="1" dirty="0"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rPr>
              <a:t>E. coli</a:t>
            </a:r>
            <a:r>
              <a:rPr lang="en-US" sz="3000" dirty="0"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rPr>
              <a:t> detected (0.8 x 10</a:t>
            </a:r>
            <a:r>
              <a:rPr lang="en-US" sz="3000" baseline="30000" dirty="0"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rPr>
              <a:t>1</a:t>
            </a:r>
            <a:r>
              <a:rPr lang="en-US" sz="3000" dirty="0"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rPr>
              <a:t>Cfu/ml) in the well water, (1.3 x 10</a:t>
            </a:r>
            <a:r>
              <a:rPr lang="en-US" sz="3000" baseline="30000" dirty="0"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rPr>
              <a:t>1</a:t>
            </a:r>
            <a:r>
              <a:rPr lang="en-US" sz="3000" dirty="0"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rPr>
              <a:t>cfu/ml) in the upstream water and (2.3 x 10</a:t>
            </a:r>
            <a:r>
              <a:rPr lang="en-US" sz="3000" baseline="30000" dirty="0"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rPr>
              <a:t>1</a:t>
            </a:r>
            <a:r>
              <a:rPr lang="en-US" sz="3000" dirty="0"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rPr>
              <a:t>cfu/ml) in the downstream water.  </a:t>
            </a:r>
            <a:r>
              <a:rPr lang="en-US" sz="3000" i="1" dirty="0"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rPr>
              <a:t>E. coli</a:t>
            </a:r>
            <a:r>
              <a:rPr lang="en-US" sz="3000" dirty="0"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rPr>
              <a:t> is normally a harmless </a:t>
            </a:r>
            <a:r>
              <a:rPr lang="en-US" sz="3000" dirty="0" err="1"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rPr>
              <a:t>commensal</a:t>
            </a:r>
            <a:r>
              <a:rPr lang="en-US" sz="3000" dirty="0"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rPr>
              <a:t> in the alimentary canal of a man and other animals. However, some </a:t>
            </a:r>
            <a:r>
              <a:rPr lang="en-US" sz="3000" dirty="0" err="1"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rPr>
              <a:t>sero</a:t>
            </a:r>
            <a:r>
              <a:rPr lang="en-US" sz="3000" dirty="0"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rPr>
              <a:t>-types frequently cause gastroenteritis characterized by severe diarrhea with mucus or blood and with dehydration but usually without fever. Children, especially the newborn are usually affected but increasing cases of adult diarrhea caused by </a:t>
            </a:r>
            <a:r>
              <a:rPr lang="en-US" sz="3000" i="1" dirty="0"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rPr>
              <a:t>E. coli</a:t>
            </a:r>
            <a:r>
              <a:rPr lang="en-US" sz="3000" dirty="0"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rPr>
              <a:t> are also being noted (</a:t>
            </a:r>
            <a:r>
              <a:rPr lang="en-US" sz="3000" dirty="0" err="1"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rPr>
              <a:t>Okafor</a:t>
            </a:r>
            <a:r>
              <a:rPr lang="en-US" sz="3000" dirty="0"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rPr>
              <a:t>, 1985). Therefore, the presence of </a:t>
            </a:r>
            <a:r>
              <a:rPr lang="en-US" sz="3000" i="1" dirty="0"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rPr>
              <a:t>E. coli</a:t>
            </a:r>
            <a:r>
              <a:rPr lang="en-US" sz="3000" dirty="0"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rPr>
              <a:t> in the waters makes it potential health risk to its consumers.</a:t>
            </a:r>
            <a:endParaRPr lang="en-GB" sz="3000" dirty="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endParaRPr>
          </a:p>
        </p:txBody>
      </p:sp>
    </p:spTree>
  </p:cSld>
  <p:clrMapOvr>
    <a:masterClrMapping/>
  </p:clrMapOvr>
  <p:transition spd="slow" advClick="0" advTm="10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143000"/>
            <a:ext cx="8686800" cy="838200"/>
          </a:xfrm>
        </p:spPr>
        <p:txBody>
          <a:bodyPr>
            <a:normAutofit fontScale="90000"/>
          </a:bodyPr>
          <a:lstStyle/>
          <a:p>
            <a:pPr algn="ctr"/>
            <a:r>
              <a:rPr lang="en-US" cap="none" dirty="0" smtClean="0">
                <a:ln w="18415" cmpd="sng">
                  <a:solidFill>
                    <a:schemeClr val="tx1"/>
                  </a:solidFill>
                  <a:prstDash val="solid"/>
                </a:ln>
                <a:solidFill>
                  <a:schemeClr val="accent5">
                    <a:lumMod val="60000"/>
                    <a:lumOff val="40000"/>
                  </a:schemeClr>
                </a:solidFill>
                <a:effectLst>
                  <a:outerShdw blurRad="63500" dir="3600000" algn="tl" rotWithShape="0">
                    <a:srgbClr val="000000">
                      <a:alpha val="70000"/>
                    </a:srgbClr>
                  </a:outerShdw>
                </a:effectLst>
              </a:rPr>
              <a:t>CONCLUSION</a:t>
            </a:r>
            <a:r>
              <a:rPr lang="en-GB" dirty="0" smtClean="0"/>
              <a:t/>
            </a:r>
            <a:br>
              <a:rPr lang="en-GB" dirty="0" smtClean="0"/>
            </a:br>
            <a:endParaRPr lang="en-GB" dirty="0"/>
          </a:p>
        </p:txBody>
      </p:sp>
      <p:sp>
        <p:nvSpPr>
          <p:cNvPr id="3" name="Content Placeholder 2"/>
          <p:cNvSpPr>
            <a:spLocks noGrp="1"/>
          </p:cNvSpPr>
          <p:nvPr>
            <p:ph idx="1"/>
          </p:nvPr>
        </p:nvSpPr>
        <p:spPr>
          <a:xfrm>
            <a:off x="304800" y="1295400"/>
            <a:ext cx="8686800" cy="6248400"/>
          </a:xfrm>
        </p:spPr>
        <p:txBody>
          <a:bodyPr>
            <a:normAutofit/>
          </a:bodyPr>
          <a:lstStyle/>
          <a:p>
            <a:pPr algn="just">
              <a:buFont typeface="Wingdings" pitchFamily="2" charset="2"/>
              <a:buChar char="v"/>
            </a:pPr>
            <a:r>
              <a:rPr lang="en-US" dirty="0" smtClean="0">
                <a:ln>
                  <a:solidFill>
                    <a:schemeClr val="tx1"/>
                  </a:solidFill>
                </a:ln>
                <a:solidFill>
                  <a:schemeClr val="tx1">
                    <a:lumMod val="95000"/>
                    <a:lumOff val="5000"/>
                  </a:schemeClr>
                </a:solidFill>
              </a:rPr>
              <a:t>	Due to the heavy bacterial load, the water sampled were not good drinking and for other domestic activities. There is need to reduce most anthropogenic activities around the water source especially those that have negative impact on the water body such as defecation (both humans and animals), fermentation etc. </a:t>
            </a:r>
          </a:p>
          <a:p>
            <a:pPr algn="just">
              <a:buFont typeface="Wingdings" pitchFamily="2" charset="2"/>
              <a:buChar char="v"/>
            </a:pPr>
            <a:r>
              <a:rPr lang="en-US" dirty="0" smtClean="0">
                <a:ln>
                  <a:solidFill>
                    <a:schemeClr val="tx1"/>
                  </a:solidFill>
                </a:ln>
                <a:solidFill>
                  <a:schemeClr val="tx1">
                    <a:lumMod val="95000"/>
                    <a:lumOff val="5000"/>
                  </a:schemeClr>
                </a:solidFill>
              </a:rPr>
              <a:t>This will help to improve the sanitization of water for domestic use since the stream and ground water are the major sources of water in this area. </a:t>
            </a:r>
          </a:p>
          <a:p>
            <a:pPr algn="just">
              <a:buFont typeface="Wingdings" pitchFamily="2" charset="2"/>
              <a:buChar char="v"/>
            </a:pPr>
            <a:r>
              <a:rPr lang="en-US" dirty="0" smtClean="0">
                <a:ln>
                  <a:solidFill>
                    <a:schemeClr val="tx1"/>
                  </a:solidFill>
                </a:ln>
                <a:solidFill>
                  <a:schemeClr val="tx1">
                    <a:lumMod val="95000"/>
                    <a:lumOff val="5000"/>
                  </a:schemeClr>
                </a:solidFill>
              </a:rPr>
              <a:t>Furthermore, sinking of shallow borehole should be discouraged.   </a:t>
            </a:r>
            <a:endParaRPr lang="en-GB" dirty="0" smtClean="0">
              <a:ln>
                <a:solidFill>
                  <a:schemeClr val="tx1"/>
                </a:solidFill>
              </a:ln>
              <a:solidFill>
                <a:schemeClr val="tx1">
                  <a:lumMod val="95000"/>
                  <a:lumOff val="5000"/>
                </a:schemeClr>
              </a:solidFill>
            </a:endParaRPr>
          </a:p>
          <a:p>
            <a:pPr algn="just">
              <a:buNone/>
            </a:pPr>
            <a:endParaRPr lang="en-GB" dirty="0">
              <a:ln>
                <a:solidFill>
                  <a:schemeClr val="tx1"/>
                </a:solidFill>
              </a:ln>
              <a:solidFill>
                <a:schemeClr val="tx1">
                  <a:lumMod val="95000"/>
                  <a:lumOff val="5000"/>
                </a:schemeClr>
              </a:solidFill>
            </a:endParaRPr>
          </a:p>
        </p:txBody>
      </p:sp>
    </p:spTree>
  </p:cSld>
  <p:clrMapOvr>
    <a:masterClrMapping/>
  </p:clrMapOvr>
  <p:transition spd="slow" advClick="0" advTm="10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686800" cy="6858000"/>
          </a:xfrm>
        </p:spPr>
        <p:txBody>
          <a:bodyPr>
            <a:normAutofit/>
          </a:bodyPr>
          <a:lstStyle/>
          <a:p>
            <a:pPr algn="ctr">
              <a:buNone/>
            </a:pPr>
            <a:endParaRPr lang="en-US" sz="4000" b="1" dirty="0" smtClean="0"/>
          </a:p>
          <a:p>
            <a:pPr algn="ctr">
              <a:buNone/>
            </a:pPr>
            <a:endParaRPr lang="en-US" sz="4000" b="1" dirty="0" smtClean="0"/>
          </a:p>
          <a:p>
            <a:pPr algn="ctr">
              <a:buNone/>
            </a:pPr>
            <a:endParaRPr lang="en-US" sz="4000" b="1" dirty="0" smtClean="0"/>
          </a:p>
          <a:p>
            <a:pPr algn="ctr">
              <a:buNone/>
            </a:pPr>
            <a:r>
              <a:rPr lang="en-US" sz="6600" b="1" dirty="0" smtClean="0"/>
              <a:t>Thank you</a:t>
            </a:r>
            <a:r>
              <a:rPr lang="en-US" sz="4000" b="1" dirty="0" smtClean="0"/>
              <a:t>.</a:t>
            </a:r>
            <a:endParaRPr lang="en-GB" sz="4000" b="1" dirty="0"/>
          </a:p>
        </p:txBody>
      </p:sp>
    </p:spTree>
  </p:cSld>
  <p:clrMapOvr>
    <a:masterClrMapping/>
  </p:clrMapOvr>
  <p:transition spd="slow" advClick="0" advTm="10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rmAutofit/>
          </a:bodyPr>
          <a:lstStyle/>
          <a:p>
            <a:pPr algn="ctr">
              <a:buNone/>
            </a:pPr>
            <a:endParaRPr lang="en-US" b="1" dirty="0" smtClean="0">
              <a:ln w="12700">
                <a:solidFill>
                  <a:schemeClr val="tx1"/>
                </a:solidFill>
                <a:prstDash val="solid"/>
              </a:ln>
              <a:effectLst>
                <a:outerShdw blurRad="41275" dist="20320" dir="1800000" algn="tl" rotWithShape="0">
                  <a:srgbClr val="000000">
                    <a:alpha val="40000"/>
                  </a:srgbClr>
                </a:outerShdw>
              </a:effectLst>
            </a:endParaRPr>
          </a:p>
          <a:p>
            <a:pPr algn="ctr">
              <a:buNone/>
            </a:pPr>
            <a:r>
              <a:rPr lang="en-US" sz="2800" b="1" dirty="0" smtClean="0">
                <a:ln w="12700">
                  <a:solidFill>
                    <a:schemeClr val="tx1"/>
                  </a:solidFill>
                  <a:prstDash val="solid"/>
                </a:ln>
                <a:solidFill>
                  <a:srgbClr val="FFFF00"/>
                </a:solidFill>
                <a:effectLst>
                  <a:outerShdw blurRad="41275" dist="20320" dir="1800000" algn="tl" rotWithShape="0">
                    <a:srgbClr val="000000">
                      <a:alpha val="40000"/>
                    </a:srgbClr>
                  </a:outerShdw>
                </a:effectLst>
              </a:rPr>
              <a:t>INTRODUCTION</a:t>
            </a:r>
            <a:endParaRPr lang="en-GB" sz="2800" b="1" dirty="0" smtClean="0">
              <a:ln w="12700">
                <a:solidFill>
                  <a:schemeClr val="tx1"/>
                </a:solidFill>
                <a:prstDash val="solid"/>
              </a:ln>
              <a:solidFill>
                <a:srgbClr val="FFFF00"/>
              </a:solidFill>
              <a:effectLst>
                <a:outerShdw blurRad="41275" dist="20320" dir="1800000" algn="tl" rotWithShape="0">
                  <a:srgbClr val="000000">
                    <a:alpha val="40000"/>
                  </a:srgbClr>
                </a:outerShdw>
              </a:effectLst>
            </a:endParaRPr>
          </a:p>
          <a:p>
            <a:pPr algn="just">
              <a:buNone/>
            </a:pPr>
            <a:r>
              <a:rPr lang="en-US" b="1" dirty="0" smtClean="0">
                <a:ln w="12700">
                  <a:solidFill>
                    <a:schemeClr val="tx1"/>
                  </a:solidFill>
                  <a:prstDash val="solid"/>
                </a:ln>
                <a:effectLst>
                  <a:outerShdw blurRad="41275" dist="20320" dir="1800000" algn="tl" rotWithShape="0">
                    <a:srgbClr val="000000">
                      <a:alpha val="40000"/>
                    </a:srgbClr>
                  </a:outerShdw>
                </a:effectLst>
              </a:rPr>
              <a:t>	Water is very important in our day to day activities. Sources of water in </a:t>
            </a:r>
            <a:r>
              <a:rPr lang="en-US" b="1" dirty="0" err="1" smtClean="0">
                <a:ln w="12700">
                  <a:solidFill>
                    <a:schemeClr val="tx1"/>
                  </a:solidFill>
                  <a:prstDash val="solid"/>
                </a:ln>
                <a:effectLst>
                  <a:outerShdw blurRad="41275" dist="20320" dir="1800000" algn="tl" rotWithShape="0">
                    <a:srgbClr val="000000">
                      <a:alpha val="40000"/>
                    </a:srgbClr>
                  </a:outerShdw>
                </a:effectLst>
              </a:rPr>
              <a:t>Ogwuama</a:t>
            </a:r>
            <a:r>
              <a:rPr lang="en-US" b="1" dirty="0" smtClean="0">
                <a:ln w="12700">
                  <a:solidFill>
                    <a:schemeClr val="tx1"/>
                  </a:solidFill>
                  <a:prstDash val="solid"/>
                </a:ln>
                <a:effectLst>
                  <a:outerShdw blurRad="41275" dist="20320" dir="1800000" algn="tl" rotWithShape="0">
                    <a:srgbClr val="000000">
                      <a:alpha val="40000"/>
                    </a:srgbClr>
                  </a:outerShdw>
                </a:effectLst>
              </a:rPr>
              <a:t> community are stream and ground water. The quality of water source is influenced majorly by anthropogenic activities. Such as cassava fermentation and intensive agricultural practice, washing of cloths, bathing, defecation and discharge of massive amount of waste around the water source. </a:t>
            </a:r>
            <a:endParaRPr lang="en-GB" b="1" dirty="0" smtClean="0">
              <a:ln w="12700">
                <a:solidFill>
                  <a:schemeClr val="tx1"/>
                </a:solidFill>
                <a:prstDash val="solid"/>
              </a:ln>
              <a:effectLst>
                <a:outerShdw blurRad="41275" dist="20320" dir="1800000" algn="tl" rotWithShape="0">
                  <a:srgbClr val="000000">
                    <a:alpha val="40000"/>
                  </a:srgbClr>
                </a:outerShdw>
              </a:effectLst>
            </a:endParaRPr>
          </a:p>
          <a:p>
            <a:pPr algn="just">
              <a:buNone/>
            </a:pPr>
            <a:r>
              <a:rPr lang="en-US" b="1" dirty="0" smtClean="0">
                <a:ln w="12700">
                  <a:solidFill>
                    <a:schemeClr val="tx1"/>
                  </a:solidFill>
                  <a:prstDash val="solid"/>
                </a:ln>
                <a:effectLst>
                  <a:outerShdw blurRad="41275" dist="20320" dir="1800000" algn="tl" rotWithShape="0">
                    <a:srgbClr val="000000">
                      <a:alpha val="40000"/>
                    </a:srgbClr>
                  </a:outerShdw>
                </a:effectLst>
              </a:rPr>
              <a:t>	The quality of water can be determined by monitoring microbial load especially </a:t>
            </a:r>
            <a:r>
              <a:rPr lang="en-US" b="1" dirty="0" err="1" smtClean="0">
                <a:ln w="12700">
                  <a:solidFill>
                    <a:schemeClr val="tx1"/>
                  </a:solidFill>
                  <a:prstDash val="solid"/>
                </a:ln>
                <a:effectLst>
                  <a:outerShdw blurRad="41275" dist="20320" dir="1800000" algn="tl" rotWithShape="0">
                    <a:srgbClr val="000000">
                      <a:alpha val="40000"/>
                    </a:srgbClr>
                  </a:outerShdw>
                </a:effectLst>
              </a:rPr>
              <a:t>feacal</a:t>
            </a:r>
            <a:r>
              <a:rPr lang="en-US" b="1" dirty="0" smtClean="0">
                <a:ln w="12700">
                  <a:solidFill>
                    <a:schemeClr val="tx1"/>
                  </a:solidFill>
                  <a:prstDash val="solid"/>
                </a:ln>
                <a:effectLst>
                  <a:outerShdw blurRad="41275" dist="20320" dir="1800000" algn="tl" rotWithShape="0">
                    <a:srgbClr val="000000">
                      <a:alpha val="40000"/>
                    </a:srgbClr>
                  </a:outerShdw>
                </a:effectLst>
              </a:rPr>
              <a:t> </a:t>
            </a:r>
            <a:r>
              <a:rPr lang="en-US" b="1" dirty="0" err="1" smtClean="0">
                <a:ln w="12700">
                  <a:solidFill>
                    <a:schemeClr val="tx1"/>
                  </a:solidFill>
                  <a:prstDash val="solid"/>
                </a:ln>
                <a:effectLst>
                  <a:outerShdw blurRad="41275" dist="20320" dir="1800000" algn="tl" rotWithShape="0">
                    <a:srgbClr val="000000">
                      <a:alpha val="40000"/>
                    </a:srgbClr>
                  </a:outerShdw>
                </a:effectLst>
              </a:rPr>
              <a:t>coliform</a:t>
            </a:r>
            <a:r>
              <a:rPr lang="en-US" b="1" dirty="0" smtClean="0">
                <a:ln w="12700">
                  <a:solidFill>
                    <a:schemeClr val="tx1"/>
                  </a:solidFill>
                  <a:prstDash val="solid"/>
                </a:ln>
                <a:effectLst>
                  <a:outerShdw blurRad="41275" dist="20320" dir="1800000" algn="tl" rotWithShape="0">
                    <a:srgbClr val="000000">
                      <a:alpha val="40000"/>
                    </a:srgbClr>
                  </a:outerShdw>
                </a:effectLst>
              </a:rPr>
              <a:t> and </a:t>
            </a:r>
            <a:r>
              <a:rPr lang="en-US" b="1" dirty="0" err="1" smtClean="0">
                <a:ln w="12700">
                  <a:solidFill>
                    <a:schemeClr val="tx1"/>
                  </a:solidFill>
                  <a:prstDash val="solid"/>
                </a:ln>
                <a:effectLst>
                  <a:outerShdw blurRad="41275" dist="20320" dir="1800000" algn="tl" rotWithShape="0">
                    <a:srgbClr val="000000">
                      <a:alpha val="40000"/>
                    </a:srgbClr>
                  </a:outerShdw>
                </a:effectLst>
              </a:rPr>
              <a:t>physico</a:t>
            </a:r>
            <a:r>
              <a:rPr lang="en-US" b="1" dirty="0" smtClean="0">
                <a:ln w="12700">
                  <a:solidFill>
                    <a:schemeClr val="tx1"/>
                  </a:solidFill>
                  <a:prstDash val="solid"/>
                </a:ln>
                <a:effectLst>
                  <a:outerShdw blurRad="41275" dist="20320" dir="1800000" algn="tl" rotWithShape="0">
                    <a:srgbClr val="000000">
                      <a:alpha val="40000"/>
                    </a:srgbClr>
                  </a:outerShdw>
                </a:effectLst>
              </a:rPr>
              <a:t>-chemical parameters like pH, Dissolved oxygen, Biochemical oxygen demand etc.  </a:t>
            </a:r>
            <a:endParaRPr lang="en-GB" b="1" dirty="0" smtClean="0">
              <a:ln w="12700">
                <a:solidFill>
                  <a:schemeClr val="tx1"/>
                </a:solidFill>
                <a:prstDash val="solid"/>
              </a:ln>
              <a:effectLst>
                <a:outerShdw blurRad="41275" dist="20320" dir="1800000" algn="tl" rotWithShape="0">
                  <a:srgbClr val="000000">
                    <a:alpha val="40000"/>
                  </a:srgbClr>
                </a:outerShdw>
              </a:effectLst>
            </a:endParaRPr>
          </a:p>
          <a:p>
            <a:pPr algn="just"/>
            <a:endParaRPr lang="en-GB" b="1" dirty="0">
              <a:ln w="12700">
                <a:solidFill>
                  <a:schemeClr val="tx1"/>
                </a:solidFill>
                <a:prstDash val="solid"/>
              </a:ln>
              <a:effectLst>
                <a:outerShdw blurRad="41275" dist="20320" dir="1800000" algn="tl" rotWithShape="0">
                  <a:srgbClr val="000000">
                    <a:alpha val="40000"/>
                  </a:srgbClr>
                </a:outerShdw>
              </a:effectLst>
            </a:endParaRPr>
          </a:p>
        </p:txBody>
      </p:sp>
    </p:spTree>
  </p:cSld>
  <p:clrMapOvr>
    <a:masterClrMapping/>
  </p:clrMapOvr>
  <p:transition spd="slow" advClick="0" advTm="10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8915400" cy="5867400"/>
          </a:xfrm>
        </p:spPr>
        <p:txBody>
          <a:bodyPr>
            <a:normAutofit/>
          </a:bodyPr>
          <a:lstStyle/>
          <a:p>
            <a:pPr algn="ctr">
              <a:buNone/>
            </a:pPr>
            <a:r>
              <a:rPr lang="en-US" sz="3200" dirty="0" smtClean="0">
                <a:ln w="18000">
                  <a:solidFill>
                    <a:schemeClr val="tx1"/>
                  </a:solidFill>
                  <a:prstDash val="solid"/>
                  <a:miter lim="800000"/>
                </a:ln>
                <a:solidFill>
                  <a:srgbClr val="FFC000"/>
                </a:solidFill>
                <a:effectLst>
                  <a:outerShdw blurRad="25500" dist="23000" dir="7020000" algn="tl">
                    <a:srgbClr val="000000">
                      <a:alpha val="50000"/>
                    </a:srgbClr>
                  </a:outerShdw>
                </a:effectLst>
              </a:rPr>
              <a:t>MATERIALS  AND METHOD</a:t>
            </a:r>
            <a:endParaRPr lang="en-US" dirty="0" smtClean="0">
              <a:ln w="18000">
                <a:solidFill>
                  <a:schemeClr val="tx1"/>
                </a:solidFill>
                <a:prstDash val="solid"/>
                <a:miter lim="800000"/>
              </a:ln>
              <a:solidFill>
                <a:srgbClr val="FFC000"/>
              </a:solidFill>
              <a:effectLst>
                <a:outerShdw blurRad="25500" dist="23000" dir="7020000" algn="tl">
                  <a:srgbClr val="000000">
                    <a:alpha val="50000"/>
                  </a:srgbClr>
                </a:outerShdw>
              </a:effectLst>
            </a:endParaRPr>
          </a:p>
          <a:p>
            <a:pPr algn="just">
              <a:buNone/>
            </a:pPr>
            <a:r>
              <a:rPr lang="en-US" dirty="0"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rPr>
              <a:t>    </a:t>
            </a:r>
            <a:r>
              <a:rPr lang="en-US" sz="2800" dirty="0" smtClean="0">
                <a:ln w="18000">
                  <a:solidFill>
                    <a:schemeClr val="tx1"/>
                  </a:solidFill>
                  <a:prstDash val="solid"/>
                  <a:miter lim="800000"/>
                </a:ln>
                <a:solidFill>
                  <a:srgbClr val="92D050"/>
                </a:solidFill>
                <a:effectLst>
                  <a:outerShdw blurRad="25500" dist="23000" dir="7020000" algn="tl">
                    <a:srgbClr val="000000">
                      <a:alpha val="50000"/>
                    </a:srgbClr>
                  </a:outerShdw>
                </a:effectLst>
              </a:rPr>
              <a:t>STUDY AREA</a:t>
            </a:r>
            <a:endParaRPr lang="en-GB" sz="2800" dirty="0" smtClean="0">
              <a:ln w="18000">
                <a:solidFill>
                  <a:schemeClr val="tx1"/>
                </a:solidFill>
                <a:prstDash val="solid"/>
                <a:miter lim="800000"/>
              </a:ln>
              <a:solidFill>
                <a:srgbClr val="92D050"/>
              </a:solidFill>
              <a:effectLst>
                <a:outerShdw blurRad="25500" dist="23000" dir="7020000" algn="tl">
                  <a:srgbClr val="000000">
                    <a:alpha val="50000"/>
                  </a:srgbClr>
                </a:outerShdw>
              </a:effectLst>
            </a:endParaRPr>
          </a:p>
          <a:p>
            <a:pPr algn="just">
              <a:buNone/>
            </a:pPr>
            <a:r>
              <a:rPr lang="en-US" sz="2800" dirty="0"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rPr>
              <a:t>   </a:t>
            </a:r>
            <a:r>
              <a:rPr lang="en-US" sz="3200" dirty="0" err="1"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rPr>
              <a:t>Ogwuama</a:t>
            </a:r>
            <a:r>
              <a:rPr lang="en-US" sz="3200" dirty="0"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rPr>
              <a:t> in </a:t>
            </a:r>
            <a:r>
              <a:rPr lang="en-US" sz="3200" dirty="0" err="1"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rPr>
              <a:t>Ahiazu</a:t>
            </a:r>
            <a:r>
              <a:rPr lang="en-US" sz="3200" dirty="0"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rPr>
              <a:t> </a:t>
            </a:r>
            <a:r>
              <a:rPr lang="en-US" sz="3200" dirty="0" err="1"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rPr>
              <a:t>Mbaise</a:t>
            </a:r>
            <a:r>
              <a:rPr lang="en-US" sz="3200" dirty="0"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rPr>
              <a:t>, Imo State of Nigeria is located within 7</a:t>
            </a:r>
            <a:r>
              <a:rPr lang="en-US" sz="3200" baseline="30000" dirty="0"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rPr>
              <a:t>o</a:t>
            </a:r>
            <a:r>
              <a:rPr lang="en-US" sz="3200" dirty="0"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rPr>
              <a:t> 14’ 348’’ to 7</a:t>
            </a:r>
            <a:r>
              <a:rPr lang="en-US" sz="3200" baseline="30000" dirty="0"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rPr>
              <a:t>o</a:t>
            </a:r>
            <a:r>
              <a:rPr lang="en-US" sz="3200" dirty="0"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rPr>
              <a:t> 18’ 44’’ E and 5</a:t>
            </a:r>
            <a:r>
              <a:rPr lang="en-US" sz="3200" baseline="30000" dirty="0"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rPr>
              <a:t>o</a:t>
            </a:r>
            <a:r>
              <a:rPr lang="en-US" sz="3200" dirty="0"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rPr>
              <a:t> 31’ 006’’ to 5</a:t>
            </a:r>
            <a:r>
              <a:rPr lang="en-US" sz="3200" baseline="30000" dirty="0"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rPr>
              <a:t>o</a:t>
            </a:r>
            <a:r>
              <a:rPr lang="en-US" sz="3200" dirty="0"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rPr>
              <a:t> 35’ 56’’ N. The climate of the area is humid tropical and typifies the rain forest zone of the equatorial region. Mean ambient temperature is 28</a:t>
            </a:r>
            <a:r>
              <a:rPr lang="en-US" sz="3200" baseline="30000" dirty="0"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rPr>
              <a:t>0</a:t>
            </a:r>
            <a:r>
              <a:rPr lang="en-US" sz="3200" dirty="0"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rPr>
              <a:t>C. Wet season last between April to November with a short dry season lasting the rest of year. </a:t>
            </a:r>
            <a:endParaRPr lang="en-GB" sz="3200" dirty="0"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endParaRPr>
          </a:p>
          <a:p>
            <a:pPr>
              <a:buNone/>
            </a:pPr>
            <a:r>
              <a:rPr lang="en-US" dirty="0"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rPr>
              <a:t>   </a:t>
            </a:r>
            <a:endParaRPr lang="en-GB" dirty="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endParaRPr>
          </a:p>
        </p:txBody>
      </p:sp>
    </p:spTree>
  </p:cSld>
  <p:clrMapOvr>
    <a:masterClrMapping/>
  </p:clrMapOvr>
  <p:transition spd="slow" advClick="0" advTm="10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9144000" cy="6019800"/>
          </a:xfrm>
          <a:ln>
            <a:solidFill>
              <a:schemeClr val="tx1">
                <a:lumMod val="95000"/>
                <a:lumOff val="5000"/>
              </a:schemeClr>
            </a:solidFill>
          </a:ln>
        </p:spPr>
        <p:txBody>
          <a:bodyPr/>
          <a:lstStyle/>
          <a:p>
            <a:pPr algn="ctr">
              <a:buNone/>
            </a:pPr>
            <a:r>
              <a:rPr lang="en-US" sz="3600" b="1" dirty="0" smtClean="0">
                <a:ln w="18000">
                  <a:solidFill>
                    <a:schemeClr val="tx1"/>
                  </a:solidFill>
                  <a:prstDash val="solid"/>
                  <a:miter lim="800000"/>
                </a:ln>
                <a:solidFill>
                  <a:schemeClr val="accent1">
                    <a:lumMod val="60000"/>
                    <a:lumOff val="40000"/>
                  </a:schemeClr>
                </a:solidFill>
                <a:effectLst>
                  <a:outerShdw blurRad="25500" dist="23000" dir="7020000" algn="tl">
                    <a:srgbClr val="000000">
                      <a:alpha val="50000"/>
                    </a:srgbClr>
                  </a:outerShdw>
                </a:effectLst>
              </a:rPr>
              <a:t>SAMPLE COLLECTION</a:t>
            </a:r>
            <a:r>
              <a:rPr lang="en-US" sz="3600" b="1" dirty="0"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rPr>
              <a:t>  </a:t>
            </a:r>
            <a:endParaRPr lang="en-GB" sz="3600" b="1" dirty="0"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endParaRPr>
          </a:p>
          <a:p>
            <a:pPr algn="just">
              <a:buNone/>
            </a:pPr>
            <a:r>
              <a:rPr lang="en-US" b="1" dirty="0"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rPr>
              <a:t>   </a:t>
            </a:r>
            <a:r>
              <a:rPr lang="en-US" sz="3600" b="1" dirty="0"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rPr>
              <a:t>Water samples were randomly collected from </a:t>
            </a:r>
            <a:r>
              <a:rPr lang="en-US" sz="3600" b="1" dirty="0" err="1"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rPr>
              <a:t>Onuakpaka</a:t>
            </a:r>
            <a:r>
              <a:rPr lang="en-US" sz="3600" b="1" dirty="0"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rPr>
              <a:t> stream using 500ml sterile containers  at three different points on the upstream and downstream and from three different public groundwater using standard method.</a:t>
            </a:r>
            <a:endParaRPr lang="en-GB" sz="3600" b="1" dirty="0" smtClean="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endParaRPr>
          </a:p>
          <a:p>
            <a:pPr>
              <a:buNone/>
            </a:pPr>
            <a:endParaRPr lang="en-GB" b="1" dirty="0">
              <a:ln w="18000">
                <a:solidFill>
                  <a:schemeClr val="tx1"/>
                </a:solidFill>
                <a:prstDash val="solid"/>
                <a:miter lim="800000"/>
              </a:ln>
              <a:solidFill>
                <a:schemeClr val="tx1">
                  <a:lumMod val="95000"/>
                  <a:lumOff val="5000"/>
                </a:schemeClr>
              </a:solidFill>
              <a:effectLst>
                <a:outerShdw blurRad="25500" dist="23000" dir="7020000" algn="tl">
                  <a:srgbClr val="000000">
                    <a:alpha val="50000"/>
                  </a:srgbClr>
                </a:outerShdw>
              </a:effectLst>
            </a:endParaRPr>
          </a:p>
        </p:txBody>
      </p:sp>
    </p:spTree>
  </p:cSld>
  <p:clrMapOvr>
    <a:masterClrMapping/>
  </p:clrMapOvr>
  <p:transition spd="slow" advClick="0" advTm="10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458200" cy="5943600"/>
          </a:xfrm>
        </p:spPr>
        <p:txBody>
          <a:bodyPr/>
          <a:lstStyle/>
          <a:p>
            <a:pPr>
              <a:buFont typeface="Wingdings" pitchFamily="2" charset="2"/>
              <a:buChar char="Ø"/>
            </a:pPr>
            <a:r>
              <a:rPr lang="en-US" sz="3600" dirty="0" smtClean="0"/>
              <a:t>Furthermore, the </a:t>
            </a:r>
            <a:r>
              <a:rPr lang="en-US" sz="3600" dirty="0" err="1" smtClean="0"/>
              <a:t>physico</a:t>
            </a:r>
            <a:r>
              <a:rPr lang="en-US" sz="3600" dirty="0" smtClean="0"/>
              <a:t>-chemical and microbial analysis were also carried out using standard method.</a:t>
            </a:r>
          </a:p>
          <a:p>
            <a:pPr>
              <a:buFont typeface="Wingdings" pitchFamily="2" charset="2"/>
              <a:buChar char="Ø"/>
            </a:pPr>
            <a:r>
              <a:rPr lang="en-US" sz="3600" dirty="0" smtClean="0"/>
              <a:t>The pH, temperature, conductivity, total dissolved solid and dissolved oxygen were determined in-situ using </a:t>
            </a:r>
            <a:r>
              <a:rPr lang="en-US" sz="3600" dirty="0" err="1" smtClean="0"/>
              <a:t>jenway</a:t>
            </a:r>
            <a:r>
              <a:rPr lang="en-US" sz="3600" dirty="0" smtClean="0"/>
              <a:t>(Hanna 1910) multipurpose tester in each sampling point  while the BOD  was determined using a </a:t>
            </a:r>
            <a:r>
              <a:rPr lang="en-US" sz="3600" dirty="0" err="1" smtClean="0"/>
              <a:t>winkler</a:t>
            </a:r>
            <a:r>
              <a:rPr lang="en-US" sz="3600" dirty="0" smtClean="0"/>
              <a:t> method for a period of five days at 20</a:t>
            </a:r>
            <a:r>
              <a:rPr lang="en-US" sz="3600" baseline="30000" dirty="0" smtClean="0"/>
              <a:t>0</a:t>
            </a:r>
            <a:r>
              <a:rPr lang="en-US" sz="3600" dirty="0" smtClean="0"/>
              <a:t>C.</a:t>
            </a:r>
            <a:endParaRPr lang="en-GB" sz="3600" dirty="0" smtClean="0"/>
          </a:p>
          <a:p>
            <a:endParaRPr lang="en-GB" dirty="0"/>
          </a:p>
        </p:txBody>
      </p:sp>
    </p:spTree>
  </p:cSld>
  <p:clrMapOvr>
    <a:masterClrMapping/>
  </p:clrMapOvr>
  <p:transition spd="slow" advClick="0" advTm="10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normAutofit fontScale="90000"/>
          </a:bodyPr>
          <a:lstStyle/>
          <a:p>
            <a:r>
              <a:rPr lang="en-US" b="1" dirty="0" smtClean="0"/>
              <a:t> </a:t>
            </a:r>
            <a:r>
              <a:rPr lang="en-GB" dirty="0" smtClean="0">
                <a:ln>
                  <a:solidFill>
                    <a:schemeClr val="tx1"/>
                  </a:solidFill>
                </a:ln>
                <a:solidFill>
                  <a:schemeClr val="tx1">
                    <a:lumMod val="95000"/>
                    <a:lumOff val="5000"/>
                  </a:schemeClr>
                </a:solidFill>
              </a:rPr>
              <a:t/>
            </a:r>
            <a:br>
              <a:rPr lang="en-GB" dirty="0" smtClean="0">
                <a:ln>
                  <a:solidFill>
                    <a:schemeClr val="tx1"/>
                  </a:solidFill>
                </a:ln>
                <a:solidFill>
                  <a:schemeClr val="tx1">
                    <a:lumMod val="95000"/>
                    <a:lumOff val="5000"/>
                  </a:schemeClr>
                </a:solidFill>
              </a:rPr>
            </a:br>
            <a:r>
              <a:rPr lang="en-US" sz="2200" b="1" dirty="0" smtClean="0">
                <a:ln>
                  <a:solidFill>
                    <a:schemeClr val="tx1"/>
                  </a:solidFill>
                </a:ln>
                <a:solidFill>
                  <a:schemeClr val="tx1">
                    <a:lumMod val="95000"/>
                    <a:lumOff val="5000"/>
                  </a:schemeClr>
                </a:solidFill>
              </a:rPr>
              <a:t>Table 1:  The </a:t>
            </a:r>
            <a:r>
              <a:rPr lang="en-US" sz="2200" b="1" dirty="0" err="1" smtClean="0">
                <a:ln>
                  <a:solidFill>
                    <a:schemeClr val="tx1"/>
                  </a:solidFill>
                </a:ln>
                <a:solidFill>
                  <a:schemeClr val="tx1">
                    <a:lumMod val="95000"/>
                    <a:lumOff val="5000"/>
                  </a:schemeClr>
                </a:solidFill>
              </a:rPr>
              <a:t>physico</a:t>
            </a:r>
            <a:r>
              <a:rPr lang="en-US" sz="2200" b="1" dirty="0" smtClean="0">
                <a:ln>
                  <a:solidFill>
                    <a:schemeClr val="tx1"/>
                  </a:solidFill>
                </a:ln>
                <a:solidFill>
                  <a:schemeClr val="tx1">
                    <a:lumMod val="95000"/>
                    <a:lumOff val="5000"/>
                  </a:schemeClr>
                </a:solidFill>
              </a:rPr>
              <a:t>-chemical and microbial analysis results of well water. </a:t>
            </a:r>
            <a:r>
              <a:rPr lang="en-GB" dirty="0" smtClean="0"/>
              <a:t/>
            </a:r>
            <a:br>
              <a:rPr lang="en-GB" dirty="0" smtClean="0"/>
            </a:br>
            <a:endParaRPr lang="en-GB" dirty="0"/>
          </a:p>
        </p:txBody>
      </p:sp>
      <p:graphicFrame>
        <p:nvGraphicFramePr>
          <p:cNvPr id="5" name="Content Placeholder 4"/>
          <p:cNvGraphicFramePr>
            <a:graphicFrameLocks noGrp="1"/>
          </p:cNvGraphicFramePr>
          <p:nvPr>
            <p:ph idx="1"/>
          </p:nvPr>
        </p:nvGraphicFramePr>
        <p:xfrm>
          <a:off x="152400" y="838200"/>
          <a:ext cx="8915401" cy="5714997"/>
        </p:xfrm>
        <a:graphic>
          <a:graphicData uri="http://schemas.openxmlformats.org/drawingml/2006/table">
            <a:tbl>
              <a:tblPr/>
              <a:tblGrid>
                <a:gridCol w="1750200"/>
                <a:gridCol w="1235379"/>
                <a:gridCol w="1235379"/>
                <a:gridCol w="1226925"/>
                <a:gridCol w="1197802"/>
                <a:gridCol w="1198741"/>
                <a:gridCol w="1070975"/>
              </a:tblGrid>
              <a:tr h="862798">
                <a:tc>
                  <a:txBody>
                    <a:bodyPr/>
                    <a:lstStyle/>
                    <a:p>
                      <a:pPr>
                        <a:lnSpc>
                          <a:spcPct val="115000"/>
                        </a:lnSpc>
                        <a:spcAft>
                          <a:spcPts val="0"/>
                        </a:spcAft>
                      </a:pPr>
                      <a:r>
                        <a:rPr lang="en-US" sz="1400" b="1" dirty="0">
                          <a:ln>
                            <a:solidFill>
                              <a:schemeClr val="tx1"/>
                            </a:solidFill>
                          </a:ln>
                          <a:latin typeface="Tahoma"/>
                          <a:ea typeface="Calibri"/>
                          <a:cs typeface="Times New Roman"/>
                        </a:rPr>
                        <a:t>Parameter</a:t>
                      </a:r>
                      <a:endParaRPr lang="en-GB" sz="1400" b="1" dirty="0">
                        <a:ln>
                          <a:solidFill>
                            <a:schemeClr val="tx1"/>
                          </a:solidFill>
                        </a:ln>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n>
                            <a:solidFill>
                              <a:schemeClr val="tx1"/>
                            </a:solidFill>
                          </a:ln>
                          <a:latin typeface="Tahoma"/>
                          <a:ea typeface="Calibri"/>
                          <a:cs typeface="Times New Roman"/>
                        </a:rPr>
                        <a:t>FMEMV Standard</a:t>
                      </a:r>
                      <a:endParaRPr lang="en-GB" sz="1400" b="1">
                        <a:ln>
                          <a:solidFill>
                            <a:schemeClr val="tx1"/>
                          </a:solidFill>
                        </a:ln>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n>
                            <a:solidFill>
                              <a:schemeClr val="tx1"/>
                            </a:solidFill>
                          </a:ln>
                          <a:latin typeface="Tahoma"/>
                          <a:ea typeface="Calibri"/>
                          <a:cs typeface="Times New Roman"/>
                        </a:rPr>
                        <a:t>WHO Standard (2008)</a:t>
                      </a:r>
                      <a:endParaRPr lang="en-GB" sz="1400" b="1">
                        <a:ln>
                          <a:solidFill>
                            <a:schemeClr val="tx1"/>
                          </a:solidFill>
                        </a:ln>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n>
                            <a:solidFill>
                              <a:schemeClr val="tx1"/>
                            </a:solidFill>
                          </a:ln>
                          <a:latin typeface="Tahoma"/>
                          <a:ea typeface="Calibri"/>
                          <a:cs typeface="Times New Roman"/>
                        </a:rPr>
                        <a:t>Ground water 1</a:t>
                      </a:r>
                      <a:endParaRPr lang="en-GB" sz="1400" b="1">
                        <a:ln>
                          <a:solidFill>
                            <a:schemeClr val="tx1"/>
                          </a:solidFill>
                        </a:ln>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n>
                            <a:solidFill>
                              <a:schemeClr val="tx1"/>
                            </a:solidFill>
                          </a:ln>
                          <a:latin typeface="Tahoma"/>
                          <a:ea typeface="Calibri"/>
                          <a:cs typeface="Times New Roman"/>
                        </a:rPr>
                        <a:t>Ground water 2</a:t>
                      </a:r>
                      <a:endParaRPr lang="en-GB" sz="1400" b="1">
                        <a:ln>
                          <a:solidFill>
                            <a:schemeClr val="tx1"/>
                          </a:solidFill>
                        </a:ln>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dirty="0">
                          <a:ln>
                            <a:solidFill>
                              <a:schemeClr val="tx1"/>
                            </a:solidFill>
                          </a:ln>
                          <a:latin typeface="Tahoma"/>
                          <a:ea typeface="Calibri"/>
                          <a:cs typeface="Times New Roman"/>
                        </a:rPr>
                        <a:t>Ground water 3</a:t>
                      </a:r>
                      <a:endParaRPr lang="en-GB" sz="1400" b="1" dirty="0">
                        <a:ln>
                          <a:solidFill>
                            <a:schemeClr val="tx1"/>
                          </a:solidFill>
                        </a:ln>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b="1">
                          <a:ln>
                            <a:solidFill>
                              <a:schemeClr val="tx1"/>
                            </a:solidFill>
                          </a:ln>
                          <a:latin typeface="Tahoma"/>
                          <a:ea typeface="Calibri"/>
                          <a:cs typeface="Times New Roman"/>
                        </a:rPr>
                        <a:t>Mean value</a:t>
                      </a:r>
                      <a:endParaRPr lang="en-GB" sz="1400" b="1">
                        <a:ln>
                          <a:solidFill>
                            <a:schemeClr val="tx1"/>
                          </a:solidFill>
                        </a:ln>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63633">
                <a:tc>
                  <a:txBody>
                    <a:bodyPr/>
                    <a:lstStyle/>
                    <a:p>
                      <a:pPr>
                        <a:lnSpc>
                          <a:spcPct val="115000"/>
                        </a:lnSpc>
                        <a:spcAft>
                          <a:spcPts val="0"/>
                        </a:spcAft>
                      </a:pPr>
                      <a:r>
                        <a:rPr lang="en-US" sz="1400" b="1" dirty="0">
                          <a:ln>
                            <a:solidFill>
                              <a:schemeClr val="tx1"/>
                            </a:solidFill>
                          </a:ln>
                          <a:latin typeface="Tahoma"/>
                          <a:ea typeface="Calibri"/>
                          <a:cs typeface="Times New Roman"/>
                        </a:rPr>
                        <a:t>pH</a:t>
                      </a:r>
                      <a:endParaRPr lang="en-GB" sz="1400" b="1" dirty="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dirty="0">
                          <a:ln>
                            <a:solidFill>
                              <a:schemeClr val="tx1"/>
                            </a:solidFill>
                          </a:ln>
                          <a:latin typeface="Tahoma"/>
                          <a:ea typeface="Calibri"/>
                          <a:cs typeface="Times New Roman"/>
                        </a:rPr>
                        <a:t>6.5 – 8.5</a:t>
                      </a:r>
                      <a:endParaRPr lang="en-GB" sz="1400" b="1" dirty="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dirty="0">
                          <a:ln>
                            <a:solidFill>
                              <a:schemeClr val="tx1"/>
                            </a:solidFill>
                          </a:ln>
                          <a:latin typeface="Tahoma"/>
                          <a:ea typeface="Calibri"/>
                          <a:cs typeface="Times New Roman"/>
                        </a:rPr>
                        <a:t>6.5 – 9.5</a:t>
                      </a:r>
                      <a:endParaRPr lang="en-GB" sz="1400" b="1" dirty="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dirty="0">
                          <a:ln>
                            <a:solidFill>
                              <a:schemeClr val="tx1"/>
                            </a:solidFill>
                          </a:ln>
                          <a:latin typeface="Tahoma"/>
                          <a:ea typeface="Calibri"/>
                          <a:cs typeface="Times New Roman"/>
                        </a:rPr>
                        <a:t>6.06</a:t>
                      </a:r>
                      <a:endParaRPr lang="en-GB" sz="1400" b="1" dirty="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dirty="0">
                          <a:ln>
                            <a:solidFill>
                              <a:schemeClr val="tx1"/>
                            </a:solidFill>
                          </a:ln>
                          <a:latin typeface="Tahoma"/>
                          <a:ea typeface="Calibri"/>
                          <a:cs typeface="Times New Roman"/>
                        </a:rPr>
                        <a:t>6.07</a:t>
                      </a:r>
                      <a:endParaRPr lang="en-GB" sz="1400" b="1" dirty="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dirty="0">
                          <a:ln>
                            <a:solidFill>
                              <a:schemeClr val="tx1"/>
                            </a:solidFill>
                          </a:ln>
                          <a:latin typeface="Tahoma"/>
                          <a:ea typeface="Calibri"/>
                          <a:cs typeface="Times New Roman"/>
                        </a:rPr>
                        <a:t>6.05</a:t>
                      </a:r>
                      <a:endParaRPr lang="en-GB" sz="1400" b="1" dirty="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dirty="0">
                          <a:ln>
                            <a:solidFill>
                              <a:schemeClr val="tx1"/>
                            </a:solidFill>
                          </a:ln>
                          <a:latin typeface="Tahoma"/>
                          <a:ea typeface="Calibri"/>
                          <a:cs typeface="Times New Roman"/>
                        </a:rPr>
                        <a:t>6.06</a:t>
                      </a:r>
                      <a:endParaRPr lang="en-GB" sz="1400" b="1" dirty="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78742">
                <a:tc>
                  <a:txBody>
                    <a:bodyPr/>
                    <a:lstStyle/>
                    <a:p>
                      <a:pPr>
                        <a:lnSpc>
                          <a:spcPct val="115000"/>
                        </a:lnSpc>
                        <a:spcAft>
                          <a:spcPts val="0"/>
                        </a:spcAft>
                      </a:pPr>
                      <a:r>
                        <a:rPr lang="en-US" sz="1400" b="1">
                          <a:ln>
                            <a:solidFill>
                              <a:schemeClr val="tx1"/>
                            </a:solidFill>
                          </a:ln>
                          <a:latin typeface="Tahoma"/>
                          <a:ea typeface="Calibri"/>
                          <a:cs typeface="Times New Roman"/>
                        </a:rPr>
                        <a:t>Temp (</a:t>
                      </a:r>
                      <a:r>
                        <a:rPr lang="en-US" sz="1400" b="1" baseline="30000">
                          <a:ln>
                            <a:solidFill>
                              <a:schemeClr val="tx1"/>
                            </a:solidFill>
                          </a:ln>
                          <a:latin typeface="Tahoma"/>
                          <a:ea typeface="Calibri"/>
                          <a:cs typeface="Times New Roman"/>
                        </a:rPr>
                        <a:t>o</a:t>
                      </a:r>
                      <a:r>
                        <a:rPr lang="en-US" sz="1400" b="1">
                          <a:ln>
                            <a:solidFill>
                              <a:schemeClr val="tx1"/>
                            </a:solidFill>
                          </a:ln>
                          <a:latin typeface="Tahoma"/>
                          <a:ea typeface="Calibri"/>
                          <a:cs typeface="Times New Roman"/>
                        </a:rPr>
                        <a:t>C)</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dirty="0">
                          <a:ln>
                            <a:solidFill>
                              <a:schemeClr val="tx1"/>
                            </a:solidFill>
                          </a:ln>
                          <a:latin typeface="Tahoma"/>
                          <a:ea typeface="Calibri"/>
                          <a:cs typeface="Times New Roman"/>
                        </a:rPr>
                        <a:t>20 – 30</a:t>
                      </a:r>
                      <a:endParaRPr lang="en-GB" sz="1400" b="1" dirty="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n>
                            <a:solidFill>
                              <a:schemeClr val="tx1"/>
                            </a:solidFill>
                          </a:ln>
                          <a:latin typeface="Tahoma"/>
                          <a:ea typeface="Calibri"/>
                          <a:cs typeface="Times New Roman"/>
                        </a:rPr>
                        <a:t>N/A</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n>
                            <a:solidFill>
                              <a:schemeClr val="tx1"/>
                            </a:solidFill>
                          </a:ln>
                          <a:latin typeface="Tahoma"/>
                          <a:ea typeface="Calibri"/>
                          <a:cs typeface="Times New Roman"/>
                        </a:rPr>
                        <a:t>26</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n>
                            <a:solidFill>
                              <a:schemeClr val="tx1"/>
                            </a:solidFill>
                          </a:ln>
                          <a:latin typeface="Tahoma"/>
                          <a:ea typeface="Calibri"/>
                          <a:cs typeface="Times New Roman"/>
                        </a:rPr>
                        <a:t>28</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n>
                            <a:solidFill>
                              <a:schemeClr val="tx1"/>
                            </a:solidFill>
                          </a:ln>
                          <a:latin typeface="Tahoma"/>
                          <a:ea typeface="Calibri"/>
                          <a:cs typeface="Times New Roman"/>
                        </a:rPr>
                        <a:t>27</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dirty="0">
                          <a:ln>
                            <a:solidFill>
                              <a:schemeClr val="tx1"/>
                            </a:solidFill>
                          </a:ln>
                          <a:latin typeface="Tahoma"/>
                          <a:ea typeface="Calibri"/>
                          <a:cs typeface="Times New Roman"/>
                        </a:rPr>
                        <a:t>27</a:t>
                      </a:r>
                      <a:endParaRPr lang="en-GB" sz="1400" b="1" dirty="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27266">
                <a:tc>
                  <a:txBody>
                    <a:bodyPr/>
                    <a:lstStyle/>
                    <a:p>
                      <a:pPr>
                        <a:lnSpc>
                          <a:spcPct val="115000"/>
                        </a:lnSpc>
                        <a:spcAft>
                          <a:spcPts val="0"/>
                        </a:spcAft>
                      </a:pPr>
                      <a:r>
                        <a:rPr lang="en-US" sz="1400" b="1" dirty="0">
                          <a:ln>
                            <a:solidFill>
                              <a:schemeClr val="tx1"/>
                            </a:solidFill>
                          </a:ln>
                          <a:latin typeface="Tahoma"/>
                          <a:ea typeface="Calibri"/>
                          <a:cs typeface="Times New Roman"/>
                        </a:rPr>
                        <a:t>Conductivity (Us/cm) </a:t>
                      </a:r>
                      <a:endParaRPr lang="en-GB" sz="1400" b="1" dirty="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b="1">
                        <a:ln>
                          <a:solidFill>
                            <a:schemeClr val="tx1"/>
                          </a:solidFill>
                        </a:ln>
                        <a:latin typeface="Tahoma"/>
                        <a:ea typeface="Calibri"/>
                        <a:cs typeface="Times New Roman"/>
                      </a:endParaRPr>
                    </a:p>
                    <a:p>
                      <a:pPr algn="ctr">
                        <a:lnSpc>
                          <a:spcPct val="115000"/>
                        </a:lnSpc>
                        <a:spcAft>
                          <a:spcPts val="0"/>
                        </a:spcAft>
                      </a:pPr>
                      <a:r>
                        <a:rPr lang="en-US" sz="1400" b="1">
                          <a:ln>
                            <a:solidFill>
                              <a:schemeClr val="tx1"/>
                            </a:solidFill>
                          </a:ln>
                          <a:latin typeface="Tahoma"/>
                          <a:ea typeface="Calibri"/>
                          <a:cs typeface="Times New Roman"/>
                        </a:rPr>
                        <a:t>100</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b="1">
                        <a:ln>
                          <a:solidFill>
                            <a:schemeClr val="tx1"/>
                          </a:solidFill>
                        </a:ln>
                        <a:latin typeface="Tahoma"/>
                        <a:ea typeface="Calibri"/>
                        <a:cs typeface="Times New Roman"/>
                      </a:endParaRPr>
                    </a:p>
                    <a:p>
                      <a:pPr algn="ctr">
                        <a:lnSpc>
                          <a:spcPct val="115000"/>
                        </a:lnSpc>
                        <a:spcAft>
                          <a:spcPts val="0"/>
                        </a:spcAft>
                      </a:pPr>
                      <a:r>
                        <a:rPr lang="en-US" sz="1400" b="1">
                          <a:ln>
                            <a:solidFill>
                              <a:schemeClr val="tx1"/>
                            </a:solidFill>
                          </a:ln>
                          <a:latin typeface="Tahoma"/>
                          <a:ea typeface="Calibri"/>
                          <a:cs typeface="Times New Roman"/>
                        </a:rPr>
                        <a:t>100</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b="1">
                        <a:ln>
                          <a:solidFill>
                            <a:schemeClr val="tx1"/>
                          </a:solidFill>
                        </a:ln>
                        <a:latin typeface="Tahoma"/>
                        <a:ea typeface="Calibri"/>
                        <a:cs typeface="Times New Roman"/>
                      </a:endParaRPr>
                    </a:p>
                    <a:p>
                      <a:pPr algn="ctr">
                        <a:lnSpc>
                          <a:spcPct val="115000"/>
                        </a:lnSpc>
                        <a:spcAft>
                          <a:spcPts val="0"/>
                        </a:spcAft>
                      </a:pPr>
                      <a:r>
                        <a:rPr lang="en-US" sz="1400" b="1">
                          <a:ln>
                            <a:solidFill>
                              <a:schemeClr val="tx1"/>
                            </a:solidFill>
                          </a:ln>
                          <a:latin typeface="Tahoma"/>
                          <a:ea typeface="Calibri"/>
                          <a:cs typeface="Times New Roman"/>
                        </a:rPr>
                        <a:t>109</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b="1">
                        <a:ln>
                          <a:solidFill>
                            <a:schemeClr val="tx1"/>
                          </a:solidFill>
                        </a:ln>
                        <a:latin typeface="Tahoma"/>
                        <a:ea typeface="Calibri"/>
                        <a:cs typeface="Times New Roman"/>
                      </a:endParaRPr>
                    </a:p>
                    <a:p>
                      <a:pPr algn="ctr">
                        <a:lnSpc>
                          <a:spcPct val="115000"/>
                        </a:lnSpc>
                        <a:spcAft>
                          <a:spcPts val="0"/>
                        </a:spcAft>
                      </a:pPr>
                      <a:r>
                        <a:rPr lang="en-US" sz="1400" b="1">
                          <a:ln>
                            <a:solidFill>
                              <a:schemeClr val="tx1"/>
                            </a:solidFill>
                          </a:ln>
                          <a:latin typeface="Tahoma"/>
                          <a:ea typeface="Calibri"/>
                          <a:cs typeface="Times New Roman"/>
                        </a:rPr>
                        <a:t>111</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b="1" dirty="0">
                        <a:ln>
                          <a:solidFill>
                            <a:schemeClr val="tx1"/>
                          </a:solidFill>
                        </a:ln>
                        <a:latin typeface="Tahoma"/>
                        <a:ea typeface="Calibri"/>
                        <a:cs typeface="Times New Roman"/>
                      </a:endParaRPr>
                    </a:p>
                    <a:p>
                      <a:pPr algn="ctr">
                        <a:lnSpc>
                          <a:spcPct val="115000"/>
                        </a:lnSpc>
                        <a:spcAft>
                          <a:spcPts val="0"/>
                        </a:spcAft>
                      </a:pPr>
                      <a:r>
                        <a:rPr lang="en-US" sz="1400" b="1" dirty="0">
                          <a:ln>
                            <a:solidFill>
                              <a:schemeClr val="tx1"/>
                            </a:solidFill>
                          </a:ln>
                          <a:latin typeface="Tahoma"/>
                          <a:ea typeface="Calibri"/>
                          <a:cs typeface="Times New Roman"/>
                        </a:rPr>
                        <a:t>107</a:t>
                      </a:r>
                      <a:endParaRPr lang="en-GB" sz="1400" b="1" dirty="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b="1" dirty="0">
                        <a:ln>
                          <a:solidFill>
                            <a:schemeClr val="tx1"/>
                          </a:solidFill>
                        </a:ln>
                        <a:latin typeface="Tahoma"/>
                        <a:ea typeface="Calibri"/>
                        <a:cs typeface="Times New Roman"/>
                      </a:endParaRPr>
                    </a:p>
                    <a:p>
                      <a:pPr algn="ctr">
                        <a:lnSpc>
                          <a:spcPct val="115000"/>
                        </a:lnSpc>
                        <a:spcAft>
                          <a:spcPts val="0"/>
                        </a:spcAft>
                      </a:pPr>
                      <a:r>
                        <a:rPr lang="en-US" sz="1400" b="1" dirty="0">
                          <a:ln>
                            <a:solidFill>
                              <a:schemeClr val="tx1"/>
                            </a:solidFill>
                          </a:ln>
                          <a:latin typeface="Tahoma"/>
                          <a:ea typeface="Calibri"/>
                          <a:cs typeface="Times New Roman"/>
                        </a:rPr>
                        <a:t>109</a:t>
                      </a:r>
                      <a:endParaRPr lang="en-GB" sz="1400" b="1" dirty="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86557">
                <a:tc>
                  <a:txBody>
                    <a:bodyPr/>
                    <a:lstStyle/>
                    <a:p>
                      <a:pPr>
                        <a:lnSpc>
                          <a:spcPct val="115000"/>
                        </a:lnSpc>
                        <a:spcAft>
                          <a:spcPts val="0"/>
                        </a:spcAft>
                      </a:pPr>
                      <a:r>
                        <a:rPr lang="en-US" sz="1400" b="1" dirty="0">
                          <a:ln>
                            <a:solidFill>
                              <a:schemeClr val="tx1"/>
                            </a:solidFill>
                          </a:ln>
                          <a:latin typeface="Tahoma"/>
                          <a:ea typeface="Calibri"/>
                          <a:cs typeface="Times New Roman"/>
                        </a:rPr>
                        <a:t>Turbidity (NTU) </a:t>
                      </a:r>
                      <a:endParaRPr lang="en-GB" sz="1400" b="1" dirty="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n>
                            <a:solidFill>
                              <a:schemeClr val="tx1"/>
                            </a:solidFill>
                          </a:ln>
                          <a:latin typeface="Tahoma"/>
                          <a:ea typeface="Calibri"/>
                          <a:cs typeface="Times New Roman"/>
                        </a:rPr>
                        <a:t>10</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n>
                            <a:solidFill>
                              <a:schemeClr val="tx1"/>
                            </a:solidFill>
                          </a:ln>
                          <a:latin typeface="Tahoma"/>
                          <a:ea typeface="Calibri"/>
                          <a:cs typeface="Times New Roman"/>
                        </a:rPr>
                        <a:t>5</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n>
                            <a:solidFill>
                              <a:schemeClr val="tx1"/>
                            </a:solidFill>
                          </a:ln>
                          <a:latin typeface="Tahoma"/>
                          <a:ea typeface="Calibri"/>
                          <a:cs typeface="Times New Roman"/>
                        </a:rPr>
                        <a:t>0.00</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n>
                            <a:solidFill>
                              <a:schemeClr val="tx1"/>
                            </a:solidFill>
                          </a:ln>
                          <a:latin typeface="Tahoma"/>
                          <a:ea typeface="Calibri"/>
                          <a:cs typeface="Times New Roman"/>
                        </a:rPr>
                        <a:t>0.00</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n>
                            <a:solidFill>
                              <a:schemeClr val="tx1"/>
                            </a:solidFill>
                          </a:ln>
                          <a:latin typeface="Tahoma"/>
                          <a:ea typeface="Calibri"/>
                          <a:cs typeface="Times New Roman"/>
                        </a:rPr>
                        <a:t>0.00</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dirty="0">
                          <a:ln>
                            <a:solidFill>
                              <a:schemeClr val="tx1"/>
                            </a:solidFill>
                          </a:ln>
                          <a:latin typeface="Tahoma"/>
                          <a:ea typeface="Calibri"/>
                          <a:cs typeface="Times New Roman"/>
                        </a:rPr>
                        <a:t>0.00</a:t>
                      </a:r>
                      <a:endParaRPr lang="en-GB" sz="1400" b="1" dirty="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86557">
                <a:tc>
                  <a:txBody>
                    <a:bodyPr/>
                    <a:lstStyle/>
                    <a:p>
                      <a:pPr>
                        <a:lnSpc>
                          <a:spcPct val="115000"/>
                        </a:lnSpc>
                        <a:spcAft>
                          <a:spcPts val="0"/>
                        </a:spcAft>
                      </a:pPr>
                      <a:r>
                        <a:rPr lang="en-US" sz="1400" b="1">
                          <a:ln>
                            <a:solidFill>
                              <a:schemeClr val="tx1"/>
                            </a:solidFill>
                          </a:ln>
                          <a:latin typeface="Tahoma"/>
                          <a:ea typeface="Calibri"/>
                          <a:cs typeface="Times New Roman"/>
                        </a:rPr>
                        <a:t>DO (mg/l) </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n>
                            <a:solidFill>
                              <a:schemeClr val="tx1"/>
                            </a:solidFill>
                          </a:ln>
                          <a:latin typeface="Tahoma"/>
                          <a:ea typeface="Calibri"/>
                          <a:cs typeface="Times New Roman"/>
                        </a:rPr>
                        <a:t>&gt;4</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n>
                            <a:solidFill>
                              <a:schemeClr val="tx1"/>
                            </a:solidFill>
                          </a:ln>
                          <a:latin typeface="Tahoma"/>
                          <a:ea typeface="Calibri"/>
                          <a:cs typeface="Times New Roman"/>
                        </a:rPr>
                        <a:t>4</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n>
                            <a:solidFill>
                              <a:schemeClr val="tx1"/>
                            </a:solidFill>
                          </a:ln>
                          <a:latin typeface="Tahoma"/>
                          <a:ea typeface="Calibri"/>
                          <a:cs typeface="Times New Roman"/>
                        </a:rPr>
                        <a:t>4.18</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n>
                            <a:solidFill>
                              <a:schemeClr val="tx1"/>
                            </a:solidFill>
                          </a:ln>
                          <a:latin typeface="Tahoma"/>
                          <a:ea typeface="Calibri"/>
                          <a:cs typeface="Times New Roman"/>
                        </a:rPr>
                        <a:t>4.20</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n>
                            <a:solidFill>
                              <a:schemeClr val="tx1"/>
                            </a:solidFill>
                          </a:ln>
                          <a:latin typeface="Tahoma"/>
                          <a:ea typeface="Calibri"/>
                          <a:cs typeface="Times New Roman"/>
                        </a:rPr>
                        <a:t>4.22</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dirty="0">
                          <a:ln>
                            <a:solidFill>
                              <a:schemeClr val="tx1"/>
                            </a:solidFill>
                          </a:ln>
                          <a:latin typeface="Tahoma"/>
                          <a:ea typeface="Calibri"/>
                          <a:cs typeface="Times New Roman"/>
                        </a:rPr>
                        <a:t>4.20</a:t>
                      </a:r>
                      <a:endParaRPr lang="en-GB" sz="1400" b="1" dirty="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86557">
                <a:tc>
                  <a:txBody>
                    <a:bodyPr/>
                    <a:lstStyle/>
                    <a:p>
                      <a:pPr>
                        <a:lnSpc>
                          <a:spcPct val="115000"/>
                        </a:lnSpc>
                        <a:spcAft>
                          <a:spcPts val="0"/>
                        </a:spcAft>
                      </a:pPr>
                      <a:r>
                        <a:rPr lang="en-US" sz="1400" b="1">
                          <a:ln>
                            <a:solidFill>
                              <a:schemeClr val="tx1"/>
                            </a:solidFill>
                          </a:ln>
                          <a:latin typeface="Tahoma"/>
                          <a:ea typeface="Calibri"/>
                          <a:cs typeface="Times New Roman"/>
                        </a:rPr>
                        <a:t>BOD (Mg/l) </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n>
                            <a:solidFill>
                              <a:schemeClr val="tx1"/>
                            </a:solidFill>
                          </a:ln>
                          <a:latin typeface="Tahoma"/>
                          <a:ea typeface="Calibri"/>
                          <a:cs typeface="Times New Roman"/>
                        </a:rPr>
                        <a:t>10</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n>
                            <a:solidFill>
                              <a:schemeClr val="tx1"/>
                            </a:solidFill>
                          </a:ln>
                          <a:latin typeface="Tahoma"/>
                          <a:ea typeface="Calibri"/>
                          <a:cs typeface="Times New Roman"/>
                        </a:rPr>
                        <a:t>6</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n>
                            <a:solidFill>
                              <a:schemeClr val="tx1"/>
                            </a:solidFill>
                          </a:ln>
                          <a:latin typeface="Tahoma"/>
                          <a:ea typeface="Calibri"/>
                          <a:cs typeface="Times New Roman"/>
                        </a:rPr>
                        <a:t>1.8</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n>
                            <a:solidFill>
                              <a:schemeClr val="tx1"/>
                            </a:solidFill>
                          </a:ln>
                          <a:latin typeface="Tahoma"/>
                          <a:ea typeface="Calibri"/>
                          <a:cs typeface="Times New Roman"/>
                        </a:rPr>
                        <a:t>2.1</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n>
                            <a:solidFill>
                              <a:schemeClr val="tx1"/>
                            </a:solidFill>
                          </a:ln>
                          <a:latin typeface="Tahoma"/>
                          <a:ea typeface="Calibri"/>
                          <a:cs typeface="Times New Roman"/>
                        </a:rPr>
                        <a:t>2.1</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dirty="0">
                          <a:ln>
                            <a:solidFill>
                              <a:schemeClr val="tx1"/>
                            </a:solidFill>
                          </a:ln>
                          <a:latin typeface="Tahoma"/>
                          <a:ea typeface="Calibri"/>
                          <a:cs typeface="Times New Roman"/>
                        </a:rPr>
                        <a:t>2.0</a:t>
                      </a:r>
                      <a:endParaRPr lang="en-GB" sz="1400" b="1" dirty="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27266">
                <a:tc>
                  <a:txBody>
                    <a:bodyPr/>
                    <a:lstStyle/>
                    <a:p>
                      <a:pPr>
                        <a:lnSpc>
                          <a:spcPct val="115000"/>
                        </a:lnSpc>
                        <a:spcAft>
                          <a:spcPts val="0"/>
                        </a:spcAft>
                      </a:pPr>
                      <a:r>
                        <a:rPr lang="en-US" sz="1400" b="1">
                          <a:ln>
                            <a:solidFill>
                              <a:schemeClr val="tx1"/>
                            </a:solidFill>
                          </a:ln>
                          <a:latin typeface="Tahoma"/>
                          <a:ea typeface="Calibri"/>
                          <a:cs typeface="Times New Roman"/>
                        </a:rPr>
                        <a:t> Total Dissolved solid(mg/l)</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b="1">
                        <a:ln>
                          <a:solidFill>
                            <a:schemeClr val="tx1"/>
                          </a:solidFill>
                        </a:ln>
                        <a:latin typeface="Tahoma"/>
                        <a:ea typeface="Calibri"/>
                        <a:cs typeface="Times New Roman"/>
                      </a:endParaRPr>
                    </a:p>
                    <a:p>
                      <a:pPr algn="ctr">
                        <a:lnSpc>
                          <a:spcPct val="115000"/>
                        </a:lnSpc>
                        <a:spcAft>
                          <a:spcPts val="0"/>
                        </a:spcAft>
                      </a:pPr>
                      <a:r>
                        <a:rPr lang="en-US" sz="1400" b="1">
                          <a:ln>
                            <a:solidFill>
                              <a:schemeClr val="tx1"/>
                            </a:solidFill>
                          </a:ln>
                          <a:latin typeface="Tahoma"/>
                          <a:ea typeface="Calibri"/>
                          <a:cs typeface="Times New Roman"/>
                        </a:rPr>
                        <a:t>250</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b="1">
                        <a:ln>
                          <a:solidFill>
                            <a:schemeClr val="tx1"/>
                          </a:solidFill>
                        </a:ln>
                        <a:latin typeface="Tahoma"/>
                        <a:ea typeface="Calibri"/>
                        <a:cs typeface="Times New Roman"/>
                      </a:endParaRPr>
                    </a:p>
                    <a:p>
                      <a:pPr algn="ctr">
                        <a:lnSpc>
                          <a:spcPct val="115000"/>
                        </a:lnSpc>
                        <a:spcAft>
                          <a:spcPts val="0"/>
                        </a:spcAft>
                      </a:pPr>
                      <a:r>
                        <a:rPr lang="en-US" sz="1400" b="1">
                          <a:ln>
                            <a:solidFill>
                              <a:schemeClr val="tx1"/>
                            </a:solidFill>
                          </a:ln>
                          <a:latin typeface="Tahoma"/>
                          <a:ea typeface="Calibri"/>
                          <a:cs typeface="Times New Roman"/>
                        </a:rPr>
                        <a:t>250</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b="1">
                        <a:ln>
                          <a:solidFill>
                            <a:schemeClr val="tx1"/>
                          </a:solidFill>
                        </a:ln>
                        <a:latin typeface="Tahoma"/>
                        <a:ea typeface="Calibri"/>
                        <a:cs typeface="Times New Roman"/>
                      </a:endParaRPr>
                    </a:p>
                    <a:p>
                      <a:pPr algn="ctr">
                        <a:lnSpc>
                          <a:spcPct val="115000"/>
                        </a:lnSpc>
                        <a:spcAft>
                          <a:spcPts val="0"/>
                        </a:spcAft>
                      </a:pPr>
                      <a:r>
                        <a:rPr lang="en-US" sz="1400" b="1">
                          <a:ln>
                            <a:solidFill>
                              <a:schemeClr val="tx1"/>
                            </a:solidFill>
                          </a:ln>
                          <a:latin typeface="Tahoma"/>
                          <a:ea typeface="Calibri"/>
                          <a:cs typeface="Times New Roman"/>
                        </a:rPr>
                        <a:t>70.87</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b="1">
                        <a:ln>
                          <a:solidFill>
                            <a:schemeClr val="tx1"/>
                          </a:solidFill>
                        </a:ln>
                        <a:latin typeface="Tahoma"/>
                        <a:ea typeface="Calibri"/>
                        <a:cs typeface="Times New Roman"/>
                      </a:endParaRPr>
                    </a:p>
                    <a:p>
                      <a:pPr algn="ctr">
                        <a:lnSpc>
                          <a:spcPct val="115000"/>
                        </a:lnSpc>
                        <a:spcAft>
                          <a:spcPts val="0"/>
                        </a:spcAft>
                      </a:pPr>
                      <a:r>
                        <a:rPr lang="en-US" sz="1400" b="1">
                          <a:ln>
                            <a:solidFill>
                              <a:schemeClr val="tx1"/>
                            </a:solidFill>
                          </a:ln>
                          <a:latin typeface="Tahoma"/>
                          <a:ea typeface="Calibri"/>
                          <a:cs typeface="Times New Roman"/>
                        </a:rPr>
                        <a:t>70.85</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b="1">
                        <a:ln>
                          <a:solidFill>
                            <a:schemeClr val="tx1"/>
                          </a:solidFill>
                        </a:ln>
                        <a:latin typeface="Tahoma"/>
                        <a:ea typeface="Calibri"/>
                        <a:cs typeface="Times New Roman"/>
                      </a:endParaRPr>
                    </a:p>
                    <a:p>
                      <a:pPr algn="ctr">
                        <a:lnSpc>
                          <a:spcPct val="115000"/>
                        </a:lnSpc>
                        <a:spcAft>
                          <a:spcPts val="0"/>
                        </a:spcAft>
                      </a:pPr>
                      <a:r>
                        <a:rPr lang="en-US" sz="1400" b="1">
                          <a:ln>
                            <a:solidFill>
                              <a:schemeClr val="tx1"/>
                            </a:solidFill>
                          </a:ln>
                          <a:latin typeface="Tahoma"/>
                          <a:ea typeface="Calibri"/>
                          <a:cs typeface="Times New Roman"/>
                        </a:rPr>
                        <a:t>70.83</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b="1" dirty="0">
                        <a:ln>
                          <a:solidFill>
                            <a:schemeClr val="tx1"/>
                          </a:solidFill>
                        </a:ln>
                        <a:latin typeface="Tahoma"/>
                        <a:ea typeface="Calibri"/>
                        <a:cs typeface="Times New Roman"/>
                      </a:endParaRPr>
                    </a:p>
                    <a:p>
                      <a:pPr algn="ctr">
                        <a:lnSpc>
                          <a:spcPct val="115000"/>
                        </a:lnSpc>
                        <a:spcAft>
                          <a:spcPts val="0"/>
                        </a:spcAft>
                      </a:pPr>
                      <a:r>
                        <a:rPr lang="en-US" sz="1400" b="1" dirty="0">
                          <a:ln>
                            <a:solidFill>
                              <a:schemeClr val="tx1"/>
                            </a:solidFill>
                          </a:ln>
                          <a:latin typeface="Tahoma"/>
                          <a:ea typeface="Calibri"/>
                          <a:cs typeface="Times New Roman"/>
                        </a:rPr>
                        <a:t>70.85</a:t>
                      </a:r>
                      <a:endParaRPr lang="en-GB" sz="1400" b="1" dirty="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27266">
                <a:tc>
                  <a:txBody>
                    <a:bodyPr/>
                    <a:lstStyle/>
                    <a:p>
                      <a:pPr>
                        <a:lnSpc>
                          <a:spcPct val="115000"/>
                        </a:lnSpc>
                        <a:spcAft>
                          <a:spcPts val="0"/>
                        </a:spcAft>
                      </a:pPr>
                      <a:r>
                        <a:rPr lang="en-US" sz="1400" b="1">
                          <a:ln>
                            <a:solidFill>
                              <a:schemeClr val="tx1"/>
                            </a:solidFill>
                          </a:ln>
                          <a:latin typeface="Tahoma"/>
                          <a:ea typeface="Calibri"/>
                          <a:cs typeface="Times New Roman"/>
                        </a:rPr>
                        <a:t> Total Chloride(mg/l)</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b="1">
                        <a:ln>
                          <a:solidFill>
                            <a:schemeClr val="tx1"/>
                          </a:solidFill>
                        </a:ln>
                        <a:latin typeface="Tahoma"/>
                        <a:ea typeface="Calibri"/>
                        <a:cs typeface="Times New Roman"/>
                      </a:endParaRPr>
                    </a:p>
                    <a:p>
                      <a:pPr algn="ctr">
                        <a:lnSpc>
                          <a:spcPct val="115000"/>
                        </a:lnSpc>
                        <a:spcAft>
                          <a:spcPts val="0"/>
                        </a:spcAft>
                      </a:pPr>
                      <a:r>
                        <a:rPr lang="en-US" sz="1400" b="1">
                          <a:ln>
                            <a:solidFill>
                              <a:schemeClr val="tx1"/>
                            </a:solidFill>
                          </a:ln>
                          <a:latin typeface="Tahoma"/>
                          <a:ea typeface="Calibri"/>
                          <a:cs typeface="Times New Roman"/>
                        </a:rPr>
                        <a:t>250</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b="1">
                        <a:ln>
                          <a:solidFill>
                            <a:schemeClr val="tx1"/>
                          </a:solidFill>
                        </a:ln>
                        <a:latin typeface="Tahoma"/>
                        <a:ea typeface="Calibri"/>
                        <a:cs typeface="Times New Roman"/>
                      </a:endParaRPr>
                    </a:p>
                    <a:p>
                      <a:pPr algn="ctr">
                        <a:lnSpc>
                          <a:spcPct val="115000"/>
                        </a:lnSpc>
                        <a:spcAft>
                          <a:spcPts val="0"/>
                        </a:spcAft>
                      </a:pPr>
                      <a:r>
                        <a:rPr lang="en-US" sz="1400" b="1">
                          <a:ln>
                            <a:solidFill>
                              <a:schemeClr val="tx1"/>
                            </a:solidFill>
                          </a:ln>
                          <a:latin typeface="Tahoma"/>
                          <a:ea typeface="Calibri"/>
                          <a:cs typeface="Times New Roman"/>
                        </a:rPr>
                        <a:t>250</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b="1">
                        <a:ln>
                          <a:solidFill>
                            <a:schemeClr val="tx1"/>
                          </a:solidFill>
                        </a:ln>
                        <a:latin typeface="Tahoma"/>
                        <a:ea typeface="Calibri"/>
                        <a:cs typeface="Times New Roman"/>
                      </a:endParaRPr>
                    </a:p>
                    <a:p>
                      <a:pPr algn="ctr">
                        <a:lnSpc>
                          <a:spcPct val="115000"/>
                        </a:lnSpc>
                        <a:spcAft>
                          <a:spcPts val="0"/>
                        </a:spcAft>
                      </a:pPr>
                      <a:r>
                        <a:rPr lang="en-US" sz="1400" b="1">
                          <a:ln>
                            <a:solidFill>
                              <a:schemeClr val="tx1"/>
                            </a:solidFill>
                          </a:ln>
                          <a:latin typeface="Tahoma"/>
                          <a:ea typeface="Calibri"/>
                          <a:cs typeface="Times New Roman"/>
                        </a:rPr>
                        <a:t>-</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b="1">
                        <a:ln>
                          <a:solidFill>
                            <a:schemeClr val="tx1"/>
                          </a:solidFill>
                        </a:ln>
                        <a:latin typeface="Tahoma"/>
                        <a:ea typeface="Calibri"/>
                        <a:cs typeface="Times New Roman"/>
                      </a:endParaRPr>
                    </a:p>
                    <a:p>
                      <a:pPr algn="ctr">
                        <a:lnSpc>
                          <a:spcPct val="115000"/>
                        </a:lnSpc>
                        <a:spcAft>
                          <a:spcPts val="0"/>
                        </a:spcAft>
                      </a:pPr>
                      <a:r>
                        <a:rPr lang="en-US" sz="1400" b="1">
                          <a:ln>
                            <a:solidFill>
                              <a:schemeClr val="tx1"/>
                            </a:solidFill>
                          </a:ln>
                          <a:latin typeface="Tahoma"/>
                          <a:ea typeface="Calibri"/>
                          <a:cs typeface="Times New Roman"/>
                        </a:rPr>
                        <a:t>145.08</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b="1">
                        <a:ln>
                          <a:solidFill>
                            <a:schemeClr val="tx1"/>
                          </a:solidFill>
                        </a:ln>
                        <a:latin typeface="Tahoma"/>
                        <a:ea typeface="Calibri"/>
                        <a:cs typeface="Times New Roman"/>
                      </a:endParaRPr>
                    </a:p>
                    <a:p>
                      <a:pPr algn="ctr">
                        <a:lnSpc>
                          <a:spcPct val="115000"/>
                        </a:lnSpc>
                        <a:spcAft>
                          <a:spcPts val="0"/>
                        </a:spcAft>
                      </a:pPr>
                      <a:r>
                        <a:rPr lang="en-US" sz="1400" b="1">
                          <a:ln>
                            <a:solidFill>
                              <a:schemeClr val="tx1"/>
                            </a:solidFill>
                          </a:ln>
                          <a:latin typeface="Tahoma"/>
                          <a:ea typeface="Calibri"/>
                          <a:cs typeface="Times New Roman"/>
                        </a:rPr>
                        <a:t>145.10</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b="1" dirty="0">
                        <a:ln>
                          <a:solidFill>
                            <a:schemeClr val="tx1"/>
                          </a:solidFill>
                        </a:ln>
                        <a:latin typeface="Tahoma"/>
                        <a:ea typeface="Calibri"/>
                        <a:cs typeface="Times New Roman"/>
                      </a:endParaRPr>
                    </a:p>
                    <a:p>
                      <a:pPr algn="ctr">
                        <a:lnSpc>
                          <a:spcPct val="115000"/>
                        </a:lnSpc>
                        <a:spcAft>
                          <a:spcPts val="0"/>
                        </a:spcAft>
                      </a:pPr>
                      <a:r>
                        <a:rPr lang="en-US" sz="1400" b="1" dirty="0">
                          <a:ln>
                            <a:solidFill>
                              <a:schemeClr val="tx1"/>
                            </a:solidFill>
                          </a:ln>
                          <a:latin typeface="Tahoma"/>
                          <a:ea typeface="Calibri"/>
                          <a:cs typeface="Times New Roman"/>
                        </a:rPr>
                        <a:t>145.08</a:t>
                      </a:r>
                      <a:endParaRPr lang="en-GB" sz="1400" b="1" dirty="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27266">
                <a:tc>
                  <a:txBody>
                    <a:bodyPr/>
                    <a:lstStyle/>
                    <a:p>
                      <a:pPr>
                        <a:lnSpc>
                          <a:spcPct val="115000"/>
                        </a:lnSpc>
                        <a:spcAft>
                          <a:spcPts val="0"/>
                        </a:spcAft>
                      </a:pPr>
                      <a:r>
                        <a:rPr lang="en-US" sz="1400" b="1">
                          <a:ln>
                            <a:solidFill>
                              <a:schemeClr val="tx1"/>
                            </a:solidFill>
                          </a:ln>
                          <a:latin typeface="Tahoma"/>
                          <a:ea typeface="Calibri"/>
                          <a:cs typeface="Times New Roman"/>
                        </a:rPr>
                        <a:t> Total Hardness(mg/l)</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b="1">
                        <a:ln>
                          <a:solidFill>
                            <a:schemeClr val="tx1"/>
                          </a:solidFill>
                        </a:ln>
                        <a:latin typeface="Tahoma"/>
                        <a:ea typeface="Calibri"/>
                        <a:cs typeface="Times New Roman"/>
                      </a:endParaRPr>
                    </a:p>
                    <a:p>
                      <a:pPr algn="ctr">
                        <a:lnSpc>
                          <a:spcPct val="115000"/>
                        </a:lnSpc>
                        <a:spcAft>
                          <a:spcPts val="0"/>
                        </a:spcAft>
                      </a:pPr>
                      <a:r>
                        <a:rPr lang="en-US" sz="1400" b="1">
                          <a:ln>
                            <a:solidFill>
                              <a:schemeClr val="tx1"/>
                            </a:solidFill>
                          </a:ln>
                          <a:latin typeface="Tahoma"/>
                          <a:ea typeface="Calibri"/>
                          <a:cs typeface="Times New Roman"/>
                        </a:rPr>
                        <a:t>200</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b="1" dirty="0">
                        <a:ln>
                          <a:solidFill>
                            <a:schemeClr val="tx1"/>
                          </a:solidFill>
                        </a:ln>
                        <a:latin typeface="Tahoma"/>
                        <a:ea typeface="Calibri"/>
                        <a:cs typeface="Times New Roman"/>
                      </a:endParaRPr>
                    </a:p>
                    <a:p>
                      <a:pPr algn="ctr">
                        <a:lnSpc>
                          <a:spcPct val="115000"/>
                        </a:lnSpc>
                        <a:spcAft>
                          <a:spcPts val="0"/>
                        </a:spcAft>
                      </a:pPr>
                      <a:r>
                        <a:rPr lang="en-US" sz="1400" b="1" dirty="0">
                          <a:ln>
                            <a:solidFill>
                              <a:schemeClr val="tx1"/>
                            </a:solidFill>
                          </a:ln>
                          <a:latin typeface="Tahoma"/>
                          <a:ea typeface="Calibri"/>
                          <a:cs typeface="Times New Roman"/>
                        </a:rPr>
                        <a:t>200</a:t>
                      </a:r>
                      <a:endParaRPr lang="en-GB" sz="1400" b="1" dirty="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b="1">
                        <a:ln>
                          <a:solidFill>
                            <a:schemeClr val="tx1"/>
                          </a:solidFill>
                        </a:ln>
                        <a:latin typeface="Tahoma"/>
                        <a:ea typeface="Calibri"/>
                        <a:cs typeface="Times New Roman"/>
                      </a:endParaRPr>
                    </a:p>
                    <a:p>
                      <a:pPr algn="ctr">
                        <a:lnSpc>
                          <a:spcPct val="115000"/>
                        </a:lnSpc>
                        <a:spcAft>
                          <a:spcPts val="0"/>
                        </a:spcAft>
                      </a:pPr>
                      <a:r>
                        <a:rPr lang="en-US" sz="1400" b="1">
                          <a:ln>
                            <a:solidFill>
                              <a:schemeClr val="tx1"/>
                            </a:solidFill>
                          </a:ln>
                          <a:latin typeface="Tahoma"/>
                          <a:ea typeface="Calibri"/>
                          <a:cs typeface="Times New Roman"/>
                        </a:rPr>
                        <a:t>145.06</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b="1">
                        <a:ln>
                          <a:solidFill>
                            <a:schemeClr val="tx1"/>
                          </a:solidFill>
                        </a:ln>
                        <a:latin typeface="Tahoma"/>
                        <a:ea typeface="Calibri"/>
                        <a:cs typeface="Times New Roman"/>
                      </a:endParaRPr>
                    </a:p>
                    <a:p>
                      <a:pPr algn="ctr">
                        <a:lnSpc>
                          <a:spcPct val="115000"/>
                        </a:lnSpc>
                        <a:spcAft>
                          <a:spcPts val="0"/>
                        </a:spcAft>
                      </a:pPr>
                      <a:r>
                        <a:rPr lang="en-US" sz="1400" b="1">
                          <a:ln>
                            <a:solidFill>
                              <a:schemeClr val="tx1"/>
                            </a:solidFill>
                          </a:ln>
                          <a:latin typeface="Tahoma"/>
                          <a:ea typeface="Calibri"/>
                          <a:cs typeface="Times New Roman"/>
                        </a:rPr>
                        <a:t>2.1</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b="1">
                        <a:ln>
                          <a:solidFill>
                            <a:schemeClr val="tx1"/>
                          </a:solidFill>
                        </a:ln>
                        <a:latin typeface="Tahoma"/>
                        <a:ea typeface="Calibri"/>
                        <a:cs typeface="Times New Roman"/>
                      </a:endParaRPr>
                    </a:p>
                    <a:p>
                      <a:pPr algn="ctr">
                        <a:lnSpc>
                          <a:spcPct val="115000"/>
                        </a:lnSpc>
                        <a:spcAft>
                          <a:spcPts val="0"/>
                        </a:spcAft>
                      </a:pPr>
                      <a:r>
                        <a:rPr lang="en-US" sz="1400" b="1">
                          <a:ln>
                            <a:solidFill>
                              <a:schemeClr val="tx1"/>
                            </a:solidFill>
                          </a:ln>
                          <a:latin typeface="Tahoma"/>
                          <a:ea typeface="Calibri"/>
                          <a:cs typeface="Times New Roman"/>
                        </a:rPr>
                        <a:t>2.4</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b="1" dirty="0">
                        <a:ln>
                          <a:solidFill>
                            <a:schemeClr val="tx1"/>
                          </a:solidFill>
                        </a:ln>
                        <a:latin typeface="Tahoma"/>
                        <a:ea typeface="Calibri"/>
                        <a:cs typeface="Times New Roman"/>
                      </a:endParaRPr>
                    </a:p>
                    <a:p>
                      <a:pPr algn="ctr">
                        <a:lnSpc>
                          <a:spcPct val="115000"/>
                        </a:lnSpc>
                        <a:spcAft>
                          <a:spcPts val="0"/>
                        </a:spcAft>
                      </a:pPr>
                      <a:r>
                        <a:rPr lang="en-US" sz="1400" b="1" dirty="0">
                          <a:ln>
                            <a:solidFill>
                              <a:schemeClr val="tx1"/>
                            </a:solidFill>
                          </a:ln>
                          <a:latin typeface="Tahoma"/>
                          <a:ea typeface="Calibri"/>
                          <a:cs typeface="Times New Roman"/>
                        </a:rPr>
                        <a:t>2.3</a:t>
                      </a:r>
                      <a:endParaRPr lang="en-GB" sz="1400" b="1" dirty="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86557">
                <a:tc>
                  <a:txBody>
                    <a:bodyPr/>
                    <a:lstStyle/>
                    <a:p>
                      <a:pPr>
                        <a:lnSpc>
                          <a:spcPct val="115000"/>
                        </a:lnSpc>
                        <a:spcAft>
                          <a:spcPts val="0"/>
                        </a:spcAft>
                      </a:pPr>
                      <a:r>
                        <a:rPr lang="en-US" sz="1400" b="1">
                          <a:ln>
                            <a:solidFill>
                              <a:schemeClr val="tx1"/>
                            </a:solidFill>
                          </a:ln>
                          <a:latin typeface="Tahoma"/>
                          <a:ea typeface="Calibri"/>
                          <a:cs typeface="Times New Roman"/>
                        </a:rPr>
                        <a:t>Nitrate(mg/l)</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n>
                            <a:solidFill>
                              <a:schemeClr val="tx1"/>
                            </a:solidFill>
                          </a:ln>
                          <a:latin typeface="Tahoma"/>
                          <a:ea typeface="Calibri"/>
                          <a:cs typeface="Times New Roman"/>
                        </a:rPr>
                        <a:t>40</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n>
                            <a:solidFill>
                              <a:schemeClr val="tx1"/>
                            </a:solidFill>
                          </a:ln>
                          <a:latin typeface="Tahoma"/>
                          <a:ea typeface="Calibri"/>
                          <a:cs typeface="Times New Roman"/>
                        </a:rPr>
                        <a:t>45</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n>
                            <a:solidFill>
                              <a:schemeClr val="tx1"/>
                            </a:solidFill>
                          </a:ln>
                          <a:latin typeface="Tahoma"/>
                          <a:ea typeface="Calibri"/>
                          <a:cs typeface="Times New Roman"/>
                        </a:rPr>
                        <a:t>22.88</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n>
                            <a:solidFill>
                              <a:schemeClr val="tx1"/>
                            </a:solidFill>
                          </a:ln>
                          <a:latin typeface="Tahoma"/>
                          <a:ea typeface="Calibri"/>
                          <a:cs typeface="Times New Roman"/>
                        </a:rPr>
                        <a:t>22.93</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n>
                            <a:solidFill>
                              <a:schemeClr val="tx1"/>
                            </a:solidFill>
                          </a:ln>
                          <a:latin typeface="Tahoma"/>
                          <a:ea typeface="Calibri"/>
                          <a:cs typeface="Times New Roman"/>
                        </a:rPr>
                        <a:t>22.89</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dirty="0">
                          <a:ln>
                            <a:solidFill>
                              <a:schemeClr val="tx1"/>
                            </a:solidFill>
                          </a:ln>
                          <a:latin typeface="Tahoma"/>
                          <a:ea typeface="Calibri"/>
                          <a:cs typeface="Times New Roman"/>
                        </a:rPr>
                        <a:t>22.90</a:t>
                      </a:r>
                      <a:endParaRPr lang="en-GB" sz="1400" b="1" dirty="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27266">
                <a:tc>
                  <a:txBody>
                    <a:bodyPr/>
                    <a:lstStyle/>
                    <a:p>
                      <a:pPr>
                        <a:lnSpc>
                          <a:spcPct val="115000"/>
                        </a:lnSpc>
                        <a:spcAft>
                          <a:spcPts val="0"/>
                        </a:spcAft>
                      </a:pPr>
                      <a:r>
                        <a:rPr lang="en-US" sz="1400" b="1">
                          <a:ln>
                            <a:solidFill>
                              <a:schemeClr val="tx1"/>
                            </a:solidFill>
                          </a:ln>
                          <a:latin typeface="Tahoma"/>
                          <a:ea typeface="Calibri"/>
                          <a:cs typeface="Times New Roman"/>
                        </a:rPr>
                        <a:t>Total faecal count (cfu)</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b="1">
                        <a:ln>
                          <a:solidFill>
                            <a:schemeClr val="tx1"/>
                          </a:solidFill>
                        </a:ln>
                        <a:latin typeface="Tahoma"/>
                        <a:ea typeface="Calibri"/>
                        <a:cs typeface="Times New Roman"/>
                      </a:endParaRPr>
                    </a:p>
                    <a:p>
                      <a:pPr algn="ctr">
                        <a:lnSpc>
                          <a:spcPct val="115000"/>
                        </a:lnSpc>
                        <a:spcAft>
                          <a:spcPts val="0"/>
                        </a:spcAft>
                      </a:pPr>
                      <a:r>
                        <a:rPr lang="en-US" sz="1400" b="1">
                          <a:ln>
                            <a:solidFill>
                              <a:schemeClr val="tx1"/>
                            </a:solidFill>
                          </a:ln>
                          <a:latin typeface="Tahoma"/>
                          <a:ea typeface="Calibri"/>
                          <a:cs typeface="Times New Roman"/>
                        </a:rPr>
                        <a:t>0</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b="1" dirty="0">
                        <a:ln>
                          <a:solidFill>
                            <a:schemeClr val="tx1"/>
                          </a:solidFill>
                        </a:ln>
                        <a:latin typeface="Tahoma"/>
                        <a:ea typeface="Calibri"/>
                        <a:cs typeface="Times New Roman"/>
                      </a:endParaRPr>
                    </a:p>
                    <a:p>
                      <a:pPr algn="ctr">
                        <a:lnSpc>
                          <a:spcPct val="115000"/>
                        </a:lnSpc>
                        <a:spcAft>
                          <a:spcPts val="0"/>
                        </a:spcAft>
                      </a:pPr>
                      <a:r>
                        <a:rPr lang="en-US" sz="1400" b="1" dirty="0">
                          <a:ln>
                            <a:solidFill>
                              <a:schemeClr val="tx1"/>
                            </a:solidFill>
                          </a:ln>
                          <a:latin typeface="Tahoma"/>
                          <a:ea typeface="Calibri"/>
                          <a:cs typeface="Times New Roman"/>
                        </a:rPr>
                        <a:t>N/A</a:t>
                      </a:r>
                      <a:endParaRPr lang="en-GB" sz="1400" b="1" dirty="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b="1">
                        <a:ln>
                          <a:solidFill>
                            <a:schemeClr val="tx1"/>
                          </a:solidFill>
                        </a:ln>
                        <a:latin typeface="Tahoma"/>
                        <a:ea typeface="Calibri"/>
                        <a:cs typeface="Times New Roman"/>
                      </a:endParaRPr>
                    </a:p>
                    <a:p>
                      <a:pPr algn="ctr">
                        <a:lnSpc>
                          <a:spcPct val="115000"/>
                        </a:lnSpc>
                        <a:spcAft>
                          <a:spcPts val="0"/>
                        </a:spcAft>
                      </a:pPr>
                      <a:r>
                        <a:rPr lang="en-US" sz="1400" b="1">
                          <a:ln>
                            <a:solidFill>
                              <a:schemeClr val="tx1"/>
                            </a:solidFill>
                          </a:ln>
                          <a:latin typeface="Tahoma"/>
                          <a:ea typeface="Calibri"/>
                          <a:cs typeface="Times New Roman"/>
                        </a:rPr>
                        <a:t>9</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b="1">
                        <a:ln>
                          <a:solidFill>
                            <a:schemeClr val="tx1"/>
                          </a:solidFill>
                        </a:ln>
                        <a:latin typeface="Tahoma"/>
                        <a:ea typeface="Calibri"/>
                        <a:cs typeface="Times New Roman"/>
                      </a:endParaRPr>
                    </a:p>
                    <a:p>
                      <a:pPr algn="ctr">
                        <a:lnSpc>
                          <a:spcPct val="115000"/>
                        </a:lnSpc>
                        <a:spcAft>
                          <a:spcPts val="0"/>
                        </a:spcAft>
                      </a:pPr>
                      <a:r>
                        <a:rPr lang="en-US" sz="1400" b="1">
                          <a:ln>
                            <a:solidFill>
                              <a:schemeClr val="tx1"/>
                            </a:solidFill>
                          </a:ln>
                          <a:latin typeface="Tahoma"/>
                          <a:ea typeface="Calibri"/>
                          <a:cs typeface="Times New Roman"/>
                        </a:rPr>
                        <a:t>11</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b="1">
                        <a:ln>
                          <a:solidFill>
                            <a:schemeClr val="tx1"/>
                          </a:solidFill>
                        </a:ln>
                        <a:latin typeface="Tahoma"/>
                        <a:ea typeface="Calibri"/>
                        <a:cs typeface="Times New Roman"/>
                      </a:endParaRPr>
                    </a:p>
                    <a:p>
                      <a:pPr algn="ctr">
                        <a:lnSpc>
                          <a:spcPct val="115000"/>
                        </a:lnSpc>
                        <a:spcAft>
                          <a:spcPts val="0"/>
                        </a:spcAft>
                      </a:pPr>
                      <a:r>
                        <a:rPr lang="en-US" sz="1400" b="1">
                          <a:ln>
                            <a:solidFill>
                              <a:schemeClr val="tx1"/>
                            </a:solidFill>
                          </a:ln>
                          <a:latin typeface="Tahoma"/>
                          <a:ea typeface="Calibri"/>
                          <a:cs typeface="Times New Roman"/>
                        </a:rPr>
                        <a:t>10</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b="1" dirty="0">
                        <a:ln>
                          <a:solidFill>
                            <a:schemeClr val="tx1"/>
                          </a:solidFill>
                        </a:ln>
                        <a:latin typeface="Tahoma"/>
                        <a:ea typeface="Calibri"/>
                        <a:cs typeface="Times New Roman"/>
                      </a:endParaRPr>
                    </a:p>
                    <a:p>
                      <a:pPr algn="ctr">
                        <a:lnSpc>
                          <a:spcPct val="115000"/>
                        </a:lnSpc>
                        <a:spcAft>
                          <a:spcPts val="0"/>
                        </a:spcAft>
                      </a:pPr>
                      <a:r>
                        <a:rPr lang="en-US" sz="1400" b="1" dirty="0">
                          <a:ln>
                            <a:solidFill>
                              <a:schemeClr val="tx1"/>
                            </a:solidFill>
                          </a:ln>
                          <a:latin typeface="Tahoma"/>
                          <a:ea typeface="Calibri"/>
                          <a:cs typeface="Times New Roman"/>
                        </a:rPr>
                        <a:t>10</a:t>
                      </a:r>
                      <a:endParaRPr lang="en-GB" sz="1400" b="1" dirty="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27266">
                <a:tc>
                  <a:txBody>
                    <a:bodyPr/>
                    <a:lstStyle/>
                    <a:p>
                      <a:pPr>
                        <a:lnSpc>
                          <a:spcPct val="115000"/>
                        </a:lnSpc>
                        <a:spcAft>
                          <a:spcPts val="0"/>
                        </a:spcAft>
                      </a:pPr>
                      <a:r>
                        <a:rPr lang="en-US" sz="1400" b="1">
                          <a:ln>
                            <a:solidFill>
                              <a:schemeClr val="tx1"/>
                            </a:solidFill>
                          </a:ln>
                          <a:latin typeface="Tahoma"/>
                          <a:ea typeface="Calibri"/>
                          <a:cs typeface="Times New Roman"/>
                        </a:rPr>
                        <a:t> Total E-Coli Count(cfu)</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b="1">
                        <a:ln>
                          <a:solidFill>
                            <a:schemeClr val="tx1"/>
                          </a:solidFill>
                        </a:ln>
                        <a:latin typeface="Tahoma"/>
                        <a:ea typeface="Calibri"/>
                        <a:cs typeface="Times New Roman"/>
                      </a:endParaRPr>
                    </a:p>
                    <a:p>
                      <a:pPr algn="ctr">
                        <a:lnSpc>
                          <a:spcPct val="115000"/>
                        </a:lnSpc>
                        <a:spcAft>
                          <a:spcPts val="0"/>
                        </a:spcAft>
                      </a:pPr>
                      <a:r>
                        <a:rPr lang="en-US" sz="1400" b="1">
                          <a:ln>
                            <a:solidFill>
                              <a:schemeClr val="tx1"/>
                            </a:solidFill>
                          </a:ln>
                          <a:latin typeface="Tahoma"/>
                          <a:ea typeface="Calibri"/>
                          <a:cs typeface="Times New Roman"/>
                        </a:rPr>
                        <a:t>0</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b="1">
                        <a:ln>
                          <a:solidFill>
                            <a:schemeClr val="tx1"/>
                          </a:solidFill>
                        </a:ln>
                        <a:latin typeface="Tahoma"/>
                        <a:ea typeface="Calibri"/>
                        <a:cs typeface="Times New Roman"/>
                      </a:endParaRPr>
                    </a:p>
                    <a:p>
                      <a:pPr algn="ctr">
                        <a:lnSpc>
                          <a:spcPct val="115000"/>
                        </a:lnSpc>
                        <a:spcAft>
                          <a:spcPts val="0"/>
                        </a:spcAft>
                      </a:pPr>
                      <a:r>
                        <a:rPr lang="en-US" sz="1400" b="1">
                          <a:ln>
                            <a:solidFill>
                              <a:schemeClr val="tx1"/>
                            </a:solidFill>
                          </a:ln>
                          <a:latin typeface="Tahoma"/>
                          <a:ea typeface="Calibri"/>
                          <a:cs typeface="Times New Roman"/>
                        </a:rPr>
                        <a:t>N/A</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b="1">
                        <a:ln>
                          <a:solidFill>
                            <a:schemeClr val="tx1"/>
                          </a:solidFill>
                        </a:ln>
                        <a:latin typeface="Tahoma"/>
                        <a:ea typeface="Calibri"/>
                        <a:cs typeface="Times New Roman"/>
                      </a:endParaRPr>
                    </a:p>
                    <a:p>
                      <a:pPr algn="ctr">
                        <a:lnSpc>
                          <a:spcPct val="115000"/>
                        </a:lnSpc>
                        <a:spcAft>
                          <a:spcPts val="0"/>
                        </a:spcAft>
                      </a:pPr>
                      <a:r>
                        <a:rPr lang="en-US" sz="1400" b="1">
                          <a:ln>
                            <a:solidFill>
                              <a:schemeClr val="tx1"/>
                            </a:solidFill>
                          </a:ln>
                          <a:latin typeface="Tahoma"/>
                          <a:ea typeface="Calibri"/>
                          <a:cs typeface="Times New Roman"/>
                        </a:rPr>
                        <a:t>9</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b="1">
                        <a:ln>
                          <a:solidFill>
                            <a:schemeClr val="tx1"/>
                          </a:solidFill>
                        </a:ln>
                        <a:latin typeface="Tahoma"/>
                        <a:ea typeface="Calibri"/>
                        <a:cs typeface="Times New Roman"/>
                      </a:endParaRPr>
                    </a:p>
                    <a:p>
                      <a:pPr algn="ctr">
                        <a:lnSpc>
                          <a:spcPct val="115000"/>
                        </a:lnSpc>
                        <a:spcAft>
                          <a:spcPts val="0"/>
                        </a:spcAft>
                      </a:pPr>
                      <a:r>
                        <a:rPr lang="en-US" sz="1400" b="1">
                          <a:ln>
                            <a:solidFill>
                              <a:schemeClr val="tx1"/>
                            </a:solidFill>
                          </a:ln>
                          <a:latin typeface="Tahoma"/>
                          <a:ea typeface="Calibri"/>
                          <a:cs typeface="Times New Roman"/>
                        </a:rPr>
                        <a:t>9</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b="1">
                        <a:ln>
                          <a:solidFill>
                            <a:schemeClr val="tx1"/>
                          </a:solidFill>
                        </a:ln>
                        <a:latin typeface="Tahoma"/>
                        <a:ea typeface="Calibri"/>
                        <a:cs typeface="Times New Roman"/>
                      </a:endParaRPr>
                    </a:p>
                    <a:p>
                      <a:pPr algn="ctr">
                        <a:lnSpc>
                          <a:spcPct val="115000"/>
                        </a:lnSpc>
                        <a:spcAft>
                          <a:spcPts val="0"/>
                        </a:spcAft>
                      </a:pPr>
                      <a:r>
                        <a:rPr lang="en-US" sz="1400" b="1">
                          <a:ln>
                            <a:solidFill>
                              <a:schemeClr val="tx1"/>
                            </a:solidFill>
                          </a:ln>
                          <a:latin typeface="Tahoma"/>
                          <a:ea typeface="Calibri"/>
                          <a:cs typeface="Times New Roman"/>
                        </a:rPr>
                        <a:t>6</a:t>
                      </a:r>
                      <a:endParaRPr lang="en-GB" sz="1400" b="1">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b="1" dirty="0">
                        <a:ln>
                          <a:solidFill>
                            <a:schemeClr val="tx1"/>
                          </a:solidFill>
                        </a:ln>
                        <a:latin typeface="Tahoma"/>
                        <a:ea typeface="Calibri"/>
                        <a:cs typeface="Times New Roman"/>
                      </a:endParaRPr>
                    </a:p>
                    <a:p>
                      <a:pPr algn="ctr">
                        <a:lnSpc>
                          <a:spcPct val="115000"/>
                        </a:lnSpc>
                        <a:spcAft>
                          <a:spcPts val="0"/>
                        </a:spcAft>
                      </a:pPr>
                      <a:r>
                        <a:rPr lang="en-US" sz="1400" b="1" dirty="0">
                          <a:ln>
                            <a:solidFill>
                              <a:schemeClr val="tx1"/>
                            </a:solidFill>
                          </a:ln>
                          <a:latin typeface="Tahoma"/>
                          <a:ea typeface="Calibri"/>
                          <a:cs typeface="Times New Roman"/>
                        </a:rPr>
                        <a:t>8</a:t>
                      </a:r>
                      <a:endParaRPr lang="en-GB" sz="1400" b="1" dirty="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advClick="0" advTm="10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382000" cy="1143000"/>
          </a:xfrm>
        </p:spPr>
        <p:txBody>
          <a:bodyPr>
            <a:normAutofit/>
          </a:bodyPr>
          <a:lstStyle/>
          <a:p>
            <a:r>
              <a:rPr lang="en-US" sz="2700" b="1" dirty="0" smtClean="0">
                <a:ln>
                  <a:solidFill>
                    <a:schemeClr val="tx1"/>
                  </a:solidFill>
                </a:ln>
              </a:rPr>
              <a:t>Table 2:  The </a:t>
            </a:r>
            <a:r>
              <a:rPr lang="en-US" sz="2700" b="1" dirty="0" err="1" smtClean="0">
                <a:ln>
                  <a:solidFill>
                    <a:schemeClr val="tx1"/>
                  </a:solidFill>
                </a:ln>
              </a:rPr>
              <a:t>physico</a:t>
            </a:r>
            <a:r>
              <a:rPr lang="en-US" sz="2700" b="1" dirty="0" smtClean="0">
                <a:ln>
                  <a:solidFill>
                    <a:schemeClr val="tx1"/>
                  </a:solidFill>
                </a:ln>
              </a:rPr>
              <a:t>-chemical and microbial analysis results of Upstream. </a:t>
            </a:r>
            <a:endParaRPr lang="en-GB" sz="2700" dirty="0">
              <a:ln>
                <a:solidFill>
                  <a:schemeClr val="tx1"/>
                </a:solidFill>
              </a:ln>
            </a:endParaRPr>
          </a:p>
        </p:txBody>
      </p:sp>
      <p:graphicFrame>
        <p:nvGraphicFramePr>
          <p:cNvPr id="6" name="Content Placeholder 5"/>
          <p:cNvGraphicFramePr>
            <a:graphicFrameLocks noGrp="1"/>
          </p:cNvGraphicFramePr>
          <p:nvPr>
            <p:ph idx="1"/>
          </p:nvPr>
        </p:nvGraphicFramePr>
        <p:xfrm>
          <a:off x="381000" y="1295400"/>
          <a:ext cx="8763000" cy="5643372"/>
        </p:xfrm>
        <a:graphic>
          <a:graphicData uri="http://schemas.openxmlformats.org/drawingml/2006/table">
            <a:tbl>
              <a:tblPr/>
              <a:tblGrid>
                <a:gridCol w="1767974"/>
                <a:gridCol w="1076157"/>
                <a:gridCol w="1204273"/>
                <a:gridCol w="1155076"/>
                <a:gridCol w="1155076"/>
                <a:gridCol w="1155076"/>
                <a:gridCol w="1249368"/>
              </a:tblGrid>
              <a:tr h="696968">
                <a:tc>
                  <a:txBody>
                    <a:bodyPr/>
                    <a:lstStyle/>
                    <a:p>
                      <a:pPr>
                        <a:lnSpc>
                          <a:spcPct val="115000"/>
                        </a:lnSpc>
                        <a:spcAft>
                          <a:spcPts val="0"/>
                        </a:spcAft>
                      </a:pPr>
                      <a:r>
                        <a:rPr lang="en-US" sz="1400" b="1" dirty="0">
                          <a:ln>
                            <a:solidFill>
                              <a:schemeClr val="tx1"/>
                            </a:solidFill>
                          </a:ln>
                          <a:latin typeface="Tahoma"/>
                          <a:ea typeface="Calibri"/>
                          <a:cs typeface="Times New Roman"/>
                        </a:rPr>
                        <a:t>Parameter</a:t>
                      </a:r>
                      <a:endParaRPr lang="en-GB" sz="1400" dirty="0">
                        <a:ln>
                          <a:solidFill>
                            <a:schemeClr val="tx1"/>
                          </a:solidFill>
                        </a:ln>
                        <a:latin typeface="Calibri"/>
                        <a:ea typeface="Calibri"/>
                        <a:cs typeface="Times New Roman"/>
                      </a:endParaRPr>
                    </a:p>
                  </a:txBody>
                  <a:tcPr marL="65764" marR="65764"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n>
                            <a:solidFill>
                              <a:schemeClr val="tx1"/>
                            </a:solidFill>
                          </a:ln>
                          <a:latin typeface="Tahoma"/>
                          <a:ea typeface="Calibri"/>
                          <a:cs typeface="Times New Roman"/>
                        </a:rPr>
                        <a:t>FMEMV Standard</a:t>
                      </a:r>
                      <a:endParaRPr lang="en-GB" sz="1400">
                        <a:ln>
                          <a:solidFill>
                            <a:schemeClr val="tx1"/>
                          </a:solidFill>
                        </a:ln>
                        <a:latin typeface="Calibri"/>
                        <a:ea typeface="Calibri"/>
                        <a:cs typeface="Times New Roman"/>
                      </a:endParaRPr>
                    </a:p>
                  </a:txBody>
                  <a:tcPr marL="65764" marR="65764"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n>
                            <a:solidFill>
                              <a:schemeClr val="tx1"/>
                            </a:solidFill>
                          </a:ln>
                          <a:latin typeface="Tahoma"/>
                          <a:ea typeface="Calibri"/>
                          <a:cs typeface="Times New Roman"/>
                        </a:rPr>
                        <a:t>WHO Standard (2008)</a:t>
                      </a:r>
                      <a:endParaRPr lang="en-GB" sz="1400">
                        <a:ln>
                          <a:solidFill>
                            <a:schemeClr val="tx1"/>
                          </a:solidFill>
                        </a:ln>
                        <a:latin typeface="Calibri"/>
                        <a:ea typeface="Calibri"/>
                        <a:cs typeface="Times New Roman"/>
                      </a:endParaRPr>
                    </a:p>
                  </a:txBody>
                  <a:tcPr marL="65764" marR="65764"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n>
                            <a:solidFill>
                              <a:schemeClr val="tx1"/>
                            </a:solidFill>
                          </a:ln>
                          <a:latin typeface="Tahoma"/>
                          <a:ea typeface="Calibri"/>
                          <a:cs typeface="Times New Roman"/>
                        </a:rPr>
                        <a:t>Upstream 1</a:t>
                      </a:r>
                      <a:endParaRPr lang="en-GB" sz="1400">
                        <a:ln>
                          <a:solidFill>
                            <a:schemeClr val="tx1"/>
                          </a:solidFill>
                        </a:ln>
                        <a:latin typeface="Calibri"/>
                        <a:ea typeface="Calibri"/>
                        <a:cs typeface="Times New Roman"/>
                      </a:endParaRPr>
                    </a:p>
                  </a:txBody>
                  <a:tcPr marL="65764" marR="65764"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n>
                            <a:solidFill>
                              <a:schemeClr val="tx1"/>
                            </a:solidFill>
                          </a:ln>
                          <a:latin typeface="Tahoma"/>
                          <a:ea typeface="Calibri"/>
                          <a:cs typeface="Times New Roman"/>
                        </a:rPr>
                        <a:t>Upstream  2</a:t>
                      </a:r>
                      <a:endParaRPr lang="en-GB" sz="1400">
                        <a:ln>
                          <a:solidFill>
                            <a:schemeClr val="tx1"/>
                          </a:solidFill>
                        </a:ln>
                        <a:latin typeface="Calibri"/>
                        <a:ea typeface="Calibri"/>
                        <a:cs typeface="Times New Roman"/>
                      </a:endParaRPr>
                    </a:p>
                  </a:txBody>
                  <a:tcPr marL="65764" marR="65764"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n>
                            <a:solidFill>
                              <a:schemeClr val="tx1"/>
                            </a:solidFill>
                          </a:ln>
                          <a:latin typeface="Tahoma"/>
                          <a:ea typeface="Calibri"/>
                          <a:cs typeface="Times New Roman"/>
                        </a:rPr>
                        <a:t>Upstream 3</a:t>
                      </a:r>
                      <a:endParaRPr lang="en-GB" sz="1400">
                        <a:ln>
                          <a:solidFill>
                            <a:schemeClr val="tx1"/>
                          </a:solidFill>
                        </a:ln>
                        <a:latin typeface="Calibri"/>
                        <a:ea typeface="Calibri"/>
                        <a:cs typeface="Times New Roman"/>
                      </a:endParaRPr>
                    </a:p>
                  </a:txBody>
                  <a:tcPr marL="65764" marR="65764"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ln>
                            <a:solidFill>
                              <a:schemeClr val="tx1"/>
                            </a:solidFill>
                          </a:ln>
                          <a:latin typeface="Tahoma"/>
                          <a:ea typeface="Calibri"/>
                          <a:cs typeface="Times New Roman"/>
                        </a:rPr>
                        <a:t>Mean value</a:t>
                      </a:r>
                      <a:endParaRPr lang="en-GB" sz="1400">
                        <a:ln>
                          <a:solidFill>
                            <a:schemeClr val="tx1"/>
                          </a:solidFill>
                        </a:ln>
                        <a:latin typeface="Calibri"/>
                        <a:ea typeface="Calibri"/>
                        <a:cs typeface="Times New Roman"/>
                      </a:endParaRPr>
                    </a:p>
                  </a:txBody>
                  <a:tcPr marL="65764" marR="65764"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21620">
                <a:tc>
                  <a:txBody>
                    <a:bodyPr/>
                    <a:lstStyle/>
                    <a:p>
                      <a:pPr>
                        <a:lnSpc>
                          <a:spcPct val="115000"/>
                        </a:lnSpc>
                        <a:spcAft>
                          <a:spcPts val="0"/>
                        </a:spcAft>
                      </a:pPr>
                      <a:r>
                        <a:rPr lang="en-US" sz="1400">
                          <a:ln>
                            <a:solidFill>
                              <a:schemeClr val="tx1"/>
                            </a:solidFill>
                          </a:ln>
                          <a:latin typeface="Tahoma"/>
                          <a:ea typeface="Calibri"/>
                          <a:cs typeface="Times New Roman"/>
                        </a:rPr>
                        <a:t>pH</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n>
                            <a:solidFill>
                              <a:schemeClr val="tx1"/>
                            </a:solidFill>
                          </a:ln>
                          <a:latin typeface="Tahoma"/>
                          <a:ea typeface="Calibri"/>
                          <a:cs typeface="Times New Roman"/>
                        </a:rPr>
                        <a:t>6.5 - 8.5</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n>
                            <a:solidFill>
                              <a:schemeClr val="tx1"/>
                            </a:solidFill>
                          </a:ln>
                          <a:latin typeface="Tahoma"/>
                          <a:ea typeface="Calibri"/>
                          <a:cs typeface="Times New Roman"/>
                        </a:rPr>
                        <a:t>6.5 – 9.5</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n>
                            <a:solidFill>
                              <a:schemeClr val="tx1"/>
                            </a:solidFill>
                          </a:ln>
                          <a:latin typeface="Tahoma"/>
                          <a:ea typeface="Calibri"/>
                          <a:cs typeface="Times New Roman"/>
                        </a:rPr>
                        <a:t>5.71</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n>
                            <a:solidFill>
                              <a:schemeClr val="tx1"/>
                            </a:solidFill>
                          </a:ln>
                          <a:latin typeface="Tahoma"/>
                          <a:ea typeface="Calibri"/>
                          <a:cs typeface="Times New Roman"/>
                        </a:rPr>
                        <a:t>6.69</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n>
                            <a:solidFill>
                              <a:schemeClr val="tx1"/>
                            </a:solidFill>
                          </a:ln>
                          <a:latin typeface="Tahoma"/>
                          <a:ea typeface="Calibri"/>
                          <a:cs typeface="Times New Roman"/>
                        </a:rPr>
                        <a:t>5.70</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n>
                            <a:solidFill>
                              <a:schemeClr val="tx1"/>
                            </a:solidFill>
                          </a:ln>
                          <a:latin typeface="Tahoma"/>
                          <a:ea typeface="Calibri"/>
                          <a:cs typeface="Times New Roman"/>
                        </a:rPr>
                        <a:t>5.70</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21620">
                <a:tc>
                  <a:txBody>
                    <a:bodyPr/>
                    <a:lstStyle/>
                    <a:p>
                      <a:pPr>
                        <a:lnSpc>
                          <a:spcPct val="115000"/>
                        </a:lnSpc>
                        <a:spcAft>
                          <a:spcPts val="0"/>
                        </a:spcAft>
                      </a:pPr>
                      <a:r>
                        <a:rPr lang="en-US" sz="1400">
                          <a:ln>
                            <a:solidFill>
                              <a:schemeClr val="tx1"/>
                            </a:solidFill>
                          </a:ln>
                          <a:latin typeface="Tahoma"/>
                          <a:ea typeface="Calibri"/>
                          <a:cs typeface="Times New Roman"/>
                        </a:rPr>
                        <a:t>Temp (</a:t>
                      </a:r>
                      <a:r>
                        <a:rPr lang="en-US" sz="1400" baseline="30000">
                          <a:ln>
                            <a:solidFill>
                              <a:schemeClr val="tx1"/>
                            </a:solidFill>
                          </a:ln>
                          <a:latin typeface="Tahoma"/>
                          <a:ea typeface="Calibri"/>
                          <a:cs typeface="Times New Roman"/>
                        </a:rPr>
                        <a:t>o</a:t>
                      </a:r>
                      <a:r>
                        <a:rPr lang="en-US" sz="1400">
                          <a:ln>
                            <a:solidFill>
                              <a:schemeClr val="tx1"/>
                            </a:solidFill>
                          </a:ln>
                          <a:latin typeface="Tahoma"/>
                          <a:ea typeface="Calibri"/>
                          <a:cs typeface="Times New Roman"/>
                        </a:rPr>
                        <a:t>C)</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n>
                            <a:solidFill>
                              <a:schemeClr val="tx1"/>
                            </a:solidFill>
                          </a:ln>
                          <a:latin typeface="Tahoma"/>
                          <a:ea typeface="Calibri"/>
                          <a:cs typeface="Times New Roman"/>
                        </a:rPr>
                        <a:t>20 – 30</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n>
                            <a:solidFill>
                              <a:schemeClr val="tx1"/>
                            </a:solidFill>
                          </a:ln>
                          <a:latin typeface="Tahoma"/>
                          <a:ea typeface="Calibri"/>
                          <a:cs typeface="Times New Roman"/>
                        </a:rPr>
                        <a:t>N/A</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n>
                            <a:solidFill>
                              <a:schemeClr val="tx1"/>
                            </a:solidFill>
                          </a:ln>
                          <a:latin typeface="Tahoma"/>
                          <a:ea typeface="Calibri"/>
                          <a:cs typeface="Times New Roman"/>
                        </a:rPr>
                        <a:t>27</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n>
                            <a:solidFill>
                              <a:schemeClr val="tx1"/>
                            </a:solidFill>
                          </a:ln>
                          <a:latin typeface="Tahoma"/>
                          <a:ea typeface="Calibri"/>
                          <a:cs typeface="Times New Roman"/>
                        </a:rPr>
                        <a:t>27</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n>
                            <a:solidFill>
                              <a:schemeClr val="tx1"/>
                            </a:solidFill>
                          </a:ln>
                          <a:latin typeface="Tahoma"/>
                          <a:ea typeface="Calibri"/>
                          <a:cs typeface="Times New Roman"/>
                        </a:rPr>
                        <a:t>27.3</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n>
                            <a:solidFill>
                              <a:schemeClr val="tx1"/>
                            </a:solidFill>
                          </a:ln>
                          <a:latin typeface="Tahoma"/>
                          <a:ea typeface="Calibri"/>
                          <a:cs typeface="Times New Roman"/>
                        </a:rPr>
                        <a:t>27.1</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59294">
                <a:tc>
                  <a:txBody>
                    <a:bodyPr/>
                    <a:lstStyle/>
                    <a:p>
                      <a:pPr>
                        <a:lnSpc>
                          <a:spcPct val="115000"/>
                        </a:lnSpc>
                        <a:spcAft>
                          <a:spcPts val="0"/>
                        </a:spcAft>
                      </a:pPr>
                      <a:r>
                        <a:rPr lang="en-US" sz="1400">
                          <a:ln>
                            <a:solidFill>
                              <a:schemeClr val="tx1"/>
                            </a:solidFill>
                          </a:ln>
                          <a:latin typeface="Tahoma"/>
                          <a:ea typeface="Calibri"/>
                          <a:cs typeface="Times New Roman"/>
                        </a:rPr>
                        <a:t>Conductivity (Us/cm) </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n>
                          <a:solidFill>
                            <a:schemeClr val="tx1"/>
                          </a:solidFill>
                        </a:ln>
                        <a:latin typeface="Tahoma"/>
                        <a:ea typeface="Calibri"/>
                        <a:cs typeface="Times New Roman"/>
                      </a:endParaRPr>
                    </a:p>
                    <a:p>
                      <a:pPr algn="ctr">
                        <a:lnSpc>
                          <a:spcPct val="115000"/>
                        </a:lnSpc>
                        <a:spcAft>
                          <a:spcPts val="0"/>
                        </a:spcAft>
                      </a:pPr>
                      <a:r>
                        <a:rPr lang="en-US" sz="1400">
                          <a:ln>
                            <a:solidFill>
                              <a:schemeClr val="tx1"/>
                            </a:solidFill>
                          </a:ln>
                          <a:latin typeface="Tahoma"/>
                          <a:ea typeface="Calibri"/>
                          <a:cs typeface="Times New Roman"/>
                        </a:rPr>
                        <a:t>100</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n>
                          <a:solidFill>
                            <a:schemeClr val="tx1"/>
                          </a:solidFill>
                        </a:ln>
                        <a:latin typeface="Tahoma"/>
                        <a:ea typeface="Calibri"/>
                        <a:cs typeface="Times New Roman"/>
                      </a:endParaRPr>
                    </a:p>
                    <a:p>
                      <a:pPr algn="ctr">
                        <a:lnSpc>
                          <a:spcPct val="115000"/>
                        </a:lnSpc>
                        <a:spcAft>
                          <a:spcPts val="0"/>
                        </a:spcAft>
                      </a:pPr>
                      <a:r>
                        <a:rPr lang="en-US" sz="1400">
                          <a:ln>
                            <a:solidFill>
                              <a:schemeClr val="tx1"/>
                            </a:solidFill>
                          </a:ln>
                          <a:latin typeface="Tahoma"/>
                          <a:ea typeface="Calibri"/>
                          <a:cs typeface="Times New Roman"/>
                        </a:rPr>
                        <a:t>100</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dirty="0">
                        <a:ln>
                          <a:solidFill>
                            <a:schemeClr val="tx1"/>
                          </a:solidFill>
                        </a:ln>
                        <a:latin typeface="Tahoma"/>
                        <a:ea typeface="Calibri"/>
                        <a:cs typeface="Times New Roman"/>
                      </a:endParaRPr>
                    </a:p>
                    <a:p>
                      <a:pPr algn="ctr">
                        <a:lnSpc>
                          <a:spcPct val="115000"/>
                        </a:lnSpc>
                        <a:spcAft>
                          <a:spcPts val="0"/>
                        </a:spcAft>
                      </a:pPr>
                      <a:r>
                        <a:rPr lang="en-US" sz="1400" dirty="0">
                          <a:ln>
                            <a:solidFill>
                              <a:schemeClr val="tx1"/>
                            </a:solidFill>
                          </a:ln>
                          <a:latin typeface="Tahoma"/>
                          <a:ea typeface="Calibri"/>
                          <a:cs typeface="Times New Roman"/>
                        </a:rPr>
                        <a:t>8</a:t>
                      </a:r>
                      <a:endParaRPr lang="en-GB" sz="1400" dirty="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n>
                          <a:solidFill>
                            <a:schemeClr val="tx1"/>
                          </a:solidFill>
                        </a:ln>
                        <a:latin typeface="Tahoma"/>
                        <a:ea typeface="Calibri"/>
                        <a:cs typeface="Times New Roman"/>
                      </a:endParaRPr>
                    </a:p>
                    <a:p>
                      <a:pPr algn="ctr">
                        <a:lnSpc>
                          <a:spcPct val="115000"/>
                        </a:lnSpc>
                        <a:spcAft>
                          <a:spcPts val="0"/>
                        </a:spcAft>
                      </a:pPr>
                      <a:r>
                        <a:rPr lang="en-US" sz="1400">
                          <a:ln>
                            <a:solidFill>
                              <a:schemeClr val="tx1"/>
                            </a:solidFill>
                          </a:ln>
                          <a:latin typeface="Tahoma"/>
                          <a:ea typeface="Calibri"/>
                          <a:cs typeface="Times New Roman"/>
                        </a:rPr>
                        <a:t>10</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n>
                          <a:solidFill>
                            <a:schemeClr val="tx1"/>
                          </a:solidFill>
                        </a:ln>
                        <a:latin typeface="Tahoma"/>
                        <a:ea typeface="Calibri"/>
                        <a:cs typeface="Times New Roman"/>
                      </a:endParaRPr>
                    </a:p>
                    <a:p>
                      <a:pPr algn="ctr">
                        <a:lnSpc>
                          <a:spcPct val="115000"/>
                        </a:lnSpc>
                        <a:spcAft>
                          <a:spcPts val="0"/>
                        </a:spcAft>
                      </a:pPr>
                      <a:r>
                        <a:rPr lang="en-US" sz="1400">
                          <a:ln>
                            <a:solidFill>
                              <a:schemeClr val="tx1"/>
                            </a:solidFill>
                          </a:ln>
                          <a:latin typeface="Tahoma"/>
                          <a:ea typeface="Calibri"/>
                          <a:cs typeface="Times New Roman"/>
                        </a:rPr>
                        <a:t>12</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n>
                          <a:solidFill>
                            <a:schemeClr val="tx1"/>
                          </a:solidFill>
                        </a:ln>
                        <a:latin typeface="Tahoma"/>
                        <a:ea typeface="Calibri"/>
                        <a:cs typeface="Times New Roman"/>
                      </a:endParaRPr>
                    </a:p>
                    <a:p>
                      <a:pPr algn="ctr">
                        <a:lnSpc>
                          <a:spcPct val="115000"/>
                        </a:lnSpc>
                        <a:spcAft>
                          <a:spcPts val="0"/>
                        </a:spcAft>
                      </a:pPr>
                      <a:r>
                        <a:rPr lang="en-US" sz="1400">
                          <a:ln>
                            <a:solidFill>
                              <a:schemeClr val="tx1"/>
                            </a:solidFill>
                          </a:ln>
                          <a:latin typeface="Tahoma"/>
                          <a:ea typeface="Calibri"/>
                          <a:cs typeface="Times New Roman"/>
                        </a:rPr>
                        <a:t>10</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21620">
                <a:tc>
                  <a:txBody>
                    <a:bodyPr/>
                    <a:lstStyle/>
                    <a:p>
                      <a:pPr>
                        <a:lnSpc>
                          <a:spcPct val="115000"/>
                        </a:lnSpc>
                        <a:spcAft>
                          <a:spcPts val="0"/>
                        </a:spcAft>
                      </a:pPr>
                      <a:r>
                        <a:rPr lang="en-US" sz="1400">
                          <a:ln>
                            <a:solidFill>
                              <a:schemeClr val="tx1"/>
                            </a:solidFill>
                          </a:ln>
                          <a:latin typeface="Tahoma"/>
                          <a:ea typeface="Calibri"/>
                          <a:cs typeface="Times New Roman"/>
                        </a:rPr>
                        <a:t>Turbidity (NTU) </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n>
                            <a:solidFill>
                              <a:schemeClr val="tx1"/>
                            </a:solidFill>
                          </a:ln>
                          <a:latin typeface="Tahoma"/>
                          <a:ea typeface="Calibri"/>
                          <a:cs typeface="Times New Roman"/>
                        </a:rPr>
                        <a:t>10</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n>
                            <a:solidFill>
                              <a:schemeClr val="tx1"/>
                            </a:solidFill>
                          </a:ln>
                          <a:latin typeface="Tahoma"/>
                          <a:ea typeface="Calibri"/>
                          <a:cs typeface="Times New Roman"/>
                        </a:rPr>
                        <a:t>5</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n>
                            <a:solidFill>
                              <a:schemeClr val="tx1"/>
                            </a:solidFill>
                          </a:ln>
                          <a:latin typeface="Tahoma"/>
                          <a:ea typeface="Calibri"/>
                          <a:cs typeface="Times New Roman"/>
                        </a:rPr>
                        <a:t>14.65</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n>
                            <a:solidFill>
                              <a:schemeClr val="tx1"/>
                            </a:solidFill>
                          </a:ln>
                          <a:latin typeface="Tahoma"/>
                          <a:ea typeface="Calibri"/>
                          <a:cs typeface="Times New Roman"/>
                        </a:rPr>
                        <a:t>14.30</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n>
                            <a:solidFill>
                              <a:schemeClr val="tx1"/>
                            </a:solidFill>
                          </a:ln>
                          <a:latin typeface="Tahoma"/>
                          <a:ea typeface="Calibri"/>
                          <a:cs typeface="Times New Roman"/>
                        </a:rPr>
                        <a:t>15.33</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n>
                            <a:solidFill>
                              <a:schemeClr val="tx1"/>
                            </a:solidFill>
                          </a:ln>
                          <a:latin typeface="Tahoma"/>
                          <a:ea typeface="Calibri"/>
                          <a:cs typeface="Times New Roman"/>
                        </a:rPr>
                        <a:t>14.76</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59294">
                <a:tc>
                  <a:txBody>
                    <a:bodyPr/>
                    <a:lstStyle/>
                    <a:p>
                      <a:pPr>
                        <a:lnSpc>
                          <a:spcPct val="115000"/>
                        </a:lnSpc>
                        <a:spcAft>
                          <a:spcPts val="0"/>
                        </a:spcAft>
                      </a:pPr>
                      <a:r>
                        <a:rPr lang="en-US" sz="1400">
                          <a:ln>
                            <a:solidFill>
                              <a:schemeClr val="tx1"/>
                            </a:solidFill>
                          </a:ln>
                          <a:latin typeface="Tahoma"/>
                          <a:ea typeface="Calibri"/>
                          <a:cs typeface="Times New Roman"/>
                        </a:rPr>
                        <a:t>DO (mg/l) </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n>
                          <a:solidFill>
                            <a:schemeClr val="tx1"/>
                          </a:solidFill>
                        </a:ln>
                        <a:latin typeface="Tahoma"/>
                        <a:ea typeface="Calibri"/>
                        <a:cs typeface="Times New Roman"/>
                      </a:endParaRPr>
                    </a:p>
                    <a:p>
                      <a:pPr algn="ctr">
                        <a:lnSpc>
                          <a:spcPct val="115000"/>
                        </a:lnSpc>
                        <a:spcAft>
                          <a:spcPts val="0"/>
                        </a:spcAft>
                      </a:pPr>
                      <a:r>
                        <a:rPr lang="en-US" sz="1400">
                          <a:ln>
                            <a:solidFill>
                              <a:schemeClr val="tx1"/>
                            </a:solidFill>
                          </a:ln>
                          <a:latin typeface="Tahoma"/>
                          <a:ea typeface="Calibri"/>
                          <a:cs typeface="Times New Roman"/>
                        </a:rPr>
                        <a:t>&gt;4</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n>
                          <a:solidFill>
                            <a:schemeClr val="tx1"/>
                          </a:solidFill>
                        </a:ln>
                        <a:latin typeface="Tahoma"/>
                        <a:ea typeface="Calibri"/>
                        <a:cs typeface="Times New Roman"/>
                      </a:endParaRPr>
                    </a:p>
                    <a:p>
                      <a:pPr algn="ctr">
                        <a:lnSpc>
                          <a:spcPct val="115000"/>
                        </a:lnSpc>
                        <a:spcAft>
                          <a:spcPts val="0"/>
                        </a:spcAft>
                      </a:pPr>
                      <a:r>
                        <a:rPr lang="en-US" sz="1400">
                          <a:ln>
                            <a:solidFill>
                              <a:schemeClr val="tx1"/>
                            </a:solidFill>
                          </a:ln>
                          <a:latin typeface="Tahoma"/>
                          <a:ea typeface="Calibri"/>
                          <a:cs typeface="Times New Roman"/>
                        </a:rPr>
                        <a:t>4</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n>
                          <a:solidFill>
                            <a:schemeClr val="tx1"/>
                          </a:solidFill>
                        </a:ln>
                        <a:latin typeface="Tahoma"/>
                        <a:ea typeface="Calibri"/>
                        <a:cs typeface="Times New Roman"/>
                      </a:endParaRPr>
                    </a:p>
                    <a:p>
                      <a:pPr algn="ctr">
                        <a:lnSpc>
                          <a:spcPct val="115000"/>
                        </a:lnSpc>
                        <a:spcAft>
                          <a:spcPts val="0"/>
                        </a:spcAft>
                      </a:pPr>
                      <a:r>
                        <a:rPr lang="en-US" sz="1400">
                          <a:ln>
                            <a:solidFill>
                              <a:schemeClr val="tx1"/>
                            </a:solidFill>
                          </a:ln>
                          <a:latin typeface="Tahoma"/>
                          <a:ea typeface="Calibri"/>
                          <a:cs typeface="Times New Roman"/>
                        </a:rPr>
                        <a:t>3.57</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n>
                          <a:solidFill>
                            <a:schemeClr val="tx1"/>
                          </a:solidFill>
                        </a:ln>
                        <a:latin typeface="Tahoma"/>
                        <a:ea typeface="Calibri"/>
                        <a:cs typeface="Times New Roman"/>
                      </a:endParaRPr>
                    </a:p>
                    <a:p>
                      <a:pPr algn="ctr">
                        <a:lnSpc>
                          <a:spcPct val="115000"/>
                        </a:lnSpc>
                        <a:spcAft>
                          <a:spcPts val="0"/>
                        </a:spcAft>
                      </a:pPr>
                      <a:r>
                        <a:rPr lang="en-US" sz="1400">
                          <a:ln>
                            <a:solidFill>
                              <a:schemeClr val="tx1"/>
                            </a:solidFill>
                          </a:ln>
                          <a:latin typeface="Tahoma"/>
                          <a:ea typeface="Calibri"/>
                          <a:cs typeface="Times New Roman"/>
                        </a:rPr>
                        <a:t>3.55</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n>
                          <a:solidFill>
                            <a:schemeClr val="tx1"/>
                          </a:solidFill>
                        </a:ln>
                        <a:latin typeface="Tahoma"/>
                        <a:ea typeface="Calibri"/>
                        <a:cs typeface="Times New Roman"/>
                      </a:endParaRPr>
                    </a:p>
                    <a:p>
                      <a:pPr algn="ctr">
                        <a:lnSpc>
                          <a:spcPct val="115000"/>
                        </a:lnSpc>
                        <a:spcAft>
                          <a:spcPts val="0"/>
                        </a:spcAft>
                      </a:pPr>
                      <a:r>
                        <a:rPr lang="en-US" sz="1400">
                          <a:ln>
                            <a:solidFill>
                              <a:schemeClr val="tx1"/>
                            </a:solidFill>
                          </a:ln>
                          <a:latin typeface="Tahoma"/>
                          <a:ea typeface="Calibri"/>
                          <a:cs typeface="Times New Roman"/>
                        </a:rPr>
                        <a:t>3.68</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n>
                          <a:solidFill>
                            <a:schemeClr val="tx1"/>
                          </a:solidFill>
                        </a:ln>
                        <a:latin typeface="Tahoma"/>
                        <a:ea typeface="Calibri"/>
                        <a:cs typeface="Times New Roman"/>
                      </a:endParaRPr>
                    </a:p>
                    <a:p>
                      <a:pPr algn="ctr">
                        <a:lnSpc>
                          <a:spcPct val="115000"/>
                        </a:lnSpc>
                        <a:spcAft>
                          <a:spcPts val="0"/>
                        </a:spcAft>
                      </a:pPr>
                      <a:r>
                        <a:rPr lang="en-US" sz="1400">
                          <a:ln>
                            <a:solidFill>
                              <a:schemeClr val="tx1"/>
                            </a:solidFill>
                          </a:ln>
                          <a:latin typeface="Tahoma"/>
                          <a:ea typeface="Calibri"/>
                          <a:cs typeface="Times New Roman"/>
                        </a:rPr>
                        <a:t>3.60</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21620">
                <a:tc>
                  <a:txBody>
                    <a:bodyPr/>
                    <a:lstStyle/>
                    <a:p>
                      <a:pPr>
                        <a:lnSpc>
                          <a:spcPct val="115000"/>
                        </a:lnSpc>
                        <a:spcAft>
                          <a:spcPts val="0"/>
                        </a:spcAft>
                      </a:pPr>
                      <a:r>
                        <a:rPr lang="en-US" sz="1400">
                          <a:ln>
                            <a:solidFill>
                              <a:schemeClr val="tx1"/>
                            </a:solidFill>
                          </a:ln>
                          <a:latin typeface="Tahoma"/>
                          <a:ea typeface="Calibri"/>
                          <a:cs typeface="Times New Roman"/>
                        </a:rPr>
                        <a:t>BOD (Mg/l) </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n>
                            <a:solidFill>
                              <a:schemeClr val="tx1"/>
                            </a:solidFill>
                          </a:ln>
                          <a:latin typeface="Tahoma"/>
                          <a:ea typeface="Calibri"/>
                          <a:cs typeface="Times New Roman"/>
                        </a:rPr>
                        <a:t>10</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n>
                            <a:solidFill>
                              <a:schemeClr val="tx1"/>
                            </a:solidFill>
                          </a:ln>
                          <a:latin typeface="Tahoma"/>
                          <a:ea typeface="Calibri"/>
                          <a:cs typeface="Times New Roman"/>
                        </a:rPr>
                        <a:t>6</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n>
                            <a:solidFill>
                              <a:schemeClr val="tx1"/>
                            </a:solidFill>
                          </a:ln>
                          <a:latin typeface="Tahoma"/>
                          <a:ea typeface="Calibri"/>
                          <a:cs typeface="Times New Roman"/>
                        </a:rPr>
                        <a:t>2.4</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n>
                            <a:solidFill>
                              <a:schemeClr val="tx1"/>
                            </a:solidFill>
                          </a:ln>
                          <a:latin typeface="Tahoma"/>
                          <a:ea typeface="Calibri"/>
                          <a:cs typeface="Times New Roman"/>
                        </a:rPr>
                        <a:t>2.0</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n>
                            <a:solidFill>
                              <a:schemeClr val="tx1"/>
                            </a:solidFill>
                          </a:ln>
                          <a:latin typeface="Tahoma"/>
                          <a:ea typeface="Calibri"/>
                          <a:cs typeface="Times New Roman"/>
                        </a:rPr>
                        <a:t>1.99</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n>
                            <a:solidFill>
                              <a:schemeClr val="tx1"/>
                            </a:solidFill>
                          </a:ln>
                          <a:latin typeface="Tahoma"/>
                          <a:ea typeface="Calibri"/>
                          <a:cs typeface="Times New Roman"/>
                        </a:rPr>
                        <a:t>2.1</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59294">
                <a:tc>
                  <a:txBody>
                    <a:bodyPr/>
                    <a:lstStyle/>
                    <a:p>
                      <a:pPr>
                        <a:lnSpc>
                          <a:spcPct val="115000"/>
                        </a:lnSpc>
                        <a:spcAft>
                          <a:spcPts val="0"/>
                        </a:spcAft>
                      </a:pPr>
                      <a:r>
                        <a:rPr lang="en-US" sz="1400">
                          <a:ln>
                            <a:solidFill>
                              <a:schemeClr val="tx1"/>
                            </a:solidFill>
                          </a:ln>
                          <a:latin typeface="Tahoma"/>
                          <a:ea typeface="Calibri"/>
                          <a:cs typeface="Times New Roman"/>
                        </a:rPr>
                        <a:t> Total Dissolved solid(mg/l)</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n>
                          <a:solidFill>
                            <a:schemeClr val="tx1"/>
                          </a:solidFill>
                        </a:ln>
                        <a:latin typeface="Tahoma"/>
                        <a:ea typeface="Calibri"/>
                        <a:cs typeface="Times New Roman"/>
                      </a:endParaRPr>
                    </a:p>
                    <a:p>
                      <a:pPr algn="ctr">
                        <a:lnSpc>
                          <a:spcPct val="115000"/>
                        </a:lnSpc>
                        <a:spcAft>
                          <a:spcPts val="0"/>
                        </a:spcAft>
                      </a:pPr>
                      <a:r>
                        <a:rPr lang="en-US" sz="1400">
                          <a:ln>
                            <a:solidFill>
                              <a:schemeClr val="tx1"/>
                            </a:solidFill>
                          </a:ln>
                          <a:latin typeface="Tahoma"/>
                          <a:ea typeface="Calibri"/>
                          <a:cs typeface="Times New Roman"/>
                        </a:rPr>
                        <a:t>250</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n>
                          <a:solidFill>
                            <a:schemeClr val="tx1"/>
                          </a:solidFill>
                        </a:ln>
                        <a:latin typeface="Tahoma"/>
                        <a:ea typeface="Calibri"/>
                        <a:cs typeface="Times New Roman"/>
                      </a:endParaRPr>
                    </a:p>
                    <a:p>
                      <a:pPr algn="ctr">
                        <a:lnSpc>
                          <a:spcPct val="115000"/>
                        </a:lnSpc>
                        <a:spcAft>
                          <a:spcPts val="0"/>
                        </a:spcAft>
                      </a:pPr>
                      <a:r>
                        <a:rPr lang="en-US" sz="1400">
                          <a:ln>
                            <a:solidFill>
                              <a:schemeClr val="tx1"/>
                            </a:solidFill>
                          </a:ln>
                          <a:latin typeface="Tahoma"/>
                          <a:ea typeface="Calibri"/>
                          <a:cs typeface="Times New Roman"/>
                        </a:rPr>
                        <a:t>250</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n>
                          <a:solidFill>
                            <a:schemeClr val="tx1"/>
                          </a:solidFill>
                        </a:ln>
                        <a:latin typeface="Tahoma"/>
                        <a:ea typeface="Calibri"/>
                        <a:cs typeface="Times New Roman"/>
                      </a:endParaRPr>
                    </a:p>
                    <a:p>
                      <a:pPr algn="ctr">
                        <a:lnSpc>
                          <a:spcPct val="115000"/>
                        </a:lnSpc>
                        <a:spcAft>
                          <a:spcPts val="0"/>
                        </a:spcAft>
                      </a:pPr>
                      <a:r>
                        <a:rPr lang="en-US" sz="1400">
                          <a:ln>
                            <a:solidFill>
                              <a:schemeClr val="tx1"/>
                            </a:solidFill>
                          </a:ln>
                          <a:latin typeface="Tahoma"/>
                          <a:ea typeface="Calibri"/>
                          <a:cs typeface="Times New Roman"/>
                        </a:rPr>
                        <a:t>6.00</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n>
                          <a:solidFill>
                            <a:schemeClr val="tx1"/>
                          </a:solidFill>
                        </a:ln>
                        <a:latin typeface="Tahoma"/>
                        <a:ea typeface="Calibri"/>
                        <a:cs typeface="Times New Roman"/>
                      </a:endParaRPr>
                    </a:p>
                    <a:p>
                      <a:pPr algn="ctr">
                        <a:lnSpc>
                          <a:spcPct val="115000"/>
                        </a:lnSpc>
                        <a:spcAft>
                          <a:spcPts val="0"/>
                        </a:spcAft>
                      </a:pPr>
                      <a:r>
                        <a:rPr lang="en-US" sz="1400">
                          <a:ln>
                            <a:solidFill>
                              <a:schemeClr val="tx1"/>
                            </a:solidFill>
                          </a:ln>
                          <a:latin typeface="Tahoma"/>
                          <a:ea typeface="Calibri"/>
                          <a:cs typeface="Times New Roman"/>
                        </a:rPr>
                        <a:t>6.40</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n>
                          <a:solidFill>
                            <a:schemeClr val="tx1"/>
                          </a:solidFill>
                        </a:ln>
                        <a:latin typeface="Tahoma"/>
                        <a:ea typeface="Calibri"/>
                        <a:cs typeface="Times New Roman"/>
                      </a:endParaRPr>
                    </a:p>
                    <a:p>
                      <a:pPr algn="ctr">
                        <a:lnSpc>
                          <a:spcPct val="115000"/>
                        </a:lnSpc>
                        <a:spcAft>
                          <a:spcPts val="0"/>
                        </a:spcAft>
                      </a:pPr>
                      <a:r>
                        <a:rPr lang="en-US" sz="1400">
                          <a:ln>
                            <a:solidFill>
                              <a:schemeClr val="tx1"/>
                            </a:solidFill>
                          </a:ln>
                          <a:latin typeface="Tahoma"/>
                          <a:ea typeface="Calibri"/>
                          <a:cs typeface="Times New Roman"/>
                        </a:rPr>
                        <a:t>7.10</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n>
                          <a:solidFill>
                            <a:schemeClr val="tx1"/>
                          </a:solidFill>
                        </a:ln>
                        <a:latin typeface="Tahoma"/>
                        <a:ea typeface="Calibri"/>
                        <a:cs typeface="Times New Roman"/>
                      </a:endParaRPr>
                    </a:p>
                    <a:p>
                      <a:pPr algn="ctr">
                        <a:lnSpc>
                          <a:spcPct val="115000"/>
                        </a:lnSpc>
                        <a:spcAft>
                          <a:spcPts val="0"/>
                        </a:spcAft>
                      </a:pPr>
                      <a:r>
                        <a:rPr lang="en-US" sz="1400">
                          <a:ln>
                            <a:solidFill>
                              <a:schemeClr val="tx1"/>
                            </a:solidFill>
                          </a:ln>
                          <a:latin typeface="Tahoma"/>
                          <a:ea typeface="Calibri"/>
                          <a:cs typeface="Times New Roman"/>
                        </a:rPr>
                        <a:t>6.50</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59294">
                <a:tc>
                  <a:txBody>
                    <a:bodyPr/>
                    <a:lstStyle/>
                    <a:p>
                      <a:pPr>
                        <a:lnSpc>
                          <a:spcPct val="115000"/>
                        </a:lnSpc>
                        <a:spcAft>
                          <a:spcPts val="0"/>
                        </a:spcAft>
                      </a:pPr>
                      <a:r>
                        <a:rPr lang="en-US" sz="1400">
                          <a:ln>
                            <a:solidFill>
                              <a:schemeClr val="tx1"/>
                            </a:solidFill>
                          </a:ln>
                          <a:latin typeface="Tahoma"/>
                          <a:ea typeface="Calibri"/>
                          <a:cs typeface="Times New Roman"/>
                        </a:rPr>
                        <a:t> Total Chloride(mg/l)</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n>
                          <a:solidFill>
                            <a:schemeClr val="tx1"/>
                          </a:solidFill>
                        </a:ln>
                        <a:latin typeface="Tahoma"/>
                        <a:ea typeface="Calibri"/>
                        <a:cs typeface="Times New Roman"/>
                      </a:endParaRPr>
                    </a:p>
                    <a:p>
                      <a:pPr algn="ctr">
                        <a:lnSpc>
                          <a:spcPct val="115000"/>
                        </a:lnSpc>
                        <a:spcAft>
                          <a:spcPts val="0"/>
                        </a:spcAft>
                      </a:pPr>
                      <a:r>
                        <a:rPr lang="en-US" sz="1400">
                          <a:ln>
                            <a:solidFill>
                              <a:schemeClr val="tx1"/>
                            </a:solidFill>
                          </a:ln>
                          <a:latin typeface="Tahoma"/>
                          <a:ea typeface="Calibri"/>
                          <a:cs typeface="Times New Roman"/>
                        </a:rPr>
                        <a:t>250</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n>
                          <a:solidFill>
                            <a:schemeClr val="tx1"/>
                          </a:solidFill>
                        </a:ln>
                        <a:latin typeface="Tahoma"/>
                        <a:ea typeface="Calibri"/>
                        <a:cs typeface="Times New Roman"/>
                      </a:endParaRPr>
                    </a:p>
                    <a:p>
                      <a:pPr algn="ctr">
                        <a:lnSpc>
                          <a:spcPct val="115000"/>
                        </a:lnSpc>
                        <a:spcAft>
                          <a:spcPts val="0"/>
                        </a:spcAft>
                      </a:pPr>
                      <a:r>
                        <a:rPr lang="en-US" sz="1400">
                          <a:ln>
                            <a:solidFill>
                              <a:schemeClr val="tx1"/>
                            </a:solidFill>
                          </a:ln>
                          <a:latin typeface="Tahoma"/>
                          <a:ea typeface="Calibri"/>
                          <a:cs typeface="Times New Roman"/>
                        </a:rPr>
                        <a:t>250</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n>
                          <a:solidFill>
                            <a:schemeClr val="tx1"/>
                          </a:solidFill>
                        </a:ln>
                        <a:latin typeface="Tahoma"/>
                        <a:ea typeface="Calibri"/>
                        <a:cs typeface="Times New Roman"/>
                      </a:endParaRPr>
                    </a:p>
                    <a:p>
                      <a:pPr algn="ctr">
                        <a:lnSpc>
                          <a:spcPct val="115000"/>
                        </a:lnSpc>
                        <a:spcAft>
                          <a:spcPts val="0"/>
                        </a:spcAft>
                      </a:pPr>
                      <a:r>
                        <a:rPr lang="en-US" sz="1400">
                          <a:ln>
                            <a:solidFill>
                              <a:schemeClr val="tx1"/>
                            </a:solidFill>
                          </a:ln>
                          <a:latin typeface="Tahoma"/>
                          <a:ea typeface="Calibri"/>
                          <a:cs typeface="Times New Roman"/>
                        </a:rPr>
                        <a:t>65.9</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n>
                          <a:solidFill>
                            <a:schemeClr val="tx1"/>
                          </a:solidFill>
                        </a:ln>
                        <a:latin typeface="Tahoma"/>
                        <a:ea typeface="Calibri"/>
                        <a:cs typeface="Times New Roman"/>
                      </a:endParaRPr>
                    </a:p>
                    <a:p>
                      <a:pPr algn="ctr">
                        <a:lnSpc>
                          <a:spcPct val="115000"/>
                        </a:lnSpc>
                        <a:spcAft>
                          <a:spcPts val="0"/>
                        </a:spcAft>
                      </a:pPr>
                      <a:r>
                        <a:rPr lang="en-US" sz="1400">
                          <a:ln>
                            <a:solidFill>
                              <a:schemeClr val="tx1"/>
                            </a:solidFill>
                          </a:ln>
                          <a:latin typeface="Tahoma"/>
                          <a:ea typeface="Calibri"/>
                          <a:cs typeface="Times New Roman"/>
                        </a:rPr>
                        <a:t>70.0</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n>
                          <a:solidFill>
                            <a:schemeClr val="tx1"/>
                          </a:solidFill>
                        </a:ln>
                        <a:latin typeface="Tahoma"/>
                        <a:ea typeface="Calibri"/>
                        <a:cs typeface="Times New Roman"/>
                      </a:endParaRPr>
                    </a:p>
                    <a:p>
                      <a:pPr algn="ctr">
                        <a:lnSpc>
                          <a:spcPct val="115000"/>
                        </a:lnSpc>
                        <a:spcAft>
                          <a:spcPts val="0"/>
                        </a:spcAft>
                      </a:pPr>
                      <a:r>
                        <a:rPr lang="en-US" sz="1400">
                          <a:ln>
                            <a:solidFill>
                              <a:schemeClr val="tx1"/>
                            </a:solidFill>
                          </a:ln>
                          <a:latin typeface="Tahoma"/>
                          <a:ea typeface="Calibri"/>
                          <a:cs typeface="Times New Roman"/>
                        </a:rPr>
                        <a:t>82.81</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n>
                          <a:solidFill>
                            <a:schemeClr val="tx1"/>
                          </a:solidFill>
                        </a:ln>
                        <a:latin typeface="Tahoma"/>
                        <a:ea typeface="Calibri"/>
                        <a:cs typeface="Times New Roman"/>
                      </a:endParaRPr>
                    </a:p>
                    <a:p>
                      <a:pPr algn="ctr">
                        <a:lnSpc>
                          <a:spcPct val="115000"/>
                        </a:lnSpc>
                        <a:spcAft>
                          <a:spcPts val="0"/>
                        </a:spcAft>
                      </a:pPr>
                      <a:r>
                        <a:rPr lang="en-US" sz="1400">
                          <a:ln>
                            <a:solidFill>
                              <a:schemeClr val="tx1"/>
                            </a:solidFill>
                          </a:ln>
                          <a:latin typeface="Tahoma"/>
                          <a:ea typeface="Calibri"/>
                          <a:cs typeface="Times New Roman"/>
                        </a:rPr>
                        <a:t>72.9</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59294">
                <a:tc>
                  <a:txBody>
                    <a:bodyPr/>
                    <a:lstStyle/>
                    <a:p>
                      <a:pPr>
                        <a:lnSpc>
                          <a:spcPct val="115000"/>
                        </a:lnSpc>
                        <a:spcAft>
                          <a:spcPts val="0"/>
                        </a:spcAft>
                      </a:pPr>
                      <a:r>
                        <a:rPr lang="en-US" sz="1400">
                          <a:ln>
                            <a:solidFill>
                              <a:schemeClr val="tx1"/>
                            </a:solidFill>
                          </a:ln>
                          <a:latin typeface="Tahoma"/>
                          <a:ea typeface="Calibri"/>
                          <a:cs typeface="Times New Roman"/>
                        </a:rPr>
                        <a:t> Total Hardness(mg/l)</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n>
                          <a:solidFill>
                            <a:schemeClr val="tx1"/>
                          </a:solidFill>
                        </a:ln>
                        <a:latin typeface="Tahoma"/>
                        <a:ea typeface="Calibri"/>
                        <a:cs typeface="Times New Roman"/>
                      </a:endParaRPr>
                    </a:p>
                    <a:p>
                      <a:pPr algn="ctr">
                        <a:lnSpc>
                          <a:spcPct val="115000"/>
                        </a:lnSpc>
                        <a:spcAft>
                          <a:spcPts val="0"/>
                        </a:spcAft>
                      </a:pPr>
                      <a:r>
                        <a:rPr lang="en-US" sz="1400">
                          <a:ln>
                            <a:solidFill>
                              <a:schemeClr val="tx1"/>
                            </a:solidFill>
                          </a:ln>
                          <a:latin typeface="Tahoma"/>
                          <a:ea typeface="Calibri"/>
                          <a:cs typeface="Times New Roman"/>
                        </a:rPr>
                        <a:t>200</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n>
                          <a:solidFill>
                            <a:schemeClr val="tx1"/>
                          </a:solidFill>
                        </a:ln>
                        <a:latin typeface="Tahoma"/>
                        <a:ea typeface="Calibri"/>
                        <a:cs typeface="Times New Roman"/>
                      </a:endParaRPr>
                    </a:p>
                    <a:p>
                      <a:pPr algn="ctr">
                        <a:lnSpc>
                          <a:spcPct val="115000"/>
                        </a:lnSpc>
                        <a:spcAft>
                          <a:spcPts val="0"/>
                        </a:spcAft>
                      </a:pPr>
                      <a:r>
                        <a:rPr lang="en-US" sz="1400">
                          <a:ln>
                            <a:solidFill>
                              <a:schemeClr val="tx1"/>
                            </a:solidFill>
                          </a:ln>
                          <a:latin typeface="Tahoma"/>
                          <a:ea typeface="Calibri"/>
                          <a:cs typeface="Times New Roman"/>
                        </a:rPr>
                        <a:t>200</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n>
                          <a:solidFill>
                            <a:schemeClr val="tx1"/>
                          </a:solidFill>
                        </a:ln>
                        <a:latin typeface="Tahoma"/>
                        <a:ea typeface="Calibri"/>
                        <a:cs typeface="Times New Roman"/>
                      </a:endParaRPr>
                    </a:p>
                    <a:p>
                      <a:pPr algn="ctr">
                        <a:lnSpc>
                          <a:spcPct val="115000"/>
                        </a:lnSpc>
                        <a:spcAft>
                          <a:spcPts val="0"/>
                        </a:spcAft>
                      </a:pPr>
                      <a:r>
                        <a:rPr lang="en-US" sz="1400">
                          <a:ln>
                            <a:solidFill>
                              <a:schemeClr val="tx1"/>
                            </a:solidFill>
                          </a:ln>
                          <a:latin typeface="Tahoma"/>
                          <a:ea typeface="Calibri"/>
                          <a:cs typeface="Times New Roman"/>
                        </a:rPr>
                        <a:t>0.5</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n>
                          <a:solidFill>
                            <a:schemeClr val="tx1"/>
                          </a:solidFill>
                        </a:ln>
                        <a:latin typeface="Tahoma"/>
                        <a:ea typeface="Calibri"/>
                        <a:cs typeface="Times New Roman"/>
                      </a:endParaRPr>
                    </a:p>
                    <a:p>
                      <a:pPr algn="ctr">
                        <a:lnSpc>
                          <a:spcPct val="115000"/>
                        </a:lnSpc>
                        <a:spcAft>
                          <a:spcPts val="0"/>
                        </a:spcAft>
                      </a:pPr>
                      <a:r>
                        <a:rPr lang="en-US" sz="1400">
                          <a:ln>
                            <a:solidFill>
                              <a:schemeClr val="tx1"/>
                            </a:solidFill>
                          </a:ln>
                          <a:latin typeface="Tahoma"/>
                          <a:ea typeface="Calibri"/>
                          <a:cs typeface="Times New Roman"/>
                        </a:rPr>
                        <a:t>0.6</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n>
                          <a:solidFill>
                            <a:schemeClr val="tx1"/>
                          </a:solidFill>
                        </a:ln>
                        <a:latin typeface="Tahoma"/>
                        <a:ea typeface="Calibri"/>
                        <a:cs typeface="Times New Roman"/>
                      </a:endParaRPr>
                    </a:p>
                    <a:p>
                      <a:pPr algn="ctr">
                        <a:lnSpc>
                          <a:spcPct val="115000"/>
                        </a:lnSpc>
                        <a:spcAft>
                          <a:spcPts val="0"/>
                        </a:spcAft>
                      </a:pPr>
                      <a:r>
                        <a:rPr lang="en-US" sz="1400">
                          <a:ln>
                            <a:solidFill>
                              <a:schemeClr val="tx1"/>
                            </a:solidFill>
                          </a:ln>
                          <a:latin typeface="Tahoma"/>
                          <a:ea typeface="Calibri"/>
                          <a:cs typeface="Times New Roman"/>
                        </a:rPr>
                        <a:t>0.7</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n>
                          <a:solidFill>
                            <a:schemeClr val="tx1"/>
                          </a:solidFill>
                        </a:ln>
                        <a:latin typeface="Tahoma"/>
                        <a:ea typeface="Calibri"/>
                        <a:cs typeface="Times New Roman"/>
                      </a:endParaRPr>
                    </a:p>
                    <a:p>
                      <a:pPr algn="ctr">
                        <a:lnSpc>
                          <a:spcPct val="115000"/>
                        </a:lnSpc>
                        <a:spcAft>
                          <a:spcPts val="0"/>
                        </a:spcAft>
                      </a:pPr>
                      <a:r>
                        <a:rPr lang="en-US" sz="1400">
                          <a:ln>
                            <a:solidFill>
                              <a:schemeClr val="tx1"/>
                            </a:solidFill>
                          </a:ln>
                          <a:latin typeface="Tahoma"/>
                          <a:ea typeface="Calibri"/>
                          <a:cs typeface="Times New Roman"/>
                        </a:rPr>
                        <a:t>0.6</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59294">
                <a:tc>
                  <a:txBody>
                    <a:bodyPr/>
                    <a:lstStyle/>
                    <a:p>
                      <a:pPr>
                        <a:lnSpc>
                          <a:spcPct val="115000"/>
                        </a:lnSpc>
                        <a:spcAft>
                          <a:spcPts val="0"/>
                        </a:spcAft>
                      </a:pPr>
                      <a:r>
                        <a:rPr lang="en-US" sz="1400">
                          <a:ln>
                            <a:solidFill>
                              <a:schemeClr val="tx1"/>
                            </a:solidFill>
                          </a:ln>
                          <a:latin typeface="Tahoma"/>
                          <a:ea typeface="Calibri"/>
                          <a:cs typeface="Times New Roman"/>
                        </a:rPr>
                        <a:t>Nitrate(mg/l)</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n>
                          <a:solidFill>
                            <a:schemeClr val="tx1"/>
                          </a:solidFill>
                        </a:ln>
                        <a:latin typeface="Tahoma"/>
                        <a:ea typeface="Calibri"/>
                        <a:cs typeface="Times New Roman"/>
                      </a:endParaRPr>
                    </a:p>
                    <a:p>
                      <a:pPr algn="ctr">
                        <a:lnSpc>
                          <a:spcPct val="115000"/>
                        </a:lnSpc>
                        <a:spcAft>
                          <a:spcPts val="0"/>
                        </a:spcAft>
                      </a:pPr>
                      <a:r>
                        <a:rPr lang="en-US" sz="1400">
                          <a:ln>
                            <a:solidFill>
                              <a:schemeClr val="tx1"/>
                            </a:solidFill>
                          </a:ln>
                          <a:latin typeface="Tahoma"/>
                          <a:ea typeface="Calibri"/>
                          <a:cs typeface="Times New Roman"/>
                        </a:rPr>
                        <a:t>40</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n>
                          <a:solidFill>
                            <a:schemeClr val="tx1"/>
                          </a:solidFill>
                        </a:ln>
                        <a:latin typeface="Tahoma"/>
                        <a:ea typeface="Calibri"/>
                        <a:cs typeface="Times New Roman"/>
                      </a:endParaRPr>
                    </a:p>
                    <a:p>
                      <a:pPr algn="ctr">
                        <a:lnSpc>
                          <a:spcPct val="115000"/>
                        </a:lnSpc>
                        <a:spcAft>
                          <a:spcPts val="0"/>
                        </a:spcAft>
                      </a:pPr>
                      <a:r>
                        <a:rPr lang="en-US" sz="1400">
                          <a:ln>
                            <a:solidFill>
                              <a:schemeClr val="tx1"/>
                            </a:solidFill>
                          </a:ln>
                          <a:latin typeface="Tahoma"/>
                          <a:ea typeface="Calibri"/>
                          <a:cs typeface="Times New Roman"/>
                        </a:rPr>
                        <a:t>45</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n>
                          <a:solidFill>
                            <a:schemeClr val="tx1"/>
                          </a:solidFill>
                        </a:ln>
                        <a:latin typeface="Tahoma"/>
                        <a:ea typeface="Calibri"/>
                        <a:cs typeface="Times New Roman"/>
                      </a:endParaRPr>
                    </a:p>
                    <a:p>
                      <a:pPr algn="ctr">
                        <a:lnSpc>
                          <a:spcPct val="115000"/>
                        </a:lnSpc>
                        <a:spcAft>
                          <a:spcPts val="0"/>
                        </a:spcAft>
                      </a:pPr>
                      <a:r>
                        <a:rPr lang="en-US" sz="1400">
                          <a:ln>
                            <a:solidFill>
                              <a:schemeClr val="tx1"/>
                            </a:solidFill>
                          </a:ln>
                          <a:latin typeface="Tahoma"/>
                          <a:ea typeface="Calibri"/>
                          <a:cs typeface="Times New Roman"/>
                        </a:rPr>
                        <a:t>10.97</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n>
                          <a:solidFill>
                            <a:schemeClr val="tx1"/>
                          </a:solidFill>
                        </a:ln>
                        <a:latin typeface="Tahoma"/>
                        <a:ea typeface="Calibri"/>
                        <a:cs typeface="Times New Roman"/>
                      </a:endParaRPr>
                    </a:p>
                    <a:p>
                      <a:pPr algn="ctr">
                        <a:lnSpc>
                          <a:spcPct val="115000"/>
                        </a:lnSpc>
                        <a:spcAft>
                          <a:spcPts val="0"/>
                        </a:spcAft>
                      </a:pPr>
                      <a:r>
                        <a:rPr lang="en-US" sz="1400">
                          <a:ln>
                            <a:solidFill>
                              <a:schemeClr val="tx1"/>
                            </a:solidFill>
                          </a:ln>
                          <a:latin typeface="Tahoma"/>
                          <a:ea typeface="Calibri"/>
                          <a:cs typeface="Times New Roman"/>
                        </a:rPr>
                        <a:t>10.90</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n>
                          <a:solidFill>
                            <a:schemeClr val="tx1"/>
                          </a:solidFill>
                        </a:ln>
                        <a:latin typeface="Tahoma"/>
                        <a:ea typeface="Calibri"/>
                        <a:cs typeface="Times New Roman"/>
                      </a:endParaRPr>
                    </a:p>
                    <a:p>
                      <a:pPr algn="ctr">
                        <a:lnSpc>
                          <a:spcPct val="115000"/>
                        </a:lnSpc>
                        <a:spcAft>
                          <a:spcPts val="0"/>
                        </a:spcAft>
                      </a:pPr>
                      <a:r>
                        <a:rPr lang="en-US" sz="1400">
                          <a:ln>
                            <a:solidFill>
                              <a:schemeClr val="tx1"/>
                            </a:solidFill>
                          </a:ln>
                          <a:latin typeface="Tahoma"/>
                          <a:ea typeface="Calibri"/>
                          <a:cs typeface="Times New Roman"/>
                        </a:rPr>
                        <a:t>10.83</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n>
                          <a:solidFill>
                            <a:schemeClr val="tx1"/>
                          </a:solidFill>
                        </a:ln>
                        <a:latin typeface="Tahoma"/>
                        <a:ea typeface="Calibri"/>
                        <a:cs typeface="Times New Roman"/>
                      </a:endParaRPr>
                    </a:p>
                    <a:p>
                      <a:pPr algn="ctr">
                        <a:lnSpc>
                          <a:spcPct val="115000"/>
                        </a:lnSpc>
                        <a:spcAft>
                          <a:spcPts val="0"/>
                        </a:spcAft>
                      </a:pPr>
                      <a:r>
                        <a:rPr lang="en-US" sz="1400">
                          <a:ln>
                            <a:solidFill>
                              <a:schemeClr val="tx1"/>
                            </a:solidFill>
                          </a:ln>
                          <a:latin typeface="Tahoma"/>
                          <a:ea typeface="Calibri"/>
                          <a:cs typeface="Times New Roman"/>
                        </a:rPr>
                        <a:t>10.90</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59294">
                <a:tc>
                  <a:txBody>
                    <a:bodyPr/>
                    <a:lstStyle/>
                    <a:p>
                      <a:pPr>
                        <a:lnSpc>
                          <a:spcPct val="115000"/>
                        </a:lnSpc>
                        <a:spcAft>
                          <a:spcPts val="0"/>
                        </a:spcAft>
                      </a:pPr>
                      <a:r>
                        <a:rPr lang="en-US" sz="1400">
                          <a:ln>
                            <a:solidFill>
                              <a:schemeClr val="tx1"/>
                            </a:solidFill>
                          </a:ln>
                          <a:latin typeface="Tahoma"/>
                          <a:ea typeface="Calibri"/>
                          <a:cs typeface="Times New Roman"/>
                        </a:rPr>
                        <a:t>Total faecal count (cfu)</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n>
                          <a:solidFill>
                            <a:schemeClr val="tx1"/>
                          </a:solidFill>
                        </a:ln>
                        <a:latin typeface="Tahoma"/>
                        <a:ea typeface="Calibri"/>
                        <a:cs typeface="Times New Roman"/>
                      </a:endParaRPr>
                    </a:p>
                    <a:p>
                      <a:pPr algn="ctr">
                        <a:lnSpc>
                          <a:spcPct val="115000"/>
                        </a:lnSpc>
                        <a:spcAft>
                          <a:spcPts val="0"/>
                        </a:spcAft>
                      </a:pPr>
                      <a:r>
                        <a:rPr lang="en-US" sz="1400">
                          <a:ln>
                            <a:solidFill>
                              <a:schemeClr val="tx1"/>
                            </a:solidFill>
                          </a:ln>
                          <a:latin typeface="Tahoma"/>
                          <a:ea typeface="Calibri"/>
                          <a:cs typeface="Times New Roman"/>
                        </a:rPr>
                        <a:t>0</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n>
                          <a:solidFill>
                            <a:schemeClr val="tx1"/>
                          </a:solidFill>
                        </a:ln>
                        <a:latin typeface="Tahoma"/>
                        <a:ea typeface="Calibri"/>
                        <a:cs typeface="Times New Roman"/>
                      </a:endParaRPr>
                    </a:p>
                    <a:p>
                      <a:pPr algn="ctr">
                        <a:lnSpc>
                          <a:spcPct val="115000"/>
                        </a:lnSpc>
                        <a:spcAft>
                          <a:spcPts val="0"/>
                        </a:spcAft>
                      </a:pPr>
                      <a:r>
                        <a:rPr lang="en-US" sz="1400">
                          <a:ln>
                            <a:solidFill>
                              <a:schemeClr val="tx1"/>
                            </a:solidFill>
                          </a:ln>
                          <a:latin typeface="Tahoma"/>
                          <a:ea typeface="Calibri"/>
                          <a:cs typeface="Times New Roman"/>
                        </a:rPr>
                        <a:t>N/A</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n>
                          <a:solidFill>
                            <a:schemeClr val="tx1"/>
                          </a:solidFill>
                        </a:ln>
                        <a:latin typeface="Tahoma"/>
                        <a:ea typeface="Calibri"/>
                        <a:cs typeface="Times New Roman"/>
                      </a:endParaRPr>
                    </a:p>
                    <a:p>
                      <a:pPr algn="ctr">
                        <a:lnSpc>
                          <a:spcPct val="115000"/>
                        </a:lnSpc>
                        <a:spcAft>
                          <a:spcPts val="0"/>
                        </a:spcAft>
                      </a:pPr>
                      <a:r>
                        <a:rPr lang="en-US" sz="1400">
                          <a:ln>
                            <a:solidFill>
                              <a:schemeClr val="tx1"/>
                            </a:solidFill>
                          </a:ln>
                          <a:latin typeface="Tahoma"/>
                          <a:ea typeface="Calibri"/>
                          <a:cs typeface="Times New Roman"/>
                        </a:rPr>
                        <a:t>22</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n>
                          <a:solidFill>
                            <a:schemeClr val="tx1"/>
                          </a:solidFill>
                        </a:ln>
                        <a:latin typeface="Tahoma"/>
                        <a:ea typeface="Calibri"/>
                        <a:cs typeface="Times New Roman"/>
                      </a:endParaRPr>
                    </a:p>
                    <a:p>
                      <a:pPr algn="ctr">
                        <a:lnSpc>
                          <a:spcPct val="115000"/>
                        </a:lnSpc>
                        <a:spcAft>
                          <a:spcPts val="0"/>
                        </a:spcAft>
                      </a:pPr>
                      <a:r>
                        <a:rPr lang="en-US" sz="1400">
                          <a:ln>
                            <a:solidFill>
                              <a:schemeClr val="tx1"/>
                            </a:solidFill>
                          </a:ln>
                          <a:latin typeface="Tahoma"/>
                          <a:ea typeface="Calibri"/>
                          <a:cs typeface="Times New Roman"/>
                        </a:rPr>
                        <a:t>22</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dirty="0">
                        <a:ln>
                          <a:solidFill>
                            <a:schemeClr val="tx1"/>
                          </a:solidFill>
                        </a:ln>
                        <a:latin typeface="Tahoma"/>
                        <a:ea typeface="Calibri"/>
                        <a:cs typeface="Times New Roman"/>
                      </a:endParaRPr>
                    </a:p>
                    <a:p>
                      <a:pPr algn="ctr">
                        <a:lnSpc>
                          <a:spcPct val="115000"/>
                        </a:lnSpc>
                        <a:spcAft>
                          <a:spcPts val="0"/>
                        </a:spcAft>
                      </a:pPr>
                      <a:r>
                        <a:rPr lang="en-US" sz="1400" dirty="0">
                          <a:ln>
                            <a:solidFill>
                              <a:schemeClr val="tx1"/>
                            </a:solidFill>
                          </a:ln>
                          <a:latin typeface="Tahoma"/>
                          <a:ea typeface="Calibri"/>
                          <a:cs typeface="Times New Roman"/>
                        </a:rPr>
                        <a:t>22</a:t>
                      </a:r>
                      <a:endParaRPr lang="en-GB" sz="1400" dirty="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n>
                          <a:solidFill>
                            <a:schemeClr val="tx1"/>
                          </a:solidFill>
                        </a:ln>
                        <a:latin typeface="Tahoma"/>
                        <a:ea typeface="Calibri"/>
                        <a:cs typeface="Times New Roman"/>
                      </a:endParaRPr>
                    </a:p>
                    <a:p>
                      <a:pPr algn="ctr">
                        <a:lnSpc>
                          <a:spcPct val="115000"/>
                        </a:lnSpc>
                        <a:spcAft>
                          <a:spcPts val="0"/>
                        </a:spcAft>
                      </a:pPr>
                      <a:r>
                        <a:rPr lang="en-US" sz="1400">
                          <a:ln>
                            <a:solidFill>
                              <a:schemeClr val="tx1"/>
                            </a:solidFill>
                          </a:ln>
                          <a:latin typeface="Tahoma"/>
                          <a:ea typeface="Calibri"/>
                          <a:cs typeface="Times New Roman"/>
                        </a:rPr>
                        <a:t>22</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59294">
                <a:tc>
                  <a:txBody>
                    <a:bodyPr/>
                    <a:lstStyle/>
                    <a:p>
                      <a:pPr>
                        <a:lnSpc>
                          <a:spcPct val="115000"/>
                        </a:lnSpc>
                        <a:spcAft>
                          <a:spcPts val="0"/>
                        </a:spcAft>
                      </a:pPr>
                      <a:r>
                        <a:rPr lang="en-US" sz="1400">
                          <a:ln>
                            <a:solidFill>
                              <a:schemeClr val="tx1"/>
                            </a:solidFill>
                          </a:ln>
                          <a:latin typeface="Tahoma"/>
                          <a:ea typeface="Calibri"/>
                          <a:cs typeface="Times New Roman"/>
                        </a:rPr>
                        <a:t> Total E-Coli Count(cfu)</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n>
                          <a:solidFill>
                            <a:schemeClr val="tx1"/>
                          </a:solidFill>
                        </a:ln>
                        <a:latin typeface="Tahoma"/>
                        <a:ea typeface="Calibri"/>
                        <a:cs typeface="Times New Roman"/>
                      </a:endParaRPr>
                    </a:p>
                    <a:p>
                      <a:pPr algn="ctr">
                        <a:lnSpc>
                          <a:spcPct val="115000"/>
                        </a:lnSpc>
                        <a:spcAft>
                          <a:spcPts val="0"/>
                        </a:spcAft>
                      </a:pPr>
                      <a:r>
                        <a:rPr lang="en-US" sz="1400">
                          <a:ln>
                            <a:solidFill>
                              <a:schemeClr val="tx1"/>
                            </a:solidFill>
                          </a:ln>
                          <a:latin typeface="Tahoma"/>
                          <a:ea typeface="Calibri"/>
                          <a:cs typeface="Times New Roman"/>
                        </a:rPr>
                        <a:t>0</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n>
                          <a:solidFill>
                            <a:schemeClr val="tx1"/>
                          </a:solidFill>
                        </a:ln>
                        <a:latin typeface="Tahoma"/>
                        <a:ea typeface="Calibri"/>
                        <a:cs typeface="Times New Roman"/>
                      </a:endParaRPr>
                    </a:p>
                    <a:p>
                      <a:pPr algn="ctr">
                        <a:lnSpc>
                          <a:spcPct val="115000"/>
                        </a:lnSpc>
                        <a:spcAft>
                          <a:spcPts val="0"/>
                        </a:spcAft>
                      </a:pPr>
                      <a:r>
                        <a:rPr lang="en-US" sz="1400">
                          <a:ln>
                            <a:solidFill>
                              <a:schemeClr val="tx1"/>
                            </a:solidFill>
                          </a:ln>
                          <a:latin typeface="Tahoma"/>
                          <a:ea typeface="Calibri"/>
                          <a:cs typeface="Times New Roman"/>
                        </a:rPr>
                        <a:t>N/A</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n>
                          <a:solidFill>
                            <a:schemeClr val="tx1"/>
                          </a:solidFill>
                        </a:ln>
                        <a:latin typeface="Tahoma"/>
                        <a:ea typeface="Calibri"/>
                        <a:cs typeface="Times New Roman"/>
                      </a:endParaRPr>
                    </a:p>
                    <a:p>
                      <a:pPr algn="ctr">
                        <a:lnSpc>
                          <a:spcPct val="115000"/>
                        </a:lnSpc>
                        <a:spcAft>
                          <a:spcPts val="0"/>
                        </a:spcAft>
                      </a:pPr>
                      <a:r>
                        <a:rPr lang="en-US" sz="1400">
                          <a:ln>
                            <a:solidFill>
                              <a:schemeClr val="tx1"/>
                            </a:solidFill>
                          </a:ln>
                          <a:latin typeface="Tahoma"/>
                          <a:ea typeface="Calibri"/>
                          <a:cs typeface="Times New Roman"/>
                        </a:rPr>
                        <a:t>9</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n>
                          <a:solidFill>
                            <a:schemeClr val="tx1"/>
                          </a:solidFill>
                        </a:ln>
                        <a:latin typeface="Tahoma"/>
                        <a:ea typeface="Calibri"/>
                        <a:cs typeface="Times New Roman"/>
                      </a:endParaRPr>
                    </a:p>
                    <a:p>
                      <a:pPr algn="ctr">
                        <a:lnSpc>
                          <a:spcPct val="115000"/>
                        </a:lnSpc>
                        <a:spcAft>
                          <a:spcPts val="0"/>
                        </a:spcAft>
                      </a:pPr>
                      <a:r>
                        <a:rPr lang="en-US" sz="1400">
                          <a:ln>
                            <a:solidFill>
                              <a:schemeClr val="tx1"/>
                            </a:solidFill>
                          </a:ln>
                          <a:latin typeface="Tahoma"/>
                          <a:ea typeface="Calibri"/>
                          <a:cs typeface="Times New Roman"/>
                        </a:rPr>
                        <a:t>12</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n>
                          <a:solidFill>
                            <a:schemeClr val="tx1"/>
                          </a:solidFill>
                        </a:ln>
                        <a:latin typeface="Tahoma"/>
                        <a:ea typeface="Calibri"/>
                        <a:cs typeface="Times New Roman"/>
                      </a:endParaRPr>
                    </a:p>
                    <a:p>
                      <a:pPr algn="ctr">
                        <a:lnSpc>
                          <a:spcPct val="115000"/>
                        </a:lnSpc>
                        <a:spcAft>
                          <a:spcPts val="0"/>
                        </a:spcAft>
                      </a:pPr>
                      <a:r>
                        <a:rPr lang="en-US" sz="1400">
                          <a:ln>
                            <a:solidFill>
                              <a:schemeClr val="tx1"/>
                            </a:solidFill>
                          </a:ln>
                          <a:latin typeface="Tahoma"/>
                          <a:ea typeface="Calibri"/>
                          <a:cs typeface="Times New Roman"/>
                        </a:rPr>
                        <a:t>18</a:t>
                      </a:r>
                      <a:endParaRPr lang="en-GB" sz="140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dirty="0">
                        <a:ln>
                          <a:solidFill>
                            <a:schemeClr val="tx1"/>
                          </a:solidFill>
                        </a:ln>
                        <a:latin typeface="Tahoma"/>
                        <a:ea typeface="Calibri"/>
                        <a:cs typeface="Times New Roman"/>
                      </a:endParaRPr>
                    </a:p>
                    <a:p>
                      <a:pPr algn="ctr">
                        <a:lnSpc>
                          <a:spcPct val="115000"/>
                        </a:lnSpc>
                        <a:spcAft>
                          <a:spcPts val="0"/>
                        </a:spcAft>
                      </a:pPr>
                      <a:r>
                        <a:rPr lang="en-US" sz="1400" dirty="0">
                          <a:ln>
                            <a:solidFill>
                              <a:schemeClr val="tx1"/>
                            </a:solidFill>
                          </a:ln>
                          <a:latin typeface="Tahoma"/>
                          <a:ea typeface="Calibri"/>
                          <a:cs typeface="Times New Roman"/>
                        </a:rPr>
                        <a:t>13</a:t>
                      </a:r>
                      <a:endParaRPr lang="en-GB" sz="1400" dirty="0">
                        <a:ln>
                          <a:solidFill>
                            <a:schemeClr val="tx1"/>
                          </a:solidFill>
                        </a:ln>
                        <a:latin typeface="Calibri"/>
                        <a:ea typeface="Calibri"/>
                        <a:cs typeface="Times New Roman"/>
                      </a:endParaRPr>
                    </a:p>
                  </a:txBody>
                  <a:tcPr marL="65764" marR="657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advClick="0" advTm="10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2800" b="1" dirty="0" smtClean="0"/>
              <a:t>Table 3:  The </a:t>
            </a:r>
            <a:r>
              <a:rPr lang="en-US" sz="2800" b="1" dirty="0" err="1" smtClean="0"/>
              <a:t>physico</a:t>
            </a:r>
            <a:r>
              <a:rPr lang="en-US" sz="2800" b="1" dirty="0" smtClean="0"/>
              <a:t>-chemical and microbial analysis results of downstream. </a:t>
            </a:r>
            <a:r>
              <a:rPr lang="en-GB" sz="2800" b="1" dirty="0" smtClean="0"/>
              <a:t/>
            </a:r>
            <a:br>
              <a:rPr lang="en-GB" sz="2800" b="1" dirty="0" smtClean="0"/>
            </a:br>
            <a:endParaRPr lang="en-GB" sz="2800" b="1" dirty="0"/>
          </a:p>
        </p:txBody>
      </p:sp>
      <p:graphicFrame>
        <p:nvGraphicFramePr>
          <p:cNvPr id="4" name="Content Placeholder 3"/>
          <p:cNvGraphicFramePr>
            <a:graphicFrameLocks noGrp="1"/>
          </p:cNvGraphicFramePr>
          <p:nvPr>
            <p:ph idx="1"/>
          </p:nvPr>
        </p:nvGraphicFramePr>
        <p:xfrm>
          <a:off x="304800" y="914400"/>
          <a:ext cx="8839201" cy="6046470"/>
        </p:xfrm>
        <a:graphic>
          <a:graphicData uri="http://schemas.openxmlformats.org/drawingml/2006/table">
            <a:tbl>
              <a:tblPr/>
              <a:tblGrid>
                <a:gridCol w="1783347"/>
                <a:gridCol w="1084481"/>
                <a:gridCol w="1216812"/>
                <a:gridCol w="1163053"/>
                <a:gridCol w="1163053"/>
                <a:gridCol w="1163053"/>
                <a:gridCol w="1265402"/>
              </a:tblGrid>
              <a:tr h="646477">
                <a:tc>
                  <a:txBody>
                    <a:bodyPr/>
                    <a:lstStyle/>
                    <a:p>
                      <a:pPr>
                        <a:lnSpc>
                          <a:spcPct val="115000"/>
                        </a:lnSpc>
                        <a:spcAft>
                          <a:spcPts val="0"/>
                        </a:spcAft>
                      </a:pPr>
                      <a:r>
                        <a:rPr lang="en-US" sz="1500" b="0" dirty="0">
                          <a:ln>
                            <a:solidFill>
                              <a:schemeClr val="tx1"/>
                            </a:solidFill>
                          </a:ln>
                          <a:latin typeface="Tahoma"/>
                          <a:ea typeface="Calibri"/>
                          <a:cs typeface="Times New Roman"/>
                        </a:rPr>
                        <a:t>Parameter</a:t>
                      </a:r>
                      <a:endParaRPr lang="en-GB" sz="1500" b="0" dirty="0">
                        <a:ln>
                          <a:solidFill>
                            <a:schemeClr val="tx1"/>
                          </a:solidFill>
                        </a:ln>
                        <a:latin typeface="Calibri"/>
                        <a:ea typeface="Calibri"/>
                        <a:cs typeface="Times New Roman"/>
                      </a:endParaRPr>
                    </a:p>
                  </a:txBody>
                  <a:tcPr marL="56598" marR="56598"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500" b="0" dirty="0">
                          <a:ln>
                            <a:solidFill>
                              <a:schemeClr val="tx1"/>
                            </a:solidFill>
                          </a:ln>
                          <a:latin typeface="Tahoma"/>
                          <a:ea typeface="Calibri"/>
                          <a:cs typeface="Times New Roman"/>
                        </a:rPr>
                        <a:t>FMEMV Standard</a:t>
                      </a:r>
                      <a:endParaRPr lang="en-GB" sz="1500" b="0" dirty="0">
                        <a:ln>
                          <a:solidFill>
                            <a:schemeClr val="tx1"/>
                          </a:solidFill>
                        </a:ln>
                        <a:latin typeface="Calibri"/>
                        <a:ea typeface="Calibri"/>
                        <a:cs typeface="Times New Roman"/>
                      </a:endParaRPr>
                    </a:p>
                  </a:txBody>
                  <a:tcPr marL="56598" marR="56598"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500" b="0" dirty="0">
                          <a:ln>
                            <a:solidFill>
                              <a:schemeClr val="tx1"/>
                            </a:solidFill>
                          </a:ln>
                          <a:latin typeface="Tahoma"/>
                          <a:ea typeface="Calibri"/>
                          <a:cs typeface="Times New Roman"/>
                        </a:rPr>
                        <a:t>WHO Standard (2008)</a:t>
                      </a:r>
                      <a:endParaRPr lang="en-GB" sz="1500" b="0" dirty="0">
                        <a:ln>
                          <a:solidFill>
                            <a:schemeClr val="tx1"/>
                          </a:solidFill>
                        </a:ln>
                        <a:latin typeface="Calibri"/>
                        <a:ea typeface="Calibri"/>
                        <a:cs typeface="Times New Roman"/>
                      </a:endParaRPr>
                    </a:p>
                  </a:txBody>
                  <a:tcPr marL="56598" marR="56598"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500" b="0" dirty="0">
                          <a:ln>
                            <a:solidFill>
                              <a:schemeClr val="tx1"/>
                            </a:solidFill>
                          </a:ln>
                          <a:latin typeface="Tahoma"/>
                          <a:ea typeface="Calibri"/>
                          <a:cs typeface="Times New Roman"/>
                        </a:rPr>
                        <a:t>Down-stream 1</a:t>
                      </a:r>
                      <a:endParaRPr lang="en-GB" sz="1500" b="0" dirty="0">
                        <a:ln>
                          <a:solidFill>
                            <a:schemeClr val="tx1"/>
                          </a:solidFill>
                        </a:ln>
                        <a:latin typeface="Calibri"/>
                        <a:ea typeface="Calibri"/>
                        <a:cs typeface="Times New Roman"/>
                      </a:endParaRPr>
                    </a:p>
                  </a:txBody>
                  <a:tcPr marL="56598" marR="56598"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500" b="0">
                          <a:ln>
                            <a:solidFill>
                              <a:schemeClr val="tx1"/>
                            </a:solidFill>
                          </a:ln>
                          <a:latin typeface="Tahoma"/>
                          <a:ea typeface="Calibri"/>
                          <a:cs typeface="Times New Roman"/>
                        </a:rPr>
                        <a:t>Down-stream  2</a:t>
                      </a:r>
                      <a:endParaRPr lang="en-GB" sz="1500" b="0">
                        <a:ln>
                          <a:solidFill>
                            <a:schemeClr val="tx1"/>
                          </a:solidFill>
                        </a:ln>
                        <a:latin typeface="Calibri"/>
                        <a:ea typeface="Calibri"/>
                        <a:cs typeface="Times New Roman"/>
                      </a:endParaRPr>
                    </a:p>
                  </a:txBody>
                  <a:tcPr marL="56598" marR="56598"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500" b="0" dirty="0">
                          <a:ln>
                            <a:solidFill>
                              <a:schemeClr val="tx1"/>
                            </a:solidFill>
                          </a:ln>
                          <a:latin typeface="Tahoma"/>
                          <a:ea typeface="Calibri"/>
                          <a:cs typeface="Times New Roman"/>
                        </a:rPr>
                        <a:t>Down-stream 3</a:t>
                      </a:r>
                      <a:endParaRPr lang="en-GB" sz="1500" b="0" dirty="0">
                        <a:ln>
                          <a:solidFill>
                            <a:schemeClr val="tx1"/>
                          </a:solidFill>
                        </a:ln>
                        <a:latin typeface="Calibri"/>
                        <a:ea typeface="Calibri"/>
                        <a:cs typeface="Times New Roman"/>
                      </a:endParaRPr>
                    </a:p>
                  </a:txBody>
                  <a:tcPr marL="56598" marR="56598"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500" b="0">
                          <a:ln>
                            <a:solidFill>
                              <a:schemeClr val="tx1"/>
                            </a:solidFill>
                          </a:ln>
                          <a:latin typeface="Tahoma"/>
                          <a:ea typeface="Calibri"/>
                          <a:cs typeface="Times New Roman"/>
                        </a:rPr>
                        <a:t>Mean value</a:t>
                      </a:r>
                      <a:endParaRPr lang="en-GB" sz="1500" b="0">
                        <a:ln>
                          <a:solidFill>
                            <a:schemeClr val="tx1"/>
                          </a:solidFill>
                        </a:ln>
                        <a:latin typeface="Calibri"/>
                        <a:ea typeface="Calibri"/>
                        <a:cs typeface="Times New Roman"/>
                      </a:endParaRPr>
                    </a:p>
                  </a:txBody>
                  <a:tcPr marL="56598" marR="56598"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05552">
                <a:tc>
                  <a:txBody>
                    <a:bodyPr/>
                    <a:lstStyle/>
                    <a:p>
                      <a:pPr>
                        <a:lnSpc>
                          <a:spcPct val="115000"/>
                        </a:lnSpc>
                        <a:spcAft>
                          <a:spcPts val="0"/>
                        </a:spcAft>
                      </a:pPr>
                      <a:r>
                        <a:rPr lang="en-US" sz="1500" b="0">
                          <a:ln>
                            <a:solidFill>
                              <a:schemeClr val="tx1"/>
                            </a:solidFill>
                          </a:ln>
                          <a:latin typeface="Tahoma"/>
                          <a:ea typeface="Calibri"/>
                          <a:cs typeface="Times New Roman"/>
                        </a:rPr>
                        <a:t>pH</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500" b="0" dirty="0">
                          <a:ln>
                            <a:solidFill>
                              <a:schemeClr val="tx1"/>
                            </a:solidFill>
                          </a:ln>
                          <a:latin typeface="Tahoma"/>
                          <a:ea typeface="Calibri"/>
                          <a:cs typeface="Times New Roman"/>
                        </a:rPr>
                        <a:t>6.5 - 8.5</a:t>
                      </a:r>
                      <a:endParaRPr lang="en-GB" sz="1500" b="0" dirty="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500" b="0" dirty="0">
                          <a:ln>
                            <a:solidFill>
                              <a:schemeClr val="tx1"/>
                            </a:solidFill>
                          </a:ln>
                          <a:latin typeface="Tahoma"/>
                          <a:ea typeface="Calibri"/>
                          <a:cs typeface="Times New Roman"/>
                        </a:rPr>
                        <a:t>6.5 – 9.5</a:t>
                      </a:r>
                      <a:endParaRPr lang="en-GB" sz="1500" b="0" dirty="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500" b="0">
                          <a:ln>
                            <a:solidFill>
                              <a:schemeClr val="tx1"/>
                            </a:solidFill>
                          </a:ln>
                          <a:latin typeface="Tahoma"/>
                          <a:ea typeface="Calibri"/>
                          <a:cs typeface="Times New Roman"/>
                        </a:rPr>
                        <a:t>5.80</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500" b="0">
                          <a:ln>
                            <a:solidFill>
                              <a:schemeClr val="tx1"/>
                            </a:solidFill>
                          </a:ln>
                          <a:latin typeface="Tahoma"/>
                          <a:ea typeface="Calibri"/>
                          <a:cs typeface="Times New Roman"/>
                        </a:rPr>
                        <a:t>5.90</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500" b="0">
                          <a:ln>
                            <a:solidFill>
                              <a:schemeClr val="tx1"/>
                            </a:solidFill>
                          </a:ln>
                          <a:latin typeface="Tahoma"/>
                          <a:ea typeface="Calibri"/>
                          <a:cs typeface="Times New Roman"/>
                        </a:rPr>
                        <a:t>6.00</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500" b="0">
                          <a:ln>
                            <a:solidFill>
                              <a:schemeClr val="tx1"/>
                            </a:solidFill>
                          </a:ln>
                          <a:latin typeface="Tahoma"/>
                          <a:ea typeface="Calibri"/>
                          <a:cs typeface="Times New Roman"/>
                        </a:rPr>
                        <a:t>5.90</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05552">
                <a:tc>
                  <a:txBody>
                    <a:bodyPr/>
                    <a:lstStyle/>
                    <a:p>
                      <a:pPr>
                        <a:lnSpc>
                          <a:spcPct val="115000"/>
                        </a:lnSpc>
                        <a:spcAft>
                          <a:spcPts val="0"/>
                        </a:spcAft>
                      </a:pPr>
                      <a:r>
                        <a:rPr lang="en-US" sz="1500" b="0">
                          <a:ln>
                            <a:solidFill>
                              <a:schemeClr val="tx1"/>
                            </a:solidFill>
                          </a:ln>
                          <a:latin typeface="Tahoma"/>
                          <a:ea typeface="Calibri"/>
                          <a:cs typeface="Times New Roman"/>
                        </a:rPr>
                        <a:t>Temp (</a:t>
                      </a:r>
                      <a:r>
                        <a:rPr lang="en-US" sz="1500" b="0" baseline="30000">
                          <a:ln>
                            <a:solidFill>
                              <a:schemeClr val="tx1"/>
                            </a:solidFill>
                          </a:ln>
                          <a:latin typeface="Tahoma"/>
                          <a:ea typeface="Calibri"/>
                          <a:cs typeface="Times New Roman"/>
                        </a:rPr>
                        <a:t>o</a:t>
                      </a:r>
                      <a:r>
                        <a:rPr lang="en-US" sz="1500" b="0">
                          <a:ln>
                            <a:solidFill>
                              <a:schemeClr val="tx1"/>
                            </a:solidFill>
                          </a:ln>
                          <a:latin typeface="Tahoma"/>
                          <a:ea typeface="Calibri"/>
                          <a:cs typeface="Times New Roman"/>
                        </a:rPr>
                        <a:t>C)</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500" b="0">
                          <a:ln>
                            <a:solidFill>
                              <a:schemeClr val="tx1"/>
                            </a:solidFill>
                          </a:ln>
                          <a:latin typeface="Tahoma"/>
                          <a:ea typeface="Calibri"/>
                          <a:cs typeface="Times New Roman"/>
                        </a:rPr>
                        <a:t>20 – 30</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500" b="0" dirty="0">
                          <a:ln>
                            <a:solidFill>
                              <a:schemeClr val="tx1"/>
                            </a:solidFill>
                          </a:ln>
                          <a:latin typeface="Tahoma"/>
                          <a:ea typeface="Calibri"/>
                          <a:cs typeface="Times New Roman"/>
                        </a:rPr>
                        <a:t>N/A</a:t>
                      </a:r>
                      <a:endParaRPr lang="en-GB" sz="1500" b="0" dirty="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500" b="0">
                          <a:ln>
                            <a:solidFill>
                              <a:schemeClr val="tx1"/>
                            </a:solidFill>
                          </a:ln>
                          <a:latin typeface="Tahoma"/>
                          <a:ea typeface="Calibri"/>
                          <a:cs typeface="Times New Roman"/>
                        </a:rPr>
                        <a:t>27.1</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500" b="0" dirty="0">
                          <a:ln>
                            <a:solidFill>
                              <a:schemeClr val="tx1"/>
                            </a:solidFill>
                          </a:ln>
                          <a:latin typeface="Tahoma"/>
                          <a:ea typeface="Calibri"/>
                          <a:cs typeface="Times New Roman"/>
                        </a:rPr>
                        <a:t>27.3</a:t>
                      </a:r>
                      <a:endParaRPr lang="en-GB" sz="1500" b="0" dirty="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500" b="0">
                          <a:ln>
                            <a:solidFill>
                              <a:schemeClr val="tx1"/>
                            </a:solidFill>
                          </a:ln>
                          <a:latin typeface="Tahoma"/>
                          <a:ea typeface="Calibri"/>
                          <a:cs typeface="Times New Roman"/>
                        </a:rPr>
                        <a:t>27.5</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500" b="0">
                          <a:ln>
                            <a:solidFill>
                              <a:schemeClr val="tx1"/>
                            </a:solidFill>
                          </a:ln>
                          <a:latin typeface="Tahoma"/>
                          <a:ea typeface="Calibri"/>
                          <a:cs typeface="Times New Roman"/>
                        </a:rPr>
                        <a:t>27.3</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26015">
                <a:tc>
                  <a:txBody>
                    <a:bodyPr/>
                    <a:lstStyle/>
                    <a:p>
                      <a:pPr>
                        <a:lnSpc>
                          <a:spcPct val="115000"/>
                        </a:lnSpc>
                        <a:spcAft>
                          <a:spcPts val="0"/>
                        </a:spcAft>
                      </a:pPr>
                      <a:r>
                        <a:rPr lang="en-US" sz="1500" b="0" dirty="0">
                          <a:ln>
                            <a:solidFill>
                              <a:schemeClr val="tx1"/>
                            </a:solidFill>
                          </a:ln>
                          <a:latin typeface="Tahoma"/>
                          <a:ea typeface="Calibri"/>
                          <a:cs typeface="Times New Roman"/>
                        </a:rPr>
                        <a:t>Conductivity (Us/cm) </a:t>
                      </a:r>
                      <a:endParaRPr lang="en-GB" sz="1500" b="0" dirty="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a:ln>
                          <a:solidFill>
                            <a:schemeClr val="tx1"/>
                          </a:solidFill>
                        </a:ln>
                        <a:latin typeface="Tahoma"/>
                        <a:ea typeface="Calibri"/>
                        <a:cs typeface="Times New Roman"/>
                      </a:endParaRPr>
                    </a:p>
                    <a:p>
                      <a:pPr algn="ctr">
                        <a:lnSpc>
                          <a:spcPct val="115000"/>
                        </a:lnSpc>
                        <a:spcAft>
                          <a:spcPts val="0"/>
                        </a:spcAft>
                      </a:pPr>
                      <a:r>
                        <a:rPr lang="en-US" sz="1500" b="0">
                          <a:ln>
                            <a:solidFill>
                              <a:schemeClr val="tx1"/>
                            </a:solidFill>
                          </a:ln>
                          <a:latin typeface="Tahoma"/>
                          <a:ea typeface="Calibri"/>
                          <a:cs typeface="Times New Roman"/>
                        </a:rPr>
                        <a:t>100</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dirty="0">
                        <a:ln>
                          <a:solidFill>
                            <a:schemeClr val="tx1"/>
                          </a:solidFill>
                        </a:ln>
                        <a:latin typeface="Tahoma"/>
                        <a:ea typeface="Calibri"/>
                        <a:cs typeface="Times New Roman"/>
                      </a:endParaRPr>
                    </a:p>
                    <a:p>
                      <a:pPr algn="ctr">
                        <a:lnSpc>
                          <a:spcPct val="115000"/>
                        </a:lnSpc>
                        <a:spcAft>
                          <a:spcPts val="0"/>
                        </a:spcAft>
                      </a:pPr>
                      <a:r>
                        <a:rPr lang="en-US" sz="1500" b="0" dirty="0">
                          <a:ln>
                            <a:solidFill>
                              <a:schemeClr val="tx1"/>
                            </a:solidFill>
                          </a:ln>
                          <a:latin typeface="Tahoma"/>
                          <a:ea typeface="Calibri"/>
                          <a:cs typeface="Times New Roman"/>
                        </a:rPr>
                        <a:t>100</a:t>
                      </a:r>
                      <a:endParaRPr lang="en-GB" sz="1500" b="0" dirty="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a:ln>
                          <a:solidFill>
                            <a:schemeClr val="tx1"/>
                          </a:solidFill>
                        </a:ln>
                        <a:latin typeface="Tahoma"/>
                        <a:ea typeface="Calibri"/>
                        <a:cs typeface="Times New Roman"/>
                      </a:endParaRPr>
                    </a:p>
                    <a:p>
                      <a:pPr algn="ctr">
                        <a:lnSpc>
                          <a:spcPct val="115000"/>
                        </a:lnSpc>
                        <a:spcAft>
                          <a:spcPts val="0"/>
                        </a:spcAft>
                      </a:pPr>
                      <a:r>
                        <a:rPr lang="en-US" sz="1500" b="0">
                          <a:ln>
                            <a:solidFill>
                              <a:schemeClr val="tx1"/>
                            </a:solidFill>
                          </a:ln>
                          <a:latin typeface="Tahoma"/>
                          <a:ea typeface="Calibri"/>
                          <a:cs typeface="Times New Roman"/>
                        </a:rPr>
                        <a:t>11</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dirty="0">
                        <a:ln>
                          <a:solidFill>
                            <a:schemeClr val="tx1"/>
                          </a:solidFill>
                        </a:ln>
                        <a:latin typeface="Tahoma"/>
                        <a:ea typeface="Calibri"/>
                        <a:cs typeface="Times New Roman"/>
                      </a:endParaRPr>
                    </a:p>
                    <a:p>
                      <a:pPr algn="ctr">
                        <a:lnSpc>
                          <a:spcPct val="115000"/>
                        </a:lnSpc>
                        <a:spcAft>
                          <a:spcPts val="0"/>
                        </a:spcAft>
                      </a:pPr>
                      <a:r>
                        <a:rPr lang="en-US" sz="1500" b="0" dirty="0">
                          <a:ln>
                            <a:solidFill>
                              <a:schemeClr val="tx1"/>
                            </a:solidFill>
                          </a:ln>
                          <a:latin typeface="Tahoma"/>
                          <a:ea typeface="Calibri"/>
                          <a:cs typeface="Times New Roman"/>
                        </a:rPr>
                        <a:t>11</a:t>
                      </a:r>
                      <a:endParaRPr lang="en-GB" sz="1500" b="0" dirty="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a:ln>
                          <a:solidFill>
                            <a:schemeClr val="tx1"/>
                          </a:solidFill>
                        </a:ln>
                        <a:latin typeface="Tahoma"/>
                        <a:ea typeface="Calibri"/>
                        <a:cs typeface="Times New Roman"/>
                      </a:endParaRPr>
                    </a:p>
                    <a:p>
                      <a:pPr algn="ctr">
                        <a:lnSpc>
                          <a:spcPct val="115000"/>
                        </a:lnSpc>
                        <a:spcAft>
                          <a:spcPts val="0"/>
                        </a:spcAft>
                      </a:pPr>
                      <a:r>
                        <a:rPr lang="en-US" sz="1500" b="0">
                          <a:ln>
                            <a:solidFill>
                              <a:schemeClr val="tx1"/>
                            </a:solidFill>
                          </a:ln>
                          <a:latin typeface="Tahoma"/>
                          <a:ea typeface="Calibri"/>
                          <a:cs typeface="Times New Roman"/>
                        </a:rPr>
                        <a:t>14</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a:ln>
                          <a:solidFill>
                            <a:schemeClr val="tx1"/>
                          </a:solidFill>
                        </a:ln>
                        <a:latin typeface="Tahoma"/>
                        <a:ea typeface="Calibri"/>
                        <a:cs typeface="Times New Roman"/>
                      </a:endParaRPr>
                    </a:p>
                    <a:p>
                      <a:pPr algn="ctr">
                        <a:lnSpc>
                          <a:spcPct val="115000"/>
                        </a:lnSpc>
                        <a:spcAft>
                          <a:spcPts val="0"/>
                        </a:spcAft>
                      </a:pPr>
                      <a:r>
                        <a:rPr lang="en-US" sz="1500" b="0">
                          <a:ln>
                            <a:solidFill>
                              <a:schemeClr val="tx1"/>
                            </a:solidFill>
                          </a:ln>
                          <a:latin typeface="Tahoma"/>
                          <a:ea typeface="Calibri"/>
                          <a:cs typeface="Times New Roman"/>
                        </a:rPr>
                        <a:t>12</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05552">
                <a:tc>
                  <a:txBody>
                    <a:bodyPr/>
                    <a:lstStyle/>
                    <a:p>
                      <a:pPr>
                        <a:lnSpc>
                          <a:spcPct val="115000"/>
                        </a:lnSpc>
                        <a:spcAft>
                          <a:spcPts val="0"/>
                        </a:spcAft>
                      </a:pPr>
                      <a:r>
                        <a:rPr lang="en-US" sz="1500" b="0">
                          <a:ln>
                            <a:solidFill>
                              <a:schemeClr val="tx1"/>
                            </a:solidFill>
                          </a:ln>
                          <a:latin typeface="Tahoma"/>
                          <a:ea typeface="Calibri"/>
                          <a:cs typeface="Times New Roman"/>
                        </a:rPr>
                        <a:t>Turbidity (NTU) </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500" b="0" dirty="0">
                          <a:ln>
                            <a:solidFill>
                              <a:schemeClr val="tx1"/>
                            </a:solidFill>
                          </a:ln>
                          <a:latin typeface="Tahoma"/>
                          <a:ea typeface="Calibri"/>
                          <a:cs typeface="Times New Roman"/>
                        </a:rPr>
                        <a:t>10</a:t>
                      </a:r>
                      <a:endParaRPr lang="en-GB" sz="1500" b="0" dirty="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500" b="0">
                          <a:ln>
                            <a:solidFill>
                              <a:schemeClr val="tx1"/>
                            </a:solidFill>
                          </a:ln>
                          <a:latin typeface="Tahoma"/>
                          <a:ea typeface="Calibri"/>
                          <a:cs typeface="Times New Roman"/>
                        </a:rPr>
                        <a:t>5</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500" b="0">
                          <a:ln>
                            <a:solidFill>
                              <a:schemeClr val="tx1"/>
                            </a:solidFill>
                          </a:ln>
                          <a:latin typeface="Tahoma"/>
                          <a:ea typeface="Calibri"/>
                          <a:cs typeface="Times New Roman"/>
                        </a:rPr>
                        <a:t>15.48</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500" b="0">
                          <a:ln>
                            <a:solidFill>
                              <a:schemeClr val="tx1"/>
                            </a:solidFill>
                          </a:ln>
                          <a:latin typeface="Tahoma"/>
                          <a:ea typeface="Calibri"/>
                          <a:cs typeface="Times New Roman"/>
                        </a:rPr>
                        <a:t>15.60</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500" b="0" dirty="0">
                          <a:ln>
                            <a:solidFill>
                              <a:schemeClr val="tx1"/>
                            </a:solidFill>
                          </a:ln>
                          <a:latin typeface="Tahoma"/>
                          <a:ea typeface="Calibri"/>
                          <a:cs typeface="Times New Roman"/>
                        </a:rPr>
                        <a:t>16.14</a:t>
                      </a:r>
                      <a:endParaRPr lang="en-GB" sz="1500" b="0" dirty="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500" b="0">
                          <a:ln>
                            <a:solidFill>
                              <a:schemeClr val="tx1"/>
                            </a:solidFill>
                          </a:ln>
                          <a:latin typeface="Tahoma"/>
                          <a:ea typeface="Calibri"/>
                          <a:cs typeface="Times New Roman"/>
                        </a:rPr>
                        <a:t>15.74</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26015">
                <a:tc>
                  <a:txBody>
                    <a:bodyPr/>
                    <a:lstStyle/>
                    <a:p>
                      <a:pPr>
                        <a:lnSpc>
                          <a:spcPct val="115000"/>
                        </a:lnSpc>
                        <a:spcAft>
                          <a:spcPts val="0"/>
                        </a:spcAft>
                      </a:pPr>
                      <a:r>
                        <a:rPr lang="en-US" sz="1500" b="0" dirty="0">
                          <a:ln>
                            <a:solidFill>
                              <a:schemeClr val="tx1"/>
                            </a:solidFill>
                          </a:ln>
                          <a:latin typeface="Tahoma"/>
                          <a:ea typeface="Calibri"/>
                          <a:cs typeface="Times New Roman"/>
                        </a:rPr>
                        <a:t>DO (mg/l) </a:t>
                      </a:r>
                      <a:endParaRPr lang="en-GB" sz="1500" b="0" dirty="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a:ln>
                          <a:solidFill>
                            <a:schemeClr val="tx1"/>
                          </a:solidFill>
                        </a:ln>
                        <a:latin typeface="Tahoma"/>
                        <a:ea typeface="Calibri"/>
                        <a:cs typeface="Times New Roman"/>
                      </a:endParaRPr>
                    </a:p>
                    <a:p>
                      <a:pPr algn="ctr">
                        <a:lnSpc>
                          <a:spcPct val="115000"/>
                        </a:lnSpc>
                        <a:spcAft>
                          <a:spcPts val="0"/>
                        </a:spcAft>
                      </a:pPr>
                      <a:r>
                        <a:rPr lang="en-US" sz="1500" b="0">
                          <a:ln>
                            <a:solidFill>
                              <a:schemeClr val="tx1"/>
                            </a:solidFill>
                          </a:ln>
                          <a:latin typeface="Tahoma"/>
                          <a:ea typeface="Calibri"/>
                          <a:cs typeface="Times New Roman"/>
                        </a:rPr>
                        <a:t>&gt;4</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a:ln>
                          <a:solidFill>
                            <a:schemeClr val="tx1"/>
                          </a:solidFill>
                        </a:ln>
                        <a:latin typeface="Tahoma"/>
                        <a:ea typeface="Calibri"/>
                        <a:cs typeface="Times New Roman"/>
                      </a:endParaRPr>
                    </a:p>
                    <a:p>
                      <a:pPr algn="ctr">
                        <a:lnSpc>
                          <a:spcPct val="115000"/>
                        </a:lnSpc>
                        <a:spcAft>
                          <a:spcPts val="0"/>
                        </a:spcAft>
                      </a:pPr>
                      <a:r>
                        <a:rPr lang="en-US" sz="1500" b="0">
                          <a:ln>
                            <a:solidFill>
                              <a:schemeClr val="tx1"/>
                            </a:solidFill>
                          </a:ln>
                          <a:latin typeface="Tahoma"/>
                          <a:ea typeface="Calibri"/>
                          <a:cs typeface="Times New Roman"/>
                        </a:rPr>
                        <a:t>4</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a:ln>
                          <a:solidFill>
                            <a:schemeClr val="tx1"/>
                          </a:solidFill>
                        </a:ln>
                        <a:latin typeface="Tahoma"/>
                        <a:ea typeface="Calibri"/>
                        <a:cs typeface="Times New Roman"/>
                      </a:endParaRPr>
                    </a:p>
                    <a:p>
                      <a:pPr algn="ctr">
                        <a:lnSpc>
                          <a:spcPct val="115000"/>
                        </a:lnSpc>
                        <a:spcAft>
                          <a:spcPts val="0"/>
                        </a:spcAft>
                      </a:pPr>
                      <a:r>
                        <a:rPr lang="en-US" sz="1500" b="0">
                          <a:ln>
                            <a:solidFill>
                              <a:schemeClr val="tx1"/>
                            </a:solidFill>
                          </a:ln>
                          <a:latin typeface="Tahoma"/>
                          <a:ea typeface="Calibri"/>
                          <a:cs typeface="Times New Roman"/>
                        </a:rPr>
                        <a:t>3.57</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a:ln>
                          <a:solidFill>
                            <a:schemeClr val="tx1"/>
                          </a:solidFill>
                        </a:ln>
                        <a:latin typeface="Tahoma"/>
                        <a:ea typeface="Calibri"/>
                        <a:cs typeface="Times New Roman"/>
                      </a:endParaRPr>
                    </a:p>
                    <a:p>
                      <a:pPr algn="ctr">
                        <a:lnSpc>
                          <a:spcPct val="115000"/>
                        </a:lnSpc>
                        <a:spcAft>
                          <a:spcPts val="0"/>
                        </a:spcAft>
                      </a:pPr>
                      <a:r>
                        <a:rPr lang="en-US" sz="1500" b="0">
                          <a:ln>
                            <a:solidFill>
                              <a:schemeClr val="tx1"/>
                            </a:solidFill>
                          </a:ln>
                          <a:latin typeface="Tahoma"/>
                          <a:ea typeface="Calibri"/>
                          <a:cs typeface="Times New Roman"/>
                        </a:rPr>
                        <a:t>3.80</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a:ln>
                          <a:solidFill>
                            <a:schemeClr val="tx1"/>
                          </a:solidFill>
                        </a:ln>
                        <a:latin typeface="Tahoma"/>
                        <a:ea typeface="Calibri"/>
                        <a:cs typeface="Times New Roman"/>
                      </a:endParaRPr>
                    </a:p>
                    <a:p>
                      <a:pPr algn="ctr">
                        <a:lnSpc>
                          <a:spcPct val="115000"/>
                        </a:lnSpc>
                        <a:spcAft>
                          <a:spcPts val="0"/>
                        </a:spcAft>
                      </a:pPr>
                      <a:r>
                        <a:rPr lang="en-US" sz="1500" b="0">
                          <a:ln>
                            <a:solidFill>
                              <a:schemeClr val="tx1"/>
                            </a:solidFill>
                          </a:ln>
                          <a:latin typeface="Tahoma"/>
                          <a:ea typeface="Calibri"/>
                          <a:cs typeface="Times New Roman"/>
                        </a:rPr>
                        <a:t>3.85</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a:ln>
                          <a:solidFill>
                            <a:schemeClr val="tx1"/>
                          </a:solidFill>
                        </a:ln>
                        <a:latin typeface="Tahoma"/>
                        <a:ea typeface="Calibri"/>
                        <a:cs typeface="Times New Roman"/>
                      </a:endParaRPr>
                    </a:p>
                    <a:p>
                      <a:pPr algn="ctr">
                        <a:lnSpc>
                          <a:spcPct val="115000"/>
                        </a:lnSpc>
                        <a:spcAft>
                          <a:spcPts val="0"/>
                        </a:spcAft>
                      </a:pPr>
                      <a:r>
                        <a:rPr lang="en-US" sz="1500" b="0">
                          <a:ln>
                            <a:solidFill>
                              <a:schemeClr val="tx1"/>
                            </a:solidFill>
                          </a:ln>
                          <a:latin typeface="Tahoma"/>
                          <a:ea typeface="Calibri"/>
                          <a:cs typeface="Times New Roman"/>
                        </a:rPr>
                        <a:t>3.80</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05552">
                <a:tc>
                  <a:txBody>
                    <a:bodyPr/>
                    <a:lstStyle/>
                    <a:p>
                      <a:pPr>
                        <a:lnSpc>
                          <a:spcPct val="115000"/>
                        </a:lnSpc>
                        <a:spcAft>
                          <a:spcPts val="0"/>
                        </a:spcAft>
                      </a:pPr>
                      <a:r>
                        <a:rPr lang="en-US" sz="1500" b="0">
                          <a:ln>
                            <a:solidFill>
                              <a:schemeClr val="tx1"/>
                            </a:solidFill>
                          </a:ln>
                          <a:latin typeface="Tahoma"/>
                          <a:ea typeface="Calibri"/>
                          <a:cs typeface="Times New Roman"/>
                        </a:rPr>
                        <a:t>BOD (Mg/l) </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500" b="0">
                          <a:ln>
                            <a:solidFill>
                              <a:schemeClr val="tx1"/>
                            </a:solidFill>
                          </a:ln>
                          <a:latin typeface="Tahoma"/>
                          <a:ea typeface="Calibri"/>
                          <a:cs typeface="Times New Roman"/>
                        </a:rPr>
                        <a:t>10</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500" b="0">
                          <a:ln>
                            <a:solidFill>
                              <a:schemeClr val="tx1"/>
                            </a:solidFill>
                          </a:ln>
                          <a:latin typeface="Tahoma"/>
                          <a:ea typeface="Calibri"/>
                          <a:cs typeface="Times New Roman"/>
                        </a:rPr>
                        <a:t>6</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500" b="0">
                          <a:ln>
                            <a:solidFill>
                              <a:schemeClr val="tx1"/>
                            </a:solidFill>
                          </a:ln>
                          <a:latin typeface="Tahoma"/>
                          <a:ea typeface="Calibri"/>
                          <a:cs typeface="Times New Roman"/>
                        </a:rPr>
                        <a:t>0.79</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500" b="0">
                          <a:ln>
                            <a:solidFill>
                              <a:schemeClr val="tx1"/>
                            </a:solidFill>
                          </a:ln>
                          <a:latin typeface="Tahoma"/>
                          <a:ea typeface="Calibri"/>
                          <a:cs typeface="Times New Roman"/>
                        </a:rPr>
                        <a:t>0.70</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500" b="0">
                          <a:ln>
                            <a:solidFill>
                              <a:schemeClr val="tx1"/>
                            </a:solidFill>
                          </a:ln>
                          <a:latin typeface="Tahoma"/>
                          <a:ea typeface="Calibri"/>
                          <a:cs typeface="Times New Roman"/>
                        </a:rPr>
                        <a:t>0.61</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500" b="0">
                          <a:ln>
                            <a:solidFill>
                              <a:schemeClr val="tx1"/>
                            </a:solidFill>
                          </a:ln>
                          <a:latin typeface="Tahoma"/>
                          <a:ea typeface="Calibri"/>
                          <a:cs typeface="Times New Roman"/>
                        </a:rPr>
                        <a:t>0.70</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26015">
                <a:tc>
                  <a:txBody>
                    <a:bodyPr/>
                    <a:lstStyle/>
                    <a:p>
                      <a:pPr>
                        <a:lnSpc>
                          <a:spcPct val="115000"/>
                        </a:lnSpc>
                        <a:spcAft>
                          <a:spcPts val="0"/>
                        </a:spcAft>
                      </a:pPr>
                      <a:r>
                        <a:rPr lang="en-US" sz="1500" b="0" dirty="0">
                          <a:ln>
                            <a:solidFill>
                              <a:schemeClr val="tx1"/>
                            </a:solidFill>
                          </a:ln>
                          <a:latin typeface="Tahoma"/>
                          <a:ea typeface="Calibri"/>
                          <a:cs typeface="Times New Roman"/>
                        </a:rPr>
                        <a:t> Total Dissolved solid(mg/l)</a:t>
                      </a:r>
                      <a:endParaRPr lang="en-GB" sz="1500" b="0" dirty="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a:ln>
                          <a:solidFill>
                            <a:schemeClr val="tx1"/>
                          </a:solidFill>
                        </a:ln>
                        <a:latin typeface="Tahoma"/>
                        <a:ea typeface="Calibri"/>
                        <a:cs typeface="Times New Roman"/>
                      </a:endParaRPr>
                    </a:p>
                    <a:p>
                      <a:pPr algn="ctr">
                        <a:lnSpc>
                          <a:spcPct val="115000"/>
                        </a:lnSpc>
                        <a:spcAft>
                          <a:spcPts val="0"/>
                        </a:spcAft>
                      </a:pPr>
                      <a:r>
                        <a:rPr lang="en-US" sz="1500" b="0">
                          <a:ln>
                            <a:solidFill>
                              <a:schemeClr val="tx1"/>
                            </a:solidFill>
                          </a:ln>
                          <a:latin typeface="Tahoma"/>
                          <a:ea typeface="Calibri"/>
                          <a:cs typeface="Times New Roman"/>
                        </a:rPr>
                        <a:t>250</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a:ln>
                          <a:solidFill>
                            <a:schemeClr val="tx1"/>
                          </a:solidFill>
                        </a:ln>
                        <a:latin typeface="Tahoma"/>
                        <a:ea typeface="Calibri"/>
                        <a:cs typeface="Times New Roman"/>
                      </a:endParaRPr>
                    </a:p>
                    <a:p>
                      <a:pPr algn="ctr">
                        <a:lnSpc>
                          <a:spcPct val="115000"/>
                        </a:lnSpc>
                        <a:spcAft>
                          <a:spcPts val="0"/>
                        </a:spcAft>
                      </a:pPr>
                      <a:r>
                        <a:rPr lang="en-US" sz="1500" b="0">
                          <a:ln>
                            <a:solidFill>
                              <a:schemeClr val="tx1"/>
                            </a:solidFill>
                          </a:ln>
                          <a:latin typeface="Tahoma"/>
                          <a:ea typeface="Calibri"/>
                          <a:cs typeface="Times New Roman"/>
                        </a:rPr>
                        <a:t>250</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dirty="0">
                        <a:ln>
                          <a:solidFill>
                            <a:schemeClr val="tx1"/>
                          </a:solidFill>
                        </a:ln>
                        <a:latin typeface="Tahoma"/>
                        <a:ea typeface="Calibri"/>
                        <a:cs typeface="Times New Roman"/>
                      </a:endParaRPr>
                    </a:p>
                    <a:p>
                      <a:pPr algn="ctr">
                        <a:lnSpc>
                          <a:spcPct val="115000"/>
                        </a:lnSpc>
                        <a:spcAft>
                          <a:spcPts val="0"/>
                        </a:spcAft>
                      </a:pPr>
                      <a:r>
                        <a:rPr lang="en-US" sz="1500" b="0" dirty="0">
                          <a:ln>
                            <a:solidFill>
                              <a:schemeClr val="tx1"/>
                            </a:solidFill>
                          </a:ln>
                          <a:latin typeface="Tahoma"/>
                          <a:ea typeface="Calibri"/>
                          <a:cs typeface="Times New Roman"/>
                        </a:rPr>
                        <a:t>7.10</a:t>
                      </a:r>
                      <a:endParaRPr lang="en-GB" sz="1500" b="0" dirty="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a:ln>
                          <a:solidFill>
                            <a:schemeClr val="tx1"/>
                          </a:solidFill>
                        </a:ln>
                        <a:latin typeface="Tahoma"/>
                        <a:ea typeface="Calibri"/>
                        <a:cs typeface="Times New Roman"/>
                      </a:endParaRPr>
                    </a:p>
                    <a:p>
                      <a:pPr algn="ctr">
                        <a:lnSpc>
                          <a:spcPct val="115000"/>
                        </a:lnSpc>
                        <a:spcAft>
                          <a:spcPts val="0"/>
                        </a:spcAft>
                      </a:pPr>
                      <a:r>
                        <a:rPr lang="en-US" sz="1500" b="0">
                          <a:ln>
                            <a:solidFill>
                              <a:schemeClr val="tx1"/>
                            </a:solidFill>
                          </a:ln>
                          <a:latin typeface="Tahoma"/>
                          <a:ea typeface="Calibri"/>
                          <a:cs typeface="Times New Roman"/>
                        </a:rPr>
                        <a:t>7.60</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a:ln>
                          <a:solidFill>
                            <a:schemeClr val="tx1"/>
                          </a:solidFill>
                        </a:ln>
                        <a:latin typeface="Tahoma"/>
                        <a:ea typeface="Calibri"/>
                        <a:cs typeface="Times New Roman"/>
                      </a:endParaRPr>
                    </a:p>
                    <a:p>
                      <a:pPr algn="ctr">
                        <a:lnSpc>
                          <a:spcPct val="115000"/>
                        </a:lnSpc>
                        <a:spcAft>
                          <a:spcPts val="0"/>
                        </a:spcAft>
                      </a:pPr>
                      <a:r>
                        <a:rPr lang="en-US" sz="1500" b="0">
                          <a:ln>
                            <a:solidFill>
                              <a:schemeClr val="tx1"/>
                            </a:solidFill>
                          </a:ln>
                          <a:latin typeface="Tahoma"/>
                          <a:ea typeface="Calibri"/>
                          <a:cs typeface="Times New Roman"/>
                        </a:rPr>
                        <a:t>8.70</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a:ln>
                          <a:solidFill>
                            <a:schemeClr val="tx1"/>
                          </a:solidFill>
                        </a:ln>
                        <a:latin typeface="Tahoma"/>
                        <a:ea typeface="Calibri"/>
                        <a:cs typeface="Times New Roman"/>
                      </a:endParaRPr>
                    </a:p>
                    <a:p>
                      <a:pPr algn="ctr">
                        <a:lnSpc>
                          <a:spcPct val="115000"/>
                        </a:lnSpc>
                        <a:spcAft>
                          <a:spcPts val="0"/>
                        </a:spcAft>
                      </a:pPr>
                      <a:r>
                        <a:rPr lang="en-US" sz="1500" b="0">
                          <a:ln>
                            <a:solidFill>
                              <a:schemeClr val="tx1"/>
                            </a:solidFill>
                          </a:ln>
                          <a:latin typeface="Tahoma"/>
                          <a:ea typeface="Calibri"/>
                          <a:cs typeface="Times New Roman"/>
                        </a:rPr>
                        <a:t>7.80</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26015">
                <a:tc>
                  <a:txBody>
                    <a:bodyPr/>
                    <a:lstStyle/>
                    <a:p>
                      <a:pPr>
                        <a:lnSpc>
                          <a:spcPct val="115000"/>
                        </a:lnSpc>
                        <a:spcAft>
                          <a:spcPts val="0"/>
                        </a:spcAft>
                      </a:pPr>
                      <a:r>
                        <a:rPr lang="en-US" sz="1500" b="0">
                          <a:ln>
                            <a:solidFill>
                              <a:schemeClr val="tx1"/>
                            </a:solidFill>
                          </a:ln>
                          <a:latin typeface="Tahoma"/>
                          <a:ea typeface="Calibri"/>
                          <a:cs typeface="Times New Roman"/>
                        </a:rPr>
                        <a:t> Total Chloride(mg/l)</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a:ln>
                          <a:solidFill>
                            <a:schemeClr val="tx1"/>
                          </a:solidFill>
                        </a:ln>
                        <a:latin typeface="Tahoma"/>
                        <a:ea typeface="Calibri"/>
                        <a:cs typeface="Times New Roman"/>
                      </a:endParaRPr>
                    </a:p>
                    <a:p>
                      <a:pPr algn="ctr">
                        <a:lnSpc>
                          <a:spcPct val="115000"/>
                        </a:lnSpc>
                        <a:spcAft>
                          <a:spcPts val="0"/>
                        </a:spcAft>
                      </a:pPr>
                      <a:r>
                        <a:rPr lang="en-US" sz="1500" b="0">
                          <a:ln>
                            <a:solidFill>
                              <a:schemeClr val="tx1"/>
                            </a:solidFill>
                          </a:ln>
                          <a:latin typeface="Tahoma"/>
                          <a:ea typeface="Calibri"/>
                          <a:cs typeface="Times New Roman"/>
                        </a:rPr>
                        <a:t>250</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a:ln>
                          <a:solidFill>
                            <a:schemeClr val="tx1"/>
                          </a:solidFill>
                        </a:ln>
                        <a:latin typeface="Tahoma"/>
                        <a:ea typeface="Calibri"/>
                        <a:cs typeface="Times New Roman"/>
                      </a:endParaRPr>
                    </a:p>
                    <a:p>
                      <a:pPr algn="ctr">
                        <a:lnSpc>
                          <a:spcPct val="115000"/>
                        </a:lnSpc>
                        <a:spcAft>
                          <a:spcPts val="0"/>
                        </a:spcAft>
                      </a:pPr>
                      <a:r>
                        <a:rPr lang="en-US" sz="1500" b="0">
                          <a:ln>
                            <a:solidFill>
                              <a:schemeClr val="tx1"/>
                            </a:solidFill>
                          </a:ln>
                          <a:latin typeface="Tahoma"/>
                          <a:ea typeface="Calibri"/>
                          <a:cs typeface="Times New Roman"/>
                        </a:rPr>
                        <a:t>250</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a:ln>
                          <a:solidFill>
                            <a:schemeClr val="tx1"/>
                          </a:solidFill>
                        </a:ln>
                        <a:latin typeface="Tahoma"/>
                        <a:ea typeface="Calibri"/>
                        <a:cs typeface="Times New Roman"/>
                      </a:endParaRPr>
                    </a:p>
                    <a:p>
                      <a:pPr algn="ctr">
                        <a:lnSpc>
                          <a:spcPct val="115000"/>
                        </a:lnSpc>
                        <a:spcAft>
                          <a:spcPts val="0"/>
                        </a:spcAft>
                      </a:pPr>
                      <a:r>
                        <a:rPr lang="en-US" sz="1500" b="0">
                          <a:ln>
                            <a:solidFill>
                              <a:schemeClr val="tx1"/>
                            </a:solidFill>
                          </a:ln>
                          <a:latin typeface="Tahoma"/>
                          <a:ea typeface="Calibri"/>
                          <a:cs typeface="Times New Roman"/>
                        </a:rPr>
                        <a:t>150</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a:ln>
                          <a:solidFill>
                            <a:schemeClr val="tx1"/>
                          </a:solidFill>
                        </a:ln>
                        <a:latin typeface="Tahoma"/>
                        <a:ea typeface="Calibri"/>
                        <a:cs typeface="Times New Roman"/>
                      </a:endParaRPr>
                    </a:p>
                    <a:p>
                      <a:pPr algn="ctr">
                        <a:lnSpc>
                          <a:spcPct val="115000"/>
                        </a:lnSpc>
                        <a:spcAft>
                          <a:spcPts val="0"/>
                        </a:spcAft>
                      </a:pPr>
                      <a:r>
                        <a:rPr lang="en-US" sz="1500" b="0">
                          <a:ln>
                            <a:solidFill>
                              <a:schemeClr val="tx1"/>
                            </a:solidFill>
                          </a:ln>
                          <a:latin typeface="Tahoma"/>
                          <a:ea typeface="Calibri"/>
                          <a:cs typeface="Times New Roman"/>
                        </a:rPr>
                        <a:t>172.6</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a:ln>
                          <a:solidFill>
                            <a:schemeClr val="tx1"/>
                          </a:solidFill>
                        </a:ln>
                        <a:latin typeface="Tahoma"/>
                        <a:ea typeface="Calibri"/>
                        <a:cs typeface="Times New Roman"/>
                      </a:endParaRPr>
                    </a:p>
                    <a:p>
                      <a:pPr algn="ctr">
                        <a:lnSpc>
                          <a:spcPct val="115000"/>
                        </a:lnSpc>
                        <a:spcAft>
                          <a:spcPts val="0"/>
                        </a:spcAft>
                      </a:pPr>
                      <a:r>
                        <a:rPr lang="en-US" sz="1500" b="0">
                          <a:ln>
                            <a:solidFill>
                              <a:schemeClr val="tx1"/>
                            </a:solidFill>
                          </a:ln>
                          <a:latin typeface="Tahoma"/>
                          <a:ea typeface="Calibri"/>
                          <a:cs typeface="Times New Roman"/>
                        </a:rPr>
                        <a:t>224</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a:ln>
                          <a:solidFill>
                            <a:schemeClr val="tx1"/>
                          </a:solidFill>
                        </a:ln>
                        <a:latin typeface="Tahoma"/>
                        <a:ea typeface="Calibri"/>
                        <a:cs typeface="Times New Roman"/>
                      </a:endParaRPr>
                    </a:p>
                    <a:p>
                      <a:pPr algn="ctr">
                        <a:lnSpc>
                          <a:spcPct val="115000"/>
                        </a:lnSpc>
                        <a:spcAft>
                          <a:spcPts val="0"/>
                        </a:spcAft>
                      </a:pPr>
                      <a:r>
                        <a:rPr lang="en-US" sz="1500" b="0">
                          <a:ln>
                            <a:solidFill>
                              <a:schemeClr val="tx1"/>
                            </a:solidFill>
                          </a:ln>
                          <a:latin typeface="Tahoma"/>
                          <a:ea typeface="Calibri"/>
                          <a:cs typeface="Times New Roman"/>
                        </a:rPr>
                        <a:t>182.2</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26015">
                <a:tc>
                  <a:txBody>
                    <a:bodyPr/>
                    <a:lstStyle/>
                    <a:p>
                      <a:pPr>
                        <a:lnSpc>
                          <a:spcPct val="115000"/>
                        </a:lnSpc>
                        <a:spcAft>
                          <a:spcPts val="0"/>
                        </a:spcAft>
                      </a:pPr>
                      <a:r>
                        <a:rPr lang="en-US" sz="1500" b="0">
                          <a:ln>
                            <a:solidFill>
                              <a:schemeClr val="tx1"/>
                            </a:solidFill>
                          </a:ln>
                          <a:latin typeface="Tahoma"/>
                          <a:ea typeface="Calibri"/>
                          <a:cs typeface="Times New Roman"/>
                        </a:rPr>
                        <a:t> Total Hardness(mg/l)</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a:ln>
                          <a:solidFill>
                            <a:schemeClr val="tx1"/>
                          </a:solidFill>
                        </a:ln>
                        <a:latin typeface="Tahoma"/>
                        <a:ea typeface="Calibri"/>
                        <a:cs typeface="Times New Roman"/>
                      </a:endParaRPr>
                    </a:p>
                    <a:p>
                      <a:pPr algn="ctr">
                        <a:lnSpc>
                          <a:spcPct val="115000"/>
                        </a:lnSpc>
                        <a:spcAft>
                          <a:spcPts val="0"/>
                        </a:spcAft>
                      </a:pPr>
                      <a:r>
                        <a:rPr lang="en-US" sz="1500" b="0">
                          <a:ln>
                            <a:solidFill>
                              <a:schemeClr val="tx1"/>
                            </a:solidFill>
                          </a:ln>
                          <a:latin typeface="Tahoma"/>
                          <a:ea typeface="Calibri"/>
                          <a:cs typeface="Times New Roman"/>
                        </a:rPr>
                        <a:t>200</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a:ln>
                          <a:solidFill>
                            <a:schemeClr val="tx1"/>
                          </a:solidFill>
                        </a:ln>
                        <a:latin typeface="Tahoma"/>
                        <a:ea typeface="Calibri"/>
                        <a:cs typeface="Times New Roman"/>
                      </a:endParaRPr>
                    </a:p>
                    <a:p>
                      <a:pPr algn="ctr">
                        <a:lnSpc>
                          <a:spcPct val="115000"/>
                        </a:lnSpc>
                        <a:spcAft>
                          <a:spcPts val="0"/>
                        </a:spcAft>
                      </a:pPr>
                      <a:r>
                        <a:rPr lang="en-US" sz="1500" b="0">
                          <a:ln>
                            <a:solidFill>
                              <a:schemeClr val="tx1"/>
                            </a:solidFill>
                          </a:ln>
                          <a:latin typeface="Tahoma"/>
                          <a:ea typeface="Calibri"/>
                          <a:cs typeface="Times New Roman"/>
                        </a:rPr>
                        <a:t>200</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a:ln>
                          <a:solidFill>
                            <a:schemeClr val="tx1"/>
                          </a:solidFill>
                        </a:ln>
                        <a:latin typeface="Tahoma"/>
                        <a:ea typeface="Calibri"/>
                        <a:cs typeface="Times New Roman"/>
                      </a:endParaRPr>
                    </a:p>
                    <a:p>
                      <a:pPr algn="ctr">
                        <a:lnSpc>
                          <a:spcPct val="115000"/>
                        </a:lnSpc>
                        <a:spcAft>
                          <a:spcPts val="0"/>
                        </a:spcAft>
                      </a:pPr>
                      <a:r>
                        <a:rPr lang="en-US" sz="1500" b="0">
                          <a:ln>
                            <a:solidFill>
                              <a:schemeClr val="tx1"/>
                            </a:solidFill>
                          </a:ln>
                          <a:latin typeface="Tahoma"/>
                          <a:ea typeface="Calibri"/>
                          <a:cs typeface="Times New Roman"/>
                        </a:rPr>
                        <a:t>0.65</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a:ln>
                          <a:solidFill>
                            <a:schemeClr val="tx1"/>
                          </a:solidFill>
                        </a:ln>
                        <a:latin typeface="Tahoma"/>
                        <a:ea typeface="Calibri"/>
                        <a:cs typeface="Times New Roman"/>
                      </a:endParaRPr>
                    </a:p>
                    <a:p>
                      <a:pPr algn="ctr">
                        <a:lnSpc>
                          <a:spcPct val="115000"/>
                        </a:lnSpc>
                        <a:spcAft>
                          <a:spcPts val="0"/>
                        </a:spcAft>
                      </a:pPr>
                      <a:r>
                        <a:rPr lang="en-US" sz="1500" b="0">
                          <a:ln>
                            <a:solidFill>
                              <a:schemeClr val="tx1"/>
                            </a:solidFill>
                          </a:ln>
                          <a:latin typeface="Tahoma"/>
                          <a:ea typeface="Calibri"/>
                          <a:cs typeface="Times New Roman"/>
                        </a:rPr>
                        <a:t>0.70</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dirty="0">
                        <a:ln>
                          <a:solidFill>
                            <a:schemeClr val="tx1"/>
                          </a:solidFill>
                        </a:ln>
                        <a:latin typeface="Tahoma"/>
                        <a:ea typeface="Calibri"/>
                        <a:cs typeface="Times New Roman"/>
                      </a:endParaRPr>
                    </a:p>
                    <a:p>
                      <a:pPr algn="ctr">
                        <a:lnSpc>
                          <a:spcPct val="115000"/>
                        </a:lnSpc>
                        <a:spcAft>
                          <a:spcPts val="0"/>
                        </a:spcAft>
                      </a:pPr>
                      <a:r>
                        <a:rPr lang="en-US" sz="1500" b="0" dirty="0">
                          <a:ln>
                            <a:solidFill>
                              <a:schemeClr val="tx1"/>
                            </a:solidFill>
                          </a:ln>
                          <a:latin typeface="Tahoma"/>
                          <a:ea typeface="Calibri"/>
                          <a:cs typeface="Times New Roman"/>
                        </a:rPr>
                        <a:t>0.75</a:t>
                      </a:r>
                      <a:endParaRPr lang="en-GB" sz="1500" b="0" dirty="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a:ln>
                          <a:solidFill>
                            <a:schemeClr val="tx1"/>
                          </a:solidFill>
                        </a:ln>
                        <a:latin typeface="Tahoma"/>
                        <a:ea typeface="Calibri"/>
                        <a:cs typeface="Times New Roman"/>
                      </a:endParaRPr>
                    </a:p>
                    <a:p>
                      <a:pPr algn="ctr">
                        <a:lnSpc>
                          <a:spcPct val="115000"/>
                        </a:lnSpc>
                        <a:spcAft>
                          <a:spcPts val="0"/>
                        </a:spcAft>
                      </a:pPr>
                      <a:r>
                        <a:rPr lang="en-US" sz="1500" b="0">
                          <a:ln>
                            <a:solidFill>
                              <a:schemeClr val="tx1"/>
                            </a:solidFill>
                          </a:ln>
                          <a:latin typeface="Tahoma"/>
                          <a:ea typeface="Calibri"/>
                          <a:cs typeface="Times New Roman"/>
                        </a:rPr>
                        <a:t>0.70</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26015">
                <a:tc>
                  <a:txBody>
                    <a:bodyPr/>
                    <a:lstStyle/>
                    <a:p>
                      <a:pPr>
                        <a:lnSpc>
                          <a:spcPct val="115000"/>
                        </a:lnSpc>
                        <a:spcAft>
                          <a:spcPts val="0"/>
                        </a:spcAft>
                      </a:pPr>
                      <a:r>
                        <a:rPr lang="en-US" sz="1500" b="0">
                          <a:ln>
                            <a:solidFill>
                              <a:schemeClr val="tx1"/>
                            </a:solidFill>
                          </a:ln>
                          <a:latin typeface="Tahoma"/>
                          <a:ea typeface="Calibri"/>
                          <a:cs typeface="Times New Roman"/>
                        </a:rPr>
                        <a:t>Nitrate(mg/l)</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a:ln>
                          <a:solidFill>
                            <a:schemeClr val="tx1"/>
                          </a:solidFill>
                        </a:ln>
                        <a:latin typeface="Tahoma"/>
                        <a:ea typeface="Calibri"/>
                        <a:cs typeface="Times New Roman"/>
                      </a:endParaRPr>
                    </a:p>
                    <a:p>
                      <a:pPr algn="ctr">
                        <a:lnSpc>
                          <a:spcPct val="115000"/>
                        </a:lnSpc>
                        <a:spcAft>
                          <a:spcPts val="0"/>
                        </a:spcAft>
                      </a:pPr>
                      <a:r>
                        <a:rPr lang="en-US" sz="1500" b="0">
                          <a:ln>
                            <a:solidFill>
                              <a:schemeClr val="tx1"/>
                            </a:solidFill>
                          </a:ln>
                          <a:latin typeface="Tahoma"/>
                          <a:ea typeface="Calibri"/>
                          <a:cs typeface="Times New Roman"/>
                        </a:rPr>
                        <a:t>40</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a:ln>
                          <a:solidFill>
                            <a:schemeClr val="tx1"/>
                          </a:solidFill>
                        </a:ln>
                        <a:latin typeface="Tahoma"/>
                        <a:ea typeface="Calibri"/>
                        <a:cs typeface="Times New Roman"/>
                      </a:endParaRPr>
                    </a:p>
                    <a:p>
                      <a:pPr algn="ctr">
                        <a:lnSpc>
                          <a:spcPct val="115000"/>
                        </a:lnSpc>
                        <a:spcAft>
                          <a:spcPts val="0"/>
                        </a:spcAft>
                      </a:pPr>
                      <a:r>
                        <a:rPr lang="en-US" sz="1500" b="0">
                          <a:ln>
                            <a:solidFill>
                              <a:schemeClr val="tx1"/>
                            </a:solidFill>
                          </a:ln>
                          <a:latin typeface="Tahoma"/>
                          <a:ea typeface="Calibri"/>
                          <a:cs typeface="Times New Roman"/>
                        </a:rPr>
                        <a:t>45</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a:ln>
                          <a:solidFill>
                            <a:schemeClr val="tx1"/>
                          </a:solidFill>
                        </a:ln>
                        <a:latin typeface="Tahoma"/>
                        <a:ea typeface="Calibri"/>
                        <a:cs typeface="Times New Roman"/>
                      </a:endParaRPr>
                    </a:p>
                    <a:p>
                      <a:pPr algn="ctr">
                        <a:lnSpc>
                          <a:spcPct val="115000"/>
                        </a:lnSpc>
                        <a:spcAft>
                          <a:spcPts val="0"/>
                        </a:spcAft>
                      </a:pPr>
                      <a:r>
                        <a:rPr lang="en-US" sz="1500" b="0">
                          <a:ln>
                            <a:solidFill>
                              <a:schemeClr val="tx1"/>
                            </a:solidFill>
                          </a:ln>
                          <a:latin typeface="Tahoma"/>
                          <a:ea typeface="Calibri"/>
                          <a:cs typeface="Times New Roman"/>
                        </a:rPr>
                        <a:t>0.36</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a:ln>
                          <a:solidFill>
                            <a:schemeClr val="tx1"/>
                          </a:solidFill>
                        </a:ln>
                        <a:latin typeface="Tahoma"/>
                        <a:ea typeface="Calibri"/>
                        <a:cs typeface="Times New Roman"/>
                      </a:endParaRPr>
                    </a:p>
                    <a:p>
                      <a:pPr algn="ctr">
                        <a:lnSpc>
                          <a:spcPct val="115000"/>
                        </a:lnSpc>
                        <a:spcAft>
                          <a:spcPts val="0"/>
                        </a:spcAft>
                      </a:pPr>
                      <a:r>
                        <a:rPr lang="en-US" sz="1500" b="0">
                          <a:ln>
                            <a:solidFill>
                              <a:schemeClr val="tx1"/>
                            </a:solidFill>
                          </a:ln>
                          <a:latin typeface="Tahoma"/>
                          <a:ea typeface="Calibri"/>
                          <a:cs typeface="Times New Roman"/>
                        </a:rPr>
                        <a:t>0.28</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a:ln>
                          <a:solidFill>
                            <a:schemeClr val="tx1"/>
                          </a:solidFill>
                        </a:ln>
                        <a:latin typeface="Tahoma"/>
                        <a:ea typeface="Calibri"/>
                        <a:cs typeface="Times New Roman"/>
                      </a:endParaRPr>
                    </a:p>
                    <a:p>
                      <a:pPr algn="ctr">
                        <a:lnSpc>
                          <a:spcPct val="115000"/>
                        </a:lnSpc>
                        <a:spcAft>
                          <a:spcPts val="0"/>
                        </a:spcAft>
                      </a:pPr>
                      <a:r>
                        <a:rPr lang="en-US" sz="1500" b="0">
                          <a:ln>
                            <a:solidFill>
                              <a:schemeClr val="tx1"/>
                            </a:solidFill>
                          </a:ln>
                          <a:latin typeface="Tahoma"/>
                          <a:ea typeface="Calibri"/>
                          <a:cs typeface="Times New Roman"/>
                        </a:rPr>
                        <a:t>0.26</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a:ln>
                          <a:solidFill>
                            <a:schemeClr val="tx1"/>
                          </a:solidFill>
                        </a:ln>
                        <a:latin typeface="Tahoma"/>
                        <a:ea typeface="Calibri"/>
                        <a:cs typeface="Times New Roman"/>
                      </a:endParaRPr>
                    </a:p>
                    <a:p>
                      <a:pPr algn="ctr">
                        <a:lnSpc>
                          <a:spcPct val="115000"/>
                        </a:lnSpc>
                        <a:spcAft>
                          <a:spcPts val="0"/>
                        </a:spcAft>
                      </a:pPr>
                      <a:r>
                        <a:rPr lang="en-US" sz="1500" b="0">
                          <a:ln>
                            <a:solidFill>
                              <a:schemeClr val="tx1"/>
                            </a:solidFill>
                          </a:ln>
                          <a:latin typeface="Tahoma"/>
                          <a:ea typeface="Calibri"/>
                          <a:cs typeface="Times New Roman"/>
                        </a:rPr>
                        <a:t>0.30</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26015">
                <a:tc>
                  <a:txBody>
                    <a:bodyPr/>
                    <a:lstStyle/>
                    <a:p>
                      <a:pPr>
                        <a:lnSpc>
                          <a:spcPct val="115000"/>
                        </a:lnSpc>
                        <a:spcAft>
                          <a:spcPts val="0"/>
                        </a:spcAft>
                      </a:pPr>
                      <a:r>
                        <a:rPr lang="en-US" sz="1500" b="0">
                          <a:ln>
                            <a:solidFill>
                              <a:schemeClr val="tx1"/>
                            </a:solidFill>
                          </a:ln>
                          <a:latin typeface="Tahoma"/>
                          <a:ea typeface="Calibri"/>
                          <a:cs typeface="Times New Roman"/>
                        </a:rPr>
                        <a:t>Total faecal count (cfu)</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a:ln>
                          <a:solidFill>
                            <a:schemeClr val="tx1"/>
                          </a:solidFill>
                        </a:ln>
                        <a:latin typeface="Tahoma"/>
                        <a:ea typeface="Calibri"/>
                        <a:cs typeface="Times New Roman"/>
                      </a:endParaRPr>
                    </a:p>
                    <a:p>
                      <a:pPr algn="ctr">
                        <a:lnSpc>
                          <a:spcPct val="115000"/>
                        </a:lnSpc>
                        <a:spcAft>
                          <a:spcPts val="0"/>
                        </a:spcAft>
                      </a:pPr>
                      <a:r>
                        <a:rPr lang="en-US" sz="1500" b="0">
                          <a:ln>
                            <a:solidFill>
                              <a:schemeClr val="tx1"/>
                            </a:solidFill>
                          </a:ln>
                          <a:latin typeface="Tahoma"/>
                          <a:ea typeface="Calibri"/>
                          <a:cs typeface="Times New Roman"/>
                        </a:rPr>
                        <a:t>0</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a:ln>
                          <a:solidFill>
                            <a:schemeClr val="tx1"/>
                          </a:solidFill>
                        </a:ln>
                        <a:latin typeface="Tahoma"/>
                        <a:ea typeface="Calibri"/>
                        <a:cs typeface="Times New Roman"/>
                      </a:endParaRPr>
                    </a:p>
                    <a:p>
                      <a:pPr algn="ctr">
                        <a:lnSpc>
                          <a:spcPct val="115000"/>
                        </a:lnSpc>
                        <a:spcAft>
                          <a:spcPts val="0"/>
                        </a:spcAft>
                      </a:pPr>
                      <a:r>
                        <a:rPr lang="en-US" sz="1500" b="0">
                          <a:ln>
                            <a:solidFill>
                              <a:schemeClr val="tx1"/>
                            </a:solidFill>
                          </a:ln>
                          <a:latin typeface="Tahoma"/>
                          <a:ea typeface="Calibri"/>
                          <a:cs typeface="Times New Roman"/>
                        </a:rPr>
                        <a:t>N/A</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dirty="0">
                        <a:ln>
                          <a:solidFill>
                            <a:schemeClr val="tx1"/>
                          </a:solidFill>
                        </a:ln>
                        <a:latin typeface="Tahoma"/>
                        <a:ea typeface="Calibri"/>
                        <a:cs typeface="Times New Roman"/>
                      </a:endParaRPr>
                    </a:p>
                    <a:p>
                      <a:pPr algn="ctr">
                        <a:lnSpc>
                          <a:spcPct val="115000"/>
                        </a:lnSpc>
                        <a:spcAft>
                          <a:spcPts val="0"/>
                        </a:spcAft>
                      </a:pPr>
                      <a:r>
                        <a:rPr lang="en-US" sz="1500" b="0" dirty="0">
                          <a:ln>
                            <a:solidFill>
                              <a:schemeClr val="tx1"/>
                            </a:solidFill>
                          </a:ln>
                          <a:latin typeface="Tahoma"/>
                          <a:ea typeface="Calibri"/>
                          <a:cs typeface="Times New Roman"/>
                        </a:rPr>
                        <a:t>28</a:t>
                      </a:r>
                      <a:endParaRPr lang="en-GB" sz="1500" b="0" dirty="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a:ln>
                          <a:solidFill>
                            <a:schemeClr val="tx1"/>
                          </a:solidFill>
                        </a:ln>
                        <a:latin typeface="Tahoma"/>
                        <a:ea typeface="Calibri"/>
                        <a:cs typeface="Times New Roman"/>
                      </a:endParaRPr>
                    </a:p>
                    <a:p>
                      <a:pPr algn="ctr">
                        <a:lnSpc>
                          <a:spcPct val="115000"/>
                        </a:lnSpc>
                        <a:spcAft>
                          <a:spcPts val="0"/>
                        </a:spcAft>
                      </a:pPr>
                      <a:r>
                        <a:rPr lang="en-US" sz="1500" b="0">
                          <a:ln>
                            <a:solidFill>
                              <a:schemeClr val="tx1"/>
                            </a:solidFill>
                          </a:ln>
                          <a:latin typeface="Tahoma"/>
                          <a:ea typeface="Calibri"/>
                          <a:cs typeface="Times New Roman"/>
                        </a:rPr>
                        <a:t>40</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a:ln>
                          <a:solidFill>
                            <a:schemeClr val="tx1"/>
                          </a:solidFill>
                        </a:ln>
                        <a:latin typeface="Tahoma"/>
                        <a:ea typeface="Calibri"/>
                        <a:cs typeface="Times New Roman"/>
                      </a:endParaRPr>
                    </a:p>
                    <a:p>
                      <a:pPr algn="ctr">
                        <a:lnSpc>
                          <a:spcPct val="115000"/>
                        </a:lnSpc>
                        <a:spcAft>
                          <a:spcPts val="0"/>
                        </a:spcAft>
                      </a:pPr>
                      <a:r>
                        <a:rPr lang="en-US" sz="1500" b="0">
                          <a:ln>
                            <a:solidFill>
                              <a:schemeClr val="tx1"/>
                            </a:solidFill>
                          </a:ln>
                          <a:latin typeface="Tahoma"/>
                          <a:ea typeface="Calibri"/>
                          <a:cs typeface="Times New Roman"/>
                        </a:rPr>
                        <a:t>52</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a:ln>
                          <a:solidFill>
                            <a:schemeClr val="tx1"/>
                          </a:solidFill>
                        </a:ln>
                        <a:latin typeface="Tahoma"/>
                        <a:ea typeface="Calibri"/>
                        <a:cs typeface="Times New Roman"/>
                      </a:endParaRPr>
                    </a:p>
                    <a:p>
                      <a:pPr algn="ctr">
                        <a:lnSpc>
                          <a:spcPct val="115000"/>
                        </a:lnSpc>
                        <a:spcAft>
                          <a:spcPts val="0"/>
                        </a:spcAft>
                      </a:pPr>
                      <a:r>
                        <a:rPr lang="en-US" sz="1500" b="0">
                          <a:ln>
                            <a:solidFill>
                              <a:schemeClr val="tx1"/>
                            </a:solidFill>
                          </a:ln>
                          <a:latin typeface="Tahoma"/>
                          <a:ea typeface="Calibri"/>
                          <a:cs typeface="Times New Roman"/>
                        </a:rPr>
                        <a:t>40</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26015">
                <a:tc>
                  <a:txBody>
                    <a:bodyPr/>
                    <a:lstStyle/>
                    <a:p>
                      <a:pPr>
                        <a:lnSpc>
                          <a:spcPct val="115000"/>
                        </a:lnSpc>
                        <a:spcAft>
                          <a:spcPts val="0"/>
                        </a:spcAft>
                      </a:pPr>
                      <a:r>
                        <a:rPr lang="en-US" sz="1500" b="0" dirty="0">
                          <a:ln>
                            <a:solidFill>
                              <a:schemeClr val="tx1"/>
                            </a:solidFill>
                          </a:ln>
                          <a:latin typeface="Tahoma"/>
                          <a:ea typeface="Calibri"/>
                          <a:cs typeface="Times New Roman"/>
                        </a:rPr>
                        <a:t> Total E-Coli Count(</a:t>
                      </a:r>
                      <a:r>
                        <a:rPr lang="en-US" sz="1500" b="0" dirty="0" err="1">
                          <a:ln>
                            <a:solidFill>
                              <a:schemeClr val="tx1"/>
                            </a:solidFill>
                          </a:ln>
                          <a:latin typeface="Tahoma"/>
                          <a:ea typeface="Calibri"/>
                          <a:cs typeface="Times New Roman"/>
                        </a:rPr>
                        <a:t>cfu</a:t>
                      </a:r>
                      <a:r>
                        <a:rPr lang="en-US" sz="1500" b="0" dirty="0">
                          <a:ln>
                            <a:solidFill>
                              <a:schemeClr val="tx1"/>
                            </a:solidFill>
                          </a:ln>
                          <a:latin typeface="Tahoma"/>
                          <a:ea typeface="Calibri"/>
                          <a:cs typeface="Times New Roman"/>
                        </a:rPr>
                        <a:t>)</a:t>
                      </a:r>
                      <a:endParaRPr lang="en-GB" sz="1500" b="0" dirty="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dirty="0">
                        <a:ln>
                          <a:solidFill>
                            <a:schemeClr val="tx1"/>
                          </a:solidFill>
                        </a:ln>
                        <a:latin typeface="Tahoma"/>
                        <a:ea typeface="Calibri"/>
                        <a:cs typeface="Times New Roman"/>
                      </a:endParaRPr>
                    </a:p>
                    <a:p>
                      <a:pPr algn="ctr">
                        <a:lnSpc>
                          <a:spcPct val="115000"/>
                        </a:lnSpc>
                        <a:spcAft>
                          <a:spcPts val="0"/>
                        </a:spcAft>
                      </a:pPr>
                      <a:r>
                        <a:rPr lang="en-US" sz="1500" b="0" dirty="0">
                          <a:ln>
                            <a:solidFill>
                              <a:schemeClr val="tx1"/>
                            </a:solidFill>
                          </a:ln>
                          <a:latin typeface="Tahoma"/>
                          <a:ea typeface="Calibri"/>
                          <a:cs typeface="Times New Roman"/>
                        </a:rPr>
                        <a:t>0</a:t>
                      </a:r>
                      <a:endParaRPr lang="en-GB" sz="1500" b="0" dirty="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a:ln>
                          <a:solidFill>
                            <a:schemeClr val="tx1"/>
                          </a:solidFill>
                        </a:ln>
                        <a:latin typeface="Tahoma"/>
                        <a:ea typeface="Calibri"/>
                        <a:cs typeface="Times New Roman"/>
                      </a:endParaRPr>
                    </a:p>
                    <a:p>
                      <a:pPr algn="ctr">
                        <a:lnSpc>
                          <a:spcPct val="115000"/>
                        </a:lnSpc>
                        <a:spcAft>
                          <a:spcPts val="0"/>
                        </a:spcAft>
                      </a:pPr>
                      <a:r>
                        <a:rPr lang="en-US" sz="1500" b="0">
                          <a:ln>
                            <a:solidFill>
                              <a:schemeClr val="tx1"/>
                            </a:solidFill>
                          </a:ln>
                          <a:latin typeface="Tahoma"/>
                          <a:ea typeface="Calibri"/>
                          <a:cs typeface="Times New Roman"/>
                        </a:rPr>
                        <a:t>N/A</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a:ln>
                          <a:solidFill>
                            <a:schemeClr val="tx1"/>
                          </a:solidFill>
                        </a:ln>
                        <a:latin typeface="Tahoma"/>
                        <a:ea typeface="Calibri"/>
                        <a:cs typeface="Times New Roman"/>
                      </a:endParaRPr>
                    </a:p>
                    <a:p>
                      <a:pPr algn="ctr">
                        <a:lnSpc>
                          <a:spcPct val="115000"/>
                        </a:lnSpc>
                        <a:spcAft>
                          <a:spcPts val="0"/>
                        </a:spcAft>
                      </a:pPr>
                      <a:r>
                        <a:rPr lang="en-US" sz="1500" b="0">
                          <a:ln>
                            <a:solidFill>
                              <a:schemeClr val="tx1"/>
                            </a:solidFill>
                          </a:ln>
                          <a:latin typeface="Tahoma"/>
                          <a:ea typeface="Calibri"/>
                          <a:cs typeface="Times New Roman"/>
                        </a:rPr>
                        <a:t>20</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a:ln>
                          <a:solidFill>
                            <a:schemeClr val="tx1"/>
                          </a:solidFill>
                        </a:ln>
                        <a:latin typeface="Tahoma"/>
                        <a:ea typeface="Calibri"/>
                        <a:cs typeface="Times New Roman"/>
                      </a:endParaRPr>
                    </a:p>
                    <a:p>
                      <a:pPr algn="ctr">
                        <a:lnSpc>
                          <a:spcPct val="115000"/>
                        </a:lnSpc>
                        <a:spcAft>
                          <a:spcPts val="0"/>
                        </a:spcAft>
                      </a:pPr>
                      <a:r>
                        <a:rPr lang="en-US" sz="1500" b="0">
                          <a:ln>
                            <a:solidFill>
                              <a:schemeClr val="tx1"/>
                            </a:solidFill>
                          </a:ln>
                          <a:latin typeface="Tahoma"/>
                          <a:ea typeface="Calibri"/>
                          <a:cs typeface="Times New Roman"/>
                        </a:rPr>
                        <a:t>22</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a:ln>
                          <a:solidFill>
                            <a:schemeClr val="tx1"/>
                          </a:solidFill>
                        </a:ln>
                        <a:latin typeface="Tahoma"/>
                        <a:ea typeface="Calibri"/>
                        <a:cs typeface="Times New Roman"/>
                      </a:endParaRPr>
                    </a:p>
                    <a:p>
                      <a:pPr algn="ctr">
                        <a:lnSpc>
                          <a:spcPct val="115000"/>
                        </a:lnSpc>
                        <a:spcAft>
                          <a:spcPts val="0"/>
                        </a:spcAft>
                      </a:pPr>
                      <a:r>
                        <a:rPr lang="en-US" sz="1500" b="0">
                          <a:ln>
                            <a:solidFill>
                              <a:schemeClr val="tx1"/>
                            </a:solidFill>
                          </a:ln>
                          <a:latin typeface="Tahoma"/>
                          <a:ea typeface="Calibri"/>
                          <a:cs typeface="Times New Roman"/>
                        </a:rPr>
                        <a:t>27</a:t>
                      </a:r>
                      <a:endParaRPr lang="en-GB" sz="1500" b="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500" b="0" dirty="0">
                        <a:ln>
                          <a:solidFill>
                            <a:schemeClr val="tx1"/>
                          </a:solidFill>
                        </a:ln>
                        <a:latin typeface="Tahoma"/>
                        <a:ea typeface="Calibri"/>
                        <a:cs typeface="Times New Roman"/>
                      </a:endParaRPr>
                    </a:p>
                    <a:p>
                      <a:pPr algn="ctr">
                        <a:lnSpc>
                          <a:spcPct val="115000"/>
                        </a:lnSpc>
                        <a:spcAft>
                          <a:spcPts val="0"/>
                        </a:spcAft>
                      </a:pPr>
                      <a:r>
                        <a:rPr lang="en-US" sz="1500" b="0" dirty="0">
                          <a:ln>
                            <a:solidFill>
                              <a:schemeClr val="tx1"/>
                            </a:solidFill>
                          </a:ln>
                          <a:latin typeface="Tahoma"/>
                          <a:ea typeface="Calibri"/>
                          <a:cs typeface="Times New Roman"/>
                        </a:rPr>
                        <a:t>23</a:t>
                      </a:r>
                      <a:endParaRPr lang="en-GB" sz="1500" b="0" dirty="0">
                        <a:ln>
                          <a:solidFill>
                            <a:schemeClr val="tx1"/>
                          </a:solidFill>
                        </a:ln>
                        <a:latin typeface="Calibri"/>
                        <a:ea typeface="Calibri"/>
                        <a:cs typeface="Times New Roman"/>
                      </a:endParaRPr>
                    </a:p>
                  </a:txBody>
                  <a:tcPr marL="56598" marR="5659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advClick="0" advTm="10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686800" cy="838200"/>
          </a:xfrm>
        </p:spPr>
        <p:txBody>
          <a:bodyPr>
            <a:normAutofit fontScale="90000"/>
          </a:bodyPr>
          <a:lstStyle/>
          <a:p>
            <a:r>
              <a:rPr lang="en-US" sz="3100" b="1" dirty="0" smtClean="0"/>
              <a:t>Table 4: The mean standard deviation of the water samples</a:t>
            </a:r>
            <a:r>
              <a:rPr lang="en-GB" dirty="0" smtClean="0"/>
              <a:t/>
            </a:r>
            <a:br>
              <a:rPr lang="en-GB" dirty="0" smtClean="0"/>
            </a:br>
            <a:endParaRPr lang="en-GB" dirty="0"/>
          </a:p>
        </p:txBody>
      </p:sp>
      <p:graphicFrame>
        <p:nvGraphicFramePr>
          <p:cNvPr id="4" name="Content Placeholder 3"/>
          <p:cNvGraphicFramePr>
            <a:graphicFrameLocks noGrp="1"/>
          </p:cNvGraphicFramePr>
          <p:nvPr>
            <p:ph idx="1"/>
          </p:nvPr>
        </p:nvGraphicFramePr>
        <p:xfrm>
          <a:off x="228600" y="978408"/>
          <a:ext cx="8610600" cy="6309360"/>
        </p:xfrm>
        <a:graphic>
          <a:graphicData uri="http://schemas.openxmlformats.org/drawingml/2006/table">
            <a:tbl>
              <a:tblPr/>
              <a:tblGrid>
                <a:gridCol w="2025721"/>
                <a:gridCol w="1294982"/>
                <a:gridCol w="1835585"/>
                <a:gridCol w="1679365"/>
                <a:gridCol w="1774947"/>
              </a:tblGrid>
              <a:tr h="0">
                <a:tc>
                  <a:txBody>
                    <a:bodyPr/>
                    <a:lstStyle/>
                    <a:p>
                      <a:pPr>
                        <a:lnSpc>
                          <a:spcPct val="115000"/>
                        </a:lnSpc>
                        <a:spcAft>
                          <a:spcPts val="0"/>
                        </a:spcAft>
                      </a:pPr>
                      <a:r>
                        <a:rPr lang="en-US" sz="1800" b="1" dirty="0">
                          <a:ln>
                            <a:solidFill>
                              <a:schemeClr val="tx1"/>
                            </a:solidFill>
                          </a:ln>
                          <a:latin typeface="Tahoma"/>
                          <a:ea typeface="Calibri"/>
                          <a:cs typeface="Times New Roman"/>
                        </a:rPr>
                        <a:t>Parameters</a:t>
                      </a:r>
                      <a:endParaRPr lang="en-GB" sz="1800" dirty="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ln>
                            <a:solidFill>
                              <a:schemeClr val="tx1"/>
                            </a:solidFill>
                          </a:ln>
                          <a:latin typeface="Tahoma"/>
                          <a:ea typeface="Calibri"/>
                          <a:cs typeface="Times New Roman"/>
                        </a:rPr>
                        <a:t>FMENV Std</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ln>
                            <a:solidFill>
                              <a:schemeClr val="tx1"/>
                            </a:solidFill>
                          </a:ln>
                          <a:latin typeface="Tahoma"/>
                          <a:ea typeface="Calibri"/>
                          <a:cs typeface="Times New Roman"/>
                        </a:rPr>
                        <a:t>Well water</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ln>
                            <a:solidFill>
                              <a:schemeClr val="tx1"/>
                            </a:solidFill>
                          </a:ln>
                          <a:latin typeface="Tahoma"/>
                          <a:ea typeface="Calibri"/>
                          <a:cs typeface="Times New Roman"/>
                        </a:rPr>
                        <a:t>Up stream</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ln>
                            <a:solidFill>
                              <a:schemeClr val="tx1"/>
                            </a:solidFill>
                          </a:ln>
                          <a:latin typeface="Tahoma"/>
                          <a:ea typeface="Calibri"/>
                          <a:cs typeface="Times New Roman"/>
                        </a:rPr>
                        <a:t>Down stream</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1800">
                          <a:ln>
                            <a:solidFill>
                              <a:schemeClr val="tx1"/>
                            </a:solidFill>
                          </a:ln>
                          <a:latin typeface="Tahoma"/>
                          <a:ea typeface="Calibri"/>
                          <a:cs typeface="Times New Roman"/>
                        </a:rPr>
                        <a:t>pH</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ln>
                            <a:solidFill>
                              <a:schemeClr val="tx1"/>
                            </a:solidFill>
                          </a:ln>
                          <a:latin typeface="Tahoma"/>
                          <a:ea typeface="Calibri"/>
                          <a:cs typeface="Times New Roman"/>
                        </a:rPr>
                        <a:t>6.5-8.5</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ln>
                            <a:solidFill>
                              <a:schemeClr val="tx1"/>
                            </a:solidFill>
                          </a:ln>
                          <a:latin typeface="Tahoma"/>
                          <a:ea typeface="Calibri"/>
                          <a:cs typeface="Times New Roman"/>
                        </a:rPr>
                        <a:t>6.06±0.01</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ln>
                            <a:solidFill>
                              <a:schemeClr val="tx1"/>
                            </a:solidFill>
                          </a:ln>
                          <a:latin typeface="Tahoma"/>
                          <a:ea typeface="Calibri"/>
                          <a:cs typeface="Times New Roman"/>
                        </a:rPr>
                        <a:t>5.70±0.01</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ln>
                            <a:solidFill>
                              <a:schemeClr val="tx1"/>
                            </a:solidFill>
                          </a:ln>
                          <a:latin typeface="Tahoma"/>
                          <a:ea typeface="Calibri"/>
                          <a:cs typeface="Times New Roman"/>
                        </a:rPr>
                        <a:t>5.90±0.10</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1800">
                          <a:ln>
                            <a:solidFill>
                              <a:schemeClr val="tx1"/>
                            </a:solidFill>
                          </a:ln>
                          <a:latin typeface="Tahoma"/>
                          <a:ea typeface="Calibri"/>
                          <a:cs typeface="Times New Roman"/>
                        </a:rPr>
                        <a:t>Temp (</a:t>
                      </a:r>
                      <a:r>
                        <a:rPr lang="en-US" sz="1800" baseline="30000">
                          <a:ln>
                            <a:solidFill>
                              <a:schemeClr val="tx1"/>
                            </a:solidFill>
                          </a:ln>
                          <a:latin typeface="Tahoma"/>
                          <a:ea typeface="Calibri"/>
                          <a:cs typeface="Times New Roman"/>
                        </a:rPr>
                        <a:t>o</a:t>
                      </a:r>
                      <a:r>
                        <a:rPr lang="en-US" sz="1800">
                          <a:ln>
                            <a:solidFill>
                              <a:schemeClr val="tx1"/>
                            </a:solidFill>
                          </a:ln>
                          <a:latin typeface="Tahoma"/>
                          <a:ea typeface="Calibri"/>
                          <a:cs typeface="Times New Roman"/>
                        </a:rPr>
                        <a:t>C)</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ln>
                            <a:solidFill>
                              <a:schemeClr val="tx1"/>
                            </a:solidFill>
                          </a:ln>
                          <a:latin typeface="Tahoma"/>
                          <a:ea typeface="Calibri"/>
                          <a:cs typeface="Times New Roman"/>
                        </a:rPr>
                        <a:t>20-30</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ln>
                            <a:solidFill>
                              <a:schemeClr val="tx1"/>
                            </a:solidFill>
                          </a:ln>
                          <a:latin typeface="Tahoma"/>
                          <a:ea typeface="Calibri"/>
                          <a:cs typeface="Times New Roman"/>
                        </a:rPr>
                        <a:t>27.00±1.00</a:t>
                      </a:r>
                      <a:r>
                        <a:rPr lang="en-US" sz="1800" baseline="30000">
                          <a:ln>
                            <a:solidFill>
                              <a:schemeClr val="tx1"/>
                            </a:solidFill>
                          </a:ln>
                          <a:latin typeface="Tahoma"/>
                          <a:ea typeface="Calibri"/>
                          <a:cs typeface="Times New Roman"/>
                        </a:rPr>
                        <a:t> a</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ln>
                            <a:solidFill>
                              <a:schemeClr val="tx1"/>
                            </a:solidFill>
                          </a:ln>
                          <a:latin typeface="Tahoma"/>
                          <a:ea typeface="Calibri"/>
                          <a:cs typeface="Times New Roman"/>
                        </a:rPr>
                        <a:t>27.10±0.17</a:t>
                      </a:r>
                      <a:r>
                        <a:rPr lang="en-US" sz="1800" baseline="30000">
                          <a:ln>
                            <a:solidFill>
                              <a:schemeClr val="tx1"/>
                            </a:solidFill>
                          </a:ln>
                          <a:latin typeface="Tahoma"/>
                          <a:ea typeface="Calibri"/>
                          <a:cs typeface="Times New Roman"/>
                        </a:rPr>
                        <a:t> a</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ln>
                            <a:solidFill>
                              <a:schemeClr val="tx1"/>
                            </a:solidFill>
                          </a:ln>
                          <a:latin typeface="Tahoma"/>
                          <a:ea typeface="Calibri"/>
                          <a:cs typeface="Times New Roman"/>
                        </a:rPr>
                        <a:t>27.30±0.20</a:t>
                      </a:r>
                      <a:r>
                        <a:rPr lang="en-US" sz="1800" baseline="30000">
                          <a:ln>
                            <a:solidFill>
                              <a:schemeClr val="tx1"/>
                            </a:solidFill>
                          </a:ln>
                          <a:latin typeface="Tahoma"/>
                          <a:ea typeface="Calibri"/>
                          <a:cs typeface="Times New Roman"/>
                        </a:rPr>
                        <a:t> a</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1800">
                          <a:ln>
                            <a:solidFill>
                              <a:schemeClr val="tx1"/>
                            </a:solidFill>
                          </a:ln>
                          <a:latin typeface="Tahoma"/>
                          <a:ea typeface="Calibri"/>
                          <a:cs typeface="Times New Roman"/>
                        </a:rPr>
                        <a:t>Conductivity (Us/cm) </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ln>
                            <a:solidFill>
                              <a:schemeClr val="tx1"/>
                            </a:solidFill>
                          </a:ln>
                          <a:latin typeface="Tahoma"/>
                          <a:ea typeface="Calibri"/>
                          <a:cs typeface="Times New Roman"/>
                        </a:rPr>
                        <a:t>100</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ln>
                            <a:solidFill>
                              <a:schemeClr val="tx1"/>
                            </a:solidFill>
                          </a:ln>
                          <a:latin typeface="Tahoma"/>
                          <a:ea typeface="Calibri"/>
                          <a:cs typeface="Times New Roman"/>
                        </a:rPr>
                        <a:t>109.00±2.00</a:t>
                      </a:r>
                      <a:r>
                        <a:rPr lang="en-US" sz="1800" baseline="30000">
                          <a:ln>
                            <a:solidFill>
                              <a:schemeClr val="tx1"/>
                            </a:solidFill>
                          </a:ln>
                          <a:latin typeface="Tahoma"/>
                          <a:ea typeface="Calibri"/>
                          <a:cs typeface="Times New Roman"/>
                        </a:rPr>
                        <a:t>b</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a:ln>
                            <a:solidFill>
                              <a:schemeClr val="tx1"/>
                            </a:solidFill>
                          </a:ln>
                          <a:latin typeface="Tahoma"/>
                          <a:ea typeface="Calibri"/>
                          <a:cs typeface="Times New Roman"/>
                        </a:rPr>
                        <a:t>10.00±2.00</a:t>
                      </a:r>
                      <a:r>
                        <a:rPr lang="en-US" sz="1800" baseline="30000" dirty="0">
                          <a:ln>
                            <a:solidFill>
                              <a:schemeClr val="tx1"/>
                            </a:solidFill>
                          </a:ln>
                          <a:latin typeface="Tahoma"/>
                          <a:ea typeface="Calibri"/>
                          <a:cs typeface="Times New Roman"/>
                        </a:rPr>
                        <a:t> b</a:t>
                      </a:r>
                      <a:endParaRPr lang="en-GB" sz="1800" dirty="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ln>
                            <a:solidFill>
                              <a:schemeClr val="tx1"/>
                            </a:solidFill>
                          </a:ln>
                          <a:latin typeface="Tahoma"/>
                          <a:ea typeface="Calibri"/>
                          <a:cs typeface="Times New Roman"/>
                        </a:rPr>
                        <a:t>12.00±1.73</a:t>
                      </a:r>
                      <a:r>
                        <a:rPr lang="en-US" sz="1800" baseline="30000">
                          <a:ln>
                            <a:solidFill>
                              <a:schemeClr val="tx1"/>
                            </a:solidFill>
                          </a:ln>
                          <a:latin typeface="Tahoma"/>
                          <a:ea typeface="Calibri"/>
                          <a:cs typeface="Times New Roman"/>
                        </a:rPr>
                        <a:t> b</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1800">
                          <a:ln>
                            <a:solidFill>
                              <a:schemeClr val="tx1"/>
                            </a:solidFill>
                          </a:ln>
                          <a:latin typeface="Tahoma"/>
                          <a:ea typeface="Calibri"/>
                          <a:cs typeface="Times New Roman"/>
                        </a:rPr>
                        <a:t>Turbidity (NTU) </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ln>
                            <a:solidFill>
                              <a:schemeClr val="tx1"/>
                            </a:solidFill>
                          </a:ln>
                          <a:latin typeface="Tahoma"/>
                          <a:ea typeface="Calibri"/>
                          <a:cs typeface="Times New Roman"/>
                        </a:rPr>
                        <a:t>10</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ln>
                            <a:solidFill>
                              <a:schemeClr val="tx1"/>
                            </a:solidFill>
                          </a:ln>
                          <a:latin typeface="Tahoma"/>
                          <a:ea typeface="Calibri"/>
                          <a:cs typeface="Times New Roman"/>
                        </a:rPr>
                        <a:t>0.00±0.00</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ln>
                            <a:solidFill>
                              <a:schemeClr val="tx1"/>
                            </a:solidFill>
                          </a:ln>
                          <a:latin typeface="Tahoma"/>
                          <a:ea typeface="Calibri"/>
                          <a:cs typeface="Times New Roman"/>
                        </a:rPr>
                        <a:t>14.76±0.52</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ln>
                            <a:solidFill>
                              <a:schemeClr val="tx1"/>
                            </a:solidFill>
                          </a:ln>
                          <a:latin typeface="Tahoma"/>
                          <a:ea typeface="Calibri"/>
                          <a:cs typeface="Times New Roman"/>
                        </a:rPr>
                        <a:t>15.74±0.35</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1800">
                          <a:ln>
                            <a:solidFill>
                              <a:schemeClr val="tx1"/>
                            </a:solidFill>
                          </a:ln>
                          <a:latin typeface="Tahoma"/>
                          <a:ea typeface="Calibri"/>
                          <a:cs typeface="Times New Roman"/>
                        </a:rPr>
                        <a:t>DO (mg/l) </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ln>
                            <a:solidFill>
                              <a:schemeClr val="tx1"/>
                            </a:solidFill>
                          </a:ln>
                          <a:latin typeface="Tahoma"/>
                          <a:ea typeface="Calibri"/>
                          <a:cs typeface="Times New Roman"/>
                        </a:rPr>
                        <a:t>&gt;4</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a:ln>
                            <a:solidFill>
                              <a:schemeClr val="tx1"/>
                            </a:solidFill>
                          </a:ln>
                          <a:latin typeface="Tahoma"/>
                          <a:ea typeface="Calibri"/>
                          <a:cs typeface="Times New Roman"/>
                        </a:rPr>
                        <a:t>4.20±0.02</a:t>
                      </a:r>
                      <a:endParaRPr lang="en-GB" sz="1800" dirty="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ln>
                            <a:solidFill>
                              <a:schemeClr val="tx1"/>
                            </a:solidFill>
                          </a:ln>
                          <a:latin typeface="Tahoma"/>
                          <a:ea typeface="Calibri"/>
                          <a:cs typeface="Times New Roman"/>
                        </a:rPr>
                        <a:t>3.60±0.07</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ln>
                            <a:solidFill>
                              <a:schemeClr val="tx1"/>
                            </a:solidFill>
                          </a:ln>
                          <a:latin typeface="Tahoma"/>
                          <a:ea typeface="Calibri"/>
                          <a:cs typeface="Times New Roman"/>
                        </a:rPr>
                        <a:t>3.80±0.05</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1800">
                          <a:ln>
                            <a:solidFill>
                              <a:schemeClr val="tx1"/>
                            </a:solidFill>
                          </a:ln>
                          <a:latin typeface="Tahoma"/>
                          <a:ea typeface="Calibri"/>
                          <a:cs typeface="Times New Roman"/>
                        </a:rPr>
                        <a:t>BOD (Mg/l) </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ln>
                            <a:solidFill>
                              <a:schemeClr val="tx1"/>
                            </a:solidFill>
                          </a:ln>
                          <a:latin typeface="Tahoma"/>
                          <a:ea typeface="Calibri"/>
                          <a:cs typeface="Times New Roman"/>
                        </a:rPr>
                        <a:t>10</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ln>
                            <a:solidFill>
                              <a:schemeClr val="tx1"/>
                            </a:solidFill>
                          </a:ln>
                          <a:latin typeface="Tahoma"/>
                          <a:ea typeface="Calibri"/>
                          <a:cs typeface="Times New Roman"/>
                        </a:rPr>
                        <a:t>2.00±0.17</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ln>
                            <a:solidFill>
                              <a:schemeClr val="tx1"/>
                            </a:solidFill>
                          </a:ln>
                          <a:latin typeface="Tahoma"/>
                          <a:ea typeface="Calibri"/>
                          <a:cs typeface="Times New Roman"/>
                        </a:rPr>
                        <a:t>2.13±0.23</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ln>
                            <a:solidFill>
                              <a:schemeClr val="tx1"/>
                            </a:solidFill>
                          </a:ln>
                          <a:latin typeface="Tahoma"/>
                          <a:ea typeface="Calibri"/>
                          <a:cs typeface="Times New Roman"/>
                        </a:rPr>
                        <a:t>0.70±0.09</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1800" dirty="0">
                          <a:ln>
                            <a:solidFill>
                              <a:schemeClr val="tx1"/>
                            </a:solidFill>
                          </a:ln>
                          <a:latin typeface="Tahoma"/>
                          <a:ea typeface="Calibri"/>
                          <a:cs typeface="Times New Roman"/>
                        </a:rPr>
                        <a:t> Total Dissolved solid(mg/l)</a:t>
                      </a:r>
                      <a:endParaRPr lang="en-GB" sz="1800" dirty="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ln>
                            <a:solidFill>
                              <a:schemeClr val="tx1"/>
                            </a:solidFill>
                          </a:ln>
                          <a:latin typeface="Tahoma"/>
                          <a:ea typeface="Calibri"/>
                          <a:cs typeface="Times New Roman"/>
                        </a:rPr>
                        <a:t>250</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ln>
                            <a:solidFill>
                              <a:schemeClr val="tx1"/>
                            </a:solidFill>
                          </a:ln>
                          <a:latin typeface="Tahoma"/>
                          <a:ea typeface="Calibri"/>
                          <a:cs typeface="Times New Roman"/>
                        </a:rPr>
                        <a:t>70.85±0.02</a:t>
                      </a:r>
                      <a:r>
                        <a:rPr lang="en-US" sz="1800" baseline="30000">
                          <a:ln>
                            <a:solidFill>
                              <a:schemeClr val="tx1"/>
                            </a:solidFill>
                          </a:ln>
                          <a:latin typeface="Tahoma"/>
                          <a:ea typeface="Calibri"/>
                          <a:cs typeface="Times New Roman"/>
                        </a:rPr>
                        <a:t>c</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ln>
                            <a:solidFill>
                              <a:schemeClr val="tx1"/>
                            </a:solidFill>
                          </a:ln>
                          <a:latin typeface="Tahoma"/>
                          <a:ea typeface="Calibri"/>
                          <a:cs typeface="Times New Roman"/>
                        </a:rPr>
                        <a:t>6.50±0.56</a:t>
                      </a:r>
                      <a:r>
                        <a:rPr lang="en-US" sz="1800" baseline="30000">
                          <a:ln>
                            <a:solidFill>
                              <a:schemeClr val="tx1"/>
                            </a:solidFill>
                          </a:ln>
                          <a:latin typeface="Tahoma"/>
                          <a:ea typeface="Calibri"/>
                          <a:cs typeface="Times New Roman"/>
                        </a:rPr>
                        <a:t> c</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ln>
                            <a:solidFill>
                              <a:schemeClr val="tx1"/>
                            </a:solidFill>
                          </a:ln>
                          <a:latin typeface="Tahoma"/>
                          <a:ea typeface="Calibri"/>
                          <a:cs typeface="Times New Roman"/>
                        </a:rPr>
                        <a:t>7.80±0.82</a:t>
                      </a:r>
                      <a:r>
                        <a:rPr lang="en-US" sz="1800" baseline="30000">
                          <a:ln>
                            <a:solidFill>
                              <a:schemeClr val="tx1"/>
                            </a:solidFill>
                          </a:ln>
                          <a:latin typeface="Tahoma"/>
                          <a:ea typeface="Calibri"/>
                          <a:cs typeface="Times New Roman"/>
                        </a:rPr>
                        <a:t> c</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1800">
                          <a:ln>
                            <a:solidFill>
                              <a:schemeClr val="tx1"/>
                            </a:solidFill>
                          </a:ln>
                          <a:latin typeface="Tahoma"/>
                          <a:ea typeface="Calibri"/>
                          <a:cs typeface="Times New Roman"/>
                        </a:rPr>
                        <a:t> Total Chloride(mg/l)</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ln>
                            <a:solidFill>
                              <a:schemeClr val="tx1"/>
                            </a:solidFill>
                          </a:ln>
                          <a:latin typeface="Tahoma"/>
                          <a:ea typeface="Calibri"/>
                          <a:cs typeface="Times New Roman"/>
                        </a:rPr>
                        <a:t>250</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ln>
                            <a:solidFill>
                              <a:schemeClr val="tx1"/>
                            </a:solidFill>
                          </a:ln>
                          <a:latin typeface="Tahoma"/>
                          <a:ea typeface="Calibri"/>
                          <a:cs typeface="Times New Roman"/>
                        </a:rPr>
                        <a:t>145.08±0.02</a:t>
                      </a:r>
                      <a:r>
                        <a:rPr lang="en-US" sz="1800" baseline="30000">
                          <a:ln>
                            <a:solidFill>
                              <a:schemeClr val="tx1"/>
                            </a:solidFill>
                          </a:ln>
                          <a:latin typeface="Tahoma"/>
                          <a:ea typeface="Calibri"/>
                          <a:cs typeface="Times New Roman"/>
                        </a:rPr>
                        <a:t>d</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ln>
                            <a:solidFill>
                              <a:schemeClr val="tx1"/>
                            </a:solidFill>
                          </a:ln>
                          <a:latin typeface="Tahoma"/>
                          <a:ea typeface="Calibri"/>
                          <a:cs typeface="Times New Roman"/>
                        </a:rPr>
                        <a:t>72.90±8.82</a:t>
                      </a:r>
                      <a:r>
                        <a:rPr lang="en-US" sz="1800" baseline="30000">
                          <a:ln>
                            <a:solidFill>
                              <a:schemeClr val="tx1"/>
                            </a:solidFill>
                          </a:ln>
                          <a:latin typeface="Tahoma"/>
                          <a:ea typeface="Calibri"/>
                          <a:cs typeface="Times New Roman"/>
                        </a:rPr>
                        <a:t> d</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ln>
                            <a:solidFill>
                              <a:schemeClr val="tx1"/>
                            </a:solidFill>
                          </a:ln>
                          <a:latin typeface="Tahoma"/>
                          <a:ea typeface="Calibri"/>
                          <a:cs typeface="Times New Roman"/>
                        </a:rPr>
                        <a:t>182.20±3.02</a:t>
                      </a:r>
                      <a:r>
                        <a:rPr lang="en-US" sz="1800" baseline="30000">
                          <a:ln>
                            <a:solidFill>
                              <a:schemeClr val="tx1"/>
                            </a:solidFill>
                          </a:ln>
                          <a:latin typeface="Tahoma"/>
                          <a:ea typeface="Calibri"/>
                          <a:cs typeface="Times New Roman"/>
                        </a:rPr>
                        <a:t> d</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1800">
                          <a:ln>
                            <a:solidFill>
                              <a:schemeClr val="tx1"/>
                            </a:solidFill>
                          </a:ln>
                          <a:latin typeface="Tahoma"/>
                          <a:ea typeface="Calibri"/>
                          <a:cs typeface="Times New Roman"/>
                        </a:rPr>
                        <a:t> Total Hardness(mg/l)</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ln>
                            <a:solidFill>
                              <a:schemeClr val="tx1"/>
                            </a:solidFill>
                          </a:ln>
                          <a:latin typeface="Tahoma"/>
                          <a:ea typeface="Calibri"/>
                          <a:cs typeface="Times New Roman"/>
                        </a:rPr>
                        <a:t>200</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a:ln>
                            <a:solidFill>
                              <a:schemeClr val="tx1"/>
                            </a:solidFill>
                          </a:ln>
                          <a:latin typeface="Tahoma"/>
                          <a:ea typeface="Calibri"/>
                          <a:cs typeface="Times New Roman"/>
                        </a:rPr>
                        <a:t>2.30±0.17</a:t>
                      </a:r>
                      <a:endParaRPr lang="en-GB" sz="1800" dirty="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ln>
                            <a:solidFill>
                              <a:schemeClr val="tx1"/>
                            </a:solidFill>
                          </a:ln>
                          <a:latin typeface="Tahoma"/>
                          <a:ea typeface="Calibri"/>
                          <a:cs typeface="Times New Roman"/>
                        </a:rPr>
                        <a:t>0.60±0.10</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ln>
                            <a:solidFill>
                              <a:schemeClr val="tx1"/>
                            </a:solidFill>
                          </a:ln>
                          <a:latin typeface="Tahoma"/>
                          <a:ea typeface="Calibri"/>
                          <a:cs typeface="Times New Roman"/>
                        </a:rPr>
                        <a:t>0.70±0.05</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1800">
                          <a:ln>
                            <a:solidFill>
                              <a:schemeClr val="tx1"/>
                            </a:solidFill>
                          </a:ln>
                          <a:latin typeface="Tahoma"/>
                          <a:ea typeface="Calibri"/>
                          <a:cs typeface="Times New Roman"/>
                        </a:rPr>
                        <a:t>Nitrate(mg/l)</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ln>
                            <a:solidFill>
                              <a:schemeClr val="tx1"/>
                            </a:solidFill>
                          </a:ln>
                          <a:latin typeface="Tahoma"/>
                          <a:ea typeface="Calibri"/>
                          <a:cs typeface="Times New Roman"/>
                        </a:rPr>
                        <a:t>40</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ln>
                            <a:solidFill>
                              <a:schemeClr val="tx1"/>
                            </a:solidFill>
                          </a:ln>
                          <a:latin typeface="Tahoma"/>
                          <a:ea typeface="Calibri"/>
                          <a:cs typeface="Times New Roman"/>
                        </a:rPr>
                        <a:t>22.90±0.03</a:t>
                      </a:r>
                      <a:r>
                        <a:rPr lang="en-US" sz="1800" baseline="30000">
                          <a:ln>
                            <a:solidFill>
                              <a:schemeClr val="tx1"/>
                            </a:solidFill>
                          </a:ln>
                          <a:latin typeface="Tahoma"/>
                          <a:ea typeface="Calibri"/>
                          <a:cs typeface="Times New Roman"/>
                        </a:rPr>
                        <a:t>e</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ln>
                            <a:solidFill>
                              <a:schemeClr val="tx1"/>
                            </a:solidFill>
                          </a:ln>
                          <a:latin typeface="Tahoma"/>
                          <a:ea typeface="Calibri"/>
                          <a:cs typeface="Times New Roman"/>
                        </a:rPr>
                        <a:t>10.90±0.07</a:t>
                      </a:r>
                      <a:r>
                        <a:rPr lang="en-US" sz="1800" baseline="30000">
                          <a:ln>
                            <a:solidFill>
                              <a:schemeClr val="tx1"/>
                            </a:solidFill>
                          </a:ln>
                          <a:latin typeface="Tahoma"/>
                          <a:ea typeface="Calibri"/>
                          <a:cs typeface="Times New Roman"/>
                        </a:rPr>
                        <a:t> e</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ln>
                            <a:solidFill>
                              <a:schemeClr val="tx1"/>
                            </a:solidFill>
                          </a:ln>
                          <a:latin typeface="Tahoma"/>
                          <a:ea typeface="Calibri"/>
                          <a:cs typeface="Times New Roman"/>
                        </a:rPr>
                        <a:t>0.30±0.05</a:t>
                      </a:r>
                      <a:r>
                        <a:rPr lang="en-US" sz="1800" baseline="30000">
                          <a:ln>
                            <a:solidFill>
                              <a:schemeClr val="tx1"/>
                            </a:solidFill>
                          </a:ln>
                          <a:latin typeface="Tahoma"/>
                          <a:ea typeface="Calibri"/>
                          <a:cs typeface="Times New Roman"/>
                        </a:rPr>
                        <a:t> e</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1800">
                          <a:ln>
                            <a:solidFill>
                              <a:schemeClr val="tx1"/>
                            </a:solidFill>
                          </a:ln>
                          <a:latin typeface="Tahoma"/>
                          <a:ea typeface="Calibri"/>
                          <a:cs typeface="Times New Roman"/>
                        </a:rPr>
                        <a:t>Total faecal count (cfu)</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ln>
                            <a:solidFill>
                              <a:schemeClr val="tx1"/>
                            </a:solidFill>
                          </a:ln>
                          <a:latin typeface="Tahoma"/>
                          <a:ea typeface="Calibri"/>
                          <a:cs typeface="Times New Roman"/>
                        </a:rPr>
                        <a:t>0</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ln>
                            <a:solidFill>
                              <a:schemeClr val="tx1"/>
                            </a:solidFill>
                          </a:ln>
                          <a:latin typeface="Tahoma"/>
                          <a:ea typeface="Calibri"/>
                          <a:cs typeface="Times New Roman"/>
                        </a:rPr>
                        <a:t>10.00±1.00</a:t>
                      </a:r>
                      <a:r>
                        <a:rPr lang="en-US" sz="1800" baseline="30000">
                          <a:ln>
                            <a:solidFill>
                              <a:schemeClr val="tx1"/>
                            </a:solidFill>
                          </a:ln>
                          <a:latin typeface="Tahoma"/>
                          <a:ea typeface="Calibri"/>
                          <a:cs typeface="Times New Roman"/>
                        </a:rPr>
                        <a:t>f</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a:ln>
                            <a:solidFill>
                              <a:schemeClr val="tx1"/>
                            </a:solidFill>
                          </a:ln>
                          <a:latin typeface="Tahoma"/>
                          <a:ea typeface="Calibri"/>
                          <a:cs typeface="Times New Roman"/>
                        </a:rPr>
                        <a:t>22.00±0.00</a:t>
                      </a:r>
                      <a:r>
                        <a:rPr lang="en-US" sz="1800" baseline="30000" dirty="0">
                          <a:ln>
                            <a:solidFill>
                              <a:schemeClr val="tx1"/>
                            </a:solidFill>
                          </a:ln>
                          <a:latin typeface="Tahoma"/>
                          <a:ea typeface="Calibri"/>
                          <a:cs typeface="Times New Roman"/>
                        </a:rPr>
                        <a:t> f</a:t>
                      </a:r>
                      <a:endParaRPr lang="en-GB" sz="1800" dirty="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ln>
                            <a:solidFill>
                              <a:schemeClr val="tx1"/>
                            </a:solidFill>
                          </a:ln>
                          <a:latin typeface="Tahoma"/>
                          <a:ea typeface="Calibri"/>
                          <a:cs typeface="Times New Roman"/>
                        </a:rPr>
                        <a:t>40.00±5.00</a:t>
                      </a:r>
                      <a:r>
                        <a:rPr lang="en-US" sz="1800" baseline="30000">
                          <a:ln>
                            <a:solidFill>
                              <a:schemeClr val="tx1"/>
                            </a:solidFill>
                          </a:ln>
                          <a:latin typeface="Tahoma"/>
                          <a:ea typeface="Calibri"/>
                          <a:cs typeface="Times New Roman"/>
                        </a:rPr>
                        <a:t> f</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1800" dirty="0">
                          <a:ln>
                            <a:solidFill>
                              <a:schemeClr val="tx1"/>
                            </a:solidFill>
                          </a:ln>
                          <a:latin typeface="Tahoma"/>
                          <a:ea typeface="Calibri"/>
                          <a:cs typeface="Times New Roman"/>
                        </a:rPr>
                        <a:t> Total E-Coli Count(</a:t>
                      </a:r>
                      <a:r>
                        <a:rPr lang="en-US" sz="1800" dirty="0" err="1">
                          <a:ln>
                            <a:solidFill>
                              <a:schemeClr val="tx1"/>
                            </a:solidFill>
                          </a:ln>
                          <a:latin typeface="Tahoma"/>
                          <a:ea typeface="Calibri"/>
                          <a:cs typeface="Times New Roman"/>
                        </a:rPr>
                        <a:t>cfu</a:t>
                      </a:r>
                      <a:r>
                        <a:rPr lang="en-US" sz="1800" dirty="0">
                          <a:ln>
                            <a:solidFill>
                              <a:schemeClr val="tx1"/>
                            </a:solidFill>
                          </a:ln>
                          <a:latin typeface="Tahoma"/>
                          <a:ea typeface="Calibri"/>
                          <a:cs typeface="Times New Roman"/>
                        </a:rPr>
                        <a:t>)</a:t>
                      </a:r>
                      <a:endParaRPr lang="en-GB" sz="1800" dirty="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ln>
                            <a:solidFill>
                              <a:schemeClr val="tx1"/>
                            </a:solidFill>
                          </a:ln>
                          <a:latin typeface="Tahoma"/>
                          <a:ea typeface="Calibri"/>
                          <a:cs typeface="Times New Roman"/>
                        </a:rPr>
                        <a:t>0</a:t>
                      </a:r>
                      <a:endParaRPr lang="en-GB" sz="180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a:ln>
                            <a:solidFill>
                              <a:schemeClr val="tx1"/>
                            </a:solidFill>
                          </a:ln>
                          <a:latin typeface="Tahoma"/>
                          <a:ea typeface="Calibri"/>
                          <a:cs typeface="Times New Roman"/>
                        </a:rPr>
                        <a:t>8.00±1.73</a:t>
                      </a:r>
                      <a:r>
                        <a:rPr lang="en-US" sz="1800" baseline="30000" dirty="0">
                          <a:ln>
                            <a:solidFill>
                              <a:schemeClr val="tx1"/>
                            </a:solidFill>
                          </a:ln>
                          <a:latin typeface="Tahoma"/>
                          <a:ea typeface="Calibri"/>
                          <a:cs typeface="Times New Roman"/>
                        </a:rPr>
                        <a:t>g</a:t>
                      </a:r>
                      <a:endParaRPr lang="en-GB" sz="1800" dirty="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a:ln>
                            <a:solidFill>
                              <a:schemeClr val="tx1"/>
                            </a:solidFill>
                          </a:ln>
                          <a:latin typeface="Tahoma"/>
                          <a:ea typeface="Calibri"/>
                          <a:cs typeface="Times New Roman"/>
                        </a:rPr>
                        <a:t>13.00±4.58</a:t>
                      </a:r>
                      <a:r>
                        <a:rPr lang="en-US" sz="1800" baseline="30000" dirty="0">
                          <a:ln>
                            <a:solidFill>
                              <a:schemeClr val="tx1"/>
                            </a:solidFill>
                          </a:ln>
                          <a:latin typeface="Tahoma"/>
                          <a:ea typeface="Calibri"/>
                          <a:cs typeface="Times New Roman"/>
                        </a:rPr>
                        <a:t> h</a:t>
                      </a:r>
                      <a:endParaRPr lang="en-GB" sz="1800" dirty="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a:ln>
                            <a:solidFill>
                              <a:schemeClr val="tx1"/>
                            </a:solidFill>
                          </a:ln>
                          <a:latin typeface="Tahoma"/>
                          <a:ea typeface="Calibri"/>
                          <a:cs typeface="Times New Roman"/>
                        </a:rPr>
                        <a:t>23.00±2.65</a:t>
                      </a:r>
                      <a:r>
                        <a:rPr lang="en-US" sz="1800" baseline="30000" dirty="0">
                          <a:ln>
                            <a:solidFill>
                              <a:schemeClr val="tx1"/>
                            </a:solidFill>
                          </a:ln>
                          <a:latin typeface="Tahoma"/>
                          <a:ea typeface="Calibri"/>
                          <a:cs typeface="Times New Roman"/>
                        </a:rPr>
                        <a:t> g h</a:t>
                      </a:r>
                      <a:endParaRPr lang="en-GB" sz="1800" dirty="0">
                        <a:ln>
                          <a:solidFill>
                            <a:schemeClr val="tx1"/>
                          </a:solidFill>
                        </a:ln>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advClick="0" advTm="10000"/>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254</TotalTime>
  <Words>824</Words>
  <Application>Microsoft Office PowerPoint</Application>
  <PresentationFormat>On-screen Show (4:3)</PresentationFormat>
  <Paragraphs>518</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Slide 1</vt:lpstr>
      <vt:lpstr>Slide 2</vt:lpstr>
      <vt:lpstr>Slide 3</vt:lpstr>
      <vt:lpstr>Slide 4</vt:lpstr>
      <vt:lpstr>Slide 5</vt:lpstr>
      <vt:lpstr>  Table 1:  The physico-chemical and microbial analysis results of well water.  </vt:lpstr>
      <vt:lpstr>Table 2:  The physico-chemical and microbial analysis results of Upstream. </vt:lpstr>
      <vt:lpstr>Table 3:  The physico-chemical and microbial analysis results of downstream.  </vt:lpstr>
      <vt:lpstr>Table 4: The mean standard deviation of the water samples </vt:lpstr>
      <vt:lpstr>DISCUSSION </vt:lpstr>
      <vt:lpstr>Slide 11</vt:lpstr>
      <vt:lpstr>Slide 12</vt:lpstr>
      <vt:lpstr>Slide 13</vt:lpstr>
      <vt:lpstr>CONCLUSION </vt:lpstr>
      <vt:lpstr>Slide 15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IHUOMA</dc:creator>
  <cp:lastModifiedBy>IHUOMA</cp:lastModifiedBy>
  <cp:revision>27</cp:revision>
  <dcterms:created xsi:type="dcterms:W3CDTF">2016-04-18T07:51:28Z</dcterms:created>
  <dcterms:modified xsi:type="dcterms:W3CDTF">2016-04-19T21:44:18Z</dcterms:modified>
</cp:coreProperties>
</file>