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Default Extension="docx" ContentType="application/vnd.openxmlformats-officedocument.wordprocessingml.document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8" r:id="rId2"/>
  </p:sldMasterIdLst>
  <p:notesMasterIdLst>
    <p:notesMasterId r:id="rId22"/>
  </p:notesMasterIdLst>
  <p:handoutMasterIdLst>
    <p:handoutMasterId r:id="rId23"/>
  </p:handoutMasterIdLst>
  <p:sldIdLst>
    <p:sldId id="256" r:id="rId3"/>
    <p:sldId id="372" r:id="rId4"/>
    <p:sldId id="327" r:id="rId5"/>
    <p:sldId id="373" r:id="rId6"/>
    <p:sldId id="318" r:id="rId7"/>
    <p:sldId id="351" r:id="rId8"/>
    <p:sldId id="375" r:id="rId9"/>
    <p:sldId id="317" r:id="rId10"/>
    <p:sldId id="319" r:id="rId11"/>
    <p:sldId id="360" r:id="rId12"/>
    <p:sldId id="363" r:id="rId13"/>
    <p:sldId id="364" r:id="rId14"/>
    <p:sldId id="365" r:id="rId15"/>
    <p:sldId id="382" r:id="rId16"/>
    <p:sldId id="384" r:id="rId17"/>
    <p:sldId id="377" r:id="rId18"/>
    <p:sldId id="381" r:id="rId19"/>
    <p:sldId id="335" r:id="rId20"/>
    <p:sldId id="385" r:id="rId21"/>
  </p:sldIdLst>
  <p:sldSz cx="9144000" cy="6858000" type="screen4x3"/>
  <p:notesSz cx="6954838" cy="9309100"/>
  <p:custShowLst>
    <p:custShow name="Custom Show 1" id="0">
      <p:sldLst>
        <p:sld r:id="rId11"/>
      </p:sldLst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32">
          <p15:clr>
            <a:srgbClr val="A4A3A4"/>
          </p15:clr>
        </p15:guide>
        <p15:guide id="2" pos="21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36" autoAdjust="0"/>
    <p:restoredTop sz="73154" autoAdjust="0"/>
  </p:normalViewPr>
  <p:slideViewPr>
    <p:cSldViewPr>
      <p:cViewPr varScale="1">
        <p:scale>
          <a:sx n="49" d="100"/>
          <a:sy n="49" d="100"/>
        </p:scale>
        <p:origin x="-21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96"/>
    </p:cViewPr>
  </p:sorterViewPr>
  <p:notesViewPr>
    <p:cSldViewPr>
      <p:cViewPr varScale="1">
        <p:scale>
          <a:sx n="63" d="100"/>
          <a:sy n="63" d="100"/>
        </p:scale>
        <p:origin x="-2388" y="-102"/>
      </p:cViewPr>
      <p:guideLst>
        <p:guide orient="horz" pos="2932"/>
        <p:guide pos="219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4663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8588" y="0"/>
            <a:ext cx="3014662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0788"/>
            <a:ext cx="3014663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8588" y="8840788"/>
            <a:ext cx="3014662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FE8B2F5-F2E0-4874-8FF2-D22D217595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34798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4663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9" tIns="46550" rIns="93099" bIns="46550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8588" y="0"/>
            <a:ext cx="3014662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9" tIns="46550" rIns="93099" bIns="46550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8500"/>
            <a:ext cx="4651375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422775"/>
            <a:ext cx="5564188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9" tIns="46550" rIns="93099" bIns="465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0788"/>
            <a:ext cx="3014663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9" tIns="46550" rIns="93099" bIns="46550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8588" y="8840788"/>
            <a:ext cx="3014662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9" tIns="46550" rIns="93099" bIns="46550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Arial" charset="0"/>
              </a:defRPr>
            </a:lvl1pPr>
          </a:lstStyle>
          <a:p>
            <a:pPr>
              <a:defRPr/>
            </a:pPr>
            <a:fld id="{9D89BC37-A099-41F3-B31C-9D48A3946A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03648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BCD973-F472-4E8B-8B64-9605E7DE022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8500"/>
            <a:ext cx="4649788" cy="3489325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8519241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9003B2-A84F-4639-8170-F0ABBBBDAC2E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648613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B74DEE-7381-44BC-9A0F-75DFC28F7EFE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1587523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48A8A2-1B58-4258-BA79-D45B072BFDC7}" type="slidenum">
              <a:rPr lang="en-US" smtClean="0"/>
              <a:pPr/>
              <a:t>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6276100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676386-4B32-4C54-96CE-E200D7CC6255}" type="slidenum">
              <a:rPr lang="en-US" smtClean="0"/>
              <a:pPr/>
              <a:t>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7630338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regression equation with the set of predictors in relation to the outcome variable, quality of life, is significant with an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F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(13, 286) =18.06,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= 300,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&lt; .0005.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89BC37-A099-41F3-B31C-9D48A3946AE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58119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6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8D2F5-CA32-46D7-BCCD-22AE683C4C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3E3CC1-30A1-423F-AD89-B89A9DCEBF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4475" y="685801"/>
            <a:ext cx="1771651" cy="5440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9526" y="685801"/>
            <a:ext cx="5162551" cy="5440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5F03AD-60B3-4341-8362-F34C7C53AD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D05D56-E709-4F4F-85AB-F62ECD2943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EB3971-9021-4030-8CDF-2FBC39D7F2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64923-5F0D-4D47-9ABB-62F732B7F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A7D91-D46F-4694-ABF7-2FC543FF23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712D8D-40DA-4DF5-919F-D4BF6E475C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9BE49-7AF4-47E7-BFC9-A3506807F7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C9717F-1AFE-431C-AE54-A3DBB3C69F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F0960-CD09-4CB7-91B8-8CE55182E7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14E10-9620-44CA-8DDF-A0CCA6E64A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E7489E-1C57-49CA-BCF5-8DBFFF832D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62B6BF-39C7-47FB-A72C-BEBC80B17B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5A418-8934-4120-A6C5-FC423ACDD7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DEB8A7-A120-4FCB-8BC3-90913B33F1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9526" y="1600201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84626" y="1600201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7A257-3D2D-4E1F-AF9A-66CFEE65DD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A89D1-6E94-4DE4-9CBB-BCFE4613FB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A659F-1F78-4746-AFE2-463AED5E40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E639B-235B-4A4F-85C0-4C9BF0623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5885FA-2843-4264-9836-9FC52F5E32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752627-62C0-4A25-8D6C-520293E1DE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>
              <a:defRPr/>
            </a:pPr>
            <a:fld id="{605FEE18-C30D-4742-90CD-F11E80104A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8" r:id="rId1"/>
    <p:sldLayoutId id="2147483957" r:id="rId2"/>
    <p:sldLayoutId id="2147483958" r:id="rId3"/>
    <p:sldLayoutId id="2147483959" r:id="rId4"/>
    <p:sldLayoutId id="2147483960" r:id="rId5"/>
    <p:sldLayoutId id="2147483961" r:id="rId6"/>
    <p:sldLayoutId id="2147483962" r:id="rId7"/>
    <p:sldLayoutId id="2147483963" r:id="rId8"/>
    <p:sldLayoutId id="2147483964" r:id="rId9"/>
    <p:sldLayoutId id="2147483965" r:id="rId10"/>
    <p:sldLayoutId id="214748396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55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34CA2613-6138-4045-85E1-35FB3470E9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67" r:id="rId1"/>
    <p:sldLayoutId id="2147483968" r:id="rId2"/>
    <p:sldLayoutId id="2147483969" r:id="rId3"/>
    <p:sldLayoutId id="2147483970" r:id="rId4"/>
    <p:sldLayoutId id="2147483971" r:id="rId5"/>
    <p:sldLayoutId id="2147483972" r:id="rId6"/>
    <p:sldLayoutId id="2147483973" r:id="rId7"/>
    <p:sldLayoutId id="2147483974" r:id="rId8"/>
    <p:sldLayoutId id="2147483975" r:id="rId9"/>
    <p:sldLayoutId id="2147483976" r:id="rId10"/>
    <p:sldLayoutId id="214748397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.doc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Microsoft_Office_Word_Document1.docx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81000"/>
            <a:ext cx="8686800" cy="19050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>
                <a:solidFill>
                  <a:srgbClr val="FFFF00"/>
                </a:solidFill>
                <a:effectLst/>
                <a:latin typeface="+mn-lt"/>
                <a:ea typeface="+mn-ea"/>
                <a:cs typeface="+mn-cs"/>
              </a:rPr>
              <a:t>Demographic Factors, Social Supports, and Quality of Life of HIV infected Persons in Ghana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895600"/>
            <a:ext cx="7772400" cy="3151187"/>
          </a:xfrm>
        </p:spPr>
        <p:txBody>
          <a:bodyPr/>
          <a:lstStyle/>
          <a:p>
            <a:pPr eaLnBrk="1" hangingPunct="1">
              <a:defRPr/>
            </a:pPr>
            <a:endParaRPr lang="en-US" sz="2800" dirty="0">
              <a:solidFill>
                <a:srgbClr val="FFFF00"/>
              </a:solidFill>
              <a:effectLst/>
            </a:endParaRPr>
          </a:p>
          <a:p>
            <a:pPr eaLnBrk="1" hangingPunct="1">
              <a:defRPr/>
            </a:pPr>
            <a:r>
              <a:rPr lang="en-US" dirty="0" smtClean="0"/>
              <a:t>Presentation by</a:t>
            </a:r>
          </a:p>
          <a:p>
            <a:pPr eaLnBrk="1" hangingPunct="1">
              <a:defRPr/>
            </a:pPr>
            <a:r>
              <a:rPr lang="en-US" dirty="0" smtClean="0"/>
              <a:t> Tina Abrefa-Gyan, PhD</a:t>
            </a:r>
          </a:p>
          <a:p>
            <a:pPr eaLnBrk="1" hangingPunct="1">
              <a:defRPr/>
            </a:pPr>
            <a:r>
              <a:rPr lang="en-US" dirty="0" smtClean="0"/>
              <a:t>Norfolk State University</a:t>
            </a:r>
          </a:p>
          <a:p>
            <a:pPr eaLnBrk="1" hangingPunct="1">
              <a:defRPr/>
            </a:pPr>
            <a:r>
              <a:rPr lang="en-US" sz="1400" dirty="0" smtClean="0"/>
              <a:t>October</a:t>
            </a:r>
            <a:r>
              <a:rPr lang="en-US" sz="1400" dirty="0"/>
              <a:t> </a:t>
            </a:r>
            <a:r>
              <a:rPr lang="en-US" sz="1400" dirty="0" smtClean="0"/>
              <a:t>28, 2014</a:t>
            </a:r>
          </a:p>
          <a:p>
            <a:pPr eaLnBrk="1" hangingPunct="1">
              <a:defRPr/>
            </a:pPr>
            <a:endParaRPr lang="en-US" sz="2400" b="1" dirty="0" smtClean="0">
              <a:latin typeface="Arial Black" pitchFamily="34" charset="0"/>
            </a:endParaRPr>
          </a:p>
          <a:p>
            <a:pPr algn="l" eaLnBrk="1" hangingPunct="1">
              <a:defRPr/>
            </a:pPr>
            <a:endParaRPr lang="en-US" sz="1800" b="1" dirty="0" smtClean="0">
              <a:latin typeface="Arial Black" pitchFamily="34" charset="0"/>
            </a:endParaRPr>
          </a:p>
          <a:p>
            <a:pPr algn="l" eaLnBrk="1" hangingPunct="1">
              <a:defRPr/>
            </a:pPr>
            <a:endParaRPr lang="en-US" sz="1800" b="1" dirty="0" smtClean="0">
              <a:latin typeface="Arial Blac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Study Design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5181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Cross-sectional design survey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Most of the respondents self-reported (</a:t>
            </a:r>
            <a:r>
              <a:rPr lang="en-US" dirty="0" smtClean="0">
                <a:solidFill>
                  <a:srgbClr val="FFFF00"/>
                </a:solidFill>
              </a:rPr>
              <a:t>read</a:t>
            </a:r>
            <a:r>
              <a:rPr lang="en-US" dirty="0" smtClean="0"/>
              <a:t>)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Just a few requested for assistance in completing surveys (</a:t>
            </a:r>
            <a:r>
              <a:rPr lang="en-US" dirty="0">
                <a:solidFill>
                  <a:srgbClr val="FFFF00"/>
                </a:solidFill>
              </a:rPr>
              <a:t>listened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en-US" sz="3200" b="1" dirty="0" smtClean="0"/>
              <a:t>Sample and Sampling Strategy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 = 300 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Participants were notified about the research project through flyers posted at the agency and from agency representatives 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Participants orally consented to the study</a:t>
            </a:r>
          </a:p>
          <a:p>
            <a:pPr marL="0" indent="0"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Surveys were used to gather data.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Procedures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 marL="0" indent="0"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Individual participants were directed to meet with this researcher at her office (within the agency) to complete surveys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Compensation for </a:t>
            </a:r>
            <a:r>
              <a:rPr lang="en-US" dirty="0"/>
              <a:t>their </a:t>
            </a:r>
            <a:r>
              <a:rPr lang="en-US" dirty="0" smtClean="0"/>
              <a:t>time: GH ¢ 10 (USD $4.76)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371600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Measurement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Demographic Questionnaire: For variables like sex, age, income, marital status, etc.</a:t>
            </a:r>
          </a:p>
          <a:p>
            <a:pPr>
              <a:buFont typeface="Wingdings" pitchFamily="2" charset="2"/>
              <a:buNone/>
              <a:defRPr/>
            </a:pPr>
            <a:endParaRPr lang="en-US" sz="2800" dirty="0" smtClean="0"/>
          </a:p>
          <a:p>
            <a:pPr>
              <a:defRPr/>
            </a:pPr>
            <a:r>
              <a:rPr lang="en-US" sz="2800" dirty="0" err="1" smtClean="0"/>
              <a:t>QoL</a:t>
            </a:r>
            <a:r>
              <a:rPr lang="en-US" sz="2800" dirty="0" smtClean="0"/>
              <a:t> instrument: Medical Outcomes Study HIV Health Survey (MOS-HIV) scale</a:t>
            </a:r>
          </a:p>
          <a:p>
            <a:pPr>
              <a:defRPr/>
            </a:pPr>
            <a:endParaRPr lang="en-US" sz="2800" dirty="0" smtClean="0"/>
          </a:p>
          <a:p>
            <a:pPr>
              <a:defRPr/>
            </a:pPr>
            <a:r>
              <a:rPr lang="en-US" sz="2800" dirty="0" smtClean="0"/>
              <a:t>Social Support instrument: MOS Social Support Survey </a:t>
            </a:r>
          </a:p>
          <a:p>
            <a:pPr>
              <a:defRPr/>
            </a:pPr>
            <a:endParaRPr lang="en-US" sz="2800" dirty="0" smtClean="0"/>
          </a:p>
          <a:p>
            <a:pPr>
              <a:defRPr/>
            </a:pPr>
            <a:r>
              <a:rPr lang="en-US" sz="2800" dirty="0" smtClean="0"/>
              <a:t>Original versions of instruments were used</a:t>
            </a:r>
          </a:p>
          <a:p>
            <a:pPr>
              <a:defRPr/>
            </a:pPr>
            <a:endParaRPr lang="en-US" sz="2800" dirty="0" smtClean="0"/>
          </a:p>
          <a:p>
            <a:pPr>
              <a:defRPr/>
            </a:pPr>
            <a:r>
              <a:rPr lang="en-US" sz="2800" dirty="0" smtClean="0"/>
              <a:t>Permission from the instrument developers granted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534400" cy="1295400"/>
          </a:xfrm>
        </p:spPr>
        <p:txBody>
          <a:bodyPr/>
          <a:lstStyle/>
          <a:p>
            <a:pPr>
              <a:defRPr/>
            </a:pPr>
            <a:r>
              <a:rPr lang="en-US" sz="3600" b="1" dirty="0" smtClean="0"/>
              <a:t>Methodology-Research Questions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5410200"/>
          </a:xfrm>
        </p:spPr>
        <p:txBody>
          <a:bodyPr/>
          <a:lstStyle/>
          <a:p>
            <a:pPr marL="0" lvl="0" indent="0">
              <a:buNone/>
            </a:pPr>
            <a:endParaRPr lang="en-US" sz="2800" dirty="0" smtClean="0">
              <a:effectLst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smtClean="0">
                <a:effectLst/>
              </a:rPr>
              <a:t>Is </a:t>
            </a:r>
            <a:r>
              <a:rPr lang="en-US" sz="2800" dirty="0">
                <a:effectLst/>
              </a:rPr>
              <a:t>there an association between overall social support and quality of life</a:t>
            </a:r>
            <a:r>
              <a:rPr lang="en-US" sz="2800" dirty="0" smtClean="0">
                <a:effectLst/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>
              <a:effectLst/>
            </a:endParaRPr>
          </a:p>
          <a:p>
            <a:pPr marL="514350" indent="-514350">
              <a:buFont typeface="+mj-lt"/>
              <a:buAutoNum type="arabicPeriod"/>
            </a:pPr>
            <a:endParaRPr lang="en-US" sz="2800" dirty="0" smtClean="0">
              <a:effectLst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effectLst/>
              </a:rPr>
              <a:t>Are </a:t>
            </a:r>
            <a:r>
              <a:rPr lang="en-US" sz="2800" dirty="0">
                <a:effectLst/>
              </a:rPr>
              <a:t>both socio-demographic factors and social supports of individuals with HIV/AIDS associated with their quality of life</a:t>
            </a:r>
            <a:r>
              <a:rPr lang="en-US" sz="2800" dirty="0" smtClean="0">
                <a:effectLst/>
              </a:rPr>
              <a:t>?</a:t>
            </a:r>
          </a:p>
          <a:p>
            <a:pPr marL="0" lvl="0" indent="0">
              <a:buNone/>
            </a:pPr>
            <a:endParaRPr lang="en-US" sz="2800" dirty="0">
              <a:effectLst/>
            </a:endParaRPr>
          </a:p>
          <a:p>
            <a:pPr marL="514350" lvl="0" indent="-514350">
              <a:buFont typeface="+mj-lt"/>
              <a:buAutoNum type="arabicPeriod"/>
            </a:pPr>
            <a:endParaRPr lang="en-US" dirty="0" smtClean="0">
              <a:effectLst/>
            </a:endParaRPr>
          </a:p>
          <a:p>
            <a:pPr marL="514350" lvl="0" indent="-514350">
              <a:buFont typeface="+mj-lt"/>
              <a:buAutoNum type="arabicPeriod"/>
            </a:pP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135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81000"/>
            <a:ext cx="8686800" cy="2133600"/>
          </a:xfrm>
        </p:spPr>
        <p:txBody>
          <a:bodyPr/>
          <a:lstStyle/>
          <a:p>
            <a:r>
              <a:rPr lang="en-US" b="1" dirty="0"/>
              <a:t>Results from the Study-Demographics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5626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>
              <a:defRPr/>
            </a:pPr>
            <a:r>
              <a:rPr lang="en-US" b="1" u="sng" dirty="0">
                <a:solidFill>
                  <a:srgbClr val="CCFFCC"/>
                </a:solidFill>
              </a:rPr>
              <a:t>Total N = </a:t>
            </a:r>
            <a:r>
              <a:rPr lang="en-US" b="1" u="sng" dirty="0" smtClean="0">
                <a:solidFill>
                  <a:srgbClr val="CCFFCC"/>
                </a:solidFill>
              </a:rPr>
              <a:t>300</a:t>
            </a:r>
            <a:endParaRPr lang="en-US" dirty="0" smtClean="0">
              <a:solidFill>
                <a:srgbClr val="CCFFCC"/>
              </a:solidFill>
              <a:effectLst/>
            </a:endParaRPr>
          </a:p>
          <a:p>
            <a:pPr>
              <a:defRPr/>
            </a:pPr>
            <a:r>
              <a:rPr lang="en-US" dirty="0" smtClean="0">
                <a:solidFill>
                  <a:srgbClr val="CCFFCC"/>
                </a:solidFill>
                <a:effectLst/>
              </a:rPr>
              <a:t>All </a:t>
            </a:r>
            <a:r>
              <a:rPr lang="en-US" dirty="0">
                <a:solidFill>
                  <a:srgbClr val="CCFFCC"/>
                </a:solidFill>
                <a:effectLst/>
              </a:rPr>
              <a:t>respondents </a:t>
            </a:r>
            <a:r>
              <a:rPr lang="en-US" dirty="0">
                <a:effectLst/>
              </a:rPr>
              <a:t>(</a:t>
            </a:r>
            <a:r>
              <a:rPr lang="en-US" dirty="0">
                <a:solidFill>
                  <a:srgbClr val="CCFFCC"/>
                </a:solidFill>
                <a:effectLst/>
              </a:rPr>
              <a:t>100%</a:t>
            </a:r>
            <a:r>
              <a:rPr lang="en-US" dirty="0">
                <a:effectLst/>
              </a:rPr>
              <a:t>) reported </a:t>
            </a:r>
            <a:r>
              <a:rPr lang="en-US" dirty="0" smtClean="0">
                <a:effectLst/>
              </a:rPr>
              <a:t>income </a:t>
            </a:r>
            <a:r>
              <a:rPr lang="en-US" dirty="0">
                <a:effectLst/>
              </a:rPr>
              <a:t>of less than </a:t>
            </a:r>
            <a:r>
              <a:rPr lang="en-US" dirty="0">
                <a:solidFill>
                  <a:srgbClr val="FFFF00"/>
                </a:solidFill>
                <a:effectLst/>
              </a:rPr>
              <a:t>GH ¢100.99 (USD $46.33) </a:t>
            </a:r>
          </a:p>
          <a:p>
            <a:pPr>
              <a:defRPr/>
            </a:pPr>
            <a:r>
              <a:rPr lang="en-US" dirty="0">
                <a:effectLst/>
              </a:rPr>
              <a:t>Ranged in </a:t>
            </a:r>
            <a:r>
              <a:rPr lang="en-US" dirty="0">
                <a:solidFill>
                  <a:srgbClr val="FFFF00"/>
                </a:solidFill>
                <a:effectLst/>
              </a:rPr>
              <a:t>age from 18 to 60 </a:t>
            </a:r>
            <a:r>
              <a:rPr lang="en-US" dirty="0" smtClean="0">
                <a:solidFill>
                  <a:srgbClr val="FFFF00"/>
                </a:solidFill>
                <a:effectLst/>
              </a:rPr>
              <a:t>years</a:t>
            </a:r>
            <a:endParaRPr lang="en-US" dirty="0">
              <a:solidFill>
                <a:srgbClr val="FFFF00"/>
              </a:solidFill>
              <a:effectLst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32712472"/>
              </p:ext>
            </p:extLst>
          </p:nvPr>
        </p:nvGraphicFramePr>
        <p:xfrm>
          <a:off x="-14506" y="838201"/>
          <a:ext cx="13030200" cy="3886199"/>
        </p:xfrm>
        <a:graphic>
          <a:graphicData uri="http://schemas.openxmlformats.org/presentationml/2006/ole">
            <p:oleObj spid="_x0000_s1088" name="Document" r:id="rId3" imgW="5979240" imgH="2084400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92324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228600"/>
            <a:ext cx="8229600" cy="1371600"/>
          </a:xfrm>
        </p:spPr>
        <p:txBody>
          <a:bodyPr/>
          <a:lstStyle/>
          <a:p>
            <a:r>
              <a:rPr lang="en-US" dirty="0"/>
              <a:t>Results</a:t>
            </a:r>
            <a:r>
              <a:rPr lang="en-US" dirty="0" smtClean="0"/>
              <a:t>-Hypotheses Tested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pPr lvl="0">
              <a:buClr>
                <a:srgbClr val="00CCFF"/>
              </a:buClr>
            </a:pPr>
            <a:r>
              <a:rPr lang="en-US" sz="2800" dirty="0">
                <a:solidFill>
                  <a:srgbClr val="FFFF00"/>
                </a:solidFill>
                <a:effectLst/>
              </a:rPr>
              <a:t>The hypotheses were rejected</a:t>
            </a:r>
          </a:p>
          <a:p>
            <a:endParaRPr lang="en-US" sz="2400" i="1" dirty="0" smtClean="0">
              <a:effectLst/>
            </a:endParaRPr>
          </a:p>
          <a:p>
            <a:endParaRPr lang="en-US" sz="2400" i="1" dirty="0">
              <a:effectLst/>
            </a:endParaRPr>
          </a:p>
          <a:p>
            <a:r>
              <a:rPr lang="en-US" sz="2400" i="1" dirty="0" smtClean="0">
                <a:effectLst/>
              </a:rPr>
              <a:t>Ho</a:t>
            </a:r>
            <a:r>
              <a:rPr lang="en-US" sz="2400" i="1" baseline="-25000" dirty="0">
                <a:effectLst/>
              </a:rPr>
              <a:t>1</a:t>
            </a:r>
            <a:r>
              <a:rPr lang="en-US" sz="2400" i="1" dirty="0" smtClean="0">
                <a:effectLst/>
              </a:rPr>
              <a:t>: </a:t>
            </a:r>
            <a:r>
              <a:rPr lang="en-US" sz="2400" i="1" dirty="0">
                <a:effectLst/>
              </a:rPr>
              <a:t>There is no association between overall social support and quality of </a:t>
            </a:r>
            <a:r>
              <a:rPr lang="en-US" sz="2400" i="1" dirty="0" smtClean="0">
                <a:effectLst/>
              </a:rPr>
              <a:t>life </a:t>
            </a:r>
            <a:endParaRPr lang="en-US" sz="2800" dirty="0" smtClean="0">
              <a:effectLst/>
            </a:endParaRPr>
          </a:p>
          <a:p>
            <a:r>
              <a:rPr lang="en-US" sz="2800" dirty="0" smtClean="0">
                <a:effectLst/>
              </a:rPr>
              <a:t>A moderate correlation was found between overall social support and overall quality of life 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FFFF00"/>
                </a:solidFill>
                <a:effectLst/>
              </a:rPr>
              <a:t>(</a:t>
            </a:r>
            <a:r>
              <a:rPr lang="en-US" sz="2800" i="1" dirty="0" smtClean="0">
                <a:solidFill>
                  <a:srgbClr val="FFFF00"/>
                </a:solidFill>
                <a:effectLst/>
              </a:rPr>
              <a:t>r</a:t>
            </a:r>
            <a:r>
              <a:rPr lang="en-US" sz="2800" dirty="0" smtClean="0">
                <a:solidFill>
                  <a:srgbClr val="FFFF00"/>
                </a:solidFill>
                <a:effectLst/>
              </a:rPr>
              <a:t> = .51, </a:t>
            </a:r>
            <a:r>
              <a:rPr lang="en-US" sz="2800" i="1" dirty="0" smtClean="0">
                <a:solidFill>
                  <a:srgbClr val="FFFF00"/>
                </a:solidFill>
                <a:effectLst/>
              </a:rPr>
              <a:t>p </a:t>
            </a:r>
            <a:r>
              <a:rPr lang="en-US" sz="2800" dirty="0" smtClean="0">
                <a:solidFill>
                  <a:srgbClr val="FFFF00"/>
                </a:solidFill>
                <a:effectLst/>
              </a:rPr>
              <a:t>= .01) </a:t>
            </a:r>
            <a:endParaRPr lang="en-US" sz="2800" i="1" dirty="0" smtClean="0">
              <a:effectLst/>
            </a:endParaRPr>
          </a:p>
          <a:p>
            <a:pPr marL="0" indent="0">
              <a:buNone/>
            </a:pPr>
            <a:endParaRPr lang="en-US" sz="2800" i="1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796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381000"/>
            <a:ext cx="8229600" cy="1371600"/>
          </a:xfrm>
        </p:spPr>
        <p:txBody>
          <a:bodyPr/>
          <a:lstStyle/>
          <a:p>
            <a:r>
              <a:rPr lang="en-US" dirty="0"/>
              <a:t>Results-Hypotheses Tested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r>
              <a:rPr lang="en-US" sz="2000" i="1" dirty="0" smtClean="0">
                <a:effectLst/>
              </a:rPr>
              <a:t>Ho</a:t>
            </a:r>
            <a:r>
              <a:rPr lang="en-US" sz="2000" i="1" baseline="-25000" dirty="0">
                <a:effectLst/>
              </a:rPr>
              <a:t>2</a:t>
            </a:r>
            <a:r>
              <a:rPr lang="en-US" sz="2000" i="1" dirty="0" smtClean="0">
                <a:effectLst/>
              </a:rPr>
              <a:t>: </a:t>
            </a:r>
            <a:r>
              <a:rPr lang="en-US" sz="2000" i="1" dirty="0">
                <a:effectLst/>
              </a:rPr>
              <a:t>There is no relationship between socio-demographic factors and social supports combined with the quality of life of individuals with HIV/AIDS. </a:t>
            </a:r>
            <a:endParaRPr lang="en-US" sz="2000" i="1" dirty="0" smtClean="0">
              <a:effectLst/>
            </a:endParaRPr>
          </a:p>
          <a:p>
            <a:endParaRPr lang="en-US" sz="2800" dirty="0" smtClean="0">
              <a:effectLst/>
            </a:endParaRPr>
          </a:p>
          <a:p>
            <a:r>
              <a:rPr lang="en-US" sz="2800" dirty="0" smtClean="0">
                <a:effectLst/>
              </a:rPr>
              <a:t>The </a:t>
            </a:r>
            <a:r>
              <a:rPr lang="en-US" sz="2800" dirty="0">
                <a:effectLst/>
              </a:rPr>
              <a:t>overall equation was significant</a:t>
            </a:r>
            <a:r>
              <a:rPr lang="en-US" sz="2800" dirty="0" smtClean="0">
                <a:effectLst/>
              </a:rPr>
              <a:t>; </a:t>
            </a:r>
            <a:r>
              <a:rPr lang="en-US" sz="2800" i="1" dirty="0" smtClean="0">
                <a:solidFill>
                  <a:srgbClr val="FFFF00"/>
                </a:solidFill>
                <a:effectLst/>
              </a:rPr>
              <a:t>p</a:t>
            </a:r>
            <a:r>
              <a:rPr lang="en-US" sz="2800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sz="2800" dirty="0">
                <a:solidFill>
                  <a:srgbClr val="FFFF00"/>
                </a:solidFill>
                <a:effectLst/>
              </a:rPr>
              <a:t>&lt; .0005. </a:t>
            </a:r>
            <a:endParaRPr lang="en-US" sz="2800" dirty="0" smtClean="0">
              <a:solidFill>
                <a:srgbClr val="FFFF00"/>
              </a:solidFill>
              <a:effectLst/>
            </a:endParaRPr>
          </a:p>
          <a:p>
            <a:r>
              <a:rPr lang="en-US" sz="2800" dirty="0" smtClean="0">
                <a:solidFill>
                  <a:srgbClr val="FFFF00"/>
                </a:solidFill>
                <a:effectLst/>
              </a:rPr>
              <a:t>R</a:t>
            </a:r>
            <a:r>
              <a:rPr lang="en-US" sz="2800" baseline="30000" dirty="0" smtClean="0">
                <a:solidFill>
                  <a:srgbClr val="FFFF00"/>
                </a:solidFill>
                <a:effectLst/>
              </a:rPr>
              <a:t>2 </a:t>
            </a:r>
            <a:r>
              <a:rPr lang="en-US" sz="2800" dirty="0" smtClean="0">
                <a:solidFill>
                  <a:srgbClr val="FFFF00"/>
                </a:solidFill>
                <a:effectLst/>
              </a:rPr>
              <a:t> = .415  (41.5%) </a:t>
            </a:r>
          </a:p>
          <a:p>
            <a:endParaRPr lang="en-US" sz="2800" dirty="0" smtClean="0">
              <a:effectLst/>
            </a:endParaRPr>
          </a:p>
          <a:p>
            <a:r>
              <a:rPr lang="en-US" sz="2800" dirty="0" smtClean="0">
                <a:effectLst/>
              </a:rPr>
              <a:t>Significant demographic </a:t>
            </a:r>
            <a:r>
              <a:rPr lang="en-US" sz="2800" dirty="0">
                <a:effectLst/>
              </a:rPr>
              <a:t>factors </a:t>
            </a:r>
            <a:r>
              <a:rPr lang="en-US" sz="2800" dirty="0" smtClean="0">
                <a:effectLst/>
              </a:rPr>
              <a:t>[younger </a:t>
            </a:r>
            <a:r>
              <a:rPr lang="en-US" sz="2800" dirty="0">
                <a:solidFill>
                  <a:srgbClr val="FFFF00"/>
                </a:solidFill>
                <a:effectLst/>
              </a:rPr>
              <a:t>(B = -.002, </a:t>
            </a:r>
            <a:r>
              <a:rPr lang="en-US" sz="2800" i="1" dirty="0" smtClean="0">
                <a:solidFill>
                  <a:srgbClr val="FFFF00"/>
                </a:solidFill>
                <a:effectLst/>
              </a:rPr>
              <a:t>p</a:t>
            </a:r>
            <a:r>
              <a:rPr lang="en-US" sz="2800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sz="2800" dirty="0">
                <a:solidFill>
                  <a:srgbClr val="FFFF00"/>
                </a:solidFill>
                <a:effectLst/>
              </a:rPr>
              <a:t>=  &lt; .0005); </a:t>
            </a:r>
            <a:r>
              <a:rPr lang="en-US" sz="2800" dirty="0" smtClean="0">
                <a:solidFill>
                  <a:srgbClr val="FFFF00"/>
                </a:solidFill>
                <a:effectLst/>
              </a:rPr>
              <a:t>male </a:t>
            </a:r>
            <a:r>
              <a:rPr lang="en-US" sz="2800" dirty="0">
                <a:solidFill>
                  <a:srgbClr val="FFFF00"/>
                </a:solidFill>
                <a:effectLst/>
              </a:rPr>
              <a:t>(B = .</a:t>
            </a:r>
            <a:r>
              <a:rPr lang="en-US" sz="2800" dirty="0" smtClean="0">
                <a:solidFill>
                  <a:srgbClr val="FFFF00"/>
                </a:solidFill>
                <a:effectLst/>
              </a:rPr>
              <a:t>154, </a:t>
            </a:r>
            <a:r>
              <a:rPr lang="en-US" sz="2800" i="1" dirty="0">
                <a:solidFill>
                  <a:srgbClr val="FFFF00"/>
                </a:solidFill>
                <a:effectLst/>
              </a:rPr>
              <a:t>p</a:t>
            </a:r>
            <a:r>
              <a:rPr lang="en-US" sz="2800" dirty="0">
                <a:solidFill>
                  <a:srgbClr val="FFFF00"/>
                </a:solidFill>
                <a:effectLst/>
              </a:rPr>
              <a:t> = &lt; .0005)</a:t>
            </a:r>
            <a:r>
              <a:rPr lang="en-US" sz="2800" dirty="0">
                <a:effectLst/>
              </a:rPr>
              <a:t>; </a:t>
            </a:r>
            <a:r>
              <a:rPr lang="en-US" sz="2800" kern="1200" dirty="0">
                <a:effectLst/>
                <a:latin typeface="Arial" charset="0"/>
              </a:rPr>
              <a:t>attended support group meetings for over a year </a:t>
            </a:r>
            <a:r>
              <a:rPr lang="en-US" sz="2800" dirty="0" smtClean="0">
                <a:solidFill>
                  <a:srgbClr val="FFFF00"/>
                </a:solidFill>
                <a:effectLst/>
              </a:rPr>
              <a:t>(</a:t>
            </a:r>
            <a:r>
              <a:rPr lang="en-US" sz="2800" dirty="0">
                <a:solidFill>
                  <a:srgbClr val="FFFF00"/>
                </a:solidFill>
                <a:effectLst/>
              </a:rPr>
              <a:t>B = .043, </a:t>
            </a:r>
            <a:r>
              <a:rPr lang="en-US" sz="2800" i="1" dirty="0" smtClean="0">
                <a:solidFill>
                  <a:srgbClr val="FFFF00"/>
                </a:solidFill>
                <a:effectLst/>
              </a:rPr>
              <a:t>p</a:t>
            </a:r>
            <a:r>
              <a:rPr lang="en-US" sz="2800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sz="2800" dirty="0">
                <a:solidFill>
                  <a:srgbClr val="FFFF00"/>
                </a:solidFill>
                <a:effectLst/>
              </a:rPr>
              <a:t>= .009)</a:t>
            </a:r>
            <a:r>
              <a:rPr lang="en-US" sz="2800" dirty="0">
                <a:effectLst/>
              </a:rPr>
              <a:t>; </a:t>
            </a:r>
            <a:r>
              <a:rPr lang="en-US" sz="2800" dirty="0" smtClean="0">
                <a:effectLst/>
              </a:rPr>
              <a:t>educated </a:t>
            </a:r>
            <a:r>
              <a:rPr lang="en-US" sz="2800" dirty="0">
                <a:solidFill>
                  <a:srgbClr val="FFFF00"/>
                </a:solidFill>
                <a:effectLst/>
              </a:rPr>
              <a:t>(B = .</a:t>
            </a:r>
            <a:r>
              <a:rPr lang="en-US" sz="2800" dirty="0" smtClean="0">
                <a:solidFill>
                  <a:srgbClr val="FFFF00"/>
                </a:solidFill>
                <a:effectLst/>
              </a:rPr>
              <a:t>070, </a:t>
            </a:r>
            <a:r>
              <a:rPr lang="en-US" sz="2800" i="1" dirty="0" smtClean="0">
                <a:solidFill>
                  <a:srgbClr val="FFFF00"/>
                </a:solidFill>
                <a:effectLst/>
              </a:rPr>
              <a:t>p</a:t>
            </a:r>
            <a:r>
              <a:rPr lang="en-US" sz="2800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sz="2800" dirty="0">
                <a:solidFill>
                  <a:srgbClr val="FFFF00"/>
                </a:solidFill>
                <a:effectLst/>
              </a:rPr>
              <a:t>= .023)</a:t>
            </a:r>
            <a:r>
              <a:rPr lang="en-US" sz="2800" dirty="0">
                <a:effectLst/>
              </a:rPr>
              <a:t>. </a:t>
            </a:r>
            <a:endParaRPr lang="en-US" sz="2800" dirty="0" smtClean="0">
              <a:effectLst/>
            </a:endParaRPr>
          </a:p>
          <a:p>
            <a:endParaRPr lang="en-US" sz="2800" dirty="0" smtClean="0">
              <a:effectLst/>
            </a:endParaRPr>
          </a:p>
          <a:p>
            <a:r>
              <a:rPr lang="en-US" sz="2800" dirty="0" smtClean="0">
                <a:effectLst/>
              </a:rPr>
              <a:t>Overall </a:t>
            </a:r>
            <a:r>
              <a:rPr lang="en-US" sz="2800" dirty="0">
                <a:effectLst/>
              </a:rPr>
              <a:t>social support was not </a:t>
            </a:r>
            <a:r>
              <a:rPr lang="en-US" sz="2800" dirty="0" smtClean="0">
                <a:effectLst/>
              </a:rPr>
              <a:t>significant; </a:t>
            </a:r>
            <a:r>
              <a:rPr lang="en-US" sz="2800" dirty="0" smtClean="0">
                <a:solidFill>
                  <a:srgbClr val="FFFF00"/>
                </a:solidFill>
                <a:effectLst/>
              </a:rPr>
              <a:t>(</a:t>
            </a:r>
            <a:r>
              <a:rPr lang="en-US" sz="2800" i="1" dirty="0" smtClean="0">
                <a:solidFill>
                  <a:srgbClr val="FFFF00"/>
                </a:solidFill>
                <a:effectLst/>
              </a:rPr>
              <a:t>p</a:t>
            </a:r>
            <a:r>
              <a:rPr lang="en-US" sz="2800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sz="2800" dirty="0">
                <a:solidFill>
                  <a:srgbClr val="FFFF00"/>
                </a:solidFill>
                <a:effectLst/>
              </a:rPr>
              <a:t>= .081)</a:t>
            </a:r>
            <a:r>
              <a:rPr lang="en-US" sz="2800" dirty="0">
                <a:effectLst/>
              </a:rPr>
              <a:t>. </a:t>
            </a:r>
            <a:endParaRPr lang="en-US" sz="2800" dirty="0" smtClean="0">
              <a:effectLst/>
            </a:endParaRP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78098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29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4000" dirty="0"/>
              <a:t>Discussions</a:t>
            </a:r>
            <a:r>
              <a:rPr lang="en-US" sz="4000" dirty="0" smtClean="0"/>
              <a:t>-Study’s </a:t>
            </a:r>
            <a:r>
              <a:rPr lang="en-US" sz="4000" dirty="0"/>
              <a:t>Implications for Social Work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28" y="1371600"/>
            <a:ext cx="9144000" cy="5791200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Practice</a:t>
            </a:r>
            <a:r>
              <a:rPr lang="en-US" sz="2800" dirty="0" smtClean="0"/>
              <a:t>: Encourage the use of more interventions that will enhance the receipt of increased social support in Ghana</a:t>
            </a:r>
          </a:p>
          <a:p>
            <a:pPr>
              <a:defRPr/>
            </a:pPr>
            <a:endParaRPr lang="en-US" sz="2800" dirty="0" smtClean="0"/>
          </a:p>
          <a:p>
            <a:pPr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Policy</a:t>
            </a:r>
            <a:r>
              <a:rPr lang="en-US" sz="2800" dirty="0" smtClean="0"/>
              <a:t>: Fund the development of more interventions aimed at increasing social supports in </a:t>
            </a:r>
            <a:r>
              <a:rPr lang="en-US" sz="2800" dirty="0"/>
              <a:t>Ghana</a:t>
            </a:r>
          </a:p>
          <a:p>
            <a:pPr marL="0" indent="0">
              <a:buNone/>
              <a:defRPr/>
            </a:pPr>
            <a:endParaRPr lang="en-US" sz="2800" dirty="0" smtClean="0"/>
          </a:p>
          <a:p>
            <a:pPr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Research</a:t>
            </a:r>
            <a:r>
              <a:rPr lang="en-US" sz="2800" dirty="0" smtClean="0"/>
              <a:t>: Preliminary quantitative study on the topic in Ghana. Other researchers can build on knowledge by further investigating  relationships among variables in other settings in Ghana and other developing countries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</a:p>
          <a:p>
            <a:r>
              <a:rPr lang="en-US" dirty="0" smtClean="0"/>
              <a:t>Suggestions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45781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8686800" cy="54864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Funding Support</a:t>
            </a:r>
          </a:p>
          <a:p>
            <a:pPr lvl="1">
              <a:defRPr/>
            </a:pPr>
            <a:r>
              <a:rPr lang="en-US" dirty="0" smtClean="0"/>
              <a:t>Norfolk State University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Presentation Overview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371600"/>
            <a:ext cx="89916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en-US" sz="2000" dirty="0" smtClean="0">
              <a:latin typeface="+mj-lt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+mj-lt"/>
              </a:rPr>
              <a:t>Purpose and Significance of Presentation/Prevalence of HIV/AIDS in Ghana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dirty="0">
              <a:latin typeface="+mj-lt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+mj-lt"/>
              </a:rPr>
              <a:t>Literature Review/prevalence of HIV/</a:t>
            </a:r>
            <a:r>
              <a:rPr lang="en-US" sz="2400" dirty="0">
                <a:latin typeface="+mj-lt"/>
              </a:rPr>
              <a:t>A</a:t>
            </a:r>
            <a:r>
              <a:rPr lang="en-US" sz="2400" dirty="0" smtClean="0">
                <a:latin typeface="+mj-lt"/>
              </a:rPr>
              <a:t>IDS in Ghana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>
              <a:latin typeface="+mj-lt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+mj-lt"/>
              </a:rPr>
              <a:t>Theoretical Framework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>
              <a:latin typeface="+mj-lt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+mj-lt"/>
              </a:rPr>
              <a:t>Methodology/Research Design/Research Questions/Hypothesis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dirty="0">
              <a:latin typeface="+mj-lt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+mj-lt"/>
              </a:rPr>
              <a:t>Results from the Study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>
              <a:latin typeface="+mj-lt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+mj-lt"/>
              </a:rPr>
              <a:t>Discussions- Study’s Implications for Social Work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>
              <a:latin typeface="+mj-lt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>
              <a:latin typeface="+mj-lt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>
              <a:latin typeface="Garamond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>
              <a:latin typeface="Garamond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>
              <a:latin typeface="Garamond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pPr>
              <a:defRPr/>
            </a:pPr>
            <a:r>
              <a:rPr lang="en-US" sz="3200" dirty="0" smtClean="0"/>
              <a:t>Purpose of Presentation/Prevalence of HIV/AIDS in Ghana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715000"/>
          </a:xfrm>
        </p:spPr>
        <p:txBody>
          <a:bodyPr/>
          <a:lstStyle/>
          <a:p>
            <a:pPr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Purpose: To </a:t>
            </a:r>
            <a:r>
              <a:rPr lang="en-US" sz="2400" dirty="0"/>
              <a:t>discuss the study and its findings</a:t>
            </a:r>
          </a:p>
          <a:p>
            <a:pPr>
              <a:defRPr/>
            </a:pPr>
            <a:endParaRPr lang="en-US" sz="2400" dirty="0"/>
          </a:p>
          <a:p>
            <a:pPr>
              <a:defRPr/>
            </a:pPr>
            <a:r>
              <a:rPr lang="en-US" sz="2400" dirty="0" smtClean="0"/>
              <a:t>Population </a:t>
            </a:r>
            <a:r>
              <a:rPr lang="en-US" sz="2400" dirty="0"/>
              <a:t>estimate for July 2014 </a:t>
            </a:r>
            <a:r>
              <a:rPr lang="en-US" sz="2400" dirty="0" smtClean="0"/>
              <a:t>was </a:t>
            </a:r>
            <a:r>
              <a:rPr lang="en-US" sz="2400" dirty="0" smtClean="0">
                <a:solidFill>
                  <a:srgbClr val="FFFF00"/>
                </a:solidFill>
                <a:effectLst/>
              </a:rPr>
              <a:t>25,758,108</a:t>
            </a:r>
            <a:endParaRPr lang="en-US" sz="2400" dirty="0" smtClean="0">
              <a:solidFill>
                <a:srgbClr val="FFFF00"/>
              </a:solidFill>
            </a:endParaRPr>
          </a:p>
          <a:p>
            <a:pPr>
              <a:defRPr/>
            </a:pPr>
            <a:r>
              <a:rPr lang="en-US" sz="2400" dirty="0" smtClean="0"/>
              <a:t>HIV prevalence rates: </a:t>
            </a:r>
            <a:r>
              <a:rPr lang="en-US" sz="2400" dirty="0" smtClean="0">
                <a:solidFill>
                  <a:srgbClr val="FFFF00"/>
                </a:solidFill>
              </a:rPr>
              <a:t>1.8%</a:t>
            </a:r>
            <a:r>
              <a:rPr lang="en-US" sz="2400" dirty="0" smtClean="0"/>
              <a:t> </a:t>
            </a:r>
            <a:r>
              <a:rPr lang="en-US" sz="1200" dirty="0" smtClean="0"/>
              <a:t>(CIA, 2013), </a:t>
            </a:r>
            <a:r>
              <a:rPr lang="en-US" sz="2400" dirty="0"/>
              <a:t>Currently at </a:t>
            </a:r>
            <a:r>
              <a:rPr lang="en-US" sz="2400" dirty="0">
                <a:solidFill>
                  <a:srgbClr val="FFFF00"/>
                </a:solidFill>
              </a:rPr>
              <a:t>1.4</a:t>
            </a:r>
            <a:r>
              <a:rPr lang="en-US" sz="2400" dirty="0" smtClean="0">
                <a:solidFill>
                  <a:srgbClr val="FFFF00"/>
                </a:solidFill>
              </a:rPr>
              <a:t>%.</a:t>
            </a:r>
          </a:p>
          <a:p>
            <a:pPr>
              <a:defRPr/>
            </a:pPr>
            <a:r>
              <a:rPr lang="en-US" sz="2400" dirty="0" smtClean="0"/>
              <a:t>Prevalence rates are significantly higher in other countries; </a:t>
            </a:r>
            <a:r>
              <a:rPr lang="en-US" sz="2400" dirty="0">
                <a:solidFill>
                  <a:srgbClr val="FFFF00"/>
                </a:solidFill>
                <a:effectLst/>
              </a:rPr>
              <a:t>Lesotho </a:t>
            </a:r>
            <a:r>
              <a:rPr lang="en-US" sz="2400" dirty="0">
                <a:solidFill>
                  <a:srgbClr val="FF0000"/>
                </a:solidFill>
                <a:effectLst/>
              </a:rPr>
              <a:t>(23.10%)</a:t>
            </a:r>
            <a:r>
              <a:rPr lang="en-US" sz="2400" dirty="0">
                <a:solidFill>
                  <a:srgbClr val="FFFF00"/>
                </a:solidFill>
                <a:effectLst/>
              </a:rPr>
              <a:t>, Botswana </a:t>
            </a:r>
            <a:r>
              <a:rPr lang="en-US" sz="2400" dirty="0">
                <a:solidFill>
                  <a:srgbClr val="FF0000"/>
                </a:solidFill>
                <a:effectLst/>
              </a:rPr>
              <a:t>(23%), </a:t>
            </a:r>
            <a:r>
              <a:rPr lang="en-US" sz="2400" dirty="0">
                <a:solidFill>
                  <a:srgbClr val="FFFF00"/>
                </a:solidFill>
                <a:effectLst/>
              </a:rPr>
              <a:t>South Africa </a:t>
            </a:r>
            <a:r>
              <a:rPr lang="en-US" sz="2400" dirty="0">
                <a:solidFill>
                  <a:srgbClr val="FF6600"/>
                </a:solidFill>
                <a:effectLst/>
              </a:rPr>
              <a:t>(17.90%</a:t>
            </a:r>
            <a:r>
              <a:rPr lang="en-US" sz="2400" dirty="0" smtClean="0">
                <a:solidFill>
                  <a:srgbClr val="FF6600"/>
                </a:solidFill>
                <a:effectLst/>
              </a:rPr>
              <a:t>), </a:t>
            </a:r>
            <a:r>
              <a:rPr lang="en-US" sz="2400" dirty="0">
                <a:solidFill>
                  <a:srgbClr val="FFFF00"/>
                </a:solidFill>
                <a:effectLst/>
              </a:rPr>
              <a:t>and Zimbabwe (14.70%) </a:t>
            </a:r>
            <a:r>
              <a:rPr lang="en-US" sz="2400" dirty="0">
                <a:effectLst/>
              </a:rPr>
              <a:t>(CIA, </a:t>
            </a:r>
            <a:r>
              <a:rPr lang="en-US" sz="2400" dirty="0" smtClean="0">
                <a:effectLst/>
              </a:rPr>
              <a:t>2014)</a:t>
            </a:r>
            <a:r>
              <a:rPr lang="en-US" sz="2400" dirty="0">
                <a:effectLst/>
              </a:rPr>
              <a:t>. </a:t>
            </a:r>
            <a:endParaRPr lang="en-US" sz="2400" dirty="0">
              <a:solidFill>
                <a:srgbClr val="FF0000"/>
              </a:solidFill>
              <a:effectLst/>
            </a:endParaRPr>
          </a:p>
          <a:p>
            <a:pPr>
              <a:defRPr/>
            </a:pPr>
            <a:endParaRPr lang="en-US" sz="2400" b="1" dirty="0" smtClean="0"/>
          </a:p>
          <a:p>
            <a:pPr>
              <a:defRPr/>
            </a:pPr>
            <a:r>
              <a:rPr lang="en-US" sz="2400" b="1" dirty="0" smtClean="0"/>
              <a:t>Why should we care?</a:t>
            </a:r>
          </a:p>
          <a:p>
            <a:pPr lvl="1">
              <a:defRPr/>
            </a:pPr>
            <a:r>
              <a:rPr lang="en-US" dirty="0" smtClean="0"/>
              <a:t>A generalized epidemic: infection rate is above </a:t>
            </a:r>
            <a:r>
              <a:rPr lang="en-US" b="1" dirty="0" smtClean="0">
                <a:solidFill>
                  <a:srgbClr val="FFFF00"/>
                </a:solidFill>
              </a:rPr>
              <a:t>1%</a:t>
            </a:r>
            <a:r>
              <a:rPr lang="en-US" dirty="0" smtClean="0"/>
              <a:t> among the general population (</a:t>
            </a:r>
            <a:r>
              <a:rPr lang="en-US" sz="2400" dirty="0" smtClean="0"/>
              <a:t>UNAIDS, 2009) </a:t>
            </a:r>
          </a:p>
          <a:p>
            <a:pPr marL="0" indent="0">
              <a:buNone/>
              <a:defRPr/>
            </a:pPr>
            <a:endParaRPr lang="en-US" sz="2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DB4CBA-3511-4545-AC82-0FE22FDF220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0850541"/>
      </p:ext>
    </p:extLst>
  </p:cSld>
  <p:clrMapOvr>
    <a:masterClrMapping/>
  </p:clrMapOvr>
  <p:transition advTm="46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381000"/>
            <a:ext cx="8229600" cy="121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4000" dirty="0"/>
              <a:t>Literature Review Summary</a:t>
            </a:r>
            <a:endParaRPr lang="en-US" sz="4000" dirty="0" smtClean="0"/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33400"/>
            <a:ext cx="9144000" cy="6324600"/>
          </a:xfrm>
        </p:spPr>
        <p:txBody>
          <a:bodyPr/>
          <a:lstStyle/>
          <a:p>
            <a:pPr eaLnBrk="1" hangingPunct="1">
              <a:defRPr/>
            </a:pPr>
            <a:endParaRPr lang="en-US" dirty="0" smtClean="0">
              <a:latin typeface="+mj-lt"/>
            </a:endParaRPr>
          </a:p>
          <a:p>
            <a:pPr eaLnBrk="1" hangingPunct="1">
              <a:defRPr/>
            </a:pPr>
            <a:r>
              <a:rPr lang="en-US" dirty="0" smtClean="0">
                <a:latin typeface="+mj-lt"/>
              </a:rPr>
              <a:t>Compared to Asia, Europe, and USA/Canada, few studies have been conducted </a:t>
            </a:r>
            <a:r>
              <a:rPr lang="en-US" dirty="0">
                <a:latin typeface="+mj-lt"/>
              </a:rPr>
              <a:t>on the </a:t>
            </a:r>
            <a:r>
              <a:rPr lang="en-US" dirty="0" smtClean="0">
                <a:latin typeface="+mj-lt"/>
              </a:rPr>
              <a:t>topic in Ghana, and Africa in general.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Social </a:t>
            </a:r>
            <a:r>
              <a:rPr lang="en-US" dirty="0"/>
              <a:t>supports and quality of life differed by demographic factors. E.g., Gender influenced social supports in all </a:t>
            </a:r>
            <a:r>
              <a:rPr lang="en-US" dirty="0" smtClean="0"/>
              <a:t>settings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Findings </a:t>
            </a:r>
            <a:r>
              <a:rPr lang="en-US" dirty="0"/>
              <a:t>from prior literature are consistent with findings from this study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228600"/>
            <a:ext cx="8229600" cy="1371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Theoretical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effectLst/>
              </a:rPr>
              <a:t>The Social Determinants of Health, defined as: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 smtClean="0"/>
              <a:t>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 determinants of health are those conditions of life deeply connected to the foundations of existence, to the entirety of economic and social life.”</a:t>
            </a:r>
          </a:p>
          <a:p>
            <a:pPr>
              <a:defRPr/>
            </a:pPr>
            <a:endParaRPr lang="en-US" sz="2800" b="1" dirty="0">
              <a:solidFill>
                <a:srgbClr val="FFFF00"/>
              </a:solidFill>
              <a:effectLst/>
            </a:endParaRPr>
          </a:p>
          <a:p>
            <a:pPr marL="0" indent="0">
              <a:buNone/>
              <a:defRPr/>
            </a:pPr>
            <a:endParaRPr lang="en-US" sz="2800" dirty="0">
              <a:solidFill>
                <a:srgbClr val="FFFF00"/>
              </a:solidFill>
              <a:effectLst/>
            </a:endParaRPr>
          </a:p>
          <a:p>
            <a:pPr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“entire social environments, including the distribution of power and privilege may play a role in the health of populations, such as social networks, educational systems, and family structure.”</a:t>
            </a:r>
          </a:p>
          <a:p>
            <a:pPr marL="0" indent="0" algn="r">
              <a:buNone/>
              <a:defRPr/>
            </a:pPr>
            <a:r>
              <a:rPr lang="en-US" sz="1600" b="1" dirty="0" smtClean="0"/>
              <a:t>(</a:t>
            </a:r>
            <a:r>
              <a:rPr lang="en-US" sz="1600" b="1" dirty="0" err="1" smtClean="0"/>
              <a:t>Hofritcher</a:t>
            </a:r>
            <a:r>
              <a:rPr lang="en-US" sz="1600" b="1" dirty="0" smtClean="0"/>
              <a:t>, 2001</a:t>
            </a:r>
            <a:r>
              <a:rPr lang="en-US" sz="1600" dirty="0"/>
              <a:t>, p. </a:t>
            </a:r>
            <a:r>
              <a:rPr lang="en-US" sz="1600" dirty="0" smtClean="0"/>
              <a:t>11, </a:t>
            </a:r>
            <a:r>
              <a:rPr lang="en-US" sz="1600" dirty="0"/>
              <a:t>as cited in </a:t>
            </a:r>
            <a:r>
              <a:rPr lang="en-US" sz="1600" dirty="0" smtClean="0"/>
              <a:t>the WHO SDH </a:t>
            </a:r>
            <a:r>
              <a:rPr lang="en-US" sz="1600" dirty="0"/>
              <a:t>Report, </a:t>
            </a:r>
            <a:r>
              <a:rPr lang="en-US" sz="1600" dirty="0" smtClean="0"/>
              <a:t>2010)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  <a:defRPr/>
            </a:pP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65264" y="3124200"/>
            <a:ext cx="2078736" cy="1219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0" y="3200400"/>
            <a:ext cx="2078736" cy="1219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9000" y="3200400"/>
            <a:ext cx="2078736" cy="121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52400" y="1447800"/>
            <a:ext cx="9296400" cy="54102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effectLst/>
              </a:rPr>
              <a:t>Social </a:t>
            </a:r>
            <a:r>
              <a:rPr lang="en-US" dirty="0">
                <a:solidFill>
                  <a:srgbClr val="FFFF00"/>
                </a:solidFill>
                <a:effectLst/>
              </a:rPr>
              <a:t>c</a:t>
            </a:r>
            <a:r>
              <a:rPr lang="en-US" dirty="0" smtClean="0">
                <a:solidFill>
                  <a:srgbClr val="FFFF00"/>
                </a:solidFill>
                <a:effectLst/>
              </a:rPr>
              <a:t>apital, social support, and social network theory</a:t>
            </a:r>
            <a:endParaRPr lang="en-US" dirty="0">
              <a:solidFill>
                <a:srgbClr val="FFFF00"/>
              </a:solidFill>
              <a:effectLst/>
            </a:endParaRPr>
          </a:p>
          <a:p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Concepts </a:t>
            </a:r>
            <a:r>
              <a:rPr lang="en-US" dirty="0">
                <a:effectLst/>
              </a:rPr>
              <a:t>from the intersection domains of social capital, social network and social support theories . 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0657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>
                <a:solidFill>
                  <a:srgbClr val="FFFF00"/>
                </a:solidFill>
              </a:rPr>
              <a:t>Theoretical Framework</a:t>
            </a:r>
            <a:endParaRPr lang="en-US" sz="4000" dirty="0" smtClean="0">
              <a:solidFill>
                <a:srgbClr val="FFFF00"/>
              </a:solidFill>
            </a:endParaRP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2964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</p:txBody>
      </p:sp>
      <p:sp>
        <p:nvSpPr>
          <p:cNvPr id="2053" name="TextBox 3"/>
          <p:cNvSpPr txBox="1">
            <a:spLocks noChangeArrowheads="1"/>
          </p:cNvSpPr>
          <p:nvPr/>
        </p:nvSpPr>
        <p:spPr bwMode="auto">
          <a:xfrm>
            <a:off x="685800" y="6457950"/>
            <a:ext cx="84582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i="1"/>
              <a:t>Model: Conceptualization of Socio-demographic Factors, Social Support, and Quality of Life (Adapted from Oakes &amp; Rossi, 2003)</a:t>
            </a:r>
            <a:endParaRPr lang="en-US" sz="1400"/>
          </a:p>
          <a:p>
            <a:r>
              <a:rPr lang="en-US" sz="1400"/>
              <a:t> </a:t>
            </a:r>
          </a:p>
          <a:p>
            <a:r>
              <a:rPr lang="en-US"/>
              <a:t>  </a:t>
            </a:r>
          </a:p>
        </p:txBody>
      </p:sp>
      <p:graphicFrame>
        <p:nvGraphicFramePr>
          <p:cNvPr id="205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19243542"/>
              </p:ext>
            </p:extLst>
          </p:nvPr>
        </p:nvGraphicFramePr>
        <p:xfrm>
          <a:off x="304800" y="1447800"/>
          <a:ext cx="8496300" cy="5106988"/>
        </p:xfrm>
        <a:graphic>
          <a:graphicData uri="http://schemas.openxmlformats.org/presentationml/2006/ole">
            <p:oleObj spid="_x0000_s2227" name="Document" r:id="rId4" imgW="8658000" imgH="5906160" progId="Word.Document.12">
              <p:embed/>
            </p:oleObj>
          </a:graphicData>
        </a:graphic>
      </p:graphicFrame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229600" cy="114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b="1" dirty="0" smtClean="0"/>
              <a:t>Methodology-Study Setting</a:t>
            </a:r>
            <a:br>
              <a:rPr lang="en-US" sz="4000" b="1" dirty="0" smtClean="0"/>
            </a:br>
            <a:endParaRPr lang="en-US" sz="4000" b="1" dirty="0" smtClean="0"/>
          </a:p>
        </p:txBody>
      </p:sp>
      <p:sp>
        <p:nvSpPr>
          <p:cNvPr id="20070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143000"/>
            <a:ext cx="8534400" cy="55626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/>
              <a:t>Study was conducted in </a:t>
            </a:r>
            <a:r>
              <a:rPr lang="en-US" sz="2400" b="1" dirty="0" smtClean="0">
                <a:solidFill>
                  <a:srgbClr val="FFFF00"/>
                </a:solidFill>
              </a:rPr>
              <a:t>Accra, Ghana</a:t>
            </a:r>
          </a:p>
          <a:p>
            <a:pPr eaLnBrk="1" hangingPunct="1">
              <a:defRPr/>
            </a:pPr>
            <a:endParaRPr lang="en-US" sz="2400" b="1" dirty="0" smtClean="0"/>
          </a:p>
          <a:p>
            <a:pPr eaLnBrk="1" hangingPunct="1">
              <a:defRPr/>
            </a:pPr>
            <a:r>
              <a:rPr lang="en-US" sz="2400" b="1" dirty="0" smtClean="0"/>
              <a:t>Subjects were PLWAs  belonging to various support groups managed by the NAP+ Ghana</a:t>
            </a:r>
          </a:p>
          <a:p>
            <a:pPr lvl="1" eaLnBrk="1" hangingPunct="1">
              <a:defRPr/>
            </a:pPr>
            <a:r>
              <a:rPr lang="en-US" sz="2400" b="1" dirty="0"/>
              <a:t>NAP+ Ghana was formed to help improve the lives of PLWAs</a:t>
            </a:r>
          </a:p>
          <a:p>
            <a:pPr lvl="1" eaLnBrk="1" hangingPunct="1">
              <a:defRPr/>
            </a:pPr>
            <a:r>
              <a:rPr lang="en-US" sz="2400" b="1" dirty="0"/>
              <a:t>Group members </a:t>
            </a:r>
            <a:r>
              <a:rPr lang="en-US" sz="2400" b="1" dirty="0">
                <a:solidFill>
                  <a:srgbClr val="FFFF00"/>
                </a:solidFill>
              </a:rPr>
              <a:t>meet at least once a month</a:t>
            </a:r>
          </a:p>
          <a:p>
            <a:pPr eaLnBrk="1" hangingPunct="1">
              <a:defRPr/>
            </a:pPr>
            <a:endParaRPr lang="en-US" sz="2400" b="1" dirty="0" smtClean="0"/>
          </a:p>
          <a:p>
            <a:pPr eaLnBrk="1" hangingPunct="1">
              <a:defRPr/>
            </a:pPr>
            <a:r>
              <a:rPr lang="en-US" sz="2400" b="1" dirty="0" smtClean="0"/>
              <a:t>The </a:t>
            </a:r>
            <a:r>
              <a:rPr lang="en-US" sz="2400" b="1" dirty="0"/>
              <a:t>support groups come together to deal with the </a:t>
            </a:r>
            <a:r>
              <a:rPr lang="en-US" sz="2400" b="1" dirty="0">
                <a:solidFill>
                  <a:srgbClr val="FFFF00"/>
                </a:solidFill>
              </a:rPr>
              <a:t>complexity of issues working against PLWA in Ghana including stigma and </a:t>
            </a:r>
            <a:r>
              <a:rPr lang="en-US" sz="2400" b="1" dirty="0" smtClean="0">
                <a:solidFill>
                  <a:srgbClr val="FFFF00"/>
                </a:solidFill>
              </a:rPr>
              <a:t>discrimination</a:t>
            </a:r>
          </a:p>
          <a:p>
            <a:pPr marL="0" indent="0" eaLnBrk="1" hangingPunct="1">
              <a:buNone/>
              <a:defRPr/>
            </a:pPr>
            <a:endParaRPr lang="en-US" sz="2400" b="1" dirty="0" smtClean="0">
              <a:solidFill>
                <a:srgbClr val="FFFF00"/>
              </a:solidFill>
            </a:endParaRPr>
          </a:p>
          <a:p>
            <a:pPr eaLnBrk="1" hangingPunct="1">
              <a:defRPr/>
            </a:pPr>
            <a:r>
              <a:rPr lang="en-US" sz="2400" b="1" dirty="0"/>
              <a:t>Study was conducted from </a:t>
            </a:r>
            <a:r>
              <a:rPr lang="en-US" sz="2400" b="1" dirty="0">
                <a:solidFill>
                  <a:srgbClr val="FFFF00"/>
                </a:solidFill>
              </a:rPr>
              <a:t>September-October 2013</a:t>
            </a:r>
            <a:endParaRPr lang="en-US" sz="2400" b="1" dirty="0">
              <a:solidFill>
                <a:srgbClr val="FFFF00"/>
              </a:solidFill>
              <a:latin typeface="Garamond" pitchFamily="18" charset="0"/>
            </a:endParaRPr>
          </a:p>
          <a:p>
            <a:pPr eaLnBrk="1" hangingPunct="1">
              <a:defRPr/>
            </a:pPr>
            <a:endParaRPr lang="en-US" sz="2400" b="1" dirty="0" smtClean="0"/>
          </a:p>
          <a:p>
            <a:pPr marL="0" indent="0" eaLnBrk="1" hangingPunct="1">
              <a:buNone/>
              <a:defRPr/>
            </a:pPr>
            <a:endParaRPr lang="en-US" sz="2400" dirty="0" smtClean="0"/>
          </a:p>
        </p:txBody>
      </p:sp>
      <p:sp>
        <p:nvSpPr>
          <p:cNvPr id="36868" name="Rectangle 3"/>
          <p:cNvSpPr>
            <a:spLocks noChangeArrowheads="1"/>
          </p:cNvSpPr>
          <p:nvPr/>
        </p:nvSpPr>
        <p:spPr bwMode="auto">
          <a:xfrm>
            <a:off x="0" y="190500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  <a:p>
            <a:pPr>
              <a:buFont typeface="Arial" charset="0"/>
              <a:buChar char="•"/>
            </a:pPr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ck of books design template [2]">
  <a:themeElements>
    <a:clrScheme name="Stack of books design template [2]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ck of books design template [2]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ck of books design template [2]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[2]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[2]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[2]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[2]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[2]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[2]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[2]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[2]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[2]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[2]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[2]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7396</TotalTime>
  <Words>930</Words>
  <Application>Microsoft Office PowerPoint</Application>
  <PresentationFormat>On-screen Show (4:3)</PresentationFormat>
  <Paragraphs>149</Paragraphs>
  <Slides>19</Slides>
  <Notes>6</Notes>
  <HiddenSlides>0</HiddenSlides>
  <MMClips>0</MMClips>
  <ScaleCrop>false</ScaleCrop>
  <HeadingPairs>
    <vt:vector size="8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  <vt:variant>
        <vt:lpstr>Custom Shows</vt:lpstr>
      </vt:variant>
      <vt:variant>
        <vt:i4>1</vt:i4>
      </vt:variant>
    </vt:vector>
  </HeadingPairs>
  <TitlesOfParts>
    <vt:vector size="23" baseType="lpstr">
      <vt:lpstr>Stack of books design template [2]</vt:lpstr>
      <vt:lpstr>Textured</vt:lpstr>
      <vt:lpstr>Document</vt:lpstr>
      <vt:lpstr>Demographic Factors, Social Supports, and Quality of Life of HIV infected Persons in Ghana</vt:lpstr>
      <vt:lpstr>Acknowledgements</vt:lpstr>
      <vt:lpstr>Presentation Overview</vt:lpstr>
      <vt:lpstr>Purpose of Presentation/Prevalence of HIV/AIDS in Ghana</vt:lpstr>
      <vt:lpstr>Literature Review Summary</vt:lpstr>
      <vt:lpstr>Theoretical Framework</vt:lpstr>
      <vt:lpstr>Theories</vt:lpstr>
      <vt:lpstr>Theoretical Framework</vt:lpstr>
      <vt:lpstr> Methodology-Study Setting </vt:lpstr>
      <vt:lpstr>Study Design </vt:lpstr>
      <vt:lpstr>Sample and Sampling Strategy </vt:lpstr>
      <vt:lpstr>Procedures  </vt:lpstr>
      <vt:lpstr>Measurement </vt:lpstr>
      <vt:lpstr>Methodology-Research Questions</vt:lpstr>
      <vt:lpstr>Results from the Study-Demographics</vt:lpstr>
      <vt:lpstr>Results-Hypotheses Tested </vt:lpstr>
      <vt:lpstr>Results-Hypotheses Tested</vt:lpstr>
      <vt:lpstr>Discussions-Study’s Implications for Social Work </vt:lpstr>
      <vt:lpstr>Group Discussion</vt:lpstr>
      <vt:lpstr>Custom Show 1</vt:lpstr>
    </vt:vector>
  </TitlesOfParts>
  <Company>University of Maryland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Shame of The Nation The Restoration of Apartheid Schooling In America</dc:title>
  <dc:creator>Maya Gibbons</dc:creator>
  <cp:lastModifiedBy>sahoo</cp:lastModifiedBy>
  <cp:revision>475</cp:revision>
  <cp:lastPrinted>2014-04-16T02:34:50Z</cp:lastPrinted>
  <dcterms:created xsi:type="dcterms:W3CDTF">2006-03-15T20:16:26Z</dcterms:created>
  <dcterms:modified xsi:type="dcterms:W3CDTF">2014-10-31T10:37:55Z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TC011594401033</vt:lpwstr>
  </property>
</Properties>
</file>