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5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2" r:id="rId3"/>
    <p:sldMasterId id="2147483727" r:id="rId4"/>
    <p:sldMasterId id="2147483742" r:id="rId5"/>
    <p:sldMasterId id="2147483802" r:id="rId6"/>
    <p:sldMasterId id="2147483831" r:id="rId7"/>
    <p:sldMasterId id="2147483844" r:id="rId8"/>
    <p:sldMasterId id="2147483859" r:id="rId9"/>
    <p:sldMasterId id="2147483931" r:id="rId10"/>
    <p:sldMasterId id="2147484049" r:id="rId11"/>
    <p:sldMasterId id="2147484116" r:id="rId12"/>
    <p:sldMasterId id="2147484144" r:id="rId13"/>
    <p:sldMasterId id="2147484168" r:id="rId14"/>
    <p:sldMasterId id="2147484195" r:id="rId15"/>
    <p:sldMasterId id="2147484207" r:id="rId16"/>
  </p:sldMasterIdLst>
  <p:notesMasterIdLst>
    <p:notesMasterId r:id="rId54"/>
  </p:notesMasterIdLst>
  <p:sldIdLst>
    <p:sldId id="430" r:id="rId17"/>
    <p:sldId id="431" r:id="rId18"/>
    <p:sldId id="264" r:id="rId19"/>
    <p:sldId id="391" r:id="rId20"/>
    <p:sldId id="392" r:id="rId21"/>
    <p:sldId id="393" r:id="rId22"/>
    <p:sldId id="433" r:id="rId23"/>
    <p:sldId id="263" r:id="rId24"/>
    <p:sldId id="377" r:id="rId25"/>
    <p:sldId id="434" r:id="rId26"/>
    <p:sldId id="436" r:id="rId27"/>
    <p:sldId id="461" r:id="rId28"/>
    <p:sldId id="261" r:id="rId29"/>
    <p:sldId id="262" r:id="rId30"/>
    <p:sldId id="397" r:id="rId31"/>
    <p:sldId id="387" r:id="rId32"/>
    <p:sldId id="383" r:id="rId33"/>
    <p:sldId id="386" r:id="rId34"/>
    <p:sldId id="274" r:id="rId35"/>
    <p:sldId id="388" r:id="rId36"/>
    <p:sldId id="288" r:id="rId37"/>
    <p:sldId id="384" r:id="rId38"/>
    <p:sldId id="290" r:id="rId39"/>
    <p:sldId id="390" r:id="rId40"/>
    <p:sldId id="295" r:id="rId41"/>
    <p:sldId id="296" r:id="rId42"/>
    <p:sldId id="401" r:id="rId43"/>
    <p:sldId id="304" r:id="rId44"/>
    <p:sldId id="305" r:id="rId45"/>
    <p:sldId id="310" r:id="rId46"/>
    <p:sldId id="312" r:id="rId47"/>
    <p:sldId id="317" r:id="rId48"/>
    <p:sldId id="318" r:id="rId49"/>
    <p:sldId id="438" r:id="rId50"/>
    <p:sldId id="439" r:id="rId51"/>
    <p:sldId id="410" r:id="rId52"/>
    <p:sldId id="345" r:id="rId5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BBE0E3"/>
    <a:srgbClr val="A50021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'overall 96'!$D$2</c:f>
              <c:strCache>
                <c:ptCount val="1"/>
                <c:pt idx="0">
                  <c:v>In situ and &lt;15 mm invasive carcinoma (13/252)</c:v>
                </c:pt>
              </c:strCache>
            </c:strRef>
          </c:tx>
          <c:xVal>
            <c:numRef>
              <c:f>'overall 96'!$C$3:$C$13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'overall 96'!$D$3:$D$13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0.996</c:v>
                </c:pt>
                <c:pt idx="3">
                  <c:v>0.98380000000000001</c:v>
                </c:pt>
                <c:pt idx="4">
                  <c:v>0.98380000000000001</c:v>
                </c:pt>
                <c:pt idx="5">
                  <c:v>0.97540000000000004</c:v>
                </c:pt>
                <c:pt idx="6">
                  <c:v>0.97540000000000004</c:v>
                </c:pt>
                <c:pt idx="7">
                  <c:v>0.97540000000000004</c:v>
                </c:pt>
                <c:pt idx="8">
                  <c:v>0.95830000000000004</c:v>
                </c:pt>
                <c:pt idx="9">
                  <c:v>0.95399999999999996</c:v>
                </c:pt>
                <c:pt idx="10">
                  <c:v>0.94299999999999995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518104"/>
        <c:axId val="175662672"/>
      </c:scatterChart>
      <c:valAx>
        <c:axId val="175518104"/>
        <c:scaling>
          <c:orientation val="minMax"/>
          <c:max val="10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sv-SE"/>
          </a:p>
        </c:txPr>
        <c:crossAx val="175662672"/>
        <c:crosses val="autoZero"/>
        <c:crossBetween val="midCat"/>
      </c:valAx>
      <c:valAx>
        <c:axId val="175662672"/>
        <c:scaling>
          <c:orientation val="minMax"/>
          <c:max val="1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sv-SE"/>
          </a:p>
        </c:txPr>
        <c:crossAx val="17551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682369026367711"/>
          <c:y val="4.4519453450671598E-2"/>
          <c:w val="0.24688283078136497"/>
          <c:h val="0.19331380268642892"/>
        </c:manualLayout>
      </c:layout>
      <c:overlay val="0"/>
    </c:legend>
    <c:plotVisOnly val="1"/>
    <c:dispBlanksAs val="gap"/>
    <c:showDLblsOverMax val="0"/>
  </c:chart>
  <c:spPr>
    <a:ln>
      <a:solidFill>
        <a:srgbClr val="C00000"/>
      </a:solidFill>
    </a:ln>
  </c:spPr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'C3'!$B$3</c:f>
              <c:strCache>
                <c:ptCount val="1"/>
                <c:pt idx="0">
                  <c:v>Unifocal (30/311)</c:v>
                </c:pt>
              </c:strCache>
            </c:strRef>
          </c:tx>
          <c:xVal>
            <c:numRef>
              <c:f>'C3'!$A$4:$A$14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'C3'!$B$4:$B$14</c:f>
              <c:numCache>
                <c:formatCode>General</c:formatCode>
                <c:ptCount val="11"/>
                <c:pt idx="0">
                  <c:v>1</c:v>
                </c:pt>
                <c:pt idx="1">
                  <c:v>0.98709999999999998</c:v>
                </c:pt>
                <c:pt idx="2">
                  <c:v>0.97399999999999998</c:v>
                </c:pt>
                <c:pt idx="3">
                  <c:v>0.94389999999999996</c:v>
                </c:pt>
                <c:pt idx="4">
                  <c:v>0.9405</c:v>
                </c:pt>
                <c:pt idx="5">
                  <c:v>0.93700000000000006</c:v>
                </c:pt>
                <c:pt idx="6">
                  <c:v>0.92979999999999996</c:v>
                </c:pt>
                <c:pt idx="7">
                  <c:v>0.92610000000000003</c:v>
                </c:pt>
                <c:pt idx="8">
                  <c:v>0.90759999999999996</c:v>
                </c:pt>
                <c:pt idx="9">
                  <c:v>0.90010000000000001</c:v>
                </c:pt>
                <c:pt idx="10">
                  <c:v>0.89549999999999996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'C3'!$C$3</c:f>
              <c:strCache>
                <c:ptCount val="1"/>
                <c:pt idx="0">
                  <c:v>Multifocal (28/122)</c:v>
                </c:pt>
              </c:strCache>
            </c:strRef>
          </c:tx>
          <c:xVal>
            <c:numRef>
              <c:f>'C3'!$A$4:$A$14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'C3'!$C$4:$C$14</c:f>
              <c:numCache>
                <c:formatCode>General</c:formatCode>
                <c:ptCount val="11"/>
                <c:pt idx="0">
                  <c:v>1</c:v>
                </c:pt>
                <c:pt idx="1">
                  <c:v>0.98660000000000003</c:v>
                </c:pt>
                <c:pt idx="2">
                  <c:v>0.96479999999999999</c:v>
                </c:pt>
                <c:pt idx="3">
                  <c:v>0.91379999999999995</c:v>
                </c:pt>
                <c:pt idx="4">
                  <c:v>0.879</c:v>
                </c:pt>
                <c:pt idx="5">
                  <c:v>0.86070000000000002</c:v>
                </c:pt>
                <c:pt idx="6">
                  <c:v>0.82350000000000001</c:v>
                </c:pt>
                <c:pt idx="7">
                  <c:v>0.81399999999999995</c:v>
                </c:pt>
                <c:pt idx="8">
                  <c:v>0.78510000000000002</c:v>
                </c:pt>
                <c:pt idx="9">
                  <c:v>0.77539999999999998</c:v>
                </c:pt>
                <c:pt idx="10">
                  <c:v>0.77539999999999998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'C3'!$D$3</c:f>
              <c:strCache>
                <c:ptCount val="1"/>
                <c:pt idx="0">
                  <c:v>Diffuse (8/26)</c:v>
                </c:pt>
              </c:strCache>
            </c:strRef>
          </c:tx>
          <c:xVal>
            <c:numRef>
              <c:f>'C3'!$A$4:$A$14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'C3'!$D$4:$D$14</c:f>
              <c:numCache>
                <c:formatCode>General</c:formatCode>
                <c:ptCount val="11"/>
                <c:pt idx="0">
                  <c:v>1</c:v>
                </c:pt>
                <c:pt idx="1">
                  <c:v>0.95830000000000004</c:v>
                </c:pt>
                <c:pt idx="2">
                  <c:v>0.93310000000000004</c:v>
                </c:pt>
                <c:pt idx="3">
                  <c:v>0.89790000000000003</c:v>
                </c:pt>
                <c:pt idx="4">
                  <c:v>0.84940000000000004</c:v>
                </c:pt>
                <c:pt idx="5">
                  <c:v>0.7994</c:v>
                </c:pt>
                <c:pt idx="6">
                  <c:v>0.69950000000000001</c:v>
                </c:pt>
                <c:pt idx="7">
                  <c:v>0.64949999999999997</c:v>
                </c:pt>
                <c:pt idx="8">
                  <c:v>0.64949999999999997</c:v>
                </c:pt>
                <c:pt idx="9">
                  <c:v>0.64949999999999997</c:v>
                </c:pt>
                <c:pt idx="10">
                  <c:v>0.64949999999999997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984"/>
        <c:axId val="175389776"/>
      </c:scatterChart>
      <c:valAx>
        <c:axId val="4054984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sv-SE" sz="1200"/>
                  <a:t>Time since diagnosis (years)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sv-SE"/>
          </a:p>
        </c:txPr>
        <c:crossAx val="175389776"/>
        <c:crosses val="autoZero"/>
        <c:crossBetween val="midCat"/>
      </c:valAx>
      <c:valAx>
        <c:axId val="175389776"/>
        <c:scaling>
          <c:orientation val="minMax"/>
          <c:max val="1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rgbClr val="C00000"/>
            </a:solidFill>
          </a:ln>
        </c:spPr>
        <c:txPr>
          <a:bodyPr rot="0" vert="horz"/>
          <a:lstStyle/>
          <a:p>
            <a:pPr>
              <a:defRPr sz="1200"/>
            </a:pPr>
            <a:endParaRPr lang="sv-SE"/>
          </a:p>
        </c:txPr>
        <c:crossAx val="4054984"/>
        <c:crosses val="autoZero"/>
        <c:crossBetween val="midCat"/>
        <c:majorUnit val="0.1"/>
      </c:valAx>
    </c:plotArea>
    <c:legend>
      <c:legendPos val="r"/>
      <c:layout>
        <c:manualLayout>
          <c:xMode val="edge"/>
          <c:yMode val="edge"/>
          <c:x val="0.76371899597466852"/>
          <c:y val="0.39620734135643726"/>
          <c:w val="0.2105241135297285"/>
          <c:h val="0.22452007976848343"/>
        </c:manualLayout>
      </c:layout>
      <c:overlay val="0"/>
      <c:txPr>
        <a:bodyPr/>
        <a:lstStyle/>
        <a:p>
          <a:pPr>
            <a:defRPr sz="1600"/>
          </a:pPr>
          <a:endParaRPr lang="sv-SE"/>
        </a:p>
      </c:txPr>
    </c:legend>
    <c:plotVisOnly val="1"/>
    <c:dispBlanksAs val="gap"/>
    <c:showDLblsOverMax val="0"/>
  </c:chart>
  <c:spPr>
    <a:ln>
      <a:solidFill>
        <a:srgbClr val="C00000"/>
      </a:solidFill>
    </a:ln>
  </c:spPr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'C3'!$B$3</c:f>
              <c:strCache>
                <c:ptCount val="1"/>
                <c:pt idx="0">
                  <c:v>Unifocal (30/311)</c:v>
                </c:pt>
              </c:strCache>
            </c:strRef>
          </c:tx>
          <c:xVal>
            <c:numRef>
              <c:f>'C3'!$A$4:$A$14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'C3'!$B$4:$B$14</c:f>
              <c:numCache>
                <c:formatCode>General</c:formatCode>
                <c:ptCount val="11"/>
                <c:pt idx="0">
                  <c:v>1</c:v>
                </c:pt>
                <c:pt idx="1">
                  <c:v>0.98709999999999998</c:v>
                </c:pt>
                <c:pt idx="2">
                  <c:v>0.97399999999999998</c:v>
                </c:pt>
                <c:pt idx="3">
                  <c:v>0.94389999999999996</c:v>
                </c:pt>
                <c:pt idx="4">
                  <c:v>0.9405</c:v>
                </c:pt>
                <c:pt idx="5">
                  <c:v>0.93700000000000006</c:v>
                </c:pt>
                <c:pt idx="6">
                  <c:v>0.92979999999999996</c:v>
                </c:pt>
                <c:pt idx="7">
                  <c:v>0.92610000000000003</c:v>
                </c:pt>
                <c:pt idx="8">
                  <c:v>0.90759999999999996</c:v>
                </c:pt>
                <c:pt idx="9">
                  <c:v>0.90010000000000001</c:v>
                </c:pt>
                <c:pt idx="10">
                  <c:v>0.89549999999999996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'C3'!$C$3</c:f>
              <c:strCache>
                <c:ptCount val="1"/>
                <c:pt idx="0">
                  <c:v>Multifocal (28/122)</c:v>
                </c:pt>
              </c:strCache>
            </c:strRef>
          </c:tx>
          <c:xVal>
            <c:numRef>
              <c:f>'C3'!$A$4:$A$14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'C3'!$C$4:$C$14</c:f>
              <c:numCache>
                <c:formatCode>General</c:formatCode>
                <c:ptCount val="11"/>
                <c:pt idx="0">
                  <c:v>1</c:v>
                </c:pt>
                <c:pt idx="1">
                  <c:v>0.98660000000000003</c:v>
                </c:pt>
                <c:pt idx="2">
                  <c:v>0.96479999999999999</c:v>
                </c:pt>
                <c:pt idx="3">
                  <c:v>0.91379999999999995</c:v>
                </c:pt>
                <c:pt idx="4">
                  <c:v>0.879</c:v>
                </c:pt>
                <c:pt idx="5">
                  <c:v>0.86070000000000002</c:v>
                </c:pt>
                <c:pt idx="6">
                  <c:v>0.82350000000000001</c:v>
                </c:pt>
                <c:pt idx="7">
                  <c:v>0.81399999999999995</c:v>
                </c:pt>
                <c:pt idx="8">
                  <c:v>0.78510000000000002</c:v>
                </c:pt>
                <c:pt idx="9">
                  <c:v>0.77539999999999998</c:v>
                </c:pt>
                <c:pt idx="10">
                  <c:v>0.77539999999999998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'C3'!$D$3</c:f>
              <c:strCache>
                <c:ptCount val="1"/>
                <c:pt idx="0">
                  <c:v>Diffuse (8/26)</c:v>
                </c:pt>
              </c:strCache>
            </c:strRef>
          </c:tx>
          <c:xVal>
            <c:numRef>
              <c:f>'C3'!$A$4:$A$14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'C3'!$D$4:$D$14</c:f>
              <c:numCache>
                <c:formatCode>General</c:formatCode>
                <c:ptCount val="11"/>
                <c:pt idx="0">
                  <c:v>1</c:v>
                </c:pt>
                <c:pt idx="1">
                  <c:v>0.95830000000000004</c:v>
                </c:pt>
                <c:pt idx="2">
                  <c:v>0.93310000000000004</c:v>
                </c:pt>
                <c:pt idx="3">
                  <c:v>0.89790000000000003</c:v>
                </c:pt>
                <c:pt idx="4">
                  <c:v>0.84940000000000004</c:v>
                </c:pt>
                <c:pt idx="5">
                  <c:v>0.7994</c:v>
                </c:pt>
                <c:pt idx="6">
                  <c:v>0.69950000000000001</c:v>
                </c:pt>
                <c:pt idx="7">
                  <c:v>0.64949999999999997</c:v>
                </c:pt>
                <c:pt idx="8">
                  <c:v>0.64949999999999997</c:v>
                </c:pt>
                <c:pt idx="9">
                  <c:v>0.64949999999999997</c:v>
                </c:pt>
                <c:pt idx="10">
                  <c:v>0.64949999999999997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748968"/>
        <c:axId val="177709616"/>
      </c:scatterChart>
      <c:valAx>
        <c:axId val="177748968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sv-SE" sz="1200"/>
                  <a:t>Time since diagnosis (years)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sv-SE"/>
          </a:p>
        </c:txPr>
        <c:crossAx val="177709616"/>
        <c:crosses val="autoZero"/>
        <c:crossBetween val="midCat"/>
      </c:valAx>
      <c:valAx>
        <c:axId val="177709616"/>
        <c:scaling>
          <c:orientation val="minMax"/>
          <c:max val="1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rgbClr val="C00000"/>
            </a:solidFill>
          </a:ln>
        </c:spPr>
        <c:txPr>
          <a:bodyPr rot="0" vert="horz"/>
          <a:lstStyle/>
          <a:p>
            <a:pPr>
              <a:defRPr sz="1200"/>
            </a:pPr>
            <a:endParaRPr lang="sv-SE"/>
          </a:p>
        </c:txPr>
        <c:crossAx val="177748968"/>
        <c:crosses val="autoZero"/>
        <c:crossBetween val="midCat"/>
        <c:majorUnit val="0.1"/>
      </c:valAx>
    </c:plotArea>
    <c:legend>
      <c:legendPos val="r"/>
      <c:layout>
        <c:manualLayout>
          <c:xMode val="edge"/>
          <c:yMode val="edge"/>
          <c:x val="0.76371899597466852"/>
          <c:y val="0.39620734135643726"/>
          <c:w val="0.2105241135297285"/>
          <c:h val="0.22452007976848343"/>
        </c:manualLayout>
      </c:layout>
      <c:overlay val="0"/>
      <c:txPr>
        <a:bodyPr/>
        <a:lstStyle/>
        <a:p>
          <a:pPr>
            <a:defRPr sz="1600"/>
          </a:pPr>
          <a:endParaRPr lang="sv-SE"/>
        </a:p>
      </c:txPr>
    </c:legend>
    <c:plotVisOnly val="1"/>
    <c:dispBlanksAs val="gap"/>
    <c:showDLblsOverMax val="0"/>
  </c:chart>
  <c:spPr>
    <a:ln>
      <a:solidFill>
        <a:srgbClr val="C00000"/>
      </a:solidFill>
    </a:ln>
  </c:spPr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D34AE-6249-43BF-8219-932DB3C37191}" type="datetimeFigureOut">
              <a:rPr lang="sv-SE" smtClean="0"/>
              <a:t>2015-08-01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BAB21-50B0-4F01-8398-0DE0556E42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774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96A9C7-C261-45B0-A856-6217B7C832E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19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4C0092E-4D3A-4DDB-BD29-5AB6FF9B6B52}" type="slidenum">
              <a:rPr lang="sv-SE" sz="1200" smtClean="0">
                <a:solidFill>
                  <a:prstClr val="black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sv-SE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1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190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11960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E61B6-C860-40E0-BF52-A6DD13ADB2E6}" type="slidenum">
              <a:rPr lang="sv-SE" smtClean="0">
                <a:solidFill>
                  <a:prstClr val="black"/>
                </a:solidFill>
              </a:rPr>
              <a:pPr/>
              <a:t>12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95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1ACB38-2FC5-40AB-A6DF-4790D9E11685}" type="slidenum">
              <a:rPr lang="en-US" altLang="sv-SE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altLang="sv-SE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altLang="sv-SE" smtClean="0"/>
          </a:p>
        </p:txBody>
      </p:sp>
    </p:spTree>
    <p:extLst>
      <p:ext uri="{BB962C8B-B14F-4D97-AF65-F5344CB8AC3E}">
        <p14:creationId xmlns:p14="http://schemas.microsoft.com/office/powerpoint/2010/main" val="39056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AE842-3366-42B3-BB6C-66B78D5B6EA5}" type="slidenum">
              <a:rPr lang="sv-SE" smtClean="0">
                <a:solidFill>
                  <a:prstClr val="black"/>
                </a:solidFill>
              </a:rPr>
              <a:pPr/>
              <a:t>35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0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BFE592C3-B041-453E-B9CA-EA158B0D35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438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00E080C6-3D52-4CC9-942F-67103C9B4FC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723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73028-3D0E-4A9D-8EAA-A9454E81B79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01920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CFB01-E799-4979-B627-82B00E74A63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48098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CC2AB-7DDF-4854-A573-EAE1CD9E3FB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51610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8715-E767-4188-B6C8-096740FC6CA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5591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70303-4494-48F9-9B0C-869F13437A1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79053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C665-5687-47B2-B05A-1224A127AAB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5700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F81F-D9F8-421D-99EC-FBFBCFD5023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7415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44926-DC16-4D95-8DC9-3463461C613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400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8BA4D-5BE6-4F58-B15C-17161205BF7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72451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74F-CE85-4995-8306-770D203D57E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8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C8AA7370-B742-49F8-B464-606B0D6F8A4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2372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ED949EB4-8636-450E-B3AB-5BF827AA409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6211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E0BA9921-FAC0-4EBF-ADA6-9FFD0801CA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00963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7BAD54D8-059B-4709-8060-0C6E1335990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8302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C6FB10CD-FC07-4EB4-8702-B52B32DD411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3819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A6F6B75C-E099-4424-AFB0-1B58A0D809E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1758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3B9E12CE-5876-4C7B-A800-8708898E9B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35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19B1810C-13A2-4D4D-A42B-E3C9F7076EF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5796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F8628391-AE8D-42ED-8C70-0FA1E9B11A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14213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B73D80CD-8059-4AB3-B224-137DF89B628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91838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ACB14AE9-B129-4C49-9581-367CC458501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5A30B32F-8333-4EA6-A270-1BDABC507FD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262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0D1591A3-B8D3-4267-B8A3-10302ACF41C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53711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8609B61A-7E34-49D5-A3B0-3B7450380F1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212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EDB3E8DE-06A1-44BD-A38E-2B570A56E1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8908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2C2588A8-941A-4EDC-AF34-91D8F03DC9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2060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CECC4-9AFA-433D-8EEF-00BCAE776ED7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791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41F8-BF6B-4736-8C0C-8A10ED2F896A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903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F3D99-CF8B-4055-837C-E3F633FE9A7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559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8CA0-ACD9-42F7-846A-9B96D73E6BD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581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72AD8-8E18-4556-B207-6C86C8D2F41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597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7BFAA-8ACB-4E01-A711-DC6DD0A293F0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E64FA436-20C8-48C6-A674-6E59BF537C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16546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D4A9-0ACC-45EC-BA93-AF9B273E1338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10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9A0C-F95C-4BAA-8A38-31274F93820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454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6E3E-6FD3-4B59-81CE-6319DDD72BA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564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1DD5D-C59D-4094-98BA-2E927EDB7408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482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6D8D9-750B-481E-BA19-D9BE9C7A1985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27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5520D-3177-4142-92DC-113BE59F7FEA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318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D7B06-D48D-4D84-BC17-32781010AC3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649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D17CE-F246-41CD-887A-AE4A3DD9018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637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2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FD12E-D247-497D-A6BD-84F94C20A3B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85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718C8-CE1D-432B-841E-AE0169E9104C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04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3653F-C1CB-40EB-80B3-AAD125A0999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697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3367E-0647-4376-9517-CEE0F9B095A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549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5E771-829E-4902-8F66-8E5C78DDFF0A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996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5C9F-BB30-48AC-9125-BA94BD292BD1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762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10E8-E45B-447D-83CC-1A48E75FB6A1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472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60CB-D97B-4191-BAC0-A474CBB0F2D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432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6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00444-B2D2-421A-8304-9A2B3E357B3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966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D8EB-9822-4A54-9128-D13E034C525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743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BB545-3BF0-4AC3-9B44-D6A13ED0A3F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520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1" y="274643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61C4F-87A1-4E29-AA92-D3208DE5F891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987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1F5E8-1982-4304-AC6A-E85AA82FA8B7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4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9E512-E999-4F6A-8342-D91A77873E6A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57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23667-6DEA-473D-8671-D90A28348C3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318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A4E3E-5A49-4A42-90FD-645B7B738FE5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189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43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351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39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443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852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297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012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11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6A7D2-4BB9-4052-9855-43783D8F9B95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412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835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392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522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40DCD8E-2AC2-414B-B012-528232CF5E6B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A6161CE-F128-4741-8D7D-82FEBFEE8CB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95261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7D18E2C-6EB6-4F3A-A0EA-DE81C22F7EFB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CFB892C-AC94-4391-B1F9-E5407F9F087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8155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903F31F-9540-44FD-B55D-D0C852FFA5B7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AF84129-5C65-4840-81F6-03A91CB5A28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95827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BB82C8D-22C1-4D33-A627-1FFD3D032C4D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49426F4-5BBC-4693-BB49-866FB1D5F74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4512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1A344F3-A761-4F45-B94C-78CEAB6AE3CA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D14957C-00CD-45CE-A86A-61C611BDF80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9913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AE8751D-5288-4EBF-BF35-39D4F2973077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06F551E-9387-41A7-AD8E-E66DE0D000A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8563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8197C17-EF78-4F06-B99E-9558685128FD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9433B4D-5C90-4E6F-BD99-FF9D846C1AB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1546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FD9C5-D669-46C9-9EC4-C4FCE00CC89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04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B69139B-80CF-4679-90B6-4787651FBFC3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47CA2DF-3603-4A7B-B016-5D5628233C8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10755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EF076AF-59E2-4385-9541-02C3ADF16C2A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925A4D0-2B0E-4CC7-ACDE-C908BAC6845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8624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0B04FD6-4382-4A12-B62D-6206D31896AD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83FE6AB-CD6A-4ECC-8977-CB9AECF6F91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6190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0D507A2-FFF3-4CA0-8D5F-EAC435D4E452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FDBEBF1-D940-45BA-B197-15B64A0C5D6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1394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08436-55A2-480D-BBA0-31F17F78BD0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515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D965-9815-4092-A457-46E28C0CC90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324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ACC31-7C9B-4BA5-8010-676B63B23E4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579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8C030-C27A-4CD6-9B18-FA78F6E4221E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846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BB78-70B5-4210-8A1E-1CDB54C8CAA1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551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FC59A-F936-459F-B4AA-D14925C7B3C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88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7245-62A6-4A73-AD76-FD2C8A989E70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975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FFE50-6C71-4423-B163-BA2702BF3929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259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0B279-20A2-4E28-89B8-F5A3C205C93A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55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D9365-A2B5-4801-907C-D6012634DFC8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4060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1D7FE-0C42-40EE-9AB0-8DAEFBDB7CC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3762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0CC0E-8C54-461F-A834-2F6387E1E5EE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760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53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A2A2D-4B60-491A-868D-4D5A8A8707C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772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07434-689C-4F27-A8CA-08627F68885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9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6197600" y="3938603"/>
            <a:ext cx="5384800" cy="21875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F71B0-8059-4C13-AEDE-E8A997F91C1C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769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37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2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9F1A-D673-4533-896E-E0A3DC07C0B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298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49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444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132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167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49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677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169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858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988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931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EAA2-06AB-46B7-8C61-1CACCDCDB9B8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9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12EB8DD2-BD97-446F-A398-E84DD950E3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0577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906F9-9685-4740-BDE0-44736A42388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619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88656-0D9B-4890-AA99-88B6A9514670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410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8FC01-67CB-4436-8CA7-0050C3EDEF4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75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3942-0F5B-4363-A8A9-EECB1E9C1C6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419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45E0-B6AA-422D-A563-BC999B239D8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8793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D3C5-8549-4EF5-9B72-D433351E679C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3278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234CE-A809-4BEC-A3D2-7E8FF59AA59C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689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FF2C1-B32E-461B-8757-52687450B0D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072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9F6AB-8B9D-4DF1-AC76-54AD6159E91A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540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C4F18-62EA-4752-BDF6-1FEBF92D50D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290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DC86B-9AE4-477C-9A76-D90A323A0E1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16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D6F2B-6973-489B-9087-AA24E6E62216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918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9A84F-D545-42C5-9034-94E2A054B41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148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EE3C0-880C-478C-87F7-4CFB47618D1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378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B201-2019-4A8A-A11A-33B638167AE8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892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A2ADC-0642-4E42-967F-D7D05A9431F5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0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7E94-F674-4486-BE91-F3CDEC6DD5D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82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792CC-7397-458C-B2B9-4233FECB61D1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51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862A2-6D4D-499E-97F4-C56907708AE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12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00B9A-231B-4CA6-AD85-C878F4070BA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9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5D75-3773-42F3-9C46-460CB91DCE2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3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FF348-CBDC-41F6-807A-79B2F921326E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84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6FBC0-6328-4E82-992B-C90142D00CAC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5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132FC-4625-4D04-8F46-378A9C77FAC9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4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63434F89-994B-4DC1-9B9F-8AB9E66AD91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156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0F734-095E-4AB8-810D-98646CE58B08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37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C922B-A506-4CA7-8A7A-A06E2329F6BE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41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9E5BB-AAB3-45B5-BA23-8D3BC9390E49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39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6EF9E-A58A-4094-AECA-E093D930A23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39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FE2E0-FE00-48D1-85B2-E9598D2433CC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21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F6EAD-1DAB-4034-B74F-013772B95AC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59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AD27D-4C71-48FF-A341-6CFFF0F72C7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70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F465F-7E7E-4FEC-ADEE-72504957DEF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7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7BE0E-5F67-4880-8009-8BA89A56EAF4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41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42A07-D874-4B9E-AAE8-28D774C5F7A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C8B545B1-3CD5-4B77-B0E9-7C7DDE5DF20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034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72E74-7FE3-4312-80C2-F8E36179B62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96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FF348-CBDC-41F6-807A-79B2F921326E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23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6FBC0-6328-4E82-992B-C90142D00CAC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21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132FC-4625-4D04-8F46-378A9C77FAC9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48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0F734-095E-4AB8-810D-98646CE58B08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40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C922B-A506-4CA7-8A7A-A06E2329F6BE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06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9E5BB-AAB3-45B5-BA23-8D3BC9390E49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25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6EF9E-A58A-4094-AECA-E093D930A23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33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FE2E0-FE00-48D1-85B2-E9598D2433CC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F6EAD-1DAB-4034-B74F-013772B95AC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EFDFAA20-B733-452F-8BF3-E74053179D3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5454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AD27D-4C71-48FF-A341-6CFFF0F72C7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49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F465F-7E7E-4FEC-ADEE-72504957DEF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17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7BE0E-5F67-4880-8009-8BA89A56EAF4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81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42A07-D874-4B9E-AAE8-28D774C5F7A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76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72E74-7FE3-4312-80C2-F8E36179B62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19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B8B56-88AE-463A-A54E-3B8FC08D26BD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06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2A5B9-A5D5-4CB7-BDD5-95361839BA19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93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0F15B-611A-4FBE-9FDF-B0D315CED4FF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3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ED4A2-1C95-4C48-B3C0-71F997AEAE6B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80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F77B1-9497-46C3-BE4F-229106B2CCA8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2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FB928749-CD7E-49FC-8467-5F1E6CFBA04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02920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D7825-1FFA-4B75-8025-C0D30949B18A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9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435AC-1E1C-4B95-895B-34B1734D28EC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77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AB7E3-D0D8-473D-BD05-7A5D722DC96B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19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B14C7-D11A-4036-A9D3-C20D19E25FB0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41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D5C7B-3DF9-4E32-8087-73349D2B8A07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83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98C21-1305-467B-A4DB-9DE36A14ACCD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716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A8DE6F0-5083-471D-8D47-B7BE6D292F04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32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0481B32-9A07-481F-9690-49BE3B8CFD24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3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26750B0-EA42-4EE6-9826-246671614982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06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5B74B3D-62C7-4DB3-9B3A-D35834B7EE8B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8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271E7955-80FD-481F-9263-DF80244AFDB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47491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83E33-85C7-4464-948D-759356278B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541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895B7-7A26-437C-B22C-0248FA471B7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1419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667A0-87D6-4EBF-BB8E-863891EB4AA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472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1074F-EBB8-45CA-BFE1-B3D0297D91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595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0A18-C445-421B-AFF7-6550DDB519A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0434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522CA-0AB9-4C2B-B7D2-8E65DC6C7FA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09641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FAB10-2EDC-47DC-B008-80F6EB68567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8999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96B81-FD0A-4769-9D20-757037001AC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1508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74F04-0BCD-4BD7-BCA8-BCA44E372E1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0536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7537F-24C6-4C75-B75C-B21F1C24EFB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303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658DD0D0-721B-4C31-AE39-0F943145FD7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00308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1648-9CAD-414E-98A2-A96AF9F191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925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8D444-0354-4DB8-84EC-65EF2BCF4F8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3251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507DF-2D85-479F-B650-97360EE6658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5508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D6ED-8C84-46EC-AE91-336CE9C6F8C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5363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CC637-6246-4F7D-8FDB-0F57FD2199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752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DEEDC-5047-496C-A1F9-EA04B3354D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44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5622E-4029-40ED-91FB-3397902E57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407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EB13B-3E18-4ED1-8274-E73095863B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02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3C2B-FBCC-4A5C-B9AA-CFF055F2C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568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7E89A-8E89-4EEC-9E1D-66B69FA3CE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5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Times New Roman" pitchFamily="18" charset="0"/>
              </a:defRPr>
            </a:lvl1pPr>
          </a:lstStyle>
          <a:p>
            <a:pPr>
              <a:defRPr/>
            </a:pPr>
            <a:fld id="{D0F62F10-F7FC-43B3-B2C7-6FC3739A64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48846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AC7C-4810-4AE0-B910-E5E5483447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212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7F03-84BB-48F9-86ED-E33283BB7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093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74FEA-F8B9-4579-AC4D-22B44A26A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782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3F2A9-F601-41A6-80BF-CD73FFD08A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556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06B1F-0A84-4244-BAD7-03013CE369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001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AA0B-62E6-43A8-AA19-73BA1D8A82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50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530"/>
            <a:ext cx="103632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19B67-E77A-476C-BE54-C781C8A67DB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0842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1F5AF-9750-4DCF-9E03-14E5B30BAA3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24398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ABBD-07C1-47F4-8DBF-511C71DCF5D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1504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5110-C1FB-4EC0-B69E-A9CBE2270E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41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4ED18-9CD0-4FFB-8B67-70755A1FB2DA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613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C04380-6536-42D5-978E-C976E2B40F60}" type="slidenum">
              <a:rPr lang="sv-S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837"/>
            </a:gs>
            <a:gs pos="100000">
              <a:srgbClr val="0079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  <a:defRPr/>
            </a:pPr>
            <a:fld id="{EB482EE4-D668-4DCA-B6D1-9A35561ED11C}" type="slidenum">
              <a:rPr lang="sv-SE" smtClean="0">
                <a:solidFill>
                  <a:srgbClr val="000000"/>
                </a:solidFill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08EA-3869-45CE-BF3A-F70534A63B0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DBE0-978D-4D41-8C82-C56F7383905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3075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11DEEE9-7850-47B8-8455-AED183F508DF}" type="datetimeFigureOut">
              <a:rPr lang="sv-SE"/>
              <a:pPr>
                <a:defRPr/>
              </a:pPr>
              <a:t>2015-08-01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66CFA1D-13C6-47B9-BFF6-B0D0BF31A9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31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0DC4A-2E1B-4417-9CD5-71C1E15267A3}" type="slidenum">
              <a:rPr lang="sv-S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B53B-EB2E-4BAD-A37B-D7449C5F9ECE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2015-08-01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06729-F984-4C36-933B-87455963563B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6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424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F5D0D-6E47-481A-AA0A-80A83C76B13D}" type="slidenum">
              <a:rPr lang="sv-S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4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220" r:id="rId13"/>
    <p:sldLayoutId id="2147484221" r:id="rId14"/>
    <p:sldLayoutId id="214748422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4102A3-2AFA-42EF-B01C-C9F21C0BEC76}" type="slidenum">
              <a:rPr lang="sv-S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4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922C8DA-8D2E-4C1B-AE16-4A1FC59BC530}" type="slidenum">
              <a:rPr lang="sv-SE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1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922C8DA-8D2E-4C1B-AE16-4A1FC59BC530}" type="slidenum">
              <a:rPr lang="sv-SE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v-SE" altLang="sv-SE" smtClean="0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v-SE" altLang="sv-SE" smtClean="0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58FC05-CF6E-4FA3-B619-84F51F22FCF7}" type="slidenum">
              <a:rPr lang="sv-SE" altLang="sv-S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 altLang="sv-S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7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547AA-154E-451D-B8C6-3DC73C0E6067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402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3D330E-4B66-48B8-A040-D8CD5F227AF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D3FF1-541D-45F8-B9D9-4BD9F96329D5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449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F2F"/>
            </a:gs>
            <a:gs pos="82000">
              <a:srgbClr val="0066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E2462A-B6F8-40E9-9004-3C4E361C08A4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509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 txBox="1">
            <a:spLocks/>
          </p:cNvSpPr>
          <p:nvPr/>
        </p:nvSpPr>
        <p:spPr>
          <a:xfrm>
            <a:off x="536616" y="1547882"/>
            <a:ext cx="11067767" cy="1470025"/>
          </a:xfrm>
          <a:prstGeom prst="rect">
            <a:avLst/>
          </a:prstGeom>
          <a:ln w="28575">
            <a:solidFill>
              <a:srgbClr val="A5002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Multiparameter </a:t>
            </a:r>
            <a:r>
              <a:rPr kumimoji="0" lang="sv-SE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characterization</a:t>
            </a:r>
            <a: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of </a:t>
            </a:r>
            <a:r>
              <a:rPr kumimoji="0" lang="sv-SE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breast</a:t>
            </a:r>
            <a: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sv-SE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carcinoma</a:t>
            </a:r>
            <a: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:                                           </a:t>
            </a:r>
            <a:r>
              <a:rPr kumimoji="0" lang="sv-S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subgross</a:t>
            </a:r>
            <a:r>
              <a:rPr kumimoji="0" lang="sv-S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, </a:t>
            </a:r>
            <a:r>
              <a:rPr kumimoji="0" lang="sv-S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microscopy</a:t>
            </a:r>
            <a:r>
              <a:rPr kumimoji="0" lang="sv-S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, proteins, and genes</a:t>
            </a:r>
            <a:endParaRPr kumimoji="0" lang="sv-SE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536624" y="242004"/>
            <a:ext cx="11067767" cy="892552"/>
          </a:xfrm>
          <a:prstGeom prst="rect">
            <a:avLst/>
          </a:prstGeom>
          <a:noFill/>
          <a:ln w="28575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World Congress on </a:t>
            </a:r>
            <a:r>
              <a:rPr lang="sv-SE" sz="2800" b="1" dirty="0" err="1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Breast</a:t>
            </a:r>
            <a:r>
              <a:rPr lang="sv-SE" sz="28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 Cancer                                                                 </a:t>
            </a:r>
            <a:r>
              <a:rPr lang="sv-SE" sz="24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August 1-3, 2015, Birmingham, UK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/>
          <a:stretch/>
        </p:blipFill>
        <p:spPr>
          <a:xfrm rot="10800000">
            <a:off x="536615" y="3340813"/>
            <a:ext cx="6595589" cy="3240361"/>
          </a:xfrm>
          <a:prstGeom prst="rect">
            <a:avLst/>
          </a:prstGeom>
        </p:spPr>
      </p:pic>
      <p:sp>
        <p:nvSpPr>
          <p:cNvPr id="16" name="textruta 15"/>
          <p:cNvSpPr txBox="1"/>
          <p:nvPr/>
        </p:nvSpPr>
        <p:spPr>
          <a:xfrm>
            <a:off x="660353" y="6116226"/>
            <a:ext cx="4379531" cy="369332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</a:rPr>
              <a:t>Lake Varpan, Falun, Sweden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7536160" y="3376513"/>
            <a:ext cx="4022213" cy="9541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Tibor </a:t>
            </a:r>
            <a:r>
              <a:rPr kumimoji="0" lang="sv-S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Tot</a:t>
            </a:r>
            <a:endParaRPr kumimoji="0" lang="sv-SE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Falun, Sweden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53" y="5889938"/>
            <a:ext cx="2116267" cy="67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70" y="4708960"/>
            <a:ext cx="2046817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7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nap_4 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r="20088"/>
          <a:stretch>
            <a:fillRect/>
          </a:stretch>
        </p:blipFill>
        <p:spPr bwMode="auto">
          <a:xfrm>
            <a:off x="5287675" y="420407"/>
            <a:ext cx="6271684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4797" name="Freeform 13"/>
          <p:cNvSpPr>
            <a:spLocks/>
          </p:cNvSpPr>
          <p:nvPr/>
        </p:nvSpPr>
        <p:spPr bwMode="auto">
          <a:xfrm>
            <a:off x="6638109" y="4235430"/>
            <a:ext cx="3194051" cy="1111250"/>
          </a:xfrm>
          <a:custGeom>
            <a:avLst/>
            <a:gdLst>
              <a:gd name="T0" fmla="*/ 0 w 1509"/>
              <a:gd name="T1" fmla="*/ 40 h 700"/>
              <a:gd name="T2" fmla="*/ 55 w 1509"/>
              <a:gd name="T3" fmla="*/ 48 h 700"/>
              <a:gd name="T4" fmla="*/ 71 w 1509"/>
              <a:gd name="T5" fmla="*/ 95 h 700"/>
              <a:gd name="T6" fmla="*/ 102 w 1509"/>
              <a:gd name="T7" fmla="*/ 229 h 700"/>
              <a:gd name="T8" fmla="*/ 118 w 1509"/>
              <a:gd name="T9" fmla="*/ 284 h 700"/>
              <a:gd name="T10" fmla="*/ 307 w 1509"/>
              <a:gd name="T11" fmla="*/ 419 h 700"/>
              <a:gd name="T12" fmla="*/ 702 w 1509"/>
              <a:gd name="T13" fmla="*/ 482 h 700"/>
              <a:gd name="T14" fmla="*/ 741 w 1509"/>
              <a:gd name="T15" fmla="*/ 529 h 700"/>
              <a:gd name="T16" fmla="*/ 915 w 1509"/>
              <a:gd name="T17" fmla="*/ 545 h 700"/>
              <a:gd name="T18" fmla="*/ 1041 w 1509"/>
              <a:gd name="T19" fmla="*/ 576 h 700"/>
              <a:gd name="T20" fmla="*/ 1088 w 1509"/>
              <a:gd name="T21" fmla="*/ 600 h 700"/>
              <a:gd name="T22" fmla="*/ 1096 w 1509"/>
              <a:gd name="T23" fmla="*/ 624 h 700"/>
              <a:gd name="T24" fmla="*/ 1144 w 1509"/>
              <a:gd name="T25" fmla="*/ 632 h 700"/>
              <a:gd name="T26" fmla="*/ 1270 w 1509"/>
              <a:gd name="T27" fmla="*/ 639 h 700"/>
              <a:gd name="T28" fmla="*/ 1294 w 1509"/>
              <a:gd name="T29" fmla="*/ 647 h 700"/>
              <a:gd name="T30" fmla="*/ 1412 w 1509"/>
              <a:gd name="T31" fmla="*/ 655 h 700"/>
              <a:gd name="T32" fmla="*/ 1420 w 1509"/>
              <a:gd name="T33" fmla="*/ 679 h 700"/>
              <a:gd name="T34" fmla="*/ 1443 w 1509"/>
              <a:gd name="T35" fmla="*/ 695 h 700"/>
              <a:gd name="T36" fmla="*/ 1483 w 1509"/>
              <a:gd name="T37" fmla="*/ 687 h 700"/>
              <a:gd name="T38" fmla="*/ 1451 w 1509"/>
              <a:gd name="T39" fmla="*/ 561 h 700"/>
              <a:gd name="T40" fmla="*/ 1420 w 1509"/>
              <a:gd name="T41" fmla="*/ 521 h 700"/>
              <a:gd name="T42" fmla="*/ 1388 w 1509"/>
              <a:gd name="T43" fmla="*/ 490 h 700"/>
              <a:gd name="T44" fmla="*/ 1357 w 1509"/>
              <a:gd name="T45" fmla="*/ 450 h 700"/>
              <a:gd name="T46" fmla="*/ 1349 w 1509"/>
              <a:gd name="T47" fmla="*/ 419 h 700"/>
              <a:gd name="T48" fmla="*/ 1301 w 1509"/>
              <a:gd name="T49" fmla="*/ 308 h 700"/>
              <a:gd name="T50" fmla="*/ 1349 w 1509"/>
              <a:gd name="T51" fmla="*/ 142 h 700"/>
              <a:gd name="T52" fmla="*/ 1270 w 1509"/>
              <a:gd name="T53" fmla="*/ 56 h 700"/>
              <a:gd name="T54" fmla="*/ 1246 w 1509"/>
              <a:gd name="T55" fmla="*/ 32 h 700"/>
              <a:gd name="T56" fmla="*/ 1199 w 1509"/>
              <a:gd name="T57" fmla="*/ 0 h 700"/>
              <a:gd name="T58" fmla="*/ 1167 w 1509"/>
              <a:gd name="T59" fmla="*/ 8 h 700"/>
              <a:gd name="T60" fmla="*/ 1152 w 1509"/>
              <a:gd name="T61" fmla="*/ 32 h 700"/>
              <a:gd name="T62" fmla="*/ 1104 w 1509"/>
              <a:gd name="T63" fmla="*/ 56 h 700"/>
              <a:gd name="T64" fmla="*/ 954 w 1509"/>
              <a:gd name="T65" fmla="*/ 174 h 700"/>
              <a:gd name="T66" fmla="*/ 907 w 1509"/>
              <a:gd name="T67" fmla="*/ 190 h 700"/>
              <a:gd name="T68" fmla="*/ 883 w 1509"/>
              <a:gd name="T69" fmla="*/ 206 h 700"/>
              <a:gd name="T70" fmla="*/ 733 w 1509"/>
              <a:gd name="T71" fmla="*/ 213 h 700"/>
              <a:gd name="T72" fmla="*/ 583 w 1509"/>
              <a:gd name="T73" fmla="*/ 206 h 700"/>
              <a:gd name="T74" fmla="*/ 568 w 1509"/>
              <a:gd name="T75" fmla="*/ 182 h 700"/>
              <a:gd name="T76" fmla="*/ 497 w 1509"/>
              <a:gd name="T77" fmla="*/ 135 h 700"/>
              <a:gd name="T78" fmla="*/ 149 w 1509"/>
              <a:gd name="T79" fmla="*/ 127 h 700"/>
              <a:gd name="T80" fmla="*/ 134 w 1509"/>
              <a:gd name="T81" fmla="*/ 103 h 700"/>
              <a:gd name="T82" fmla="*/ 86 w 1509"/>
              <a:gd name="T83" fmla="*/ 71 h 700"/>
              <a:gd name="T84" fmla="*/ 55 w 1509"/>
              <a:gd name="T85" fmla="*/ 48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09" h="700">
                <a:moveTo>
                  <a:pt x="0" y="40"/>
                </a:moveTo>
                <a:cubicBezTo>
                  <a:pt x="18" y="43"/>
                  <a:pt x="40" y="37"/>
                  <a:pt x="55" y="48"/>
                </a:cubicBezTo>
                <a:cubicBezTo>
                  <a:pt x="68" y="58"/>
                  <a:pt x="71" y="95"/>
                  <a:pt x="71" y="95"/>
                </a:cubicBezTo>
                <a:cubicBezTo>
                  <a:pt x="77" y="145"/>
                  <a:pt x="86" y="182"/>
                  <a:pt x="102" y="229"/>
                </a:cubicBezTo>
                <a:cubicBezTo>
                  <a:pt x="108" y="247"/>
                  <a:pt x="107" y="269"/>
                  <a:pt x="118" y="284"/>
                </a:cubicBezTo>
                <a:cubicBezTo>
                  <a:pt x="162" y="343"/>
                  <a:pt x="238" y="395"/>
                  <a:pt x="307" y="419"/>
                </a:cubicBezTo>
                <a:cubicBezTo>
                  <a:pt x="398" y="506"/>
                  <a:pt x="612" y="479"/>
                  <a:pt x="702" y="482"/>
                </a:cubicBezTo>
                <a:cubicBezTo>
                  <a:pt x="716" y="496"/>
                  <a:pt x="721" y="524"/>
                  <a:pt x="741" y="529"/>
                </a:cubicBezTo>
                <a:cubicBezTo>
                  <a:pt x="797" y="543"/>
                  <a:pt x="857" y="538"/>
                  <a:pt x="915" y="545"/>
                </a:cubicBezTo>
                <a:cubicBezTo>
                  <a:pt x="977" y="567"/>
                  <a:pt x="953" y="567"/>
                  <a:pt x="1041" y="576"/>
                </a:cubicBezTo>
                <a:cubicBezTo>
                  <a:pt x="1057" y="581"/>
                  <a:pt x="1077" y="585"/>
                  <a:pt x="1088" y="600"/>
                </a:cubicBezTo>
                <a:cubicBezTo>
                  <a:pt x="1093" y="607"/>
                  <a:pt x="1089" y="620"/>
                  <a:pt x="1096" y="624"/>
                </a:cubicBezTo>
                <a:cubicBezTo>
                  <a:pt x="1110" y="632"/>
                  <a:pt x="1128" y="631"/>
                  <a:pt x="1144" y="632"/>
                </a:cubicBezTo>
                <a:cubicBezTo>
                  <a:pt x="1186" y="636"/>
                  <a:pt x="1228" y="637"/>
                  <a:pt x="1270" y="639"/>
                </a:cubicBezTo>
                <a:cubicBezTo>
                  <a:pt x="1278" y="642"/>
                  <a:pt x="1286" y="646"/>
                  <a:pt x="1294" y="647"/>
                </a:cubicBezTo>
                <a:cubicBezTo>
                  <a:pt x="1333" y="651"/>
                  <a:pt x="1374" y="645"/>
                  <a:pt x="1412" y="655"/>
                </a:cubicBezTo>
                <a:cubicBezTo>
                  <a:pt x="1420" y="657"/>
                  <a:pt x="1415" y="672"/>
                  <a:pt x="1420" y="679"/>
                </a:cubicBezTo>
                <a:cubicBezTo>
                  <a:pt x="1426" y="686"/>
                  <a:pt x="1435" y="690"/>
                  <a:pt x="1443" y="695"/>
                </a:cubicBezTo>
                <a:cubicBezTo>
                  <a:pt x="1456" y="692"/>
                  <a:pt x="1479" y="700"/>
                  <a:pt x="1483" y="687"/>
                </a:cubicBezTo>
                <a:cubicBezTo>
                  <a:pt x="1509" y="589"/>
                  <a:pt x="1498" y="590"/>
                  <a:pt x="1451" y="561"/>
                </a:cubicBezTo>
                <a:cubicBezTo>
                  <a:pt x="1431" y="500"/>
                  <a:pt x="1460" y="573"/>
                  <a:pt x="1420" y="521"/>
                </a:cubicBezTo>
                <a:cubicBezTo>
                  <a:pt x="1391" y="484"/>
                  <a:pt x="1438" y="505"/>
                  <a:pt x="1388" y="490"/>
                </a:cubicBezTo>
                <a:cubicBezTo>
                  <a:pt x="1362" y="412"/>
                  <a:pt x="1403" y="520"/>
                  <a:pt x="1357" y="450"/>
                </a:cubicBezTo>
                <a:cubicBezTo>
                  <a:pt x="1351" y="441"/>
                  <a:pt x="1354" y="429"/>
                  <a:pt x="1349" y="419"/>
                </a:cubicBezTo>
                <a:cubicBezTo>
                  <a:pt x="1321" y="364"/>
                  <a:pt x="1313" y="368"/>
                  <a:pt x="1301" y="308"/>
                </a:cubicBezTo>
                <a:cubicBezTo>
                  <a:pt x="1307" y="215"/>
                  <a:pt x="1285" y="185"/>
                  <a:pt x="1349" y="142"/>
                </a:cubicBezTo>
                <a:cubicBezTo>
                  <a:pt x="1376" y="65"/>
                  <a:pt x="1331" y="64"/>
                  <a:pt x="1270" y="56"/>
                </a:cubicBezTo>
                <a:cubicBezTo>
                  <a:pt x="1262" y="48"/>
                  <a:pt x="1255" y="39"/>
                  <a:pt x="1246" y="32"/>
                </a:cubicBezTo>
                <a:cubicBezTo>
                  <a:pt x="1231" y="20"/>
                  <a:pt x="1199" y="0"/>
                  <a:pt x="1199" y="0"/>
                </a:cubicBezTo>
                <a:cubicBezTo>
                  <a:pt x="1188" y="3"/>
                  <a:pt x="1176" y="2"/>
                  <a:pt x="1167" y="8"/>
                </a:cubicBezTo>
                <a:cubicBezTo>
                  <a:pt x="1159" y="13"/>
                  <a:pt x="1159" y="25"/>
                  <a:pt x="1152" y="32"/>
                </a:cubicBezTo>
                <a:cubicBezTo>
                  <a:pt x="1137" y="47"/>
                  <a:pt x="1123" y="50"/>
                  <a:pt x="1104" y="56"/>
                </a:cubicBezTo>
                <a:cubicBezTo>
                  <a:pt x="1067" y="109"/>
                  <a:pt x="1013" y="147"/>
                  <a:pt x="954" y="174"/>
                </a:cubicBezTo>
                <a:cubicBezTo>
                  <a:pt x="939" y="181"/>
                  <a:pt x="921" y="181"/>
                  <a:pt x="907" y="190"/>
                </a:cubicBezTo>
                <a:cubicBezTo>
                  <a:pt x="899" y="195"/>
                  <a:pt x="893" y="205"/>
                  <a:pt x="883" y="206"/>
                </a:cubicBezTo>
                <a:cubicBezTo>
                  <a:pt x="833" y="213"/>
                  <a:pt x="783" y="211"/>
                  <a:pt x="733" y="213"/>
                </a:cubicBezTo>
                <a:cubicBezTo>
                  <a:pt x="683" y="211"/>
                  <a:pt x="632" y="215"/>
                  <a:pt x="583" y="206"/>
                </a:cubicBezTo>
                <a:cubicBezTo>
                  <a:pt x="574" y="204"/>
                  <a:pt x="575" y="188"/>
                  <a:pt x="568" y="182"/>
                </a:cubicBezTo>
                <a:cubicBezTo>
                  <a:pt x="547" y="163"/>
                  <a:pt x="525" y="136"/>
                  <a:pt x="497" y="135"/>
                </a:cubicBezTo>
                <a:cubicBezTo>
                  <a:pt x="381" y="132"/>
                  <a:pt x="265" y="130"/>
                  <a:pt x="149" y="127"/>
                </a:cubicBezTo>
                <a:cubicBezTo>
                  <a:pt x="144" y="119"/>
                  <a:pt x="141" y="109"/>
                  <a:pt x="134" y="103"/>
                </a:cubicBezTo>
                <a:cubicBezTo>
                  <a:pt x="120" y="90"/>
                  <a:pt x="86" y="71"/>
                  <a:pt x="86" y="71"/>
                </a:cubicBezTo>
                <a:cubicBezTo>
                  <a:pt x="68" y="44"/>
                  <a:pt x="80" y="48"/>
                  <a:pt x="55" y="48"/>
                </a:cubicBezTo>
              </a:path>
            </a:pathLst>
          </a:custGeom>
          <a:solidFill>
            <a:srgbClr val="BBE0E3">
              <a:alpha val="50000"/>
            </a:srgbClr>
          </a:solidFill>
          <a:ln w="9525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344" y="2885395"/>
            <a:ext cx="5116010" cy="270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8089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54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221"/>
            </a:gs>
            <a:gs pos="100000">
              <a:srgbClr val="004A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66544" y="438627"/>
            <a:ext cx="11040531" cy="4031873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</a:t>
            </a:r>
            <a:endParaRPr lang="en-US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B</a:t>
            </a:r>
            <a:r>
              <a:rPr lang="en-GB" sz="3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reast</a:t>
            </a: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carcinoma is a lobar disease in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meaning that the simultaneously 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asynchronously appearing, often multiple,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in situ and/or invasive </a:t>
            </a:r>
            <a:r>
              <a:rPr lang="en-GB" sz="3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tumor</a:t>
            </a: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foci originate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in a single lobe of one breast.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The theory of the sick lobe)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566545" y="4554816"/>
            <a:ext cx="8160766" cy="1754326"/>
          </a:xfrm>
          <a:prstGeom prst="rect">
            <a:avLst/>
          </a:prstGeom>
          <a:solidFill>
            <a:srgbClr val="008080">
              <a:alpha val="50195"/>
            </a:srgbClr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Tot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T: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Correlating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the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ground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truth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of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mammographic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histology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with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the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success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or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failure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of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imaging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.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Technology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 In Cancer Research and </a:t>
            </a:r>
            <a:r>
              <a:rPr lang="sv-SE" dirty="0" err="1" smtClean="0">
                <a:solidFill>
                  <a:srgbClr val="DDDDDD"/>
                </a:solidFill>
                <a:latin typeface="Times New Roman" pitchFamily="18" charset="0"/>
              </a:rPr>
              <a:t>Treatment</a:t>
            </a:r>
            <a:r>
              <a:rPr lang="sv-SE" dirty="0" smtClean="0">
                <a:solidFill>
                  <a:srgbClr val="DDDDDD"/>
                </a:solidFill>
                <a:latin typeface="Times New Roman" pitchFamily="18" charset="0"/>
              </a:rPr>
              <a:t>, 4(1):23-8; 2005,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DDDDDD"/>
                </a:solidFill>
                <a:latin typeface="Times New Roman" pitchFamily="18" charset="0"/>
              </a:rPr>
              <a:t>Tot 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T: DCIS, </a:t>
            </a:r>
            <a:r>
              <a:rPr lang="en-US" dirty="0" err="1">
                <a:solidFill>
                  <a:srgbClr val="DDDDDD"/>
                </a:solidFill>
                <a:latin typeface="Times New Roman" pitchFamily="18" charset="0"/>
              </a:rPr>
              <a:t>cytokeratins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 and the theory of the sick lobe. </a:t>
            </a:r>
            <a:r>
              <a:rPr lang="en-US" dirty="0" err="1">
                <a:solidFill>
                  <a:srgbClr val="DDDDDD"/>
                </a:solidFill>
                <a:latin typeface="Times New Roman" pitchFamily="18" charset="0"/>
              </a:rPr>
              <a:t>Virchows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 Arch 447:1-8; 2005, </a:t>
            </a:r>
            <a:endParaRPr lang="en-US" dirty="0" smtClean="0">
              <a:solidFill>
                <a:srgbClr val="DDDDDD"/>
              </a:solidFill>
              <a:latin typeface="Times New Roman" pitchFamily="18" charset="0"/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DDDDDD"/>
                </a:solidFill>
                <a:latin typeface="Times New Roman" pitchFamily="18" charset="0"/>
              </a:rPr>
              <a:t>Tot 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T: The theory of the sick lobe and the possible consequences. </a:t>
            </a:r>
            <a:r>
              <a:rPr lang="en-US" dirty="0" err="1">
                <a:solidFill>
                  <a:srgbClr val="DDDDDD"/>
                </a:solidFill>
                <a:latin typeface="Times New Roman" pitchFamily="18" charset="0"/>
              </a:rPr>
              <a:t>Int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 J </a:t>
            </a:r>
            <a:r>
              <a:rPr lang="en-US" dirty="0" err="1">
                <a:solidFill>
                  <a:srgbClr val="DDDDDD"/>
                </a:solidFill>
                <a:latin typeface="Times New Roman" pitchFamily="18" charset="0"/>
              </a:rPr>
              <a:t>Surg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DDDDDD"/>
                </a:solidFill>
                <a:latin typeface="Times New Roman" pitchFamily="18" charset="0"/>
              </a:rPr>
              <a:t>Pathol</a:t>
            </a:r>
            <a:r>
              <a:rPr lang="en-US" dirty="0">
                <a:solidFill>
                  <a:srgbClr val="DDDDDD"/>
                </a:solidFill>
                <a:latin typeface="Times New Roman" pitchFamily="18" charset="0"/>
              </a:rPr>
              <a:t> 15(4:) 369-75, 2007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97" y="4583988"/>
            <a:ext cx="2623675" cy="169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04056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nap_4"/>
          <p:cNvPicPr>
            <a:picLocks noChangeAspect="1" noChangeArrowheads="1"/>
          </p:cNvPicPr>
          <p:nvPr/>
        </p:nvPicPr>
        <p:blipFill rotWithShape="1">
          <a:blip r:embed="rId3" cstate="print"/>
          <a:srcRect l="9012" t="8184" r="47622" b="21460"/>
          <a:stretch/>
        </p:blipFill>
        <p:spPr bwMode="auto">
          <a:xfrm>
            <a:off x="6053979" y="798173"/>
            <a:ext cx="4439345" cy="3721980"/>
          </a:xfrm>
          <a:prstGeom prst="rect">
            <a:avLst/>
          </a:prstGeom>
          <a:noFill/>
        </p:spPr>
      </p:pic>
      <p:sp>
        <p:nvSpPr>
          <p:cNvPr id="4" name="textruta 3"/>
          <p:cNvSpPr txBox="1"/>
          <p:nvPr/>
        </p:nvSpPr>
        <p:spPr>
          <a:xfrm>
            <a:off x="6096070" y="4653136"/>
            <a:ext cx="4439345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FFFF00"/>
                </a:solidFill>
              </a:rPr>
              <a:t>Unifocal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>
                <a:solidFill>
                  <a:srgbClr val="00CC99"/>
                </a:solidFill>
              </a:rPr>
              <a:t>luminal B</a:t>
            </a:r>
          </a:p>
          <a:p>
            <a:pPr algn="ctr"/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 err="1">
                <a:solidFill>
                  <a:srgbClr val="FFFF00"/>
                </a:solidFill>
              </a:rPr>
              <a:t>invasive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 err="1">
                <a:solidFill>
                  <a:srgbClr val="FFFF00"/>
                </a:solidFill>
              </a:rPr>
              <a:t>breast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 err="1">
                <a:solidFill>
                  <a:srgbClr val="FFFF00"/>
                </a:solidFill>
              </a:rPr>
              <a:t>carcinoma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sv-SE" dirty="0" err="1">
                <a:solidFill>
                  <a:srgbClr val="FFFF00"/>
                </a:solidFill>
              </a:rPr>
              <a:t>with</a:t>
            </a:r>
            <a:r>
              <a:rPr lang="sv-SE" dirty="0">
                <a:solidFill>
                  <a:srgbClr val="FFFF00"/>
                </a:solidFill>
              </a:rPr>
              <a:t> diffuse </a:t>
            </a:r>
            <a:r>
              <a:rPr lang="sv-SE" dirty="0" err="1">
                <a:solidFill>
                  <a:srgbClr val="FFFF00"/>
                </a:solidFill>
              </a:rPr>
              <a:t>lobar</a:t>
            </a:r>
            <a:r>
              <a:rPr lang="sv-SE" dirty="0">
                <a:solidFill>
                  <a:srgbClr val="FFFF00"/>
                </a:solidFill>
              </a:rPr>
              <a:t> DCIS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686652" y="4642033"/>
            <a:ext cx="4276213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FFFF00"/>
                </a:solidFill>
              </a:rPr>
              <a:t>Unifocal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>
                <a:solidFill>
                  <a:srgbClr val="00CC99"/>
                </a:solidFill>
              </a:rPr>
              <a:t>luminal B</a:t>
            </a:r>
          </a:p>
          <a:p>
            <a:pPr algn="ctr"/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 err="1">
                <a:solidFill>
                  <a:srgbClr val="FFFF00"/>
                </a:solidFill>
              </a:rPr>
              <a:t>invasive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 err="1">
                <a:solidFill>
                  <a:srgbClr val="FFFF00"/>
                </a:solidFill>
              </a:rPr>
              <a:t>breast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 err="1">
                <a:solidFill>
                  <a:srgbClr val="FFFF00"/>
                </a:solidFill>
              </a:rPr>
              <a:t>carcinoma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sv-SE" dirty="0" err="1">
                <a:solidFill>
                  <a:srgbClr val="FFFF00"/>
                </a:solidFill>
              </a:rPr>
              <a:t>without</a:t>
            </a:r>
            <a:r>
              <a:rPr lang="sv-SE" dirty="0">
                <a:solidFill>
                  <a:srgbClr val="FFFF00"/>
                </a:solidFill>
              </a:rPr>
              <a:t> diffuse </a:t>
            </a:r>
            <a:r>
              <a:rPr lang="sv-SE" dirty="0" err="1">
                <a:solidFill>
                  <a:srgbClr val="FFFF00"/>
                </a:solidFill>
              </a:rPr>
              <a:t>lobar</a:t>
            </a:r>
            <a:r>
              <a:rPr lang="sv-SE" dirty="0">
                <a:solidFill>
                  <a:srgbClr val="FFFF00"/>
                </a:solidFill>
              </a:rPr>
              <a:t> DCIS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3" t="20726" r="52118" b="41240"/>
          <a:stretch/>
        </p:blipFill>
        <p:spPr bwMode="auto">
          <a:xfrm>
            <a:off x="1821715" y="130439"/>
            <a:ext cx="4170497" cy="43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7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362" name="AutoShape 2"/>
          <p:cNvSpPr>
            <a:spLocks noChangeArrowheads="1"/>
          </p:cNvSpPr>
          <p:nvPr/>
        </p:nvSpPr>
        <p:spPr bwMode="auto">
          <a:xfrm rot="1392495">
            <a:off x="4876800" y="2743200"/>
            <a:ext cx="838200" cy="22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3" name="AutoShape 3"/>
          <p:cNvSpPr>
            <a:spLocks noChangeArrowheads="1"/>
          </p:cNvSpPr>
          <p:nvPr/>
        </p:nvSpPr>
        <p:spPr bwMode="auto">
          <a:xfrm rot="-869387">
            <a:off x="6553200" y="3200400"/>
            <a:ext cx="838200" cy="22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4" name="AutoShape 4"/>
          <p:cNvSpPr>
            <a:spLocks noChangeArrowheads="1"/>
          </p:cNvSpPr>
          <p:nvPr/>
        </p:nvSpPr>
        <p:spPr bwMode="auto">
          <a:xfrm rot="-3993336">
            <a:off x="5334000" y="4191000"/>
            <a:ext cx="838200" cy="22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5" name="AutoShape 5"/>
          <p:cNvSpPr>
            <a:spLocks noChangeArrowheads="1"/>
          </p:cNvSpPr>
          <p:nvPr/>
        </p:nvSpPr>
        <p:spPr bwMode="auto">
          <a:xfrm>
            <a:off x="4724400" y="4267200"/>
            <a:ext cx="5334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6" name="AutoShape 6"/>
          <p:cNvSpPr>
            <a:spLocks noChangeArrowheads="1"/>
          </p:cNvSpPr>
          <p:nvPr/>
        </p:nvSpPr>
        <p:spPr bwMode="auto">
          <a:xfrm rot="960430">
            <a:off x="5181600" y="4876800"/>
            <a:ext cx="5334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7" name="AutoShape 7"/>
          <p:cNvSpPr>
            <a:spLocks noChangeArrowheads="1"/>
          </p:cNvSpPr>
          <p:nvPr/>
        </p:nvSpPr>
        <p:spPr bwMode="auto">
          <a:xfrm rot="-2590373">
            <a:off x="5715000" y="4800600"/>
            <a:ext cx="5334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8" name="AutoShape 8"/>
          <p:cNvSpPr>
            <a:spLocks noChangeArrowheads="1"/>
          </p:cNvSpPr>
          <p:nvPr/>
        </p:nvSpPr>
        <p:spPr bwMode="auto">
          <a:xfrm rot="-1438608">
            <a:off x="7315200" y="3429000"/>
            <a:ext cx="5334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69" name="AutoShape 9"/>
          <p:cNvSpPr>
            <a:spLocks noChangeArrowheads="1"/>
          </p:cNvSpPr>
          <p:nvPr/>
        </p:nvSpPr>
        <p:spPr bwMode="auto">
          <a:xfrm rot="1392495">
            <a:off x="3886200" y="2286000"/>
            <a:ext cx="838200" cy="22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370" name="AutoShape 10"/>
          <p:cNvSpPr>
            <a:spLocks noChangeArrowheads="1"/>
          </p:cNvSpPr>
          <p:nvPr/>
        </p:nvSpPr>
        <p:spPr bwMode="auto">
          <a:xfrm>
            <a:off x="7010400" y="2133600"/>
            <a:ext cx="1219200" cy="14478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63" name="AutoShape 11"/>
          <p:cNvSpPr>
            <a:spLocks noChangeArrowheads="1"/>
          </p:cNvSpPr>
          <p:nvPr/>
        </p:nvSpPr>
        <p:spPr bwMode="auto">
          <a:xfrm>
            <a:off x="6167439" y="4797530"/>
            <a:ext cx="431800" cy="576263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altLang="sv-SE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063376" name="Group 16"/>
          <p:cNvGrpSpPr>
            <a:grpSpLocks/>
          </p:cNvGrpSpPr>
          <p:nvPr/>
        </p:nvGrpSpPr>
        <p:grpSpPr bwMode="auto">
          <a:xfrm>
            <a:off x="7175502" y="1341443"/>
            <a:ext cx="865188" cy="1800225"/>
            <a:chOff x="3560" y="845"/>
            <a:chExt cx="545" cy="1134"/>
          </a:xfrm>
        </p:grpSpPr>
        <p:sp>
          <p:nvSpPr>
            <p:cNvPr id="2063372" name="Line 12"/>
            <p:cNvSpPr>
              <a:spLocks noChangeShapeType="1"/>
            </p:cNvSpPr>
            <p:nvPr/>
          </p:nvSpPr>
          <p:spPr bwMode="auto">
            <a:xfrm>
              <a:off x="3560" y="845"/>
              <a:ext cx="0" cy="1134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3373" name="Line 13"/>
            <p:cNvSpPr>
              <a:spLocks noChangeShapeType="1"/>
            </p:cNvSpPr>
            <p:nvPr/>
          </p:nvSpPr>
          <p:spPr bwMode="auto">
            <a:xfrm>
              <a:off x="4105" y="845"/>
              <a:ext cx="0" cy="1134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63377" name="Group 17"/>
          <p:cNvGrpSpPr>
            <a:grpSpLocks/>
          </p:cNvGrpSpPr>
          <p:nvPr/>
        </p:nvGrpSpPr>
        <p:grpSpPr bwMode="auto">
          <a:xfrm>
            <a:off x="7104058" y="688975"/>
            <a:ext cx="1004888" cy="1011238"/>
            <a:chOff x="3515" y="434"/>
            <a:chExt cx="633" cy="637"/>
          </a:xfrm>
        </p:grpSpPr>
        <p:sp>
          <p:nvSpPr>
            <p:cNvPr id="2063374" name="Text Box 14"/>
            <p:cNvSpPr txBox="1">
              <a:spLocks noChangeArrowheads="1"/>
            </p:cNvSpPr>
            <p:nvPr/>
          </p:nvSpPr>
          <p:spPr bwMode="auto">
            <a:xfrm>
              <a:off x="3515" y="434"/>
              <a:ext cx="63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2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Size</a:t>
              </a:r>
            </a:p>
          </p:txBody>
        </p:sp>
        <p:sp>
          <p:nvSpPr>
            <p:cNvPr id="2063375" name="AutoShape 15"/>
            <p:cNvSpPr>
              <a:spLocks noChangeArrowheads="1"/>
            </p:cNvSpPr>
            <p:nvPr/>
          </p:nvSpPr>
          <p:spPr bwMode="auto">
            <a:xfrm>
              <a:off x="3560" y="845"/>
              <a:ext cx="545" cy="226"/>
            </a:xfrm>
            <a:prstGeom prst="leftRightArrow">
              <a:avLst>
                <a:gd name="adj1" fmla="val 50000"/>
                <a:gd name="adj2" fmla="val 4823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63380" name="Group 20"/>
          <p:cNvGrpSpPr>
            <a:grpSpLocks/>
          </p:cNvGrpSpPr>
          <p:nvPr/>
        </p:nvGrpSpPr>
        <p:grpSpPr bwMode="auto">
          <a:xfrm>
            <a:off x="3863978" y="2133602"/>
            <a:ext cx="4392614" cy="4040188"/>
            <a:chOff x="1474" y="1344"/>
            <a:chExt cx="2767" cy="2545"/>
          </a:xfrm>
        </p:grpSpPr>
        <p:sp>
          <p:nvSpPr>
            <p:cNvPr id="2063378" name="Rectangle 18"/>
            <p:cNvSpPr>
              <a:spLocks noChangeArrowheads="1"/>
            </p:cNvSpPr>
            <p:nvPr/>
          </p:nvSpPr>
          <p:spPr bwMode="auto">
            <a:xfrm>
              <a:off x="1474" y="1344"/>
              <a:ext cx="2767" cy="2086"/>
            </a:xfrm>
            <a:prstGeom prst="rect">
              <a:avLst/>
            </a:prstGeom>
            <a:solidFill>
              <a:srgbClr val="BBE0E3">
                <a:alpha val="20000"/>
              </a:srgbClr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3379" name="Text Box 19"/>
            <p:cNvSpPr txBox="1">
              <a:spLocks noChangeArrowheads="1"/>
            </p:cNvSpPr>
            <p:nvPr/>
          </p:nvSpPr>
          <p:spPr bwMode="auto">
            <a:xfrm>
              <a:off x="1604" y="3521"/>
              <a:ext cx="257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2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    X    T    E    N   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8833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6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6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06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914" name="Rectangle 2"/>
          <p:cNvSpPr>
            <a:spLocks noChangeArrowheads="1"/>
          </p:cNvSpPr>
          <p:nvPr/>
        </p:nvSpPr>
        <p:spPr bwMode="auto">
          <a:xfrm>
            <a:off x="1631976" y="333376"/>
            <a:ext cx="8893175" cy="5632311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describing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malignant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lesions in the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breast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the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following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morphologic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parameters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should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listed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(independent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used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imaging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</a:t>
            </a: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sv-S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sv-SE" sz="24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distribution</a:t>
            </a:r>
            <a:r>
              <a:rPr lang="sv-SE" sz="2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lesions (as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unifocal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multifocal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diffuse)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separately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invasive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in situ lesions,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the </a:t>
            </a:r>
            <a:r>
              <a:rPr lang="sv-SE" sz="24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extent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representing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whole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area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including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 the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invasive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in situ and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intravascular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malignant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structures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the </a:t>
            </a:r>
            <a:r>
              <a:rPr lang="sv-SE" sz="24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size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corresponding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the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largest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diameter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lagest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individual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invasive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focus,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sv-S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</a:t>
            </a:r>
            <a:r>
              <a:rPr lang="sv-SE" sz="24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intratumoral or intertumoral </a:t>
            </a:r>
            <a:r>
              <a:rPr lang="sv-SE" sz="24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heterogeneity</a:t>
            </a:r>
            <a:r>
              <a:rPr lang="sv-S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03994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IBOR foto\501203-7106 Linder Åsa XX\linder bilat\right\Namnlöst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 r="51549"/>
          <a:stretch/>
        </p:blipFill>
        <p:spPr bwMode="auto">
          <a:xfrm>
            <a:off x="1567387" y="782251"/>
            <a:ext cx="4447345" cy="49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TIBOR foto\501203-7106 Linder Åsa XX\linder bilat\right\Namnlöst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28296"/>
          <a:stretch/>
        </p:blipFill>
        <p:spPr bwMode="auto">
          <a:xfrm>
            <a:off x="6149563" y="782251"/>
            <a:ext cx="4447345" cy="49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1567375" y="5842000"/>
            <a:ext cx="9029504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chemeClr val="bg1"/>
                </a:solidFill>
              </a:rPr>
              <a:t>    </a:t>
            </a:r>
            <a:r>
              <a:rPr lang="sv-SE" sz="2000" b="1" dirty="0" err="1" smtClean="0">
                <a:solidFill>
                  <a:schemeClr val="bg1"/>
                </a:solidFill>
              </a:rPr>
              <a:t>Invasive</a:t>
            </a:r>
            <a:r>
              <a:rPr lang="sv-SE" sz="2000" b="1" dirty="0" smtClean="0">
                <a:solidFill>
                  <a:schemeClr val="bg1"/>
                </a:solidFill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</a:rPr>
              <a:t>breast</a:t>
            </a:r>
            <a:r>
              <a:rPr lang="sv-SE" sz="2000" b="1" dirty="0" smtClean="0">
                <a:solidFill>
                  <a:schemeClr val="bg1"/>
                </a:solidFill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</a:rPr>
              <a:t>carcinoma</a:t>
            </a:r>
            <a:r>
              <a:rPr lang="sv-SE" sz="2000" b="1" dirty="0" smtClean="0">
                <a:solidFill>
                  <a:schemeClr val="bg1"/>
                </a:solidFill>
              </a:rPr>
              <a:t> NST           </a:t>
            </a:r>
            <a:r>
              <a:rPr lang="sv-SE" sz="2000" b="1" dirty="0" err="1" smtClean="0">
                <a:solidFill>
                  <a:schemeClr val="bg1"/>
                </a:solidFill>
              </a:rPr>
              <a:t>Invasive</a:t>
            </a:r>
            <a:r>
              <a:rPr lang="sv-SE" sz="2000" b="1" dirty="0" smtClean="0">
                <a:solidFill>
                  <a:schemeClr val="bg1"/>
                </a:solidFill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</a:rPr>
              <a:t>breast</a:t>
            </a:r>
            <a:r>
              <a:rPr lang="sv-SE" sz="2000" b="1" dirty="0" smtClean="0">
                <a:solidFill>
                  <a:schemeClr val="bg1"/>
                </a:solidFill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</a:rPr>
              <a:t>carcinoma</a:t>
            </a:r>
            <a:r>
              <a:rPr lang="sv-SE" sz="2000" b="1" dirty="0" smtClean="0">
                <a:solidFill>
                  <a:schemeClr val="bg1"/>
                </a:solidFill>
              </a:rPr>
              <a:t> NST</a:t>
            </a:r>
            <a:endParaRPr lang="sv-S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45" name="Picture 5" descr="Fig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60350"/>
            <a:ext cx="4108451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46" name="Oval 6"/>
          <p:cNvSpPr>
            <a:spLocks noChangeArrowheads="1"/>
          </p:cNvSpPr>
          <p:nvPr/>
        </p:nvSpPr>
        <p:spPr bwMode="auto">
          <a:xfrm>
            <a:off x="3402778" y="2133705"/>
            <a:ext cx="936625" cy="1152525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6" name="Picture 4" descr="diffus duktal 2813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2788"/>
          <a:stretch/>
        </p:blipFill>
        <p:spPr bwMode="auto">
          <a:xfrm>
            <a:off x="6066537" y="260648"/>
            <a:ext cx="4283075" cy="58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 1"/>
          <p:cNvSpPr/>
          <p:nvPr/>
        </p:nvSpPr>
        <p:spPr bwMode="auto">
          <a:xfrm>
            <a:off x="6931723" y="1773715"/>
            <a:ext cx="2592388" cy="431958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775521" y="5229252"/>
            <a:ext cx="4108451" cy="369332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FFFF99"/>
                </a:solidFill>
              </a:rPr>
              <a:t>Early</a:t>
            </a:r>
            <a:r>
              <a:rPr lang="sv-SE" dirty="0">
                <a:solidFill>
                  <a:srgbClr val="FFFF99"/>
                </a:solidFill>
              </a:rPr>
              <a:t> </a:t>
            </a:r>
            <a:r>
              <a:rPr lang="sv-SE" dirty="0" err="1">
                <a:solidFill>
                  <a:srgbClr val="FFFF99"/>
                </a:solidFill>
              </a:rPr>
              <a:t>invasive</a:t>
            </a:r>
            <a:r>
              <a:rPr lang="sv-SE" dirty="0">
                <a:solidFill>
                  <a:srgbClr val="FFFF99"/>
                </a:solidFill>
              </a:rPr>
              <a:t> </a:t>
            </a:r>
            <a:r>
              <a:rPr lang="sv-SE" dirty="0" err="1">
                <a:solidFill>
                  <a:srgbClr val="FFFF99"/>
                </a:solidFill>
              </a:rPr>
              <a:t>breast</a:t>
            </a:r>
            <a:r>
              <a:rPr lang="sv-SE" dirty="0">
                <a:solidFill>
                  <a:srgbClr val="FFFF99"/>
                </a:solidFill>
              </a:rPr>
              <a:t> </a:t>
            </a:r>
            <a:r>
              <a:rPr lang="sv-SE" dirty="0" err="1">
                <a:solidFill>
                  <a:srgbClr val="FFFF99"/>
                </a:solidFill>
              </a:rPr>
              <a:t>carcinoma</a:t>
            </a:r>
            <a:endParaRPr lang="sv-SE" dirty="0">
              <a:solidFill>
                <a:srgbClr val="FFFF99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066537" y="6228072"/>
            <a:ext cx="4283075" cy="369332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FFFF99"/>
                </a:solidFill>
              </a:rPr>
              <a:t>Advanced</a:t>
            </a:r>
            <a:r>
              <a:rPr lang="sv-SE" dirty="0">
                <a:solidFill>
                  <a:srgbClr val="FFFF99"/>
                </a:solidFill>
              </a:rPr>
              <a:t> </a:t>
            </a:r>
            <a:r>
              <a:rPr lang="sv-SE" dirty="0" err="1">
                <a:solidFill>
                  <a:srgbClr val="FFFF99"/>
                </a:solidFill>
              </a:rPr>
              <a:t>invasive</a:t>
            </a:r>
            <a:r>
              <a:rPr lang="sv-SE" dirty="0">
                <a:solidFill>
                  <a:srgbClr val="FFFF99"/>
                </a:solidFill>
              </a:rPr>
              <a:t> </a:t>
            </a:r>
            <a:r>
              <a:rPr lang="sv-SE" dirty="0" err="1">
                <a:solidFill>
                  <a:srgbClr val="FFFF99"/>
                </a:solidFill>
              </a:rPr>
              <a:t>breast</a:t>
            </a:r>
            <a:r>
              <a:rPr lang="sv-SE" dirty="0">
                <a:solidFill>
                  <a:srgbClr val="FFFF99"/>
                </a:solidFill>
              </a:rPr>
              <a:t> </a:t>
            </a:r>
            <a:r>
              <a:rPr lang="sv-SE" dirty="0" err="1">
                <a:solidFill>
                  <a:srgbClr val="FFFF99"/>
                </a:solidFill>
              </a:rPr>
              <a:t>carcinoma</a:t>
            </a:r>
            <a:endParaRPr lang="sv-SE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7509" y="274638"/>
            <a:ext cx="9391827" cy="1032869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sv-SE" altLang="sv-SE" sz="2000" b="1" dirty="0" err="1">
                <a:solidFill>
                  <a:srgbClr val="FFFFCC"/>
                </a:solidFill>
              </a:rPr>
              <a:t>Cumulative</a:t>
            </a:r>
            <a:r>
              <a:rPr lang="sv-SE" altLang="sv-SE" sz="2000" b="1" dirty="0">
                <a:solidFill>
                  <a:srgbClr val="FFFFCC"/>
                </a:solidFill>
              </a:rPr>
              <a:t> </a:t>
            </a:r>
            <a:r>
              <a:rPr lang="sv-SE" altLang="sv-SE" sz="2000" b="1" dirty="0" err="1">
                <a:solidFill>
                  <a:srgbClr val="FFFFCC"/>
                </a:solidFill>
              </a:rPr>
              <a:t>survival</a:t>
            </a:r>
            <a:r>
              <a:rPr lang="sv-SE" altLang="sv-SE" sz="2000" b="1" dirty="0">
                <a:solidFill>
                  <a:srgbClr val="FFFFCC"/>
                </a:solidFill>
              </a:rPr>
              <a:t> in </a:t>
            </a:r>
            <a:r>
              <a:rPr lang="sv-SE" altLang="sv-SE" sz="2000" b="1" dirty="0" err="1">
                <a:solidFill>
                  <a:srgbClr val="FFFFCC"/>
                </a:solidFill>
              </a:rPr>
              <a:t>early</a:t>
            </a:r>
            <a:r>
              <a:rPr lang="sv-SE" altLang="sv-SE" sz="2000" b="1" dirty="0">
                <a:solidFill>
                  <a:srgbClr val="FFFFCC"/>
                </a:solidFill>
              </a:rPr>
              <a:t> (in situ and &lt;15 mm </a:t>
            </a:r>
            <a:r>
              <a:rPr lang="sv-SE" altLang="sv-SE" sz="2000" b="1" dirty="0" err="1">
                <a:solidFill>
                  <a:srgbClr val="FFFFCC"/>
                </a:solidFill>
              </a:rPr>
              <a:t>invasive</a:t>
            </a:r>
            <a:r>
              <a:rPr lang="sv-SE" altLang="sv-SE" sz="2000" b="1" dirty="0">
                <a:solidFill>
                  <a:srgbClr val="FFFFCC"/>
                </a:solidFill>
              </a:rPr>
              <a:t>) </a:t>
            </a:r>
            <a:r>
              <a:rPr lang="sv-SE" altLang="sv-SE" sz="2000" b="1" dirty="0" err="1">
                <a:solidFill>
                  <a:srgbClr val="FFFFCC"/>
                </a:solidFill>
              </a:rPr>
              <a:t>breast</a:t>
            </a:r>
            <a:r>
              <a:rPr lang="sv-SE" altLang="sv-SE" sz="2000" b="1" dirty="0">
                <a:solidFill>
                  <a:srgbClr val="FFFFCC"/>
                </a:solidFill>
              </a:rPr>
              <a:t> </a:t>
            </a:r>
            <a:r>
              <a:rPr lang="sv-SE" altLang="sv-SE" sz="2000" b="1" dirty="0" err="1">
                <a:solidFill>
                  <a:srgbClr val="FFFFCC"/>
                </a:solidFill>
              </a:rPr>
              <a:t>carcinomas</a:t>
            </a:r>
            <a:r>
              <a:rPr lang="sv-SE" altLang="sv-SE" sz="2000" b="1" dirty="0">
                <a:solidFill>
                  <a:srgbClr val="FFFFCC"/>
                </a:solidFill>
              </a:rPr>
              <a:t>, Falun, 1996-1998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1298964" y="1379991"/>
          <a:ext cx="9443103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9037542" y="2608815"/>
            <a:ext cx="838691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00"/>
                </a:solidFill>
              </a:rPr>
              <a:t>94.3%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043182" y="65897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233944" y="4894054"/>
            <a:ext cx="64008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sv-SE" altLang="sv-SE" sz="1600" dirty="0" err="1">
                <a:solidFill>
                  <a:srgbClr val="FFFFFF"/>
                </a:solidFill>
              </a:rPr>
              <a:t>Up</a:t>
            </a:r>
            <a:r>
              <a:rPr lang="sv-SE" altLang="sv-SE" sz="1600" dirty="0">
                <a:solidFill>
                  <a:srgbClr val="FFFFFF"/>
                </a:solidFill>
              </a:rPr>
              <a:t> </a:t>
            </a:r>
            <a:r>
              <a:rPr lang="sv-SE" altLang="sv-SE" sz="1600" dirty="0" err="1">
                <a:solidFill>
                  <a:srgbClr val="FFFFFF"/>
                </a:solidFill>
              </a:rPr>
              <a:t>to</a:t>
            </a:r>
            <a:r>
              <a:rPr lang="sv-SE" altLang="sv-SE" sz="1600" dirty="0">
                <a:solidFill>
                  <a:srgbClr val="FFFFFF"/>
                </a:solidFill>
              </a:rPr>
              <a:t> 12 </a:t>
            </a:r>
            <a:r>
              <a:rPr lang="sv-SE" altLang="sv-SE" sz="1600" dirty="0" err="1">
                <a:solidFill>
                  <a:srgbClr val="FFFFFF"/>
                </a:solidFill>
              </a:rPr>
              <a:t>years</a:t>
            </a:r>
            <a:r>
              <a:rPr lang="sv-SE" altLang="sv-SE" sz="1600" dirty="0">
                <a:solidFill>
                  <a:srgbClr val="FFFFFF"/>
                </a:solidFill>
              </a:rPr>
              <a:t> </a:t>
            </a:r>
            <a:r>
              <a:rPr lang="sv-SE" altLang="sv-SE" sz="1600" dirty="0" err="1">
                <a:solidFill>
                  <a:srgbClr val="FFFFFF"/>
                </a:solidFill>
              </a:rPr>
              <a:t>follow-up</a:t>
            </a:r>
            <a:r>
              <a:rPr lang="sv-SE" altLang="sv-SE" sz="1600" dirty="0">
                <a:solidFill>
                  <a:srgbClr val="FFFFFF"/>
                </a:solidFill>
              </a:rPr>
              <a:t>, 8.34 at </a:t>
            </a:r>
            <a:r>
              <a:rPr lang="sv-SE" altLang="sv-SE" sz="1600" dirty="0" err="1">
                <a:solidFill>
                  <a:srgbClr val="FFFFFF"/>
                </a:solidFill>
              </a:rPr>
              <a:t>average</a:t>
            </a:r>
            <a:r>
              <a:rPr lang="sv-SE" altLang="sv-SE" sz="1600" dirty="0">
                <a:solidFill>
                  <a:srgbClr val="FFFFFF"/>
                </a:solidFill>
              </a:rPr>
              <a:t>, SD+/- 3.47 </a:t>
            </a:r>
            <a:r>
              <a:rPr lang="sv-SE" altLang="sv-SE" sz="1600" dirty="0" err="1">
                <a:solidFill>
                  <a:srgbClr val="FFFFFF"/>
                </a:solidFill>
              </a:rPr>
              <a:t>years</a:t>
            </a:r>
            <a:endParaRPr lang="sv-SE" altLang="sv-SE" sz="1600" dirty="0">
              <a:solidFill>
                <a:srgbClr val="FFFFFF"/>
              </a:solidFill>
            </a:endParaRPr>
          </a:p>
        </p:txBody>
      </p:sp>
      <p:sp>
        <p:nvSpPr>
          <p:cNvPr id="2471943" name="Text Box 7"/>
          <p:cNvSpPr txBox="1">
            <a:spLocks noChangeArrowheads="1"/>
          </p:cNvSpPr>
          <p:nvPr/>
        </p:nvSpPr>
        <p:spPr bwMode="auto">
          <a:xfrm>
            <a:off x="1324599" y="5766462"/>
            <a:ext cx="9434557" cy="58477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Kahán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Z,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T.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Breast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Cancer, a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Heterogeneous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Entity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Very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Early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1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Stage</a:t>
            </a:r>
            <a:r>
              <a:rPr lang="sv-SE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Springer 2011.</a:t>
            </a:r>
          </a:p>
        </p:txBody>
      </p:sp>
    </p:spTree>
    <p:extLst>
      <p:ext uri="{BB962C8B-B14F-4D97-AF65-F5344CB8AC3E}">
        <p14:creationId xmlns:p14="http://schemas.microsoft.com/office/powerpoint/2010/main" val="40961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2800" dirty="0">
                <a:solidFill>
                  <a:schemeClr val="bg1"/>
                </a:solidFill>
              </a:rPr>
              <a:t>Life </a:t>
            </a:r>
            <a:r>
              <a:rPr lang="sv-SE" altLang="sv-SE" sz="2800" dirty="0" err="1">
                <a:solidFill>
                  <a:schemeClr val="bg1"/>
                </a:solidFill>
              </a:rPr>
              <a:t>expectancy</a:t>
            </a:r>
            <a:r>
              <a:rPr lang="sv-SE" altLang="sv-SE" sz="2800" dirty="0">
                <a:solidFill>
                  <a:schemeClr val="bg1"/>
                </a:solidFill>
              </a:rPr>
              <a:t> </a:t>
            </a:r>
            <a:r>
              <a:rPr lang="sv-SE" altLang="sv-SE" sz="2800" dirty="0" err="1">
                <a:solidFill>
                  <a:schemeClr val="bg1"/>
                </a:solidFill>
              </a:rPr>
              <a:t>of</a:t>
            </a:r>
            <a:r>
              <a:rPr lang="sv-SE" altLang="sv-SE" sz="2800" dirty="0">
                <a:solidFill>
                  <a:schemeClr val="bg1"/>
                </a:solidFill>
              </a:rPr>
              <a:t> </a:t>
            </a:r>
            <a:r>
              <a:rPr lang="sv-SE" altLang="sv-SE" sz="2800" dirty="0" err="1">
                <a:solidFill>
                  <a:schemeClr val="bg1"/>
                </a:solidFill>
              </a:rPr>
              <a:t>screen-detected</a:t>
            </a:r>
            <a:r>
              <a:rPr lang="sv-SE" altLang="sv-SE" sz="2800" dirty="0">
                <a:solidFill>
                  <a:schemeClr val="bg1"/>
                </a:solidFill>
              </a:rPr>
              <a:t> </a:t>
            </a:r>
            <a:br>
              <a:rPr lang="sv-SE" altLang="sv-SE" sz="2800" dirty="0">
                <a:solidFill>
                  <a:schemeClr val="bg1"/>
                </a:solidFill>
              </a:rPr>
            </a:br>
            <a:r>
              <a:rPr lang="sv-SE" altLang="sv-SE" sz="2800" dirty="0" err="1">
                <a:solidFill>
                  <a:schemeClr val="bg1"/>
                </a:solidFill>
              </a:rPr>
              <a:t>invasive</a:t>
            </a:r>
            <a:r>
              <a:rPr lang="sv-SE" altLang="sv-SE" sz="2800" dirty="0">
                <a:solidFill>
                  <a:schemeClr val="bg1"/>
                </a:solidFill>
              </a:rPr>
              <a:t> </a:t>
            </a:r>
            <a:r>
              <a:rPr lang="sv-SE" altLang="sv-SE" sz="2800" dirty="0" err="1">
                <a:solidFill>
                  <a:schemeClr val="bg1"/>
                </a:solidFill>
              </a:rPr>
              <a:t>breast</a:t>
            </a:r>
            <a:r>
              <a:rPr lang="sv-SE" altLang="sv-SE" sz="2800" dirty="0">
                <a:solidFill>
                  <a:schemeClr val="bg1"/>
                </a:solidFill>
              </a:rPr>
              <a:t> cancer</a:t>
            </a:r>
          </a:p>
        </p:txBody>
      </p:sp>
      <p:sp>
        <p:nvSpPr>
          <p:cNvPr id="252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988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sv-SE" sz="2800" dirty="0">
                <a:solidFill>
                  <a:schemeClr val="bg1"/>
                </a:solidFill>
              </a:rPr>
              <a:t>Age </a:t>
            </a:r>
            <a:r>
              <a:rPr lang="sv-SE" sz="2800" dirty="0" err="1">
                <a:solidFill>
                  <a:schemeClr val="bg1"/>
                </a:solidFill>
              </a:rPr>
              <a:t>matched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invited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women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with</a:t>
            </a:r>
            <a:r>
              <a:rPr lang="sv-SE" sz="2800" dirty="0">
                <a:solidFill>
                  <a:schemeClr val="bg1"/>
                </a:solidFill>
              </a:rPr>
              <a:t> and </a:t>
            </a:r>
            <a:r>
              <a:rPr lang="sv-SE" sz="2800" dirty="0" err="1">
                <a:solidFill>
                  <a:schemeClr val="bg1"/>
                </a:solidFill>
              </a:rPr>
              <a:t>without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screen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detected</a:t>
            </a:r>
            <a:r>
              <a:rPr lang="sv-SE" sz="2800" dirty="0">
                <a:solidFill>
                  <a:schemeClr val="bg1"/>
                </a:solidFill>
              </a:rPr>
              <a:t> cancer (858)</a:t>
            </a:r>
          </a:p>
          <a:p>
            <a:pPr eaLnBrk="1" hangingPunct="1">
              <a:defRPr/>
            </a:pP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year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shorter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survival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those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s.d.c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</a:t>
            </a:r>
            <a:r>
              <a:rPr lang="sv-SE" sz="28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difference</a:t>
            </a: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sv-SE" sz="28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survival</a:t>
            </a: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</a:t>
            </a:r>
            <a:r>
              <a:rPr lang="sv-SE" sz="28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those</a:t>
            </a: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&lt;15 mm </a:t>
            </a:r>
            <a:r>
              <a:rPr lang="sv-SE" sz="28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comprising</a:t>
            </a: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40% </a:t>
            </a:r>
            <a:r>
              <a:rPr lang="sv-SE" sz="28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s.d.c</a:t>
            </a:r>
            <a:r>
              <a:rPr lang="sv-SE" sz="28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&gt;=15 mm: 6 – 12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year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shorter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survival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depending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size</a:t>
            </a:r>
            <a:endParaRPr lang="sv-SE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26213" name="Text Box 5"/>
          <p:cNvSpPr txBox="1">
            <a:spLocks noChangeArrowheads="1"/>
          </p:cNvSpPr>
          <p:nvPr/>
        </p:nvSpPr>
        <p:spPr bwMode="auto">
          <a:xfrm>
            <a:off x="3071882" y="5373690"/>
            <a:ext cx="74430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Otten JDM, Broeders MJM, Den Heeten GJ et al. Life expectancy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screen-detected invasive breast cancer patients compared with women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invited to the Nijmegen Screening Program. Cancer 2010:116-586-91. </a:t>
            </a:r>
          </a:p>
        </p:txBody>
      </p:sp>
    </p:spTree>
    <p:extLst>
      <p:ext uri="{BB962C8B-B14F-4D97-AF65-F5344CB8AC3E}">
        <p14:creationId xmlns:p14="http://schemas.microsoft.com/office/powerpoint/2010/main" val="11522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292929"/>
          </a:solidFill>
          <a:ln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v-SE" altLang="sv-SE" sz="3600">
                <a:solidFill>
                  <a:schemeClr val="bg1"/>
                </a:solidFill>
              </a:rPr>
              <a:t>Carcinomas by detection mode and tumor size, Falun 1996-2003</a:t>
            </a:r>
          </a:p>
        </p:txBody>
      </p:sp>
      <p:graphicFrame>
        <p:nvGraphicFramePr>
          <p:cNvPr id="2470915" name="Group 3"/>
          <p:cNvGraphicFramePr>
            <a:graphicFrameLocks noGrp="1"/>
          </p:cNvGraphicFramePr>
          <p:nvPr>
            <p:ph type="tbl" idx="1"/>
          </p:nvPr>
        </p:nvGraphicFramePr>
        <p:xfrm>
          <a:off x="1801819" y="2228851"/>
          <a:ext cx="8686801" cy="3771901"/>
        </p:xfrm>
        <a:graphic>
          <a:graphicData uri="http://schemas.openxmlformats.org/drawingml/2006/table">
            <a:tbl>
              <a:tblPr/>
              <a:tblGrid>
                <a:gridCol w="1368425"/>
                <a:gridCol w="1319212"/>
                <a:gridCol w="1341439"/>
                <a:gridCol w="1273175"/>
                <a:gridCol w="1016000"/>
                <a:gridCol w="1000125"/>
                <a:gridCol w="1368425"/>
              </a:tblGrid>
              <a:tr h="662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Screening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Outside screening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Interval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Follow-up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Refusers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Sum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</a:tr>
              <a:tr h="41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In situ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charset="0"/>
                        </a:rPr>
                        <a:t>(130)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 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charset="0"/>
                        </a:rPr>
                        <a:t>(52)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(24)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(6)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0%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(0)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12%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(212)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</a:tr>
              <a:tr h="4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 – 9 mm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charset="0"/>
                        </a:rPr>
                        <a:t>(193)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 8% 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charset="0"/>
                        </a:rPr>
                        <a:t>(51)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(42)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35%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(15)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(303)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</a:tr>
              <a:tr h="4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10 – 14 mm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23%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charset="0"/>
                        </a:rPr>
                        <a:t>(167)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11%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charset="0"/>
                        </a:rPr>
                        <a:t>(69)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(52)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33%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(14)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(304)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0021"/>
                    </a:solidFill>
                  </a:tcPr>
                </a:tc>
              </a:tr>
              <a:tr h="449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15 – 19 mm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(123)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17%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(106)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(55)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2%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17%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(287)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</a:tr>
              <a:tr h="382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20-29 mm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11%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(81)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26%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(163)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26%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(73)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8%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(4)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42%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(6)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19%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(327)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</a:tr>
              <a:tr h="382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30 + mm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(44)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23%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(140)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(47)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6%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 (3)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14%</a:t>
                      </a:r>
                      <a:r>
                        <a:rPr kumimoji="0" lang="sv-S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 (236)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</a:tr>
              <a:tr h="579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Sum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740 2unknown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620 41unknown</a:t>
                      </a:r>
                      <a:endParaRPr kumimoji="0" lang="sv-S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297 2unknown</a:t>
                      </a:r>
                      <a:endParaRPr kumimoji="0" lang="sv-S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43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charset="0"/>
                        </a:rPr>
                        <a:t>1725 11unknown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2929"/>
                    </a:solidFill>
                  </a:tcPr>
                </a:tc>
              </a:tr>
            </a:tbl>
          </a:graphicData>
        </a:graphic>
      </p:graphicFrame>
      <p:sp>
        <p:nvSpPr>
          <p:cNvPr id="92237" name="Text Box 77"/>
          <p:cNvSpPr txBox="1">
            <a:spLocks noChangeArrowheads="1"/>
          </p:cNvSpPr>
          <p:nvPr/>
        </p:nvSpPr>
        <p:spPr bwMode="auto">
          <a:xfrm>
            <a:off x="6388194" y="6386513"/>
            <a:ext cx="4005007" cy="338554"/>
          </a:xfrm>
          <a:prstGeom prst="rect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1600">
                <a:solidFill>
                  <a:srgbClr val="808080"/>
                </a:solidFill>
                <a:latin typeface="Times New Roman" pitchFamily="18" charset="0"/>
              </a:rPr>
              <a:t>45 unknown size, 11 unknown detection mode</a:t>
            </a:r>
          </a:p>
        </p:txBody>
      </p:sp>
      <p:grpSp>
        <p:nvGrpSpPr>
          <p:cNvPr id="2470990" name="Group 78"/>
          <p:cNvGrpSpPr>
            <a:grpSpLocks/>
          </p:cNvGrpSpPr>
          <p:nvPr/>
        </p:nvGrpSpPr>
        <p:grpSpPr bwMode="auto">
          <a:xfrm>
            <a:off x="3216274" y="3160715"/>
            <a:ext cx="7167563" cy="704849"/>
            <a:chOff x="1066" y="1991"/>
            <a:chExt cx="4515" cy="444"/>
          </a:xfrm>
        </p:grpSpPr>
        <p:sp>
          <p:nvSpPr>
            <p:cNvPr id="2470991" name="Text Box 79"/>
            <p:cNvSpPr txBox="1">
              <a:spLocks noChangeArrowheads="1"/>
            </p:cNvSpPr>
            <p:nvPr/>
          </p:nvSpPr>
          <p:spPr bwMode="auto">
            <a:xfrm>
              <a:off x="1066" y="2028"/>
              <a:ext cx="698" cy="407"/>
            </a:xfrm>
            <a:prstGeom prst="rect">
              <a:avLst/>
            </a:prstGeom>
            <a:solidFill>
              <a:srgbClr val="00999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67%</a:t>
              </a:r>
            </a:p>
          </p:txBody>
        </p:sp>
        <p:sp>
          <p:nvSpPr>
            <p:cNvPr id="2470992" name="Text Box 80"/>
            <p:cNvSpPr txBox="1">
              <a:spLocks noChangeArrowheads="1"/>
            </p:cNvSpPr>
            <p:nvPr/>
          </p:nvSpPr>
          <p:spPr bwMode="auto">
            <a:xfrm>
              <a:off x="4883" y="1991"/>
              <a:ext cx="698" cy="407"/>
            </a:xfrm>
            <a:prstGeom prst="rect">
              <a:avLst/>
            </a:prstGeom>
            <a:solidFill>
              <a:srgbClr val="00999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50%</a:t>
              </a:r>
            </a:p>
          </p:txBody>
        </p:sp>
      </p:grpSp>
      <p:sp>
        <p:nvSpPr>
          <p:cNvPr id="2470993" name="Text Box 81"/>
          <p:cNvSpPr txBox="1">
            <a:spLocks noChangeArrowheads="1"/>
          </p:cNvSpPr>
          <p:nvPr/>
        </p:nvSpPr>
        <p:spPr bwMode="auto">
          <a:xfrm>
            <a:off x="1919288" y="6021390"/>
            <a:ext cx="4503156" cy="523220"/>
          </a:xfrm>
          <a:prstGeom prst="rect">
            <a:avLst/>
          </a:prstGeom>
          <a:solidFill>
            <a:srgbClr val="009A96">
              <a:alpha val="35001"/>
            </a:srgbClr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Screening + interval = 78%</a:t>
            </a:r>
          </a:p>
        </p:txBody>
      </p:sp>
    </p:spTree>
    <p:extLst>
      <p:ext uri="{BB962C8B-B14F-4D97-AF65-F5344CB8AC3E}">
        <p14:creationId xmlns:p14="http://schemas.microsoft.com/office/powerpoint/2010/main" val="28726530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7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470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09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36588"/>
            <a:ext cx="10869613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7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5415"/>
            <a:ext cx="8229600" cy="1000125"/>
          </a:xfrm>
          <a:ln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v-SE" altLang="sv-SE" sz="2800" b="1">
                <a:solidFill>
                  <a:srgbClr val="FFFFCC"/>
                </a:solidFill>
              </a:rPr>
              <a:t>Molecular characteristics of early vs more advanced invasive breast carcinomas</a:t>
            </a:r>
          </a:p>
        </p:txBody>
      </p:sp>
      <p:graphicFrame>
        <p:nvGraphicFramePr>
          <p:cNvPr id="2540547" name="Group 3"/>
          <p:cNvGraphicFramePr>
            <a:graphicFrameLocks noGrp="1"/>
          </p:cNvGraphicFramePr>
          <p:nvPr>
            <p:ph idx="1"/>
          </p:nvPr>
        </p:nvGraphicFramePr>
        <p:xfrm>
          <a:off x="1992324" y="1214438"/>
          <a:ext cx="8218487" cy="5029230"/>
        </p:xfrm>
        <a:graphic>
          <a:graphicData uri="http://schemas.openxmlformats.org/drawingml/2006/table">
            <a:tbl>
              <a:tblPr/>
              <a:tblGrid>
                <a:gridCol w="1538287"/>
                <a:gridCol w="1549400"/>
                <a:gridCol w="1982788"/>
                <a:gridCol w="1420812"/>
                <a:gridCol w="1727200"/>
              </a:tblGrid>
              <a:tr h="761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BBE0E3"/>
                        </a:solidFill>
                        <a:effectLst/>
                        <a:latin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Early BC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&lt; 15 mm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Advanced BC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&gt;= 15 mm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P-value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  <a:tr h="700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Basal-like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5.9%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(12/203)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15.1%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(48/317)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11.5% (60/520)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= 0.0035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  <a:tr h="701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ER negative</a:t>
                      </a: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12.3%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(42/342)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18.2%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(93/510)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15.8% (135/852)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</a:rPr>
                        <a:t>= 0.0238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  <a:tr h="700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Tripple negative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6.4%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(22/341)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10.5%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(53/507)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8.8% (75/848)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</a:rPr>
                        <a:t>= 0.0193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  <a:tr h="761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Her-2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positive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8.9%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(31/347)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13.3%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(68/511)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11.5% (99/858)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= 0.0917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  <a:tr h="700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Grade 3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12.9%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(46/355)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29,5%</a:t>
                      </a: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(151/511)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22.0% (197/866)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 0.0005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  <a:tr h="7009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41.5% (362/873)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58,5% (511/873)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E0E3"/>
                          </a:solidFill>
                          <a:effectLst/>
                          <a:latin typeface="Arial" charset="0"/>
                        </a:rPr>
                        <a:t>100% (873/873)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BBE0E3"/>
                        </a:solidFill>
                        <a:effectLst/>
                        <a:latin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2A"/>
                    </a:solidFill>
                  </a:tcPr>
                </a:tc>
              </a:tr>
            </a:tbl>
          </a:graphicData>
        </a:graphic>
      </p:graphicFrame>
      <p:sp>
        <p:nvSpPr>
          <p:cNvPr id="96309" name="Rectangle 53"/>
          <p:cNvSpPr>
            <a:spLocks noChangeArrowheads="1"/>
          </p:cNvSpPr>
          <p:nvPr/>
        </p:nvSpPr>
        <p:spPr bwMode="auto">
          <a:xfrm>
            <a:off x="5232415" y="6232630"/>
            <a:ext cx="5472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1600">
                <a:solidFill>
                  <a:srgbClr val="BBE0E3"/>
                </a:solidFill>
              </a:rPr>
              <a:t>Kahán Zs.,  Tot T., eds. Breast Cancer, a Heterogeneous Disease Entity: The Very Early Stage. Springer 2011</a:t>
            </a:r>
            <a:endParaRPr lang="sv-SE" altLang="sv-SE" sz="16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434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1" y="44450"/>
            <a:ext cx="24511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5" name="Picture 3" descr="Fig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4450"/>
            <a:ext cx="2808288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9" name="Picture 7" descr="lob diff 959209 s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2" t="6314" r="6639" b="17200"/>
          <a:stretch>
            <a:fillRect/>
          </a:stretch>
        </p:blipFill>
        <p:spPr bwMode="auto">
          <a:xfrm>
            <a:off x="7140643" y="44450"/>
            <a:ext cx="2266951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441" name="Text Box 9"/>
          <p:cNvSpPr txBox="1">
            <a:spLocks noChangeArrowheads="1"/>
          </p:cNvSpPr>
          <p:nvPr/>
        </p:nvSpPr>
        <p:spPr bwMode="auto">
          <a:xfrm>
            <a:off x="2494046" y="3065568"/>
            <a:ext cx="6383479" cy="584775"/>
          </a:xfrm>
          <a:prstGeom prst="rect">
            <a:avLst/>
          </a:prstGeom>
          <a:solidFill>
            <a:srgbClr val="BBE0E3">
              <a:alpha val="39999"/>
            </a:srgbClr>
          </a:solidFill>
          <a:ln w="9525">
            <a:solidFill>
              <a:srgbClr val="00584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3200" b="1">
                <a:solidFill>
                  <a:srgbClr val="F564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Unifocal      Multifocal     Diffuse  </a:t>
            </a:r>
          </a:p>
        </p:txBody>
      </p:sp>
      <p:sp>
        <p:nvSpPr>
          <p:cNvPr id="2066443" name="Text Box 11"/>
          <p:cNvSpPr txBox="1">
            <a:spLocks noChangeArrowheads="1"/>
          </p:cNvSpPr>
          <p:nvPr/>
        </p:nvSpPr>
        <p:spPr bwMode="auto">
          <a:xfrm>
            <a:off x="2751140" y="176215"/>
            <a:ext cx="5838458" cy="584775"/>
          </a:xfrm>
          <a:prstGeom prst="rect">
            <a:avLst/>
          </a:prstGeom>
          <a:solidFill>
            <a:srgbClr val="BBE0E3">
              <a:alpha val="39999"/>
            </a:srgbClr>
          </a:solidFill>
          <a:ln w="9525">
            <a:solidFill>
              <a:srgbClr val="00584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3200" b="1">
                <a:solidFill>
                  <a:srgbClr val="F564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I n v a s i v e   c o m p o n e n t  </a:t>
            </a:r>
          </a:p>
        </p:txBody>
      </p:sp>
      <p:sp>
        <p:nvSpPr>
          <p:cNvPr id="2066444" name="Rectangle 12"/>
          <p:cNvSpPr>
            <a:spLocks noChangeArrowheads="1"/>
          </p:cNvSpPr>
          <p:nvPr/>
        </p:nvSpPr>
        <p:spPr bwMode="auto">
          <a:xfrm>
            <a:off x="2732088" y="15573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52%</a:t>
            </a:r>
          </a:p>
        </p:txBody>
      </p:sp>
      <p:sp>
        <p:nvSpPr>
          <p:cNvPr id="2066445" name="Rectangle 13"/>
          <p:cNvSpPr>
            <a:spLocks noChangeArrowheads="1"/>
          </p:cNvSpPr>
          <p:nvPr/>
        </p:nvSpPr>
        <p:spPr bwMode="auto">
          <a:xfrm>
            <a:off x="5540375" y="1577975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33%</a:t>
            </a:r>
          </a:p>
        </p:txBody>
      </p:sp>
      <p:sp>
        <p:nvSpPr>
          <p:cNvPr id="2066446" name="Rectangle 14"/>
          <p:cNvSpPr>
            <a:spLocks noChangeArrowheads="1"/>
          </p:cNvSpPr>
          <p:nvPr/>
        </p:nvSpPr>
        <p:spPr bwMode="auto">
          <a:xfrm>
            <a:off x="7700963" y="15573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5%</a:t>
            </a:r>
          </a:p>
        </p:txBody>
      </p:sp>
      <p:sp>
        <p:nvSpPr>
          <p:cNvPr id="2066450" name="Rectangle 18"/>
          <p:cNvSpPr>
            <a:spLocks noChangeArrowheads="1"/>
          </p:cNvSpPr>
          <p:nvPr/>
        </p:nvSpPr>
        <p:spPr bwMode="auto">
          <a:xfrm>
            <a:off x="9645651" y="15573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BBE0E3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4030199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6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6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6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6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441" grpId="0" animBg="1"/>
      <p:bldP spid="2066444" grpId="0" animBg="1"/>
      <p:bldP spid="2066445" grpId="0" animBg="1"/>
      <p:bldP spid="2066446" grpId="0" animBg="1"/>
      <p:bldP spid="20664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79320" y="274638"/>
            <a:ext cx="9733141" cy="1143000"/>
          </a:xfrm>
          <a:noFill/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sv-SE" sz="20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Cumulative survival in 499 invasive breast carcinoma cases by distribution of the invasive component, Falun, 1996-1998</a:t>
            </a:r>
          </a:p>
        </p:txBody>
      </p:sp>
      <p:graphicFrame>
        <p:nvGraphicFramePr>
          <p:cNvPr id="2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79320" y="1572234"/>
          <a:ext cx="9750751" cy="402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8761325" y="1946544"/>
            <a:ext cx="766557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sv-SE" sz="1600" b="1" dirty="0">
                <a:solidFill>
                  <a:srgbClr val="FFFFCC"/>
                </a:solidFill>
              </a:rPr>
              <a:t>89.6%</a:t>
            </a:r>
          </a:p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sv-SE" altLang="sv-SE" sz="1600" b="1" dirty="0">
              <a:solidFill>
                <a:srgbClr val="FFFFCC"/>
              </a:solidFill>
            </a:endParaRPr>
          </a:p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sv-SE" sz="1600" b="1" dirty="0">
                <a:solidFill>
                  <a:srgbClr val="FFFFCC"/>
                </a:solidFill>
              </a:rPr>
              <a:t>76.0%</a:t>
            </a:r>
          </a:p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sv-SE" altLang="sv-SE" sz="1600" b="1" dirty="0">
              <a:solidFill>
                <a:srgbClr val="FFFFCC"/>
              </a:solidFill>
            </a:endParaRPr>
          </a:p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sv-SE" sz="1600" b="1" dirty="0">
                <a:solidFill>
                  <a:srgbClr val="FFFFCC"/>
                </a:solidFill>
              </a:rPr>
              <a:t>63.6%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9577958" y="2234118"/>
            <a:ext cx="1302601" cy="3693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00"/>
                </a:solidFill>
              </a:rPr>
              <a:t>P &lt; </a:t>
            </a:r>
            <a:r>
              <a:rPr lang="sv-SE" altLang="sv-SE" dirty="0" smtClean="0">
                <a:solidFill>
                  <a:srgbClr val="FFFF00"/>
                </a:solidFill>
              </a:rPr>
              <a:t>0.0001</a:t>
            </a:r>
            <a:endParaRPr lang="sv-SE" altLang="sv-SE" dirty="0">
              <a:solidFill>
                <a:srgbClr val="FFFF00"/>
              </a:solidFill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8486797" y="5207372"/>
            <a:ext cx="24256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1200" dirty="0">
                <a:solidFill>
                  <a:srgbClr val="FFFFFF"/>
                </a:solidFill>
              </a:rPr>
              <a:t>Distribution </a:t>
            </a:r>
            <a:r>
              <a:rPr lang="sv-SE" altLang="sv-SE" sz="1200" dirty="0" err="1">
                <a:solidFill>
                  <a:srgbClr val="FFFFFF"/>
                </a:solidFill>
              </a:rPr>
              <a:t>unknown</a:t>
            </a:r>
            <a:r>
              <a:rPr lang="sv-SE" altLang="sv-SE" sz="1200" dirty="0">
                <a:solidFill>
                  <a:srgbClr val="FFFFFF"/>
                </a:solidFill>
              </a:rPr>
              <a:t> in 40 </a:t>
            </a:r>
            <a:r>
              <a:rPr lang="sv-SE" altLang="sv-SE" sz="1200" dirty="0" err="1">
                <a:solidFill>
                  <a:srgbClr val="FFFFFF"/>
                </a:solidFill>
              </a:rPr>
              <a:t>cases</a:t>
            </a:r>
            <a:endParaRPr lang="sv-SE" altLang="sv-SE" sz="1200" dirty="0">
              <a:solidFill>
                <a:srgbClr val="FFFFFF"/>
              </a:solidFill>
            </a:endParaRP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1179320" y="5736195"/>
            <a:ext cx="9793480" cy="36933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FF"/>
                </a:solidFill>
              </a:rPr>
              <a:t>Tot et al. Breast cancer </a:t>
            </a:r>
            <a:r>
              <a:rPr lang="sv-SE" altLang="sv-SE" dirty="0" err="1">
                <a:solidFill>
                  <a:srgbClr val="FFFFFF"/>
                </a:solidFill>
              </a:rPr>
              <a:t>multifocality</a:t>
            </a:r>
            <a:r>
              <a:rPr lang="sv-SE" altLang="sv-SE" dirty="0">
                <a:solidFill>
                  <a:srgbClr val="FFFFFF"/>
                </a:solidFill>
              </a:rPr>
              <a:t>, </a:t>
            </a:r>
            <a:r>
              <a:rPr lang="sv-SE" altLang="sv-SE" dirty="0" err="1">
                <a:solidFill>
                  <a:srgbClr val="FFFFFF"/>
                </a:solidFill>
              </a:rPr>
              <a:t>disease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extent</a:t>
            </a:r>
            <a:r>
              <a:rPr lang="sv-SE" altLang="sv-SE" dirty="0">
                <a:solidFill>
                  <a:srgbClr val="FFFFFF"/>
                </a:solidFill>
              </a:rPr>
              <a:t>, and </a:t>
            </a:r>
            <a:r>
              <a:rPr lang="sv-SE" altLang="sv-SE" dirty="0" err="1">
                <a:solidFill>
                  <a:srgbClr val="FFFFFF"/>
                </a:solidFill>
              </a:rPr>
              <a:t>survival</a:t>
            </a:r>
            <a:r>
              <a:rPr lang="sv-SE" altLang="sv-SE" dirty="0">
                <a:solidFill>
                  <a:srgbClr val="FFFFFF"/>
                </a:solidFill>
              </a:rPr>
              <a:t>. Hum </a:t>
            </a:r>
            <a:r>
              <a:rPr lang="sv-SE" altLang="sv-SE" dirty="0" err="1">
                <a:solidFill>
                  <a:srgbClr val="FFFFFF"/>
                </a:solidFill>
              </a:rPr>
              <a:t>Path</a:t>
            </a:r>
            <a:r>
              <a:rPr lang="sv-SE" altLang="sv-SE" dirty="0">
                <a:solidFill>
                  <a:srgbClr val="FFFFFF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3659950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ruta 3"/>
          <p:cNvSpPr txBox="1">
            <a:spLocks noChangeArrowheads="1"/>
          </p:cNvSpPr>
          <p:nvPr/>
        </p:nvSpPr>
        <p:spPr bwMode="auto">
          <a:xfrm>
            <a:off x="1703945" y="333376"/>
            <a:ext cx="8728800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FF"/>
                </a:solidFill>
              </a:rPr>
              <a:t>Alice P Chung, Kelly </a:t>
            </a:r>
            <a:r>
              <a:rPr lang="sv-SE" altLang="sv-SE" dirty="0" err="1">
                <a:solidFill>
                  <a:srgbClr val="FFFFFF"/>
                </a:solidFill>
              </a:rPr>
              <a:t>Huynh</a:t>
            </a:r>
            <a:r>
              <a:rPr lang="sv-SE" altLang="sv-SE" dirty="0">
                <a:solidFill>
                  <a:srgbClr val="FFFFFF"/>
                </a:solidFill>
              </a:rPr>
              <a:t>, </a:t>
            </a:r>
            <a:r>
              <a:rPr lang="sv-SE" altLang="sv-SE" dirty="0" err="1">
                <a:solidFill>
                  <a:srgbClr val="FFFFFF"/>
                </a:solidFill>
              </a:rPr>
              <a:t>Travis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Kidner</a:t>
            </a:r>
            <a:r>
              <a:rPr lang="sv-SE" altLang="sv-SE" dirty="0">
                <a:solidFill>
                  <a:srgbClr val="FFFFFF"/>
                </a:solidFill>
              </a:rPr>
              <a:t>, </a:t>
            </a:r>
            <a:r>
              <a:rPr lang="sv-SE" altLang="sv-SE" dirty="0" err="1">
                <a:solidFill>
                  <a:srgbClr val="FFFFFF"/>
                </a:solidFill>
              </a:rPr>
              <a:t>Parisa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Mirzadehgan</a:t>
            </a:r>
            <a:r>
              <a:rPr lang="sv-SE" altLang="sv-SE" dirty="0">
                <a:solidFill>
                  <a:srgbClr val="FFFFFF"/>
                </a:solidFill>
              </a:rPr>
              <a:t>, </a:t>
            </a:r>
            <a:r>
              <a:rPr lang="it-IT" altLang="sv-SE" dirty="0">
                <a:solidFill>
                  <a:srgbClr val="FFFFFF"/>
                </a:solidFill>
              </a:rPr>
              <a:t>Myung-Shin Sim,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sv-SE" dirty="0">
                <a:solidFill>
                  <a:srgbClr val="FFFFFF"/>
                </a:solidFill>
              </a:rPr>
              <a:t>Armando E Giuliano. </a:t>
            </a:r>
            <a:r>
              <a:rPr lang="en-US" altLang="sv-SE" b="1" dirty="0">
                <a:solidFill>
                  <a:srgbClr val="DAEDEF">
                    <a:lumMod val="90000"/>
                  </a:srgbClr>
                </a:solidFill>
              </a:rPr>
              <a:t>Comparison of Outcomes of Breast Conserving Therapy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b="1" dirty="0">
                <a:solidFill>
                  <a:srgbClr val="DAEDEF">
                    <a:lumMod val="90000"/>
                  </a:srgbClr>
                </a:solidFill>
              </a:rPr>
              <a:t>in Multifocal and </a:t>
            </a:r>
            <a:r>
              <a:rPr lang="en-US" altLang="sv-SE" b="1" dirty="0" err="1">
                <a:solidFill>
                  <a:srgbClr val="DAEDEF">
                    <a:lumMod val="90000"/>
                  </a:srgbClr>
                </a:solidFill>
              </a:rPr>
              <a:t>Unifocal</a:t>
            </a:r>
            <a:r>
              <a:rPr lang="en-US" altLang="sv-SE" b="1" dirty="0">
                <a:solidFill>
                  <a:srgbClr val="DAEDEF">
                    <a:lumMod val="90000"/>
                  </a:srgbClr>
                </a:solidFill>
              </a:rPr>
              <a:t> Invasive Breast Cancer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dirty="0">
                <a:solidFill>
                  <a:srgbClr val="FFFFFF"/>
                </a:solidFill>
              </a:rPr>
              <a:t>( J Am </a:t>
            </a:r>
            <a:r>
              <a:rPr lang="en-US" altLang="sv-SE" dirty="0" err="1">
                <a:solidFill>
                  <a:srgbClr val="FFFFFF"/>
                </a:solidFill>
              </a:rPr>
              <a:t>Coll</a:t>
            </a:r>
            <a:r>
              <a:rPr lang="en-US" altLang="sv-SE" dirty="0">
                <a:solidFill>
                  <a:srgbClr val="FFFFFF"/>
                </a:solidFill>
              </a:rPr>
              <a:t> </a:t>
            </a:r>
            <a:r>
              <a:rPr lang="en-US" altLang="sv-SE" dirty="0" err="1">
                <a:solidFill>
                  <a:srgbClr val="FFFFFF"/>
                </a:solidFill>
              </a:rPr>
              <a:t>Surg</a:t>
            </a:r>
            <a:r>
              <a:rPr lang="en-US" altLang="sv-SE" dirty="0">
                <a:solidFill>
                  <a:srgbClr val="FFFFFF"/>
                </a:solidFill>
              </a:rPr>
              <a:t> 2012;215: 137–147. © 2012 by the American College of Surgeons)</a:t>
            </a:r>
            <a:endParaRPr lang="sv-SE" altLang="sv-SE" dirty="0">
              <a:solidFill>
                <a:srgbClr val="FFFFFF"/>
              </a:solidFill>
            </a:endParaRPr>
          </a:p>
        </p:txBody>
      </p:sp>
      <p:sp>
        <p:nvSpPr>
          <p:cNvPr id="110595" name="textruta 4"/>
          <p:cNvSpPr txBox="1">
            <a:spLocks noChangeArrowheads="1"/>
          </p:cNvSpPr>
          <p:nvPr/>
        </p:nvSpPr>
        <p:spPr bwMode="auto">
          <a:xfrm>
            <a:off x="1703516" y="1916834"/>
            <a:ext cx="8729663" cy="350865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FF"/>
                </a:solidFill>
              </a:rPr>
              <a:t>164 MF </a:t>
            </a:r>
            <a:r>
              <a:rPr lang="sv-SE" altLang="sv-SE" dirty="0" err="1">
                <a:solidFill>
                  <a:srgbClr val="FFFFFF"/>
                </a:solidFill>
              </a:rPr>
              <a:t>tumors</a:t>
            </a:r>
            <a:r>
              <a:rPr lang="sv-SE" altLang="sv-SE" dirty="0">
                <a:solidFill>
                  <a:srgbClr val="FFFFFF"/>
                </a:solidFill>
              </a:rPr>
              <a:t> (”2 or </a:t>
            </a:r>
            <a:r>
              <a:rPr lang="sv-SE" altLang="sv-SE" dirty="0" err="1">
                <a:solidFill>
                  <a:srgbClr val="FFFFFF"/>
                </a:solidFill>
              </a:rPr>
              <a:t>more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distinct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tumors</a:t>
            </a:r>
            <a:r>
              <a:rPr lang="sv-SE" altLang="sv-SE" dirty="0">
                <a:solidFill>
                  <a:srgbClr val="FFFFFF"/>
                </a:solidFill>
              </a:rPr>
              <a:t> in a </a:t>
            </a:r>
            <a:r>
              <a:rPr lang="sv-SE" altLang="sv-SE" dirty="0" err="1">
                <a:solidFill>
                  <a:srgbClr val="FFFFFF"/>
                </a:solidFill>
              </a:rPr>
              <a:t>single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incision</a:t>
            </a:r>
            <a:r>
              <a:rPr lang="sv-SE" altLang="sv-SE" dirty="0">
                <a:solidFill>
                  <a:srgbClr val="FFFFFF"/>
                </a:solidFill>
              </a:rPr>
              <a:t> or </a:t>
            </a:r>
            <a:r>
              <a:rPr lang="sv-SE" altLang="sv-SE" dirty="0" err="1">
                <a:solidFill>
                  <a:srgbClr val="FFFFFF"/>
                </a:solidFill>
              </a:rPr>
              <a:t>segmentectomy</a:t>
            </a:r>
            <a:r>
              <a:rPr lang="sv-SE" altLang="sv-SE" dirty="0">
                <a:solidFill>
                  <a:srgbClr val="FFFFFF"/>
                </a:solidFill>
              </a:rPr>
              <a:t>”)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 err="1">
                <a:solidFill>
                  <a:srgbClr val="FFFFFF"/>
                </a:solidFill>
              </a:rPr>
              <a:t>Only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breast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conserving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surgery</a:t>
            </a:r>
            <a:r>
              <a:rPr lang="sv-SE" altLang="sv-SE" dirty="0">
                <a:solidFill>
                  <a:srgbClr val="FFFFFF"/>
                </a:solidFill>
              </a:rPr>
              <a:t>. </a:t>
            </a:r>
            <a:r>
              <a:rPr lang="en-US" altLang="sv-SE" dirty="0">
                <a:solidFill>
                  <a:srgbClr val="FFFFFF"/>
                </a:solidFill>
              </a:rPr>
              <a:t>Median follow-up 112 months.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sv-SE" b="1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b="1" dirty="0">
                <a:solidFill>
                  <a:srgbClr val="FFFFFF"/>
                </a:solidFill>
              </a:rPr>
              <a:t>Results: </a:t>
            </a:r>
            <a:r>
              <a:rPr lang="en-US" altLang="sv-SE" dirty="0">
                <a:solidFill>
                  <a:srgbClr val="FFFFFF"/>
                </a:solidFill>
              </a:rPr>
              <a:t>patients in the MF group had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sv-SE" sz="2400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sz="2400" dirty="0">
                <a:solidFill>
                  <a:srgbClr val="FFFFFF"/>
                </a:solidFill>
              </a:rPr>
              <a:t>higher </a:t>
            </a:r>
            <a:r>
              <a:rPr lang="en-US" altLang="sv-SE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10-year LR (0.6% vs 6.1%, p&lt;0.001</a:t>
            </a:r>
            <a:r>
              <a:rPr lang="en-US" altLang="sv-SE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sz="2400" dirty="0">
                <a:solidFill>
                  <a:srgbClr val="FFFFFF"/>
                </a:solidFill>
              </a:rPr>
              <a:t>and lower </a:t>
            </a:r>
            <a:r>
              <a:rPr lang="en-US" altLang="sv-SE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10-year DFS (97.7% vs 89.3%, p&lt;0.001)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sz="2400" dirty="0">
                <a:solidFill>
                  <a:srgbClr val="FFFFFF"/>
                </a:solidFill>
              </a:rPr>
              <a:t>and </a:t>
            </a:r>
            <a:r>
              <a:rPr lang="en-US" altLang="sv-SE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(98.4% vs 85.8%, p&lt;0.001).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sv-SE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dirty="0">
                <a:solidFill>
                  <a:srgbClr val="FFFFFF"/>
                </a:solidFill>
              </a:rPr>
              <a:t>On multivariable analysis, </a:t>
            </a:r>
            <a:r>
              <a:rPr lang="en-US" altLang="sv-SE" dirty="0" err="1">
                <a:solidFill>
                  <a:srgbClr val="FFFFFF"/>
                </a:solidFill>
              </a:rPr>
              <a:t>multifocality</a:t>
            </a:r>
            <a:r>
              <a:rPr lang="en-US" altLang="sv-SE" dirty="0">
                <a:solidFill>
                  <a:srgbClr val="FFFFFF"/>
                </a:solidFill>
              </a:rPr>
              <a:t> was independently significantly associated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sv-SE" dirty="0">
                <a:solidFill>
                  <a:srgbClr val="FFFFFF"/>
                </a:solidFill>
              </a:rPr>
              <a:t>with local recurrence-free survival (LRFS), DFS, and OS.</a:t>
            </a:r>
            <a:endParaRPr lang="sv-SE" alt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22" t="16997" r="20648" b="10622"/>
          <a:stretch/>
        </p:blipFill>
        <p:spPr>
          <a:xfrm>
            <a:off x="2025459" y="147417"/>
            <a:ext cx="7809932" cy="5808109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2011703" y="6027142"/>
            <a:ext cx="7823705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Francisco E et al. Effect </a:t>
            </a:r>
            <a:r>
              <a:rPr lang="en-US" sz="1600" dirty="0">
                <a:solidFill>
                  <a:srgbClr val="FFFFFF"/>
                </a:solidFill>
              </a:rPr>
              <a:t>of </a:t>
            </a:r>
            <a:r>
              <a:rPr lang="en-US" sz="1600" dirty="0" err="1">
                <a:solidFill>
                  <a:srgbClr val="FFFFFF"/>
                </a:solidFill>
              </a:rPr>
              <a:t>multifocality</a:t>
            </a:r>
            <a:r>
              <a:rPr lang="en-US" sz="1600" dirty="0">
                <a:solidFill>
                  <a:srgbClr val="FFFFFF"/>
                </a:solidFill>
              </a:rPr>
              <a:t> and </a:t>
            </a:r>
            <a:r>
              <a:rPr lang="en-US" sz="1600" dirty="0" err="1">
                <a:solidFill>
                  <a:srgbClr val="FFFFFF"/>
                </a:solidFill>
              </a:rPr>
              <a:t>multicentricity</a:t>
            </a:r>
            <a:r>
              <a:rPr lang="en-US" sz="1600" dirty="0">
                <a:solidFill>
                  <a:srgbClr val="FFFFFF"/>
                </a:solidFill>
              </a:rPr>
              <a:t> on outcome in </a:t>
            </a:r>
            <a:r>
              <a:rPr lang="en-US" sz="1600" dirty="0" smtClean="0">
                <a:solidFill>
                  <a:srgbClr val="FFFFFF"/>
                </a:solidFill>
              </a:rPr>
              <a:t>early stage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breast </a:t>
            </a:r>
            <a:r>
              <a:rPr lang="en-US" sz="1600" dirty="0">
                <a:solidFill>
                  <a:srgbClr val="FFFFFF"/>
                </a:solidFill>
              </a:rPr>
              <a:t>cancer: a systematic review and </a:t>
            </a:r>
            <a:r>
              <a:rPr lang="en-US" sz="1600" dirty="0" smtClean="0">
                <a:solidFill>
                  <a:srgbClr val="FFFFFF"/>
                </a:solidFill>
              </a:rPr>
              <a:t>meta-analysis. Breast Cancer Res treat 2014</a:t>
            </a:r>
            <a:endParaRPr lang="sv-SE" sz="1600" dirty="0">
              <a:solidFill>
                <a:srgbClr val="FFFFFF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2109820" y="2210462"/>
            <a:ext cx="7641205" cy="1569660"/>
          </a:xfrm>
          <a:prstGeom prst="rect">
            <a:avLst/>
          </a:prstGeom>
          <a:solidFill>
            <a:srgbClr val="BBE0E3">
              <a:alpha val="60000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Mutifocality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appears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associated 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worse prognosis, however,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 inter-study heterogeneity 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 determination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increased risk.</a:t>
            </a:r>
            <a:endParaRPr lang="sv-SE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8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8751" y="274638"/>
            <a:ext cx="8219256" cy="106613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sv-SE" sz="2400" b="1" dirty="0">
                <a:solidFill>
                  <a:schemeClr val="bg1"/>
                </a:solidFill>
              </a:rPr>
              <a:t/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 err="1">
                <a:solidFill>
                  <a:schemeClr val="bg1"/>
                </a:solidFill>
              </a:rPr>
              <a:t>Invasive</a:t>
            </a:r>
            <a:r>
              <a:rPr lang="sv-SE" sz="2400" b="1" dirty="0">
                <a:solidFill>
                  <a:schemeClr val="bg1"/>
                </a:solidFill>
              </a:rPr>
              <a:t> </a:t>
            </a:r>
            <a:r>
              <a:rPr lang="sv-SE" sz="2400" b="1" dirty="0" err="1">
                <a:solidFill>
                  <a:schemeClr val="bg1"/>
                </a:solidFill>
              </a:rPr>
              <a:t>tumor</a:t>
            </a:r>
            <a:r>
              <a:rPr lang="sv-SE" sz="2400" b="1" dirty="0">
                <a:solidFill>
                  <a:schemeClr val="bg1"/>
                </a:solidFill>
              </a:rPr>
              <a:t> </a:t>
            </a:r>
            <a:r>
              <a:rPr lang="sv-SE" sz="2400" b="1" dirty="0" err="1">
                <a:solidFill>
                  <a:schemeClr val="bg1"/>
                </a:solidFill>
              </a:rPr>
              <a:t>focality</a:t>
            </a:r>
            <a:r>
              <a:rPr lang="sv-SE" sz="2400" b="1" dirty="0">
                <a:solidFill>
                  <a:schemeClr val="bg1"/>
                </a:solidFill>
              </a:rPr>
              <a:t> by </a:t>
            </a:r>
            <a:r>
              <a:rPr lang="sv-SE" sz="24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sv-SE" sz="24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Gallen 2013 </a:t>
            </a:r>
            <a:r>
              <a:rPr lang="sv-SE" sz="2400" b="1" dirty="0" err="1">
                <a:solidFill>
                  <a:schemeClr val="bg1"/>
                </a:solidFill>
              </a:rPr>
              <a:t>molecular</a:t>
            </a:r>
            <a:r>
              <a:rPr lang="sv-SE" sz="2400" b="1" dirty="0">
                <a:solidFill>
                  <a:schemeClr val="bg1"/>
                </a:solidFill>
              </a:rPr>
              <a:t> </a:t>
            </a:r>
            <a:r>
              <a:rPr lang="sv-SE" sz="2400" b="1" dirty="0" err="1">
                <a:solidFill>
                  <a:schemeClr val="bg1"/>
                </a:solidFill>
              </a:rPr>
              <a:t>phenotypes</a:t>
            </a:r>
            <a:r>
              <a:rPr lang="sv-SE" sz="2400" b="1" dirty="0">
                <a:solidFill>
                  <a:schemeClr val="bg1"/>
                </a:solidFill>
              </a:rPr>
              <a:t>, </a:t>
            </a:r>
            <a:r>
              <a:rPr lang="sv-SE" sz="2000" dirty="0">
                <a:solidFill>
                  <a:schemeClr val="bg1"/>
                </a:solidFill>
              </a:rPr>
              <a:t>Dalarna County, 2008-13</a:t>
            </a:r>
            <a:r>
              <a:rPr lang="sv-SE" sz="2400" dirty="0">
                <a:solidFill>
                  <a:schemeClr val="bg1"/>
                </a:solidFill>
              </a:rPr>
              <a:t/>
            </a:r>
            <a:br>
              <a:rPr lang="sv-SE" sz="2400" dirty="0">
                <a:solidFill>
                  <a:schemeClr val="bg1"/>
                </a:solidFill>
              </a:rPr>
            </a:br>
            <a:endParaRPr lang="da-DK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024207"/>
              </p:ext>
            </p:extLst>
          </p:nvPr>
        </p:nvGraphicFramePr>
        <p:xfrm>
          <a:off x="478407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LA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LB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HER2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TN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Total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64.5% </a:t>
                      </a:r>
                      <a:r>
                        <a:rPr lang="sv-SE" sz="1400" dirty="0" smtClean="0"/>
                        <a:t>(267)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56.6%</a:t>
                      </a:r>
                      <a:r>
                        <a:rPr lang="sv-SE" sz="1400" dirty="0" smtClean="0"/>
                        <a:t> (294)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43.8%</a:t>
                      </a:r>
                      <a:r>
                        <a:rPr lang="sv-SE" sz="1400" dirty="0" smtClean="0"/>
                        <a:t> (14)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63.4%</a:t>
                      </a:r>
                      <a:r>
                        <a:rPr lang="sv-SE" sz="1400" dirty="0" smtClean="0"/>
                        <a:t> (59)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59.9% </a:t>
                      </a:r>
                      <a:r>
                        <a:rPr lang="sv-SE" sz="1400" dirty="0" smtClean="0"/>
                        <a:t>(634)</a:t>
                      </a:r>
                      <a:endParaRPr lang="da-DK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MF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30.4%</a:t>
                      </a:r>
                      <a:r>
                        <a:rPr lang="sv-SE" sz="1400" dirty="0" smtClean="0"/>
                        <a:t> (126)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36.3%</a:t>
                      </a:r>
                      <a:r>
                        <a:rPr lang="sv-SE" sz="1800" dirty="0" smtClean="0"/>
                        <a:t> </a:t>
                      </a:r>
                      <a:r>
                        <a:rPr lang="sv-SE" sz="1400" dirty="0" smtClean="0"/>
                        <a:t>(189)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56.2%</a:t>
                      </a:r>
                      <a:r>
                        <a:rPr lang="sv-SE" sz="1400" dirty="0" smtClean="0"/>
                        <a:t> (18)</a:t>
                      </a:r>
                      <a:endParaRPr lang="da-DK" sz="14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35.5%</a:t>
                      </a:r>
                      <a:r>
                        <a:rPr lang="sv-SE" sz="1400" dirty="0" smtClean="0"/>
                        <a:t> (33)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34.6%</a:t>
                      </a:r>
                      <a:r>
                        <a:rPr lang="sv-SE" sz="1400" dirty="0" smtClean="0"/>
                        <a:t> (366)</a:t>
                      </a:r>
                      <a:endParaRPr lang="da-DK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D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  5.1% </a:t>
                      </a:r>
                      <a:r>
                        <a:rPr lang="sv-SE" sz="1400" dirty="0" smtClean="0"/>
                        <a:t>(21)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  7.1%</a:t>
                      </a:r>
                      <a:r>
                        <a:rPr lang="sv-SE" sz="1400" dirty="0" smtClean="0"/>
                        <a:t> (37)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0   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  1.1% </a:t>
                      </a:r>
                      <a:r>
                        <a:rPr lang="sv-SE" sz="1400" dirty="0" smtClean="0"/>
                        <a:t>(1)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  5.5% </a:t>
                      </a:r>
                      <a:r>
                        <a:rPr lang="sv-SE" sz="1400" dirty="0" smtClean="0"/>
                        <a:t>(59)</a:t>
                      </a:r>
                      <a:endParaRPr lang="da-DK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Total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(414)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(520)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(32)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(93)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(1059)</a:t>
                      </a:r>
                      <a:endParaRPr lang="da-DK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Platshållare för innehål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318200"/>
              </p:ext>
            </p:extLst>
          </p:nvPr>
        </p:nvGraphicFramePr>
        <p:xfrm>
          <a:off x="478407" y="3610952"/>
          <a:ext cx="5486400" cy="262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LB HER2 -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rgbClr val="C00000"/>
                          </a:solidFill>
                        </a:rPr>
                        <a:t>LB HER2+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HER2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56.6% </a:t>
                      </a:r>
                      <a:r>
                        <a:rPr lang="sv-SE" sz="1400" dirty="0" smtClean="0"/>
                        <a:t>(249/440)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56.2%</a:t>
                      </a:r>
                      <a:r>
                        <a:rPr lang="sv-SE" sz="1400" dirty="0" smtClean="0"/>
                        <a:t> (45/80)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43.8%</a:t>
                      </a:r>
                      <a:r>
                        <a:rPr lang="sv-SE" sz="1400" dirty="0" smtClean="0"/>
                        <a:t> (14/32)</a:t>
                      </a:r>
                      <a:endParaRPr lang="da-DK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MF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35.9%</a:t>
                      </a:r>
                      <a:r>
                        <a:rPr lang="sv-SE" sz="1400" b="1" dirty="0" smtClean="0"/>
                        <a:t> </a:t>
                      </a:r>
                      <a:r>
                        <a:rPr lang="sv-SE" sz="1400" dirty="0" smtClean="0"/>
                        <a:t>(158/440)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38.9% </a:t>
                      </a:r>
                      <a:r>
                        <a:rPr lang="sv-SE" sz="1400" dirty="0" smtClean="0"/>
                        <a:t>(31/80)</a:t>
                      </a:r>
                      <a:endParaRPr lang="da-DK" sz="1400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/>
                        <a:t>56.2%</a:t>
                      </a:r>
                      <a:r>
                        <a:rPr lang="sv-SE" sz="1400" b="1" dirty="0" smtClean="0"/>
                        <a:t> </a:t>
                      </a:r>
                      <a:r>
                        <a:rPr lang="sv-SE" sz="1400" dirty="0" smtClean="0"/>
                        <a:t>(18/32)</a:t>
                      </a:r>
                      <a:endParaRPr lang="da-DK" sz="14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C00000"/>
                          </a:solidFill>
                        </a:rPr>
                        <a:t>D</a:t>
                      </a:r>
                      <a:endParaRPr lang="da-DK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  7.5% </a:t>
                      </a:r>
                      <a:r>
                        <a:rPr lang="sv-SE" sz="1400" dirty="0" smtClean="0"/>
                        <a:t>(33/440)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 smtClean="0"/>
                        <a:t>  5.0%</a:t>
                      </a:r>
                      <a:r>
                        <a:rPr lang="sv-SE" sz="1400" dirty="0" smtClean="0"/>
                        <a:t>          </a:t>
                      </a:r>
                    </a:p>
                    <a:p>
                      <a:r>
                        <a:rPr lang="sv-SE" sz="1400" baseline="0" dirty="0" smtClean="0"/>
                        <a:t>  </a:t>
                      </a:r>
                      <a:r>
                        <a:rPr lang="sv-SE" sz="1400" dirty="0" smtClean="0"/>
                        <a:t>(4/80)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0   </a:t>
                      </a:r>
                      <a:endParaRPr lang="da-DK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Total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(440/440)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   (80/80)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100%     (32/32)</a:t>
                      </a:r>
                      <a:endParaRPr lang="da-DK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upp 6"/>
          <p:cNvGrpSpPr/>
          <p:nvPr/>
        </p:nvGrpSpPr>
        <p:grpSpPr>
          <a:xfrm>
            <a:off x="6202017" y="2020574"/>
            <a:ext cx="5557961" cy="4209275"/>
            <a:chOff x="6202017" y="2020574"/>
            <a:chExt cx="5557961" cy="4209275"/>
          </a:xfrm>
        </p:grpSpPr>
        <p:pic>
          <p:nvPicPr>
            <p:cNvPr id="3" name="Bildobjekt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"/>
                      </a14:imgEffect>
                      <a14:imgEffect>
                        <a14:brightnessContrast bright="1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017" y="2020574"/>
              <a:ext cx="5557961" cy="4209275"/>
            </a:xfrm>
            <a:prstGeom prst="rect">
              <a:avLst/>
            </a:prstGeom>
            <a:ln>
              <a:solidFill>
                <a:srgbClr val="006666"/>
              </a:solidFill>
            </a:ln>
          </p:spPr>
        </p:pic>
        <p:sp>
          <p:nvSpPr>
            <p:cNvPr id="6" name="textruta 5"/>
            <p:cNvSpPr txBox="1"/>
            <p:nvPr/>
          </p:nvSpPr>
          <p:spPr>
            <a:xfrm>
              <a:off x="6321136" y="5791200"/>
              <a:ext cx="5361276" cy="369332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sv-SE" dirty="0" smtClean="0">
                  <a:solidFill>
                    <a:srgbClr val="A50021"/>
                  </a:solidFill>
                </a:rPr>
                <a:t>HER2 Gene-protein </a:t>
              </a:r>
              <a:r>
                <a:rPr lang="sv-SE" dirty="0" err="1" smtClean="0">
                  <a:solidFill>
                    <a:srgbClr val="A50021"/>
                  </a:solidFill>
                </a:rPr>
                <a:t>assay</a:t>
              </a:r>
              <a:r>
                <a:rPr lang="sv-SE" dirty="0" smtClean="0">
                  <a:solidFill>
                    <a:srgbClr val="A50021"/>
                  </a:solidFill>
                </a:rPr>
                <a:t>, </a:t>
              </a:r>
              <a:r>
                <a:rPr lang="sv-SE" dirty="0" err="1" smtClean="0">
                  <a:solidFill>
                    <a:srgbClr val="A50021"/>
                  </a:solidFill>
                </a:rPr>
                <a:t>tricolor</a:t>
              </a:r>
              <a:r>
                <a:rPr lang="sv-SE" dirty="0" smtClean="0">
                  <a:solidFill>
                    <a:srgbClr val="A50021"/>
                  </a:solidFill>
                </a:rPr>
                <a:t> B-DISH </a:t>
              </a:r>
              <a:r>
                <a:rPr lang="sv-SE" dirty="0" err="1" smtClean="0">
                  <a:solidFill>
                    <a:srgbClr val="A50021"/>
                  </a:solidFill>
                </a:rPr>
                <a:t>method</a:t>
              </a:r>
              <a:endParaRPr lang="sv-SE" dirty="0">
                <a:solidFill>
                  <a:srgbClr val="A50021"/>
                </a:solidFill>
              </a:endParaRPr>
            </a:p>
          </p:txBody>
        </p:sp>
      </p:grpSp>
      <p:sp>
        <p:nvSpPr>
          <p:cNvPr id="8" name="textruta 7"/>
          <p:cNvSpPr txBox="1"/>
          <p:nvPr/>
        </p:nvSpPr>
        <p:spPr>
          <a:xfrm>
            <a:off x="8802093" y="302158"/>
            <a:ext cx="2957885" cy="1015663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 smtClean="0">
                <a:solidFill>
                  <a:schemeClr val="bg1"/>
                </a:solidFill>
              </a:rPr>
              <a:t>Tot T. </a:t>
            </a:r>
            <a:r>
              <a:rPr lang="en-US" sz="1200" dirty="0">
                <a:solidFill>
                  <a:schemeClr val="bg1"/>
                </a:solidFill>
              </a:rPr>
              <a:t>Breast Cancer </a:t>
            </a:r>
            <a:r>
              <a:rPr lang="en-US" sz="1100" dirty="0" err="1">
                <a:solidFill>
                  <a:schemeClr val="bg1"/>
                </a:solidFill>
              </a:rPr>
              <a:t>Subgross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MorphologicalParameters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and Their Relation to </a:t>
            </a:r>
            <a:r>
              <a:rPr lang="en-US" sz="1200" dirty="0" smtClean="0">
                <a:solidFill>
                  <a:schemeClr val="bg1"/>
                </a:solidFill>
              </a:rPr>
              <a:t>Molecular Phenotypes </a:t>
            </a:r>
            <a:r>
              <a:rPr lang="en-US" sz="1200" dirty="0">
                <a:solidFill>
                  <a:schemeClr val="bg1"/>
                </a:solidFill>
              </a:rPr>
              <a:t>and </a:t>
            </a:r>
            <a:r>
              <a:rPr lang="en-US" sz="1200" dirty="0" smtClean="0">
                <a:solidFill>
                  <a:schemeClr val="bg1"/>
                </a:solidFill>
              </a:rPr>
              <a:t>Prognosis. </a:t>
            </a:r>
            <a:r>
              <a:rPr lang="sv-SE" sz="1200" dirty="0" smtClean="0">
                <a:solidFill>
                  <a:schemeClr val="bg1"/>
                </a:solidFill>
              </a:rPr>
              <a:t>TJOP </a:t>
            </a:r>
            <a:r>
              <a:rPr lang="sv-SE" sz="1200" dirty="0">
                <a:solidFill>
                  <a:schemeClr val="bg1"/>
                </a:solidFill>
              </a:rPr>
              <a:t>2014;00:1–8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DOI: 10.13032/tjop.2052-5931.100106.</a:t>
            </a:r>
          </a:p>
        </p:txBody>
      </p:sp>
    </p:spTree>
    <p:extLst>
      <p:ext uri="{BB962C8B-B14F-4D97-AF65-F5344CB8AC3E}">
        <p14:creationId xmlns:p14="http://schemas.microsoft.com/office/powerpoint/2010/main" val="22362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45" name="Picture 5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48" y="404813"/>
            <a:ext cx="441166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46" name="Oval 6"/>
          <p:cNvSpPr>
            <a:spLocks noChangeArrowheads="1"/>
          </p:cNvSpPr>
          <p:nvPr/>
        </p:nvSpPr>
        <p:spPr bwMode="auto">
          <a:xfrm>
            <a:off x="3549535" y="2492480"/>
            <a:ext cx="936625" cy="1152525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2"/>
          <a:stretch/>
        </p:blipFill>
        <p:spPr bwMode="auto">
          <a:xfrm>
            <a:off x="6215006" y="414339"/>
            <a:ext cx="4273551" cy="52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06" y="1263755"/>
            <a:ext cx="488951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97" y="4149725"/>
            <a:ext cx="5873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01" y="1000125"/>
            <a:ext cx="51276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33" y="1787529"/>
            <a:ext cx="9509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27" y="1916113"/>
            <a:ext cx="481012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7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3" y="3973513"/>
            <a:ext cx="32067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731848" y="5733308"/>
            <a:ext cx="44116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FFFFCC"/>
                </a:solidFill>
              </a:rPr>
              <a:t>Unifocal</a:t>
            </a:r>
            <a:r>
              <a:rPr lang="sv-SE" dirty="0">
                <a:solidFill>
                  <a:srgbClr val="FFFFCC"/>
                </a:solidFill>
              </a:rPr>
              <a:t> </a:t>
            </a:r>
            <a:r>
              <a:rPr lang="sv-SE" dirty="0" err="1">
                <a:solidFill>
                  <a:srgbClr val="FFFFCC"/>
                </a:solidFill>
              </a:rPr>
              <a:t>invasive</a:t>
            </a:r>
            <a:r>
              <a:rPr lang="sv-SE" dirty="0">
                <a:solidFill>
                  <a:srgbClr val="FFFFCC"/>
                </a:solidFill>
              </a:rPr>
              <a:t> </a:t>
            </a:r>
            <a:r>
              <a:rPr lang="sv-SE" dirty="0" err="1">
                <a:solidFill>
                  <a:srgbClr val="FFFFCC"/>
                </a:solidFill>
              </a:rPr>
              <a:t>breast</a:t>
            </a:r>
            <a:r>
              <a:rPr lang="sv-SE" dirty="0">
                <a:solidFill>
                  <a:srgbClr val="FFFFCC"/>
                </a:solidFill>
              </a:rPr>
              <a:t> </a:t>
            </a:r>
            <a:r>
              <a:rPr lang="sv-SE" dirty="0" err="1">
                <a:solidFill>
                  <a:srgbClr val="FFFFCC"/>
                </a:solidFill>
              </a:rPr>
              <a:t>carcinoma</a:t>
            </a:r>
            <a:endParaRPr lang="sv-SE" dirty="0">
              <a:solidFill>
                <a:srgbClr val="FFFFCC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6215006" y="5733308"/>
            <a:ext cx="427355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FFFFCC"/>
                </a:solidFill>
              </a:rPr>
              <a:t>Multifocal</a:t>
            </a:r>
            <a:r>
              <a:rPr lang="sv-SE" dirty="0">
                <a:solidFill>
                  <a:srgbClr val="FFFFCC"/>
                </a:solidFill>
              </a:rPr>
              <a:t> </a:t>
            </a:r>
            <a:r>
              <a:rPr lang="sv-SE" dirty="0" err="1">
                <a:solidFill>
                  <a:srgbClr val="FFFFCC"/>
                </a:solidFill>
              </a:rPr>
              <a:t>invasive</a:t>
            </a:r>
            <a:r>
              <a:rPr lang="sv-SE" dirty="0">
                <a:solidFill>
                  <a:srgbClr val="FFFFCC"/>
                </a:solidFill>
              </a:rPr>
              <a:t> </a:t>
            </a:r>
            <a:r>
              <a:rPr lang="sv-SE" dirty="0" err="1">
                <a:solidFill>
                  <a:srgbClr val="FFFFCC"/>
                </a:solidFill>
              </a:rPr>
              <a:t>breast</a:t>
            </a:r>
            <a:r>
              <a:rPr lang="sv-SE" dirty="0">
                <a:solidFill>
                  <a:srgbClr val="FFFFCC"/>
                </a:solidFill>
              </a:rPr>
              <a:t> </a:t>
            </a:r>
            <a:r>
              <a:rPr lang="sv-SE" dirty="0" err="1">
                <a:solidFill>
                  <a:srgbClr val="FFFFCC"/>
                </a:solidFill>
              </a:rPr>
              <a:t>carcinoma</a:t>
            </a:r>
            <a:endParaRPr lang="sv-SE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79320" y="274638"/>
            <a:ext cx="9733141" cy="1143000"/>
          </a:xfrm>
          <a:noFill/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sv-SE" sz="20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Cumulative survival in 499 invasive breast carcinoma cases by distribution of the invasive component, Falun, 1996-1998</a:t>
            </a:r>
          </a:p>
        </p:txBody>
      </p:sp>
      <p:graphicFrame>
        <p:nvGraphicFramePr>
          <p:cNvPr id="2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79320" y="1572234"/>
          <a:ext cx="9750751" cy="402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8761325" y="1946544"/>
            <a:ext cx="766557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sv-SE" sz="1600" b="1" dirty="0">
                <a:solidFill>
                  <a:srgbClr val="FFFFCC"/>
                </a:solidFill>
              </a:rPr>
              <a:t>89.6%</a:t>
            </a:r>
          </a:p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sv-SE" altLang="sv-SE" sz="1600" b="1" dirty="0">
              <a:solidFill>
                <a:srgbClr val="FFFFCC"/>
              </a:solidFill>
            </a:endParaRPr>
          </a:p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sv-SE" sz="1600" b="1" dirty="0">
                <a:solidFill>
                  <a:srgbClr val="FFFFCC"/>
                </a:solidFill>
              </a:rPr>
              <a:t>76.0%</a:t>
            </a:r>
          </a:p>
          <a:p>
            <a:pPr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sv-SE" altLang="sv-SE" sz="1600" b="1" dirty="0">
              <a:solidFill>
                <a:srgbClr val="FFFFCC"/>
              </a:solidFill>
            </a:endParaRPr>
          </a:p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sv-SE" sz="1600" b="1" dirty="0">
                <a:solidFill>
                  <a:srgbClr val="FFFFCC"/>
                </a:solidFill>
              </a:rPr>
              <a:t>63.6%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9577958" y="2234118"/>
            <a:ext cx="1302601" cy="3693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00"/>
                </a:solidFill>
              </a:rPr>
              <a:t>P &lt; </a:t>
            </a:r>
            <a:r>
              <a:rPr lang="sv-SE" altLang="sv-SE" dirty="0" smtClean="0">
                <a:solidFill>
                  <a:srgbClr val="FFFF00"/>
                </a:solidFill>
              </a:rPr>
              <a:t>0.0001</a:t>
            </a:r>
            <a:endParaRPr lang="sv-SE" altLang="sv-SE" dirty="0">
              <a:solidFill>
                <a:srgbClr val="FFFF00"/>
              </a:solidFill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8486797" y="5207372"/>
            <a:ext cx="24256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1200" dirty="0">
                <a:solidFill>
                  <a:srgbClr val="FFFFFF"/>
                </a:solidFill>
              </a:rPr>
              <a:t>Distribution </a:t>
            </a:r>
            <a:r>
              <a:rPr lang="sv-SE" altLang="sv-SE" sz="1200" dirty="0" err="1">
                <a:solidFill>
                  <a:srgbClr val="FFFFFF"/>
                </a:solidFill>
              </a:rPr>
              <a:t>unknown</a:t>
            </a:r>
            <a:r>
              <a:rPr lang="sv-SE" altLang="sv-SE" sz="1200" dirty="0">
                <a:solidFill>
                  <a:srgbClr val="FFFFFF"/>
                </a:solidFill>
              </a:rPr>
              <a:t> in 40 </a:t>
            </a:r>
            <a:r>
              <a:rPr lang="sv-SE" altLang="sv-SE" sz="1200" dirty="0" err="1">
                <a:solidFill>
                  <a:srgbClr val="FFFFFF"/>
                </a:solidFill>
              </a:rPr>
              <a:t>cases</a:t>
            </a:r>
            <a:endParaRPr lang="sv-SE" altLang="sv-SE" sz="1200" dirty="0">
              <a:solidFill>
                <a:srgbClr val="FFFFFF"/>
              </a:solidFill>
            </a:endParaRP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1179320" y="5736195"/>
            <a:ext cx="9793480" cy="36933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dirty="0">
                <a:solidFill>
                  <a:srgbClr val="FFFFFF"/>
                </a:solidFill>
              </a:rPr>
              <a:t>Tot et al. Breast cancer </a:t>
            </a:r>
            <a:r>
              <a:rPr lang="sv-SE" altLang="sv-SE" dirty="0" err="1">
                <a:solidFill>
                  <a:srgbClr val="FFFFFF"/>
                </a:solidFill>
              </a:rPr>
              <a:t>multifocality</a:t>
            </a:r>
            <a:r>
              <a:rPr lang="sv-SE" altLang="sv-SE" dirty="0">
                <a:solidFill>
                  <a:srgbClr val="FFFFFF"/>
                </a:solidFill>
              </a:rPr>
              <a:t>, </a:t>
            </a:r>
            <a:r>
              <a:rPr lang="sv-SE" altLang="sv-SE" dirty="0" err="1">
                <a:solidFill>
                  <a:srgbClr val="FFFFFF"/>
                </a:solidFill>
              </a:rPr>
              <a:t>disease</a:t>
            </a:r>
            <a:r>
              <a:rPr lang="sv-SE" altLang="sv-SE" dirty="0">
                <a:solidFill>
                  <a:srgbClr val="FFFFFF"/>
                </a:solidFill>
              </a:rPr>
              <a:t> </a:t>
            </a:r>
            <a:r>
              <a:rPr lang="sv-SE" altLang="sv-SE" dirty="0" err="1">
                <a:solidFill>
                  <a:srgbClr val="FFFFFF"/>
                </a:solidFill>
              </a:rPr>
              <a:t>extent</a:t>
            </a:r>
            <a:r>
              <a:rPr lang="sv-SE" altLang="sv-SE" dirty="0">
                <a:solidFill>
                  <a:srgbClr val="FFFFFF"/>
                </a:solidFill>
              </a:rPr>
              <a:t>, and </a:t>
            </a:r>
            <a:r>
              <a:rPr lang="sv-SE" altLang="sv-SE" dirty="0" err="1">
                <a:solidFill>
                  <a:srgbClr val="FFFFFF"/>
                </a:solidFill>
              </a:rPr>
              <a:t>survival</a:t>
            </a:r>
            <a:r>
              <a:rPr lang="sv-SE" altLang="sv-SE" dirty="0">
                <a:solidFill>
                  <a:srgbClr val="FFFFFF"/>
                </a:solidFill>
              </a:rPr>
              <a:t>. Hum </a:t>
            </a:r>
            <a:r>
              <a:rPr lang="sv-SE" altLang="sv-SE" dirty="0" err="1">
                <a:solidFill>
                  <a:srgbClr val="FFFFFF"/>
                </a:solidFill>
              </a:rPr>
              <a:t>Path</a:t>
            </a:r>
            <a:r>
              <a:rPr lang="sv-SE" altLang="sv-SE" dirty="0">
                <a:solidFill>
                  <a:srgbClr val="FFFFFF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5109908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sv-SE" dirty="0" smtClean="0">
                <a:solidFill>
                  <a:srgbClr val="FFFFCC"/>
                </a:solidFill>
              </a:rPr>
              <a:t>Diffuse </a:t>
            </a:r>
            <a:r>
              <a:rPr lang="sv-SE" dirty="0" err="1" smtClean="0">
                <a:solidFill>
                  <a:srgbClr val="FFFFCC"/>
                </a:solidFill>
              </a:rPr>
              <a:t>invasive</a:t>
            </a:r>
            <a:r>
              <a:rPr lang="sv-SE" dirty="0" smtClean="0">
                <a:solidFill>
                  <a:srgbClr val="FFFFCC"/>
                </a:solidFill>
              </a:rPr>
              <a:t> cancer</a:t>
            </a:r>
            <a:endParaRPr lang="sv-SE" dirty="0">
              <a:solidFill>
                <a:srgbClr val="FFFFCC"/>
              </a:solidFill>
            </a:endParaRP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609601" y="1600204"/>
            <a:ext cx="4856479" cy="45259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 smtClean="0">
                <a:solidFill>
                  <a:schemeClr val="bg1"/>
                </a:solidFill>
              </a:rPr>
              <a:t>of</a:t>
            </a:r>
            <a:r>
              <a:rPr lang="sv-SE" dirty="0" smtClean="0">
                <a:solidFill>
                  <a:schemeClr val="bg1"/>
                </a:solidFill>
              </a:rPr>
              <a:t> all BCs </a:t>
            </a:r>
            <a:r>
              <a:rPr lang="sv-SE" sz="2400" dirty="0">
                <a:solidFill>
                  <a:srgbClr val="FFFFCC"/>
                </a:solidFill>
              </a:rPr>
              <a:t>(5.6%, 59/1059 </a:t>
            </a:r>
            <a:r>
              <a:rPr lang="sv-SE" sz="2400" dirty="0" err="1">
                <a:solidFill>
                  <a:srgbClr val="FFFFCC"/>
                </a:solidFill>
              </a:rPr>
              <a:t>cases</a:t>
            </a:r>
            <a:r>
              <a:rPr lang="sv-SE" sz="2400" dirty="0">
                <a:solidFill>
                  <a:srgbClr val="FFFFCC"/>
                </a:solidFill>
              </a:rPr>
              <a:t>),</a:t>
            </a:r>
          </a:p>
          <a:p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75% </a:t>
            </a:r>
            <a:r>
              <a:rPr lang="sv-SE" dirty="0">
                <a:solidFill>
                  <a:schemeClr val="bg1"/>
                </a:solidFill>
              </a:rPr>
              <a:t>gives </a:t>
            </a:r>
            <a:r>
              <a:rPr lang="sv-SE" dirty="0" err="1">
                <a:solidFill>
                  <a:schemeClr val="bg1"/>
                </a:solidFill>
              </a:rPr>
              <a:t>clinical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signs</a:t>
            </a:r>
            <a:r>
              <a:rPr lang="sv-SE" dirty="0" smtClean="0">
                <a:solidFill>
                  <a:schemeClr val="bg1"/>
                </a:solidFill>
              </a:rPr>
              <a:t>,</a:t>
            </a:r>
            <a:endParaRPr lang="sv-SE" sz="2400" dirty="0">
              <a:solidFill>
                <a:srgbClr val="FFFFCC"/>
              </a:solidFill>
            </a:endParaRPr>
          </a:p>
          <a:p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</a:rPr>
              <a:t>55%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 smtClean="0">
                <a:solidFill>
                  <a:schemeClr val="bg1"/>
                </a:solidFill>
              </a:rPr>
              <a:t>are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architectural</a:t>
            </a:r>
            <a:r>
              <a:rPr lang="sv-SE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distortion</a:t>
            </a:r>
            <a:r>
              <a:rPr lang="sv-SE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mammogram</a:t>
            </a:r>
            <a:r>
              <a:rPr lang="sv-SE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(55.9%</a:t>
            </a:r>
            <a:r>
              <a:rPr lang="sv-SE" sz="2400" dirty="0">
                <a:solidFill>
                  <a:srgbClr val="FFFFCC"/>
                </a:solidFill>
              </a:rPr>
              <a:t> 33/59 </a:t>
            </a:r>
            <a:r>
              <a:rPr lang="sv-SE" sz="2400" dirty="0" err="1">
                <a:solidFill>
                  <a:srgbClr val="FFFFCC"/>
                </a:solidFill>
              </a:rPr>
              <a:t>cases</a:t>
            </a:r>
            <a:r>
              <a:rPr lang="sv-SE" sz="2400" dirty="0">
                <a:solidFill>
                  <a:srgbClr val="FFFFCC"/>
                </a:solidFill>
              </a:rPr>
              <a:t>) 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96" y="1600204"/>
            <a:ext cx="602380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Diffuse </a:t>
            </a:r>
            <a:r>
              <a:rPr lang="sv-SE" dirty="0" err="1" smtClean="0">
                <a:solidFill>
                  <a:schemeClr val="bg1"/>
                </a:solidFill>
              </a:rPr>
              <a:t>invasive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r>
              <a:rPr lang="sv-SE" dirty="0" err="1" smtClean="0">
                <a:solidFill>
                  <a:schemeClr val="bg1"/>
                </a:solidFill>
              </a:rPr>
              <a:t>carcinomas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r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sv-SE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lobular</a:t>
            </a:r>
            <a:r>
              <a:rPr lang="sv-SE" b="1" dirty="0">
                <a:solidFill>
                  <a:schemeClr val="bg1"/>
                </a:solidFill>
              </a:rPr>
              <a:t>,</a:t>
            </a:r>
          </a:p>
          <a:p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98% </a:t>
            </a:r>
            <a:r>
              <a:rPr lang="sv-SE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 positive</a:t>
            </a:r>
            <a:r>
              <a:rPr lang="sv-SE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sv-SE" b="1" dirty="0" err="1" smtClean="0">
                <a:solidFill>
                  <a:schemeClr val="accent5">
                    <a:lumMod val="90000"/>
                  </a:schemeClr>
                </a:solidFill>
              </a:rPr>
              <a:t>Rarely</a:t>
            </a:r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</a:rPr>
              <a:t> HER2 positive </a:t>
            </a:r>
            <a:r>
              <a:rPr lang="sv-SE" sz="2400" dirty="0">
                <a:solidFill>
                  <a:schemeClr val="bg1"/>
                </a:solidFill>
              </a:rPr>
              <a:t>(6.7%, 4/59)</a:t>
            </a:r>
          </a:p>
          <a:p>
            <a:r>
              <a:rPr lang="sv-SE" dirty="0">
                <a:solidFill>
                  <a:schemeClr val="bg1"/>
                </a:solidFill>
              </a:rPr>
              <a:t>90% </a:t>
            </a:r>
            <a:r>
              <a:rPr lang="sv-SE" dirty="0" err="1">
                <a:solidFill>
                  <a:schemeClr val="bg1"/>
                </a:solidFill>
              </a:rPr>
              <a:t>are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grade</a:t>
            </a:r>
            <a:r>
              <a:rPr lang="sv-SE" dirty="0">
                <a:solidFill>
                  <a:schemeClr val="bg1"/>
                </a:solidFill>
              </a:rPr>
              <a:t> 2, </a:t>
            </a:r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sv-SE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</a:t>
            </a:r>
            <a:r>
              <a:rPr lang="sv-SE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endParaRPr lang="sv-SE" b="1" dirty="0">
              <a:solidFill>
                <a:schemeClr val="accent5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v-SE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</a:t>
            </a:r>
            <a:r>
              <a:rPr lang="sv-SE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patients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diffuse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lobular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cancer </a:t>
            </a:r>
            <a:r>
              <a:rPr lang="sv-SE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50%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 </a:t>
            </a:r>
            <a:r>
              <a:rPr lang="sv-SE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ductal</a:t>
            </a:r>
            <a:r>
              <a:rPr lang="sv-SE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died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sv-SE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sv-SE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(series 1996-98).</a:t>
            </a:r>
          </a:p>
          <a:p>
            <a:endParaRPr lang="sv-SE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486075" y="314688"/>
            <a:ext cx="914400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diagnosing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</a:t>
            </a:r>
            <a:r>
              <a:rPr lang="sv-SE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</a:t>
            </a:r>
            <a:endParaRPr lang="sv-SE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1486079" y="5805369"/>
            <a:ext cx="914400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sv-SE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radiology</a:t>
            </a:r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images </a:t>
            </a:r>
            <a:r>
              <a:rPr lang="sv-SE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</a:t>
            </a:r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v-SE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</a:t>
            </a:r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Laszlo </a:t>
            </a:r>
            <a:r>
              <a:rPr lang="sv-SE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Tabár</a:t>
            </a:r>
            <a:r>
              <a:rPr lang="sv-S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DRs Nadja Lindhe and Mats Ingvarsson</a:t>
            </a:r>
          </a:p>
        </p:txBody>
      </p:sp>
      <p:pic>
        <p:nvPicPr>
          <p:cNvPr id="6" name="Picture 2" descr="DSC_6139_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79" y="1444715"/>
            <a:ext cx="9144001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4143 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2740">
            <a:off x="2946462" y="2952772"/>
            <a:ext cx="5238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49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434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1" y="44450"/>
            <a:ext cx="24511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5" name="Picture 3" descr="Fig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4450"/>
            <a:ext cx="2808288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6" name="Picture 4" descr="Namnlöst-1 kopi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31" y="3429004"/>
            <a:ext cx="2266951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7" name="Picture 5" descr="1174502Fig 3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16969" r="9042" b="22375"/>
          <a:stretch>
            <a:fillRect/>
          </a:stretch>
        </p:blipFill>
        <p:spPr bwMode="auto">
          <a:xfrm>
            <a:off x="1774827" y="3430590"/>
            <a:ext cx="28067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8" name="Picture 6" descr="5102 Fig 4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14815" r="42564" b="7712"/>
          <a:stretch>
            <a:fillRect/>
          </a:stretch>
        </p:blipFill>
        <p:spPr bwMode="auto">
          <a:xfrm>
            <a:off x="4641852" y="3427413"/>
            <a:ext cx="24479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439" name="Picture 7" descr="lob diff 959209 ss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2" t="6314" r="6639" b="17200"/>
          <a:stretch>
            <a:fillRect/>
          </a:stretch>
        </p:blipFill>
        <p:spPr bwMode="auto">
          <a:xfrm>
            <a:off x="7140643" y="44450"/>
            <a:ext cx="2266951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6440" name="Group 8"/>
          <p:cNvGrpSpPr>
            <a:grpSpLocks/>
          </p:cNvGrpSpPr>
          <p:nvPr/>
        </p:nvGrpSpPr>
        <p:grpSpPr bwMode="auto">
          <a:xfrm>
            <a:off x="2493964" y="176216"/>
            <a:ext cx="6383338" cy="6488113"/>
            <a:chOff x="929" y="111"/>
            <a:chExt cx="4021" cy="4087"/>
          </a:xfrm>
        </p:grpSpPr>
        <p:sp>
          <p:nvSpPr>
            <p:cNvPr id="2066441" name="Text Box 9"/>
            <p:cNvSpPr txBox="1">
              <a:spLocks noChangeArrowheads="1"/>
            </p:cNvSpPr>
            <p:nvPr/>
          </p:nvSpPr>
          <p:spPr bwMode="auto">
            <a:xfrm>
              <a:off x="929" y="1931"/>
              <a:ext cx="4021" cy="368"/>
            </a:xfrm>
            <a:prstGeom prst="rect">
              <a:avLst/>
            </a:prstGeom>
            <a:solidFill>
              <a:srgbClr val="BBE0E3">
                <a:alpha val="39999"/>
              </a:srgbClr>
            </a:solidFill>
            <a:ln w="9525">
              <a:solidFill>
                <a:srgbClr val="0058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200" b="1">
                  <a:solidFill>
                    <a:srgbClr val="F5642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  Unifocal      Multifocal     Diffuse  </a:t>
              </a:r>
            </a:p>
          </p:txBody>
        </p:sp>
        <p:sp>
          <p:nvSpPr>
            <p:cNvPr id="2066442" name="Text Box 10"/>
            <p:cNvSpPr txBox="1">
              <a:spLocks noChangeArrowheads="1"/>
            </p:cNvSpPr>
            <p:nvPr/>
          </p:nvSpPr>
          <p:spPr bwMode="auto">
            <a:xfrm>
              <a:off x="1111" y="3830"/>
              <a:ext cx="3598" cy="368"/>
            </a:xfrm>
            <a:prstGeom prst="rect">
              <a:avLst/>
            </a:prstGeom>
            <a:solidFill>
              <a:srgbClr val="BBE0E3">
                <a:alpha val="39999"/>
              </a:srgbClr>
            </a:solidFill>
            <a:ln w="9525">
              <a:solidFill>
                <a:srgbClr val="0058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200" b="1">
                  <a:solidFill>
                    <a:srgbClr val="F5642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  I n   s i t u   c o m p o n e n t    </a:t>
              </a:r>
            </a:p>
          </p:txBody>
        </p:sp>
        <p:sp>
          <p:nvSpPr>
            <p:cNvPr id="2066443" name="Text Box 11"/>
            <p:cNvSpPr txBox="1">
              <a:spLocks noChangeArrowheads="1"/>
            </p:cNvSpPr>
            <p:nvPr/>
          </p:nvSpPr>
          <p:spPr bwMode="auto">
            <a:xfrm>
              <a:off x="1091" y="111"/>
              <a:ext cx="3678" cy="368"/>
            </a:xfrm>
            <a:prstGeom prst="rect">
              <a:avLst/>
            </a:prstGeom>
            <a:solidFill>
              <a:srgbClr val="BBE0E3">
                <a:alpha val="39999"/>
              </a:srgbClr>
            </a:solidFill>
            <a:ln w="9525">
              <a:solidFill>
                <a:srgbClr val="00584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3200" b="1">
                  <a:solidFill>
                    <a:srgbClr val="F5642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 I n v a s i v e   c o m p o n e n t  </a:t>
              </a:r>
            </a:p>
          </p:txBody>
        </p:sp>
      </p:grpSp>
      <p:sp>
        <p:nvSpPr>
          <p:cNvPr id="2066444" name="Rectangle 12"/>
          <p:cNvSpPr>
            <a:spLocks noChangeArrowheads="1"/>
          </p:cNvSpPr>
          <p:nvPr/>
        </p:nvSpPr>
        <p:spPr bwMode="auto">
          <a:xfrm>
            <a:off x="2732088" y="15573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52%</a:t>
            </a:r>
          </a:p>
        </p:txBody>
      </p:sp>
      <p:sp>
        <p:nvSpPr>
          <p:cNvPr id="2066445" name="Rectangle 13"/>
          <p:cNvSpPr>
            <a:spLocks noChangeArrowheads="1"/>
          </p:cNvSpPr>
          <p:nvPr/>
        </p:nvSpPr>
        <p:spPr bwMode="auto">
          <a:xfrm>
            <a:off x="5540375" y="1577975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33%</a:t>
            </a:r>
          </a:p>
        </p:txBody>
      </p:sp>
      <p:sp>
        <p:nvSpPr>
          <p:cNvPr id="2066446" name="Rectangle 14"/>
          <p:cNvSpPr>
            <a:spLocks noChangeArrowheads="1"/>
          </p:cNvSpPr>
          <p:nvPr/>
        </p:nvSpPr>
        <p:spPr bwMode="auto">
          <a:xfrm>
            <a:off x="7700963" y="15573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5%</a:t>
            </a:r>
          </a:p>
        </p:txBody>
      </p:sp>
      <p:sp>
        <p:nvSpPr>
          <p:cNvPr id="2066447" name="Rectangle 15"/>
          <p:cNvSpPr>
            <a:spLocks noChangeArrowheads="1"/>
          </p:cNvSpPr>
          <p:nvPr/>
        </p:nvSpPr>
        <p:spPr bwMode="auto">
          <a:xfrm>
            <a:off x="2711451" y="4508500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33%</a:t>
            </a:r>
          </a:p>
        </p:txBody>
      </p:sp>
      <p:sp>
        <p:nvSpPr>
          <p:cNvPr id="2066448" name="Rectangle 16"/>
          <p:cNvSpPr>
            <a:spLocks noChangeArrowheads="1"/>
          </p:cNvSpPr>
          <p:nvPr/>
        </p:nvSpPr>
        <p:spPr bwMode="auto">
          <a:xfrm>
            <a:off x="5519739" y="45291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33%</a:t>
            </a:r>
          </a:p>
        </p:txBody>
      </p:sp>
      <p:sp>
        <p:nvSpPr>
          <p:cNvPr id="2066449" name="Rectangle 17"/>
          <p:cNvSpPr>
            <a:spLocks noChangeArrowheads="1"/>
          </p:cNvSpPr>
          <p:nvPr/>
        </p:nvSpPr>
        <p:spPr bwMode="auto">
          <a:xfrm>
            <a:off x="7680325" y="4508500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A50021"/>
                </a:solidFill>
              </a:rPr>
              <a:t>24%</a:t>
            </a:r>
          </a:p>
        </p:txBody>
      </p:sp>
      <p:sp>
        <p:nvSpPr>
          <p:cNvPr id="2066450" name="Rectangle 18"/>
          <p:cNvSpPr>
            <a:spLocks noChangeArrowheads="1"/>
          </p:cNvSpPr>
          <p:nvPr/>
        </p:nvSpPr>
        <p:spPr bwMode="auto">
          <a:xfrm>
            <a:off x="9645651" y="1557338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BBE0E3"/>
                </a:solidFill>
              </a:rPr>
              <a:t>10%</a:t>
            </a:r>
          </a:p>
        </p:txBody>
      </p:sp>
      <p:sp>
        <p:nvSpPr>
          <p:cNvPr id="2066451" name="Rectangle 19"/>
          <p:cNvSpPr>
            <a:spLocks noChangeArrowheads="1"/>
          </p:cNvSpPr>
          <p:nvPr/>
        </p:nvSpPr>
        <p:spPr bwMode="auto">
          <a:xfrm>
            <a:off x="9645651" y="4508500"/>
            <a:ext cx="914400" cy="914400"/>
          </a:xfrm>
          <a:prstGeom prst="rect">
            <a:avLst/>
          </a:prstGeom>
          <a:solidFill>
            <a:srgbClr val="BBE0E3">
              <a:alpha val="36862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altLang="sv-SE" sz="2400" b="1">
                <a:solidFill>
                  <a:srgbClr val="BBE0E3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1428809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6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447" grpId="0" animBg="1"/>
      <p:bldP spid="2066448" grpId="0" animBg="1"/>
      <p:bldP spid="2066449" grpId="0" animBg="1"/>
      <p:bldP spid="20664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60338"/>
            <a:ext cx="7705725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6657293" y="6375402"/>
            <a:ext cx="3399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dirty="0">
                <a:solidFill>
                  <a:srgbClr val="DAEDEF"/>
                </a:solidFill>
              </a:rPr>
              <a:t>Tot T, </a:t>
            </a:r>
            <a:r>
              <a:rPr lang="sv-SE" dirty="0" err="1">
                <a:solidFill>
                  <a:srgbClr val="DAEDEF"/>
                </a:solidFill>
              </a:rPr>
              <a:t>Int</a:t>
            </a:r>
            <a:r>
              <a:rPr lang="sv-SE" dirty="0">
                <a:solidFill>
                  <a:srgbClr val="DAEDEF"/>
                </a:solidFill>
              </a:rPr>
              <a:t> J Breast Cancer, 2012</a:t>
            </a:r>
          </a:p>
        </p:txBody>
      </p:sp>
      <p:sp>
        <p:nvSpPr>
          <p:cNvPr id="567300" name="Oval 4"/>
          <p:cNvSpPr>
            <a:spLocks noChangeArrowheads="1"/>
          </p:cNvSpPr>
          <p:nvPr/>
        </p:nvSpPr>
        <p:spPr bwMode="auto">
          <a:xfrm>
            <a:off x="5159445" y="2708380"/>
            <a:ext cx="504825" cy="360363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9" t="15314" r="9440" b="44686"/>
          <a:stretch/>
        </p:blipFill>
        <p:spPr bwMode="auto">
          <a:xfrm>
            <a:off x="1959768" y="336168"/>
            <a:ext cx="8168687" cy="388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4" r="35365"/>
          <a:stretch/>
        </p:blipFill>
        <p:spPr bwMode="auto">
          <a:xfrm rot="-3360000">
            <a:off x="4104431" y="2503491"/>
            <a:ext cx="3727705" cy="238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ihandsfigur 1"/>
          <p:cNvSpPr/>
          <p:nvPr/>
        </p:nvSpPr>
        <p:spPr bwMode="auto">
          <a:xfrm>
            <a:off x="5211452" y="2214880"/>
            <a:ext cx="1870095" cy="3281680"/>
          </a:xfrm>
          <a:custGeom>
            <a:avLst/>
            <a:gdLst>
              <a:gd name="connsiteX0" fmla="*/ 1158894 w 1870094"/>
              <a:gd name="connsiteY0" fmla="*/ 10160 h 3281680"/>
              <a:gd name="connsiteX1" fmla="*/ 1158894 w 1870094"/>
              <a:gd name="connsiteY1" fmla="*/ 10160 h 3281680"/>
              <a:gd name="connsiteX2" fmla="*/ 1240174 w 1870094"/>
              <a:gd name="connsiteY2" fmla="*/ 91440 h 3281680"/>
              <a:gd name="connsiteX3" fmla="*/ 1260494 w 1870094"/>
              <a:gd name="connsiteY3" fmla="*/ 121920 h 3281680"/>
              <a:gd name="connsiteX4" fmla="*/ 1270654 w 1870094"/>
              <a:gd name="connsiteY4" fmla="*/ 172720 h 3281680"/>
              <a:gd name="connsiteX5" fmla="*/ 1270654 w 1870094"/>
              <a:gd name="connsiteY5" fmla="*/ 386080 h 3281680"/>
              <a:gd name="connsiteX6" fmla="*/ 549294 w 1870094"/>
              <a:gd name="connsiteY6" fmla="*/ 1026160 h 3281680"/>
              <a:gd name="connsiteX7" fmla="*/ 478174 w 1870094"/>
              <a:gd name="connsiteY7" fmla="*/ 1097280 h 3281680"/>
              <a:gd name="connsiteX8" fmla="*/ 417214 w 1870094"/>
              <a:gd name="connsiteY8" fmla="*/ 1158240 h 3281680"/>
              <a:gd name="connsiteX9" fmla="*/ 407054 w 1870094"/>
              <a:gd name="connsiteY9" fmla="*/ 1198880 h 3281680"/>
              <a:gd name="connsiteX10" fmla="*/ 335934 w 1870094"/>
              <a:gd name="connsiteY10" fmla="*/ 1290320 h 3281680"/>
              <a:gd name="connsiteX11" fmla="*/ 325774 w 1870094"/>
              <a:gd name="connsiteY11" fmla="*/ 1320800 h 3281680"/>
              <a:gd name="connsiteX12" fmla="*/ 325774 w 1870094"/>
              <a:gd name="connsiteY12" fmla="*/ 1320800 h 3281680"/>
              <a:gd name="connsiteX13" fmla="*/ 264814 w 1870094"/>
              <a:gd name="connsiteY13" fmla="*/ 1422400 h 3281680"/>
              <a:gd name="connsiteX14" fmla="*/ 163214 w 1870094"/>
              <a:gd name="connsiteY14" fmla="*/ 1595120 h 3281680"/>
              <a:gd name="connsiteX15" fmla="*/ 81934 w 1870094"/>
              <a:gd name="connsiteY15" fmla="*/ 1686560 h 3281680"/>
              <a:gd name="connsiteX16" fmla="*/ 41294 w 1870094"/>
              <a:gd name="connsiteY16" fmla="*/ 1778000 h 3281680"/>
              <a:gd name="connsiteX17" fmla="*/ 41294 w 1870094"/>
              <a:gd name="connsiteY17" fmla="*/ 1808480 h 3281680"/>
              <a:gd name="connsiteX18" fmla="*/ 10814 w 1870094"/>
              <a:gd name="connsiteY18" fmla="*/ 1910080 h 3281680"/>
              <a:gd name="connsiteX19" fmla="*/ 10814 w 1870094"/>
              <a:gd name="connsiteY19" fmla="*/ 2286000 h 3281680"/>
              <a:gd name="connsiteX20" fmla="*/ 20974 w 1870094"/>
              <a:gd name="connsiteY20" fmla="*/ 2316480 h 3281680"/>
              <a:gd name="connsiteX21" fmla="*/ 31134 w 1870094"/>
              <a:gd name="connsiteY21" fmla="*/ 2377440 h 3281680"/>
              <a:gd name="connsiteX22" fmla="*/ 31134 w 1870094"/>
              <a:gd name="connsiteY22" fmla="*/ 2387600 h 3281680"/>
              <a:gd name="connsiteX23" fmla="*/ 81934 w 1870094"/>
              <a:gd name="connsiteY23" fmla="*/ 2600960 h 3281680"/>
              <a:gd name="connsiteX24" fmla="*/ 112414 w 1870094"/>
              <a:gd name="connsiteY24" fmla="*/ 2631440 h 3281680"/>
              <a:gd name="connsiteX25" fmla="*/ 132734 w 1870094"/>
              <a:gd name="connsiteY25" fmla="*/ 2692400 h 3281680"/>
              <a:gd name="connsiteX26" fmla="*/ 153054 w 1870094"/>
              <a:gd name="connsiteY26" fmla="*/ 2722880 h 3281680"/>
              <a:gd name="connsiteX27" fmla="*/ 163214 w 1870094"/>
              <a:gd name="connsiteY27" fmla="*/ 2753360 h 3281680"/>
              <a:gd name="connsiteX28" fmla="*/ 193694 w 1870094"/>
              <a:gd name="connsiteY28" fmla="*/ 2753360 h 3281680"/>
              <a:gd name="connsiteX29" fmla="*/ 915054 w 1870094"/>
              <a:gd name="connsiteY29" fmla="*/ 3281680 h 3281680"/>
              <a:gd name="connsiteX30" fmla="*/ 986174 w 1870094"/>
              <a:gd name="connsiteY30" fmla="*/ 3200400 h 3281680"/>
              <a:gd name="connsiteX31" fmla="*/ 1128414 w 1870094"/>
              <a:gd name="connsiteY31" fmla="*/ 2966720 h 3281680"/>
              <a:gd name="connsiteX32" fmla="*/ 1199534 w 1870094"/>
              <a:gd name="connsiteY32" fmla="*/ 2854960 h 3281680"/>
              <a:gd name="connsiteX33" fmla="*/ 1240174 w 1870094"/>
              <a:gd name="connsiteY33" fmla="*/ 2794000 h 3281680"/>
              <a:gd name="connsiteX34" fmla="*/ 1260494 w 1870094"/>
              <a:gd name="connsiteY34" fmla="*/ 2733040 h 3281680"/>
              <a:gd name="connsiteX35" fmla="*/ 1311294 w 1870094"/>
              <a:gd name="connsiteY35" fmla="*/ 2651760 h 3281680"/>
              <a:gd name="connsiteX36" fmla="*/ 1351934 w 1870094"/>
              <a:gd name="connsiteY36" fmla="*/ 2550160 h 3281680"/>
              <a:gd name="connsiteX37" fmla="*/ 1372254 w 1870094"/>
              <a:gd name="connsiteY37" fmla="*/ 2509520 h 3281680"/>
              <a:gd name="connsiteX38" fmla="*/ 1392574 w 1870094"/>
              <a:gd name="connsiteY38" fmla="*/ 2479040 h 3281680"/>
              <a:gd name="connsiteX39" fmla="*/ 1463694 w 1870094"/>
              <a:gd name="connsiteY39" fmla="*/ 2367280 h 3281680"/>
              <a:gd name="connsiteX40" fmla="*/ 1473854 w 1870094"/>
              <a:gd name="connsiteY40" fmla="*/ 2326640 h 3281680"/>
              <a:gd name="connsiteX41" fmla="*/ 1484014 w 1870094"/>
              <a:gd name="connsiteY41" fmla="*/ 2296160 h 3281680"/>
              <a:gd name="connsiteX42" fmla="*/ 1514494 w 1870094"/>
              <a:gd name="connsiteY42" fmla="*/ 2133600 h 3281680"/>
              <a:gd name="connsiteX43" fmla="*/ 1534814 w 1870094"/>
              <a:gd name="connsiteY43" fmla="*/ 1950720 h 3281680"/>
              <a:gd name="connsiteX44" fmla="*/ 1544974 w 1870094"/>
              <a:gd name="connsiteY44" fmla="*/ 1920240 h 3281680"/>
              <a:gd name="connsiteX45" fmla="*/ 1575454 w 1870094"/>
              <a:gd name="connsiteY45" fmla="*/ 1869440 h 3281680"/>
              <a:gd name="connsiteX46" fmla="*/ 1646574 w 1870094"/>
              <a:gd name="connsiteY46" fmla="*/ 1788160 h 3281680"/>
              <a:gd name="connsiteX47" fmla="*/ 1677054 w 1870094"/>
              <a:gd name="connsiteY47" fmla="*/ 1767840 h 3281680"/>
              <a:gd name="connsiteX48" fmla="*/ 1697374 w 1870094"/>
              <a:gd name="connsiteY48" fmla="*/ 1645920 h 3281680"/>
              <a:gd name="connsiteX49" fmla="*/ 1717694 w 1870094"/>
              <a:gd name="connsiteY49" fmla="*/ 1605280 h 3281680"/>
              <a:gd name="connsiteX50" fmla="*/ 1768494 w 1870094"/>
              <a:gd name="connsiteY50" fmla="*/ 1524000 h 3281680"/>
              <a:gd name="connsiteX51" fmla="*/ 1798974 w 1870094"/>
              <a:gd name="connsiteY51" fmla="*/ 1442720 h 3281680"/>
              <a:gd name="connsiteX52" fmla="*/ 1809134 w 1870094"/>
              <a:gd name="connsiteY52" fmla="*/ 1330960 h 3281680"/>
              <a:gd name="connsiteX53" fmla="*/ 1839614 w 1870094"/>
              <a:gd name="connsiteY53" fmla="*/ 1229360 h 3281680"/>
              <a:gd name="connsiteX54" fmla="*/ 1870094 w 1870094"/>
              <a:gd name="connsiteY54" fmla="*/ 1158240 h 3281680"/>
              <a:gd name="connsiteX55" fmla="*/ 1859934 w 1870094"/>
              <a:gd name="connsiteY55" fmla="*/ 731520 h 3281680"/>
              <a:gd name="connsiteX56" fmla="*/ 1839614 w 1870094"/>
              <a:gd name="connsiteY56" fmla="*/ 701040 h 3281680"/>
              <a:gd name="connsiteX57" fmla="*/ 1829454 w 1870094"/>
              <a:gd name="connsiteY57" fmla="*/ 670560 h 3281680"/>
              <a:gd name="connsiteX58" fmla="*/ 1798974 w 1870094"/>
              <a:gd name="connsiteY58" fmla="*/ 447040 h 3281680"/>
              <a:gd name="connsiteX59" fmla="*/ 1778654 w 1870094"/>
              <a:gd name="connsiteY59" fmla="*/ 325120 h 3281680"/>
              <a:gd name="connsiteX60" fmla="*/ 1758334 w 1870094"/>
              <a:gd name="connsiteY60" fmla="*/ 264160 h 3281680"/>
              <a:gd name="connsiteX61" fmla="*/ 1727854 w 1870094"/>
              <a:gd name="connsiteY61" fmla="*/ 243840 h 3281680"/>
              <a:gd name="connsiteX62" fmla="*/ 1687214 w 1870094"/>
              <a:gd name="connsiteY62" fmla="*/ 182880 h 3281680"/>
              <a:gd name="connsiteX63" fmla="*/ 1646574 w 1870094"/>
              <a:gd name="connsiteY63" fmla="*/ 121920 h 3281680"/>
              <a:gd name="connsiteX64" fmla="*/ 1616094 w 1870094"/>
              <a:gd name="connsiteY64" fmla="*/ 91440 h 3281680"/>
              <a:gd name="connsiteX65" fmla="*/ 1595774 w 1870094"/>
              <a:gd name="connsiteY65" fmla="*/ 60960 h 3281680"/>
              <a:gd name="connsiteX66" fmla="*/ 1565294 w 1870094"/>
              <a:gd name="connsiteY66" fmla="*/ 50800 h 3281680"/>
              <a:gd name="connsiteX67" fmla="*/ 1534814 w 1870094"/>
              <a:gd name="connsiteY67" fmla="*/ 30480 h 3281680"/>
              <a:gd name="connsiteX68" fmla="*/ 1504334 w 1870094"/>
              <a:gd name="connsiteY68" fmla="*/ 20320 h 3281680"/>
              <a:gd name="connsiteX69" fmla="*/ 1199534 w 1870094"/>
              <a:gd name="connsiteY69" fmla="*/ 0 h 3281680"/>
              <a:gd name="connsiteX70" fmla="*/ 1158894 w 1870094"/>
              <a:gd name="connsiteY70" fmla="*/ 10160 h 328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870094" h="3281680">
                <a:moveTo>
                  <a:pt x="1158894" y="10160"/>
                </a:moveTo>
                <a:lnTo>
                  <a:pt x="1158894" y="10160"/>
                </a:lnTo>
                <a:cubicBezTo>
                  <a:pt x="1185987" y="37253"/>
                  <a:pt x="1214400" y="63089"/>
                  <a:pt x="1240174" y="91440"/>
                </a:cubicBezTo>
                <a:cubicBezTo>
                  <a:pt x="1248388" y="100475"/>
                  <a:pt x="1256207" y="110487"/>
                  <a:pt x="1260494" y="121920"/>
                </a:cubicBezTo>
                <a:cubicBezTo>
                  <a:pt x="1266557" y="138089"/>
                  <a:pt x="1269990" y="155464"/>
                  <a:pt x="1270654" y="172720"/>
                </a:cubicBezTo>
                <a:cubicBezTo>
                  <a:pt x="1273387" y="243787"/>
                  <a:pt x="1270654" y="314960"/>
                  <a:pt x="1270654" y="386080"/>
                </a:cubicBezTo>
                <a:lnTo>
                  <a:pt x="549294" y="1026160"/>
                </a:lnTo>
                <a:cubicBezTo>
                  <a:pt x="525587" y="1049867"/>
                  <a:pt x="500726" y="1072473"/>
                  <a:pt x="478174" y="1097280"/>
                </a:cubicBezTo>
                <a:cubicBezTo>
                  <a:pt x="420010" y="1161260"/>
                  <a:pt x="476463" y="1118740"/>
                  <a:pt x="417214" y="1158240"/>
                </a:cubicBezTo>
                <a:cubicBezTo>
                  <a:pt x="413827" y="1171787"/>
                  <a:pt x="413299" y="1186391"/>
                  <a:pt x="407054" y="1198880"/>
                </a:cubicBezTo>
                <a:cubicBezTo>
                  <a:pt x="382749" y="1247490"/>
                  <a:pt x="369383" y="1256871"/>
                  <a:pt x="335934" y="1290320"/>
                </a:cubicBezTo>
                <a:lnTo>
                  <a:pt x="325774" y="1320800"/>
                </a:lnTo>
                <a:lnTo>
                  <a:pt x="325774" y="1320800"/>
                </a:lnTo>
                <a:lnTo>
                  <a:pt x="264814" y="1422400"/>
                </a:lnTo>
                <a:lnTo>
                  <a:pt x="163214" y="1595120"/>
                </a:lnTo>
                <a:lnTo>
                  <a:pt x="81934" y="1686560"/>
                </a:lnTo>
                <a:lnTo>
                  <a:pt x="41294" y="1778000"/>
                </a:lnTo>
                <a:lnTo>
                  <a:pt x="41294" y="1808480"/>
                </a:lnTo>
                <a:cubicBezTo>
                  <a:pt x="31134" y="1842347"/>
                  <a:pt x="15069" y="1874979"/>
                  <a:pt x="10814" y="1910080"/>
                </a:cubicBezTo>
                <a:cubicBezTo>
                  <a:pt x="-3712" y="2029920"/>
                  <a:pt x="-3498" y="2164349"/>
                  <a:pt x="10814" y="2286000"/>
                </a:cubicBezTo>
                <a:cubicBezTo>
                  <a:pt x="12065" y="2296636"/>
                  <a:pt x="18032" y="2306182"/>
                  <a:pt x="20974" y="2316480"/>
                </a:cubicBezTo>
                <a:cubicBezTo>
                  <a:pt x="32777" y="2357790"/>
                  <a:pt x="31134" y="2346019"/>
                  <a:pt x="31134" y="2377440"/>
                </a:cubicBezTo>
                <a:lnTo>
                  <a:pt x="31134" y="2387600"/>
                </a:lnTo>
                <a:cubicBezTo>
                  <a:pt x="61324" y="2674405"/>
                  <a:pt x="-4003" y="2529346"/>
                  <a:pt x="81934" y="2600960"/>
                </a:cubicBezTo>
                <a:cubicBezTo>
                  <a:pt x="92972" y="2610158"/>
                  <a:pt x="102254" y="2621280"/>
                  <a:pt x="112414" y="2631440"/>
                </a:cubicBezTo>
                <a:cubicBezTo>
                  <a:pt x="119187" y="2651760"/>
                  <a:pt x="124035" y="2672827"/>
                  <a:pt x="132734" y="2692400"/>
                </a:cubicBezTo>
                <a:cubicBezTo>
                  <a:pt x="137693" y="2703558"/>
                  <a:pt x="147593" y="2711958"/>
                  <a:pt x="153054" y="2722880"/>
                </a:cubicBezTo>
                <a:cubicBezTo>
                  <a:pt x="157843" y="2732459"/>
                  <a:pt x="154646" y="2746934"/>
                  <a:pt x="163214" y="2753360"/>
                </a:cubicBezTo>
                <a:cubicBezTo>
                  <a:pt x="171342" y="2759456"/>
                  <a:pt x="183534" y="2753360"/>
                  <a:pt x="193694" y="2753360"/>
                </a:cubicBezTo>
                <a:lnTo>
                  <a:pt x="915054" y="3281680"/>
                </a:lnTo>
                <a:cubicBezTo>
                  <a:pt x="938761" y="3254587"/>
                  <a:pt x="965983" y="3230206"/>
                  <a:pt x="986174" y="3200400"/>
                </a:cubicBezTo>
                <a:cubicBezTo>
                  <a:pt x="1037317" y="3124903"/>
                  <a:pt x="1071449" y="3037926"/>
                  <a:pt x="1128414" y="2966720"/>
                </a:cubicBezTo>
                <a:cubicBezTo>
                  <a:pt x="1206847" y="2868679"/>
                  <a:pt x="1134631" y="2966222"/>
                  <a:pt x="1199534" y="2854960"/>
                </a:cubicBezTo>
                <a:cubicBezTo>
                  <a:pt x="1211839" y="2833865"/>
                  <a:pt x="1229252" y="2815843"/>
                  <a:pt x="1240174" y="2794000"/>
                </a:cubicBezTo>
                <a:cubicBezTo>
                  <a:pt x="1249753" y="2774842"/>
                  <a:pt x="1249142" y="2751203"/>
                  <a:pt x="1260494" y="2733040"/>
                </a:cubicBezTo>
                <a:cubicBezTo>
                  <a:pt x="1277427" y="2705947"/>
                  <a:pt x="1296259" y="2679951"/>
                  <a:pt x="1311294" y="2651760"/>
                </a:cubicBezTo>
                <a:cubicBezTo>
                  <a:pt x="1375456" y="2531457"/>
                  <a:pt x="1321384" y="2621443"/>
                  <a:pt x="1351934" y="2550160"/>
                </a:cubicBezTo>
                <a:cubicBezTo>
                  <a:pt x="1357900" y="2536239"/>
                  <a:pt x="1364740" y="2522670"/>
                  <a:pt x="1372254" y="2509520"/>
                </a:cubicBezTo>
                <a:cubicBezTo>
                  <a:pt x="1378312" y="2498918"/>
                  <a:pt x="1386102" y="2489395"/>
                  <a:pt x="1392574" y="2479040"/>
                </a:cubicBezTo>
                <a:cubicBezTo>
                  <a:pt x="1464315" y="2364254"/>
                  <a:pt x="1376611" y="2497904"/>
                  <a:pt x="1463694" y="2367280"/>
                </a:cubicBezTo>
                <a:cubicBezTo>
                  <a:pt x="1467081" y="2353733"/>
                  <a:pt x="1470018" y="2340066"/>
                  <a:pt x="1473854" y="2326640"/>
                </a:cubicBezTo>
                <a:cubicBezTo>
                  <a:pt x="1476796" y="2316342"/>
                  <a:pt x="1482499" y="2306762"/>
                  <a:pt x="1484014" y="2296160"/>
                </a:cubicBezTo>
                <a:cubicBezTo>
                  <a:pt x="1506324" y="2139990"/>
                  <a:pt x="1475163" y="2231928"/>
                  <a:pt x="1514494" y="2133600"/>
                </a:cubicBezTo>
                <a:cubicBezTo>
                  <a:pt x="1520631" y="2053813"/>
                  <a:pt x="1518085" y="2017635"/>
                  <a:pt x="1534814" y="1950720"/>
                </a:cubicBezTo>
                <a:cubicBezTo>
                  <a:pt x="1537411" y="1940330"/>
                  <a:pt x="1540185" y="1929819"/>
                  <a:pt x="1544974" y="1920240"/>
                </a:cubicBezTo>
                <a:cubicBezTo>
                  <a:pt x="1553805" y="1902577"/>
                  <a:pt x="1565294" y="1886373"/>
                  <a:pt x="1575454" y="1869440"/>
                </a:cubicBezTo>
                <a:cubicBezTo>
                  <a:pt x="1591537" y="1805108"/>
                  <a:pt x="1573996" y="1836546"/>
                  <a:pt x="1646574" y="1788160"/>
                </a:cubicBezTo>
                <a:lnTo>
                  <a:pt x="1677054" y="1767840"/>
                </a:lnTo>
                <a:cubicBezTo>
                  <a:pt x="1682710" y="1716934"/>
                  <a:pt x="1679502" y="1687622"/>
                  <a:pt x="1697374" y="1645920"/>
                </a:cubicBezTo>
                <a:cubicBezTo>
                  <a:pt x="1703340" y="1631999"/>
                  <a:pt x="1710180" y="1618430"/>
                  <a:pt x="1717694" y="1605280"/>
                </a:cubicBezTo>
                <a:cubicBezTo>
                  <a:pt x="1749933" y="1548862"/>
                  <a:pt x="1730171" y="1600645"/>
                  <a:pt x="1768494" y="1524000"/>
                </a:cubicBezTo>
                <a:cubicBezTo>
                  <a:pt x="1780643" y="1499703"/>
                  <a:pt x="1790181" y="1469100"/>
                  <a:pt x="1798974" y="1442720"/>
                </a:cubicBezTo>
                <a:cubicBezTo>
                  <a:pt x="1802361" y="1405467"/>
                  <a:pt x="1804190" y="1368039"/>
                  <a:pt x="1809134" y="1330960"/>
                </a:cubicBezTo>
                <a:cubicBezTo>
                  <a:pt x="1811786" y="1311073"/>
                  <a:pt x="1834364" y="1239860"/>
                  <a:pt x="1839614" y="1229360"/>
                </a:cubicBezTo>
                <a:cubicBezTo>
                  <a:pt x="1864723" y="1179141"/>
                  <a:pt x="1855145" y="1203088"/>
                  <a:pt x="1870094" y="1158240"/>
                </a:cubicBezTo>
                <a:cubicBezTo>
                  <a:pt x="1866707" y="1016000"/>
                  <a:pt x="1869398" y="873485"/>
                  <a:pt x="1859934" y="731520"/>
                </a:cubicBezTo>
                <a:cubicBezTo>
                  <a:pt x="1859122" y="719336"/>
                  <a:pt x="1845075" y="711962"/>
                  <a:pt x="1839614" y="701040"/>
                </a:cubicBezTo>
                <a:cubicBezTo>
                  <a:pt x="1834825" y="691461"/>
                  <a:pt x="1831777" y="681015"/>
                  <a:pt x="1829454" y="670560"/>
                </a:cubicBezTo>
                <a:cubicBezTo>
                  <a:pt x="1818518" y="621349"/>
                  <a:pt x="1800107" y="456107"/>
                  <a:pt x="1798974" y="447040"/>
                </a:cubicBezTo>
                <a:cubicBezTo>
                  <a:pt x="1791770" y="389408"/>
                  <a:pt x="1793039" y="373069"/>
                  <a:pt x="1778654" y="325120"/>
                </a:cubicBezTo>
                <a:cubicBezTo>
                  <a:pt x="1772499" y="304604"/>
                  <a:pt x="1776156" y="276041"/>
                  <a:pt x="1758334" y="264160"/>
                </a:cubicBezTo>
                <a:lnTo>
                  <a:pt x="1727854" y="243840"/>
                </a:lnTo>
                <a:cubicBezTo>
                  <a:pt x="1708423" y="185547"/>
                  <a:pt x="1731609" y="239959"/>
                  <a:pt x="1687214" y="182880"/>
                </a:cubicBezTo>
                <a:cubicBezTo>
                  <a:pt x="1672221" y="163603"/>
                  <a:pt x="1660121" y="142240"/>
                  <a:pt x="1646574" y="121920"/>
                </a:cubicBezTo>
                <a:cubicBezTo>
                  <a:pt x="1638604" y="109965"/>
                  <a:pt x="1625292" y="102478"/>
                  <a:pt x="1616094" y="91440"/>
                </a:cubicBezTo>
                <a:cubicBezTo>
                  <a:pt x="1608277" y="82059"/>
                  <a:pt x="1605309" y="68588"/>
                  <a:pt x="1595774" y="60960"/>
                </a:cubicBezTo>
                <a:cubicBezTo>
                  <a:pt x="1587411" y="54270"/>
                  <a:pt x="1574873" y="55589"/>
                  <a:pt x="1565294" y="50800"/>
                </a:cubicBezTo>
                <a:cubicBezTo>
                  <a:pt x="1554372" y="45339"/>
                  <a:pt x="1545736" y="35941"/>
                  <a:pt x="1534814" y="30480"/>
                </a:cubicBezTo>
                <a:cubicBezTo>
                  <a:pt x="1525235" y="25691"/>
                  <a:pt x="1514836" y="22420"/>
                  <a:pt x="1504334" y="20320"/>
                </a:cubicBezTo>
                <a:cubicBezTo>
                  <a:pt x="1410173" y="1488"/>
                  <a:pt x="1280864" y="3536"/>
                  <a:pt x="1199534" y="0"/>
                </a:cubicBezTo>
                <a:lnTo>
                  <a:pt x="1158894" y="10160"/>
                </a:lnTo>
                <a:close/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sv-SE" dirty="0" smtClean="0">
                <a:solidFill>
                  <a:srgbClr val="FFFFCC"/>
                </a:solidFill>
              </a:rPr>
              <a:t>Diffuse </a:t>
            </a:r>
            <a:r>
              <a:rPr lang="sv-SE" i="1" dirty="0" smtClean="0">
                <a:solidFill>
                  <a:srgbClr val="FFFFCC"/>
                </a:solidFill>
              </a:rPr>
              <a:t>in situ</a:t>
            </a:r>
            <a:r>
              <a:rPr lang="sv-SE" dirty="0" smtClean="0">
                <a:solidFill>
                  <a:srgbClr val="FFFFCC"/>
                </a:solidFill>
              </a:rPr>
              <a:t> cancer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</a:t>
            </a:r>
            <a:r>
              <a:rPr lang="sv-SE" b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 cancers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v-SE" dirty="0" err="1" smtClean="0">
                <a:solidFill>
                  <a:srgbClr val="FFFFCC"/>
                </a:solidFill>
              </a:rPr>
              <a:t>Large</a:t>
            </a:r>
            <a:r>
              <a:rPr lang="sv-SE" dirty="0" smtClean="0">
                <a:solidFill>
                  <a:srgbClr val="FFFFCC"/>
                </a:solidFill>
              </a:rPr>
              <a:t> (</a:t>
            </a:r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extensive</a:t>
            </a:r>
            <a:r>
              <a:rPr lang="sv-SE" dirty="0" smtClean="0">
                <a:solidFill>
                  <a:srgbClr val="FFFFCC"/>
                </a:solidFill>
              </a:rPr>
              <a:t>), &gt; 40 mm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v-SE" b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sv-SE" b="1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b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</a:t>
            </a:r>
            <a:endParaRPr lang="sv-SE" b="1" dirty="0" smtClean="0">
              <a:solidFill>
                <a:schemeClr val="accent5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sv-SE" dirty="0" err="1" smtClean="0">
                <a:solidFill>
                  <a:srgbClr val="FFFFCC"/>
                </a:solidFill>
              </a:rPr>
              <a:t>Occypying</a:t>
            </a:r>
            <a:r>
              <a:rPr lang="sv-SE" dirty="0" smtClean="0">
                <a:solidFill>
                  <a:srgbClr val="FFFFCC"/>
                </a:solidFill>
              </a:rPr>
              <a:t> the </a:t>
            </a:r>
            <a:r>
              <a:rPr lang="sv-SE" dirty="0" err="1" smtClean="0">
                <a:solidFill>
                  <a:srgbClr val="FFFFCC"/>
                </a:solidFill>
              </a:rPr>
              <a:t>large</a:t>
            </a:r>
            <a:r>
              <a:rPr lang="sv-SE" dirty="0" smtClean="0">
                <a:solidFill>
                  <a:srgbClr val="FFFFCC"/>
                </a:solidFill>
              </a:rPr>
              <a:t> </a:t>
            </a:r>
            <a:r>
              <a:rPr lang="sv-SE" dirty="0" err="1" smtClean="0">
                <a:solidFill>
                  <a:srgbClr val="FFFFCC"/>
                </a:solidFill>
              </a:rPr>
              <a:t>ducts</a:t>
            </a:r>
            <a:endParaRPr lang="sv-SE" dirty="0" smtClean="0">
              <a:solidFill>
                <a:srgbClr val="FFFFCC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sv-SE" dirty="0" smtClean="0">
                <a:solidFill>
                  <a:srgbClr val="FFFFCC"/>
                </a:solidFill>
              </a:rPr>
              <a:t>A </a:t>
            </a:r>
            <a:r>
              <a:rPr lang="sv-SE" dirty="0" err="1" smtClean="0">
                <a:solidFill>
                  <a:srgbClr val="FFFFCC"/>
                </a:solidFill>
              </a:rPr>
              <a:t>single</a:t>
            </a:r>
            <a:r>
              <a:rPr lang="sv-SE" dirty="0" smtClean="0">
                <a:solidFill>
                  <a:srgbClr val="FFFFCC"/>
                </a:solidFill>
              </a:rPr>
              <a:t> </a:t>
            </a:r>
            <a:r>
              <a:rPr lang="sv-SE" dirty="0" err="1" smtClean="0">
                <a:solidFill>
                  <a:srgbClr val="FFFFCC"/>
                </a:solidFill>
              </a:rPr>
              <a:t>lactiferous</a:t>
            </a:r>
            <a:r>
              <a:rPr lang="sv-SE" dirty="0" smtClean="0">
                <a:solidFill>
                  <a:srgbClr val="FFFFCC"/>
                </a:solidFill>
              </a:rPr>
              <a:t> </a:t>
            </a:r>
            <a:r>
              <a:rPr lang="sv-SE" dirty="0" err="1" smtClean="0">
                <a:solidFill>
                  <a:srgbClr val="FFFFCC"/>
                </a:solidFill>
              </a:rPr>
              <a:t>duct</a:t>
            </a:r>
            <a:endParaRPr lang="sv-SE" dirty="0" smtClean="0">
              <a:solidFill>
                <a:srgbClr val="FFFFCC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sv-SE" b="1" dirty="0" err="1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Lobar</a:t>
            </a:r>
            <a:endParaRPr lang="sv-SE" b="1" dirty="0" smtClean="0">
              <a:solidFill>
                <a:schemeClr val="accent5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sv-SE" dirty="0" err="1" smtClean="0">
                <a:solidFill>
                  <a:srgbClr val="FFFFCC"/>
                </a:solidFill>
              </a:rPr>
              <a:t>Contiguous</a:t>
            </a:r>
            <a:endParaRPr lang="sv-SE" dirty="0" smtClean="0">
              <a:solidFill>
                <a:srgbClr val="FFFFCC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sv-SE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048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t="15052" r="379" b="9614"/>
          <a:stretch/>
        </p:blipFill>
        <p:spPr>
          <a:xfrm>
            <a:off x="152401" y="1197143"/>
            <a:ext cx="3943387" cy="483616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16542" r="47910" b="35386"/>
          <a:stretch/>
        </p:blipFill>
        <p:spPr>
          <a:xfrm>
            <a:off x="4722732" y="0"/>
            <a:ext cx="5034981" cy="628904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533" y="2787005"/>
            <a:ext cx="2121203" cy="2578716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84" y="2232377"/>
            <a:ext cx="3023616" cy="313334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7"/>
          <a:srcRect b="49565"/>
          <a:stretch/>
        </p:blipFill>
        <p:spPr>
          <a:xfrm>
            <a:off x="9270581" y="305130"/>
            <a:ext cx="2616027" cy="178402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397339" y="441790"/>
            <a:ext cx="791110" cy="4109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54113" y="6123400"/>
            <a:ext cx="11936287" cy="46166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srgbClr val="BBE0E3"/>
                </a:solidFill>
              </a:rPr>
              <a:t>Mammographic</a:t>
            </a:r>
            <a:r>
              <a:rPr lang="sv-SE" sz="2400" dirty="0" smtClean="0">
                <a:solidFill>
                  <a:srgbClr val="BBE0E3"/>
                </a:solidFill>
              </a:rPr>
              <a:t> – ultrasound – MRI – </a:t>
            </a:r>
            <a:r>
              <a:rPr lang="sv-SE" sz="2400" dirty="0" err="1" smtClean="0">
                <a:solidFill>
                  <a:srgbClr val="BBE0E3"/>
                </a:solidFill>
              </a:rPr>
              <a:t>large-section</a:t>
            </a:r>
            <a:r>
              <a:rPr lang="sv-SE" sz="2400" dirty="0" smtClean="0">
                <a:solidFill>
                  <a:srgbClr val="BBE0E3"/>
                </a:solidFill>
              </a:rPr>
              <a:t> </a:t>
            </a:r>
            <a:r>
              <a:rPr lang="sv-SE" sz="2400" dirty="0" err="1" smtClean="0">
                <a:solidFill>
                  <a:srgbClr val="BBE0E3"/>
                </a:solidFill>
              </a:rPr>
              <a:t>correlation</a:t>
            </a:r>
            <a:r>
              <a:rPr lang="sv-SE" sz="2400" dirty="0" smtClean="0">
                <a:solidFill>
                  <a:srgbClr val="BBE0E3"/>
                </a:solidFill>
              </a:rPr>
              <a:t>: basal – like cancer </a:t>
            </a:r>
            <a:r>
              <a:rPr lang="sv-SE" sz="2400" dirty="0" err="1" smtClean="0">
                <a:solidFill>
                  <a:srgbClr val="BBE0E3"/>
                </a:solidFill>
              </a:rPr>
              <a:t>of</a:t>
            </a:r>
            <a:r>
              <a:rPr lang="sv-SE" sz="2400" dirty="0" smtClean="0">
                <a:solidFill>
                  <a:srgbClr val="BBE0E3"/>
                </a:solidFill>
              </a:rPr>
              <a:t> the </a:t>
            </a:r>
            <a:r>
              <a:rPr lang="sv-SE" sz="2400" dirty="0" err="1" smtClean="0">
                <a:solidFill>
                  <a:srgbClr val="BBE0E3"/>
                </a:solidFill>
              </a:rPr>
              <a:t>breast</a:t>
            </a:r>
            <a:r>
              <a:rPr lang="sv-SE" sz="2400" dirty="0" smtClean="0">
                <a:solidFill>
                  <a:srgbClr val="BBE0E3"/>
                </a:solidFill>
              </a:rPr>
              <a:t> </a:t>
            </a:r>
            <a:endParaRPr lang="sv-SE" sz="2400" dirty="0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57692"/>
              </p:ext>
            </p:extLst>
          </p:nvPr>
        </p:nvGraphicFramePr>
        <p:xfrm>
          <a:off x="1065475" y="181138"/>
          <a:ext cx="10122010" cy="576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190"/>
                <a:gridCol w="1629815"/>
                <a:gridCol w="1887153"/>
                <a:gridCol w="1629815"/>
                <a:gridCol w="15440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 smtClean="0">
                          <a:effectLst/>
                        </a:rPr>
                        <a:t>Mammographic</a:t>
                      </a:r>
                      <a:r>
                        <a:rPr lang="sv-SE" sz="1600" dirty="0" smtClean="0">
                          <a:effectLst/>
                        </a:rPr>
                        <a:t> </a:t>
                      </a:r>
                      <a:r>
                        <a:rPr lang="sv-SE" sz="1600" dirty="0" err="1" smtClean="0">
                          <a:effectLst/>
                        </a:rPr>
                        <a:t>appearance</a:t>
                      </a:r>
                      <a:endParaRPr lang="sv-SE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effectLst/>
                        </a:rPr>
                        <a:t>Basal </a:t>
                      </a:r>
                      <a:r>
                        <a:rPr lang="sv-SE" sz="1600" dirty="0" err="1" smtClean="0">
                          <a:effectLst/>
                        </a:rPr>
                        <a:t>phenotype</a:t>
                      </a:r>
                      <a:endParaRPr lang="sv-SE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 smtClean="0">
                          <a:effectLst/>
                        </a:rPr>
                        <a:t>Histological</a:t>
                      </a:r>
                      <a:r>
                        <a:rPr lang="sv-SE" sz="1600" dirty="0" smtClean="0">
                          <a:effectLst/>
                        </a:rPr>
                        <a:t> lesion distribution</a:t>
                      </a:r>
                      <a:endParaRPr lang="sv-SE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 smtClean="0">
                          <a:effectLst/>
                        </a:rPr>
                        <a:t>Tumor</a:t>
                      </a:r>
                      <a:r>
                        <a:rPr lang="sv-SE" sz="1600" dirty="0" smtClean="0">
                          <a:effectLst/>
                        </a:rPr>
                        <a:t> </a:t>
                      </a:r>
                      <a:r>
                        <a:rPr lang="sv-SE" sz="1600" dirty="0" err="1" smtClean="0">
                          <a:effectLst/>
                        </a:rPr>
                        <a:t>size</a:t>
                      </a:r>
                      <a:endParaRPr lang="sv-SE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effectLst/>
                        </a:rPr>
                        <a:t>10-year</a:t>
                      </a:r>
                      <a:r>
                        <a:rPr lang="sv-SE" sz="1600" baseline="0" dirty="0" smtClean="0">
                          <a:effectLst/>
                        </a:rPr>
                        <a:t> risk </a:t>
                      </a:r>
                    </a:p>
                    <a:p>
                      <a:pPr algn="ctr"/>
                      <a:r>
                        <a:rPr lang="sv-SE" sz="1600" baseline="0" dirty="0" err="1" smtClean="0">
                          <a:effectLst/>
                        </a:rPr>
                        <a:t>of</a:t>
                      </a:r>
                      <a:r>
                        <a:rPr lang="sv-SE" sz="1600" baseline="0" dirty="0" smtClean="0">
                          <a:effectLst/>
                        </a:rPr>
                        <a:t> BC </a:t>
                      </a:r>
                      <a:r>
                        <a:rPr lang="sv-SE" sz="1600" baseline="0" dirty="0" err="1" smtClean="0">
                          <a:effectLst/>
                        </a:rPr>
                        <a:t>death</a:t>
                      </a:r>
                      <a:endParaRPr lang="sv-SE" sz="1600" dirty="0"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dirty="0" err="1" smtClean="0">
                          <a:effectLst/>
                        </a:rPr>
                        <a:t>Architectural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  <a:r>
                        <a:rPr lang="sv-SE" sz="1600" b="1" dirty="0" err="1" smtClean="0">
                          <a:effectLst/>
                        </a:rPr>
                        <a:t>distortion</a:t>
                      </a:r>
                      <a:endParaRPr lang="sv-SE" sz="16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smtClean="0">
                          <a:effectLst/>
                        </a:rPr>
                        <a:t>4.8% (62/1280)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smtClean="0">
                          <a:effectLst/>
                        </a:rPr>
                        <a:t>+/-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dirty="0" smtClean="0">
                          <a:effectLst/>
                        </a:rPr>
                        <a:t>Diffuse </a:t>
                      </a:r>
                      <a:r>
                        <a:rPr lang="sv-SE" sz="1600" b="1" dirty="0" err="1" smtClean="0">
                          <a:effectLst/>
                        </a:rPr>
                        <a:t>invasive</a:t>
                      </a:r>
                      <a:endParaRPr lang="sv-SE" sz="1600" b="1" dirty="0" smtClean="0">
                        <a:effectLst/>
                      </a:endParaRPr>
                    </a:p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42.3%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dirty="0" smtClean="0">
                          <a:effectLst/>
                        </a:rPr>
                        <a:t>Casting </a:t>
                      </a:r>
                      <a:r>
                        <a:rPr lang="sv-SE" sz="1600" b="1" dirty="0" err="1" smtClean="0">
                          <a:effectLst/>
                        </a:rPr>
                        <a:t>calcifications</a:t>
                      </a:r>
                      <a:endParaRPr lang="sv-SE" sz="16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smtClean="0">
                          <a:effectLst/>
                        </a:rPr>
                        <a:t>6.1% (78/1280)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smtClean="0">
                          <a:effectLst/>
                        </a:rPr>
                        <a:t>+/-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smtClean="0">
                          <a:effectLst/>
                        </a:rPr>
                        <a:t>Diffuse </a:t>
                      </a:r>
                      <a:r>
                        <a:rPr lang="sv-SE" sz="1600" b="1" dirty="0" err="1" smtClean="0">
                          <a:effectLst/>
                        </a:rPr>
                        <a:t>aggregate</a:t>
                      </a:r>
                      <a:endParaRPr lang="sv-SE" sz="16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27.7%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</a:tr>
              <a:tr h="370840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dirty="0" err="1" smtClean="0">
                          <a:effectLst/>
                        </a:rPr>
                        <a:t>Circular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  <a:r>
                        <a:rPr lang="sv-SE" sz="1600" b="1" dirty="0" err="1" smtClean="0">
                          <a:effectLst/>
                        </a:rPr>
                        <a:t>mass</a:t>
                      </a:r>
                      <a:endParaRPr lang="sv-SE" sz="16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smtClean="0">
                          <a:effectLst/>
                        </a:rPr>
                        <a:t>30.9% (396/1280)</a:t>
                      </a:r>
                    </a:p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sv-SE" sz="1400" dirty="0" smtClean="0">
                        <a:effectLst/>
                      </a:endParaRPr>
                    </a:p>
                    <a:p>
                      <a:pPr algn="ctr"/>
                      <a:endParaRPr lang="sv-SE" sz="1400" dirty="0" smtClean="0">
                        <a:effectLst/>
                      </a:endParaRPr>
                    </a:p>
                    <a:p>
                      <a:pPr algn="ctr"/>
                      <a:r>
                        <a:rPr lang="sv-SE" sz="1400" dirty="0" smtClean="0">
                          <a:effectLst/>
                        </a:rPr>
                        <a:t> </a:t>
                      </a:r>
                      <a:r>
                        <a:rPr lang="sv-SE" sz="1600" b="1" dirty="0" smtClean="0">
                          <a:effectLst/>
                        </a:rPr>
                        <a:t>Basal like  </a:t>
                      </a:r>
                    </a:p>
                    <a:p>
                      <a:pPr algn="ctr"/>
                      <a:r>
                        <a:rPr lang="sv-SE" sz="1400" dirty="0" smtClean="0">
                          <a:effectLst/>
                        </a:rPr>
                        <a:t> (22%)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Multifocal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  <a:r>
                        <a:rPr lang="sv-SE" sz="1400" dirty="0" smtClean="0">
                          <a:effectLst/>
                        </a:rPr>
                        <a:t>(36.0%)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15.6%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sv-SE" sz="1400" b="0" dirty="0" smtClean="0">
                        <a:effectLst/>
                      </a:endParaRPr>
                    </a:p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Unifocal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  <a:r>
                        <a:rPr lang="sv-SE" sz="1400" dirty="0" smtClean="0">
                          <a:effectLst/>
                        </a:rPr>
                        <a:t>(64.0%)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smtClean="0">
                          <a:effectLst/>
                        </a:rPr>
                        <a:t>15 mm+ </a:t>
                      </a:r>
                      <a:r>
                        <a:rPr lang="sv-SE" sz="1400" dirty="0" smtClean="0">
                          <a:effectLst/>
                        </a:rPr>
                        <a:t>(83%)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22.7%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smtClean="0">
                          <a:effectLst/>
                        </a:rPr>
                        <a:t>&lt;15 mm  </a:t>
                      </a:r>
                      <a:r>
                        <a:rPr lang="sv-SE" sz="1400" dirty="0" smtClean="0">
                          <a:effectLst/>
                        </a:rPr>
                        <a:t>(17%)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1.9%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sv-SE" sz="1400" dirty="0" smtClean="0">
                        <a:effectLst/>
                      </a:endParaRPr>
                    </a:p>
                    <a:p>
                      <a:pPr algn="ctr"/>
                      <a:endParaRPr lang="sv-SE" sz="1400" dirty="0" smtClean="0">
                        <a:effectLst/>
                      </a:endParaRPr>
                    </a:p>
                    <a:p>
                      <a:pPr algn="ctr"/>
                      <a:r>
                        <a:rPr lang="sv-SE" sz="1600" b="1" dirty="0" smtClean="0">
                          <a:effectLst/>
                        </a:rPr>
                        <a:t>Non-basal like    </a:t>
                      </a:r>
                    </a:p>
                    <a:p>
                      <a:pPr algn="ctr"/>
                      <a:r>
                        <a:rPr lang="sv-SE" sz="1400" dirty="0" smtClean="0">
                          <a:effectLst/>
                        </a:rPr>
                        <a:t> (78%)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Multifocal</a:t>
                      </a:r>
                      <a:r>
                        <a:rPr lang="sv-SE" sz="1400" dirty="0" smtClean="0">
                          <a:effectLst/>
                        </a:rPr>
                        <a:t>  (31.1%)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19.1%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sv-SE" sz="1600" b="1" dirty="0" smtClean="0">
                        <a:effectLst/>
                      </a:endParaRPr>
                    </a:p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Unifocal</a:t>
                      </a:r>
                      <a:r>
                        <a:rPr lang="sv-SE" sz="1400" dirty="0" smtClean="0">
                          <a:effectLst/>
                        </a:rPr>
                        <a:t> (68.9%)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smtClean="0">
                          <a:effectLst/>
                        </a:rPr>
                        <a:t>15 mm+</a:t>
                      </a:r>
                      <a:r>
                        <a:rPr lang="sv-SE" sz="1400" smtClean="0">
                          <a:effectLst/>
                        </a:rPr>
                        <a:t> (56.5%)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5.2%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smtClean="0">
                          <a:effectLst/>
                        </a:rPr>
                        <a:t>&lt;15 mm </a:t>
                      </a:r>
                      <a:r>
                        <a:rPr lang="sv-SE" sz="1400" dirty="0" smtClean="0">
                          <a:effectLst/>
                        </a:rPr>
                        <a:t>(43.6%)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1.9%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sv-SE" sz="1600" b="1" dirty="0" smtClean="0">
                          <a:effectLst/>
                        </a:rPr>
                        <a:t>Stellate </a:t>
                      </a:r>
                      <a:r>
                        <a:rPr lang="sv-SE" sz="1600" b="1" dirty="0" err="1" smtClean="0">
                          <a:effectLst/>
                        </a:rPr>
                        <a:t>mass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sv-SE" sz="1400" dirty="0" smtClean="0">
                          <a:effectLst/>
                        </a:rPr>
                        <a:t>45.6% (583/1280)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smtClean="0">
                          <a:effectLst/>
                        </a:rPr>
                        <a:t>+/-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Multifocal</a:t>
                      </a:r>
                      <a:r>
                        <a:rPr lang="sv-SE" sz="1400" dirty="0" smtClean="0">
                          <a:effectLst/>
                        </a:rPr>
                        <a:t> (34.5%)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14.3%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smtClean="0">
                          <a:effectLst/>
                        </a:rPr>
                        <a:t>+/-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Unifocal</a:t>
                      </a:r>
                      <a:r>
                        <a:rPr lang="sv-SE" sz="1400" dirty="0" smtClean="0">
                          <a:effectLst/>
                        </a:rPr>
                        <a:t> (65.5%)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9.6%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Powdery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  <a:r>
                        <a:rPr lang="sv-SE" sz="1600" b="1" dirty="0" err="1" smtClean="0">
                          <a:effectLst/>
                        </a:rPr>
                        <a:t>calcifications</a:t>
                      </a:r>
                      <a:endParaRPr lang="sv-SE" sz="1600" b="1" dirty="0" smtClean="0">
                        <a:effectLst/>
                      </a:endParaRPr>
                    </a:p>
                    <a:p>
                      <a:pPr algn="ctr"/>
                      <a:r>
                        <a:rPr lang="sv-SE" sz="1400" dirty="0" smtClean="0">
                          <a:effectLst/>
                        </a:rPr>
                        <a:t>2.1% (27/1280)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5.9%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b="1" dirty="0" err="1" smtClean="0">
                          <a:effectLst/>
                        </a:rPr>
                        <a:t>Crushed</a:t>
                      </a:r>
                      <a:r>
                        <a:rPr lang="sv-SE" sz="1600" b="1" dirty="0" smtClean="0">
                          <a:effectLst/>
                        </a:rPr>
                        <a:t> </a:t>
                      </a:r>
                      <a:r>
                        <a:rPr lang="sv-SE" sz="1600" b="1" dirty="0" err="1" smtClean="0">
                          <a:effectLst/>
                        </a:rPr>
                        <a:t>stone</a:t>
                      </a:r>
                      <a:r>
                        <a:rPr lang="sv-SE" sz="1600" b="1" dirty="0" smtClean="0">
                          <a:effectLst/>
                        </a:rPr>
                        <a:t> like </a:t>
                      </a:r>
                      <a:r>
                        <a:rPr lang="sv-SE" sz="1600" b="1" dirty="0" err="1" smtClean="0">
                          <a:effectLst/>
                        </a:rPr>
                        <a:t>calcifications</a:t>
                      </a:r>
                      <a:endParaRPr lang="sv-SE" sz="1600" b="1" dirty="0" smtClean="0">
                        <a:effectLst/>
                      </a:endParaRPr>
                    </a:p>
                    <a:p>
                      <a:pPr algn="ctr"/>
                      <a:r>
                        <a:rPr lang="sv-SE" sz="1400" dirty="0" smtClean="0">
                          <a:effectLst/>
                        </a:rPr>
                        <a:t>10.5% (134/1280)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3.9%</a:t>
                      </a:r>
                      <a:endParaRPr lang="sv-SE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1919537" y="65253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400" dirty="0">
              <a:solidFill>
                <a:srgbClr val="FFFFFF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041621" y="5981928"/>
            <a:ext cx="10153815" cy="7386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rgbClr val="FFFFFF"/>
                </a:solidFill>
              </a:rPr>
              <a:t>Abstract P4-03-07:  RA Smith, WY-Y Wu, L </a:t>
            </a:r>
            <a:r>
              <a:rPr lang="sv-SE" sz="1400" dirty="0" err="1">
                <a:solidFill>
                  <a:srgbClr val="FFFFFF"/>
                </a:solidFill>
              </a:rPr>
              <a:t>Tabar</a:t>
            </a:r>
            <a:r>
              <a:rPr lang="sv-SE" sz="1400" dirty="0">
                <a:solidFill>
                  <a:srgbClr val="FFFFFF"/>
                </a:solidFill>
              </a:rPr>
              <a:t>, SL-S Chen, AM-F Yen, SW Duffy, T Tot, SY-H </a:t>
            </a:r>
            <a:r>
              <a:rPr lang="sv-SE" sz="1400" dirty="0" err="1">
                <a:solidFill>
                  <a:srgbClr val="FFFFFF"/>
                </a:solidFill>
              </a:rPr>
              <a:t>Chiu</a:t>
            </a:r>
            <a:r>
              <a:rPr lang="sv-SE" sz="1400" dirty="0">
                <a:solidFill>
                  <a:srgbClr val="FFFFFF"/>
                </a:solidFill>
              </a:rPr>
              <a:t>, JC-Y Fann, TH-H Chen. </a:t>
            </a:r>
            <a:r>
              <a:rPr lang="sv-SE" sz="1400" dirty="0" smtClean="0">
                <a:solidFill>
                  <a:srgbClr val="FFFFFF"/>
                </a:solidFill>
              </a:rPr>
              <a:t>         </a:t>
            </a:r>
            <a:r>
              <a:rPr lang="sv-SE" sz="1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mammographic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basal-like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phenotype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extent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cancer </a:t>
            </a:r>
            <a:r>
              <a:rPr lang="sv-SE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</a:t>
            </a:r>
            <a:r>
              <a:rPr lang="sv-SE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1400" dirty="0">
                <a:solidFill>
                  <a:srgbClr val="FFFFFF"/>
                </a:solidFill>
              </a:rPr>
              <a:t>. Cancer Research 12/2013; 73(24 Supplement):P4-03-07-P4-03-07. DOI:10.1158/0008-5472</a:t>
            </a:r>
          </a:p>
        </p:txBody>
      </p:sp>
    </p:spTree>
    <p:extLst>
      <p:ext uri="{BB962C8B-B14F-4D97-AF65-F5344CB8AC3E}">
        <p14:creationId xmlns:p14="http://schemas.microsoft.com/office/powerpoint/2010/main" val="14782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09599" y="1637542"/>
            <a:ext cx="10979373" cy="452431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10 essential / obligatory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A50021"/>
                </a:solidFill>
              </a:rPr>
              <a:t>Tumour</a:t>
            </a:r>
            <a:r>
              <a:rPr lang="en-US" b="1" dirty="0" smtClean="0">
                <a:solidFill>
                  <a:srgbClr val="A50021"/>
                </a:solidFill>
              </a:rPr>
              <a:t> type </a:t>
            </a:r>
            <a:r>
              <a:rPr lang="en-US" dirty="0" smtClean="0">
                <a:solidFill>
                  <a:prstClr val="black"/>
                </a:solidFill>
              </a:rPr>
              <a:t>(according to the actual WHO classification)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A50021"/>
                </a:solidFill>
              </a:rPr>
              <a:t>Tumour</a:t>
            </a:r>
            <a:r>
              <a:rPr lang="en-US" b="1" dirty="0">
                <a:solidFill>
                  <a:srgbClr val="A50021"/>
                </a:solidFill>
              </a:rPr>
              <a:t> </a:t>
            </a:r>
            <a:r>
              <a:rPr lang="en-US" b="1" dirty="0" smtClean="0">
                <a:solidFill>
                  <a:srgbClr val="A50021"/>
                </a:solidFill>
              </a:rPr>
              <a:t>size / disease extent            </a:t>
            </a:r>
            <a:endParaRPr lang="en-US" b="1" dirty="0">
              <a:solidFill>
                <a:srgbClr val="A500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A50021"/>
                </a:solidFill>
              </a:rPr>
              <a:t>Tumour</a:t>
            </a:r>
            <a:r>
              <a:rPr lang="en-US" b="1" dirty="0">
                <a:solidFill>
                  <a:srgbClr val="A50021"/>
                </a:solidFill>
              </a:rPr>
              <a:t> </a:t>
            </a:r>
            <a:r>
              <a:rPr lang="en-US" b="1" dirty="0" smtClean="0">
                <a:solidFill>
                  <a:srgbClr val="A50021"/>
                </a:solidFill>
              </a:rPr>
              <a:t>grade  </a:t>
            </a:r>
            <a:r>
              <a:rPr lang="en-US" dirty="0" smtClean="0">
                <a:solidFill>
                  <a:prstClr val="black"/>
                </a:solidFill>
              </a:rPr>
              <a:t>(Nottingham histology grade by </a:t>
            </a:r>
            <a:r>
              <a:rPr lang="en-US" dirty="0" err="1" smtClean="0">
                <a:solidFill>
                  <a:prstClr val="black"/>
                </a:solidFill>
              </a:rPr>
              <a:t>Elston</a:t>
            </a:r>
            <a:r>
              <a:rPr lang="en-US" dirty="0" smtClean="0">
                <a:solidFill>
                  <a:prstClr val="black"/>
                </a:solidFill>
              </a:rPr>
              <a:t> and Ellis)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</a:rPr>
              <a:t>Lymph node status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</a:rPr>
              <a:t>Operative </a:t>
            </a:r>
            <a:r>
              <a:rPr lang="en-US" b="1" dirty="0" smtClean="0">
                <a:solidFill>
                  <a:srgbClr val="A50021"/>
                </a:solidFill>
              </a:rPr>
              <a:t>margins</a:t>
            </a:r>
            <a:endParaRPr lang="en-US" b="1" dirty="0">
              <a:solidFill>
                <a:srgbClr val="A500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A50021"/>
                </a:solidFill>
              </a:rPr>
              <a:t>Peritumoral</a:t>
            </a:r>
            <a:r>
              <a:rPr lang="en-US" b="1" dirty="0">
                <a:solidFill>
                  <a:srgbClr val="A50021"/>
                </a:solidFill>
              </a:rPr>
              <a:t> vascular </a:t>
            </a:r>
            <a:r>
              <a:rPr lang="en-US" b="1" dirty="0" smtClean="0">
                <a:solidFill>
                  <a:srgbClr val="A50021"/>
                </a:solidFill>
              </a:rPr>
              <a:t>invasion</a:t>
            </a:r>
            <a:endParaRPr lang="en-US" b="1" dirty="0">
              <a:solidFill>
                <a:srgbClr val="A500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A50021"/>
                </a:solidFill>
              </a:rPr>
              <a:t>Multifocality</a:t>
            </a:r>
            <a:r>
              <a:rPr lang="en-US" b="1" dirty="0" smtClean="0">
                <a:solidFill>
                  <a:srgbClr val="A50021"/>
                </a:solidFill>
              </a:rPr>
              <a:t>/centricity</a:t>
            </a:r>
            <a:endParaRPr lang="en-US" b="1" dirty="0">
              <a:solidFill>
                <a:srgbClr val="A500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</a:rPr>
              <a:t>Hormone receptor status </a:t>
            </a:r>
            <a:r>
              <a:rPr lang="en-US" dirty="0">
                <a:solidFill>
                  <a:prstClr val="black"/>
                </a:solidFill>
              </a:rPr>
              <a:t>(ER/PR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A50021"/>
                </a:solidFill>
              </a:rPr>
              <a:t>HER2 status</a:t>
            </a:r>
            <a:endParaRPr lang="en-US" b="1" dirty="0">
              <a:solidFill>
                <a:srgbClr val="A500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A50021"/>
                </a:solidFill>
              </a:rPr>
              <a:t>Ki67 </a:t>
            </a:r>
            <a:r>
              <a:rPr lang="en-US" b="1" dirty="0">
                <a:solidFill>
                  <a:srgbClr val="A50021"/>
                </a:solidFill>
              </a:rPr>
              <a:t>labelling index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In addition, these services are likely to be needed in future: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66"/>
                </a:solidFill>
              </a:rPr>
              <a:t>Gene </a:t>
            </a:r>
            <a:r>
              <a:rPr lang="en-US" b="1" dirty="0" smtClean="0">
                <a:solidFill>
                  <a:srgbClr val="006666"/>
                </a:solidFill>
              </a:rPr>
              <a:t>profiling</a:t>
            </a:r>
            <a:endParaRPr lang="en-US" b="1" dirty="0">
              <a:solidFill>
                <a:srgbClr val="00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6666"/>
                </a:solidFill>
              </a:rPr>
              <a:t>Biobanking</a:t>
            </a:r>
            <a:endParaRPr lang="en-US" b="1" dirty="0">
              <a:solidFill>
                <a:srgbClr val="006666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19050">
            <a:solidFill>
              <a:srgbClr val="A50021"/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/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Breast </a:t>
            </a:r>
            <a:r>
              <a:rPr lang="en-US" sz="2800" b="1" dirty="0">
                <a:solidFill>
                  <a:srgbClr val="0070C0"/>
                </a:solidFill>
              </a:rPr>
              <a:t>cancer pathology - a manifesto for optimal care </a:t>
            </a:r>
            <a:br>
              <a:rPr lang="en-US" sz="2800" b="1" dirty="0">
                <a:solidFill>
                  <a:srgbClr val="0070C0"/>
                </a:solidFill>
              </a:rPr>
            </a:br>
            <a:endParaRPr lang="sv-SE" sz="2800" b="1" dirty="0">
              <a:solidFill>
                <a:srgbClr val="0070C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79" y="4700789"/>
            <a:ext cx="4720424" cy="72771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ruta 1"/>
          <p:cNvSpPr txBox="1"/>
          <p:nvPr/>
        </p:nvSpPr>
        <p:spPr>
          <a:xfrm>
            <a:off x="6599580" y="5531016"/>
            <a:ext cx="472448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T. </a:t>
            </a:r>
            <a:r>
              <a:rPr lang="sv-SE" sz="1400" dirty="0" smtClean="0"/>
              <a:t>Tot; </a:t>
            </a:r>
            <a:r>
              <a:rPr lang="sv-SE" sz="1400" dirty="0"/>
              <a:t>G. </a:t>
            </a:r>
            <a:r>
              <a:rPr lang="sv-SE" sz="1400" dirty="0" err="1" smtClean="0"/>
              <a:t>Viale</a:t>
            </a:r>
            <a:r>
              <a:rPr lang="sv-SE" sz="1400" dirty="0" smtClean="0"/>
              <a:t>; </a:t>
            </a:r>
            <a:r>
              <a:rPr lang="sv-SE" sz="1400" dirty="0"/>
              <a:t>E. </a:t>
            </a:r>
            <a:r>
              <a:rPr lang="sv-SE" sz="1400" dirty="0" smtClean="0"/>
              <a:t>Rutgers; </a:t>
            </a:r>
            <a:r>
              <a:rPr lang="sv-SE" sz="1400" dirty="0"/>
              <a:t>E. </a:t>
            </a:r>
            <a:r>
              <a:rPr lang="sv-SE" sz="1400" dirty="0" smtClean="0"/>
              <a:t>Bergsten-Nordström; </a:t>
            </a:r>
            <a:r>
              <a:rPr lang="sv-SE" sz="1400" dirty="0"/>
              <a:t>A. Costa </a:t>
            </a:r>
            <a:endParaRPr lang="sv-SE" sz="1400" dirty="0" smtClean="0"/>
          </a:p>
          <a:p>
            <a:pPr algn="ctr"/>
            <a:r>
              <a:rPr lang="en-US" sz="1400" dirty="0"/>
              <a:t>Optimal breast cancer pathology </a:t>
            </a:r>
            <a:r>
              <a:rPr lang="en-US" sz="1400" dirty="0" smtClean="0"/>
              <a:t>manifesto. EJC, in press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43320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sv-SE" dirty="0" err="1" smtClean="0">
                <a:solidFill>
                  <a:schemeClr val="accent1"/>
                </a:solidFill>
              </a:rPr>
              <a:t>Conclusion</a:t>
            </a:r>
            <a:r>
              <a:rPr lang="sv-SE" dirty="0" smtClean="0">
                <a:solidFill>
                  <a:schemeClr val="accent1"/>
                </a:solidFill>
              </a:rPr>
              <a:t>:</a:t>
            </a:r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91643"/>
            <a:ext cx="10993120" cy="1661158"/>
          </a:xfrm>
          <a:ln>
            <a:solidFill>
              <a:srgbClr val="00FFFF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 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of breast cancer is a powerful tool but gains in power when combined with conventional </a:t>
            </a:r>
            <a:r>
              <a:rPr lang="en-US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subgross</a:t>
            </a:r>
            <a:r>
              <a:rPr lang="en-US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morphological parameters.</a:t>
            </a:r>
            <a:endParaRPr lang="sv-SE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59" y="3454105"/>
            <a:ext cx="6001361" cy="30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4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/>
        </p:nvSpPr>
        <p:spPr bwMode="auto">
          <a:xfrm>
            <a:off x="414880" y="1905001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Clinical information</a:t>
            </a:r>
          </a:p>
        </p:txBody>
      </p:sp>
      <p:sp>
        <p:nvSpPr>
          <p:cNvPr id="5" name="Rektangel med rundade hörn 4"/>
          <p:cNvSpPr/>
          <p:nvPr/>
        </p:nvSpPr>
        <p:spPr bwMode="auto">
          <a:xfrm>
            <a:off x="414880" y="3306234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Detection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ktangel med rundade hörn 5"/>
          <p:cNvSpPr/>
          <p:nvPr/>
        </p:nvSpPr>
        <p:spPr bwMode="auto">
          <a:xfrm>
            <a:off x="2709344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Radiological</a:t>
            </a: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dg/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preop</a:t>
            </a: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staging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ktangel med rundade hörn 6"/>
          <p:cNvSpPr/>
          <p:nvPr/>
        </p:nvSpPr>
        <p:spPr bwMode="auto">
          <a:xfrm>
            <a:off x="5003808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FNAB/</a:t>
            </a: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Core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ktangel med rundade hörn 7"/>
          <p:cNvSpPr/>
          <p:nvPr/>
        </p:nvSpPr>
        <p:spPr bwMode="auto">
          <a:xfrm>
            <a:off x="7298272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Surgery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ktangel med rundade hörn 8"/>
          <p:cNvSpPr/>
          <p:nvPr/>
        </p:nvSpPr>
        <p:spPr bwMode="auto">
          <a:xfrm>
            <a:off x="9575800" y="503768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Macroscropy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ktangel med rundade hörn 9"/>
          <p:cNvSpPr/>
          <p:nvPr/>
        </p:nvSpPr>
        <p:spPr bwMode="auto">
          <a:xfrm>
            <a:off x="9584268" y="1905001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Subgross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ktangel med rundade hörn 10"/>
          <p:cNvSpPr/>
          <p:nvPr/>
        </p:nvSpPr>
        <p:spPr bwMode="auto">
          <a:xfrm>
            <a:off x="9592732" y="3306234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Microscopy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ktangel med rundade hörn 11"/>
          <p:cNvSpPr/>
          <p:nvPr/>
        </p:nvSpPr>
        <p:spPr bwMode="auto">
          <a:xfrm>
            <a:off x="9592732" y="4707467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Biomarkers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1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/>
        </p:nvSpPr>
        <p:spPr bwMode="auto">
          <a:xfrm>
            <a:off x="414880" y="1905001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Clinical information</a:t>
            </a:r>
          </a:p>
        </p:txBody>
      </p:sp>
      <p:sp>
        <p:nvSpPr>
          <p:cNvPr id="5" name="Rektangel med rundade hörn 4"/>
          <p:cNvSpPr/>
          <p:nvPr/>
        </p:nvSpPr>
        <p:spPr bwMode="auto">
          <a:xfrm>
            <a:off x="414880" y="3306234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Detection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ktangel med rundade hörn 5"/>
          <p:cNvSpPr/>
          <p:nvPr/>
        </p:nvSpPr>
        <p:spPr bwMode="auto">
          <a:xfrm>
            <a:off x="2709344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Radiological</a:t>
            </a: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dg/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preop</a:t>
            </a: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staging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ktangel med rundade hörn 6"/>
          <p:cNvSpPr/>
          <p:nvPr/>
        </p:nvSpPr>
        <p:spPr bwMode="auto">
          <a:xfrm>
            <a:off x="5003808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FNAB/</a:t>
            </a: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Core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ktangel med rundade hörn 7"/>
          <p:cNvSpPr/>
          <p:nvPr/>
        </p:nvSpPr>
        <p:spPr bwMode="auto">
          <a:xfrm>
            <a:off x="7298272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Surgery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ktangel med rundade hörn 8"/>
          <p:cNvSpPr/>
          <p:nvPr/>
        </p:nvSpPr>
        <p:spPr bwMode="auto">
          <a:xfrm>
            <a:off x="9575800" y="503768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Macroscropy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ktangel med rundade hörn 9"/>
          <p:cNvSpPr/>
          <p:nvPr/>
        </p:nvSpPr>
        <p:spPr bwMode="auto">
          <a:xfrm>
            <a:off x="9584268" y="1905001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Subgross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ktangel med rundade hörn 10"/>
          <p:cNvSpPr/>
          <p:nvPr/>
        </p:nvSpPr>
        <p:spPr bwMode="auto">
          <a:xfrm>
            <a:off x="9592732" y="3306234"/>
            <a:ext cx="2150533" cy="1219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Microscopy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ktangel med rundade hörn 11"/>
          <p:cNvSpPr/>
          <p:nvPr/>
        </p:nvSpPr>
        <p:spPr bwMode="auto">
          <a:xfrm>
            <a:off x="9592732" y="4707467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Biomarkers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/>
        </p:nvSpPr>
        <p:spPr bwMode="auto">
          <a:xfrm>
            <a:off x="414880" y="1905001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Clinical information</a:t>
            </a:r>
          </a:p>
        </p:txBody>
      </p:sp>
      <p:sp>
        <p:nvSpPr>
          <p:cNvPr id="5" name="Rektangel med rundade hörn 4"/>
          <p:cNvSpPr/>
          <p:nvPr/>
        </p:nvSpPr>
        <p:spPr bwMode="auto">
          <a:xfrm>
            <a:off x="414880" y="3306234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Detection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ktangel med rundade hörn 5"/>
          <p:cNvSpPr/>
          <p:nvPr/>
        </p:nvSpPr>
        <p:spPr bwMode="auto">
          <a:xfrm>
            <a:off x="2709344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Radiological</a:t>
            </a: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dg/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preop</a:t>
            </a: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staging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ktangel med rundade hörn 6"/>
          <p:cNvSpPr/>
          <p:nvPr/>
        </p:nvSpPr>
        <p:spPr bwMode="auto">
          <a:xfrm>
            <a:off x="5003808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FNAB/</a:t>
            </a: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Core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ktangel med rundade hörn 7"/>
          <p:cNvSpPr/>
          <p:nvPr/>
        </p:nvSpPr>
        <p:spPr bwMode="auto">
          <a:xfrm>
            <a:off x="7298272" y="2624662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Surgery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ktangel med rundade hörn 8"/>
          <p:cNvSpPr/>
          <p:nvPr/>
        </p:nvSpPr>
        <p:spPr bwMode="auto">
          <a:xfrm>
            <a:off x="9575800" y="503768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Macroscropy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ktangel med rundade hörn 9"/>
          <p:cNvSpPr/>
          <p:nvPr/>
        </p:nvSpPr>
        <p:spPr bwMode="auto">
          <a:xfrm>
            <a:off x="9584268" y="1905001"/>
            <a:ext cx="2150533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Subgross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ktangel med rundade hörn 10"/>
          <p:cNvSpPr/>
          <p:nvPr/>
        </p:nvSpPr>
        <p:spPr bwMode="auto">
          <a:xfrm>
            <a:off x="9592732" y="3306234"/>
            <a:ext cx="2150533" cy="1219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Microscopy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ektangel med rundade hörn 11"/>
          <p:cNvSpPr/>
          <p:nvPr/>
        </p:nvSpPr>
        <p:spPr bwMode="auto">
          <a:xfrm>
            <a:off x="9592732" y="4707467"/>
            <a:ext cx="2150533" cy="1219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Biomarkers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val 2"/>
          <p:cNvSpPr>
            <a:spLocks noChangeArrowheads="1"/>
          </p:cNvSpPr>
          <p:nvPr/>
        </p:nvSpPr>
        <p:spPr bwMode="auto">
          <a:xfrm>
            <a:off x="4725989" y="1412875"/>
            <a:ext cx="2305051" cy="2590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73091" name="Group 3"/>
          <p:cNvGrpSpPr>
            <a:grpSpLocks/>
          </p:cNvGrpSpPr>
          <p:nvPr/>
        </p:nvGrpSpPr>
        <p:grpSpPr bwMode="auto">
          <a:xfrm>
            <a:off x="6094425" y="398463"/>
            <a:ext cx="3948126" cy="2678113"/>
            <a:chOff x="3061" y="387"/>
            <a:chExt cx="2487" cy="1687"/>
          </a:xfrm>
        </p:grpSpPr>
        <p:sp>
          <p:nvSpPr>
            <p:cNvPr id="113675" name="AutoShape 4"/>
            <p:cNvSpPr>
              <a:spLocks noChangeArrowheads="1"/>
            </p:cNvSpPr>
            <p:nvPr/>
          </p:nvSpPr>
          <p:spPr bwMode="auto">
            <a:xfrm rot="-1516913">
              <a:off x="3061" y="1071"/>
              <a:ext cx="998" cy="544"/>
            </a:xfrm>
            <a:prstGeom prst="chevron">
              <a:avLst>
                <a:gd name="adj" fmla="val 45864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3676" name="Text Box 5"/>
            <p:cNvSpPr txBox="1">
              <a:spLocks noChangeArrowheads="1"/>
            </p:cNvSpPr>
            <p:nvPr/>
          </p:nvSpPr>
          <p:spPr bwMode="auto">
            <a:xfrm>
              <a:off x="4022" y="387"/>
              <a:ext cx="1526" cy="1687"/>
            </a:xfrm>
            <a:prstGeom prst="rect">
              <a:avLst/>
            </a:prstGeom>
            <a:solidFill>
              <a:srgbClr val="CC3300">
                <a:alpha val="20000"/>
              </a:srgbClr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 b="1">
                  <a:solidFill>
                    <a:srgbClr val="000000"/>
                  </a:solidFill>
                </a:rPr>
                <a:t>Oncology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ER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HER2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Ki67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Genetics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Molecular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400" b="1">
                  <a:solidFill>
                    <a:srgbClr val="CC3300"/>
                  </a:solidFill>
                </a:rPr>
                <a:t>%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400" b="1">
                  <a:solidFill>
                    <a:srgbClr val="CC3300"/>
                  </a:solidFill>
                </a:rPr>
                <a:t>Reproducibility</a:t>
              </a:r>
            </a:p>
          </p:txBody>
        </p:sp>
      </p:grpSp>
      <p:grpSp>
        <p:nvGrpSpPr>
          <p:cNvPr id="473094" name="Group 6"/>
          <p:cNvGrpSpPr>
            <a:grpSpLocks/>
          </p:cNvGrpSpPr>
          <p:nvPr/>
        </p:nvGrpSpPr>
        <p:grpSpPr bwMode="auto">
          <a:xfrm>
            <a:off x="2144739" y="538164"/>
            <a:ext cx="3230563" cy="2678113"/>
            <a:chOff x="573" y="475"/>
            <a:chExt cx="2035" cy="1687"/>
          </a:xfrm>
        </p:grpSpPr>
        <p:sp>
          <p:nvSpPr>
            <p:cNvPr id="113673" name="AutoShape 7"/>
            <p:cNvSpPr>
              <a:spLocks noChangeArrowheads="1"/>
            </p:cNvSpPr>
            <p:nvPr/>
          </p:nvSpPr>
          <p:spPr bwMode="auto">
            <a:xfrm rot="-9365227">
              <a:off x="1837" y="1389"/>
              <a:ext cx="771" cy="317"/>
            </a:xfrm>
            <a:prstGeom prst="chevron">
              <a:avLst>
                <a:gd name="adj" fmla="val 60804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3674" name="Text Box 8"/>
            <p:cNvSpPr txBox="1">
              <a:spLocks noChangeArrowheads="1"/>
            </p:cNvSpPr>
            <p:nvPr/>
          </p:nvSpPr>
          <p:spPr bwMode="auto">
            <a:xfrm>
              <a:off x="573" y="475"/>
              <a:ext cx="1588" cy="1687"/>
            </a:xfrm>
            <a:prstGeom prst="rect">
              <a:avLst/>
            </a:prstGeom>
            <a:solidFill>
              <a:srgbClr val="009999">
                <a:alpha val="30196"/>
              </a:srgb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 b="1">
                  <a:solidFill>
                    <a:srgbClr val="000000"/>
                  </a:solidFill>
                </a:rPr>
                <a:t>Surgery / radiology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Radicality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Extent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Size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Multifocality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Lymph nodes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400" b="1">
                  <a:solidFill>
                    <a:srgbClr val="0000FF"/>
                  </a:solidFill>
                </a:rPr>
                <a:t>mm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400" b="1">
                  <a:solidFill>
                    <a:srgbClr val="0000FF"/>
                  </a:solidFill>
                </a:rPr>
                <a:t>numbers</a:t>
              </a:r>
            </a:p>
          </p:txBody>
        </p:sp>
      </p:grpSp>
      <p:grpSp>
        <p:nvGrpSpPr>
          <p:cNvPr id="473097" name="Group 9"/>
          <p:cNvGrpSpPr>
            <a:grpSpLocks/>
          </p:cNvGrpSpPr>
          <p:nvPr/>
        </p:nvGrpSpPr>
        <p:grpSpPr bwMode="auto">
          <a:xfrm>
            <a:off x="4646633" y="3432177"/>
            <a:ext cx="2747963" cy="2908300"/>
            <a:chOff x="2149" y="2298"/>
            <a:chExt cx="1731" cy="1832"/>
          </a:xfrm>
        </p:grpSpPr>
        <p:sp>
          <p:nvSpPr>
            <p:cNvPr id="113671" name="AutoShape 10"/>
            <p:cNvSpPr>
              <a:spLocks noChangeArrowheads="1"/>
            </p:cNvSpPr>
            <p:nvPr/>
          </p:nvSpPr>
          <p:spPr bwMode="auto">
            <a:xfrm rot="5258809">
              <a:off x="2560" y="2524"/>
              <a:ext cx="633" cy="182"/>
            </a:xfrm>
            <a:prstGeom prst="chevron">
              <a:avLst>
                <a:gd name="adj" fmla="val 8695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3672" name="Text Box 11"/>
            <p:cNvSpPr txBox="1">
              <a:spLocks noChangeArrowheads="1"/>
            </p:cNvSpPr>
            <p:nvPr/>
          </p:nvSpPr>
          <p:spPr bwMode="auto">
            <a:xfrm>
              <a:off x="2149" y="2870"/>
              <a:ext cx="1731" cy="1260"/>
            </a:xfrm>
            <a:prstGeom prst="rect">
              <a:avLst/>
            </a:prstGeom>
            <a:solidFill>
              <a:srgbClr val="FFFF00">
                <a:alpha val="39999"/>
              </a:srgb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 b="1">
                  <a:solidFill>
                    <a:srgbClr val="000000"/>
                  </a:solidFill>
                </a:rPr>
                <a:t>Histology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Benign/malignant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Invasive/in situ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Tumor type/grade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000">
                  <a:solidFill>
                    <a:srgbClr val="000000"/>
                  </a:solidFill>
                </a:rPr>
                <a:t>Immunohistochemistry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v-SE" sz="2400" b="1">
                  <a:solidFill>
                    <a:srgbClr val="000000"/>
                  </a:solidFill>
                </a:rPr>
                <a:t>description</a:t>
              </a:r>
            </a:p>
          </p:txBody>
        </p:sp>
      </p:grpSp>
      <p:sp>
        <p:nvSpPr>
          <p:cNvPr id="473100" name="Rectangle 12"/>
          <p:cNvSpPr>
            <a:spLocks noChangeArrowheads="1"/>
          </p:cNvSpPr>
          <p:nvPr/>
        </p:nvSpPr>
        <p:spPr bwMode="auto">
          <a:xfrm>
            <a:off x="1847852" y="333379"/>
            <a:ext cx="8424863" cy="6048375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9600" b="1">
                <a:solidFill>
                  <a:srgbClr val="C0504D"/>
                </a:solidFill>
                <a:latin typeface="Arial" charset="0"/>
              </a:rPr>
              <a:t>Pathology</a:t>
            </a:r>
          </a:p>
        </p:txBody>
      </p:sp>
    </p:spTree>
    <p:extLst>
      <p:ext uri="{BB962C8B-B14F-4D97-AF65-F5344CB8AC3E}">
        <p14:creationId xmlns:p14="http://schemas.microsoft.com/office/powerpoint/2010/main" val="41075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7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7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7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sv-SE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Large section histology</a:t>
            </a:r>
          </a:p>
        </p:txBody>
      </p:sp>
      <p:pic>
        <p:nvPicPr>
          <p:cNvPr id="171011" name="Picture 3" descr="large section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8" y="1524000"/>
            <a:ext cx="7488239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3508" name="Group 4"/>
          <p:cNvGrpSpPr>
            <a:grpSpLocks/>
          </p:cNvGrpSpPr>
          <p:nvPr/>
        </p:nvGrpSpPr>
        <p:grpSpPr bwMode="auto">
          <a:xfrm>
            <a:off x="3937004" y="3902075"/>
            <a:ext cx="3376613" cy="2624138"/>
            <a:chOff x="1520" y="2458"/>
            <a:chExt cx="2127" cy="1653"/>
          </a:xfrm>
        </p:grpSpPr>
        <p:sp>
          <p:nvSpPr>
            <p:cNvPr id="234501" name="Text Box 5"/>
            <p:cNvSpPr txBox="1">
              <a:spLocks noChangeArrowheads="1"/>
            </p:cNvSpPr>
            <p:nvPr/>
          </p:nvSpPr>
          <p:spPr bwMode="auto">
            <a:xfrm rot="2271">
              <a:off x="2022" y="3447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sv-SE" sz="1800" u="none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12 </a:t>
              </a:r>
              <a:r>
                <a:rPr lang="en-US" altLang="sv-SE" sz="1800" u="none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cm</a:t>
              </a:r>
            </a:p>
          </p:txBody>
        </p:sp>
        <p:sp>
          <p:nvSpPr>
            <p:cNvPr id="2453510" name="Line 6"/>
            <p:cNvSpPr>
              <a:spLocks noChangeShapeType="1"/>
            </p:cNvSpPr>
            <p:nvPr/>
          </p:nvSpPr>
          <p:spPr bwMode="auto">
            <a:xfrm rot="-1432468">
              <a:off x="1520" y="3343"/>
              <a:ext cx="1632" cy="768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3511" name="Line 7"/>
            <p:cNvSpPr>
              <a:spLocks noChangeShapeType="1"/>
            </p:cNvSpPr>
            <p:nvPr/>
          </p:nvSpPr>
          <p:spPr bwMode="auto">
            <a:xfrm rot="20167532" flipV="1">
              <a:off x="3035" y="2458"/>
              <a:ext cx="612" cy="1227"/>
            </a:xfrm>
            <a:prstGeom prst="line">
              <a:avLst/>
            </a:prstGeom>
            <a:noFill/>
            <a:ln w="158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504" name="Text Box 8"/>
            <p:cNvSpPr txBox="1">
              <a:spLocks noChangeArrowheads="1"/>
            </p:cNvSpPr>
            <p:nvPr/>
          </p:nvSpPr>
          <p:spPr bwMode="auto">
            <a:xfrm rot="16200000">
              <a:off x="2980" y="2882"/>
              <a:ext cx="43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sv-SE" sz="1800" u="none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9 </a:t>
              </a:r>
              <a:r>
                <a:rPr lang="en-US" altLang="sv-SE" sz="1800" u="none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1386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5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52836" y="2168857"/>
            <a:ext cx="7344816" cy="5508614"/>
          </a:xfrm>
          <a:prstGeom prst="rect">
            <a:avLst/>
          </a:prstGeom>
          <a:noFill/>
          <a:ln>
            <a:noFill/>
          </a:ln>
          <a:effectLst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undad rektangulär 2"/>
          <p:cNvSpPr/>
          <p:nvPr/>
        </p:nvSpPr>
        <p:spPr>
          <a:xfrm>
            <a:off x="7752187" y="1196752"/>
            <a:ext cx="2664296" cy="2376264"/>
          </a:xfrm>
          <a:prstGeom prst="wedgeRoundRectCallout">
            <a:avLst/>
          </a:prstGeom>
          <a:solidFill>
            <a:schemeClr val="accent5">
              <a:lumMod val="50000"/>
            </a:schemeClr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Extent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>
                <a:solidFill>
                  <a:srgbClr val="FFFFFF"/>
                </a:solidFill>
              </a:rPr>
              <a:t>Distribution</a:t>
            </a:r>
          </a:p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Size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Heterogeneity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Margins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>
                <a:solidFill>
                  <a:srgbClr val="FFFFFF"/>
                </a:solidFill>
              </a:rPr>
              <a:t>R-P </a:t>
            </a:r>
            <a:r>
              <a:rPr lang="sv-SE" dirty="0" err="1">
                <a:solidFill>
                  <a:srgbClr val="FFFFFF"/>
                </a:solidFill>
              </a:rPr>
              <a:t>correlation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4" name="Rundad rektangulär 3"/>
          <p:cNvSpPr/>
          <p:nvPr/>
        </p:nvSpPr>
        <p:spPr>
          <a:xfrm>
            <a:off x="4511824" y="1340768"/>
            <a:ext cx="2448272" cy="2376264"/>
          </a:xfrm>
          <a:prstGeom prst="wedgeRoundRectCallout">
            <a:avLst/>
          </a:prstGeom>
          <a:solidFill>
            <a:srgbClr val="009999"/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Molecular</a:t>
            </a:r>
            <a:r>
              <a:rPr lang="sv-SE" dirty="0">
                <a:solidFill>
                  <a:srgbClr val="FFFFFF"/>
                </a:solidFill>
              </a:rPr>
              <a:t> </a:t>
            </a:r>
            <a:r>
              <a:rPr lang="sv-SE" dirty="0" err="1">
                <a:solidFill>
                  <a:srgbClr val="FFFFFF"/>
                </a:solidFill>
              </a:rPr>
              <a:t>phenotype</a:t>
            </a:r>
            <a:r>
              <a:rPr lang="sv-SE" dirty="0">
                <a:solidFill>
                  <a:srgbClr val="FFFFFF"/>
                </a:solidFill>
              </a:rPr>
              <a:t> </a:t>
            </a:r>
          </a:p>
          <a:p>
            <a:pPr algn="ctr" defTabSz="914210"/>
            <a:r>
              <a:rPr lang="sv-SE" dirty="0">
                <a:solidFill>
                  <a:srgbClr val="FFFFFF"/>
                </a:solidFill>
              </a:rPr>
              <a:t>(ER, PR, HER2, Ki67, CK5/6, CK14, EGFR)</a:t>
            </a:r>
          </a:p>
          <a:p>
            <a:pPr algn="ctr" defTabSz="914210"/>
            <a:r>
              <a:rPr lang="sv-SE" dirty="0">
                <a:solidFill>
                  <a:srgbClr val="FFFFFF"/>
                </a:solidFill>
              </a:rPr>
              <a:t>+ E-</a:t>
            </a:r>
            <a:r>
              <a:rPr lang="sv-SE" dirty="0" err="1">
                <a:solidFill>
                  <a:srgbClr val="FFFFFF"/>
                </a:solidFill>
              </a:rPr>
              <a:t>cadherin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>
                <a:solidFill>
                  <a:srgbClr val="FFFFFF"/>
                </a:solidFill>
              </a:rPr>
              <a:t>+D2-40</a:t>
            </a:r>
          </a:p>
          <a:p>
            <a:pPr algn="ctr" defTabSz="914210"/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5" name="Rundad rektangulär 4"/>
          <p:cNvSpPr/>
          <p:nvPr/>
        </p:nvSpPr>
        <p:spPr>
          <a:xfrm>
            <a:off x="1919536" y="2204864"/>
            <a:ext cx="2664296" cy="2376264"/>
          </a:xfrm>
          <a:prstGeom prst="wedgeRoundRectCallout">
            <a:avLst/>
          </a:prstGeom>
          <a:solidFill>
            <a:srgbClr val="6AB6BE"/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10"/>
            <a:r>
              <a:rPr lang="sv-SE" dirty="0">
                <a:solidFill>
                  <a:srgbClr val="FFFFFF"/>
                </a:solidFill>
              </a:rPr>
              <a:t>LN status</a:t>
            </a:r>
          </a:p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Margins</a:t>
            </a:r>
            <a:endParaRPr lang="sv-SE" dirty="0">
              <a:solidFill>
                <a:srgbClr val="FFFFFF"/>
              </a:solidFill>
            </a:endParaRPr>
          </a:p>
          <a:p>
            <a:pPr algn="ctr" defTabSz="914210"/>
            <a:r>
              <a:rPr lang="sv-SE" dirty="0" err="1">
                <a:solidFill>
                  <a:srgbClr val="FFFFFF"/>
                </a:solidFill>
              </a:rPr>
              <a:t>Additional</a:t>
            </a:r>
            <a:r>
              <a:rPr lang="sv-SE" dirty="0">
                <a:solidFill>
                  <a:srgbClr val="FFFFFF"/>
                </a:solidFill>
              </a:rPr>
              <a:t> lesions</a:t>
            </a:r>
          </a:p>
          <a:p>
            <a:pPr algn="ctr" defTabSz="914210"/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Standardformgivning">
  <a:themeElements>
    <a:clrScheme name="Standardformgivn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I">
  <a:themeElements>
    <a:clrScheme name="Copy of mast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py of mas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py of mas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py of mas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mas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mas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py of 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2089</Words>
  <Application>Microsoft Office PowerPoint</Application>
  <PresentationFormat>Bredbild</PresentationFormat>
  <Paragraphs>446</Paragraphs>
  <Slides>37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16</vt:i4>
      </vt:variant>
      <vt:variant>
        <vt:lpstr>Bildrubriker</vt:lpstr>
      </vt:variant>
      <vt:variant>
        <vt:i4>37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Times New Roman</vt:lpstr>
      <vt:lpstr>Wingdings</vt:lpstr>
      <vt:lpstr>1_Standardformgivning</vt:lpstr>
      <vt:lpstr>Standardformgivning</vt:lpstr>
      <vt:lpstr>17_Standardformgivning</vt:lpstr>
      <vt:lpstr>16_Standardformgivning</vt:lpstr>
      <vt:lpstr>5_Standardformgivning</vt:lpstr>
      <vt:lpstr>3_Standardformgivning</vt:lpstr>
      <vt:lpstr>2_MEI</vt:lpstr>
      <vt:lpstr>8_Standardformgivning</vt:lpstr>
      <vt:lpstr>10_Standardformgivning</vt:lpstr>
      <vt:lpstr>14_Standardformgivning</vt:lpstr>
      <vt:lpstr>26_Standardformgivning</vt:lpstr>
      <vt:lpstr>1_Office Theme</vt:lpstr>
      <vt:lpstr>5_Office-tema</vt:lpstr>
      <vt:lpstr>2_Standardformgivning</vt:lpstr>
      <vt:lpstr>1_Office-tema</vt:lpstr>
      <vt:lpstr>4_Standardformgivning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Large section histology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Cumulative survival in early (in situ and &lt;15 mm invasive) breast carcinomas, Falun, 1996-1998</vt:lpstr>
      <vt:lpstr>Life expectancy of screen-detected  invasive breast cancer</vt:lpstr>
      <vt:lpstr>Carcinomas by detection mode and tumor size, Falun 1996-2003</vt:lpstr>
      <vt:lpstr>Molecular characteristics of early vs more advanced invasive breast carcinomas</vt:lpstr>
      <vt:lpstr>PowerPoint-presentation</vt:lpstr>
      <vt:lpstr>Cumulative survival in 499 invasive breast carcinoma cases by distribution of the invasive component, Falun, 1996-1998</vt:lpstr>
      <vt:lpstr>PowerPoint-presentation</vt:lpstr>
      <vt:lpstr>PowerPoint-presentation</vt:lpstr>
      <vt:lpstr> Invasive tumor focality by St Gallen 2013 molecular phenotypes, Dalarna County, 2008-13 </vt:lpstr>
      <vt:lpstr>PowerPoint-presentation</vt:lpstr>
      <vt:lpstr>Cumulative survival in 499 invasive breast carcinoma cases by distribution of the invasive component, Falun, 1996-1998</vt:lpstr>
      <vt:lpstr>Diffuse invasive cancer</vt:lpstr>
      <vt:lpstr>Diffuse invasive carcinomas</vt:lpstr>
      <vt:lpstr>PowerPoint-presentation</vt:lpstr>
      <vt:lpstr>PowerPoint-presentation</vt:lpstr>
      <vt:lpstr>PowerPoint-presentation</vt:lpstr>
      <vt:lpstr>Diffuse in situ cancer</vt:lpstr>
      <vt:lpstr>PowerPoint-presentation</vt:lpstr>
      <vt:lpstr>PowerPoint-presentation</vt:lpstr>
      <vt:lpstr> Breast cancer pathology - a manifesto for optimal care  </vt:lpstr>
      <vt:lpstr>Conclusion:</vt:lpstr>
    </vt:vector>
  </TitlesOfParts>
  <Company>Landstinget Dalarna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26th European Congress of Pathology</dc:title>
  <dc:creator>Tot Tibor /Laboratoriemedicin Dalarna /Falun</dc:creator>
  <cp:lastModifiedBy>Tot Tibor /Laboratoriemedicin Dalarna /Falun</cp:lastModifiedBy>
  <cp:revision>68</cp:revision>
  <dcterms:created xsi:type="dcterms:W3CDTF">2014-07-12T12:55:53Z</dcterms:created>
  <dcterms:modified xsi:type="dcterms:W3CDTF">2015-08-01T10:59:59Z</dcterms:modified>
</cp:coreProperties>
</file>