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tiff" ContentType="image/tif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53" r:id="rId2"/>
    <p:sldId id="354" r:id="rId3"/>
    <p:sldId id="256" r:id="rId4"/>
    <p:sldId id="308" r:id="rId5"/>
    <p:sldId id="311" r:id="rId6"/>
    <p:sldId id="272" r:id="rId7"/>
    <p:sldId id="331" r:id="rId8"/>
    <p:sldId id="335" r:id="rId9"/>
    <p:sldId id="352" r:id="rId10"/>
    <p:sldId id="334" r:id="rId11"/>
    <p:sldId id="344" r:id="rId12"/>
    <p:sldId id="346" r:id="rId13"/>
    <p:sldId id="350" r:id="rId14"/>
    <p:sldId id="349" r:id="rId15"/>
    <p:sldId id="348" r:id="rId16"/>
    <p:sldId id="339" r:id="rId17"/>
    <p:sldId id="345" r:id="rId18"/>
    <p:sldId id="340" r:id="rId19"/>
    <p:sldId id="341" r:id="rId20"/>
    <p:sldId id="351" r:id="rId21"/>
    <p:sldId id="355"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9"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9"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9"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9"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9" charset="-128"/>
        <a:cs typeface="+mn-cs"/>
      </a:defRPr>
    </a:lvl5pPr>
    <a:lvl6pPr marL="2286000" algn="l" defTabSz="914400" rtl="0" eaLnBrk="1" latinLnBrk="0" hangingPunct="1">
      <a:defRPr kern="1200">
        <a:solidFill>
          <a:schemeClr val="tx1"/>
        </a:solidFill>
        <a:latin typeface="Arial" charset="0"/>
        <a:ea typeface="ＭＳ Ｐゴシック" pitchFamily="-109" charset="-128"/>
        <a:cs typeface="+mn-cs"/>
      </a:defRPr>
    </a:lvl6pPr>
    <a:lvl7pPr marL="2743200" algn="l" defTabSz="914400" rtl="0" eaLnBrk="1" latinLnBrk="0" hangingPunct="1">
      <a:defRPr kern="1200">
        <a:solidFill>
          <a:schemeClr val="tx1"/>
        </a:solidFill>
        <a:latin typeface="Arial" charset="0"/>
        <a:ea typeface="ＭＳ Ｐゴシック" pitchFamily="-109" charset="-128"/>
        <a:cs typeface="+mn-cs"/>
      </a:defRPr>
    </a:lvl7pPr>
    <a:lvl8pPr marL="3200400" algn="l" defTabSz="914400" rtl="0" eaLnBrk="1" latinLnBrk="0" hangingPunct="1">
      <a:defRPr kern="1200">
        <a:solidFill>
          <a:schemeClr val="tx1"/>
        </a:solidFill>
        <a:latin typeface="Arial" charset="0"/>
        <a:ea typeface="ＭＳ Ｐゴシック" pitchFamily="-109" charset="-128"/>
        <a:cs typeface="+mn-cs"/>
      </a:defRPr>
    </a:lvl8pPr>
    <a:lvl9pPr marL="3657600" algn="l" defTabSz="914400" rtl="0" eaLnBrk="1" latinLnBrk="0" hangingPunct="1">
      <a:defRPr kern="1200">
        <a:solidFill>
          <a:schemeClr val="tx1"/>
        </a:solidFill>
        <a:latin typeface="Arial"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7023"/>
    <a:srgbClr val="EC6114"/>
    <a:srgbClr val="FD0FE1"/>
    <a:srgbClr val="DDDDDD"/>
    <a:srgbClr val="00605E"/>
    <a:srgbClr val="000066"/>
    <a:srgbClr val="008080"/>
    <a:srgbClr val="777777"/>
    <a:srgbClr val="737373"/>
    <a:srgbClr val="C97A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971" autoAdjust="0"/>
    <p:restoredTop sz="97436" autoAdjust="0"/>
  </p:normalViewPr>
  <p:slideViewPr>
    <p:cSldViewPr snapToGrid="0">
      <p:cViewPr>
        <p:scale>
          <a:sx n="75" d="100"/>
          <a:sy n="75" d="100"/>
        </p:scale>
        <p:origin x="-990" y="1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9" charset="0"/>
              </a:defRPr>
            </a:lvl1pPr>
          </a:lstStyle>
          <a:p>
            <a:endParaRPr lang="en-US" dirty="0"/>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9" charset="0"/>
              </a:defRPr>
            </a:lvl1pPr>
          </a:lstStyle>
          <a:p>
            <a:fld id="{BAB9A63F-7F5D-4AC8-9449-5F6B81D6EAFE}" type="datetime1">
              <a:rPr lang="en-US"/>
              <a:pPr/>
              <a:t>11/17/2014</a:t>
            </a:fld>
            <a:endParaRPr lang="en-US" dirty="0"/>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9" charset="0"/>
              </a:defRPr>
            </a:lvl1pPr>
          </a:lstStyle>
          <a:p>
            <a:endParaRPr lang="en-US" dirty="0"/>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09" charset="0"/>
              </a:defRPr>
            </a:lvl1pPr>
          </a:lstStyle>
          <a:p>
            <a:fld id="{2AABA098-4112-4787-91FA-7608225D2C7C}" type="slidenum">
              <a:rPr lang="en-US"/>
              <a:pPr/>
              <a:t>‹#›</a:t>
            </a:fld>
            <a:endParaRPr lang="en-US" dirty="0"/>
          </a:p>
        </p:txBody>
      </p:sp>
    </p:spTree>
    <p:extLst>
      <p:ext uri="{BB962C8B-B14F-4D97-AF65-F5344CB8AC3E}">
        <p14:creationId xmlns:p14="http://schemas.microsoft.com/office/powerpoint/2010/main" xmlns="" val="565476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07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8CF4F435-6428-4A9E-8F74-4C329A68D59F}" type="datetime1">
              <a:rPr lang="en-US"/>
              <a:pPr/>
              <a:t>11/17/2014</a:t>
            </a:fld>
            <a:endParaRPr lang="en-US" dirty="0"/>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07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62697F9-D2B8-411E-90DD-7F2CF13EC24D}" type="slidenum">
              <a:rPr lang="en-US"/>
              <a:pPr/>
              <a:t>‹#›</a:t>
            </a:fld>
            <a:endParaRPr lang="en-US" dirty="0"/>
          </a:p>
        </p:txBody>
      </p:sp>
    </p:spTree>
    <p:extLst>
      <p:ext uri="{BB962C8B-B14F-4D97-AF65-F5344CB8AC3E}">
        <p14:creationId xmlns:p14="http://schemas.microsoft.com/office/powerpoint/2010/main" xmlns="" val="163258341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80" charset="0"/>
        <a:ea typeface="ＭＳ Ｐゴシック" pitchFamily="-109"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80"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0"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0"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0" charset="0"/>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CF4F435-6428-4A9E-8F74-4C329A68D59F}" type="datetime1">
              <a:rPr lang="en-US" smtClean="0"/>
              <a:pPr/>
              <a:t>11/17/2014</a:t>
            </a:fld>
            <a:endParaRPr lang="en-US" dirty="0"/>
          </a:p>
        </p:txBody>
      </p:sp>
      <p:sp>
        <p:nvSpPr>
          <p:cNvPr id="5" name="Slide Number Placeholder 4"/>
          <p:cNvSpPr>
            <a:spLocks noGrp="1"/>
          </p:cNvSpPr>
          <p:nvPr>
            <p:ph type="sldNum" sz="quarter" idx="11"/>
          </p:nvPr>
        </p:nvSpPr>
        <p:spPr/>
        <p:txBody>
          <a:bodyPr/>
          <a:lstStyle/>
          <a:p>
            <a:fld id="{D62697F9-D2B8-411E-90DD-7F2CF13EC24D}" type="slidenum">
              <a:rPr lang="en-US" smtClean="0"/>
              <a:pPr/>
              <a:t>4</a:t>
            </a:fld>
            <a:endParaRPr lang="en-US" dirty="0"/>
          </a:p>
        </p:txBody>
      </p:sp>
    </p:spTree>
    <p:extLst>
      <p:ext uri="{BB962C8B-B14F-4D97-AF65-F5344CB8AC3E}">
        <p14:creationId xmlns:p14="http://schemas.microsoft.com/office/powerpoint/2010/main" xmlns="" val="420891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1</a:t>
            </a:r>
            <a:r>
              <a:rPr lang="en-US" altLang="zh-CN" baseline="0" dirty="0" smtClean="0"/>
              <a:t> </a:t>
            </a:r>
            <a:r>
              <a:rPr lang="zh-CN" altLang="en-US" baseline="0" dirty="0" smtClean="0"/>
              <a:t>度＝</a:t>
            </a:r>
            <a:r>
              <a:rPr lang="en-US" altLang="zh-CN" baseline="0" dirty="0" smtClean="0"/>
              <a:t>1000 </a:t>
            </a:r>
            <a:r>
              <a:rPr lang="en-US" altLang="zh-CN" baseline="0" dirty="0" err="1" smtClean="0"/>
              <a:t>Wh</a:t>
            </a:r>
            <a:r>
              <a:rPr lang="en-US" altLang="zh-CN" baseline="0" dirty="0" smtClean="0"/>
              <a:t> = 1000 * 3600 =3.6 E-7 J = 3600 </a:t>
            </a:r>
            <a:r>
              <a:rPr lang="en-US" altLang="zh-CN" baseline="0" dirty="0" err="1" smtClean="0"/>
              <a:t>kj</a:t>
            </a:r>
            <a:endParaRPr lang="en-US" altLang="zh-CN" baseline="0" dirty="0" smtClean="0"/>
          </a:p>
          <a:p>
            <a:r>
              <a:rPr lang="en-US" baseline="0" dirty="0" smtClean="0"/>
              <a:t>For 50 W light bulb to 24 hours, it requires 1200 </a:t>
            </a:r>
            <a:r>
              <a:rPr lang="en-US" baseline="0" dirty="0" err="1" smtClean="0"/>
              <a:t>Wh</a:t>
            </a:r>
            <a:r>
              <a:rPr lang="en-US" baseline="0" dirty="0" smtClean="0"/>
              <a:t> = 1.2 </a:t>
            </a:r>
            <a:r>
              <a:rPr lang="zh-CN" altLang="en-US" baseline="0" dirty="0" smtClean="0"/>
              <a:t>度。</a:t>
            </a:r>
            <a:endParaRPr lang="en-US" altLang="zh-CN" baseline="0" dirty="0" smtClean="0"/>
          </a:p>
          <a:p>
            <a:r>
              <a:rPr lang="en-US" altLang="zh-CN" baseline="0" dirty="0" smtClean="0"/>
              <a:t>Each liter VRB can support 0.6 h for a 50 W light bulb. </a:t>
            </a:r>
          </a:p>
          <a:p>
            <a:endParaRPr lang="en-US" baseline="0" dirty="0" smtClean="0"/>
          </a:p>
          <a:p>
            <a:r>
              <a:rPr lang="en-US" baseline="0" dirty="0" smtClean="0"/>
              <a:t>30 KWh/US/day. 1500 KWh (1.5 </a:t>
            </a:r>
            <a:r>
              <a:rPr lang="en-US" baseline="0" dirty="0" err="1" smtClean="0"/>
              <a:t>MWh</a:t>
            </a:r>
            <a:r>
              <a:rPr lang="en-US" baseline="0" dirty="0" smtClean="0"/>
              <a:t>) for 50 household. 150 </a:t>
            </a:r>
            <a:r>
              <a:rPr lang="en-US" baseline="0" dirty="0" err="1" smtClean="0"/>
              <a:t>kL</a:t>
            </a:r>
            <a:r>
              <a:rPr lang="en-US" baseline="0" dirty="0" smtClean="0"/>
              <a:t>= 150 m</a:t>
            </a:r>
            <a:r>
              <a:rPr lang="en-US" baseline="30000" dirty="0" smtClean="0"/>
              <a:t>3</a:t>
            </a:r>
            <a:r>
              <a:rPr lang="en-US" baseline="0" dirty="0" smtClean="0"/>
              <a:t> (ca. 1 </a:t>
            </a:r>
            <a:r>
              <a:rPr lang="en-US" baseline="0" dirty="0" err="1" smtClean="0"/>
              <a:t>MWh</a:t>
            </a:r>
            <a:r>
              <a:rPr lang="en-US" baseline="0" dirty="0" smtClean="0"/>
              <a:t> = 100 m</a:t>
            </a:r>
            <a:r>
              <a:rPr lang="en-US" baseline="30000" dirty="0" smtClean="0"/>
              <a:t>3</a:t>
            </a:r>
            <a:r>
              <a:rPr lang="en-US" baseline="0" dirty="0" smtClean="0"/>
              <a:t> and costs 0.5 M USD).</a:t>
            </a:r>
          </a:p>
          <a:p>
            <a:endParaRPr lang="en-US" baseline="0" dirty="0" smtClean="0"/>
          </a:p>
          <a:p>
            <a:endParaRPr lang="en-US" baseline="0" dirty="0" smtClean="0"/>
          </a:p>
          <a:p>
            <a:r>
              <a:rPr lang="en-US" dirty="0" smtClean="0"/>
              <a:t>http://</a:t>
            </a:r>
            <a:r>
              <a:rPr lang="en-US" dirty="0" err="1" smtClean="0"/>
              <a:t>www.eia.gov</a:t>
            </a:r>
            <a:r>
              <a:rPr lang="en-US" dirty="0" smtClean="0"/>
              <a:t>/tools/</a:t>
            </a:r>
            <a:r>
              <a:rPr lang="en-US" dirty="0" err="1" smtClean="0"/>
              <a:t>faqs</a:t>
            </a:r>
            <a:r>
              <a:rPr lang="en-US" dirty="0" smtClean="0"/>
              <a:t>/</a:t>
            </a:r>
            <a:r>
              <a:rPr lang="en-US" dirty="0" err="1" smtClean="0"/>
              <a:t>faq.cfm?id</a:t>
            </a:r>
            <a:r>
              <a:rPr lang="en-US" dirty="0" smtClean="0"/>
              <a:t>=97&amp;t=3</a:t>
            </a:r>
          </a:p>
          <a:p>
            <a:r>
              <a:rPr lang="en-US" dirty="0" smtClean="0"/>
              <a:t>In 2012, the average annual electricity consumption for a U.S. residential utility customer was 10,837 kWh, an average of 903 </a:t>
            </a:r>
            <a:r>
              <a:rPr lang="en-US" dirty="0" err="1" smtClean="0"/>
              <a:t>kilowatthours</a:t>
            </a:r>
            <a:r>
              <a:rPr lang="en-US" dirty="0" smtClean="0"/>
              <a:t> (kWh) per month. Louisiana had the highest annual consumption at 15,046 kWh and Maine the lowest at 6,367 kWh.</a:t>
            </a:r>
            <a:endParaRPr lang="en-US" dirty="0"/>
          </a:p>
        </p:txBody>
      </p:sp>
      <p:sp>
        <p:nvSpPr>
          <p:cNvPr id="4" name="Date Placeholder 3"/>
          <p:cNvSpPr>
            <a:spLocks noGrp="1"/>
          </p:cNvSpPr>
          <p:nvPr>
            <p:ph type="dt" idx="10"/>
          </p:nvPr>
        </p:nvSpPr>
        <p:spPr/>
        <p:txBody>
          <a:bodyPr/>
          <a:lstStyle/>
          <a:p>
            <a:fld id="{8CF4F435-6428-4A9E-8F74-4C329A68D59F}" type="datetime1">
              <a:rPr lang="en-US" smtClean="0"/>
              <a:pPr/>
              <a:t>11/17/2014</a:t>
            </a:fld>
            <a:endParaRPr lang="en-US" dirty="0"/>
          </a:p>
        </p:txBody>
      </p:sp>
      <p:sp>
        <p:nvSpPr>
          <p:cNvPr id="5" name="Slide Number Placeholder 4"/>
          <p:cNvSpPr>
            <a:spLocks noGrp="1"/>
          </p:cNvSpPr>
          <p:nvPr>
            <p:ph type="sldNum" sz="quarter" idx="11"/>
          </p:nvPr>
        </p:nvSpPr>
        <p:spPr/>
        <p:txBody>
          <a:bodyPr/>
          <a:lstStyle/>
          <a:p>
            <a:fld id="{D62697F9-D2B8-411E-90DD-7F2CF13EC24D}" type="slidenum">
              <a:rPr lang="en-US" smtClean="0"/>
              <a:pPr/>
              <a:t>5</a:t>
            </a:fld>
            <a:endParaRPr lang="en-US" dirty="0"/>
          </a:p>
        </p:txBody>
      </p:sp>
    </p:spTree>
    <p:extLst>
      <p:ext uri="{BB962C8B-B14F-4D97-AF65-F5344CB8AC3E}">
        <p14:creationId xmlns:p14="http://schemas.microsoft.com/office/powerpoint/2010/main" xmlns="" val="315174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H2-Br2 flow:</a:t>
            </a:r>
            <a:r>
              <a:rPr lang="en-US" baseline="0" dirty="0" smtClean="0"/>
              <a:t> </a:t>
            </a:r>
            <a:r>
              <a:rPr lang="en-US" baseline="0" dirty="0" err="1" smtClean="0"/>
              <a:t>Braf</a:t>
            </a:r>
            <a:r>
              <a:rPr lang="en-US" baseline="0" dirty="0" smtClean="0"/>
              <a:t>,</a:t>
            </a:r>
            <a:r>
              <a:rPr lang="en-US" dirty="0" smtClean="0"/>
              <a:t> 2013 Nat. </a:t>
            </a:r>
            <a:r>
              <a:rPr lang="en-US" dirty="0" err="1" smtClean="0"/>
              <a:t>Commn</a:t>
            </a:r>
            <a:r>
              <a:rPr lang="en-US" dirty="0" smtClean="0"/>
              <a:t>.</a:t>
            </a:r>
            <a:endParaRPr lang="en-US" dirty="0"/>
          </a:p>
        </p:txBody>
      </p:sp>
      <p:sp>
        <p:nvSpPr>
          <p:cNvPr id="4" name="Date Placeholder 3"/>
          <p:cNvSpPr>
            <a:spLocks noGrp="1"/>
          </p:cNvSpPr>
          <p:nvPr>
            <p:ph type="dt" idx="10"/>
          </p:nvPr>
        </p:nvSpPr>
        <p:spPr/>
        <p:txBody>
          <a:bodyPr/>
          <a:lstStyle/>
          <a:p>
            <a:fld id="{8CF4F435-6428-4A9E-8F74-4C329A68D59F}" type="datetime1">
              <a:rPr lang="en-US" smtClean="0"/>
              <a:pPr/>
              <a:t>11/17/2014</a:t>
            </a:fld>
            <a:endParaRPr lang="en-US" dirty="0"/>
          </a:p>
        </p:txBody>
      </p:sp>
      <p:sp>
        <p:nvSpPr>
          <p:cNvPr id="5" name="Slide Number Placeholder 4"/>
          <p:cNvSpPr>
            <a:spLocks noGrp="1"/>
          </p:cNvSpPr>
          <p:nvPr>
            <p:ph type="sldNum" sz="quarter" idx="11"/>
          </p:nvPr>
        </p:nvSpPr>
        <p:spPr/>
        <p:txBody>
          <a:bodyPr/>
          <a:lstStyle/>
          <a:p>
            <a:fld id="{D62697F9-D2B8-411E-90DD-7F2CF13EC24D}" type="slidenum">
              <a:rPr lang="en-US" smtClean="0"/>
              <a:pPr/>
              <a:t>6</a:t>
            </a:fld>
            <a:endParaRPr lang="en-US" dirty="0"/>
          </a:p>
        </p:txBody>
      </p:sp>
    </p:spTree>
    <p:extLst>
      <p:ext uri="{BB962C8B-B14F-4D97-AF65-F5344CB8AC3E}">
        <p14:creationId xmlns:p14="http://schemas.microsoft.com/office/powerpoint/2010/main" xmlns="" val="1172087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CF4F435-6428-4A9E-8F74-4C329A68D59F}" type="datetime1">
              <a:rPr lang="en-US" smtClean="0"/>
              <a:pPr/>
              <a:t>11/17/2014</a:t>
            </a:fld>
            <a:endParaRPr lang="en-US" dirty="0"/>
          </a:p>
        </p:txBody>
      </p:sp>
      <p:sp>
        <p:nvSpPr>
          <p:cNvPr id="5" name="Slide Number Placeholder 4"/>
          <p:cNvSpPr>
            <a:spLocks noGrp="1"/>
          </p:cNvSpPr>
          <p:nvPr>
            <p:ph type="sldNum" sz="quarter" idx="11"/>
          </p:nvPr>
        </p:nvSpPr>
        <p:spPr/>
        <p:txBody>
          <a:bodyPr/>
          <a:lstStyle/>
          <a:p>
            <a:fld id="{D62697F9-D2B8-411E-90DD-7F2CF13EC24D}" type="slidenum">
              <a:rPr lang="en-US" smtClean="0"/>
              <a:pPr/>
              <a:t>8</a:t>
            </a:fld>
            <a:endParaRPr lang="en-US" dirty="0"/>
          </a:p>
        </p:txBody>
      </p:sp>
    </p:spTree>
    <p:extLst>
      <p:ext uri="{BB962C8B-B14F-4D97-AF65-F5344CB8AC3E}">
        <p14:creationId xmlns:p14="http://schemas.microsoft.com/office/powerpoint/2010/main" xmlns="" val="273741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Perchlorate ClO</a:t>
            </a:r>
            <a:r>
              <a:rPr lang="en-US" baseline="-25000" dirty="0" smtClean="0"/>
              <a:t>4</a:t>
            </a:r>
            <a:r>
              <a:rPr lang="en-US" baseline="30000" dirty="0" smtClean="0"/>
              <a:t>-</a:t>
            </a:r>
            <a:r>
              <a:rPr lang="en-US" baseline="0" dirty="0" smtClean="0"/>
              <a:t>. </a:t>
            </a:r>
            <a:endParaRPr lang="en-US" baseline="30000" dirty="0"/>
          </a:p>
        </p:txBody>
      </p:sp>
      <p:sp>
        <p:nvSpPr>
          <p:cNvPr id="4" name="Date Placeholder 3"/>
          <p:cNvSpPr>
            <a:spLocks noGrp="1"/>
          </p:cNvSpPr>
          <p:nvPr>
            <p:ph type="dt" idx="10"/>
          </p:nvPr>
        </p:nvSpPr>
        <p:spPr/>
        <p:txBody>
          <a:bodyPr/>
          <a:lstStyle/>
          <a:p>
            <a:fld id="{8CF4F435-6428-4A9E-8F74-4C329A68D59F}" type="datetime1">
              <a:rPr lang="en-US" smtClean="0"/>
              <a:pPr/>
              <a:t>11/17/2014</a:t>
            </a:fld>
            <a:endParaRPr lang="en-US" dirty="0"/>
          </a:p>
        </p:txBody>
      </p:sp>
      <p:sp>
        <p:nvSpPr>
          <p:cNvPr id="5" name="Slide Number Placeholder 4"/>
          <p:cNvSpPr>
            <a:spLocks noGrp="1"/>
          </p:cNvSpPr>
          <p:nvPr>
            <p:ph type="sldNum" sz="quarter" idx="11"/>
          </p:nvPr>
        </p:nvSpPr>
        <p:spPr/>
        <p:txBody>
          <a:bodyPr/>
          <a:lstStyle/>
          <a:p>
            <a:fld id="{D62697F9-D2B8-411E-90DD-7F2CF13EC24D}" type="slidenum">
              <a:rPr lang="en-US" smtClean="0"/>
              <a:pPr/>
              <a:t>10</a:t>
            </a:fld>
            <a:endParaRPr lang="en-US" dirty="0"/>
          </a:p>
        </p:txBody>
      </p:sp>
    </p:spTree>
    <p:extLst>
      <p:ext uri="{BB962C8B-B14F-4D97-AF65-F5344CB8AC3E}">
        <p14:creationId xmlns:p14="http://schemas.microsoft.com/office/powerpoint/2010/main" xmlns="" val="132848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 shift is due to the positive</a:t>
            </a:r>
            <a:r>
              <a:rPr lang="en-US" baseline="0" dirty="0" smtClean="0"/>
              <a:t> charged ammonium cation.</a:t>
            </a:r>
            <a:endParaRPr lang="en-US" dirty="0"/>
          </a:p>
        </p:txBody>
      </p:sp>
      <p:sp>
        <p:nvSpPr>
          <p:cNvPr id="4" name="Date Placeholder 3"/>
          <p:cNvSpPr>
            <a:spLocks noGrp="1"/>
          </p:cNvSpPr>
          <p:nvPr>
            <p:ph type="dt" idx="10"/>
          </p:nvPr>
        </p:nvSpPr>
        <p:spPr/>
        <p:txBody>
          <a:bodyPr/>
          <a:lstStyle/>
          <a:p>
            <a:fld id="{8CF4F435-6428-4A9E-8F74-4C329A68D59F}" type="datetime1">
              <a:rPr lang="en-US" smtClean="0"/>
              <a:pPr/>
              <a:t>11/17/2014</a:t>
            </a:fld>
            <a:endParaRPr lang="en-US" dirty="0"/>
          </a:p>
        </p:txBody>
      </p:sp>
      <p:sp>
        <p:nvSpPr>
          <p:cNvPr id="5" name="Slide Number Placeholder 4"/>
          <p:cNvSpPr>
            <a:spLocks noGrp="1"/>
          </p:cNvSpPr>
          <p:nvPr>
            <p:ph type="sldNum" sz="quarter" idx="11"/>
          </p:nvPr>
        </p:nvSpPr>
        <p:spPr/>
        <p:txBody>
          <a:bodyPr/>
          <a:lstStyle/>
          <a:p>
            <a:fld id="{D62697F9-D2B8-411E-90DD-7F2CF13EC24D}" type="slidenum">
              <a:rPr lang="en-US" smtClean="0"/>
              <a:pPr/>
              <a:t>17</a:t>
            </a:fld>
            <a:endParaRPr lang="en-US" dirty="0"/>
          </a:p>
        </p:txBody>
      </p:sp>
    </p:spTree>
    <p:extLst>
      <p:ext uri="{BB962C8B-B14F-4D97-AF65-F5344CB8AC3E}">
        <p14:creationId xmlns:p14="http://schemas.microsoft.com/office/powerpoint/2010/main" xmlns="" val="3329238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Title_Background.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6" descr="Title_Footer.png"/>
          <p:cNvPicPr>
            <a:picLocks noChangeAspect="1"/>
          </p:cNvPicPr>
          <p:nvPr/>
        </p:nvPicPr>
        <p:blipFill>
          <a:blip r:embed="rId3" cstate="print"/>
          <a:srcRect/>
          <a:stretch>
            <a:fillRect/>
          </a:stretch>
        </p:blipFill>
        <p:spPr bwMode="auto">
          <a:xfrm>
            <a:off x="0" y="5143500"/>
            <a:ext cx="9144000" cy="1714500"/>
          </a:xfrm>
          <a:prstGeom prst="rect">
            <a:avLst/>
          </a:prstGeom>
          <a:noFill/>
          <a:ln w="9525">
            <a:noFill/>
            <a:miter lim="800000"/>
            <a:headEnd/>
            <a:tailEnd/>
          </a:ln>
        </p:spPr>
      </p:pic>
      <p:pic>
        <p:nvPicPr>
          <p:cNvPr id="6" name="Picture 8" descr="PNNL_Logo.png"/>
          <p:cNvPicPr>
            <a:picLocks noChangeAspect="1"/>
          </p:cNvPicPr>
          <p:nvPr/>
        </p:nvPicPr>
        <p:blipFill>
          <a:blip r:embed="rId4" cstate="print"/>
          <a:srcRect/>
          <a:stretch>
            <a:fillRect/>
          </a:stretch>
        </p:blipFill>
        <p:spPr bwMode="auto">
          <a:xfrm>
            <a:off x="6492875" y="5670550"/>
            <a:ext cx="2651125" cy="731838"/>
          </a:xfrm>
          <a:prstGeom prst="rect">
            <a:avLst/>
          </a:prstGeom>
          <a:noFill/>
          <a:ln w="9525">
            <a:noFill/>
            <a:miter lim="800000"/>
            <a:headEnd/>
            <a:tailEnd/>
          </a:ln>
        </p:spPr>
      </p:pic>
      <p:pic>
        <p:nvPicPr>
          <p:cNvPr id="7" name="Picture 8" descr="Proudly_Operated_by_Battelle_Onyx.png"/>
          <p:cNvPicPr>
            <a:picLocks noChangeAspect="1"/>
          </p:cNvPicPr>
          <p:nvPr/>
        </p:nvPicPr>
        <p:blipFill>
          <a:blip r:embed="rId5" cstate="print"/>
          <a:srcRect/>
          <a:stretch>
            <a:fillRect/>
          </a:stretch>
        </p:blipFill>
        <p:spPr bwMode="auto">
          <a:xfrm>
            <a:off x="6492875" y="6400800"/>
            <a:ext cx="2651125" cy="457200"/>
          </a:xfrm>
          <a:prstGeom prst="rect">
            <a:avLst/>
          </a:prstGeom>
          <a:noFill/>
          <a:ln w="9525">
            <a:noFill/>
            <a:miter lim="800000"/>
            <a:headEnd/>
            <a:tailEnd/>
          </a:ln>
        </p:spPr>
      </p:pic>
      <p:sp>
        <p:nvSpPr>
          <p:cNvPr id="23554" name="Rectangle 2"/>
          <p:cNvSpPr>
            <a:spLocks noGrp="1" noChangeArrowheads="1"/>
          </p:cNvSpPr>
          <p:nvPr>
            <p:ph type="ctrTitle"/>
          </p:nvPr>
        </p:nvSpPr>
        <p:spPr>
          <a:xfrm>
            <a:off x="469900" y="1831975"/>
            <a:ext cx="8212138" cy="906463"/>
          </a:xfrm>
        </p:spPr>
        <p:txBody>
          <a:bodyPr lIns="91440" tIns="45720" rIns="91440" bIns="45720"/>
          <a:lstStyle>
            <a:lvl1pPr>
              <a:defRPr sz="4000">
                <a:solidFill>
                  <a:srgbClr val="C97A00"/>
                </a:solidFill>
              </a:defRPr>
            </a:lvl1pPr>
          </a:lstStyle>
          <a:p>
            <a:r>
              <a:rPr lang="en-US" smtClean="0"/>
              <a:t>Click to edit Master title style</a:t>
            </a:r>
            <a:endParaRPr lang="en-US"/>
          </a:p>
        </p:txBody>
      </p:sp>
      <p:sp>
        <p:nvSpPr>
          <p:cNvPr id="23555" name="Rectangle 3"/>
          <p:cNvSpPr>
            <a:spLocks noGrp="1" noChangeArrowheads="1"/>
          </p:cNvSpPr>
          <p:nvPr>
            <p:ph type="subTitle" idx="1"/>
          </p:nvPr>
        </p:nvSpPr>
        <p:spPr>
          <a:xfrm>
            <a:off x="471488" y="2973388"/>
            <a:ext cx="8208962" cy="2279650"/>
          </a:xfrm>
        </p:spPr>
        <p:txBody>
          <a:bodyPr lIns="91440" tIns="45720" rIns="91440" bIns="45720"/>
          <a:lstStyle>
            <a:lvl1pPr marL="0" indent="0">
              <a:defRPr/>
            </a:lvl1pPr>
          </a:lstStyle>
          <a:p>
            <a:r>
              <a:rPr lang="en-US" smtClean="0"/>
              <a:t>Click to edit Master subtitle style</a:t>
            </a:r>
            <a:endParaRPr lang="en-US"/>
          </a:p>
        </p:txBody>
      </p:sp>
      <p:sp>
        <p:nvSpPr>
          <p:cNvPr id="8" name="Slide Number Placeholder 6"/>
          <p:cNvSpPr>
            <a:spLocks noGrp="1"/>
          </p:cNvSpPr>
          <p:nvPr>
            <p:ph type="sldNum" sz="quarter" idx="10"/>
          </p:nvPr>
        </p:nvSpPr>
        <p:spPr>
          <a:xfrm>
            <a:off x="112713" y="6483350"/>
            <a:ext cx="509587" cy="365125"/>
          </a:xfrm>
        </p:spPr>
        <p:txBody>
          <a:bodyPr/>
          <a:lstStyle>
            <a:lvl1pPr>
              <a:defRPr/>
            </a:lvl1pPr>
          </a:lstStyle>
          <a:p>
            <a:fld id="{079449DE-34F9-4E13-BF27-874A6DFF73B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6" descr="PNNL_Logo.png"/>
          <p:cNvPicPr>
            <a:picLocks noChangeAspect="1"/>
          </p:cNvPicPr>
          <p:nvPr/>
        </p:nvPicPr>
        <p:blipFill>
          <a:blip r:embed="rId2" cstate="print"/>
          <a:srcRect/>
          <a:stretch>
            <a:fillRect/>
          </a:stretch>
        </p:blipFill>
        <p:spPr bwMode="auto">
          <a:xfrm>
            <a:off x="6492875" y="5670550"/>
            <a:ext cx="2651125" cy="731838"/>
          </a:xfrm>
          <a:prstGeom prst="rect">
            <a:avLst/>
          </a:prstGeom>
          <a:noFill/>
          <a:ln w="9525">
            <a:noFill/>
            <a:miter lim="800000"/>
            <a:headEnd/>
            <a:tailEnd/>
          </a:ln>
        </p:spPr>
      </p:pic>
      <p:sp>
        <p:nvSpPr>
          <p:cNvPr id="5" name="Rectangle 4"/>
          <p:cNvSpPr>
            <a:spLocks noChangeArrowheads="1"/>
          </p:cNvSpPr>
          <p:nvPr/>
        </p:nvSpPr>
        <p:spPr bwMode="auto">
          <a:xfrm>
            <a:off x="0" y="0"/>
            <a:ext cx="9144000" cy="765544"/>
          </a:xfrm>
          <a:prstGeom prst="rect">
            <a:avLst/>
          </a:prstGeom>
          <a:solidFill>
            <a:srgbClr val="D57500"/>
          </a:solidFill>
          <a:ln w="9525">
            <a:noFill/>
            <a:miter lim="800000"/>
            <a:headEnd/>
            <a:tailEnd/>
          </a:ln>
        </p:spPr>
        <p:txBody>
          <a:bodyPr wrap="none" anchor="ctr"/>
          <a:lstStyle/>
          <a:p>
            <a:endParaRPr lang="en-US" dirty="0"/>
          </a:p>
        </p:txBody>
      </p:sp>
      <p:pic>
        <p:nvPicPr>
          <p:cNvPr id="6" name="Picture 9" descr="Proudly_Operated_by_Battelle_Onyx.png"/>
          <p:cNvPicPr>
            <a:picLocks noChangeAspect="1"/>
          </p:cNvPicPr>
          <p:nvPr/>
        </p:nvPicPr>
        <p:blipFill>
          <a:blip r:embed="rId3"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3pPr>
              <a:buSzPct val="600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a:xfrm>
            <a:off x="112713" y="6483350"/>
            <a:ext cx="509587" cy="365125"/>
          </a:xfrm>
        </p:spPr>
        <p:txBody>
          <a:bodyPr/>
          <a:lstStyle>
            <a:lvl1pPr>
              <a:defRPr/>
            </a:lvl1pPr>
          </a:lstStyle>
          <a:p>
            <a:fld id="{83F83815-7C66-4A06-AAB7-8C18DE8C111A}"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 descr="Presentation_Footer.png"/>
          <p:cNvPicPr>
            <a:picLocks noChangeAspect="1"/>
          </p:cNvPicPr>
          <p:nvPr/>
        </p:nvPicPr>
        <p:blipFill>
          <a:blip r:embed="rId2" cstate="print"/>
          <a:srcRect/>
          <a:stretch>
            <a:fillRect/>
          </a:stretch>
        </p:blipFill>
        <p:spPr bwMode="auto">
          <a:xfrm>
            <a:off x="0" y="5143500"/>
            <a:ext cx="9144000" cy="1714500"/>
          </a:xfrm>
          <a:prstGeom prst="rect">
            <a:avLst/>
          </a:prstGeom>
          <a:noFill/>
          <a:ln w="9525">
            <a:noFill/>
            <a:miter lim="800000"/>
            <a:headEnd/>
            <a:tailEnd/>
          </a:ln>
        </p:spPr>
      </p:pic>
      <p:pic>
        <p:nvPicPr>
          <p:cNvPr id="5" name="Picture 7" descr="PNNL_Logo.png"/>
          <p:cNvPicPr>
            <a:picLocks noChangeAspect="1"/>
          </p:cNvPicPr>
          <p:nvPr/>
        </p:nvPicPr>
        <p:blipFill>
          <a:blip r:embed="rId3" cstate="print"/>
          <a:srcRect/>
          <a:stretch>
            <a:fillRect/>
          </a:stretch>
        </p:blipFill>
        <p:spPr bwMode="auto">
          <a:xfrm>
            <a:off x="6492875" y="5670550"/>
            <a:ext cx="2651125" cy="731838"/>
          </a:xfrm>
          <a:prstGeom prst="rect">
            <a:avLst/>
          </a:prstGeom>
          <a:noFill/>
          <a:ln w="9525">
            <a:noFill/>
            <a:miter lim="800000"/>
            <a:headEnd/>
            <a:tailEnd/>
          </a:ln>
        </p:spPr>
      </p:pic>
      <p:sp>
        <p:nvSpPr>
          <p:cNvPr id="6" name="Rectangle 5"/>
          <p:cNvSpPr>
            <a:spLocks noChangeArrowheads="1"/>
          </p:cNvSpPr>
          <p:nvPr/>
        </p:nvSpPr>
        <p:spPr bwMode="auto">
          <a:xfrm>
            <a:off x="0" y="0"/>
            <a:ext cx="9144000" cy="914400"/>
          </a:xfrm>
          <a:prstGeom prst="rect">
            <a:avLst/>
          </a:prstGeom>
          <a:solidFill>
            <a:srgbClr val="D57500"/>
          </a:solidFill>
          <a:ln w="9525">
            <a:noFill/>
            <a:miter lim="800000"/>
            <a:headEnd/>
            <a:tailEnd/>
          </a:ln>
        </p:spPr>
        <p:txBody>
          <a:bodyPr wrap="none" anchor="ctr"/>
          <a:lstStyle/>
          <a:p>
            <a:endParaRPr lang="en-US" dirty="0"/>
          </a:p>
        </p:txBody>
      </p:sp>
      <p:pic>
        <p:nvPicPr>
          <p:cNvPr id="7" name="Picture 9" descr="Proudly_Operated_by_Battelle_Onyx.png"/>
          <p:cNvPicPr>
            <a:picLocks noChangeAspect="1"/>
          </p:cNvPicPr>
          <p:nvPr/>
        </p:nvPicPr>
        <p:blipFill>
          <a:blip r:embed="rId4" cstate="print"/>
          <a:srcRect/>
          <a:stretch>
            <a:fillRect/>
          </a:stretch>
        </p:blipFill>
        <p:spPr bwMode="auto">
          <a:xfrm>
            <a:off x="6492875" y="6400800"/>
            <a:ext cx="2651125" cy="4572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6"/>
          <p:cNvSpPr>
            <a:spLocks noGrp="1"/>
          </p:cNvSpPr>
          <p:nvPr>
            <p:ph type="sldNum" sz="quarter" idx="10"/>
          </p:nvPr>
        </p:nvSpPr>
        <p:spPr>
          <a:xfrm>
            <a:off x="112713" y="6483350"/>
            <a:ext cx="509587" cy="365125"/>
          </a:xfrm>
        </p:spPr>
        <p:txBody>
          <a:bodyPr/>
          <a:lstStyle>
            <a:lvl1pPr>
              <a:defRPr/>
            </a:lvl1pPr>
          </a:lstStyle>
          <a:p>
            <a:fld id="{CFAFDD09-7C54-40B6-ACAC-76AF34037D8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6"/>
          <p:cNvSpPr>
            <a:spLocks noGrp="1"/>
          </p:cNvSpPr>
          <p:nvPr>
            <p:ph type="sldNum" sz="quarter" idx="4"/>
          </p:nvPr>
        </p:nvSpPr>
        <p:spPr>
          <a:xfrm>
            <a:off x="173038" y="6453188"/>
            <a:ext cx="509587" cy="268287"/>
          </a:xfrm>
          <a:prstGeom prst="rect">
            <a:avLst/>
          </a:prstGeom>
        </p:spPr>
        <p:txBody>
          <a:bodyPr vert="horz" wrap="square" lIns="91440" tIns="45720" rIns="91440" bIns="45720" numCol="1" anchor="t" anchorCtr="0" compatLnSpc="1">
            <a:prstTxWarp prst="textNoShape">
              <a:avLst/>
            </a:prstTxWarp>
          </a:bodyPr>
          <a:lstStyle>
            <a:lvl1pPr>
              <a:defRPr sz="900"/>
            </a:lvl1pPr>
          </a:lstStyle>
          <a:p>
            <a:fld id="{754B9E53-9335-4C55-B434-1DDEFD1491B0}"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4599" r:id="rId1"/>
    <p:sldLayoutId id="2147484603" r:id="rId2"/>
    <p:sldLayoutId id="2147484601" r:id="rId3"/>
  </p:sldLayoutIdLst>
  <p:hf hdr="0" ftr="0" dt="0"/>
  <p:txStyles>
    <p:titleStyle>
      <a:lvl1pPr algn="l" rtl="0" eaLnBrk="1" fontAlgn="base" hangingPunct="1">
        <a:lnSpc>
          <a:spcPct val="85000"/>
        </a:lnSpc>
        <a:spcBef>
          <a:spcPct val="0"/>
        </a:spcBef>
        <a:spcAft>
          <a:spcPct val="0"/>
        </a:spcAft>
        <a:defRPr sz="3000" b="1">
          <a:solidFill>
            <a:srgbClr val="CB7023"/>
          </a:solidFill>
          <a:latin typeface="+mj-lt"/>
          <a:ea typeface="ＭＳ Ｐゴシック" pitchFamily="-109" charset="-128"/>
          <a:cs typeface="+mj-cs"/>
        </a:defRPr>
      </a:lvl1pPr>
      <a:lvl2pPr algn="l" rtl="0" eaLnBrk="1" fontAlgn="base" hangingPunct="1">
        <a:lnSpc>
          <a:spcPct val="85000"/>
        </a:lnSpc>
        <a:spcBef>
          <a:spcPct val="0"/>
        </a:spcBef>
        <a:spcAft>
          <a:spcPct val="0"/>
        </a:spcAft>
        <a:defRPr sz="3000" b="1">
          <a:solidFill>
            <a:srgbClr val="CB7023"/>
          </a:solidFill>
          <a:latin typeface="Arial" charset="0"/>
          <a:ea typeface="ＭＳ Ｐゴシック" pitchFamily="-109" charset="-128"/>
        </a:defRPr>
      </a:lvl2pPr>
      <a:lvl3pPr algn="l" rtl="0" eaLnBrk="1" fontAlgn="base" hangingPunct="1">
        <a:lnSpc>
          <a:spcPct val="85000"/>
        </a:lnSpc>
        <a:spcBef>
          <a:spcPct val="0"/>
        </a:spcBef>
        <a:spcAft>
          <a:spcPct val="0"/>
        </a:spcAft>
        <a:defRPr sz="3000" b="1">
          <a:solidFill>
            <a:srgbClr val="CB7023"/>
          </a:solidFill>
          <a:latin typeface="Arial" charset="0"/>
          <a:ea typeface="ＭＳ Ｐゴシック" pitchFamily="-109" charset="-128"/>
        </a:defRPr>
      </a:lvl3pPr>
      <a:lvl4pPr algn="l" rtl="0" eaLnBrk="1" fontAlgn="base" hangingPunct="1">
        <a:lnSpc>
          <a:spcPct val="85000"/>
        </a:lnSpc>
        <a:spcBef>
          <a:spcPct val="0"/>
        </a:spcBef>
        <a:spcAft>
          <a:spcPct val="0"/>
        </a:spcAft>
        <a:defRPr sz="3000" b="1">
          <a:solidFill>
            <a:srgbClr val="CB7023"/>
          </a:solidFill>
          <a:latin typeface="Arial" charset="0"/>
          <a:ea typeface="ＭＳ Ｐゴシック" pitchFamily="-109" charset="-128"/>
        </a:defRPr>
      </a:lvl4pPr>
      <a:lvl5pPr algn="l" rtl="0" eaLnBrk="1" fontAlgn="base" hangingPunct="1">
        <a:lnSpc>
          <a:spcPct val="85000"/>
        </a:lnSpc>
        <a:spcBef>
          <a:spcPct val="0"/>
        </a:spcBef>
        <a:spcAft>
          <a:spcPct val="0"/>
        </a:spcAft>
        <a:defRPr sz="3000" b="1">
          <a:solidFill>
            <a:srgbClr val="CB7023"/>
          </a:solidFill>
          <a:latin typeface="Arial" charset="0"/>
          <a:ea typeface="ＭＳ Ｐゴシック" pitchFamily="-109" charset="-128"/>
        </a:defRPr>
      </a:lvl5pPr>
      <a:lvl6pPr marL="457200" algn="l" rtl="0" eaLnBrk="1" fontAlgn="base" hangingPunct="1">
        <a:lnSpc>
          <a:spcPct val="85000"/>
        </a:lnSpc>
        <a:spcBef>
          <a:spcPct val="0"/>
        </a:spcBef>
        <a:spcAft>
          <a:spcPct val="0"/>
        </a:spcAft>
        <a:defRPr sz="3000" b="1">
          <a:solidFill>
            <a:srgbClr val="CB7023"/>
          </a:solidFill>
          <a:latin typeface="Arial" charset="0"/>
        </a:defRPr>
      </a:lvl6pPr>
      <a:lvl7pPr marL="914400" algn="l" rtl="0" eaLnBrk="1" fontAlgn="base" hangingPunct="1">
        <a:lnSpc>
          <a:spcPct val="85000"/>
        </a:lnSpc>
        <a:spcBef>
          <a:spcPct val="0"/>
        </a:spcBef>
        <a:spcAft>
          <a:spcPct val="0"/>
        </a:spcAft>
        <a:defRPr sz="3000" b="1">
          <a:solidFill>
            <a:srgbClr val="CB7023"/>
          </a:solidFill>
          <a:latin typeface="Arial" charset="0"/>
        </a:defRPr>
      </a:lvl7pPr>
      <a:lvl8pPr marL="1371600" algn="l" rtl="0" eaLnBrk="1" fontAlgn="base" hangingPunct="1">
        <a:lnSpc>
          <a:spcPct val="85000"/>
        </a:lnSpc>
        <a:spcBef>
          <a:spcPct val="0"/>
        </a:spcBef>
        <a:spcAft>
          <a:spcPct val="0"/>
        </a:spcAft>
        <a:defRPr sz="3000" b="1">
          <a:solidFill>
            <a:srgbClr val="CB7023"/>
          </a:solidFill>
          <a:latin typeface="Arial" charset="0"/>
        </a:defRPr>
      </a:lvl8pPr>
      <a:lvl9pPr marL="1828800" algn="l" rtl="0" eaLnBrk="1" fontAlgn="base" hangingPunct="1">
        <a:lnSpc>
          <a:spcPct val="85000"/>
        </a:lnSpc>
        <a:spcBef>
          <a:spcPct val="0"/>
        </a:spcBef>
        <a:spcAft>
          <a:spcPct val="0"/>
        </a:spcAft>
        <a:defRPr sz="3000" b="1">
          <a:solidFill>
            <a:srgbClr val="CB7023"/>
          </a:solidFill>
          <a:latin typeface="Arial" charset="0"/>
        </a:defRPr>
      </a:lvl9pPr>
    </p:titleStyle>
    <p:bodyStyle>
      <a:lvl1pPr marL="342900" indent="-342900" algn="l" rtl="0" eaLnBrk="1" fontAlgn="base" hangingPunct="1">
        <a:lnSpc>
          <a:spcPct val="85000"/>
        </a:lnSpc>
        <a:spcBef>
          <a:spcPct val="30000"/>
        </a:spcBef>
        <a:spcAft>
          <a:spcPct val="0"/>
        </a:spcAft>
        <a:buClr>
          <a:schemeClr val="folHlink"/>
        </a:buClr>
        <a:buBlip>
          <a:blip r:embed="rId5"/>
        </a:buBlip>
        <a:defRPr sz="2400">
          <a:solidFill>
            <a:schemeClr val="tx1"/>
          </a:solidFill>
          <a:latin typeface="+mn-lt"/>
          <a:ea typeface="ＭＳ Ｐゴシック" pitchFamily="-109" charset="-128"/>
          <a:cs typeface="+mn-cs"/>
        </a:defRPr>
      </a:lvl1pPr>
      <a:lvl2pPr marL="742950" indent="-285750" algn="l" rtl="0" eaLnBrk="1" fontAlgn="base" hangingPunct="1">
        <a:lnSpc>
          <a:spcPct val="85000"/>
        </a:lnSpc>
        <a:spcBef>
          <a:spcPct val="30000"/>
        </a:spcBef>
        <a:spcAft>
          <a:spcPct val="0"/>
        </a:spcAft>
        <a:buClr>
          <a:schemeClr val="tx2"/>
        </a:buClr>
        <a:buSzPct val="80000"/>
        <a:buBlip>
          <a:blip r:embed="rId6"/>
        </a:buBlip>
        <a:defRPr sz="2000">
          <a:solidFill>
            <a:schemeClr val="tx1"/>
          </a:solidFill>
          <a:latin typeface="+mn-lt"/>
          <a:ea typeface="ＭＳ Ｐゴシック" pitchFamily="-109" charset="-128"/>
        </a:defRPr>
      </a:lvl2pPr>
      <a:lvl3pPr marL="1143000" indent="-228600" algn="l" rtl="0" eaLnBrk="1" fontAlgn="base" hangingPunct="1">
        <a:lnSpc>
          <a:spcPct val="85000"/>
        </a:lnSpc>
        <a:spcBef>
          <a:spcPct val="30000"/>
        </a:spcBef>
        <a:spcAft>
          <a:spcPct val="0"/>
        </a:spcAft>
        <a:buClr>
          <a:srgbClr val="737373"/>
        </a:buClr>
        <a:buSzPct val="60000"/>
        <a:buBlip>
          <a:blip r:embed="rId7"/>
        </a:buBlip>
        <a:defRPr sz="2000">
          <a:solidFill>
            <a:schemeClr val="tx1"/>
          </a:solidFill>
          <a:latin typeface="+mn-lt"/>
          <a:ea typeface="ＭＳ Ｐゴシック" pitchFamily="-109" charset="-128"/>
        </a:defRPr>
      </a:lvl3pPr>
      <a:lvl4pPr marL="1600200" indent="-228600" algn="l" rtl="0" eaLnBrk="1" fontAlgn="base" hangingPunct="1">
        <a:lnSpc>
          <a:spcPct val="85000"/>
        </a:lnSpc>
        <a:spcBef>
          <a:spcPct val="30000"/>
        </a:spcBef>
        <a:spcAft>
          <a:spcPct val="0"/>
        </a:spcAft>
        <a:buBlip>
          <a:blip r:embed="rId8"/>
        </a:buBlip>
        <a:defRPr sz="1600">
          <a:solidFill>
            <a:schemeClr val="tx1"/>
          </a:solidFill>
          <a:latin typeface="+mn-lt"/>
          <a:ea typeface="ＭＳ Ｐゴシック" pitchFamily="-109" charset="-128"/>
        </a:defRPr>
      </a:lvl4pPr>
      <a:lvl5pPr marL="2057400" indent="-228600" algn="l" rtl="0" eaLnBrk="1" fontAlgn="base" hangingPunct="1">
        <a:spcBef>
          <a:spcPct val="20000"/>
        </a:spcBef>
        <a:spcAft>
          <a:spcPct val="0"/>
        </a:spcAft>
        <a:buBlip>
          <a:blip r:embed="rId5"/>
        </a:buBlip>
        <a:defRPr sz="1400">
          <a:solidFill>
            <a:schemeClr val="tx1"/>
          </a:solidFill>
          <a:latin typeface="+mn-lt"/>
          <a:ea typeface="ＭＳ Ｐゴシック" pitchFamily="-109" charset="-128"/>
        </a:defRPr>
      </a:lvl5pPr>
      <a:lvl6pPr marL="2514600" indent="-228600" algn="l" rtl="0" eaLnBrk="1" fontAlgn="base" hangingPunct="1">
        <a:spcBef>
          <a:spcPct val="20000"/>
        </a:spcBef>
        <a:spcAft>
          <a:spcPct val="0"/>
        </a:spcAft>
        <a:buBlip>
          <a:blip r:embed="rId8"/>
        </a:buBlip>
        <a:defRPr sz="1400">
          <a:solidFill>
            <a:schemeClr val="tx1"/>
          </a:solidFill>
          <a:latin typeface="+mn-lt"/>
        </a:defRPr>
      </a:lvl6pPr>
      <a:lvl7pPr marL="2971800" indent="-228600" algn="l" rtl="0" eaLnBrk="1" fontAlgn="base" hangingPunct="1">
        <a:spcBef>
          <a:spcPct val="20000"/>
        </a:spcBef>
        <a:spcAft>
          <a:spcPct val="0"/>
        </a:spcAft>
        <a:buBlip>
          <a:blip r:embed="rId8"/>
        </a:buBlip>
        <a:defRPr sz="1400">
          <a:solidFill>
            <a:schemeClr val="tx1"/>
          </a:solidFill>
          <a:latin typeface="+mn-lt"/>
        </a:defRPr>
      </a:lvl7pPr>
      <a:lvl8pPr marL="3429000" indent="-228600" algn="l" rtl="0" eaLnBrk="1" fontAlgn="base" hangingPunct="1">
        <a:spcBef>
          <a:spcPct val="20000"/>
        </a:spcBef>
        <a:spcAft>
          <a:spcPct val="0"/>
        </a:spcAft>
        <a:buBlip>
          <a:blip r:embed="rId8"/>
        </a:buBlip>
        <a:defRPr sz="1400">
          <a:solidFill>
            <a:schemeClr val="tx1"/>
          </a:solidFill>
          <a:latin typeface="+mn-lt"/>
        </a:defRPr>
      </a:lvl8pPr>
      <a:lvl9pPr marL="3886200" indent="-228600" algn="l" rtl="0" eaLnBrk="1" fontAlgn="base" hangingPunct="1">
        <a:spcBef>
          <a:spcPct val="20000"/>
        </a:spcBef>
        <a:spcAft>
          <a:spcPct val="0"/>
        </a:spcAft>
        <a:buBlip>
          <a:blip r:embed="rId8"/>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hyperlink" Target="mailto:materialsscience.conference@omicsgroup.us" TargetMode="External"/><Relationship Id="rId2" Type="http://schemas.openxmlformats.org/officeDocument/2006/relationships/hyperlink" Target="http://materialsscience.conferenceseries.com/" TargetMode="External"/><Relationship Id="rId1" Type="http://schemas.openxmlformats.org/officeDocument/2006/relationships/slideLayout" Target="../slideLayouts/slideLayout2.xml"/><Relationship Id="rId4" Type="http://schemas.openxmlformats.org/officeDocument/2006/relationships/hyperlink" Target="mailto:materialsscience@omicsgroup.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1.png"/><Relationship Id="rId7"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977899"/>
            <a:ext cx="8186737" cy="593725"/>
          </a:xfrm>
          <a:ln w="3175"/>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Open Access publications and worldwide international science conferences and events. Established in the year 2007 with the sole aim of making the information on Sciences and technology ‘Open Access’, OMICS Group publishes 400 online open access scholarly journals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International conferences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F83815-7C66-4A06-AAB7-8C18DE8C111A}" type="slidenum">
              <a:rPr lang="en-US" smtClean="0"/>
              <a:pPr/>
              <a:t>10</a:t>
            </a:fld>
            <a:endParaRPr lang="en-US" dirty="0"/>
          </a:p>
        </p:txBody>
      </p:sp>
      <p:sp>
        <p:nvSpPr>
          <p:cNvPr id="5" name="Rectangle 4"/>
          <p:cNvSpPr/>
          <p:nvPr/>
        </p:nvSpPr>
        <p:spPr>
          <a:xfrm>
            <a:off x="902010" y="179347"/>
            <a:ext cx="7301916" cy="415498"/>
          </a:xfrm>
          <a:prstGeom prst="rect">
            <a:avLst/>
          </a:prstGeom>
        </p:spPr>
        <p:txBody>
          <a:bodyPr wrap="none">
            <a:spAutoFit/>
          </a:bodyPr>
          <a:lstStyle/>
          <a:p>
            <a:pPr algn="ctr">
              <a:lnSpc>
                <a:spcPct val="85000"/>
              </a:lnSpc>
            </a:pPr>
            <a:r>
              <a:rPr kumimoji="1" lang="en-US" sz="2400" b="1" i="1" dirty="0" smtClean="0">
                <a:solidFill>
                  <a:schemeClr val="bg1"/>
                </a:solidFill>
                <a:effectLst>
                  <a:outerShdw blurRad="38100" dist="38100" dir="2700000" algn="tl">
                    <a:srgbClr val="C0C0C0"/>
                  </a:outerShdw>
                </a:effectLst>
                <a:latin typeface="Century Schoolbook" pitchFamily="18" charset="0"/>
                <a:ea typeface="Gulim" pitchFamily="34" charset="-127"/>
              </a:rPr>
              <a:t>Static Cells of Functionalized Fc as Cathode </a:t>
            </a:r>
            <a:endParaRPr kumimoji="1" lang="en-US" sz="2400" b="1" i="1" dirty="0">
              <a:solidFill>
                <a:schemeClr val="bg1"/>
              </a:solidFill>
              <a:effectLst>
                <a:outerShdw blurRad="38100" dist="38100" dir="2700000" algn="tl">
                  <a:srgbClr val="C0C0C0"/>
                </a:outerShdw>
              </a:effectLst>
              <a:latin typeface="Century Schoolbook" pitchFamily="18" charset="0"/>
              <a:ea typeface="Gulim" pitchFamily="34" charset="-127"/>
            </a:endParaRPr>
          </a:p>
        </p:txBody>
      </p:sp>
      <p:pic>
        <p:nvPicPr>
          <p:cNvPr id="7" name="Picture 6" descr="Screen Shot 2014-05-08 at 11.35.47 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2400" y="1342712"/>
            <a:ext cx="8773622" cy="3319213"/>
          </a:xfrm>
          <a:prstGeom prst="rect">
            <a:avLst/>
          </a:prstGeom>
        </p:spPr>
      </p:pic>
      <p:sp>
        <p:nvSpPr>
          <p:cNvPr id="8" name="Rectangle 7"/>
          <p:cNvSpPr/>
          <p:nvPr/>
        </p:nvSpPr>
        <p:spPr>
          <a:xfrm>
            <a:off x="497343" y="858105"/>
            <a:ext cx="6917917" cy="369332"/>
          </a:xfrm>
          <a:prstGeom prst="rect">
            <a:avLst/>
          </a:prstGeom>
        </p:spPr>
        <p:txBody>
          <a:bodyPr wrap="none">
            <a:spAutoFit/>
          </a:bodyPr>
          <a:lstStyle/>
          <a:p>
            <a:pPr algn="ctr"/>
            <a:r>
              <a:rPr lang="en-US" b="1" dirty="0" smtClean="0">
                <a:solidFill>
                  <a:srgbClr val="EC6114"/>
                </a:solidFill>
              </a:rPr>
              <a:t>Model tests: Fc (cathode) /  Li (anode) static cell configuration </a:t>
            </a:r>
            <a:endParaRPr lang="en-US" b="1" dirty="0">
              <a:solidFill>
                <a:srgbClr val="EC6114"/>
              </a:solidFill>
            </a:endParaRPr>
          </a:p>
        </p:txBody>
      </p:sp>
      <p:sp>
        <p:nvSpPr>
          <p:cNvPr id="9" name="Rectangle 8"/>
          <p:cNvSpPr/>
          <p:nvPr/>
        </p:nvSpPr>
        <p:spPr>
          <a:xfrm>
            <a:off x="248445" y="4863882"/>
            <a:ext cx="8370622" cy="1477328"/>
          </a:xfrm>
          <a:prstGeom prst="rect">
            <a:avLst/>
          </a:prstGeom>
          <a:solidFill>
            <a:srgbClr val="FFFFFF"/>
          </a:solidFill>
        </p:spPr>
        <p:txBody>
          <a:bodyPr wrap="square">
            <a:spAutoFit/>
          </a:bodyPr>
          <a:lstStyle/>
          <a:p>
            <a:pPr marL="285750" indent="-285750" algn="just">
              <a:buFont typeface="Arial"/>
              <a:buChar char="•"/>
            </a:pPr>
            <a:r>
              <a:rPr lang="en-US" b="1" dirty="0" smtClean="0"/>
              <a:t>High columbic efficiency (CE), voltaic efficiency (VE) and energy efficiency (EE), &gt; 90% </a:t>
            </a:r>
          </a:p>
          <a:p>
            <a:pPr marL="285750" indent="-285750" algn="just">
              <a:buFont typeface="Arial"/>
              <a:buChar char="•"/>
            </a:pPr>
            <a:r>
              <a:rPr lang="en-US" b="1" dirty="0" smtClean="0"/>
              <a:t>Good capacity retention due to SEI mitigated self-discharge</a:t>
            </a:r>
          </a:p>
          <a:p>
            <a:pPr marL="285750" indent="-285750" algn="just">
              <a:buFont typeface="Arial"/>
              <a:buChar char="•"/>
            </a:pPr>
            <a:r>
              <a:rPr lang="en-US" b="1" dirty="0" smtClean="0"/>
              <a:t>Good candidates for RFB applications (</a:t>
            </a:r>
            <a:r>
              <a:rPr lang="en-US" b="1" dirty="0" err="1" smtClean="0"/>
              <a:t>FcTFSI</a:t>
            </a:r>
            <a:r>
              <a:rPr lang="en-US" b="1" dirty="0" smtClean="0"/>
              <a:t>-Li, 76 </a:t>
            </a:r>
            <a:r>
              <a:rPr lang="en-US" b="1" dirty="0" err="1" smtClean="0"/>
              <a:t>Wh</a:t>
            </a:r>
            <a:r>
              <a:rPr lang="en-US" b="1" dirty="0" smtClean="0"/>
              <a:t>/L)</a:t>
            </a:r>
          </a:p>
          <a:p>
            <a:pPr marL="285750" indent="-285750" algn="just">
              <a:buFont typeface="Arial"/>
              <a:buChar char="•"/>
            </a:pPr>
            <a:endParaRPr lang="en-US" b="1" dirty="0"/>
          </a:p>
        </p:txBody>
      </p:sp>
    </p:spTree>
    <p:extLst>
      <p:ext uri="{BB962C8B-B14F-4D97-AF65-F5344CB8AC3E}">
        <p14:creationId xmlns:p14="http://schemas.microsoft.com/office/powerpoint/2010/main" xmlns="" val="29421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fld id="{FBC1C4CE-2374-AE47-A2D1-09333A0F74EA}" type="slidenum">
              <a:rPr lang="en-US" sz="900"/>
              <a:pPr/>
              <a:t>11</a:t>
            </a:fld>
            <a:endParaRPr lang="en-US" sz="900"/>
          </a:p>
        </p:txBody>
      </p:sp>
      <p:sp>
        <p:nvSpPr>
          <p:cNvPr id="40963" name="TextBox 84"/>
          <p:cNvSpPr txBox="1">
            <a:spLocks noChangeArrowheads="1"/>
          </p:cNvSpPr>
          <p:nvPr/>
        </p:nvSpPr>
        <p:spPr bwMode="auto">
          <a:xfrm>
            <a:off x="355112" y="176213"/>
            <a:ext cx="811786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pPr algn="ctr"/>
            <a:r>
              <a:rPr kumimoji="1" lang="en-US" b="1" i="1" dirty="0">
                <a:solidFill>
                  <a:schemeClr val="bg1"/>
                </a:solidFill>
                <a:effectLst>
                  <a:outerShdw blurRad="38100" dist="38100" dir="2700000" algn="tl">
                    <a:srgbClr val="C0C0C0"/>
                  </a:outerShdw>
                </a:effectLst>
                <a:latin typeface="Century Schoolbook" pitchFamily="18" charset="0"/>
                <a:ea typeface="Gulim" pitchFamily="34" charset="-127"/>
                <a:cs typeface="+mn-cs"/>
              </a:rPr>
              <a:t>Flow</a:t>
            </a:r>
            <a:r>
              <a:rPr lang="en-US" sz="2800" dirty="0">
                <a:solidFill>
                  <a:schemeClr val="bg1"/>
                </a:solidFill>
                <a:cs typeface="Arial" charset="0"/>
              </a:rPr>
              <a:t> </a:t>
            </a:r>
            <a:r>
              <a:rPr kumimoji="1" lang="en-US" b="1" i="1" dirty="0">
                <a:solidFill>
                  <a:schemeClr val="bg1"/>
                </a:solidFill>
                <a:effectLst>
                  <a:outerShdw blurRad="38100" dist="38100" dir="2700000" algn="tl">
                    <a:srgbClr val="C0C0C0"/>
                  </a:outerShdw>
                </a:effectLst>
                <a:latin typeface="Century Schoolbook" pitchFamily="18" charset="0"/>
                <a:ea typeface="Gulim" pitchFamily="34" charset="-127"/>
                <a:cs typeface="+mn-cs"/>
              </a:rPr>
              <a:t>Cell Cycling at High-Concentration Fc-TFSI</a:t>
            </a:r>
          </a:p>
        </p:txBody>
      </p:sp>
      <p:sp>
        <p:nvSpPr>
          <p:cNvPr id="40964" name="TextBox 8"/>
          <p:cNvSpPr txBox="1">
            <a:spLocks noChangeArrowheads="1"/>
          </p:cNvSpPr>
          <p:nvPr/>
        </p:nvSpPr>
        <p:spPr bwMode="auto">
          <a:xfrm>
            <a:off x="937153" y="1013887"/>
            <a:ext cx="7265987" cy="1570038"/>
          </a:xfrm>
          <a:prstGeom prst="rect">
            <a:avLst/>
          </a:prstGeom>
          <a:solidFill>
            <a:srgbClr val="BCE2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marL="457200" indent="-457200">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pPr>
              <a:spcAft>
                <a:spcPts val="1200"/>
              </a:spcAft>
              <a:buFont typeface="Arial"/>
              <a:buChar char="•"/>
            </a:pPr>
            <a:r>
              <a:rPr lang="en-US" sz="2000" dirty="0">
                <a:cs typeface="Arial" charset="0"/>
              </a:rPr>
              <a:t>Not successful with a Li metal anode even at 0.2M Fc-TFSI with 15wt% FEC</a:t>
            </a:r>
          </a:p>
          <a:p>
            <a:pPr>
              <a:spcAft>
                <a:spcPts val="1200"/>
              </a:spcAft>
              <a:buFont typeface="Arial"/>
              <a:buChar char="•"/>
            </a:pPr>
            <a:r>
              <a:rPr lang="en-US" sz="2000" dirty="0">
                <a:cs typeface="Arial" charset="0"/>
              </a:rPr>
              <a:t>The reason is </a:t>
            </a:r>
            <a:r>
              <a:rPr lang="en-US" sz="2000" b="1" dirty="0">
                <a:solidFill>
                  <a:srgbClr val="FF0000"/>
                </a:solidFill>
                <a:cs typeface="Arial" charset="0"/>
              </a:rPr>
              <a:t>the excessive Li dendrite </a:t>
            </a:r>
            <a:r>
              <a:rPr lang="en-US" sz="2000" dirty="0">
                <a:cs typeface="Arial" charset="0"/>
              </a:rPr>
              <a:t>with more redox species present. </a:t>
            </a:r>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63725" y="2869144"/>
            <a:ext cx="5324475" cy="3870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60738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fld id="{DD29B451-A036-3A46-94E6-6DCC169D7722}" type="slidenum">
              <a:rPr lang="en-US" sz="900"/>
              <a:pPr/>
              <a:t>12</a:t>
            </a:fld>
            <a:endParaRPr lang="en-US" sz="900"/>
          </a:p>
        </p:txBody>
      </p:sp>
      <p:sp>
        <p:nvSpPr>
          <p:cNvPr id="41987" name="TextBox 84"/>
          <p:cNvSpPr txBox="1">
            <a:spLocks noChangeArrowheads="1"/>
          </p:cNvSpPr>
          <p:nvPr/>
        </p:nvSpPr>
        <p:spPr bwMode="auto">
          <a:xfrm>
            <a:off x="2422525" y="176213"/>
            <a:ext cx="39830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pPr algn="ctr"/>
            <a:r>
              <a:rPr lang="en-US" sz="2800" dirty="0">
                <a:solidFill>
                  <a:schemeClr val="bg1"/>
                </a:solidFill>
                <a:cs typeface="Arial" charset="0"/>
              </a:rPr>
              <a:t>Hybrid Anode Assembly</a:t>
            </a:r>
          </a:p>
        </p:txBody>
      </p:sp>
      <p:pic>
        <p:nvPicPr>
          <p:cNvPr id="41988"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1425" y="1252538"/>
            <a:ext cx="3789363" cy="377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637129" y="2625095"/>
            <a:ext cx="400110" cy="768800"/>
          </a:xfrm>
          <a:prstGeom prst="rect">
            <a:avLst/>
          </a:prstGeom>
          <a:noFill/>
        </p:spPr>
        <p:txBody>
          <a:bodyPr vert="vert270" wrap="none">
            <a:spAutoFit/>
          </a:bodyPr>
          <a:lstStyle/>
          <a:p>
            <a:pPr>
              <a:defRPr/>
            </a:pPr>
            <a:r>
              <a:rPr lang="en-US" sz="1400" b="1" dirty="0">
                <a:latin typeface="Arial" pitchFamily="34" charset="0"/>
                <a:ea typeface="ＭＳ Ｐゴシック" pitchFamily="34" charset="-128"/>
                <a:cs typeface="+mn-cs"/>
              </a:rPr>
              <a:t>Li metal</a:t>
            </a:r>
          </a:p>
        </p:txBody>
      </p:sp>
      <p:grpSp>
        <p:nvGrpSpPr>
          <p:cNvPr id="84993" name="Group 84992"/>
          <p:cNvGrpSpPr>
            <a:grpSpLocks/>
          </p:cNvGrpSpPr>
          <p:nvPr/>
        </p:nvGrpSpPr>
        <p:grpSpPr bwMode="auto">
          <a:xfrm>
            <a:off x="1652588" y="1084263"/>
            <a:ext cx="1968500" cy="2813050"/>
            <a:chOff x="425045" y="2612363"/>
            <a:chExt cx="1968406" cy="2813745"/>
          </a:xfrm>
        </p:grpSpPr>
        <p:pic>
          <p:nvPicPr>
            <p:cNvPr id="4199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48660" y="3483479"/>
              <a:ext cx="644791" cy="19426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1994" name="Group 84991"/>
            <p:cNvGrpSpPr>
              <a:grpSpLocks/>
            </p:cNvGrpSpPr>
            <p:nvPr/>
          </p:nvGrpSpPr>
          <p:grpSpPr bwMode="auto">
            <a:xfrm>
              <a:off x="425045" y="2612363"/>
              <a:ext cx="1468737" cy="813284"/>
              <a:chOff x="425045" y="2612363"/>
              <a:chExt cx="1468737" cy="813284"/>
            </a:xfrm>
          </p:grpSpPr>
          <p:cxnSp>
            <p:nvCxnSpPr>
              <p:cNvPr id="5" name="Straight Arrow Connector 4"/>
              <p:cNvCxnSpPr/>
              <p:nvPr/>
            </p:nvCxnSpPr>
            <p:spPr>
              <a:xfrm>
                <a:off x="1677522" y="2974402"/>
                <a:ext cx="215890" cy="45096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996" name="TextBox 30"/>
              <p:cNvSpPr txBox="1">
                <a:spLocks noChangeArrowheads="1"/>
              </p:cNvSpPr>
              <p:nvPr/>
            </p:nvSpPr>
            <p:spPr bwMode="auto">
              <a:xfrm>
                <a:off x="425045" y="2612363"/>
                <a:ext cx="14414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r>
                  <a:rPr lang="en-US" sz="1800"/>
                  <a:t>graphite felt</a:t>
                </a:r>
              </a:p>
            </p:txBody>
          </p:sp>
        </p:grpSp>
      </p:grpSp>
      <p:sp>
        <p:nvSpPr>
          <p:cNvPr id="41991" name="Rectangle 7"/>
          <p:cNvSpPr>
            <a:spLocks noChangeArrowheads="1"/>
          </p:cNvSpPr>
          <p:nvPr/>
        </p:nvSpPr>
        <p:spPr bwMode="auto">
          <a:xfrm>
            <a:off x="5921375" y="4446588"/>
            <a:ext cx="2770188" cy="27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sz="1200"/>
              <a:t>J. Liu et al </a:t>
            </a:r>
            <a:r>
              <a:rPr lang="fr-FR" sz="1200" i="1"/>
              <a:t>Nat Commun. </a:t>
            </a:r>
            <a:r>
              <a:rPr lang="fr-FR" sz="1200"/>
              <a:t>2014,5,3015</a:t>
            </a:r>
            <a:endParaRPr lang="en-US" sz="1200"/>
          </a:p>
        </p:txBody>
      </p:sp>
      <p:sp>
        <p:nvSpPr>
          <p:cNvPr id="84995" name="Rounded Rectangle 84994"/>
          <p:cNvSpPr/>
          <p:nvPr/>
        </p:nvSpPr>
        <p:spPr>
          <a:xfrm>
            <a:off x="1055688" y="5340350"/>
            <a:ext cx="7254875" cy="1371600"/>
          </a:xfrm>
          <a:prstGeom prst="roundRect">
            <a:avLst/>
          </a:prstGeom>
          <a:solidFill>
            <a:srgbClr val="FFD65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marL="396875" indent="-285750">
              <a:lnSpc>
                <a:spcPct val="150000"/>
              </a:lnSpc>
              <a:buFont typeface="Arial"/>
              <a:buChar char="•"/>
            </a:pPr>
            <a:r>
              <a:rPr lang="en-US" dirty="0">
                <a:solidFill>
                  <a:schemeClr val="tx1"/>
                </a:solidFill>
                <a:latin typeface="Arial" charset="0"/>
                <a:ea typeface="ＭＳ Ｐゴシック" charset="0"/>
                <a:cs typeface="ＭＳ Ｐゴシック" charset="0"/>
              </a:rPr>
              <a:t>Change Li deposition/stripping chemistry to Li</a:t>
            </a:r>
            <a:r>
              <a:rPr lang="en-US" baseline="30000" dirty="0">
                <a:solidFill>
                  <a:schemeClr val="tx1"/>
                </a:solidFill>
                <a:latin typeface="Arial" charset="0"/>
                <a:ea typeface="ＭＳ Ｐゴシック" charset="0"/>
                <a:cs typeface="ＭＳ Ｐゴシック" charset="0"/>
              </a:rPr>
              <a:t>+</a:t>
            </a:r>
            <a:r>
              <a:rPr lang="en-US" dirty="0">
                <a:solidFill>
                  <a:schemeClr val="tx1"/>
                </a:solidFill>
                <a:latin typeface="Arial" charset="0"/>
                <a:ea typeface="ＭＳ Ｐゴシック" charset="0"/>
                <a:cs typeface="ＭＳ Ｐゴシック" charset="0"/>
              </a:rPr>
              <a:t> ion intercalation </a:t>
            </a:r>
            <a:r>
              <a:rPr lang="en-US" dirty="0">
                <a:solidFill>
                  <a:schemeClr val="tx1"/>
                </a:solidFill>
                <a:latin typeface="Arial" charset="0"/>
                <a:ea typeface="ＭＳ Ｐゴシック" charset="0"/>
                <a:cs typeface="ＭＳ Ｐゴシック" charset="0"/>
                <a:sym typeface="Wingdings" charset="0"/>
              </a:rPr>
              <a:t> decreased involving of Li metal deposition</a:t>
            </a:r>
          </a:p>
          <a:p>
            <a:pPr marL="396875" indent="-285750">
              <a:lnSpc>
                <a:spcPct val="150000"/>
              </a:lnSpc>
              <a:buFont typeface="Arial"/>
              <a:buChar char="•"/>
            </a:pPr>
            <a:r>
              <a:rPr lang="en-US" dirty="0">
                <a:solidFill>
                  <a:schemeClr val="tx1"/>
                </a:solidFill>
                <a:latin typeface="Arial" charset="0"/>
                <a:ea typeface="ＭＳ Ｐゴシック" charset="0"/>
                <a:cs typeface="ＭＳ Ｐゴシック" charset="0"/>
              </a:rPr>
              <a:t>Anode side is a shortened cell </a:t>
            </a:r>
            <a:r>
              <a:rPr lang="en-US" dirty="0">
                <a:solidFill>
                  <a:schemeClr val="tx1"/>
                </a:solidFill>
                <a:latin typeface="Arial" charset="0"/>
                <a:ea typeface="ＭＳ Ｐゴシック" charset="0"/>
                <a:cs typeface="ＭＳ Ｐゴシック" charset="0"/>
                <a:sym typeface="Wingdings" charset="0"/>
              </a:rPr>
              <a:t> not sacrificing cell potential</a:t>
            </a:r>
            <a:endParaRPr lang="en-US"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470272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4993"/>
                                        </p:tgtEl>
                                        <p:attrNameLst>
                                          <p:attrName>style.visibility</p:attrName>
                                        </p:attrNameLst>
                                      </p:cBhvr>
                                      <p:to>
                                        <p:strVal val="visible"/>
                                      </p:to>
                                    </p:set>
                                    <p:anim calcmode="lin" valueType="num">
                                      <p:cBhvr additive="base">
                                        <p:cTn id="7" dur="500" fill="hold"/>
                                        <p:tgtEl>
                                          <p:spTgt spid="84993"/>
                                        </p:tgtEl>
                                        <p:attrNameLst>
                                          <p:attrName>ppt_x</p:attrName>
                                        </p:attrNameLst>
                                      </p:cBhvr>
                                      <p:tavLst>
                                        <p:tav tm="0">
                                          <p:val>
                                            <p:strVal val="0-#ppt_w/2"/>
                                          </p:val>
                                        </p:tav>
                                        <p:tav tm="100000">
                                          <p:val>
                                            <p:strVal val="#ppt_x"/>
                                          </p:val>
                                        </p:tav>
                                      </p:tavLst>
                                    </p:anim>
                                    <p:anim calcmode="lin" valueType="num">
                                      <p:cBhvr additive="base">
                                        <p:cTn id="8" dur="500" fill="hold"/>
                                        <p:tgtEl>
                                          <p:spTgt spid="849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FAC9F8-C5A2-B545-A94F-DCA70F5F3C17}" type="slidenum">
              <a:rPr lang="en-US" sz="900"/>
              <a:pPr eaLnBrk="1" hangingPunct="1"/>
              <a:t>13</a:t>
            </a:fld>
            <a:endParaRPr lang="en-US" sz="900"/>
          </a:p>
        </p:txBody>
      </p:sp>
      <p:pic>
        <p:nvPicPr>
          <p:cNvPr id="57346"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452563" y="2262188"/>
            <a:ext cx="6067425" cy="237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7" name="TextBox 84"/>
          <p:cNvSpPr txBox="1">
            <a:spLocks noChangeArrowheads="1"/>
          </p:cNvSpPr>
          <p:nvPr/>
        </p:nvSpPr>
        <p:spPr bwMode="auto">
          <a:xfrm>
            <a:off x="312738" y="176213"/>
            <a:ext cx="820261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a:solidFill>
                  <a:schemeClr val="bg1"/>
                </a:solidFill>
                <a:cs typeface="Arial" charset="0"/>
              </a:rPr>
              <a:t>Hybrid Anode Enables High Concentration Cycling</a:t>
            </a:r>
          </a:p>
        </p:txBody>
      </p:sp>
      <p:sp>
        <p:nvSpPr>
          <p:cNvPr id="57348" name="TextBox 8"/>
          <p:cNvSpPr txBox="1">
            <a:spLocks noChangeArrowheads="1"/>
          </p:cNvSpPr>
          <p:nvPr/>
        </p:nvSpPr>
        <p:spPr bwMode="auto">
          <a:xfrm>
            <a:off x="852488" y="1200150"/>
            <a:ext cx="7265987" cy="954088"/>
          </a:xfrm>
          <a:prstGeom prst="rect">
            <a:avLst/>
          </a:prstGeom>
          <a:solidFill>
            <a:srgbClr val="BCE2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buFont typeface="Wingdings" charset="0"/>
              <a:buChar char="q"/>
            </a:pPr>
            <a:r>
              <a:rPr lang="en-US" sz="2000">
                <a:cs typeface="Arial" charset="0"/>
              </a:rPr>
              <a:t>0.8M Fc-TFSI / 1.2M LiTFSI / EC-PC-EMC / 15wt% FEC</a:t>
            </a:r>
          </a:p>
          <a:p>
            <a:pPr eaLnBrk="1" hangingPunct="1">
              <a:spcAft>
                <a:spcPts val="1200"/>
              </a:spcAft>
              <a:buFont typeface="Wingdings" charset="0"/>
              <a:buChar char="q"/>
            </a:pPr>
            <a:r>
              <a:rPr lang="en-US" sz="2000">
                <a:cs typeface="Arial" charset="0"/>
              </a:rPr>
              <a:t>2.8 – 4.0 V, 1.5 mA/cm</a:t>
            </a:r>
            <a:r>
              <a:rPr lang="en-US" sz="2000" baseline="30000">
                <a:cs typeface="Arial" charset="0"/>
              </a:rPr>
              <a:t>2</a:t>
            </a:r>
            <a:r>
              <a:rPr lang="en-US" sz="2000">
                <a:cs typeface="Arial" charset="0"/>
              </a:rPr>
              <a:t> </a:t>
            </a:r>
          </a:p>
        </p:txBody>
      </p:sp>
      <p:sp>
        <p:nvSpPr>
          <p:cNvPr id="57349" name="TextBox 17"/>
          <p:cNvSpPr txBox="1">
            <a:spLocks noChangeArrowheads="1"/>
          </p:cNvSpPr>
          <p:nvPr/>
        </p:nvSpPr>
        <p:spPr bwMode="auto">
          <a:xfrm>
            <a:off x="1549400" y="5021263"/>
            <a:ext cx="5872163" cy="1322387"/>
          </a:xfrm>
          <a:prstGeom prst="rect">
            <a:avLst/>
          </a:prstGeom>
          <a:solidFill>
            <a:srgbClr val="FFD65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marL="914400" indent="-57308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buFont typeface="Arial"/>
              <a:buChar char="•"/>
            </a:pPr>
            <a:r>
              <a:rPr lang="en-US" sz="1800" dirty="0"/>
              <a:t>CE: 85 – 91%, VE: 87 – 83%, EE: ~76%</a:t>
            </a:r>
          </a:p>
          <a:p>
            <a:pPr eaLnBrk="1" hangingPunct="1">
              <a:spcAft>
                <a:spcPts val="1200"/>
              </a:spcAft>
              <a:buFont typeface="Arial"/>
              <a:buChar char="•"/>
            </a:pPr>
            <a:r>
              <a:rPr lang="en-US" sz="1800" dirty="0"/>
              <a:t>Energy density delivery ~ 50 </a:t>
            </a:r>
            <a:r>
              <a:rPr lang="en-US" sz="1800" dirty="0" err="1"/>
              <a:t>Wh</a:t>
            </a:r>
            <a:r>
              <a:rPr lang="en-US" sz="1800" dirty="0"/>
              <a:t> L</a:t>
            </a:r>
            <a:r>
              <a:rPr lang="en-US" sz="1800" baseline="30000" dirty="0"/>
              <a:t>-1</a:t>
            </a:r>
          </a:p>
          <a:p>
            <a:pPr eaLnBrk="1" hangingPunct="1">
              <a:spcAft>
                <a:spcPts val="1200"/>
              </a:spcAft>
              <a:buFont typeface="Arial"/>
              <a:buChar char="•"/>
            </a:pPr>
            <a:r>
              <a:rPr lang="en-US" sz="1800" dirty="0" smtClean="0"/>
              <a:t>Moderate capacity </a:t>
            </a:r>
            <a:r>
              <a:rPr lang="en-US" sz="1800" dirty="0"/>
              <a:t>retention</a:t>
            </a:r>
          </a:p>
        </p:txBody>
      </p:sp>
    </p:spTree>
    <p:extLst>
      <p:ext uri="{BB962C8B-B14F-4D97-AF65-F5344CB8AC3E}">
        <p14:creationId xmlns:p14="http://schemas.microsoft.com/office/powerpoint/2010/main" xmlns="" val="3947619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fld id="{FA682517-C3C9-3441-A1B1-6ADFD513B018}" type="slidenum">
              <a:rPr lang="en-US" sz="900"/>
              <a:pPr/>
              <a:t>14</a:t>
            </a:fld>
            <a:endParaRPr lang="en-US" sz="900"/>
          </a:p>
        </p:txBody>
      </p:sp>
      <p:sp>
        <p:nvSpPr>
          <p:cNvPr id="45059" name="TextBox 84"/>
          <p:cNvSpPr txBox="1">
            <a:spLocks noChangeArrowheads="1"/>
          </p:cNvSpPr>
          <p:nvPr/>
        </p:nvSpPr>
        <p:spPr bwMode="auto">
          <a:xfrm>
            <a:off x="3396269" y="155577"/>
            <a:ext cx="233927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pPr algn="ctr"/>
            <a:r>
              <a:rPr lang="en-US" sz="2800" b="1" dirty="0">
                <a:solidFill>
                  <a:schemeClr val="bg1"/>
                </a:solidFill>
                <a:cs typeface="Arial" charset="0"/>
              </a:rPr>
              <a:t>Conclusions</a:t>
            </a:r>
          </a:p>
        </p:txBody>
      </p:sp>
      <p:sp>
        <p:nvSpPr>
          <p:cNvPr id="45060" name="TextBox 17"/>
          <p:cNvSpPr txBox="1">
            <a:spLocks noChangeArrowheads="1"/>
          </p:cNvSpPr>
          <p:nvPr/>
        </p:nvSpPr>
        <p:spPr bwMode="auto">
          <a:xfrm>
            <a:off x="377452" y="1343979"/>
            <a:ext cx="8528050" cy="4862512"/>
          </a:xfrm>
          <a:prstGeom prst="rect">
            <a:avLst/>
          </a:prstGeom>
          <a:solidFill>
            <a:srgbClr val="FFD65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marL="914400" indent="-573088">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pPr>
              <a:spcAft>
                <a:spcPts val="1200"/>
              </a:spcAft>
              <a:buFont typeface="Wingdings" charset="0"/>
              <a:buChar char="q"/>
            </a:pPr>
            <a:r>
              <a:rPr lang="en-US" dirty="0"/>
              <a:t>We have successfully demonstrated a hybrid Lithium-organic redox flow battery using ferrocene as the </a:t>
            </a:r>
            <a:r>
              <a:rPr lang="en-US" dirty="0" err="1"/>
              <a:t>catholyte</a:t>
            </a:r>
            <a:r>
              <a:rPr lang="en-US" dirty="0"/>
              <a:t> redox material.</a:t>
            </a:r>
          </a:p>
          <a:p>
            <a:pPr>
              <a:spcAft>
                <a:spcPts val="1200"/>
              </a:spcAft>
              <a:buFont typeface="Wingdings" charset="0"/>
              <a:buChar char="q"/>
            </a:pPr>
            <a:r>
              <a:rPr lang="en-US" dirty="0"/>
              <a:t>Structural modification increases the ferrocene solubility by 20 times. </a:t>
            </a:r>
          </a:p>
          <a:p>
            <a:pPr>
              <a:spcAft>
                <a:spcPts val="1200"/>
              </a:spcAft>
              <a:buFont typeface="Wingdings" charset="0"/>
              <a:buChar char="q"/>
            </a:pPr>
            <a:r>
              <a:rPr lang="en-US" dirty="0"/>
              <a:t>Li metal anode works at low Fc-TFSI concentration, while a hybrid anode enables decent cycling at high Fc-TFSI concentrations up to 0.8M. </a:t>
            </a:r>
          </a:p>
          <a:p>
            <a:pPr>
              <a:spcAft>
                <a:spcPts val="1200"/>
              </a:spcAft>
              <a:buFont typeface="Wingdings" charset="0"/>
              <a:buChar char="q"/>
            </a:pPr>
            <a:r>
              <a:rPr lang="en-US" dirty="0"/>
              <a:t>Flow cell tests produce stable </a:t>
            </a:r>
            <a:r>
              <a:rPr lang="en-US" dirty="0" err="1"/>
              <a:t>cyclability</a:t>
            </a:r>
            <a:r>
              <a:rPr lang="en-US" dirty="0"/>
              <a:t> with EE &gt;75% and energy density of 50 </a:t>
            </a:r>
            <a:r>
              <a:rPr lang="en-US" dirty="0" err="1"/>
              <a:t>Wh</a:t>
            </a:r>
            <a:r>
              <a:rPr lang="en-US" dirty="0"/>
              <a:t> L</a:t>
            </a:r>
            <a:r>
              <a:rPr lang="en-US" baseline="30000" dirty="0"/>
              <a:t>-1</a:t>
            </a:r>
            <a:r>
              <a:rPr lang="en-US" dirty="0"/>
              <a:t>.</a:t>
            </a:r>
            <a:endParaRPr lang="en-US" baseline="30000" dirty="0"/>
          </a:p>
          <a:p>
            <a:pPr>
              <a:spcAft>
                <a:spcPts val="1200"/>
              </a:spcAft>
              <a:buFont typeface="Wingdings" charset="0"/>
              <a:buChar char="q"/>
            </a:pPr>
            <a:r>
              <a:rPr lang="en-US" dirty="0"/>
              <a:t>Key challenge is long-term anode protection.</a:t>
            </a:r>
          </a:p>
        </p:txBody>
      </p:sp>
    </p:spTree>
    <p:extLst>
      <p:ext uri="{BB962C8B-B14F-4D97-AF65-F5344CB8AC3E}">
        <p14:creationId xmlns:p14="http://schemas.microsoft.com/office/powerpoint/2010/main" xmlns="" val="1424581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fld id="{D31AC788-6667-7D43-B7A1-8DDD084CB50D}" type="slidenum">
              <a:rPr lang="en-US" sz="900"/>
              <a:pPr/>
              <a:t>15</a:t>
            </a:fld>
            <a:endParaRPr lang="en-US" sz="900"/>
          </a:p>
        </p:txBody>
      </p:sp>
      <p:sp>
        <p:nvSpPr>
          <p:cNvPr id="46083" name="Slide Number Placeholder 3"/>
          <p:cNvSpPr txBox="1">
            <a:spLocks/>
          </p:cNvSpPr>
          <p:nvPr/>
        </p:nvSpPr>
        <p:spPr bwMode="auto">
          <a:xfrm>
            <a:off x="112713" y="6483350"/>
            <a:ext cx="50958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fld id="{588EA3F6-212D-4D4C-937B-82BC21186408}" type="slidenum">
              <a:rPr lang="en-US" sz="900"/>
              <a:pPr/>
              <a:t>15</a:t>
            </a:fld>
            <a:endParaRPr lang="en-US" sz="900"/>
          </a:p>
        </p:txBody>
      </p:sp>
      <p:sp>
        <p:nvSpPr>
          <p:cNvPr id="46084" name="TextBox 4"/>
          <p:cNvSpPr txBox="1">
            <a:spLocks noChangeArrowheads="1"/>
          </p:cNvSpPr>
          <p:nvPr/>
        </p:nvSpPr>
        <p:spPr bwMode="auto">
          <a:xfrm>
            <a:off x="2691225" y="164574"/>
            <a:ext cx="355675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pPr algn="ctr"/>
            <a:r>
              <a:rPr lang="en-US" sz="2800" b="1">
                <a:solidFill>
                  <a:schemeClr val="bg1"/>
                </a:solidFill>
                <a:cs typeface="Arial" charset="0"/>
              </a:rPr>
              <a:t>Acknowledgements</a:t>
            </a:r>
          </a:p>
        </p:txBody>
      </p:sp>
      <p:pic>
        <p:nvPicPr>
          <p:cNvPr id="46085" name="Picture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52450" y="5811838"/>
            <a:ext cx="34163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6" name="TextBox 7"/>
          <p:cNvSpPr txBox="1">
            <a:spLocks noChangeArrowheads="1"/>
          </p:cNvSpPr>
          <p:nvPr/>
        </p:nvSpPr>
        <p:spPr bwMode="auto">
          <a:xfrm>
            <a:off x="552450" y="1614488"/>
            <a:ext cx="7978775" cy="286232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61963" indent="-461963">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pPr>
              <a:spcAft>
                <a:spcPts val="2400"/>
              </a:spcAft>
              <a:buFont typeface="Wingdings" charset="0"/>
              <a:buChar char="q"/>
            </a:pPr>
            <a:r>
              <a:rPr lang="en-US" sz="2000" dirty="0"/>
              <a:t>Financial Support from </a:t>
            </a:r>
            <a:r>
              <a:rPr lang="en-GB" sz="2000" dirty="0"/>
              <a:t>financial support from the U.S. DOE’s Office of Electricity Delivery &amp; Energy Reliability (</a:t>
            </a:r>
            <a:r>
              <a:rPr lang="en-GB" sz="2000" dirty="0" smtClean="0"/>
              <a:t>OE, </a:t>
            </a:r>
            <a:r>
              <a:rPr lang="en-GB" sz="2000" dirty="0" err="1" smtClean="0"/>
              <a:t>Dr.</a:t>
            </a:r>
            <a:r>
              <a:rPr lang="en-GB" sz="2000" dirty="0" smtClean="0"/>
              <a:t> </a:t>
            </a:r>
            <a:r>
              <a:rPr lang="en-GB" sz="2000" dirty="0" err="1" smtClean="0"/>
              <a:t>Imre</a:t>
            </a:r>
            <a:r>
              <a:rPr lang="en-GB" sz="2000" dirty="0" smtClean="0"/>
              <a:t> </a:t>
            </a:r>
            <a:r>
              <a:rPr lang="en-GB" sz="2000" dirty="0" err="1" smtClean="0"/>
              <a:t>Gyuk</a:t>
            </a:r>
            <a:r>
              <a:rPr lang="en-GB" sz="2000" dirty="0" smtClean="0"/>
              <a:t>)</a:t>
            </a:r>
            <a:r>
              <a:rPr lang="en-GB" sz="2000" dirty="0"/>
              <a:t>.</a:t>
            </a:r>
          </a:p>
          <a:p>
            <a:pPr>
              <a:spcAft>
                <a:spcPts val="2400"/>
              </a:spcAft>
              <a:buFont typeface="Wingdings" charset="0"/>
              <a:buChar char="q"/>
            </a:pPr>
            <a:r>
              <a:rPr lang="en-US" sz="2000" dirty="0" smtClean="0"/>
              <a:t>Colleagues</a:t>
            </a:r>
            <a:r>
              <a:rPr lang="en-US" sz="2000" dirty="0"/>
              <a:t>: </a:t>
            </a:r>
            <a:r>
              <a:rPr lang="de-DE" sz="2000" dirty="0" err="1" smtClean="0"/>
              <a:t>Lelia</a:t>
            </a:r>
            <a:r>
              <a:rPr lang="de-DE" sz="2000" dirty="0" smtClean="0"/>
              <a:t> </a:t>
            </a:r>
            <a:r>
              <a:rPr lang="en-US" sz="2000" dirty="0" err="1" smtClean="0"/>
              <a:t>Cosimbescu</a:t>
            </a:r>
            <a:r>
              <a:rPr lang="en-US" sz="2000" dirty="0" smtClean="0"/>
              <a:t>, Vincent </a:t>
            </a:r>
            <a:r>
              <a:rPr lang="en-US" sz="2000" dirty="0" err="1"/>
              <a:t>Sprenkle</a:t>
            </a:r>
            <a:r>
              <a:rPr lang="en-US" sz="2000" dirty="0"/>
              <a:t>, Wei Wang, Wu </a:t>
            </a:r>
            <a:r>
              <a:rPr lang="en-US" sz="2000" dirty="0" err="1"/>
              <a:t>Xu</a:t>
            </a:r>
            <a:r>
              <a:rPr lang="en-US" sz="2000" dirty="0"/>
              <a:t>, Jun Liu, </a:t>
            </a:r>
            <a:r>
              <a:rPr lang="en-US" sz="2000" dirty="0" smtClean="0"/>
              <a:t>M</a:t>
            </a:r>
            <a:r>
              <a:rPr lang="en-US" sz="2000" dirty="0"/>
              <a:t>. </a:t>
            </a:r>
            <a:r>
              <a:rPr lang="en-US" sz="2000" dirty="0" err="1" smtClean="0"/>
              <a:t>Vijayakumar</a:t>
            </a:r>
            <a:r>
              <a:rPr lang="en-US" sz="2000" dirty="0"/>
              <a:t>,</a:t>
            </a:r>
            <a:r>
              <a:rPr lang="en-US" sz="2000" dirty="0" smtClean="0"/>
              <a:t> Bin Li.</a:t>
            </a:r>
            <a:endParaRPr lang="en-US" sz="2000" dirty="0"/>
          </a:p>
          <a:p>
            <a:pPr>
              <a:spcAft>
                <a:spcPts val="2400"/>
              </a:spcAft>
              <a:buFont typeface="Wingdings" charset="0"/>
              <a:buChar char="q"/>
            </a:pPr>
            <a:r>
              <a:rPr lang="en-US" sz="2000" dirty="0"/>
              <a:t>Professor </a:t>
            </a:r>
            <a:r>
              <a:rPr lang="de-DE" sz="2000" dirty="0"/>
              <a:t>C. Austen Angell (Arizona State University) </a:t>
            </a:r>
            <a:r>
              <a:rPr lang="de-DE" sz="2000" dirty="0" err="1"/>
              <a:t>for</a:t>
            </a:r>
            <a:r>
              <a:rPr lang="de-DE" sz="2000" dirty="0"/>
              <a:t> </a:t>
            </a:r>
            <a:r>
              <a:rPr lang="de-DE" sz="2000" dirty="0" err="1"/>
              <a:t>helpful</a:t>
            </a:r>
            <a:r>
              <a:rPr lang="de-DE" sz="2000" dirty="0"/>
              <a:t> </a:t>
            </a:r>
            <a:r>
              <a:rPr lang="de-DE" sz="2000" dirty="0" err="1"/>
              <a:t>discussions</a:t>
            </a:r>
            <a:r>
              <a:rPr lang="de-DE" sz="2000" dirty="0"/>
              <a:t> </a:t>
            </a:r>
            <a:r>
              <a:rPr lang="de-DE" sz="2000" dirty="0" err="1"/>
              <a:t>and</a:t>
            </a:r>
            <a:r>
              <a:rPr lang="de-DE" sz="2000" dirty="0"/>
              <a:t> </a:t>
            </a:r>
            <a:r>
              <a:rPr lang="de-DE" sz="2000" dirty="0" err="1"/>
              <a:t>comments</a:t>
            </a:r>
            <a:r>
              <a:rPr lang="de-DE" sz="2000" dirty="0"/>
              <a:t>. </a:t>
            </a:r>
          </a:p>
        </p:txBody>
      </p:sp>
    </p:spTree>
    <p:extLst>
      <p:ext uri="{BB962C8B-B14F-4D97-AF65-F5344CB8AC3E}">
        <p14:creationId xmlns:p14="http://schemas.microsoft.com/office/powerpoint/2010/main" xmlns="" val="786387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F83815-7C66-4A06-AAB7-8C18DE8C111A}" type="slidenum">
              <a:rPr lang="en-US" smtClean="0"/>
              <a:pPr/>
              <a:t>16</a:t>
            </a:fld>
            <a:endParaRPr lang="en-US" dirty="0"/>
          </a:p>
        </p:txBody>
      </p:sp>
      <p:sp>
        <p:nvSpPr>
          <p:cNvPr id="6" name="Rectangle 5"/>
          <p:cNvSpPr/>
          <p:nvPr/>
        </p:nvSpPr>
        <p:spPr>
          <a:xfrm>
            <a:off x="1802581" y="2530057"/>
            <a:ext cx="5961922" cy="584776"/>
          </a:xfrm>
          <a:prstGeom prst="rect">
            <a:avLst/>
          </a:prstGeom>
        </p:spPr>
        <p:txBody>
          <a:bodyPr wrap="none">
            <a:spAutoFit/>
          </a:bodyPr>
          <a:lstStyle/>
          <a:p>
            <a:r>
              <a:rPr kumimoji="1" lang="en-US" sz="3200" b="1" i="1" dirty="0" smtClean="0">
                <a:effectLst>
                  <a:outerShdw blurRad="38100" dist="38100" dir="2700000" algn="tl">
                    <a:srgbClr val="C0C0C0"/>
                  </a:outerShdw>
                </a:effectLst>
                <a:latin typeface="Century Schoolbook" pitchFamily="18" charset="0"/>
                <a:ea typeface="Gulim" pitchFamily="34" charset="-127"/>
              </a:rPr>
              <a:t>Thanks for your attention!</a:t>
            </a:r>
            <a:endParaRPr kumimoji="1" lang="en-US" sz="3200" b="1" i="1" dirty="0">
              <a:effectLst>
                <a:outerShdw blurRad="38100" dist="38100" dir="2700000" algn="tl">
                  <a:srgbClr val="C0C0C0"/>
                </a:outerShdw>
              </a:effectLst>
              <a:latin typeface="Century Schoolbook" pitchFamily="18" charset="0"/>
              <a:ea typeface="Gulim" pitchFamily="34" charset="-127"/>
            </a:endParaRPr>
          </a:p>
        </p:txBody>
      </p:sp>
    </p:spTree>
    <p:extLst>
      <p:ext uri="{BB962C8B-B14F-4D97-AF65-F5344CB8AC3E}">
        <p14:creationId xmlns:p14="http://schemas.microsoft.com/office/powerpoint/2010/main" xmlns="" val="4092378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F83815-7C66-4A06-AAB7-8C18DE8C111A}" type="slidenum">
              <a:rPr lang="en-US" smtClean="0"/>
              <a:pPr/>
              <a:t>17</a:t>
            </a:fld>
            <a:endParaRPr lang="en-US" dirty="0"/>
          </a:p>
        </p:txBody>
      </p:sp>
      <p:sp>
        <p:nvSpPr>
          <p:cNvPr id="5" name="Rectangle 4"/>
          <p:cNvSpPr/>
          <p:nvPr/>
        </p:nvSpPr>
        <p:spPr>
          <a:xfrm>
            <a:off x="1949392" y="179347"/>
            <a:ext cx="5207142" cy="415498"/>
          </a:xfrm>
          <a:prstGeom prst="rect">
            <a:avLst/>
          </a:prstGeom>
        </p:spPr>
        <p:txBody>
          <a:bodyPr wrap="none">
            <a:spAutoFit/>
          </a:bodyPr>
          <a:lstStyle/>
          <a:p>
            <a:pPr algn="ctr">
              <a:lnSpc>
                <a:spcPct val="85000"/>
              </a:lnSpc>
            </a:pPr>
            <a:r>
              <a:rPr kumimoji="1" lang="en-US" sz="2400" b="1" i="1" dirty="0" smtClean="0">
                <a:solidFill>
                  <a:schemeClr val="bg1"/>
                </a:solidFill>
                <a:effectLst>
                  <a:outerShdw blurRad="38100" dist="38100" dir="2700000" algn="tl">
                    <a:srgbClr val="C0C0C0"/>
                  </a:outerShdw>
                </a:effectLst>
                <a:latin typeface="Century Schoolbook" pitchFamily="18" charset="0"/>
                <a:ea typeface="Gulim" pitchFamily="34" charset="-127"/>
              </a:rPr>
              <a:t>Functionalized Fc as </a:t>
            </a:r>
            <a:r>
              <a:rPr kumimoji="1" lang="en-US" sz="2400" b="1" i="1" dirty="0" err="1" smtClean="0">
                <a:solidFill>
                  <a:schemeClr val="bg1"/>
                </a:solidFill>
                <a:effectLst>
                  <a:outerShdw blurRad="38100" dist="38100" dir="2700000" algn="tl">
                    <a:srgbClr val="C0C0C0"/>
                  </a:outerShdw>
                </a:effectLst>
                <a:latin typeface="Century Schoolbook" pitchFamily="18" charset="0"/>
                <a:ea typeface="Gulim" pitchFamily="34" charset="-127"/>
              </a:rPr>
              <a:t>Catholyte</a:t>
            </a:r>
            <a:r>
              <a:rPr kumimoji="1" lang="en-US" sz="2400" b="1" i="1" dirty="0" smtClean="0">
                <a:solidFill>
                  <a:schemeClr val="bg1"/>
                </a:solidFill>
                <a:effectLst>
                  <a:outerShdw blurRad="38100" dist="38100" dir="2700000" algn="tl">
                    <a:srgbClr val="C0C0C0"/>
                  </a:outerShdw>
                </a:effectLst>
                <a:latin typeface="Century Schoolbook" pitchFamily="18" charset="0"/>
                <a:ea typeface="Gulim" pitchFamily="34" charset="-127"/>
              </a:rPr>
              <a:t>  </a:t>
            </a:r>
            <a:endParaRPr kumimoji="1" lang="en-US" sz="2400" b="1" i="1" dirty="0">
              <a:solidFill>
                <a:schemeClr val="bg1"/>
              </a:solidFill>
              <a:effectLst>
                <a:outerShdw blurRad="38100" dist="38100" dir="2700000" algn="tl">
                  <a:srgbClr val="C0C0C0"/>
                </a:outerShdw>
              </a:effectLst>
              <a:latin typeface="Century Schoolbook" pitchFamily="18" charset="0"/>
              <a:ea typeface="Gulim" pitchFamily="34" charset="-127"/>
            </a:endParaRPr>
          </a:p>
        </p:txBody>
      </p:sp>
      <p:pic>
        <p:nvPicPr>
          <p:cNvPr id="6" name="Picture 5" descr="synthesis of Fc1N112-TFSI.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3510" y="792649"/>
            <a:ext cx="8293056" cy="1874396"/>
          </a:xfrm>
          <a:prstGeom prst="rect">
            <a:avLst/>
          </a:prstGeom>
        </p:spPr>
      </p:pic>
      <p:grpSp>
        <p:nvGrpSpPr>
          <p:cNvPr id="11" name="Group 10"/>
          <p:cNvGrpSpPr/>
          <p:nvPr/>
        </p:nvGrpSpPr>
        <p:grpSpPr>
          <a:xfrm>
            <a:off x="0" y="788905"/>
            <a:ext cx="6045620" cy="4292898"/>
            <a:chOff x="173164" y="904367"/>
            <a:chExt cx="6045620" cy="4292898"/>
          </a:xfrm>
        </p:grpSpPr>
        <p:pic>
          <p:nvPicPr>
            <p:cNvPr id="3" name="Picture 2" descr="FcTFSI-HNMR.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73164" y="904367"/>
              <a:ext cx="6045620" cy="4292898"/>
            </a:xfrm>
            <a:prstGeom prst="rect">
              <a:avLst/>
            </a:prstGeom>
          </p:spPr>
        </p:pic>
        <p:sp>
          <p:nvSpPr>
            <p:cNvPr id="9" name="Rectangle 8"/>
            <p:cNvSpPr/>
            <p:nvPr/>
          </p:nvSpPr>
          <p:spPr>
            <a:xfrm>
              <a:off x="285342" y="1242982"/>
              <a:ext cx="1069561" cy="369332"/>
            </a:xfrm>
            <a:prstGeom prst="rect">
              <a:avLst/>
            </a:prstGeom>
          </p:spPr>
          <p:txBody>
            <a:bodyPr wrap="none">
              <a:spAutoFit/>
            </a:bodyPr>
            <a:lstStyle/>
            <a:p>
              <a:pPr algn="ctr"/>
              <a:r>
                <a:rPr lang="en-US" baseline="30000" dirty="0" smtClean="0">
                  <a:solidFill>
                    <a:prstClr val="black"/>
                  </a:solidFill>
                </a:rPr>
                <a:t>1</a:t>
              </a:r>
              <a:r>
                <a:rPr lang="en-US" dirty="0" smtClean="0">
                  <a:solidFill>
                    <a:prstClr val="black"/>
                  </a:solidFill>
                </a:rPr>
                <a:t>H NMR </a:t>
              </a:r>
              <a:endParaRPr lang="en-US" dirty="0">
                <a:solidFill>
                  <a:prstClr val="black"/>
                </a:solidFill>
              </a:endParaRPr>
            </a:p>
          </p:txBody>
        </p:sp>
      </p:grpSp>
      <p:grpSp>
        <p:nvGrpSpPr>
          <p:cNvPr id="12" name="Group 11"/>
          <p:cNvGrpSpPr/>
          <p:nvPr/>
        </p:nvGrpSpPr>
        <p:grpSpPr>
          <a:xfrm>
            <a:off x="2907867" y="2463495"/>
            <a:ext cx="6236133" cy="4394505"/>
            <a:chOff x="2907867" y="2316096"/>
            <a:chExt cx="6236133" cy="4394505"/>
          </a:xfrm>
        </p:grpSpPr>
        <p:pic>
          <p:nvPicPr>
            <p:cNvPr id="8" name="Picture 7" descr="FcTFSI-CNMR.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907867" y="2316096"/>
              <a:ext cx="6236133" cy="4394505"/>
            </a:xfrm>
            <a:prstGeom prst="rect">
              <a:avLst/>
            </a:prstGeom>
          </p:spPr>
        </p:pic>
        <p:sp>
          <p:nvSpPr>
            <p:cNvPr id="10" name="Rectangle 9"/>
            <p:cNvSpPr/>
            <p:nvPr/>
          </p:nvSpPr>
          <p:spPr>
            <a:xfrm>
              <a:off x="3110002" y="2838665"/>
              <a:ext cx="1112354" cy="369332"/>
            </a:xfrm>
            <a:prstGeom prst="rect">
              <a:avLst/>
            </a:prstGeom>
          </p:spPr>
          <p:txBody>
            <a:bodyPr wrap="none">
              <a:spAutoFit/>
            </a:bodyPr>
            <a:lstStyle/>
            <a:p>
              <a:pPr algn="ctr"/>
              <a:r>
                <a:rPr lang="en-US" baseline="30000" dirty="0" smtClean="0">
                  <a:solidFill>
                    <a:prstClr val="black"/>
                  </a:solidFill>
                </a:rPr>
                <a:t>13</a:t>
              </a:r>
              <a:r>
                <a:rPr lang="en-US" dirty="0">
                  <a:solidFill>
                    <a:prstClr val="black"/>
                  </a:solidFill>
                </a:rPr>
                <a:t>C</a:t>
              </a:r>
              <a:r>
                <a:rPr lang="en-US" dirty="0" smtClean="0">
                  <a:solidFill>
                    <a:prstClr val="black"/>
                  </a:solidFill>
                </a:rPr>
                <a:t> NMR </a:t>
              </a:r>
              <a:endParaRPr lang="en-US" dirty="0">
                <a:solidFill>
                  <a:prstClr val="black"/>
                </a:solidFill>
              </a:endParaRPr>
            </a:p>
          </p:txBody>
        </p:sp>
      </p:grpSp>
      <p:grpSp>
        <p:nvGrpSpPr>
          <p:cNvPr id="15" name="Group 14"/>
          <p:cNvGrpSpPr/>
          <p:nvPr/>
        </p:nvGrpSpPr>
        <p:grpSpPr>
          <a:xfrm>
            <a:off x="1891391" y="2751861"/>
            <a:ext cx="4910569" cy="4067653"/>
            <a:chOff x="1891391" y="2751861"/>
            <a:chExt cx="4910569" cy="4067653"/>
          </a:xfrm>
        </p:grpSpPr>
        <p:pic>
          <p:nvPicPr>
            <p:cNvPr id="7" name="Picture 6" descr="Screen Shot 2014-05-07 at 5.42.32 PM.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891391" y="2751861"/>
              <a:ext cx="4910569" cy="4067653"/>
            </a:xfrm>
            <a:prstGeom prst="rect">
              <a:avLst/>
            </a:prstGeom>
          </p:spPr>
        </p:pic>
        <p:sp>
          <p:nvSpPr>
            <p:cNvPr id="13" name="Rectangle 12"/>
            <p:cNvSpPr/>
            <p:nvPr/>
          </p:nvSpPr>
          <p:spPr>
            <a:xfrm>
              <a:off x="3976450" y="4966330"/>
              <a:ext cx="877163" cy="369332"/>
            </a:xfrm>
            <a:prstGeom prst="rect">
              <a:avLst/>
            </a:prstGeom>
          </p:spPr>
          <p:txBody>
            <a:bodyPr wrap="none">
              <a:spAutoFit/>
            </a:bodyPr>
            <a:lstStyle/>
            <a:p>
              <a:pPr algn="ctr"/>
              <a:r>
                <a:rPr lang="en-US" b="1" dirty="0" smtClean="0">
                  <a:solidFill>
                    <a:srgbClr val="0000FF"/>
                  </a:solidFill>
                </a:rPr>
                <a:t>3.25 V</a:t>
              </a:r>
              <a:endParaRPr lang="en-US" b="1" dirty="0">
                <a:solidFill>
                  <a:srgbClr val="0000FF"/>
                </a:solidFill>
              </a:endParaRPr>
            </a:p>
          </p:txBody>
        </p:sp>
        <p:sp>
          <p:nvSpPr>
            <p:cNvPr id="14" name="Rectangle 13"/>
            <p:cNvSpPr/>
            <p:nvPr/>
          </p:nvSpPr>
          <p:spPr>
            <a:xfrm>
              <a:off x="5289673" y="4945536"/>
              <a:ext cx="748923" cy="369332"/>
            </a:xfrm>
            <a:prstGeom prst="rect">
              <a:avLst/>
            </a:prstGeom>
          </p:spPr>
          <p:txBody>
            <a:bodyPr wrap="none">
              <a:spAutoFit/>
            </a:bodyPr>
            <a:lstStyle/>
            <a:p>
              <a:pPr algn="ctr"/>
              <a:r>
                <a:rPr lang="en-US" b="1" dirty="0" smtClean="0">
                  <a:solidFill>
                    <a:srgbClr val="FF0000"/>
                  </a:solidFill>
                </a:rPr>
                <a:t>3.5 V</a:t>
              </a:r>
              <a:endParaRPr lang="en-US" b="1" dirty="0">
                <a:solidFill>
                  <a:srgbClr val="FF0000"/>
                </a:solidFill>
              </a:endParaRPr>
            </a:p>
          </p:txBody>
        </p:sp>
      </p:grpSp>
    </p:spTree>
    <p:extLst>
      <p:ext uri="{BB962C8B-B14F-4D97-AF65-F5344CB8AC3E}">
        <p14:creationId xmlns:p14="http://schemas.microsoft.com/office/powerpoint/2010/main" xmlns="" val="124614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F20A9CC-23EB-4FC2-9577-7622EB275CEA}" type="slidenum">
              <a:rPr lang="en-US" altLang="en-US" smtClean="0"/>
              <a:pPr eaLnBrk="1" hangingPunct="1"/>
              <a:t>18</a:t>
            </a:fld>
            <a:endParaRPr lang="en-US" altLang="en-US" smtClean="0"/>
          </a:p>
        </p:txBody>
      </p:sp>
      <p:sp>
        <p:nvSpPr>
          <p:cNvPr id="38915" name="TextBox 84"/>
          <p:cNvSpPr txBox="1">
            <a:spLocks noChangeArrowheads="1"/>
          </p:cNvSpPr>
          <p:nvPr/>
        </p:nvSpPr>
        <p:spPr bwMode="auto">
          <a:xfrm>
            <a:off x="642938" y="207963"/>
            <a:ext cx="754221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lnSpc>
                <a:spcPct val="85000"/>
              </a:lnSpc>
              <a:spcBef>
                <a:spcPct val="30000"/>
              </a:spcBef>
              <a:buClr>
                <a:schemeClr val="folHlink"/>
              </a:buClr>
              <a:buBlip>
                <a:blip r:embed="rId2"/>
              </a:buBlip>
              <a:defRPr sz="2400">
                <a:solidFill>
                  <a:schemeClr val="tx1"/>
                </a:solidFill>
                <a:latin typeface="Arial" pitchFamily="34" charset="0"/>
                <a:ea typeface="ＭＳ Ｐゴシック" pitchFamily="34" charset="-128"/>
              </a:defRPr>
            </a:lvl1pPr>
            <a:lvl2pPr marL="742950" indent="-285750" eaLnBrk="0" hangingPunct="0">
              <a:lnSpc>
                <a:spcPct val="85000"/>
              </a:lnSpc>
              <a:spcBef>
                <a:spcPct val="30000"/>
              </a:spcBef>
              <a:buClr>
                <a:schemeClr val="tx2"/>
              </a:buClr>
              <a:buSzPct val="80000"/>
              <a:buBlip>
                <a:blip r:embed="rId3"/>
              </a:buBlip>
              <a:defRPr sz="2200">
                <a:solidFill>
                  <a:schemeClr val="tx1"/>
                </a:solidFill>
                <a:latin typeface="Arial" pitchFamily="34" charset="0"/>
                <a:ea typeface="ＭＳ Ｐゴシック" pitchFamily="34" charset="-128"/>
              </a:defRPr>
            </a:lvl2pPr>
            <a:lvl3pPr marL="1143000" indent="-228600" eaLnBrk="0" hangingPunct="0">
              <a:lnSpc>
                <a:spcPct val="85000"/>
              </a:lnSpc>
              <a:spcBef>
                <a:spcPct val="30000"/>
              </a:spcBef>
              <a:buClr>
                <a:srgbClr val="737373"/>
              </a:buClr>
              <a:buSzPct val="60000"/>
              <a:buBlip>
                <a:blip r:embed="rId4"/>
              </a:buBlip>
              <a:defRPr sz="2000">
                <a:solidFill>
                  <a:schemeClr val="tx1"/>
                </a:solidFill>
                <a:latin typeface="Arial" pitchFamily="34" charset="0"/>
                <a:ea typeface="ＭＳ Ｐゴシック" pitchFamily="34" charset="-128"/>
              </a:defRPr>
            </a:lvl3pPr>
            <a:lvl4pPr marL="1600200" indent="-228600" eaLnBrk="0" hangingPunct="0">
              <a:lnSpc>
                <a:spcPct val="85000"/>
              </a:lnSpc>
              <a:spcBef>
                <a:spcPct val="30000"/>
              </a:spcBef>
              <a:buBlip>
                <a:blip r:embed="rId5"/>
              </a:buBlip>
              <a:defRPr>
                <a:solidFill>
                  <a:schemeClr val="tx1"/>
                </a:solidFill>
                <a:latin typeface="Arial" pitchFamily="34" charset="0"/>
                <a:ea typeface="ＭＳ Ｐゴシック" pitchFamily="34" charset="-128"/>
              </a:defRPr>
            </a:lvl4pPr>
            <a:lvl5pPr marL="2057400" indent="-228600" eaLnBrk="0" hangingPunct="0">
              <a:spcBef>
                <a:spcPct val="20000"/>
              </a:spcBef>
              <a:buBlip>
                <a:blip r:embed="rId2"/>
              </a:buBlip>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Blip>
                <a:blip r:embed="rId2"/>
              </a:buBlip>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Blip>
                <a:blip r:embed="rId2"/>
              </a:buBlip>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Blip>
                <a:blip r:embed="rId2"/>
              </a:buBlip>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Blip>
                <a:blip r:embed="rId2"/>
              </a:buBlip>
              <a:defRPr sz="1600">
                <a:solidFill>
                  <a:schemeClr val="tx1"/>
                </a:solidFill>
                <a:latin typeface="Arial" pitchFamily="34" charset="0"/>
                <a:ea typeface="ＭＳ Ｐゴシック" pitchFamily="34" charset="-128"/>
              </a:defRPr>
            </a:lvl9pPr>
          </a:lstStyle>
          <a:p>
            <a:pPr algn="ctr" eaLnBrk="1" hangingPunct="1">
              <a:lnSpc>
                <a:spcPct val="100000"/>
              </a:lnSpc>
              <a:spcBef>
                <a:spcPct val="0"/>
              </a:spcBef>
              <a:buClrTx/>
              <a:buFontTx/>
              <a:buNone/>
            </a:pPr>
            <a:r>
              <a:rPr lang="en-US" altLang="en-US" sz="2800" dirty="0">
                <a:solidFill>
                  <a:schemeClr val="bg1"/>
                </a:solidFill>
                <a:cs typeface="Arial" pitchFamily="34" charset="0"/>
              </a:rPr>
              <a:t>Understanding of Solvation Chemistry – NMR</a:t>
            </a:r>
          </a:p>
        </p:txBody>
      </p:sp>
      <p:pic>
        <p:nvPicPr>
          <p:cNvPr id="38917"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2383" y="1202268"/>
            <a:ext cx="7480454" cy="49276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17"/>
          <p:cNvSpPr txBox="1">
            <a:spLocks noChangeArrowheads="1"/>
          </p:cNvSpPr>
          <p:nvPr/>
        </p:nvSpPr>
        <p:spPr bwMode="auto">
          <a:xfrm>
            <a:off x="1169988" y="6024034"/>
            <a:ext cx="6488112" cy="800100"/>
          </a:xfrm>
          <a:prstGeom prst="rect">
            <a:avLst/>
          </a:prstGeom>
          <a:solidFill>
            <a:schemeClr val="tx2">
              <a:lumMod val="20000"/>
              <a:lumOff val="80000"/>
            </a:schemeClr>
          </a:solidFill>
          <a:ln>
            <a:noFill/>
          </a:ln>
        </p:spPr>
        <p:txBody>
          <a:bodyPr tIns="91440" bIns="91440">
            <a:spAutoFit/>
          </a:bodyPr>
          <a:lstStyle>
            <a:lvl1pPr marL="404813" indent="-404813" eaLnBrk="0" hangingPunct="0">
              <a:lnSpc>
                <a:spcPct val="85000"/>
              </a:lnSpc>
              <a:spcBef>
                <a:spcPct val="30000"/>
              </a:spcBef>
              <a:buClr>
                <a:schemeClr val="folHlink"/>
              </a:buClr>
              <a:buBlip>
                <a:blip r:embed="rId2"/>
              </a:buBlip>
              <a:defRPr sz="2400">
                <a:solidFill>
                  <a:schemeClr val="tx1"/>
                </a:solidFill>
                <a:latin typeface="Arial" charset="0"/>
                <a:ea typeface="ＭＳ Ｐゴシック" pitchFamily="34" charset="-128"/>
              </a:defRPr>
            </a:lvl1pPr>
            <a:lvl2pPr marL="742950" indent="-285750" eaLnBrk="0" hangingPunct="0">
              <a:lnSpc>
                <a:spcPct val="85000"/>
              </a:lnSpc>
              <a:spcBef>
                <a:spcPct val="30000"/>
              </a:spcBef>
              <a:buClr>
                <a:schemeClr val="tx2"/>
              </a:buClr>
              <a:buSzPct val="80000"/>
              <a:buBlip>
                <a:blip r:embed="rId3"/>
              </a:buBlip>
              <a:defRPr sz="2200">
                <a:solidFill>
                  <a:schemeClr val="tx1"/>
                </a:solidFill>
                <a:latin typeface="Arial" charset="0"/>
                <a:ea typeface="ＭＳ Ｐゴシック" pitchFamily="34" charset="-128"/>
              </a:defRPr>
            </a:lvl2pPr>
            <a:lvl3pPr marL="1143000" indent="-228600" eaLnBrk="0" hangingPunct="0">
              <a:lnSpc>
                <a:spcPct val="85000"/>
              </a:lnSpc>
              <a:spcBef>
                <a:spcPct val="30000"/>
              </a:spcBef>
              <a:buClr>
                <a:srgbClr val="737373"/>
              </a:buClr>
              <a:buSzPct val="60000"/>
              <a:buBlip>
                <a:blip r:embed="rId4"/>
              </a:buBlip>
              <a:defRPr sz="2000">
                <a:solidFill>
                  <a:schemeClr val="tx1"/>
                </a:solidFill>
                <a:latin typeface="Arial" charset="0"/>
                <a:ea typeface="ＭＳ Ｐゴシック" pitchFamily="34" charset="-128"/>
              </a:defRPr>
            </a:lvl3pPr>
            <a:lvl4pPr marL="1600200" indent="-228600" eaLnBrk="0" hangingPunct="0">
              <a:lnSpc>
                <a:spcPct val="85000"/>
              </a:lnSpc>
              <a:spcBef>
                <a:spcPct val="30000"/>
              </a:spcBef>
              <a:buBlip>
                <a:blip r:embed="rId5"/>
              </a:buBlip>
              <a:defRPr>
                <a:solidFill>
                  <a:schemeClr val="tx1"/>
                </a:solidFill>
                <a:latin typeface="Arial" charset="0"/>
                <a:ea typeface="ＭＳ Ｐゴシック" pitchFamily="34" charset="-128"/>
              </a:defRPr>
            </a:lvl4pPr>
            <a:lvl5pPr marL="2057400" indent="-228600" eaLnBrk="0" hangingPunct="0">
              <a:spcBef>
                <a:spcPct val="20000"/>
              </a:spcBef>
              <a:buBlip>
                <a:blip r:embed="rId2"/>
              </a:buBlip>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Blip>
                <a:blip r:embed="rId2"/>
              </a:buBlip>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Blip>
                <a:blip r:embed="rId2"/>
              </a:buBlip>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Blip>
                <a:blip r:embed="rId2"/>
              </a:buBlip>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Blip>
                <a:blip r:embed="rId2"/>
              </a:buBlip>
              <a:defRPr sz="1600">
                <a:solidFill>
                  <a:schemeClr val="tx1"/>
                </a:solidFill>
                <a:latin typeface="Arial" charset="0"/>
                <a:ea typeface="ＭＳ Ｐゴシック" pitchFamily="34" charset="-128"/>
              </a:defRPr>
            </a:lvl9pPr>
          </a:lstStyle>
          <a:p>
            <a:pPr marL="685800" indent="-685800" eaLnBrk="1" hangingPunct="1">
              <a:lnSpc>
                <a:spcPct val="100000"/>
              </a:lnSpc>
              <a:spcBef>
                <a:spcPct val="0"/>
              </a:spcBef>
              <a:spcAft>
                <a:spcPts val="1200"/>
              </a:spcAft>
              <a:buClrTx/>
              <a:buFont typeface="Wingdings" panose="05000000000000000000" pitchFamily="2" charset="2"/>
              <a:buChar char="q"/>
              <a:defRPr/>
            </a:pPr>
            <a:r>
              <a:rPr lang="en-US" altLang="en-US" sz="2000" dirty="0" smtClean="0"/>
              <a:t>No chemical shift change at low concentrations of either pristine ferrocene or Fc-TFSI</a:t>
            </a:r>
          </a:p>
        </p:txBody>
      </p:sp>
      <p:sp>
        <p:nvSpPr>
          <p:cNvPr id="7" name="TextBox 8"/>
          <p:cNvSpPr txBox="1">
            <a:spLocks noChangeArrowheads="1"/>
          </p:cNvSpPr>
          <p:nvPr/>
        </p:nvSpPr>
        <p:spPr bwMode="auto">
          <a:xfrm>
            <a:off x="746654" y="808041"/>
            <a:ext cx="7696200" cy="492125"/>
          </a:xfrm>
          <a:prstGeom prst="rect">
            <a:avLst/>
          </a:prstGeom>
          <a:solidFill>
            <a:srgbClr val="00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marL="457200" indent="-457200" eaLnBrk="0" hangingPunct="0">
              <a:lnSpc>
                <a:spcPct val="85000"/>
              </a:lnSpc>
              <a:spcBef>
                <a:spcPct val="30000"/>
              </a:spcBef>
              <a:buClr>
                <a:schemeClr val="folHlink"/>
              </a:buClr>
              <a:buBlip>
                <a:blip r:embed="rId2"/>
              </a:buBlip>
              <a:defRPr sz="2400">
                <a:solidFill>
                  <a:schemeClr val="tx1"/>
                </a:solidFill>
                <a:latin typeface="Arial" pitchFamily="34" charset="0"/>
                <a:ea typeface="ＭＳ Ｐゴシック" pitchFamily="34" charset="-128"/>
              </a:defRPr>
            </a:lvl1pPr>
            <a:lvl2pPr marL="742950" indent="-285750" eaLnBrk="0" hangingPunct="0">
              <a:lnSpc>
                <a:spcPct val="85000"/>
              </a:lnSpc>
              <a:spcBef>
                <a:spcPct val="30000"/>
              </a:spcBef>
              <a:buClr>
                <a:schemeClr val="tx2"/>
              </a:buClr>
              <a:buSzPct val="80000"/>
              <a:buBlip>
                <a:blip r:embed="rId3"/>
              </a:buBlip>
              <a:defRPr sz="2200">
                <a:solidFill>
                  <a:schemeClr val="tx1"/>
                </a:solidFill>
                <a:latin typeface="Arial" pitchFamily="34" charset="0"/>
                <a:ea typeface="ＭＳ Ｐゴシック" pitchFamily="34" charset="-128"/>
              </a:defRPr>
            </a:lvl2pPr>
            <a:lvl3pPr marL="1143000" indent="-228600" eaLnBrk="0" hangingPunct="0">
              <a:lnSpc>
                <a:spcPct val="85000"/>
              </a:lnSpc>
              <a:spcBef>
                <a:spcPct val="30000"/>
              </a:spcBef>
              <a:buClr>
                <a:srgbClr val="737373"/>
              </a:buClr>
              <a:buSzPct val="60000"/>
              <a:buBlip>
                <a:blip r:embed="rId4"/>
              </a:buBlip>
              <a:defRPr sz="2000">
                <a:solidFill>
                  <a:schemeClr val="tx1"/>
                </a:solidFill>
                <a:latin typeface="Arial" pitchFamily="34" charset="0"/>
                <a:ea typeface="ＭＳ Ｐゴシック" pitchFamily="34" charset="-128"/>
              </a:defRPr>
            </a:lvl3pPr>
            <a:lvl4pPr marL="1600200" indent="-228600" eaLnBrk="0" hangingPunct="0">
              <a:lnSpc>
                <a:spcPct val="85000"/>
              </a:lnSpc>
              <a:spcBef>
                <a:spcPct val="30000"/>
              </a:spcBef>
              <a:buBlip>
                <a:blip r:embed="rId5"/>
              </a:buBlip>
              <a:defRPr>
                <a:solidFill>
                  <a:schemeClr val="tx1"/>
                </a:solidFill>
                <a:latin typeface="Arial" pitchFamily="34" charset="0"/>
                <a:ea typeface="ＭＳ Ｐゴシック" pitchFamily="34" charset="-128"/>
              </a:defRPr>
            </a:lvl4pPr>
            <a:lvl5pPr marL="2057400" indent="-228600" eaLnBrk="0" hangingPunct="0">
              <a:spcBef>
                <a:spcPct val="20000"/>
              </a:spcBef>
              <a:buBlip>
                <a:blip r:embed="rId2"/>
              </a:buBlip>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Blip>
                <a:blip r:embed="rId2"/>
              </a:buBlip>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Blip>
                <a:blip r:embed="rId2"/>
              </a:buBlip>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Blip>
                <a:blip r:embed="rId2"/>
              </a:buBlip>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Blip>
                <a:blip r:embed="rId2"/>
              </a:buBlip>
              <a:defRPr sz="16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 typeface="Wingdings" pitchFamily="2" charset="2"/>
              <a:buChar char="q"/>
            </a:pPr>
            <a:r>
              <a:rPr lang="en-US" altLang="en-US" sz="2000" dirty="0">
                <a:solidFill>
                  <a:schemeClr val="bg1"/>
                </a:solidFill>
                <a:cs typeface="Arial" pitchFamily="34" charset="0"/>
              </a:rPr>
              <a:t>Co-axial NMR to investigate the cation – solvent interactions</a:t>
            </a:r>
          </a:p>
        </p:txBody>
      </p:sp>
      <p:pic>
        <p:nvPicPr>
          <p:cNvPr id="2" name="Picture 1"/>
          <p:cNvPicPr>
            <a:picLocks noChangeAspect="1"/>
          </p:cNvPicPr>
          <p:nvPr/>
        </p:nvPicPr>
        <p:blipFill>
          <a:blip r:embed="rId7"/>
          <a:stretch>
            <a:fillRect/>
          </a:stretch>
        </p:blipFill>
        <p:spPr>
          <a:xfrm>
            <a:off x="7471833" y="1371600"/>
            <a:ext cx="1346200" cy="4521200"/>
          </a:xfrm>
          <a:prstGeom prst="rect">
            <a:avLst/>
          </a:prstGeom>
          <a:solidFill>
            <a:schemeClr val="bg1"/>
          </a:solidFill>
        </p:spPr>
      </p:pic>
    </p:spTree>
    <p:extLst>
      <p:ext uri="{BB962C8B-B14F-4D97-AF65-F5344CB8AC3E}">
        <p14:creationId xmlns:p14="http://schemas.microsoft.com/office/powerpoint/2010/main" xmlns="" val="384220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fade">
                                      <p:cBhvr>
                                        <p:cTn id="7" dur="500"/>
                                        <p:tgtEl>
                                          <p:spTgt spid="389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B187716-6A09-418F-822D-F598E1E58C1C}" type="slidenum">
              <a:rPr lang="en-US" altLang="en-US" smtClean="0"/>
              <a:pPr eaLnBrk="1" hangingPunct="1"/>
              <a:t>19</a:t>
            </a:fld>
            <a:endParaRPr lang="en-US" altLang="en-US" smtClean="0"/>
          </a:p>
        </p:txBody>
      </p:sp>
      <p:sp>
        <p:nvSpPr>
          <p:cNvPr id="39939" name="TextBox 84"/>
          <p:cNvSpPr txBox="1">
            <a:spLocks noChangeArrowheads="1"/>
          </p:cNvSpPr>
          <p:nvPr/>
        </p:nvSpPr>
        <p:spPr bwMode="auto">
          <a:xfrm>
            <a:off x="710670" y="123298"/>
            <a:ext cx="754221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lnSpc>
                <a:spcPct val="85000"/>
              </a:lnSpc>
              <a:spcBef>
                <a:spcPct val="30000"/>
              </a:spcBef>
              <a:buClr>
                <a:schemeClr val="folHlink"/>
              </a:buClr>
              <a:buBlip>
                <a:blip r:embed="rId2"/>
              </a:buBlip>
              <a:defRPr sz="2400">
                <a:solidFill>
                  <a:schemeClr val="tx1"/>
                </a:solidFill>
                <a:latin typeface="Arial" pitchFamily="34" charset="0"/>
                <a:ea typeface="ＭＳ Ｐゴシック" pitchFamily="34" charset="-128"/>
              </a:defRPr>
            </a:lvl1pPr>
            <a:lvl2pPr marL="742950" indent="-285750" eaLnBrk="0" hangingPunct="0">
              <a:lnSpc>
                <a:spcPct val="85000"/>
              </a:lnSpc>
              <a:spcBef>
                <a:spcPct val="30000"/>
              </a:spcBef>
              <a:buClr>
                <a:schemeClr val="tx2"/>
              </a:buClr>
              <a:buSzPct val="80000"/>
              <a:buBlip>
                <a:blip r:embed="rId3"/>
              </a:buBlip>
              <a:defRPr sz="2200">
                <a:solidFill>
                  <a:schemeClr val="tx1"/>
                </a:solidFill>
                <a:latin typeface="Arial" pitchFamily="34" charset="0"/>
                <a:ea typeface="ＭＳ Ｐゴシック" pitchFamily="34" charset="-128"/>
              </a:defRPr>
            </a:lvl2pPr>
            <a:lvl3pPr marL="1143000" indent="-228600" eaLnBrk="0" hangingPunct="0">
              <a:lnSpc>
                <a:spcPct val="85000"/>
              </a:lnSpc>
              <a:spcBef>
                <a:spcPct val="30000"/>
              </a:spcBef>
              <a:buClr>
                <a:srgbClr val="737373"/>
              </a:buClr>
              <a:buSzPct val="60000"/>
              <a:buBlip>
                <a:blip r:embed="rId4"/>
              </a:buBlip>
              <a:defRPr sz="2000">
                <a:solidFill>
                  <a:schemeClr val="tx1"/>
                </a:solidFill>
                <a:latin typeface="Arial" pitchFamily="34" charset="0"/>
                <a:ea typeface="ＭＳ Ｐゴシック" pitchFamily="34" charset="-128"/>
              </a:defRPr>
            </a:lvl3pPr>
            <a:lvl4pPr marL="1600200" indent="-228600" eaLnBrk="0" hangingPunct="0">
              <a:lnSpc>
                <a:spcPct val="85000"/>
              </a:lnSpc>
              <a:spcBef>
                <a:spcPct val="30000"/>
              </a:spcBef>
              <a:buBlip>
                <a:blip r:embed="rId5"/>
              </a:buBlip>
              <a:defRPr>
                <a:solidFill>
                  <a:schemeClr val="tx1"/>
                </a:solidFill>
                <a:latin typeface="Arial" pitchFamily="34" charset="0"/>
                <a:ea typeface="ＭＳ Ｐゴシック" pitchFamily="34" charset="-128"/>
              </a:defRPr>
            </a:lvl4pPr>
            <a:lvl5pPr marL="2057400" indent="-228600" eaLnBrk="0" hangingPunct="0">
              <a:spcBef>
                <a:spcPct val="20000"/>
              </a:spcBef>
              <a:buBlip>
                <a:blip r:embed="rId2"/>
              </a:buBlip>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Blip>
                <a:blip r:embed="rId2"/>
              </a:buBlip>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Blip>
                <a:blip r:embed="rId2"/>
              </a:buBlip>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Blip>
                <a:blip r:embed="rId2"/>
              </a:buBlip>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Blip>
                <a:blip r:embed="rId2"/>
              </a:buBlip>
              <a:defRPr sz="1600">
                <a:solidFill>
                  <a:schemeClr val="tx1"/>
                </a:solidFill>
                <a:latin typeface="Arial" pitchFamily="34" charset="0"/>
                <a:ea typeface="ＭＳ Ｐゴシック" pitchFamily="34" charset="-128"/>
              </a:defRPr>
            </a:lvl9pPr>
          </a:lstStyle>
          <a:p>
            <a:pPr algn="ctr" eaLnBrk="1" hangingPunct="1">
              <a:lnSpc>
                <a:spcPct val="100000"/>
              </a:lnSpc>
              <a:spcBef>
                <a:spcPct val="0"/>
              </a:spcBef>
              <a:buClrTx/>
              <a:buFontTx/>
              <a:buNone/>
            </a:pPr>
            <a:r>
              <a:rPr kumimoji="1" lang="en-US" altLang="en-US" b="1" i="1" dirty="0">
                <a:solidFill>
                  <a:schemeClr val="bg1"/>
                </a:solidFill>
                <a:effectLst>
                  <a:outerShdw blurRad="38100" dist="38100" dir="2700000" algn="tl">
                    <a:srgbClr val="C0C0C0"/>
                  </a:outerShdw>
                </a:effectLst>
                <a:latin typeface="Century Schoolbook" pitchFamily="18" charset="0"/>
                <a:ea typeface="Gulim" pitchFamily="34" charset="-127"/>
              </a:rPr>
              <a:t>Understanding</a:t>
            </a:r>
            <a:r>
              <a:rPr lang="en-US" altLang="en-US" sz="2800" dirty="0">
                <a:solidFill>
                  <a:schemeClr val="bg1"/>
                </a:solidFill>
                <a:cs typeface="Arial" pitchFamily="34" charset="0"/>
              </a:rPr>
              <a:t> </a:t>
            </a:r>
            <a:r>
              <a:rPr kumimoji="1" lang="en-US" altLang="en-US" b="1" i="1" dirty="0">
                <a:solidFill>
                  <a:schemeClr val="bg1"/>
                </a:solidFill>
                <a:effectLst>
                  <a:outerShdw blurRad="38100" dist="38100" dir="2700000" algn="tl">
                    <a:srgbClr val="C0C0C0"/>
                  </a:outerShdw>
                </a:effectLst>
                <a:latin typeface="Century Schoolbook" pitchFamily="18" charset="0"/>
                <a:ea typeface="Gulim" pitchFamily="34" charset="-127"/>
              </a:rPr>
              <a:t>of Solvation Chemistry – NMR</a:t>
            </a:r>
          </a:p>
        </p:txBody>
      </p:sp>
      <p:pic>
        <p:nvPicPr>
          <p:cNvPr id="39940"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580" y="1073680"/>
            <a:ext cx="7043436" cy="34644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9941"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926263" y="1554163"/>
            <a:ext cx="2217737" cy="19383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17"/>
          <p:cNvSpPr txBox="1">
            <a:spLocks noChangeArrowheads="1"/>
          </p:cNvSpPr>
          <p:nvPr/>
        </p:nvSpPr>
        <p:spPr bwMode="auto">
          <a:xfrm>
            <a:off x="304800" y="4847161"/>
            <a:ext cx="8632825" cy="1878013"/>
          </a:xfrm>
          <a:prstGeom prst="rect">
            <a:avLst/>
          </a:prstGeom>
          <a:solidFill>
            <a:schemeClr val="tx2">
              <a:lumMod val="20000"/>
              <a:lumOff val="80000"/>
            </a:schemeClr>
          </a:solidFill>
          <a:ln>
            <a:noFill/>
          </a:ln>
        </p:spPr>
        <p:txBody>
          <a:bodyPr tIns="91440" bIns="91440">
            <a:spAutoFit/>
          </a:bodyPr>
          <a:lstStyle>
            <a:lvl1pPr marL="404813" indent="-404813" eaLnBrk="0" hangingPunct="0">
              <a:lnSpc>
                <a:spcPct val="85000"/>
              </a:lnSpc>
              <a:spcBef>
                <a:spcPct val="30000"/>
              </a:spcBef>
              <a:buClr>
                <a:schemeClr val="folHlink"/>
              </a:buClr>
              <a:buBlip>
                <a:blip r:embed="rId2"/>
              </a:buBlip>
              <a:defRPr sz="2400">
                <a:solidFill>
                  <a:schemeClr val="tx1"/>
                </a:solidFill>
                <a:latin typeface="Arial" charset="0"/>
                <a:ea typeface="ＭＳ Ｐゴシック" pitchFamily="34" charset="-128"/>
              </a:defRPr>
            </a:lvl1pPr>
            <a:lvl2pPr marL="742950" indent="-285750" eaLnBrk="0" hangingPunct="0">
              <a:lnSpc>
                <a:spcPct val="85000"/>
              </a:lnSpc>
              <a:spcBef>
                <a:spcPct val="30000"/>
              </a:spcBef>
              <a:buClr>
                <a:schemeClr val="tx2"/>
              </a:buClr>
              <a:buSzPct val="80000"/>
              <a:buBlip>
                <a:blip r:embed="rId3"/>
              </a:buBlip>
              <a:defRPr sz="2200">
                <a:solidFill>
                  <a:schemeClr val="tx1"/>
                </a:solidFill>
                <a:latin typeface="Arial" charset="0"/>
                <a:ea typeface="ＭＳ Ｐゴシック" pitchFamily="34" charset="-128"/>
              </a:defRPr>
            </a:lvl2pPr>
            <a:lvl3pPr marL="1143000" indent="-228600" eaLnBrk="0" hangingPunct="0">
              <a:lnSpc>
                <a:spcPct val="85000"/>
              </a:lnSpc>
              <a:spcBef>
                <a:spcPct val="30000"/>
              </a:spcBef>
              <a:buClr>
                <a:srgbClr val="737373"/>
              </a:buClr>
              <a:buSzPct val="60000"/>
              <a:buBlip>
                <a:blip r:embed="rId4"/>
              </a:buBlip>
              <a:defRPr sz="2000">
                <a:solidFill>
                  <a:schemeClr val="tx1"/>
                </a:solidFill>
                <a:latin typeface="Arial" charset="0"/>
                <a:ea typeface="ＭＳ Ｐゴシック" pitchFamily="34" charset="-128"/>
              </a:defRPr>
            </a:lvl3pPr>
            <a:lvl4pPr marL="1600200" indent="-228600" eaLnBrk="0" hangingPunct="0">
              <a:lnSpc>
                <a:spcPct val="85000"/>
              </a:lnSpc>
              <a:spcBef>
                <a:spcPct val="30000"/>
              </a:spcBef>
              <a:buBlip>
                <a:blip r:embed="rId5"/>
              </a:buBlip>
              <a:defRPr>
                <a:solidFill>
                  <a:schemeClr val="tx1"/>
                </a:solidFill>
                <a:latin typeface="Arial" charset="0"/>
                <a:ea typeface="ＭＳ Ｐゴシック" pitchFamily="34" charset="-128"/>
              </a:defRPr>
            </a:lvl4pPr>
            <a:lvl5pPr marL="2057400" indent="-228600" eaLnBrk="0" hangingPunct="0">
              <a:spcBef>
                <a:spcPct val="20000"/>
              </a:spcBef>
              <a:buBlip>
                <a:blip r:embed="rId2"/>
              </a:buBlip>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Blip>
                <a:blip r:embed="rId2"/>
              </a:buBlip>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Blip>
                <a:blip r:embed="rId2"/>
              </a:buBlip>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Blip>
                <a:blip r:embed="rId2"/>
              </a:buBlip>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Blip>
                <a:blip r:embed="rId2"/>
              </a:buBlip>
              <a:defRPr sz="1600">
                <a:solidFill>
                  <a:schemeClr val="tx1"/>
                </a:solidFill>
                <a:latin typeface="Arial" charset="0"/>
                <a:ea typeface="ＭＳ Ｐゴシック" pitchFamily="34" charset="-128"/>
              </a:defRPr>
            </a:lvl9pPr>
          </a:lstStyle>
          <a:p>
            <a:pPr marL="401638" indent="-401638" eaLnBrk="1" hangingPunct="1">
              <a:lnSpc>
                <a:spcPct val="100000"/>
              </a:lnSpc>
              <a:spcBef>
                <a:spcPct val="0"/>
              </a:spcBef>
              <a:spcAft>
                <a:spcPts val="1200"/>
              </a:spcAft>
              <a:buClrTx/>
              <a:buFont typeface="Wingdings" panose="05000000000000000000" pitchFamily="2" charset="2"/>
              <a:buChar char="q"/>
              <a:defRPr/>
            </a:pPr>
            <a:r>
              <a:rPr lang="en-US" altLang="en-US" sz="1600" dirty="0" smtClean="0"/>
              <a:t>Spacing between solvent peaks remain constant </a:t>
            </a:r>
            <a:r>
              <a:rPr lang="en-US" altLang="en-US" sz="1600" dirty="0" smtClean="0">
                <a:sym typeface="Wingdings" panose="05000000000000000000" pitchFamily="2" charset="2"/>
              </a:rPr>
              <a:t></a:t>
            </a:r>
            <a:r>
              <a:rPr lang="en-US" altLang="en-US" sz="1600" dirty="0" smtClean="0"/>
              <a:t> no cation-solvent chemical binding</a:t>
            </a:r>
          </a:p>
          <a:p>
            <a:pPr marL="401638" indent="-401638" eaLnBrk="1" hangingPunct="1">
              <a:lnSpc>
                <a:spcPct val="100000"/>
              </a:lnSpc>
              <a:spcBef>
                <a:spcPct val="0"/>
              </a:spcBef>
              <a:spcAft>
                <a:spcPts val="1200"/>
              </a:spcAft>
              <a:buClrTx/>
              <a:buFont typeface="Wingdings" panose="05000000000000000000" pitchFamily="2" charset="2"/>
              <a:buChar char="q"/>
              <a:defRPr/>
            </a:pPr>
            <a:r>
              <a:rPr lang="en-US" altLang="en-US" sz="1600" dirty="0" smtClean="0"/>
              <a:t>Parallel upfield shift for both solvents and Fc-TFSI </a:t>
            </a:r>
            <a:r>
              <a:rPr lang="en-US" altLang="en-US" sz="1600" dirty="0" smtClean="0">
                <a:sym typeface="Wingdings" panose="05000000000000000000" pitchFamily="2" charset="2"/>
              </a:rPr>
              <a:t></a:t>
            </a:r>
            <a:r>
              <a:rPr lang="en-US" altLang="en-US" sz="1600" dirty="0" smtClean="0"/>
              <a:t> enhanced solvation interactions</a:t>
            </a:r>
          </a:p>
          <a:p>
            <a:pPr marL="401638" indent="-401638" eaLnBrk="1" hangingPunct="1">
              <a:lnSpc>
                <a:spcPct val="100000"/>
              </a:lnSpc>
              <a:spcBef>
                <a:spcPct val="0"/>
              </a:spcBef>
              <a:spcAft>
                <a:spcPts val="1200"/>
              </a:spcAft>
              <a:buClrTx/>
              <a:buFont typeface="Wingdings" panose="05000000000000000000" pitchFamily="2" charset="2"/>
              <a:buChar char="q"/>
              <a:defRPr/>
            </a:pPr>
            <a:r>
              <a:rPr lang="en-US" altLang="en-US" sz="1600" dirty="0" smtClean="0"/>
              <a:t>Compared to solvent peaks, protons on unsubstituted ring remain unchanged while protons on substituted rings change significantly </a:t>
            </a:r>
            <a:r>
              <a:rPr lang="en-US" altLang="en-US" sz="1600" dirty="0" smtClean="0">
                <a:sym typeface="Wingdings" panose="05000000000000000000" pitchFamily="2" charset="2"/>
              </a:rPr>
              <a:t> solvation primarily on the cation</a:t>
            </a:r>
          </a:p>
          <a:p>
            <a:pPr marL="401638" indent="-401638" eaLnBrk="1" hangingPunct="1">
              <a:lnSpc>
                <a:spcPct val="100000"/>
              </a:lnSpc>
              <a:spcBef>
                <a:spcPct val="0"/>
              </a:spcBef>
              <a:spcAft>
                <a:spcPts val="1200"/>
              </a:spcAft>
              <a:buClrTx/>
              <a:buFont typeface="Wingdings" panose="05000000000000000000" pitchFamily="2" charset="2"/>
              <a:buChar char="q"/>
              <a:defRPr/>
            </a:pPr>
            <a:r>
              <a:rPr lang="en-US" altLang="en-US" sz="1600" dirty="0" smtClean="0"/>
              <a:t>Presence of the quaternary ammonium increases the solubility</a:t>
            </a:r>
          </a:p>
        </p:txBody>
      </p:sp>
      <p:grpSp>
        <p:nvGrpSpPr>
          <p:cNvPr id="4" name="Group 3"/>
          <p:cNvGrpSpPr/>
          <p:nvPr/>
        </p:nvGrpSpPr>
        <p:grpSpPr>
          <a:xfrm>
            <a:off x="4513024" y="3103333"/>
            <a:ext cx="1261884" cy="418800"/>
            <a:chOff x="4513024" y="3103333"/>
            <a:chExt cx="1261884" cy="418800"/>
          </a:xfrm>
        </p:grpSpPr>
        <p:sp>
          <p:nvSpPr>
            <p:cNvPr id="7" name="Rectangle 6"/>
            <p:cNvSpPr/>
            <p:nvPr/>
          </p:nvSpPr>
          <p:spPr>
            <a:xfrm>
              <a:off x="4513024" y="3103333"/>
              <a:ext cx="1261884" cy="369332"/>
            </a:xfrm>
            <a:prstGeom prst="rect">
              <a:avLst/>
            </a:prstGeom>
          </p:spPr>
          <p:txBody>
            <a:bodyPr wrap="none">
              <a:spAutoFit/>
            </a:bodyPr>
            <a:lstStyle/>
            <a:p>
              <a:pPr algn="ctr"/>
              <a:r>
                <a:rPr lang="en-US" b="1" dirty="0" smtClean="0">
                  <a:solidFill>
                    <a:srgbClr val="FF0000"/>
                  </a:solidFill>
                </a:rPr>
                <a:t>NMR shift</a:t>
              </a:r>
              <a:endParaRPr lang="en-US" b="1" dirty="0">
                <a:solidFill>
                  <a:srgbClr val="FF0000"/>
                </a:solidFill>
              </a:endParaRPr>
            </a:p>
          </p:txBody>
        </p:sp>
        <p:cxnSp>
          <p:nvCxnSpPr>
            <p:cNvPr id="3" name="Straight Arrow Connector 2"/>
            <p:cNvCxnSpPr/>
            <p:nvPr/>
          </p:nvCxnSpPr>
          <p:spPr>
            <a:xfrm>
              <a:off x="4555067" y="3505200"/>
              <a:ext cx="1185333" cy="169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10502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939800"/>
            <a:ext cx="8229600" cy="488950"/>
          </a:xfrm>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fld id="{442874A3-8CFE-2C4F-B7DC-677F6C0ADD85}" type="slidenum">
              <a:rPr lang="en-US" sz="900"/>
              <a:pPr/>
              <a:t>20</a:t>
            </a:fld>
            <a:endParaRPr lang="en-US" sz="900"/>
          </a:p>
        </p:txBody>
      </p:sp>
      <p:sp>
        <p:nvSpPr>
          <p:cNvPr id="43011" name="TextBox 84"/>
          <p:cNvSpPr txBox="1">
            <a:spLocks noChangeArrowheads="1"/>
          </p:cNvSpPr>
          <p:nvPr/>
        </p:nvSpPr>
        <p:spPr bwMode="auto">
          <a:xfrm>
            <a:off x="356424" y="142347"/>
            <a:ext cx="835230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pPr algn="ctr"/>
            <a:r>
              <a:rPr kumimoji="1" lang="en-US" b="1" i="1" dirty="0">
                <a:solidFill>
                  <a:schemeClr val="bg1"/>
                </a:solidFill>
                <a:effectLst>
                  <a:outerShdw blurRad="38100" dist="38100" dir="2700000" algn="tl">
                    <a:srgbClr val="C0C0C0"/>
                  </a:outerShdw>
                </a:effectLst>
                <a:latin typeface="Century Schoolbook" pitchFamily="18" charset="0"/>
                <a:ea typeface="Gulim" pitchFamily="34" charset="-127"/>
                <a:cs typeface="+mn-cs"/>
              </a:rPr>
              <a:t>Hybrid</a:t>
            </a:r>
            <a:r>
              <a:rPr lang="en-US" sz="2800" dirty="0">
                <a:solidFill>
                  <a:schemeClr val="bg1"/>
                </a:solidFill>
                <a:cs typeface="Arial" charset="0"/>
              </a:rPr>
              <a:t> </a:t>
            </a:r>
            <a:r>
              <a:rPr kumimoji="1" lang="en-US" b="1" i="1" dirty="0">
                <a:solidFill>
                  <a:schemeClr val="bg1"/>
                </a:solidFill>
                <a:effectLst>
                  <a:outerShdw blurRad="38100" dist="38100" dir="2700000" algn="tl">
                    <a:srgbClr val="C0C0C0"/>
                  </a:outerShdw>
                </a:effectLst>
                <a:latin typeface="Century Schoolbook" pitchFamily="18" charset="0"/>
                <a:ea typeface="Gulim" pitchFamily="34" charset="-127"/>
                <a:cs typeface="+mn-cs"/>
              </a:rPr>
              <a:t>Anode Enables High Concentration Cycling</a:t>
            </a:r>
          </a:p>
        </p:txBody>
      </p:sp>
      <p:sp>
        <p:nvSpPr>
          <p:cNvPr id="43012" name="TextBox 8"/>
          <p:cNvSpPr txBox="1">
            <a:spLocks noChangeArrowheads="1"/>
          </p:cNvSpPr>
          <p:nvPr/>
        </p:nvSpPr>
        <p:spPr bwMode="auto">
          <a:xfrm>
            <a:off x="852488" y="1200150"/>
            <a:ext cx="7265987" cy="954088"/>
          </a:xfrm>
          <a:prstGeom prst="rect">
            <a:avLst/>
          </a:prstGeom>
          <a:solidFill>
            <a:srgbClr val="BCE2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marL="457200" indent="-457200">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pPr>
              <a:spcAft>
                <a:spcPts val="1200"/>
              </a:spcAft>
              <a:buFont typeface="Wingdings" charset="0"/>
              <a:buChar char="q"/>
            </a:pPr>
            <a:r>
              <a:rPr lang="en-US" sz="2000">
                <a:cs typeface="Arial" charset="0"/>
              </a:rPr>
              <a:t>0.5M Fc-TFSI / 1.0M LiTFSI / EC-PC-EMC / 15wt% FEC</a:t>
            </a:r>
          </a:p>
          <a:p>
            <a:pPr>
              <a:spcAft>
                <a:spcPts val="1200"/>
              </a:spcAft>
              <a:buFont typeface="Wingdings" charset="0"/>
              <a:buChar char="q"/>
            </a:pPr>
            <a:r>
              <a:rPr lang="en-US" sz="2000">
                <a:cs typeface="Arial" charset="0"/>
              </a:rPr>
              <a:t>2.8 – 4.0 V, 2.5 mA/cm</a:t>
            </a:r>
            <a:r>
              <a:rPr lang="en-US" sz="2000" baseline="30000">
                <a:cs typeface="Arial" charset="0"/>
              </a:rPr>
              <a:t>2</a:t>
            </a:r>
            <a:r>
              <a:rPr lang="en-US" sz="2000">
                <a:cs typeface="Arial" charset="0"/>
              </a:rPr>
              <a:t> </a:t>
            </a:r>
          </a:p>
        </p:txBody>
      </p:sp>
      <p:sp>
        <p:nvSpPr>
          <p:cNvPr id="43013" name="TextBox 17"/>
          <p:cNvSpPr txBox="1">
            <a:spLocks noChangeArrowheads="1"/>
          </p:cNvSpPr>
          <p:nvPr/>
        </p:nvSpPr>
        <p:spPr bwMode="auto">
          <a:xfrm>
            <a:off x="1584325" y="5130800"/>
            <a:ext cx="6092825" cy="1323975"/>
          </a:xfrm>
          <a:prstGeom prst="rect">
            <a:avLst/>
          </a:prstGeom>
          <a:solidFill>
            <a:srgbClr val="FFD65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marL="914400" indent="-573088">
              <a:defRPr sz="2400">
                <a:solidFill>
                  <a:schemeClr val="tx1"/>
                </a:solidFill>
                <a:latin typeface="Arial" charset="0"/>
                <a:ea typeface="ＭＳ Ｐゴシック" charset="0"/>
                <a:cs typeface="ＭＳ Ｐゴシック" charset="0"/>
              </a:defRPr>
            </a:lvl1pPr>
            <a:lvl2pPr>
              <a:defRPr sz="22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buBlip>
                <a:blip r:embed="rId2"/>
              </a:buBlip>
              <a:defRPr sz="1600">
                <a:solidFill>
                  <a:schemeClr val="tx1"/>
                </a:solidFill>
                <a:latin typeface="Arial" charset="0"/>
                <a:ea typeface="ＭＳ Ｐゴシック" charset="0"/>
              </a:defRPr>
            </a:lvl6pPr>
            <a:lvl7pPr eaLnBrk="0" hangingPunct="0">
              <a:buBlip>
                <a:blip r:embed="rId2"/>
              </a:buBlip>
              <a:defRPr sz="1600">
                <a:solidFill>
                  <a:schemeClr val="tx1"/>
                </a:solidFill>
                <a:latin typeface="Arial" charset="0"/>
                <a:ea typeface="ＭＳ Ｐゴシック" charset="0"/>
              </a:defRPr>
            </a:lvl7pPr>
            <a:lvl8pPr eaLnBrk="0" hangingPunct="0">
              <a:buBlip>
                <a:blip r:embed="rId2"/>
              </a:buBlip>
              <a:defRPr sz="1600">
                <a:solidFill>
                  <a:schemeClr val="tx1"/>
                </a:solidFill>
                <a:latin typeface="Arial" charset="0"/>
                <a:ea typeface="ＭＳ Ｐゴシック" charset="0"/>
              </a:defRPr>
            </a:lvl8pPr>
            <a:lvl9pPr eaLnBrk="0" hangingPunct="0">
              <a:buBlip>
                <a:blip r:embed="rId2"/>
              </a:buBlip>
              <a:defRPr sz="1600">
                <a:solidFill>
                  <a:schemeClr val="tx1"/>
                </a:solidFill>
                <a:latin typeface="Arial" charset="0"/>
                <a:ea typeface="ＭＳ Ｐゴシック" charset="0"/>
              </a:defRPr>
            </a:lvl9pPr>
          </a:lstStyle>
          <a:p>
            <a:pPr>
              <a:spcAft>
                <a:spcPts val="1200"/>
              </a:spcAft>
              <a:buFont typeface="Arial"/>
              <a:buChar char="•"/>
            </a:pPr>
            <a:r>
              <a:rPr lang="en-US" sz="1800" dirty="0"/>
              <a:t>CE: 92%, VE: 87%, EE: 80%</a:t>
            </a:r>
          </a:p>
          <a:p>
            <a:pPr>
              <a:spcAft>
                <a:spcPts val="1200"/>
              </a:spcAft>
              <a:buFont typeface="Arial"/>
              <a:buChar char="•"/>
            </a:pPr>
            <a:r>
              <a:rPr lang="en-US" sz="1800" dirty="0"/>
              <a:t>Energy density delivery ~ 38 </a:t>
            </a:r>
            <a:r>
              <a:rPr lang="en-US" sz="1800" dirty="0" err="1"/>
              <a:t>Wh</a:t>
            </a:r>
            <a:r>
              <a:rPr lang="en-US" sz="1800" dirty="0"/>
              <a:t> L</a:t>
            </a:r>
            <a:r>
              <a:rPr lang="en-US" sz="1800" baseline="30000" dirty="0"/>
              <a:t>-1</a:t>
            </a:r>
          </a:p>
          <a:p>
            <a:pPr>
              <a:spcAft>
                <a:spcPts val="1200"/>
              </a:spcAft>
              <a:buFont typeface="Arial"/>
              <a:buChar char="•"/>
            </a:pPr>
            <a:r>
              <a:rPr lang="en-US" sz="1800" dirty="0"/>
              <a:t>Remarkable capacity retention over 20 cycles</a:t>
            </a:r>
          </a:p>
        </p:txBody>
      </p:sp>
      <p:pic>
        <p:nvPicPr>
          <p:cNvPr id="43014" name="Picture 9"/>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049963" y="2473325"/>
            <a:ext cx="2743200" cy="202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5" name="Picture 10"/>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203575" y="2473325"/>
            <a:ext cx="2565400" cy="211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6" name="Picture 11"/>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12738" y="2473325"/>
            <a:ext cx="254317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63208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0063" y="927099"/>
            <a:ext cx="8186737" cy="644525"/>
          </a:xfrm>
        </p:spPr>
        <p:txBody>
          <a:bodyPr/>
          <a:lstStyle/>
          <a:p>
            <a:r>
              <a:rPr lang="en-US" sz="3600"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228600" y="1714500"/>
            <a:ext cx="8763000" cy="4381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sz="2800" dirty="0" smtClean="0">
                <a:effectLst>
                  <a:outerShdw blurRad="38100" dist="38100" dir="2700000" algn="tl">
                    <a:srgbClr val="000000">
                      <a:alpha val="43137"/>
                    </a:srgbClr>
                  </a:outerShdw>
                </a:effectLst>
                <a:latin typeface="Georgia" pitchFamily="18" charset="0"/>
                <a:hlinkClick r:id="rId2"/>
              </a:rPr>
              <a:t>http</a:t>
            </a:r>
            <a:r>
              <a:rPr lang="en-US" sz="2800" dirty="0">
                <a:effectLst>
                  <a:outerShdw blurRad="38100" dist="38100" dir="2700000" algn="tl">
                    <a:srgbClr val="000000">
                      <a:alpha val="43137"/>
                    </a:srgbClr>
                  </a:outerShdw>
                </a:effectLst>
                <a:latin typeface="Georgia" pitchFamily="18" charset="0"/>
                <a:hlinkClick r:id="rId2"/>
              </a:rPr>
              <a:t>://materialsscience.conferenceseries.com</a:t>
            </a:r>
            <a:r>
              <a:rPr lang="en-US" sz="2800" dirty="0" smtClean="0">
                <a:effectLst>
                  <a:outerShdw blurRad="38100" dist="38100" dir="2700000" algn="tl">
                    <a:srgbClr val="000000">
                      <a:alpha val="43137"/>
                    </a:srgbClr>
                  </a:outerShdw>
                </a:effectLst>
                <a:latin typeface="Georgia" pitchFamily="18" charset="0"/>
                <a:hlinkClick r:id="rId2"/>
              </a:rPr>
              <a:t>/</a:t>
            </a:r>
            <a:endParaRPr lang="en-US" sz="2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Contact </a:t>
            </a:r>
            <a:r>
              <a:rPr lang="en-US" sz="1800" dirty="0">
                <a:effectLst>
                  <a:outerShdw blurRad="38100" dist="38100" dir="2700000" algn="tl">
                    <a:srgbClr val="000000">
                      <a:alpha val="43137"/>
                    </a:srgbClr>
                  </a:outerShdw>
                </a:effectLst>
                <a:latin typeface="Georgia" pitchFamily="18" charset="0"/>
              </a:rPr>
              <a:t>us at</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3"/>
              </a:rPr>
              <a:t>materialsscience.conference@omicsgroup.us</a:t>
            </a:r>
            <a:endParaRPr lang="en-US" sz="2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4"/>
              </a:rPr>
              <a:t>materialsscience@omicsgroup.com</a:t>
            </a:r>
            <a:endParaRPr lang="en-US" sz="2800" dirty="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dirty="0"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666" y="1251245"/>
            <a:ext cx="7907867" cy="916222"/>
          </a:xfrm>
        </p:spPr>
        <p:txBody>
          <a:bodyPr/>
          <a:lstStyle/>
          <a:p>
            <a:pPr algn="ctr"/>
            <a:r>
              <a:rPr lang="en-US" sz="2800" dirty="0"/>
              <a:t>Design and Applications of Redox Active Materials for Advanced </a:t>
            </a:r>
            <a:r>
              <a:rPr lang="en-US" sz="2800" dirty="0" smtClean="0"/>
              <a:t>Redox Flow </a:t>
            </a:r>
            <a:r>
              <a:rPr lang="en-US" sz="2800" dirty="0"/>
              <a:t>Batteries </a:t>
            </a:r>
            <a:endParaRPr lang="en-US" sz="2800" dirty="0">
              <a:latin typeface="Century Schoolbook" pitchFamily="18" charset="0"/>
            </a:endParaRPr>
          </a:p>
        </p:txBody>
      </p:sp>
      <p:sp>
        <p:nvSpPr>
          <p:cNvPr id="3" name="Subtitle 2"/>
          <p:cNvSpPr>
            <a:spLocks noGrp="1"/>
          </p:cNvSpPr>
          <p:nvPr>
            <p:ph type="subTitle" idx="1"/>
          </p:nvPr>
        </p:nvSpPr>
        <p:spPr>
          <a:xfrm>
            <a:off x="1169083" y="2489229"/>
            <a:ext cx="7399187" cy="2549588"/>
          </a:xfrm>
        </p:spPr>
        <p:txBody>
          <a:bodyPr/>
          <a:lstStyle/>
          <a:p>
            <a:pPr>
              <a:buNone/>
            </a:pPr>
            <a:r>
              <a:rPr lang="en-US" sz="2000" dirty="0" smtClean="0">
                <a:latin typeface="Century Schoolbook" pitchFamily="18" charset="0"/>
              </a:rPr>
              <a:t>Tianbiao Leo Liu (</a:t>
            </a:r>
            <a:r>
              <a:rPr lang="en-US" sz="2000" dirty="0" err="1" smtClean="0">
                <a:latin typeface="Century Schoolbook" pitchFamily="18" charset="0"/>
              </a:rPr>
              <a:t>Tianbiao.Liu@pnl.gov</a:t>
            </a:r>
            <a:r>
              <a:rPr lang="en-US" sz="2000" dirty="0" smtClean="0">
                <a:latin typeface="Century Schoolbook" pitchFamily="18" charset="0"/>
              </a:rPr>
              <a:t>)</a:t>
            </a:r>
          </a:p>
          <a:p>
            <a:pPr>
              <a:buNone/>
            </a:pPr>
            <a:endParaRPr lang="en-US" sz="2000" dirty="0">
              <a:latin typeface="Century Schoolbook" pitchFamily="18" charset="0"/>
            </a:endParaRPr>
          </a:p>
          <a:p>
            <a:pPr>
              <a:buNone/>
            </a:pPr>
            <a:r>
              <a:rPr lang="en-US" sz="2000" dirty="0" smtClean="0">
                <a:latin typeface="Times New Roman"/>
                <a:cs typeface="Times New Roman"/>
              </a:rPr>
              <a:t>Wei</a:t>
            </a:r>
            <a:r>
              <a:rPr lang="en-US" sz="2000" dirty="0">
                <a:latin typeface="Times New Roman"/>
                <a:cs typeface="Times New Roman"/>
              </a:rPr>
              <a:t>, </a:t>
            </a:r>
            <a:r>
              <a:rPr lang="en-US" sz="2000" dirty="0" err="1" smtClean="0">
                <a:latin typeface="Times New Roman"/>
                <a:cs typeface="Times New Roman"/>
              </a:rPr>
              <a:t>Xiaoliang</a:t>
            </a:r>
            <a:r>
              <a:rPr lang="en-US" sz="2000" dirty="0" smtClean="0">
                <a:latin typeface="Times New Roman"/>
                <a:cs typeface="Times New Roman"/>
              </a:rPr>
              <a:t>; </a:t>
            </a:r>
            <a:r>
              <a:rPr lang="en-US" sz="2000" dirty="0" err="1" smtClean="0">
                <a:latin typeface="Times New Roman"/>
                <a:cs typeface="Times New Roman"/>
              </a:rPr>
              <a:t>Xu</a:t>
            </a:r>
            <a:r>
              <a:rPr lang="en-US" sz="2000" dirty="0" smtClean="0">
                <a:latin typeface="Times New Roman"/>
                <a:cs typeface="Times New Roman"/>
              </a:rPr>
              <a:t>, Wu; </a:t>
            </a:r>
            <a:r>
              <a:rPr lang="de-DE" sz="2000" dirty="0" err="1" smtClean="0">
                <a:latin typeface="Times New Roman"/>
                <a:cs typeface="Times New Roman"/>
              </a:rPr>
              <a:t>Cosimbescu</a:t>
            </a:r>
            <a:r>
              <a:rPr lang="de-DE" sz="2000" dirty="0">
                <a:latin typeface="Times New Roman"/>
                <a:cs typeface="Times New Roman"/>
              </a:rPr>
              <a:t>, </a:t>
            </a:r>
            <a:r>
              <a:rPr lang="de-DE" sz="2000" dirty="0" err="1">
                <a:latin typeface="Times New Roman"/>
                <a:cs typeface="Times New Roman"/>
              </a:rPr>
              <a:t>Lelia</a:t>
            </a:r>
            <a:r>
              <a:rPr lang="de-DE" sz="2000" dirty="0" smtClean="0">
                <a:latin typeface="Times New Roman"/>
                <a:cs typeface="Times New Roman"/>
              </a:rPr>
              <a:t>;</a:t>
            </a:r>
            <a:r>
              <a:rPr lang="en-US" sz="2000" dirty="0" smtClean="0">
                <a:latin typeface="Times New Roman"/>
                <a:cs typeface="Times New Roman"/>
              </a:rPr>
              <a:t> </a:t>
            </a:r>
            <a:r>
              <a:rPr lang="en-US" sz="2000" dirty="0" err="1" smtClean="0">
                <a:latin typeface="Times New Roman"/>
                <a:cs typeface="Times New Roman"/>
              </a:rPr>
              <a:t>Vijayakumar</a:t>
            </a:r>
            <a:r>
              <a:rPr lang="en-US" sz="2000" dirty="0" smtClean="0"/>
              <a:t>, </a:t>
            </a:r>
            <a:r>
              <a:rPr lang="en-US" sz="2000" dirty="0" err="1" smtClean="0">
                <a:latin typeface="Times New Roman"/>
                <a:cs typeface="Times New Roman"/>
              </a:rPr>
              <a:t>Murugesan</a:t>
            </a:r>
            <a:r>
              <a:rPr lang="en-US" sz="2000" dirty="0" smtClean="0">
                <a:latin typeface="Times New Roman"/>
                <a:cs typeface="Times New Roman"/>
              </a:rPr>
              <a:t>; </a:t>
            </a:r>
            <a:r>
              <a:rPr lang="en-US" sz="2000" dirty="0" err="1" smtClean="0">
                <a:latin typeface="Times New Roman"/>
                <a:cs typeface="Times New Roman"/>
              </a:rPr>
              <a:t>Nie</a:t>
            </a:r>
            <a:r>
              <a:rPr lang="en-US" sz="2000" dirty="0">
                <a:latin typeface="Times New Roman"/>
                <a:cs typeface="Times New Roman"/>
              </a:rPr>
              <a:t>, </a:t>
            </a:r>
            <a:r>
              <a:rPr lang="en-US" sz="2000" dirty="0" err="1">
                <a:latin typeface="Times New Roman"/>
                <a:cs typeface="Times New Roman"/>
              </a:rPr>
              <a:t>Zimin</a:t>
            </a:r>
            <a:r>
              <a:rPr lang="en-US" sz="2000" dirty="0">
                <a:latin typeface="Times New Roman"/>
                <a:cs typeface="Times New Roman"/>
              </a:rPr>
              <a:t>; </a:t>
            </a:r>
            <a:r>
              <a:rPr lang="en-US" sz="2000" dirty="0" smtClean="0">
                <a:latin typeface="Times New Roman"/>
                <a:cs typeface="Times New Roman"/>
              </a:rPr>
              <a:t>Liu</a:t>
            </a:r>
            <a:r>
              <a:rPr lang="en-US" sz="2000" dirty="0">
                <a:latin typeface="Times New Roman"/>
                <a:cs typeface="Times New Roman"/>
              </a:rPr>
              <a:t>, </a:t>
            </a:r>
            <a:r>
              <a:rPr lang="en-US" sz="2000" dirty="0" smtClean="0">
                <a:latin typeface="Times New Roman"/>
                <a:cs typeface="Times New Roman"/>
              </a:rPr>
              <a:t>Jun; </a:t>
            </a:r>
            <a:r>
              <a:rPr lang="en-US" sz="2000" dirty="0">
                <a:latin typeface="Times New Roman"/>
                <a:cs typeface="Times New Roman"/>
              </a:rPr>
              <a:t>Wang, Wei</a:t>
            </a:r>
            <a:r>
              <a:rPr lang="en-US" sz="2000" dirty="0" smtClean="0">
                <a:latin typeface="Times New Roman"/>
                <a:cs typeface="Times New Roman"/>
              </a:rPr>
              <a:t>; </a:t>
            </a:r>
            <a:r>
              <a:rPr lang="en-US" sz="2000" dirty="0" err="1" smtClean="0">
                <a:latin typeface="Times New Roman"/>
                <a:cs typeface="Times New Roman"/>
              </a:rPr>
              <a:t>Sprenkle</a:t>
            </a:r>
            <a:r>
              <a:rPr lang="en-US" sz="2000" dirty="0">
                <a:latin typeface="Times New Roman"/>
                <a:cs typeface="Times New Roman"/>
              </a:rPr>
              <a:t>, </a:t>
            </a:r>
            <a:r>
              <a:rPr lang="en-US" sz="2000" dirty="0" smtClean="0">
                <a:latin typeface="Times New Roman"/>
                <a:cs typeface="Times New Roman"/>
              </a:rPr>
              <a:t>Vincent</a:t>
            </a:r>
          </a:p>
          <a:p>
            <a:pPr>
              <a:buNone/>
            </a:pPr>
            <a:endParaRPr lang="en-US" sz="2000" dirty="0" smtClean="0"/>
          </a:p>
          <a:p>
            <a:pPr lvl="0" eaLnBrk="0" hangingPunct="0">
              <a:lnSpc>
                <a:spcPct val="100000"/>
              </a:lnSpc>
              <a:spcBef>
                <a:spcPct val="0"/>
              </a:spcBef>
              <a:buClrTx/>
              <a:buNone/>
            </a:pPr>
            <a:r>
              <a:rPr lang="en-US" sz="1600" dirty="0" smtClean="0">
                <a:latin typeface="Century Schoolbook" pitchFamily="18" charset="0"/>
                <a:ea typeface="Times New Roman" pitchFamily="18" charset="0"/>
                <a:cs typeface="Times New Roman" pitchFamily="18" charset="0"/>
              </a:rPr>
              <a:t>Pacific Northwest National Laboratory</a:t>
            </a:r>
          </a:p>
          <a:p>
            <a:pPr lvl="0" eaLnBrk="0" hangingPunct="0">
              <a:lnSpc>
                <a:spcPct val="100000"/>
              </a:lnSpc>
              <a:spcBef>
                <a:spcPct val="0"/>
              </a:spcBef>
              <a:buClrTx/>
              <a:buNone/>
            </a:pPr>
            <a:r>
              <a:rPr lang="en-US" sz="1600" dirty="0" smtClean="0">
                <a:latin typeface="Century Schoolbook" pitchFamily="18" charset="0"/>
                <a:ea typeface="Times New Roman" pitchFamily="18" charset="0"/>
                <a:cs typeface="Times New Roman" pitchFamily="18" charset="0"/>
              </a:rPr>
              <a:t>902 Battelle Boulevard </a:t>
            </a:r>
          </a:p>
          <a:p>
            <a:pPr lvl="0" eaLnBrk="0" hangingPunct="0">
              <a:lnSpc>
                <a:spcPct val="100000"/>
              </a:lnSpc>
              <a:spcBef>
                <a:spcPct val="0"/>
              </a:spcBef>
              <a:buClrTx/>
              <a:buNone/>
            </a:pPr>
            <a:r>
              <a:rPr lang="en-US" sz="1600" dirty="0" smtClean="0">
                <a:latin typeface="Century Schoolbook" pitchFamily="18" charset="0"/>
                <a:ea typeface="Times New Roman" pitchFamily="18" charset="0"/>
                <a:cs typeface="Times New Roman" pitchFamily="18" charset="0"/>
              </a:rPr>
              <a:t>P. O. Box 999</a:t>
            </a:r>
          </a:p>
          <a:p>
            <a:pPr lvl="0" eaLnBrk="0" hangingPunct="0">
              <a:lnSpc>
                <a:spcPct val="100000"/>
              </a:lnSpc>
              <a:spcBef>
                <a:spcPct val="0"/>
              </a:spcBef>
              <a:buClrTx/>
              <a:buNone/>
            </a:pPr>
            <a:r>
              <a:rPr lang="en-US" sz="1600" dirty="0" smtClean="0">
                <a:latin typeface="Century Schoolbook" pitchFamily="18" charset="0"/>
                <a:ea typeface="Times New Roman" pitchFamily="18" charset="0"/>
                <a:cs typeface="Times New Roman" pitchFamily="18" charset="0"/>
              </a:rPr>
              <a:t>Richland, WA 99352, USA</a:t>
            </a:r>
            <a:endParaRPr lang="en-US" sz="1600" dirty="0"/>
          </a:p>
        </p:txBody>
      </p:sp>
      <p:sp>
        <p:nvSpPr>
          <p:cNvPr id="4" name="Slide Number Placeholder 3"/>
          <p:cNvSpPr>
            <a:spLocks noGrp="1"/>
          </p:cNvSpPr>
          <p:nvPr>
            <p:ph type="sldNum" sz="quarter" idx="10"/>
          </p:nvPr>
        </p:nvSpPr>
        <p:spPr/>
        <p:txBody>
          <a:bodyPr/>
          <a:lstStyle/>
          <a:p>
            <a:fld id="{079449DE-34F9-4E13-BF27-874A6DFF73B8}"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F83815-7C66-4A06-AAB7-8C18DE8C111A}" type="slidenum">
              <a:rPr lang="en-US" smtClean="0"/>
              <a:pPr/>
              <a:t>4</a:t>
            </a:fld>
            <a:endParaRPr lang="en-US" dirty="0"/>
          </a:p>
        </p:txBody>
      </p:sp>
      <p:sp>
        <p:nvSpPr>
          <p:cNvPr id="5" name="Text Box 29"/>
          <p:cNvSpPr txBox="1">
            <a:spLocks noChangeArrowheads="1"/>
          </p:cNvSpPr>
          <p:nvPr/>
        </p:nvSpPr>
        <p:spPr bwMode="auto">
          <a:xfrm>
            <a:off x="1019744" y="126552"/>
            <a:ext cx="7335402" cy="415498"/>
          </a:xfrm>
          <a:prstGeom prst="rect">
            <a:avLst/>
          </a:prstGeom>
          <a:noFill/>
          <a:ln w="9525">
            <a:noFill/>
            <a:miter lim="800000"/>
            <a:headEnd/>
            <a:tailEnd/>
          </a:ln>
        </p:spPr>
        <p:txBody>
          <a:bodyPr wrap="square" tIns="0">
            <a:spAutoFit/>
          </a:bodyPr>
          <a:lstStyle/>
          <a:p>
            <a:pPr algn="ctr"/>
            <a:r>
              <a:rPr lang="en-US" sz="2400" b="1" dirty="0">
                <a:solidFill>
                  <a:srgbClr val="CC6600"/>
                </a:solidFill>
                <a:latin typeface="Comic Sans MS" pitchFamily="66" charset="0"/>
              </a:rPr>
              <a:t>   </a:t>
            </a:r>
            <a:r>
              <a:rPr kumimoji="1" lang="en-US" sz="2400" b="1" i="1" dirty="0">
                <a:solidFill>
                  <a:schemeClr val="bg1"/>
                </a:solidFill>
                <a:effectLst>
                  <a:outerShdw blurRad="38100" dist="38100" dir="2700000" algn="tl">
                    <a:srgbClr val="C0C0C0"/>
                  </a:outerShdw>
                </a:effectLst>
                <a:latin typeface="Century Schoolbook" pitchFamily="18" charset="0"/>
                <a:ea typeface="Gulim" pitchFamily="34" charset="-127"/>
              </a:rPr>
              <a:t>Redox flow batteries (</a:t>
            </a:r>
            <a:r>
              <a:rPr kumimoji="1" lang="en-US" sz="2400" b="1" i="1" dirty="0" smtClean="0">
                <a:solidFill>
                  <a:schemeClr val="bg1"/>
                </a:solidFill>
                <a:effectLst>
                  <a:outerShdw blurRad="38100" dist="38100" dir="2700000" algn="tl">
                    <a:srgbClr val="C0C0C0"/>
                  </a:outerShdw>
                </a:effectLst>
                <a:latin typeface="Century Schoolbook" pitchFamily="18" charset="0"/>
                <a:ea typeface="Gulim" pitchFamily="34" charset="-127"/>
              </a:rPr>
              <a:t>RFB)</a:t>
            </a:r>
            <a:endParaRPr kumimoji="1" lang="en-US" sz="2400" b="1" i="1" dirty="0">
              <a:solidFill>
                <a:schemeClr val="bg1"/>
              </a:solidFill>
              <a:effectLst>
                <a:outerShdw blurRad="38100" dist="38100" dir="2700000" algn="tl">
                  <a:srgbClr val="C0C0C0"/>
                </a:outerShdw>
              </a:effectLst>
              <a:latin typeface="Century Schoolbook" pitchFamily="18" charset="0"/>
              <a:ea typeface="Gulim" pitchFamily="34" charset="-127"/>
            </a:endParaRPr>
          </a:p>
        </p:txBody>
      </p:sp>
      <p:pic>
        <p:nvPicPr>
          <p:cNvPr id="6" name="Picture 5" descr="1Figure.jpg"/>
          <p:cNvPicPr>
            <a:picLocks noChangeAspect="1"/>
          </p:cNvPicPr>
          <p:nvPr/>
        </p:nvPicPr>
        <p:blipFill>
          <a:blip r:embed="rId3" cstate="print"/>
          <a:srcRect l="6111" t="8119" r="6389" b="5843"/>
          <a:stretch>
            <a:fillRect/>
          </a:stretch>
        </p:blipFill>
        <p:spPr>
          <a:xfrm>
            <a:off x="372534" y="1271587"/>
            <a:ext cx="3423056" cy="2738445"/>
          </a:xfrm>
          <a:prstGeom prst="rect">
            <a:avLst/>
          </a:prstGeom>
        </p:spPr>
      </p:pic>
      <p:sp>
        <p:nvSpPr>
          <p:cNvPr id="7" name="TextBox 6"/>
          <p:cNvSpPr txBox="1"/>
          <p:nvPr/>
        </p:nvSpPr>
        <p:spPr>
          <a:xfrm>
            <a:off x="198303" y="4134121"/>
            <a:ext cx="4255164" cy="2554545"/>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Advantages:</a:t>
            </a:r>
          </a:p>
          <a:p>
            <a:pPr>
              <a:buFont typeface="Wingdings" pitchFamily="2" charset="2"/>
              <a:buChar char="Ø"/>
            </a:pPr>
            <a:r>
              <a:rPr lang="en-US" sz="2000" dirty="0" smtClean="0">
                <a:solidFill>
                  <a:srgbClr val="FF0000"/>
                </a:solidFill>
                <a:latin typeface="Times New Roman" pitchFamily="18" charset="0"/>
                <a:cs typeface="Times New Roman" pitchFamily="18" charset="0"/>
              </a:rPr>
              <a:t>Separation of energy and power</a:t>
            </a:r>
          </a:p>
          <a:p>
            <a:pPr>
              <a:buFont typeface="Wingdings" pitchFamily="2" charset="2"/>
              <a:buChar char="Ø"/>
            </a:pPr>
            <a:r>
              <a:rPr lang="en-US" sz="2000" dirty="0" smtClean="0">
                <a:solidFill>
                  <a:srgbClr val="FF0000"/>
                </a:solidFill>
                <a:latin typeface="Times New Roman" pitchFamily="18" charset="0"/>
                <a:cs typeface="Times New Roman" pitchFamily="18" charset="0"/>
              </a:rPr>
              <a:t>Active heat management</a:t>
            </a:r>
          </a:p>
          <a:p>
            <a:pPr>
              <a:buFont typeface="Wingdings" pitchFamily="2" charset="2"/>
              <a:buChar char="Ø"/>
            </a:pPr>
            <a:r>
              <a:rPr lang="en-US" sz="2000" dirty="0" smtClean="0">
                <a:solidFill>
                  <a:srgbClr val="FF0000"/>
                </a:solidFill>
                <a:latin typeface="Times New Roman" pitchFamily="18" charset="0"/>
                <a:cs typeface="Times New Roman" pitchFamily="18" charset="0"/>
              </a:rPr>
              <a:t> Safety</a:t>
            </a:r>
          </a:p>
          <a:p>
            <a:pPr>
              <a:buFont typeface="Wingdings" pitchFamily="2" charset="2"/>
              <a:buChar char="Ø"/>
            </a:pPr>
            <a:r>
              <a:rPr lang="en-US" sz="2000" dirty="0">
                <a:latin typeface="Times New Roman" pitchFamily="18" charset="0"/>
                <a:cs typeface="Times New Roman" pitchFamily="18" charset="0"/>
              </a:rPr>
              <a:t> Large scale energy storage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MWs/</a:t>
            </a:r>
            <a:r>
              <a:rPr lang="en-US" sz="2000" dirty="0" err="1">
                <a:latin typeface="Times New Roman" pitchFamily="18" charset="0"/>
                <a:cs typeface="Times New Roman" pitchFamily="18" charset="0"/>
              </a:rPr>
              <a:t>MWhs</a:t>
            </a:r>
            <a:r>
              <a:rPr lang="en-US" sz="2000" dirty="0">
                <a:latin typeface="Times New Roman" pitchFamily="18" charset="0"/>
                <a:cs typeface="Times New Roman" pitchFamily="18" charset="0"/>
              </a:rPr>
              <a:t>)</a:t>
            </a:r>
          </a:p>
          <a:p>
            <a:pPr>
              <a:buFont typeface="Wingdings" pitchFamily="2" charset="2"/>
              <a:buChar char="Ø"/>
            </a:pPr>
            <a:r>
              <a:rPr lang="en-US" sz="2000" dirty="0" smtClean="0">
                <a:latin typeface="Times New Roman" pitchFamily="18" charset="0"/>
                <a:cs typeface="Times New Roman" pitchFamily="18" charset="0"/>
              </a:rPr>
              <a:t> Potential low cost</a:t>
            </a:r>
          </a:p>
          <a:p>
            <a:pPr>
              <a:buFont typeface="Wingdings" pitchFamily="2" charset="2"/>
              <a:buChar char="Ø"/>
            </a:pPr>
            <a:r>
              <a:rPr lang="en-US" sz="2000" dirty="0">
                <a:latin typeface="Times New Roman" pitchFamily="18" charset="0"/>
                <a:cs typeface="Times New Roman" pitchFamily="18" charset="0"/>
              </a:rPr>
              <a:t> Manufacture easiness (modular</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8" name="TextBox 7"/>
          <p:cNvSpPr txBox="1"/>
          <p:nvPr/>
        </p:nvSpPr>
        <p:spPr>
          <a:xfrm>
            <a:off x="4941022" y="6369249"/>
            <a:ext cx="4135272" cy="461665"/>
          </a:xfrm>
          <a:prstGeom prst="rect">
            <a:avLst/>
          </a:prstGeom>
          <a:solidFill>
            <a:schemeClr val="bg1"/>
          </a:solidFill>
        </p:spPr>
        <p:txBody>
          <a:bodyPr wrap="square" rtlCol="0">
            <a:spAutoFit/>
          </a:bodyPr>
          <a:lstStyle/>
          <a:p>
            <a:r>
              <a:rPr lang="en-US" sz="1200" dirty="0" err="1" smtClean="0">
                <a:latin typeface="Times New Roman" pitchFamily="18" charset="0"/>
                <a:cs typeface="Times New Roman" pitchFamily="18" charset="0"/>
              </a:rPr>
              <a:t>Zhenguo</a:t>
            </a:r>
            <a:r>
              <a:rPr lang="en-US" sz="1200" dirty="0" smtClean="0">
                <a:latin typeface="Times New Roman" pitchFamily="18" charset="0"/>
                <a:cs typeface="Times New Roman" pitchFamily="18" charset="0"/>
              </a:rPr>
              <a:t> Yang, </a:t>
            </a:r>
            <a:r>
              <a:rPr lang="en-US" sz="1200" i="1" dirty="0" smtClean="0">
                <a:latin typeface="Times New Roman" pitchFamily="18" charset="0"/>
                <a:cs typeface="Times New Roman" pitchFamily="18" charset="0"/>
              </a:rPr>
              <a:t>et. al</a:t>
            </a:r>
            <a:r>
              <a:rPr lang="en-US" sz="1200" dirty="0" smtClean="0">
                <a:latin typeface="Times New Roman" pitchFamily="18" charset="0"/>
                <a:cs typeface="Times New Roman" pitchFamily="18" charset="0"/>
              </a:rPr>
              <a:t>. </a:t>
            </a:r>
            <a:r>
              <a:rPr lang="en-US" sz="1200" i="1" dirty="0" smtClean="0">
                <a:latin typeface="Times New Roman" pitchFamily="18" charset="0"/>
                <a:cs typeface="Times New Roman" pitchFamily="18" charset="0"/>
              </a:rPr>
              <a:t>Chemical Reviews, </a:t>
            </a:r>
            <a:r>
              <a:rPr lang="en-US" sz="1200" b="1" dirty="0" smtClean="0">
                <a:latin typeface="Times New Roman" pitchFamily="18" charset="0"/>
                <a:cs typeface="Times New Roman" pitchFamily="18" charset="0"/>
              </a:rPr>
              <a:t>111</a:t>
            </a:r>
            <a:r>
              <a:rPr lang="en-US" sz="1200" dirty="0" smtClean="0">
                <a:latin typeface="Times New Roman" pitchFamily="18" charset="0"/>
                <a:cs typeface="Times New Roman" pitchFamily="18" charset="0"/>
              </a:rPr>
              <a:t>, 2011, 3577</a:t>
            </a:r>
          </a:p>
          <a:p>
            <a:r>
              <a:rPr lang="en-US" sz="1200" dirty="0" smtClean="0">
                <a:latin typeface="Times New Roman" pitchFamily="18" charset="0"/>
                <a:cs typeface="Times New Roman" pitchFamily="18" charset="0"/>
              </a:rPr>
              <a:t>Wei Wang, </a:t>
            </a:r>
            <a:r>
              <a:rPr lang="en-US" sz="1200" i="1" dirty="0" smtClean="0">
                <a:latin typeface="Times New Roman" pitchFamily="18" charset="0"/>
                <a:cs typeface="Times New Roman" pitchFamily="18" charset="0"/>
              </a:rPr>
              <a:t>et. al</a:t>
            </a:r>
            <a:r>
              <a:rPr lang="en-US" sz="1200" dirty="0" smtClean="0">
                <a:latin typeface="Times New Roman" pitchFamily="18" charset="0"/>
                <a:cs typeface="Times New Roman" pitchFamily="18" charset="0"/>
              </a:rPr>
              <a:t>. </a:t>
            </a:r>
            <a:r>
              <a:rPr lang="en-US" sz="1200" i="1" dirty="0" smtClean="0">
                <a:latin typeface="Times New Roman" pitchFamily="18" charset="0"/>
                <a:cs typeface="Times New Roman" pitchFamily="18" charset="0"/>
              </a:rPr>
              <a:t>AFM</a:t>
            </a:r>
            <a:r>
              <a:rPr lang="en-US" sz="1200" dirty="0" smtClean="0">
                <a:latin typeface="Times New Roman" pitchFamily="18" charset="0"/>
                <a:cs typeface="Times New Roman" pitchFamily="18" charset="0"/>
              </a:rPr>
              <a:t>, 2012, </a:t>
            </a:r>
            <a:endParaRPr lang="en-US" sz="1200"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4" cstate="print"/>
          <a:srcRect l="3192" r="6368" b="19638"/>
          <a:stretch>
            <a:fillRect/>
          </a:stretch>
        </p:blipFill>
        <p:spPr bwMode="auto">
          <a:xfrm>
            <a:off x="5300133" y="1325823"/>
            <a:ext cx="2938272" cy="2175704"/>
          </a:xfrm>
          <a:prstGeom prst="rect">
            <a:avLst/>
          </a:prstGeom>
          <a:noFill/>
          <a:ln w="9525">
            <a:noFill/>
            <a:miter lim="800000"/>
            <a:headEnd/>
            <a:tailEnd/>
          </a:ln>
        </p:spPr>
      </p:pic>
      <p:sp>
        <p:nvSpPr>
          <p:cNvPr id="2" name="Rectangle 1"/>
          <p:cNvSpPr/>
          <p:nvPr/>
        </p:nvSpPr>
        <p:spPr>
          <a:xfrm>
            <a:off x="1439334" y="924468"/>
            <a:ext cx="1127044" cy="369332"/>
          </a:xfrm>
          <a:prstGeom prst="rect">
            <a:avLst/>
          </a:prstGeom>
        </p:spPr>
        <p:txBody>
          <a:bodyPr wrap="none">
            <a:spAutoFit/>
          </a:bodyPr>
          <a:lstStyle/>
          <a:p>
            <a:r>
              <a:rPr lang="en-US" b="1" dirty="0" smtClean="0">
                <a:latin typeface="Times New Roman" pitchFamily="18" charset="0"/>
                <a:cs typeface="Times New Roman" pitchFamily="18" charset="0"/>
              </a:rPr>
              <a:t>Flow Cell</a:t>
            </a:r>
            <a:endParaRPr lang="en-US" b="1" dirty="0"/>
          </a:p>
        </p:txBody>
      </p:sp>
      <p:sp>
        <p:nvSpPr>
          <p:cNvPr id="11" name="Rectangle 10"/>
          <p:cNvSpPr/>
          <p:nvPr/>
        </p:nvSpPr>
        <p:spPr>
          <a:xfrm>
            <a:off x="5549731" y="958334"/>
            <a:ext cx="2332377" cy="369332"/>
          </a:xfrm>
          <a:prstGeom prst="rect">
            <a:avLst/>
          </a:prstGeom>
        </p:spPr>
        <p:txBody>
          <a:bodyPr wrap="none">
            <a:spAutoFit/>
          </a:bodyPr>
          <a:lstStyle/>
          <a:p>
            <a:r>
              <a:rPr lang="en-US" b="1" dirty="0" smtClean="0">
                <a:latin typeface="Times New Roman" pitchFamily="18" charset="0"/>
                <a:cs typeface="Times New Roman" pitchFamily="18" charset="0"/>
              </a:rPr>
              <a:t>Static Cell (</a:t>
            </a:r>
            <a:r>
              <a:rPr lang="en-US" b="1" dirty="0" err="1" smtClean="0">
                <a:latin typeface="Times New Roman" pitchFamily="18" charset="0"/>
                <a:cs typeface="Times New Roman" pitchFamily="18" charset="0"/>
              </a:rPr>
              <a:t>e.g</a:t>
            </a:r>
            <a:r>
              <a:rPr lang="en-US" b="1" dirty="0" smtClean="0">
                <a:latin typeface="Times New Roman" pitchFamily="18" charset="0"/>
                <a:cs typeface="Times New Roman" pitchFamily="18" charset="0"/>
              </a:rPr>
              <a:t> Li ion)</a:t>
            </a:r>
            <a:endParaRPr lang="en-US" b="1"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57208" y="873653"/>
            <a:ext cx="4183591" cy="54861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6245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F83815-7C66-4A06-AAB7-8C18DE8C111A}" type="slidenum">
              <a:rPr lang="en-US" smtClean="0"/>
              <a:pPr/>
              <a:t>5</a:t>
            </a:fld>
            <a:endParaRPr lang="en-US" dirty="0"/>
          </a:p>
        </p:txBody>
      </p:sp>
      <p:sp>
        <p:nvSpPr>
          <p:cNvPr id="5" name="Text Box 5"/>
          <p:cNvSpPr txBox="1">
            <a:spLocks noChangeArrowheads="1"/>
          </p:cNvSpPr>
          <p:nvPr/>
        </p:nvSpPr>
        <p:spPr bwMode="auto">
          <a:xfrm>
            <a:off x="0" y="68263"/>
            <a:ext cx="9144000" cy="461665"/>
          </a:xfrm>
          <a:prstGeom prst="rect">
            <a:avLst/>
          </a:prstGeom>
          <a:noFill/>
          <a:ln w="9525">
            <a:noFill/>
            <a:miter lim="800000"/>
            <a:headEnd/>
            <a:tailEnd/>
          </a:ln>
          <a:effectLst/>
        </p:spPr>
        <p:txBody>
          <a:bodyPr>
            <a:spAutoFit/>
          </a:bodyPr>
          <a:lstStyle/>
          <a:p>
            <a:pPr algn="ctr" latinLnBrk="1">
              <a:defRPr/>
            </a:pPr>
            <a:r>
              <a:rPr kumimoji="1" lang="en-US" sz="2400" b="1" i="1" dirty="0" smtClean="0">
                <a:solidFill>
                  <a:schemeClr val="bg1"/>
                </a:solidFill>
                <a:effectLst>
                  <a:outerShdw blurRad="38100" dist="38100" dir="2700000" algn="tl">
                    <a:srgbClr val="C0C0C0"/>
                  </a:outerShdw>
                </a:effectLst>
                <a:latin typeface="Century Schoolbook" pitchFamily="18" charset="0"/>
                <a:ea typeface="Gulim" pitchFamily="34" charset="-127"/>
              </a:rPr>
              <a:t>State-of-art aqueous RFB</a:t>
            </a:r>
            <a:endParaRPr kumimoji="1" lang="en-US" sz="2400" b="1" i="1" dirty="0">
              <a:solidFill>
                <a:schemeClr val="bg1"/>
              </a:solidFill>
              <a:effectLst>
                <a:outerShdw blurRad="38100" dist="38100" dir="2700000" algn="tl">
                  <a:srgbClr val="C0C0C0"/>
                </a:outerShdw>
              </a:effectLst>
              <a:latin typeface="Century Schoolbook" pitchFamily="18" charset="0"/>
              <a:ea typeface="Gulim" pitchFamily="34" charset="-127"/>
            </a:endParaRPr>
          </a:p>
        </p:txBody>
      </p:sp>
      <p:sp>
        <p:nvSpPr>
          <p:cNvPr id="8" name="TextBox 7"/>
          <p:cNvSpPr txBox="1"/>
          <p:nvPr/>
        </p:nvSpPr>
        <p:spPr>
          <a:xfrm>
            <a:off x="533404" y="4550289"/>
            <a:ext cx="3025833" cy="369332"/>
          </a:xfrm>
          <a:prstGeom prst="rect">
            <a:avLst/>
          </a:prstGeom>
          <a:noFill/>
        </p:spPr>
        <p:txBody>
          <a:bodyPr wrap="square" rtlCol="0">
            <a:spAutoFit/>
          </a:bodyPr>
          <a:lstStyle/>
          <a:p>
            <a:pPr algn="ctr"/>
            <a:r>
              <a:rPr lang="en-US" sz="1800" dirty="0" smtClean="0">
                <a:solidFill>
                  <a:srgbClr val="00B050"/>
                </a:solidFill>
                <a:latin typeface="Century Schoolbook" pitchFamily="18" charset="0"/>
              </a:rPr>
              <a:t>2.5M, ~30Wh/L, -5~60</a:t>
            </a:r>
            <a:r>
              <a:rPr lang="en-US" sz="1800" baseline="30000" dirty="0" smtClean="0">
                <a:solidFill>
                  <a:srgbClr val="00B050"/>
                </a:solidFill>
                <a:latin typeface="Century Schoolbook" pitchFamily="18" charset="0"/>
              </a:rPr>
              <a:t>o</a:t>
            </a:r>
            <a:r>
              <a:rPr lang="en-US" sz="1800" dirty="0" smtClean="0">
                <a:solidFill>
                  <a:srgbClr val="00B050"/>
                </a:solidFill>
                <a:latin typeface="Century Schoolbook" pitchFamily="18" charset="0"/>
              </a:rPr>
              <a:t>C</a:t>
            </a:r>
            <a:endParaRPr lang="en-US" sz="1800" dirty="0">
              <a:solidFill>
                <a:srgbClr val="00B050"/>
              </a:solidFill>
              <a:latin typeface="Century Schoolbook" pitchFamily="18" charset="0"/>
            </a:endParaRPr>
          </a:p>
        </p:txBody>
      </p:sp>
      <p:pic>
        <p:nvPicPr>
          <p:cNvPr id="9" name="Picture 8"/>
          <p:cNvPicPr>
            <a:picLocks noChangeAspect="1" noChangeArrowheads="1"/>
          </p:cNvPicPr>
          <p:nvPr/>
        </p:nvPicPr>
        <p:blipFill rotWithShape="1">
          <a:blip r:embed="rId3" cstate="print"/>
          <a:srcRect l="26375" t="18129" r="27082" b="40569"/>
          <a:stretch/>
        </p:blipFill>
        <p:spPr bwMode="auto">
          <a:xfrm>
            <a:off x="5961696" y="1777436"/>
            <a:ext cx="2077900" cy="1480891"/>
          </a:xfrm>
          <a:prstGeom prst="rect">
            <a:avLst/>
          </a:prstGeom>
          <a:solidFill>
            <a:schemeClr val="bg1"/>
          </a:solidFill>
          <a:ln w="9525">
            <a:noFill/>
            <a:miter lim="800000"/>
            <a:headEnd/>
            <a:tailEnd/>
          </a:ln>
        </p:spPr>
      </p:pic>
      <p:sp>
        <p:nvSpPr>
          <p:cNvPr id="10" name="Rectangle 9"/>
          <p:cNvSpPr/>
          <p:nvPr/>
        </p:nvSpPr>
        <p:spPr>
          <a:xfrm>
            <a:off x="649579" y="1087749"/>
            <a:ext cx="2585996" cy="461665"/>
          </a:xfrm>
          <a:prstGeom prst="rect">
            <a:avLst/>
          </a:prstGeom>
        </p:spPr>
        <p:txBody>
          <a:bodyPr wrap="square">
            <a:spAutoFit/>
          </a:bodyPr>
          <a:lstStyle/>
          <a:p>
            <a:r>
              <a:rPr lang="en-US" sz="2400" b="1" dirty="0" smtClean="0">
                <a:solidFill>
                  <a:srgbClr val="FF0000"/>
                </a:solidFill>
                <a:latin typeface="Cambria" pitchFamily="18" charset="0"/>
                <a:ea typeface="OnemtmiguAAAA"/>
                <a:cs typeface="OnemtmiguAAAA"/>
              </a:rPr>
              <a:t>Mixed-acid VRB</a:t>
            </a:r>
            <a:endParaRPr lang="en-US" sz="2400" b="1" dirty="0">
              <a:solidFill>
                <a:srgbClr val="FF0000"/>
              </a:solidFill>
              <a:latin typeface="Cambria" pitchFamily="18" charset="0"/>
              <a:ea typeface="OnemtmiguAAAA"/>
              <a:cs typeface="OnemtmiguAAAA"/>
            </a:endParaRPr>
          </a:p>
        </p:txBody>
      </p:sp>
      <p:pic>
        <p:nvPicPr>
          <p:cNvPr id="11"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92" y="1862751"/>
            <a:ext cx="1360069" cy="1528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78698" y="1883950"/>
            <a:ext cx="1313754" cy="1510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3"/>
          <p:cNvSpPr txBox="1"/>
          <p:nvPr/>
        </p:nvSpPr>
        <p:spPr>
          <a:xfrm>
            <a:off x="715336" y="3678891"/>
            <a:ext cx="292511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B050"/>
                </a:solidFill>
                <a:effectLst/>
                <a:uLnTx/>
                <a:uFillTx/>
              </a:rPr>
              <a:t>Double Energy Density</a:t>
            </a:r>
          </a:p>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smtClean="0">
                <a:solidFill>
                  <a:srgbClr val="00B050"/>
                </a:solidFill>
              </a:rPr>
              <a:t>Extend temperature window</a:t>
            </a:r>
            <a:endParaRPr kumimoji="0" lang="en-US" sz="1600" b="1" i="0" u="none" strike="noStrike" kern="0" cap="none" spc="0" normalizeH="0" baseline="0" noProof="0" dirty="0" smtClean="0">
              <a:ln>
                <a:noFill/>
              </a:ln>
              <a:solidFill>
                <a:srgbClr val="00B050"/>
              </a:solidFill>
              <a:effectLst/>
              <a:uLnTx/>
              <a:uFillTx/>
            </a:endParaRPr>
          </a:p>
        </p:txBody>
      </p:sp>
      <p:sp>
        <p:nvSpPr>
          <p:cNvPr id="2" name="Right Arrow 1"/>
          <p:cNvSpPr/>
          <p:nvPr/>
        </p:nvSpPr>
        <p:spPr>
          <a:xfrm>
            <a:off x="1438440" y="2387836"/>
            <a:ext cx="1092530" cy="42513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
          <p:cNvPicPr>
            <a:picLocks noChangeAspect="1" noChangeArrowheads="1"/>
          </p:cNvPicPr>
          <p:nvPr/>
        </p:nvPicPr>
        <p:blipFill>
          <a:blip r:embed="rId6" cstate="print"/>
          <a:srcRect/>
          <a:stretch>
            <a:fillRect/>
          </a:stretch>
        </p:blipFill>
        <p:spPr bwMode="auto">
          <a:xfrm>
            <a:off x="-325706" y="5265919"/>
            <a:ext cx="5087711" cy="829326"/>
          </a:xfrm>
          <a:prstGeom prst="rect">
            <a:avLst/>
          </a:prstGeom>
          <a:noFill/>
          <a:ln w="9525">
            <a:noFill/>
            <a:miter lim="800000"/>
            <a:headEnd/>
            <a:tailEnd/>
          </a:ln>
          <a:effectLst/>
        </p:spPr>
      </p:pic>
      <p:sp>
        <p:nvSpPr>
          <p:cNvPr id="19"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2" name="Picture 8" descr="C:\Users\d3y420\Desktop\Fe-V reaction.t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099958" y="5230808"/>
            <a:ext cx="4044042" cy="1150997"/>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p:cNvSpPr/>
          <p:nvPr/>
        </p:nvSpPr>
        <p:spPr>
          <a:xfrm>
            <a:off x="6181640" y="1076210"/>
            <a:ext cx="1643178" cy="461665"/>
          </a:xfrm>
          <a:prstGeom prst="rect">
            <a:avLst/>
          </a:prstGeom>
        </p:spPr>
        <p:txBody>
          <a:bodyPr wrap="square">
            <a:spAutoFit/>
          </a:bodyPr>
          <a:lstStyle/>
          <a:p>
            <a:r>
              <a:rPr lang="en-US" sz="2400" b="1" dirty="0" smtClean="0">
                <a:solidFill>
                  <a:srgbClr val="FF0000"/>
                </a:solidFill>
                <a:latin typeface="Cambria" pitchFamily="18" charset="0"/>
                <a:ea typeface="OnemtmiguAAAA"/>
                <a:cs typeface="OnemtmiguAAAA"/>
              </a:rPr>
              <a:t>Fe/V RFB</a:t>
            </a:r>
            <a:endParaRPr lang="en-US" sz="2400" b="1" dirty="0">
              <a:solidFill>
                <a:srgbClr val="FF0000"/>
              </a:solidFill>
              <a:latin typeface="Cambria" pitchFamily="18" charset="0"/>
              <a:ea typeface="OnemtmiguAAAA"/>
              <a:cs typeface="OnemtmiguAAAA"/>
            </a:endParaRPr>
          </a:p>
        </p:txBody>
      </p:sp>
      <p:sp>
        <p:nvSpPr>
          <p:cNvPr id="32" name="TextBox 31"/>
          <p:cNvSpPr txBox="1"/>
          <p:nvPr/>
        </p:nvSpPr>
        <p:spPr>
          <a:xfrm>
            <a:off x="5530804" y="4548314"/>
            <a:ext cx="3025833" cy="369332"/>
          </a:xfrm>
          <a:prstGeom prst="rect">
            <a:avLst/>
          </a:prstGeom>
          <a:noFill/>
        </p:spPr>
        <p:txBody>
          <a:bodyPr wrap="square" rtlCol="0">
            <a:spAutoFit/>
          </a:bodyPr>
          <a:lstStyle/>
          <a:p>
            <a:pPr algn="ctr"/>
            <a:r>
              <a:rPr lang="en-US" dirty="0" smtClean="0">
                <a:solidFill>
                  <a:srgbClr val="0070C0"/>
                </a:solidFill>
                <a:latin typeface="Century Schoolbook" pitchFamily="18" charset="0"/>
              </a:rPr>
              <a:t>1.5</a:t>
            </a:r>
            <a:r>
              <a:rPr lang="en-US" sz="1800" dirty="0" smtClean="0">
                <a:solidFill>
                  <a:srgbClr val="0070C0"/>
                </a:solidFill>
                <a:latin typeface="Century Schoolbook" pitchFamily="18" charset="0"/>
              </a:rPr>
              <a:t>M, ~</a:t>
            </a:r>
            <a:r>
              <a:rPr lang="en-US" dirty="0" smtClean="0">
                <a:solidFill>
                  <a:srgbClr val="0070C0"/>
                </a:solidFill>
                <a:latin typeface="Century Schoolbook" pitchFamily="18" charset="0"/>
              </a:rPr>
              <a:t>15</a:t>
            </a:r>
            <a:r>
              <a:rPr lang="en-US" sz="1800" dirty="0" smtClean="0">
                <a:solidFill>
                  <a:srgbClr val="0070C0"/>
                </a:solidFill>
                <a:latin typeface="Century Schoolbook" pitchFamily="18" charset="0"/>
              </a:rPr>
              <a:t>Wh/L, -5~60</a:t>
            </a:r>
            <a:r>
              <a:rPr lang="en-US" sz="1800" baseline="30000" dirty="0" smtClean="0">
                <a:solidFill>
                  <a:srgbClr val="0070C0"/>
                </a:solidFill>
                <a:latin typeface="Century Schoolbook" pitchFamily="18" charset="0"/>
              </a:rPr>
              <a:t>o</a:t>
            </a:r>
            <a:r>
              <a:rPr lang="en-US" sz="1800" dirty="0" smtClean="0">
                <a:solidFill>
                  <a:srgbClr val="0070C0"/>
                </a:solidFill>
                <a:latin typeface="Century Schoolbook" pitchFamily="18" charset="0"/>
              </a:rPr>
              <a:t>C</a:t>
            </a:r>
            <a:endParaRPr lang="en-US" sz="1800" dirty="0">
              <a:solidFill>
                <a:srgbClr val="0070C0"/>
              </a:solidFill>
              <a:latin typeface="Century Schoolbook" pitchFamily="18" charset="0"/>
            </a:endParaRPr>
          </a:p>
        </p:txBody>
      </p:sp>
      <p:sp>
        <p:nvSpPr>
          <p:cNvPr id="33" name="TextBox 32"/>
          <p:cNvSpPr txBox="1"/>
          <p:nvPr/>
        </p:nvSpPr>
        <p:spPr>
          <a:xfrm>
            <a:off x="5617736" y="3676916"/>
            <a:ext cx="3348134"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70C0"/>
                </a:solidFill>
                <a:effectLst/>
                <a:uLnTx/>
                <a:uFillTx/>
              </a:rPr>
              <a:t>Higher utilization, stable cycling</a:t>
            </a:r>
          </a:p>
          <a:p>
            <a:pPr marL="0" marR="0" lvl="0" indent="0" defTabSz="914400" eaLnBrk="1" fontAlgn="auto" latinLnBrk="0" hangingPunct="1">
              <a:lnSpc>
                <a:spcPct val="100000"/>
              </a:lnSpc>
              <a:spcBef>
                <a:spcPts val="0"/>
              </a:spcBef>
              <a:spcAft>
                <a:spcPts val="0"/>
              </a:spcAft>
              <a:buClrTx/>
              <a:buSzTx/>
              <a:buFontTx/>
              <a:buNone/>
              <a:tabLst/>
              <a:defRPr/>
            </a:pPr>
            <a:r>
              <a:rPr lang="en-US" sz="1600" b="1" kern="0" dirty="0" smtClean="0">
                <a:solidFill>
                  <a:srgbClr val="0070C0"/>
                </a:solidFill>
              </a:rPr>
              <a:t>Low-cost membrane</a:t>
            </a:r>
            <a:endParaRPr kumimoji="0" lang="en-US" sz="1600" b="1" i="0" u="none" strike="noStrike" kern="0" cap="none" spc="0" normalizeH="0" baseline="0" noProof="0" dirty="0" smtClean="0">
              <a:ln>
                <a:noFill/>
              </a:ln>
              <a:solidFill>
                <a:srgbClr val="0070C0"/>
              </a:solidFill>
              <a:effectLst/>
              <a:uLnTx/>
              <a:uFillTx/>
            </a:endParaRPr>
          </a:p>
        </p:txBody>
      </p:sp>
      <p:sp>
        <p:nvSpPr>
          <p:cNvPr id="30" name="Rectangle 29"/>
          <p:cNvSpPr/>
          <p:nvPr/>
        </p:nvSpPr>
        <p:spPr>
          <a:xfrm>
            <a:off x="3724991" y="6457890"/>
            <a:ext cx="2749933" cy="400110"/>
          </a:xfrm>
          <a:prstGeom prst="rect">
            <a:avLst/>
          </a:prstGeom>
        </p:spPr>
        <p:txBody>
          <a:bodyPr wrap="square">
            <a:spAutoFit/>
          </a:bodyPr>
          <a:lstStyle/>
          <a:p>
            <a:r>
              <a:rPr lang="en-US" sz="1000" dirty="0"/>
              <a:t>W. Wang, </a:t>
            </a:r>
            <a:r>
              <a:rPr lang="en-US" sz="1000" i="1" dirty="0"/>
              <a:t>et al</a:t>
            </a:r>
            <a:r>
              <a:rPr lang="en-US" sz="1000" dirty="0"/>
              <a:t>, </a:t>
            </a:r>
            <a:r>
              <a:rPr lang="en-US" sz="1000" i="1" dirty="0" smtClean="0"/>
              <a:t>EES, </a:t>
            </a:r>
            <a:r>
              <a:rPr lang="en-US" sz="1000" b="1" dirty="0" smtClean="0"/>
              <a:t>4</a:t>
            </a:r>
            <a:r>
              <a:rPr lang="en-US" sz="1000" i="1" dirty="0" smtClean="0"/>
              <a:t>, </a:t>
            </a:r>
            <a:r>
              <a:rPr lang="en-US" sz="1000" dirty="0" smtClean="0"/>
              <a:t>4068,  2011</a:t>
            </a:r>
          </a:p>
          <a:p>
            <a:r>
              <a:rPr lang="en-US" sz="1000" dirty="0" smtClean="0"/>
              <a:t>L. Li, </a:t>
            </a:r>
            <a:r>
              <a:rPr lang="en-US" sz="1000" i="1" dirty="0" smtClean="0"/>
              <a:t>et al</a:t>
            </a:r>
            <a:r>
              <a:rPr lang="en-US" sz="1000" dirty="0" smtClean="0"/>
              <a:t>. </a:t>
            </a:r>
            <a:r>
              <a:rPr lang="en-US" sz="1000" i="1" dirty="0" smtClean="0"/>
              <a:t>AEM</a:t>
            </a:r>
            <a:r>
              <a:rPr lang="en-US" sz="1000" dirty="0" smtClean="0"/>
              <a:t>, </a:t>
            </a:r>
            <a:r>
              <a:rPr lang="en-US" sz="1000" b="1" dirty="0" smtClean="0"/>
              <a:t>1</a:t>
            </a:r>
            <a:r>
              <a:rPr lang="en-US" sz="1000" dirty="0" smtClean="0"/>
              <a:t>, 394, 2011</a:t>
            </a:r>
            <a:endParaRPr lang="en-US" sz="1000" dirty="0"/>
          </a:p>
        </p:txBody>
      </p:sp>
      <p:sp>
        <p:nvSpPr>
          <p:cNvPr id="3" name="Rectangle 2"/>
          <p:cNvSpPr/>
          <p:nvPr/>
        </p:nvSpPr>
        <p:spPr>
          <a:xfrm>
            <a:off x="1371599" y="4642893"/>
            <a:ext cx="7027333" cy="1169551"/>
          </a:xfrm>
          <a:prstGeom prst="rect">
            <a:avLst/>
          </a:prstGeom>
          <a:solidFill>
            <a:srgbClr val="FFFFFF"/>
          </a:solidFill>
          <a:ln>
            <a:solidFill>
              <a:schemeClr val="tx1"/>
            </a:solidFill>
          </a:ln>
        </p:spPr>
        <p:txBody>
          <a:bodyPr wrap="square" tIns="0" bIns="91440" anchor="t" anchorCtr="1">
            <a:spAutoFit/>
          </a:bodyPr>
          <a:lstStyle/>
          <a:p>
            <a:pPr marL="342900" indent="-342900">
              <a:lnSpc>
                <a:spcPct val="150000"/>
              </a:lnSpc>
              <a:buClr>
                <a:schemeClr val="accent2"/>
              </a:buClr>
              <a:buFont typeface="Arial"/>
              <a:buChar char="•"/>
            </a:pPr>
            <a:r>
              <a:rPr lang="en-US" sz="2400" b="1" dirty="0" smtClean="0">
                <a:solidFill>
                  <a:srgbClr val="0000FF"/>
                </a:solidFill>
              </a:rPr>
              <a:t>Licensed to </a:t>
            </a:r>
            <a:r>
              <a:rPr lang="en-US" sz="2400" b="1" dirty="0" err="1" smtClean="0">
                <a:solidFill>
                  <a:srgbClr val="0000FF"/>
                </a:solidFill>
              </a:rPr>
              <a:t>Unienergy</a:t>
            </a:r>
            <a:r>
              <a:rPr lang="en-US" sz="2400" b="1" dirty="0" smtClean="0">
                <a:solidFill>
                  <a:srgbClr val="0000FF"/>
                </a:solidFill>
              </a:rPr>
              <a:t> Co. and other three</a:t>
            </a:r>
          </a:p>
          <a:p>
            <a:pPr marL="342900" indent="-342900">
              <a:lnSpc>
                <a:spcPct val="150000"/>
              </a:lnSpc>
              <a:buClr>
                <a:schemeClr val="accent2"/>
              </a:buClr>
              <a:buFont typeface="Arial"/>
              <a:buChar char="•"/>
            </a:pPr>
            <a:r>
              <a:rPr lang="en-US" sz="2400" b="1" dirty="0">
                <a:solidFill>
                  <a:srgbClr val="0000FF"/>
                </a:solidFill>
              </a:rPr>
              <a:t>2013 FLC </a:t>
            </a:r>
            <a:r>
              <a:rPr lang="en-US" sz="2400" b="1" dirty="0" smtClean="0">
                <a:solidFill>
                  <a:srgbClr val="0000FF"/>
                </a:solidFill>
              </a:rPr>
              <a:t>Award</a:t>
            </a:r>
            <a:endParaRPr lang="en-US" sz="2400" b="1" dirty="0">
              <a:solidFill>
                <a:srgbClr val="0000FF"/>
              </a:solidFill>
            </a:endParaRPr>
          </a:p>
        </p:txBody>
      </p:sp>
    </p:spTree>
    <p:extLst>
      <p:ext uri="{BB962C8B-B14F-4D97-AF65-F5344CB8AC3E}">
        <p14:creationId xmlns:p14="http://schemas.microsoft.com/office/powerpoint/2010/main" xmlns="" val="115869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038" y="157344"/>
            <a:ext cx="8204200" cy="458457"/>
          </a:xfrm>
        </p:spPr>
        <p:txBody>
          <a:bodyPr/>
          <a:lstStyle/>
          <a:p>
            <a:pPr algn="ctr"/>
            <a:r>
              <a:rPr kumimoji="1" lang="en-US" sz="2400" i="1" kern="1200" dirty="0">
                <a:effectLst>
                  <a:outerShdw blurRad="38100" dist="38100" dir="2700000" algn="tl">
                    <a:srgbClr val="C0C0C0"/>
                  </a:outerShdw>
                </a:effectLst>
                <a:latin typeface="Century Schoolbook" pitchFamily="18" charset="0"/>
                <a:ea typeface="Gulim" pitchFamily="34" charset="-127"/>
                <a:cs typeface="+mn-cs"/>
              </a:rPr>
              <a:t>Limitation of Aqueous RFB</a:t>
            </a:r>
          </a:p>
        </p:txBody>
      </p:sp>
      <p:sp>
        <p:nvSpPr>
          <p:cNvPr id="4" name="Slide Number Placeholder 3"/>
          <p:cNvSpPr>
            <a:spLocks noGrp="1"/>
          </p:cNvSpPr>
          <p:nvPr>
            <p:ph type="sldNum" sz="quarter" idx="10"/>
          </p:nvPr>
        </p:nvSpPr>
        <p:spPr>
          <a:xfrm>
            <a:off x="112713" y="6381752"/>
            <a:ext cx="509587" cy="365125"/>
          </a:xfrm>
        </p:spPr>
        <p:txBody>
          <a:bodyPr/>
          <a:lstStyle/>
          <a:p>
            <a:fld id="{83F83815-7C66-4A06-AAB7-8C18DE8C111A}" type="slidenum">
              <a:rPr lang="en-US" smtClean="0"/>
              <a:pPr/>
              <a:t>6</a:t>
            </a:fld>
            <a:endParaRPr lang="en-US" dirty="0"/>
          </a:p>
        </p:txBody>
      </p:sp>
      <p:sp>
        <p:nvSpPr>
          <p:cNvPr id="76" name="TextBox 75"/>
          <p:cNvSpPr txBox="1"/>
          <p:nvPr/>
        </p:nvSpPr>
        <p:spPr>
          <a:xfrm>
            <a:off x="11131" y="5081533"/>
            <a:ext cx="4374602" cy="1323439"/>
          </a:xfrm>
          <a:prstGeom prst="rect">
            <a:avLst/>
          </a:prstGeom>
          <a:solidFill>
            <a:schemeClr val="bg1"/>
          </a:solidFill>
        </p:spPr>
        <p:txBody>
          <a:bodyPr wrap="square" rtlCol="0">
            <a:spAutoFit/>
          </a:bodyPr>
          <a:lstStyle/>
          <a:p>
            <a:r>
              <a:rPr lang="en-US" sz="2000" b="1" dirty="0">
                <a:solidFill>
                  <a:schemeClr val="tx2">
                    <a:lumMod val="60000"/>
                    <a:lumOff val="40000"/>
                  </a:schemeClr>
                </a:solidFill>
              </a:rPr>
              <a:t>Limitation of aqueous RFB</a:t>
            </a:r>
          </a:p>
          <a:p>
            <a:pPr marL="342900" indent="-342900">
              <a:buFont typeface="Wingdings" pitchFamily="2" charset="2"/>
              <a:buChar char="Ø"/>
            </a:pPr>
            <a:r>
              <a:rPr lang="en-US" sz="2000" dirty="0">
                <a:solidFill>
                  <a:schemeClr val="tx2">
                    <a:lumMod val="60000"/>
                    <a:lumOff val="40000"/>
                  </a:schemeClr>
                </a:solidFill>
              </a:rPr>
              <a:t>Low voltage </a:t>
            </a:r>
            <a:r>
              <a:rPr lang="en-US" sz="2000" dirty="0" smtClean="0">
                <a:solidFill>
                  <a:schemeClr val="tx2">
                    <a:lumMod val="60000"/>
                    <a:lumOff val="40000"/>
                  </a:schemeClr>
                </a:solidFill>
              </a:rPr>
              <a:t>(H</a:t>
            </a:r>
            <a:r>
              <a:rPr lang="en-US" sz="2000" baseline="-25000" dirty="0" smtClean="0">
                <a:solidFill>
                  <a:schemeClr val="tx2">
                    <a:lumMod val="60000"/>
                    <a:lumOff val="40000"/>
                  </a:schemeClr>
                </a:solidFill>
              </a:rPr>
              <a:t>2</a:t>
            </a:r>
            <a:r>
              <a:rPr lang="en-US" sz="2000" dirty="0">
                <a:solidFill>
                  <a:schemeClr val="tx2">
                    <a:lumMod val="60000"/>
                    <a:lumOff val="40000"/>
                  </a:schemeClr>
                </a:solidFill>
              </a:rPr>
              <a:t>/O</a:t>
            </a:r>
            <a:r>
              <a:rPr lang="en-US" sz="2000" baseline="-25000" dirty="0">
                <a:solidFill>
                  <a:schemeClr val="tx2">
                    <a:lumMod val="60000"/>
                    <a:lumOff val="40000"/>
                  </a:schemeClr>
                </a:solidFill>
              </a:rPr>
              <a:t>2</a:t>
            </a:r>
            <a:r>
              <a:rPr lang="en-US" sz="2000" dirty="0">
                <a:solidFill>
                  <a:schemeClr val="tx2">
                    <a:lumMod val="60000"/>
                    <a:lumOff val="40000"/>
                  </a:schemeClr>
                </a:solidFill>
              </a:rPr>
              <a:t> gas </a:t>
            </a:r>
            <a:r>
              <a:rPr lang="en-US" sz="2000" dirty="0" smtClean="0">
                <a:solidFill>
                  <a:schemeClr val="tx2">
                    <a:lumMod val="60000"/>
                    <a:lumOff val="40000"/>
                  </a:schemeClr>
                </a:solidFill>
              </a:rPr>
              <a:t>evolution)</a:t>
            </a:r>
            <a:endParaRPr lang="en-US" sz="2000" dirty="0">
              <a:solidFill>
                <a:schemeClr val="tx2">
                  <a:lumMod val="60000"/>
                  <a:lumOff val="40000"/>
                </a:schemeClr>
              </a:solidFill>
            </a:endParaRPr>
          </a:p>
          <a:p>
            <a:pPr marL="342900" indent="-342900">
              <a:buFont typeface="Wingdings" pitchFamily="2" charset="2"/>
              <a:buChar char="Ø"/>
            </a:pPr>
            <a:r>
              <a:rPr lang="en-US" sz="2000" dirty="0" smtClean="0">
                <a:solidFill>
                  <a:schemeClr val="tx2">
                    <a:lumMod val="60000"/>
                    <a:lumOff val="40000"/>
                  </a:schemeClr>
                </a:solidFill>
              </a:rPr>
              <a:t>Expensive, &gt; $500 kWh</a:t>
            </a:r>
            <a:endParaRPr lang="en-US" sz="2000" dirty="0">
              <a:solidFill>
                <a:schemeClr val="tx2">
                  <a:lumMod val="60000"/>
                  <a:lumOff val="40000"/>
                </a:schemeClr>
              </a:solidFill>
            </a:endParaRPr>
          </a:p>
          <a:p>
            <a:pPr marL="342900" indent="-342900">
              <a:buFont typeface="Wingdings" pitchFamily="2" charset="2"/>
              <a:buChar char="Ø"/>
            </a:pPr>
            <a:r>
              <a:rPr lang="en-US" sz="2000" dirty="0">
                <a:solidFill>
                  <a:schemeClr val="tx2">
                    <a:lumMod val="60000"/>
                    <a:lumOff val="40000"/>
                  </a:schemeClr>
                </a:solidFill>
              </a:rPr>
              <a:t>Low </a:t>
            </a:r>
            <a:r>
              <a:rPr lang="en-US" sz="2000" dirty="0" smtClean="0">
                <a:solidFill>
                  <a:schemeClr val="tx2">
                    <a:lumMod val="60000"/>
                    <a:lumOff val="40000"/>
                  </a:schemeClr>
                </a:solidFill>
              </a:rPr>
              <a:t>energy</a:t>
            </a:r>
          </a:p>
        </p:txBody>
      </p:sp>
      <p:pic>
        <p:nvPicPr>
          <p:cNvPr id="1026" name="Picture 25"/>
          <p:cNvPicPr>
            <a:picLocks noChangeAspect="1" noChangeArrowheads="1"/>
          </p:cNvPicPr>
          <p:nvPr/>
        </p:nvPicPr>
        <p:blipFill>
          <a:blip r:embed="rId3">
            <a:extLst>
              <a:ext uri="{28A0092B-C50C-407E-A947-70E740481C1C}">
                <a14:useLocalDpi xmlns:a14="http://schemas.microsoft.com/office/drawing/2010/main" xmlns="" val="0"/>
              </a:ext>
            </a:extLst>
          </a:blip>
          <a:srcRect l="22781" t="26199" r="21283" b="18109"/>
          <a:stretch>
            <a:fillRect/>
          </a:stretch>
        </p:blipFill>
        <p:spPr bwMode="auto">
          <a:xfrm>
            <a:off x="0" y="1717749"/>
            <a:ext cx="4556566" cy="283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1" descr="Full-size image (50 K)"/>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97095" y="815334"/>
            <a:ext cx="3835037" cy="3922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4400441" y="5131919"/>
            <a:ext cx="4743559" cy="1631216"/>
          </a:xfrm>
          <a:prstGeom prst="rect">
            <a:avLst/>
          </a:prstGeom>
          <a:solidFill>
            <a:schemeClr val="bg1"/>
          </a:solidFill>
        </p:spPr>
        <p:txBody>
          <a:bodyPr wrap="square" rtlCol="0">
            <a:spAutoFit/>
          </a:bodyPr>
          <a:lstStyle/>
          <a:p>
            <a:r>
              <a:rPr lang="en-US" sz="2000" b="1" dirty="0" smtClean="0">
                <a:solidFill>
                  <a:srgbClr val="FF0000"/>
                </a:solidFill>
              </a:rPr>
              <a:t>Advantages of </a:t>
            </a:r>
            <a:r>
              <a:rPr lang="en-US" sz="2000" b="1" dirty="0" err="1" smtClean="0">
                <a:solidFill>
                  <a:srgbClr val="FF0000"/>
                </a:solidFill>
              </a:rPr>
              <a:t>Nonaqueous</a:t>
            </a:r>
            <a:r>
              <a:rPr lang="en-US" sz="2000" b="1" dirty="0" smtClean="0">
                <a:solidFill>
                  <a:srgbClr val="FF0000"/>
                </a:solidFill>
              </a:rPr>
              <a:t> RFB</a:t>
            </a:r>
          </a:p>
          <a:p>
            <a:pPr marL="342900" indent="-342900">
              <a:buFont typeface="Wingdings" pitchFamily="2" charset="2"/>
              <a:buChar char="Ø"/>
            </a:pPr>
            <a:r>
              <a:rPr lang="en-US" sz="2000" dirty="0" smtClean="0">
                <a:solidFill>
                  <a:srgbClr val="FF0000"/>
                </a:solidFill>
              </a:rPr>
              <a:t>High voltage</a:t>
            </a:r>
          </a:p>
          <a:p>
            <a:pPr marL="342900" indent="-342900">
              <a:buFont typeface="Wingdings" pitchFamily="2" charset="2"/>
              <a:buChar char="Ø"/>
            </a:pPr>
            <a:r>
              <a:rPr lang="en-US" sz="2000" dirty="0" smtClean="0">
                <a:solidFill>
                  <a:srgbClr val="FF0000"/>
                </a:solidFill>
              </a:rPr>
              <a:t>Potential high energy/power density</a:t>
            </a:r>
          </a:p>
          <a:p>
            <a:pPr marL="342900" indent="-342900">
              <a:buFont typeface="Wingdings" pitchFamily="2" charset="2"/>
              <a:buChar char="Ø"/>
            </a:pPr>
            <a:r>
              <a:rPr lang="en-US" sz="2000" dirty="0" smtClean="0">
                <a:solidFill>
                  <a:srgbClr val="FF0000"/>
                </a:solidFill>
              </a:rPr>
              <a:t>Free from gas evolution</a:t>
            </a:r>
          </a:p>
          <a:p>
            <a:pPr marL="342900" indent="-342900">
              <a:buFont typeface="Wingdings" pitchFamily="2" charset="2"/>
              <a:buChar char="Ø"/>
            </a:pPr>
            <a:r>
              <a:rPr lang="en-US" sz="2000" dirty="0" smtClean="0">
                <a:solidFill>
                  <a:srgbClr val="FF0000"/>
                </a:solidFill>
              </a:rPr>
              <a:t>Lower costs</a:t>
            </a:r>
            <a:endParaRPr lang="en-US" dirty="0"/>
          </a:p>
        </p:txBody>
      </p:sp>
      <p:sp>
        <p:nvSpPr>
          <p:cNvPr id="9" name="Rectangle 8"/>
          <p:cNvSpPr/>
          <p:nvPr/>
        </p:nvSpPr>
        <p:spPr>
          <a:xfrm>
            <a:off x="6620552" y="4812721"/>
            <a:ext cx="2523448" cy="246221"/>
          </a:xfrm>
          <a:prstGeom prst="rect">
            <a:avLst/>
          </a:prstGeom>
          <a:solidFill>
            <a:schemeClr val="bg1"/>
          </a:solidFill>
        </p:spPr>
        <p:txBody>
          <a:bodyPr wrap="none">
            <a:spAutoFit/>
          </a:bodyPr>
          <a:lstStyle/>
          <a:p>
            <a:pPr lvl="0"/>
            <a:r>
              <a:rPr lang="en-US" sz="1000" dirty="0" err="1">
                <a:solidFill>
                  <a:prstClr val="black"/>
                </a:solidFill>
              </a:rPr>
              <a:t>Shinkle</a:t>
            </a:r>
            <a:r>
              <a:rPr lang="en-US" sz="1000" dirty="0">
                <a:solidFill>
                  <a:prstClr val="black"/>
                </a:solidFill>
              </a:rPr>
              <a:t>, et al. </a:t>
            </a:r>
            <a:r>
              <a:rPr lang="en-US" sz="1000" i="1" dirty="0">
                <a:solidFill>
                  <a:prstClr val="black"/>
                </a:solidFill>
              </a:rPr>
              <a:t>JPS</a:t>
            </a:r>
            <a:r>
              <a:rPr lang="en-US" sz="1000" dirty="0">
                <a:solidFill>
                  <a:prstClr val="black"/>
                </a:solidFill>
              </a:rPr>
              <a:t>, 2012, 206, </a:t>
            </a:r>
            <a:r>
              <a:rPr lang="en-US" sz="1000" dirty="0" smtClean="0">
                <a:solidFill>
                  <a:prstClr val="black"/>
                </a:solidFill>
              </a:rPr>
              <a:t>490           </a:t>
            </a:r>
            <a:endParaRPr lang="en-US" sz="10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F83815-7C66-4A06-AAB7-8C18DE8C111A}" type="slidenum">
              <a:rPr lang="en-US" smtClean="0"/>
              <a:pPr/>
              <a:t>7</a:t>
            </a:fld>
            <a:endParaRPr lang="en-US" dirty="0"/>
          </a:p>
        </p:txBody>
      </p:sp>
      <p:sp>
        <p:nvSpPr>
          <p:cNvPr id="3" name="Rectangle 2"/>
          <p:cNvSpPr/>
          <p:nvPr/>
        </p:nvSpPr>
        <p:spPr>
          <a:xfrm>
            <a:off x="2047736" y="179347"/>
            <a:ext cx="5010466" cy="415498"/>
          </a:xfrm>
          <a:prstGeom prst="rect">
            <a:avLst/>
          </a:prstGeom>
        </p:spPr>
        <p:txBody>
          <a:bodyPr wrap="none">
            <a:spAutoFit/>
          </a:bodyPr>
          <a:lstStyle/>
          <a:p>
            <a:pPr algn="ctr">
              <a:lnSpc>
                <a:spcPct val="85000"/>
              </a:lnSpc>
            </a:pPr>
            <a:r>
              <a:rPr kumimoji="1" lang="en-US" sz="2400" b="1" i="1" dirty="0" smtClean="0">
                <a:solidFill>
                  <a:schemeClr val="bg1"/>
                </a:solidFill>
                <a:effectLst>
                  <a:outerShdw blurRad="38100" dist="38100" dir="2700000" algn="tl">
                    <a:srgbClr val="C0C0C0"/>
                  </a:outerShdw>
                </a:effectLst>
                <a:latin typeface="Century Schoolbook" pitchFamily="18" charset="0"/>
                <a:ea typeface="Gulim" pitchFamily="34" charset="-127"/>
              </a:rPr>
              <a:t>Background of Ferrocene (Fc)</a:t>
            </a:r>
            <a:endParaRPr kumimoji="1" lang="en-US" sz="2400" b="1" i="1" dirty="0">
              <a:solidFill>
                <a:schemeClr val="bg1"/>
              </a:solidFill>
              <a:effectLst>
                <a:outerShdw blurRad="38100" dist="38100" dir="2700000" algn="tl">
                  <a:srgbClr val="C0C0C0"/>
                </a:outerShdw>
              </a:effectLst>
              <a:latin typeface="Century Schoolbook" pitchFamily="18" charset="0"/>
              <a:ea typeface="Gulim" pitchFamily="34" charset="-127"/>
            </a:endParaRPr>
          </a:p>
        </p:txBody>
      </p:sp>
      <p:pic>
        <p:nvPicPr>
          <p:cNvPr id="5" name="Picture 4"/>
          <p:cNvPicPr>
            <a:picLocks noChangeAspect="1"/>
          </p:cNvPicPr>
          <p:nvPr/>
        </p:nvPicPr>
        <p:blipFill>
          <a:blip r:embed="rId2"/>
          <a:stretch>
            <a:fillRect/>
          </a:stretch>
        </p:blipFill>
        <p:spPr>
          <a:xfrm>
            <a:off x="130516" y="1163273"/>
            <a:ext cx="1060489" cy="1723294"/>
          </a:xfrm>
          <a:prstGeom prst="rect">
            <a:avLst/>
          </a:prstGeom>
        </p:spPr>
      </p:pic>
      <p:sp>
        <p:nvSpPr>
          <p:cNvPr id="6" name="Rectangle 5"/>
          <p:cNvSpPr/>
          <p:nvPr/>
        </p:nvSpPr>
        <p:spPr>
          <a:xfrm>
            <a:off x="1354667" y="995318"/>
            <a:ext cx="7688319" cy="2836674"/>
          </a:xfrm>
          <a:prstGeom prst="rect">
            <a:avLst/>
          </a:prstGeom>
        </p:spPr>
        <p:txBody>
          <a:bodyPr wrap="square">
            <a:spAutoFit/>
          </a:bodyPr>
          <a:lstStyle/>
          <a:p>
            <a:pPr>
              <a:lnSpc>
                <a:spcPct val="150000"/>
              </a:lnSpc>
              <a:buClr>
                <a:schemeClr val="accent2"/>
              </a:buClr>
            </a:pPr>
            <a:r>
              <a:rPr lang="en-US" sz="2000" b="1" dirty="0" smtClean="0"/>
              <a:t>Versatile ferrocene </a:t>
            </a:r>
          </a:p>
          <a:p>
            <a:pPr marL="285750" lvl="1" indent="-285750">
              <a:lnSpc>
                <a:spcPct val="150000"/>
              </a:lnSpc>
              <a:buClr>
                <a:srgbClr val="C0504D"/>
              </a:buClr>
              <a:buFont typeface="Wingdings" pitchFamily="2" charset="2"/>
              <a:buChar char="Ø"/>
            </a:pPr>
            <a:r>
              <a:rPr lang="en-US" sz="2000" dirty="0" smtClean="0">
                <a:solidFill>
                  <a:prstClr val="black"/>
                </a:solidFill>
              </a:rPr>
              <a:t>A foundation complex for the field of Organometallic Chemistry (also a Noble prize compound for Wilkinson and Fisher in 1973)</a:t>
            </a:r>
            <a:endParaRPr lang="en-US" sz="2000" dirty="0">
              <a:solidFill>
                <a:prstClr val="black"/>
              </a:solidFill>
            </a:endParaRPr>
          </a:p>
          <a:p>
            <a:pPr marL="285750" lvl="1" indent="-285750">
              <a:lnSpc>
                <a:spcPct val="150000"/>
              </a:lnSpc>
              <a:buClr>
                <a:srgbClr val="C0504D"/>
              </a:buClr>
              <a:buFont typeface="Wingdings" pitchFamily="2" charset="2"/>
              <a:buChar char="Ø"/>
            </a:pPr>
            <a:r>
              <a:rPr lang="en-US" sz="2000" dirty="0" smtClean="0"/>
              <a:t>Fc and its derivatives widely used in synthesis, catalysis, medicine, electrochemistry and material chemistry </a:t>
            </a:r>
          </a:p>
          <a:p>
            <a:pPr marL="285750" lvl="1" indent="-285750">
              <a:lnSpc>
                <a:spcPct val="150000"/>
              </a:lnSpc>
              <a:buClr>
                <a:srgbClr val="C0504D"/>
              </a:buClr>
              <a:buFont typeface="Wingdings" pitchFamily="2" charset="2"/>
              <a:buChar char="Ø"/>
            </a:pPr>
            <a:r>
              <a:rPr lang="en-US" sz="2000" dirty="0" smtClean="0"/>
              <a:t>Cathode materials for rechargeable Li ion batteries </a:t>
            </a:r>
          </a:p>
        </p:txBody>
      </p:sp>
      <p:grpSp>
        <p:nvGrpSpPr>
          <p:cNvPr id="8" name="Group 7"/>
          <p:cNvGrpSpPr/>
          <p:nvPr/>
        </p:nvGrpSpPr>
        <p:grpSpPr>
          <a:xfrm>
            <a:off x="728134" y="3894138"/>
            <a:ext cx="7483392" cy="2743729"/>
            <a:chOff x="728134" y="3894138"/>
            <a:chExt cx="7483392" cy="2743729"/>
          </a:xfrm>
        </p:grpSpPr>
        <p:sp>
          <p:nvSpPr>
            <p:cNvPr id="2" name="Rectangle 1"/>
            <p:cNvSpPr/>
            <p:nvPr/>
          </p:nvSpPr>
          <p:spPr>
            <a:xfrm>
              <a:off x="728134" y="4334994"/>
              <a:ext cx="4572000" cy="1913344"/>
            </a:xfrm>
            <a:prstGeom prst="rect">
              <a:avLst/>
            </a:prstGeom>
            <a:solidFill>
              <a:srgbClr val="FFFFFF"/>
            </a:solidFill>
          </p:spPr>
          <p:txBody>
            <a:bodyPr>
              <a:spAutoFit/>
            </a:bodyPr>
            <a:lstStyle/>
            <a:p>
              <a:pPr marL="342900" lvl="1" indent="-342900">
                <a:lnSpc>
                  <a:spcPct val="150000"/>
                </a:lnSpc>
                <a:buClr>
                  <a:srgbClr val="C0504D"/>
                </a:buClr>
                <a:buFont typeface="Wingdings" charset="2"/>
                <a:buChar char="Ø"/>
              </a:pPr>
              <a:r>
                <a:rPr lang="en-US" sz="2000" dirty="0"/>
                <a:t>Pristine Fc has poor solubility (ca. 0.2 M) in polar EC/PC/EMC and not good for NARFB (Li metal based semi-flow batteries).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56238" y="3894138"/>
              <a:ext cx="2755288" cy="27437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424588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05369" y="901699"/>
            <a:ext cx="7878233" cy="5514763"/>
          </a:xfrm>
          <a:prstGeom prst="rect">
            <a:avLst/>
          </a:prstGeom>
          <a:solidFill>
            <a:srgbClr val="FFFFFF"/>
          </a:solidFill>
        </p:spPr>
      </p:pic>
      <p:sp>
        <p:nvSpPr>
          <p:cNvPr id="4" name="Slide Number Placeholder 3"/>
          <p:cNvSpPr>
            <a:spLocks noGrp="1"/>
          </p:cNvSpPr>
          <p:nvPr>
            <p:ph type="sldNum" sz="quarter" idx="10"/>
          </p:nvPr>
        </p:nvSpPr>
        <p:spPr/>
        <p:txBody>
          <a:bodyPr/>
          <a:lstStyle/>
          <a:p>
            <a:fld id="{83F83815-7C66-4A06-AAB7-8C18DE8C111A}" type="slidenum">
              <a:rPr lang="en-US" smtClean="0"/>
              <a:pPr/>
              <a:t>8</a:t>
            </a:fld>
            <a:endParaRPr lang="en-US" dirty="0"/>
          </a:p>
        </p:txBody>
      </p:sp>
      <p:sp>
        <p:nvSpPr>
          <p:cNvPr id="5" name="Rectangle 4"/>
          <p:cNvSpPr/>
          <p:nvPr/>
        </p:nvSpPr>
        <p:spPr>
          <a:xfrm>
            <a:off x="1949392" y="179347"/>
            <a:ext cx="5207142" cy="415498"/>
          </a:xfrm>
          <a:prstGeom prst="rect">
            <a:avLst/>
          </a:prstGeom>
        </p:spPr>
        <p:txBody>
          <a:bodyPr wrap="none">
            <a:spAutoFit/>
          </a:bodyPr>
          <a:lstStyle/>
          <a:p>
            <a:pPr algn="ctr">
              <a:lnSpc>
                <a:spcPct val="85000"/>
              </a:lnSpc>
            </a:pPr>
            <a:r>
              <a:rPr kumimoji="1" lang="en-US" sz="2400" b="1" i="1" dirty="0" smtClean="0">
                <a:solidFill>
                  <a:schemeClr val="bg1"/>
                </a:solidFill>
                <a:effectLst>
                  <a:outerShdw blurRad="38100" dist="38100" dir="2700000" algn="tl">
                    <a:srgbClr val="C0C0C0"/>
                  </a:outerShdw>
                </a:effectLst>
                <a:latin typeface="Century Schoolbook" pitchFamily="18" charset="0"/>
                <a:ea typeface="Gulim" pitchFamily="34" charset="-127"/>
              </a:rPr>
              <a:t>Functionalized Fc as </a:t>
            </a:r>
            <a:r>
              <a:rPr kumimoji="1" lang="en-US" sz="2400" b="1" i="1" dirty="0" err="1" smtClean="0">
                <a:solidFill>
                  <a:schemeClr val="bg1"/>
                </a:solidFill>
                <a:effectLst>
                  <a:outerShdw blurRad="38100" dist="38100" dir="2700000" algn="tl">
                    <a:srgbClr val="C0C0C0"/>
                  </a:outerShdw>
                </a:effectLst>
                <a:latin typeface="Century Schoolbook" pitchFamily="18" charset="0"/>
                <a:ea typeface="Gulim" pitchFamily="34" charset="-127"/>
              </a:rPr>
              <a:t>Catholyte</a:t>
            </a:r>
            <a:r>
              <a:rPr kumimoji="1" lang="en-US" sz="2400" b="1" i="1" dirty="0" smtClean="0">
                <a:solidFill>
                  <a:schemeClr val="bg1"/>
                </a:solidFill>
                <a:effectLst>
                  <a:outerShdw blurRad="38100" dist="38100" dir="2700000" algn="tl">
                    <a:srgbClr val="C0C0C0"/>
                  </a:outerShdw>
                </a:effectLst>
                <a:latin typeface="Century Schoolbook" pitchFamily="18" charset="0"/>
                <a:ea typeface="Gulim" pitchFamily="34" charset="-127"/>
              </a:rPr>
              <a:t>  </a:t>
            </a:r>
            <a:endParaRPr kumimoji="1" lang="en-US" sz="2400" b="1" i="1" dirty="0">
              <a:solidFill>
                <a:schemeClr val="bg1"/>
              </a:solidFill>
              <a:effectLst>
                <a:outerShdw blurRad="38100" dist="38100" dir="2700000" algn="tl">
                  <a:srgbClr val="C0C0C0"/>
                </a:outerShdw>
              </a:effectLst>
              <a:latin typeface="Century Schoolbook" pitchFamily="18" charset="0"/>
              <a:ea typeface="Gulim" pitchFamily="34" charset="-127"/>
            </a:endParaRPr>
          </a:p>
        </p:txBody>
      </p:sp>
      <p:grpSp>
        <p:nvGrpSpPr>
          <p:cNvPr id="6" name="Group 5"/>
          <p:cNvGrpSpPr/>
          <p:nvPr/>
        </p:nvGrpSpPr>
        <p:grpSpPr>
          <a:xfrm>
            <a:off x="6824025" y="1240667"/>
            <a:ext cx="2189820" cy="4349693"/>
            <a:chOff x="7054905" y="1223737"/>
            <a:chExt cx="2189820" cy="4349693"/>
          </a:xfrm>
        </p:grpSpPr>
        <p:sp>
          <p:nvSpPr>
            <p:cNvPr id="2" name="Rectangle 1"/>
            <p:cNvSpPr/>
            <p:nvPr/>
          </p:nvSpPr>
          <p:spPr>
            <a:xfrm>
              <a:off x="7059098" y="1223737"/>
              <a:ext cx="2185627" cy="584776"/>
            </a:xfrm>
            <a:prstGeom prst="rect">
              <a:avLst/>
            </a:prstGeom>
          </p:spPr>
          <p:txBody>
            <a:bodyPr wrap="none">
              <a:spAutoFit/>
            </a:bodyPr>
            <a:lstStyle/>
            <a:p>
              <a:pPr algn="ctr"/>
              <a:r>
                <a:rPr lang="en-US" b="1" dirty="0" smtClean="0">
                  <a:solidFill>
                    <a:prstClr val="black"/>
                  </a:solidFill>
                </a:rPr>
                <a:t>1.73 M (79.5 </a:t>
              </a:r>
              <a:r>
                <a:rPr lang="en-US" b="1" dirty="0" err="1" smtClean="0">
                  <a:solidFill>
                    <a:prstClr val="black"/>
                  </a:solidFill>
                </a:rPr>
                <a:t>Wh</a:t>
              </a:r>
              <a:r>
                <a:rPr lang="en-US" b="1" dirty="0" smtClean="0">
                  <a:solidFill>
                    <a:prstClr val="black"/>
                  </a:solidFill>
                </a:rPr>
                <a:t>/L) </a:t>
              </a:r>
              <a:endParaRPr lang="en-US" b="1" dirty="0">
                <a:solidFill>
                  <a:prstClr val="black"/>
                </a:solidFill>
              </a:endParaRPr>
            </a:p>
            <a:p>
              <a:pPr algn="ctr"/>
              <a:r>
                <a:rPr lang="en-US" sz="1400" dirty="0" smtClean="0">
                  <a:solidFill>
                    <a:prstClr val="black"/>
                  </a:solidFill>
                </a:rPr>
                <a:t>(EC/PC/EMC 4:5:1) </a:t>
              </a:r>
              <a:endParaRPr lang="en-US" sz="1400" dirty="0"/>
            </a:p>
          </p:txBody>
        </p:sp>
        <p:sp>
          <p:nvSpPr>
            <p:cNvPr id="3" name="Rectangle 2"/>
            <p:cNvSpPr/>
            <p:nvPr/>
          </p:nvSpPr>
          <p:spPr>
            <a:xfrm>
              <a:off x="7590097" y="2570802"/>
              <a:ext cx="890350" cy="369332"/>
            </a:xfrm>
            <a:prstGeom prst="rect">
              <a:avLst/>
            </a:prstGeom>
          </p:spPr>
          <p:txBody>
            <a:bodyPr wrap="none">
              <a:spAutoFit/>
            </a:bodyPr>
            <a:lstStyle/>
            <a:p>
              <a:pPr algn="ctr"/>
              <a:r>
                <a:rPr lang="en-US" b="1" dirty="0" smtClean="0">
                  <a:solidFill>
                    <a:prstClr val="black"/>
                  </a:solidFill>
                </a:rPr>
                <a:t>1.71 </a:t>
              </a:r>
              <a:r>
                <a:rPr lang="en-US" b="1" dirty="0">
                  <a:solidFill>
                    <a:prstClr val="black"/>
                  </a:solidFill>
                </a:rPr>
                <a:t>M </a:t>
              </a:r>
            </a:p>
          </p:txBody>
        </p:sp>
        <p:sp>
          <p:nvSpPr>
            <p:cNvPr id="8" name="Rectangle 7"/>
            <p:cNvSpPr/>
            <p:nvPr/>
          </p:nvSpPr>
          <p:spPr>
            <a:xfrm>
              <a:off x="7607810" y="3877828"/>
              <a:ext cx="890350" cy="369332"/>
            </a:xfrm>
            <a:prstGeom prst="rect">
              <a:avLst/>
            </a:prstGeom>
          </p:spPr>
          <p:txBody>
            <a:bodyPr wrap="none">
              <a:spAutoFit/>
            </a:bodyPr>
            <a:lstStyle/>
            <a:p>
              <a:pPr algn="ctr"/>
              <a:r>
                <a:rPr lang="en-US" b="1" dirty="0" smtClean="0">
                  <a:solidFill>
                    <a:prstClr val="black"/>
                  </a:solidFill>
                </a:rPr>
                <a:t>0.63 </a:t>
              </a:r>
              <a:r>
                <a:rPr lang="en-US" b="1" dirty="0">
                  <a:solidFill>
                    <a:prstClr val="black"/>
                  </a:solidFill>
                </a:rPr>
                <a:t>M </a:t>
              </a:r>
            </a:p>
          </p:txBody>
        </p:sp>
        <p:sp>
          <p:nvSpPr>
            <p:cNvPr id="9" name="Rectangle 8"/>
            <p:cNvSpPr/>
            <p:nvPr/>
          </p:nvSpPr>
          <p:spPr>
            <a:xfrm>
              <a:off x="7054905" y="5204098"/>
              <a:ext cx="1993116" cy="369332"/>
            </a:xfrm>
            <a:prstGeom prst="rect">
              <a:avLst/>
            </a:prstGeom>
          </p:spPr>
          <p:txBody>
            <a:bodyPr wrap="none">
              <a:spAutoFit/>
            </a:bodyPr>
            <a:lstStyle/>
            <a:p>
              <a:pPr algn="ctr"/>
              <a:r>
                <a:rPr lang="en-US" b="1" dirty="0" smtClean="0">
                  <a:solidFill>
                    <a:prstClr val="black"/>
                  </a:solidFill>
                </a:rPr>
                <a:t>0.40 M (30 </a:t>
              </a:r>
              <a:r>
                <a:rPr lang="en-US" b="1" dirty="0" err="1" smtClean="0">
                  <a:solidFill>
                    <a:prstClr val="black"/>
                  </a:solidFill>
                </a:rPr>
                <a:t>Wh</a:t>
              </a:r>
              <a:r>
                <a:rPr lang="en-US" b="1" dirty="0" smtClean="0">
                  <a:solidFill>
                    <a:prstClr val="black"/>
                  </a:solidFill>
                </a:rPr>
                <a:t>/L) </a:t>
              </a:r>
              <a:endParaRPr lang="en-US" b="1" dirty="0">
                <a:solidFill>
                  <a:prstClr val="black"/>
                </a:solidFill>
              </a:endParaRPr>
            </a:p>
          </p:txBody>
        </p:sp>
      </p:grpSp>
      <p:pic>
        <p:nvPicPr>
          <p:cNvPr id="13" name="Picture 12" descr="Screen Shot 2014-05-07 at 5.48.56 P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480" y="2993160"/>
            <a:ext cx="3924975" cy="3175546"/>
          </a:xfrm>
          <a:prstGeom prst="rect">
            <a:avLst/>
          </a:prstGeom>
        </p:spPr>
      </p:pic>
    </p:spTree>
    <p:extLst>
      <p:ext uri="{BB962C8B-B14F-4D97-AF65-F5344CB8AC3E}">
        <p14:creationId xmlns:p14="http://schemas.microsoft.com/office/powerpoint/2010/main" xmlns="" val="358795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EE53E6D-2B7B-401A-A676-343683FAB32A}" type="slidenum">
              <a:rPr lang="en-US" altLang="en-US" smtClean="0"/>
              <a:pPr eaLnBrk="1" hangingPunct="1"/>
              <a:t>9</a:t>
            </a:fld>
            <a:endParaRPr lang="en-US" altLang="en-US" smtClean="0"/>
          </a:p>
        </p:txBody>
      </p:sp>
      <p:pic>
        <p:nvPicPr>
          <p:cNvPr id="37892"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352722" y="2709333"/>
            <a:ext cx="5907420" cy="3572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3" name="TextBox 8"/>
          <p:cNvSpPr txBox="1">
            <a:spLocks noChangeArrowheads="1"/>
          </p:cNvSpPr>
          <p:nvPr/>
        </p:nvSpPr>
        <p:spPr bwMode="auto">
          <a:xfrm>
            <a:off x="890588" y="1263650"/>
            <a:ext cx="7231062" cy="800100"/>
          </a:xfrm>
          <a:prstGeom prst="rect">
            <a:avLst/>
          </a:prstGeom>
          <a:solidFill>
            <a:srgbClr val="00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91440" bIns="91440">
            <a:spAutoFit/>
          </a:bodyPr>
          <a:lstStyle>
            <a:lvl1pPr marL="457200" indent="-457200" eaLnBrk="0" hangingPunct="0">
              <a:lnSpc>
                <a:spcPct val="85000"/>
              </a:lnSpc>
              <a:spcBef>
                <a:spcPct val="30000"/>
              </a:spcBef>
              <a:buClr>
                <a:schemeClr val="folHlink"/>
              </a:buClr>
              <a:buBlip>
                <a:blip r:embed="rId3"/>
              </a:buBlip>
              <a:defRPr sz="2400">
                <a:solidFill>
                  <a:schemeClr val="tx1"/>
                </a:solidFill>
                <a:latin typeface="Arial" pitchFamily="34" charset="0"/>
                <a:ea typeface="ＭＳ Ｐゴシック" pitchFamily="34" charset="-128"/>
              </a:defRPr>
            </a:lvl1pPr>
            <a:lvl2pPr marL="742950" indent="-285750" eaLnBrk="0" hangingPunct="0">
              <a:lnSpc>
                <a:spcPct val="85000"/>
              </a:lnSpc>
              <a:spcBef>
                <a:spcPct val="30000"/>
              </a:spcBef>
              <a:buClr>
                <a:schemeClr val="tx2"/>
              </a:buClr>
              <a:buSzPct val="80000"/>
              <a:buBlip>
                <a:blip r:embed="rId4"/>
              </a:buBlip>
              <a:defRPr sz="2200">
                <a:solidFill>
                  <a:schemeClr val="tx1"/>
                </a:solidFill>
                <a:latin typeface="Arial" pitchFamily="34" charset="0"/>
                <a:ea typeface="ＭＳ Ｐゴシック" pitchFamily="34" charset="-128"/>
              </a:defRPr>
            </a:lvl2pPr>
            <a:lvl3pPr marL="1143000" indent="-228600" eaLnBrk="0" hangingPunct="0">
              <a:lnSpc>
                <a:spcPct val="85000"/>
              </a:lnSpc>
              <a:spcBef>
                <a:spcPct val="30000"/>
              </a:spcBef>
              <a:buClr>
                <a:srgbClr val="737373"/>
              </a:buClr>
              <a:buSzPct val="60000"/>
              <a:buBlip>
                <a:blip r:embed="rId5"/>
              </a:buBlip>
              <a:defRPr sz="2000">
                <a:solidFill>
                  <a:schemeClr val="tx1"/>
                </a:solidFill>
                <a:latin typeface="Arial" pitchFamily="34" charset="0"/>
                <a:ea typeface="ＭＳ Ｐゴシック" pitchFamily="34" charset="-128"/>
              </a:defRPr>
            </a:lvl3pPr>
            <a:lvl4pPr marL="1600200" indent="-228600" eaLnBrk="0" hangingPunct="0">
              <a:lnSpc>
                <a:spcPct val="85000"/>
              </a:lnSpc>
              <a:spcBef>
                <a:spcPct val="30000"/>
              </a:spcBef>
              <a:buBlip>
                <a:blip r:embed="rId6"/>
              </a:buBlip>
              <a:defRPr>
                <a:solidFill>
                  <a:schemeClr val="tx1"/>
                </a:solidFill>
                <a:latin typeface="Arial" pitchFamily="34" charset="0"/>
                <a:ea typeface="ＭＳ Ｐゴシック" pitchFamily="34" charset="-128"/>
              </a:defRPr>
            </a:lvl4pPr>
            <a:lvl5pPr marL="2057400" indent="-228600" eaLnBrk="0" hangingPunct="0">
              <a:spcBef>
                <a:spcPct val="20000"/>
              </a:spcBef>
              <a:buBlip>
                <a:blip r:embed="rId3"/>
              </a:buBlip>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Blip>
                <a:blip r:embed="rId3"/>
              </a:buBlip>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Blip>
                <a:blip r:embed="rId3"/>
              </a:buBlip>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Blip>
                <a:blip r:embed="rId3"/>
              </a:buBlip>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Blip>
                <a:blip r:embed="rId3"/>
              </a:buBlip>
              <a:defRPr sz="16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 typeface="Wingdings" pitchFamily="2" charset="2"/>
              <a:buChar char="q"/>
            </a:pPr>
            <a:r>
              <a:rPr lang="en-US" altLang="en-US" sz="2000" dirty="0">
                <a:solidFill>
                  <a:schemeClr val="bg1"/>
                </a:solidFill>
                <a:cs typeface="Arial" pitchFamily="34" charset="0"/>
              </a:rPr>
              <a:t>DFT calculation suggests the </a:t>
            </a:r>
            <a:r>
              <a:rPr lang="en-US" altLang="en-US" sz="2000" dirty="0" err="1">
                <a:solidFill>
                  <a:schemeClr val="bg1"/>
                </a:solidFill>
                <a:cs typeface="Arial" pitchFamily="34" charset="0"/>
              </a:rPr>
              <a:t>tetraalkylammonium</a:t>
            </a:r>
            <a:r>
              <a:rPr lang="en-US" altLang="en-US" sz="2000" dirty="0">
                <a:solidFill>
                  <a:schemeClr val="bg1"/>
                </a:solidFill>
                <a:cs typeface="Arial" pitchFamily="34" charset="0"/>
              </a:rPr>
              <a:t> cation improves the interactions with solvent molecules</a:t>
            </a:r>
          </a:p>
        </p:txBody>
      </p:sp>
      <p:sp>
        <p:nvSpPr>
          <p:cNvPr id="6" name="TextBox 84"/>
          <p:cNvSpPr txBox="1">
            <a:spLocks noChangeArrowheads="1"/>
          </p:cNvSpPr>
          <p:nvPr/>
        </p:nvSpPr>
        <p:spPr bwMode="auto">
          <a:xfrm>
            <a:off x="770370" y="123298"/>
            <a:ext cx="742281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lnSpc>
                <a:spcPct val="85000"/>
              </a:lnSpc>
              <a:spcBef>
                <a:spcPct val="30000"/>
              </a:spcBef>
              <a:buClr>
                <a:schemeClr val="folHlink"/>
              </a:buClr>
              <a:buBlip>
                <a:blip r:embed="rId3"/>
              </a:buBlip>
              <a:defRPr sz="2400">
                <a:solidFill>
                  <a:schemeClr val="tx1"/>
                </a:solidFill>
                <a:latin typeface="Arial" pitchFamily="34" charset="0"/>
                <a:ea typeface="ＭＳ Ｐゴシック" pitchFamily="34" charset="-128"/>
              </a:defRPr>
            </a:lvl1pPr>
            <a:lvl2pPr marL="742950" indent="-285750" eaLnBrk="0" hangingPunct="0">
              <a:lnSpc>
                <a:spcPct val="85000"/>
              </a:lnSpc>
              <a:spcBef>
                <a:spcPct val="30000"/>
              </a:spcBef>
              <a:buClr>
                <a:schemeClr val="tx2"/>
              </a:buClr>
              <a:buSzPct val="80000"/>
              <a:buBlip>
                <a:blip r:embed="rId4"/>
              </a:buBlip>
              <a:defRPr sz="2200">
                <a:solidFill>
                  <a:schemeClr val="tx1"/>
                </a:solidFill>
                <a:latin typeface="Arial" pitchFamily="34" charset="0"/>
                <a:ea typeface="ＭＳ Ｐゴシック" pitchFamily="34" charset="-128"/>
              </a:defRPr>
            </a:lvl2pPr>
            <a:lvl3pPr marL="1143000" indent="-228600" eaLnBrk="0" hangingPunct="0">
              <a:lnSpc>
                <a:spcPct val="85000"/>
              </a:lnSpc>
              <a:spcBef>
                <a:spcPct val="30000"/>
              </a:spcBef>
              <a:buClr>
                <a:srgbClr val="737373"/>
              </a:buClr>
              <a:buSzPct val="60000"/>
              <a:buBlip>
                <a:blip r:embed="rId5"/>
              </a:buBlip>
              <a:defRPr sz="2000">
                <a:solidFill>
                  <a:schemeClr val="tx1"/>
                </a:solidFill>
                <a:latin typeface="Arial" pitchFamily="34" charset="0"/>
                <a:ea typeface="ＭＳ Ｐゴシック" pitchFamily="34" charset="-128"/>
              </a:defRPr>
            </a:lvl3pPr>
            <a:lvl4pPr marL="1600200" indent="-228600" eaLnBrk="0" hangingPunct="0">
              <a:lnSpc>
                <a:spcPct val="85000"/>
              </a:lnSpc>
              <a:spcBef>
                <a:spcPct val="30000"/>
              </a:spcBef>
              <a:buBlip>
                <a:blip r:embed="rId6"/>
              </a:buBlip>
              <a:defRPr>
                <a:solidFill>
                  <a:schemeClr val="tx1"/>
                </a:solidFill>
                <a:latin typeface="Arial" pitchFamily="34" charset="0"/>
                <a:ea typeface="ＭＳ Ｐゴシック" pitchFamily="34" charset="-128"/>
              </a:defRPr>
            </a:lvl4pPr>
            <a:lvl5pPr marL="2057400" indent="-228600" eaLnBrk="0" hangingPunct="0">
              <a:spcBef>
                <a:spcPct val="20000"/>
              </a:spcBef>
              <a:buBlip>
                <a:blip r:embed="rId3"/>
              </a:buBlip>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Blip>
                <a:blip r:embed="rId3"/>
              </a:buBlip>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Blip>
                <a:blip r:embed="rId3"/>
              </a:buBlip>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Blip>
                <a:blip r:embed="rId3"/>
              </a:buBlip>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Blip>
                <a:blip r:embed="rId3"/>
              </a:buBlip>
              <a:defRPr sz="1600">
                <a:solidFill>
                  <a:schemeClr val="tx1"/>
                </a:solidFill>
                <a:latin typeface="Arial" pitchFamily="34" charset="0"/>
                <a:ea typeface="ＭＳ Ｐゴシック" pitchFamily="34" charset="-128"/>
              </a:defRPr>
            </a:lvl9pPr>
          </a:lstStyle>
          <a:p>
            <a:pPr algn="ctr" eaLnBrk="1" hangingPunct="1">
              <a:lnSpc>
                <a:spcPct val="100000"/>
              </a:lnSpc>
              <a:spcBef>
                <a:spcPct val="0"/>
              </a:spcBef>
              <a:buClrTx/>
              <a:buFontTx/>
              <a:buNone/>
            </a:pPr>
            <a:r>
              <a:rPr kumimoji="1" lang="en-US" altLang="en-US" b="1" i="1" dirty="0">
                <a:solidFill>
                  <a:schemeClr val="bg1"/>
                </a:solidFill>
                <a:effectLst>
                  <a:outerShdw blurRad="38100" dist="38100" dir="2700000" algn="tl">
                    <a:srgbClr val="C0C0C0"/>
                  </a:outerShdw>
                </a:effectLst>
                <a:latin typeface="Century Schoolbook" pitchFamily="18" charset="0"/>
                <a:ea typeface="Gulim" pitchFamily="34" charset="-127"/>
              </a:rPr>
              <a:t>Understanding</a:t>
            </a:r>
            <a:r>
              <a:rPr lang="en-US" altLang="en-US" sz="2800" dirty="0">
                <a:solidFill>
                  <a:schemeClr val="bg1"/>
                </a:solidFill>
                <a:cs typeface="Arial" pitchFamily="34" charset="0"/>
              </a:rPr>
              <a:t> </a:t>
            </a:r>
            <a:r>
              <a:rPr kumimoji="1" lang="en-US" altLang="en-US" b="1" i="1" dirty="0">
                <a:solidFill>
                  <a:schemeClr val="bg1"/>
                </a:solidFill>
                <a:effectLst>
                  <a:outerShdw blurRad="38100" dist="38100" dir="2700000" algn="tl">
                    <a:srgbClr val="C0C0C0"/>
                  </a:outerShdw>
                </a:effectLst>
                <a:latin typeface="Century Schoolbook" pitchFamily="18" charset="0"/>
                <a:ea typeface="Gulim" pitchFamily="34" charset="-127"/>
              </a:rPr>
              <a:t>of Solvation Chemistry – </a:t>
            </a:r>
            <a:r>
              <a:rPr kumimoji="1" lang="en-US" altLang="en-US" b="1" i="1" dirty="0" smtClean="0">
                <a:solidFill>
                  <a:schemeClr val="bg1"/>
                </a:solidFill>
                <a:effectLst>
                  <a:outerShdw blurRad="38100" dist="38100" dir="2700000" algn="tl">
                    <a:srgbClr val="C0C0C0"/>
                  </a:outerShdw>
                </a:effectLst>
                <a:latin typeface="Century Schoolbook" pitchFamily="18" charset="0"/>
                <a:ea typeface="Gulim" pitchFamily="34" charset="-127"/>
              </a:rPr>
              <a:t>DFT</a:t>
            </a:r>
            <a:endParaRPr kumimoji="1" lang="en-US" altLang="en-US" b="1" i="1" dirty="0">
              <a:solidFill>
                <a:schemeClr val="bg1"/>
              </a:solidFill>
              <a:effectLst>
                <a:outerShdw blurRad="38100" dist="38100" dir="2700000" algn="tl">
                  <a:srgbClr val="C0C0C0"/>
                </a:outerShdw>
              </a:effectLst>
              <a:latin typeface="Century Schoolbook" pitchFamily="18" charset="0"/>
              <a:ea typeface="Gulim" pitchFamily="34" charset="-127"/>
            </a:endParaRPr>
          </a:p>
        </p:txBody>
      </p:sp>
      <p:sp>
        <p:nvSpPr>
          <p:cNvPr id="7" name="Rectangle 6"/>
          <p:cNvSpPr/>
          <p:nvPr/>
        </p:nvSpPr>
        <p:spPr>
          <a:xfrm>
            <a:off x="5802723" y="2367603"/>
            <a:ext cx="1056937" cy="369332"/>
          </a:xfrm>
          <a:prstGeom prst="rect">
            <a:avLst/>
          </a:prstGeom>
        </p:spPr>
        <p:txBody>
          <a:bodyPr wrap="none">
            <a:spAutoFit/>
          </a:bodyPr>
          <a:lstStyle/>
          <a:p>
            <a:pPr algn="ctr"/>
            <a:r>
              <a:rPr lang="en-US" b="1" dirty="0" smtClean="0">
                <a:solidFill>
                  <a:srgbClr val="0000FF"/>
                </a:solidFill>
              </a:rPr>
              <a:t>positive</a:t>
            </a:r>
            <a:endParaRPr lang="en-US" b="1" dirty="0">
              <a:solidFill>
                <a:srgbClr val="0000FF"/>
              </a:solidFill>
            </a:endParaRPr>
          </a:p>
        </p:txBody>
      </p:sp>
      <p:sp>
        <p:nvSpPr>
          <p:cNvPr id="8" name="Rectangle 7"/>
          <p:cNvSpPr/>
          <p:nvPr/>
        </p:nvSpPr>
        <p:spPr>
          <a:xfrm>
            <a:off x="5872202" y="6059069"/>
            <a:ext cx="1121183" cy="369332"/>
          </a:xfrm>
          <a:prstGeom prst="rect">
            <a:avLst/>
          </a:prstGeom>
        </p:spPr>
        <p:txBody>
          <a:bodyPr wrap="none">
            <a:spAutoFit/>
          </a:bodyPr>
          <a:lstStyle/>
          <a:p>
            <a:pPr algn="ctr"/>
            <a:r>
              <a:rPr lang="en-US" b="1" dirty="0" smtClean="0">
                <a:solidFill>
                  <a:schemeClr val="accent6">
                    <a:lumMod val="75000"/>
                  </a:schemeClr>
                </a:solidFill>
              </a:rPr>
              <a:t>negative</a:t>
            </a:r>
            <a:endParaRPr lang="en-US" b="1" dirty="0">
              <a:solidFill>
                <a:schemeClr val="accent6">
                  <a:lumMod val="75000"/>
                </a:schemeClr>
              </a:solidFill>
            </a:endParaRPr>
          </a:p>
        </p:txBody>
      </p:sp>
      <p:grpSp>
        <p:nvGrpSpPr>
          <p:cNvPr id="3" name="Group 2"/>
          <p:cNvGrpSpPr/>
          <p:nvPr/>
        </p:nvGrpSpPr>
        <p:grpSpPr>
          <a:xfrm>
            <a:off x="3073401" y="2065867"/>
            <a:ext cx="2950633" cy="4047067"/>
            <a:chOff x="3073401" y="2065867"/>
            <a:chExt cx="2950633" cy="4047067"/>
          </a:xfrm>
        </p:grpSpPr>
        <p:pic>
          <p:nvPicPr>
            <p:cNvPr id="2" name="Picture 1"/>
            <p:cNvPicPr>
              <a:picLocks noChangeAspect="1"/>
            </p:cNvPicPr>
            <p:nvPr/>
          </p:nvPicPr>
          <p:blipFill>
            <a:blip r:embed="rId7"/>
            <a:stretch>
              <a:fillRect/>
            </a:stretch>
          </p:blipFill>
          <p:spPr>
            <a:xfrm>
              <a:off x="3361267" y="2065867"/>
              <a:ext cx="647700" cy="863600"/>
            </a:xfrm>
            <a:prstGeom prst="rect">
              <a:avLst/>
            </a:prstGeom>
          </p:spPr>
        </p:pic>
        <p:pic>
          <p:nvPicPr>
            <p:cNvPr id="9" name="Picture 8"/>
            <p:cNvPicPr>
              <a:picLocks noChangeAspect="1"/>
            </p:cNvPicPr>
            <p:nvPr/>
          </p:nvPicPr>
          <p:blipFill>
            <a:blip r:embed="rId8"/>
            <a:stretch>
              <a:fillRect/>
            </a:stretch>
          </p:blipFill>
          <p:spPr>
            <a:xfrm>
              <a:off x="4309534" y="2218267"/>
              <a:ext cx="647700" cy="863600"/>
            </a:xfrm>
            <a:prstGeom prst="rect">
              <a:avLst/>
            </a:prstGeom>
          </p:spPr>
        </p:pic>
        <p:pic>
          <p:nvPicPr>
            <p:cNvPr id="10" name="Picture 9"/>
            <p:cNvPicPr>
              <a:picLocks noChangeAspect="1"/>
            </p:cNvPicPr>
            <p:nvPr/>
          </p:nvPicPr>
          <p:blipFill>
            <a:blip r:embed="rId8"/>
            <a:stretch>
              <a:fillRect/>
            </a:stretch>
          </p:blipFill>
          <p:spPr>
            <a:xfrm>
              <a:off x="5207001" y="2980267"/>
              <a:ext cx="647700" cy="863600"/>
            </a:xfrm>
            <a:prstGeom prst="rect">
              <a:avLst/>
            </a:prstGeom>
          </p:spPr>
        </p:pic>
        <p:pic>
          <p:nvPicPr>
            <p:cNvPr id="11" name="Picture 10"/>
            <p:cNvPicPr>
              <a:picLocks noChangeAspect="1"/>
            </p:cNvPicPr>
            <p:nvPr/>
          </p:nvPicPr>
          <p:blipFill>
            <a:blip r:embed="rId8"/>
            <a:stretch>
              <a:fillRect/>
            </a:stretch>
          </p:blipFill>
          <p:spPr>
            <a:xfrm>
              <a:off x="5376334" y="4673601"/>
              <a:ext cx="647700" cy="863600"/>
            </a:xfrm>
            <a:prstGeom prst="rect">
              <a:avLst/>
            </a:prstGeom>
          </p:spPr>
        </p:pic>
        <p:pic>
          <p:nvPicPr>
            <p:cNvPr id="12" name="Picture 11"/>
            <p:cNvPicPr>
              <a:picLocks noChangeAspect="1"/>
            </p:cNvPicPr>
            <p:nvPr/>
          </p:nvPicPr>
          <p:blipFill>
            <a:blip r:embed="rId8"/>
            <a:stretch>
              <a:fillRect/>
            </a:stretch>
          </p:blipFill>
          <p:spPr>
            <a:xfrm>
              <a:off x="4478868" y="5249334"/>
              <a:ext cx="647700" cy="863600"/>
            </a:xfrm>
            <a:prstGeom prst="rect">
              <a:avLst/>
            </a:prstGeom>
          </p:spPr>
        </p:pic>
        <p:pic>
          <p:nvPicPr>
            <p:cNvPr id="13" name="Picture 12"/>
            <p:cNvPicPr>
              <a:picLocks noChangeAspect="1"/>
            </p:cNvPicPr>
            <p:nvPr/>
          </p:nvPicPr>
          <p:blipFill>
            <a:blip r:embed="rId8"/>
            <a:stretch>
              <a:fillRect/>
            </a:stretch>
          </p:blipFill>
          <p:spPr>
            <a:xfrm>
              <a:off x="3073401" y="2810934"/>
              <a:ext cx="647700" cy="863600"/>
            </a:xfrm>
            <a:prstGeom prst="rect">
              <a:avLst/>
            </a:prstGeom>
          </p:spPr>
        </p:pic>
      </p:grpSp>
    </p:spTree>
    <p:extLst>
      <p:ext uri="{BB962C8B-B14F-4D97-AF65-F5344CB8AC3E}">
        <p14:creationId xmlns:p14="http://schemas.microsoft.com/office/powerpoint/2010/main" xmlns="" val="16758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NNL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NNL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NL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resentation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resentation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resentation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resentation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PNNL_PowerPoint_Template</Template>
  <TotalTime>7608</TotalTime>
  <Words>1090</Words>
  <Application>Microsoft Office PowerPoint</Application>
  <PresentationFormat>On-screen Show (4:3)</PresentationFormat>
  <Paragraphs>170</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PNNL_PowerPoint_Template</vt:lpstr>
      <vt:lpstr>About OMICS Group</vt:lpstr>
      <vt:lpstr>About OMICS Group Conferences</vt:lpstr>
      <vt:lpstr>Design and Applications of Redox Active Materials for Advanced Redox Flow Batteries </vt:lpstr>
      <vt:lpstr>Slide 4</vt:lpstr>
      <vt:lpstr>Slide 5</vt:lpstr>
      <vt:lpstr>Limitation of Aqueous RFB</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Let Us Meet Again</vt:lpstr>
    </vt:vector>
  </TitlesOfParts>
  <Company>Pacific Northwest Versions panel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Transformational Materials Science Initiative Review  June 29, 2009</dc:title>
  <dc:creator>Zhang, Jiguang (Jason)</dc:creator>
  <cp:lastModifiedBy>swetha-g</cp:lastModifiedBy>
  <cp:revision>1233</cp:revision>
  <dcterms:created xsi:type="dcterms:W3CDTF">2009-06-16T23:20:18Z</dcterms:created>
  <dcterms:modified xsi:type="dcterms:W3CDTF">2014-11-17T16:06:57Z</dcterms:modified>
</cp:coreProperties>
</file>