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4" r:id="rId4"/>
    <p:sldId id="284" r:id="rId5"/>
    <p:sldId id="258" r:id="rId6"/>
    <p:sldId id="271" r:id="rId7"/>
    <p:sldId id="318" r:id="rId8"/>
    <p:sldId id="277" r:id="rId9"/>
    <p:sldId id="291" r:id="rId10"/>
    <p:sldId id="281" r:id="rId11"/>
    <p:sldId id="280" r:id="rId12"/>
    <p:sldId id="290" r:id="rId13"/>
    <p:sldId id="319" r:id="rId14"/>
    <p:sldId id="320" r:id="rId15"/>
    <p:sldId id="321" r:id="rId16"/>
    <p:sldId id="322" r:id="rId17"/>
    <p:sldId id="323" r:id="rId18"/>
    <p:sldId id="311" r:id="rId19"/>
    <p:sldId id="317" r:id="rId20"/>
    <p:sldId id="285" r:id="rId21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3366FF"/>
    <a:srgbClr val="B1D8FF"/>
    <a:srgbClr val="80008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Hasan\GSK3b-In%20II\Cells%20Assays-GSKII\Primary%20Motor-Neurons%20Culture%20Treated%20With%203&#160;&#956;M&#160;GSK3&#946;-In%20II&#160;&#160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SOD1 </a:t>
            </a:r>
            <a:r>
              <a:rPr lang="en-US" dirty="0" smtClean="0"/>
              <a:t>expression</a:t>
            </a:r>
            <a:r>
              <a:rPr lang="en-US" baseline="0" dirty="0" smtClean="0"/>
              <a:t> inhibition in</a:t>
            </a:r>
            <a:r>
              <a:rPr lang="en-US" dirty="0" smtClean="0"/>
              <a:t> </a:t>
            </a:r>
            <a:r>
              <a:rPr lang="en-US" dirty="0"/>
              <a:t>Primary </a:t>
            </a:r>
            <a:r>
              <a:rPr lang="en-US" dirty="0" smtClean="0"/>
              <a:t>Motor-Neuron</a:t>
            </a:r>
            <a:r>
              <a:rPr lang="en-US" baseline="0" dirty="0" smtClean="0"/>
              <a:t>   </a:t>
            </a:r>
            <a:r>
              <a:rPr lang="en-US" dirty="0" smtClean="0"/>
              <a:t> Cultures</a:t>
            </a:r>
            <a:r>
              <a:rPr lang="en-US" baseline="0" dirty="0" smtClean="0"/>
              <a:t>  (G93A-SOD1 mice) t</a:t>
            </a:r>
            <a:r>
              <a:rPr lang="en-US" dirty="0" smtClean="0"/>
              <a:t>reated </a:t>
            </a:r>
            <a:r>
              <a:rPr lang="en-US" dirty="0"/>
              <a:t>with </a:t>
            </a:r>
            <a:r>
              <a:rPr lang="en-US" sz="1800" b="1" i="0" u="none" strike="noStrike" baseline="0" dirty="0" smtClean="0">
                <a:effectLst/>
              </a:rPr>
              <a:t>GSK3B-II</a:t>
            </a:r>
            <a:endParaRPr lang="en-US" b="1" i="0" dirty="0"/>
          </a:p>
        </c:rich>
      </c:tx>
      <c:layout>
        <c:manualLayout>
          <c:xMode val="edge"/>
          <c:yMode val="edge"/>
          <c:x val="0.13085486090742954"/>
          <c:y val="1.6771488469601886E-2"/>
        </c:manualLayout>
      </c:layout>
    </c:title>
    <c:plotArea>
      <c:layout>
        <c:manualLayout>
          <c:layoutTarget val="inner"/>
          <c:xMode val="edge"/>
          <c:yMode val="edge"/>
          <c:x val="0.14521189149350641"/>
          <c:y val="0.20046132598205099"/>
          <c:w val="0.60087027803473791"/>
          <c:h val="0.60135096320507164"/>
        </c:manualLayout>
      </c:layout>
      <c:barChart>
        <c:barDir val="col"/>
        <c:grouping val="clustered"/>
        <c:ser>
          <c:idx val="0"/>
          <c:order val="0"/>
          <c:tx>
            <c:v>Ctl</c:v>
          </c:tx>
          <c:dLbls>
            <c:dLbl>
              <c:idx val="0"/>
              <c:layout>
                <c:manualLayout>
                  <c:x val="5.1575931232091934E-2"/>
                  <c:y val="-9.77546674590217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ar-SY" sz="1400" b="1"/>
                      <a:t>ـــــــــــــــــــــــــــــــــــ</a:t>
                    </a:r>
                    <a:endParaRPr lang="en-US" sz="1400" b="1"/>
                  </a:p>
                </c:rich>
              </c:tx>
              <c:spPr/>
              <c:dLblPos val="outEnd"/>
            </c:dLbl>
            <c:dLbl>
              <c:idx val="1"/>
              <c:layout>
                <c:manualLayout>
                  <c:x val="-0.25405951763192924"/>
                  <c:y val="-8.09862603652542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ar-SY" sz="3600"/>
                      <a:t>*</a:t>
                    </a:r>
                    <a:endParaRPr lang="en-US" sz="3600"/>
                  </a:p>
                </c:rich>
              </c:tx>
              <c:spPr/>
              <c:dLblPos val="outEnd"/>
            </c:dLbl>
            <c:showVal val="1"/>
          </c:dLbls>
          <c:errBars>
            <c:errBarType val="plus"/>
            <c:errValType val="cust"/>
            <c:plus>
              <c:numRef>
                <c:f>'Magellan2 Sheet 1'!$O$121:$P$121</c:f>
                <c:numCache>
                  <c:formatCode>General</c:formatCode>
                  <c:ptCount val="2"/>
                  <c:pt idx="0">
                    <c:v>0.13405969789555658</c:v>
                  </c:pt>
                  <c:pt idx="1">
                    <c:v>0.15687259160853537</c:v>
                  </c:pt>
                </c:numCache>
              </c:numRef>
            </c:plus>
          </c:errBars>
          <c:cat>
            <c:strRef>
              <c:f>'Magellan2 Sheet 1'!$O$122:$P$122</c:f>
              <c:strCache>
                <c:ptCount val="2"/>
                <c:pt idx="0">
                  <c:v>Motor-Neurons       n=3</c:v>
                </c:pt>
                <c:pt idx="1">
                  <c:v>G93A Fibroblasts n=6</c:v>
                </c:pt>
              </c:strCache>
            </c:strRef>
          </c:cat>
          <c:val>
            <c:numRef>
              <c:f>'Magellan2 Sheet 1'!$O$123:$P$123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v>3 μM GSK3β-In II</c:v>
          </c:tx>
          <c:dLbls>
            <c:dLbl>
              <c:idx val="0"/>
              <c:layout>
                <c:manualLayout>
                  <c:x val="0.26169994509998584"/>
                  <c:y val="-0.346195436262291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ar-SY" sz="3600"/>
                      <a:t>*</a:t>
                    </a:r>
                    <a:endParaRPr lang="en-US" sz="3600"/>
                  </a:p>
                </c:rich>
              </c:tx>
              <c:spPr/>
              <c:dLblPos val="outEnd"/>
            </c:dLbl>
            <c:dLbl>
              <c:idx val="1"/>
              <c:layout>
                <c:manualLayout>
                  <c:x val="-3.4384104565726159E-2"/>
                  <c:y val="-0.4216055068588124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ar-SY" sz="1400" b="1"/>
                      <a:t>ـــــــــــــــــــــــــــــــــــ</a:t>
                    </a:r>
                    <a:endParaRPr lang="en-US" sz="1400" b="1"/>
                  </a:p>
                </c:rich>
              </c:tx>
              <c:spPr/>
              <c:dLblPos val="outEnd"/>
            </c:dLbl>
            <c:showVal val="1"/>
          </c:dLbls>
          <c:errBars>
            <c:errBarType val="plus"/>
            <c:errValType val="cust"/>
            <c:plus>
              <c:numRef>
                <c:f>'Magellan2 Sheet 1'!$O$125:$P$125</c:f>
                <c:numCache>
                  <c:formatCode>General</c:formatCode>
                  <c:ptCount val="2"/>
                  <c:pt idx="0">
                    <c:v>5.3229688381674745E-2</c:v>
                  </c:pt>
                  <c:pt idx="1">
                    <c:v>6.4460073898674669E-2</c:v>
                  </c:pt>
                </c:numCache>
              </c:numRef>
            </c:plus>
          </c:errBars>
          <c:cat>
            <c:strRef>
              <c:f>'Magellan2 Sheet 1'!$O$122:$P$122</c:f>
              <c:strCache>
                <c:ptCount val="2"/>
                <c:pt idx="0">
                  <c:v>Motor-Neurons       n=3</c:v>
                </c:pt>
                <c:pt idx="1">
                  <c:v>G93A Fibroblasts n=6</c:v>
                </c:pt>
              </c:strCache>
            </c:strRef>
          </c:cat>
          <c:val>
            <c:numRef>
              <c:f>'Magellan2 Sheet 1'!$O$124:$P$124</c:f>
              <c:numCache>
                <c:formatCode>General</c:formatCode>
                <c:ptCount val="2"/>
                <c:pt idx="0">
                  <c:v>0.36928863446169946</c:v>
                </c:pt>
                <c:pt idx="1">
                  <c:v>0.24080351559782684</c:v>
                </c:pt>
              </c:numCache>
            </c:numRef>
          </c:val>
        </c:ser>
        <c:axId val="79504512"/>
        <c:axId val="82391424"/>
      </c:barChart>
      <c:catAx>
        <c:axId val="79504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2391424"/>
        <c:crosses val="autoZero"/>
        <c:auto val="1"/>
        <c:lblAlgn val="ctr"/>
        <c:lblOffset val="100"/>
      </c:catAx>
      <c:valAx>
        <c:axId val="82391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SOD1 Ratio</a:t>
                </a:r>
              </a:p>
            </c:rich>
          </c:tx>
          <c:layout>
            <c:manualLayout>
              <c:xMode val="edge"/>
              <c:yMode val="edge"/>
              <c:x val="1.5281757402101338E-2"/>
              <c:y val="0.33522815937316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9504512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5" rIns="91212" bIns="45605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5" rIns="91212" bIns="4560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71A13DB-F364-4B99-9DDF-EEDD228D5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0E7B-5540-4C9E-9F40-DCE30FA9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DB7-DA28-41A8-97AB-3D754E0C1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560D-4A49-4FBF-A315-01E34AB3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9E8D-8BBA-4B00-BA7B-8034DC64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D3FE-0D4C-4CB0-9386-E07633CFE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2F87-3415-4151-AFF8-ABA3B9344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24E0-FB25-4B7C-86D2-E5F94989C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2DB1-661D-4368-80C6-FF01204F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5403-2062-4C07-8A82-DB770738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B26C-8D07-429A-9835-0C23D0CA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0199-1C16-4430-955F-D20EACD8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2B93-E8D6-4260-A26D-5AC88F2D6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B1D8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7A3E475-A074-4FE0-B330-E78C76E6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image\Lou_Gehrig_stam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81000" y="2174832"/>
            <a:ext cx="8382000" cy="23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altLang="zh-CN" sz="2400" dirty="0" smtClean="0">
                <a:solidFill>
                  <a:srgbClr val="800000"/>
                </a:solidFill>
                <a:latin typeface="Arial" charset="0"/>
                <a:ea typeface="SimSun" pitchFamily="2" charset="-122"/>
              </a:rPr>
              <a:t>Etiology-based drug discovery for Amyotrophic Lateral Sclerosis</a:t>
            </a:r>
            <a:endParaRPr lang="en-US" altLang="zh-CN" sz="2400" b="0" dirty="0">
              <a:solidFill>
                <a:srgbClr val="800000"/>
              </a:solidFill>
              <a:latin typeface="Arial" charset="0"/>
              <a:ea typeface="SimSun" pitchFamily="2" charset="-122"/>
            </a:endParaRPr>
          </a:p>
          <a:p>
            <a:endParaRPr lang="en-US" altLang="zh-CN" sz="2400" dirty="0">
              <a:solidFill>
                <a:srgbClr val="800000"/>
              </a:solidFill>
              <a:latin typeface="Arial" charset="0"/>
              <a:ea typeface="SimSun" pitchFamily="2" charset="-122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latin typeface="Arial" charset="0"/>
                <a:ea typeface="SimSun" pitchFamily="2" charset="-122"/>
              </a:rPr>
              <a:t>Thomas J. Lukas, Ph.D.</a:t>
            </a:r>
            <a:endParaRPr lang="en-US" altLang="zh-CN" sz="2400" b="0" dirty="0">
              <a:solidFill>
                <a:schemeClr val="accent2"/>
              </a:solidFill>
              <a:latin typeface="Arial" charset="0"/>
              <a:ea typeface="SimSun" pitchFamily="2" charset="-122"/>
            </a:endParaRPr>
          </a:p>
          <a:p>
            <a:endParaRPr lang="en-US" altLang="zh-CN" sz="1600" b="0" dirty="0">
              <a:solidFill>
                <a:schemeClr val="accent2"/>
              </a:solidFill>
              <a:latin typeface="Arial" charset="0"/>
              <a:ea typeface="SimSun" pitchFamily="2" charset="-122"/>
            </a:endParaRPr>
          </a:p>
          <a:p>
            <a:r>
              <a:rPr lang="en-US" altLang="zh-CN" sz="1600" dirty="0">
                <a:solidFill>
                  <a:srgbClr val="800080"/>
                </a:solidFill>
                <a:latin typeface="Arial" charset="0"/>
                <a:ea typeface="SimSun" pitchFamily="2" charset="-122"/>
              </a:rPr>
              <a:t>Department of </a:t>
            </a:r>
            <a:r>
              <a:rPr lang="en-US" altLang="zh-CN" sz="1600" dirty="0" smtClean="0">
                <a:solidFill>
                  <a:srgbClr val="800080"/>
                </a:solidFill>
                <a:latin typeface="Arial" charset="0"/>
                <a:ea typeface="SimSun" pitchFamily="2" charset="-122"/>
              </a:rPr>
              <a:t>Pharmacology, </a:t>
            </a:r>
            <a:r>
              <a:rPr lang="en-US" altLang="zh-CN" sz="1600" dirty="0">
                <a:solidFill>
                  <a:srgbClr val="800080"/>
                </a:solidFill>
                <a:latin typeface="Arial" charset="0"/>
                <a:ea typeface="SimSun" pitchFamily="2" charset="-122"/>
              </a:rPr>
              <a:t>Feinberg School of Medicine, Northwestern University, Chicago, IL 60611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247775" y="1157287"/>
          <a:ext cx="664845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219200" y="5943600"/>
            <a:ext cx="624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Primary motor neuron response is comparable to fibroblasts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GSK3B-II (20 mg/kg, IP 26 days) decreases mutant SOD1 expression in the G93A-SOD1 mouse</a:t>
            </a:r>
          </a:p>
        </p:txBody>
      </p:sp>
      <p:pic>
        <p:nvPicPr>
          <p:cNvPr id="32771" name="Content Placeholder 5" descr="Compound1_Invivo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371600"/>
            <a:ext cx="4935538" cy="4602163"/>
          </a:xfrm>
        </p:spPr>
      </p:pic>
      <p:sp>
        <p:nvSpPr>
          <p:cNvPr id="4" name="TextBox 3"/>
          <p:cNvSpPr txBox="1"/>
          <p:nvPr/>
        </p:nvSpPr>
        <p:spPr>
          <a:xfrm>
            <a:off x="1001082" y="617220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But.... Extended (beyond 1 month) and/or high dosage leads to toxicity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70471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latin typeface="+mj-lt"/>
              </a:rPr>
              <a:t>Medicinal Chemistry optimization of the lead </a:t>
            </a:r>
            <a:r>
              <a:rPr lang="en-US" dirty="0" smtClean="0">
                <a:latin typeface="+mj-lt"/>
              </a:rPr>
              <a:t>compound</a:t>
            </a:r>
            <a:endParaRPr lang="en-US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609600"/>
          <a:ext cx="5609117" cy="5613392"/>
        </p:xfrm>
        <a:graphic>
          <a:graphicData uri="http://schemas.openxmlformats.org/drawingml/2006/table">
            <a:tbl>
              <a:tblPr/>
              <a:tblGrid>
                <a:gridCol w="1226871"/>
                <a:gridCol w="2083362"/>
                <a:gridCol w="790242"/>
                <a:gridCol w="1508642"/>
              </a:tblGrid>
              <a:tr h="1449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ID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ClogP</a:t>
                      </a:r>
                      <a:r>
                        <a:rPr lang="en-US" sz="800" b="1" baseline="3000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Relative SOD1 expression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10 µM compound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(p-value)</a:t>
                      </a:r>
                      <a:r>
                        <a:rPr lang="en-US" sz="800" b="1" baseline="300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 (GSK3B-II)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 3-Iodo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2.91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0.73 (0.022)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NUCC-433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R= 3-Methoxy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1.71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0.50 (0.005)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NUCC-319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 3-Fluoro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1.93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1.43 (0.001)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 4-Trifluoromethyl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2.82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1.57 (0.003)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NUCC-439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 3-Chloro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2.51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0.96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NUCC-432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 3-Nitro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1.53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NUCC-318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R=3-Bromo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2.65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0.91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NUCC-434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R=4-Methoxy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1.71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0.47 (0.001)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NUCC-440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R=4-Chloro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2.51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1.23 (0.09)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NUCC-320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R=4-Bromo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2.65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1.03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NUCC-321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R=4-Iodo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2.91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0.69 (0.026)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NUCC-324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R=4-Fluoro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1.93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0.86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NUCC-436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R=4-Methyl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1.26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R=4-Nitro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1.53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1.02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NUCC-441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R=H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2.29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1.33 (0.07)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2" marR="55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3276600" y="1295400"/>
          <a:ext cx="1543050" cy="723900"/>
        </p:xfrm>
        <a:graphic>
          <a:graphicData uri="http://schemas.openxmlformats.org/presentationml/2006/ole">
            <p:oleObj spid="_x0000_s1026" r:id="rId3" imgW="1816104" imgH="854683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24840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Lukas, T. J., Schiltz, G. E., Arrat, H., Scheidt, K., and Siddique, T. (2014) </a:t>
            </a:r>
            <a:r>
              <a:rPr lang="en-US" sz="1600" dirty="0" err="1" smtClean="0">
                <a:latin typeface="+mj-lt"/>
              </a:rPr>
              <a:t>Bioorg.Med.Chem.Lett</a:t>
            </a:r>
            <a:r>
              <a:rPr lang="en-US" sz="1600" dirty="0" smtClean="0">
                <a:latin typeface="+mj-lt"/>
              </a:rPr>
              <a:t>. 24, 1532-1537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066800"/>
            <a:ext cx="3537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NUCC-434 (A) and NUCC-433 (B)</a:t>
            </a:r>
          </a:p>
          <a:p>
            <a:r>
              <a:rPr lang="en-US" dirty="0" smtClean="0"/>
              <a:t>Inhibit SOD1 expression with</a:t>
            </a:r>
          </a:p>
          <a:p>
            <a:r>
              <a:rPr lang="en-US" dirty="0"/>
              <a:t>l</a:t>
            </a:r>
            <a:r>
              <a:rPr lang="en-US" dirty="0" smtClean="0"/>
              <a:t>ess upward curvature in their dose </a:t>
            </a:r>
          </a:p>
          <a:p>
            <a:r>
              <a:rPr lang="en-US" dirty="0" smtClean="0"/>
              <a:t>response curves.</a:t>
            </a:r>
          </a:p>
        </p:txBody>
      </p:sp>
      <p:pic>
        <p:nvPicPr>
          <p:cNvPr id="3" name="Picture 2" descr="Figure4_BMC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4114800" cy="57417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990600"/>
          <a:ext cx="4038600" cy="2819399"/>
        </p:xfrm>
        <a:graphic>
          <a:graphicData uri="http://schemas.openxmlformats.org/drawingml/2006/table">
            <a:tbl>
              <a:tblPr/>
              <a:tblGrid>
                <a:gridCol w="1153886"/>
                <a:gridCol w="929519"/>
                <a:gridCol w="1955195"/>
              </a:tblGrid>
              <a:tr h="703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Tissue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Time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 Concentration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(µM)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Brain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 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0.944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Spinal Cord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 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Serum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0.672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Brain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24 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Spinal cord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24 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0.855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Serum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24 hr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0.073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32200"/>
            <a:ext cx="426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r"/>
                <a:tab pos="3429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Distribution of GSK3B-II in mouse tissues after a 20 mg/kg injection (n=2)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r"/>
                <a:tab pos="3429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990600"/>
          <a:ext cx="4572000" cy="1675702"/>
        </p:xfrm>
        <a:graphic>
          <a:graphicData uri="http://schemas.openxmlformats.org/drawingml/2006/table">
            <a:tbl>
              <a:tblPr/>
              <a:tblGrid>
                <a:gridCol w="1039938"/>
                <a:gridCol w="1177354"/>
                <a:gridCol w="1177354"/>
                <a:gridCol w="1177354"/>
              </a:tblGrid>
              <a:tr h="617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Time hr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Serum (µM)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Spinal Cord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(µM)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Brain  (µM)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ND*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482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r"/>
                <a:tab pos="3429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Distribution of CMIDD-434 in mouse tissues after a 10 mg/kg injection (n=2)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r"/>
                <a:tab pos="3429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844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CMIDD drugs are currently undergoing testing in G93A-SOD1 mice for efficacy</a:t>
            </a:r>
          </a:p>
          <a:p>
            <a:r>
              <a:rPr lang="en-US" dirty="0" smtClean="0"/>
              <a:t> in reducing SOD1 expression and clinical improvements (onset, progression).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398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Part II.  Pilot study for ACTH as a treatment for ALS</a:t>
            </a:r>
          </a:p>
          <a:p>
            <a:r>
              <a:rPr lang="en-US" dirty="0" smtClean="0">
                <a:latin typeface="+mj-lt"/>
              </a:rPr>
              <a:t> in the G93A SOD1 mouse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0668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here are reciprocal actions between pituitary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neuropeptides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proinflammatory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cytokines.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2. An  ACTH analog influences neuromuscular function by electrophysiological enhancement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motoneurons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exhibits both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neurotrophic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myotrophic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properties.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ACTHar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Questcor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is used to treat infantile spasms and relapsing multiple sclerosis.</a:t>
            </a:r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5400" y="4495800"/>
            <a:ext cx="6391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Experimental treatment arms for the study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IM: intramuscular injection, SC: subcutaneous injection U/kg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5410200"/>
          <a:ext cx="7696198" cy="1201103"/>
        </p:xfrm>
        <a:graphic>
          <a:graphicData uri="http://schemas.openxmlformats.org/drawingml/2006/table">
            <a:tbl>
              <a:tblPr/>
              <a:tblGrid>
                <a:gridCol w="769138"/>
                <a:gridCol w="769138"/>
                <a:gridCol w="769138"/>
                <a:gridCol w="769138"/>
                <a:gridCol w="769941"/>
                <a:gridCol w="769941"/>
                <a:gridCol w="769941"/>
                <a:gridCol w="769941"/>
                <a:gridCol w="769941"/>
                <a:gridCol w="769941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Arial"/>
                        </a:rPr>
                        <a:t>Male</a:t>
                      </a:r>
                      <a:r>
                        <a:rPr lang="en-US" sz="1400" b="1" baseline="0" dirty="0" smtClean="0">
                          <a:latin typeface="Arial"/>
                          <a:ea typeface="Calibri"/>
                          <a:cs typeface="Arial"/>
                        </a:rPr>
                        <a:t> G93A mice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Arial"/>
                        </a:rPr>
                        <a:t>Female</a:t>
                      </a:r>
                      <a:r>
                        <a:rPr lang="en-US" sz="1400" b="1" baseline="0" dirty="0" smtClean="0">
                          <a:latin typeface="Arial"/>
                          <a:ea typeface="Calibri"/>
                          <a:cs typeface="Arial"/>
                        </a:rPr>
                        <a:t> G93A mice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Arial"/>
                        </a:rPr>
                        <a:t>Control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120 IM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120 SC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60 SC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60 SC/w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Arial"/>
                        </a:rPr>
                        <a:t>Control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120 IM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120 SC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60 SC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Arial"/>
                        </a:rPr>
                        <a:t>60 SC/w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685800"/>
          <a:ext cx="6934201" cy="2819398"/>
        </p:xfrm>
        <a:graphic>
          <a:graphicData uri="http://schemas.openxmlformats.org/drawingml/2006/table">
            <a:tbl>
              <a:tblPr/>
              <a:tblGrid>
                <a:gridCol w="1734330"/>
                <a:gridCol w="1737447"/>
                <a:gridCol w="1731212"/>
                <a:gridCol w="1731212"/>
              </a:tblGrid>
              <a:tr h="681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Arial"/>
                        </a:rPr>
                        <a:t>Animal Group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Arial"/>
                        </a:rPr>
                        <a:t>Onset/Tremor Median Age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 Paralysis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Median Age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Endstage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Median Age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Control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103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IM120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109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116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130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127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134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SC60W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115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130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138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25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Log-rank significance p=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0.0001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0.0509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0.318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Log-rank trend p=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0.0001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0.0023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Arial"/>
                        </a:rPr>
                        <a:t>0.355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3400" y="228600"/>
            <a:ext cx="7841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Clinical statistics of the timing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ALS-like symptoms with corresponding treatment doses.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4648200"/>
          <a:ext cx="5486400" cy="1904999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567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Animal Group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Males  p-value (wks)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Arial"/>
                        </a:rPr>
                        <a:t>Females p-value (wks)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4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IM120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&gt; 0.05 (all)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&gt;0.05 (all)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4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&lt; 0.01 (11-13)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&lt;0.001 (11-14)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4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&lt;0.01  (10-12)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&lt;0.001 (10-16)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4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SC60W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Arial"/>
                        </a:rPr>
                        <a:t>&lt;0.001 (9-11)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Arial"/>
                        </a:rPr>
                        <a:t>&lt;0.01 (13)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3962400"/>
            <a:ext cx="895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Rotarod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performances are significant for the treated groups (except for IM120) before the age of onset.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ACTH have an effect on SOD1 levels in the SOD1 transgenic mouse?</a:t>
            </a:r>
            <a:endParaRPr lang="en-US" dirty="0"/>
          </a:p>
        </p:txBody>
      </p:sp>
      <p:pic>
        <p:nvPicPr>
          <p:cNvPr id="34818" name="Chart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055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dirty="0">
                <a:latin typeface="+mj-lt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514" y="1524000"/>
            <a:ext cx="73103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Etiology-based treatments for SOD1-linked  ALS are feasible with </a:t>
            </a:r>
          </a:p>
          <a:p>
            <a:r>
              <a:rPr lang="en-US" dirty="0" smtClean="0"/>
              <a:t>specific classes of small molecules (1,3,4-oxadiazoles).</a:t>
            </a:r>
          </a:p>
          <a:p>
            <a:endParaRPr lang="en-US" dirty="0" smtClean="0"/>
          </a:p>
          <a:p>
            <a:r>
              <a:rPr lang="en-US" dirty="0" err="1" smtClean="0"/>
              <a:t>ACTHar</a:t>
            </a:r>
            <a:r>
              <a:rPr lang="en-US" dirty="0" smtClean="0"/>
              <a:t> gel shows promise as a treatment for ALS and may specifically</a:t>
            </a:r>
          </a:p>
          <a:p>
            <a:r>
              <a:rPr lang="en-US" dirty="0" err="1" smtClean="0"/>
              <a:t>Benetit</a:t>
            </a:r>
            <a:r>
              <a:rPr lang="en-US" dirty="0" smtClean="0"/>
              <a:t> patients with SOD1-lunked disease.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71800" y="304800"/>
            <a:ext cx="294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Acknowledgements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68167" y="762000"/>
            <a:ext cx="2379177" cy="37856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Faculty Collaborators</a:t>
            </a:r>
            <a:endParaRPr lang="en-US" dirty="0"/>
          </a:p>
          <a:p>
            <a:r>
              <a:rPr lang="en-US" dirty="0" smtClean="0"/>
              <a:t>Teepu </a:t>
            </a:r>
            <a:r>
              <a:rPr lang="en-US" dirty="0"/>
              <a:t>Siddique</a:t>
            </a:r>
          </a:p>
          <a:p>
            <a:r>
              <a:rPr lang="en-US" dirty="0"/>
              <a:t>H.X. </a:t>
            </a:r>
            <a:r>
              <a:rPr lang="en-US" dirty="0" smtClean="0"/>
              <a:t>Deng</a:t>
            </a:r>
          </a:p>
          <a:p>
            <a:endParaRPr lang="en-US" dirty="0"/>
          </a:p>
          <a:p>
            <a:r>
              <a:rPr lang="en-US" dirty="0" smtClean="0"/>
              <a:t>Post Doctoral Fellows</a:t>
            </a:r>
            <a:endParaRPr lang="en-US" dirty="0"/>
          </a:p>
          <a:p>
            <a:r>
              <a:rPr lang="en-US" dirty="0" smtClean="0"/>
              <a:t>Hasan Arrat</a:t>
            </a:r>
          </a:p>
          <a:p>
            <a:r>
              <a:rPr lang="en-US" dirty="0" smtClean="0"/>
              <a:t>Edwin Soriano</a:t>
            </a:r>
          </a:p>
          <a:p>
            <a:endParaRPr lang="en-US" dirty="0" smtClean="0"/>
          </a:p>
          <a:p>
            <a:r>
              <a:rPr lang="en-US" dirty="0" smtClean="0"/>
              <a:t>Animals</a:t>
            </a:r>
            <a:endParaRPr lang="en-US" dirty="0"/>
          </a:p>
          <a:p>
            <a:r>
              <a:rPr lang="en-US" dirty="0" err="1"/>
              <a:t>Rongen</a:t>
            </a:r>
            <a:r>
              <a:rPr lang="en-US" dirty="0"/>
              <a:t> Fu</a:t>
            </a:r>
          </a:p>
          <a:p>
            <a:r>
              <a:rPr lang="en-US" dirty="0" err="1"/>
              <a:t>Erdong</a:t>
            </a:r>
            <a:r>
              <a:rPr lang="en-US" dirty="0"/>
              <a:t> Liu</a:t>
            </a:r>
          </a:p>
          <a:p>
            <a:endParaRPr lang="en-US" dirty="0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428145" y="6096000"/>
            <a:ext cx="6186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Funding- </a:t>
            </a:r>
            <a:r>
              <a:rPr lang="en-US" dirty="0" smtClean="0"/>
              <a:t>NIH, </a:t>
            </a:r>
            <a:r>
              <a:rPr lang="en-US" dirty="0" err="1" smtClean="0"/>
              <a:t>Questcor</a:t>
            </a:r>
            <a:r>
              <a:rPr lang="en-US" dirty="0" smtClean="0"/>
              <a:t>, Les </a:t>
            </a:r>
            <a:r>
              <a:rPr lang="en-US" dirty="0"/>
              <a:t>Turner ALS Association, </a:t>
            </a:r>
            <a:r>
              <a:rPr lang="en-US" dirty="0" smtClean="0"/>
              <a:t>CMIDD</a:t>
            </a:r>
            <a:endParaRPr lang="en-US" dirty="0"/>
          </a:p>
        </p:txBody>
      </p:sp>
      <p:pic>
        <p:nvPicPr>
          <p:cNvPr id="7" name="Picture 2" descr="CMIDD_logo400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381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5222" y="2362200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Scheidt         Gary Schiltz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2_academicDD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3914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4800"/>
            <a:ext cx="7439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Increasing role of academic drug discovery research in the drug pipeline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5105400"/>
            <a:ext cx="1981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657600" y="59436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Potential Gap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ng1001-103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231775"/>
            <a:ext cx="5165725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2133600"/>
            <a:ext cx="38862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latin typeface="Times New Roman" pitchFamily="18" charset="0"/>
              </a:rPr>
              <a:t>Dysfunction of </a:t>
            </a:r>
            <a:r>
              <a:rPr lang="en-US" altLang="zh-CN" dirty="0">
                <a:latin typeface="Times New Roman" pitchFamily="18" charset="0"/>
              </a:rPr>
              <a:t>upper motor neurons in cortex </a:t>
            </a:r>
          </a:p>
          <a:p>
            <a:pPr marL="342900" indent="-342900" eaLnBrk="0" hangingPunct="0">
              <a:buFont typeface="Symbol" pitchFamily="18" charset="2"/>
              <a:buChar char="®"/>
              <a:defRPr/>
            </a:pPr>
            <a:r>
              <a:rPr lang="en-US" altLang="zh-CN" dirty="0">
                <a:latin typeface="Times New Roman" pitchFamily="18" charset="0"/>
              </a:rPr>
              <a:t>spastic paralysis</a:t>
            </a:r>
          </a:p>
          <a:p>
            <a:pPr eaLnBrk="0" hangingPunct="0">
              <a:defRPr/>
            </a:pPr>
            <a:endParaRPr lang="en-US" altLang="zh-CN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en-US" altLang="zh-CN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en-US" altLang="zh-CN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en-US" altLang="zh-CN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CN" dirty="0" smtClean="0">
                <a:latin typeface="Times New Roman" pitchFamily="18" charset="0"/>
              </a:rPr>
              <a:t>Dysfunction of lower </a:t>
            </a:r>
            <a:r>
              <a:rPr lang="en-US" altLang="zh-CN" dirty="0">
                <a:latin typeface="Times New Roman" pitchFamily="18" charset="0"/>
              </a:rPr>
              <a:t>motor neurons in brain stem and spinal cord</a:t>
            </a:r>
          </a:p>
          <a:p>
            <a:pPr eaLnBrk="0" hangingPunct="0">
              <a:defRPr/>
            </a:pP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CN" dirty="0">
                <a:latin typeface="Times New Roman" pitchFamily="18" charset="0"/>
              </a:rPr>
              <a:t> muscle weakness and atrophy </a:t>
            </a:r>
            <a:r>
              <a:rPr lang="en-US" altLang="zh-CN" dirty="0">
                <a:sym typeface="Symbol" pitchFamily="18" charset="2"/>
              </a:rPr>
              <a:t></a:t>
            </a:r>
            <a:r>
              <a:rPr lang="en-US" altLang="zh-CN" dirty="0">
                <a:latin typeface="Times New Roman" pitchFamily="18" charset="0"/>
              </a:rPr>
              <a:t> respiration failure and death in three years (50%) to five years (90%). No effective treatment.  </a:t>
            </a:r>
          </a:p>
          <a:p>
            <a:pPr eaLnBrk="0" hangingPunct="0">
              <a:defRPr/>
            </a:pPr>
            <a:endParaRPr lang="en-US" altLang="zh-CN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096000" y="533400"/>
            <a:ext cx="191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Pathology in 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3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How do you accelerate Drug Discovery in an Academic Environment</a:t>
            </a:r>
            <a:r>
              <a:rPr lang="en-US" dirty="0"/>
              <a:t>?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81168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200000"/>
              </a:lnSpc>
              <a:buFontTx/>
              <a:buAutoNum type="arabicPeriod"/>
            </a:pPr>
            <a:r>
              <a:rPr lang="en-US" dirty="0"/>
              <a:t>Early target identification– </a:t>
            </a:r>
            <a:r>
              <a:rPr lang="en-US" dirty="0" smtClean="0"/>
              <a:t> Genetics, DNA microarrays, Proteomics</a:t>
            </a:r>
            <a:endParaRPr lang="en-US" dirty="0"/>
          </a:p>
          <a:p>
            <a:pPr marL="457200" indent="-457200" algn="l">
              <a:lnSpc>
                <a:spcPct val="200000"/>
              </a:lnSpc>
              <a:buFontTx/>
              <a:buAutoNum type="arabicPeriod"/>
            </a:pPr>
            <a:r>
              <a:rPr lang="en-US" dirty="0"/>
              <a:t>Validation of relevant assays for compound screening (preferably cell-based</a:t>
            </a:r>
            <a:r>
              <a:rPr lang="en-US" dirty="0" smtClean="0"/>
              <a:t>). Direct effects on gene expression (Protein and/or mRNA measures)</a:t>
            </a:r>
            <a:endParaRPr lang="en-US" dirty="0"/>
          </a:p>
          <a:p>
            <a:pPr marL="457200" indent="-457200" algn="l">
              <a:lnSpc>
                <a:spcPct val="200000"/>
              </a:lnSpc>
              <a:buFontTx/>
              <a:buAutoNum type="arabicPeriod"/>
            </a:pPr>
            <a:r>
              <a:rPr lang="en-US" dirty="0"/>
              <a:t>Focused High-Throughput Screening (Spending constraints</a:t>
            </a:r>
            <a:r>
              <a:rPr lang="en-US" dirty="0" smtClean="0"/>
              <a:t>).</a:t>
            </a:r>
            <a:endParaRPr lang="en-US" dirty="0"/>
          </a:p>
          <a:p>
            <a:pPr marL="457200" indent="-457200" algn="l">
              <a:lnSpc>
                <a:spcPct val="200000"/>
              </a:lnSpc>
              <a:buFontTx/>
              <a:buAutoNum type="arabicPeriod"/>
            </a:pPr>
            <a:r>
              <a:rPr lang="en-US" dirty="0"/>
              <a:t>Screening of Smart Compound Libraries (Harvard, Scripps, etc).</a:t>
            </a:r>
          </a:p>
          <a:p>
            <a:pPr marL="457200" indent="-457200" algn="l">
              <a:lnSpc>
                <a:spcPct val="200000"/>
              </a:lnSpc>
            </a:pPr>
            <a:r>
              <a:rPr lang="en-US" dirty="0"/>
              <a:t>5</a:t>
            </a:r>
            <a:r>
              <a:rPr lang="en-US" dirty="0" smtClean="0"/>
              <a:t>.</a:t>
            </a:r>
            <a:r>
              <a:rPr lang="en-US" dirty="0"/>
              <a:t>	 Medicinal Chemistry optimization of lead </a:t>
            </a:r>
            <a:r>
              <a:rPr lang="en-US" dirty="0" smtClean="0"/>
              <a:t>structures (Have backups)</a:t>
            </a:r>
            <a:endParaRPr lang="en-US" dirty="0"/>
          </a:p>
          <a:p>
            <a:pPr marL="457200" indent="-457200" algn="l">
              <a:lnSpc>
                <a:spcPct val="200000"/>
              </a:lnSpc>
              <a:buAutoNum type="arabicPeriod" startAt="6"/>
            </a:pPr>
            <a:r>
              <a:rPr lang="en-US" dirty="0" smtClean="0"/>
              <a:t>Feedback </a:t>
            </a:r>
            <a:r>
              <a:rPr lang="en-US" dirty="0"/>
              <a:t>from assays to develop SAR and validate mechanism of action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 algn="l">
              <a:lnSpc>
                <a:spcPct val="200000"/>
              </a:lnSpc>
              <a:buAutoNum type="arabicPeriod" startAt="6"/>
            </a:pPr>
            <a:r>
              <a:rPr lang="en-US" dirty="0" smtClean="0"/>
              <a:t>Perform preclinical pharmacokinetics and toxicity testing.</a:t>
            </a:r>
          </a:p>
          <a:p>
            <a:pPr marL="457200" indent="-457200" algn="l">
              <a:lnSpc>
                <a:spcPct val="200000"/>
              </a:lnSpc>
              <a:buAutoNum type="arabicPeriod" startAt="6"/>
            </a:pPr>
            <a:r>
              <a:rPr lang="en-US" dirty="0" smtClean="0"/>
              <a:t>Demonstrate efficacy in preclinical trials (Animal </a:t>
            </a:r>
            <a:r>
              <a:rPr lang="en-US" dirty="0" smtClean="0"/>
              <a:t>models).</a:t>
            </a:r>
            <a:endParaRPr lang="en-US" dirty="0"/>
          </a:p>
          <a:p>
            <a:pPr marL="457200" indent="-457200" algn="l"/>
            <a:endParaRPr lang="en-US" dirty="0"/>
          </a:p>
          <a:p>
            <a:pPr marL="457200" indent="-457200" algn="l"/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teven_Haw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478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292600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zh-CN" altLang="en-US" sz="240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5604" name="Picture 5" descr="Lou_Gehrig_stamp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275" y="1828800"/>
            <a:ext cx="2962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hairmanM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1828800"/>
            <a:ext cx="2543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04856" y="457200"/>
            <a:ext cx="682315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r>
              <a:rPr lang="en-US" sz="2400" dirty="0"/>
              <a:t>Amyotrophic lateral sclerosis (Lou </a:t>
            </a:r>
            <a:r>
              <a:rPr lang="en-US" sz="2400" dirty="0" smtClean="0"/>
              <a:t>Gehrig’s Disease)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Stephen Hawking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334000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Chairman Mao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8600" y="153889"/>
            <a:ext cx="8686800" cy="655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pPr algn="just"/>
            <a:r>
              <a:rPr lang="en-US" altLang="zh-CN" b="0" dirty="0" smtClean="0">
                <a:latin typeface="Arial" charset="0"/>
                <a:ea typeface="SimSun" pitchFamily="2" charset="-122"/>
              </a:rPr>
              <a:t>ALS 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is an age-related, fatal, paralytic neurodegenerative disorder resulting from degeneration 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of 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large motor neurons in the brain and spinal cord. 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Lethality 2-5 years after onset. </a:t>
            </a:r>
            <a:r>
              <a:rPr lang="en-US" altLang="zh-CN" b="0" dirty="0" err="1" smtClean="0">
                <a:latin typeface="Arial" charset="0"/>
                <a:ea typeface="SimSun" pitchFamily="2" charset="-122"/>
              </a:rPr>
              <a:t>Riluzole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 is the only FDA approved drug that is currently used but does not significantly alter mortality.</a:t>
            </a:r>
          </a:p>
          <a:p>
            <a:pPr algn="l"/>
            <a:endParaRPr lang="en-US" altLang="zh-CN" b="0" dirty="0">
              <a:latin typeface="Arial" charset="0"/>
              <a:ea typeface="SimSun" pitchFamily="2" charset="-122"/>
            </a:endParaRPr>
          </a:p>
          <a:p>
            <a:pPr algn="l">
              <a:buFont typeface="Wingdings" pitchFamily="2" charset="2"/>
              <a:buChar char="v"/>
            </a:pPr>
            <a:r>
              <a:rPr lang="en-US" altLang="zh-CN" b="0" dirty="0">
                <a:latin typeface="Arial" charset="0"/>
                <a:ea typeface="SimSun" pitchFamily="2" charset="-122"/>
              </a:rPr>
              <a:t>  ALS occurs as sporadic 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disease (SALS) 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in 90% of cases, however, 10% of ALS cases are familial (FALS).</a:t>
            </a:r>
            <a:r>
              <a:rPr lang="en-US" altLang="zh-CN" dirty="0">
                <a:latin typeface="Arial" charset="0"/>
                <a:ea typeface="SimSun" pitchFamily="2" charset="-122"/>
              </a:rPr>
              <a:t> 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Mutations in Cu, Zn superoxide dismutase (</a:t>
            </a:r>
            <a:r>
              <a:rPr lang="en-US" altLang="zh-CN" b="0" i="1" dirty="0">
                <a:latin typeface="Arial" charset="0"/>
                <a:ea typeface="SimSun" pitchFamily="2" charset="-122"/>
              </a:rPr>
              <a:t>SOD1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) are responsible for 20% 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while the newly discovered </a:t>
            </a:r>
            <a:r>
              <a:rPr lang="en-US" altLang="zh-CN" b="0" dirty="0" err="1" smtClean="0">
                <a:latin typeface="Arial" charset="0"/>
                <a:ea typeface="SimSun" pitchFamily="2" charset="-122"/>
              </a:rPr>
              <a:t>hexanucleotide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 repeat expansion in the </a:t>
            </a:r>
            <a:r>
              <a:rPr lang="en-US" altLang="zh-CN" b="0" i="1" dirty="0" smtClean="0">
                <a:latin typeface="Arial" charset="0"/>
                <a:ea typeface="SimSun" pitchFamily="2" charset="-122"/>
              </a:rPr>
              <a:t>C9ORF72</a:t>
            </a:r>
            <a:r>
              <a:rPr lang="en-US" altLang="zh-CN" b="0" dirty="0" smtClean="0">
                <a:latin typeface="Arial" charset="0"/>
                <a:ea typeface="SimSun" pitchFamily="2" charset="-122"/>
              </a:rPr>
              <a:t> gene is responsible for at least 60% of FALS cases.</a:t>
            </a:r>
          </a:p>
          <a:p>
            <a:pPr algn="l"/>
            <a:endParaRPr lang="en-US" altLang="zh-CN" b="0" dirty="0">
              <a:latin typeface="Arial" charset="0"/>
              <a:ea typeface="SimSun" pitchFamily="2" charset="-122"/>
            </a:endParaRPr>
          </a:p>
          <a:p>
            <a:pPr algn="l">
              <a:buFont typeface="Wingdings" pitchFamily="2" charset="2"/>
              <a:buChar char="v"/>
            </a:pPr>
            <a:r>
              <a:rPr lang="en-US" altLang="zh-CN" b="0" dirty="0">
                <a:latin typeface="Arial" charset="0"/>
                <a:ea typeface="SimSun" pitchFamily="2" charset="-122"/>
              </a:rPr>
              <a:t> Transgenic mice over-expressing mutant SOD1, such as G93A develop paralysis and pathology reminiscent of SOD1-linked ALS in humans. </a:t>
            </a:r>
            <a:endParaRPr lang="en-US" altLang="zh-CN" b="0" dirty="0" smtClean="0">
              <a:latin typeface="Arial" charset="0"/>
              <a:ea typeface="SimSun" pitchFamily="2" charset="-122"/>
            </a:endParaRPr>
          </a:p>
          <a:p>
            <a:pPr algn="l"/>
            <a:endParaRPr lang="en-US" altLang="zh-CN" b="0" dirty="0">
              <a:latin typeface="Arial" charset="0"/>
              <a:ea typeface="SimSun" pitchFamily="2" charset="-122"/>
            </a:endParaRPr>
          </a:p>
          <a:p>
            <a:pPr algn="l">
              <a:buFont typeface="Wingdings" pitchFamily="2" charset="2"/>
              <a:buChar char="v"/>
            </a:pPr>
            <a:r>
              <a:rPr lang="en-US" altLang="zh-CN" b="0" dirty="0">
                <a:latin typeface="Arial" charset="0"/>
                <a:ea typeface="SimSun" pitchFamily="2" charset="-122"/>
              </a:rPr>
              <a:t> Experiments in these model animals indicate that damage to motor neurons occurs due to the acquisition of a toxic function by mutant SOD1 and the onset of symptoms and pathology are dependent on the level of expression of the mutant SOD1. </a:t>
            </a:r>
            <a:endParaRPr lang="en-US" altLang="zh-CN" b="0" dirty="0" smtClean="0">
              <a:latin typeface="Arial" charset="0"/>
              <a:ea typeface="SimSun" pitchFamily="2" charset="-122"/>
            </a:endParaRPr>
          </a:p>
          <a:p>
            <a:pPr algn="l"/>
            <a:endParaRPr lang="en-US" altLang="zh-CN" b="0" dirty="0">
              <a:latin typeface="Arial" charset="0"/>
              <a:ea typeface="SimSun" pitchFamily="2" charset="-122"/>
            </a:endParaRPr>
          </a:p>
          <a:p>
            <a:pPr algn="l">
              <a:buFont typeface="Wingdings" pitchFamily="2" charset="2"/>
              <a:buChar char="v"/>
            </a:pPr>
            <a:r>
              <a:rPr lang="en-US" altLang="zh-CN" b="0" dirty="0">
                <a:latin typeface="Arial" charset="0"/>
                <a:ea typeface="SimSun" pitchFamily="2" charset="-122"/>
              </a:rPr>
              <a:t> We reasoned that if the expression of SOD1 could be reduced, onset of disease could be postponed.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2400" y="304800"/>
            <a:ext cx="8763000" cy="407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algn="l"/>
            <a:r>
              <a:rPr lang="en-US" sz="3700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Part I.    High </a:t>
            </a:r>
            <a:r>
              <a:rPr lang="en-US" dirty="0">
                <a:latin typeface="Arial" charset="0"/>
              </a:rPr>
              <a:t>throughput </a:t>
            </a:r>
            <a:r>
              <a:rPr lang="en-US" dirty="0" smtClean="0">
                <a:latin typeface="Arial" charset="0"/>
              </a:rPr>
              <a:t>screening for inhibitors of SOD1 expression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algn="l"/>
            <a:r>
              <a:rPr lang="en-US" sz="2200" dirty="0">
                <a:latin typeface="Arial" charset="0"/>
              </a:rPr>
              <a:t>    </a:t>
            </a:r>
            <a:endParaRPr lang="en-US" dirty="0">
              <a:latin typeface="Arial" charset="0"/>
            </a:endParaRPr>
          </a:p>
          <a:p>
            <a:pPr algn="just"/>
            <a:r>
              <a:rPr lang="en-US" b="0" dirty="0">
                <a:latin typeface="Arial" charset="0"/>
              </a:rPr>
              <a:t>1. G93A mutant SOD1 (G93A) mouse fibroblasts were quantitatively plated in a 96 well format and incubated overnight. </a:t>
            </a:r>
          </a:p>
          <a:p>
            <a:pPr algn="just"/>
            <a:r>
              <a:rPr lang="en-US" b="0" dirty="0">
                <a:latin typeface="Arial" charset="0"/>
              </a:rPr>
              <a:t>2. The test compounds were applied in DMSO solution (range 0.1 to 50 µM final concentration) in triplicate wells to fresh media and incubated with the fibroblasts for 48 hr.</a:t>
            </a:r>
          </a:p>
          <a:p>
            <a:pPr algn="just"/>
            <a:r>
              <a:rPr lang="en-US" b="0" dirty="0" smtClean="0">
                <a:latin typeface="Arial" charset="0"/>
              </a:rPr>
              <a:t>3. Aliquots </a:t>
            </a:r>
            <a:r>
              <a:rPr lang="en-US" b="0" dirty="0">
                <a:latin typeface="Arial" charset="0"/>
              </a:rPr>
              <a:t>of extracts were used for protein measurements and </a:t>
            </a:r>
            <a:r>
              <a:rPr lang="en-US" b="0" dirty="0" smtClean="0">
                <a:latin typeface="Arial" charset="0"/>
              </a:rPr>
              <a:t>a specific </a:t>
            </a:r>
            <a:r>
              <a:rPr lang="en-US" b="0" dirty="0">
                <a:latin typeface="Arial" charset="0"/>
              </a:rPr>
              <a:t>human SOD1 ELISA assay. ELISA data was normalized to either total protein or to GAPDH activity.</a:t>
            </a:r>
          </a:p>
          <a:p>
            <a:pPr algn="just"/>
            <a:r>
              <a:rPr lang="en-US" b="0" dirty="0" smtClean="0">
                <a:latin typeface="Arial" charset="0"/>
              </a:rPr>
              <a:t>4. </a:t>
            </a:r>
            <a:r>
              <a:rPr lang="en-US" b="0" dirty="0">
                <a:latin typeface="Arial" charset="0"/>
              </a:rPr>
              <a:t>Multiple libraries of compounds were screened: FDA-approved drugs, </a:t>
            </a:r>
          </a:p>
          <a:p>
            <a:pPr algn="just"/>
            <a:r>
              <a:rPr lang="en-US" b="0" dirty="0">
                <a:latin typeface="Arial" charset="0"/>
              </a:rPr>
              <a:t>known protein </a:t>
            </a:r>
            <a:r>
              <a:rPr lang="en-US" b="0" dirty="0" err="1">
                <a:latin typeface="Arial" charset="0"/>
              </a:rPr>
              <a:t>kinase</a:t>
            </a:r>
            <a:r>
              <a:rPr lang="en-US" b="0" dirty="0">
                <a:latin typeface="Arial" charset="0"/>
              </a:rPr>
              <a:t> inhibitors; and natural products. ~2000 compounds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04800" y="4648200"/>
            <a:ext cx="85613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dirty="0">
                <a:latin typeface="Arial" charset="0"/>
                <a:ea typeface="SimSun" pitchFamily="2" charset="-122"/>
              </a:rPr>
              <a:t> Results:</a:t>
            </a:r>
          </a:p>
          <a:p>
            <a:pPr algn="l"/>
            <a:r>
              <a:rPr lang="en-US" altLang="zh-CN" b="0" dirty="0">
                <a:latin typeface="Arial" charset="0"/>
                <a:ea typeface="SimSun" pitchFamily="2" charset="-122"/>
              </a:rPr>
              <a:t>Hits were </a:t>
            </a:r>
            <a:r>
              <a:rPr lang="en-US" altLang="zh-CN" b="0" dirty="0" err="1">
                <a:latin typeface="Arial" charset="0"/>
                <a:ea typeface="SimSun" pitchFamily="2" charset="-122"/>
              </a:rPr>
              <a:t>curated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 based upon low toxicity and potential </a:t>
            </a:r>
            <a:r>
              <a:rPr lang="en-US" altLang="zh-CN" b="0" dirty="0" err="1">
                <a:latin typeface="Arial" charset="0"/>
                <a:ea typeface="SimSun" pitchFamily="2" charset="-122"/>
              </a:rPr>
              <a:t>neuroprotective</a:t>
            </a:r>
            <a:endParaRPr lang="en-US" altLang="zh-CN" b="0" dirty="0">
              <a:latin typeface="Arial" charset="0"/>
              <a:ea typeface="SimSun" pitchFamily="2" charset="-122"/>
            </a:endParaRPr>
          </a:p>
          <a:p>
            <a:pPr algn="l"/>
            <a:r>
              <a:rPr lang="en-US" altLang="zh-CN" b="0" dirty="0">
                <a:latin typeface="Arial" charset="0"/>
                <a:ea typeface="SimSun" pitchFamily="2" charset="-122"/>
              </a:rPr>
              <a:t>activity. Many were protein </a:t>
            </a:r>
            <a:r>
              <a:rPr lang="en-US" altLang="zh-CN" b="0" dirty="0" err="1">
                <a:latin typeface="Arial" charset="0"/>
                <a:ea typeface="SimSun" pitchFamily="2" charset="-122"/>
              </a:rPr>
              <a:t>kinase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 inhibitors with activity against GSK3-Beta and/or members of the </a:t>
            </a:r>
            <a:r>
              <a:rPr lang="en-US" altLang="zh-CN" b="0" dirty="0" err="1">
                <a:latin typeface="Arial" charset="0"/>
                <a:ea typeface="SimSun" pitchFamily="2" charset="-122"/>
              </a:rPr>
              <a:t>cyclin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-dependent protein </a:t>
            </a:r>
            <a:r>
              <a:rPr lang="en-US" altLang="zh-CN" b="0" dirty="0" err="1">
                <a:latin typeface="Arial" charset="0"/>
                <a:ea typeface="SimSun" pitchFamily="2" charset="-122"/>
              </a:rPr>
              <a:t>kinase</a:t>
            </a:r>
            <a:r>
              <a:rPr lang="en-US" altLang="zh-CN" b="0" dirty="0">
                <a:latin typeface="Arial" charset="0"/>
                <a:ea typeface="SimSun" pitchFamily="2" charset="-122"/>
              </a:rPr>
              <a:t> family. </a:t>
            </a:r>
          </a:p>
          <a:p>
            <a:pPr algn="l"/>
            <a:endParaRPr lang="en-US" altLang="zh-CN" b="0" dirty="0">
              <a:latin typeface="Arial" charset="0"/>
              <a:ea typeface="SimSun" pitchFamily="2" charset="-122"/>
            </a:endParaRPr>
          </a:p>
          <a:p>
            <a:r>
              <a:rPr lang="en-US" dirty="0"/>
              <a:t>No Robotics used -- only a devoted medical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_BMC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Example inhibition of SOD1 expression curves from the cellular assay.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6457950"/>
            <a:ext cx="434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Many compounds exhibit biphasic curves</a:t>
            </a:r>
          </a:p>
        </p:txBody>
      </p:sp>
      <p:pic>
        <p:nvPicPr>
          <p:cNvPr id="28676" name="Picture 5" descr="Figure1_Drugs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0841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Content Placeholder 5" descr="SOD1expresssion_cpd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295400"/>
            <a:ext cx="3068638" cy="4495800"/>
          </a:xfrm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883275" y="1524000"/>
            <a:ext cx="912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GSK3B-II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934670"/>
            <a:ext cx="3988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GSK3B-II displays upward</a:t>
            </a:r>
          </a:p>
          <a:p>
            <a:r>
              <a:rPr lang="en-US" dirty="0" smtClean="0"/>
              <a:t>Curvature in inhibiting both SOD1 mRNA</a:t>
            </a:r>
          </a:p>
          <a:p>
            <a:r>
              <a:rPr lang="en-US" dirty="0"/>
              <a:t>a</a:t>
            </a:r>
            <a:r>
              <a:rPr lang="en-US" dirty="0" smtClean="0"/>
              <a:t>nd protein SOD1 expression.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990600"/>
          <a:ext cx="7924799" cy="3754755"/>
        </p:xfrm>
        <a:graphic>
          <a:graphicData uri="http://schemas.openxmlformats.org/drawingml/2006/table">
            <a:tbl>
              <a:tblPr/>
              <a:tblGrid>
                <a:gridCol w="540327"/>
                <a:gridCol w="2519781"/>
                <a:gridCol w="1620284"/>
                <a:gridCol w="1415608"/>
                <a:gridCol w="1828799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GSK3β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IC50 (nM)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SOD1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IC50 (nM)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GSK3B-II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Lead compound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GSK3B-IX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Activates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Also inhibits CDK5,CDK2, CDK1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GSK3B-XI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Also inhibits CDK4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SB216763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vivo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imaging of GSK3β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9736" name="TextBox 2"/>
          <p:cNvSpPr txBox="1">
            <a:spLocks noChangeArrowheads="1"/>
          </p:cNvSpPr>
          <p:nvPr/>
        </p:nvSpPr>
        <p:spPr bwMode="auto">
          <a:xfrm>
            <a:off x="-139700" y="160338"/>
            <a:ext cx="94249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Table I.  GSK3β inhibitors and mutant SOD1 protein expression in mouse fibroblasts</a:t>
            </a:r>
          </a:p>
          <a:p>
            <a:endParaRPr lang="en-US"/>
          </a:p>
        </p:txBody>
      </p:sp>
      <p:sp>
        <p:nvSpPr>
          <p:cNvPr id="29737" name="TextBox 3"/>
          <p:cNvSpPr txBox="1">
            <a:spLocks noChangeArrowheads="1"/>
          </p:cNvSpPr>
          <p:nvPr/>
        </p:nvSpPr>
        <p:spPr bwMode="auto">
          <a:xfrm>
            <a:off x="457200" y="5105400"/>
            <a:ext cx="83279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 charset="0"/>
                <a:cs typeface="Arial" charset="0"/>
              </a:rPr>
              <a:t>Inhibition of SOD1 expression is not correlated with the IC50 of the tested </a:t>
            </a:r>
          </a:p>
          <a:p>
            <a:pPr algn="l"/>
            <a:r>
              <a:rPr lang="en-US" sz="1800" dirty="0">
                <a:latin typeface="Arial" charset="0"/>
                <a:cs typeface="Arial" charset="0"/>
              </a:rPr>
              <a:t>compounds towards GSK3</a:t>
            </a:r>
            <a:r>
              <a:rPr lang="el-GR" sz="1800" dirty="0">
                <a:latin typeface="Arial" charset="0"/>
                <a:cs typeface="Arial" charset="0"/>
              </a:rPr>
              <a:t>β</a:t>
            </a:r>
            <a:r>
              <a:rPr lang="en-US" sz="1800" dirty="0">
                <a:latin typeface="Arial" charset="0"/>
                <a:cs typeface="Arial" charset="0"/>
              </a:rPr>
              <a:t>.  It is not a class effect</a:t>
            </a:r>
            <a:r>
              <a:rPr lang="en-US" sz="1800" dirty="0" smtClean="0">
                <a:latin typeface="Arial" charset="0"/>
                <a:cs typeface="Arial" charset="0"/>
              </a:rPr>
              <a:t>. </a:t>
            </a:r>
          </a:p>
          <a:p>
            <a:pPr algn="l"/>
            <a:endParaRPr lang="en-US" sz="1800" dirty="0" smtClean="0">
              <a:latin typeface="Arial" charset="0"/>
              <a:cs typeface="Arial" charset="0"/>
            </a:endParaRPr>
          </a:p>
          <a:p>
            <a:pPr algn="l"/>
            <a:r>
              <a:rPr lang="en-US" sz="1800" dirty="0" smtClean="0">
                <a:latin typeface="Arial" charset="0"/>
                <a:cs typeface="Arial" charset="0"/>
              </a:rPr>
              <a:t>Assumed mechanism of action is on the regulation of the SOD1 </a:t>
            </a:r>
          </a:p>
          <a:p>
            <a:pPr algn="l"/>
            <a:r>
              <a:rPr lang="en-US" sz="1800" dirty="0" smtClean="0">
                <a:latin typeface="Arial" charset="0"/>
                <a:cs typeface="Arial" charset="0"/>
              </a:rPr>
              <a:t>Promoter.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A9D4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1E6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A9D4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1E6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1344</Words>
  <Application>Microsoft Office PowerPoint</Application>
  <PresentationFormat>On-screen Show (4:3)</PresentationFormat>
  <Paragraphs>318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Example inhibition of SOD1 expression curves from the cellular assay.</vt:lpstr>
      <vt:lpstr>Slide 9</vt:lpstr>
      <vt:lpstr>Slide 10</vt:lpstr>
      <vt:lpstr>GSK3B-II (20 mg/kg, IP 26 days) decreases mutant SOD1 expression in the G93A-SOD1 mouse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wu-yen hung</dc:creator>
  <cp:lastModifiedBy>Tom</cp:lastModifiedBy>
  <cp:revision>217</cp:revision>
  <dcterms:created xsi:type="dcterms:W3CDTF">2005-03-30T22:59:39Z</dcterms:created>
  <dcterms:modified xsi:type="dcterms:W3CDTF">2014-09-08T11:42:06Z</dcterms:modified>
</cp:coreProperties>
</file>