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57" r:id="rId3"/>
    <p:sldId id="258" r:id="rId4"/>
    <p:sldId id="270" r:id="rId5"/>
    <p:sldId id="272" r:id="rId6"/>
    <p:sldId id="273" r:id="rId7"/>
    <p:sldId id="274" r:id="rId8"/>
    <p:sldId id="275" r:id="rId9"/>
    <p:sldId id="263" r:id="rId10"/>
    <p:sldId id="264" r:id="rId11"/>
    <p:sldId id="265" r:id="rId12"/>
    <p:sldId id="266" r:id="rId13"/>
    <p:sldId id="277" r:id="rId14"/>
    <p:sldId id="267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500" y="18"/>
      </p:cViewPr>
      <p:guideLst>
        <p:guide orient="horz" pos="2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9659B-F59F-4AB4-A0D3-1BF2C70A2326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F4D4-02CE-4E01-8AAF-F449FF180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3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1F22-C74F-4E3D-B756-4D57156B0C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3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14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65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40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51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07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78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4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0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90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59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4CEB-8C9B-4E9A-8561-D23D43DD8161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5636-C8A4-4E09-AE0B-63245C6E87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2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68761" y="70198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Recent</a:t>
            </a:r>
            <a:r>
              <a:rPr lang="de-DE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highlights</a:t>
            </a:r>
            <a:r>
              <a:rPr lang="de-DE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de-DE" sz="24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in vivo </a:t>
            </a:r>
            <a:r>
              <a:rPr lang="de-DE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knockdown </a:t>
            </a:r>
            <a:r>
              <a:rPr lang="de-DE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de-DE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intrabodies</a:t>
            </a:r>
            <a:endParaRPr lang="de-DE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557471" y="2118370"/>
            <a:ext cx="5238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Thomas Böldicke</a:t>
            </a:r>
          </a:p>
          <a:p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Helmholtz-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Infection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Research</a:t>
            </a:r>
          </a:p>
          <a:p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Recombinant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de-DE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/Germany</a:t>
            </a:r>
          </a:p>
          <a:p>
            <a:r>
              <a:rPr lang="de-DE" sz="1400" dirty="0">
                <a:latin typeface="Perpetua" panose="02020502060401020303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0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11" name="Picture 5" descr="HZI_LOGO_S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1672" b="41917"/>
          <a:stretch/>
        </p:blipFill>
        <p:spPr bwMode="auto">
          <a:xfrm>
            <a:off x="1088605" y="3826545"/>
            <a:ext cx="1434164" cy="2578339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33587" r="71320" b="47037"/>
          <a:stretch/>
        </p:blipFill>
        <p:spPr bwMode="auto">
          <a:xfrm>
            <a:off x="5403845" y="4433033"/>
            <a:ext cx="1017038" cy="111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6857422" y="4581740"/>
            <a:ext cx="1000058" cy="1067949"/>
            <a:chOff x="3624803" y="2204864"/>
            <a:chExt cx="814043" cy="923933"/>
          </a:xfrm>
        </p:grpSpPr>
        <p:pic>
          <p:nvPicPr>
            <p:cNvPr id="15" name="Picture 2" descr="C:\Users\tbo\AppData\Local\Microsoft\Windows\Temporary Internet Files\Content.Outlook\H07JJAK9\Nanobodies_Fig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1" t="22424" r="31866" b="72901"/>
            <a:stretch/>
          </p:blipFill>
          <p:spPr bwMode="auto">
            <a:xfrm>
              <a:off x="3624803" y="2204864"/>
              <a:ext cx="633064" cy="923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3862782" y="275946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Nb</a:t>
              </a:r>
              <a:endParaRPr lang="de-DE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5633671" y="564968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scFv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99592" y="3826545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214439" y="4992870"/>
            <a:ext cx="3900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409463" y="6227128"/>
            <a:ext cx="290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1672" b="41917"/>
          <a:stretch/>
        </p:blipFill>
        <p:spPr bwMode="auto">
          <a:xfrm>
            <a:off x="2699792" y="3888366"/>
            <a:ext cx="1434164" cy="2578339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604488" y="3826545"/>
            <a:ext cx="6713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995936" y="6256126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851920" y="499287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699792" y="5851607"/>
            <a:ext cx="7920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2847073" y="5849609"/>
            <a:ext cx="670502" cy="556172"/>
            <a:chOff x="3632017" y="2338079"/>
            <a:chExt cx="806829" cy="698386"/>
          </a:xfrm>
        </p:grpSpPr>
        <p:pic>
          <p:nvPicPr>
            <p:cNvPr id="23" name="Picture 2" descr="C:\Users\tbo\AppData\Local\Microsoft\Windows\Temporary Internet Files\Content.Outlook\H07JJAK9\Nanobodies_Fig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t="23356" r="32634" b="73812"/>
            <a:stretch/>
          </p:blipFill>
          <p:spPr bwMode="auto">
            <a:xfrm>
              <a:off x="3632017" y="2338079"/>
              <a:ext cx="518796" cy="559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3862782" y="275946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Nb</a:t>
              </a:r>
              <a:endParaRPr lang="de-DE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Bogen 24"/>
          <p:cNvSpPr/>
          <p:nvPr/>
        </p:nvSpPr>
        <p:spPr>
          <a:xfrm rot="8217513">
            <a:off x="2965008" y="5609756"/>
            <a:ext cx="434341" cy="269329"/>
          </a:xfrm>
          <a:prstGeom prst="arc">
            <a:avLst>
              <a:gd name="adj1" fmla="val 16200000"/>
              <a:gd name="adj2" fmla="val 18872273"/>
            </a:avLst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 rot="15950949">
            <a:off x="2942495" y="5599606"/>
            <a:ext cx="180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524813" y="1479391"/>
            <a:ext cx="269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</a:t>
            </a:r>
            <a:r>
              <a:rPr lang="de-DE" baseline="30000" dirty="0" smtClean="0"/>
              <a:t>th </a:t>
            </a:r>
            <a:r>
              <a:rPr lang="de-DE" dirty="0" smtClean="0"/>
              <a:t>European</a:t>
            </a:r>
            <a:r>
              <a:rPr lang="de-DE" baseline="30000" dirty="0" smtClean="0"/>
              <a:t> </a:t>
            </a:r>
            <a:r>
              <a:rPr lang="de-DE" dirty="0" smtClean="0"/>
              <a:t>Immunology Conference 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8588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301850" y="992519"/>
            <a:ext cx="47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57744" y="1011011"/>
            <a:ext cx="47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01850" y="2386220"/>
            <a:ext cx="47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57744" y="2386220"/>
            <a:ext cx="47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4256" y="1375596"/>
            <a:ext cx="406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II</a:t>
            </a:r>
            <a:endParaRPr lang="de-DE" sz="16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977281" y="4973742"/>
            <a:ext cx="2293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Interferon</a:t>
            </a:r>
            <a:r>
              <a:rPr lang="el-GR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de-DE" sz="1400" dirty="0" err="1">
                <a:latin typeface="Calibri" panose="020F0502020204030204" pitchFamily="34" charset="0"/>
                <a:cs typeface="Arial" panose="020B0604020202020204" pitchFamily="34" charset="0"/>
              </a:rPr>
              <a:t>Strep</a:t>
            </a:r>
            <a:r>
              <a:rPr lang="de-DE" sz="1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tag</a:t>
            </a:r>
            <a:endParaRPr lang="de-DE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C:\Users\tbo\AppData\Local\Microsoft\Windows\Temporary Internet Files\Content.Outlook\H07JJAK9\CoIP mit anti-myc beads_IFN-alpha+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14" y="1899107"/>
            <a:ext cx="3399083" cy="32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7943508" y="3263654"/>
            <a:ext cx="146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Ib-myc</a:t>
            </a:r>
            <a:endParaRPr lang="de-DE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-1236586" y="6610769"/>
            <a:ext cx="1081088" cy="2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Calibri" pitchFamily="34" charset="0"/>
            </a:endParaRPr>
          </a:p>
        </p:txBody>
      </p:sp>
      <p:grpSp>
        <p:nvGrpSpPr>
          <p:cNvPr id="20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23" name="Picture 5" descr="HZI_LOGO_S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  <p:sp>
        <p:nvSpPr>
          <p:cNvPr id="3" name="Rechteck 2"/>
          <p:cNvSpPr/>
          <p:nvPr/>
        </p:nvSpPr>
        <p:spPr>
          <a:xfrm>
            <a:off x="1196053" y="1371934"/>
            <a:ext cx="1985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Immunofluorescence</a:t>
            </a:r>
            <a:endParaRPr 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4945060" y="1380343"/>
            <a:ext cx="227677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Co-</a:t>
            </a:r>
            <a:r>
              <a:rPr lang="de-DE" sz="16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Immunoprecipitation</a:t>
            </a:r>
            <a:endParaRPr lang="de-DE" sz="16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561936" y="548688"/>
            <a:ext cx="7563414" cy="4994441"/>
            <a:chOff x="718124" y="-520002"/>
            <a:chExt cx="7563414" cy="4994441"/>
          </a:xfrm>
        </p:grpSpPr>
        <p:sp>
          <p:nvSpPr>
            <p:cNvPr id="11" name="Rechteck 10"/>
            <p:cNvSpPr/>
            <p:nvPr/>
          </p:nvSpPr>
          <p:spPr>
            <a:xfrm>
              <a:off x="1177973" y="-520002"/>
              <a:ext cx="71035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Co-</a:t>
              </a:r>
              <a:r>
                <a:rPr lang="de-DE" sz="1600" b="1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localisation</a:t>
              </a:r>
              <a:r>
                <a:rPr lang="de-DE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and Co-</a:t>
              </a:r>
              <a:r>
                <a:rPr lang="de-DE" sz="1600" b="1" dirty="0" err="1">
                  <a:latin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e-DE" sz="1600" b="1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mmunoprecipitation</a:t>
              </a:r>
              <a:r>
                <a:rPr lang="de-DE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of </a:t>
              </a:r>
              <a:r>
                <a:rPr lang="de-DE" sz="1600" b="1" dirty="0">
                  <a:latin typeface="Calibri" panose="020F0502020204030204" pitchFamily="34" charset="0"/>
                  <a:cs typeface="Arial" panose="020B0604020202020204" pitchFamily="34" charset="0"/>
                </a:rPr>
                <a:t>IFN </a:t>
              </a:r>
              <a:r>
                <a:rPr lang="el-GR" sz="1600" b="1" dirty="0">
                  <a:latin typeface="Calibri" panose="020F0502020204030204" pitchFamily="34" charset="0"/>
                  <a:cs typeface="Arial" panose="020B0604020202020204" pitchFamily="34" charset="0"/>
                </a:rPr>
                <a:t>α</a:t>
              </a:r>
              <a:r>
                <a:rPr lang="de-DE" sz="1600" b="1" dirty="0">
                  <a:latin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de-DE" sz="1600" b="1" dirty="0" err="1">
                  <a:latin typeface="Calibri" panose="020F0502020204030204" pitchFamily="34" charset="0"/>
                  <a:cs typeface="Arial" panose="020B0604020202020204" pitchFamily="34" charset="0"/>
                </a:rPr>
                <a:t>Strep</a:t>
              </a:r>
              <a:r>
                <a:rPr lang="de-DE" sz="1600" b="1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tag and intrabody-</a:t>
              </a:r>
              <a:r>
                <a:rPr lang="de-DE" sz="1600" b="1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myc</a:t>
              </a:r>
              <a:r>
                <a:rPr lang="de-DE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in HEK293 </a:t>
              </a:r>
              <a:r>
                <a:rPr lang="de-DE" sz="1600" b="1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cells</a:t>
              </a:r>
              <a:r>
                <a:rPr lang="de-DE" sz="16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. </a:t>
              </a:r>
            </a:p>
            <a:p>
              <a:pPr algn="just"/>
              <a:endParaRPr lang="de-DE" sz="1400" b="1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endParaRPr lang="de-DE" sz="1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1078751" y="289984"/>
              <a:ext cx="3348384" cy="3876678"/>
              <a:chOff x="1049809" y="-106280"/>
              <a:chExt cx="3348384" cy="3876678"/>
            </a:xfrm>
          </p:grpSpPr>
          <p:pic>
            <p:nvPicPr>
              <p:cNvPr id="4" name="Grafik 3" descr="G:\HZI\Immunfluoreszenz Fotos\Mario Köster\Versuch2\05-02-14 IFN IFN-IBalles1.jp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1850" y="986710"/>
                <a:ext cx="3096343" cy="27836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1049809" y="-106280"/>
                <a:ext cx="8139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I</a:t>
                </a:r>
                <a:endParaRPr lang="de-DE" b="1" dirty="0"/>
              </a:p>
            </p:txBody>
          </p:sp>
        </p:grpSp>
        <p:sp>
          <p:nvSpPr>
            <p:cNvPr id="16" name="Textfeld 15"/>
            <p:cNvSpPr txBox="1"/>
            <p:nvPr/>
          </p:nvSpPr>
          <p:spPr>
            <a:xfrm>
              <a:off x="1301850" y="1385031"/>
              <a:ext cx="236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A</a:t>
              </a:r>
              <a:r>
                <a:rPr lang="de-DE" dirty="0" smtClean="0"/>
                <a:t>A</a:t>
              </a:r>
              <a:endParaRPr lang="de-DE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888233" y="1385031"/>
              <a:ext cx="23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B</a:t>
              </a:r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346075" y="2774818"/>
              <a:ext cx="236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C</a:t>
              </a:r>
              <a:r>
                <a:rPr lang="de-DE" dirty="0" smtClean="0"/>
                <a:t>A</a:t>
              </a:r>
              <a:endParaRPr lang="de-DE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888233" y="2767292"/>
              <a:ext cx="23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D</a:t>
              </a:r>
              <a:endParaRPr lang="de-DE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23621" y="1385031"/>
              <a:ext cx="5293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latin typeface="Calibri" panose="020F0502020204030204" pitchFamily="34" charset="0"/>
                  <a:cs typeface="Arial" panose="020B0604020202020204" pitchFamily="34" charset="0"/>
                </a:rPr>
                <a:t>IFN</a:t>
              </a:r>
              <a:r>
                <a:rPr lang="el-GR" sz="1400" dirty="0">
                  <a:latin typeface="Calibri" panose="020F0502020204030204" pitchFamily="34" charset="0"/>
                  <a:cs typeface="Arial" panose="020B0604020202020204" pitchFamily="34" charset="0"/>
                </a:rPr>
                <a:t>α</a:t>
              </a:r>
              <a:endParaRPr lang="de-DE" sz="1400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836477" y="1010905"/>
              <a:ext cx="16930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>
                  <a:latin typeface="Calibri" panose="020F0502020204030204" pitchFamily="34" charset="0"/>
                  <a:cs typeface="Arial" panose="020B0604020202020204" pitchFamily="34" charset="0"/>
                </a:rPr>
                <a:t>IFN</a:t>
              </a:r>
              <a:r>
                <a:rPr lang="el-GR" sz="1400" dirty="0">
                  <a:latin typeface="Calibri" panose="020F0502020204030204" pitchFamily="34" charset="0"/>
                  <a:cs typeface="Arial" panose="020B0604020202020204" pitchFamily="34" charset="0"/>
                </a:rPr>
                <a:t>α</a:t>
              </a:r>
              <a:r>
                <a:rPr lang="de-DE" sz="1400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intrabody</a:t>
              </a:r>
              <a:endParaRPr lang="de-DE" sz="1400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718124" y="2755552"/>
              <a:ext cx="5180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Dapi</a:t>
              </a:r>
              <a:endParaRPr lang="de-DE" sz="1400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857744" y="4166662"/>
              <a:ext cx="7422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err="1">
                  <a:latin typeface="Calibri" panose="020F0502020204030204" pitchFamily="34" charset="0"/>
                  <a:cs typeface="Arial" panose="020B0604020202020204" pitchFamily="34" charset="0"/>
                </a:rPr>
                <a:t>Overlay</a:t>
              </a:r>
              <a:endParaRPr lang="de-DE" sz="1400" dirty="0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655959" y="5544848"/>
            <a:ext cx="806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Colocalization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and Co-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immunoprecipitation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indicates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formation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of IFN </a:t>
            </a:r>
            <a: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de-DE" dirty="0" err="1">
                <a:latin typeface="Calibri" panose="020F0502020204030204" pitchFamily="34" charset="0"/>
                <a:cs typeface="Arial" panose="020B0604020202020204" pitchFamily="34" charset="0"/>
              </a:rPr>
              <a:t>Strep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 tag and 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intrabody-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myc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intracellular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binding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in HEK293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cells</a:t>
            </a:r>
            <a:endParaRPr lang="de-DE" dirty="0"/>
          </a:p>
        </p:txBody>
      </p:sp>
      <p:cxnSp>
        <p:nvCxnSpPr>
          <p:cNvPr id="35" name="Gerade Verbindung mit Pfeil 34"/>
          <p:cNvCxnSpPr/>
          <p:nvPr/>
        </p:nvCxnSpPr>
        <p:spPr>
          <a:xfrm flipH="1">
            <a:off x="7992319" y="3181618"/>
            <a:ext cx="36016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7992319" y="4815270"/>
            <a:ext cx="36016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 rot="20025575">
            <a:off x="7791345" y="1646715"/>
            <a:ext cx="20599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25664" cy="444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03770" y="5486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Immunofluorescence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Staining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reporter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eGFP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l-G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IFN</a:t>
            </a:r>
            <a:r>
              <a:rPr lang="el-G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intrabody in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stable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intrabody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expressing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RAW 264.7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macrophages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9" name="Picture 5" descr="HZI_LOGO_S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547664" y="60212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Immunofluorescence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clearly</a:t>
            </a:r>
            <a:r>
              <a:rPr lang="de-DE" dirty="0" smtClean="0"/>
              <a:t> </a:t>
            </a:r>
            <a:r>
              <a:rPr lang="de-DE" dirty="0" err="1" smtClean="0"/>
              <a:t>co</a:t>
            </a:r>
            <a:r>
              <a:rPr lang="de-DE" dirty="0" smtClean="0"/>
              <a:t>-expression of </a:t>
            </a:r>
            <a:r>
              <a:rPr lang="de-DE" dirty="0" err="1" smtClean="0"/>
              <a:t>eGFP</a:t>
            </a:r>
            <a:r>
              <a:rPr lang="de-DE" dirty="0" smtClean="0"/>
              <a:t> and </a:t>
            </a:r>
            <a: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 IFN</a:t>
            </a:r>
            <a: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intrabody in RAW 264.7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cells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946376" y="1599922"/>
            <a:ext cx="4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3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42560"/>
              </p:ext>
            </p:extLst>
          </p:nvPr>
        </p:nvGraphicFramePr>
        <p:xfrm>
          <a:off x="1631154" y="1150019"/>
          <a:ext cx="6767513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Prism 6" r:id="rId3" imgW="6151838" imgH="3982223" progId="Prism6.Document">
                  <p:embed/>
                </p:oleObj>
              </mc:Choice>
              <mc:Fallback>
                <p:oleObj name="Prism 6" r:id="rId3" imgW="6151838" imgH="3982223" progId="Prism6.Document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154" y="1150019"/>
                        <a:ext cx="6767513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775998" y="551723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Anti-Interferon </a:t>
            </a:r>
            <a: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 intrabody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inhibits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secretion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of IFN-</a:t>
            </a:r>
            <a: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in RAW 264.7 </a:t>
            </a:r>
            <a:r>
              <a:rPr lang="de-DE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macrophages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de-DE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8" name="Picture 5" descr="HZI_LOGO_S_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859088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Detection</a:t>
            </a:r>
            <a:r>
              <a:rPr lang="de-DE" b="1" dirty="0" smtClean="0"/>
              <a:t> of IFN-</a:t>
            </a:r>
            <a:r>
              <a:rPr lang="el-G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stable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intrabody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expressing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RAW 264.7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macrophages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after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stimulation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poly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(I:C)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73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95936" y="747469"/>
            <a:ext cx="98650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Summary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66679" y="1347633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</a:pPr>
            <a:r>
              <a:rPr lang="de-DE" dirty="0"/>
              <a:t>● </a:t>
            </a:r>
            <a:r>
              <a:rPr lang="de-DE" dirty="0" smtClean="0"/>
              <a:t>New anti-IFN-</a:t>
            </a:r>
            <a:r>
              <a:rPr lang="el-GR" dirty="0" smtClean="0"/>
              <a:t>α</a:t>
            </a:r>
            <a:r>
              <a:rPr lang="de-DE" dirty="0" smtClean="0"/>
              <a:t> intrabody </a:t>
            </a:r>
            <a:r>
              <a:rPr lang="de-DE" dirty="0" err="1" smtClean="0"/>
              <a:t>recognizing</a:t>
            </a:r>
            <a:r>
              <a:rPr lang="de-DE" dirty="0" smtClean="0"/>
              <a:t> </a:t>
            </a:r>
            <a:r>
              <a:rPr lang="de-DE" dirty="0" err="1" smtClean="0">
                <a:cs typeface="Arial" panose="020B0604020202020204" pitchFamily="34" charset="0"/>
              </a:rPr>
              <a:t>mouse</a:t>
            </a:r>
            <a:r>
              <a:rPr lang="de-DE" dirty="0" smtClean="0">
                <a:cs typeface="Arial" panose="020B0604020202020204" pitchFamily="34" charset="0"/>
              </a:rPr>
              <a:t> IFN </a:t>
            </a:r>
            <a:r>
              <a:rPr lang="el-GR" dirty="0" smtClean="0">
                <a:cs typeface="Arial" panose="020B0604020202020204" pitchFamily="34" charset="0"/>
              </a:rPr>
              <a:t>α</a:t>
            </a:r>
            <a:r>
              <a:rPr lang="de-DE" dirty="0" smtClean="0">
                <a:cs typeface="Arial" panose="020B0604020202020204" pitchFamily="34" charset="0"/>
              </a:rPr>
              <a:t> </a:t>
            </a:r>
            <a:r>
              <a:rPr lang="de-DE" dirty="0" err="1" smtClean="0">
                <a:cs typeface="Arial" panose="020B0604020202020204" pitchFamily="34" charset="0"/>
              </a:rPr>
              <a:t>subtypes</a:t>
            </a:r>
            <a:r>
              <a:rPr lang="de-DE" dirty="0" smtClean="0">
                <a:cs typeface="Arial" panose="020B0604020202020204" pitchFamily="34" charset="0"/>
              </a:rPr>
              <a:t> 1, 2, 4 and 6 </a:t>
            </a:r>
            <a:r>
              <a:rPr lang="de-DE" dirty="0" err="1" smtClean="0">
                <a:cs typeface="Arial" panose="020B0604020202020204" pitchFamily="34" charset="0"/>
              </a:rPr>
              <a:t>inhibits</a:t>
            </a:r>
            <a:r>
              <a:rPr lang="de-DE" dirty="0" smtClean="0">
                <a:cs typeface="Arial" panose="020B0604020202020204" pitchFamily="34" charset="0"/>
              </a:rPr>
              <a:t> IFN </a:t>
            </a:r>
            <a:r>
              <a:rPr lang="el-GR" dirty="0" smtClean="0">
                <a:cs typeface="Arial" panose="020B0604020202020204" pitchFamily="34" charset="0"/>
              </a:rPr>
              <a:t>α</a:t>
            </a:r>
            <a:r>
              <a:rPr lang="de-DE" dirty="0" smtClean="0">
                <a:cs typeface="Arial" panose="020B0604020202020204" pitchFamily="34" charset="0"/>
              </a:rPr>
              <a:t> </a:t>
            </a:r>
            <a:r>
              <a:rPr lang="de-DE" dirty="0" err="1" smtClean="0">
                <a:cs typeface="Arial" panose="020B0604020202020204" pitchFamily="34" charset="0"/>
              </a:rPr>
              <a:t>secretion</a:t>
            </a:r>
            <a:r>
              <a:rPr lang="de-DE" dirty="0" smtClean="0">
                <a:cs typeface="Arial" panose="020B0604020202020204" pitchFamily="34" charset="0"/>
              </a:rPr>
              <a:t> in RAW 264.7 </a:t>
            </a:r>
            <a:r>
              <a:rPr lang="de-DE" dirty="0" err="1" smtClean="0">
                <a:cs typeface="Arial" panose="020B0604020202020204" pitchFamily="34" charset="0"/>
              </a:rPr>
              <a:t>macrophages</a:t>
            </a:r>
            <a:endParaRPr lang="de-DE" dirty="0" smtClean="0"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</a:pPr>
            <a:endParaRPr lang="de-DE" dirty="0" smtClean="0"/>
          </a:p>
          <a:p>
            <a:pPr marL="180975" indent="-180975">
              <a:lnSpc>
                <a:spcPct val="150000"/>
              </a:lnSpc>
            </a:pPr>
            <a:r>
              <a:rPr lang="de-DE" dirty="0" smtClean="0"/>
              <a:t>● c DNA of anti-IFN-</a:t>
            </a:r>
            <a:r>
              <a:rPr lang="el-GR" dirty="0"/>
              <a:t>α</a:t>
            </a:r>
            <a:r>
              <a:rPr lang="de-DE" dirty="0"/>
              <a:t> </a:t>
            </a:r>
            <a:r>
              <a:rPr lang="de-DE" dirty="0" smtClean="0"/>
              <a:t>intrabody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cloned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ES 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transfect</a:t>
            </a:r>
            <a:r>
              <a:rPr lang="de-DE" dirty="0" smtClean="0"/>
              <a:t> </a:t>
            </a:r>
            <a:r>
              <a:rPr lang="de-DE" dirty="0" err="1" smtClean="0"/>
              <a:t>embryonic</a:t>
            </a:r>
            <a:r>
              <a:rPr lang="de-DE" dirty="0" smtClean="0"/>
              <a:t> </a:t>
            </a:r>
            <a:r>
              <a:rPr lang="de-DE" dirty="0" err="1" smtClean="0"/>
              <a:t>stem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r>
              <a:rPr lang="de-DE" dirty="0" smtClean="0"/>
              <a:t> and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transgenic</a:t>
            </a:r>
            <a:r>
              <a:rPr lang="de-DE" dirty="0" smtClean="0"/>
              <a:t> intrabody </a:t>
            </a:r>
            <a:r>
              <a:rPr lang="de-DE" dirty="0" err="1" smtClean="0"/>
              <a:t>mice</a:t>
            </a:r>
            <a:r>
              <a:rPr lang="de-DE" dirty="0" smtClean="0"/>
              <a:t>   </a:t>
            </a:r>
            <a:endParaRPr lang="de-DE" dirty="0" smtClean="0"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</a:pPr>
            <a:endParaRPr lang="de-DE" dirty="0">
              <a:cs typeface="Arial" panose="020B0604020202020204" pitchFamily="34" charset="0"/>
            </a:endParaRPr>
          </a:p>
          <a:p>
            <a:r>
              <a:rPr lang="de-DE" dirty="0" smtClean="0">
                <a:cs typeface="Arial" panose="020B0604020202020204" pitchFamily="34" charset="0"/>
              </a:rPr>
              <a:t>  </a:t>
            </a:r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6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7" name="Picture 5" descr="HZI_LOGO_S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702497" y="4042023"/>
            <a:ext cx="64807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Literature</a:t>
            </a:r>
            <a:r>
              <a:rPr lang="de-DE" b="1" dirty="0"/>
              <a:t>: </a:t>
            </a:r>
            <a:endParaRPr lang="de-DE" b="1" dirty="0" smtClean="0"/>
          </a:p>
          <a:p>
            <a:endParaRPr lang="de-DE" sz="1400" dirty="0" smtClean="0"/>
          </a:p>
          <a:p>
            <a:r>
              <a:rPr lang="de-DE" sz="1400" dirty="0" smtClean="0"/>
              <a:t>Marschall </a:t>
            </a:r>
            <a:r>
              <a:rPr lang="de-DE" sz="1400" dirty="0"/>
              <a:t>AL, Dübel S, Böldicke T</a:t>
            </a:r>
            <a:r>
              <a:rPr lang="de-DE" sz="1400" dirty="0" smtClean="0"/>
              <a:t>. </a:t>
            </a:r>
            <a:r>
              <a:rPr lang="de-DE" sz="1400" dirty="0" err="1" smtClean="0"/>
              <a:t>Recent</a:t>
            </a:r>
            <a:r>
              <a:rPr lang="de-DE" sz="1400" dirty="0" smtClean="0"/>
              <a:t> </a:t>
            </a:r>
            <a:r>
              <a:rPr lang="de-DE" sz="1400" dirty="0" err="1" smtClean="0"/>
              <a:t>Advances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ER </a:t>
            </a:r>
            <a:r>
              <a:rPr lang="de-DE" sz="1400" dirty="0" err="1" smtClean="0"/>
              <a:t>targeted</a:t>
            </a:r>
            <a:r>
              <a:rPr lang="de-DE" sz="1400" dirty="0" smtClean="0"/>
              <a:t> Intrabodies. </a:t>
            </a:r>
            <a:r>
              <a:rPr lang="de-DE" sz="1400" dirty="0" err="1" smtClean="0"/>
              <a:t>Adv</a:t>
            </a:r>
            <a:r>
              <a:rPr lang="de-DE" sz="1400" dirty="0" smtClean="0"/>
              <a:t> </a:t>
            </a:r>
            <a:r>
              <a:rPr lang="de-DE" sz="1400" dirty="0" err="1"/>
              <a:t>Exp</a:t>
            </a:r>
            <a:r>
              <a:rPr lang="de-DE" sz="1400" dirty="0"/>
              <a:t> </a:t>
            </a:r>
            <a:r>
              <a:rPr lang="de-DE" sz="1400" dirty="0" err="1"/>
              <a:t>Med</a:t>
            </a:r>
            <a:r>
              <a:rPr lang="de-DE" sz="1400" dirty="0"/>
              <a:t> </a:t>
            </a:r>
            <a:r>
              <a:rPr lang="de-DE" sz="1400" dirty="0" err="1"/>
              <a:t>Biol</a:t>
            </a:r>
            <a:r>
              <a:rPr lang="de-DE" sz="1400" dirty="0"/>
              <a:t>. 2016;917:77-93. </a:t>
            </a:r>
            <a:r>
              <a:rPr lang="de-DE" sz="1400" dirty="0" err="1"/>
              <a:t>doi</a:t>
            </a:r>
            <a:r>
              <a:rPr lang="de-DE" sz="1400" dirty="0"/>
              <a:t>: 10.1007/978-3-319-32805-8_5</a:t>
            </a:r>
            <a:r>
              <a:rPr lang="de-DE" sz="1400" dirty="0" smtClean="0"/>
              <a:t>.</a:t>
            </a:r>
          </a:p>
          <a:p>
            <a:endParaRPr lang="de-DE" sz="1400" dirty="0"/>
          </a:p>
          <a:p>
            <a:r>
              <a:rPr lang="de-DE" sz="1400" dirty="0"/>
              <a:t>Marschall AL, Dübel S, Böldicke T</a:t>
            </a:r>
            <a:r>
              <a:rPr lang="de-DE" sz="1400" dirty="0" smtClean="0"/>
              <a:t>. </a:t>
            </a:r>
            <a:r>
              <a:rPr lang="de-DE" sz="1400" dirty="0" err="1" smtClean="0"/>
              <a:t>Specific</a:t>
            </a:r>
            <a:r>
              <a:rPr lang="de-DE" sz="1400" dirty="0" smtClean="0"/>
              <a:t> in vivo knockdown of </a:t>
            </a:r>
            <a:r>
              <a:rPr lang="de-DE" sz="1400" dirty="0" err="1" smtClean="0"/>
              <a:t>protein</a:t>
            </a:r>
            <a:r>
              <a:rPr lang="de-DE" sz="1400" dirty="0" smtClean="0"/>
              <a:t> </a:t>
            </a:r>
            <a:r>
              <a:rPr lang="de-DE" sz="1400" dirty="0" err="1" smtClean="0"/>
              <a:t>function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intrabodies. </a:t>
            </a:r>
            <a:r>
              <a:rPr lang="de-DE" sz="1400" dirty="0" err="1" smtClean="0"/>
              <a:t>MAbs</a:t>
            </a:r>
            <a:r>
              <a:rPr lang="de-DE" sz="1400" dirty="0"/>
              <a:t>. 2015;7(6):1010-35. </a:t>
            </a:r>
            <a:r>
              <a:rPr lang="de-DE" sz="1400" dirty="0" err="1"/>
              <a:t>doi</a:t>
            </a:r>
            <a:r>
              <a:rPr lang="de-DE" sz="1400" dirty="0"/>
              <a:t>: 10.1080/19420862.2015.1076601. </a:t>
            </a:r>
            <a:endParaRPr lang="de-DE" sz="1400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3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65150" y="404813"/>
            <a:ext cx="345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 b="1" dirty="0" err="1" smtClean="0">
                <a:latin typeface="Calibri" panose="020F0502020204030204" pitchFamily="34" charset="0"/>
                <a:cs typeface="Arial" pitchFamily="34" charset="0"/>
              </a:rPr>
              <a:t>Collaborations</a:t>
            </a:r>
            <a:endParaRPr lang="de-DE" sz="24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6022" y="1779053"/>
            <a:ext cx="4144963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 dirty="0">
                <a:latin typeface="Calibri" panose="020F0502020204030204" pitchFamily="34" charset="0"/>
                <a:cs typeface="Arial" pitchFamily="34" charset="0"/>
              </a:rPr>
              <a:t>Carsten J. </a:t>
            </a:r>
            <a:r>
              <a:rPr lang="de-DE" sz="1600" dirty="0" err="1">
                <a:latin typeface="Calibri" panose="020F0502020204030204" pitchFamily="34" charset="0"/>
                <a:cs typeface="Arial" pitchFamily="34" charset="0"/>
              </a:rPr>
              <a:t>Kirschning</a:t>
            </a:r>
            <a:r>
              <a:rPr lang="de-DE" sz="1600" dirty="0">
                <a:latin typeface="Calibri" panose="020F0502020204030204" pitchFamily="34" charset="0"/>
                <a:cs typeface="Arial" pitchFamily="34" charset="0"/>
              </a:rPr>
              <a:t> (Uni-Essen) 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Ludger </a:t>
            </a:r>
            <a:r>
              <a:rPr lang="de-DE" sz="1600" dirty="0" err="1" smtClean="0">
                <a:latin typeface="Calibri" panose="020F0502020204030204" pitchFamily="34" charset="0"/>
                <a:cs typeface="Arial" pitchFamily="34" charset="0"/>
              </a:rPr>
              <a:t>Grosse-Hovest</a:t>
            </a: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cs typeface="Arial" pitchFamily="34" charset="0"/>
              </a:rPr>
              <a:t>(Tübingen)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Stefan Dübel (TU-Braunschweig)</a:t>
            </a:r>
            <a:endParaRPr lang="de-DE" sz="1600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600" b="1" dirty="0" smtClean="0">
                <a:latin typeface="Calibri" panose="020F0502020204030204" pitchFamily="34" charset="0"/>
                <a:cs typeface="Arial" pitchFamily="34" charset="0"/>
              </a:rPr>
              <a:t>HZI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dirty="0">
                <a:latin typeface="Calibri" panose="020F0502020204030204" pitchFamily="34" charset="0"/>
                <a:cs typeface="Arial" pitchFamily="34" charset="0"/>
              </a:rPr>
              <a:t>Joop Van den Heuvel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Dagmar Wirth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Andrea </a:t>
            </a:r>
            <a:r>
              <a:rPr lang="de-DE" sz="1600" dirty="0">
                <a:latin typeface="Calibri" panose="020F0502020204030204" pitchFamily="34" charset="0"/>
                <a:cs typeface="Arial" pitchFamily="34" charset="0"/>
              </a:rPr>
              <a:t>Kröger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Konrad Büssow</a:t>
            </a:r>
            <a:endParaRPr lang="de-DE" sz="1600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1600" dirty="0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dirty="0">
              <a:latin typeface="Comic Sans MS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59338" y="1412875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932363" y="1646238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20486" name="Textfeld 6"/>
          <p:cNvSpPr txBox="1">
            <a:spLocks noChangeArrowheads="1"/>
          </p:cNvSpPr>
          <p:nvPr/>
        </p:nvSpPr>
        <p:spPr bwMode="auto">
          <a:xfrm>
            <a:off x="4776911" y="1811338"/>
            <a:ext cx="374491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 b="1" dirty="0" err="1" smtClean="0">
                <a:latin typeface="Calibri" panose="020F0502020204030204" pitchFamily="34" charset="0"/>
                <a:cs typeface="Arial" pitchFamily="34" charset="0"/>
              </a:rPr>
              <a:t>Students</a:t>
            </a:r>
            <a:endParaRPr lang="de-DE" sz="16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Claudia Harting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Oliver Backhaus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Sabine Luu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Paul Prentkowski</a:t>
            </a:r>
            <a:endParaRPr lang="de-DE" sz="1600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1600" b="1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600" b="1" dirty="0" smtClean="0">
                <a:latin typeface="Calibri" panose="020F0502020204030204" pitchFamily="34" charset="0"/>
                <a:cs typeface="Arial" pitchFamily="34" charset="0"/>
              </a:rPr>
              <a:t>Technical </a:t>
            </a:r>
            <a:r>
              <a:rPr lang="de-DE" sz="1600" b="1" dirty="0" err="1" smtClean="0">
                <a:latin typeface="Calibri" panose="020F0502020204030204" pitchFamily="34" charset="0"/>
                <a:cs typeface="Arial" pitchFamily="34" charset="0"/>
              </a:rPr>
              <a:t>Assistant</a:t>
            </a:r>
            <a:endParaRPr lang="de-DE" sz="16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latin typeface="Calibri" panose="020F0502020204030204" pitchFamily="34" charset="0"/>
                <a:cs typeface="Arial" pitchFamily="34" charset="0"/>
              </a:rPr>
              <a:t>Astrid </a:t>
            </a:r>
            <a:r>
              <a:rPr lang="de-DE" sz="1600" dirty="0">
                <a:latin typeface="Calibri" panose="020F0502020204030204" pitchFamily="34" charset="0"/>
                <a:cs typeface="Arial" pitchFamily="34" charset="0"/>
              </a:rPr>
              <a:t>Hans</a:t>
            </a:r>
          </a:p>
          <a:p>
            <a:pPr eaLnBrk="1" hangingPunct="1"/>
            <a:endParaRPr lang="de-DE" sz="1600" dirty="0">
              <a:cs typeface="Arial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-1236586" y="6610769"/>
            <a:ext cx="1081088" cy="2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Calibri" pitchFamily="34" charset="0"/>
            </a:endParaRPr>
          </a:p>
        </p:txBody>
      </p:sp>
      <p:grpSp>
        <p:nvGrpSpPr>
          <p:cNvPr id="8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9" name="Picture 5" descr="HZI_LOGO_S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96454" y="2204865"/>
            <a:ext cx="1282086" cy="579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563887" y="2204865"/>
            <a:ext cx="720775" cy="961198"/>
          </a:xfrm>
          <a:prstGeom prst="rect">
            <a:avLst/>
          </a:prstGeom>
          <a:solidFill>
            <a:srgbClr val="FCDDC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90836" y="349845"/>
            <a:ext cx="7659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latin typeface="Calibri" panose="020F0502020204030204" pitchFamily="34" charset="0"/>
                <a:cs typeface="Arial" pitchFamily="34" charset="0"/>
              </a:rPr>
              <a:t>Intrabodies </a:t>
            </a:r>
            <a:r>
              <a:rPr lang="de-DE" sz="2400" b="1" dirty="0" err="1">
                <a:latin typeface="Calibri" panose="020F0502020204030204" pitchFamily="34" charset="0"/>
                <a:cs typeface="Arial" pitchFamily="34" charset="0"/>
              </a:rPr>
              <a:t>targeted</a:t>
            </a:r>
            <a:r>
              <a:rPr lang="de-DE" sz="2400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Arial" pitchFamily="34" charset="0"/>
              </a:rPr>
              <a:t>to</a:t>
            </a:r>
            <a:r>
              <a:rPr lang="de-DE" sz="2400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Arial" pitchFamily="34" charset="0"/>
              </a:rPr>
              <a:t>subcellular</a:t>
            </a:r>
            <a:r>
              <a:rPr lang="de-DE" sz="2400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Arial" pitchFamily="34" charset="0"/>
              </a:rPr>
              <a:t>compartments</a:t>
            </a:r>
            <a:endParaRPr lang="de-DE" sz="24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192588" y="6040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069605" y="5858472"/>
            <a:ext cx="494282" cy="27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33587" r="71320" b="47037"/>
          <a:stretch/>
        </p:blipFill>
        <p:spPr bwMode="auto">
          <a:xfrm>
            <a:off x="7714074" y="1264163"/>
            <a:ext cx="1017038" cy="111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uppieren 20"/>
          <p:cNvGrpSpPr/>
          <p:nvPr/>
        </p:nvGrpSpPr>
        <p:grpSpPr>
          <a:xfrm>
            <a:off x="7775365" y="3026255"/>
            <a:ext cx="1000058" cy="1067949"/>
            <a:chOff x="3624803" y="2204864"/>
            <a:chExt cx="814043" cy="923933"/>
          </a:xfrm>
        </p:grpSpPr>
        <p:pic>
          <p:nvPicPr>
            <p:cNvPr id="22" name="Picture 2" descr="C:\Users\tbo\AppData\Local\Microsoft\Windows\Temporary Internet Files\Content.Outlook\H07JJAK9\Nanobodies_Fig_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1" t="22424" r="31866" b="72901"/>
            <a:stretch/>
          </p:blipFill>
          <p:spPr bwMode="auto">
            <a:xfrm>
              <a:off x="3624803" y="2204864"/>
              <a:ext cx="633064" cy="923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3862782" y="275946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Nb</a:t>
              </a:r>
              <a:endParaRPr lang="de-DE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893586" y="24821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scFv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73511" y="3980064"/>
            <a:ext cx="169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+mj-lt"/>
                <a:cs typeface="Arial" panose="020B0604020202020204" pitchFamily="34" charset="0"/>
              </a:rPr>
              <a:t>Camelid</a:t>
            </a:r>
            <a:r>
              <a:rPr lang="de-DE" sz="1600" dirty="0" smtClean="0">
                <a:latin typeface="+mj-lt"/>
                <a:cs typeface="Arial" panose="020B0604020202020204" pitchFamily="34" charset="0"/>
              </a:rPr>
              <a:t> VHH</a:t>
            </a:r>
          </a:p>
          <a:p>
            <a:r>
              <a:rPr lang="de-DE" sz="1600" dirty="0" smtClean="0">
                <a:latin typeface="+mj-lt"/>
                <a:cs typeface="Arial" panose="020B0604020202020204" pitchFamily="34" charset="0"/>
              </a:rPr>
              <a:t>Human VH</a:t>
            </a:r>
          </a:p>
          <a:p>
            <a:r>
              <a:rPr lang="de-DE" sz="1600" dirty="0" smtClean="0">
                <a:latin typeface="+mj-lt"/>
                <a:cs typeface="Arial" panose="020B0604020202020204" pitchFamily="34" charset="0"/>
              </a:rPr>
              <a:t>Human VL</a:t>
            </a:r>
            <a:endParaRPr lang="de-DE" sz="16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328449" y="896404"/>
            <a:ext cx="5834063" cy="5403850"/>
            <a:chOff x="1328449" y="896404"/>
            <a:chExt cx="5834063" cy="5403850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0" b="6483"/>
            <a:stretch>
              <a:fillRect/>
            </a:stretch>
          </p:blipFill>
          <p:spPr bwMode="auto">
            <a:xfrm>
              <a:off x="1328449" y="896404"/>
              <a:ext cx="5834063" cy="540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 descr="C:\Users\tbo\AppData\Local\Microsoft\Windows\Temporary Internet Files\Content.Outlook\H07JJAK9\Nanobodies_Fig_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1" t="22424" r="31866" b="72901"/>
            <a:stretch/>
          </p:blipFill>
          <p:spPr bwMode="auto">
            <a:xfrm>
              <a:off x="2841891" y="5205048"/>
              <a:ext cx="543190" cy="93320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Bogen 22"/>
            <p:cNvSpPr/>
            <p:nvPr/>
          </p:nvSpPr>
          <p:spPr>
            <a:xfrm>
              <a:off x="2960379" y="5307558"/>
              <a:ext cx="218451" cy="288032"/>
            </a:xfrm>
            <a:prstGeom prst="arc">
              <a:avLst/>
            </a:prstGeom>
            <a:ln w="19050">
              <a:solidFill>
                <a:srgbClr val="5D74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7" name="Picture 2" descr="C:\Users\tbo\AppData\Local\Microsoft\Windows\Temporary Internet Files\Content.Outlook\H07JJAK9\Nanobodies_Fig_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1" t="22424" r="31866" b="72901"/>
            <a:stretch/>
          </p:blipFill>
          <p:spPr bwMode="auto">
            <a:xfrm>
              <a:off x="3244396" y="3284984"/>
              <a:ext cx="543190" cy="93320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  <a:extLst/>
          </p:spPr>
        </p:pic>
        <p:sp>
          <p:nvSpPr>
            <p:cNvPr id="3" name="Textfeld 2"/>
            <p:cNvSpPr txBox="1"/>
            <p:nvPr/>
          </p:nvSpPr>
          <p:spPr>
            <a:xfrm>
              <a:off x="3445369" y="3848980"/>
              <a:ext cx="5760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Nb</a:t>
              </a:r>
              <a:endParaRPr lang="de-DE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26" name="Picture 5" descr="HZI_LOGO_S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3018010" y="5805264"/>
            <a:ext cx="5760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91680" y="692934"/>
            <a:ext cx="67687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evelopments which are </a:t>
            </a: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boosting the intrabody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technology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66700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66700"/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ER intrabodies</a:t>
            </a:r>
          </a:p>
          <a:p>
            <a:pPr marL="342900" indent="-342900" algn="just" defTabSz="266700">
              <a:buAutoNum type="arabicPeriod"/>
            </a:pP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defTabSz="266700">
              <a:buAutoNum type="arabicPeriod"/>
              <a:tabLst>
                <a:tab pos="361950" algn="l"/>
              </a:tabLst>
            </a:pPr>
            <a:r>
              <a:rPr lang="en-US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Thousends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 of new </a:t>
            </a:r>
            <a:r>
              <a:rPr lang="en-US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V region antibody genes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are already available 	as an attractive source of </a:t>
            </a:r>
            <a:r>
              <a:rPr lang="en-US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scFv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 fragments for ER 	intrabody 	construction </a:t>
            </a:r>
          </a:p>
          <a:p>
            <a:pPr algn="just" defTabSz="266700">
              <a:tabLst>
                <a:tab pos="361950" algn="l"/>
              </a:tabLst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just" defTabSz="266700">
              <a:tabLst>
                <a:tab pos="361950" algn="l"/>
              </a:tabLst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2.	Sequences from </a:t>
            </a:r>
            <a:r>
              <a:rPr lang="en-US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hybridoma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 cell lines will also be available in 	larger numbers in the future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266700">
              <a:tabLst>
                <a:tab pos="361950" algn="l"/>
              </a:tabLst>
            </a:pPr>
            <a:endParaRPr lang="en-U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266700">
              <a:tabLst>
                <a:tab pos="361950" algn="l"/>
              </a:tabLst>
            </a:pP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Cytosolic intrabodies</a:t>
            </a:r>
          </a:p>
          <a:p>
            <a:pPr marL="342900" indent="-342900" algn="just" defTabSz="266700">
              <a:buAutoNum type="arabicPeriod" startAt="2"/>
              <a:tabLst>
                <a:tab pos="361950" algn="l"/>
              </a:tabLst>
            </a:pPr>
            <a:endParaRPr lang="en-U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266700">
              <a:tabLst>
                <a:tab pos="361950" algn="l"/>
              </a:tabLst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1.	Single domain antibodies can be stable expressed as 	</a:t>
            </a:r>
          </a:p>
          <a:p>
            <a:pPr algn="just" defTabSz="266700">
              <a:tabLst>
                <a:tab pos="361950" algn="l"/>
              </a:tabLst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intrabodies inside the cytoplasm</a:t>
            </a:r>
            <a:endParaRPr lang="de-DE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8" name="Picture 5" descr="HZI_LOGO_S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0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576176"/>
            <a:ext cx="763664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931490" y="5968664"/>
            <a:ext cx="75608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413233" y="62068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ER intrabodies </a:t>
            </a:r>
            <a:r>
              <a:rPr lang="de-DE" sz="2000" dirty="0" err="1" smtClean="0"/>
              <a:t>inhibit</a:t>
            </a:r>
            <a:r>
              <a:rPr lang="de-DE" sz="2000" dirty="0" smtClean="0"/>
              <a:t> </a:t>
            </a:r>
            <a:r>
              <a:rPr lang="de-DE" sz="2000" dirty="0" err="1" smtClean="0"/>
              <a:t>translocation</a:t>
            </a:r>
            <a:r>
              <a:rPr lang="de-DE" sz="2000" dirty="0" smtClean="0"/>
              <a:t> of </a:t>
            </a:r>
            <a:r>
              <a:rPr lang="de-DE" sz="2000" dirty="0" err="1" smtClean="0"/>
              <a:t>targets</a:t>
            </a:r>
            <a:r>
              <a:rPr lang="de-DE" sz="2000" dirty="0" smtClean="0"/>
              <a:t> </a:t>
            </a:r>
            <a:r>
              <a:rPr lang="de-DE" sz="2000" dirty="0" err="1" smtClean="0"/>
              <a:t>passing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ER</a:t>
            </a:r>
            <a:endParaRPr lang="de-DE" sz="2000" dirty="0"/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12" name="Picture 5" descr="HZI_LOGO_S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7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36" b="47404"/>
          <a:stretch/>
        </p:blipFill>
        <p:spPr>
          <a:xfrm>
            <a:off x="287671" y="1628799"/>
            <a:ext cx="8856329" cy="36004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07824" y="4149080"/>
            <a:ext cx="284218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997353" y="4663090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699792" y="3951640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699792" y="4392491"/>
            <a:ext cx="2304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23700" y="2420888"/>
            <a:ext cx="180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294008" y="2975654"/>
            <a:ext cx="2779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77427" y="486813"/>
            <a:ext cx="867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Generation of </a:t>
            </a:r>
            <a:r>
              <a:rPr lang="de-DE" sz="2000" dirty="0" err="1" smtClean="0"/>
              <a:t>scFv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phage</a:t>
            </a:r>
            <a:r>
              <a:rPr lang="de-DE" sz="2000" dirty="0" smtClean="0"/>
              <a:t> </a:t>
            </a:r>
            <a:r>
              <a:rPr lang="de-DE" sz="2000" dirty="0" err="1" smtClean="0"/>
              <a:t>display</a:t>
            </a:r>
            <a:r>
              <a:rPr lang="de-DE" sz="2000" dirty="0" smtClean="0"/>
              <a:t> ab </a:t>
            </a:r>
            <a:r>
              <a:rPr lang="de-DE" sz="2000" dirty="0" err="1" smtClean="0"/>
              <a:t>repertoires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hybridoma</a:t>
            </a:r>
            <a:r>
              <a:rPr lang="de-DE" sz="2000" dirty="0" smtClean="0"/>
              <a:t> </a:t>
            </a:r>
            <a:r>
              <a:rPr lang="de-DE" sz="2000" dirty="0" err="1" smtClean="0"/>
              <a:t>clone</a:t>
            </a:r>
            <a:endParaRPr lang="de-D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06304"/>
            <a:ext cx="1202271" cy="83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635896" y="3951640"/>
            <a:ext cx="259228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139952" y="3270338"/>
            <a:ext cx="432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16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17" name="Picture 5" descr="HZI_LOGO_S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92" y="1422887"/>
            <a:ext cx="1592802" cy="111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6" t="44106" r="-2400"/>
          <a:stretch/>
        </p:blipFill>
        <p:spPr>
          <a:xfrm>
            <a:off x="3275856" y="2924944"/>
            <a:ext cx="3340358" cy="313934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131840" y="3506634"/>
            <a:ext cx="530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059832" y="539009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91880" y="278092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75856" y="5301208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496992" y="2550208"/>
            <a:ext cx="0" cy="36933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355976" y="4779309"/>
            <a:ext cx="19786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4494869" y="4753431"/>
            <a:ext cx="0" cy="23114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981843" y="67035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Generation of ER intrabody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i="1" dirty="0" smtClean="0"/>
              <a:t>in vitro </a:t>
            </a:r>
            <a:r>
              <a:rPr lang="de-DE" sz="2000" dirty="0" smtClean="0"/>
              <a:t>knockdown in </a:t>
            </a:r>
            <a:r>
              <a:rPr lang="de-DE" sz="2000" dirty="0" err="1" smtClean="0"/>
              <a:t>mammalian</a:t>
            </a:r>
            <a:r>
              <a:rPr lang="de-DE" sz="2000" dirty="0" smtClean="0"/>
              <a:t> </a:t>
            </a:r>
            <a:r>
              <a:rPr lang="de-DE" sz="2000" dirty="0" err="1" smtClean="0"/>
              <a:t>cells</a:t>
            </a:r>
            <a:endParaRPr lang="de-DE" sz="2000" dirty="0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7" t="70845" r="-2773" b="-70024"/>
          <a:stretch/>
        </p:blipFill>
        <p:spPr>
          <a:xfrm>
            <a:off x="2536726" y="4494617"/>
            <a:ext cx="4443294" cy="6246018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2897814" y="5566134"/>
            <a:ext cx="468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860032" y="539009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132543" y="5705108"/>
            <a:ext cx="38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IB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3949743" y="5294937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4496992" y="4842985"/>
            <a:ext cx="14401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4494869" y="4842985"/>
            <a:ext cx="2123" cy="27390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54" name="Picture 5" descr="HZI_LOGO_S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364088" y="5390094"/>
            <a:ext cx="1296144" cy="360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75758" r="66153" b="16127"/>
          <a:stretch/>
        </p:blipFill>
        <p:spPr bwMode="auto">
          <a:xfrm>
            <a:off x="5320651" y="5386024"/>
            <a:ext cx="1283855" cy="360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00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38" y="1340768"/>
            <a:ext cx="1592802" cy="111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42694" r="45374" b="1342"/>
          <a:stretch/>
        </p:blipFill>
        <p:spPr>
          <a:xfrm>
            <a:off x="3030350" y="2852936"/>
            <a:ext cx="2619375" cy="314325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4318472" y="2483604"/>
            <a:ext cx="0" cy="36933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82717" r="45374" b="1342"/>
          <a:stretch/>
        </p:blipFill>
        <p:spPr>
          <a:xfrm>
            <a:off x="3826752" y="5329928"/>
            <a:ext cx="2619375" cy="89534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35896" y="4797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877893" y="4981818"/>
            <a:ext cx="101003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837836" y="4869160"/>
            <a:ext cx="961272" cy="489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417671" y="510913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318472" y="4869160"/>
            <a:ext cx="0" cy="36933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938275" y="3284984"/>
            <a:ext cx="5050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092822" y="62068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Generation of a </a:t>
            </a:r>
            <a:r>
              <a:rPr lang="de-DE" sz="2000" dirty="0" err="1" smtClean="0"/>
              <a:t>transgenic</a:t>
            </a:r>
            <a:r>
              <a:rPr lang="de-DE" sz="2000" dirty="0" smtClean="0"/>
              <a:t> ER intrabody </a:t>
            </a:r>
            <a:r>
              <a:rPr lang="de-DE" sz="2000" dirty="0" err="1" smtClean="0"/>
              <a:t>mouse</a:t>
            </a:r>
            <a:endParaRPr lang="de-DE" sz="2000" dirty="0"/>
          </a:p>
        </p:txBody>
      </p:sp>
      <p:grpSp>
        <p:nvGrpSpPr>
          <p:cNvPr id="15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16" name="Picture 5" descr="HZI_LOGO_S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" b="24035"/>
          <a:stretch/>
        </p:blipFill>
        <p:spPr>
          <a:xfrm>
            <a:off x="2627784" y="823534"/>
            <a:ext cx="5275714" cy="576144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955006" y="13115"/>
            <a:ext cx="2736365" cy="180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40829" y="247553"/>
            <a:ext cx="252028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348502" y="1637726"/>
            <a:ext cx="2376264" cy="1988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748741" y="1813315"/>
            <a:ext cx="792088" cy="172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56176" y="2780928"/>
            <a:ext cx="38465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389291" y="18864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of </a:t>
            </a:r>
            <a:r>
              <a:rPr lang="de-DE" sz="2000" dirty="0" err="1" smtClean="0"/>
              <a:t>cytosolic</a:t>
            </a:r>
            <a:r>
              <a:rPr lang="de-DE" sz="2000" dirty="0" smtClean="0"/>
              <a:t> </a:t>
            </a:r>
            <a:r>
              <a:rPr lang="de-DE" sz="2000" dirty="0" err="1" smtClean="0"/>
              <a:t>camelid</a:t>
            </a:r>
            <a:r>
              <a:rPr lang="de-DE" sz="2000" dirty="0" smtClean="0"/>
              <a:t> </a:t>
            </a:r>
            <a:r>
              <a:rPr lang="de-DE" sz="2000" dirty="0" err="1" smtClean="0"/>
              <a:t>single</a:t>
            </a:r>
            <a:r>
              <a:rPr lang="de-DE" sz="2000" dirty="0" smtClean="0"/>
              <a:t> </a:t>
            </a:r>
            <a:r>
              <a:rPr lang="de-DE" sz="2000" dirty="0" err="1" smtClean="0"/>
              <a:t>domain</a:t>
            </a:r>
            <a:r>
              <a:rPr lang="de-DE" sz="2000" dirty="0" smtClean="0"/>
              <a:t> </a:t>
            </a:r>
            <a:r>
              <a:rPr lang="de-DE" sz="2000" dirty="0" err="1" smtClean="0"/>
              <a:t>antibodies</a:t>
            </a:r>
            <a:r>
              <a:rPr lang="de-DE" sz="2000" dirty="0" smtClean="0"/>
              <a:t>  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5460709" y="1401715"/>
            <a:ext cx="21602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623241" y="2107190"/>
            <a:ext cx="303733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627784" y="823534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6" name="Picture 2" descr="\\neon\tbo$\Antikörpereinheit\Boston Nanobodies_Fig_1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r="53588" b="88712"/>
          <a:stretch/>
        </p:blipFill>
        <p:spPr bwMode="auto">
          <a:xfrm>
            <a:off x="3142505" y="823535"/>
            <a:ext cx="1904293" cy="8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132178" y="23156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Anti-Interferon </a:t>
            </a:r>
            <a:r>
              <a:rPr lang="el-GR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de-DE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intrabody </a:t>
            </a:r>
            <a:r>
              <a:rPr lang="de-DE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project</a:t>
            </a:r>
            <a:endParaRPr lang="de-DE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flipH="1">
            <a:off x="760422" y="3474763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975"/>
            <a:r>
              <a:rPr lang="de-DE" dirty="0" smtClean="0"/>
              <a:t>● 	</a:t>
            </a:r>
            <a:r>
              <a:rPr lang="de-DE" dirty="0">
                <a:latin typeface="+mj-lt"/>
                <a:cs typeface="Arial" panose="020B0604020202020204" pitchFamily="34" charset="0"/>
              </a:rPr>
              <a:t>D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evelopment of a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new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anti-interferon </a:t>
            </a:r>
            <a:r>
              <a:rPr lang="el-GR" dirty="0" smtClean="0">
                <a:latin typeface="+mj-lt"/>
                <a:cs typeface="Arial" panose="020B0604020202020204" pitchFamily="34" charset="0"/>
              </a:rPr>
              <a:t>α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intrabody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study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i="1" dirty="0" smtClean="0">
                <a:latin typeface="+mj-lt"/>
                <a:cs typeface="Arial" panose="020B0604020202020204" pitchFamily="34" charset="0"/>
              </a:rPr>
              <a:t>in vivo 				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function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of IFN-</a:t>
            </a:r>
            <a:r>
              <a:rPr lang="el-GR" dirty="0" smtClean="0">
                <a:latin typeface="+mj-lt"/>
                <a:cs typeface="Arial" panose="020B0604020202020204" pitchFamily="34" charset="0"/>
              </a:rPr>
              <a:t>α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macrophages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and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dendritic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cells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defTabSz="180975"/>
            <a:endParaRPr lang="de-DE" dirty="0">
              <a:latin typeface="+mj-lt"/>
              <a:cs typeface="Arial" panose="020B0604020202020204" pitchFamily="34" charset="0"/>
            </a:endParaRPr>
          </a:p>
          <a:p>
            <a:pPr defTabSz="180975"/>
            <a:r>
              <a:rPr lang="de-DE" dirty="0" smtClean="0">
                <a:latin typeface="+mj-lt"/>
              </a:rPr>
              <a:t>●		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An IFN-</a:t>
            </a:r>
            <a:r>
              <a:rPr lang="el-GR" dirty="0" smtClean="0">
                <a:latin typeface="+mj-lt"/>
                <a:cs typeface="Arial" panose="020B0604020202020204" pitchFamily="34" charset="0"/>
              </a:rPr>
              <a:t> α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knockout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mouse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does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not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exist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because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there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exist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14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mouse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				</a:t>
            </a:r>
            <a:r>
              <a:rPr lang="de-DE" dirty="0" smtClean="0">
                <a:cs typeface="Arial" panose="020B0604020202020204" pitchFamily="34" charset="0"/>
              </a:rPr>
              <a:t>IFN-</a:t>
            </a:r>
            <a:r>
              <a:rPr lang="el-GR" dirty="0" smtClean="0">
                <a:cs typeface="Arial" panose="020B0604020202020204" pitchFamily="34" charset="0"/>
              </a:rPr>
              <a:t> α</a:t>
            </a:r>
            <a:r>
              <a:rPr lang="de-DE" dirty="0" smtClean="0">
                <a:cs typeface="Arial" panose="020B0604020202020204" pitchFamily="34" charset="0"/>
              </a:rPr>
              <a:t> </a:t>
            </a:r>
            <a:r>
              <a:rPr lang="de-DE" dirty="0" err="1" smtClean="0">
                <a:cs typeface="Arial" panose="020B0604020202020204" pitchFamily="34" charset="0"/>
              </a:rPr>
              <a:t>isoformes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defTabSz="180975"/>
            <a:endParaRPr lang="de-DE" dirty="0">
              <a:latin typeface="+mj-lt"/>
              <a:cs typeface="Arial" panose="020B0604020202020204" pitchFamily="34" charset="0"/>
            </a:endParaRPr>
          </a:p>
          <a:p>
            <a:pPr defTabSz="180975"/>
            <a:r>
              <a:rPr lang="de-DE" dirty="0" smtClean="0">
                <a:latin typeface="+mj-lt"/>
              </a:rPr>
              <a:t>●		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Development of an intrabody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hybridoma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clone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which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binds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an 			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epitope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of different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isoforms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mouse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IFN </a:t>
            </a:r>
            <a:r>
              <a:rPr lang="el-GR" dirty="0" smtClean="0">
                <a:latin typeface="+mj-lt"/>
                <a:cs typeface="Arial" panose="020B0604020202020204" pitchFamily="34" charset="0"/>
              </a:rPr>
              <a:t>α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subtypes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>
                <a:latin typeface="+mj-lt"/>
                <a:cs typeface="Arial" panose="020B0604020202020204" pitchFamily="34" charset="0"/>
              </a:rPr>
              <a:t>1, 2, 4 and 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6)</a:t>
            </a:r>
          </a:p>
          <a:p>
            <a:pPr defTabSz="180975"/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defTabSz="180975"/>
            <a:r>
              <a:rPr lang="de-DE" dirty="0" smtClean="0">
                <a:latin typeface="+mj-lt"/>
              </a:rPr>
              <a:t>●		</a:t>
            </a:r>
            <a:r>
              <a:rPr lang="de-DE" i="1" dirty="0" smtClean="0">
                <a:latin typeface="+mj-lt"/>
                <a:cs typeface="Arial" panose="020B0604020202020204" pitchFamily="34" charset="0"/>
              </a:rPr>
              <a:t>In vitro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characterization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of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intrabody and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establishment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of a 							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transgenic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intrabody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mouse</a:t>
            </a:r>
            <a:endParaRPr lang="de-DE" dirty="0" smtClean="0">
              <a:latin typeface="+mj-lt"/>
              <a:cs typeface="Arial" panose="020B0604020202020204" pitchFamily="34" charset="0"/>
            </a:endParaRPr>
          </a:p>
          <a:p>
            <a:pPr defTabSz="180975"/>
            <a:endParaRPr lang="de-DE" dirty="0">
              <a:latin typeface="+mj-lt"/>
              <a:cs typeface="Arial" panose="020B0604020202020204" pitchFamily="34" charset="0"/>
            </a:endParaRPr>
          </a:p>
          <a:p>
            <a:pPr defTabSz="180975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975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-1236586" y="6610769"/>
            <a:ext cx="1081088" cy="2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200">
              <a:latin typeface="Calibri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 rot="19452223">
            <a:off x="2278434" y="971492"/>
            <a:ext cx="1573932" cy="2256052"/>
            <a:chOff x="2835310" y="4412923"/>
            <a:chExt cx="1573932" cy="2256052"/>
          </a:xfrm>
        </p:grpSpPr>
        <p:sp>
          <p:nvSpPr>
            <p:cNvPr id="16" name="Ellipse 15"/>
            <p:cNvSpPr/>
            <p:nvPr/>
          </p:nvSpPr>
          <p:spPr>
            <a:xfrm rot="2134627">
              <a:off x="3110567" y="4412923"/>
              <a:ext cx="953144" cy="48022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IFN-</a:t>
              </a:r>
              <a:r>
                <a:rPr lang="el-GR" dirty="0" smtClean="0"/>
                <a:t>α</a:t>
              </a:r>
              <a:endParaRPr lang="en-GB" dirty="0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2835310" y="4989341"/>
              <a:ext cx="1573932" cy="1679634"/>
              <a:chOff x="1485900" y="4476969"/>
              <a:chExt cx="1573932" cy="1679634"/>
            </a:xfrm>
          </p:grpSpPr>
          <p:sp>
            <p:nvSpPr>
              <p:cNvPr id="18" name="Freihandform 17"/>
              <p:cNvSpPr/>
              <p:nvPr/>
            </p:nvSpPr>
            <p:spPr>
              <a:xfrm>
                <a:off x="1485900" y="4484382"/>
                <a:ext cx="488156" cy="159701"/>
              </a:xfrm>
              <a:custGeom>
                <a:avLst/>
                <a:gdLst>
                  <a:gd name="connsiteX0" fmla="*/ 488156 w 488156"/>
                  <a:gd name="connsiteY0" fmla="*/ 140595 h 159701"/>
                  <a:gd name="connsiteX1" fmla="*/ 359569 w 488156"/>
                  <a:gd name="connsiteY1" fmla="*/ 101 h 159701"/>
                  <a:gd name="connsiteX2" fmla="*/ 154781 w 488156"/>
                  <a:gd name="connsiteY2" fmla="*/ 159645 h 159701"/>
                  <a:gd name="connsiteX3" fmla="*/ 0 w 488156"/>
                  <a:gd name="connsiteY3" fmla="*/ 14389 h 15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156" h="159701">
                    <a:moveTo>
                      <a:pt x="488156" y="140595"/>
                    </a:moveTo>
                    <a:cubicBezTo>
                      <a:pt x="451643" y="68760"/>
                      <a:pt x="415131" y="-3074"/>
                      <a:pt x="359569" y="101"/>
                    </a:cubicBezTo>
                    <a:cubicBezTo>
                      <a:pt x="304007" y="3276"/>
                      <a:pt x="214709" y="157264"/>
                      <a:pt x="154781" y="159645"/>
                    </a:cubicBezTo>
                    <a:cubicBezTo>
                      <a:pt x="94853" y="162026"/>
                      <a:pt x="47426" y="88207"/>
                      <a:pt x="0" y="14389"/>
                    </a:cubicBezTo>
                  </a:path>
                </a:pathLst>
              </a:cu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uppieren 18"/>
              <p:cNvGrpSpPr/>
              <p:nvPr/>
            </p:nvGrpSpPr>
            <p:grpSpPr>
              <a:xfrm>
                <a:off x="1755519" y="4476969"/>
                <a:ext cx="1304313" cy="1679634"/>
                <a:chOff x="1755519" y="4476969"/>
                <a:chExt cx="1304313" cy="1679634"/>
              </a:xfrm>
            </p:grpSpPr>
            <p:sp>
              <p:nvSpPr>
                <p:cNvPr id="20" name="Freihandform 19"/>
                <p:cNvSpPr/>
                <p:nvPr/>
              </p:nvSpPr>
              <p:spPr>
                <a:xfrm>
                  <a:off x="2555332" y="5953762"/>
                  <a:ext cx="504500" cy="202841"/>
                </a:xfrm>
                <a:custGeom>
                  <a:avLst/>
                  <a:gdLst>
                    <a:gd name="connsiteX0" fmla="*/ 3395 w 713007"/>
                    <a:gd name="connsiteY0" fmla="*/ 0 h 202841"/>
                    <a:gd name="connsiteX1" fmla="*/ 46257 w 713007"/>
                    <a:gd name="connsiteY1" fmla="*/ 111919 h 202841"/>
                    <a:gd name="connsiteX2" fmla="*/ 327245 w 713007"/>
                    <a:gd name="connsiteY2" fmla="*/ 202406 h 202841"/>
                    <a:gd name="connsiteX3" fmla="*/ 629664 w 713007"/>
                    <a:gd name="connsiteY3" fmla="*/ 145256 h 202841"/>
                    <a:gd name="connsiteX4" fmla="*/ 713007 w 713007"/>
                    <a:gd name="connsiteY4" fmla="*/ 121444 h 202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007" h="202841">
                      <a:moveTo>
                        <a:pt x="3395" y="0"/>
                      </a:moveTo>
                      <a:cubicBezTo>
                        <a:pt x="-2162" y="39092"/>
                        <a:pt x="-7718" y="78185"/>
                        <a:pt x="46257" y="111919"/>
                      </a:cubicBezTo>
                      <a:cubicBezTo>
                        <a:pt x="100232" y="145653"/>
                        <a:pt x="230011" y="196850"/>
                        <a:pt x="327245" y="202406"/>
                      </a:cubicBezTo>
                      <a:cubicBezTo>
                        <a:pt x="424479" y="207962"/>
                        <a:pt x="565370" y="158750"/>
                        <a:pt x="629664" y="145256"/>
                      </a:cubicBezTo>
                      <a:cubicBezTo>
                        <a:pt x="693958" y="131762"/>
                        <a:pt x="703482" y="126603"/>
                        <a:pt x="713007" y="121444"/>
                      </a:cubicBezTo>
                    </a:path>
                  </a:pathLst>
                </a:cu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a:endParaRPr>
                </a:p>
              </p:txBody>
            </p:sp>
            <p:grpSp>
              <p:nvGrpSpPr>
                <p:cNvPr id="21" name="Gruppieren 20"/>
                <p:cNvGrpSpPr/>
                <p:nvPr/>
              </p:nvGrpSpPr>
              <p:grpSpPr>
                <a:xfrm>
                  <a:off x="1755519" y="4476969"/>
                  <a:ext cx="1015837" cy="1635309"/>
                  <a:chOff x="1606482" y="4635254"/>
                  <a:chExt cx="1015837" cy="1635309"/>
                </a:xfrm>
              </p:grpSpPr>
              <p:sp>
                <p:nvSpPr>
                  <p:cNvPr id="22" name="Freihandform 21"/>
                  <p:cNvSpPr/>
                  <p:nvPr/>
                </p:nvSpPr>
                <p:spPr>
                  <a:xfrm>
                    <a:off x="2122389" y="4779269"/>
                    <a:ext cx="21600" cy="50849"/>
                  </a:xfrm>
                  <a:custGeom>
                    <a:avLst/>
                    <a:gdLst>
                      <a:gd name="connsiteX0" fmla="*/ 0 w 21431"/>
                      <a:gd name="connsiteY0" fmla="*/ 0 h 0"/>
                      <a:gd name="connsiteX1" fmla="*/ 21431 w 21431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>
                        <a:moveTo>
                          <a:pt x="0" y="0"/>
                        </a:moveTo>
                        <a:lnTo>
                          <a:pt x="21431" y="0"/>
                        </a:lnTo>
                      </a:path>
                    </a:pathLst>
                  </a:custGeom>
                  <a:ln>
                    <a:solidFill>
                      <a:srgbClr val="05152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3" name="Gruppieren 22"/>
                  <p:cNvGrpSpPr/>
                  <p:nvPr/>
                </p:nvGrpSpPr>
                <p:grpSpPr>
                  <a:xfrm>
                    <a:off x="1606482" y="4635254"/>
                    <a:ext cx="1015837" cy="1635309"/>
                    <a:chOff x="1751625" y="4437112"/>
                    <a:chExt cx="1015837" cy="1635309"/>
                  </a:xfrm>
                </p:grpSpPr>
                <p:grpSp>
                  <p:nvGrpSpPr>
                    <p:cNvPr id="24" name="Gruppieren 23"/>
                    <p:cNvGrpSpPr/>
                    <p:nvPr/>
                  </p:nvGrpSpPr>
                  <p:grpSpPr>
                    <a:xfrm>
                      <a:off x="1751625" y="4437112"/>
                      <a:ext cx="1015837" cy="1635309"/>
                      <a:chOff x="1763688" y="4457986"/>
                      <a:chExt cx="1015837" cy="1635309"/>
                    </a:xfrm>
                  </p:grpSpPr>
                  <p:sp>
                    <p:nvSpPr>
                      <p:cNvPr id="27" name="Abgerundetes Rechteck 26"/>
                      <p:cNvSpPr/>
                      <p:nvPr/>
                    </p:nvSpPr>
                    <p:spPr>
                      <a:xfrm>
                        <a:off x="1763688" y="4602002"/>
                        <a:ext cx="432048" cy="1334891"/>
                      </a:xfrm>
                      <a:prstGeom prst="roundRect">
                        <a:avLst>
                          <a:gd name="adj" fmla="val 29578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" name="Bogen 27"/>
                      <p:cNvSpPr/>
                      <p:nvPr/>
                    </p:nvSpPr>
                    <p:spPr>
                      <a:xfrm>
                        <a:off x="2286301" y="4457986"/>
                        <a:ext cx="277200" cy="288031"/>
                      </a:xfrm>
                      <a:prstGeom prst="arc">
                        <a:avLst>
                          <a:gd name="adj1" fmla="val 10718708"/>
                          <a:gd name="adj2" fmla="val 0"/>
                        </a:avLst>
                      </a:prstGeom>
                      <a:ln w="28575">
                        <a:solidFill>
                          <a:srgbClr val="05152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" name="Bogen 28"/>
                      <p:cNvSpPr/>
                      <p:nvPr/>
                    </p:nvSpPr>
                    <p:spPr>
                      <a:xfrm rot="10800000">
                        <a:off x="1978596" y="5805264"/>
                        <a:ext cx="277200" cy="288031"/>
                      </a:xfrm>
                      <a:prstGeom prst="arc">
                        <a:avLst>
                          <a:gd name="adj1" fmla="val 10903669"/>
                          <a:gd name="adj2" fmla="val 0"/>
                        </a:avLst>
                      </a:prstGeom>
                      <a:ln w="28575">
                        <a:solidFill>
                          <a:srgbClr val="05152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" name="Abgerundetes Rechteck 29"/>
                      <p:cNvSpPr/>
                      <p:nvPr/>
                    </p:nvSpPr>
                    <p:spPr>
                      <a:xfrm>
                        <a:off x="2347477" y="4602002"/>
                        <a:ext cx="432048" cy="1334891"/>
                      </a:xfrm>
                      <a:prstGeom prst="roundRect">
                        <a:avLst>
                          <a:gd name="adj" fmla="val 29578"/>
                        </a:avLst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cxnSp>
                  <p:nvCxnSpPr>
                    <p:cNvPr id="25" name="Gerade Verbindung 24"/>
                    <p:cNvCxnSpPr>
                      <a:stCxn id="28" idx="0"/>
                      <a:endCxn id="29" idx="0"/>
                    </p:cNvCxnSpPr>
                    <p:nvPr/>
                  </p:nvCxnSpPr>
                  <p:spPr>
                    <a:xfrm flipH="1">
                      <a:off x="2243675" y="4584405"/>
                      <a:ext cx="30599" cy="1348180"/>
                    </a:xfrm>
                    <a:prstGeom prst="line">
                      <a:avLst/>
                    </a:prstGeom>
                    <a:ln w="28575">
                      <a:solidFill>
                        <a:srgbClr val="05152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Freihandform 25"/>
                    <p:cNvSpPr/>
                    <p:nvPr/>
                  </p:nvSpPr>
                  <p:spPr>
                    <a:xfrm>
                      <a:off x="2234468" y="5932585"/>
                      <a:ext cx="21600" cy="50849"/>
                    </a:xfrm>
                    <a:custGeom>
                      <a:avLst/>
                      <a:gdLst>
                        <a:gd name="connsiteX0" fmla="*/ 0 w 21431"/>
                        <a:gd name="connsiteY0" fmla="*/ 0 h 0"/>
                        <a:gd name="connsiteX1" fmla="*/ 21431 w 21431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431">
                          <a:moveTo>
                            <a:pt x="0" y="0"/>
                          </a:moveTo>
                          <a:lnTo>
                            <a:pt x="21431" y="0"/>
                          </a:lnTo>
                        </a:path>
                      </a:pathLst>
                    </a:custGeom>
                    <a:ln>
                      <a:solidFill>
                        <a:srgbClr val="05152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</p:grpSp>
      </p:grpSp>
      <p:pic>
        <p:nvPicPr>
          <p:cNvPr id="31" name="Picture 4" descr="http://www.criver.com/getmetafile/b4a1ffdc-092e-4ef4-ad8d-470de5712b8e/C57BL6N_Mouse_417x235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0254"/>
            <a:ext cx="2952328" cy="1663783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pieren 10"/>
          <p:cNvGrpSpPr>
            <a:grpSpLocks/>
          </p:cNvGrpSpPr>
          <p:nvPr/>
        </p:nvGrpSpPr>
        <p:grpSpPr bwMode="auto">
          <a:xfrm>
            <a:off x="6948264" y="6323373"/>
            <a:ext cx="2016224" cy="379572"/>
            <a:chOff x="6384116" y="6143644"/>
            <a:chExt cx="2545577" cy="474663"/>
          </a:xfrm>
        </p:grpSpPr>
        <p:pic>
          <p:nvPicPr>
            <p:cNvPr id="36" name="Picture 5" descr="HZI_LOGO_S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2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396</Words>
  <Application>Microsoft Office PowerPoint</Application>
  <PresentationFormat>Bildschirmpräsentation (4:3)</PresentationFormat>
  <Paragraphs>137</Paragraphs>
  <Slides>14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Larissa</vt:lpstr>
      <vt:lpstr>Prism 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Helmholtz-Zentrum für Infektionsforschung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Böldicke</dc:creator>
  <cp:lastModifiedBy>Thomas Böldicke</cp:lastModifiedBy>
  <cp:revision>136</cp:revision>
  <cp:lastPrinted>2016-04-13T08:35:16Z</cp:lastPrinted>
  <dcterms:created xsi:type="dcterms:W3CDTF">2016-04-01T08:47:22Z</dcterms:created>
  <dcterms:modified xsi:type="dcterms:W3CDTF">2016-07-20T09:37:08Z</dcterms:modified>
</cp:coreProperties>
</file>