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3" r:id="rId2"/>
    <p:sldId id="308" r:id="rId3"/>
    <p:sldId id="309" r:id="rId4"/>
    <p:sldId id="311" r:id="rId5"/>
    <p:sldId id="310" r:id="rId6"/>
    <p:sldId id="292" r:id="rId7"/>
    <p:sldId id="301" r:id="rId8"/>
    <p:sldId id="302" r:id="rId9"/>
    <p:sldId id="306" r:id="rId10"/>
    <p:sldId id="303" r:id="rId11"/>
    <p:sldId id="304" r:id="rId12"/>
    <p:sldId id="305" r:id="rId13"/>
    <p:sldId id="314" r:id="rId14"/>
    <p:sldId id="313" r:id="rId15"/>
    <p:sldId id="307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C5C5C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816" y="300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0E01-1B40-4CBB-8959-C58AE48259BB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D0FA-485B-43A1-8B25-15749E129E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16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66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7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39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79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09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8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82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78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7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78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8ADE-AF3E-4144-A615-E214D22FE491}" type="datetimeFigureOut">
              <a:rPr lang="de-DE" smtClean="0"/>
              <a:t>04.07.2017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5B08-A6ED-4D98-9EA6-FF239E918A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4766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/>
              <a:t>Intrabodies </a:t>
            </a:r>
            <a:r>
              <a:rPr lang="de-DE" sz="2000" dirty="0" err="1"/>
              <a:t>against</a:t>
            </a:r>
            <a:r>
              <a:rPr lang="de-DE" sz="2000" dirty="0"/>
              <a:t> </a:t>
            </a:r>
            <a:r>
              <a:rPr lang="de-DE" sz="2000" dirty="0" err="1" smtClean="0"/>
              <a:t>the</a:t>
            </a:r>
            <a:r>
              <a:rPr lang="de-DE" sz="2000" dirty="0"/>
              <a:t> </a:t>
            </a:r>
            <a:r>
              <a:rPr lang="de-DE" sz="2000" dirty="0" err="1" smtClean="0"/>
              <a:t>Polysialyltransferases</a:t>
            </a:r>
            <a:r>
              <a:rPr lang="de-DE" sz="2000" dirty="0" smtClean="0"/>
              <a:t> </a:t>
            </a:r>
            <a:r>
              <a:rPr lang="de-DE" sz="2000" dirty="0"/>
              <a:t>ST8SiaII and </a:t>
            </a:r>
            <a:r>
              <a:rPr lang="de-DE" sz="2000" dirty="0" smtClean="0"/>
              <a:t>ST8SiaIV </a:t>
            </a:r>
            <a:r>
              <a:rPr lang="en-US" sz="2000" dirty="0" smtClean="0"/>
              <a:t>inhibit </a:t>
            </a:r>
            <a:r>
              <a:rPr lang="en-US" sz="2000" dirty="0" err="1" smtClean="0"/>
              <a:t>Polysialylation</a:t>
            </a:r>
            <a:r>
              <a:rPr lang="en-US" sz="2000" dirty="0" smtClean="0"/>
              <a:t> </a:t>
            </a:r>
            <a:r>
              <a:rPr lang="en-US" sz="2000" dirty="0"/>
              <a:t>of NCAM </a:t>
            </a:r>
            <a:r>
              <a:rPr lang="en-US" sz="2000" dirty="0" smtClean="0"/>
              <a:t>in </a:t>
            </a:r>
            <a:r>
              <a:rPr lang="de-DE" sz="2000" dirty="0" err="1" smtClean="0"/>
              <a:t>rhabdomyosarcoma</a:t>
            </a:r>
            <a:r>
              <a:rPr lang="de-DE" sz="2000" dirty="0" smtClean="0"/>
              <a:t> </a:t>
            </a:r>
            <a:r>
              <a:rPr lang="de-DE" sz="2000" dirty="0" err="1"/>
              <a:t>tumor</a:t>
            </a:r>
            <a:r>
              <a:rPr lang="de-DE" sz="2000" dirty="0"/>
              <a:t> </a:t>
            </a:r>
            <a:r>
              <a:rPr lang="de-DE" sz="2000" dirty="0" err="1" smtClean="0"/>
              <a:t>cells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4067944" y="1556792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Somplatzki S, Mühlenhoff M, Kröger A, </a:t>
            </a:r>
            <a:r>
              <a:rPr lang="de-DE" sz="1200" dirty="0" err="1"/>
              <a:t>Gerardy-Schahn</a:t>
            </a:r>
            <a:r>
              <a:rPr lang="de-DE" sz="1200" dirty="0"/>
              <a:t> R, Böldicke T.</a:t>
            </a:r>
          </a:p>
          <a:p>
            <a:r>
              <a:rPr lang="de-DE" sz="1200" dirty="0"/>
              <a:t>BMC </a:t>
            </a:r>
            <a:r>
              <a:rPr lang="de-DE" sz="1200" dirty="0" err="1"/>
              <a:t>Biotechnol</a:t>
            </a:r>
            <a:r>
              <a:rPr lang="de-DE" sz="1200" dirty="0"/>
              <a:t>. 2017 May 12;17(1):42. </a:t>
            </a:r>
            <a:r>
              <a:rPr lang="de-DE" sz="1200" dirty="0" err="1"/>
              <a:t>doi</a:t>
            </a:r>
            <a:r>
              <a:rPr lang="de-DE" sz="1200" dirty="0"/>
              <a:t>: 10.1186/s12896-017-0360-7.</a:t>
            </a:r>
          </a:p>
          <a:p>
            <a:endParaRPr lang="de-D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6407" y="2636912"/>
            <a:ext cx="2846765" cy="146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3923927" y="4437112"/>
            <a:ext cx="415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8th European Immunology Conference</a:t>
            </a:r>
          </a:p>
          <a:p>
            <a:r>
              <a:rPr lang="de-DE" sz="1600" dirty="0" smtClean="0"/>
              <a:t>Madrid, Spain 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3956268" y="5095156"/>
            <a:ext cx="5238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Thomas Böldicke</a:t>
            </a:r>
          </a:p>
          <a:p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Helmholtz-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Infection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Research, Germany</a:t>
            </a:r>
            <a:endParaRPr lang="de-D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de-D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de-DE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of Proteins</a:t>
            </a:r>
            <a:endParaRPr lang="de-DE" sz="1400" dirty="0"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14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427376" cy="40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4725144"/>
            <a:ext cx="8909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Reduced expression of </a:t>
            </a:r>
            <a:r>
              <a:rPr lang="en-US" sz="2000" dirty="0" err="1"/>
              <a:t>polySia</a:t>
            </a:r>
            <a:r>
              <a:rPr lang="en-US" sz="2000" dirty="0"/>
              <a:t> in recombinant CHO cells mediated by anti-ST8SiaII and anti-ST8SiaIV IBs. </a:t>
            </a:r>
            <a:endParaRPr lang="en-US" sz="2000" dirty="0" smtClean="0"/>
          </a:p>
          <a:p>
            <a:endParaRPr lang="en-US" sz="1400" dirty="0" smtClean="0"/>
          </a:p>
          <a:p>
            <a:pPr algn="just"/>
            <a:r>
              <a:rPr lang="en-US" sz="1400" dirty="0" smtClean="0"/>
              <a:t>a </a:t>
            </a:r>
            <a:r>
              <a:rPr lang="en-US" sz="1400" dirty="0"/>
              <a:t>Immunoblot analysis of </a:t>
            </a:r>
            <a:r>
              <a:rPr lang="en-US" sz="1400" dirty="0" smtClean="0"/>
              <a:t>expressed NCAM </a:t>
            </a:r>
            <a:r>
              <a:rPr lang="en-US" sz="1400" dirty="0"/>
              <a:t>and </a:t>
            </a:r>
            <a:r>
              <a:rPr lang="en-US" sz="1400" dirty="0" err="1"/>
              <a:t>polySia</a:t>
            </a:r>
            <a:r>
              <a:rPr lang="en-US" sz="1400" dirty="0"/>
              <a:t> of NCAM in CHO-2A10 + 500-cells expressing </a:t>
            </a:r>
            <a:r>
              <a:rPr lang="en-US" sz="1400" dirty="0" smtClean="0"/>
              <a:t>ST8SiaII transfected </a:t>
            </a:r>
            <a:r>
              <a:rPr lang="en-US" sz="1400" dirty="0"/>
              <a:t>with ST8SiaII-IB. Negative control: cells non transfected </a:t>
            </a:r>
            <a:r>
              <a:rPr lang="en-US" sz="1400" dirty="0" smtClean="0"/>
              <a:t>or transfected </a:t>
            </a:r>
            <a:r>
              <a:rPr lang="en-US" sz="1400" dirty="0"/>
              <a:t>with </a:t>
            </a:r>
            <a:r>
              <a:rPr lang="en-US" sz="1400" dirty="0" err="1"/>
              <a:t>pCMV</a:t>
            </a:r>
            <a:r>
              <a:rPr lang="en-US" sz="1400" dirty="0"/>
              <a:t>/</a:t>
            </a:r>
            <a:r>
              <a:rPr lang="en-US" sz="1400" dirty="0" err="1"/>
              <a:t>myc</a:t>
            </a:r>
            <a:r>
              <a:rPr lang="en-US" sz="1400" dirty="0"/>
              <a:t>/ER. Positive control: cell </a:t>
            </a:r>
            <a:r>
              <a:rPr lang="en-US" sz="1400" dirty="0" err="1"/>
              <a:t>lysat</a:t>
            </a:r>
            <a:r>
              <a:rPr lang="en-US" sz="1400" dirty="0"/>
              <a:t> treated with </a:t>
            </a:r>
            <a:r>
              <a:rPr lang="en-US" sz="1400" dirty="0" err="1"/>
              <a:t>endosialidase</a:t>
            </a:r>
            <a:r>
              <a:rPr lang="en-US" sz="1400" dirty="0"/>
              <a:t>. b Immunoblot analysis of expressed NCAM and </a:t>
            </a:r>
            <a:r>
              <a:rPr lang="en-US" sz="1400" dirty="0" err="1"/>
              <a:t>polySia</a:t>
            </a:r>
            <a:r>
              <a:rPr lang="en-US" sz="1400" dirty="0"/>
              <a:t> of </a:t>
            </a:r>
            <a:r>
              <a:rPr lang="en-US" sz="1400" dirty="0" smtClean="0"/>
              <a:t>NCAM in </a:t>
            </a:r>
            <a:r>
              <a:rPr lang="en-US" sz="1400" dirty="0"/>
              <a:t>CHO-2A10 + 418-cells expressing ST8SiaIV transfected with ST8SiaIV IB.</a:t>
            </a:r>
            <a:endParaRPr lang="de-DE" sz="1400" dirty="0"/>
          </a:p>
        </p:txBody>
      </p: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6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5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43923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3568" y="494116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PolySia</a:t>
            </a:r>
            <a:r>
              <a:rPr lang="de-DE" sz="2000" dirty="0" smtClean="0"/>
              <a:t> </a:t>
            </a:r>
            <a:r>
              <a:rPr lang="de-DE" sz="2000" dirty="0" err="1" smtClean="0"/>
              <a:t>cell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expression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inhibited</a:t>
            </a:r>
            <a:r>
              <a:rPr lang="de-DE" sz="2000" dirty="0" smtClean="0"/>
              <a:t> in TE671 </a:t>
            </a:r>
            <a:r>
              <a:rPr lang="de-DE" sz="2000" dirty="0" err="1" smtClean="0"/>
              <a:t>rhabdomyosarcoma</a:t>
            </a:r>
            <a:r>
              <a:rPr lang="de-DE" sz="2000" dirty="0" smtClean="0"/>
              <a:t> </a:t>
            </a:r>
            <a:r>
              <a:rPr lang="de-DE" sz="2000" dirty="0" err="1" smtClean="0"/>
              <a:t>cells</a:t>
            </a:r>
            <a:r>
              <a:rPr lang="de-DE" sz="2000" dirty="0" smtClean="0"/>
              <a:t> </a:t>
            </a:r>
            <a:r>
              <a:rPr lang="de-DE" sz="2000" dirty="0" err="1" smtClean="0"/>
              <a:t>stable</a:t>
            </a:r>
            <a:r>
              <a:rPr lang="de-DE" sz="2000" dirty="0" smtClean="0"/>
              <a:t> </a:t>
            </a:r>
            <a:r>
              <a:rPr lang="de-DE" sz="2000" dirty="0" err="1" smtClean="0"/>
              <a:t>expressing</a:t>
            </a:r>
            <a:r>
              <a:rPr lang="de-DE" sz="2000" dirty="0" smtClean="0"/>
              <a:t> </a:t>
            </a:r>
            <a:r>
              <a:rPr lang="el-GR" sz="2000" dirty="0" smtClean="0"/>
              <a:t>α</a:t>
            </a:r>
            <a:r>
              <a:rPr lang="de-DE" sz="2000" dirty="0" smtClean="0"/>
              <a:t>ST8SiaII-IB, </a:t>
            </a:r>
            <a:r>
              <a:rPr lang="el-GR" sz="2000" dirty="0"/>
              <a:t>α</a:t>
            </a:r>
            <a:r>
              <a:rPr lang="de-DE" sz="2000" dirty="0" smtClean="0"/>
              <a:t>ST8SiaIV-IB. </a:t>
            </a:r>
            <a:endParaRPr lang="de-DE" sz="2000" dirty="0"/>
          </a:p>
        </p:txBody>
      </p:sp>
      <p:grpSp>
        <p:nvGrpSpPr>
          <p:cNvPr id="4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5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56612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7" y="350511"/>
            <a:ext cx="7413681" cy="449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99084" y="147990"/>
            <a:ext cx="7013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9835" y="300870"/>
            <a:ext cx="36004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09165" y="4920071"/>
            <a:ext cx="78275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 err="1" smtClean="0"/>
              <a:t>Inhibitory</a:t>
            </a:r>
            <a:r>
              <a:rPr lang="de-DE" sz="2000" dirty="0" smtClean="0"/>
              <a:t> </a:t>
            </a:r>
            <a:r>
              <a:rPr lang="de-DE" sz="2000" dirty="0" err="1" smtClean="0"/>
              <a:t>effect</a:t>
            </a:r>
            <a:r>
              <a:rPr lang="de-DE" sz="2000" dirty="0" smtClean="0"/>
              <a:t> of anti-ST8SiaII-IB and anti-ST8SiaIV-IB on </a:t>
            </a:r>
            <a:r>
              <a:rPr lang="de-DE" sz="2000" dirty="0" err="1" smtClean="0"/>
              <a:t>metastasis</a:t>
            </a:r>
            <a:r>
              <a:rPr lang="de-DE" sz="2000" dirty="0" smtClean="0"/>
              <a:t> of </a:t>
            </a:r>
            <a:r>
              <a:rPr lang="de-DE" sz="2000" dirty="0" err="1" smtClean="0"/>
              <a:t>rhabdyomasarcoma</a:t>
            </a:r>
            <a:r>
              <a:rPr lang="de-DE" sz="2000" dirty="0" smtClean="0"/>
              <a:t> </a:t>
            </a:r>
            <a:r>
              <a:rPr lang="de-DE" sz="2000" dirty="0" err="1" smtClean="0"/>
              <a:t>cells</a:t>
            </a:r>
            <a:r>
              <a:rPr lang="de-DE" sz="2000" dirty="0" smtClean="0"/>
              <a:t> after 4 </a:t>
            </a:r>
            <a:r>
              <a:rPr lang="de-DE" sz="2000" dirty="0" err="1" smtClean="0"/>
              <a:t>weeks</a:t>
            </a:r>
            <a:r>
              <a:rPr lang="de-DE" sz="2000" dirty="0" smtClean="0"/>
              <a:t> of </a:t>
            </a:r>
            <a:r>
              <a:rPr lang="de-DE" sz="2000" dirty="0" err="1" smtClean="0"/>
              <a:t>tumor</a:t>
            </a:r>
            <a:r>
              <a:rPr lang="de-DE" sz="2000" dirty="0" smtClean="0"/>
              <a:t> </a:t>
            </a:r>
            <a:r>
              <a:rPr lang="de-DE" sz="2000" dirty="0" err="1" smtClean="0"/>
              <a:t>cell</a:t>
            </a:r>
            <a:r>
              <a:rPr lang="de-DE" sz="2000" dirty="0" smtClean="0"/>
              <a:t> </a:t>
            </a:r>
            <a:r>
              <a:rPr lang="de-DE" sz="2000" dirty="0" err="1" smtClean="0"/>
              <a:t>injection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mice</a:t>
            </a:r>
            <a:r>
              <a:rPr lang="de-DE" dirty="0" smtClean="0"/>
              <a:t>. 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a) </a:t>
            </a:r>
            <a:r>
              <a:rPr lang="de-DE" dirty="0" err="1" smtClean="0"/>
              <a:t>Detection</a:t>
            </a:r>
            <a:r>
              <a:rPr lang="de-DE" dirty="0" smtClean="0"/>
              <a:t> of </a:t>
            </a:r>
            <a:r>
              <a:rPr lang="de-DE" dirty="0" err="1" smtClean="0"/>
              <a:t>tumor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luminescence</a:t>
            </a:r>
            <a:r>
              <a:rPr lang="de-DE" dirty="0" smtClean="0"/>
              <a:t>, b)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of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of </a:t>
            </a:r>
            <a:r>
              <a:rPr lang="de-DE" dirty="0" err="1" smtClean="0"/>
              <a:t>mice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r>
              <a:rPr lang="de-DE" dirty="0" smtClean="0"/>
              <a:t>. </a:t>
            </a:r>
          </a:p>
          <a:p>
            <a:pPr algn="just"/>
            <a:endParaRPr lang="de-DE" dirty="0"/>
          </a:p>
          <a:p>
            <a:pPr algn="just"/>
            <a:endParaRPr lang="de-DE" dirty="0" smtClean="0"/>
          </a:p>
          <a:p>
            <a:pPr algn="just"/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774257" y="84600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</a:t>
            </a:r>
          </a:p>
        </p:txBody>
      </p:sp>
      <p:grpSp>
        <p:nvGrpSpPr>
          <p:cNvPr id="9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10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9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invivo_Kontrolle2.bmp"/>
          <p:cNvPicPr>
            <a:picLocks noChangeAspect="1"/>
          </p:cNvPicPr>
          <p:nvPr/>
        </p:nvPicPr>
        <p:blipFill>
          <a:blip r:embed="rId2" cstate="print"/>
          <a:srcRect l="493"/>
          <a:stretch>
            <a:fillRect/>
          </a:stretch>
        </p:blipFill>
        <p:spPr bwMode="auto">
          <a:xfrm>
            <a:off x="1265141" y="231569"/>
            <a:ext cx="6403203" cy="3105759"/>
          </a:xfrm>
          <a:prstGeom prst="roundRect">
            <a:avLst>
              <a:gd name="adj" fmla="val 3438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Grafik 6" descr="invivo_IBs2.bmp"/>
          <p:cNvPicPr>
            <a:picLocks noChangeAspect="1"/>
          </p:cNvPicPr>
          <p:nvPr/>
        </p:nvPicPr>
        <p:blipFill>
          <a:blip r:embed="rId3" cstate="print"/>
          <a:srcRect l="493"/>
          <a:stretch>
            <a:fillRect/>
          </a:stretch>
        </p:blipFill>
        <p:spPr bwMode="auto">
          <a:xfrm>
            <a:off x="1226382" y="3526330"/>
            <a:ext cx="6480720" cy="3143357"/>
          </a:xfrm>
          <a:prstGeom prst="roundRect">
            <a:avLst>
              <a:gd name="adj" fmla="val 376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619671" y="1520019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53003" y="147925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71900" y="1547356"/>
            <a:ext cx="576064" cy="163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01560" y="1543776"/>
            <a:ext cx="576064" cy="163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629179" y="3124768"/>
            <a:ext cx="576064" cy="163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656988" y="3124304"/>
            <a:ext cx="576064" cy="163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01560" y="3103656"/>
            <a:ext cx="576064" cy="1636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622740" y="1499752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42568" y="1494559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606046" y="3060609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583412" y="3069977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628085" y="3051605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9672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67544" y="352439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605642" y="4826648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37649" y="4830573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5716898" y="4830573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583549" y="6404066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647481" y="6404065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5698476" y="6413065"/>
            <a:ext cx="585571" cy="20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639099" y="6375240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612908" y="6373498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563085" y="6375520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559316" y="4797032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620802" y="4792882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642568" y="4804590"/>
            <a:ext cx="74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</a:t>
            </a:r>
            <a:r>
              <a:rPr lang="de-D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de-D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56386" y="-11656"/>
            <a:ext cx="40324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Complete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Tumor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growth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tracking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1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34" name="Picture 5" descr="HZI_LOGO_S_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feld 34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884368" y="206084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Control </a:t>
            </a:r>
            <a:r>
              <a:rPr lang="de-DE" dirty="0" err="1" smtClean="0"/>
              <a:t>mice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7939061" y="4289064"/>
            <a:ext cx="120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Intrabody </a:t>
            </a:r>
            <a:r>
              <a:rPr lang="de-DE" dirty="0" err="1" smtClean="0"/>
              <a:t>mice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43608" y="1196752"/>
            <a:ext cx="77048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● 	</a:t>
            </a:r>
            <a:r>
              <a:rPr lang="en-US" sz="2000" dirty="0" smtClean="0"/>
              <a:t>The new IBs are potent tools to study the individual role of  	each enzyme in cell migration and tumor progression of 	different tumors. </a:t>
            </a: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● 	</a:t>
            </a:r>
            <a:r>
              <a:rPr lang="en-US" sz="2000" dirty="0" smtClean="0"/>
              <a:t>In addition they can be used to get more insight into the role of 	ST8SiaII and ST8SiaIV on the polysialylation of  targets  different   	from   NCAM (i.e.   SynCAM-1, europilin-2, the chemokine 	receptor CCR7, and E-selectin ligand-1).</a:t>
            </a:r>
            <a:endParaRPr lang="en-US" sz="2000" dirty="0"/>
          </a:p>
        </p:txBody>
      </p: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4" name="Picture 5" descr="HZI_LOGO_S_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764704"/>
            <a:ext cx="37444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Acknowledgement</a:t>
            </a:r>
            <a:endParaRPr lang="de-DE" sz="2800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Gerardy-Schahn</a:t>
            </a:r>
            <a:r>
              <a:rPr lang="de-DE" dirty="0" smtClean="0"/>
              <a:t> (MHH)</a:t>
            </a:r>
          </a:p>
          <a:p>
            <a:endParaRPr lang="de-DE" dirty="0"/>
          </a:p>
          <a:p>
            <a:r>
              <a:rPr lang="de-DE" dirty="0" smtClean="0"/>
              <a:t>Martina Mühlenhoff (MHH)</a:t>
            </a:r>
          </a:p>
          <a:p>
            <a:endParaRPr lang="de-DE" dirty="0"/>
          </a:p>
          <a:p>
            <a:r>
              <a:rPr lang="de-DE" dirty="0" smtClean="0"/>
              <a:t>Andrea Kröger</a:t>
            </a:r>
          </a:p>
          <a:p>
            <a:endParaRPr lang="de-DE" dirty="0"/>
          </a:p>
          <a:p>
            <a:r>
              <a:rPr lang="de-DE" dirty="0" smtClean="0"/>
              <a:t>Stefan Somplatzki</a:t>
            </a:r>
          </a:p>
          <a:p>
            <a:endParaRPr lang="de-DE" dirty="0"/>
          </a:p>
          <a:p>
            <a:r>
              <a:rPr lang="de-DE" dirty="0" smtClean="0"/>
              <a:t>Hansjörg Hauser</a:t>
            </a:r>
            <a:endParaRPr lang="de-DE" dirty="0"/>
          </a:p>
        </p:txBody>
      </p: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6" name="Picture 5" descr="HZI_LOGO_S_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spaces.psu.edu/download/attachments/42339267/image-3.jpg?version=1&amp;modificationDate=1248877089000&amp;api=v2"/>
          <p:cNvPicPr>
            <a:picLocks noChangeAspect="1" noChangeArrowheads="1"/>
          </p:cNvPicPr>
          <p:nvPr/>
        </p:nvPicPr>
        <p:blipFill>
          <a:blip r:embed="rId2" cstate="print"/>
          <a:srcRect t="15120" r="75160"/>
          <a:stretch>
            <a:fillRect/>
          </a:stretch>
        </p:blipFill>
        <p:spPr bwMode="auto">
          <a:xfrm>
            <a:off x="1259632" y="1772816"/>
            <a:ext cx="1656184" cy="32339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842" y="2636912"/>
            <a:ext cx="350043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403648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 smtClean="0"/>
              <a:t>NCAM </a:t>
            </a:r>
            <a:r>
              <a:rPr lang="de-DE" b="1" dirty="0" err="1" smtClean="0"/>
              <a:t>promotes</a:t>
            </a:r>
            <a:r>
              <a:rPr lang="de-DE" b="1" dirty="0" smtClean="0"/>
              <a:t> </a:t>
            </a:r>
            <a:r>
              <a:rPr lang="de-DE" b="1" dirty="0" err="1" smtClean="0"/>
              <a:t>cell</a:t>
            </a:r>
            <a:r>
              <a:rPr lang="de-DE" b="1" dirty="0" smtClean="0"/>
              <a:t> </a:t>
            </a:r>
            <a:r>
              <a:rPr lang="de-DE" b="1" dirty="0" err="1" smtClean="0"/>
              <a:t>interactions</a:t>
            </a:r>
            <a:r>
              <a:rPr lang="de-DE" b="1" dirty="0" smtClean="0"/>
              <a:t> </a:t>
            </a:r>
            <a:r>
              <a:rPr lang="de-DE" b="1" dirty="0" err="1" smtClean="0"/>
              <a:t>wheras</a:t>
            </a:r>
            <a:r>
              <a:rPr lang="de-DE" b="1" dirty="0" smtClean="0"/>
              <a:t> PSA-NCAM </a:t>
            </a:r>
            <a:r>
              <a:rPr lang="de-DE" b="1" dirty="0" err="1" smtClean="0"/>
              <a:t>inhibits</a:t>
            </a:r>
            <a:r>
              <a:rPr lang="de-DE" b="1" dirty="0" smtClean="0"/>
              <a:t> </a:t>
            </a:r>
            <a:r>
              <a:rPr lang="de-DE" b="1" dirty="0" err="1" smtClean="0"/>
              <a:t>these</a:t>
            </a:r>
            <a:r>
              <a:rPr lang="de-DE" b="1" dirty="0" smtClean="0"/>
              <a:t> </a:t>
            </a:r>
            <a:r>
              <a:rPr lang="de-DE" b="1" dirty="0" err="1" smtClean="0"/>
              <a:t>interactions</a:t>
            </a:r>
            <a:endParaRPr lang="de-DE" b="1" dirty="0"/>
          </a:p>
        </p:txBody>
      </p:sp>
      <p:sp>
        <p:nvSpPr>
          <p:cNvPr id="9" name="Rechteck 8"/>
          <p:cNvSpPr/>
          <p:nvPr/>
        </p:nvSpPr>
        <p:spPr>
          <a:xfrm>
            <a:off x="4211960" y="5322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b, PSA-NCAM </a:t>
            </a:r>
            <a:r>
              <a:rPr lang="de-DE" dirty="0" err="1" smtClean="0"/>
              <a:t>inhibits</a:t>
            </a:r>
            <a:r>
              <a:rPr lang="de-DE" dirty="0" smtClean="0"/>
              <a:t> NCAM-NCAM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molecules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530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a, NCAM-NCAM </a:t>
            </a:r>
            <a:r>
              <a:rPr lang="de-DE" dirty="0" err="1" smtClean="0"/>
              <a:t>interaction</a:t>
            </a: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17" name="Picture 2" descr="https://wikispaces.psu.edu/download/attachments/42339267/image-3.jpg?version=1&amp;modificationDate=1248877089000&amp;api=v2"/>
          <p:cNvPicPr>
            <a:picLocks noChangeAspect="1" noChangeArrowheads="1"/>
          </p:cNvPicPr>
          <p:nvPr/>
        </p:nvPicPr>
        <p:blipFill>
          <a:blip r:embed="rId2" cstate="print"/>
          <a:srcRect l="36719" t="15120" r="50321" b="1721"/>
          <a:stretch>
            <a:fillRect/>
          </a:stretch>
        </p:blipFill>
        <p:spPr bwMode="auto">
          <a:xfrm>
            <a:off x="2915816" y="1772816"/>
            <a:ext cx="864096" cy="3168352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1231168" y="1772816"/>
            <a:ext cx="2592288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6055" y="1785966"/>
            <a:ext cx="2016224" cy="600841"/>
          </a:xfrm>
          <a:prstGeom prst="roundRect">
            <a:avLst>
              <a:gd name="adj" fmla="val 13713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13" name="Picture 5" descr="HZI_LOGO_S_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2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ysrev.physiology.org/content/physrev/94/2/461/F15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24" y="397017"/>
            <a:ext cx="5229225" cy="86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56176" y="188640"/>
            <a:ext cx="216024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085184"/>
            <a:ext cx="568863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58282" y="5256085"/>
            <a:ext cx="739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Polysialylation</a:t>
            </a:r>
            <a:r>
              <a:rPr lang="de-DE" dirty="0" smtClean="0"/>
              <a:t> of NCAM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mediated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/>
              <a:t>G</a:t>
            </a:r>
            <a:r>
              <a:rPr lang="de-DE" dirty="0" smtClean="0"/>
              <a:t>olgi-</a:t>
            </a:r>
            <a:r>
              <a:rPr lang="de-DE" dirty="0" err="1" smtClean="0"/>
              <a:t>located</a:t>
            </a:r>
            <a:r>
              <a:rPr lang="de-DE" dirty="0" smtClean="0"/>
              <a:t> </a:t>
            </a:r>
            <a:r>
              <a:rPr lang="de-DE" dirty="0" err="1" smtClean="0"/>
              <a:t>polysialyltransferases</a:t>
            </a:r>
            <a:r>
              <a:rPr lang="de-DE" dirty="0" smtClean="0"/>
              <a:t> ST8Sia-II and ST8Sia-IV </a:t>
            </a:r>
            <a:endParaRPr lang="de-DE" dirty="0"/>
          </a:p>
        </p:txBody>
      </p:sp>
      <p:grpSp>
        <p:nvGrpSpPr>
          <p:cNvPr id="7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8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63688" y="692696"/>
            <a:ext cx="5660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/>
              <a:t>Function</a:t>
            </a:r>
            <a:r>
              <a:rPr lang="de-DE" sz="2400" dirty="0" smtClean="0"/>
              <a:t> of </a:t>
            </a:r>
            <a:r>
              <a:rPr lang="de-DE" sz="2400" dirty="0" err="1" smtClean="0"/>
              <a:t>Polysialated</a:t>
            </a:r>
            <a:r>
              <a:rPr lang="de-DE" sz="2400" dirty="0" smtClean="0"/>
              <a:t> </a:t>
            </a:r>
            <a:r>
              <a:rPr lang="de-DE" sz="2400" dirty="0"/>
              <a:t>NCAM (PSA-NCAM)</a:t>
            </a:r>
          </a:p>
        </p:txBody>
      </p:sp>
      <p:sp>
        <p:nvSpPr>
          <p:cNvPr id="5" name="Rechteck 4"/>
          <p:cNvSpPr/>
          <p:nvPr/>
        </p:nvSpPr>
        <p:spPr>
          <a:xfrm>
            <a:off x="561566" y="1700808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defRPr/>
            </a:pPr>
            <a:r>
              <a:rPr lang="de-DE" dirty="0" smtClean="0">
                <a:latin typeface="+mj-lt"/>
                <a:cs typeface="Arial" panose="020B0604020202020204" pitchFamily="34" charset="0"/>
              </a:rPr>
              <a:t>●	PSA </a:t>
            </a:r>
            <a:r>
              <a:rPr lang="de-DE" dirty="0">
                <a:latin typeface="+mj-lt"/>
                <a:cs typeface="Arial" panose="020B0604020202020204" pitchFamily="34" charset="0"/>
              </a:rPr>
              <a:t>on NCAM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avoids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cell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interactions</a:t>
            </a:r>
            <a:r>
              <a:rPr lang="de-DE" dirty="0">
                <a:latin typeface="+mj-lt"/>
                <a:cs typeface="Arial" panose="020B0604020202020204" pitchFamily="34" charset="0"/>
              </a:rPr>
              <a:t> due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to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steric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inhibition</a:t>
            </a:r>
            <a:r>
              <a:rPr lang="de-DE" dirty="0">
                <a:latin typeface="+mj-lt"/>
                <a:cs typeface="Arial" panose="020B0604020202020204" pitchFamily="34" charset="0"/>
              </a:rPr>
              <a:t> and/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or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inhibited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interaction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with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other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cell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molecules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de-DE" dirty="0">
              <a:latin typeface="+mj-lt"/>
              <a:cs typeface="Arial" panose="020B0604020202020204" pitchFamily="34" charset="0"/>
            </a:endParaRPr>
          </a:p>
          <a:p>
            <a:pPr marL="358775" indent="-358775">
              <a:defRPr/>
            </a:pPr>
            <a:r>
              <a:rPr lang="de-DE" dirty="0">
                <a:latin typeface="+mj-lt"/>
                <a:cs typeface="Arial" panose="020B0604020202020204" pitchFamily="34" charset="0"/>
              </a:rPr>
              <a:t>● 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involved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>
                <a:latin typeface="+mj-lt"/>
                <a:cs typeface="Arial" panose="020B0604020202020204" pitchFamily="34" charset="0"/>
              </a:rPr>
              <a:t>in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cell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migration</a:t>
            </a:r>
            <a:r>
              <a:rPr lang="de-DE" dirty="0">
                <a:latin typeface="+mj-lt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axon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growth</a:t>
            </a:r>
            <a:r>
              <a:rPr lang="de-DE" dirty="0">
                <a:latin typeface="+mj-lt"/>
                <a:cs typeface="Arial" panose="020B0604020202020204" pitchFamily="34" charset="0"/>
              </a:rPr>
              <a:t>, nerve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branching</a:t>
            </a:r>
            <a:r>
              <a:rPr lang="de-DE" dirty="0">
                <a:latin typeface="+mj-lt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pathfinding</a:t>
            </a:r>
            <a:r>
              <a:rPr lang="de-DE" dirty="0">
                <a:latin typeface="+mj-lt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synaptic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arrangement</a:t>
            </a:r>
            <a:endParaRPr lang="de-DE" dirty="0">
              <a:latin typeface="+mj-lt"/>
              <a:cs typeface="Arial" panose="020B0604020202020204" pitchFamily="34" charset="0"/>
            </a:endParaRPr>
          </a:p>
          <a:p>
            <a:pPr indent="358775">
              <a:defRPr/>
            </a:pPr>
            <a:endParaRPr lang="de-DE" dirty="0" smtClean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358775" algn="l"/>
              </a:tabLst>
              <a:defRPr/>
            </a:pPr>
            <a:r>
              <a:rPr lang="de-DE" dirty="0" smtClean="0">
                <a:latin typeface="+mj-lt"/>
                <a:cs typeface="Arial" panose="020B0604020202020204" pitchFamily="34" charset="0"/>
              </a:rPr>
              <a:t>● 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highest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expression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during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late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embryonic</a:t>
            </a:r>
            <a:r>
              <a:rPr lang="de-DE" dirty="0">
                <a:latin typeface="+mj-lt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early</a:t>
            </a:r>
            <a:r>
              <a:rPr lang="de-DE" dirty="0">
                <a:latin typeface="+mj-lt"/>
                <a:cs typeface="Arial" panose="020B0604020202020204" pitchFamily="34" charset="0"/>
              </a:rPr>
              <a:t> postnatal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stages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	(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development</a:t>
            </a:r>
            <a:r>
              <a:rPr lang="de-DE" dirty="0">
                <a:latin typeface="+mj-lt"/>
                <a:cs typeface="Arial" panose="020B0604020202020204" pitchFamily="34" charset="0"/>
              </a:rPr>
              <a:t> and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rearrangement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>
                <a:latin typeface="+mj-lt"/>
                <a:cs typeface="Arial" panose="020B0604020202020204" pitchFamily="34" charset="0"/>
              </a:rPr>
              <a:t>of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nervous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system</a:t>
            </a:r>
            <a:r>
              <a:rPr lang="de-DE" dirty="0"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de-DE" dirty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358775" algn="l"/>
              </a:tabLst>
              <a:defRPr/>
            </a:pPr>
            <a:r>
              <a:rPr lang="de-DE" dirty="0">
                <a:latin typeface="+mj-lt"/>
                <a:cs typeface="Arial" panose="020B0604020202020204" pitchFamily="34" charset="0"/>
              </a:rPr>
              <a:t>● 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almost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no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expression</a:t>
            </a:r>
            <a:r>
              <a:rPr lang="de-DE" dirty="0">
                <a:latin typeface="+mj-lt"/>
                <a:cs typeface="Arial" panose="020B0604020202020204" pitchFamily="34" charset="0"/>
              </a:rPr>
              <a:t> in adult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organisms</a:t>
            </a:r>
            <a:r>
              <a:rPr lang="de-DE" dirty="0">
                <a:latin typeface="+mj-lt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except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some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regions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connected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>
                <a:latin typeface="+mj-lt"/>
                <a:cs typeface="Arial" panose="020B0604020202020204" pitchFamily="34" charset="0"/>
              </a:rPr>
              <a:t>with</a:t>
            </a:r>
            <a:r>
              <a:rPr lang="de-DE" dirty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repairing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issues</a:t>
            </a:r>
            <a:endParaRPr lang="de-DE" dirty="0" smtClean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358775" algn="l"/>
              </a:tabLst>
              <a:defRPr/>
            </a:pPr>
            <a:endParaRPr lang="de-DE" dirty="0">
              <a:latin typeface="+mj-lt"/>
              <a:cs typeface="Arial" panose="020B0604020202020204" pitchFamily="34" charset="0"/>
            </a:endParaRPr>
          </a:p>
          <a:p>
            <a:pPr>
              <a:tabLst>
                <a:tab pos="358775" algn="l"/>
              </a:tabLst>
              <a:defRPr/>
            </a:pPr>
            <a:r>
              <a:rPr lang="de-DE" dirty="0" smtClean="0">
                <a:latin typeface="+mj-lt"/>
                <a:cs typeface="Arial" panose="020B0604020202020204" pitchFamily="34" charset="0"/>
              </a:rPr>
              <a:t>●	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expressed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some</a:t>
            </a:r>
            <a:r>
              <a:rPr lang="de-DE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+mj-lt"/>
                <a:cs typeface="Arial" panose="020B0604020202020204" pitchFamily="34" charset="0"/>
              </a:rPr>
              <a:t>tumors</a:t>
            </a:r>
            <a:endParaRPr lang="de-DE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7" name="Picture 5" descr="HZI_LOGO_S_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1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332656"/>
            <a:ext cx="74168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PolySia</a:t>
            </a:r>
            <a:r>
              <a:rPr lang="de-DE" sz="2400" b="1" dirty="0" smtClean="0"/>
              <a:t>  </a:t>
            </a:r>
            <a:r>
              <a:rPr lang="de-DE" sz="2400" b="1" dirty="0" err="1" smtClean="0"/>
              <a:t>has</a:t>
            </a:r>
            <a:r>
              <a:rPr lang="de-DE" sz="2400" b="1" dirty="0" smtClean="0"/>
              <a:t> an </a:t>
            </a:r>
            <a:r>
              <a:rPr lang="de-DE" sz="2400" b="1" dirty="0" err="1" smtClean="0"/>
              <a:t>important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influence</a:t>
            </a:r>
            <a:r>
              <a:rPr lang="de-DE" sz="2400" b="1" dirty="0" smtClean="0"/>
              <a:t> on </a:t>
            </a:r>
            <a:r>
              <a:rPr lang="de-DE" sz="2400" b="1" dirty="0" err="1" smtClean="0"/>
              <a:t>cell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migration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tumor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cells</a:t>
            </a:r>
            <a:r>
              <a:rPr lang="de-DE" sz="2400" b="1" dirty="0" smtClean="0"/>
              <a:t>    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●  Tumor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neural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express NCAM </a:t>
            </a:r>
            <a:r>
              <a:rPr lang="de-DE" dirty="0" err="1" smtClean="0"/>
              <a:t>and</a:t>
            </a:r>
            <a:r>
              <a:rPr lang="de-DE" dirty="0" smtClean="0"/>
              <a:t> ST8SiaII </a:t>
            </a:r>
            <a:r>
              <a:rPr lang="de-DE" dirty="0" err="1" smtClean="0"/>
              <a:t>and</a:t>
            </a:r>
            <a:r>
              <a:rPr lang="de-DE" dirty="0" smtClean="0"/>
              <a:t> ST8SiaIV.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●  </a:t>
            </a:r>
            <a:r>
              <a:rPr lang="de-DE" dirty="0" err="1" smtClean="0"/>
              <a:t>Polysialylation</a:t>
            </a:r>
            <a:r>
              <a:rPr lang="de-DE" dirty="0" smtClean="0"/>
              <a:t> of NCAM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r>
              <a:rPr lang="de-DE" dirty="0" smtClean="0"/>
              <a:t> in Wilms </a:t>
            </a:r>
            <a:r>
              <a:rPr lang="de-DE" dirty="0"/>
              <a:t>T</a:t>
            </a:r>
            <a:r>
              <a:rPr lang="de-DE" dirty="0" smtClean="0"/>
              <a:t>umor,</a:t>
            </a:r>
          </a:p>
          <a:p>
            <a:pPr algn="just"/>
            <a:r>
              <a:rPr lang="de-DE" dirty="0" smtClean="0"/>
              <a:t>    </a:t>
            </a:r>
            <a:r>
              <a:rPr lang="de-DE" dirty="0" err="1" smtClean="0"/>
              <a:t>Nephroblastom</a:t>
            </a:r>
            <a:r>
              <a:rPr lang="de-DE" dirty="0" smtClean="0"/>
              <a:t>, Multiple </a:t>
            </a:r>
            <a:r>
              <a:rPr lang="de-DE" dirty="0" err="1" smtClean="0"/>
              <a:t>Myeloma</a:t>
            </a:r>
            <a:r>
              <a:rPr lang="de-DE" dirty="0" smtClean="0"/>
              <a:t> and </a:t>
            </a:r>
            <a:r>
              <a:rPr lang="de-DE" dirty="0" err="1" smtClean="0"/>
              <a:t>Rhabdomyosarcoma</a:t>
            </a:r>
            <a:r>
              <a:rPr lang="de-DE" dirty="0" smtClean="0"/>
              <a:t>. </a:t>
            </a:r>
          </a:p>
          <a:p>
            <a:pPr algn="just"/>
            <a:endParaRPr lang="de-DE" dirty="0"/>
          </a:p>
          <a:p>
            <a:pPr algn="just"/>
            <a:endParaRPr lang="de-DE" dirty="0" smtClean="0"/>
          </a:p>
          <a:p>
            <a:pPr algn="just"/>
            <a:r>
              <a:rPr lang="de-DE" sz="2000" b="1" dirty="0" err="1" smtClean="0"/>
              <a:t>Aim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our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project</a:t>
            </a:r>
            <a:r>
              <a:rPr lang="de-DE" sz="2000" b="1" dirty="0" smtClean="0"/>
              <a:t> was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answere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following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questions</a:t>
            </a:r>
            <a:r>
              <a:rPr lang="de-DE" sz="2000" b="1" dirty="0" smtClean="0"/>
              <a:t>:</a:t>
            </a:r>
          </a:p>
          <a:p>
            <a:pPr algn="just"/>
            <a:endParaRPr lang="de-DE" dirty="0"/>
          </a:p>
          <a:p>
            <a:pPr marL="342900" indent="-342900" algn="just">
              <a:buAutoNum type="arabicPeriod"/>
            </a:pPr>
            <a:r>
              <a:rPr lang="de-DE" dirty="0" smtClean="0"/>
              <a:t>Is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polysialylation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NCAM in </a:t>
            </a:r>
            <a:r>
              <a:rPr lang="de-DE" dirty="0" err="1" smtClean="0"/>
              <a:t>rhabdomyosarcoma</a:t>
            </a:r>
            <a:r>
              <a:rPr lang="de-DE" dirty="0" smtClean="0"/>
              <a:t> </a:t>
            </a:r>
            <a:r>
              <a:rPr lang="de-DE" dirty="0" err="1" smtClean="0"/>
              <a:t>tumors</a:t>
            </a:r>
            <a:r>
              <a:rPr lang="de-DE" dirty="0" smtClean="0"/>
              <a:t> </a:t>
            </a:r>
            <a:r>
              <a:rPr lang="de-DE" dirty="0" err="1" smtClean="0"/>
              <a:t>mediated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     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polysialyltransferases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metastasis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tumor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 in </a:t>
            </a:r>
            <a:r>
              <a:rPr lang="de-DE" dirty="0" err="1" smtClean="0"/>
              <a:t>mice</a:t>
            </a:r>
            <a:r>
              <a:rPr lang="de-DE" dirty="0"/>
              <a:t>?</a:t>
            </a:r>
            <a:endParaRPr lang="de-DE" dirty="0" smtClean="0"/>
          </a:p>
          <a:p>
            <a:pPr marL="342900" indent="-342900" algn="just">
              <a:buAutoNum type="arabicPeriod"/>
            </a:pPr>
            <a:endParaRPr lang="de-DE" dirty="0"/>
          </a:p>
          <a:p>
            <a:pPr marL="342900" indent="-342900" algn="just">
              <a:buAutoNum type="arabicPeriod"/>
            </a:pPr>
            <a:r>
              <a:rPr lang="de-DE" dirty="0" smtClean="0"/>
              <a:t>Is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inactivate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olysialyltransferases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intrabodies </a:t>
            </a:r>
            <a:r>
              <a:rPr lang="de-DE" dirty="0" err="1" smtClean="0"/>
              <a:t>expressed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ER?</a:t>
            </a:r>
          </a:p>
          <a:p>
            <a:pPr marL="342900" indent="-342900" algn="just">
              <a:buAutoNum type="arabicPeriod"/>
            </a:pPr>
            <a:endParaRPr lang="de-DE" dirty="0"/>
          </a:p>
          <a:p>
            <a:pPr marL="342900" indent="-342900" algn="just">
              <a:buAutoNum type="arabicPeriod"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translocation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olysialyltransferases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Golgi-</a:t>
            </a:r>
            <a:r>
              <a:rPr lang="de-DE" dirty="0" err="1" smtClean="0"/>
              <a:t>apparatus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inhibited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ER intrabodies</a:t>
            </a:r>
            <a:r>
              <a:rPr lang="de-DE" dirty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analyse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of </a:t>
            </a:r>
            <a:r>
              <a:rPr lang="de-DE" dirty="0" err="1" smtClean="0"/>
              <a:t>polysialylation</a:t>
            </a:r>
            <a:r>
              <a:rPr lang="de-DE" dirty="0" smtClean="0"/>
              <a:t> on </a:t>
            </a:r>
            <a:r>
              <a:rPr lang="de-DE" dirty="0" err="1" smtClean="0"/>
              <a:t>metastasis</a:t>
            </a:r>
            <a:r>
              <a:rPr lang="de-DE" dirty="0" smtClean="0"/>
              <a:t>.    </a:t>
            </a:r>
          </a:p>
          <a:p>
            <a:endParaRPr lang="de-DE" dirty="0"/>
          </a:p>
        </p:txBody>
      </p: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5" name="Picture 5" descr="HZI_LOGO_S_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8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908720"/>
            <a:ext cx="72728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Intrabodies </a:t>
            </a:r>
          </a:p>
          <a:p>
            <a:endParaRPr lang="de-DE" dirty="0"/>
          </a:p>
          <a:p>
            <a:endParaRPr lang="en-US" altLang="de-DE" b="1" dirty="0" smtClean="0">
              <a:ea typeface="Calibri" pitchFamily="34" charset="0"/>
            </a:endParaRPr>
          </a:p>
          <a:p>
            <a:r>
              <a:rPr lang="en-US" altLang="de-DE" b="1" dirty="0" smtClean="0">
                <a:ea typeface="Calibri" pitchFamily="34" charset="0"/>
              </a:rPr>
              <a:t>● </a:t>
            </a:r>
            <a:r>
              <a:rPr lang="en-US" altLang="de-DE" dirty="0" smtClean="0">
                <a:ea typeface="Calibri" pitchFamily="34" charset="0"/>
              </a:rPr>
              <a:t>Recombinant</a:t>
            </a:r>
            <a:r>
              <a:rPr lang="en-US" altLang="de-DE" b="1" dirty="0" smtClean="0">
                <a:ea typeface="Calibri" pitchFamily="34" charset="0"/>
              </a:rPr>
              <a:t> </a:t>
            </a:r>
            <a:r>
              <a:rPr lang="de-DE" altLang="de-DE" dirty="0" err="1"/>
              <a:t>a</a:t>
            </a:r>
            <a:r>
              <a:rPr lang="de-DE" dirty="0" err="1" smtClean="0"/>
              <a:t>ntibody</a:t>
            </a:r>
            <a:r>
              <a:rPr lang="de-DE" dirty="0" smtClean="0"/>
              <a:t> </a:t>
            </a:r>
            <a:r>
              <a:rPr lang="de-DE" dirty="0" err="1" smtClean="0"/>
              <a:t>fragments</a:t>
            </a:r>
            <a:r>
              <a:rPr lang="de-DE" dirty="0" smtClean="0"/>
              <a:t>, </a:t>
            </a:r>
            <a:r>
              <a:rPr lang="de-DE" dirty="0" err="1" smtClean="0"/>
              <a:t>format</a:t>
            </a:r>
            <a:r>
              <a:rPr lang="de-DE" dirty="0"/>
              <a:t>: </a:t>
            </a:r>
            <a:r>
              <a:rPr lang="de-DE" dirty="0" err="1"/>
              <a:t>scFv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antibody</a:t>
            </a:r>
            <a:endParaRPr lang="de-DE" dirty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en-US" altLang="de-DE" b="1" dirty="0">
                <a:ea typeface="Calibri" pitchFamily="34" charset="0"/>
              </a:rPr>
              <a:t>● </a:t>
            </a:r>
            <a:r>
              <a:rPr lang="de-DE" dirty="0" err="1" smtClean="0"/>
              <a:t>Expressed</a:t>
            </a:r>
            <a:r>
              <a:rPr lang="de-DE" dirty="0" smtClean="0"/>
              <a:t> in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expressing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antigen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en-US" altLang="de-DE" b="1" dirty="0">
                <a:ea typeface="Calibri" pitchFamily="34" charset="0"/>
              </a:rPr>
              <a:t>● </a:t>
            </a:r>
            <a:r>
              <a:rPr lang="de-DE" dirty="0" smtClean="0"/>
              <a:t>Protein Knockdown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antigen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en-US" altLang="de-DE" b="1" dirty="0">
                <a:ea typeface="Calibri" pitchFamily="34" charset="0"/>
              </a:rPr>
              <a:t>● </a:t>
            </a:r>
            <a:r>
              <a:rPr lang="de-DE" dirty="0" smtClean="0"/>
              <a:t>Main </a:t>
            </a:r>
            <a:r>
              <a:rPr lang="de-DE" dirty="0" err="1" smtClean="0"/>
              <a:t>advantage</a:t>
            </a:r>
            <a:r>
              <a:rPr lang="de-DE" dirty="0" smtClean="0"/>
              <a:t>: </a:t>
            </a:r>
            <a:r>
              <a:rPr lang="de-DE" dirty="0" err="1" smtClean="0"/>
              <a:t>Specificity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en-US" altLang="de-DE" b="1" dirty="0">
                <a:ea typeface="Calibri" pitchFamily="34" charset="0"/>
              </a:rPr>
              <a:t>● </a:t>
            </a:r>
            <a:r>
              <a:rPr lang="de-DE" dirty="0" err="1" smtClean="0"/>
              <a:t>Targeting</a:t>
            </a:r>
            <a:r>
              <a:rPr lang="de-DE" dirty="0" smtClean="0"/>
              <a:t> of </a:t>
            </a:r>
            <a:r>
              <a:rPr lang="de-DE" dirty="0" err="1" smtClean="0"/>
              <a:t>proteins</a:t>
            </a:r>
            <a:r>
              <a:rPr lang="de-DE" dirty="0" smtClean="0"/>
              <a:t> </a:t>
            </a:r>
            <a:r>
              <a:rPr lang="de-DE" dirty="0" err="1" smtClean="0"/>
              <a:t>passing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ER, </a:t>
            </a:r>
            <a:r>
              <a:rPr lang="de-DE" dirty="0" err="1" smtClean="0"/>
              <a:t>nuclear</a:t>
            </a:r>
            <a:r>
              <a:rPr lang="de-DE" dirty="0" smtClean="0"/>
              <a:t> and </a:t>
            </a:r>
            <a:r>
              <a:rPr lang="de-DE" dirty="0" err="1" smtClean="0"/>
              <a:t>cytosolic</a:t>
            </a:r>
            <a:r>
              <a:rPr lang="de-DE" dirty="0" smtClean="0"/>
              <a:t> </a:t>
            </a:r>
            <a:r>
              <a:rPr lang="de-DE" dirty="0" err="1" smtClean="0"/>
              <a:t>proteins</a:t>
            </a:r>
            <a:r>
              <a:rPr lang="de-DE" dirty="0" smtClean="0"/>
              <a:t>. 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5" name="Picture 5" descr="HZI_LOGO_S_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4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0"/>
          <a:stretch/>
        </p:blipFill>
        <p:spPr bwMode="auto">
          <a:xfrm>
            <a:off x="683568" y="399249"/>
            <a:ext cx="7529291" cy="466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49000" y="627796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012552" y="55670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Mechanism</a:t>
            </a:r>
            <a:r>
              <a:rPr lang="de-DE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of Knockdown of ER intrabodies</a:t>
            </a:r>
            <a:endParaRPr lang="de-DE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58122" y="4880878"/>
            <a:ext cx="95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68378" y="4941168"/>
            <a:ext cx="93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735755" y="4293096"/>
            <a:ext cx="226669" cy="215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670296" y="4386035"/>
            <a:ext cx="251696" cy="149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670296" y="4266462"/>
            <a:ext cx="45719" cy="303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713251" y="4428163"/>
            <a:ext cx="144016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6804248" y="292494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IB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flipH="1" flipV="1">
            <a:off x="4625771" y="4325270"/>
            <a:ext cx="97528" cy="87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800525" y="4367018"/>
            <a:ext cx="131176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4674823" y="4372258"/>
            <a:ext cx="72007" cy="533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292457" y="512583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IB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303243" y="5110445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52" y="4226862"/>
            <a:ext cx="1202271" cy="83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19" name="Picture 5" descr="HZI_LOGO_S_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0770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64078" y="5085184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Anti-ST8SiaII-IB and anti-ST8SiaIV-IB mediates </a:t>
            </a:r>
            <a:r>
              <a:rPr lang="de-DE" dirty="0" err="1" smtClean="0"/>
              <a:t>retention</a:t>
            </a:r>
            <a:r>
              <a:rPr lang="de-DE" dirty="0" smtClean="0"/>
              <a:t> of ST8SiaII and ST8SiaiV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ER </a:t>
            </a:r>
          </a:p>
          <a:p>
            <a:r>
              <a:rPr lang="de-DE" sz="1600" dirty="0" smtClean="0"/>
              <a:t>(a) </a:t>
            </a:r>
            <a:r>
              <a:rPr lang="de-DE" sz="1600" dirty="0" err="1" smtClean="0"/>
              <a:t>Colocalisation</a:t>
            </a:r>
            <a:r>
              <a:rPr lang="de-DE" sz="1600" dirty="0" smtClean="0"/>
              <a:t> of IBs </a:t>
            </a:r>
            <a:r>
              <a:rPr lang="de-DE" sz="1600" dirty="0" err="1" smtClean="0"/>
              <a:t>with</a:t>
            </a:r>
            <a:r>
              <a:rPr lang="de-DE" sz="1600" dirty="0" smtClean="0"/>
              <a:t> ER </a:t>
            </a:r>
            <a:r>
              <a:rPr lang="de-DE" sz="1600" dirty="0" err="1" smtClean="0"/>
              <a:t>marker</a:t>
            </a:r>
            <a:r>
              <a:rPr lang="de-DE" sz="1600" dirty="0" smtClean="0"/>
              <a:t> </a:t>
            </a:r>
            <a:r>
              <a:rPr lang="de-DE" sz="1600" dirty="0" err="1" smtClean="0"/>
              <a:t>calnexin</a:t>
            </a:r>
            <a:r>
              <a:rPr lang="de-DE" sz="1600" dirty="0" smtClean="0"/>
              <a:t>, (b) </a:t>
            </a:r>
            <a:r>
              <a:rPr lang="de-DE" sz="1600" dirty="0" err="1" smtClean="0"/>
              <a:t>colocalisation</a:t>
            </a:r>
            <a:r>
              <a:rPr lang="de-DE" sz="1600" dirty="0" smtClean="0"/>
              <a:t> of ST8SiaII and ST8SiaIV </a:t>
            </a:r>
            <a:r>
              <a:rPr lang="de-DE" sz="1600" dirty="0" err="1" smtClean="0"/>
              <a:t>with</a:t>
            </a:r>
            <a:r>
              <a:rPr lang="de-DE" sz="1600" dirty="0" smtClean="0"/>
              <a:t> Golgi </a:t>
            </a:r>
            <a:r>
              <a:rPr lang="de-DE" sz="1600" dirty="0" err="1" smtClean="0"/>
              <a:t>marker</a:t>
            </a:r>
            <a:r>
              <a:rPr lang="de-DE" sz="1600" dirty="0" smtClean="0"/>
              <a:t> </a:t>
            </a:r>
            <a:r>
              <a:rPr lang="el-GR" sz="1600" dirty="0" smtClean="0"/>
              <a:t>α</a:t>
            </a:r>
            <a:r>
              <a:rPr lang="de-DE" sz="1600" dirty="0" smtClean="0"/>
              <a:t>-</a:t>
            </a:r>
            <a:r>
              <a:rPr lang="de-DE" sz="1600" dirty="0" err="1" smtClean="0"/>
              <a:t>mannose</a:t>
            </a:r>
            <a:r>
              <a:rPr lang="de-DE" sz="1600" dirty="0" smtClean="0"/>
              <a:t> II, (c) </a:t>
            </a:r>
            <a:r>
              <a:rPr lang="de-DE" sz="1600" dirty="0" err="1" smtClean="0"/>
              <a:t>staining</a:t>
            </a:r>
            <a:r>
              <a:rPr lang="de-DE" sz="1600" dirty="0" smtClean="0"/>
              <a:t> of ST8SiaII and ST8siaIV and 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intrabodies, (d) negativ </a:t>
            </a:r>
            <a:r>
              <a:rPr lang="de-DE" sz="1600" dirty="0" err="1" smtClean="0"/>
              <a:t>control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6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713251" cy="39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9632" y="501317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Intracellular</a:t>
            </a:r>
            <a:r>
              <a:rPr lang="de-DE" sz="2000" dirty="0" smtClean="0"/>
              <a:t> Binding of anti-ST8SiaII-IB and anti-ST8SiaVI-IB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antigens</a:t>
            </a:r>
            <a:r>
              <a:rPr lang="de-DE" sz="2000" dirty="0" smtClean="0"/>
              <a:t>. a,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IP, b, Co-IP.</a:t>
            </a:r>
            <a:endParaRPr lang="de-DE" sz="2000" dirty="0"/>
          </a:p>
        </p:txBody>
      </p:sp>
      <p:grpSp>
        <p:nvGrpSpPr>
          <p:cNvPr id="4" name="Gruppieren 10"/>
          <p:cNvGrpSpPr>
            <a:grpSpLocks/>
          </p:cNvGrpSpPr>
          <p:nvPr/>
        </p:nvGrpSpPr>
        <p:grpSpPr bwMode="auto">
          <a:xfrm>
            <a:off x="6228184" y="6256126"/>
            <a:ext cx="2736304" cy="512641"/>
            <a:chOff x="6384116" y="6143644"/>
            <a:chExt cx="2545577" cy="474663"/>
          </a:xfrm>
        </p:grpSpPr>
        <p:pic>
          <p:nvPicPr>
            <p:cNvPr id="5" name="Picture 5" descr="HZI_LOGO_S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43" y="6143644"/>
              <a:ext cx="1428750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10"/>
            <p:cNvSpPr txBox="1">
              <a:spLocks noChangeArrowheads="1"/>
            </p:cNvSpPr>
            <p:nvPr/>
          </p:nvSpPr>
          <p:spPr bwMode="auto">
            <a:xfrm>
              <a:off x="6384116" y="6215082"/>
              <a:ext cx="2000250" cy="34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Helmholtz-Zentrum für Infektionsforschung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Böldicke</dc:creator>
  <cp:lastModifiedBy>Nivedita samalla</cp:lastModifiedBy>
  <cp:revision>116</cp:revision>
  <cp:lastPrinted>2017-06-27T13:52:54Z</cp:lastPrinted>
  <dcterms:created xsi:type="dcterms:W3CDTF">2015-01-14T11:31:34Z</dcterms:created>
  <dcterms:modified xsi:type="dcterms:W3CDTF">2017-07-04T08:25:16Z</dcterms:modified>
</cp:coreProperties>
</file>