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6" r:id="rId2"/>
    <p:sldId id="257" r:id="rId3"/>
    <p:sldId id="258" r:id="rId4"/>
    <p:sldId id="311" r:id="rId5"/>
    <p:sldId id="312" r:id="rId6"/>
    <p:sldId id="313" r:id="rId7"/>
    <p:sldId id="310" r:id="rId8"/>
    <p:sldId id="308" r:id="rId9"/>
    <p:sldId id="305" r:id="rId10"/>
    <p:sldId id="306" r:id="rId11"/>
    <p:sldId id="307" r:id="rId12"/>
    <p:sldId id="303" r:id="rId13"/>
    <p:sldId id="309" r:id="rId14"/>
    <p:sldId id="261" r:id="rId15"/>
    <p:sldId id="262" r:id="rId16"/>
    <p:sldId id="263" r:id="rId17"/>
    <p:sldId id="264" r:id="rId18"/>
    <p:sldId id="265" r:id="rId19"/>
    <p:sldId id="266" r:id="rId20"/>
    <p:sldId id="267" r:id="rId21"/>
    <p:sldId id="287" r:id="rId22"/>
    <p:sldId id="269" r:id="rId23"/>
    <p:sldId id="270" r:id="rId24"/>
    <p:sldId id="271" r:id="rId25"/>
    <p:sldId id="278" r:id="rId26"/>
    <p:sldId id="276" r:id="rId27"/>
    <p:sldId id="277" r:id="rId28"/>
    <p:sldId id="274" r:id="rId29"/>
    <p:sldId id="275" r:id="rId30"/>
    <p:sldId id="279" r:id="rId31"/>
    <p:sldId id="280" r:id="rId32"/>
    <p:sldId id="284" r:id="rId33"/>
    <p:sldId id="281" r:id="rId34"/>
    <p:sldId id="282" r:id="rId35"/>
    <p:sldId id="286" r:id="rId36"/>
    <p:sldId id="283" r:id="rId37"/>
    <p:sldId id="29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7776B-5746-4A97-995E-6AC2DA256C07}" type="datetimeFigureOut">
              <a:rPr lang="en-IN" smtClean="0"/>
              <a:t>13-12-2017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A09BB-3652-42A8-9745-113AA3314656}" type="slidenum">
              <a:rPr lang="en-IN" smtClean="0"/>
              <a:t>‹#›</a:t>
            </a:fld>
            <a:endParaRPr lang="en-IN"/>
          </a:p>
        </p:txBody>
      </p:sp>
    </p:spTree>
    <p:extLst>
      <p:ext uri="{BB962C8B-B14F-4D97-AF65-F5344CB8AC3E}">
        <p14:creationId xmlns:p14="http://schemas.microsoft.com/office/powerpoint/2010/main" val="3560569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02A09BB-3652-42A8-9745-113AA3314656}" type="slidenum">
              <a:rPr lang="en-IN" smtClean="0"/>
              <a:t>17</a:t>
            </a:fld>
            <a:endParaRPr lang="en-IN"/>
          </a:p>
        </p:txBody>
      </p:sp>
    </p:spTree>
    <p:extLst>
      <p:ext uri="{BB962C8B-B14F-4D97-AF65-F5344CB8AC3E}">
        <p14:creationId xmlns:p14="http://schemas.microsoft.com/office/powerpoint/2010/main" val="418500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02A09BB-3652-42A8-9745-113AA3314656}" type="slidenum">
              <a:rPr lang="en-IN" smtClean="0"/>
              <a:t>36</a:t>
            </a:fld>
            <a:endParaRPr lang="en-IN"/>
          </a:p>
        </p:txBody>
      </p:sp>
    </p:spTree>
    <p:extLst>
      <p:ext uri="{BB962C8B-B14F-4D97-AF65-F5344CB8AC3E}">
        <p14:creationId xmlns:p14="http://schemas.microsoft.com/office/powerpoint/2010/main" val="394441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8B2D38-3C0F-4B3A-B1E8-EA6388ED8314}" type="datetimeFigureOut">
              <a:rPr lang="en-IN" smtClean="0"/>
              <a:t>13-12-2017</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F114A1-9E02-4B10-B64C-0765D01E2F55}"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B2D38-3C0F-4B3A-B1E8-EA6388ED8314}" type="datetimeFigureOut">
              <a:rPr lang="en-IN" smtClean="0"/>
              <a:t>13-12-2017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F114A1-9E02-4B10-B64C-0765D01E2F55}"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2F114A1-9E02-4B10-B64C-0765D01E2F55}"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B2D38-3C0F-4B3A-B1E8-EA6388ED8314}" type="datetimeFigureOut">
              <a:rPr lang="en-IN" smtClean="0"/>
              <a:t>13-12-2017</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8B2D38-3C0F-4B3A-B1E8-EA6388ED8314}" type="datetimeFigureOut">
              <a:rPr lang="en-IN" smtClean="0"/>
              <a:t>13-12-2017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E2F114A1-9E02-4B10-B64C-0765D01E2F55}"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698B2D38-3C0F-4B3A-B1E8-EA6388ED8314}" type="datetimeFigureOut">
              <a:rPr lang="en-IN" smtClean="0"/>
              <a:t>13-12-2017</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F114A1-9E02-4B10-B64C-0765D01E2F55}"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8B2D38-3C0F-4B3A-B1E8-EA6388ED8314}" type="datetimeFigureOut">
              <a:rPr lang="en-IN" smtClean="0"/>
              <a:t>13-12-2017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F114A1-9E02-4B10-B64C-0765D01E2F55}"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8B2D38-3C0F-4B3A-B1E8-EA6388ED8314}" type="datetimeFigureOut">
              <a:rPr lang="en-IN" smtClean="0"/>
              <a:t>13-12-2017</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2F114A1-9E02-4B10-B64C-0765D01E2F55}"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8B2D38-3C0F-4B3A-B1E8-EA6388ED8314}" type="datetimeFigureOut">
              <a:rPr lang="en-IN" smtClean="0"/>
              <a:t>13-12-2017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E2F114A1-9E02-4B10-B64C-0765D01E2F5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8B2D38-3C0F-4B3A-B1E8-EA6388ED8314}" type="datetimeFigureOut">
              <a:rPr lang="en-IN" smtClean="0"/>
              <a:t>13-12-2017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2F114A1-9E02-4B10-B64C-0765D01E2F5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2F114A1-9E02-4B10-B64C-0765D01E2F55}"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98B2D38-3C0F-4B3A-B1E8-EA6388ED8314}" type="datetimeFigureOut">
              <a:rPr lang="en-IN" smtClean="0"/>
              <a:t>13-12-2017</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2F114A1-9E02-4B10-B64C-0765D01E2F55}"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8B2D38-3C0F-4B3A-B1E8-EA6388ED8314}" type="datetimeFigureOut">
              <a:rPr lang="en-IN" smtClean="0"/>
              <a:t>13-12-2017</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8B2D38-3C0F-4B3A-B1E8-EA6388ED8314}" type="datetimeFigureOut">
              <a:rPr lang="en-IN" smtClean="0"/>
              <a:t>13-12-2017</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2F114A1-9E02-4B10-B64C-0765D01E2F55}"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83768" y="2924944"/>
            <a:ext cx="4968552" cy="3384376"/>
          </a:xfrm>
        </p:spPr>
        <p:txBody>
          <a:bodyPr>
            <a:noAutofit/>
          </a:bodyPr>
          <a:lstStyle/>
          <a:p>
            <a:pPr algn="l"/>
            <a:r>
              <a:rPr lang="en-US" b="1" dirty="0" smtClean="0">
                <a:latin typeface="Calibri" pitchFamily="34" charset="0"/>
                <a:cs typeface="Calibri" pitchFamily="34" charset="0"/>
              </a:rPr>
              <a:t>            </a:t>
            </a:r>
            <a:endParaRPr lang="en-IN" sz="2000" dirty="0">
              <a:solidFill>
                <a:srgbClr val="0070C0"/>
              </a:solidFill>
              <a:latin typeface="Calibri" pitchFamily="34" charset="0"/>
              <a:cs typeface="Calibri" pitchFamily="34" charset="0"/>
            </a:endParaRPr>
          </a:p>
        </p:txBody>
      </p:sp>
      <p:sp>
        <p:nvSpPr>
          <p:cNvPr id="2" name="Title 1"/>
          <p:cNvSpPr>
            <a:spLocks noGrp="1"/>
          </p:cNvSpPr>
          <p:nvPr>
            <p:ph type="ctrTitle"/>
          </p:nvPr>
        </p:nvSpPr>
        <p:spPr>
          <a:xfrm>
            <a:off x="685800" y="0"/>
            <a:ext cx="7772400" cy="2492896"/>
          </a:xfrm>
        </p:spPr>
        <p:txBody>
          <a:bodyPr>
            <a:noAutofit/>
          </a:bodyPr>
          <a:lstStyle/>
          <a:p>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a:solidFill>
                  <a:srgbClr val="00B050"/>
                </a:solidFill>
              </a:rPr>
              <a:t/>
            </a:r>
            <a:br>
              <a:rPr lang="en-US" sz="2800" dirty="0">
                <a:solidFill>
                  <a:srgbClr val="00B050"/>
                </a:solidFill>
              </a:rPr>
            </a:br>
            <a:r>
              <a:rPr lang="en-US" sz="2800" dirty="0" smtClean="0">
                <a:solidFill>
                  <a:srgbClr val="00B050"/>
                </a:solidFill>
              </a:rPr>
              <a:t/>
            </a:r>
            <a:br>
              <a:rPr lang="en-US" sz="2800" dirty="0" smtClean="0">
                <a:solidFill>
                  <a:srgbClr val="00B050"/>
                </a:solidFill>
              </a:rPr>
            </a:br>
            <a:r>
              <a:rPr lang="en-US" sz="2800" dirty="0" smtClean="0">
                <a:solidFill>
                  <a:srgbClr val="00B050"/>
                </a:solidFill>
              </a:rPr>
              <a:t>ROLE </a:t>
            </a:r>
            <a:r>
              <a:rPr lang="en-US" sz="2800" dirty="0">
                <a:solidFill>
                  <a:srgbClr val="00B050"/>
                </a:solidFill>
              </a:rPr>
              <a:t>OF ENDOTHERAPY VS SURGERY IN THE MANAGEMENT OF TRAUMATIC PANCREATIC INJURY - A TERTIARY CENTER EXPERIENCE</a:t>
            </a:r>
            <a:r>
              <a:rPr lang="en-IN" sz="2800" dirty="0">
                <a:solidFill>
                  <a:srgbClr val="00B050"/>
                </a:solidFill>
              </a:rPr>
              <a:t/>
            </a:r>
            <a:br>
              <a:rPr lang="en-IN" sz="2800" dirty="0">
                <a:solidFill>
                  <a:srgbClr val="00B050"/>
                </a:solidFill>
              </a:rPr>
            </a:br>
            <a:endParaRPr lang="en-IN" sz="2800"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015" y="3172544"/>
            <a:ext cx="752951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50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a:bodyPr>
          <a:lstStyle/>
          <a:p>
            <a:r>
              <a:rPr lang="en-US" sz="3200" dirty="0" smtClean="0">
                <a:solidFill>
                  <a:srgbClr val="FF0000"/>
                </a:solidFill>
                <a:latin typeface="Calibri" pitchFamily="34" charset="0"/>
                <a:cs typeface="Calibri" pitchFamily="34" charset="0"/>
              </a:rPr>
              <a:t>CT Non </a:t>
            </a:r>
            <a:r>
              <a:rPr lang="en-US" sz="3200" dirty="0">
                <a:solidFill>
                  <a:srgbClr val="FF0000"/>
                </a:solidFill>
                <a:latin typeface="Calibri" pitchFamily="34" charset="0"/>
                <a:cs typeface="Calibri" pitchFamily="34" charset="0"/>
              </a:rPr>
              <a:t>Specific signs of pancreatic injury </a:t>
            </a:r>
            <a:endParaRPr lang="en-IN" sz="3200" dirty="0"/>
          </a:p>
        </p:txBody>
      </p:sp>
      <p:sp>
        <p:nvSpPr>
          <p:cNvPr id="3" name="Content Placeholder 2"/>
          <p:cNvSpPr>
            <a:spLocks noGrp="1"/>
          </p:cNvSpPr>
          <p:nvPr>
            <p:ph sz="quarter" idx="1"/>
          </p:nvPr>
        </p:nvSpPr>
        <p:spPr>
          <a:ln>
            <a:solidFill>
              <a:schemeClr val="bg2"/>
            </a:solidFill>
          </a:ln>
        </p:spPr>
        <p:txBody>
          <a:bodyPr>
            <a:noAutofit/>
          </a:bodyPr>
          <a:lstStyle/>
          <a:p>
            <a:r>
              <a:rPr lang="en-US" sz="2400" dirty="0" smtClean="0"/>
              <a:t>Inflammatory changes in </a:t>
            </a:r>
            <a:r>
              <a:rPr lang="en-US" sz="2400" dirty="0" err="1" smtClean="0"/>
              <a:t>peripancreatic</a:t>
            </a:r>
            <a:r>
              <a:rPr lang="en-US" sz="2400" dirty="0" smtClean="0"/>
              <a:t> fat and </a:t>
            </a:r>
            <a:r>
              <a:rPr lang="en-US" sz="2400" dirty="0" err="1" smtClean="0"/>
              <a:t>mesentry</a:t>
            </a:r>
            <a:endParaRPr lang="en-US" sz="2400" dirty="0" smtClean="0"/>
          </a:p>
          <a:p>
            <a:pPr marL="36576" indent="0">
              <a:buNone/>
            </a:pPr>
            <a:endParaRPr lang="en-US" sz="2400" dirty="0" smtClean="0"/>
          </a:p>
          <a:p>
            <a:r>
              <a:rPr lang="en-US" sz="2400" dirty="0" smtClean="0"/>
              <a:t>Fluid surrounding the superior mesenteric artery </a:t>
            </a:r>
          </a:p>
          <a:p>
            <a:pPr marL="36576" indent="0">
              <a:buNone/>
            </a:pPr>
            <a:endParaRPr lang="en-US" sz="2400" dirty="0" smtClean="0"/>
          </a:p>
          <a:p>
            <a:r>
              <a:rPr lang="en-US" sz="2400" dirty="0" smtClean="0"/>
              <a:t>Thickening of the left anterior renal fascia</a:t>
            </a:r>
          </a:p>
          <a:p>
            <a:pPr marL="36576" indent="0">
              <a:buNone/>
            </a:pPr>
            <a:endParaRPr lang="en-US" sz="2400" dirty="0" smtClean="0"/>
          </a:p>
          <a:p>
            <a:r>
              <a:rPr lang="en-US" sz="2400" dirty="0" smtClean="0"/>
              <a:t>Pancreatic ductal dilation </a:t>
            </a:r>
          </a:p>
          <a:p>
            <a:pPr marL="36576" indent="0">
              <a:buNone/>
            </a:pPr>
            <a:endParaRPr lang="en-US" sz="2400" dirty="0" smtClean="0"/>
          </a:p>
          <a:p>
            <a:r>
              <a:rPr lang="en-US" sz="2400" dirty="0" smtClean="0"/>
              <a:t>Acute </a:t>
            </a:r>
            <a:r>
              <a:rPr lang="en-US" sz="2400" dirty="0" err="1" smtClean="0"/>
              <a:t>pseudocyst</a:t>
            </a:r>
            <a:r>
              <a:rPr lang="en-US" sz="2400" dirty="0" smtClean="0"/>
              <a:t> formation/ </a:t>
            </a:r>
            <a:r>
              <a:rPr lang="en-US" sz="2400" dirty="0" err="1" smtClean="0"/>
              <a:t>Peripancreatic</a:t>
            </a:r>
            <a:r>
              <a:rPr lang="en-US" sz="2400" dirty="0" smtClean="0"/>
              <a:t> fluid collection</a:t>
            </a:r>
          </a:p>
          <a:p>
            <a:endParaRPr lang="en-IN" sz="2400" dirty="0"/>
          </a:p>
        </p:txBody>
      </p:sp>
    </p:spTree>
    <p:extLst>
      <p:ext uri="{BB962C8B-B14F-4D97-AF65-F5344CB8AC3E}">
        <p14:creationId xmlns:p14="http://schemas.microsoft.com/office/powerpoint/2010/main" val="1061565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274638"/>
            <a:ext cx="7720084" cy="1143000"/>
          </a:xfrm>
          <a:ln>
            <a:solidFill>
              <a:schemeClr val="bg1"/>
            </a:solidFill>
          </a:ln>
        </p:spPr>
        <p:txBody>
          <a:bodyPr>
            <a:normAutofit/>
          </a:bodyPr>
          <a:lstStyle/>
          <a:p>
            <a:r>
              <a:rPr lang="en-US" sz="3200" dirty="0">
                <a:solidFill>
                  <a:srgbClr val="FF0000"/>
                </a:solidFill>
                <a:latin typeface="Calibri" pitchFamily="34" charset="0"/>
                <a:cs typeface="Calibri" pitchFamily="34" charset="0"/>
              </a:rPr>
              <a:t>CT Non Specific signs of pancreatic injury </a:t>
            </a:r>
            <a:endParaRPr lang="en-IN" sz="3200" dirty="0"/>
          </a:p>
        </p:txBody>
      </p:sp>
      <p:sp>
        <p:nvSpPr>
          <p:cNvPr id="3" name="Content Placeholder 2"/>
          <p:cNvSpPr>
            <a:spLocks noGrp="1"/>
          </p:cNvSpPr>
          <p:nvPr>
            <p:ph sz="quarter" idx="1"/>
          </p:nvPr>
        </p:nvSpPr>
        <p:spPr>
          <a:xfrm>
            <a:off x="251520" y="1600200"/>
            <a:ext cx="7704856" cy="4525963"/>
          </a:xfrm>
          <a:ln>
            <a:solidFill>
              <a:schemeClr val="bg2"/>
            </a:solidFill>
          </a:ln>
        </p:spPr>
        <p:txBody>
          <a:bodyPr>
            <a:normAutofit/>
          </a:bodyPr>
          <a:lstStyle/>
          <a:p>
            <a:r>
              <a:rPr lang="en-US" dirty="0" smtClean="0"/>
              <a:t>Fluid in the anterior and posterior </a:t>
            </a:r>
            <a:r>
              <a:rPr lang="en-US" dirty="0" err="1" smtClean="0"/>
              <a:t>pararenal</a:t>
            </a:r>
            <a:r>
              <a:rPr lang="en-US" dirty="0" smtClean="0"/>
              <a:t> spaces</a:t>
            </a:r>
          </a:p>
          <a:p>
            <a:pPr marL="36576" indent="0">
              <a:buNone/>
            </a:pPr>
            <a:endParaRPr lang="en-US" dirty="0" smtClean="0"/>
          </a:p>
          <a:p>
            <a:r>
              <a:rPr lang="en-US" dirty="0" smtClean="0"/>
              <a:t>Fluid </a:t>
            </a:r>
            <a:r>
              <a:rPr lang="en-US" dirty="0" smtClean="0"/>
              <a:t>in transverse </a:t>
            </a:r>
            <a:r>
              <a:rPr lang="en-US" dirty="0" err="1" smtClean="0"/>
              <a:t>mesocolon</a:t>
            </a:r>
            <a:endParaRPr lang="en-US" dirty="0" smtClean="0"/>
          </a:p>
          <a:p>
            <a:pPr marL="36576" indent="0">
              <a:buNone/>
            </a:pPr>
            <a:endParaRPr lang="en-US" dirty="0" smtClean="0"/>
          </a:p>
          <a:p>
            <a:r>
              <a:rPr lang="en-US" dirty="0" smtClean="0"/>
              <a:t>Hemorrhage into </a:t>
            </a:r>
            <a:r>
              <a:rPr lang="en-US" dirty="0" err="1" smtClean="0"/>
              <a:t>peripancreatic</a:t>
            </a:r>
            <a:r>
              <a:rPr lang="en-US" dirty="0" smtClean="0"/>
              <a:t> fat, </a:t>
            </a:r>
            <a:r>
              <a:rPr lang="en-US" dirty="0" err="1" smtClean="0"/>
              <a:t>mesocolon</a:t>
            </a:r>
            <a:r>
              <a:rPr lang="en-US" dirty="0"/>
              <a:t> </a:t>
            </a:r>
            <a:r>
              <a:rPr lang="en-US" dirty="0" smtClean="0"/>
              <a:t>and mesentery</a:t>
            </a:r>
          </a:p>
          <a:p>
            <a:pPr marL="36576" indent="0">
              <a:buNone/>
            </a:pPr>
            <a:endParaRPr lang="en-US" dirty="0" smtClean="0"/>
          </a:p>
          <a:p>
            <a:r>
              <a:rPr lang="en-US" dirty="0" err="1" smtClean="0"/>
              <a:t>Extraperioneal</a:t>
            </a:r>
            <a:r>
              <a:rPr lang="en-US" dirty="0" smtClean="0"/>
              <a:t> and </a:t>
            </a:r>
            <a:r>
              <a:rPr lang="en-US" dirty="0" err="1" smtClean="0"/>
              <a:t>Intraperitoneal</a:t>
            </a:r>
            <a:r>
              <a:rPr lang="en-US" dirty="0" smtClean="0"/>
              <a:t> fluid</a:t>
            </a:r>
            <a:endParaRPr lang="en-IN" dirty="0"/>
          </a:p>
        </p:txBody>
      </p:sp>
    </p:spTree>
    <p:extLst>
      <p:ext uri="{BB962C8B-B14F-4D97-AF65-F5344CB8AC3E}">
        <p14:creationId xmlns:p14="http://schemas.microsoft.com/office/powerpoint/2010/main" val="3675859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fontScale="90000"/>
          </a:bodyPr>
          <a:lstStyle/>
          <a:p>
            <a:r>
              <a:rPr lang="en-US" sz="3200" dirty="0" smtClean="0">
                <a:solidFill>
                  <a:srgbClr val="FF0000"/>
                </a:solidFill>
                <a:latin typeface="Calibri" pitchFamily="34" charset="0"/>
                <a:cs typeface="Calibri" pitchFamily="34" charset="0"/>
              </a:rPr>
              <a:t/>
            </a:r>
            <a:br>
              <a:rPr lang="en-US" sz="3200" dirty="0" smtClean="0">
                <a:solidFill>
                  <a:srgbClr val="FF0000"/>
                </a:solidFill>
                <a:latin typeface="Calibri" pitchFamily="34" charset="0"/>
                <a:cs typeface="Calibri" pitchFamily="34" charset="0"/>
              </a:rPr>
            </a:br>
            <a:r>
              <a:rPr lang="en-US" sz="3200" dirty="0">
                <a:solidFill>
                  <a:srgbClr val="FF0000"/>
                </a:solidFill>
                <a:latin typeface="Calibri" pitchFamily="34" charset="0"/>
                <a:cs typeface="Calibri" pitchFamily="34" charset="0"/>
              </a:rPr>
              <a:t/>
            </a:r>
            <a:br>
              <a:rPr lang="en-US" sz="3200" dirty="0">
                <a:solidFill>
                  <a:srgbClr val="FF0000"/>
                </a:solidFill>
                <a:latin typeface="Calibri" pitchFamily="34" charset="0"/>
                <a:cs typeface="Calibri" pitchFamily="34" charset="0"/>
              </a:rPr>
            </a:br>
            <a:r>
              <a:rPr lang="en-US" sz="3200" dirty="0" smtClean="0">
                <a:solidFill>
                  <a:srgbClr val="FF0000"/>
                </a:solidFill>
                <a:latin typeface="Calibri" pitchFamily="34" charset="0"/>
                <a:cs typeface="Calibri" pitchFamily="34" charset="0"/>
              </a:rPr>
              <a:t/>
            </a:r>
            <a:br>
              <a:rPr lang="en-US" sz="3200" dirty="0" smtClean="0">
                <a:solidFill>
                  <a:srgbClr val="FF0000"/>
                </a:solidFill>
                <a:latin typeface="Calibri" pitchFamily="34" charset="0"/>
                <a:cs typeface="Calibri" pitchFamily="34" charset="0"/>
              </a:rPr>
            </a:br>
            <a:r>
              <a:rPr lang="en-US" sz="3200" dirty="0">
                <a:solidFill>
                  <a:srgbClr val="FF0000"/>
                </a:solidFill>
                <a:latin typeface="Calibri" pitchFamily="34" charset="0"/>
                <a:cs typeface="Calibri" pitchFamily="34" charset="0"/>
              </a:rPr>
              <a:t/>
            </a:r>
            <a:br>
              <a:rPr lang="en-US" sz="3200" dirty="0">
                <a:solidFill>
                  <a:srgbClr val="FF0000"/>
                </a:solidFill>
                <a:latin typeface="Calibri" pitchFamily="34" charset="0"/>
                <a:cs typeface="Calibri" pitchFamily="34" charset="0"/>
              </a:rPr>
            </a:br>
            <a:r>
              <a:rPr lang="en-US" sz="3200" dirty="0" smtClean="0">
                <a:solidFill>
                  <a:srgbClr val="FF0000"/>
                </a:solidFill>
                <a:latin typeface="Calibri" pitchFamily="34" charset="0"/>
                <a:cs typeface="Calibri" pitchFamily="34" charset="0"/>
              </a:rPr>
              <a:t/>
            </a:r>
            <a:br>
              <a:rPr lang="en-US" sz="3200" dirty="0" smtClean="0">
                <a:solidFill>
                  <a:srgbClr val="FF0000"/>
                </a:solidFill>
                <a:latin typeface="Calibri" pitchFamily="34" charset="0"/>
                <a:cs typeface="Calibri" pitchFamily="34" charset="0"/>
              </a:rPr>
            </a:br>
            <a:r>
              <a:rPr lang="en-US" sz="3200" dirty="0">
                <a:solidFill>
                  <a:srgbClr val="FF0000"/>
                </a:solidFill>
                <a:latin typeface="Calibri" pitchFamily="34" charset="0"/>
                <a:cs typeface="Calibri" pitchFamily="34" charset="0"/>
              </a:rPr>
              <a:t/>
            </a:r>
            <a:br>
              <a:rPr lang="en-US" sz="3200" dirty="0">
                <a:solidFill>
                  <a:srgbClr val="FF0000"/>
                </a:solidFill>
                <a:latin typeface="Calibri" pitchFamily="34" charset="0"/>
                <a:cs typeface="Calibri" pitchFamily="34" charset="0"/>
              </a:rPr>
            </a:br>
            <a:r>
              <a:rPr lang="en-US" sz="3200" dirty="0" smtClean="0">
                <a:solidFill>
                  <a:srgbClr val="FF0000"/>
                </a:solidFill>
                <a:latin typeface="Calibri" pitchFamily="34" charset="0"/>
                <a:cs typeface="Calibri" pitchFamily="34" charset="0"/>
              </a:rPr>
              <a:t/>
            </a:r>
            <a:br>
              <a:rPr lang="en-US" sz="3200" dirty="0" smtClean="0">
                <a:solidFill>
                  <a:srgbClr val="FF0000"/>
                </a:solidFill>
                <a:latin typeface="Calibri" pitchFamily="34" charset="0"/>
                <a:cs typeface="Calibri" pitchFamily="34" charset="0"/>
              </a:rPr>
            </a:br>
            <a:r>
              <a:rPr lang="en-US" sz="3200" dirty="0">
                <a:solidFill>
                  <a:srgbClr val="FF0000"/>
                </a:solidFill>
                <a:latin typeface="Calibri" pitchFamily="34" charset="0"/>
                <a:cs typeface="Calibri" pitchFamily="34" charset="0"/>
              </a:rPr>
              <a:t/>
            </a:r>
            <a:br>
              <a:rPr lang="en-US" sz="3200" dirty="0">
                <a:solidFill>
                  <a:srgbClr val="FF0000"/>
                </a:solidFill>
                <a:latin typeface="Calibri" pitchFamily="34" charset="0"/>
                <a:cs typeface="Calibri" pitchFamily="34" charset="0"/>
              </a:rPr>
            </a:br>
            <a:r>
              <a:rPr lang="en-US" sz="3200" dirty="0" smtClean="0">
                <a:solidFill>
                  <a:srgbClr val="FF0000"/>
                </a:solidFill>
                <a:latin typeface="Calibri" pitchFamily="34" charset="0"/>
                <a:cs typeface="Calibri" pitchFamily="34" charset="0"/>
              </a:rPr>
              <a:t>ERCP </a:t>
            </a:r>
            <a:r>
              <a:rPr lang="en-US" sz="3200" dirty="0" smtClean="0">
                <a:solidFill>
                  <a:srgbClr val="FF0000"/>
                </a:solidFill>
                <a:latin typeface="Calibri" pitchFamily="34" charset="0"/>
                <a:cs typeface="Calibri" pitchFamily="34" charset="0"/>
              </a:rPr>
              <a:t>classification of pancreatic duct injury ( </a:t>
            </a:r>
            <a:r>
              <a:rPr lang="en-US" sz="3200" dirty="0" err="1" smtClean="0">
                <a:solidFill>
                  <a:srgbClr val="FF0000"/>
                </a:solidFill>
                <a:latin typeface="Calibri" pitchFamily="34" charset="0"/>
                <a:cs typeface="Calibri" pitchFamily="34" charset="0"/>
              </a:rPr>
              <a:t>Takishima</a:t>
            </a:r>
            <a:r>
              <a:rPr lang="en-US" sz="3200" dirty="0" smtClean="0">
                <a:solidFill>
                  <a:srgbClr val="FF0000"/>
                </a:solidFill>
                <a:latin typeface="Calibri" pitchFamily="34" charset="0"/>
                <a:cs typeface="Calibri" pitchFamily="34" charset="0"/>
              </a:rPr>
              <a:t> et al </a:t>
            </a:r>
            <a:r>
              <a:rPr lang="en-US" sz="3200" dirty="0" smtClean="0">
                <a:solidFill>
                  <a:srgbClr val="FF0000"/>
                </a:solidFill>
                <a:latin typeface="Calibri" pitchFamily="34" charset="0"/>
                <a:cs typeface="Calibri" pitchFamily="34" charset="0"/>
              </a:rPr>
              <a:t>)</a:t>
            </a:r>
            <a:endParaRPr lang="en-IN" sz="3200" dirty="0">
              <a:solidFill>
                <a:srgbClr val="FF0000"/>
              </a:solidFill>
              <a:latin typeface="Calibri" pitchFamily="34" charset="0"/>
              <a:cs typeface="Calibri" pitchFamily="34" charset="0"/>
            </a:endParaRPr>
          </a:p>
        </p:txBody>
      </p:sp>
      <p:pic>
        <p:nvPicPr>
          <p:cNvPr id="3074" name="Picture 2" descr="C:\Users\ADMIN\Downloads\Screenshot_2017-12-10-18-47-32-059.jpeg"/>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4862" t="35330" r="8474"/>
          <a:stretch/>
        </p:blipFill>
        <p:spPr bwMode="auto">
          <a:xfrm>
            <a:off x="341194" y="2210937"/>
            <a:ext cx="3985146" cy="3306295"/>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5" name="Picture 2" descr="C:\Users\ADMIN\Downloads\Screenshot_2017-12-10-18-47-45-592.jpe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585" t="6238" r="-2892" b="21329"/>
          <a:stretch/>
        </p:blipFill>
        <p:spPr bwMode="auto">
          <a:xfrm>
            <a:off x="4860032" y="2204864"/>
            <a:ext cx="3454156" cy="3384376"/>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702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a:bodyPr>
          <a:lstStyle/>
          <a:p>
            <a:r>
              <a:rPr lang="en-US" sz="3200" b="1" cap="small" dirty="0" smtClean="0">
                <a:solidFill>
                  <a:srgbClr val="FF0000"/>
                </a:solidFill>
                <a:latin typeface="+mn-lt"/>
              </a:rPr>
              <a:t> METHODS</a:t>
            </a:r>
            <a:endParaRPr lang="en-IN" sz="3200" dirty="0">
              <a:solidFill>
                <a:srgbClr val="FF0000"/>
              </a:solidFill>
              <a:latin typeface="+mn-lt"/>
            </a:endParaRPr>
          </a:p>
        </p:txBody>
      </p:sp>
      <p:sp>
        <p:nvSpPr>
          <p:cNvPr id="3" name="Content Placeholder 2"/>
          <p:cNvSpPr>
            <a:spLocks noGrp="1"/>
          </p:cNvSpPr>
          <p:nvPr>
            <p:ph sz="quarter" idx="1"/>
          </p:nvPr>
        </p:nvSpPr>
        <p:spPr>
          <a:ln>
            <a:solidFill>
              <a:schemeClr val="bg2"/>
            </a:solidFill>
          </a:ln>
        </p:spPr>
        <p:txBody>
          <a:bodyPr>
            <a:noAutofit/>
          </a:bodyPr>
          <a:lstStyle/>
          <a:p>
            <a:pPr marL="0" indent="0">
              <a:buNone/>
            </a:pPr>
            <a:r>
              <a:rPr lang="en-US" sz="2800" b="1" i="1" dirty="0" smtClean="0"/>
              <a:t>Patients</a:t>
            </a:r>
            <a:endParaRPr lang="en-IN" sz="2800" dirty="0"/>
          </a:p>
          <a:p>
            <a:pPr marL="0" indent="0">
              <a:buNone/>
            </a:pPr>
            <a:r>
              <a:rPr lang="en-US" sz="2400" dirty="0" smtClean="0">
                <a:latin typeface="Calibri" pitchFamily="34" charset="0"/>
                <a:cs typeface="Calibri" pitchFamily="34" charset="0"/>
              </a:rPr>
              <a:t>          All </a:t>
            </a:r>
            <a:r>
              <a:rPr lang="en-US" sz="2400" dirty="0">
                <a:latin typeface="Calibri" pitchFamily="34" charset="0"/>
                <a:cs typeface="Calibri" pitchFamily="34" charset="0"/>
              </a:rPr>
              <a:t>patients hospitalized for abdominal  trauma with pancreatic injury at </a:t>
            </a:r>
            <a:r>
              <a:rPr lang="en-US" sz="2400" dirty="0" smtClean="0">
                <a:latin typeface="Calibri" pitchFamily="34" charset="0"/>
                <a:cs typeface="Calibri" pitchFamily="34" charset="0"/>
              </a:rPr>
              <a:t>Madras </a:t>
            </a:r>
            <a:r>
              <a:rPr lang="en-US" sz="2400" dirty="0">
                <a:latin typeface="Calibri" pitchFamily="34" charset="0"/>
                <a:cs typeface="Calibri" pitchFamily="34" charset="0"/>
              </a:rPr>
              <a:t>medical college were identified from the hospital registry between 2013 and 2017</a:t>
            </a:r>
            <a:r>
              <a:rPr lang="en-US" sz="2400" dirty="0" smtClean="0">
                <a:latin typeface="Calibri" pitchFamily="34" charset="0"/>
                <a:cs typeface="Calibri" pitchFamily="34" charset="0"/>
              </a:rPr>
              <a:t>.</a:t>
            </a:r>
          </a:p>
          <a:p>
            <a:pPr marL="0" indent="0">
              <a:buNone/>
            </a:pPr>
            <a:endParaRPr lang="en-US" sz="2400" dirty="0" smtClean="0">
              <a:latin typeface="Calibri" pitchFamily="34" charset="0"/>
              <a:cs typeface="Calibri" pitchFamily="34" charset="0"/>
            </a:endParaRPr>
          </a:p>
          <a:p>
            <a:pPr marL="0" indent="0">
              <a:buNone/>
            </a:pPr>
            <a:r>
              <a:rPr lang="en-US" sz="2400" dirty="0">
                <a:latin typeface="Calibri" pitchFamily="34" charset="0"/>
                <a:cs typeface="Calibri" pitchFamily="34" charset="0"/>
              </a:rPr>
              <a:t> </a:t>
            </a:r>
            <a:r>
              <a:rPr lang="en-US" sz="2400" dirty="0" smtClean="0">
                <a:latin typeface="Calibri" pitchFamily="34" charset="0"/>
                <a:cs typeface="Calibri" pitchFamily="34" charset="0"/>
              </a:rPr>
              <a:t>          Data </a:t>
            </a:r>
            <a:r>
              <a:rPr lang="en-US" sz="2400" dirty="0">
                <a:latin typeface="Calibri" pitchFamily="34" charset="0"/>
                <a:cs typeface="Calibri" pitchFamily="34" charset="0"/>
              </a:rPr>
              <a:t>includes the total no of patients, main diagnosis, associated diagnosis, age and sex of the patients, classification of pancreatic injury, type of management( Conservative </a:t>
            </a:r>
            <a:r>
              <a:rPr lang="en-US" sz="2400" dirty="0" err="1">
                <a:latin typeface="Calibri" pitchFamily="34" charset="0"/>
                <a:cs typeface="Calibri" pitchFamily="34" charset="0"/>
              </a:rPr>
              <a:t>vs</a:t>
            </a:r>
            <a:r>
              <a:rPr lang="en-US" sz="2400" dirty="0">
                <a:latin typeface="Calibri" pitchFamily="34" charset="0"/>
                <a:cs typeface="Calibri" pitchFamily="34" charset="0"/>
              </a:rPr>
              <a:t> operative ) and outcomes were </a:t>
            </a:r>
            <a:r>
              <a:rPr lang="en-US" sz="2400" dirty="0" err="1">
                <a:latin typeface="Calibri" pitchFamily="34" charset="0"/>
                <a:cs typeface="Calibri" pitchFamily="34" charset="0"/>
              </a:rPr>
              <a:t>analysed</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4134134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Autofit/>
          </a:bodyPr>
          <a:lstStyle/>
          <a:p>
            <a:r>
              <a:rPr lang="en-US" sz="3200" b="1" i="1" dirty="0" smtClean="0">
                <a:solidFill>
                  <a:srgbClr val="FF0000"/>
                </a:solidFill>
                <a:latin typeface="+mn-lt"/>
              </a:rPr>
              <a:t>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smtClean="0">
                <a:solidFill>
                  <a:srgbClr val="FF0000"/>
                </a:solidFill>
                <a:latin typeface="+mn-lt"/>
              </a:rPr>
              <a:t>Statistical analysis</a:t>
            </a:r>
            <a:r>
              <a:rPr lang="en-US" sz="3200" dirty="0" smtClean="0">
                <a:solidFill>
                  <a:srgbClr val="FF0000"/>
                </a:solidFill>
                <a:latin typeface="+mn-lt"/>
              </a:rPr>
              <a:t> </a:t>
            </a:r>
            <a:endParaRPr lang="en-IN" sz="3200" dirty="0">
              <a:solidFill>
                <a:srgbClr val="FF0000"/>
              </a:solidFill>
              <a:latin typeface="+mn-lt"/>
            </a:endParaRPr>
          </a:p>
        </p:txBody>
      </p:sp>
      <p:sp>
        <p:nvSpPr>
          <p:cNvPr id="3" name="Content Placeholder 2"/>
          <p:cNvSpPr>
            <a:spLocks noGrp="1"/>
          </p:cNvSpPr>
          <p:nvPr>
            <p:ph sz="quarter" idx="1"/>
          </p:nvPr>
        </p:nvSpPr>
        <p:spPr>
          <a:ln>
            <a:solidFill>
              <a:schemeClr val="bg2"/>
            </a:solidFill>
          </a:ln>
        </p:spPr>
        <p:txBody>
          <a:bodyPr>
            <a:normAutofit/>
          </a:bodyPr>
          <a:lstStyle/>
          <a:p>
            <a:r>
              <a:rPr lang="en-US" sz="2400" dirty="0" smtClean="0">
                <a:latin typeface="Calibri" pitchFamily="34" charset="0"/>
                <a:cs typeface="Calibri" pitchFamily="34" charset="0"/>
              </a:rPr>
              <a:t>Predominantly </a:t>
            </a:r>
            <a:r>
              <a:rPr lang="en-US" sz="2400" dirty="0">
                <a:latin typeface="Calibri" pitchFamily="34" charset="0"/>
                <a:cs typeface="Calibri" pitchFamily="34" charset="0"/>
              </a:rPr>
              <a:t>descriptive statistics were used in view of the non-homogenous nature of the patient population.  </a:t>
            </a:r>
            <a:endParaRPr lang="en-US" sz="2400" dirty="0" smtClean="0">
              <a:latin typeface="Calibri" pitchFamily="34" charset="0"/>
              <a:cs typeface="Calibri" pitchFamily="34" charset="0"/>
            </a:endParaRPr>
          </a:p>
          <a:p>
            <a:pPr marL="36576" indent="0">
              <a:buNone/>
            </a:pPr>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Qualitative </a:t>
            </a:r>
            <a:r>
              <a:rPr lang="en-US" sz="2400" dirty="0">
                <a:latin typeface="Calibri" pitchFamily="34" charset="0"/>
                <a:cs typeface="Calibri" pitchFamily="34" charset="0"/>
              </a:rPr>
              <a:t>variables were expressed as a percentage while the Mean+/- standard deviation was used for the quantitative ones.</a:t>
            </a:r>
            <a:endParaRPr lang="en-IN" sz="2400" dirty="0">
              <a:latin typeface="Calibri" pitchFamily="34" charset="0"/>
              <a:cs typeface="Calibri" pitchFamily="34" charset="0"/>
            </a:endParaRPr>
          </a:p>
          <a:p>
            <a:pPr marL="36576" indent="0">
              <a:buNone/>
            </a:pP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2347565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a:ln>
            <a:solidFill>
              <a:schemeClr val="bg1"/>
            </a:solidFill>
          </a:ln>
        </p:spPr>
        <p:txBody>
          <a:bodyPr>
            <a:normAutofit/>
          </a:bodyPr>
          <a:lstStyle/>
          <a:p>
            <a:r>
              <a:rPr lang="en-US" sz="3200" b="1" cap="small" dirty="0" smtClean="0">
                <a:solidFill>
                  <a:srgbClr val="FF0000"/>
                </a:solidFill>
                <a:latin typeface="Calibri" pitchFamily="34" charset="0"/>
                <a:cs typeface="Calibri" pitchFamily="34" charset="0"/>
              </a:rPr>
              <a:t> RESULTS</a:t>
            </a:r>
            <a:r>
              <a:rPr lang="en-IN" sz="3200" dirty="0" smtClean="0">
                <a:solidFill>
                  <a:srgbClr val="FF0000"/>
                </a:solidFill>
                <a:latin typeface="Calibri" pitchFamily="34" charset="0"/>
                <a:cs typeface="Calibri" pitchFamily="34" charset="0"/>
              </a:rPr>
              <a:t> </a:t>
            </a:r>
            <a:endParaRPr lang="en-IN" sz="3200" dirty="0">
              <a:solidFill>
                <a:srgbClr val="FF0000"/>
              </a:solidFill>
              <a:latin typeface="Calibri" pitchFamily="34" charset="0"/>
              <a:cs typeface="Calibri" pitchFamily="34" charset="0"/>
            </a:endParaRPr>
          </a:p>
        </p:txBody>
      </p:sp>
      <p:pic>
        <p:nvPicPr>
          <p:cNvPr id="4" name="Content Placeholder 3"/>
          <p:cNvPicPr>
            <a:picLocks noGrp="1"/>
          </p:cNvPicPr>
          <p:nvPr>
            <p:ph sz="quarter" idx="1"/>
          </p:nvPr>
        </p:nvPicPr>
        <p:blipFill>
          <a:blip r:embed="rId2"/>
          <a:stretch>
            <a:fillRect/>
          </a:stretch>
        </p:blipFill>
        <p:spPr>
          <a:xfrm>
            <a:off x="467544" y="1412776"/>
            <a:ext cx="7992888" cy="3277500"/>
          </a:xfrm>
          <a:prstGeom prst="rect">
            <a:avLst/>
          </a:prstGeom>
          <a:noFill/>
          <a:ln w="9525">
            <a:solidFill>
              <a:schemeClr val="bg2"/>
            </a:solidFill>
          </a:ln>
        </p:spPr>
      </p:pic>
      <p:sp>
        <p:nvSpPr>
          <p:cNvPr id="5" name="Rectangle 4"/>
          <p:cNvSpPr/>
          <p:nvPr/>
        </p:nvSpPr>
        <p:spPr>
          <a:xfrm>
            <a:off x="1331640" y="2828836"/>
            <a:ext cx="6840760" cy="3970318"/>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2400" dirty="0" smtClean="0">
                <a:latin typeface="Calibri" pitchFamily="34" charset="0"/>
                <a:cs typeface="Calibri" pitchFamily="34" charset="0"/>
              </a:rPr>
              <a:t>Chart-1 </a:t>
            </a:r>
            <a:r>
              <a:rPr lang="en-US" sz="2400" dirty="0">
                <a:latin typeface="Calibri" pitchFamily="34" charset="0"/>
                <a:cs typeface="Calibri" pitchFamily="34" charset="0"/>
              </a:rPr>
              <a:t>represents a total of 35 patients analyzed. The majority of them were male (74%) and the average age was 35±18 years (10–70 years</a:t>
            </a:r>
            <a:r>
              <a:rPr lang="en-US" dirty="0"/>
              <a:t>). </a:t>
            </a:r>
            <a:endParaRPr lang="en-IN" dirty="0"/>
          </a:p>
        </p:txBody>
      </p:sp>
    </p:spTree>
    <p:extLst>
      <p:ext uri="{BB962C8B-B14F-4D97-AF65-F5344CB8AC3E}">
        <p14:creationId xmlns:p14="http://schemas.microsoft.com/office/powerpoint/2010/main" val="3360033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fontScale="90000"/>
          </a:bodyPr>
          <a:lstStyle/>
          <a:p>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a:solidFill>
                  <a:srgbClr val="FF0000"/>
                </a:solidFill>
                <a:latin typeface="Calibri" pitchFamily="34" charset="0"/>
                <a:cs typeface="Calibri" pitchFamily="34" charset="0"/>
              </a:rPr>
              <a:t/>
            </a:r>
            <a:br>
              <a:rPr lang="en-US" sz="3200" b="1" i="1" dirty="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
            </a:r>
            <a:br>
              <a:rPr lang="en-US" sz="3200" b="1" i="1" dirty="0" smtClean="0">
                <a:solidFill>
                  <a:srgbClr val="FF0000"/>
                </a:solidFill>
                <a:latin typeface="Calibri" pitchFamily="34" charset="0"/>
                <a:cs typeface="Calibri" pitchFamily="34" charset="0"/>
              </a:rPr>
            </a:br>
            <a:r>
              <a:rPr lang="en-US" sz="3200" b="1" i="1" dirty="0" smtClean="0">
                <a:solidFill>
                  <a:srgbClr val="FF0000"/>
                </a:solidFill>
                <a:latin typeface="Calibri" pitchFamily="34" charset="0"/>
                <a:cs typeface="Calibri" pitchFamily="34" charset="0"/>
              </a:rPr>
              <a:t>Mechanisms </a:t>
            </a:r>
            <a:r>
              <a:rPr lang="en-US" sz="3200" b="1" i="1" dirty="0">
                <a:solidFill>
                  <a:srgbClr val="FF0000"/>
                </a:solidFill>
                <a:latin typeface="Calibri" pitchFamily="34" charset="0"/>
                <a:cs typeface="Calibri" pitchFamily="34" charset="0"/>
              </a:rPr>
              <a:t>of pancreatic trauma </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solidFill>
                <a:srgbClr val="FF0000"/>
              </a:solidFill>
              <a:latin typeface="Calibri" pitchFamily="34" charset="0"/>
              <a:cs typeface="Calibri" pitchFamily="34" charset="0"/>
            </a:endParaRPr>
          </a:p>
        </p:txBody>
      </p:sp>
      <p:pic>
        <p:nvPicPr>
          <p:cNvPr id="4" name="Content Placeholder 3"/>
          <p:cNvPicPr>
            <a:picLocks noGrp="1"/>
          </p:cNvPicPr>
          <p:nvPr>
            <p:ph sz="quarter" idx="1"/>
          </p:nvPr>
        </p:nvPicPr>
        <p:blipFill>
          <a:blip r:embed="rId2"/>
          <a:stretch>
            <a:fillRect/>
          </a:stretch>
        </p:blipFill>
        <p:spPr>
          <a:xfrm>
            <a:off x="2038164" y="1844824"/>
            <a:ext cx="5067672" cy="3212813"/>
          </a:xfrm>
          <a:prstGeom prst="rect">
            <a:avLst/>
          </a:prstGeom>
          <a:noFill/>
          <a:ln w="9525">
            <a:noFill/>
          </a:ln>
        </p:spPr>
      </p:pic>
      <p:sp>
        <p:nvSpPr>
          <p:cNvPr id="5" name="Rectangle 4"/>
          <p:cNvSpPr/>
          <p:nvPr/>
        </p:nvSpPr>
        <p:spPr>
          <a:xfrm>
            <a:off x="2123728" y="5469031"/>
            <a:ext cx="4896544" cy="1938992"/>
          </a:xfrm>
          <a:prstGeom prst="rect">
            <a:avLst/>
          </a:prstGeom>
        </p:spPr>
        <p:txBody>
          <a:bodyPr wrap="square">
            <a:spAutoFit/>
          </a:bodyPr>
          <a:lstStyle/>
          <a:p>
            <a:r>
              <a:rPr lang="en-US" sz="2400" dirty="0">
                <a:latin typeface="Calibri" pitchFamily="34" charset="0"/>
                <a:cs typeface="Calibri" pitchFamily="34" charset="0"/>
              </a:rPr>
              <a:t>The above Chart-2 depicts the mechanism of abdominal trauma with a majority 26 (74%) being a result of blunt trauma.</a:t>
            </a:r>
            <a:endParaRPr lang="en-IN" sz="2400" dirty="0">
              <a:latin typeface="Calibri" pitchFamily="34" charset="0"/>
              <a:cs typeface="Calibri" pitchFamily="34" charset="0"/>
            </a:endParaRPr>
          </a:p>
          <a:p>
            <a:r>
              <a:rPr lang="en-US" sz="2400" dirty="0">
                <a:latin typeface="Calibri" pitchFamily="34" charset="0"/>
                <a:cs typeface="Calibri" pitchFamily="34" charset="0"/>
              </a:rPr>
              <a:t> </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1847340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fontScale="90000"/>
          </a:bodyPr>
          <a:lstStyle/>
          <a:p>
            <a:r>
              <a:rPr lang="en-US" sz="3200" b="1" i="1" dirty="0" smtClean="0">
                <a:solidFill>
                  <a:srgbClr val="FF0000"/>
                </a:solidFill>
                <a:latin typeface="+mn-lt"/>
              </a:rPr>
              <a:t>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a:solidFill>
                  <a:srgbClr val="FF0000"/>
                </a:solidFill>
                <a:latin typeface="+mn-lt"/>
              </a:rPr>
              <a:t/>
            </a:r>
            <a:br>
              <a:rPr lang="en-US" sz="3200" b="1" i="1" dirty="0">
                <a:solidFill>
                  <a:srgbClr val="FF0000"/>
                </a:solidFill>
                <a:latin typeface="+mn-lt"/>
              </a:rPr>
            </a:br>
            <a:r>
              <a:rPr lang="en-US" sz="3200" b="1" i="1" dirty="0" smtClean="0">
                <a:solidFill>
                  <a:srgbClr val="FF0000"/>
                </a:solidFill>
                <a:latin typeface="+mn-lt"/>
              </a:rPr>
              <a:t/>
            </a:r>
            <a:br>
              <a:rPr lang="en-US" sz="3200" b="1" i="1" dirty="0" smtClean="0">
                <a:solidFill>
                  <a:srgbClr val="FF0000"/>
                </a:solidFill>
                <a:latin typeface="+mn-lt"/>
              </a:rPr>
            </a:br>
            <a:r>
              <a:rPr lang="en-US" sz="3200" b="1" i="1" dirty="0" smtClean="0">
                <a:solidFill>
                  <a:srgbClr val="FF0000"/>
                </a:solidFill>
                <a:latin typeface="Calibri" pitchFamily="34" charset="0"/>
                <a:cs typeface="Calibri" pitchFamily="34" charset="0"/>
              </a:rPr>
              <a:t>GRADING </a:t>
            </a:r>
            <a:r>
              <a:rPr lang="en-US" sz="3200" b="1" i="1" dirty="0">
                <a:solidFill>
                  <a:srgbClr val="FF0000"/>
                </a:solidFill>
                <a:latin typeface="Calibri" pitchFamily="34" charset="0"/>
                <a:cs typeface="Calibri" pitchFamily="34" charset="0"/>
              </a:rPr>
              <a:t>OF SEVERITY </a:t>
            </a:r>
            <a:endParaRPr lang="en-IN" sz="3200" dirty="0">
              <a:solidFill>
                <a:srgbClr val="FF0000"/>
              </a:solidFill>
              <a:latin typeface="Calibri" pitchFamily="34" charset="0"/>
              <a:cs typeface="Calibri" pitchFamily="34" charset="0"/>
            </a:endParaRPr>
          </a:p>
        </p:txBody>
      </p:sp>
      <p:pic>
        <p:nvPicPr>
          <p:cNvPr id="4" name="Content Placeholder 3"/>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907704" y="1480785"/>
            <a:ext cx="5035257" cy="3676407"/>
          </a:xfrm>
          <a:prstGeom prst="rect">
            <a:avLst/>
          </a:prstGeom>
          <a:noFill/>
          <a:ln>
            <a:noFill/>
          </a:ln>
        </p:spPr>
      </p:pic>
      <p:sp>
        <p:nvSpPr>
          <p:cNvPr id="5" name="Rectangle 4"/>
          <p:cNvSpPr/>
          <p:nvPr/>
        </p:nvSpPr>
        <p:spPr>
          <a:xfrm>
            <a:off x="467544" y="5264040"/>
            <a:ext cx="7992888" cy="1477328"/>
          </a:xfrm>
          <a:prstGeom prst="rect">
            <a:avLst/>
          </a:prstGeom>
        </p:spPr>
        <p:txBody>
          <a:bodyPr wrap="square">
            <a:spAutoFit/>
          </a:bodyPr>
          <a:lstStyle/>
          <a:p>
            <a:r>
              <a:rPr lang="en-US" sz="2400" dirty="0">
                <a:latin typeface="Calibri" pitchFamily="34" charset="0"/>
                <a:cs typeface="Calibri" pitchFamily="34" charset="0"/>
              </a:rPr>
              <a:t>Chart 3 depicts the extent of severity of pancreatic injury in the study population as classified by the AAST.  Class I,II,III clearly predominate accounting for 93% of patients</a:t>
            </a:r>
            <a:endParaRPr lang="en-IN" sz="2400" dirty="0">
              <a:latin typeface="Calibri" pitchFamily="34" charset="0"/>
              <a:cs typeface="Calibri" pitchFamily="34" charset="0"/>
            </a:endParaRPr>
          </a:p>
          <a:p>
            <a:r>
              <a:rPr lang="en-CA" dirty="0"/>
              <a:t> </a:t>
            </a:r>
            <a:endParaRPr lang="en-IN" dirty="0"/>
          </a:p>
        </p:txBody>
      </p:sp>
    </p:spTree>
    <p:extLst>
      <p:ext uri="{BB962C8B-B14F-4D97-AF65-F5344CB8AC3E}">
        <p14:creationId xmlns:p14="http://schemas.microsoft.com/office/powerpoint/2010/main" val="3559623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a:ln>
            <a:solidFill>
              <a:schemeClr val="bg1"/>
            </a:solidFill>
          </a:ln>
        </p:spPr>
        <p:txBody>
          <a:bodyPr>
            <a:normAutofit/>
          </a:bodyPr>
          <a:lstStyle/>
          <a:p>
            <a:r>
              <a:rPr lang="en-US" b="1" i="1" dirty="0" smtClean="0"/>
              <a:t/>
            </a:r>
            <a:br>
              <a:rPr lang="en-US" b="1" i="1" dirty="0" smtClean="0"/>
            </a:br>
            <a:endParaRPr lang="en-IN" sz="3600" dirty="0">
              <a:latin typeface="Calibri" pitchFamily="34" charset="0"/>
              <a:cs typeface="Calibri" pitchFamily="34" charset="0"/>
            </a:endParaRPr>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67544" y="1581676"/>
            <a:ext cx="8136904" cy="3719532"/>
          </a:xfrm>
          <a:prstGeom prst="rect">
            <a:avLst/>
          </a:prstGeom>
          <a:noFill/>
          <a:ln>
            <a:noFill/>
          </a:ln>
        </p:spPr>
      </p:pic>
      <p:sp>
        <p:nvSpPr>
          <p:cNvPr id="5" name="Rectangle 4"/>
          <p:cNvSpPr/>
          <p:nvPr/>
        </p:nvSpPr>
        <p:spPr>
          <a:xfrm>
            <a:off x="179512" y="5285526"/>
            <a:ext cx="8424936" cy="1384995"/>
          </a:xfrm>
          <a:prstGeom prst="rect">
            <a:avLst/>
          </a:prstGeom>
        </p:spPr>
        <p:txBody>
          <a:bodyPr wrap="square">
            <a:spAutoFit/>
          </a:bodyPr>
          <a:lstStyle/>
          <a:p>
            <a:r>
              <a:rPr lang="en-US" sz="2800" dirty="0">
                <a:latin typeface="Calibri" pitchFamily="34" charset="0"/>
                <a:cs typeface="Calibri" pitchFamily="34" charset="0"/>
              </a:rPr>
              <a:t>The above chart -4 depicts the management strategy utilized, with a nearly equal distribution of patients between the conservative and surgical </a:t>
            </a:r>
            <a:r>
              <a:rPr lang="en-US" sz="2800" dirty="0" smtClean="0">
                <a:latin typeface="Calibri" pitchFamily="34" charset="0"/>
                <a:cs typeface="Calibri" pitchFamily="34" charset="0"/>
              </a:rPr>
              <a:t>management </a:t>
            </a:r>
            <a:endParaRPr lang="en-IN" sz="2800" dirty="0">
              <a:latin typeface="Calibri" pitchFamily="34" charset="0"/>
              <a:cs typeface="Calibri" pitchFamily="34" charset="0"/>
            </a:endParaRPr>
          </a:p>
        </p:txBody>
      </p:sp>
      <p:sp>
        <p:nvSpPr>
          <p:cNvPr id="3" name="Rectangle 2"/>
          <p:cNvSpPr/>
          <p:nvPr/>
        </p:nvSpPr>
        <p:spPr>
          <a:xfrm>
            <a:off x="2286000" y="188640"/>
            <a:ext cx="4572000" cy="1231106"/>
          </a:xfrm>
          <a:prstGeom prst="rect">
            <a:avLst/>
          </a:prstGeom>
        </p:spPr>
        <p:txBody>
          <a:bodyPr>
            <a:spAutoFit/>
          </a:bodyPr>
          <a:lstStyle/>
          <a:p>
            <a:r>
              <a:rPr lang="en-US" sz="2800" b="1" i="1" dirty="0">
                <a:solidFill>
                  <a:srgbClr val="FF0000"/>
                </a:solidFill>
                <a:latin typeface="Calibri" pitchFamily="34" charset="0"/>
                <a:cs typeface="Calibri" pitchFamily="34" charset="0"/>
              </a:rPr>
              <a:t>Management of traumatic injury of the pancreas</a:t>
            </a:r>
            <a:r>
              <a:rPr lang="en-IN" dirty="0">
                <a:latin typeface="Calibri" pitchFamily="34" charset="0"/>
                <a:cs typeface="Calibri" pitchFamily="34" charset="0"/>
              </a:rPr>
              <a:t/>
            </a:r>
            <a:br>
              <a:rPr lang="en-IN" dirty="0">
                <a:latin typeface="Calibri" pitchFamily="34" charset="0"/>
                <a:cs typeface="Calibri" pitchFamily="34" charset="0"/>
              </a:rPr>
            </a:br>
            <a:endParaRPr lang="en-IN" dirty="0"/>
          </a:p>
        </p:txBody>
      </p:sp>
    </p:spTree>
    <p:extLst>
      <p:ext uri="{BB962C8B-B14F-4D97-AF65-F5344CB8AC3E}">
        <p14:creationId xmlns:p14="http://schemas.microsoft.com/office/powerpoint/2010/main" val="3827827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dirty="0"/>
          </a:p>
        </p:txBody>
      </p:sp>
      <p:sp>
        <p:nvSpPr>
          <p:cNvPr id="3" name="Content Placeholder 2"/>
          <p:cNvSpPr>
            <a:spLocks noGrp="1"/>
          </p:cNvSpPr>
          <p:nvPr>
            <p:ph sz="quarter" idx="1"/>
          </p:nvPr>
        </p:nvSpPr>
        <p:spPr>
          <a:ln>
            <a:solidFill>
              <a:schemeClr val="bg2"/>
            </a:solidFill>
          </a:ln>
        </p:spPr>
        <p:txBody>
          <a:bodyPr>
            <a:normAutofit/>
          </a:bodyPr>
          <a:lstStyle/>
          <a:p>
            <a:r>
              <a:rPr lang="en-US" sz="2400" dirty="0">
                <a:latin typeface="Calibri" pitchFamily="34" charset="0"/>
                <a:cs typeface="Calibri" pitchFamily="34" charset="0"/>
              </a:rPr>
              <a:t>Patient management strategies were in large part guided by a number of non-pancreatic factors including the patients hemodynamic status, degree of severity of associated injuries, hypothermia etc. </a:t>
            </a:r>
            <a:endParaRPr lang="en-US" sz="2400" dirty="0" smtClean="0">
              <a:latin typeface="Calibri" pitchFamily="34" charset="0"/>
              <a:cs typeface="Calibri" pitchFamily="34" charset="0"/>
            </a:endParaRPr>
          </a:p>
          <a:p>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 </a:t>
            </a:r>
            <a:r>
              <a:rPr lang="en-US" sz="2400" dirty="0">
                <a:latin typeface="Calibri" pitchFamily="34" charset="0"/>
                <a:cs typeface="Calibri" pitchFamily="34" charset="0"/>
              </a:rPr>
              <a:t>As demonstrated in Figure 1 – patients with similar grades of pancreatic injury may be managed very differently as a result of multiple other variables being taken into consideration</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1214935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34400" cy="758952"/>
          </a:xfrm>
        </p:spPr>
        <p:txBody>
          <a:bodyPr>
            <a:normAutofit fontScale="90000"/>
          </a:bodyPr>
          <a:lstStyle/>
          <a:p>
            <a:r>
              <a:rPr lang="en-US" sz="3200" b="1" cap="small" dirty="0">
                <a:solidFill>
                  <a:srgbClr val="FF0000"/>
                </a:solidFill>
                <a:latin typeface="+mn-lt"/>
              </a:rPr>
              <a:t>INTRODUCTION</a:t>
            </a:r>
            <a:r>
              <a:rPr lang="en-IN" sz="3200" dirty="0">
                <a:solidFill>
                  <a:srgbClr val="FF0000"/>
                </a:solidFill>
                <a:latin typeface="+mn-lt"/>
              </a:rPr>
              <a:t/>
            </a:r>
            <a:br>
              <a:rPr lang="en-IN" sz="3200" dirty="0">
                <a:solidFill>
                  <a:srgbClr val="FF0000"/>
                </a:solidFill>
                <a:latin typeface="+mn-lt"/>
              </a:rPr>
            </a:br>
            <a:endParaRPr lang="en-IN" sz="3200" dirty="0">
              <a:solidFill>
                <a:srgbClr val="FF0000"/>
              </a:solidFill>
              <a:latin typeface="+mn-lt"/>
            </a:endParaRPr>
          </a:p>
        </p:txBody>
      </p:sp>
      <p:sp>
        <p:nvSpPr>
          <p:cNvPr id="3" name="Content Placeholder 2"/>
          <p:cNvSpPr>
            <a:spLocks noGrp="1"/>
          </p:cNvSpPr>
          <p:nvPr>
            <p:ph sz="quarter" idx="1"/>
          </p:nvPr>
        </p:nvSpPr>
        <p:spPr/>
        <p:txBody>
          <a:bodyPr>
            <a:normAutofit/>
          </a:bodyPr>
          <a:lstStyle/>
          <a:p>
            <a:r>
              <a:rPr lang="en-US" sz="2400" dirty="0">
                <a:latin typeface="Calibri" pitchFamily="34" charset="0"/>
                <a:cs typeface="Calibri" pitchFamily="34" charset="0"/>
              </a:rPr>
              <a:t>The retroperitoneal location and close proximity to numerous vascular and GI structures explains the complexity and severity of pancreatic trauma. </a:t>
            </a:r>
            <a:endParaRPr lang="en-US" sz="2400" dirty="0" smtClean="0">
              <a:latin typeface="Calibri" pitchFamily="34" charset="0"/>
              <a:cs typeface="Calibri" pitchFamily="34" charset="0"/>
            </a:endParaRPr>
          </a:p>
          <a:p>
            <a:pPr marL="36576" indent="0">
              <a:buNone/>
            </a:pP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The </a:t>
            </a:r>
            <a:r>
              <a:rPr lang="en-US" sz="2400" dirty="0">
                <a:latin typeface="Calibri" pitchFamily="34" charset="0"/>
                <a:cs typeface="Calibri" pitchFamily="34" charset="0"/>
              </a:rPr>
              <a:t>high associated mortality rates are a result of often concomitant duodenal perforation as well as damage to closely related vascular structures(1-7). </a:t>
            </a:r>
            <a:endParaRPr lang="en-US" sz="2400" dirty="0" smtClean="0">
              <a:latin typeface="Calibri" pitchFamily="34" charset="0"/>
              <a:cs typeface="Calibri" pitchFamily="34" charset="0"/>
            </a:endParaRPr>
          </a:p>
          <a:p>
            <a:pPr marL="36576" indent="0">
              <a:buNone/>
            </a:pP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These </a:t>
            </a:r>
            <a:r>
              <a:rPr lang="en-US" sz="2400" dirty="0">
                <a:latin typeface="Calibri" pitchFamily="34" charset="0"/>
                <a:cs typeface="Calibri" pitchFamily="34" charset="0"/>
              </a:rPr>
              <a:t>injuries remain difficult to diagnose and require a high index of suspicion when approaching cases of abdominal trauma</a:t>
            </a:r>
            <a:r>
              <a:rPr lang="en-US" sz="2800" dirty="0"/>
              <a:t>. </a:t>
            </a:r>
            <a:endParaRPr lang="en-IN" sz="2800" dirty="0"/>
          </a:p>
        </p:txBody>
      </p:sp>
    </p:spTree>
    <p:extLst>
      <p:ext uri="{BB962C8B-B14F-4D97-AF65-F5344CB8AC3E}">
        <p14:creationId xmlns:p14="http://schemas.microsoft.com/office/powerpoint/2010/main" val="750254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dirty="0"/>
          </a:p>
        </p:txBody>
      </p:sp>
      <p:pic>
        <p:nvPicPr>
          <p:cNvPr id="2050" name="Picture 2" descr="C:\Users\ADMIN\Downloads\Screenshot_2017-12-08-22-31-48-258.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24"/>
            <a:ext cx="9036496" cy="681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250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21" y="171223"/>
            <a:ext cx="8075240" cy="864096"/>
          </a:xfrm>
          <a:ln>
            <a:solidFill>
              <a:schemeClr val="bg1"/>
            </a:solidFill>
          </a:ln>
        </p:spPr>
        <p:txBody>
          <a:bodyPr>
            <a:normAutofit/>
          </a:bodyPr>
          <a:lstStyle/>
          <a:p>
            <a:r>
              <a:rPr lang="en-US" sz="3200" dirty="0" err="1" smtClean="0">
                <a:solidFill>
                  <a:srgbClr val="FF0000"/>
                </a:solidFill>
                <a:latin typeface="Calibri" pitchFamily="34" charset="0"/>
                <a:cs typeface="Calibri" pitchFamily="34" charset="0"/>
              </a:rPr>
              <a:t>Discription</a:t>
            </a:r>
            <a:r>
              <a:rPr lang="en-US" sz="3200" dirty="0" smtClean="0">
                <a:solidFill>
                  <a:srgbClr val="FF0000"/>
                </a:solidFill>
                <a:latin typeface="Calibri" pitchFamily="34" charset="0"/>
                <a:cs typeface="Calibri" pitchFamily="34" charset="0"/>
              </a:rPr>
              <a:t> of both group treatment modalities</a:t>
            </a:r>
            <a:endParaRPr lang="en-IN" sz="3200" dirty="0">
              <a:solidFill>
                <a:srgbClr val="FF0000"/>
              </a:solidFill>
              <a:latin typeface="Calibri" pitchFamily="34" charset="0"/>
              <a:cs typeface="Calibri" pitchFamily="34" charset="0"/>
            </a:endParaRPr>
          </a:p>
        </p:txBody>
      </p:sp>
      <p:sp>
        <p:nvSpPr>
          <p:cNvPr id="3" name="Content Placeholder 2"/>
          <p:cNvSpPr>
            <a:spLocks noGrp="1"/>
          </p:cNvSpPr>
          <p:nvPr>
            <p:ph sz="half" idx="1"/>
          </p:nvPr>
        </p:nvSpPr>
        <p:spPr>
          <a:ln>
            <a:solidFill>
              <a:schemeClr val="bg2"/>
            </a:solidFill>
          </a:ln>
        </p:spPr>
        <p:txBody>
          <a:bodyPr>
            <a:normAutofit fontScale="77500" lnSpcReduction="20000"/>
          </a:bodyPr>
          <a:lstStyle/>
          <a:p>
            <a:r>
              <a:rPr lang="en-US" sz="2400" b="1" dirty="0">
                <a:solidFill>
                  <a:srgbClr val="00B050"/>
                </a:solidFill>
                <a:latin typeface="Calibri" pitchFamily="34" charset="0"/>
                <a:cs typeface="Calibri" pitchFamily="34" charset="0"/>
              </a:rPr>
              <a:t>Characteristics of patients who underwent exploratory laparotomy (n=19) in our study </a:t>
            </a:r>
            <a:endParaRPr lang="en-IN" sz="2400" dirty="0">
              <a:solidFill>
                <a:srgbClr val="00B050"/>
              </a:solidFill>
              <a:latin typeface="Calibri" pitchFamily="34" charset="0"/>
              <a:cs typeface="Calibri" pitchFamily="34" charset="0"/>
            </a:endParaRPr>
          </a:p>
          <a:p>
            <a:r>
              <a:rPr lang="en-US" sz="2400" dirty="0">
                <a:latin typeface="Calibri" pitchFamily="34" charset="0"/>
                <a:cs typeface="Calibri" pitchFamily="34" charset="0"/>
              </a:rPr>
              <a:t>10 patients were </a:t>
            </a:r>
            <a:r>
              <a:rPr lang="en-US" sz="2400" dirty="0" err="1">
                <a:latin typeface="Calibri" pitchFamily="34" charset="0"/>
                <a:cs typeface="Calibri" pitchFamily="34" charset="0"/>
              </a:rPr>
              <a:t>were</a:t>
            </a:r>
            <a:r>
              <a:rPr lang="en-US" sz="2400" dirty="0">
                <a:latin typeface="Calibri" pitchFamily="34" charset="0"/>
                <a:cs typeface="Calibri" pitchFamily="34" charset="0"/>
              </a:rPr>
              <a:t> diagnosed with pancreatic injury during exploratory laparotomy. </a:t>
            </a: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Preoperative </a:t>
            </a:r>
            <a:r>
              <a:rPr lang="en-US" sz="2400" dirty="0">
                <a:latin typeface="Calibri" pitchFamily="34" charset="0"/>
                <a:cs typeface="Calibri" pitchFamily="34" charset="0"/>
              </a:rPr>
              <a:t>CT scan yielded the diagnosis of pancreatic duct injury in the remaining 9 patients. </a:t>
            </a: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Among </a:t>
            </a:r>
            <a:r>
              <a:rPr lang="en-US" sz="2400" dirty="0">
                <a:latin typeface="Calibri" pitchFamily="34" charset="0"/>
                <a:cs typeface="Calibri" pitchFamily="34" charset="0"/>
              </a:rPr>
              <a:t>this group</a:t>
            </a:r>
            <a:r>
              <a:rPr lang="en-US" sz="2400" dirty="0" smtClean="0">
                <a:latin typeface="Calibri" pitchFamily="34" charset="0"/>
                <a:cs typeface="Calibri" pitchFamily="34" charset="0"/>
              </a:rPr>
              <a:t>, </a:t>
            </a:r>
            <a:r>
              <a:rPr lang="en-US" sz="2400" dirty="0">
                <a:latin typeface="Calibri" pitchFamily="34" charset="0"/>
                <a:cs typeface="Calibri" pitchFamily="34" charset="0"/>
              </a:rPr>
              <a:t>3 patients underwent a distal </a:t>
            </a:r>
            <a:r>
              <a:rPr lang="en-US" sz="2400" dirty="0" err="1">
                <a:latin typeface="Calibri" pitchFamily="34" charset="0"/>
                <a:cs typeface="Calibri" pitchFamily="34" charset="0"/>
              </a:rPr>
              <a:t>pancreatectomy</a:t>
            </a:r>
            <a:r>
              <a:rPr lang="en-US" sz="2400" dirty="0">
                <a:latin typeface="Calibri" pitchFamily="34" charset="0"/>
                <a:cs typeface="Calibri" pitchFamily="34" charset="0"/>
              </a:rPr>
              <a:t> with </a:t>
            </a:r>
            <a:r>
              <a:rPr lang="en-US" sz="2400" dirty="0" err="1">
                <a:latin typeface="Calibri" pitchFamily="34" charset="0"/>
                <a:cs typeface="Calibri" pitchFamily="34" charset="0"/>
              </a:rPr>
              <a:t>splenectomy</a:t>
            </a:r>
            <a:r>
              <a:rPr lang="en-US" sz="2400" dirty="0">
                <a:latin typeface="Calibri" pitchFamily="34" charset="0"/>
                <a:cs typeface="Calibri" pitchFamily="34" charset="0"/>
              </a:rPr>
              <a:t> and a </a:t>
            </a:r>
            <a:r>
              <a:rPr lang="en-US" sz="2400" dirty="0" err="1">
                <a:latin typeface="Calibri" pitchFamily="34" charset="0"/>
                <a:cs typeface="Calibri" pitchFamily="34" charset="0"/>
              </a:rPr>
              <a:t>pancreaticoduodenectomy</a:t>
            </a:r>
            <a:r>
              <a:rPr lang="en-US" sz="2400" dirty="0">
                <a:latin typeface="Calibri" pitchFamily="34" charset="0"/>
                <a:cs typeface="Calibri" pitchFamily="34" charset="0"/>
              </a:rPr>
              <a:t>  was performed in 1 patient</a:t>
            </a:r>
            <a:endParaRPr lang="en-IN" sz="2400" dirty="0">
              <a:latin typeface="Calibri" pitchFamily="34" charset="0"/>
              <a:cs typeface="Calibri" pitchFamily="34" charset="0"/>
            </a:endParaRPr>
          </a:p>
        </p:txBody>
      </p:sp>
      <p:sp>
        <p:nvSpPr>
          <p:cNvPr id="4" name="Content Placeholder 3"/>
          <p:cNvSpPr>
            <a:spLocks noGrp="1"/>
          </p:cNvSpPr>
          <p:nvPr>
            <p:ph sz="half" idx="2"/>
          </p:nvPr>
        </p:nvSpPr>
        <p:spPr>
          <a:ln>
            <a:solidFill>
              <a:schemeClr val="bg2"/>
            </a:solidFill>
          </a:ln>
        </p:spPr>
        <p:txBody>
          <a:bodyPr>
            <a:normAutofit fontScale="77500" lnSpcReduction="20000"/>
          </a:bodyPr>
          <a:lstStyle/>
          <a:p>
            <a:r>
              <a:rPr lang="en-US" sz="2800" b="1" dirty="0">
                <a:solidFill>
                  <a:srgbClr val="00B050"/>
                </a:solidFill>
                <a:latin typeface="Calibri" pitchFamily="34" charset="0"/>
                <a:cs typeface="Calibri" pitchFamily="34" charset="0"/>
              </a:rPr>
              <a:t>Characteristics of patients who underwent non-operative management (NOM) (n=16) in our </a:t>
            </a:r>
            <a:r>
              <a:rPr lang="en-US" sz="2800" b="1" dirty="0" smtClean="0">
                <a:solidFill>
                  <a:srgbClr val="00B050"/>
                </a:solidFill>
                <a:latin typeface="Calibri" pitchFamily="34" charset="0"/>
                <a:cs typeface="Calibri" pitchFamily="34" charset="0"/>
              </a:rPr>
              <a:t>study</a:t>
            </a:r>
          </a:p>
          <a:p>
            <a:endParaRPr lang="en-US" sz="2800" b="1" dirty="0">
              <a:solidFill>
                <a:srgbClr val="00B050"/>
              </a:solidFill>
              <a:latin typeface="Calibri" pitchFamily="34" charset="0"/>
              <a:cs typeface="Calibri" pitchFamily="34" charset="0"/>
            </a:endParaRPr>
          </a:p>
          <a:p>
            <a:r>
              <a:rPr lang="en-US" sz="2500" dirty="0" smtClean="0">
                <a:latin typeface="Calibri" pitchFamily="34" charset="0"/>
                <a:cs typeface="Calibri" pitchFamily="34" charset="0"/>
              </a:rPr>
              <a:t>Of </a:t>
            </a:r>
            <a:r>
              <a:rPr lang="en-US" sz="2500" dirty="0">
                <a:latin typeface="Calibri" pitchFamily="34" charset="0"/>
                <a:cs typeface="Calibri" pitchFamily="34" charset="0"/>
              </a:rPr>
              <a:t>the 16 patients managed Non-operatively, 4 underwent </a:t>
            </a:r>
            <a:r>
              <a:rPr lang="en-US" sz="2500" dirty="0" err="1">
                <a:latin typeface="Calibri" pitchFamily="34" charset="0"/>
                <a:cs typeface="Calibri" pitchFamily="34" charset="0"/>
              </a:rPr>
              <a:t>endotherapy</a:t>
            </a:r>
            <a:r>
              <a:rPr lang="en-US" sz="2500" dirty="0">
                <a:latin typeface="Calibri" pitchFamily="34" charset="0"/>
                <a:cs typeface="Calibri" pitchFamily="34" charset="0"/>
              </a:rPr>
              <a:t> (3 stent placements and 1 endoscopic  </a:t>
            </a:r>
            <a:r>
              <a:rPr lang="en-US" sz="2500" dirty="0" err="1">
                <a:latin typeface="Calibri" pitchFamily="34" charset="0"/>
                <a:cs typeface="Calibri" pitchFamily="34" charset="0"/>
              </a:rPr>
              <a:t>pseudocyst</a:t>
            </a:r>
            <a:r>
              <a:rPr lang="en-US" sz="2500" dirty="0">
                <a:latin typeface="Calibri" pitchFamily="34" charset="0"/>
                <a:cs typeface="Calibri" pitchFamily="34" charset="0"/>
              </a:rPr>
              <a:t> drainage). </a:t>
            </a:r>
            <a:endParaRPr lang="en-US" sz="2500" dirty="0" smtClean="0">
              <a:latin typeface="Calibri" pitchFamily="34" charset="0"/>
              <a:cs typeface="Calibri" pitchFamily="34" charset="0"/>
            </a:endParaRPr>
          </a:p>
          <a:p>
            <a:endParaRPr lang="en-US" sz="2500" dirty="0">
              <a:latin typeface="Calibri" pitchFamily="34" charset="0"/>
              <a:cs typeface="Calibri" pitchFamily="34" charset="0"/>
            </a:endParaRPr>
          </a:p>
          <a:p>
            <a:r>
              <a:rPr lang="en-US" sz="2500" dirty="0" smtClean="0">
                <a:latin typeface="Calibri" pitchFamily="34" charset="0"/>
                <a:cs typeface="Calibri" pitchFamily="34" charset="0"/>
              </a:rPr>
              <a:t>3 </a:t>
            </a:r>
            <a:r>
              <a:rPr lang="en-US" sz="2500" dirty="0">
                <a:latin typeface="Calibri" pitchFamily="34" charset="0"/>
                <a:cs typeface="Calibri" pitchFamily="34" charset="0"/>
              </a:rPr>
              <a:t>patients underwent a radiological drainage procedure and the remaining 9 were managed conservatively.</a:t>
            </a:r>
            <a:endParaRPr lang="en-IN" sz="2500" dirty="0">
              <a:latin typeface="Calibri" pitchFamily="34" charset="0"/>
              <a:cs typeface="Calibri" pitchFamily="34" charset="0"/>
            </a:endParaRPr>
          </a:p>
          <a:p>
            <a:pPr marL="0" indent="0">
              <a:buNone/>
            </a:pPr>
            <a:r>
              <a:rPr lang="en-US" sz="2800" b="1" i="1" dirty="0">
                <a:latin typeface="Calibri" pitchFamily="34" charset="0"/>
                <a:cs typeface="Calibri" pitchFamily="34" charset="0"/>
              </a:rPr>
              <a:t> </a:t>
            </a:r>
            <a:endParaRPr lang="en-IN" sz="2800" dirty="0">
              <a:latin typeface="Calibri" pitchFamily="34" charset="0"/>
              <a:cs typeface="Calibri" pitchFamily="34" charset="0"/>
            </a:endParaRPr>
          </a:p>
          <a:p>
            <a:endParaRPr lang="en-IN" sz="2800" dirty="0">
              <a:latin typeface="Calibri" pitchFamily="34" charset="0"/>
              <a:cs typeface="Calibri" pitchFamily="34" charset="0"/>
            </a:endParaRPr>
          </a:p>
          <a:p>
            <a:endParaRPr lang="en-IN" dirty="0"/>
          </a:p>
        </p:txBody>
      </p:sp>
    </p:spTree>
    <p:extLst>
      <p:ext uri="{BB962C8B-B14F-4D97-AF65-F5344CB8AC3E}">
        <p14:creationId xmlns:p14="http://schemas.microsoft.com/office/powerpoint/2010/main" val="2700590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dirty="0"/>
          </a:p>
        </p:txBody>
      </p:sp>
      <p:pic>
        <p:nvPicPr>
          <p:cNvPr id="1028"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268761"/>
            <a:ext cx="12817424" cy="33843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251520" y="4750112"/>
            <a:ext cx="8208912" cy="1631216"/>
          </a:xfrm>
          <a:prstGeom prst="rect">
            <a:avLst/>
          </a:prstGeom>
          <a:ln>
            <a:solidFill>
              <a:schemeClr val="bg2"/>
            </a:solidFill>
          </a:ln>
        </p:spPr>
        <p:txBody>
          <a:bodyPr wrap="square">
            <a:spAutoFit/>
          </a:bodyPr>
          <a:lstStyle/>
          <a:p>
            <a:r>
              <a:rPr lang="en-US" sz="2000" b="1" i="1" dirty="0">
                <a:latin typeface="Calibri" pitchFamily="34" charset="0"/>
                <a:cs typeface="Calibri" pitchFamily="34" charset="0"/>
              </a:rPr>
              <a:t>Mortality in traumatic pancreatitis in our experience </a:t>
            </a:r>
            <a:endParaRPr lang="en-IN" sz="2000" dirty="0">
              <a:latin typeface="Calibri" pitchFamily="34" charset="0"/>
              <a:cs typeface="Calibri" pitchFamily="34" charset="0"/>
            </a:endParaRPr>
          </a:p>
          <a:p>
            <a:r>
              <a:rPr lang="en-US" sz="2000" dirty="0">
                <a:latin typeface="Calibri" pitchFamily="34" charset="0"/>
                <a:cs typeface="Calibri" pitchFamily="34" charset="0"/>
              </a:rPr>
              <a:t>Overall mortality was 28% (n=10). 8 patients died in the perioperative period as a result of sepsis and Ventilator associated pneumonia. The other 2 patients who had been managed non-operatively died of pulmonary embolism and ARDS</a:t>
            </a:r>
            <a:endParaRPr lang="en-IN" sz="2000" dirty="0">
              <a:latin typeface="Calibri" pitchFamily="34" charset="0"/>
              <a:cs typeface="Calibri" pitchFamily="34" charset="0"/>
            </a:endParaRPr>
          </a:p>
        </p:txBody>
      </p:sp>
    </p:spTree>
    <p:extLst>
      <p:ext uri="{BB962C8B-B14F-4D97-AF65-F5344CB8AC3E}">
        <p14:creationId xmlns:p14="http://schemas.microsoft.com/office/powerpoint/2010/main" val="2065097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ln>
            <a:solidFill>
              <a:schemeClr val="bg1"/>
            </a:solidFill>
          </a:ln>
        </p:spPr>
        <p:txBody>
          <a:bodyPr>
            <a:normAutofit/>
          </a:bodyPr>
          <a:lstStyle/>
          <a:p>
            <a:r>
              <a:rPr lang="en-US" sz="3200" b="1" cap="small" dirty="0" smtClean="0">
                <a:solidFill>
                  <a:srgbClr val="FF0000"/>
                </a:solidFill>
                <a:latin typeface="Calibri" pitchFamily="34" charset="0"/>
                <a:cs typeface="Calibri" pitchFamily="34" charset="0"/>
              </a:rPr>
              <a:t>  DISCUSSION</a:t>
            </a:r>
            <a:endParaRPr lang="en-IN" sz="3200" dirty="0">
              <a:solidFill>
                <a:srgbClr val="FF0000"/>
              </a:solidFill>
              <a:latin typeface="Calibri" pitchFamily="34" charset="0"/>
              <a:cs typeface="Calibri" pitchFamily="34" charset="0"/>
            </a:endParaRPr>
          </a:p>
        </p:txBody>
      </p:sp>
      <p:sp>
        <p:nvSpPr>
          <p:cNvPr id="3" name="Content Placeholder 2"/>
          <p:cNvSpPr>
            <a:spLocks noGrp="1"/>
          </p:cNvSpPr>
          <p:nvPr>
            <p:ph sz="quarter" idx="1"/>
          </p:nvPr>
        </p:nvSpPr>
        <p:spPr>
          <a:xfrm>
            <a:off x="457200" y="1052736"/>
            <a:ext cx="8229600" cy="5616624"/>
          </a:xfrm>
        </p:spPr>
        <p:txBody>
          <a:bodyPr>
            <a:noAutofit/>
          </a:bodyPr>
          <a:lstStyle/>
          <a:p>
            <a:pPr marL="0" indent="0">
              <a:buNone/>
            </a:pP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This </a:t>
            </a:r>
            <a:r>
              <a:rPr lang="en-US" sz="2400" dirty="0">
                <a:latin typeface="Calibri" pitchFamily="34" charset="0"/>
                <a:cs typeface="Calibri" pitchFamily="34" charset="0"/>
              </a:rPr>
              <a:t>retrospective analytical study shows that the prevalence of pancreatic trauma among all abdominal trauma patients hospitalized in our hospital  was 8% with an overall mortality of 28%. </a:t>
            </a:r>
            <a:endParaRPr lang="en-US" sz="2400" dirty="0" smtClean="0">
              <a:latin typeface="Calibri" pitchFamily="34" charset="0"/>
              <a:cs typeface="Calibri" pitchFamily="34" charset="0"/>
            </a:endParaRPr>
          </a:p>
          <a:p>
            <a:pPr marL="36576" indent="0">
              <a:buNone/>
            </a:pP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Pancreatic </a:t>
            </a:r>
            <a:r>
              <a:rPr lang="en-US" sz="2400" dirty="0">
                <a:latin typeface="Calibri" pitchFamily="34" charset="0"/>
                <a:cs typeface="Calibri" pitchFamily="34" charset="0"/>
              </a:rPr>
              <a:t>injuries were mostly blunt trauma (74%) and the etiology was dominated by motor vehicle accident followed by stab wounds and falls or crushing injuries</a:t>
            </a:r>
            <a:r>
              <a:rPr lang="en-US" sz="2400" b="1" dirty="0">
                <a:latin typeface="Calibri" pitchFamily="34" charset="0"/>
                <a:cs typeface="Calibri" pitchFamily="34" charset="0"/>
              </a:rPr>
              <a:t>.</a:t>
            </a:r>
            <a:r>
              <a:rPr lang="en-US" sz="2400" dirty="0">
                <a:latin typeface="Calibri" pitchFamily="34" charset="0"/>
                <a:cs typeface="Calibri" pitchFamily="34" charset="0"/>
              </a:rPr>
              <a:t> </a:t>
            </a:r>
            <a:endParaRPr lang="en-US" sz="2400" dirty="0" smtClean="0">
              <a:latin typeface="Calibri" pitchFamily="34" charset="0"/>
              <a:cs typeface="Calibri" pitchFamily="34" charset="0"/>
            </a:endParaRPr>
          </a:p>
          <a:p>
            <a:pPr marL="36576" indent="0">
              <a:buNone/>
            </a:pPr>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The </a:t>
            </a:r>
            <a:r>
              <a:rPr lang="en-US" sz="2400" dirty="0">
                <a:latin typeface="Calibri" pitchFamily="34" charset="0"/>
                <a:cs typeface="Calibri" pitchFamily="34" charset="0"/>
              </a:rPr>
              <a:t>average age of patients is 30years old, which does not differ from other published series where the age is less than 40 years in 80% of the cases, in addition 74% of patients in our series are males, as well correspond to the literature data (1,16,17). </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751756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a:p>
        </p:txBody>
      </p:sp>
      <p:sp>
        <p:nvSpPr>
          <p:cNvPr id="3" name="Content Placeholder 2"/>
          <p:cNvSpPr>
            <a:spLocks noGrp="1"/>
          </p:cNvSpPr>
          <p:nvPr>
            <p:ph sz="quarter" idx="1"/>
          </p:nvPr>
        </p:nvSpPr>
        <p:spPr/>
        <p:txBody>
          <a:bodyPr>
            <a:normAutofit/>
          </a:bodyPr>
          <a:lstStyle/>
          <a:p>
            <a:r>
              <a:rPr lang="en-US" sz="2400" dirty="0">
                <a:latin typeface="Calibri" pitchFamily="34" charset="0"/>
                <a:cs typeface="Calibri" pitchFamily="34" charset="0"/>
              </a:rPr>
              <a:t>Isolated pancreatic trauma is rarely the case.  The main causes of pancreatic trauma in this series were motor vehicle accident and stab wounds, unlike data from the United States where the main cause of pancreatic trauma is penetrating (firearms and knives) (1,3,18-20). </a:t>
            </a:r>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540576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a:p>
        </p:txBody>
      </p:sp>
      <p:sp>
        <p:nvSpPr>
          <p:cNvPr id="3" name="Content Placeholder 2"/>
          <p:cNvSpPr>
            <a:spLocks noGrp="1"/>
          </p:cNvSpPr>
          <p:nvPr>
            <p:ph sz="quarter" idx="1"/>
          </p:nvPr>
        </p:nvSpPr>
        <p:spPr/>
        <p:txBody>
          <a:bodyPr/>
          <a:lstStyle/>
          <a:p>
            <a:pPr marL="0" indent="0">
              <a:buNone/>
            </a:pPr>
            <a:endParaRPr lang="en-IN" dirty="0"/>
          </a:p>
          <a:p>
            <a:r>
              <a:rPr lang="en-US" sz="2400" dirty="0">
                <a:latin typeface="Calibri" pitchFamily="34" charset="0"/>
                <a:cs typeface="Calibri" pitchFamily="34" charset="0"/>
              </a:rPr>
              <a:t>The decision to perform a </a:t>
            </a:r>
            <a:r>
              <a:rPr lang="en-US" sz="2400" dirty="0" err="1">
                <a:latin typeface="Calibri" pitchFamily="34" charset="0"/>
                <a:cs typeface="Calibri" pitchFamily="34" charset="0"/>
              </a:rPr>
              <a:t>pancreatectomy</a:t>
            </a:r>
            <a:r>
              <a:rPr lang="en-US" sz="2400" dirty="0">
                <a:latin typeface="Calibri" pitchFamily="34" charset="0"/>
                <a:cs typeface="Calibri" pitchFamily="34" charset="0"/>
              </a:rPr>
              <a:t> in the setting of trauma remains controversial. As for pancreatic injury grades 1 and 2 -NOM appears to be most effective as long as there is no involvement of the main pancreatic duct. This strategy is effective since morbidity is less than 20% and mortality is relatively low (21).</a:t>
            </a:r>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915636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dirty="0"/>
          </a:p>
        </p:txBody>
      </p:sp>
      <p:sp>
        <p:nvSpPr>
          <p:cNvPr id="3" name="Content Placeholder 2"/>
          <p:cNvSpPr>
            <a:spLocks noGrp="1"/>
          </p:cNvSpPr>
          <p:nvPr>
            <p:ph sz="quarter" idx="1"/>
          </p:nvPr>
        </p:nvSpPr>
        <p:spPr>
          <a:xfrm>
            <a:off x="539552" y="1628800"/>
            <a:ext cx="8229600" cy="4525963"/>
          </a:xfrm>
        </p:spPr>
        <p:txBody>
          <a:bodyPr>
            <a:noAutofit/>
          </a:bodyPr>
          <a:lstStyle/>
          <a:p>
            <a:r>
              <a:rPr lang="en-US" sz="2400" dirty="0">
                <a:latin typeface="Calibri" pitchFamily="34" charset="0"/>
                <a:cs typeface="Calibri" pitchFamily="34" charset="0"/>
              </a:rPr>
              <a:t>As for grade 3 and 4 pancreatic injury, distal </a:t>
            </a:r>
            <a:r>
              <a:rPr lang="en-US" sz="2400" dirty="0" err="1">
                <a:latin typeface="Calibri" pitchFamily="34" charset="0"/>
                <a:cs typeface="Calibri" pitchFamily="34" charset="0"/>
              </a:rPr>
              <a:t>pancreatectomy</a:t>
            </a:r>
            <a:r>
              <a:rPr lang="en-US" sz="2400" dirty="0">
                <a:latin typeface="Calibri" pitchFamily="34" charset="0"/>
                <a:cs typeface="Calibri" pitchFamily="34" charset="0"/>
              </a:rPr>
              <a:t> or surgical drainage appear to be the modalities of choice, especially for body-tail contused areas associated with distal duct injury (1,21). </a:t>
            </a:r>
          </a:p>
          <a:p>
            <a:r>
              <a:rPr lang="en-US" sz="2400" dirty="0" smtClean="0">
                <a:latin typeface="Calibri" pitchFamily="34" charset="0"/>
                <a:cs typeface="Calibri" pitchFamily="34" charset="0"/>
              </a:rPr>
              <a:t>Distal </a:t>
            </a:r>
            <a:r>
              <a:rPr lang="en-US" sz="2400" dirty="0" err="1">
                <a:latin typeface="Calibri" pitchFamily="34" charset="0"/>
                <a:cs typeface="Calibri" pitchFamily="34" charset="0"/>
              </a:rPr>
              <a:t>pancreatectomy</a:t>
            </a:r>
            <a:r>
              <a:rPr lang="en-US" sz="2400" dirty="0">
                <a:latin typeface="Calibri" pitchFamily="34" charset="0"/>
                <a:cs typeface="Calibri" pitchFamily="34" charset="0"/>
              </a:rPr>
              <a:t> is often preferred over drainage because it decreases mortality and has a lower risk of operative complications (1,22). In case of complete traumatic transection of the pancreatic neck, </a:t>
            </a:r>
            <a:r>
              <a:rPr lang="en-US" sz="2400" dirty="0" err="1">
                <a:latin typeface="Calibri" pitchFamily="34" charset="0"/>
                <a:cs typeface="Calibri" pitchFamily="34" charset="0"/>
              </a:rPr>
              <a:t>pancreaticojejunostomy</a:t>
            </a:r>
            <a:r>
              <a:rPr lang="en-US" sz="2400" dirty="0">
                <a:latin typeface="Calibri" pitchFamily="34" charset="0"/>
                <a:cs typeface="Calibri" pitchFamily="34" charset="0"/>
              </a:rPr>
              <a:t> of the distal stump and with closure of the cephalic stump may be considered</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915636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a:p>
        </p:txBody>
      </p:sp>
      <p:sp>
        <p:nvSpPr>
          <p:cNvPr id="3" name="Content Placeholder 2"/>
          <p:cNvSpPr>
            <a:spLocks noGrp="1"/>
          </p:cNvSpPr>
          <p:nvPr>
            <p:ph sz="quarter" idx="1"/>
          </p:nvPr>
        </p:nvSpPr>
        <p:spPr/>
        <p:txBody>
          <a:bodyPr>
            <a:noAutofit/>
          </a:bodyPr>
          <a:lstStyle/>
          <a:p>
            <a:r>
              <a:rPr lang="en-US" sz="2400" dirty="0">
                <a:latin typeface="Calibri" pitchFamily="34" charset="0"/>
                <a:cs typeface="Calibri" pitchFamily="34" charset="0"/>
              </a:rPr>
              <a:t>For pancreatic injury grade 5 several treatment options exist right from NOM to surgical drainage and even </a:t>
            </a:r>
            <a:r>
              <a:rPr lang="en-US" sz="2400" dirty="0" err="1">
                <a:latin typeface="Calibri" pitchFamily="34" charset="0"/>
                <a:cs typeface="Calibri" pitchFamily="34" charset="0"/>
              </a:rPr>
              <a:t>pancreaticoduodenectomy</a:t>
            </a:r>
            <a:r>
              <a:rPr lang="en-US" sz="2400" dirty="0">
                <a:latin typeface="Calibri" pitchFamily="34" charset="0"/>
                <a:cs typeface="Calibri" pitchFamily="34" charset="0"/>
              </a:rPr>
              <a:t>. Existing literature favors NOM (21), even in cases of duodenal or bile duct trauma (23).  </a:t>
            </a:r>
            <a:endParaRPr lang="en-US" sz="2400" dirty="0" smtClean="0">
              <a:latin typeface="Calibri" pitchFamily="34" charset="0"/>
              <a:cs typeface="Calibri" pitchFamily="34" charset="0"/>
            </a:endParaRPr>
          </a:p>
          <a:p>
            <a:pPr marL="36576" indent="0">
              <a:buNone/>
            </a:pP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This </a:t>
            </a:r>
            <a:r>
              <a:rPr lang="en-US" sz="2400" dirty="0">
                <a:latin typeface="Calibri" pitchFamily="34" charset="0"/>
                <a:cs typeface="Calibri" pitchFamily="34" charset="0"/>
              </a:rPr>
              <a:t>is likely due to the significantly lower mortality rates with conservative management (22-25%) when compared to </a:t>
            </a:r>
            <a:r>
              <a:rPr lang="en-US" sz="2400" dirty="0" err="1">
                <a:latin typeface="Calibri" pitchFamily="34" charset="0"/>
                <a:cs typeface="Calibri" pitchFamily="34" charset="0"/>
              </a:rPr>
              <a:t>Pancreaticoduodenectomy</a:t>
            </a:r>
            <a:r>
              <a:rPr lang="en-US" sz="2400" dirty="0">
                <a:latin typeface="Calibri" pitchFamily="34" charset="0"/>
                <a:cs typeface="Calibri" pitchFamily="34" charset="0"/>
              </a:rPr>
              <a:t> (45%) (23-25). Some authors have suggested the possibility of performing a staged </a:t>
            </a:r>
            <a:r>
              <a:rPr lang="en-US" sz="2400" dirty="0" err="1">
                <a:latin typeface="Calibri" pitchFamily="34" charset="0"/>
                <a:cs typeface="Calibri" pitchFamily="34" charset="0"/>
              </a:rPr>
              <a:t>pancreaticoduodenectomy</a:t>
            </a:r>
            <a:r>
              <a:rPr lang="en-US" sz="2400" dirty="0">
                <a:latin typeface="Calibri" pitchFamily="34" charset="0"/>
                <a:cs typeface="Calibri" pitchFamily="34" charset="0"/>
              </a:rPr>
              <a:t>, with an initial resection and reconstruction 24 to 48 hours later (26).</a:t>
            </a:r>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915636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a:p>
        </p:txBody>
      </p:sp>
      <p:sp>
        <p:nvSpPr>
          <p:cNvPr id="3" name="Content Placeholder 2"/>
          <p:cNvSpPr>
            <a:spLocks noGrp="1"/>
          </p:cNvSpPr>
          <p:nvPr>
            <p:ph sz="quarter" idx="1"/>
          </p:nvPr>
        </p:nvSpPr>
        <p:spPr/>
        <p:txBody>
          <a:bodyPr>
            <a:normAutofit/>
          </a:bodyPr>
          <a:lstStyle/>
          <a:p>
            <a:r>
              <a:rPr lang="en-US" sz="2400" dirty="0">
                <a:latin typeface="Calibri" pitchFamily="34" charset="0"/>
                <a:cs typeface="Calibri" pitchFamily="34" charset="0"/>
              </a:rPr>
              <a:t>For non operative arm  four patients underwent </a:t>
            </a:r>
            <a:r>
              <a:rPr lang="en-US" sz="2400" dirty="0" err="1">
                <a:latin typeface="Calibri" pitchFamily="34" charset="0"/>
                <a:cs typeface="Calibri" pitchFamily="34" charset="0"/>
              </a:rPr>
              <a:t>endotherapy</a:t>
            </a:r>
            <a:r>
              <a:rPr lang="en-US" sz="2400" dirty="0">
                <a:latin typeface="Calibri" pitchFamily="34" charset="0"/>
                <a:cs typeface="Calibri" pitchFamily="34" charset="0"/>
              </a:rPr>
              <a:t> ,  Three  patient had a stent placement in the pancreatic duct and one  patients underwent endoscopic drainage of a pancreatic </a:t>
            </a:r>
            <a:r>
              <a:rPr lang="en-US" sz="2400" dirty="0" err="1">
                <a:latin typeface="Calibri" pitchFamily="34" charset="0"/>
                <a:cs typeface="Calibri" pitchFamily="34" charset="0"/>
              </a:rPr>
              <a:t>pseudocyst</a:t>
            </a:r>
            <a:r>
              <a:rPr lang="en-US" sz="2400" dirty="0">
                <a:latin typeface="Calibri" pitchFamily="34" charset="0"/>
                <a:cs typeface="Calibri" pitchFamily="34" charset="0"/>
              </a:rPr>
              <a:t>, Three  patient underwent radiological drainage procedure. </a:t>
            </a:r>
            <a:endParaRPr lang="en-US" sz="2400" dirty="0" smtClean="0">
              <a:latin typeface="Calibri" pitchFamily="34" charset="0"/>
              <a:cs typeface="Calibri" pitchFamily="34" charset="0"/>
            </a:endParaRPr>
          </a:p>
          <a:p>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Remaining </a:t>
            </a:r>
            <a:r>
              <a:rPr lang="en-US" sz="2400" dirty="0">
                <a:latin typeface="Calibri" pitchFamily="34" charset="0"/>
                <a:cs typeface="Calibri" pitchFamily="34" charset="0"/>
              </a:rPr>
              <a:t>nine patient managed conservatively in non operative group.  </a:t>
            </a:r>
            <a:endParaRPr lang="en-IN" sz="2400" dirty="0">
              <a:latin typeface="Calibri" pitchFamily="34" charset="0"/>
              <a:cs typeface="Calibri" pitchFamily="34" charset="0"/>
            </a:endParaRPr>
          </a:p>
          <a:p>
            <a:pPr marL="0" indent="0">
              <a:buNone/>
            </a:pP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4152918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sz="2400" dirty="0">
                <a:latin typeface="Calibri" pitchFamily="34" charset="0"/>
                <a:cs typeface="Calibri" pitchFamily="34" charset="0"/>
              </a:rPr>
              <a:t>The limitations of this study include its retrospective nature and the limited sample size. It is difficult to draw any robust conclusions from comparison of the two groups since it is not homogeneous groups. </a:t>
            </a:r>
            <a:endParaRPr lang="en-IN" sz="2400" dirty="0">
              <a:latin typeface="Calibri" pitchFamily="34" charset="0"/>
              <a:cs typeface="Calibri" pitchFamily="34" charset="0"/>
            </a:endParaRPr>
          </a:p>
          <a:p>
            <a:pPr marL="0" indent="0">
              <a:buNone/>
            </a:pP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271367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70000" lnSpcReduction="20000"/>
          </a:bodyPr>
          <a:lstStyle/>
          <a:p>
            <a:r>
              <a:rPr lang="en-US" sz="3400" dirty="0" smtClean="0">
                <a:latin typeface="Calibri" pitchFamily="34" charset="0"/>
                <a:cs typeface="Calibri" pitchFamily="34" charset="0"/>
              </a:rPr>
              <a:t>An abdominal CT often helps greatly in this regard by providing valuable information regarding severity of injury, associated duct damage as well as bleeding complications(8-11).</a:t>
            </a:r>
          </a:p>
          <a:p>
            <a:pPr marL="0" indent="0">
              <a:buNone/>
            </a:pPr>
            <a:endParaRPr lang="en-US" sz="3400" dirty="0">
              <a:latin typeface="Calibri" pitchFamily="34" charset="0"/>
              <a:cs typeface="Calibri" pitchFamily="34" charset="0"/>
            </a:endParaRPr>
          </a:p>
          <a:p>
            <a:r>
              <a:rPr lang="en-US" sz="3400" dirty="0" smtClean="0">
                <a:latin typeface="Calibri" pitchFamily="34" charset="0"/>
                <a:cs typeface="Calibri" pitchFamily="34" charset="0"/>
              </a:rPr>
              <a:t>Delayed diagnosis or underestimation of severity of injury can lead to serious complications like fistula </a:t>
            </a:r>
            <a:r>
              <a:rPr lang="en-US" sz="3400" dirty="0" err="1" smtClean="0">
                <a:latin typeface="Calibri" pitchFamily="34" charset="0"/>
                <a:cs typeface="Calibri" pitchFamily="34" charset="0"/>
              </a:rPr>
              <a:t>formation,intra</a:t>
            </a:r>
            <a:r>
              <a:rPr lang="en-US" sz="3400" dirty="0" smtClean="0">
                <a:latin typeface="Calibri" pitchFamily="34" charset="0"/>
                <a:cs typeface="Calibri" pitchFamily="34" charset="0"/>
              </a:rPr>
              <a:t>-abdominal collections </a:t>
            </a:r>
            <a:r>
              <a:rPr lang="en-US" sz="3400" dirty="0" err="1" smtClean="0">
                <a:latin typeface="Calibri" pitchFamily="34" charset="0"/>
                <a:cs typeface="Calibri" pitchFamily="34" charset="0"/>
              </a:rPr>
              <a:t>etc</a:t>
            </a:r>
            <a:r>
              <a:rPr lang="en-US" sz="3400" dirty="0" smtClean="0">
                <a:latin typeface="Calibri" pitchFamily="34" charset="0"/>
                <a:cs typeface="Calibri" pitchFamily="34" charset="0"/>
              </a:rPr>
              <a:t>(12-14). </a:t>
            </a:r>
          </a:p>
          <a:p>
            <a:endParaRPr lang="en-US" sz="3400" dirty="0">
              <a:latin typeface="Calibri" pitchFamily="34" charset="0"/>
              <a:cs typeface="Calibri" pitchFamily="34" charset="0"/>
            </a:endParaRPr>
          </a:p>
          <a:p>
            <a:r>
              <a:rPr lang="en-US" sz="3400" dirty="0" smtClean="0">
                <a:latin typeface="Calibri" pitchFamily="34" charset="0"/>
                <a:cs typeface="Calibri" pitchFamily="34" charset="0"/>
              </a:rPr>
              <a:t>In this study we aim to report our experience in the management and treatment of pancreatic trauma at a tertiary care hospital.</a:t>
            </a:r>
            <a:endParaRPr lang="en-IN" sz="3400" dirty="0" smtClean="0">
              <a:latin typeface="Calibri" pitchFamily="34" charset="0"/>
              <a:cs typeface="Calibri" pitchFamily="34" charset="0"/>
            </a:endParaRPr>
          </a:p>
          <a:p>
            <a:pPr marL="0" indent="0">
              <a:buNone/>
            </a:pPr>
            <a:r>
              <a:rPr lang="en-US" sz="3400" b="1" i="1" dirty="0" smtClean="0">
                <a:latin typeface="Calibri" pitchFamily="34" charset="0"/>
                <a:cs typeface="Calibri" pitchFamily="34" charset="0"/>
              </a:rPr>
              <a:t> </a:t>
            </a:r>
            <a:endParaRPr lang="en-IN" sz="3400" dirty="0" smtClean="0">
              <a:latin typeface="Calibri" pitchFamily="34" charset="0"/>
              <a:cs typeface="Calibri" pitchFamily="34" charset="0"/>
            </a:endParaRPr>
          </a:p>
          <a:p>
            <a:endParaRPr lang="en-IN" dirty="0" smtClean="0"/>
          </a:p>
          <a:p>
            <a:endParaRPr lang="en-IN" dirty="0"/>
          </a:p>
        </p:txBody>
      </p:sp>
    </p:spTree>
    <p:extLst>
      <p:ext uri="{BB962C8B-B14F-4D97-AF65-F5344CB8AC3E}">
        <p14:creationId xmlns:p14="http://schemas.microsoft.com/office/powerpoint/2010/main" val="22569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endParaRPr lang="en-IN" dirty="0"/>
          </a:p>
        </p:txBody>
      </p:sp>
      <p:sp>
        <p:nvSpPr>
          <p:cNvPr id="3" name="Content Placeholder 2"/>
          <p:cNvSpPr>
            <a:spLocks noGrp="1"/>
          </p:cNvSpPr>
          <p:nvPr>
            <p:ph sz="quarter" idx="1"/>
          </p:nvPr>
        </p:nvSpPr>
        <p:spPr/>
        <p:txBody>
          <a:bodyPr>
            <a:noAutofit/>
          </a:bodyPr>
          <a:lstStyle/>
          <a:p>
            <a:r>
              <a:rPr lang="en-US" sz="2400" dirty="0">
                <a:latin typeface="Calibri" pitchFamily="34" charset="0"/>
                <a:cs typeface="Calibri" pitchFamily="34" charset="0"/>
              </a:rPr>
              <a:t>In conclusion, though operative management of pancreatic trauma is associated with higher mortality, this is not necessarily related to pure procedural or pancreas related factors. </a:t>
            </a:r>
            <a:endParaRPr lang="en-US" sz="2400" dirty="0" smtClean="0">
              <a:latin typeface="Calibri" pitchFamily="34" charset="0"/>
              <a:cs typeface="Calibri" pitchFamily="34" charset="0"/>
            </a:endParaRPr>
          </a:p>
          <a:p>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It </a:t>
            </a:r>
            <a:r>
              <a:rPr lang="en-US" sz="2400" dirty="0">
                <a:latin typeface="Calibri" pitchFamily="34" charset="0"/>
                <a:cs typeface="Calibri" pitchFamily="34" charset="0"/>
              </a:rPr>
              <a:t>is very likely that the high incidence of severe associated injuries contribute in large part to the worse outcomes in this subgroup. </a:t>
            </a:r>
            <a:endParaRPr lang="en-US" sz="2400" dirty="0" smtClean="0">
              <a:latin typeface="Calibri" pitchFamily="34" charset="0"/>
              <a:cs typeface="Calibri" pitchFamily="34" charset="0"/>
            </a:endParaRPr>
          </a:p>
          <a:p>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This </a:t>
            </a:r>
            <a:r>
              <a:rPr lang="en-US" sz="2400" dirty="0">
                <a:latin typeface="Calibri" pitchFamily="34" charset="0"/>
                <a:cs typeface="Calibri" pitchFamily="34" charset="0"/>
              </a:rPr>
              <a:t>being said, we strongly recommend that Non-operative management and </a:t>
            </a:r>
            <a:r>
              <a:rPr lang="en-US" sz="2400" dirty="0" err="1">
                <a:latin typeface="Calibri" pitchFamily="34" charset="0"/>
                <a:cs typeface="Calibri" pitchFamily="34" charset="0"/>
              </a:rPr>
              <a:t>Endotherapy</a:t>
            </a:r>
            <a:r>
              <a:rPr lang="en-US" sz="2400" dirty="0">
                <a:latin typeface="Calibri" pitchFamily="34" charset="0"/>
                <a:cs typeface="Calibri" pitchFamily="34" charset="0"/>
              </a:rPr>
              <a:t> always be considered when appropriate prior to attempting surgical intervention.</a:t>
            </a:r>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22514428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711349"/>
            <a:ext cx="7467600" cy="4525963"/>
          </a:xfrm>
          <a:ln>
            <a:solidFill>
              <a:schemeClr val="bg2"/>
            </a:solidFill>
          </a:ln>
        </p:spPr>
        <p:txBody>
          <a:bodyPr>
            <a:normAutofit fontScale="25000" lnSpcReduction="20000"/>
          </a:bodyPr>
          <a:lstStyle/>
          <a:p>
            <a:pPr marL="0" indent="0">
              <a:buNone/>
            </a:pPr>
            <a:endParaRPr lang="en-IN" dirty="0"/>
          </a:p>
          <a:p>
            <a:pPr marL="0" indent="0">
              <a:buNone/>
            </a:pPr>
            <a:r>
              <a:rPr lang="en-US" sz="7200" dirty="0" smtClean="0">
                <a:latin typeface="Calibri" pitchFamily="34" charset="0"/>
                <a:cs typeface="Calibri" pitchFamily="34" charset="0"/>
              </a:rPr>
              <a:t>1. </a:t>
            </a:r>
            <a:r>
              <a:rPr lang="en-US" sz="7200" dirty="0" err="1" smtClean="0">
                <a:latin typeface="Calibri" pitchFamily="34" charset="0"/>
                <a:cs typeface="Calibri" pitchFamily="34" charset="0"/>
              </a:rPr>
              <a:t>Cogbill</a:t>
            </a:r>
            <a:r>
              <a:rPr lang="en-US" sz="7200" dirty="0" smtClean="0">
                <a:latin typeface="Calibri" pitchFamily="34" charset="0"/>
                <a:cs typeface="Calibri" pitchFamily="34" charset="0"/>
              </a:rPr>
              <a:t> </a:t>
            </a:r>
            <a:r>
              <a:rPr lang="en-US" sz="7200" dirty="0">
                <a:latin typeface="Calibri" pitchFamily="34" charset="0"/>
                <a:cs typeface="Calibri" pitchFamily="34" charset="0"/>
              </a:rPr>
              <a:t>TH, Moore EE, Morris JA </a:t>
            </a:r>
            <a:r>
              <a:rPr lang="en-US" sz="7200" dirty="0" err="1">
                <a:latin typeface="Calibri" pitchFamily="34" charset="0"/>
                <a:cs typeface="Calibri" pitchFamily="34" charset="0"/>
              </a:rPr>
              <a:t>Jr</a:t>
            </a:r>
            <a:r>
              <a:rPr lang="en-US" sz="7200" dirty="0">
                <a:latin typeface="Calibri" pitchFamily="34" charset="0"/>
                <a:cs typeface="Calibri" pitchFamily="34" charset="0"/>
              </a:rPr>
              <a:t>, et al. Distal </a:t>
            </a:r>
            <a:r>
              <a:rPr lang="en-US" sz="7200" dirty="0" err="1">
                <a:latin typeface="Calibri" pitchFamily="34" charset="0"/>
                <a:cs typeface="Calibri" pitchFamily="34" charset="0"/>
              </a:rPr>
              <a:t>pancreatectomy</a:t>
            </a:r>
            <a:r>
              <a:rPr lang="en-US" sz="7200" dirty="0">
                <a:latin typeface="Calibri" pitchFamily="34" charset="0"/>
                <a:cs typeface="Calibri" pitchFamily="34" charset="0"/>
              </a:rPr>
              <a:t> for trauma: a multicenter experience. J Trauma 1991;31:1600-6</a:t>
            </a:r>
            <a:r>
              <a:rPr lang="en-US" sz="7200" dirty="0" smtClean="0">
                <a:latin typeface="Calibri" pitchFamily="34" charset="0"/>
                <a:cs typeface="Calibri" pitchFamily="34" charset="0"/>
              </a:rPr>
              <a:t>.</a:t>
            </a:r>
          </a:p>
          <a:p>
            <a:pPr marL="0" indent="0">
              <a:buNone/>
            </a:pPr>
            <a:r>
              <a:rPr lang="en-US" sz="7200" dirty="0" smtClean="0">
                <a:latin typeface="Calibri" pitchFamily="34" charset="0"/>
                <a:cs typeface="Calibri" pitchFamily="34" charset="0"/>
              </a:rPr>
              <a:t> </a:t>
            </a:r>
            <a:endParaRPr lang="en-IN" sz="7200" dirty="0">
              <a:latin typeface="Calibri" pitchFamily="34" charset="0"/>
              <a:cs typeface="Calibri" pitchFamily="34" charset="0"/>
            </a:endParaRPr>
          </a:p>
          <a:p>
            <a:pPr marL="0" indent="0">
              <a:buNone/>
            </a:pPr>
            <a:r>
              <a:rPr lang="en-US" sz="7200" dirty="0" smtClean="0">
                <a:latin typeface="Calibri" pitchFamily="34" charset="0"/>
                <a:cs typeface="Calibri" pitchFamily="34" charset="0"/>
              </a:rPr>
              <a:t>2</a:t>
            </a:r>
            <a:r>
              <a:rPr lang="en-US" sz="7200" dirty="0">
                <a:latin typeface="Calibri" pitchFamily="34" charset="0"/>
                <a:cs typeface="Calibri" pitchFamily="34" charset="0"/>
              </a:rPr>
              <a:t>. </a:t>
            </a:r>
            <a:r>
              <a:rPr lang="en-US" sz="7200" dirty="0" err="1">
                <a:latin typeface="Calibri" pitchFamily="34" charset="0"/>
                <a:cs typeface="Calibri" pitchFamily="34" charset="0"/>
              </a:rPr>
              <a:t>Heuer</a:t>
            </a:r>
            <a:r>
              <a:rPr lang="en-US" sz="7200" dirty="0">
                <a:latin typeface="Calibri" pitchFamily="34" charset="0"/>
                <a:cs typeface="Calibri" pitchFamily="34" charset="0"/>
              </a:rPr>
              <a:t> M, Hussmann B, </a:t>
            </a:r>
            <a:r>
              <a:rPr lang="en-US" sz="7200" dirty="0" err="1">
                <a:latin typeface="Calibri" pitchFamily="34" charset="0"/>
                <a:cs typeface="Calibri" pitchFamily="34" charset="0"/>
              </a:rPr>
              <a:t>Lefering</a:t>
            </a:r>
            <a:r>
              <a:rPr lang="en-US" sz="7200" dirty="0">
                <a:latin typeface="Calibri" pitchFamily="34" charset="0"/>
                <a:cs typeface="Calibri" pitchFamily="34" charset="0"/>
              </a:rPr>
              <a:t> R, et al. Pancreatic injury in 284 patients with severe abdominal trauma: outcome, course, and treatment algorithm. </a:t>
            </a:r>
            <a:r>
              <a:rPr lang="en-US" sz="7200" dirty="0" err="1">
                <a:latin typeface="Calibri" pitchFamily="34" charset="0"/>
                <a:cs typeface="Calibri" pitchFamily="34" charset="0"/>
              </a:rPr>
              <a:t>Langenbecks</a:t>
            </a:r>
            <a:r>
              <a:rPr lang="en-US" sz="7200" dirty="0">
                <a:latin typeface="Calibri" pitchFamily="34" charset="0"/>
                <a:cs typeface="Calibri" pitchFamily="34" charset="0"/>
              </a:rPr>
              <a:t> Arch </a:t>
            </a:r>
            <a:r>
              <a:rPr lang="en-US" sz="7200" dirty="0" err="1">
                <a:latin typeface="Calibri" pitchFamily="34" charset="0"/>
                <a:cs typeface="Calibri" pitchFamily="34" charset="0"/>
              </a:rPr>
              <a:t>Surg</a:t>
            </a:r>
            <a:r>
              <a:rPr lang="en-US" sz="7200" dirty="0">
                <a:latin typeface="Calibri" pitchFamily="34" charset="0"/>
                <a:cs typeface="Calibri" pitchFamily="34" charset="0"/>
              </a:rPr>
              <a:t> 2011;396:1067-76. </a:t>
            </a:r>
            <a:endParaRPr lang="en-US" sz="7200" dirty="0" smtClean="0">
              <a:latin typeface="Calibri" pitchFamily="34" charset="0"/>
              <a:cs typeface="Calibri" pitchFamily="34" charset="0"/>
            </a:endParaRPr>
          </a:p>
          <a:p>
            <a:pPr marL="0" indent="0">
              <a:buNone/>
            </a:pPr>
            <a:endParaRPr lang="en-IN" sz="7200" dirty="0">
              <a:latin typeface="Calibri" pitchFamily="34" charset="0"/>
              <a:cs typeface="Calibri" pitchFamily="34" charset="0"/>
            </a:endParaRPr>
          </a:p>
          <a:p>
            <a:pPr marL="0" indent="0">
              <a:buNone/>
            </a:pPr>
            <a:r>
              <a:rPr lang="en-US" sz="7200" dirty="0">
                <a:latin typeface="Calibri" pitchFamily="34" charset="0"/>
                <a:cs typeface="Calibri" pitchFamily="34" charset="0"/>
              </a:rPr>
              <a:t>3. Jones RC. Management of pancreatic trauma. Am J </a:t>
            </a:r>
            <a:r>
              <a:rPr lang="en-US" sz="7200" dirty="0" err="1">
                <a:latin typeface="Calibri" pitchFamily="34" charset="0"/>
                <a:cs typeface="Calibri" pitchFamily="34" charset="0"/>
              </a:rPr>
              <a:t>Surg</a:t>
            </a:r>
            <a:r>
              <a:rPr lang="en-US" sz="7200" dirty="0">
                <a:latin typeface="Calibri" pitchFamily="34" charset="0"/>
                <a:cs typeface="Calibri" pitchFamily="34" charset="0"/>
              </a:rPr>
              <a:t> 1985;150:698-704</a:t>
            </a:r>
            <a:r>
              <a:rPr lang="en-US" sz="7200" dirty="0" smtClean="0">
                <a:latin typeface="Calibri" pitchFamily="34" charset="0"/>
                <a:cs typeface="Calibri" pitchFamily="34" charset="0"/>
              </a:rPr>
              <a:t>.</a:t>
            </a:r>
          </a:p>
          <a:p>
            <a:pPr marL="0" indent="0">
              <a:buNone/>
            </a:pPr>
            <a:endParaRPr lang="en-US" sz="7200" dirty="0">
              <a:latin typeface="Calibri" pitchFamily="34" charset="0"/>
              <a:cs typeface="Calibri" pitchFamily="34" charset="0"/>
            </a:endParaRPr>
          </a:p>
          <a:p>
            <a:pPr marL="0" indent="0">
              <a:buNone/>
            </a:pPr>
            <a:endParaRPr lang="en-IN" sz="7200" dirty="0">
              <a:latin typeface="Calibri" pitchFamily="34" charset="0"/>
              <a:cs typeface="Calibri" pitchFamily="34" charset="0"/>
            </a:endParaRPr>
          </a:p>
          <a:p>
            <a:pPr marL="0" indent="0">
              <a:buNone/>
            </a:pPr>
            <a:r>
              <a:rPr lang="en-US" sz="7200" dirty="0">
                <a:latin typeface="Calibri" pitchFamily="34" charset="0"/>
                <a:cs typeface="Calibri" pitchFamily="34" charset="0"/>
              </a:rPr>
              <a:t> </a:t>
            </a:r>
            <a:r>
              <a:rPr lang="nl-BE" sz="7200" dirty="0">
                <a:latin typeface="Calibri" pitchFamily="34" charset="0"/>
                <a:cs typeface="Calibri" pitchFamily="34" charset="0"/>
              </a:rPr>
              <a:t>4. Krige JE, Kotze UK, Hameed M, et al. </a:t>
            </a:r>
            <a:r>
              <a:rPr lang="en-US" sz="7200" dirty="0">
                <a:latin typeface="Calibri" pitchFamily="34" charset="0"/>
                <a:cs typeface="Calibri" pitchFamily="34" charset="0"/>
              </a:rPr>
              <a:t>Pancreatic injuries after blunt abdominal trauma: an analysis of 110 patients treated at a level 1 trauma </a:t>
            </a:r>
            <a:r>
              <a:rPr lang="en-US" sz="7200" dirty="0" err="1">
                <a:latin typeface="Calibri" pitchFamily="34" charset="0"/>
                <a:cs typeface="Calibri" pitchFamily="34" charset="0"/>
              </a:rPr>
              <a:t>centre</a:t>
            </a:r>
            <a:r>
              <a:rPr lang="en-US" sz="7200" dirty="0">
                <a:latin typeface="Calibri" pitchFamily="34" charset="0"/>
                <a:cs typeface="Calibri" pitchFamily="34" charset="0"/>
              </a:rPr>
              <a:t>. </a:t>
            </a:r>
            <a:r>
              <a:rPr lang="nl-BE" sz="7200" dirty="0">
                <a:latin typeface="Calibri" pitchFamily="34" charset="0"/>
                <a:cs typeface="Calibri" pitchFamily="34" charset="0"/>
              </a:rPr>
              <a:t>S Afr J Surg 2011;49:58, 60, 62-4 passim. </a:t>
            </a:r>
            <a:endParaRPr lang="en-IN" sz="7200" dirty="0">
              <a:latin typeface="Calibri" pitchFamily="34" charset="0"/>
              <a:cs typeface="Calibri" pitchFamily="34" charset="0"/>
            </a:endParaRPr>
          </a:p>
          <a:p>
            <a:pPr marL="36576" indent="0">
              <a:buNone/>
            </a:pPr>
            <a:endParaRPr lang="en-IN" sz="7200" dirty="0">
              <a:latin typeface="Calibri" pitchFamily="34" charset="0"/>
              <a:cs typeface="Calibri" pitchFamily="34" charset="0"/>
            </a:endParaRPr>
          </a:p>
        </p:txBody>
      </p:sp>
      <p:sp>
        <p:nvSpPr>
          <p:cNvPr id="5" name="Title 1"/>
          <p:cNvSpPr>
            <a:spLocks noGrp="1"/>
          </p:cNvSpPr>
          <p:nvPr>
            <p:ph type="title"/>
          </p:nvPr>
        </p:nvSpPr>
        <p:spPr>
          <a:ln>
            <a:solidFill>
              <a:schemeClr val="bg1"/>
            </a:solidFill>
          </a:ln>
        </p:spPr>
        <p:txBody>
          <a:bodyPr>
            <a:normAutofit fontScale="90000"/>
          </a:bodyPr>
          <a:lstStyle/>
          <a:p>
            <a:r>
              <a:rPr lang="en-US" sz="3200" b="1" cap="small" dirty="0" smtClean="0">
                <a:solidFill>
                  <a:srgbClr val="FF0000"/>
                </a:solidFill>
                <a:latin typeface="+mn-lt"/>
              </a:rPr>
              <a:t>                          </a:t>
            </a:r>
            <a:br>
              <a:rPr lang="en-US" sz="3200" b="1" cap="small" dirty="0" smtClean="0">
                <a:solidFill>
                  <a:srgbClr val="FF0000"/>
                </a:solidFill>
                <a:latin typeface="+mn-lt"/>
              </a:rPr>
            </a:br>
            <a:r>
              <a:rPr lang="en-US" sz="3200" b="1" cap="small" dirty="0">
                <a:solidFill>
                  <a:srgbClr val="FF0000"/>
                </a:solidFill>
                <a:latin typeface="+mn-lt"/>
              </a:rPr>
              <a:t/>
            </a:r>
            <a:br>
              <a:rPr lang="en-US" sz="3200" b="1" cap="small" dirty="0">
                <a:solidFill>
                  <a:srgbClr val="FF0000"/>
                </a:solidFill>
                <a:latin typeface="+mn-lt"/>
              </a:rPr>
            </a:br>
            <a:r>
              <a:rPr lang="en-US" sz="3200" b="1" cap="small" dirty="0" smtClean="0">
                <a:solidFill>
                  <a:srgbClr val="FF0000"/>
                </a:solidFill>
                <a:latin typeface="+mn-lt"/>
              </a:rPr>
              <a:t/>
            </a:r>
            <a:br>
              <a:rPr lang="en-US" sz="3200" b="1" cap="small" dirty="0" smtClean="0">
                <a:solidFill>
                  <a:srgbClr val="FF0000"/>
                </a:solidFill>
                <a:latin typeface="+mn-lt"/>
              </a:rPr>
            </a:br>
            <a:r>
              <a:rPr lang="en-US" sz="3200" b="1" cap="small" dirty="0" smtClean="0">
                <a:solidFill>
                  <a:srgbClr val="FF0000"/>
                </a:solidFill>
                <a:latin typeface="+mn-lt"/>
              </a:rPr>
              <a:t/>
            </a:r>
            <a:br>
              <a:rPr lang="en-US" sz="3200" b="1" cap="small" dirty="0" smtClean="0">
                <a:solidFill>
                  <a:srgbClr val="FF0000"/>
                </a:solidFill>
                <a:latin typeface="+mn-lt"/>
              </a:rPr>
            </a:br>
            <a:r>
              <a:rPr lang="en-US" sz="3200" b="1" cap="small" dirty="0">
                <a:solidFill>
                  <a:srgbClr val="FF0000"/>
                </a:solidFill>
                <a:latin typeface="+mn-lt"/>
              </a:rPr>
              <a:t/>
            </a:r>
            <a:br>
              <a:rPr lang="en-US" sz="3200" b="1" cap="small" dirty="0">
                <a:solidFill>
                  <a:srgbClr val="FF0000"/>
                </a:solidFill>
                <a:latin typeface="+mn-lt"/>
              </a:rPr>
            </a:br>
            <a:r>
              <a:rPr lang="en-US" sz="3200" b="1" cap="small" dirty="0" smtClean="0">
                <a:solidFill>
                  <a:srgbClr val="FF0000"/>
                </a:solidFill>
                <a:latin typeface="+mn-lt"/>
              </a:rPr>
              <a:t/>
            </a:r>
            <a:br>
              <a:rPr lang="en-US" sz="3200" b="1" cap="small" dirty="0" smtClean="0">
                <a:solidFill>
                  <a:srgbClr val="FF0000"/>
                </a:solidFill>
                <a:latin typeface="+mn-lt"/>
              </a:rPr>
            </a:br>
            <a:r>
              <a:rPr lang="en-US" sz="3200" b="1" cap="small" dirty="0">
                <a:solidFill>
                  <a:srgbClr val="FF0000"/>
                </a:solidFill>
                <a:latin typeface="+mn-lt"/>
              </a:rPr>
              <a:t/>
            </a:r>
            <a:br>
              <a:rPr lang="en-US" sz="3200" b="1" cap="small" dirty="0">
                <a:solidFill>
                  <a:srgbClr val="FF0000"/>
                </a:solidFill>
                <a:latin typeface="+mn-lt"/>
              </a:rPr>
            </a:br>
            <a:r>
              <a:rPr lang="en-US" sz="3200" b="1" cap="small" dirty="0" smtClean="0">
                <a:solidFill>
                  <a:srgbClr val="FF0000"/>
                </a:solidFill>
                <a:latin typeface="+mn-lt"/>
              </a:rPr>
              <a:t/>
            </a:r>
            <a:br>
              <a:rPr lang="en-US" sz="3200" b="1" cap="small" dirty="0" smtClean="0">
                <a:solidFill>
                  <a:srgbClr val="FF0000"/>
                </a:solidFill>
                <a:latin typeface="+mn-lt"/>
              </a:rPr>
            </a:br>
            <a:endParaRPr lang="en-IN" sz="3200" dirty="0">
              <a:solidFill>
                <a:srgbClr val="FF0000"/>
              </a:solidFill>
              <a:latin typeface="Calibri" pitchFamily="34" charset="0"/>
              <a:cs typeface="Calibri" pitchFamily="34" charset="0"/>
            </a:endParaRPr>
          </a:p>
        </p:txBody>
      </p:sp>
      <p:sp>
        <p:nvSpPr>
          <p:cNvPr id="6" name="Rectangle 5"/>
          <p:cNvSpPr/>
          <p:nvPr/>
        </p:nvSpPr>
        <p:spPr>
          <a:xfrm>
            <a:off x="2286000" y="332656"/>
            <a:ext cx="4572000" cy="1077218"/>
          </a:xfrm>
          <a:prstGeom prst="rect">
            <a:avLst/>
          </a:prstGeom>
        </p:spPr>
        <p:txBody>
          <a:bodyPr>
            <a:spAutoFit/>
          </a:bodyPr>
          <a:lstStyle/>
          <a:p>
            <a:r>
              <a:rPr lang="en-US" sz="3200" b="1" cap="small" dirty="0" smtClean="0">
                <a:solidFill>
                  <a:srgbClr val="FF0000"/>
                </a:solidFill>
                <a:latin typeface="Calibri" pitchFamily="34" charset="0"/>
                <a:cs typeface="Calibri" pitchFamily="34" charset="0"/>
              </a:rPr>
              <a:t>         REFERENCES</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p>
        </p:txBody>
      </p:sp>
    </p:spTree>
    <p:extLst>
      <p:ext uri="{BB962C8B-B14F-4D97-AF65-F5344CB8AC3E}">
        <p14:creationId xmlns:p14="http://schemas.microsoft.com/office/powerpoint/2010/main" val="25869230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3965"/>
            <a:ext cx="8229600" cy="5217443"/>
          </a:xfrm>
          <a:ln>
            <a:solidFill>
              <a:schemeClr val="bg2"/>
            </a:solidFill>
          </a:ln>
        </p:spPr>
        <p:txBody>
          <a:bodyPr>
            <a:normAutofit fontScale="25000" lnSpcReduction="20000"/>
          </a:bodyPr>
          <a:lstStyle/>
          <a:p>
            <a:pPr marL="0" indent="0">
              <a:buNone/>
            </a:pPr>
            <a:r>
              <a:rPr lang="nl-BE" sz="3400" dirty="0" smtClean="0"/>
              <a:t>    5</a:t>
            </a:r>
            <a:r>
              <a:rPr lang="nl-BE" sz="8000" dirty="0" smtClean="0">
                <a:latin typeface="Calibri" pitchFamily="34" charset="0"/>
                <a:cs typeface="Calibri" pitchFamily="34" charset="0"/>
              </a:rPr>
              <a:t>..Chinnery GE, Krige JE, Kotze UK, et al. </a:t>
            </a:r>
            <a:r>
              <a:rPr lang="en-US" sz="8000" dirty="0" smtClean="0">
                <a:latin typeface="Calibri" pitchFamily="34" charset="0"/>
                <a:cs typeface="Calibri" pitchFamily="34" charset="0"/>
              </a:rPr>
              <a:t>Surgical management and outcome of civilian gunshot injuries to the pancreas. Br J </a:t>
            </a:r>
            <a:r>
              <a:rPr lang="en-US" sz="8000" dirty="0" err="1" smtClean="0">
                <a:latin typeface="Calibri" pitchFamily="34" charset="0"/>
                <a:cs typeface="Calibri" pitchFamily="34" charset="0"/>
              </a:rPr>
              <a:t>Surg</a:t>
            </a:r>
            <a:r>
              <a:rPr lang="en-US" sz="8000" dirty="0" smtClean="0">
                <a:latin typeface="Calibri" pitchFamily="34" charset="0"/>
                <a:cs typeface="Calibri" pitchFamily="34" charset="0"/>
              </a:rPr>
              <a:t> 2012;99 </a:t>
            </a:r>
            <a:r>
              <a:rPr lang="en-US" sz="8000" dirty="0" err="1" smtClean="0">
                <a:latin typeface="Calibri" pitchFamily="34" charset="0"/>
                <a:cs typeface="Calibri" pitchFamily="34" charset="0"/>
              </a:rPr>
              <a:t>Suppl</a:t>
            </a:r>
            <a:r>
              <a:rPr lang="en-US" sz="8000" dirty="0" smtClean="0">
                <a:latin typeface="Calibri" pitchFamily="34" charset="0"/>
                <a:cs typeface="Calibri" pitchFamily="34" charset="0"/>
              </a:rPr>
              <a:t> 1:140-8. </a:t>
            </a:r>
          </a:p>
          <a:p>
            <a:pPr marL="0" indent="0">
              <a:buNone/>
            </a:pPr>
            <a:endParaRPr lang="en-US" sz="8000" dirty="0" smtClean="0">
              <a:latin typeface="Calibri" pitchFamily="34" charset="0"/>
              <a:cs typeface="Calibri" pitchFamily="34" charset="0"/>
            </a:endParaRPr>
          </a:p>
          <a:p>
            <a:pPr marL="0" indent="0">
              <a:buNone/>
            </a:pPr>
            <a:r>
              <a:rPr lang="en-IN" sz="8000" dirty="0" smtClean="0">
                <a:latin typeface="Calibri" pitchFamily="34" charset="0"/>
                <a:cs typeface="Calibri" pitchFamily="34" charset="0"/>
              </a:rPr>
              <a:t>6</a:t>
            </a:r>
            <a:r>
              <a:rPr lang="en-US" sz="8000" dirty="0" smtClean="0">
                <a:latin typeface="Calibri" pitchFamily="34" charset="0"/>
                <a:cs typeface="Calibri" pitchFamily="34" charset="0"/>
              </a:rPr>
              <a:t>. </a:t>
            </a:r>
            <a:r>
              <a:rPr lang="en-US" sz="8000" dirty="0" err="1" smtClean="0">
                <a:latin typeface="Calibri" pitchFamily="34" charset="0"/>
                <a:cs typeface="Calibri" pitchFamily="34" charset="0"/>
              </a:rPr>
              <a:t>Lahiri</a:t>
            </a:r>
            <a:r>
              <a:rPr lang="en-US" sz="8000" dirty="0" smtClean="0">
                <a:latin typeface="Calibri" pitchFamily="34" charset="0"/>
                <a:cs typeface="Calibri" pitchFamily="34" charset="0"/>
              </a:rPr>
              <a:t> R, Bhattacharya S. Pancreatic trauma. Ann R </a:t>
            </a:r>
            <a:r>
              <a:rPr lang="en-US" sz="8000" dirty="0" err="1" smtClean="0">
                <a:latin typeface="Calibri" pitchFamily="34" charset="0"/>
                <a:cs typeface="Calibri" pitchFamily="34" charset="0"/>
              </a:rPr>
              <a:t>Coll</a:t>
            </a:r>
            <a:r>
              <a:rPr lang="en-US" sz="8000" dirty="0" smtClean="0">
                <a:latin typeface="Calibri" pitchFamily="34" charset="0"/>
                <a:cs typeface="Calibri" pitchFamily="34" charset="0"/>
              </a:rPr>
              <a:t> </a:t>
            </a:r>
            <a:r>
              <a:rPr lang="en-US" sz="8000" dirty="0" err="1" smtClean="0">
                <a:latin typeface="Calibri" pitchFamily="34" charset="0"/>
                <a:cs typeface="Calibri" pitchFamily="34" charset="0"/>
              </a:rPr>
              <a:t>Surg</a:t>
            </a:r>
            <a:r>
              <a:rPr lang="en-US" sz="8000" dirty="0" smtClean="0">
                <a:latin typeface="Calibri" pitchFamily="34" charset="0"/>
                <a:cs typeface="Calibri" pitchFamily="34" charset="0"/>
              </a:rPr>
              <a:t> </a:t>
            </a:r>
            <a:r>
              <a:rPr lang="en-US" sz="8000" dirty="0" err="1" smtClean="0">
                <a:latin typeface="Calibri" pitchFamily="34" charset="0"/>
                <a:cs typeface="Calibri" pitchFamily="34" charset="0"/>
              </a:rPr>
              <a:t>Engl</a:t>
            </a:r>
            <a:r>
              <a:rPr lang="en-US" sz="8000" dirty="0" smtClean="0">
                <a:latin typeface="Calibri" pitchFamily="34" charset="0"/>
                <a:cs typeface="Calibri" pitchFamily="34" charset="0"/>
              </a:rPr>
              <a:t> 2013;95:241-5. </a:t>
            </a:r>
          </a:p>
          <a:p>
            <a:pPr marL="0" indent="0">
              <a:buNone/>
            </a:pPr>
            <a:endParaRPr lang="en-US" sz="8000" dirty="0" smtClean="0">
              <a:latin typeface="Calibri" pitchFamily="34" charset="0"/>
              <a:cs typeface="Calibri" pitchFamily="34" charset="0"/>
            </a:endParaRPr>
          </a:p>
          <a:p>
            <a:pPr marL="0" indent="0">
              <a:buNone/>
            </a:pPr>
            <a:r>
              <a:rPr lang="nl-BE" sz="8000" dirty="0" smtClean="0">
                <a:latin typeface="Calibri" pitchFamily="34" charset="0"/>
                <a:cs typeface="Calibri" pitchFamily="34" charset="0"/>
              </a:rPr>
              <a:t>7. Wang GF, Li YS, Li JS. </a:t>
            </a:r>
            <a:r>
              <a:rPr lang="en-US" sz="8000" dirty="0" smtClean="0">
                <a:latin typeface="Calibri" pitchFamily="34" charset="0"/>
                <a:cs typeface="Calibri" pitchFamily="34" charset="0"/>
              </a:rPr>
              <a:t>Damage control surgery for severe pancreatic trauma. </a:t>
            </a:r>
            <a:r>
              <a:rPr lang="en-US" sz="8000" dirty="0" err="1" smtClean="0">
                <a:latin typeface="Calibri" pitchFamily="34" charset="0"/>
                <a:cs typeface="Calibri" pitchFamily="34" charset="0"/>
              </a:rPr>
              <a:t>Hepatobiliary</a:t>
            </a:r>
            <a:r>
              <a:rPr lang="en-US" sz="8000" dirty="0" smtClean="0">
                <a:latin typeface="Calibri" pitchFamily="34" charset="0"/>
                <a:cs typeface="Calibri" pitchFamily="34" charset="0"/>
              </a:rPr>
              <a:t> </a:t>
            </a:r>
            <a:r>
              <a:rPr lang="en-US" sz="8000" dirty="0" err="1" smtClean="0">
                <a:latin typeface="Calibri" pitchFamily="34" charset="0"/>
                <a:cs typeface="Calibri" pitchFamily="34" charset="0"/>
              </a:rPr>
              <a:t>Pancreat</a:t>
            </a:r>
            <a:r>
              <a:rPr lang="en-US" sz="8000" dirty="0" smtClean="0">
                <a:latin typeface="Calibri" pitchFamily="34" charset="0"/>
                <a:cs typeface="Calibri" pitchFamily="34" charset="0"/>
              </a:rPr>
              <a:t> Dis </a:t>
            </a:r>
            <a:r>
              <a:rPr lang="en-US" sz="8000" dirty="0" err="1" smtClean="0">
                <a:latin typeface="Calibri" pitchFamily="34" charset="0"/>
                <a:cs typeface="Calibri" pitchFamily="34" charset="0"/>
              </a:rPr>
              <a:t>Int</a:t>
            </a:r>
            <a:r>
              <a:rPr lang="en-US" sz="8000" dirty="0" smtClean="0">
                <a:latin typeface="Calibri" pitchFamily="34" charset="0"/>
                <a:cs typeface="Calibri" pitchFamily="34" charset="0"/>
              </a:rPr>
              <a:t> 2007;6:569-71. </a:t>
            </a:r>
          </a:p>
          <a:p>
            <a:pPr marL="0" indent="0">
              <a:buNone/>
            </a:pPr>
            <a:endParaRPr lang="en-IN" sz="8000" dirty="0" smtClean="0">
              <a:latin typeface="Calibri" pitchFamily="34" charset="0"/>
              <a:cs typeface="Calibri" pitchFamily="34" charset="0"/>
            </a:endParaRPr>
          </a:p>
          <a:p>
            <a:pPr marL="0" indent="0">
              <a:buNone/>
            </a:pPr>
            <a:r>
              <a:rPr lang="en-US" sz="8000" dirty="0" smtClean="0">
                <a:latin typeface="Calibri" pitchFamily="34" charset="0"/>
                <a:cs typeface="Calibri" pitchFamily="34" charset="0"/>
              </a:rPr>
              <a:t>8. Bradley EL 3rd, Young PR </a:t>
            </a:r>
            <a:r>
              <a:rPr lang="en-US" sz="8000" dirty="0" err="1" smtClean="0">
                <a:latin typeface="Calibri" pitchFamily="34" charset="0"/>
                <a:cs typeface="Calibri" pitchFamily="34" charset="0"/>
              </a:rPr>
              <a:t>Jr</a:t>
            </a:r>
            <a:r>
              <a:rPr lang="en-US" sz="8000" dirty="0" smtClean="0">
                <a:latin typeface="Calibri" pitchFamily="34" charset="0"/>
                <a:cs typeface="Calibri" pitchFamily="34" charset="0"/>
              </a:rPr>
              <a:t>, Chang MC, et al. Diagnosis and initial management of blunt pancreatic trauma: guidelines from a </a:t>
            </a:r>
            <a:r>
              <a:rPr lang="en-US" sz="8000" dirty="0" err="1" smtClean="0">
                <a:latin typeface="Calibri" pitchFamily="34" charset="0"/>
                <a:cs typeface="Calibri" pitchFamily="34" charset="0"/>
              </a:rPr>
              <a:t>multiinstitutional</a:t>
            </a:r>
            <a:r>
              <a:rPr lang="en-US" sz="8000" dirty="0" smtClean="0">
                <a:latin typeface="Calibri" pitchFamily="34" charset="0"/>
                <a:cs typeface="Calibri" pitchFamily="34" charset="0"/>
              </a:rPr>
              <a:t> review. Ann </a:t>
            </a:r>
            <a:r>
              <a:rPr lang="en-US" sz="8000" dirty="0" err="1" smtClean="0">
                <a:latin typeface="Calibri" pitchFamily="34" charset="0"/>
                <a:cs typeface="Calibri" pitchFamily="34" charset="0"/>
              </a:rPr>
              <a:t>Surg</a:t>
            </a:r>
            <a:r>
              <a:rPr lang="en-US" sz="8000" dirty="0" smtClean="0">
                <a:latin typeface="Calibri" pitchFamily="34" charset="0"/>
                <a:cs typeface="Calibri" pitchFamily="34" charset="0"/>
              </a:rPr>
              <a:t> 1998;227:861-9.</a:t>
            </a:r>
            <a:endParaRPr lang="en-IN" sz="8000" dirty="0" smtClean="0">
              <a:latin typeface="Calibri" pitchFamily="34" charset="0"/>
              <a:cs typeface="Calibri" pitchFamily="34" charset="0"/>
            </a:endParaRPr>
          </a:p>
          <a:p>
            <a:pPr marL="0" indent="0">
              <a:buNone/>
            </a:pPr>
            <a:r>
              <a:rPr lang="en-US" sz="8000" dirty="0" smtClean="0">
                <a:latin typeface="Calibri" pitchFamily="34" charset="0"/>
                <a:cs typeface="Calibri" pitchFamily="34" charset="0"/>
              </a:rPr>
              <a:t> 9. </a:t>
            </a:r>
            <a:r>
              <a:rPr lang="en-US" sz="8000" dirty="0" err="1" smtClean="0">
                <a:latin typeface="Calibri" pitchFamily="34" charset="0"/>
                <a:cs typeface="Calibri" pitchFamily="34" charset="0"/>
              </a:rPr>
              <a:t>Ilahi</a:t>
            </a:r>
            <a:r>
              <a:rPr lang="en-US" sz="8000" dirty="0" smtClean="0">
                <a:latin typeface="Calibri" pitchFamily="34" charset="0"/>
                <a:cs typeface="Calibri" pitchFamily="34" charset="0"/>
              </a:rPr>
              <a:t> O, </a:t>
            </a:r>
            <a:r>
              <a:rPr lang="en-US" sz="8000" dirty="0" err="1" smtClean="0">
                <a:latin typeface="Calibri" pitchFamily="34" charset="0"/>
                <a:cs typeface="Calibri" pitchFamily="34" charset="0"/>
              </a:rPr>
              <a:t>Bochicchio</a:t>
            </a:r>
            <a:r>
              <a:rPr lang="en-US" sz="8000" dirty="0" smtClean="0">
                <a:latin typeface="Calibri" pitchFamily="34" charset="0"/>
                <a:cs typeface="Calibri" pitchFamily="34" charset="0"/>
              </a:rPr>
              <a:t> GV, </a:t>
            </a:r>
            <a:r>
              <a:rPr lang="en-US" sz="8000" dirty="0" err="1" smtClean="0">
                <a:latin typeface="Calibri" pitchFamily="34" charset="0"/>
                <a:cs typeface="Calibri" pitchFamily="34" charset="0"/>
              </a:rPr>
              <a:t>Scalea</a:t>
            </a:r>
            <a:r>
              <a:rPr lang="en-US" sz="8000" dirty="0" smtClean="0">
                <a:latin typeface="Calibri" pitchFamily="34" charset="0"/>
                <a:cs typeface="Calibri" pitchFamily="34" charset="0"/>
              </a:rPr>
              <a:t> TM. Efficacy of computed tomography in the diagnosis of pancreatic injury in adult blunt trauma patients: a single-institutional study. Am </a:t>
            </a:r>
            <a:r>
              <a:rPr lang="en-US" sz="8000" dirty="0" err="1" smtClean="0">
                <a:latin typeface="Calibri" pitchFamily="34" charset="0"/>
                <a:cs typeface="Calibri" pitchFamily="34" charset="0"/>
              </a:rPr>
              <a:t>Surg</a:t>
            </a:r>
            <a:r>
              <a:rPr lang="en-US" sz="8000" dirty="0" smtClean="0">
                <a:latin typeface="Calibri" pitchFamily="34" charset="0"/>
                <a:cs typeface="Calibri" pitchFamily="34" charset="0"/>
              </a:rPr>
              <a:t> 2002;68:704-7; discussion 707-8.</a:t>
            </a:r>
            <a:endParaRPr lang="en-IN" sz="8000" dirty="0" smtClean="0">
              <a:latin typeface="Calibri" pitchFamily="34" charset="0"/>
              <a:cs typeface="Calibri" pitchFamily="34" charset="0"/>
            </a:endParaRPr>
          </a:p>
          <a:p>
            <a:pPr marL="0" indent="0">
              <a:buNone/>
            </a:pPr>
            <a:endParaRPr lang="en-IN" sz="8000" dirty="0" smtClean="0">
              <a:latin typeface="Calibri" pitchFamily="34" charset="0"/>
              <a:cs typeface="Calibri" pitchFamily="34" charset="0"/>
            </a:endParaRPr>
          </a:p>
          <a:p>
            <a:endParaRPr lang="en-IN" sz="8000" dirty="0">
              <a:latin typeface="Calibri" pitchFamily="34" charset="0"/>
              <a:cs typeface="Calibri" pitchFamily="34" charset="0"/>
            </a:endParaRPr>
          </a:p>
        </p:txBody>
      </p:sp>
      <p:sp>
        <p:nvSpPr>
          <p:cNvPr id="4" name="Rectangle 3"/>
          <p:cNvSpPr/>
          <p:nvPr/>
        </p:nvSpPr>
        <p:spPr>
          <a:xfrm>
            <a:off x="2286000" y="404664"/>
            <a:ext cx="4572000" cy="1077218"/>
          </a:xfrm>
          <a:prstGeom prst="rect">
            <a:avLst/>
          </a:prstGeom>
        </p:spPr>
        <p:txBody>
          <a:bodyPr>
            <a:spAutoFit/>
          </a:bodyPr>
          <a:lstStyle/>
          <a:p>
            <a:r>
              <a:rPr lang="en-US" b="1" cap="small" dirty="0">
                <a:solidFill>
                  <a:srgbClr val="FF0000"/>
                </a:solidFill>
                <a:latin typeface="Calibri" pitchFamily="34" charset="0"/>
                <a:cs typeface="Calibri" pitchFamily="34" charset="0"/>
              </a:rPr>
              <a:t> </a:t>
            </a:r>
            <a:r>
              <a:rPr lang="en-US" b="1" cap="small" dirty="0" smtClean="0">
                <a:solidFill>
                  <a:srgbClr val="FF0000"/>
                </a:solidFill>
                <a:latin typeface="Calibri" pitchFamily="34" charset="0"/>
                <a:cs typeface="Calibri" pitchFamily="34" charset="0"/>
              </a:rPr>
              <a:t>                             </a:t>
            </a:r>
            <a:r>
              <a:rPr lang="en-US" sz="3200" b="1" cap="small" dirty="0" smtClean="0">
                <a:solidFill>
                  <a:srgbClr val="FF0000"/>
                </a:solidFill>
                <a:latin typeface="Calibri" pitchFamily="34" charset="0"/>
                <a:cs typeface="Calibri" pitchFamily="34" charset="0"/>
              </a:rPr>
              <a:t>REFERENCES</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p>
        </p:txBody>
      </p:sp>
    </p:spTree>
    <p:extLst>
      <p:ext uri="{BB962C8B-B14F-4D97-AF65-F5344CB8AC3E}">
        <p14:creationId xmlns:p14="http://schemas.microsoft.com/office/powerpoint/2010/main" val="33167292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5069160"/>
          </a:xfrm>
          <a:ln>
            <a:solidFill>
              <a:schemeClr val="bg2"/>
            </a:solidFill>
          </a:ln>
        </p:spPr>
        <p:txBody>
          <a:bodyPr>
            <a:noAutofit/>
          </a:bodyPr>
          <a:lstStyle/>
          <a:p>
            <a:pPr marL="0" indent="0">
              <a:buNone/>
            </a:pPr>
            <a:r>
              <a:rPr lang="en-US" sz="2000" dirty="0" smtClean="0">
                <a:latin typeface="Calibri" pitchFamily="34" charset="0"/>
                <a:cs typeface="Calibri" pitchFamily="34" charset="0"/>
              </a:rPr>
              <a:t>10</a:t>
            </a:r>
            <a:r>
              <a:rPr lang="en-US" sz="2000" dirty="0">
                <a:latin typeface="Calibri" pitchFamily="34" charset="0"/>
                <a:cs typeface="Calibri" pitchFamily="34" charset="0"/>
              </a:rPr>
              <a:t>. Phelan HA, </a:t>
            </a:r>
            <a:r>
              <a:rPr lang="en-US" sz="2000" dirty="0" err="1">
                <a:latin typeface="Calibri" pitchFamily="34" charset="0"/>
                <a:cs typeface="Calibri" pitchFamily="34" charset="0"/>
              </a:rPr>
              <a:t>Velmahos</a:t>
            </a:r>
            <a:r>
              <a:rPr lang="en-US" sz="2000" dirty="0">
                <a:latin typeface="Calibri" pitchFamily="34" charset="0"/>
                <a:cs typeface="Calibri" pitchFamily="34" charset="0"/>
              </a:rPr>
              <a:t> GC, </a:t>
            </a:r>
            <a:r>
              <a:rPr lang="en-US" sz="2000" dirty="0" err="1">
                <a:latin typeface="Calibri" pitchFamily="34" charset="0"/>
                <a:cs typeface="Calibri" pitchFamily="34" charset="0"/>
              </a:rPr>
              <a:t>Jurkovich</a:t>
            </a:r>
            <a:r>
              <a:rPr lang="en-US" sz="2000" dirty="0">
                <a:latin typeface="Calibri" pitchFamily="34" charset="0"/>
                <a:cs typeface="Calibri" pitchFamily="34" charset="0"/>
              </a:rPr>
              <a:t> GJ, et al. An evaluation of </a:t>
            </a:r>
            <a:r>
              <a:rPr lang="en-US" sz="2000" dirty="0" err="1">
                <a:latin typeface="Calibri" pitchFamily="34" charset="0"/>
                <a:cs typeface="Calibri" pitchFamily="34" charset="0"/>
              </a:rPr>
              <a:t>multidetector</a:t>
            </a:r>
            <a:r>
              <a:rPr lang="en-US" sz="2000" dirty="0">
                <a:latin typeface="Calibri" pitchFamily="34" charset="0"/>
                <a:cs typeface="Calibri" pitchFamily="34" charset="0"/>
              </a:rPr>
              <a:t> computed tomography in detecting pancreatic injury: results of a multicenter AAST study. J Trauma 2009;66:641-6; discussion 646-7. </a:t>
            </a:r>
          </a:p>
          <a:p>
            <a:pPr marL="0" indent="0">
              <a:buNone/>
            </a:pPr>
            <a:endParaRPr lang="en-IN" sz="2000" dirty="0">
              <a:latin typeface="Calibri" pitchFamily="34" charset="0"/>
              <a:cs typeface="Calibri" pitchFamily="34" charset="0"/>
            </a:endParaRPr>
          </a:p>
          <a:p>
            <a:pPr marL="0" indent="0">
              <a:buNone/>
            </a:pPr>
            <a:r>
              <a:rPr lang="en-US" sz="2000" dirty="0">
                <a:latin typeface="Calibri" pitchFamily="34" charset="0"/>
                <a:cs typeface="Calibri" pitchFamily="34" charset="0"/>
              </a:rPr>
              <a:t>11. </a:t>
            </a:r>
            <a:r>
              <a:rPr lang="en-US" sz="2000" dirty="0" err="1">
                <a:latin typeface="Calibri" pitchFamily="34" charset="0"/>
                <a:cs typeface="Calibri" pitchFamily="34" charset="0"/>
              </a:rPr>
              <a:t>Tyburski</a:t>
            </a:r>
            <a:r>
              <a:rPr lang="en-US" sz="2000" dirty="0">
                <a:latin typeface="Calibri" pitchFamily="34" charset="0"/>
                <a:cs typeface="Calibri" pitchFamily="34" charset="0"/>
              </a:rPr>
              <a:t> JG, Dente CJ, Wilson RF, et al. Infectious complications following duodenal and/or pancreatic trauma. Am </a:t>
            </a:r>
            <a:r>
              <a:rPr lang="en-US" sz="2000" dirty="0" err="1">
                <a:latin typeface="Calibri" pitchFamily="34" charset="0"/>
                <a:cs typeface="Calibri" pitchFamily="34" charset="0"/>
              </a:rPr>
              <a:t>Surg</a:t>
            </a:r>
            <a:r>
              <a:rPr lang="en-US" sz="2000" dirty="0">
                <a:latin typeface="Calibri" pitchFamily="34" charset="0"/>
                <a:cs typeface="Calibri" pitchFamily="34" charset="0"/>
              </a:rPr>
              <a:t> 2001;67:227-30; discussion 230-1</a:t>
            </a:r>
            <a:r>
              <a:rPr lang="en-US" sz="2000" dirty="0" smtClean="0">
                <a:latin typeface="Calibri" pitchFamily="34" charset="0"/>
                <a:cs typeface="Calibri" pitchFamily="34" charset="0"/>
              </a:rPr>
              <a:t>.</a:t>
            </a:r>
          </a:p>
          <a:p>
            <a:pPr marL="0" indent="0">
              <a:buNone/>
            </a:pPr>
            <a:endParaRPr lang="en-IN" sz="2000" dirty="0">
              <a:latin typeface="Calibri" pitchFamily="34" charset="0"/>
              <a:cs typeface="Calibri" pitchFamily="34" charset="0"/>
            </a:endParaRPr>
          </a:p>
          <a:p>
            <a:pPr marL="0" indent="0">
              <a:buNone/>
            </a:pPr>
            <a:r>
              <a:rPr lang="en-US" sz="2000" dirty="0">
                <a:latin typeface="Calibri" pitchFamily="34" charset="0"/>
                <a:cs typeface="Calibri" pitchFamily="34" charset="0"/>
              </a:rPr>
              <a:t> </a:t>
            </a:r>
            <a:r>
              <a:rPr lang="en-CA" sz="2000" dirty="0">
                <a:latin typeface="Calibri" pitchFamily="34" charset="0"/>
                <a:cs typeface="Calibri" pitchFamily="34" charset="0"/>
              </a:rPr>
              <a:t>12. </a:t>
            </a:r>
            <a:r>
              <a:rPr lang="en-CA" sz="2000" dirty="0" err="1">
                <a:latin typeface="Calibri" pitchFamily="34" charset="0"/>
                <a:cs typeface="Calibri" pitchFamily="34" charset="0"/>
              </a:rPr>
              <a:t>Biffl</a:t>
            </a:r>
            <a:r>
              <a:rPr lang="en-CA" sz="2000" dirty="0">
                <a:latin typeface="Calibri" pitchFamily="34" charset="0"/>
                <a:cs typeface="Calibri" pitchFamily="34" charset="0"/>
              </a:rPr>
              <a:t> WL, Moore EE, Croce M, et al. </a:t>
            </a:r>
            <a:r>
              <a:rPr lang="en-US" sz="2000" dirty="0">
                <a:latin typeface="Calibri" pitchFamily="34" charset="0"/>
                <a:cs typeface="Calibri" pitchFamily="34" charset="0"/>
              </a:rPr>
              <a:t>Western Trauma Association critical decisions in trauma: management of pancreatic injuries. </a:t>
            </a:r>
            <a:r>
              <a:rPr lang="nl-BE" sz="2000" dirty="0">
                <a:latin typeface="Calibri" pitchFamily="34" charset="0"/>
                <a:cs typeface="Calibri" pitchFamily="34" charset="0"/>
              </a:rPr>
              <a:t>J Trauma Acute Care Surg 2013;75:941-6. </a:t>
            </a:r>
            <a:endParaRPr lang="en-IN" sz="2000" dirty="0">
              <a:latin typeface="Calibri" pitchFamily="34" charset="0"/>
              <a:cs typeface="Calibri" pitchFamily="34" charset="0"/>
            </a:endParaRPr>
          </a:p>
          <a:p>
            <a:endParaRPr lang="en-IN" sz="2000" dirty="0">
              <a:latin typeface="Calibri" pitchFamily="34" charset="0"/>
              <a:cs typeface="Calibri" pitchFamily="34" charset="0"/>
            </a:endParaRPr>
          </a:p>
        </p:txBody>
      </p:sp>
      <p:sp>
        <p:nvSpPr>
          <p:cNvPr id="4" name="Rectangle 3"/>
          <p:cNvSpPr/>
          <p:nvPr/>
        </p:nvSpPr>
        <p:spPr>
          <a:xfrm>
            <a:off x="2286000" y="332656"/>
            <a:ext cx="4572000" cy="1077218"/>
          </a:xfrm>
          <a:prstGeom prst="rect">
            <a:avLst/>
          </a:prstGeom>
        </p:spPr>
        <p:txBody>
          <a:bodyPr>
            <a:spAutoFit/>
          </a:bodyPr>
          <a:lstStyle/>
          <a:p>
            <a:r>
              <a:rPr lang="en-US" b="1" cap="small" dirty="0">
                <a:solidFill>
                  <a:srgbClr val="FF0000"/>
                </a:solidFill>
                <a:latin typeface="Calibri" pitchFamily="34" charset="0"/>
                <a:cs typeface="Calibri" pitchFamily="34" charset="0"/>
              </a:rPr>
              <a:t> </a:t>
            </a:r>
            <a:r>
              <a:rPr lang="en-US" b="1" cap="small" dirty="0" smtClean="0">
                <a:solidFill>
                  <a:srgbClr val="FF0000"/>
                </a:solidFill>
                <a:latin typeface="Calibri" pitchFamily="34" charset="0"/>
                <a:cs typeface="Calibri" pitchFamily="34" charset="0"/>
              </a:rPr>
              <a:t>                   </a:t>
            </a:r>
            <a:r>
              <a:rPr lang="en-US" sz="3200" b="1" cap="small" dirty="0" smtClean="0">
                <a:solidFill>
                  <a:srgbClr val="FF0000"/>
                </a:solidFill>
                <a:latin typeface="Calibri" pitchFamily="34" charset="0"/>
                <a:cs typeface="Calibri" pitchFamily="34" charset="0"/>
              </a:rPr>
              <a:t>REFERENCES</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p>
        </p:txBody>
      </p:sp>
    </p:spTree>
    <p:extLst>
      <p:ext uri="{BB962C8B-B14F-4D97-AF65-F5344CB8AC3E}">
        <p14:creationId xmlns:p14="http://schemas.microsoft.com/office/powerpoint/2010/main" val="3871316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chemeClr val="bg2"/>
            </a:solidFill>
          </a:ln>
        </p:spPr>
        <p:txBody>
          <a:bodyPr>
            <a:normAutofit/>
          </a:bodyPr>
          <a:lstStyle/>
          <a:p>
            <a:pPr marL="0" indent="0">
              <a:buNone/>
            </a:pPr>
            <a:r>
              <a:rPr lang="nl-BE" sz="2400" dirty="0" smtClean="0"/>
              <a:t>    </a:t>
            </a:r>
            <a:r>
              <a:rPr lang="nl-BE" sz="2000" dirty="0" smtClean="0">
                <a:latin typeface="Calibri" pitchFamily="34" charset="0"/>
                <a:cs typeface="Calibri" pitchFamily="34" charset="0"/>
              </a:rPr>
              <a:t>13</a:t>
            </a:r>
            <a:r>
              <a:rPr lang="nl-BE" sz="2000" dirty="0">
                <a:latin typeface="Calibri" pitchFamily="34" charset="0"/>
                <a:cs typeface="Calibri" pitchFamily="34" charset="0"/>
              </a:rPr>
              <a:t>. Krige JE, Beningfield SJ, Nicol AJ, et al. </a:t>
            </a:r>
            <a:r>
              <a:rPr lang="en-US" sz="2000" dirty="0">
                <a:latin typeface="Calibri" pitchFamily="34" charset="0"/>
                <a:cs typeface="Calibri" pitchFamily="34" charset="0"/>
              </a:rPr>
              <a:t>The management of complex pancreatic injuries. </a:t>
            </a:r>
            <a:r>
              <a:rPr lang="nl-BE" sz="2000" dirty="0">
                <a:latin typeface="Calibri" pitchFamily="34" charset="0"/>
                <a:cs typeface="Calibri" pitchFamily="34" charset="0"/>
              </a:rPr>
              <a:t>S Afr J Surg 2005;43:92-102. </a:t>
            </a:r>
          </a:p>
          <a:p>
            <a:pPr marL="0" indent="0">
              <a:buNone/>
            </a:pPr>
            <a:endParaRPr lang="en-IN" sz="2000" dirty="0">
              <a:latin typeface="Calibri" pitchFamily="34" charset="0"/>
              <a:cs typeface="Calibri" pitchFamily="34" charset="0"/>
            </a:endParaRPr>
          </a:p>
          <a:p>
            <a:pPr marL="0" indent="0">
              <a:buNone/>
            </a:pPr>
            <a:r>
              <a:rPr lang="nl-BE" sz="2000" dirty="0" smtClean="0">
                <a:latin typeface="Calibri" pitchFamily="34" charset="0"/>
                <a:cs typeface="Calibri" pitchFamily="34" charset="0"/>
              </a:rPr>
              <a:t>    14</a:t>
            </a:r>
            <a:r>
              <a:rPr lang="nl-BE" sz="2000" dirty="0">
                <a:latin typeface="Calibri" pitchFamily="34" charset="0"/>
                <a:cs typeface="Calibri" pitchFamily="34" charset="0"/>
              </a:rPr>
              <a:t>. Lin BC, Chen RJ, Fang JF, et al. </a:t>
            </a:r>
            <a:r>
              <a:rPr lang="en-US" sz="2000" dirty="0">
                <a:latin typeface="Calibri" pitchFamily="34" charset="0"/>
                <a:cs typeface="Calibri" pitchFamily="34" charset="0"/>
              </a:rPr>
              <a:t>Management of blunt major pancreatic injury. J Trauma 2004;56:774-8</a:t>
            </a:r>
            <a:r>
              <a:rPr lang="en-US" sz="2000" dirty="0" smtClean="0">
                <a:latin typeface="Calibri" pitchFamily="34" charset="0"/>
                <a:cs typeface="Calibri" pitchFamily="34" charset="0"/>
              </a:rPr>
              <a:t>.</a:t>
            </a:r>
          </a:p>
          <a:p>
            <a:pPr marL="0" indent="0">
              <a:buNone/>
            </a:pPr>
            <a:endParaRPr lang="en-IN"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    </a:t>
            </a:r>
            <a:r>
              <a:rPr lang="en-US" sz="2000" dirty="0">
                <a:latin typeface="Calibri" pitchFamily="34" charset="0"/>
                <a:cs typeface="Calibri" pitchFamily="34" charset="0"/>
              </a:rPr>
              <a:t>15. Moore EE, </a:t>
            </a:r>
            <a:r>
              <a:rPr lang="en-US" sz="2000" dirty="0" err="1">
                <a:latin typeface="Calibri" pitchFamily="34" charset="0"/>
                <a:cs typeface="Calibri" pitchFamily="34" charset="0"/>
              </a:rPr>
              <a:t>Cogbill</a:t>
            </a:r>
            <a:r>
              <a:rPr lang="en-US" sz="2000" dirty="0">
                <a:latin typeface="Calibri" pitchFamily="34" charset="0"/>
                <a:cs typeface="Calibri" pitchFamily="34" charset="0"/>
              </a:rPr>
              <a:t> TH, </a:t>
            </a:r>
            <a:r>
              <a:rPr lang="en-US" sz="2000" dirty="0" err="1">
                <a:latin typeface="Calibri" pitchFamily="34" charset="0"/>
                <a:cs typeface="Calibri" pitchFamily="34" charset="0"/>
              </a:rPr>
              <a:t>Malangoni</a:t>
            </a:r>
            <a:r>
              <a:rPr lang="en-US" sz="2000" dirty="0">
                <a:latin typeface="Calibri" pitchFamily="34" charset="0"/>
                <a:cs typeface="Calibri" pitchFamily="34" charset="0"/>
              </a:rPr>
              <a:t> MA, et al. Organ injury scaling, II: Pancreas, duodenum, small bowel, colon, and rectum. </a:t>
            </a:r>
            <a:r>
              <a:rPr lang="nl-BE" sz="2000" dirty="0">
                <a:latin typeface="Calibri" pitchFamily="34" charset="0"/>
                <a:cs typeface="Calibri" pitchFamily="34" charset="0"/>
              </a:rPr>
              <a:t>J Trauma 1990;30:1427-9. </a:t>
            </a:r>
            <a:endParaRPr lang="nl-BE" sz="2000" dirty="0" smtClean="0">
              <a:latin typeface="Calibri" pitchFamily="34" charset="0"/>
              <a:cs typeface="Calibri" pitchFamily="34" charset="0"/>
            </a:endParaRPr>
          </a:p>
          <a:p>
            <a:pPr marL="0" indent="0">
              <a:buNone/>
            </a:pPr>
            <a:endParaRPr lang="en-IN" sz="2000" dirty="0">
              <a:latin typeface="Calibri" pitchFamily="34" charset="0"/>
              <a:cs typeface="Calibri" pitchFamily="34" charset="0"/>
            </a:endParaRPr>
          </a:p>
          <a:p>
            <a:pPr marL="0" indent="0">
              <a:buNone/>
            </a:pPr>
            <a:r>
              <a:rPr lang="nl-BE" sz="2000" dirty="0" smtClean="0">
                <a:latin typeface="Calibri" pitchFamily="34" charset="0"/>
                <a:cs typeface="Calibri" pitchFamily="34" charset="0"/>
              </a:rPr>
              <a:t>    16</a:t>
            </a:r>
            <a:r>
              <a:rPr lang="nl-BE" sz="2000" dirty="0">
                <a:latin typeface="Calibri" pitchFamily="34" charset="0"/>
                <a:cs typeface="Calibri" pitchFamily="34" charset="0"/>
              </a:rPr>
              <a:t>. Akhrass R, Yaffe MB, Brandt CP, et al. </a:t>
            </a:r>
            <a:r>
              <a:rPr lang="en-US" sz="2000" dirty="0">
                <a:latin typeface="Calibri" pitchFamily="34" charset="0"/>
                <a:cs typeface="Calibri" pitchFamily="34" charset="0"/>
              </a:rPr>
              <a:t>Pancreatic trauma: a ten-year multi-institutional experience. Am </a:t>
            </a:r>
            <a:r>
              <a:rPr lang="en-US" sz="2000" dirty="0" err="1">
                <a:latin typeface="Calibri" pitchFamily="34" charset="0"/>
                <a:cs typeface="Calibri" pitchFamily="34" charset="0"/>
              </a:rPr>
              <a:t>Surg</a:t>
            </a:r>
            <a:r>
              <a:rPr lang="en-US" sz="2000" dirty="0">
                <a:latin typeface="Calibri" pitchFamily="34" charset="0"/>
                <a:cs typeface="Calibri" pitchFamily="34" charset="0"/>
              </a:rPr>
              <a:t> 1997;63:598-604</a:t>
            </a:r>
            <a:r>
              <a:rPr lang="en-US" sz="2400" dirty="0"/>
              <a:t>. </a:t>
            </a:r>
            <a:endParaRPr lang="en-IN" sz="2400" dirty="0"/>
          </a:p>
          <a:p>
            <a:endParaRPr lang="en-IN" sz="2400" dirty="0"/>
          </a:p>
        </p:txBody>
      </p:sp>
      <p:sp>
        <p:nvSpPr>
          <p:cNvPr id="4" name="Rectangle 3"/>
          <p:cNvSpPr/>
          <p:nvPr/>
        </p:nvSpPr>
        <p:spPr>
          <a:xfrm>
            <a:off x="2286000" y="332656"/>
            <a:ext cx="4572000" cy="1077218"/>
          </a:xfrm>
          <a:prstGeom prst="rect">
            <a:avLst/>
          </a:prstGeom>
        </p:spPr>
        <p:txBody>
          <a:bodyPr>
            <a:spAutoFit/>
          </a:bodyPr>
          <a:lstStyle/>
          <a:p>
            <a:r>
              <a:rPr lang="en-US" b="1" cap="small" dirty="0">
                <a:solidFill>
                  <a:srgbClr val="FF0000"/>
                </a:solidFill>
                <a:latin typeface="Calibri" pitchFamily="34" charset="0"/>
                <a:cs typeface="Calibri" pitchFamily="34" charset="0"/>
              </a:rPr>
              <a:t> </a:t>
            </a:r>
            <a:r>
              <a:rPr lang="en-US" b="1" cap="small" dirty="0" smtClean="0">
                <a:solidFill>
                  <a:srgbClr val="FF0000"/>
                </a:solidFill>
                <a:latin typeface="Calibri" pitchFamily="34" charset="0"/>
                <a:cs typeface="Calibri" pitchFamily="34" charset="0"/>
              </a:rPr>
              <a:t>                     </a:t>
            </a:r>
            <a:r>
              <a:rPr lang="en-US" sz="3200" b="1" cap="small" dirty="0" smtClean="0">
                <a:solidFill>
                  <a:srgbClr val="FF0000"/>
                </a:solidFill>
                <a:latin typeface="Calibri" pitchFamily="34" charset="0"/>
                <a:cs typeface="Calibri" pitchFamily="34" charset="0"/>
              </a:rPr>
              <a:t>REFERENCES</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p>
        </p:txBody>
      </p:sp>
    </p:spTree>
    <p:extLst>
      <p:ext uri="{BB962C8B-B14F-4D97-AF65-F5344CB8AC3E}">
        <p14:creationId xmlns:p14="http://schemas.microsoft.com/office/powerpoint/2010/main" val="482954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51917"/>
            <a:ext cx="8229600" cy="5145435"/>
          </a:xfrm>
          <a:ln>
            <a:solidFill>
              <a:schemeClr val="bg2"/>
            </a:solidFill>
          </a:ln>
        </p:spPr>
        <p:txBody>
          <a:bodyPr>
            <a:noAutofit/>
          </a:bodyPr>
          <a:lstStyle/>
          <a:p>
            <a:pPr marL="0" indent="0">
              <a:buNone/>
            </a:pPr>
            <a:r>
              <a:rPr lang="en-US" sz="2400" dirty="0" smtClean="0"/>
              <a:t>  </a:t>
            </a:r>
            <a:r>
              <a:rPr lang="en-US" sz="2000" dirty="0" smtClean="0">
                <a:latin typeface="Calibri" pitchFamily="34" charset="0"/>
                <a:cs typeface="Calibri" pitchFamily="34" charset="0"/>
              </a:rPr>
              <a:t>17. Vasquez JC, Coimbra R, Hoyt DB, et al. Management of penetrating pancreatic trauma: an 11-year experience of a level-1 trauma center. Injury 2001;32:753-9. </a:t>
            </a:r>
            <a:endParaRPr lang="en-US" sz="2000" dirty="0">
              <a:latin typeface="Calibri" pitchFamily="34" charset="0"/>
              <a:cs typeface="Calibri" pitchFamily="34" charset="0"/>
            </a:endParaRPr>
          </a:p>
          <a:p>
            <a:pPr marL="0" indent="0">
              <a:buNone/>
            </a:pPr>
            <a:endParaRPr lang="en-IN" sz="2000" dirty="0" smtClean="0">
              <a:latin typeface="Calibri" pitchFamily="34" charset="0"/>
              <a:cs typeface="Calibri" pitchFamily="34" charset="0"/>
            </a:endParaRPr>
          </a:p>
          <a:p>
            <a:pPr marL="0" indent="0">
              <a:buNone/>
            </a:pPr>
            <a:r>
              <a:rPr lang="en-US" sz="2000" dirty="0" smtClean="0">
                <a:latin typeface="Calibri" pitchFamily="34" charset="0"/>
                <a:cs typeface="Calibri" pitchFamily="34" charset="0"/>
              </a:rPr>
              <a:t>  18. Patton JH </a:t>
            </a:r>
            <a:r>
              <a:rPr lang="en-US" sz="2000" dirty="0" err="1" smtClean="0">
                <a:latin typeface="Calibri" pitchFamily="34" charset="0"/>
                <a:cs typeface="Calibri" pitchFamily="34" charset="0"/>
              </a:rPr>
              <a:t>Jr</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Lyden</a:t>
            </a:r>
            <a:r>
              <a:rPr lang="en-US" sz="2000" dirty="0" smtClean="0">
                <a:latin typeface="Calibri" pitchFamily="34" charset="0"/>
                <a:cs typeface="Calibri" pitchFamily="34" charset="0"/>
              </a:rPr>
              <a:t> SP, Croce MA, et al. Pancreatic trauma: a simplified management guideline. J Trauma 1997;43:234-9; discussion 239-41. </a:t>
            </a:r>
          </a:p>
          <a:p>
            <a:pPr marL="0" indent="0">
              <a:buNone/>
            </a:pPr>
            <a:endParaRPr lang="en-US" sz="2000" dirty="0" smtClean="0">
              <a:latin typeface="Calibri" pitchFamily="34" charset="0"/>
              <a:cs typeface="Calibri" pitchFamily="34" charset="0"/>
            </a:endParaRPr>
          </a:p>
          <a:p>
            <a:pPr marL="0" indent="0">
              <a:buNone/>
            </a:pPr>
            <a:r>
              <a:rPr lang="en-US" sz="2000" dirty="0" smtClean="0">
                <a:latin typeface="Calibri" pitchFamily="34" charset="0"/>
                <a:cs typeface="Calibri" pitchFamily="34" charset="0"/>
              </a:rPr>
              <a:t>  19. </a:t>
            </a:r>
            <a:r>
              <a:rPr lang="en-US" sz="2000" dirty="0" err="1" smtClean="0">
                <a:latin typeface="Calibri" pitchFamily="34" charset="0"/>
                <a:cs typeface="Calibri" pitchFamily="34" charset="0"/>
              </a:rPr>
              <a:t>Smego</a:t>
            </a:r>
            <a:r>
              <a:rPr lang="en-US" sz="2000" dirty="0" smtClean="0">
                <a:latin typeface="Calibri" pitchFamily="34" charset="0"/>
                <a:cs typeface="Calibri" pitchFamily="34" charset="0"/>
              </a:rPr>
              <a:t> DR, Richardson JD, Flint LM. Determinants of outcome in pancreatic trauma. J Trauma 1985;25:771-6. </a:t>
            </a:r>
          </a:p>
          <a:p>
            <a:pPr marL="0" indent="0">
              <a:buNone/>
            </a:pPr>
            <a:endParaRPr lang="en-IN" sz="2000" dirty="0" smtClean="0">
              <a:latin typeface="Calibri" pitchFamily="34" charset="0"/>
              <a:cs typeface="Calibri" pitchFamily="34" charset="0"/>
            </a:endParaRPr>
          </a:p>
          <a:p>
            <a:pPr marL="0" indent="0">
              <a:buNone/>
            </a:pPr>
            <a:r>
              <a:rPr lang="en-IN" sz="2000" dirty="0" smtClean="0">
                <a:latin typeface="Calibri" pitchFamily="34" charset="0"/>
                <a:cs typeface="Calibri" pitchFamily="34" charset="0"/>
              </a:rPr>
              <a:t>   </a:t>
            </a:r>
            <a:r>
              <a:rPr lang="en-US" sz="2000" dirty="0" smtClean="0">
                <a:latin typeface="Calibri" pitchFamily="34" charset="0"/>
                <a:cs typeface="Calibri" pitchFamily="34" charset="0"/>
              </a:rPr>
              <a:t>20. Wisner DH, </a:t>
            </a:r>
            <a:r>
              <a:rPr lang="en-US" sz="2000" dirty="0" err="1" smtClean="0">
                <a:latin typeface="Calibri" pitchFamily="34" charset="0"/>
                <a:cs typeface="Calibri" pitchFamily="34" charset="0"/>
              </a:rPr>
              <a:t>Wold</a:t>
            </a:r>
            <a:r>
              <a:rPr lang="en-US" sz="2000" dirty="0" smtClean="0">
                <a:latin typeface="Calibri" pitchFamily="34" charset="0"/>
                <a:cs typeface="Calibri" pitchFamily="34" charset="0"/>
              </a:rPr>
              <a:t> RL, Frey CF. Diagnosis and treatment of pancreatic injuries. An analysis of management principles. Arch </a:t>
            </a:r>
            <a:r>
              <a:rPr lang="en-US" sz="2000" dirty="0" err="1" smtClean="0">
                <a:latin typeface="Calibri" pitchFamily="34" charset="0"/>
                <a:cs typeface="Calibri" pitchFamily="34" charset="0"/>
              </a:rPr>
              <a:t>Surg</a:t>
            </a:r>
            <a:r>
              <a:rPr lang="en-US" sz="2000" dirty="0" smtClean="0">
                <a:latin typeface="Calibri" pitchFamily="34" charset="0"/>
                <a:cs typeface="Calibri" pitchFamily="34" charset="0"/>
              </a:rPr>
              <a:t> 1990;125:1109-13.</a:t>
            </a:r>
          </a:p>
          <a:p>
            <a:pPr marL="0" indent="0">
              <a:buNone/>
            </a:pPr>
            <a:endParaRPr lang="en-IN"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21. Sharpe JP, </a:t>
            </a:r>
            <a:r>
              <a:rPr lang="en-US" sz="2000" dirty="0" err="1" smtClean="0">
                <a:latin typeface="Calibri" pitchFamily="34" charset="0"/>
                <a:cs typeface="Calibri" pitchFamily="34" charset="0"/>
              </a:rPr>
              <a:t>Magnotti</a:t>
            </a:r>
            <a:r>
              <a:rPr lang="en-US" sz="2000" dirty="0" smtClean="0">
                <a:latin typeface="Calibri" pitchFamily="34" charset="0"/>
                <a:cs typeface="Calibri" pitchFamily="34" charset="0"/>
              </a:rPr>
              <a:t> LJ, Weinberg JA, et al. Impact of a defined management algorithm on outcome after traumatic pancreatic injury. J Trauma Acute Care </a:t>
            </a:r>
            <a:r>
              <a:rPr lang="en-US" sz="2000" dirty="0" err="1" smtClean="0">
                <a:latin typeface="Calibri" pitchFamily="34" charset="0"/>
                <a:cs typeface="Calibri" pitchFamily="34" charset="0"/>
              </a:rPr>
              <a:t>Surg</a:t>
            </a:r>
            <a:r>
              <a:rPr lang="en-US" sz="2000" dirty="0" smtClean="0">
                <a:latin typeface="Calibri" pitchFamily="34" charset="0"/>
                <a:cs typeface="Calibri" pitchFamily="34" charset="0"/>
              </a:rPr>
              <a:t> 2012;72:100-5.</a:t>
            </a:r>
            <a:endParaRPr lang="en-IN" sz="2000" dirty="0" smtClean="0">
              <a:latin typeface="Calibri" pitchFamily="34" charset="0"/>
              <a:cs typeface="Calibri" pitchFamily="34" charset="0"/>
            </a:endParaRPr>
          </a:p>
          <a:p>
            <a:pPr marL="0" indent="0">
              <a:buNone/>
            </a:pPr>
            <a:r>
              <a:rPr lang="en-IN" sz="2000" dirty="0" smtClean="0">
                <a:latin typeface="Calibri" pitchFamily="34" charset="0"/>
                <a:cs typeface="Calibri" pitchFamily="34" charset="0"/>
              </a:rPr>
              <a:t>   </a:t>
            </a:r>
            <a:endParaRPr lang="en-IN" sz="2000" dirty="0">
              <a:latin typeface="Calibri" pitchFamily="34" charset="0"/>
              <a:cs typeface="Calibri" pitchFamily="34" charset="0"/>
            </a:endParaRPr>
          </a:p>
        </p:txBody>
      </p:sp>
      <p:sp>
        <p:nvSpPr>
          <p:cNvPr id="4" name="Rectangle 3"/>
          <p:cNvSpPr/>
          <p:nvPr/>
        </p:nvSpPr>
        <p:spPr>
          <a:xfrm>
            <a:off x="2286000" y="404664"/>
            <a:ext cx="4572000" cy="1077218"/>
          </a:xfrm>
          <a:prstGeom prst="rect">
            <a:avLst/>
          </a:prstGeom>
        </p:spPr>
        <p:txBody>
          <a:bodyPr>
            <a:spAutoFit/>
          </a:bodyPr>
          <a:lstStyle/>
          <a:p>
            <a:r>
              <a:rPr lang="en-US" b="1" cap="small" dirty="0">
                <a:solidFill>
                  <a:srgbClr val="FF0000"/>
                </a:solidFill>
                <a:latin typeface="Calibri" pitchFamily="34" charset="0"/>
                <a:cs typeface="Calibri" pitchFamily="34" charset="0"/>
              </a:rPr>
              <a:t> </a:t>
            </a:r>
            <a:r>
              <a:rPr lang="en-US" b="1" cap="small" dirty="0" smtClean="0">
                <a:solidFill>
                  <a:srgbClr val="FF0000"/>
                </a:solidFill>
                <a:latin typeface="Calibri" pitchFamily="34" charset="0"/>
                <a:cs typeface="Calibri" pitchFamily="34" charset="0"/>
              </a:rPr>
              <a:t>                         </a:t>
            </a:r>
            <a:r>
              <a:rPr lang="en-US" sz="3200" b="1" cap="small" dirty="0" smtClean="0">
                <a:solidFill>
                  <a:srgbClr val="FF0000"/>
                </a:solidFill>
                <a:latin typeface="Calibri" pitchFamily="34" charset="0"/>
                <a:cs typeface="Calibri" pitchFamily="34" charset="0"/>
              </a:rPr>
              <a:t>REFERENCES</a:t>
            </a:r>
            <a:r>
              <a:rPr lang="en-IN" sz="3200" dirty="0">
                <a:solidFill>
                  <a:srgbClr val="FF0000"/>
                </a:solidFill>
                <a:latin typeface="Calibri" pitchFamily="34" charset="0"/>
                <a:cs typeface="Calibri" pitchFamily="34" charset="0"/>
              </a:rPr>
              <a:t/>
            </a:r>
            <a:br>
              <a:rPr lang="en-IN" sz="3200" dirty="0">
                <a:solidFill>
                  <a:srgbClr val="FF0000"/>
                </a:solidFill>
                <a:latin typeface="Calibri" pitchFamily="34" charset="0"/>
                <a:cs typeface="Calibri" pitchFamily="34" charset="0"/>
              </a:rPr>
            </a:br>
            <a:endParaRPr lang="en-IN" sz="3200" dirty="0"/>
          </a:p>
        </p:txBody>
      </p:sp>
    </p:spTree>
    <p:extLst>
      <p:ext uri="{BB962C8B-B14F-4D97-AF65-F5344CB8AC3E}">
        <p14:creationId xmlns:p14="http://schemas.microsoft.com/office/powerpoint/2010/main" val="3751186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340768"/>
            <a:ext cx="8229600" cy="4525963"/>
          </a:xfrm>
          <a:ln>
            <a:solidFill>
              <a:schemeClr val="bg2"/>
            </a:solidFill>
          </a:ln>
        </p:spPr>
        <p:txBody>
          <a:bodyPr>
            <a:noAutofit/>
          </a:bodyPr>
          <a:lstStyle/>
          <a:p>
            <a:pPr marL="0" indent="0">
              <a:buNone/>
            </a:pPr>
            <a:r>
              <a:rPr lang="en-US" sz="2000" dirty="0" smtClean="0">
                <a:latin typeface="Calibri" pitchFamily="34" charset="0"/>
                <a:cs typeface="Calibri" pitchFamily="34" charset="0"/>
              </a:rPr>
              <a:t>22. Wilson RH, </a:t>
            </a:r>
            <a:r>
              <a:rPr lang="en-US" sz="2000" dirty="0" err="1" smtClean="0">
                <a:latin typeface="Calibri" pitchFamily="34" charset="0"/>
                <a:cs typeface="Calibri" pitchFamily="34" charset="0"/>
              </a:rPr>
              <a:t>Moorehead</a:t>
            </a:r>
            <a:r>
              <a:rPr lang="en-US" sz="2000" dirty="0" smtClean="0">
                <a:latin typeface="Calibri" pitchFamily="34" charset="0"/>
                <a:cs typeface="Calibri" pitchFamily="34" charset="0"/>
              </a:rPr>
              <a:t> RJ. Current management of trauma to the pancreas. Br J </a:t>
            </a:r>
            <a:r>
              <a:rPr lang="en-US" sz="2000" dirty="0" err="1" smtClean="0">
                <a:latin typeface="Calibri" pitchFamily="34" charset="0"/>
                <a:cs typeface="Calibri" pitchFamily="34" charset="0"/>
              </a:rPr>
              <a:t>Surg</a:t>
            </a:r>
            <a:r>
              <a:rPr lang="en-US" sz="2000" dirty="0" smtClean="0">
                <a:latin typeface="Calibri" pitchFamily="34" charset="0"/>
                <a:cs typeface="Calibri" pitchFamily="34" charset="0"/>
              </a:rPr>
              <a:t> 1991;78:1196-202.</a:t>
            </a:r>
          </a:p>
          <a:p>
            <a:pPr marL="0" indent="0">
              <a:buNone/>
            </a:pPr>
            <a:endParaRPr lang="en-US"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 23</a:t>
            </a:r>
            <a:r>
              <a:rPr lang="en-US" sz="2000" dirty="0">
                <a:latin typeface="Calibri" pitchFamily="34" charset="0"/>
                <a:cs typeface="Calibri" pitchFamily="34" charset="0"/>
              </a:rPr>
              <a:t>. Feliciano DV, Martin TD, Cruse PA, et al. Management of combined </a:t>
            </a:r>
            <a:r>
              <a:rPr lang="en-US" sz="2000" dirty="0" err="1">
                <a:latin typeface="Calibri" pitchFamily="34" charset="0"/>
                <a:cs typeface="Calibri" pitchFamily="34" charset="0"/>
              </a:rPr>
              <a:t>pancreatoduodenal</a:t>
            </a:r>
            <a:r>
              <a:rPr lang="en-US" sz="2000" dirty="0">
                <a:latin typeface="Calibri" pitchFamily="34" charset="0"/>
                <a:cs typeface="Calibri" pitchFamily="34" charset="0"/>
              </a:rPr>
              <a:t> injuries. Ann </a:t>
            </a:r>
            <a:r>
              <a:rPr lang="en-US" sz="2000" dirty="0" err="1">
                <a:latin typeface="Calibri" pitchFamily="34" charset="0"/>
                <a:cs typeface="Calibri" pitchFamily="34" charset="0"/>
              </a:rPr>
              <a:t>Surg</a:t>
            </a:r>
            <a:r>
              <a:rPr lang="en-US" sz="2000" dirty="0">
                <a:latin typeface="Calibri" pitchFamily="34" charset="0"/>
                <a:cs typeface="Calibri" pitchFamily="34" charset="0"/>
              </a:rPr>
              <a:t> 1987;205:673-80</a:t>
            </a:r>
            <a:r>
              <a:rPr lang="en-US" sz="2000" dirty="0" smtClean="0">
                <a:latin typeface="Calibri" pitchFamily="34" charset="0"/>
                <a:cs typeface="Calibri" pitchFamily="34" charset="0"/>
              </a:rPr>
              <a:t>.</a:t>
            </a:r>
          </a:p>
          <a:p>
            <a:pPr marL="0" indent="0">
              <a:buNone/>
            </a:pPr>
            <a:endParaRPr lang="en-IN"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  </a:t>
            </a:r>
            <a:r>
              <a:rPr lang="en-US" sz="2000" dirty="0">
                <a:latin typeface="Calibri" pitchFamily="34" charset="0"/>
                <a:cs typeface="Calibri" pitchFamily="34" charset="0"/>
              </a:rPr>
              <a:t>24. Mansour MA, Moore JB, Moore EE, et al. Conservative management of combined </a:t>
            </a:r>
            <a:r>
              <a:rPr lang="en-US" sz="2000" dirty="0" err="1">
                <a:latin typeface="Calibri" pitchFamily="34" charset="0"/>
                <a:cs typeface="Calibri" pitchFamily="34" charset="0"/>
              </a:rPr>
              <a:t>pancreatoduodenal</a:t>
            </a:r>
            <a:r>
              <a:rPr lang="en-US" sz="2000" dirty="0">
                <a:latin typeface="Calibri" pitchFamily="34" charset="0"/>
                <a:cs typeface="Calibri" pitchFamily="34" charset="0"/>
              </a:rPr>
              <a:t> injuries. Am J </a:t>
            </a:r>
            <a:r>
              <a:rPr lang="en-US" sz="2000" dirty="0" err="1">
                <a:latin typeface="Calibri" pitchFamily="34" charset="0"/>
                <a:cs typeface="Calibri" pitchFamily="34" charset="0"/>
              </a:rPr>
              <a:t>Surg</a:t>
            </a:r>
            <a:r>
              <a:rPr lang="en-US" sz="2000" dirty="0">
                <a:latin typeface="Calibri" pitchFamily="34" charset="0"/>
                <a:cs typeface="Calibri" pitchFamily="34" charset="0"/>
              </a:rPr>
              <a:t> 1989;158:531-5. </a:t>
            </a:r>
            <a:endParaRPr lang="en-US" sz="2000" dirty="0" smtClean="0">
              <a:latin typeface="Calibri" pitchFamily="34" charset="0"/>
              <a:cs typeface="Calibri" pitchFamily="34" charset="0"/>
            </a:endParaRPr>
          </a:p>
          <a:p>
            <a:pPr marL="0" indent="0">
              <a:buNone/>
            </a:pPr>
            <a:endParaRPr lang="en-IN"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 25</a:t>
            </a:r>
            <a:r>
              <a:rPr lang="en-US" sz="2000" dirty="0">
                <a:latin typeface="Calibri" pitchFamily="34" charset="0"/>
                <a:cs typeface="Calibri" pitchFamily="34" charset="0"/>
              </a:rPr>
              <a:t>. </a:t>
            </a:r>
            <a:r>
              <a:rPr lang="en-US" sz="2000" dirty="0" err="1">
                <a:latin typeface="Calibri" pitchFamily="34" charset="0"/>
                <a:cs typeface="Calibri" pitchFamily="34" charset="0"/>
              </a:rPr>
              <a:t>Strobel</a:t>
            </a:r>
            <a:r>
              <a:rPr lang="en-US" sz="2000" dirty="0">
                <a:latin typeface="Calibri" pitchFamily="34" charset="0"/>
                <a:cs typeface="Calibri" pitchFamily="34" charset="0"/>
              </a:rPr>
              <a:t> O, Schneider L, Philipp S, et al. Emergency pancreatic surgery--demanding and dangerous. </a:t>
            </a:r>
            <a:r>
              <a:rPr lang="en-US" sz="2000" dirty="0" err="1">
                <a:latin typeface="Calibri" pitchFamily="34" charset="0"/>
                <a:cs typeface="Calibri" pitchFamily="34" charset="0"/>
              </a:rPr>
              <a:t>Langenbecks</a:t>
            </a:r>
            <a:r>
              <a:rPr lang="en-US" sz="2000" dirty="0">
                <a:latin typeface="Calibri" pitchFamily="34" charset="0"/>
                <a:cs typeface="Calibri" pitchFamily="34" charset="0"/>
              </a:rPr>
              <a:t> Arch </a:t>
            </a:r>
            <a:r>
              <a:rPr lang="en-US" sz="2000" dirty="0" err="1">
                <a:latin typeface="Calibri" pitchFamily="34" charset="0"/>
                <a:cs typeface="Calibri" pitchFamily="34" charset="0"/>
              </a:rPr>
              <a:t>Surg</a:t>
            </a:r>
            <a:r>
              <a:rPr lang="en-US" sz="2000" dirty="0">
                <a:latin typeface="Calibri" pitchFamily="34" charset="0"/>
                <a:cs typeface="Calibri" pitchFamily="34" charset="0"/>
              </a:rPr>
              <a:t> 2015;400:837-41. </a:t>
            </a:r>
            <a:endParaRPr lang="en-US" sz="2000" dirty="0" smtClean="0">
              <a:latin typeface="Calibri" pitchFamily="34" charset="0"/>
              <a:cs typeface="Calibri" pitchFamily="34" charset="0"/>
            </a:endParaRPr>
          </a:p>
          <a:p>
            <a:pPr marL="0" indent="0">
              <a:buNone/>
            </a:pPr>
            <a:endParaRPr lang="en-IN"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 26</a:t>
            </a:r>
            <a:r>
              <a:rPr lang="en-US" sz="2000" dirty="0">
                <a:latin typeface="Calibri" pitchFamily="34" charset="0"/>
                <a:cs typeface="Calibri" pitchFamily="34" charset="0"/>
              </a:rPr>
              <a:t>. </a:t>
            </a:r>
            <a:r>
              <a:rPr lang="en-US" sz="2000" dirty="0" err="1">
                <a:latin typeface="Calibri" pitchFamily="34" charset="0"/>
                <a:cs typeface="Calibri" pitchFamily="34" charset="0"/>
              </a:rPr>
              <a:t>Degiannis</a:t>
            </a:r>
            <a:r>
              <a:rPr lang="en-US" sz="2000" dirty="0">
                <a:latin typeface="Calibri" pitchFamily="34" charset="0"/>
                <a:cs typeface="Calibri" pitchFamily="34" charset="0"/>
              </a:rPr>
              <a:t> E, </a:t>
            </a:r>
            <a:r>
              <a:rPr lang="en-US" sz="2000" dirty="0" err="1">
                <a:latin typeface="Calibri" pitchFamily="34" charset="0"/>
                <a:cs typeface="Calibri" pitchFamily="34" charset="0"/>
              </a:rPr>
              <a:t>Boffard</a:t>
            </a:r>
            <a:r>
              <a:rPr lang="en-US" sz="2000" dirty="0">
                <a:latin typeface="Calibri" pitchFamily="34" charset="0"/>
                <a:cs typeface="Calibri" pitchFamily="34" charset="0"/>
              </a:rPr>
              <a:t> K. Duodenal injuries. Br J </a:t>
            </a:r>
            <a:r>
              <a:rPr lang="en-US" sz="2000" dirty="0" err="1">
                <a:latin typeface="Calibri" pitchFamily="34" charset="0"/>
                <a:cs typeface="Calibri" pitchFamily="34" charset="0"/>
              </a:rPr>
              <a:t>Surg</a:t>
            </a:r>
            <a:r>
              <a:rPr lang="en-US" sz="2000" dirty="0">
                <a:latin typeface="Calibri" pitchFamily="34" charset="0"/>
                <a:cs typeface="Calibri" pitchFamily="34" charset="0"/>
              </a:rPr>
              <a:t> 2000;87:1473-9. </a:t>
            </a:r>
            <a:endParaRPr lang="en-IN" sz="2000" dirty="0">
              <a:latin typeface="Calibri" pitchFamily="34" charset="0"/>
              <a:cs typeface="Calibri" pitchFamily="34" charset="0"/>
            </a:endParaRPr>
          </a:p>
          <a:p>
            <a:pPr marL="0" indent="0">
              <a:buNone/>
            </a:pPr>
            <a:r>
              <a:rPr lang="en-US" sz="2000" b="1" dirty="0">
                <a:latin typeface="Calibri" pitchFamily="34" charset="0"/>
                <a:cs typeface="Calibri" pitchFamily="34" charset="0"/>
              </a:rPr>
              <a:t> </a:t>
            </a:r>
            <a:endParaRPr lang="en-IN" sz="2000" dirty="0">
              <a:latin typeface="Calibri" pitchFamily="34" charset="0"/>
              <a:cs typeface="Calibri" pitchFamily="34" charset="0"/>
            </a:endParaRPr>
          </a:p>
          <a:p>
            <a:endParaRPr lang="en-IN" sz="2000" dirty="0">
              <a:latin typeface="Calibri" pitchFamily="34" charset="0"/>
              <a:cs typeface="Calibri" pitchFamily="34" charset="0"/>
            </a:endParaRPr>
          </a:p>
        </p:txBody>
      </p:sp>
      <p:sp>
        <p:nvSpPr>
          <p:cNvPr id="4" name="Rectangle 3"/>
          <p:cNvSpPr/>
          <p:nvPr/>
        </p:nvSpPr>
        <p:spPr>
          <a:xfrm>
            <a:off x="2286000" y="404664"/>
            <a:ext cx="4572000" cy="954107"/>
          </a:xfrm>
          <a:prstGeom prst="rect">
            <a:avLst/>
          </a:prstGeom>
        </p:spPr>
        <p:txBody>
          <a:bodyPr>
            <a:spAutoFit/>
          </a:bodyPr>
          <a:lstStyle/>
          <a:p>
            <a:r>
              <a:rPr lang="en-US" sz="2800" b="1" cap="small" dirty="0">
                <a:solidFill>
                  <a:srgbClr val="FF0000"/>
                </a:solidFill>
                <a:latin typeface="Calibri" pitchFamily="34" charset="0"/>
                <a:cs typeface="Calibri" pitchFamily="34" charset="0"/>
              </a:rPr>
              <a:t> </a:t>
            </a:r>
            <a:r>
              <a:rPr lang="en-US" sz="2800" b="1" cap="small" dirty="0" smtClean="0">
                <a:solidFill>
                  <a:srgbClr val="FF0000"/>
                </a:solidFill>
                <a:latin typeface="Calibri" pitchFamily="34" charset="0"/>
                <a:cs typeface="Calibri" pitchFamily="34" charset="0"/>
              </a:rPr>
              <a:t>              REFERENCES</a:t>
            </a:r>
            <a:r>
              <a:rPr lang="en-IN" sz="2800" dirty="0">
                <a:solidFill>
                  <a:srgbClr val="FF0000"/>
                </a:solidFill>
                <a:latin typeface="Calibri" pitchFamily="34" charset="0"/>
                <a:cs typeface="Calibri" pitchFamily="34" charset="0"/>
              </a:rPr>
              <a:t/>
            </a:r>
            <a:br>
              <a:rPr lang="en-IN" sz="2800" dirty="0">
                <a:solidFill>
                  <a:srgbClr val="FF0000"/>
                </a:solidFill>
                <a:latin typeface="Calibri" pitchFamily="34" charset="0"/>
                <a:cs typeface="Calibri" pitchFamily="34" charset="0"/>
              </a:rPr>
            </a:br>
            <a:endParaRPr lang="en-IN" sz="2800" dirty="0"/>
          </a:p>
        </p:txBody>
      </p:sp>
    </p:spTree>
    <p:extLst>
      <p:ext uri="{BB962C8B-B14F-4D97-AF65-F5344CB8AC3E}">
        <p14:creationId xmlns:p14="http://schemas.microsoft.com/office/powerpoint/2010/main" val="17108159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extLst>
      <p:ext uri="{BB962C8B-B14F-4D97-AF65-F5344CB8AC3E}">
        <p14:creationId xmlns:p14="http://schemas.microsoft.com/office/powerpoint/2010/main" val="2633884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Calibri" pitchFamily="34" charset="0"/>
                <a:cs typeface="Calibri" pitchFamily="34" charset="0"/>
              </a:rPr>
              <a:t>Review </a:t>
            </a:r>
            <a:r>
              <a:rPr lang="en-US" sz="3200" dirty="0" smtClean="0">
                <a:solidFill>
                  <a:srgbClr val="FF0000"/>
                </a:solidFill>
                <a:latin typeface="Calibri" pitchFamily="34" charset="0"/>
                <a:cs typeface="Calibri" pitchFamily="34" charset="0"/>
              </a:rPr>
              <a:t>of literature </a:t>
            </a:r>
            <a:endParaRPr lang="en-IN" sz="3200" dirty="0">
              <a:solidFill>
                <a:srgbClr val="FF0000"/>
              </a:solidFill>
              <a:latin typeface="Calibri" pitchFamily="34" charset="0"/>
              <a:cs typeface="Calibri" pitchFamily="34" charset="0"/>
            </a:endParaRPr>
          </a:p>
        </p:txBody>
      </p:sp>
      <p:sp>
        <p:nvSpPr>
          <p:cNvPr id="3" name="Content Placeholder 2"/>
          <p:cNvSpPr>
            <a:spLocks noGrp="1"/>
          </p:cNvSpPr>
          <p:nvPr>
            <p:ph sz="quarter" idx="1"/>
          </p:nvPr>
        </p:nvSpPr>
        <p:spPr/>
        <p:txBody>
          <a:bodyPr>
            <a:noAutofit/>
          </a:bodyPr>
          <a:lstStyle/>
          <a:p>
            <a:r>
              <a:rPr lang="en-IN" sz="2400" dirty="0">
                <a:latin typeface="Calibri" pitchFamily="34" charset="0"/>
                <a:cs typeface="Calibri" pitchFamily="34" charset="0"/>
              </a:rPr>
              <a:t>The acceleration–deceleration nature of blunt trauma causes the pancreas to be crushed against the first and second lumbar </a:t>
            </a:r>
            <a:r>
              <a:rPr lang="en-IN" sz="2400" dirty="0" smtClean="0">
                <a:latin typeface="Calibri" pitchFamily="34" charset="0"/>
                <a:cs typeface="Calibri" pitchFamily="34" charset="0"/>
              </a:rPr>
              <a:t>vertebrae.</a:t>
            </a:r>
          </a:p>
          <a:p>
            <a:pPr marL="36576" indent="0">
              <a:buNone/>
            </a:pPr>
            <a:endParaRPr lang="en-IN" sz="2400" dirty="0">
              <a:latin typeface="Calibri" pitchFamily="34" charset="0"/>
              <a:cs typeface="Calibri" pitchFamily="34" charset="0"/>
            </a:endParaRPr>
          </a:p>
          <a:p>
            <a:r>
              <a:rPr lang="en-IN" sz="2400" dirty="0" smtClean="0">
                <a:latin typeface="Calibri" pitchFamily="34" charset="0"/>
                <a:cs typeface="Calibri" pitchFamily="34" charset="0"/>
              </a:rPr>
              <a:t>The </a:t>
            </a:r>
            <a:r>
              <a:rPr lang="en-IN" sz="2400" dirty="0">
                <a:latin typeface="Calibri" pitchFamily="34" charset="0"/>
                <a:cs typeface="Calibri" pitchFamily="34" charset="0"/>
              </a:rPr>
              <a:t>body of the pancreas is most commonly injured in blunt trauma</a:t>
            </a:r>
            <a:r>
              <a:rPr lang="en-IN" sz="2400" dirty="0" smtClean="0">
                <a:latin typeface="Calibri" pitchFamily="34" charset="0"/>
                <a:cs typeface="Calibri" pitchFamily="34" charset="0"/>
              </a:rPr>
              <a:t>. </a:t>
            </a:r>
            <a:r>
              <a:rPr lang="en-IN" sz="2400" dirty="0">
                <a:latin typeface="Calibri" pitchFamily="34" charset="0"/>
                <a:cs typeface="Calibri" pitchFamily="34" charset="0"/>
              </a:rPr>
              <a:t>Penetrating trauma (</a:t>
            </a:r>
            <a:r>
              <a:rPr lang="en-IN" sz="2400" dirty="0" err="1">
                <a:latin typeface="Calibri" pitchFamily="34" charset="0"/>
                <a:cs typeface="Calibri" pitchFamily="34" charset="0"/>
              </a:rPr>
              <a:t>eg</a:t>
            </a:r>
            <a:r>
              <a:rPr lang="en-IN" sz="2400" dirty="0">
                <a:latin typeface="Calibri" pitchFamily="34" charset="0"/>
                <a:cs typeface="Calibri" pitchFamily="34" charset="0"/>
              </a:rPr>
              <a:t> stab wound or gunshot wound) is rising in incidence and accounts for 70% of all traumatic pancreas injuries</a:t>
            </a:r>
            <a:r>
              <a:rPr lang="en-IN" sz="2400" dirty="0" smtClean="0">
                <a:latin typeface="Calibri" pitchFamily="34" charset="0"/>
                <a:cs typeface="Calibri" pitchFamily="34" charset="0"/>
              </a:rPr>
              <a:t>.</a:t>
            </a:r>
          </a:p>
          <a:p>
            <a:pPr marL="36576" indent="0">
              <a:buNone/>
            </a:pPr>
            <a:endParaRPr lang="en-IN" sz="2400" dirty="0" smtClean="0">
              <a:latin typeface="Calibri" pitchFamily="34" charset="0"/>
              <a:cs typeface="Calibri" pitchFamily="34" charset="0"/>
            </a:endParaRPr>
          </a:p>
          <a:p>
            <a:r>
              <a:rPr lang="en-IN" sz="2400" dirty="0" smtClean="0">
                <a:latin typeface="Calibri" pitchFamily="34" charset="0"/>
                <a:cs typeface="Calibri" pitchFamily="34" charset="0"/>
              </a:rPr>
              <a:t> </a:t>
            </a:r>
            <a:r>
              <a:rPr lang="en-IN" sz="2400" dirty="0">
                <a:latin typeface="Calibri" pitchFamily="34" charset="0"/>
                <a:cs typeface="Calibri" pitchFamily="34" charset="0"/>
              </a:rPr>
              <a:t>Damage to the main pancreatic duct occurs in 15% of cases and is crucial to ascertain before or during laparotomy as it necessitates pancreatic reconstruction by an experienced </a:t>
            </a:r>
            <a:r>
              <a:rPr lang="en-IN" sz="2400" dirty="0" smtClean="0">
                <a:latin typeface="Calibri" pitchFamily="34" charset="0"/>
                <a:cs typeface="Calibri" pitchFamily="34" charset="0"/>
              </a:rPr>
              <a:t>HPB surgeon</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8637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sz="2400" dirty="0">
                <a:latin typeface="Calibri" pitchFamily="34" charset="0"/>
                <a:cs typeface="Calibri" pitchFamily="34" charset="0"/>
              </a:rPr>
              <a:t>Pancreatic trauma occurs commonly in connection with multiple injuries after motor vehicle accidents in adults and bicycle handlebar injuries in </a:t>
            </a:r>
            <a:r>
              <a:rPr lang="en-IN" sz="2400" dirty="0" smtClean="0">
                <a:latin typeface="Calibri" pitchFamily="34" charset="0"/>
                <a:cs typeface="Calibri" pitchFamily="34" charset="0"/>
              </a:rPr>
              <a:t>children.</a:t>
            </a:r>
          </a:p>
          <a:p>
            <a:endParaRPr lang="en-IN" sz="2400" dirty="0">
              <a:latin typeface="Calibri" pitchFamily="34" charset="0"/>
              <a:cs typeface="Calibri" pitchFamily="34" charset="0"/>
            </a:endParaRPr>
          </a:p>
          <a:p>
            <a:r>
              <a:rPr lang="en-IN" sz="2400" dirty="0" smtClean="0">
                <a:latin typeface="Calibri" pitchFamily="34" charset="0"/>
                <a:cs typeface="Calibri" pitchFamily="34" charset="0"/>
              </a:rPr>
              <a:t> </a:t>
            </a:r>
            <a:r>
              <a:rPr lang="en-IN" sz="2400" dirty="0">
                <a:latin typeface="Calibri" pitchFamily="34" charset="0"/>
                <a:cs typeface="Calibri" pitchFamily="34" charset="0"/>
              </a:rPr>
              <a:t>Conservative management is mainly advocated for pancreatic trauma without ductal injuries. </a:t>
            </a:r>
            <a:endParaRPr lang="en-IN" sz="2400" dirty="0" smtClean="0">
              <a:latin typeface="Calibri" pitchFamily="34" charset="0"/>
              <a:cs typeface="Calibri" pitchFamily="34" charset="0"/>
            </a:endParaRPr>
          </a:p>
          <a:p>
            <a:pPr marL="0" indent="0">
              <a:buNone/>
            </a:pPr>
            <a:endParaRPr lang="en-IN" sz="2400" dirty="0" smtClean="0">
              <a:latin typeface="Calibri" pitchFamily="34" charset="0"/>
              <a:cs typeface="Calibri" pitchFamily="34" charset="0"/>
            </a:endParaRPr>
          </a:p>
          <a:p>
            <a:r>
              <a:rPr lang="en-IN" sz="2400" dirty="0" smtClean="0">
                <a:latin typeface="Calibri" pitchFamily="34" charset="0"/>
                <a:cs typeface="Calibri" pitchFamily="34" charset="0"/>
              </a:rPr>
              <a:t>Computed </a:t>
            </a:r>
            <a:r>
              <a:rPr lang="en-IN" sz="2400" dirty="0">
                <a:latin typeface="Calibri" pitchFamily="34" charset="0"/>
                <a:cs typeface="Calibri" pitchFamily="34" charset="0"/>
              </a:rPr>
              <a:t>tomography (CT) is routinely used as the first-line imaging modality in acute abdominal trauma cases and is helpful in recognizing injuries to the pancreas and other organs and their associated </a:t>
            </a:r>
            <a:r>
              <a:rPr lang="en-IN" sz="2400" dirty="0" smtClean="0">
                <a:latin typeface="Calibri" pitchFamily="34" charset="0"/>
                <a:cs typeface="Calibri" pitchFamily="34" charset="0"/>
              </a:rPr>
              <a:t>complications. </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215371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sz="2400" dirty="0">
                <a:latin typeface="Calibri" pitchFamily="34" charset="0"/>
                <a:cs typeface="Calibri" pitchFamily="34" charset="0"/>
              </a:rPr>
              <a:t>Ultrasonography (US) is useful in cases of pancreatic ascites and </a:t>
            </a:r>
            <a:r>
              <a:rPr lang="en-IN" sz="2400" dirty="0" err="1">
                <a:latin typeface="Calibri" pitchFamily="34" charset="0"/>
                <a:cs typeface="Calibri" pitchFamily="34" charset="0"/>
              </a:rPr>
              <a:t>pseudocyst</a:t>
            </a:r>
            <a:r>
              <a:rPr lang="en-IN" sz="2400" dirty="0">
                <a:latin typeface="Calibri" pitchFamily="34" charset="0"/>
                <a:cs typeface="Calibri" pitchFamily="34" charset="0"/>
              </a:rPr>
              <a:t> formation, which are more likely to occur in cases with traumatic </a:t>
            </a:r>
            <a:r>
              <a:rPr lang="en-IN" sz="2400" dirty="0" smtClean="0">
                <a:latin typeface="Calibri" pitchFamily="34" charset="0"/>
                <a:cs typeface="Calibri" pitchFamily="34" charset="0"/>
              </a:rPr>
              <a:t>pancreatitis.</a:t>
            </a:r>
          </a:p>
          <a:p>
            <a:endParaRPr lang="en-IN" sz="2400" dirty="0">
              <a:latin typeface="Calibri" pitchFamily="34" charset="0"/>
              <a:cs typeface="Calibri" pitchFamily="34" charset="0"/>
            </a:endParaRPr>
          </a:p>
          <a:p>
            <a:r>
              <a:rPr lang="en-IN" sz="2400" dirty="0" smtClean="0">
                <a:latin typeface="Calibri" pitchFamily="34" charset="0"/>
                <a:cs typeface="Calibri" pitchFamily="34" charset="0"/>
              </a:rPr>
              <a:t> </a:t>
            </a:r>
            <a:r>
              <a:rPr lang="en-IN" sz="2400" dirty="0">
                <a:latin typeface="Calibri" pitchFamily="34" charset="0"/>
                <a:cs typeface="Calibri" pitchFamily="34" charset="0"/>
              </a:rPr>
              <a:t>Magnetic resonance </a:t>
            </a:r>
            <a:r>
              <a:rPr lang="en-IN" sz="2400" dirty="0" err="1">
                <a:latin typeface="Calibri" pitchFamily="34" charset="0"/>
                <a:cs typeface="Calibri" pitchFamily="34" charset="0"/>
              </a:rPr>
              <a:t>cholangiopancreatography</a:t>
            </a:r>
            <a:r>
              <a:rPr lang="en-IN" sz="2400" dirty="0">
                <a:latin typeface="Calibri" pitchFamily="34" charset="0"/>
                <a:cs typeface="Calibri" pitchFamily="34" charset="0"/>
              </a:rPr>
              <a:t> (MRCP) allows direct imaging of the pancreatic duct and its disruption[10]. The purpose of this paper is to review the findings of pancreatic trauma on various imaging modalities</a:t>
            </a: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527142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72816"/>
            <a:ext cx="8147248" cy="4353347"/>
          </a:xfrm>
          <a:ln>
            <a:solidFill>
              <a:schemeClr val="bg2"/>
            </a:solidFill>
          </a:ln>
        </p:spPr>
        <p:txBody>
          <a:bodyPr>
            <a:noAutofit/>
          </a:bodyPr>
          <a:lstStyle/>
          <a:p>
            <a:pPr lvl="0"/>
            <a:r>
              <a:rPr lang="en-US" sz="2400" dirty="0">
                <a:solidFill>
                  <a:srgbClr val="7030A0"/>
                </a:solidFill>
                <a:latin typeface="Calibri" pitchFamily="34" charset="0"/>
                <a:cs typeface="Calibri" pitchFamily="34" charset="0"/>
              </a:rPr>
              <a:t>Grade 1: </a:t>
            </a:r>
            <a:r>
              <a:rPr lang="en-US" sz="2400" dirty="0">
                <a:latin typeface="Calibri" pitchFamily="34" charset="0"/>
                <a:cs typeface="Calibri" pitchFamily="34" charset="0"/>
              </a:rPr>
              <a:t>Minor contusion without ductal </a:t>
            </a:r>
            <a:r>
              <a:rPr lang="en-US" sz="2400" dirty="0" smtClean="0">
                <a:latin typeface="Calibri" pitchFamily="34" charset="0"/>
                <a:cs typeface="Calibri" pitchFamily="34" charset="0"/>
              </a:rPr>
              <a:t>injury</a:t>
            </a:r>
            <a:endParaRPr lang="en-IN" sz="2400" dirty="0">
              <a:latin typeface="Calibri" pitchFamily="34" charset="0"/>
              <a:cs typeface="Calibri" pitchFamily="34" charset="0"/>
            </a:endParaRPr>
          </a:p>
          <a:p>
            <a:pPr lvl="0"/>
            <a:r>
              <a:rPr lang="en-US" sz="2400" dirty="0">
                <a:solidFill>
                  <a:srgbClr val="7030A0"/>
                </a:solidFill>
                <a:latin typeface="Calibri" pitchFamily="34" charset="0"/>
                <a:cs typeface="Calibri" pitchFamily="34" charset="0"/>
              </a:rPr>
              <a:t>Grade 2: </a:t>
            </a:r>
            <a:r>
              <a:rPr lang="en-US" sz="2400" dirty="0">
                <a:latin typeface="Calibri" pitchFamily="34" charset="0"/>
                <a:cs typeface="Calibri" pitchFamily="34" charset="0"/>
              </a:rPr>
              <a:t>Major contusion/laceration without ductal injury or tissue </a:t>
            </a:r>
            <a:r>
              <a:rPr lang="en-US" sz="2400" dirty="0" smtClean="0">
                <a:latin typeface="Calibri" pitchFamily="34" charset="0"/>
                <a:cs typeface="Calibri" pitchFamily="34" charset="0"/>
              </a:rPr>
              <a:t>loss</a:t>
            </a:r>
          </a:p>
          <a:p>
            <a:pPr marL="0" lvl="0" indent="0">
              <a:buNone/>
            </a:pPr>
            <a:endParaRPr lang="en-IN" sz="2400" dirty="0">
              <a:latin typeface="Calibri" pitchFamily="34" charset="0"/>
              <a:cs typeface="Calibri" pitchFamily="34" charset="0"/>
            </a:endParaRPr>
          </a:p>
          <a:p>
            <a:pPr lvl="0"/>
            <a:r>
              <a:rPr lang="en-US" sz="2400" dirty="0">
                <a:solidFill>
                  <a:srgbClr val="7030A0"/>
                </a:solidFill>
                <a:latin typeface="Calibri" pitchFamily="34" charset="0"/>
                <a:cs typeface="Calibri" pitchFamily="34" charset="0"/>
              </a:rPr>
              <a:t>Grade 3: </a:t>
            </a:r>
            <a:r>
              <a:rPr lang="en-US" sz="2400" dirty="0">
                <a:latin typeface="Calibri" pitchFamily="34" charset="0"/>
                <a:cs typeface="Calibri" pitchFamily="34" charset="0"/>
              </a:rPr>
              <a:t>Distal transection or parenchymal injury with ductal </a:t>
            </a:r>
            <a:r>
              <a:rPr lang="en-US" sz="2400" dirty="0" smtClean="0">
                <a:latin typeface="Calibri" pitchFamily="34" charset="0"/>
                <a:cs typeface="Calibri" pitchFamily="34" charset="0"/>
              </a:rPr>
              <a:t>injury</a:t>
            </a:r>
          </a:p>
          <a:p>
            <a:pPr marL="0" lvl="0" indent="0">
              <a:buNone/>
            </a:pPr>
            <a:endParaRPr lang="en-IN" sz="2400" dirty="0">
              <a:latin typeface="Calibri" pitchFamily="34" charset="0"/>
              <a:cs typeface="Calibri" pitchFamily="34" charset="0"/>
            </a:endParaRPr>
          </a:p>
          <a:p>
            <a:pPr lvl="0"/>
            <a:r>
              <a:rPr lang="en-US" sz="2400" dirty="0">
                <a:latin typeface="Calibri" pitchFamily="34" charset="0"/>
                <a:cs typeface="Calibri" pitchFamily="34" charset="0"/>
              </a:rPr>
              <a:t> </a:t>
            </a:r>
            <a:r>
              <a:rPr lang="en-US" sz="2400" dirty="0">
                <a:solidFill>
                  <a:srgbClr val="7030A0"/>
                </a:solidFill>
                <a:latin typeface="Calibri" pitchFamily="34" charset="0"/>
                <a:cs typeface="Calibri" pitchFamily="34" charset="0"/>
              </a:rPr>
              <a:t>Grade 4: </a:t>
            </a:r>
            <a:r>
              <a:rPr lang="en-US" sz="2400" dirty="0">
                <a:latin typeface="Calibri" pitchFamily="34" charset="0"/>
                <a:cs typeface="Calibri" pitchFamily="34" charset="0"/>
              </a:rPr>
              <a:t>Proximal transection or parenchymal injury involving </a:t>
            </a:r>
            <a:r>
              <a:rPr lang="en-US" sz="2400" dirty="0" smtClean="0">
                <a:latin typeface="Calibri" pitchFamily="34" charset="0"/>
                <a:cs typeface="Calibri" pitchFamily="34" charset="0"/>
              </a:rPr>
              <a:t>ampulla</a:t>
            </a:r>
            <a:endParaRPr lang="en-IN" sz="2400" dirty="0">
              <a:latin typeface="Calibri" pitchFamily="34" charset="0"/>
              <a:cs typeface="Calibri" pitchFamily="34" charset="0"/>
            </a:endParaRPr>
          </a:p>
          <a:p>
            <a:pPr lvl="0"/>
            <a:r>
              <a:rPr lang="en-US" sz="2400" dirty="0">
                <a:solidFill>
                  <a:srgbClr val="7030A0"/>
                </a:solidFill>
                <a:latin typeface="Calibri" pitchFamily="34" charset="0"/>
                <a:cs typeface="Calibri" pitchFamily="34" charset="0"/>
              </a:rPr>
              <a:t>Grade 5: </a:t>
            </a:r>
            <a:r>
              <a:rPr lang="en-US" sz="2400" dirty="0">
                <a:latin typeface="Calibri" pitchFamily="34" charset="0"/>
                <a:cs typeface="Calibri" pitchFamily="34" charset="0"/>
              </a:rPr>
              <a:t>Mass destruction of the pancreatic head</a:t>
            </a:r>
            <a:r>
              <a:rPr lang="en-US" sz="2400" dirty="0" smtClean="0">
                <a:latin typeface="Calibri" pitchFamily="34" charset="0"/>
                <a:cs typeface="Calibri" pitchFamily="34" charset="0"/>
              </a:rPr>
              <a:t>.</a:t>
            </a:r>
            <a:r>
              <a:rPr lang="en-US" sz="2400" dirty="0">
                <a:latin typeface="Calibri" pitchFamily="34" charset="0"/>
                <a:cs typeface="Calibri" pitchFamily="34" charset="0"/>
              </a:rPr>
              <a:t> </a:t>
            </a:r>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
        <p:nvSpPr>
          <p:cNvPr id="4" name="Rectangle 3"/>
          <p:cNvSpPr/>
          <p:nvPr/>
        </p:nvSpPr>
        <p:spPr>
          <a:xfrm>
            <a:off x="755576" y="260648"/>
            <a:ext cx="7344816" cy="1200329"/>
          </a:xfrm>
          <a:prstGeom prst="rect">
            <a:avLst/>
          </a:prstGeom>
        </p:spPr>
        <p:txBody>
          <a:bodyPr wrap="square">
            <a:spAutoFit/>
          </a:bodyPr>
          <a:lstStyle/>
          <a:p>
            <a:r>
              <a:rPr lang="en-US" sz="2400" dirty="0">
                <a:solidFill>
                  <a:srgbClr val="FF0000"/>
                </a:solidFill>
              </a:rPr>
              <a:t>American Association for Surgery of Trauma (AAST) - Classification of traumatic injury of the pancreas (</a:t>
            </a:r>
            <a:r>
              <a:rPr lang="en-US" sz="2400" dirty="0" smtClean="0">
                <a:solidFill>
                  <a:srgbClr val="FF0000"/>
                </a:solidFill>
              </a:rPr>
              <a:t>15)</a:t>
            </a:r>
            <a:endParaRPr lang="en-IN" sz="2400" dirty="0"/>
          </a:p>
        </p:txBody>
      </p:sp>
    </p:spTree>
    <p:extLst>
      <p:ext uri="{BB962C8B-B14F-4D97-AF65-F5344CB8AC3E}">
        <p14:creationId xmlns:p14="http://schemas.microsoft.com/office/powerpoint/2010/main" val="4110549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rgbClr val="00B0F0"/>
            </a:solidFill>
          </a:ln>
        </p:spPr>
        <p:txBody>
          <a:bodyPr>
            <a:normAutofit/>
          </a:bodyPr>
          <a:lstStyle/>
          <a:p>
            <a:r>
              <a:rPr lang="en-US" dirty="0" smtClean="0">
                <a:solidFill>
                  <a:srgbClr val="7030A0"/>
                </a:solidFill>
              </a:rPr>
              <a:t>Grade A: </a:t>
            </a:r>
          </a:p>
          <a:p>
            <a:pPr marL="36576" indent="0">
              <a:buNone/>
            </a:pPr>
            <a:r>
              <a:rPr lang="en-US" dirty="0" smtClean="0"/>
              <a:t>         Pancreatitis / Superficial laceration </a:t>
            </a:r>
          </a:p>
          <a:p>
            <a:r>
              <a:rPr lang="en-US" dirty="0" smtClean="0">
                <a:solidFill>
                  <a:srgbClr val="7030A0"/>
                </a:solidFill>
              </a:rPr>
              <a:t>Grade B:</a:t>
            </a:r>
            <a:r>
              <a:rPr lang="en-US" dirty="0" smtClean="0"/>
              <a:t> </a:t>
            </a:r>
          </a:p>
          <a:p>
            <a:pPr marL="36576" indent="0">
              <a:buNone/>
            </a:pPr>
            <a:r>
              <a:rPr lang="en-US" dirty="0" smtClean="0"/>
              <a:t>             1 Deep laceration at distal pancreas </a:t>
            </a:r>
          </a:p>
          <a:p>
            <a:pPr marL="36576" indent="0">
              <a:buNone/>
            </a:pPr>
            <a:r>
              <a:rPr lang="en-US" dirty="0"/>
              <a:t> </a:t>
            </a:r>
            <a:r>
              <a:rPr lang="en-US" dirty="0" smtClean="0"/>
              <a:t>            2 Transection at distal pancreas </a:t>
            </a:r>
          </a:p>
          <a:p>
            <a:r>
              <a:rPr lang="en-US" dirty="0" smtClean="0">
                <a:solidFill>
                  <a:srgbClr val="7030A0"/>
                </a:solidFill>
              </a:rPr>
              <a:t>Grade C: </a:t>
            </a:r>
          </a:p>
          <a:p>
            <a:pPr marL="36576" indent="0">
              <a:buNone/>
            </a:pPr>
            <a:r>
              <a:rPr lang="en-US" dirty="0"/>
              <a:t> </a:t>
            </a:r>
            <a:r>
              <a:rPr lang="en-US" dirty="0" smtClean="0"/>
              <a:t>        1 Deep </a:t>
            </a:r>
            <a:r>
              <a:rPr lang="en-US" dirty="0"/>
              <a:t>laceration at </a:t>
            </a:r>
            <a:r>
              <a:rPr lang="en-US" dirty="0" smtClean="0"/>
              <a:t>proximal  pancreas </a:t>
            </a:r>
          </a:p>
          <a:p>
            <a:pPr marL="36576" indent="0">
              <a:buNone/>
            </a:pPr>
            <a:r>
              <a:rPr lang="en-US" dirty="0"/>
              <a:t> </a:t>
            </a:r>
            <a:r>
              <a:rPr lang="en-US" dirty="0" smtClean="0"/>
              <a:t>        </a:t>
            </a:r>
            <a:r>
              <a:rPr lang="en-US" dirty="0"/>
              <a:t>2 Transection at </a:t>
            </a:r>
            <a:r>
              <a:rPr lang="en-US" dirty="0" smtClean="0"/>
              <a:t>proximal  </a:t>
            </a:r>
            <a:r>
              <a:rPr lang="en-US" dirty="0"/>
              <a:t>pancreas </a:t>
            </a:r>
          </a:p>
          <a:p>
            <a:pPr marL="36576" indent="0">
              <a:buNone/>
            </a:pPr>
            <a:endParaRPr lang="en-US" dirty="0"/>
          </a:p>
          <a:p>
            <a:endParaRPr lang="en-IN" dirty="0"/>
          </a:p>
        </p:txBody>
      </p:sp>
      <p:sp>
        <p:nvSpPr>
          <p:cNvPr id="5" name="Rectangle 4"/>
          <p:cNvSpPr/>
          <p:nvPr/>
        </p:nvSpPr>
        <p:spPr>
          <a:xfrm>
            <a:off x="683568" y="332656"/>
            <a:ext cx="7200800" cy="954107"/>
          </a:xfrm>
          <a:prstGeom prst="rect">
            <a:avLst/>
          </a:prstGeom>
        </p:spPr>
        <p:txBody>
          <a:bodyPr wrap="square">
            <a:spAutoFit/>
          </a:bodyPr>
          <a:lstStyle/>
          <a:p>
            <a:r>
              <a:rPr lang="en-US" sz="2800" dirty="0">
                <a:solidFill>
                  <a:srgbClr val="FF0000"/>
                </a:solidFill>
                <a:latin typeface="Calibri" pitchFamily="34" charset="0"/>
                <a:cs typeface="Calibri" pitchFamily="34" charset="0"/>
              </a:rPr>
              <a:t>CT grading of blunt pancreatic injuries( Wong et al ) </a:t>
            </a:r>
            <a:endParaRPr lang="en-IN" sz="2800" dirty="0"/>
          </a:p>
        </p:txBody>
      </p:sp>
    </p:spTree>
    <p:extLst>
      <p:ext uri="{BB962C8B-B14F-4D97-AF65-F5344CB8AC3E}">
        <p14:creationId xmlns:p14="http://schemas.microsoft.com/office/powerpoint/2010/main" val="848758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rmAutofit/>
          </a:bodyPr>
          <a:lstStyle/>
          <a:p>
            <a:r>
              <a:rPr lang="en-US" sz="3200" dirty="0" smtClean="0">
                <a:solidFill>
                  <a:srgbClr val="FF0000"/>
                </a:solidFill>
                <a:latin typeface="Calibri" pitchFamily="34" charset="0"/>
                <a:cs typeface="Calibri" pitchFamily="34" charset="0"/>
              </a:rPr>
              <a:t>CT Specific signs of pancreatic injury </a:t>
            </a:r>
            <a:endParaRPr lang="en-IN" sz="3200" dirty="0">
              <a:solidFill>
                <a:srgbClr val="FF0000"/>
              </a:solidFill>
              <a:latin typeface="Calibri" pitchFamily="34" charset="0"/>
              <a:cs typeface="Calibri" pitchFamily="34" charset="0"/>
            </a:endParaRPr>
          </a:p>
        </p:txBody>
      </p:sp>
      <p:sp>
        <p:nvSpPr>
          <p:cNvPr id="3" name="Content Placeholder 2"/>
          <p:cNvSpPr>
            <a:spLocks noGrp="1"/>
          </p:cNvSpPr>
          <p:nvPr>
            <p:ph sz="quarter" idx="1"/>
          </p:nvPr>
        </p:nvSpPr>
        <p:spPr>
          <a:ln>
            <a:solidFill>
              <a:schemeClr val="bg2"/>
            </a:solidFill>
          </a:ln>
        </p:spPr>
        <p:txBody>
          <a:bodyPr>
            <a:normAutofit/>
          </a:bodyPr>
          <a:lstStyle/>
          <a:p>
            <a:pPr marL="550926" indent="-514350">
              <a:buFont typeface="+mj-lt"/>
              <a:buAutoNum type="arabicPeriod"/>
            </a:pPr>
            <a:r>
              <a:rPr lang="en-US" sz="2400" dirty="0" smtClean="0"/>
              <a:t>Fracture of the pancreas </a:t>
            </a:r>
          </a:p>
          <a:p>
            <a:pPr marL="550926" indent="-514350">
              <a:buFont typeface="+mj-lt"/>
              <a:buAutoNum type="arabicPeriod"/>
            </a:pPr>
            <a:r>
              <a:rPr lang="en-US" sz="2400" dirty="0" smtClean="0"/>
              <a:t>Pancreatic laceration</a:t>
            </a:r>
          </a:p>
          <a:p>
            <a:pPr marL="550926" indent="-514350">
              <a:buFont typeface="+mj-lt"/>
              <a:buAutoNum type="arabicPeriod"/>
            </a:pPr>
            <a:r>
              <a:rPr lang="en-US" sz="2400" dirty="0" smtClean="0"/>
              <a:t>Focal or Diffuse pancreatic enlargement</a:t>
            </a:r>
          </a:p>
          <a:p>
            <a:pPr marL="550926" indent="-514350">
              <a:buFont typeface="+mj-lt"/>
              <a:buAutoNum type="arabicPeriod"/>
            </a:pPr>
            <a:r>
              <a:rPr lang="en-US" sz="2400" dirty="0" smtClean="0"/>
              <a:t>Pancreatic hematoma </a:t>
            </a:r>
          </a:p>
          <a:p>
            <a:pPr marL="550926" indent="-514350">
              <a:buFont typeface="+mj-lt"/>
              <a:buAutoNum type="arabicPeriod"/>
            </a:pPr>
            <a:r>
              <a:rPr lang="en-US" sz="2400" dirty="0" smtClean="0"/>
              <a:t>Active bleeding or extravasation of iv contrast </a:t>
            </a:r>
          </a:p>
          <a:p>
            <a:pPr marL="550926" indent="-514350">
              <a:buFont typeface="+mj-lt"/>
              <a:buAutoNum type="arabicPeriod"/>
            </a:pPr>
            <a:r>
              <a:rPr lang="en-US" sz="2400" dirty="0" smtClean="0"/>
              <a:t>Fluid separating the splenic vein from posterior aspects of </a:t>
            </a:r>
            <a:r>
              <a:rPr lang="en-US" sz="2400" dirty="0" err="1" smtClean="0"/>
              <a:t>pancrase</a:t>
            </a:r>
            <a:endParaRPr lang="en-US" sz="2400" dirty="0" smtClean="0"/>
          </a:p>
          <a:p>
            <a:pPr marL="550926" indent="-514350">
              <a:buFont typeface="+mj-lt"/>
              <a:buAutoNum type="arabicPeriod"/>
            </a:pPr>
            <a:endParaRPr lang="en-IN" dirty="0"/>
          </a:p>
        </p:txBody>
      </p:sp>
    </p:spTree>
    <p:extLst>
      <p:ext uri="{BB962C8B-B14F-4D97-AF65-F5344CB8AC3E}">
        <p14:creationId xmlns:p14="http://schemas.microsoft.com/office/powerpoint/2010/main" val="4266745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417</TotalTime>
  <Words>2369</Words>
  <Application>Microsoft Office PowerPoint</Application>
  <PresentationFormat>On-screen Show (4:3)</PresentationFormat>
  <Paragraphs>199</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Civic</vt:lpstr>
      <vt:lpstr>                                               ROLE OF ENDOTHERAPY VS SURGERY IN THE MANAGEMENT OF TRAUMATIC PANCREATIC INJURY - A TERTIARY CENTER EXPERIENCE </vt:lpstr>
      <vt:lpstr>INTRODUCTION </vt:lpstr>
      <vt:lpstr>PowerPoint Presentation</vt:lpstr>
      <vt:lpstr>Review of literature </vt:lpstr>
      <vt:lpstr>PowerPoint Presentation</vt:lpstr>
      <vt:lpstr>PowerPoint Presentation</vt:lpstr>
      <vt:lpstr>PowerPoint Presentation</vt:lpstr>
      <vt:lpstr>PowerPoint Presentation</vt:lpstr>
      <vt:lpstr>CT Specific signs of pancreatic injury </vt:lpstr>
      <vt:lpstr>CT Non Specific signs of pancreatic injury </vt:lpstr>
      <vt:lpstr>CT Non Specific signs of pancreatic injury </vt:lpstr>
      <vt:lpstr>        ERCP classification of pancreatic duct injury ( Takishima et al )</vt:lpstr>
      <vt:lpstr> METHODS</vt:lpstr>
      <vt:lpstr>                                   Statistical analysis </vt:lpstr>
      <vt:lpstr> RESULTS </vt:lpstr>
      <vt:lpstr>                   Mechanisms of pancreatic trauma  </vt:lpstr>
      <vt:lpstr>               GRADING OF SEVERITY </vt:lpstr>
      <vt:lpstr> </vt:lpstr>
      <vt:lpstr>PowerPoint Presentation</vt:lpstr>
      <vt:lpstr>PowerPoint Presentation</vt:lpstr>
      <vt:lpstr>Discription of both group treatment modalities</vt:lpstr>
      <vt:lpstr>PowerPoint Presentation</vt:lpstr>
      <vt:lpstr>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ENDOTHERAPY VS SURGERY IN THE MANAGEMENT OF TRAUMATIC PANCREATIC INJURY - A TERTIARY CENTER EXPERIENCE</dc:title>
  <dc:creator>ADMIN</dc:creator>
  <cp:lastModifiedBy>ADMIN</cp:lastModifiedBy>
  <cp:revision>26</cp:revision>
  <dcterms:created xsi:type="dcterms:W3CDTF">2017-12-08T15:14:43Z</dcterms:created>
  <dcterms:modified xsi:type="dcterms:W3CDTF">2017-12-13T01:26:21Z</dcterms:modified>
</cp:coreProperties>
</file>