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19"/>
  </p:notesMasterIdLst>
  <p:sldIdLst>
    <p:sldId id="256" r:id="rId2"/>
    <p:sldId id="258" r:id="rId3"/>
    <p:sldId id="273" r:id="rId4"/>
    <p:sldId id="276" r:id="rId5"/>
    <p:sldId id="284" r:id="rId6"/>
    <p:sldId id="274" r:id="rId7"/>
    <p:sldId id="261" r:id="rId8"/>
    <p:sldId id="291" r:id="rId9"/>
    <p:sldId id="260" r:id="rId10"/>
    <p:sldId id="287" r:id="rId11"/>
    <p:sldId id="288" r:id="rId12"/>
    <p:sldId id="293" r:id="rId13"/>
    <p:sldId id="294" r:id="rId14"/>
    <p:sldId id="295" r:id="rId15"/>
    <p:sldId id="286" r:id="rId16"/>
    <p:sldId id="285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95" autoAdjust="0"/>
  </p:normalViewPr>
  <p:slideViewPr>
    <p:cSldViewPr snapToGrid="0">
      <p:cViewPr varScale="1">
        <p:scale>
          <a:sx n="63" d="100"/>
          <a:sy n="63" d="100"/>
        </p:scale>
        <p:origin x="1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4" d="100"/>
          <a:sy n="54" d="100"/>
        </p:scale>
        <p:origin x="292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20A91-B7E9-4FE7-9F41-BCB52271C58F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6BDE-4EF8-4A20-835B-CF3020BA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chemeClr val="tx1"/>
                </a:solidFill>
              </a:rPr>
              <a:t>Good afternoon. </a:t>
            </a:r>
            <a:r>
              <a:rPr lang="en-US" baseline="0" noProof="0" dirty="0" smtClean="0">
                <a:solidFill>
                  <a:schemeClr val="tx1"/>
                </a:solidFill>
              </a:rPr>
              <a:t>It is a pleasure to be part of the International Citrus Conference, in its Brazilian version.</a:t>
            </a:r>
          </a:p>
          <a:p>
            <a:pPr algn="l"/>
            <a:r>
              <a:rPr lang="en-US" noProof="0" dirty="0" smtClean="0">
                <a:solidFill>
                  <a:schemeClr val="tx1"/>
                </a:solidFill>
              </a:rPr>
              <a:t>Thank you</a:t>
            </a:r>
            <a:r>
              <a:rPr lang="en-US" baseline="0" noProof="0" dirty="0" smtClean="0">
                <a:solidFill>
                  <a:schemeClr val="tx1"/>
                </a:solidFill>
              </a:rPr>
              <a:t> all for coming for this section on Citrus and Human Health.</a:t>
            </a:r>
          </a:p>
          <a:p>
            <a:pPr algn="l"/>
            <a:r>
              <a:rPr lang="en-US" baseline="0" noProof="0" dirty="0" smtClean="0">
                <a:solidFill>
                  <a:schemeClr val="tx1"/>
                </a:solidFill>
              </a:rPr>
              <a:t>Today, I will present a project carried out in the Nutrition Laboratory, at Pharmaceutical School in Araraquara city, of Sao Paulo State University.</a:t>
            </a:r>
          </a:p>
          <a:p>
            <a:pPr algn="l"/>
            <a:r>
              <a:rPr lang="en-US" baseline="0" noProof="0" dirty="0" smtClean="0">
                <a:solidFill>
                  <a:schemeClr val="tx1"/>
                </a:solidFill>
              </a:rPr>
              <a:t>We will show the results about the association between daily intake of orange juice intake combined to a low caloric diet, as a strategy to improve a weight loss program.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2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Next are the results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3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4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2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Accumulation of high amount of adipose tissue in obesity is associated with a clustering of complications, including impaired glucose tolerance, dyslipidemia, hypertension and systemic inflammation, which are independent risk factors for cardiovascular disease and diabetes [1].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 it is well recognized that diets rich in fruits and vegetables contribute to weight control and regulation of the metabolism, preventing or reversing the conditions mentioned before [2].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foods, rich in water and fiber, reduce the energy density of the diet, promote satiety and decrease caloric intake [3].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Furthermore, fruits and their juices as part of these diets, are classified as nutrient-dense foods, providing vitamins, minerals, and bioactive compounds with relatively few calories [4],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can contribute for weight maintenance and regulate the energy metabolism.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Assumptions have recently emerged about the role of consumption of fruit juices in the obesity epidemic, contributing to weight-gain in children [7] and adults [8].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Nevertheless, those studies have not distinguished "fruit juice containing beverages" and "100% fruit juices", which have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distinct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compositions, as energy, sugars and bioactive compounds, that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 affect body composition.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2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evidences have shown that the daily consumption of OJ does not contribute to adiposity/weight gain [11], insulin resistance and inflammation [12, 13], dyslipidemia [14], counteracting the negative reports about the consumption of OJ.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1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78 volunteers completed the intervention and were included in the final analysis. </a:t>
            </a:r>
            <a:endParaRPr lang="en-US" dirty="0"/>
          </a:p>
          <a:p>
            <a:r>
              <a:rPr lang="en-US" i="1" dirty="0"/>
              <a:t>Subjects with BMI between 30 to 40 kg/m</a:t>
            </a:r>
            <a:r>
              <a:rPr lang="en-US" i="1" baseline="30000" dirty="0"/>
              <a:t>2</a:t>
            </a:r>
            <a:r>
              <a:rPr lang="en-US" i="1" dirty="0"/>
              <a:t> are eligible to the study.</a:t>
            </a:r>
            <a:endParaRPr lang="en-US" dirty="0"/>
          </a:p>
          <a:p>
            <a:r>
              <a:rPr lang="en-US" i="1" dirty="0"/>
              <a:t>The exclusion criteria were:</a:t>
            </a:r>
            <a:endParaRPr lang="en-US" dirty="0"/>
          </a:p>
          <a:p>
            <a:r>
              <a:rPr lang="en-US" i="1" dirty="0"/>
              <a:t>dieting last year, use of drugs, vitamins and dietary supplements, alcohol consumption more than 20 g/d), and intense physical activity (more than 5 hours/week). </a:t>
            </a:r>
            <a:endParaRPr lang="en-US" dirty="0"/>
          </a:p>
          <a:p>
            <a:r>
              <a:rPr lang="en-US" i="1" dirty="0"/>
              <a:t>The Ethics Board of Pharmacy School, UNESP, approved the study (1.241.033). </a:t>
            </a:r>
            <a:endParaRPr lang="en-US" dirty="0"/>
          </a:p>
          <a:p>
            <a:r>
              <a:rPr lang="en-US" i="1" dirty="0"/>
              <a:t>All participants provided written informed consent.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2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Nutritionists prescribed a LCD that was estimated from total energy expenditure (TEE) for each individual minus 500 kcal per day (30% TEE) [15]. </a:t>
            </a:r>
            <a:endParaRPr lang="en-US" dirty="0"/>
          </a:p>
          <a:p>
            <a:r>
              <a:rPr lang="en-US" i="1" dirty="0"/>
              <a:t>Both groups had the same diet plan based on individual weight. </a:t>
            </a:r>
            <a:endParaRPr lang="en-US" dirty="0"/>
          </a:p>
          <a:p>
            <a:r>
              <a:rPr lang="en-US" i="1" dirty="0"/>
              <a:t>The dietary plan was composed of six meals/day: breakfast; snack 1 (250 mL OJ / banana and free-fat yogurt); lunch; snack 2 (250 mL OJ / free-fat yogurt with oatmeal); and snack 3 (salty crackers or oat cookies, unsweet tea). </a:t>
            </a:r>
            <a:endParaRPr lang="en-US" dirty="0"/>
          </a:p>
          <a:p>
            <a:r>
              <a:rPr lang="en-US" i="1" dirty="0"/>
              <a:t>One-hundred percent OJ was obtained from </a:t>
            </a:r>
            <a:r>
              <a:rPr lang="en-US" i="1" dirty="0" err="1"/>
              <a:t>Pera</a:t>
            </a:r>
            <a:r>
              <a:rPr lang="en-US" i="1" dirty="0"/>
              <a:t> Rio oranges and provided by </a:t>
            </a:r>
            <a:r>
              <a:rPr lang="en-US" i="1" dirty="0" err="1"/>
              <a:t>Citrosuco</a:t>
            </a:r>
            <a:r>
              <a:rPr lang="en-US" i="1" dirty="0"/>
              <a:t> (</a:t>
            </a:r>
            <a:r>
              <a:rPr lang="en-US" i="1" dirty="0" err="1"/>
              <a:t>Matao</a:t>
            </a:r>
            <a:r>
              <a:rPr lang="en-US" i="1" dirty="0"/>
              <a:t>, SP, Brazil).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8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 12-week, parallel group, randomized controlled trial was conducted at UNESP. </a:t>
            </a:r>
            <a:endParaRPr lang="en-US" dirty="0"/>
          </a:p>
          <a:p>
            <a:r>
              <a:rPr lang="en-US" i="1" dirty="0"/>
              <a:t>The recruitment began in June 2015 and the intervention was carried out in August 2015. </a:t>
            </a:r>
            <a:endParaRPr lang="en-US" dirty="0"/>
          </a:p>
          <a:p>
            <a:r>
              <a:rPr lang="en-US" i="1" dirty="0"/>
              <a:t>Subjects were random assigned in one of the two groups:</a:t>
            </a:r>
            <a:endParaRPr lang="en-US" dirty="0"/>
          </a:p>
          <a:p>
            <a:r>
              <a:rPr lang="en-US" i="1" dirty="0"/>
              <a:t> “orange juice (OJ)” or “control”. </a:t>
            </a:r>
            <a:endParaRPr lang="en-US" dirty="0"/>
          </a:p>
          <a:p>
            <a:r>
              <a:rPr lang="en-US" i="1" dirty="0"/>
              <a:t>In the OJ group (n = 39) individuals consumed a LCD plus OJ (500 mL/d); </a:t>
            </a:r>
            <a:endParaRPr lang="en-US" dirty="0"/>
          </a:p>
          <a:p>
            <a:r>
              <a:rPr lang="en-US" i="1" dirty="0"/>
              <a:t>while in the control group (n = 39) individuals consumed only LCD. </a:t>
            </a:r>
            <a:endParaRPr lang="en-US" dirty="0"/>
          </a:p>
          <a:p>
            <a:r>
              <a:rPr lang="en-US" i="1" dirty="0"/>
              <a:t>Body composition measurements were collected (monthly); </a:t>
            </a:r>
            <a:endParaRPr lang="en-US" dirty="0"/>
          </a:p>
          <a:p>
            <a:r>
              <a:rPr lang="en-US" i="1" dirty="0"/>
              <a:t>blood samples and dietary questionnaires (every two weeks) (Figure 1). </a:t>
            </a:r>
            <a:endParaRPr lang="en-US" dirty="0"/>
          </a:p>
          <a:p>
            <a:r>
              <a:rPr lang="en-US" i="1" dirty="0"/>
              <a:t>Primary and secondary endpoints were the reduction of weight and modification of the levels of obesity-related metabolic biomarkers.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56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Next are the results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6BDE-4EF8-4A20-835B-CF3020BA2E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BE3165-19F1-479D-BD4C-FF73FD1CDBE9}" type="datetime1">
              <a:rPr lang="pt-BR" smtClean="0"/>
              <a:t>11/10/2016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63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0AFF-5150-4F8D-90EC-6F05A88F2D70}" type="datetime1">
              <a:rPr lang="pt-BR" smtClean="0"/>
              <a:t>11/10/2016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67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07ED-4ECA-4B5B-9076-3193D72F7221}" type="datetime1">
              <a:rPr lang="pt-BR" smtClean="0"/>
              <a:t>11/10/2016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29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6C8B-0720-4DCB-A94D-C7E112006111}" type="datetime1">
              <a:rPr lang="pt-BR" smtClean="0"/>
              <a:t>11/10/2016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98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F835-CD6E-4D56-A33D-03FD7A33266B}" type="datetime1">
              <a:rPr lang="pt-BR" smtClean="0"/>
              <a:t>11/10/2016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2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1EC4D-DAFF-41F5-B74E-FF8E4B4010AA}" type="datetime1">
              <a:rPr lang="pt-BR" smtClean="0"/>
              <a:t>11/10/2016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66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64BE-C449-47C6-AD2B-B074E4508C53}" type="datetime1">
              <a:rPr lang="pt-BR" smtClean="0"/>
              <a:t>11/10/2016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A4FA-F3B9-4940-9C43-9D46A4E1E5A8}" type="datetime1">
              <a:rPr lang="pt-BR" smtClean="0"/>
              <a:t>11/10/2016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78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E33A-1FB9-46FB-A30C-9474C5B62FF8}" type="datetime1">
              <a:rPr lang="pt-BR" smtClean="0"/>
              <a:t>11/10/2016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8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604-6A82-4D03-ABB1-7A952784EACB}" type="datetime1">
              <a:rPr lang="pt-BR" smtClean="0"/>
              <a:t>11/10/2016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23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30F7-CB82-4397-929C-A6AB4FC9942E}" type="datetime1">
              <a:rPr lang="pt-BR" smtClean="0"/>
              <a:t>11/10/2016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0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4F9FCAD-B037-4ACD-8997-418D4514BFD2}" type="datetime1">
              <a:rPr lang="pt-BR" smtClean="0"/>
              <a:t>11/10/2016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F4B4716-47FA-4635-B60E-CF08BDAE2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20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7917" y="1914990"/>
            <a:ext cx="9237856" cy="2017230"/>
          </a:xfrm>
        </p:spPr>
        <p:txBody>
          <a:bodyPr>
            <a:normAutofit/>
          </a:bodyPr>
          <a:lstStyle/>
          <a:p>
            <a:r>
              <a:rPr lang="en-US" sz="3200" cap="none" dirty="0">
                <a:solidFill>
                  <a:schemeClr val="tx1"/>
                </a:solidFill>
              </a:rPr>
              <a:t>Orange juice in association to low-caloric diet contributes to weight-loss and glucose metabolism 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85368" y="4343003"/>
            <a:ext cx="8530405" cy="857250"/>
          </a:xfrm>
        </p:spPr>
        <p:txBody>
          <a:bodyPr>
            <a:normAutofit/>
          </a:bodyPr>
          <a:lstStyle/>
          <a:p>
            <a:r>
              <a:rPr lang="pt-BR" sz="2400" b="1" cap="none" dirty="0">
                <a:solidFill>
                  <a:schemeClr val="tx1"/>
                </a:solidFill>
              </a:rPr>
              <a:t>Carolina Ribeiro, Renata Benassi, Grace Dourado, </a:t>
            </a:r>
            <a:r>
              <a:rPr lang="pt-BR" sz="2400" b="1" u="sng" cap="none" dirty="0">
                <a:solidFill>
                  <a:schemeClr val="tx1"/>
                </a:solidFill>
              </a:rPr>
              <a:t>Thais Cesar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850" y="457200"/>
            <a:ext cx="3258299" cy="1824648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</p:pic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2917578" y="5403345"/>
            <a:ext cx="68360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b="1" dirty="0">
                <a:latin typeface="+mn-lt"/>
              </a:rPr>
              <a:t> </a:t>
            </a:r>
            <a:r>
              <a:rPr lang="en-US" altLang="pt-BR" b="1" dirty="0">
                <a:latin typeface="+mn-lt"/>
              </a:rPr>
              <a:t>Laboratory of Nutrition</a:t>
            </a:r>
          </a:p>
          <a:p>
            <a:pPr algn="ctr"/>
            <a:r>
              <a:rPr lang="en-US" altLang="pt-BR" b="1" dirty="0" smtClean="0">
                <a:latin typeface="+mn-lt"/>
              </a:rPr>
              <a:t>Food </a:t>
            </a:r>
            <a:r>
              <a:rPr lang="en-US" altLang="pt-BR" b="1" dirty="0">
                <a:latin typeface="+mn-lt"/>
              </a:rPr>
              <a:t>and Nutrition Department, Pharmaceutical Sciences School </a:t>
            </a:r>
          </a:p>
          <a:p>
            <a:pPr algn="ctr"/>
            <a:r>
              <a:rPr lang="en-US" altLang="pt-BR" b="1" dirty="0">
                <a:latin typeface="+mn-lt"/>
              </a:rPr>
              <a:t>Sao Paulo State University- UNESP, Araraquara SP Brazil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710" y="5879306"/>
            <a:ext cx="20161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9" y="4075113"/>
            <a:ext cx="1338262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0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10</a:t>
            </a:fld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290579" y="284479"/>
            <a:ext cx="1156614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Body </a:t>
            </a:r>
            <a:r>
              <a:rPr lang="en-US" sz="2400" b="1" i="1" dirty="0" smtClean="0"/>
              <a:t>composition: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procedures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(weight,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BMI, wait,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Bioelectrical impedance: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InBody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720,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Biospace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Tokyo,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mass (kg), lean mass (kg),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body fat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i="1" dirty="0" smtClean="0"/>
          </a:p>
          <a:p>
            <a:r>
              <a:rPr lang="en-US" sz="2400" b="1" i="1" dirty="0" smtClean="0"/>
              <a:t>Biomarkers: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TG,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total cholesterol, HDL-C, glucose, AST, ALT,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AKP,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GT: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kits,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Labtest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ultrasensitive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C-reactive protein (hsCRP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): Dade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Behring,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USA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HOMA-IR: cutoff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was set at ≥2.71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[Matthews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 al 1985].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Lipid peroxidation: TBARS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assay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Yagi,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 1998]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antioxidant capacity by radical ABTS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•+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assay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 al  1999].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Diet: </a:t>
            </a:r>
            <a:r>
              <a:rPr lang="en-US" sz="2400" dirty="0" smtClean="0"/>
              <a:t>3-day </a:t>
            </a:r>
            <a:r>
              <a:rPr lang="en-US" sz="2400" dirty="0"/>
              <a:t>dietary </a:t>
            </a:r>
            <a:r>
              <a:rPr lang="en-US" sz="2400" dirty="0" smtClean="0"/>
              <a:t>records: </a:t>
            </a:r>
            <a:r>
              <a:rPr lang="en-US" sz="2400" dirty="0" err="1" smtClean="0"/>
              <a:t>Avanutri</a:t>
            </a:r>
            <a:r>
              <a:rPr lang="en-US" sz="2400" dirty="0"/>
              <a:t>® </a:t>
            </a:r>
            <a:r>
              <a:rPr lang="en-US" sz="2400" dirty="0" smtClean="0"/>
              <a:t>e TACO (UNICAMP) </a:t>
            </a:r>
          </a:p>
          <a:p>
            <a:endParaRPr lang="en-US" sz="2400" dirty="0" smtClean="0"/>
          </a:p>
          <a:p>
            <a:r>
              <a:rPr lang="en-US" sz="2400" b="1" dirty="0" smtClean="0"/>
              <a:t>100% Orange Juice: </a:t>
            </a:r>
            <a:r>
              <a:rPr lang="en-US" sz="2400" dirty="0" smtClean="0"/>
              <a:t>provided </a:t>
            </a:r>
            <a:r>
              <a:rPr lang="en-US" sz="2400" dirty="0"/>
              <a:t>by </a:t>
            </a:r>
            <a:r>
              <a:rPr lang="en-US" sz="2400" dirty="0" smtClean="0"/>
              <a:t>a local producer (Citrosuco, </a:t>
            </a:r>
            <a:r>
              <a:rPr lang="en-US" sz="2400" dirty="0" err="1" smtClean="0"/>
              <a:t>Matao</a:t>
            </a:r>
            <a:r>
              <a:rPr lang="en-US" sz="2400" dirty="0" smtClean="0"/>
              <a:t>, SP)</a:t>
            </a:r>
          </a:p>
          <a:p>
            <a:r>
              <a:rPr lang="en-US" sz="2400" b="1" i="1" dirty="0" smtClean="0"/>
              <a:t>Chemical analysis</a:t>
            </a:r>
            <a:r>
              <a:rPr lang="en-US" sz="2400" dirty="0" smtClean="0"/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total titratable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acidity, 15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Brix,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204 mg ascorbic acid, 34 mg phenolic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compounds,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950 TEAC μmol antioxidant capacity, 240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kcal/500mL,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44 g total sugar, 162 mg hesperitin, and 7.7 mg naringenin [22] in two doses of OJ (500 mL).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740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2337" y="2897963"/>
            <a:ext cx="3135083" cy="986610"/>
          </a:xfrm>
        </p:spPr>
        <p:txBody>
          <a:bodyPr>
            <a:normAutofit/>
          </a:bodyPr>
          <a:lstStyle/>
          <a:p>
            <a:r>
              <a:rPr lang="pt-BR" sz="4950" dirty="0">
                <a:solidFill>
                  <a:schemeClr val="tx1"/>
                </a:solidFill>
              </a:rPr>
              <a:t>RESULTS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9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795" y="6223828"/>
            <a:ext cx="6463735" cy="43688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Table 1.</a:t>
            </a:r>
            <a:r>
              <a:rPr lang="en-US" sz="2800" dirty="0">
                <a:solidFill>
                  <a:schemeClr val="tx1"/>
                </a:solidFill>
              </a:rPr>
              <a:t> Baseline characteristics of the </a:t>
            </a:r>
            <a:r>
              <a:rPr lang="en-US" sz="2800" dirty="0" smtClean="0">
                <a:solidFill>
                  <a:schemeClr val="tx1"/>
                </a:solidFill>
              </a:rPr>
              <a:t>subjects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3587"/>
              </p:ext>
            </p:extLst>
          </p:nvPr>
        </p:nvGraphicFramePr>
        <p:xfrm>
          <a:off x="2580641" y="264325"/>
          <a:ext cx="7388823" cy="595950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261795"/>
                <a:gridCol w="1637782"/>
                <a:gridCol w="1329301"/>
                <a:gridCol w="1159945"/>
              </a:tblGrid>
              <a:tr h="35118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Low-caloric diet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 juice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 anchor="ctr"/>
                </a:tc>
              </a:tr>
              <a:tr h="263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39)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39)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78)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 anchor="ctr"/>
                </a:tc>
              </a:tr>
              <a:tr h="219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± 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 ± 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36 ± 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175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BMI, kg/m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± 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± 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± 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175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Glucose,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± 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± 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± 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175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Insulin, µU/mL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± 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± 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± 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307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HOMA-IR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± 1.5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± 1.3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±1.4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263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cholesterol,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± 21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 ± 31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± 27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263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LDL-C,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± 27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± 27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± 27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219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HDL-C,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± 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 ± 11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± 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263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Non-HDLC,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± 27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± 29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± 28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263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Triglycerides,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± 40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 ± 43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± 41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307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hsCRP, mg/dL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± 0.1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± 0.1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± 0.1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219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Alcaline phosphatase, U/L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± 18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± 16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± 17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175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AST, U/L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± 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± 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21± 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219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ALT, U/L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± 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± 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±14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  <a:tr h="175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-GT, U/L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± 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± 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± 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616" marR="15616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3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589" y="5786948"/>
            <a:ext cx="7759523" cy="43688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Table </a:t>
            </a:r>
            <a:r>
              <a:rPr lang="en-US" sz="2800" b="1" dirty="0" smtClean="0">
                <a:solidFill>
                  <a:schemeClr val="tx1"/>
                </a:solidFill>
              </a:rPr>
              <a:t>2.</a:t>
            </a:r>
            <a:r>
              <a:rPr lang="en-US" sz="2800" dirty="0" smtClean="0">
                <a:solidFill>
                  <a:schemeClr val="tx1"/>
                </a:solidFill>
              </a:rPr>
              <a:t> Body composition over the 12 weeks experiment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529940"/>
              </p:ext>
            </p:extLst>
          </p:nvPr>
        </p:nvGraphicFramePr>
        <p:xfrm>
          <a:off x="224562" y="997101"/>
          <a:ext cx="11695953" cy="42062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043990"/>
                <a:gridCol w="1147053"/>
                <a:gridCol w="1153403"/>
                <a:gridCol w="1232778"/>
                <a:gridCol w="1177215"/>
                <a:gridCol w="165978"/>
                <a:gridCol w="1147053"/>
                <a:gridCol w="1274053"/>
                <a:gridCol w="1177215"/>
                <a:gridCol w="1177215"/>
              </a:tblGrid>
              <a:tr h="943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Low-caloric diet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Orange juice (n = 39)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Control (n = 39)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0-wk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4-wk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8-wk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12-we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0-wk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4-wk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8-wk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12-wk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94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Body </a:t>
                      </a:r>
                      <a:r>
                        <a:rPr lang="en-US" sz="2200" dirty="0" smtClean="0">
                          <a:effectLst/>
                        </a:rPr>
                        <a:t>comp.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Body </a:t>
                      </a:r>
                      <a:r>
                        <a:rPr lang="en-US" sz="2200" dirty="0" err="1" smtClean="0">
                          <a:effectLst/>
                        </a:rPr>
                        <a:t>wt</a:t>
                      </a:r>
                      <a:r>
                        <a:rPr lang="en-US" sz="2200" dirty="0">
                          <a:effectLst/>
                        </a:rPr>
                        <a:t>, kg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± 12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±12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± 12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± 11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± 12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±12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± 12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± 11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</a:tr>
              <a:tr h="188685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BMI, kg/m</a:t>
                      </a:r>
                      <a:r>
                        <a:rPr lang="en-US" sz="2200" baseline="300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± 3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± 3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± 3 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± 3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± 4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± 3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± 3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± 3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</a:tr>
              <a:tr h="188685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Lean mass, kg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± 6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± 6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± 6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± 6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 ± 5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± 5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± 5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± 5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</a:tr>
              <a:tr h="188685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Fat mass, kg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± 10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 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 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</a:tr>
              <a:tr h="188685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Body fat, %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± 9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± 8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± 8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Waist, </a:t>
                      </a:r>
                      <a:r>
                        <a:rPr lang="en-US" sz="2200" dirty="0">
                          <a:effectLst/>
                        </a:rPr>
                        <a:t>cm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± 10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± 10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Hip, </a:t>
                      </a:r>
                      <a:r>
                        <a:rPr lang="en-US" sz="2200" dirty="0">
                          <a:effectLst/>
                        </a:rPr>
                        <a:t>cm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± 10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± 8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 ± 9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± 9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± 8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± 8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283027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waist/hip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± 0.1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 ±0.1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  ± 0.1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 ± 0.1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± 0.1</a:t>
                      </a:r>
                      <a:r>
                        <a:rPr lang="en-US" sz="20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 ± 0.1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 ± 0.1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 ± 0.1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0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319" y="6152073"/>
            <a:ext cx="10683240" cy="43688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Table </a:t>
            </a:r>
            <a:r>
              <a:rPr lang="en-US" sz="2800" b="1" dirty="0" smtClean="0">
                <a:solidFill>
                  <a:schemeClr val="tx1"/>
                </a:solidFill>
              </a:rPr>
              <a:t>3.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etabolic </a:t>
            </a:r>
            <a:r>
              <a:rPr lang="en-US" sz="2400" dirty="0">
                <a:solidFill>
                  <a:schemeClr val="tx1"/>
                </a:solidFill>
              </a:rPr>
              <a:t>biomarkers in both groups (Orange Juice and Control) during 12-weeks.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14</a:t>
            </a:fld>
            <a:endParaRPr lang="pt-BR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749958"/>
              </p:ext>
            </p:extLst>
          </p:nvPr>
        </p:nvGraphicFramePr>
        <p:xfrm>
          <a:off x="197400" y="400761"/>
          <a:ext cx="11788028" cy="567079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859840"/>
                <a:gridCol w="1235953"/>
                <a:gridCol w="1172453"/>
                <a:gridCol w="1172453"/>
                <a:gridCol w="1228015"/>
                <a:gridCol w="183440"/>
                <a:gridCol w="1235953"/>
                <a:gridCol w="1235953"/>
                <a:gridCol w="1235953"/>
                <a:gridCol w="1228015"/>
              </a:tblGrid>
              <a:tr h="943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Low-caloric diet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 juice (n = 39)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(n = 39)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0-week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4-week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8-week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12-week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0-week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4-week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8-week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12-week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943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Glucose, mg/</a:t>
                      </a:r>
                      <a:r>
                        <a:rPr lang="en-US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± 10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± 8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± 7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± 7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± 6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± 6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± 7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± 6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Insulin, µU/mL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± 6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± 5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± 4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± 4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± 6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± 7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± 5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± 6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283027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HOMA-IR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± 1.5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±1.2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±0.8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± 0.8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± 1.3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± 1.4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± 1.4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±1.1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283027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TC, mg/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±21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±21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±28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±20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A,d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 ± 30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± 30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± 28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± 28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283027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LDL-C, mg/dL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±27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±24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±26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± 18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± 27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± 23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±26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±27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HDL-C, mg/</a:t>
                      </a:r>
                      <a:r>
                        <a:rPr lang="en-US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± 8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± 8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± 9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± 10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± 11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± 10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± 10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± 10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Non-HDL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± 27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± 24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± 25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± 24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± 30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± 30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± 29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± 27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TG, </a:t>
                      </a: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</a:t>
                      </a:r>
                      <a:r>
                        <a:rPr lang="en-US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± 40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± 41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± 40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± 34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 ± 43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± 40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± 40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± 38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283027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hsCRP, mg/dL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0.5±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0.4±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±0.1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0.3±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0.5±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±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0.4±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0.4±0.1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Alcaline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± 18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± 15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± 16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± 18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± 18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± 16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± 15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± 15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AST, U/L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± 9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± 6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± 5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± 5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±7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± 6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± 6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± 6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ALT, U/L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± 8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± 8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± 8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± 9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± 9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± 10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± 9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± 7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GT, U/L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± 7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± 9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± 9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±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± 6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± 7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± 8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± 8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361432">
                <a:tc>
                  <a:txBody>
                    <a:bodyPr/>
                    <a:lstStyle/>
                    <a:p>
                      <a:pPr marL="11366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TAC, </a:t>
                      </a:r>
                      <a:r>
                        <a:rPr lang="en-US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±0.03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±0.04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±0.04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  <a:tab pos="380365" algn="ctr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	±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±0.08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± 0.08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± 0.05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±0.04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  <a:tr h="188685">
                <a:tc>
                  <a:txBody>
                    <a:bodyPr/>
                    <a:lstStyle/>
                    <a:p>
                      <a:pPr marL="0" marR="0" indent="857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[MDA</a:t>
                      </a: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</a:t>
                      </a:r>
                      <a:r>
                        <a:rPr lang="en-US" sz="18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±0.9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± 0.6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± 0.6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± 0.4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 ± 0.8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± 0.7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± 0.7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±0.5</a:t>
                      </a:r>
                      <a:r>
                        <a:rPr lang="en-US" sz="18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220" marR="282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9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616" y="5041900"/>
            <a:ext cx="498309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15</a:t>
            </a:fld>
            <a:endParaRPr lang="pt-B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34363"/>
              </p:ext>
            </p:extLst>
          </p:nvPr>
        </p:nvGraphicFramePr>
        <p:xfrm>
          <a:off x="672980" y="1279826"/>
          <a:ext cx="10602850" cy="389542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033713"/>
                <a:gridCol w="1950085"/>
                <a:gridCol w="1857248"/>
                <a:gridCol w="1842008"/>
                <a:gridCol w="1919796"/>
              </a:tblGrid>
              <a:tr h="3679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schedule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0-week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4-week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8-week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12-week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(n = 39)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817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Adiponectin (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6.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B,a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7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B,b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± 7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B,b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±</a:t>
                      </a:r>
                      <a:r>
                        <a:rPr lang="en-US" sz="2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B,b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9394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Leptin (ng/mL)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± 9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± 9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± 9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2731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IL-6 (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± 1.8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 ± 1.7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± 1.7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± 1.6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4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TNF-</a:t>
                      </a:r>
                      <a:r>
                        <a:rPr lang="pt-B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  ±2.4</a:t>
                      </a:r>
                      <a:r>
                        <a:rPr lang="en-US" sz="2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  ± 1.7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 ±1.7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 ±1.7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7645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 juice (n = 39)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822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Adiponectin (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A,a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200" b="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±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r>
                        <a:rPr lang="en-US" sz="22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200" b="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A,c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4319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Leptin (ng/mL)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 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22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6696">
                <a:tc>
                  <a:txBody>
                    <a:bodyPr/>
                    <a:lstStyle/>
                    <a:p>
                      <a:pPr marL="113030" marR="0" indent="-184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IL-6 (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± 2.6</a:t>
                      </a:r>
                      <a:r>
                        <a:rPr lang="en-US" sz="2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 ± 2.6</a:t>
                      </a:r>
                      <a:r>
                        <a:rPr lang="en-US" sz="2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 ± 1.6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± 2.0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0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TNF-</a:t>
                      </a:r>
                      <a:r>
                        <a:rPr lang="pt-B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  ±2.7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  ±2.1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  ± 2.0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 ±1.8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20" y="5517487"/>
            <a:ext cx="11224380" cy="43688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Table </a:t>
            </a:r>
            <a:r>
              <a:rPr lang="en-US" sz="2800" b="1" dirty="0" smtClean="0">
                <a:solidFill>
                  <a:schemeClr val="tx1"/>
                </a:solidFill>
              </a:rPr>
              <a:t>4.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Inflammatory biomarkers </a:t>
            </a:r>
            <a:r>
              <a:rPr lang="en-US" sz="2400" dirty="0">
                <a:solidFill>
                  <a:schemeClr val="tx1"/>
                </a:solidFill>
              </a:rPr>
              <a:t>in both groups (Orange Juice and Control) during 12-weeks.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941" y="562072"/>
            <a:ext cx="10387940" cy="70629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b="1" i="1" dirty="0">
                <a:solidFill>
                  <a:srgbClr val="C00000"/>
                </a:solidFill>
              </a:rPr>
              <a:t>Conclusion: </a:t>
            </a:r>
            <a:endParaRPr lang="pt-BR" sz="3600" i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6970" y="3117998"/>
            <a:ext cx="10716563" cy="32791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Improved the nutritional quality of the </a:t>
            </a:r>
            <a:r>
              <a:rPr lang="en-US" sz="2800" dirty="0" smtClean="0">
                <a:solidFill>
                  <a:schemeClr val="tx1"/>
                </a:solidFill>
              </a:rPr>
              <a:t>diet (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 </a:t>
            </a:r>
            <a:r>
              <a:rPr lang="en-US" sz="28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Vit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 C and </a:t>
            </a:r>
            <a:r>
              <a:rPr lang="en-US" sz="2800" dirty="0">
                <a:solidFill>
                  <a:schemeClr val="tx1"/>
                </a:solidFill>
                <a:sym typeface="Symbol" panose="05050102010706020507" pitchFamily="18" charset="2"/>
              </a:rPr>
              <a:t> 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Folate)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Improved biochemical  (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 LDL-C) </a:t>
            </a:r>
            <a:r>
              <a:rPr lang="en-US" sz="2800" dirty="0" smtClean="0">
                <a:solidFill>
                  <a:schemeClr val="tx1"/>
                </a:solidFill>
              </a:rPr>
              <a:t>and metabolic biomarkers (</a:t>
            </a:r>
            <a:r>
              <a:rPr lang="en-US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 IR and CRP)</a:t>
            </a:r>
            <a:r>
              <a:rPr lang="en-US" sz="2800" dirty="0" smtClean="0">
                <a:solidFill>
                  <a:schemeClr val="tx1"/>
                </a:solidFill>
              </a:rPr>
              <a:t>, without increasing </a:t>
            </a:r>
            <a:r>
              <a:rPr lang="en-US" sz="2800" dirty="0">
                <a:solidFill>
                  <a:schemeClr val="tx1"/>
                </a:solidFill>
              </a:rPr>
              <a:t>blood </a:t>
            </a:r>
            <a:r>
              <a:rPr lang="en-US" sz="2800" dirty="0" smtClean="0">
                <a:solidFill>
                  <a:schemeClr val="tx1"/>
                </a:solidFill>
              </a:rPr>
              <a:t>glucose;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OJ worked together with low-calorie diet for a sustained weight loss</a:t>
            </a:r>
            <a:endParaRPr lang="pt-BR" sz="2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1453" y="1171947"/>
            <a:ext cx="10387940" cy="79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i="1" dirty="0">
                <a:solidFill>
                  <a:schemeClr val="tx1"/>
                </a:solidFill>
              </a:rPr>
              <a:t>OJ combined with low caloric-diet:</a:t>
            </a:r>
            <a:endParaRPr lang="pt-BR" sz="3600" i="1" dirty="0"/>
          </a:p>
        </p:txBody>
      </p:sp>
      <p:pic>
        <p:nvPicPr>
          <p:cNvPr id="5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106" y="1831164"/>
            <a:ext cx="1710235" cy="1128280"/>
          </a:xfrm>
          <a:prstGeom prst="rect">
            <a:avLst/>
          </a:prstGeom>
        </p:spPr>
      </p:pic>
      <p:pic>
        <p:nvPicPr>
          <p:cNvPr id="6" name="Picture 4" descr="Image result for low caloric diet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9" y="1831164"/>
            <a:ext cx="1755655" cy="11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2428" y="1966774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5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2706" y="5498274"/>
            <a:ext cx="4347356" cy="77401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4800" b="1" i="1" dirty="0">
                <a:solidFill>
                  <a:schemeClr val="tx1"/>
                </a:solidFill>
                <a:latin typeface="AR BERKLEY" panose="02000000000000000000" pitchFamily="2" charset="0"/>
              </a:rPr>
              <a:t>Thank you</a:t>
            </a:r>
          </a:p>
        </p:txBody>
      </p:sp>
      <p:pic>
        <p:nvPicPr>
          <p:cNvPr id="18436" name="Picture 7" descr="http://www.rc.unesp.br/igce/saepeig/logos/AVVR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" y="517183"/>
            <a:ext cx="3799280" cy="154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300" y="355599"/>
            <a:ext cx="2625455" cy="486833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32752" y="2232265"/>
            <a:ext cx="8625840" cy="2629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b="1" dirty="0">
                <a:solidFill>
                  <a:schemeClr val="tx1"/>
                </a:solidFill>
              </a:rPr>
              <a:t>Moderate consumption of OJ provides nutritional and dietary benefits with no adverse impact on body weight, </a:t>
            </a:r>
            <a:r>
              <a:rPr lang="en-US" sz="3200" b="1" dirty="0" smtClean="0">
                <a:solidFill>
                  <a:schemeClr val="tx1"/>
                </a:solidFill>
              </a:rPr>
              <a:t>while </a:t>
            </a:r>
            <a:r>
              <a:rPr lang="en-US" sz="3200" b="1" dirty="0">
                <a:solidFill>
                  <a:schemeClr val="tx1"/>
                </a:solidFill>
              </a:rPr>
              <a:t>improves metabolic parameters in </a:t>
            </a:r>
            <a:r>
              <a:rPr lang="en-US" sz="3200" b="1" dirty="0" smtClean="0">
                <a:solidFill>
                  <a:schemeClr val="tx1"/>
                </a:solidFill>
              </a:rPr>
              <a:t>obese people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2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8180" y="1520096"/>
            <a:ext cx="4497220" cy="1949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Glucose intolerance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High Cholesterol and TG 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Hypertension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Systemic inflammation</a:t>
            </a:r>
          </a:p>
        </p:txBody>
      </p:sp>
      <p:sp>
        <p:nvSpPr>
          <p:cNvPr id="6" name="Retângulo 5"/>
          <p:cNvSpPr/>
          <p:nvPr/>
        </p:nvSpPr>
        <p:spPr>
          <a:xfrm>
            <a:off x="7304175" y="6101722"/>
            <a:ext cx="3273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Stoner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L.,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Cornwall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J, 2014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 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03" y="2885169"/>
            <a:ext cx="3189308" cy="224041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97698" y="1077776"/>
            <a:ext cx="45336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High adipose tissue stored </a:t>
            </a:r>
          </a:p>
          <a:p>
            <a:r>
              <a:rPr lang="en-US" sz="3200" i="1" dirty="0"/>
              <a:t>in Obesity:</a:t>
            </a:r>
          </a:p>
        </p:txBody>
      </p:sp>
      <p:sp>
        <p:nvSpPr>
          <p:cNvPr id="9" name="Seta para a Direita 8"/>
          <p:cNvSpPr/>
          <p:nvPr/>
        </p:nvSpPr>
        <p:spPr>
          <a:xfrm rot="20563042">
            <a:off x="3493692" y="2274457"/>
            <a:ext cx="3395382" cy="1443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</a:rPr>
              <a:t>Cluster of complications</a:t>
            </a:r>
          </a:p>
        </p:txBody>
      </p:sp>
      <p:sp>
        <p:nvSpPr>
          <p:cNvPr id="5" name="Down Arrow 4"/>
          <p:cNvSpPr/>
          <p:nvPr/>
        </p:nvSpPr>
        <p:spPr>
          <a:xfrm>
            <a:off x="8466012" y="3528737"/>
            <a:ext cx="950044" cy="102976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26901" y="4718570"/>
            <a:ext cx="3828267" cy="14026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CVD, Diabetes</a:t>
            </a:r>
          </a:p>
          <a:p>
            <a:r>
              <a:rPr lang="pt-BR" sz="2800" dirty="0">
                <a:solidFill>
                  <a:schemeClr val="tx1"/>
                </a:solidFill>
              </a:rPr>
              <a:t>Premature death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0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com Canto Diagonal Aparado 7"/>
          <p:cNvSpPr/>
          <p:nvPr/>
        </p:nvSpPr>
        <p:spPr>
          <a:xfrm>
            <a:off x="621203" y="2418439"/>
            <a:ext cx="4166743" cy="1224555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reduce the diet energy density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promote satiety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decrease caloric intake </a:t>
            </a:r>
          </a:p>
        </p:txBody>
      </p:sp>
      <p:sp>
        <p:nvSpPr>
          <p:cNvPr id="9" name="Retângulo com Canto Diagonal Aparado 8"/>
          <p:cNvSpPr/>
          <p:nvPr/>
        </p:nvSpPr>
        <p:spPr>
          <a:xfrm>
            <a:off x="3975374" y="621370"/>
            <a:ext cx="6123282" cy="10160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Diets rich in fruits and vegetables, 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0" name="Retângulo com Canto Diagonal Aparado 9"/>
          <p:cNvSpPr/>
          <p:nvPr/>
        </p:nvSpPr>
        <p:spPr>
          <a:xfrm>
            <a:off x="7238191" y="3030717"/>
            <a:ext cx="4375713" cy="1089089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Contribute to weight control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/>
                </a:solidFill>
              </a:rPr>
              <a:t> Regulate metabolic parameters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524005" y="924841"/>
            <a:ext cx="65" cy="2077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628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pt-BR" sz="1350" dirty="0">
              <a:latin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330062" y="5842817"/>
            <a:ext cx="3537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</a:rPr>
              <a:t>Giugliano, et al, 2006;</a:t>
            </a:r>
            <a:r>
              <a:rPr lang="pt-BR" dirty="0"/>
              <a:t> </a:t>
            </a:r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</a:rPr>
              <a:t>Tohill,2004.   </a:t>
            </a:r>
          </a:p>
        </p:txBody>
      </p:sp>
      <p:cxnSp>
        <p:nvCxnSpPr>
          <p:cNvPr id="3" name="Curved Connector 2"/>
          <p:cNvCxnSpPr>
            <a:stCxn id="9" idx="1"/>
            <a:endCxn id="10" idx="3"/>
          </p:cNvCxnSpPr>
          <p:nvPr/>
        </p:nvCxnSpPr>
        <p:spPr>
          <a:xfrm rot="16200000" flipH="1">
            <a:off x="7534858" y="1139526"/>
            <a:ext cx="1393347" cy="2389033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9" idx="1"/>
            <a:endCxn id="8" idx="3"/>
          </p:cNvCxnSpPr>
          <p:nvPr/>
        </p:nvCxnSpPr>
        <p:spPr>
          <a:xfrm rot="5400000">
            <a:off x="4480261" y="-138316"/>
            <a:ext cx="781069" cy="433244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36" idx="3"/>
            <a:endCxn id="10" idx="1"/>
          </p:cNvCxnSpPr>
          <p:nvPr/>
        </p:nvCxnSpPr>
        <p:spPr>
          <a:xfrm flipV="1">
            <a:off x="7509276" y="4119806"/>
            <a:ext cx="1916772" cy="1198300"/>
          </a:xfrm>
          <a:prstGeom prst="curvedConnector2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11"/>
          <p:cNvSpPr/>
          <p:nvPr/>
        </p:nvSpPr>
        <p:spPr>
          <a:xfrm>
            <a:off x="3691761" y="4424063"/>
            <a:ext cx="3817515" cy="17880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Fruits and their juices 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Nutrient-dense foods, providing vitamins, minerals, and bioactive compounds with relatively few calories </a:t>
            </a:r>
          </a:p>
        </p:txBody>
      </p:sp>
      <p:cxnSp>
        <p:nvCxnSpPr>
          <p:cNvPr id="57" name="Curved Connector 56"/>
          <p:cNvCxnSpPr>
            <a:stCxn id="9" idx="1"/>
            <a:endCxn id="36" idx="0"/>
          </p:cNvCxnSpPr>
          <p:nvPr/>
        </p:nvCxnSpPr>
        <p:spPr>
          <a:xfrm rot="5400000">
            <a:off x="4925421" y="2312468"/>
            <a:ext cx="2786693" cy="1436496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56200" y="1089797"/>
            <a:ext cx="3579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/>
              <a:t>plenty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</a:t>
            </a:r>
            <a:r>
              <a:rPr lang="pt-BR" sz="2400" b="1" dirty="0" err="1"/>
              <a:t>water</a:t>
            </a:r>
            <a:r>
              <a:rPr lang="pt-BR" sz="2400" b="1" dirty="0"/>
              <a:t> </a:t>
            </a:r>
            <a:r>
              <a:rPr lang="pt-BR" sz="2400" b="1" dirty="0" err="1"/>
              <a:t>and</a:t>
            </a:r>
            <a:r>
              <a:rPr lang="pt-BR" sz="2400" b="1" dirty="0"/>
              <a:t> </a:t>
            </a:r>
            <a:r>
              <a:rPr lang="pt-BR" sz="2400" b="1" dirty="0" err="1"/>
              <a:t>fibers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6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0" grpId="0"/>
      <p:bldP spid="3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840" y="925139"/>
            <a:ext cx="11409680" cy="48065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Emerging speculations: </a:t>
            </a:r>
            <a:endParaRPr lang="en-US" sz="3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Do the fruit </a:t>
            </a:r>
            <a:r>
              <a:rPr lang="en-US" sz="3000" dirty="0">
                <a:solidFill>
                  <a:schemeClr val="tx1"/>
                </a:solidFill>
              </a:rPr>
              <a:t>juices </a:t>
            </a:r>
            <a:r>
              <a:rPr lang="en-US" sz="3000" dirty="0" smtClean="0">
                <a:solidFill>
                  <a:schemeClr val="tx1"/>
                </a:solidFill>
              </a:rPr>
              <a:t>play a role in the obesity </a:t>
            </a:r>
            <a:r>
              <a:rPr lang="en-US" sz="3000" dirty="0">
                <a:solidFill>
                  <a:schemeClr val="tx1"/>
                </a:solidFill>
              </a:rPr>
              <a:t>epidemic, contributing to weight-gain in children and </a:t>
            </a:r>
            <a:r>
              <a:rPr lang="en-US" sz="3000" dirty="0" smtClean="0">
                <a:solidFill>
                  <a:schemeClr val="tx1"/>
                </a:solidFill>
              </a:rPr>
              <a:t>adults? </a:t>
            </a:r>
            <a:endParaRPr lang="en-US" sz="3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pt-BR" sz="1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pt-BR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Beverages containing fruit </a:t>
            </a:r>
            <a:r>
              <a:rPr lang="en-US" sz="3200" dirty="0">
                <a:solidFill>
                  <a:schemeClr val="tx1"/>
                </a:solidFill>
              </a:rPr>
              <a:t>juice </a:t>
            </a:r>
            <a:r>
              <a:rPr lang="en-US" sz="3200" dirty="0" smtClean="0">
                <a:solidFill>
                  <a:schemeClr val="tx1"/>
                </a:solidFill>
              </a:rPr>
              <a:t> X   </a:t>
            </a:r>
            <a:r>
              <a:rPr lang="en-US" sz="3200" dirty="0">
                <a:solidFill>
                  <a:schemeClr val="tx1"/>
                </a:solidFill>
              </a:rPr>
              <a:t>100% fruit juices 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Nutritional composition: </a:t>
            </a:r>
            <a:r>
              <a:rPr lang="en-US" sz="3200" dirty="0">
                <a:solidFill>
                  <a:schemeClr val="tx1"/>
                </a:solidFill>
              </a:rPr>
              <a:t>energy, sugars and bioactive compounds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different effects on body </a:t>
            </a:r>
            <a:r>
              <a:rPr lang="en-US" sz="3200" dirty="0">
                <a:solidFill>
                  <a:schemeClr val="tx1"/>
                </a:solidFill>
              </a:rPr>
              <a:t>composition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779073" y="2689524"/>
            <a:ext cx="2040916" cy="1277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80760" y="5901329"/>
            <a:ext cx="512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</a:rPr>
              <a:t>Rampersaud &amp;  Valim 2015;  Dourado &amp;  Cesar 2015, </a:t>
            </a:r>
          </a:p>
          <a:p>
            <a:pPr algn="ctr"/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</a:rPr>
              <a:t>Silveira, Dourado &amp;  Cesar, 2015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4463" y="2504858"/>
            <a:ext cx="423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ea typeface="Calibri" panose="020F0502020204030204" pitchFamily="34" charset="0"/>
              </a:rPr>
              <a:t>Shefferly 2016, Pan et al 2013,</a:t>
            </a:r>
            <a:r>
              <a:rPr lang="pt-BR" dirty="0"/>
              <a:t> Hyson 2015,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9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3036" y="659113"/>
            <a:ext cx="10593532" cy="3693226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3600" b="1" dirty="0">
                <a:solidFill>
                  <a:schemeClr val="tx1"/>
                </a:solidFill>
              </a:rPr>
              <a:t>Recent evidences: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3600" b="1" dirty="0">
                <a:solidFill>
                  <a:schemeClr val="tx1"/>
                </a:solidFill>
              </a:rPr>
              <a:t>daily consumption of OJ </a:t>
            </a:r>
            <a:r>
              <a:rPr lang="en-US" sz="3600" b="1" u="sng" dirty="0">
                <a:solidFill>
                  <a:schemeClr val="tx1"/>
                </a:solidFill>
              </a:rPr>
              <a:t>does not </a:t>
            </a:r>
            <a:r>
              <a:rPr lang="en-US" sz="3600" b="1" dirty="0">
                <a:solidFill>
                  <a:schemeClr val="tx1"/>
                </a:solidFill>
              </a:rPr>
              <a:t>contribute: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Tx/>
              <a:buSzTx/>
              <a:buAutoNum type="arabicParenR"/>
              <a:defRPr/>
            </a:pPr>
            <a:r>
              <a:rPr lang="en-US" sz="3200" dirty="0">
                <a:solidFill>
                  <a:schemeClr val="tx1"/>
                </a:solidFill>
              </a:rPr>
              <a:t>Adiposity or weight gain </a:t>
            </a:r>
            <a:r>
              <a:rPr lang="en-US" sz="2000" i="1" dirty="0">
                <a:solidFill>
                  <a:schemeClr val="tx1"/>
                </a:solidFill>
              </a:rPr>
              <a:t>[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Dourado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&amp; Cesar, 2015</a:t>
            </a:r>
            <a:r>
              <a:rPr lang="en-US" sz="2000" i="1" dirty="0">
                <a:solidFill>
                  <a:schemeClr val="tx1"/>
                </a:solidFill>
              </a:rPr>
              <a:t>]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Tx/>
              <a:buSzTx/>
              <a:buAutoNum type="arabicParenR"/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Tx/>
              <a:buSzTx/>
              <a:buAutoNum type="arabicParenR"/>
              <a:defRPr/>
            </a:pPr>
            <a:r>
              <a:rPr lang="en-US" sz="3200" dirty="0">
                <a:solidFill>
                  <a:schemeClr val="tx1"/>
                </a:solidFill>
              </a:rPr>
              <a:t>Insulin resistance and inflammation </a:t>
            </a:r>
            <a:r>
              <a:rPr lang="en-US" sz="2000" i="1" dirty="0">
                <a:solidFill>
                  <a:schemeClr val="tx1"/>
                </a:solidFill>
              </a:rPr>
              <a:t>[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Simpson &amp; Macdonald, 2016,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									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Silveira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et al, 2015</a:t>
            </a:r>
            <a:r>
              <a:rPr lang="en-US" sz="2000" i="1" dirty="0">
                <a:solidFill>
                  <a:schemeClr val="tx1"/>
                </a:solidFill>
              </a:rPr>
              <a:t>]</a:t>
            </a:r>
            <a:endParaRPr lang="en-US" sz="2800" i="1" dirty="0">
              <a:solidFill>
                <a:schemeClr val="tx1"/>
              </a:solidFill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arenR" startAt="3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Increasing c</a:t>
            </a:r>
            <a:r>
              <a:rPr lang="en-US" sz="3200" dirty="0" smtClean="0">
                <a:solidFill>
                  <a:schemeClr val="tx1"/>
                </a:solidFill>
              </a:rPr>
              <a:t>holesterol  </a:t>
            </a:r>
            <a:r>
              <a:rPr lang="en-US" sz="2000" i="1" dirty="0">
                <a:solidFill>
                  <a:schemeClr val="tx1"/>
                </a:solidFill>
              </a:rPr>
              <a:t>[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Aptekmann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&amp; Cesar, 2015</a:t>
            </a:r>
            <a:r>
              <a:rPr lang="en-US" sz="2000" i="1" dirty="0">
                <a:solidFill>
                  <a:schemeClr val="tx1"/>
                </a:solidFill>
              </a:rPr>
              <a:t>]</a:t>
            </a:r>
            <a:endParaRPr lang="pt-BR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12" y="4507095"/>
            <a:ext cx="1834301" cy="2262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3587" y="4821797"/>
            <a:ext cx="6473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Counteracting negative reports about the consumption of OJ.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9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79427" y="545556"/>
            <a:ext cx="8396288" cy="108704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Study proposal: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488" y="1425046"/>
            <a:ext cx="10820399" cy="49452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Obese Subjects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men </a:t>
            </a:r>
            <a:r>
              <a:rPr lang="en-US" sz="2400" dirty="0">
                <a:solidFill>
                  <a:schemeClr val="tx1"/>
                </a:solidFill>
              </a:rPr>
              <a:t>and women, apparently </a:t>
            </a:r>
            <a:r>
              <a:rPr lang="en-US" sz="2400" dirty="0" smtClean="0">
                <a:solidFill>
                  <a:schemeClr val="tx1"/>
                </a:solidFill>
              </a:rPr>
              <a:t>healthy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Eligibility </a:t>
            </a:r>
            <a:r>
              <a:rPr lang="en-US" sz="2400" dirty="0" smtClean="0">
                <a:solidFill>
                  <a:schemeClr val="tx1"/>
                </a:solidFill>
              </a:rPr>
              <a:t>criteria: </a:t>
            </a:r>
            <a:r>
              <a:rPr lang="en-US" sz="2400" dirty="0" smtClean="0">
                <a:solidFill>
                  <a:schemeClr val="tx1"/>
                </a:solidFill>
              </a:rPr>
              <a:t>30 </a:t>
            </a:r>
            <a:r>
              <a:rPr lang="en-US" sz="2400" dirty="0" smtClean="0">
                <a:solidFill>
                  <a:schemeClr val="tx1"/>
                </a:solidFill>
              </a:rPr>
              <a:t>≥ BMI ≤ 40 </a:t>
            </a:r>
            <a:r>
              <a:rPr lang="en-US" sz="2400" dirty="0" smtClean="0">
                <a:solidFill>
                  <a:schemeClr val="tx1"/>
                </a:solidFill>
              </a:rPr>
              <a:t>kg/m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</a:p>
          <a:p>
            <a:pPr>
              <a:lnSpc>
                <a:spcPct val="100000"/>
              </a:lnSpc>
            </a:pPr>
            <a:endParaRPr lang="en-US" sz="2400" baseline="30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Subjects </a:t>
            </a:r>
            <a:r>
              <a:rPr lang="en-US" sz="2800" b="1" dirty="0">
                <a:solidFill>
                  <a:schemeClr val="tx1"/>
                </a:solidFill>
              </a:rPr>
              <a:t>assigned to two groups: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chemeClr val="tx1"/>
                </a:solidFill>
              </a:rPr>
              <a:t>orange juice (OJ)” or “control” by a random-number generator program.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Treatment: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u="sng" dirty="0" smtClean="0">
                <a:solidFill>
                  <a:schemeClr val="tx1"/>
                </a:solidFill>
              </a:rPr>
              <a:t>Low-caloric diet (LCD)</a:t>
            </a:r>
            <a:r>
              <a:rPr lang="en-US" sz="2400" dirty="0" smtClean="0">
                <a:solidFill>
                  <a:schemeClr val="tx1"/>
                </a:solidFill>
              </a:rPr>
              <a:t>:  </a:t>
            </a:r>
            <a:r>
              <a:rPr lang="en-US" sz="2400" dirty="0" smtClean="0">
                <a:solidFill>
                  <a:schemeClr val="tx1"/>
                </a:solidFill>
              </a:rPr>
              <a:t>Personal </a:t>
            </a:r>
            <a:r>
              <a:rPr lang="en-US" sz="2400" dirty="0">
                <a:solidFill>
                  <a:schemeClr val="tx1"/>
                </a:solidFill>
              </a:rPr>
              <a:t>and balanced (DRI, 2006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Six meals/day (breakfast, morning snack, lunch, afternoon snack, dinner, supper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tx1"/>
                </a:solidFill>
              </a:rPr>
              <a:t>LCD + Orange </a:t>
            </a:r>
            <a:r>
              <a:rPr lang="en-US" sz="2400" u="sng" dirty="0">
                <a:solidFill>
                  <a:schemeClr val="tx1"/>
                </a:solidFill>
              </a:rPr>
              <a:t>juice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250mL OJ </a:t>
            </a:r>
            <a:r>
              <a:rPr lang="en-US" sz="2400" dirty="0">
                <a:solidFill>
                  <a:schemeClr val="tx1"/>
                </a:solidFill>
              </a:rPr>
              <a:t>morning snack + 250mL </a:t>
            </a:r>
            <a:r>
              <a:rPr lang="en-US" sz="2400" dirty="0" smtClean="0">
                <a:solidFill>
                  <a:schemeClr val="tx1"/>
                </a:solidFill>
              </a:rPr>
              <a:t>OJ afternoon </a:t>
            </a:r>
            <a:r>
              <a:rPr lang="en-US" sz="2400" dirty="0">
                <a:solidFill>
                  <a:schemeClr val="tx1"/>
                </a:solidFill>
              </a:rPr>
              <a:t>snack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842" y="3704994"/>
            <a:ext cx="1737941" cy="1146558"/>
          </a:xfrm>
          <a:prstGeom prst="rect">
            <a:avLst/>
          </a:prstGeom>
        </p:spPr>
      </p:pic>
      <p:pic>
        <p:nvPicPr>
          <p:cNvPr id="2052" name="Picture 4" descr="Image result for low caloric diet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57" y="1332777"/>
            <a:ext cx="2698011" cy="17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4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490" y="1198880"/>
            <a:ext cx="11011662" cy="44483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i="1" u="sng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5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89280"/>
          </a:xfrm>
        </p:spPr>
        <p:txBody>
          <a:bodyPr>
            <a:normAutofit fontScale="90000"/>
          </a:bodyPr>
          <a:lstStyle/>
          <a:p>
            <a:r>
              <a:rPr lang="pt-BR" b="1" dirty="0" err="1">
                <a:solidFill>
                  <a:schemeClr val="tx1"/>
                </a:solidFill>
              </a:rPr>
              <a:t>I</a:t>
            </a:r>
            <a:r>
              <a:rPr lang="pt-BR" b="1" dirty="0" err="1" smtClean="0">
                <a:solidFill>
                  <a:schemeClr val="tx1"/>
                </a:solidFill>
              </a:rPr>
              <a:t>nterventions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7</a:t>
            </a:fld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91490" y="1340813"/>
            <a:ext cx="10820399" cy="5080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chemeClr val="tx1"/>
                </a:solidFill>
              </a:rPr>
              <a:t>Trial </a:t>
            </a:r>
            <a:r>
              <a:rPr lang="en-US" sz="2400" b="1" i="1" dirty="0" smtClean="0">
                <a:solidFill>
                  <a:schemeClr val="tx1"/>
                </a:solidFill>
              </a:rPr>
              <a:t>design: </a:t>
            </a:r>
            <a:r>
              <a:rPr lang="en-US" sz="2400" dirty="0">
                <a:solidFill>
                  <a:schemeClr val="tx1"/>
                </a:solidFill>
              </a:rPr>
              <a:t>A 12-week, parallel group, randomized (block size), controlled </a:t>
            </a:r>
            <a:r>
              <a:rPr lang="en-US" sz="2400" dirty="0" smtClean="0">
                <a:solidFill>
                  <a:schemeClr val="tx1"/>
                </a:solidFill>
              </a:rPr>
              <a:t>trial, conducted at the </a:t>
            </a:r>
            <a:r>
              <a:rPr lang="en-US" sz="2400" dirty="0">
                <a:solidFill>
                  <a:schemeClr val="tx1"/>
                </a:solidFill>
              </a:rPr>
              <a:t>Pharmacy School, Sao Paulo State </a:t>
            </a:r>
            <a:r>
              <a:rPr lang="en-US" sz="2400" dirty="0" smtClean="0">
                <a:solidFill>
                  <a:schemeClr val="tx1"/>
                </a:solidFill>
              </a:rPr>
              <a:t>University, UNESP, </a:t>
            </a:r>
            <a:r>
              <a:rPr lang="en-US" sz="2400" dirty="0">
                <a:solidFill>
                  <a:schemeClr val="tx1"/>
                </a:solidFill>
              </a:rPr>
              <a:t>Brazil.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Body </a:t>
            </a:r>
            <a:r>
              <a:rPr lang="en-US" sz="2400" dirty="0">
                <a:solidFill>
                  <a:schemeClr val="tx1"/>
                </a:solidFill>
              </a:rPr>
              <a:t>composition measurements were collected </a:t>
            </a:r>
            <a:r>
              <a:rPr lang="en-US" sz="2400" dirty="0" smtClean="0">
                <a:solidFill>
                  <a:schemeClr val="tx1"/>
                </a:solidFill>
              </a:rPr>
              <a:t>monthly.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lood </a:t>
            </a:r>
            <a:r>
              <a:rPr lang="en-US" sz="2400" dirty="0">
                <a:solidFill>
                  <a:schemeClr val="tx1"/>
                </a:solidFill>
              </a:rPr>
              <a:t>samples and dietary </a:t>
            </a:r>
            <a:r>
              <a:rPr lang="en-US" sz="2400" dirty="0" smtClean="0">
                <a:solidFill>
                  <a:schemeClr val="tx1"/>
                </a:solidFill>
              </a:rPr>
              <a:t>questionnaires:  </a:t>
            </a:r>
            <a:r>
              <a:rPr lang="en-US" sz="2400" dirty="0">
                <a:solidFill>
                  <a:schemeClr val="tx1"/>
                </a:solidFill>
              </a:rPr>
              <a:t>collected every two weeks (Figure 1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5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Primary endpoint: </a:t>
            </a:r>
            <a:r>
              <a:rPr lang="en-US" sz="2400" dirty="0" smtClean="0">
                <a:solidFill>
                  <a:schemeClr val="tx1"/>
                </a:solidFill>
              </a:rPr>
              <a:t>Reduction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weight-loss </a:t>
            </a:r>
            <a:r>
              <a:rPr lang="en-US" sz="2400" dirty="0">
                <a:solidFill>
                  <a:schemeClr val="tx1"/>
                </a:solidFill>
              </a:rPr>
              <a:t>by 5% between to initial and final body </a:t>
            </a:r>
            <a:r>
              <a:rPr lang="en-US" sz="2400" dirty="0" smtClean="0">
                <a:solidFill>
                  <a:schemeClr val="tx1"/>
                </a:solidFill>
              </a:rPr>
              <a:t>weight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Secondary endpoint: </a:t>
            </a:r>
            <a:r>
              <a:rPr lang="en-US" sz="2400" dirty="0" smtClean="0">
                <a:solidFill>
                  <a:schemeClr val="tx1"/>
                </a:solidFill>
              </a:rPr>
              <a:t>modification </a:t>
            </a:r>
            <a:r>
              <a:rPr lang="en-US" sz="2400" dirty="0">
                <a:solidFill>
                  <a:schemeClr val="tx1"/>
                </a:solidFill>
              </a:rPr>
              <a:t>of the levels of </a:t>
            </a:r>
            <a:r>
              <a:rPr lang="en-US" sz="2400" dirty="0" smtClean="0">
                <a:solidFill>
                  <a:schemeClr val="tx1"/>
                </a:solidFill>
              </a:rPr>
              <a:t>biomarkers related to obesity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Ethics </a:t>
            </a:r>
            <a:r>
              <a:rPr lang="en-US" sz="2400" dirty="0">
                <a:solidFill>
                  <a:schemeClr val="tx1"/>
                </a:solidFill>
              </a:rPr>
              <a:t>Board of Pharmacy School, UNESP, approved the study </a:t>
            </a:r>
            <a:r>
              <a:rPr lang="en-US" sz="2400" dirty="0" smtClean="0">
                <a:solidFill>
                  <a:schemeClr val="tx1"/>
                </a:solidFill>
              </a:rPr>
              <a:t>(#1.241.033</a:t>
            </a:r>
            <a:r>
              <a:rPr lang="en-US" sz="2400" dirty="0">
                <a:solidFill>
                  <a:schemeClr val="tx1"/>
                </a:solidFill>
              </a:rPr>
              <a:t>).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All </a:t>
            </a:r>
            <a:r>
              <a:rPr lang="en-US" sz="2400" dirty="0">
                <a:solidFill>
                  <a:schemeClr val="tx1"/>
                </a:solidFill>
              </a:rPr>
              <a:t>participants provided written informed consent. 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5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5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8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63" y="1043985"/>
            <a:ext cx="10055618" cy="5656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2764" y="434476"/>
            <a:ext cx="1038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clinical study has been declared to the website ClinicalTrials.com under the </a:t>
            </a:r>
            <a:r>
              <a:rPr lang="en-US" sz="2000" dirty="0" smtClean="0"/>
              <a:t># NCT02914249.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02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3778780" y="1100880"/>
            <a:ext cx="38909" cy="52788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5114" y="1615440"/>
            <a:ext cx="109452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50770" y="1896441"/>
            <a:ext cx="1800194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>
                <a:latin typeface="Arial"/>
                <a:cs typeface="Arial"/>
              </a:rPr>
              <a:t>Screening</a:t>
            </a:r>
            <a:endParaRPr lang="pt-BR" sz="1600" dirty="0" smtClean="0">
              <a:latin typeface="Arial"/>
              <a:cs typeface="Arial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September </a:t>
            </a:r>
            <a:r>
              <a:rPr lang="en-US" sz="1600" dirty="0" smtClean="0">
                <a:solidFill>
                  <a:srgbClr val="FF0000"/>
                </a:solidFill>
              </a:rPr>
              <a:t>8, 2015</a:t>
            </a:r>
            <a:r>
              <a:rPr lang="pt-BR" sz="1600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endParaRPr lang="pt-BR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1936328" y="2513378"/>
            <a:ext cx="0" cy="34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3366" y="4725197"/>
            <a:ext cx="2432281" cy="364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/>
                <a:cs typeface="Arial"/>
              </a:rPr>
              <a:t>Informed Consent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44154" y="3541441"/>
            <a:ext cx="3037487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Anthropometric measurements 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Clinical History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Dietetic History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1936328" y="4372438"/>
            <a:ext cx="0" cy="34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72717" y="2875284"/>
            <a:ext cx="2427454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/>
                <a:cs typeface="Arial"/>
              </a:rPr>
              <a:t>Volunteers (</a:t>
            </a:r>
            <a:r>
              <a:rPr lang="pt-BR" sz="1600" dirty="0" smtClean="0">
                <a:latin typeface="Arial"/>
                <a:cs typeface="Arial"/>
              </a:rPr>
              <a:t>n=190)</a:t>
            </a:r>
            <a:endParaRPr lang="pt-BR" sz="1600" dirty="0">
              <a:latin typeface="Arial"/>
              <a:cs typeface="Arial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4490779" y="3111253"/>
            <a:ext cx="1236382" cy="364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/>
                <a:cs typeface="Arial"/>
              </a:rPr>
              <a:t>Week 0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9444974" y="3111253"/>
            <a:ext cx="1250417" cy="364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/>
                <a:cs typeface="Arial"/>
              </a:rPr>
              <a:t>Week 12</a:t>
            </a:r>
          </a:p>
        </p:txBody>
      </p:sp>
      <p:sp>
        <p:nvSpPr>
          <p:cNvPr id="63" name="Chave esquerda 62"/>
          <p:cNvSpPr/>
          <p:nvPr/>
        </p:nvSpPr>
        <p:spPr>
          <a:xfrm rot="5400000">
            <a:off x="7435047" y="569195"/>
            <a:ext cx="237198" cy="4808460"/>
          </a:xfrm>
          <a:prstGeom prst="leftBrace">
            <a:avLst>
              <a:gd name="adj1" fmla="val 8333"/>
              <a:gd name="adj2" fmla="val 494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825">
              <a:latin typeface="Arial"/>
              <a:cs typeface="Arial"/>
            </a:endParaRPr>
          </a:p>
        </p:txBody>
      </p:sp>
      <p:cxnSp>
        <p:nvCxnSpPr>
          <p:cNvPr id="64" name="Conector de seta reta 63"/>
          <p:cNvCxnSpPr/>
          <p:nvPr/>
        </p:nvCxnSpPr>
        <p:spPr>
          <a:xfrm>
            <a:off x="5149416" y="3475028"/>
            <a:ext cx="0" cy="34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/>
          <p:nvPr/>
        </p:nvCxnSpPr>
        <p:spPr>
          <a:xfrm>
            <a:off x="6858648" y="3456000"/>
            <a:ext cx="0" cy="34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>
            <a:off x="9957877" y="3456000"/>
            <a:ext cx="0" cy="34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4435879" y="3844908"/>
            <a:ext cx="1473930" cy="3317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/>
                <a:cs typeface="Arial"/>
              </a:rPr>
              <a:t>Baseline 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4011866" y="4538656"/>
            <a:ext cx="2310417" cy="18411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Body composition</a:t>
            </a:r>
          </a:p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Blood collection</a:t>
            </a:r>
          </a:p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Dietary prescription and recomemendations</a:t>
            </a:r>
          </a:p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Assessment 3-d records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6620401" y="3830652"/>
            <a:ext cx="2074437" cy="3317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/>
                <a:cs typeface="Arial"/>
              </a:rPr>
              <a:t>Follow-up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6783714" y="4522759"/>
            <a:ext cx="1828800" cy="149279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Supervision</a:t>
            </a:r>
          </a:p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Body composition</a:t>
            </a:r>
          </a:p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Blood collection</a:t>
            </a:r>
          </a:p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Checking meals</a:t>
            </a:r>
          </a:p>
        </p:txBody>
      </p:sp>
      <p:sp>
        <p:nvSpPr>
          <p:cNvPr id="81" name="CaixaDeTexto 80"/>
          <p:cNvSpPr txBox="1"/>
          <p:nvPr/>
        </p:nvSpPr>
        <p:spPr>
          <a:xfrm>
            <a:off x="9097013" y="3833592"/>
            <a:ext cx="1667090" cy="3317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"/>
                <a:cs typeface="Arial"/>
              </a:rPr>
              <a:t>End of the study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9013286" y="4522759"/>
            <a:ext cx="2113792" cy="11444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Body composition</a:t>
            </a:r>
          </a:p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Blood collection</a:t>
            </a:r>
          </a:p>
          <a:p>
            <a:pPr marL="128558" indent="-12855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/>
                <a:cs typeface="Arial"/>
              </a:rPr>
              <a:t>Checking meals</a:t>
            </a:r>
          </a:p>
        </p:txBody>
      </p:sp>
      <p:sp>
        <p:nvSpPr>
          <p:cNvPr id="32" name="CaixaDeTexto 60"/>
          <p:cNvSpPr txBox="1"/>
          <p:nvPr/>
        </p:nvSpPr>
        <p:spPr>
          <a:xfrm>
            <a:off x="4781657" y="1818158"/>
            <a:ext cx="5594244" cy="10033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October 8, </a:t>
            </a:r>
            <a:r>
              <a:rPr lang="en-US" sz="1600" dirty="0" smtClean="0">
                <a:solidFill>
                  <a:srgbClr val="FF0000"/>
                </a:solidFill>
              </a:rPr>
              <a:t>2015 -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 Groups (n=88)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1) </a:t>
            </a:r>
            <a:r>
              <a:rPr lang="en-US" sz="1600" b="1" dirty="0" smtClean="0">
                <a:latin typeface="Arial"/>
                <a:cs typeface="Arial"/>
                <a:sym typeface="Wingdings"/>
              </a:rPr>
              <a:t>Control:</a:t>
            </a:r>
            <a:r>
              <a:rPr lang="en-US" sz="1600" dirty="0" smtClean="0">
                <a:latin typeface="Arial"/>
                <a:cs typeface="Arial"/>
                <a:sym typeface="Wingdings"/>
              </a:rPr>
              <a:t> Low caloric-diet </a:t>
            </a:r>
            <a:r>
              <a:rPr lang="en-US" sz="2000" dirty="0" smtClean="0"/>
              <a:t>(n=39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2) </a:t>
            </a:r>
            <a:r>
              <a:rPr lang="en-US" sz="1600" b="1" dirty="0" smtClean="0">
                <a:latin typeface="Arial"/>
                <a:cs typeface="Arial"/>
              </a:rPr>
              <a:t>Orange juice:  </a:t>
            </a:r>
            <a:r>
              <a:rPr lang="en-US" sz="1600" dirty="0" smtClean="0">
                <a:latin typeface="Arial"/>
                <a:cs typeface="Arial"/>
              </a:rPr>
              <a:t>Low caloric-diet + Orange </a:t>
            </a:r>
            <a:r>
              <a:rPr lang="en-US" sz="1600" dirty="0" smtClean="0"/>
              <a:t>Juice</a:t>
            </a:r>
            <a:r>
              <a:rPr lang="en-US" sz="1600" dirty="0" smtClean="0">
                <a:latin typeface="Arial"/>
                <a:cs typeface="Arial"/>
              </a:rPr>
              <a:t> (n=39)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3" name="CaixaDeTexto 58"/>
          <p:cNvSpPr txBox="1"/>
          <p:nvPr/>
        </p:nvSpPr>
        <p:spPr>
          <a:xfrm>
            <a:off x="6240457" y="3128583"/>
            <a:ext cx="1236382" cy="364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/>
                <a:cs typeface="Arial"/>
              </a:rPr>
              <a:t>Week 4</a:t>
            </a:r>
          </a:p>
        </p:txBody>
      </p:sp>
      <p:sp>
        <p:nvSpPr>
          <p:cNvPr id="34" name="CaixaDeTexto 58"/>
          <p:cNvSpPr txBox="1"/>
          <p:nvPr/>
        </p:nvSpPr>
        <p:spPr>
          <a:xfrm>
            <a:off x="7871310" y="3122692"/>
            <a:ext cx="1236382" cy="364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/>
                <a:cs typeface="Arial"/>
              </a:rPr>
              <a:t>Week 8</a:t>
            </a:r>
          </a:p>
        </p:txBody>
      </p:sp>
      <p:cxnSp>
        <p:nvCxnSpPr>
          <p:cNvPr id="36" name="Conector de seta reta 63"/>
          <p:cNvCxnSpPr/>
          <p:nvPr/>
        </p:nvCxnSpPr>
        <p:spPr>
          <a:xfrm>
            <a:off x="8513929" y="3475028"/>
            <a:ext cx="0" cy="34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de seta reta 63"/>
          <p:cNvCxnSpPr/>
          <p:nvPr/>
        </p:nvCxnSpPr>
        <p:spPr>
          <a:xfrm>
            <a:off x="5149416" y="4176640"/>
            <a:ext cx="0" cy="34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de seta reta 63"/>
          <p:cNvCxnSpPr/>
          <p:nvPr/>
        </p:nvCxnSpPr>
        <p:spPr>
          <a:xfrm>
            <a:off x="7657620" y="4148177"/>
            <a:ext cx="0" cy="34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de seta reta 63"/>
          <p:cNvCxnSpPr/>
          <p:nvPr/>
        </p:nvCxnSpPr>
        <p:spPr>
          <a:xfrm>
            <a:off x="9957877" y="4148177"/>
            <a:ext cx="0" cy="34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de seta reta 5"/>
          <p:cNvCxnSpPr/>
          <p:nvPr/>
        </p:nvCxnSpPr>
        <p:spPr>
          <a:xfrm>
            <a:off x="1936328" y="3206760"/>
            <a:ext cx="0" cy="34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8157" y="1071025"/>
            <a:ext cx="26090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(4 weeks)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50770" y="407305"/>
            <a:ext cx="5537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</a:t>
            </a:r>
            <a:r>
              <a:rPr lang="pt-BR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Trial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esign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# NCT02914249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6033" y="1047786"/>
            <a:ext cx="30083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Step 2 (12 weeks)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4716-47FA-4635-B60E-CF08BDAE28D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9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2982</TotalTime>
  <Words>2443</Words>
  <Application>Microsoft Office PowerPoint</Application>
  <PresentationFormat>Widescreen</PresentationFormat>
  <Paragraphs>587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 BERKLEY</vt:lpstr>
      <vt:lpstr>Arial</vt:lpstr>
      <vt:lpstr>Calibri</vt:lpstr>
      <vt:lpstr>Corbel</vt:lpstr>
      <vt:lpstr>Symbol</vt:lpstr>
      <vt:lpstr>Times New Roman</vt:lpstr>
      <vt:lpstr>Wingdings</vt:lpstr>
      <vt:lpstr>Basis</vt:lpstr>
      <vt:lpstr>Orange juice in association to low-caloric diet contributes to weight-loss and glucose metabolism  </vt:lpstr>
      <vt:lpstr>PowerPoint Presentation</vt:lpstr>
      <vt:lpstr>PowerPoint Presentation</vt:lpstr>
      <vt:lpstr>PowerPoint Presentation</vt:lpstr>
      <vt:lpstr>PowerPoint Presentation</vt:lpstr>
      <vt:lpstr>Study proposal: </vt:lpstr>
      <vt:lpstr>Interventions</vt:lpstr>
      <vt:lpstr>PowerPoint Presentation</vt:lpstr>
      <vt:lpstr>PowerPoint Presentation</vt:lpstr>
      <vt:lpstr>PowerPoint Presentation</vt:lpstr>
      <vt:lpstr>PowerPoint Presentation</vt:lpstr>
      <vt:lpstr>Table 1. Baseline characteristics of the subjects</vt:lpstr>
      <vt:lpstr>Table 2. Body composition over the 12 weeks experiment</vt:lpstr>
      <vt:lpstr>Table 3. Metabolic biomarkers in both groups (Orange Juice and Control) during 12-weeks. </vt:lpstr>
      <vt:lpstr>Table 4. Inflammatory biomarkers in both groups (Orange Juice and Control) during 12-weeks. </vt:lpstr>
      <vt:lpstr>Conclusion: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JUICE IN ASSOCIATION TO LOW-CALORIC DIET CONTRIBUTES TO WEIGHT-LOSS AND GLUCOSE METABOLISM</dc:title>
  <dc:creator>Carolina</dc:creator>
  <cp:lastModifiedBy>Thais Cesar</cp:lastModifiedBy>
  <cp:revision>210</cp:revision>
  <dcterms:created xsi:type="dcterms:W3CDTF">2016-09-01T17:51:08Z</dcterms:created>
  <dcterms:modified xsi:type="dcterms:W3CDTF">2016-10-11T08:15:55Z</dcterms:modified>
</cp:coreProperties>
</file>