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0" r:id="rId4"/>
    <p:sldId id="258" r:id="rId5"/>
    <p:sldId id="262" r:id="rId6"/>
    <p:sldId id="261" r:id="rId7"/>
    <p:sldId id="263" r:id="rId8"/>
    <p:sldId id="266" r:id="rId9"/>
    <p:sldId id="289" r:id="rId10"/>
    <p:sldId id="288" r:id="rId11"/>
    <p:sldId id="264" r:id="rId12"/>
    <p:sldId id="282" r:id="rId13"/>
    <p:sldId id="283" r:id="rId14"/>
    <p:sldId id="265" r:id="rId15"/>
    <p:sldId id="284" r:id="rId16"/>
    <p:sldId id="267" r:id="rId17"/>
    <p:sldId id="268" r:id="rId18"/>
    <p:sldId id="273" r:id="rId19"/>
    <p:sldId id="269" r:id="rId20"/>
    <p:sldId id="270" r:id="rId21"/>
    <p:sldId id="271" r:id="rId22"/>
    <p:sldId id="274" r:id="rId23"/>
    <p:sldId id="272" r:id="rId24"/>
    <p:sldId id="275" r:id="rId25"/>
    <p:sldId id="285" r:id="rId26"/>
    <p:sldId id="280" r:id="rId27"/>
    <p:sldId id="281" r:id="rId28"/>
    <p:sldId id="279" r:id="rId29"/>
    <p:sldId id="277" r:id="rId30"/>
    <p:sldId id="287" r:id="rId31"/>
    <p:sldId id="286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9" autoAdjust="0"/>
    <p:restoredTop sz="95086" autoAdjust="0"/>
  </p:normalViewPr>
  <p:slideViewPr>
    <p:cSldViewPr>
      <p:cViewPr>
        <p:scale>
          <a:sx n="98" d="100"/>
          <a:sy n="98" d="100"/>
        </p:scale>
        <p:origin x="-67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1728-003F-486B-A99E-5A093D0C9532}" type="datetimeFigureOut">
              <a:rPr lang="en-GB" smtClean="0"/>
              <a:pPr/>
              <a:t>05/08/2015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BAB7-A89E-422C-9E32-3B3606BD6E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A301DA-A0FB-483A-B635-027E3C1D2E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91865-A816-4070-97B0-A4B15CBB7351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Do not change background, font or font colours.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Insert duplicate slide to retain format of body copy slides. Do not change background, font or font colours.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Insert duplicate slide to retain format of body copy slides. Do not change background, font or font colours.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30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31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478A-63C5-47F8-8B80-5C218FCFF53A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Insert duplicate slide to retain format of body copy slides. Do not change background, font or font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4552FE-E65C-4ABE-A430-C3CEC1606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C2A1-C766-427E-9B8E-B1D72B431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4641-B768-4537-99D9-94173D8EB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45C2C-A050-4FFA-9AC9-22F4D26A7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E4F18-9FFC-42BA-94DB-5A72346B8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B340-25E9-4FFE-9DB1-B219FA8B0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A94F3-EAFB-4CCD-9DCE-6AD2EF083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DF0E-8A05-447A-8860-86C8DD9D6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AF4A8-EF42-4475-B40B-85EB42F6E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0C1C-2096-47A3-8A52-92CED7BA9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A2E2-61E9-40C5-A0FB-535B58488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34D0A5EB-B79F-4B93-9EC5-EBC0195F09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ved=0CAcQjRw&amp;url=https://commons.wikimedia.org/wiki/File:Uk_map.png&amp;ei=CTqVVawvhthTurixsAI&amp;bvm=bv.96952980,d.bGg&amp;psig=AFQjCNGrWCDwlBy6KxW8mLkArdPSSo8ILg&amp;ust=14359293346454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co.uk/url?sa=i&amp;rct=j&amp;q=&amp;esrc=s&amp;frm=1&amp;source=images&amp;cd=&amp;cad=rja&amp;uact=8&amp;ved=0CAcQjRw&amp;url=http://chinaglass.en.made-in-china.com/product-group/vqkQKHMVETrZ/moulded-glass-vial-for-injection-catalog-1.html&amp;ei=ozDaVIy5B4urUd70gJgH&amp;bvm=bv.85464276,d.d24&amp;psig=AFQjCNFOfuH0eiP3DJLp4b9ij_TAHbLumQ&amp;ust=142367182969668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.uk/url?sa=i&amp;rct=j&amp;q=&amp;esrc=s&amp;frm=1&amp;source=images&amp;cd=&amp;cad=rja&amp;uact=8&amp;ved=0CAcQjRw&amp;url=http://www.haoranbio.com/ProductDetails-652522.aspx&amp;ei=PSvaVIGdOIOtUfKuhLgE&amp;bvm=bv.85464276,d.d24&amp;psig=AFQjCNFE_EZOyLxSf821ip66v6RPeyIrvw&amp;ust=1423670458700267" TargetMode="Externa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ka-vmd.defra.gov.uk/VRC/pdf/PositionPaper_Phenylbutazon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708920"/>
            <a:ext cx="7772400" cy="1368152"/>
          </a:xfrm>
        </p:spPr>
        <p:txBody>
          <a:bodyPr/>
          <a:lstStyle/>
          <a:p>
            <a:r>
              <a:rPr lang="en-US" sz="3200" dirty="0" smtClean="0"/>
              <a:t>Production of antisera to phenylbutazone and oxyphenylbutazone for use in immunochemical detection assays</a:t>
            </a:r>
            <a:endParaRPr lang="en-US" sz="3200" dirty="0">
              <a:latin typeface="Trebuchet MS" pitchFamily="1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653136"/>
            <a:ext cx="7772400" cy="1752600"/>
          </a:xfrm>
        </p:spPr>
        <p:txBody>
          <a:bodyPr/>
          <a:lstStyle/>
          <a:p>
            <a:pPr algn="l"/>
            <a:r>
              <a:rPr lang="en-US" sz="2000" dirty="0" smtClean="0">
                <a:latin typeface="Trebuchet MS" pitchFamily="1" charset="0"/>
              </a:rPr>
              <a:t>Terry Fodey, </a:t>
            </a:r>
          </a:p>
          <a:p>
            <a:pPr algn="l"/>
            <a:r>
              <a:rPr lang="en-US" sz="2000" dirty="0" smtClean="0">
                <a:latin typeface="Trebuchet MS" pitchFamily="1" charset="0"/>
              </a:rPr>
              <a:t>Chemical Surveillance Branch,</a:t>
            </a:r>
          </a:p>
          <a:p>
            <a:pPr algn="l"/>
            <a:r>
              <a:rPr lang="en-US" sz="2000" dirty="0" smtClean="0">
                <a:latin typeface="Trebuchet MS" pitchFamily="1" charset="0"/>
              </a:rPr>
              <a:t>Veterinary Sciences Division,</a:t>
            </a:r>
          </a:p>
          <a:p>
            <a:pPr algn="l"/>
            <a:r>
              <a:rPr lang="en-US" sz="2000" dirty="0" smtClean="0">
                <a:latin typeface="Trebuchet MS" pitchFamily="1" charset="0"/>
              </a:rPr>
              <a:t>Agri-Food and Biosciences Institute, Belfast, UK</a:t>
            </a:r>
          </a:p>
          <a:p>
            <a:pPr algn="l"/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European Commission Press Release</a:t>
            </a:r>
            <a:b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</a:br>
            <a:r>
              <a:rPr lang="en-US" sz="1800" dirty="0" smtClean="0">
                <a:solidFill>
                  <a:schemeClr val="hlink"/>
                </a:solidFill>
                <a:latin typeface="Trebuchet MS" pitchFamily="1" charset="0"/>
              </a:rPr>
              <a:t>Brussels, 12 September 2014</a:t>
            </a:r>
            <a:endParaRPr lang="en-US" sz="18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536504"/>
          </a:xfrm>
        </p:spPr>
        <p:txBody>
          <a:bodyPr/>
          <a:lstStyle/>
          <a:p>
            <a:endParaRPr lang="en-GB" sz="9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GB" sz="1400" b="1" dirty="0" smtClean="0">
                <a:latin typeface="Trebuchet MS" pitchFamily="34" charset="0"/>
              </a:rPr>
              <a:t>Main elements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With nearly 7 million </a:t>
            </a:r>
            <a:r>
              <a:rPr lang="en-GB" sz="1400" dirty="0" err="1" smtClean="0">
                <a:latin typeface="Trebuchet MS" pitchFamily="34" charset="0"/>
              </a:rPr>
              <a:t>equidae</a:t>
            </a:r>
            <a:r>
              <a:rPr lang="en-GB" sz="1400" dirty="0" smtClean="0">
                <a:latin typeface="Trebuchet MS" pitchFamily="34" charset="0"/>
              </a:rPr>
              <a:t> in Europe, the revised rules will require foals to be issued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with a single passport having a unique identification number, before their first birthday.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The passport also serves as a medical record and will serve the horse over its lifetime. All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horses born after 1 July 2009 will need to be micro-chipped. Technical security features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aimed at reducing the risk of falsified passports have also been put in place.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The introduction of a compulsory centralised database in all Member States will assist the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competent authorities to better control the issuance of the passports by different passport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issuing bodies. It will also substantially simplify, for the keepers, the procedures for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updating the identification data in both the passport and the database of the issuing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bodies.</a:t>
            </a:r>
          </a:p>
          <a:p>
            <a:pPr>
              <a:buNone/>
            </a:pPr>
            <a:endParaRPr lang="en-GB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GB" sz="1400" b="1" dirty="0" smtClean="0">
                <a:latin typeface="Trebuchet MS" pitchFamily="34" charset="0"/>
              </a:rPr>
              <a:t>Next steps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The Regulation will apply from 1 January 2016. However, EU countries not already having</a:t>
            </a:r>
          </a:p>
          <a:p>
            <a:pPr>
              <a:buNone/>
            </a:pPr>
            <a:r>
              <a:rPr lang="en-GB" sz="1400" dirty="0" smtClean="0">
                <a:latin typeface="Trebuchet MS" pitchFamily="34" charset="0"/>
              </a:rPr>
              <a:t>a centralised database will have until 1 July 2016 to put one in place.</a:t>
            </a:r>
            <a:endParaRPr lang="en-GB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Residue sources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Feeding vessels can be contaminated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Untreated animals can become contaminated from treated ones 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Fraudulent use of horsemeat as a substitute for beef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Uninformed use of drug 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Illegal use of drug  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5911776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Trebuchet MS" pitchFamily="34" charset="0"/>
              </a:rPr>
              <a:t>Fodey, T. L., Smyth, W.G., Barnes, P., Traynor, I.M., Kennedy, D.G., Crooks, S.R.H. (2015) Investigation into sources of contamination of cattle with phenylbutazone. </a:t>
            </a:r>
            <a:r>
              <a:rPr lang="en-GB" sz="1400" i="1" dirty="0" smtClean="0">
                <a:solidFill>
                  <a:srgbClr val="0070C0"/>
                </a:solidFill>
                <a:latin typeface="Trebuchet MS" pitchFamily="34" charset="0"/>
              </a:rPr>
              <a:t>Veterinary Record</a:t>
            </a:r>
            <a:r>
              <a:rPr lang="en-GB" sz="1400" dirty="0" smtClean="0">
                <a:solidFill>
                  <a:srgbClr val="0070C0"/>
                </a:solidFill>
                <a:latin typeface="Trebuchet MS" pitchFamily="34" charset="0"/>
              </a:rPr>
              <a:t> 176(3) 74-76</a:t>
            </a:r>
            <a:endParaRPr lang="en-GB" sz="14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1109886"/>
            <a:ext cx="7164288" cy="5733256"/>
            <a:chOff x="1979712" y="0"/>
            <a:chExt cx="7164288" cy="5733256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220" y="0"/>
              <a:ext cx="7020780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1979712" y="0"/>
              <a:ext cx="7164288" cy="476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79712" y="5373216"/>
              <a:ext cx="7164288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79712" y="476672"/>
              <a:ext cx="395536" cy="5040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927976" y="476672"/>
              <a:ext cx="216024" cy="5040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Contamination Investigation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PBZ detection in </a:t>
            </a:r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Eu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From 2008-2012, 5.4% of equines tested were non-compliant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From 2008-2012, 0.3% of bovines tested were non-compliant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Physicochemical methods of analysis exist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Community reference laboratory recommended detection: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608" y="4581128"/>
          <a:ext cx="68407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016224"/>
                <a:gridCol w="25922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Substance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Matrix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Recommended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conc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GB" dirty="0" smtClean="0"/>
                        <a:t>Phenylbutazone</a:t>
                      </a:r>
                      <a:endParaRPr lang="en-GB" dirty="0"/>
                    </a:p>
                    <a:p>
                      <a:r>
                        <a:rPr lang="en-GB" dirty="0" smtClean="0"/>
                        <a:t>Oxyphenylbutazone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Muscle, kidney, liver, milk, plasma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ppb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Metabolites and analogues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248472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The principal metabolites are oxyphenylbutazone and </a:t>
            </a:r>
            <a:r>
              <a:rPr lang="en-GB" sz="2000" dirty="0" smtClean="0">
                <a:latin typeface="Symbol" pitchFamily="18" charset="2"/>
              </a:rPr>
              <a:t>g</a:t>
            </a:r>
            <a:r>
              <a:rPr lang="en-GB" sz="2000" dirty="0" smtClean="0">
                <a:latin typeface="Trebuchet MS" pitchFamily="1" charset="0"/>
              </a:rPr>
              <a:t>-</a:t>
            </a:r>
            <a:r>
              <a:rPr lang="en-GB" sz="2000" dirty="0" err="1" smtClean="0">
                <a:latin typeface="Trebuchet MS" pitchFamily="1" charset="0"/>
              </a:rPr>
              <a:t>hydroxyphenylbutazone</a:t>
            </a: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They possess analgesic/anti-inflammatory properties and thus contribute (probably small-moderate degree) to the pharmacological actions of phenylbutazone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For both metabolites, urine concentrations are much higher than those in plasma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err="1" smtClean="0">
                <a:latin typeface="Trebuchet MS" pitchFamily="1" charset="0"/>
              </a:rPr>
              <a:t>Suxibuzone</a:t>
            </a:r>
            <a:r>
              <a:rPr lang="en-GB" sz="2000" dirty="0" smtClean="0">
                <a:latin typeface="Trebuchet MS" pitchFamily="1" charset="0"/>
              </a:rPr>
              <a:t> is a pro-drug of PBZ, designed to reduce gastro-intestinal disturbances. Also banned in food producing animals</a:t>
            </a: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Immunogenicity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2016224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PBZ and its analogues are low molecular weight ranging from 308.4 </a:t>
            </a:r>
            <a:r>
              <a:rPr lang="en-GB" sz="2000" dirty="0" err="1" smtClean="0">
                <a:latin typeface="Trebuchet MS" pitchFamily="1" charset="0"/>
              </a:rPr>
              <a:t>Da</a:t>
            </a:r>
            <a:r>
              <a:rPr lang="en-GB" sz="2000" dirty="0" smtClean="0">
                <a:latin typeface="Trebuchet MS" pitchFamily="1" charset="0"/>
              </a:rPr>
              <a:t> (PBZ) to 428.5 </a:t>
            </a:r>
            <a:r>
              <a:rPr lang="en-GB" sz="2000" dirty="0" err="1" smtClean="0">
                <a:latin typeface="Trebuchet MS" pitchFamily="1" charset="0"/>
              </a:rPr>
              <a:t>Da</a:t>
            </a:r>
            <a:r>
              <a:rPr lang="en-GB" sz="2000" dirty="0" smtClean="0">
                <a:latin typeface="Trebuchet MS" pitchFamily="1" charset="0"/>
              </a:rPr>
              <a:t> (SBZ)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They need to be conjugated to large carrier proteins to render them immunogenic </a:t>
            </a: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Hapten options for antibody production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20072" y="222280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Trebuchet MS" pitchFamily="34" charset="0"/>
              </a:rPr>
              <a:t>Phenylbutazone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22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Trebuchet MS" pitchFamily="34" charset="0"/>
              </a:rPr>
              <a:t>Oxyphenylbutazone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9664" y="4653136"/>
            <a:ext cx="2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Symbol" pitchFamily="18" charset="2"/>
              </a:rPr>
              <a:t>g</a:t>
            </a:r>
            <a:r>
              <a:rPr lang="en-GB" sz="1800" dirty="0" smtClean="0">
                <a:latin typeface="Trebuchet MS" pitchFamily="34" charset="0"/>
              </a:rPr>
              <a:t>-</a:t>
            </a:r>
            <a:r>
              <a:rPr lang="en-GB" sz="1800" dirty="0" err="1" smtClean="0">
                <a:latin typeface="Trebuchet MS" pitchFamily="34" charset="0"/>
              </a:rPr>
              <a:t>Hydroxyphenylbutazone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2274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latin typeface="Trebuchet MS" pitchFamily="34" charset="0"/>
              </a:rPr>
              <a:t>Suxibuzone</a:t>
            </a:r>
            <a:endParaRPr lang="en-GB" sz="1800" dirty="0">
              <a:latin typeface="Trebuchet MS" pitchFamily="34" charset="0"/>
            </a:endParaRPr>
          </a:p>
        </p:txBody>
      </p:sp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3131840" y="1628800"/>
          <a:ext cx="2306637" cy="1557337"/>
        </p:xfrm>
        <a:graphic>
          <a:graphicData uri="http://schemas.openxmlformats.org/presentationml/2006/ole">
            <p:oleObj spid="_x0000_s63499" name="ChemSketch" r:id="rId4" imgW="2307240" imgH="1557360" progId="ACD.ChemSketch.20">
              <p:embed/>
            </p:oleObj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6388758" y="2780928"/>
          <a:ext cx="2306637" cy="1666875"/>
        </p:xfrm>
        <a:graphic>
          <a:graphicData uri="http://schemas.openxmlformats.org/presentationml/2006/ole">
            <p:oleObj spid="_x0000_s63500" name="ChemSketch" r:id="rId5" imgW="2307240" imgH="1667160" progId="ACD.ChemSketch.20">
              <p:embed/>
            </p:oleObj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3059832" y="4077072"/>
          <a:ext cx="2713037" cy="2133600"/>
        </p:xfrm>
        <a:graphic>
          <a:graphicData uri="http://schemas.openxmlformats.org/presentationml/2006/ole">
            <p:oleObj spid="_x0000_s63501" name="ChemSketch" r:id="rId6" imgW="2712600" imgH="2133720" progId="ACD.ChemSketch.20">
              <p:embed/>
            </p:oleObj>
          </a:graphicData>
        </a:graphic>
      </p:graphicFrame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323528" y="2708920"/>
          <a:ext cx="2306637" cy="1782763"/>
        </p:xfrm>
        <a:graphic>
          <a:graphicData uri="http://schemas.openxmlformats.org/presentationml/2006/ole">
            <p:oleObj spid="_x0000_s63502" name="ChemSketch" r:id="rId7" imgW="2307240" imgH="17830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Suxibuzone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-HSA (step 1)</a:t>
            </a:r>
            <a:endParaRPr lang="en-US" sz="3200" dirty="0">
              <a:solidFill>
                <a:srgbClr val="FF0000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1043608" y="1844824"/>
          <a:ext cx="6977062" cy="2527300"/>
        </p:xfrm>
        <a:graphic>
          <a:graphicData uri="http://schemas.openxmlformats.org/presentationml/2006/ole">
            <p:oleObj spid="_x0000_s66571" name="ChemSketch" r:id="rId4" imgW="6976800" imgH="2526840" progId="ACD.ChemSketch.20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59632" y="458112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Carboxylic acid activation via 1,1’-carbonyldiimidazole creates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acyl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imidazole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reactive intermediate</a:t>
            </a:r>
            <a:endParaRPr lang="en-GB" sz="18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Suxibuzone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-HSA (step 2)</a:t>
            </a:r>
            <a:endParaRPr lang="en-US" sz="3200" dirty="0">
              <a:solidFill>
                <a:srgbClr val="FF0000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259632" y="1988840"/>
          <a:ext cx="6450012" cy="2538413"/>
        </p:xfrm>
        <a:graphic>
          <a:graphicData uri="http://schemas.openxmlformats.org/presentationml/2006/ole">
            <p:oleObj spid="_x0000_s76805" name="ChemSketch" r:id="rId4" imgW="6449400" imgH="2539080" progId="ACD.ChemSketch.20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9632" y="458112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Acyl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imidazole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intermediate species reacts with primary amine on carrier to generate stable amide linkage </a:t>
            </a:r>
            <a:endParaRPr lang="en-GB" sz="18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Oxyphenylbutazone-HSA (step 1)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402778" y="4797152"/>
          <a:ext cx="8187183" cy="1186650"/>
        </p:xfrm>
        <a:graphic>
          <a:graphicData uri="http://schemas.openxmlformats.org/presentationml/2006/ole">
            <p:oleObj spid="_x0000_s68620" name="ChemSketch" r:id="rId4" imgW="7403760" imgH="1072800" progId="ACD.ChemSketch.2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37890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Hydroxyl on OPBZ reacted with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isocyanate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group of </a:t>
            </a:r>
            <a:r>
              <a:rPr lang="en-GB" sz="1800" i="1" dirty="0" smtClean="0">
                <a:solidFill>
                  <a:srgbClr val="00B050"/>
                </a:solidFill>
                <a:latin typeface="Trebuchet MS" pitchFamily="34" charset="0"/>
              </a:rPr>
              <a:t>N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-(</a:t>
            </a:r>
            <a:r>
              <a:rPr lang="en-GB" sz="1800" i="1" dirty="0" smtClean="0">
                <a:solidFill>
                  <a:srgbClr val="00B050"/>
                </a:solidFill>
                <a:latin typeface="Trebuchet MS" pitchFamily="34" charset="0"/>
              </a:rPr>
              <a:t>p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-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maleimidophenyl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)-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isocyanate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(PMPI) leaving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maleimide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group available for reaction </a:t>
            </a:r>
            <a:endParaRPr lang="en-GB" sz="18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467544" y="1412776"/>
          <a:ext cx="7675562" cy="2487613"/>
        </p:xfrm>
        <a:graphic>
          <a:graphicData uri="http://schemas.openxmlformats.org/presentationml/2006/ole">
            <p:oleObj spid="_x0000_s68622" name="ChemSketch" r:id="rId5" imgW="7674840" imgH="2487240" progId="ACD.ChemSketch.20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5536" y="60212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N-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succinimidyl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-S-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acetylthiopropionate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(SATP) reacted with primary amine on carrier to add a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sulfhydryl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group for reaction</a:t>
            </a:r>
            <a:endParaRPr lang="en-GB" sz="18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4/4f/Uk_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767521"/>
            <a:ext cx="1800200" cy="2733487"/>
          </a:xfrm>
          <a:prstGeom prst="rect">
            <a:avLst/>
          </a:prstGeom>
          <a:noFill/>
        </p:spPr>
      </p:pic>
      <p:pic>
        <p:nvPicPr>
          <p:cNvPr id="5" name="Picture 2" descr="Map of Northern Ireland indicating the seven AFBI site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3" y="3924065"/>
            <a:ext cx="3775660" cy="263314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AFBI Location and Work Areas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Animal Health and Welfare</a:t>
            </a:r>
          </a:p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Crops and Grassland</a:t>
            </a:r>
          </a:p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Economics and Rural Development</a:t>
            </a:r>
          </a:p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Environment and Land-use</a:t>
            </a:r>
          </a:p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Fisheries and Aquatic Ecosystems</a:t>
            </a:r>
          </a:p>
          <a:p>
            <a:pPr>
              <a:buClr>
                <a:schemeClr val="hlink"/>
              </a:buClr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1" charset="0"/>
              </a:rPr>
              <a:t>Food</a:t>
            </a:r>
          </a:p>
          <a:p>
            <a:pPr>
              <a:buClr>
                <a:schemeClr val="hlink"/>
              </a:buClr>
            </a:pPr>
            <a:r>
              <a:rPr lang="en-US" sz="2400" dirty="0" smtClean="0">
                <a:latin typeface="Trebuchet MS" pitchFamily="1" charset="0"/>
              </a:rPr>
              <a:t>Livestock</a:t>
            </a:r>
            <a:endParaRPr lang="en-US" sz="2400" dirty="0">
              <a:latin typeface="Trebuchet MS" pitchFamily="1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1086227">
            <a:off x="6802576" y="203070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50" charset="-128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H="1">
            <a:off x="5148064" y="2420521"/>
            <a:ext cx="1742231" cy="20165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Oxyphenylbutazone-HSA (step 2)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-14743" y="1988840"/>
          <a:ext cx="9073007" cy="2825934"/>
        </p:xfrm>
        <a:graphic>
          <a:graphicData uri="http://schemas.openxmlformats.org/presentationml/2006/ole">
            <p:oleObj spid="_x0000_s70660" name="ChemSketch" r:id="rId4" imgW="8445960" imgH="2630520" progId="ACD.ChemSketch.20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1560" y="53012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Maleimide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and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sulfhydryl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groups brought together to create coupling of hapten to carrier</a:t>
            </a:r>
            <a:endParaRPr lang="en-GB" sz="18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Symbol" pitchFamily="18" charset="2"/>
              </a:rPr>
              <a:t>g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</a:t>
            </a:r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Hydroxyphenylbutazone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-HSA (step 1)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827584" y="1916832"/>
          <a:ext cx="6918325" cy="2846387"/>
        </p:xfrm>
        <a:graphic>
          <a:graphicData uri="http://schemas.openxmlformats.org/presentationml/2006/ole">
            <p:oleObj spid="_x0000_s71689" name="ChemSketch" r:id="rId4" imgW="6918840" imgH="2846880" progId="ACD.ChemSketch.2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3608" y="49411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Hydroxyl group on HPBZ is activated with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N,N’-Disuccinimidyl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carbonate to create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succinimidyl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carbonate 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Symbol" pitchFamily="18" charset="2"/>
              </a:rPr>
              <a:t>g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</a:t>
            </a:r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Hydroxyphenylbutazone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-HSA (step 2)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2051720" y="1700808"/>
          <a:ext cx="4638675" cy="2843213"/>
        </p:xfrm>
        <a:graphic>
          <a:graphicData uri="http://schemas.openxmlformats.org/presentationml/2006/ole">
            <p:oleObj spid="_x0000_s78851" name="ChemSketch" r:id="rId4" imgW="4638960" imgH="2843640" progId="ACD.ChemSketch.20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43608" y="49411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Succinimidyl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carbonate intermediate is reacted with amine on carrier to produce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carbamate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Phenylbutazone-HSA (step 1)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539552" y="1628800"/>
          <a:ext cx="6804025" cy="2014537"/>
        </p:xfrm>
        <a:graphic>
          <a:graphicData uri="http://schemas.openxmlformats.org/presentationml/2006/ole">
            <p:oleObj spid="_x0000_s74760" name="ChemSketch" r:id="rId4" imgW="6803280" imgH="2014560" progId="ACD.ChemSketch.20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3608" y="40770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0B050"/>
                </a:solidFill>
                <a:latin typeface="Trebuchet MS" pitchFamily="34" charset="0"/>
              </a:rPr>
              <a:t>p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-Amino benzoic acid is diazotised before adding to PBZ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276" y="602128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Trebuchet MS" pitchFamily="34" charset="0"/>
              </a:rPr>
              <a:t>Kawashima, K., R. Dixon and S. </a:t>
            </a:r>
            <a:r>
              <a:rPr lang="en-GB" sz="1400" dirty="0" err="1" smtClean="0">
                <a:solidFill>
                  <a:srgbClr val="0070C0"/>
                </a:solidFill>
                <a:latin typeface="Trebuchet MS" pitchFamily="34" charset="0"/>
              </a:rPr>
              <a:t>Spector</a:t>
            </a:r>
            <a:r>
              <a:rPr lang="en-GB" sz="1400" dirty="0" smtClean="0">
                <a:solidFill>
                  <a:srgbClr val="0070C0"/>
                </a:solidFill>
                <a:latin typeface="Trebuchet MS" pitchFamily="34" charset="0"/>
              </a:rPr>
              <a:t> (1975) Development of radioimmunoassay for chlorpromazine. </a:t>
            </a:r>
            <a:r>
              <a:rPr lang="en-GB" sz="1400" i="1" dirty="0" smtClean="0">
                <a:solidFill>
                  <a:srgbClr val="0070C0"/>
                </a:solidFill>
                <a:latin typeface="Trebuchet MS" pitchFamily="34" charset="0"/>
              </a:rPr>
              <a:t>European Journal of Pharmacology </a:t>
            </a:r>
            <a:r>
              <a:rPr lang="en-GB" sz="1400" dirty="0" smtClean="0">
                <a:solidFill>
                  <a:srgbClr val="0070C0"/>
                </a:solidFill>
                <a:latin typeface="Trebuchet MS" pitchFamily="34" charset="0"/>
              </a:rPr>
              <a:t>32(2)195-202</a:t>
            </a:r>
            <a:endParaRPr lang="en-GB" sz="14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Phenylbutazone-HSA (step 2)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899592" y="1628800"/>
          <a:ext cx="7278688" cy="2243137"/>
        </p:xfrm>
        <a:graphic>
          <a:graphicData uri="http://schemas.openxmlformats.org/presentationml/2006/ole">
            <p:oleObj spid="_x0000_s79875" name="ChemSketch" r:id="rId4" imgW="7278480" imgH="2243160" progId="ACD.ChemSketch.20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15616" y="42210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The newly formed carboxylic acid is activated by </a:t>
            </a:r>
            <a:r>
              <a:rPr lang="en-GB" sz="1800" dirty="0" err="1" smtClean="0">
                <a:solidFill>
                  <a:srgbClr val="00B050"/>
                </a:solidFill>
                <a:latin typeface="Trebuchet MS" pitchFamily="34" charset="0"/>
              </a:rPr>
              <a:t>carbodiimde</a:t>
            </a:r>
            <a:r>
              <a:rPr lang="en-GB" sz="1800" dirty="0" smtClean="0">
                <a:solidFill>
                  <a:srgbClr val="00B050"/>
                </a:solidFill>
                <a:latin typeface="Trebuchet MS" pitchFamily="34" charset="0"/>
              </a:rPr>
              <a:t> reaction to allow coupling to carrier via 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Enzyme labels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39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Horseradish peroxidase was conjugated to each hapten by the same</a:t>
            </a:r>
            <a:r>
              <a:rPr lang="en-GB" sz="2000" kern="0" dirty="0" smtClean="0">
                <a:latin typeface="Trebuchet MS" pitchFamily="1" charset="0"/>
                <a:ea typeface="+mn-ea"/>
              </a:rPr>
              <a:t> method as for the immunogen production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Each of the 4 enzyme labels were used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 for determination of antibody titre in direct competitive ELISA checkerboards for all sera samples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This created homologous and heterologous assay formats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Immunisation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844824"/>
            <a:ext cx="7772400" cy="14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After conjugation the immunogens were purified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 and mixed with an adjuvant before administration to the host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latin typeface="Trebuchet MS" pitchFamily="1" charset="0"/>
                <a:ea typeface="+mn-ea"/>
              </a:rPr>
              <a:t>Two rabbits were immunised for each immunogen</a:t>
            </a: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3528" y="3861048"/>
            <a:ext cx="856953" cy="704754"/>
            <a:chOff x="2418903" y="3550242"/>
            <a:chExt cx="856953" cy="704754"/>
          </a:xfrm>
        </p:grpSpPr>
        <p:sp>
          <p:nvSpPr>
            <p:cNvPr id="65" name="Flowchart: Connector 64"/>
            <p:cNvSpPr/>
            <p:nvPr/>
          </p:nvSpPr>
          <p:spPr>
            <a:xfrm>
              <a:off x="2699792" y="3717032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2793229" y="3861048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483769" y="3550242"/>
              <a:ext cx="724472" cy="670846"/>
            </a:xfrm>
            <a:custGeom>
              <a:avLst/>
              <a:gdLst>
                <a:gd name="connsiteX0" fmla="*/ 127554 w 544969"/>
                <a:gd name="connsiteY0" fmla="*/ 154983 h 557573"/>
                <a:gd name="connsiteX1" fmla="*/ 98979 w 544969"/>
                <a:gd name="connsiteY1" fmla="*/ 164508 h 557573"/>
                <a:gd name="connsiteX2" fmla="*/ 98979 w 544969"/>
                <a:gd name="connsiteY2" fmla="*/ 259758 h 557573"/>
                <a:gd name="connsiteX3" fmla="*/ 165654 w 544969"/>
                <a:gd name="connsiteY3" fmla="*/ 326433 h 557573"/>
                <a:gd name="connsiteX4" fmla="*/ 194229 w 544969"/>
                <a:gd name="connsiteY4" fmla="*/ 345483 h 557573"/>
                <a:gd name="connsiteX5" fmla="*/ 203754 w 544969"/>
                <a:gd name="connsiteY5" fmla="*/ 316908 h 557573"/>
                <a:gd name="connsiteX6" fmla="*/ 222804 w 544969"/>
                <a:gd name="connsiteY6" fmla="*/ 183558 h 557573"/>
                <a:gd name="connsiteX7" fmla="*/ 232329 w 544969"/>
                <a:gd name="connsiteY7" fmla="*/ 154983 h 557573"/>
                <a:gd name="connsiteX8" fmla="*/ 251379 w 544969"/>
                <a:gd name="connsiteY8" fmla="*/ 126408 h 557573"/>
                <a:gd name="connsiteX9" fmla="*/ 365679 w 544969"/>
                <a:gd name="connsiteY9" fmla="*/ 135933 h 557573"/>
                <a:gd name="connsiteX10" fmla="*/ 403779 w 544969"/>
                <a:gd name="connsiteY10" fmla="*/ 193083 h 557573"/>
                <a:gd name="connsiteX11" fmla="*/ 384729 w 544969"/>
                <a:gd name="connsiteY11" fmla="*/ 269283 h 557573"/>
                <a:gd name="connsiteX12" fmla="*/ 165654 w 544969"/>
                <a:gd name="connsiteY12" fmla="*/ 250233 h 557573"/>
                <a:gd name="connsiteX13" fmla="*/ 137079 w 544969"/>
                <a:gd name="connsiteY13" fmla="*/ 240708 h 557573"/>
                <a:gd name="connsiteX14" fmla="*/ 51354 w 544969"/>
                <a:gd name="connsiteY14" fmla="*/ 250233 h 557573"/>
                <a:gd name="connsiteX15" fmla="*/ 60879 w 544969"/>
                <a:gd name="connsiteY15" fmla="*/ 326433 h 557573"/>
                <a:gd name="connsiteX16" fmla="*/ 98979 w 544969"/>
                <a:gd name="connsiteY16" fmla="*/ 383583 h 557573"/>
                <a:gd name="connsiteX17" fmla="*/ 194229 w 544969"/>
                <a:gd name="connsiteY17" fmla="*/ 459783 h 557573"/>
                <a:gd name="connsiteX18" fmla="*/ 222804 w 544969"/>
                <a:gd name="connsiteY18" fmla="*/ 469308 h 557573"/>
                <a:gd name="connsiteX19" fmla="*/ 213279 w 544969"/>
                <a:gd name="connsiteY19" fmla="*/ 412158 h 557573"/>
                <a:gd name="connsiteX20" fmla="*/ 194229 w 544969"/>
                <a:gd name="connsiteY20" fmla="*/ 345483 h 557573"/>
                <a:gd name="connsiteX21" fmla="*/ 184704 w 544969"/>
                <a:gd name="connsiteY21" fmla="*/ 307383 h 557573"/>
                <a:gd name="connsiteX22" fmla="*/ 194229 w 544969"/>
                <a:gd name="connsiteY22" fmla="*/ 78783 h 557573"/>
                <a:gd name="connsiteX23" fmla="*/ 213279 w 544969"/>
                <a:gd name="connsiteY23" fmla="*/ 21633 h 557573"/>
                <a:gd name="connsiteX24" fmla="*/ 241854 w 544969"/>
                <a:gd name="connsiteY24" fmla="*/ 12108 h 557573"/>
                <a:gd name="connsiteX25" fmla="*/ 365679 w 544969"/>
                <a:gd name="connsiteY25" fmla="*/ 50208 h 557573"/>
                <a:gd name="connsiteX26" fmla="*/ 384729 w 544969"/>
                <a:gd name="connsiteY26" fmla="*/ 78783 h 557573"/>
                <a:gd name="connsiteX27" fmla="*/ 375204 w 544969"/>
                <a:gd name="connsiteY27" fmla="*/ 145458 h 557573"/>
                <a:gd name="connsiteX28" fmla="*/ 337104 w 544969"/>
                <a:gd name="connsiteY28" fmla="*/ 202608 h 557573"/>
                <a:gd name="connsiteX29" fmla="*/ 289479 w 544969"/>
                <a:gd name="connsiteY29" fmla="*/ 250233 h 557573"/>
                <a:gd name="connsiteX30" fmla="*/ 260904 w 544969"/>
                <a:gd name="connsiteY30" fmla="*/ 259758 h 557573"/>
                <a:gd name="connsiteX31" fmla="*/ 194229 w 544969"/>
                <a:gd name="connsiteY31" fmla="*/ 288333 h 557573"/>
                <a:gd name="connsiteX32" fmla="*/ 165654 w 544969"/>
                <a:gd name="connsiteY32" fmla="*/ 307383 h 557573"/>
                <a:gd name="connsiteX33" fmla="*/ 108504 w 544969"/>
                <a:gd name="connsiteY33" fmla="*/ 326433 h 557573"/>
                <a:gd name="connsiteX34" fmla="*/ 79929 w 544969"/>
                <a:gd name="connsiteY34" fmla="*/ 335958 h 557573"/>
                <a:gd name="connsiteX35" fmla="*/ 3729 w 544969"/>
                <a:gd name="connsiteY35" fmla="*/ 355008 h 557573"/>
                <a:gd name="connsiteX36" fmla="*/ 32304 w 544969"/>
                <a:gd name="connsiteY36" fmla="*/ 412158 h 557573"/>
                <a:gd name="connsiteX37" fmla="*/ 60879 w 544969"/>
                <a:gd name="connsiteY37" fmla="*/ 421683 h 557573"/>
                <a:gd name="connsiteX38" fmla="*/ 98979 w 544969"/>
                <a:gd name="connsiteY38" fmla="*/ 440733 h 557573"/>
                <a:gd name="connsiteX39" fmla="*/ 127554 w 544969"/>
                <a:gd name="connsiteY39" fmla="*/ 450258 h 557573"/>
                <a:gd name="connsiteX40" fmla="*/ 213279 w 544969"/>
                <a:gd name="connsiteY40" fmla="*/ 478833 h 557573"/>
                <a:gd name="connsiteX41" fmla="*/ 260904 w 544969"/>
                <a:gd name="connsiteY41" fmla="*/ 507408 h 557573"/>
                <a:gd name="connsiteX42" fmla="*/ 337104 w 544969"/>
                <a:gd name="connsiteY42" fmla="*/ 526458 h 557573"/>
                <a:gd name="connsiteX43" fmla="*/ 479979 w 544969"/>
                <a:gd name="connsiteY43" fmla="*/ 555033 h 557573"/>
                <a:gd name="connsiteX44" fmla="*/ 537129 w 544969"/>
                <a:gd name="connsiteY44" fmla="*/ 545508 h 557573"/>
                <a:gd name="connsiteX45" fmla="*/ 527604 w 544969"/>
                <a:gd name="connsiteY45" fmla="*/ 516933 h 557573"/>
                <a:gd name="connsiteX46" fmla="*/ 489504 w 544969"/>
                <a:gd name="connsiteY46" fmla="*/ 459783 h 557573"/>
                <a:gd name="connsiteX47" fmla="*/ 470454 w 544969"/>
                <a:gd name="connsiteY47" fmla="*/ 431208 h 557573"/>
                <a:gd name="connsiteX48" fmla="*/ 441879 w 544969"/>
                <a:gd name="connsiteY48" fmla="*/ 412158 h 557573"/>
                <a:gd name="connsiteX49" fmla="*/ 413304 w 544969"/>
                <a:gd name="connsiteY49" fmla="*/ 383583 h 557573"/>
                <a:gd name="connsiteX50" fmla="*/ 384729 w 544969"/>
                <a:gd name="connsiteY50" fmla="*/ 364533 h 557573"/>
                <a:gd name="connsiteX51" fmla="*/ 356154 w 544969"/>
                <a:gd name="connsiteY51" fmla="*/ 335958 h 557573"/>
                <a:gd name="connsiteX52" fmla="*/ 299004 w 544969"/>
                <a:gd name="connsiteY52" fmla="*/ 297858 h 557573"/>
                <a:gd name="connsiteX53" fmla="*/ 260904 w 544969"/>
                <a:gd name="connsiteY53" fmla="*/ 269283 h 557573"/>
                <a:gd name="connsiteX54" fmla="*/ 222804 w 544969"/>
                <a:gd name="connsiteY54" fmla="*/ 259758 h 557573"/>
                <a:gd name="connsiteX55" fmla="*/ 184704 w 544969"/>
                <a:gd name="connsiteY55" fmla="*/ 240708 h 557573"/>
                <a:gd name="connsiteX56" fmla="*/ 156129 w 544969"/>
                <a:gd name="connsiteY56" fmla="*/ 221658 h 557573"/>
                <a:gd name="connsiteX57" fmla="*/ 118029 w 544969"/>
                <a:gd name="connsiteY57" fmla="*/ 212133 h 557573"/>
                <a:gd name="connsiteX58" fmla="*/ 13254 w 544969"/>
                <a:gd name="connsiteY58" fmla="*/ 154983 h 557573"/>
                <a:gd name="connsiteX59" fmla="*/ 3729 w 544969"/>
                <a:gd name="connsiteY59" fmla="*/ 126408 h 557573"/>
                <a:gd name="connsiteX60" fmla="*/ 32304 w 544969"/>
                <a:gd name="connsiteY60" fmla="*/ 107358 h 557573"/>
                <a:gd name="connsiteX61" fmla="*/ 156129 w 544969"/>
                <a:gd name="connsiteY61" fmla="*/ 69258 h 557573"/>
                <a:gd name="connsiteX62" fmla="*/ 213279 w 544969"/>
                <a:gd name="connsiteY62" fmla="*/ 50208 h 557573"/>
                <a:gd name="connsiteX63" fmla="*/ 279954 w 544969"/>
                <a:gd name="connsiteY63" fmla="*/ 59733 h 557573"/>
                <a:gd name="connsiteX64" fmla="*/ 279954 w 544969"/>
                <a:gd name="connsiteY64" fmla="*/ 193083 h 557573"/>
                <a:gd name="connsiteX65" fmla="*/ 251379 w 544969"/>
                <a:gd name="connsiteY65" fmla="*/ 259758 h 557573"/>
                <a:gd name="connsiteX66" fmla="*/ 213279 w 544969"/>
                <a:gd name="connsiteY66" fmla="*/ 316908 h 557573"/>
                <a:gd name="connsiteX67" fmla="*/ 175179 w 544969"/>
                <a:gd name="connsiteY67" fmla="*/ 402633 h 557573"/>
                <a:gd name="connsiteX68" fmla="*/ 165654 w 544969"/>
                <a:gd name="connsiteY68" fmla="*/ 440733 h 557573"/>
                <a:gd name="connsiteX69" fmla="*/ 165654 w 544969"/>
                <a:gd name="connsiteY69" fmla="*/ 526458 h 557573"/>
                <a:gd name="connsiteX70" fmla="*/ 194229 w 544969"/>
                <a:gd name="connsiteY70" fmla="*/ 535983 h 557573"/>
                <a:gd name="connsiteX71" fmla="*/ 327579 w 544969"/>
                <a:gd name="connsiteY71" fmla="*/ 516933 h 557573"/>
                <a:gd name="connsiteX72" fmla="*/ 356154 w 544969"/>
                <a:gd name="connsiteY72" fmla="*/ 507408 h 557573"/>
                <a:gd name="connsiteX73" fmla="*/ 375204 w 544969"/>
                <a:gd name="connsiteY73" fmla="*/ 450258 h 557573"/>
                <a:gd name="connsiteX74" fmla="*/ 394254 w 544969"/>
                <a:gd name="connsiteY74" fmla="*/ 288333 h 557573"/>
                <a:gd name="connsiteX75" fmla="*/ 413304 w 544969"/>
                <a:gd name="connsiteY75" fmla="*/ 259758 h 557573"/>
                <a:gd name="connsiteX76" fmla="*/ 441879 w 544969"/>
                <a:gd name="connsiteY76" fmla="*/ 231183 h 557573"/>
                <a:gd name="connsiteX77" fmla="*/ 499029 w 544969"/>
                <a:gd name="connsiteY77" fmla="*/ 202608 h 557573"/>
                <a:gd name="connsiteX78" fmla="*/ 527604 w 544969"/>
                <a:gd name="connsiteY78" fmla="*/ 240708 h 5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4969" h="557573">
                  <a:moveTo>
                    <a:pt x="127554" y="154983"/>
                  </a:moveTo>
                  <a:cubicBezTo>
                    <a:pt x="118029" y="158158"/>
                    <a:pt x="106819" y="158236"/>
                    <a:pt x="98979" y="164508"/>
                  </a:cubicBezTo>
                  <a:cubicBezTo>
                    <a:pt x="64434" y="192144"/>
                    <a:pt x="82182" y="222805"/>
                    <a:pt x="98979" y="259758"/>
                  </a:cubicBezTo>
                  <a:cubicBezTo>
                    <a:pt x="113633" y="291996"/>
                    <a:pt x="138300" y="306895"/>
                    <a:pt x="165654" y="326433"/>
                  </a:cubicBezTo>
                  <a:cubicBezTo>
                    <a:pt x="174969" y="333087"/>
                    <a:pt x="184704" y="339133"/>
                    <a:pt x="194229" y="345483"/>
                  </a:cubicBezTo>
                  <a:cubicBezTo>
                    <a:pt x="197404" y="335958"/>
                    <a:pt x="202009" y="326795"/>
                    <a:pt x="203754" y="316908"/>
                  </a:cubicBezTo>
                  <a:cubicBezTo>
                    <a:pt x="211557" y="272690"/>
                    <a:pt x="208605" y="226155"/>
                    <a:pt x="222804" y="183558"/>
                  </a:cubicBezTo>
                  <a:cubicBezTo>
                    <a:pt x="225979" y="174033"/>
                    <a:pt x="227839" y="163963"/>
                    <a:pt x="232329" y="154983"/>
                  </a:cubicBezTo>
                  <a:cubicBezTo>
                    <a:pt x="237449" y="144744"/>
                    <a:pt x="245029" y="135933"/>
                    <a:pt x="251379" y="126408"/>
                  </a:cubicBezTo>
                  <a:cubicBezTo>
                    <a:pt x="289479" y="129583"/>
                    <a:pt x="330652" y="120609"/>
                    <a:pt x="365679" y="135933"/>
                  </a:cubicBezTo>
                  <a:cubicBezTo>
                    <a:pt x="386655" y="145110"/>
                    <a:pt x="403779" y="193083"/>
                    <a:pt x="403779" y="193083"/>
                  </a:cubicBezTo>
                  <a:cubicBezTo>
                    <a:pt x="397429" y="218483"/>
                    <a:pt x="409441" y="260634"/>
                    <a:pt x="384729" y="269283"/>
                  </a:cubicBezTo>
                  <a:cubicBezTo>
                    <a:pt x="354496" y="279865"/>
                    <a:pt x="224891" y="265042"/>
                    <a:pt x="165654" y="250233"/>
                  </a:cubicBezTo>
                  <a:cubicBezTo>
                    <a:pt x="155914" y="247798"/>
                    <a:pt x="146604" y="243883"/>
                    <a:pt x="137079" y="240708"/>
                  </a:cubicBezTo>
                  <a:cubicBezTo>
                    <a:pt x="108504" y="243883"/>
                    <a:pt x="70455" y="228744"/>
                    <a:pt x="51354" y="250233"/>
                  </a:cubicBezTo>
                  <a:cubicBezTo>
                    <a:pt x="34348" y="269365"/>
                    <a:pt x="52270" y="302327"/>
                    <a:pt x="60879" y="326433"/>
                  </a:cubicBezTo>
                  <a:cubicBezTo>
                    <a:pt x="68580" y="347994"/>
                    <a:pt x="82790" y="367394"/>
                    <a:pt x="98979" y="383583"/>
                  </a:cubicBezTo>
                  <a:cubicBezTo>
                    <a:pt x="124991" y="409595"/>
                    <a:pt x="158182" y="447767"/>
                    <a:pt x="194229" y="459783"/>
                  </a:cubicBezTo>
                  <a:lnTo>
                    <a:pt x="222804" y="469308"/>
                  </a:lnTo>
                  <a:cubicBezTo>
                    <a:pt x="219629" y="450258"/>
                    <a:pt x="217067" y="431096"/>
                    <a:pt x="213279" y="412158"/>
                  </a:cubicBezTo>
                  <a:cubicBezTo>
                    <a:pt x="203353" y="362530"/>
                    <a:pt x="206333" y="387848"/>
                    <a:pt x="194229" y="345483"/>
                  </a:cubicBezTo>
                  <a:cubicBezTo>
                    <a:pt x="190633" y="332896"/>
                    <a:pt x="187879" y="320083"/>
                    <a:pt x="184704" y="307383"/>
                  </a:cubicBezTo>
                  <a:cubicBezTo>
                    <a:pt x="187879" y="231183"/>
                    <a:pt x="186640" y="154671"/>
                    <a:pt x="194229" y="78783"/>
                  </a:cubicBezTo>
                  <a:cubicBezTo>
                    <a:pt x="196227" y="58802"/>
                    <a:pt x="194229" y="27983"/>
                    <a:pt x="213279" y="21633"/>
                  </a:cubicBezTo>
                  <a:lnTo>
                    <a:pt x="241854" y="12108"/>
                  </a:lnTo>
                  <a:cubicBezTo>
                    <a:pt x="328483" y="20771"/>
                    <a:pt x="323839" y="0"/>
                    <a:pt x="365679" y="50208"/>
                  </a:cubicBezTo>
                  <a:cubicBezTo>
                    <a:pt x="373008" y="59002"/>
                    <a:pt x="378379" y="69258"/>
                    <a:pt x="384729" y="78783"/>
                  </a:cubicBezTo>
                  <a:cubicBezTo>
                    <a:pt x="381554" y="101008"/>
                    <a:pt x="383263" y="124504"/>
                    <a:pt x="375204" y="145458"/>
                  </a:cubicBezTo>
                  <a:cubicBezTo>
                    <a:pt x="366985" y="166827"/>
                    <a:pt x="349804" y="183558"/>
                    <a:pt x="337104" y="202608"/>
                  </a:cubicBezTo>
                  <a:cubicBezTo>
                    <a:pt x="318054" y="231183"/>
                    <a:pt x="321229" y="234358"/>
                    <a:pt x="289479" y="250233"/>
                  </a:cubicBezTo>
                  <a:cubicBezTo>
                    <a:pt x="280499" y="254723"/>
                    <a:pt x="269884" y="255268"/>
                    <a:pt x="260904" y="259758"/>
                  </a:cubicBezTo>
                  <a:cubicBezTo>
                    <a:pt x="195125" y="292647"/>
                    <a:pt x="273523" y="268509"/>
                    <a:pt x="194229" y="288333"/>
                  </a:cubicBezTo>
                  <a:cubicBezTo>
                    <a:pt x="184704" y="294683"/>
                    <a:pt x="176115" y="302734"/>
                    <a:pt x="165654" y="307383"/>
                  </a:cubicBezTo>
                  <a:cubicBezTo>
                    <a:pt x="147304" y="315538"/>
                    <a:pt x="127554" y="320083"/>
                    <a:pt x="108504" y="326433"/>
                  </a:cubicBezTo>
                  <a:cubicBezTo>
                    <a:pt x="98979" y="329608"/>
                    <a:pt x="89774" y="333989"/>
                    <a:pt x="79929" y="335958"/>
                  </a:cubicBezTo>
                  <a:cubicBezTo>
                    <a:pt x="22459" y="347452"/>
                    <a:pt x="47663" y="340363"/>
                    <a:pt x="3729" y="355008"/>
                  </a:cubicBezTo>
                  <a:cubicBezTo>
                    <a:pt x="10004" y="373832"/>
                    <a:pt x="15518" y="398729"/>
                    <a:pt x="32304" y="412158"/>
                  </a:cubicBezTo>
                  <a:cubicBezTo>
                    <a:pt x="40144" y="418430"/>
                    <a:pt x="51651" y="417728"/>
                    <a:pt x="60879" y="421683"/>
                  </a:cubicBezTo>
                  <a:cubicBezTo>
                    <a:pt x="73930" y="427276"/>
                    <a:pt x="85928" y="435140"/>
                    <a:pt x="98979" y="440733"/>
                  </a:cubicBezTo>
                  <a:cubicBezTo>
                    <a:pt x="108207" y="444688"/>
                    <a:pt x="118153" y="446733"/>
                    <a:pt x="127554" y="450258"/>
                  </a:cubicBezTo>
                  <a:cubicBezTo>
                    <a:pt x="199289" y="477159"/>
                    <a:pt x="149438" y="462873"/>
                    <a:pt x="213279" y="478833"/>
                  </a:cubicBezTo>
                  <a:cubicBezTo>
                    <a:pt x="229154" y="488358"/>
                    <a:pt x="244345" y="499129"/>
                    <a:pt x="260904" y="507408"/>
                  </a:cubicBezTo>
                  <a:cubicBezTo>
                    <a:pt x="281714" y="517813"/>
                    <a:pt x="316920" y="521800"/>
                    <a:pt x="337104" y="526458"/>
                  </a:cubicBezTo>
                  <a:cubicBezTo>
                    <a:pt x="456518" y="554015"/>
                    <a:pt x="369007" y="539180"/>
                    <a:pt x="479979" y="555033"/>
                  </a:cubicBezTo>
                  <a:cubicBezTo>
                    <a:pt x="499029" y="551858"/>
                    <a:pt x="522048" y="557573"/>
                    <a:pt x="537129" y="545508"/>
                  </a:cubicBezTo>
                  <a:cubicBezTo>
                    <a:pt x="544969" y="539236"/>
                    <a:pt x="532480" y="525710"/>
                    <a:pt x="527604" y="516933"/>
                  </a:cubicBezTo>
                  <a:cubicBezTo>
                    <a:pt x="516485" y="496919"/>
                    <a:pt x="502204" y="478833"/>
                    <a:pt x="489504" y="459783"/>
                  </a:cubicBezTo>
                  <a:cubicBezTo>
                    <a:pt x="483154" y="450258"/>
                    <a:pt x="479979" y="437558"/>
                    <a:pt x="470454" y="431208"/>
                  </a:cubicBezTo>
                  <a:cubicBezTo>
                    <a:pt x="460929" y="424858"/>
                    <a:pt x="450673" y="419487"/>
                    <a:pt x="441879" y="412158"/>
                  </a:cubicBezTo>
                  <a:cubicBezTo>
                    <a:pt x="431531" y="403534"/>
                    <a:pt x="423652" y="392207"/>
                    <a:pt x="413304" y="383583"/>
                  </a:cubicBezTo>
                  <a:cubicBezTo>
                    <a:pt x="404510" y="376254"/>
                    <a:pt x="393523" y="371862"/>
                    <a:pt x="384729" y="364533"/>
                  </a:cubicBezTo>
                  <a:cubicBezTo>
                    <a:pt x="374381" y="355909"/>
                    <a:pt x="366787" y="344228"/>
                    <a:pt x="356154" y="335958"/>
                  </a:cubicBezTo>
                  <a:cubicBezTo>
                    <a:pt x="338082" y="321902"/>
                    <a:pt x="317320" y="311595"/>
                    <a:pt x="299004" y="297858"/>
                  </a:cubicBezTo>
                  <a:cubicBezTo>
                    <a:pt x="286304" y="288333"/>
                    <a:pt x="275103" y="276383"/>
                    <a:pt x="260904" y="269283"/>
                  </a:cubicBezTo>
                  <a:cubicBezTo>
                    <a:pt x="249195" y="263429"/>
                    <a:pt x="235061" y="264355"/>
                    <a:pt x="222804" y="259758"/>
                  </a:cubicBezTo>
                  <a:cubicBezTo>
                    <a:pt x="209509" y="254772"/>
                    <a:pt x="197032" y="247753"/>
                    <a:pt x="184704" y="240708"/>
                  </a:cubicBezTo>
                  <a:cubicBezTo>
                    <a:pt x="174765" y="235028"/>
                    <a:pt x="166651" y="226167"/>
                    <a:pt x="156129" y="221658"/>
                  </a:cubicBezTo>
                  <a:cubicBezTo>
                    <a:pt x="144097" y="216501"/>
                    <a:pt x="130113" y="217168"/>
                    <a:pt x="118029" y="212133"/>
                  </a:cubicBezTo>
                  <a:cubicBezTo>
                    <a:pt x="60403" y="188122"/>
                    <a:pt x="53843" y="182042"/>
                    <a:pt x="13254" y="154983"/>
                  </a:cubicBezTo>
                  <a:cubicBezTo>
                    <a:pt x="10079" y="145458"/>
                    <a:pt x="0" y="135730"/>
                    <a:pt x="3729" y="126408"/>
                  </a:cubicBezTo>
                  <a:cubicBezTo>
                    <a:pt x="7981" y="115779"/>
                    <a:pt x="22065" y="112478"/>
                    <a:pt x="32304" y="107358"/>
                  </a:cubicBezTo>
                  <a:cubicBezTo>
                    <a:pt x="91375" y="77823"/>
                    <a:pt x="83039" y="93621"/>
                    <a:pt x="156129" y="69258"/>
                  </a:cubicBezTo>
                  <a:lnTo>
                    <a:pt x="213279" y="50208"/>
                  </a:lnTo>
                  <a:cubicBezTo>
                    <a:pt x="235504" y="53383"/>
                    <a:pt x="260329" y="48830"/>
                    <a:pt x="279954" y="59733"/>
                  </a:cubicBezTo>
                  <a:cubicBezTo>
                    <a:pt x="322085" y="83139"/>
                    <a:pt x="282175" y="183457"/>
                    <a:pt x="279954" y="193083"/>
                  </a:cubicBezTo>
                  <a:cubicBezTo>
                    <a:pt x="275027" y="214433"/>
                    <a:pt x="262066" y="241946"/>
                    <a:pt x="251379" y="259758"/>
                  </a:cubicBezTo>
                  <a:cubicBezTo>
                    <a:pt x="239599" y="279391"/>
                    <a:pt x="220519" y="295188"/>
                    <a:pt x="213279" y="316908"/>
                  </a:cubicBezTo>
                  <a:cubicBezTo>
                    <a:pt x="190609" y="384918"/>
                    <a:pt x="205368" y="357350"/>
                    <a:pt x="175179" y="402633"/>
                  </a:cubicBezTo>
                  <a:cubicBezTo>
                    <a:pt x="172004" y="415333"/>
                    <a:pt x="169250" y="428146"/>
                    <a:pt x="165654" y="440733"/>
                  </a:cubicBezTo>
                  <a:cubicBezTo>
                    <a:pt x="156214" y="473774"/>
                    <a:pt x="142568" y="486057"/>
                    <a:pt x="165654" y="526458"/>
                  </a:cubicBezTo>
                  <a:cubicBezTo>
                    <a:pt x="170635" y="535175"/>
                    <a:pt x="184704" y="532808"/>
                    <a:pt x="194229" y="535983"/>
                  </a:cubicBezTo>
                  <a:cubicBezTo>
                    <a:pt x="247572" y="530056"/>
                    <a:pt x="279056" y="529064"/>
                    <a:pt x="327579" y="516933"/>
                  </a:cubicBezTo>
                  <a:cubicBezTo>
                    <a:pt x="337319" y="514498"/>
                    <a:pt x="346629" y="510583"/>
                    <a:pt x="356154" y="507408"/>
                  </a:cubicBezTo>
                  <a:cubicBezTo>
                    <a:pt x="362504" y="488358"/>
                    <a:pt x="373773" y="470287"/>
                    <a:pt x="375204" y="450258"/>
                  </a:cubicBezTo>
                  <a:cubicBezTo>
                    <a:pt x="376709" y="429188"/>
                    <a:pt x="372605" y="331631"/>
                    <a:pt x="394254" y="288333"/>
                  </a:cubicBezTo>
                  <a:cubicBezTo>
                    <a:pt x="399374" y="278094"/>
                    <a:pt x="405975" y="268552"/>
                    <a:pt x="413304" y="259758"/>
                  </a:cubicBezTo>
                  <a:cubicBezTo>
                    <a:pt x="421928" y="249410"/>
                    <a:pt x="431531" y="239807"/>
                    <a:pt x="441879" y="231183"/>
                  </a:cubicBezTo>
                  <a:cubicBezTo>
                    <a:pt x="466498" y="210667"/>
                    <a:pt x="470390" y="212154"/>
                    <a:pt x="499029" y="202608"/>
                  </a:cubicBezTo>
                  <a:cubicBezTo>
                    <a:pt x="536640" y="215145"/>
                    <a:pt x="527604" y="202093"/>
                    <a:pt x="527604" y="240708"/>
                  </a:cubicBezTo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 smtClean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3203848" y="4182988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3083642" y="3717032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2418903" y="3983635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46321" y="5229200"/>
            <a:ext cx="1889975" cy="1512168"/>
            <a:chOff x="4698249" y="4365104"/>
            <a:chExt cx="1889975" cy="1512168"/>
          </a:xfrm>
        </p:grpSpPr>
        <p:pic>
          <p:nvPicPr>
            <p:cNvPr id="72" name="Picture 28" descr="https://encrypted-tbn3.gstatic.com/images?q=tbn:ANd9GcR0E3ZRgZKJrI_SFWGbgdMVA0Pj0IOtQNBjm5dWECq2tbnEm4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698249" y="4934296"/>
              <a:ext cx="1143000" cy="942976"/>
            </a:xfrm>
            <a:prstGeom prst="rect">
              <a:avLst/>
            </a:prstGeom>
            <a:noFill/>
          </p:spPr>
        </p:pic>
        <p:grpSp>
          <p:nvGrpSpPr>
            <p:cNvPr id="73" name="Group 33"/>
            <p:cNvGrpSpPr/>
            <p:nvPr/>
          </p:nvGrpSpPr>
          <p:grpSpPr>
            <a:xfrm>
              <a:off x="5741071" y="4365104"/>
              <a:ext cx="847153" cy="707055"/>
              <a:chOff x="6302151" y="4723185"/>
              <a:chExt cx="847153" cy="707055"/>
            </a:xfrm>
          </p:grpSpPr>
          <p:grpSp>
            <p:nvGrpSpPr>
              <p:cNvPr id="74" name="Group 26"/>
              <p:cNvGrpSpPr/>
              <p:nvPr/>
            </p:nvGrpSpPr>
            <p:grpSpPr>
              <a:xfrm rot="17483891" flipH="1">
                <a:off x="6372200" y="4653136"/>
                <a:ext cx="707055" cy="847153"/>
                <a:chOff x="6442249" y="4799111"/>
                <a:chExt cx="707055" cy="847153"/>
              </a:xfrm>
            </p:grpSpPr>
            <p:pic>
              <p:nvPicPr>
                <p:cNvPr id="76" name="Picture 3" descr="C:\Users\1002607\AppData\Local\Microsoft\Windows\Temporary Internet Files\Content.IE5\OQBC6PLG\syringe - edit 2[1]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7173931">
                  <a:off x="6372200" y="4869160"/>
                  <a:ext cx="847153" cy="707055"/>
                </a:xfrm>
                <a:prstGeom prst="rect">
                  <a:avLst/>
                </a:prstGeom>
                <a:noFill/>
              </p:spPr>
            </p:pic>
            <p:sp>
              <p:nvSpPr>
                <p:cNvPr id="77" name="Rectangle 76"/>
                <p:cNvSpPr/>
                <p:nvPr/>
              </p:nvSpPr>
              <p:spPr>
                <a:xfrm rot="19398012">
                  <a:off x="6728666" y="5163944"/>
                  <a:ext cx="157836" cy="935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 rot="19622837" flipH="1">
                <a:off x="6531233" y="4951579"/>
                <a:ext cx="504056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0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Y Y Y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652120" y="3284985"/>
            <a:ext cx="1783257" cy="1303016"/>
            <a:chOff x="3275856" y="3861048"/>
            <a:chExt cx="1783257" cy="1303016"/>
          </a:xfrm>
        </p:grpSpPr>
        <p:pic>
          <p:nvPicPr>
            <p:cNvPr id="79" name="Picture 28" descr="https://encrypted-tbn3.gstatic.com/images?q=tbn:ANd9GcR0E3ZRgZKJrI_SFWGbgdMVA0Pj0IOtQNBjm5dWECq2tbnEm4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4221088"/>
              <a:ext cx="1143000" cy="942976"/>
            </a:xfrm>
            <a:prstGeom prst="rect">
              <a:avLst/>
            </a:prstGeom>
            <a:noFill/>
          </p:spPr>
        </p:pic>
        <p:pic>
          <p:nvPicPr>
            <p:cNvPr id="80" name="Picture 3" descr="C:\Users\1002607\AppData\Local\Microsoft\Windows\Temporary Internet Files\Content.IE5\OQBC6PLG\syringe - edit 2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211960" y="3861048"/>
              <a:ext cx="847153" cy="707055"/>
            </a:xfrm>
            <a:prstGeom prst="rect">
              <a:avLst/>
            </a:prstGeom>
            <a:noFill/>
          </p:spPr>
        </p:pic>
      </p:grpSp>
      <p:pic>
        <p:nvPicPr>
          <p:cNvPr id="81" name="Picture 2" descr="http://www.haoranbio.com/pic/product/2012-07/2012072003412339062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686" y="3717033"/>
            <a:ext cx="646097" cy="864096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1259632" y="39330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47B22"/>
                </a:solidFill>
              </a:rPr>
              <a:t>+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71800" y="39330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47B22"/>
                </a:solidFill>
              </a:rPr>
              <a:t>=</a:t>
            </a:r>
          </a:p>
        </p:txBody>
      </p:sp>
      <p:pic>
        <p:nvPicPr>
          <p:cNvPr id="84" name="Picture 4" descr="http://image.made-in-china.com/2f0j00IHQaTVtnmzLv/Clear-Molded-Vials-for-Injection-7-5MLB-120072-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645025"/>
            <a:ext cx="1008112" cy="1008112"/>
          </a:xfrm>
          <a:prstGeom prst="rect">
            <a:avLst/>
          </a:prstGeom>
          <a:noFill/>
        </p:spPr>
      </p:pic>
      <p:sp>
        <p:nvSpPr>
          <p:cNvPr id="85" name="Rounded Rectangle 84"/>
          <p:cNvSpPr/>
          <p:nvPr/>
        </p:nvSpPr>
        <p:spPr>
          <a:xfrm>
            <a:off x="3429397" y="4149080"/>
            <a:ext cx="432048" cy="28803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86" name="Right Arrow 85"/>
          <p:cNvSpPr/>
          <p:nvPr/>
        </p:nvSpPr>
        <p:spPr>
          <a:xfrm>
            <a:off x="4283968" y="4077072"/>
            <a:ext cx="1080120" cy="288032"/>
          </a:xfrm>
          <a:prstGeom prst="rightArrow">
            <a:avLst/>
          </a:prstGeom>
          <a:solidFill>
            <a:srgbClr val="F47B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87" name="Curved Left Arrow 86"/>
          <p:cNvSpPr/>
          <p:nvPr/>
        </p:nvSpPr>
        <p:spPr>
          <a:xfrm rot="406417">
            <a:off x="6697301" y="4481436"/>
            <a:ext cx="864096" cy="1900724"/>
          </a:xfrm>
          <a:prstGeom prst="curvedLeftArrow">
            <a:avLst>
              <a:gd name="adj1" fmla="val 17061"/>
              <a:gd name="adj2" fmla="val 34695"/>
              <a:gd name="adj3" fmla="val 27843"/>
            </a:avLst>
          </a:prstGeom>
          <a:solidFill>
            <a:srgbClr val="F47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9512" y="46531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Purified immunogen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91680" y="46531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Mineral oil adjuvant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59832" y="46531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Thickened emulsion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32848" y="5013176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Re-immunise  x 4-6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851920" y="53732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Remove blood to collect antisera containing specific antibodies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64288" y="36450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Immunise host under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Immunisation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39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First boost after two weeks, then monthly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Blood samples taken 10 days after each immunisation were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assessed for specific antibodies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Number of immunisations ranged from 6 to 8 before a satisfactory titre was obtained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Homologous </a:t>
            </a:r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vs</a:t>
            </a:r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 Heterologous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844824"/>
            <a:ext cx="7772400" cy="19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The SBZ-HRP enzyme label performed better than the other HRPs in combination with all antisera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Therefore for PBZ, OPBZ and HPBZ assays were heterologous while SBZ assay was homologous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06543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472" y="630931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Oxyphenylbutazone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065439"/>
            <a:ext cx="226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Symbol" pitchFamily="18" charset="2"/>
              </a:rPr>
              <a:t>g</a:t>
            </a:r>
            <a:r>
              <a:rPr lang="en-GB" sz="1400" dirty="0" smtClean="0">
                <a:latin typeface="Trebuchet MS" pitchFamily="34" charset="0"/>
              </a:rPr>
              <a:t>-</a:t>
            </a:r>
            <a:r>
              <a:rPr lang="en-GB" sz="1400" dirty="0" err="1" smtClean="0">
                <a:latin typeface="Trebuchet MS" pitchFamily="34" charset="0"/>
              </a:rPr>
              <a:t>Hydroxyphenylbutazone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77" y="6309319"/>
            <a:ext cx="1127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Trebuchet MS" pitchFamily="34" charset="0"/>
              </a:rPr>
              <a:t>Suxibuzone</a:t>
            </a:r>
            <a:endParaRPr lang="en-GB" sz="1400" dirty="0">
              <a:latin typeface="Trebuchet MS" pitchFamily="34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775657" y="3789040"/>
          <a:ext cx="1868351" cy="1261426"/>
        </p:xfrm>
        <a:graphic>
          <a:graphicData uri="http://schemas.openxmlformats.org/presentationml/2006/ole">
            <p:oleObj spid="_x0000_s98306" name="ChemSketch" r:id="rId4" imgW="2307240" imgH="1557360" progId="ACD.ChemSketch.20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804248" y="3789040"/>
          <a:ext cx="1868350" cy="1350150"/>
        </p:xfrm>
        <a:graphic>
          <a:graphicData uri="http://schemas.openxmlformats.org/presentationml/2006/ole">
            <p:oleObj spid="_x0000_s98307" name="ChemSketch" r:id="rId5" imgW="2307240" imgH="1667160" progId="ACD.ChemSketch.20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142222" y="4633390"/>
          <a:ext cx="2197530" cy="1728193"/>
        </p:xfrm>
        <a:graphic>
          <a:graphicData uri="http://schemas.openxmlformats.org/presentationml/2006/ole">
            <p:oleObj spid="_x0000_s98308" name="ChemSketch" r:id="rId6" imgW="2712600" imgH="2133720" progId="ACD.ChemSketch.20">
              <p:embed/>
            </p:oleObj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932040" y="4941168"/>
          <a:ext cx="1868350" cy="1444018"/>
        </p:xfrm>
        <a:graphic>
          <a:graphicData uri="http://schemas.openxmlformats.org/presentationml/2006/ole">
            <p:oleObj spid="_x0000_s98309" name="ChemSketch" r:id="rId7" imgW="2307240" imgH="17830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Antisera sensitivity and specificity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5616" y="1736824"/>
          <a:ext cx="691277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24948"/>
                <a:gridCol w="1382554"/>
                <a:gridCol w="1382554"/>
                <a:gridCol w="1382554"/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Trebuchet MS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IC</a:t>
                      </a:r>
                      <a:r>
                        <a:rPr lang="en-GB" sz="1800" baseline="-25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50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s (ng/ml) [% cross-reactivity]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Trebuchet MS" pitchFamily="34" charset="0"/>
                        </a:rPr>
                        <a:t>Immunogen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itchFamily="34" charset="0"/>
                        </a:rPr>
                        <a:t>PBZ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itchFamily="34" charset="0"/>
                        </a:rPr>
                        <a:t>OPBZ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itchFamily="34" charset="0"/>
                        </a:rPr>
                        <a:t>HPBZ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itchFamily="34" charset="0"/>
                        </a:rPr>
                        <a:t>SBZ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PBZ-HSA (1)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18.3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53.9 [34]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94.6 [19]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PBZ-HSA (2)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5.5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57.2 ]10]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5.5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SBZ-HSA (1)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4.6 [198]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89.2 [10]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9.1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SBZ-HSA (2)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3.6 [39]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1.4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OPBZ-HSA (1)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5.8 [97]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5.6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2.2 [255]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rebuchet MS" pitchFamily="34" charset="0"/>
                        </a:rPr>
                        <a:t>OPBZ-HSA (2)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GB" sz="1400" b="1" dirty="0" smtClean="0">
                          <a:latin typeface="Trebuchet MS" pitchFamily="34" charset="0"/>
                        </a:rPr>
                        <a:t>-HPBZ-HSA (1)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7.7 [165]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rebuchet MS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Trebuchet MS" pitchFamily="34" charset="0"/>
                        </a:rPr>
                        <a:t>100 [ND]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12.7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7.3 [174]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GB" sz="1400" b="1" dirty="0" smtClean="0">
                          <a:latin typeface="Trebuchet MS" pitchFamily="34" charset="0"/>
                        </a:rPr>
                        <a:t>-HPBZ-HSA (2)</a:t>
                      </a:r>
                      <a:endParaRPr lang="en-GB" sz="14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0.9 [433]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9.3 [42]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3.9 [100]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rebuchet MS" pitchFamily="34" charset="0"/>
                        </a:rPr>
                        <a:t>3.7 [105]</a:t>
                      </a:r>
                      <a:endParaRPr lang="en-GB" sz="1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713511"/>
            <a:ext cx="518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ND = Not determined</a:t>
            </a:r>
          </a:p>
          <a:p>
            <a:r>
              <a:rPr lang="en-GB" sz="1400" dirty="0" smtClean="0">
                <a:latin typeface="Trebuchet MS" pitchFamily="34" charset="0"/>
              </a:rPr>
              <a:t>All data produced using SBZ-HRP in direct competitive ELISAs </a:t>
            </a:r>
            <a:endParaRPr lang="en-GB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>
                <a:solidFill>
                  <a:schemeClr val="hlink"/>
                </a:solidFill>
                <a:latin typeface="Trebuchet MS" pitchFamily="1" charset="0"/>
              </a:rPr>
              <a:t>AFBI – Stormont, Veterinary Sciences Division</a:t>
            </a:r>
            <a:endParaRPr lang="en-US" sz="28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pic>
        <p:nvPicPr>
          <p:cNvPr id="6146" name="Picture 2" descr="AFBi Stormont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344" y="1987168"/>
            <a:ext cx="3032478" cy="18002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772816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Virology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Bacteriology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Disease Surveillance and Investigation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en-US" kern="0" dirty="0" smtClean="0">
              <a:latin typeface="Trebuchet MS" pitchFamily="1" charset="0"/>
              <a:ea typeface="+mn-ea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5">
                    <a:lumMod val="50000"/>
                  </a:schemeClr>
                </a:solidFill>
                <a:latin typeface="Trebuchet MS" pitchFamily="1" charset="0"/>
                <a:ea typeface="+mn-ea"/>
              </a:rPr>
              <a:t>Chemical Surveillance</a:t>
            </a:r>
          </a:p>
          <a:p>
            <a:pPr marL="712788" lvl="1" indent="-255588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Trebuchet MS" pitchFamily="34" charset="0"/>
              </a:rPr>
              <a:t>National Reference Laboratory for veterinary drug residue control </a:t>
            </a:r>
          </a:p>
          <a:p>
            <a:pPr marL="712788" lvl="1" indent="-255588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Trebuchet MS" pitchFamily="34" charset="0"/>
              </a:rPr>
              <a:t>Immunological screening assays - antibody production </a:t>
            </a:r>
          </a:p>
          <a:p>
            <a:pPr marL="712788" lvl="1" indent="-255588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Trebuchet MS" pitchFamily="34" charset="0"/>
              </a:rPr>
              <a:t>Microbiological and TLC screening assays</a:t>
            </a:r>
          </a:p>
          <a:p>
            <a:pPr marL="712788" lvl="1" indent="-255588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Trebuchet MS" pitchFamily="34" charset="0"/>
              </a:rPr>
              <a:t>Chromatography and mass spectroscopy chemical confirmation methods</a:t>
            </a:r>
          </a:p>
          <a:p>
            <a:pPr marL="1165225" lvl="2" indent="-250825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Trebuchet MS" pitchFamily="34" charset="0"/>
              </a:rPr>
              <a:t>Monitoring chemical residues in meat, milk, eggs and shellfish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Conclusions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Antisera to PBZ can be produced from all four haptens with 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g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-HPBZ and SBZ providing the best sensitivity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18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The most sensitive antisera to OPBZ are produced from OPBZ hapten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1800" kern="0" dirty="0" smtClean="0">
              <a:latin typeface="Trebuchet MS" pitchFamily="1" charset="0"/>
              <a:ea typeface="+mn-ea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Only </a:t>
            </a:r>
            <a:r>
              <a:rPr lang="en-GB" sz="1800" kern="0" dirty="0" smtClean="0">
                <a:latin typeface="Symbol" pitchFamily="18" charset="2"/>
              </a:rPr>
              <a:t>g</a:t>
            </a:r>
            <a:r>
              <a:rPr lang="en-GB" sz="1800" kern="0" dirty="0" smtClean="0">
                <a:latin typeface="Trebuchet MS" pitchFamily="1" charset="0"/>
              </a:rPr>
              <a:t>-HPBZ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 immunogen produced antisera capable of binding</a:t>
            </a:r>
            <a:r>
              <a:rPr lang="en-GB" sz="1800" kern="0" dirty="0" smtClean="0">
                <a:latin typeface="Symbol" pitchFamily="18" charset="2"/>
              </a:rPr>
              <a:t> g</a:t>
            </a:r>
            <a:r>
              <a:rPr lang="en-GB" sz="1800" kern="0" dirty="0" smtClean="0">
                <a:latin typeface="Trebuchet MS" pitchFamily="1" charset="0"/>
              </a:rPr>
              <a:t>-HPBZ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kumimoji="0" lang="en-GB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GB" sz="1800" kern="0" dirty="0" smtClean="0">
                <a:latin typeface="Trebuchet MS" pitchFamily="1" charset="0"/>
                <a:ea typeface="+mn-ea"/>
              </a:rPr>
              <a:t>As has been previously established there are significant variations in immune response between hosts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2617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472" y="650559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Oxyphenylbutazone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261719"/>
            <a:ext cx="226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Symbol" pitchFamily="18" charset="2"/>
              </a:rPr>
              <a:t>g</a:t>
            </a:r>
            <a:r>
              <a:rPr lang="en-GB" sz="1400" dirty="0" smtClean="0">
                <a:latin typeface="Trebuchet MS" pitchFamily="34" charset="0"/>
              </a:rPr>
              <a:t>-</a:t>
            </a:r>
            <a:r>
              <a:rPr lang="en-GB" sz="1400" dirty="0" err="1" smtClean="0">
                <a:latin typeface="Trebuchet MS" pitchFamily="34" charset="0"/>
              </a:rPr>
              <a:t>Hydroxyphenylbutazone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77" y="6505599"/>
            <a:ext cx="1127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Trebuchet MS" pitchFamily="34" charset="0"/>
              </a:rPr>
              <a:t>Suxibuzone</a:t>
            </a:r>
            <a:endParaRPr lang="en-GB" sz="1400" dirty="0">
              <a:latin typeface="Trebuchet MS" pitchFamily="34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775657" y="3985320"/>
          <a:ext cx="1868351" cy="1261426"/>
        </p:xfrm>
        <a:graphic>
          <a:graphicData uri="http://schemas.openxmlformats.org/presentationml/2006/ole">
            <p:oleObj spid="_x0000_s99330" name="ChemSketch" r:id="rId4" imgW="2307240" imgH="1557360" progId="ACD.ChemSketch.20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804248" y="3985320"/>
          <a:ext cx="1868350" cy="1350150"/>
        </p:xfrm>
        <a:graphic>
          <a:graphicData uri="http://schemas.openxmlformats.org/presentationml/2006/ole">
            <p:oleObj spid="_x0000_s99331" name="ChemSketch" r:id="rId5" imgW="2307240" imgH="1667160" progId="ACD.ChemSketch.20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142222" y="4829670"/>
          <a:ext cx="2197530" cy="1728193"/>
        </p:xfrm>
        <a:graphic>
          <a:graphicData uri="http://schemas.openxmlformats.org/presentationml/2006/ole">
            <p:oleObj spid="_x0000_s99332" name="ChemSketch" r:id="rId6" imgW="2712600" imgH="2133720" progId="ACD.ChemSketch.20">
              <p:embed/>
            </p:oleObj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932040" y="5137448"/>
          <a:ext cx="1868350" cy="1444018"/>
        </p:xfrm>
        <a:graphic>
          <a:graphicData uri="http://schemas.openxmlformats.org/presentationml/2006/ole">
            <p:oleObj spid="_x0000_s99333" name="ChemSketch" r:id="rId7" imgW="2307240" imgH="17830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Thanks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2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Colleagues from AFBI: Mr Paul Barnes and Dr. Steven Crooks for their assistance in this study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Professors Smith and Eremin for hosting this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 symposium and providing the opportunity for me to present this 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1" charset="0"/>
                <a:ea typeface="+mn-ea"/>
                <a:cs typeface="+mn-cs"/>
              </a:rPr>
              <a:t>You for your attention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lang="en-GB" sz="2000" kern="0" baseline="0" dirty="0" smtClean="0">
              <a:latin typeface="Trebuchet MS" pitchFamily="1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Scope of presentation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What is Phenylbutazone?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Why do we need an antibody to it?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34" charset="0"/>
              </a:rPr>
              <a:t>Approaches to antibody production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34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34" charset="0"/>
              </a:rPr>
              <a:t>Comparison of antisera performance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34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34" charset="0"/>
              </a:rPr>
              <a:t>Conclusions</a:t>
            </a: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What is Phenylbutazone?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A non-steroidal anti-inflammatory drug (NSAID)</a:t>
            </a:r>
          </a:p>
          <a:p>
            <a:pPr lvl="1">
              <a:buClr>
                <a:schemeClr val="hlink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Trebuchet MS" pitchFamily="1" charset="0"/>
              </a:rPr>
              <a:t>Abbreviated to PBZ; often called “</a:t>
            </a:r>
            <a:r>
              <a:rPr lang="en-US" sz="1600" dirty="0" err="1" smtClean="0">
                <a:latin typeface="Trebuchet MS" pitchFamily="1" charset="0"/>
              </a:rPr>
              <a:t>Bute</a:t>
            </a:r>
            <a:r>
              <a:rPr lang="en-US" sz="1600" dirty="0" smtClean="0">
                <a:latin typeface="Trebuchet MS" pitchFamily="1" charset="0"/>
              </a:rPr>
              <a:t>”</a:t>
            </a:r>
            <a:endParaRPr lang="en-US" sz="12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Introduced to human medicine in 1949 for the treatment of rheumatoid and arthritic disorders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34" charset="0"/>
              </a:rPr>
              <a:t>Found to induce disorders of the blood including </a:t>
            </a:r>
            <a:r>
              <a:rPr lang="en-GB" sz="2000" dirty="0" err="1" smtClean="0">
                <a:latin typeface="Trebuchet MS" pitchFamily="34" charset="0"/>
              </a:rPr>
              <a:t>aplastic</a:t>
            </a:r>
            <a:r>
              <a:rPr lang="en-GB" sz="2000" dirty="0" smtClean="0">
                <a:latin typeface="Trebuchet MS" pitchFamily="34" charset="0"/>
              </a:rPr>
              <a:t> anaemia, </a:t>
            </a:r>
            <a:r>
              <a:rPr lang="en-GB" sz="2000" dirty="0" err="1" smtClean="0">
                <a:latin typeface="Trebuchet MS" pitchFamily="34" charset="0"/>
              </a:rPr>
              <a:t>leukopenia</a:t>
            </a:r>
            <a:r>
              <a:rPr lang="en-GB" sz="2000" dirty="0" smtClean="0">
                <a:latin typeface="Trebuchet MS" pitchFamily="34" charset="0"/>
              </a:rPr>
              <a:t>, </a:t>
            </a:r>
            <a:r>
              <a:rPr lang="en-GB" sz="2000" dirty="0" err="1" smtClean="0">
                <a:latin typeface="Trebuchet MS" pitchFamily="34" charset="0"/>
              </a:rPr>
              <a:t>granulocytosis</a:t>
            </a:r>
            <a:r>
              <a:rPr lang="en-GB" sz="2000" dirty="0" smtClean="0">
                <a:latin typeface="Trebuchet MS" pitchFamily="34" charset="0"/>
              </a:rPr>
              <a:t> and thrombocytopenia, in some cases leading to death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34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34" charset="0"/>
              </a:rPr>
              <a:t>Consequently, its use in human medicine became limited with the licence for use in man revoked in the U.K. in 1984 </a:t>
            </a: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96136" y="413593"/>
          <a:ext cx="2520950" cy="1719263"/>
        </p:xfrm>
        <a:graphic>
          <a:graphicData uri="http://schemas.openxmlformats.org/presentationml/2006/ole">
            <p:oleObj spid="_x0000_s28674" name="ChemSketch" r:id="rId4" imgW="2520720" imgH="171900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Use in horses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64896" cy="4544144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Choice of NSAID for equines since its introduction to veterinary medicine in the 1950s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Substantial </a:t>
            </a:r>
            <a:r>
              <a:rPr lang="en-GB" sz="2000" dirty="0" smtClean="0">
                <a:latin typeface="Trebuchet MS" pitchFamily="1" charset="0"/>
              </a:rPr>
              <a:t>clinical history of efficacy and safety in horses accumulated over both short and long treatment periods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Horse meat is consumed in many countries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/>
              <a:t>The CVMP assessed PBZ in 1997: </a:t>
            </a:r>
          </a:p>
          <a:p>
            <a:pPr lvl="1">
              <a:buClr>
                <a:schemeClr val="hlink"/>
              </a:buClr>
              <a:buFont typeface="Arial" pitchFamily="34" charset="0"/>
              <a:buChar char="•"/>
            </a:pPr>
            <a:r>
              <a:rPr lang="en-GB" sz="1600" dirty="0" smtClean="0"/>
              <a:t>Health risks are blood </a:t>
            </a:r>
            <a:r>
              <a:rPr lang="en-GB" sz="1600" dirty="0" err="1" smtClean="0"/>
              <a:t>dyscrasias</a:t>
            </a:r>
            <a:r>
              <a:rPr lang="en-GB" sz="1600" dirty="0" smtClean="0"/>
              <a:t> and the </a:t>
            </a:r>
            <a:r>
              <a:rPr lang="en-GB" sz="1600" dirty="0" err="1" smtClean="0"/>
              <a:t>genotoxic</a:t>
            </a:r>
            <a:r>
              <a:rPr lang="en-GB" sz="1600" dirty="0" smtClean="0"/>
              <a:t> &amp; carcinogenic potential </a:t>
            </a:r>
          </a:p>
          <a:p>
            <a:pPr lvl="1">
              <a:buClr>
                <a:schemeClr val="hlink"/>
              </a:buClr>
              <a:buFont typeface="Arial" pitchFamily="34" charset="0"/>
              <a:buChar char="•"/>
            </a:pPr>
            <a:r>
              <a:rPr lang="en-GB" sz="1600" dirty="0" smtClean="0"/>
              <a:t>No thresholds identified so maximum residue limits could not be established</a:t>
            </a:r>
          </a:p>
          <a:p>
            <a:pPr lvl="1">
              <a:buClr>
                <a:schemeClr val="hlink"/>
              </a:buClr>
              <a:buFont typeface="Arial" pitchFamily="34" charset="0"/>
              <a:buChar char="•"/>
            </a:pPr>
            <a:r>
              <a:rPr lang="en-GB" sz="1600" dirty="0" smtClean="0"/>
              <a:t>Therefore PBZ is not permitted for use in any food producing animals</a:t>
            </a:r>
            <a:endParaRPr lang="en-GB" sz="16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err="1" smtClean="0">
                <a:solidFill>
                  <a:schemeClr val="hlink"/>
                </a:solidFill>
                <a:latin typeface="Trebuchet MS" pitchFamily="1" charset="0"/>
              </a:rPr>
              <a:t>Eu</a:t>
            </a:r>
            <a:r>
              <a:rPr lang="en-GB" sz="3200" dirty="0" smtClean="0">
                <a:solidFill>
                  <a:schemeClr val="hlink"/>
                </a:solidFill>
                <a:latin typeface="Trebuchet MS" pitchFamily="1" charset="0"/>
              </a:rPr>
              <a:t> protocols to prevent PBZ treated horses entering food chain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000" dirty="0" smtClean="0">
                <a:latin typeface="Trebuchet MS" pitchFamily="1" charset="0"/>
              </a:rPr>
              <a:t>Since 2005 horses must have a passport for identification</a:t>
            </a:r>
          </a:p>
          <a:p>
            <a:pPr lvl="1">
              <a:buClr>
                <a:schemeClr val="hlink"/>
              </a:buClr>
            </a:pPr>
            <a:r>
              <a:rPr lang="en-US" sz="1600" dirty="0" smtClean="0">
                <a:latin typeface="Trebuchet MS" pitchFamily="1" charset="0"/>
              </a:rPr>
              <a:t>Must be signed to declare if the animal is intended for human consumption</a:t>
            </a:r>
          </a:p>
          <a:p>
            <a:pPr lvl="1">
              <a:buClr>
                <a:schemeClr val="hlink"/>
              </a:buClr>
            </a:pPr>
            <a:r>
              <a:rPr lang="en-US" sz="1600" dirty="0" smtClean="0">
                <a:latin typeface="Trebuchet MS" pitchFamily="1" charset="0"/>
              </a:rPr>
              <a:t>However PBZ prescribed without checking passport</a:t>
            </a:r>
          </a:p>
          <a:p>
            <a:pPr lvl="1">
              <a:buClr>
                <a:schemeClr val="hlink"/>
              </a:buClr>
            </a:pPr>
            <a:r>
              <a:rPr lang="en-US" sz="1600" dirty="0" smtClean="0">
                <a:latin typeface="Trebuchet MS" pitchFamily="1" charset="0"/>
              </a:rPr>
              <a:t>Subsequent failure to sign out of food chain after prescription</a:t>
            </a:r>
          </a:p>
          <a:p>
            <a:pPr lvl="1">
              <a:buClr>
                <a:schemeClr val="hlink"/>
              </a:buClr>
            </a:pPr>
            <a:r>
              <a:rPr lang="en-US" sz="1600" dirty="0" smtClean="0">
                <a:latin typeface="Trebuchet MS" pitchFamily="1" charset="0"/>
              </a:rPr>
              <a:t>Horses change owners with passport not signed to exclude from food chain</a:t>
            </a:r>
          </a:p>
          <a:p>
            <a:pPr lvl="1">
              <a:buClr>
                <a:schemeClr val="hlink"/>
              </a:buClr>
            </a:pPr>
            <a:r>
              <a:rPr lang="en-US" sz="1600" dirty="0" smtClean="0">
                <a:latin typeface="Trebuchet MS" pitchFamily="1" charset="0"/>
              </a:rPr>
              <a:t>Medicated meal for one horse may be consumed by another animal</a:t>
            </a:r>
            <a:endParaRPr lang="en-US" sz="1200" dirty="0" smtClean="0">
              <a:latin typeface="Trebuchet MS" pitchFamily="1" charset="0"/>
            </a:endParaRPr>
          </a:p>
          <a:p>
            <a:pPr lvl="1" algn="r">
              <a:buClr>
                <a:schemeClr val="hlink"/>
              </a:buClr>
              <a:buNone/>
            </a:pPr>
            <a:r>
              <a:rPr lang="en-US" sz="1600" dirty="0" smtClean="0">
                <a:latin typeface="Trebuchet MS" pitchFamily="1" charset="0"/>
              </a:rPr>
              <a:t>(VMD)</a:t>
            </a: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  <a:buNone/>
            </a:pPr>
            <a:r>
              <a:rPr lang="en-US" sz="1800" i="1" dirty="0" smtClean="0">
                <a:latin typeface="Trebuchet MS" pitchFamily="1" charset="0"/>
              </a:rPr>
              <a:t>VMD (Veterinary Medicines Directorate)</a:t>
            </a:r>
          </a:p>
          <a:p>
            <a:pPr lvl="1">
              <a:buClr>
                <a:schemeClr val="hlink"/>
              </a:buClr>
              <a:buNone/>
            </a:pPr>
            <a:r>
              <a:rPr lang="en-US" sz="1600" b="1" i="1" dirty="0" smtClean="0">
                <a:latin typeface="Trebuchet MS" pitchFamily="1" charset="0"/>
                <a:hlinkClick r:id="rId3"/>
              </a:rPr>
              <a:t>http://aka-vmd.defra.gov.uk/VRC/pdf/PositionPaper_Phenylbutazone.pdf</a:t>
            </a:r>
            <a:endParaRPr lang="en-US" sz="1600" b="1" i="1" dirty="0" smtClean="0">
              <a:latin typeface="Trebuchet MS" pitchFamily="1" charset="0"/>
            </a:endParaRPr>
          </a:p>
          <a:p>
            <a:pPr lvl="1">
              <a:buClr>
                <a:schemeClr val="hlink"/>
              </a:buClr>
              <a:buNone/>
            </a:pPr>
            <a:endParaRPr lang="en-US" sz="1600" i="1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endParaRPr lang="en-US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PBZ detection in </a:t>
            </a:r>
            <a:r>
              <a:rPr lang="en-US" sz="3200" dirty="0" err="1" smtClean="0">
                <a:solidFill>
                  <a:schemeClr val="hlink"/>
                </a:solidFill>
                <a:latin typeface="Trebuchet MS" pitchFamily="1" charset="0"/>
              </a:rPr>
              <a:t>Eu</a:t>
            </a:r>
            <a:endParaRPr lang="en-US" sz="32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From 2008-2012, 5.4% of equines tested were non-compliant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  <a:p>
            <a:pPr>
              <a:buClr>
                <a:schemeClr val="hlink"/>
              </a:buClr>
            </a:pPr>
            <a:r>
              <a:rPr lang="en-GB" sz="2000" dirty="0" smtClean="0">
                <a:latin typeface="Trebuchet MS" pitchFamily="1" charset="0"/>
              </a:rPr>
              <a:t>From 2008-2012, 0.3% of bovines tested were non-compliant</a:t>
            </a:r>
          </a:p>
          <a:p>
            <a:pPr>
              <a:buClr>
                <a:schemeClr val="hlink"/>
              </a:buClr>
            </a:pPr>
            <a:endParaRPr lang="en-GB" sz="2000" dirty="0" smtClean="0">
              <a:latin typeface="Trebuchet MS" pitchFamily="1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0" y="632808"/>
            <a:ext cx="7525916" cy="6219656"/>
            <a:chOff x="0" y="-9728"/>
            <a:chExt cx="7525916" cy="6219656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3" y="-8334"/>
              <a:ext cx="7511480" cy="6009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0" y="-9728"/>
              <a:ext cx="7524328" cy="476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733256"/>
              <a:ext cx="7524328" cy="476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0" y="260648"/>
              <a:ext cx="323528" cy="56886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02388" y="467147"/>
              <a:ext cx="323528" cy="56886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50" charset="-128"/>
              </a:endParaRP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  <a:t>European Commission Press Release</a:t>
            </a:r>
            <a:br>
              <a:rPr lang="en-US" sz="3200" dirty="0" smtClean="0">
                <a:solidFill>
                  <a:schemeClr val="hlink"/>
                </a:solidFill>
                <a:latin typeface="Trebuchet MS" pitchFamily="1" charset="0"/>
              </a:rPr>
            </a:br>
            <a:r>
              <a:rPr lang="en-US" sz="1800" dirty="0" smtClean="0">
                <a:solidFill>
                  <a:schemeClr val="hlink"/>
                </a:solidFill>
                <a:latin typeface="Trebuchet MS" pitchFamily="1" charset="0"/>
              </a:rPr>
              <a:t>Brussels, 12 September 2014</a:t>
            </a:r>
            <a:endParaRPr lang="en-US" sz="1800" dirty="0">
              <a:solidFill>
                <a:schemeClr val="hlink"/>
              </a:solidFill>
              <a:latin typeface="Trebuchet MS" pitchFamily="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15616" y="4628753"/>
            <a:ext cx="5400600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5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31842" y="4498146"/>
            <a:ext cx="279956" cy="144016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BI Corporate Template">
  <a:themeElements>
    <a:clrScheme name="AFBI Corporat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BI Corporate 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50" charset="-128"/>
          </a:defRPr>
        </a:defPPr>
      </a:lstStyle>
    </a:lnDef>
  </a:objectDefaults>
  <a:extraClrSchemeLst>
    <a:extraClrScheme>
      <a:clrScheme name="AFBI Corpora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AFBI Corporate Template</Template>
  <TotalTime>3398</TotalTime>
  <Words>2220</Words>
  <Application>Microsoft Office PowerPoint</Application>
  <PresentationFormat>On-screen Show (4:3)</PresentationFormat>
  <Paragraphs>333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AFBI Corporate Template</vt:lpstr>
      <vt:lpstr>ChemSketch</vt:lpstr>
      <vt:lpstr>Production of antisera to phenylbutazone and oxyphenylbutazone for use in immunochemical detection assays</vt:lpstr>
      <vt:lpstr>AFBI Location and Work Areas</vt:lpstr>
      <vt:lpstr>AFBI – Stormont, Veterinary Sciences Division</vt:lpstr>
      <vt:lpstr>Scope of presentation</vt:lpstr>
      <vt:lpstr>What is Phenylbutazone?</vt:lpstr>
      <vt:lpstr>Use in horses</vt:lpstr>
      <vt:lpstr>Eu protocols to prevent PBZ treated horses entering food chain</vt:lpstr>
      <vt:lpstr>PBZ detection in Eu</vt:lpstr>
      <vt:lpstr>European Commission Press Release Brussels, 12 September 2014</vt:lpstr>
      <vt:lpstr>European Commission Press Release Brussels, 12 September 2014</vt:lpstr>
      <vt:lpstr>Residue sources</vt:lpstr>
      <vt:lpstr>Contamination Investigation</vt:lpstr>
      <vt:lpstr>PBZ detection in Eu</vt:lpstr>
      <vt:lpstr>Metabolites and analogues</vt:lpstr>
      <vt:lpstr>Immunogenicity</vt:lpstr>
      <vt:lpstr>Hapten options for antibody production</vt:lpstr>
      <vt:lpstr>Suxibuzone-HSA (step 1)</vt:lpstr>
      <vt:lpstr>Suxibuzone-HSA (step 2)</vt:lpstr>
      <vt:lpstr>Oxyphenylbutazone-HSA (step 1)</vt:lpstr>
      <vt:lpstr>Oxyphenylbutazone-HSA (step 2)</vt:lpstr>
      <vt:lpstr>g-Hydroxyphenylbutazone-HSA (step 1)</vt:lpstr>
      <vt:lpstr>g-Hydroxyphenylbutazone-HSA (step 2)</vt:lpstr>
      <vt:lpstr>Phenylbutazone-HSA (step 1)</vt:lpstr>
      <vt:lpstr>Phenylbutazone-HSA (step 2)</vt:lpstr>
      <vt:lpstr>Enzyme labels</vt:lpstr>
      <vt:lpstr>Immunisation</vt:lpstr>
      <vt:lpstr>Immunisation</vt:lpstr>
      <vt:lpstr>Homologous vs Heterologous</vt:lpstr>
      <vt:lpstr>Antisera sensitivity and specificity</vt:lpstr>
      <vt:lpstr>Conclusions</vt:lpstr>
      <vt:lpstr>Thanks</vt:lpstr>
    </vt:vector>
  </TitlesOfParts>
  <Company>DARDNI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MeehanR</dc:creator>
  <cp:lastModifiedBy>Terry Fodey</cp:lastModifiedBy>
  <cp:revision>239</cp:revision>
  <dcterms:created xsi:type="dcterms:W3CDTF">2008-02-11T10:34:56Z</dcterms:created>
  <dcterms:modified xsi:type="dcterms:W3CDTF">2015-08-05T15:51:12Z</dcterms:modified>
</cp:coreProperties>
</file>