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5" r:id="rId1"/>
  </p:sldMasterIdLst>
  <p:sldIdLst>
    <p:sldId id="256" r:id="rId2"/>
    <p:sldId id="258" r:id="rId3"/>
    <p:sldId id="257" r:id="rId4"/>
    <p:sldId id="280" r:id="rId5"/>
    <p:sldId id="259" r:id="rId6"/>
    <p:sldId id="260" r:id="rId7"/>
    <p:sldId id="261" r:id="rId8"/>
    <p:sldId id="262" r:id="rId9"/>
    <p:sldId id="281" r:id="rId10"/>
    <p:sldId id="263" r:id="rId11"/>
    <p:sldId id="264" r:id="rId12"/>
    <p:sldId id="265" r:id="rId13"/>
    <p:sldId id="266" r:id="rId14"/>
    <p:sldId id="282" r:id="rId15"/>
    <p:sldId id="267" r:id="rId16"/>
    <p:sldId id="268" r:id="rId17"/>
    <p:sldId id="269" r:id="rId18"/>
    <p:sldId id="270" r:id="rId19"/>
    <p:sldId id="279" r:id="rId20"/>
    <p:sldId id="271" r:id="rId21"/>
    <p:sldId id="272" r:id="rId22"/>
    <p:sldId id="283" r:id="rId23"/>
    <p:sldId id="276" r:id="rId24"/>
    <p:sldId id="277" r:id="rId25"/>
    <p:sldId id="27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00"/>
    <a:srgbClr val="000066"/>
    <a:srgbClr val="00002E"/>
    <a:srgbClr val="A5002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71" d="100"/>
          <a:sy n="71" d="100"/>
        </p:scale>
        <p:origin x="738" y="60"/>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Teresa\Documents\Documenti%20Terry\CONVEGNO%20LAS%20VEGAS\Dati%20lavoro%20LAS%20VEGA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file:///C:\Users\Teresa\Documents\Documenti%20Terry\CONVEGNO%20LAS%20VEGAS\Dati%20lavoro%20LAS%20VEG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6026418828794"/>
          <c:y val="1.1490626956149309E-2"/>
          <c:w val="0.83670883352695657"/>
          <c:h val="0.76744061542516395"/>
        </c:manualLayout>
      </c:layout>
      <c:scatterChart>
        <c:scatterStyle val="lineMarker"/>
        <c:varyColors val="0"/>
        <c:ser>
          <c:idx val="0"/>
          <c:order val="0"/>
          <c:tx>
            <c:strRef>
              <c:f>'Dati LAS VEGAS'!$B$15</c:f>
              <c:strCache>
                <c:ptCount val="1"/>
                <c:pt idx="0">
                  <c:v>Medium ripening harvest</c:v>
                </c:pt>
              </c:strCache>
            </c:strRef>
          </c:tx>
          <c:spPr>
            <a:ln w="19050" cap="rnd">
              <a:solidFill>
                <a:srgbClr val="002060"/>
              </a:solidFill>
              <a:round/>
            </a:ln>
            <a:effectLst/>
          </c:spPr>
          <c:marker>
            <c:symbol val="circle"/>
            <c:size val="5"/>
            <c:spPr>
              <a:solidFill>
                <a:srgbClr val="002060"/>
              </a:solidFill>
              <a:ln w="19050">
                <a:solidFill>
                  <a:srgbClr val="002060"/>
                </a:solidFill>
              </a:ln>
              <a:effectLst/>
            </c:spPr>
          </c:marker>
          <c:errBars>
            <c:errDir val="y"/>
            <c:errBarType val="both"/>
            <c:errValType val="cust"/>
            <c:noEndCap val="0"/>
            <c:plus>
              <c:numRef>
                <c:f>'Dati LAS VEGAS'!$C$16:$C$21</c:f>
                <c:numCache>
                  <c:formatCode>General</c:formatCode>
                  <c:ptCount val="6"/>
                  <c:pt idx="0">
                    <c:v>3.0088757590391382E-2</c:v>
                  </c:pt>
                  <c:pt idx="1">
                    <c:v>1.4843629385474892E-2</c:v>
                  </c:pt>
                  <c:pt idx="2">
                    <c:v>5.7735026918962634E-4</c:v>
                  </c:pt>
                  <c:pt idx="3">
                    <c:v>0</c:v>
                  </c:pt>
                  <c:pt idx="4">
                    <c:v>3.6055512754639926E-3</c:v>
                  </c:pt>
                  <c:pt idx="5">
                    <c:v>1.1547005383792527E-3</c:v>
                  </c:pt>
                </c:numCache>
              </c:numRef>
            </c:plus>
            <c:minus>
              <c:numRef>
                <c:f>'Dati LAS VEGAS'!$C$16:$C$21</c:f>
                <c:numCache>
                  <c:formatCode>General</c:formatCode>
                  <c:ptCount val="6"/>
                  <c:pt idx="0">
                    <c:v>3.0088757590391382E-2</c:v>
                  </c:pt>
                  <c:pt idx="1">
                    <c:v>1.4843629385474892E-2</c:v>
                  </c:pt>
                  <c:pt idx="2">
                    <c:v>5.7735026918962634E-4</c:v>
                  </c:pt>
                  <c:pt idx="3">
                    <c:v>0</c:v>
                  </c:pt>
                  <c:pt idx="4">
                    <c:v>3.6055512754639926E-3</c:v>
                  </c:pt>
                  <c:pt idx="5">
                    <c:v>1.1547005383792527E-3</c:v>
                  </c:pt>
                </c:numCache>
              </c:numRef>
            </c:minus>
            <c:spPr>
              <a:noFill/>
              <a:ln w="25400" cap="flat" cmpd="sng" algn="ctr">
                <a:solidFill>
                  <a:srgbClr val="002060"/>
                </a:solidFill>
                <a:round/>
              </a:ln>
              <a:effectLst/>
            </c:spPr>
          </c:errBars>
          <c:xVal>
            <c:numRef>
              <c:f>'Dati LAS VEGAS'!$A$16:$A$21</c:f>
              <c:numCache>
                <c:formatCode>General</c:formatCode>
                <c:ptCount val="6"/>
                <c:pt idx="0">
                  <c:v>0</c:v>
                </c:pt>
                <c:pt idx="1">
                  <c:v>15</c:v>
                </c:pt>
                <c:pt idx="2">
                  <c:v>45</c:v>
                </c:pt>
                <c:pt idx="3">
                  <c:v>55</c:v>
                </c:pt>
                <c:pt idx="4">
                  <c:v>70</c:v>
                </c:pt>
                <c:pt idx="5">
                  <c:v>85</c:v>
                </c:pt>
              </c:numCache>
            </c:numRef>
          </c:xVal>
          <c:yVal>
            <c:numRef>
              <c:f>'Dati LAS VEGAS'!$B$16:$B$21</c:f>
              <c:numCache>
                <c:formatCode>General</c:formatCode>
                <c:ptCount val="6"/>
                <c:pt idx="0">
                  <c:v>0.87266666666666659</c:v>
                </c:pt>
                <c:pt idx="1">
                  <c:v>0.82966666666666666</c:v>
                </c:pt>
                <c:pt idx="2">
                  <c:v>0.80233333333333334</c:v>
                </c:pt>
                <c:pt idx="3">
                  <c:v>0.81799999999999995</c:v>
                </c:pt>
                <c:pt idx="4">
                  <c:v>0.82099999999999984</c:v>
                </c:pt>
                <c:pt idx="5">
                  <c:v>0.81366666666666665</c:v>
                </c:pt>
              </c:numCache>
            </c:numRef>
          </c:yVal>
          <c:smooth val="0"/>
        </c:ser>
        <c:ser>
          <c:idx val="1"/>
          <c:order val="1"/>
          <c:tx>
            <c:strRef>
              <c:f>'Dati LAS VEGAS'!$D$15</c:f>
              <c:strCache>
                <c:ptCount val="1"/>
                <c:pt idx="0">
                  <c:v>Late harvest</c:v>
                </c:pt>
              </c:strCache>
            </c:strRef>
          </c:tx>
          <c:spPr>
            <a:ln w="19050" cap="rnd">
              <a:solidFill>
                <a:srgbClr val="FF0000"/>
              </a:solidFill>
              <a:round/>
            </a:ln>
            <a:effectLst/>
          </c:spPr>
          <c:marker>
            <c:symbol val="circle"/>
            <c:size val="5"/>
            <c:spPr>
              <a:solidFill>
                <a:srgbClr val="FF0000"/>
              </a:solidFill>
              <a:ln w="19050">
                <a:solidFill>
                  <a:srgbClr val="FF0000"/>
                </a:solidFill>
              </a:ln>
              <a:effectLst/>
            </c:spPr>
          </c:marker>
          <c:errBars>
            <c:errDir val="y"/>
            <c:errBarType val="both"/>
            <c:errValType val="cust"/>
            <c:noEndCap val="0"/>
            <c:plus>
              <c:numRef>
                <c:f>'Dati LAS VEGAS'!$E$16:$E$21</c:f>
                <c:numCache>
                  <c:formatCode>General</c:formatCode>
                  <c:ptCount val="6"/>
                  <c:pt idx="0">
                    <c:v>6.5574385243020068E-3</c:v>
                  </c:pt>
                  <c:pt idx="1">
                    <c:v>2.0816659994661343E-3</c:v>
                  </c:pt>
                  <c:pt idx="2">
                    <c:v>7.8102496759066614E-3</c:v>
                  </c:pt>
                  <c:pt idx="3">
                    <c:v>1.0000000000000009E-3</c:v>
                  </c:pt>
                  <c:pt idx="4">
                    <c:v>1.1547005383792527E-3</c:v>
                  </c:pt>
                  <c:pt idx="5">
                    <c:v>5.7735026918962634E-4</c:v>
                  </c:pt>
                </c:numCache>
              </c:numRef>
            </c:plus>
            <c:minus>
              <c:numRef>
                <c:f>'Dati LAS VEGAS'!$E$16:$E$21</c:f>
                <c:numCache>
                  <c:formatCode>General</c:formatCode>
                  <c:ptCount val="6"/>
                  <c:pt idx="0">
                    <c:v>6.5574385243020068E-3</c:v>
                  </c:pt>
                  <c:pt idx="1">
                    <c:v>2.0816659994661343E-3</c:v>
                  </c:pt>
                  <c:pt idx="2">
                    <c:v>7.8102496759066614E-3</c:v>
                  </c:pt>
                  <c:pt idx="3">
                    <c:v>1.0000000000000009E-3</c:v>
                  </c:pt>
                  <c:pt idx="4">
                    <c:v>1.1547005383792527E-3</c:v>
                  </c:pt>
                  <c:pt idx="5">
                    <c:v>5.7735026918962634E-4</c:v>
                  </c:pt>
                </c:numCache>
              </c:numRef>
            </c:minus>
            <c:spPr>
              <a:noFill/>
              <a:ln w="25400" cap="flat" cmpd="sng" algn="ctr">
                <a:solidFill>
                  <a:srgbClr val="FF0000"/>
                </a:solidFill>
                <a:round/>
              </a:ln>
              <a:effectLst/>
            </c:spPr>
          </c:errBars>
          <c:xVal>
            <c:numRef>
              <c:f>'Dati LAS VEGAS'!$A$16:$A$21</c:f>
              <c:numCache>
                <c:formatCode>General</c:formatCode>
                <c:ptCount val="6"/>
                <c:pt idx="0">
                  <c:v>0</c:v>
                </c:pt>
                <c:pt idx="1">
                  <c:v>15</c:v>
                </c:pt>
                <c:pt idx="2">
                  <c:v>45</c:v>
                </c:pt>
                <c:pt idx="3">
                  <c:v>55</c:v>
                </c:pt>
                <c:pt idx="4">
                  <c:v>70</c:v>
                </c:pt>
                <c:pt idx="5">
                  <c:v>85</c:v>
                </c:pt>
              </c:numCache>
            </c:numRef>
          </c:xVal>
          <c:yVal>
            <c:numRef>
              <c:f>'Dati LAS VEGAS'!$D$16:$D$21</c:f>
              <c:numCache>
                <c:formatCode>General</c:formatCode>
                <c:ptCount val="6"/>
                <c:pt idx="0">
                  <c:v>0.81500000000000006</c:v>
                </c:pt>
                <c:pt idx="1">
                  <c:v>0.79533333333333334</c:v>
                </c:pt>
                <c:pt idx="2">
                  <c:v>0.79100000000000004</c:v>
                </c:pt>
                <c:pt idx="3">
                  <c:v>0.79300000000000004</c:v>
                </c:pt>
                <c:pt idx="4">
                  <c:v>0.79133333333333333</c:v>
                </c:pt>
                <c:pt idx="5">
                  <c:v>0.78533333333333344</c:v>
                </c:pt>
              </c:numCache>
            </c:numRef>
          </c:yVal>
          <c:smooth val="0"/>
        </c:ser>
        <c:dLbls>
          <c:showLegendKey val="0"/>
          <c:showVal val="0"/>
          <c:showCatName val="0"/>
          <c:showSerName val="0"/>
          <c:showPercent val="0"/>
          <c:showBubbleSize val="0"/>
        </c:dLbls>
        <c:axId val="776393424"/>
        <c:axId val="776389072"/>
      </c:scatterChart>
      <c:valAx>
        <c:axId val="776393424"/>
        <c:scaling>
          <c:orientation val="minMax"/>
          <c:max val="85"/>
          <c:min val="0"/>
        </c:scaling>
        <c:delete val="0"/>
        <c:axPos val="b"/>
        <c:title>
          <c:tx>
            <c:rich>
              <a:bodyPr rot="0" spcFirstLastPara="1" vertOverflow="ellipsis" vert="horz" wrap="square" anchor="ctr" anchorCtr="1"/>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it-IT" b="1">
                    <a:solidFill>
                      <a:sysClr val="windowText" lastClr="000000"/>
                    </a:solidFill>
                  </a:rPr>
                  <a:t>Storage time (days)</a:t>
                </a:r>
              </a:p>
            </c:rich>
          </c:tx>
          <c:layout>
            <c:manualLayout>
              <c:xMode val="edge"/>
              <c:yMode val="edge"/>
              <c:x val="0.48977733316122368"/>
              <c:y val="0.89002965110532728"/>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776389072"/>
        <c:crosses val="autoZero"/>
        <c:crossBetween val="midCat"/>
        <c:majorUnit val="5"/>
      </c:valAx>
      <c:valAx>
        <c:axId val="776389072"/>
        <c:scaling>
          <c:orientation val="minMax"/>
          <c:max val="1"/>
          <c:min val="0.5"/>
        </c:scaling>
        <c:delete val="0"/>
        <c:axPos val="l"/>
        <c:title>
          <c:tx>
            <c:rich>
              <a:bodyPr rot="-5400000" spcFirstLastPara="1" vertOverflow="ellipsis" vert="horz" wrap="square" anchor="ctr" anchorCtr="1"/>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it-IT" b="1">
                    <a:solidFill>
                      <a:sysClr val="windowText" lastClr="000000"/>
                    </a:solidFill>
                  </a:rPr>
                  <a:t>a</a:t>
                </a:r>
                <a:r>
                  <a:rPr lang="it-IT" sz="1200" b="1">
                    <a:solidFill>
                      <a:sysClr val="windowText" lastClr="000000"/>
                    </a:solidFill>
                  </a:rPr>
                  <a:t>w</a:t>
                </a:r>
              </a:p>
            </c:rich>
          </c:tx>
          <c:layout>
            <c:manualLayout>
              <c:xMode val="edge"/>
              <c:yMode val="edge"/>
              <c:x val="2.4629469934477233E-2"/>
              <c:y val="0.36371485695949446"/>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title>
        <c:numFmt formatCode="General" sourceLinked="1"/>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776393424"/>
        <c:crosses val="autoZero"/>
        <c:crossBetween val="midCat"/>
      </c:valAx>
      <c:spPr>
        <a:noFill/>
        <a:ln>
          <a:solidFill>
            <a:schemeClr val="tx1"/>
          </a:solidFill>
        </a:ln>
        <a:effectLst/>
      </c:spPr>
    </c:plotArea>
    <c:legend>
      <c:legendPos val="b"/>
      <c:layout>
        <c:manualLayout>
          <c:xMode val="edge"/>
          <c:yMode val="edge"/>
          <c:x val="0.32217439008648507"/>
          <c:y val="8.3943267551807074E-2"/>
          <c:w val="0.37341067510003867"/>
          <c:h val="0.10643330148584981"/>
        </c:manualLayout>
      </c:layout>
      <c:overlay val="0"/>
      <c:spPr>
        <a:noFill/>
        <a:ln>
          <a:noFill/>
        </a:ln>
        <a:effectLst/>
      </c:spPr>
      <c:txPr>
        <a:bodyPr rot="0" spcFirstLastPara="1" vertOverflow="ellipsis" vert="horz" wrap="square" anchor="ctr" anchorCtr="1"/>
        <a:lstStyle/>
        <a:p>
          <a:pPr>
            <a:defRPr sz="2000" b="1" i="1"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2000">
          <a:latin typeface="Times New Roman" panose="02020603050405020304" pitchFamily="18" charset="0"/>
          <a:cs typeface="Times New Roman" panose="02020603050405020304" pitchFamily="18" charset="0"/>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61688395507939"/>
          <c:y val="3.5556452409975937E-2"/>
          <c:w val="0.87498967342196976"/>
          <c:h val="0.69558346786149639"/>
        </c:manualLayout>
      </c:layout>
      <c:barChart>
        <c:barDir val="col"/>
        <c:grouping val="clustered"/>
        <c:varyColors val="0"/>
        <c:ser>
          <c:idx val="0"/>
          <c:order val="0"/>
          <c:tx>
            <c:strRef>
              <c:f>'Dati LAS VEGAS'!$B$63</c:f>
              <c:strCache>
                <c:ptCount val="1"/>
                <c:pt idx="0">
                  <c:v>Medium ripening harvest</c:v>
                </c:pt>
              </c:strCache>
            </c:strRef>
          </c:tx>
          <c:spPr>
            <a:solidFill>
              <a:srgbClr val="002060"/>
            </a:solidFill>
            <a:ln>
              <a:noFill/>
            </a:ln>
            <a:effectLst/>
          </c:spPr>
          <c:invertIfNegative val="0"/>
          <c:errBars>
            <c:errBarType val="both"/>
            <c:errValType val="cust"/>
            <c:noEndCap val="0"/>
            <c:plus>
              <c:numRef>
                <c:f>'Dati LAS VEGAS'!$C$64:$C$67</c:f>
                <c:numCache>
                  <c:formatCode>General</c:formatCode>
                  <c:ptCount val="4"/>
                  <c:pt idx="0">
                    <c:v>6.3462508267112486E-2</c:v>
                  </c:pt>
                  <c:pt idx="1">
                    <c:v>9.9999999999999978E-2</c:v>
                  </c:pt>
                  <c:pt idx="2">
                    <c:v>6.9112082405439118E-2</c:v>
                  </c:pt>
                  <c:pt idx="3">
                    <c:v>0.18765836632623467</c:v>
                  </c:pt>
                </c:numCache>
              </c:numRef>
            </c:plus>
            <c:minus>
              <c:numRef>
                <c:f>'Dati LAS VEGAS'!$C$64:$C$67</c:f>
                <c:numCache>
                  <c:formatCode>General</c:formatCode>
                  <c:ptCount val="4"/>
                  <c:pt idx="0">
                    <c:v>6.3462508267112486E-2</c:v>
                  </c:pt>
                  <c:pt idx="1">
                    <c:v>9.9999999999999978E-2</c:v>
                  </c:pt>
                  <c:pt idx="2">
                    <c:v>6.9112082405439118E-2</c:v>
                  </c:pt>
                  <c:pt idx="3">
                    <c:v>0.18765836632623467</c:v>
                  </c:pt>
                </c:numCache>
              </c:numRef>
            </c:minus>
            <c:spPr>
              <a:noFill/>
              <a:ln w="25400" cap="flat" cmpd="sng" algn="ctr">
                <a:solidFill>
                  <a:srgbClr val="002060"/>
                </a:solidFill>
                <a:round/>
              </a:ln>
              <a:effectLst/>
            </c:spPr>
          </c:errBars>
          <c:cat>
            <c:strRef>
              <c:f>'Dati LAS VEGAS'!$A$64:$A$67</c:f>
              <c:strCache>
                <c:ptCount val="4"/>
                <c:pt idx="0">
                  <c:v>Unprocessed sweet cherries</c:v>
                </c:pt>
                <c:pt idx="1">
                  <c:v>Processed sweet cherries</c:v>
                </c:pt>
                <c:pt idx="2">
                  <c:v>45 storage days</c:v>
                </c:pt>
                <c:pt idx="3">
                  <c:v>85 storage days</c:v>
                </c:pt>
              </c:strCache>
            </c:strRef>
          </c:cat>
          <c:val>
            <c:numRef>
              <c:f>'Dati LAS VEGAS'!$B$64:$B$67</c:f>
              <c:numCache>
                <c:formatCode>General</c:formatCode>
                <c:ptCount val="4"/>
                <c:pt idx="0">
                  <c:v>0.9274353524619201</c:v>
                </c:pt>
                <c:pt idx="1">
                  <c:v>0.9</c:v>
                </c:pt>
                <c:pt idx="2">
                  <c:v>0.91230435374149688</c:v>
                </c:pt>
                <c:pt idx="3">
                  <c:v>0.89549198717948741</c:v>
                </c:pt>
              </c:numCache>
            </c:numRef>
          </c:val>
        </c:ser>
        <c:ser>
          <c:idx val="1"/>
          <c:order val="1"/>
          <c:tx>
            <c:strRef>
              <c:f>'Dati LAS VEGAS'!$D$63</c:f>
              <c:strCache>
                <c:ptCount val="1"/>
                <c:pt idx="0">
                  <c:v>Late harvest</c:v>
                </c:pt>
              </c:strCache>
            </c:strRef>
          </c:tx>
          <c:spPr>
            <a:solidFill>
              <a:srgbClr val="FF0000"/>
            </a:solidFill>
            <a:ln>
              <a:noFill/>
            </a:ln>
            <a:effectLst/>
          </c:spPr>
          <c:invertIfNegative val="0"/>
          <c:errBars>
            <c:errBarType val="both"/>
            <c:errValType val="cust"/>
            <c:noEndCap val="0"/>
            <c:plus>
              <c:numRef>
                <c:f>'Dati LAS VEGAS'!$E$64:$E$67</c:f>
                <c:numCache>
                  <c:formatCode>General</c:formatCode>
                  <c:ptCount val="4"/>
                  <c:pt idx="0">
                    <c:v>0.15372097302600882</c:v>
                  </c:pt>
                  <c:pt idx="1">
                    <c:v>9.085879153939895E-2</c:v>
                  </c:pt>
                  <c:pt idx="2">
                    <c:v>9.7299843781991469E-2</c:v>
                  </c:pt>
                  <c:pt idx="3">
                    <c:v>6.3519198525444562E-2</c:v>
                  </c:pt>
                </c:numCache>
              </c:numRef>
            </c:plus>
            <c:minus>
              <c:numRef>
                <c:f>'Dati LAS VEGAS'!$E$64:$E$67</c:f>
                <c:numCache>
                  <c:formatCode>General</c:formatCode>
                  <c:ptCount val="4"/>
                  <c:pt idx="0">
                    <c:v>0.15372097302600882</c:v>
                  </c:pt>
                  <c:pt idx="1">
                    <c:v>9.085879153939895E-2</c:v>
                  </c:pt>
                  <c:pt idx="2">
                    <c:v>9.7299843781991469E-2</c:v>
                  </c:pt>
                  <c:pt idx="3">
                    <c:v>6.3519198525444562E-2</c:v>
                  </c:pt>
                </c:numCache>
              </c:numRef>
            </c:minus>
            <c:spPr>
              <a:noFill/>
              <a:ln w="9525" cap="flat" cmpd="sng" algn="ctr">
                <a:solidFill>
                  <a:srgbClr val="FF0000"/>
                </a:solidFill>
                <a:round/>
              </a:ln>
              <a:effectLst/>
            </c:spPr>
          </c:errBars>
          <c:cat>
            <c:strRef>
              <c:f>'Dati LAS VEGAS'!$A$64:$A$67</c:f>
              <c:strCache>
                <c:ptCount val="4"/>
                <c:pt idx="0">
                  <c:v>Unprocessed sweet cherries</c:v>
                </c:pt>
                <c:pt idx="1">
                  <c:v>Processed sweet cherries</c:v>
                </c:pt>
                <c:pt idx="2">
                  <c:v>45 storage days</c:v>
                </c:pt>
                <c:pt idx="3">
                  <c:v>85 storage days</c:v>
                </c:pt>
              </c:strCache>
            </c:strRef>
          </c:cat>
          <c:val>
            <c:numRef>
              <c:f>'Dati LAS VEGAS'!$D$64:$D$67</c:f>
              <c:numCache>
                <c:formatCode>General</c:formatCode>
                <c:ptCount val="4"/>
                <c:pt idx="0">
                  <c:v>1.6710520704264995</c:v>
                </c:pt>
                <c:pt idx="1">
                  <c:v>0.50620000000000009</c:v>
                </c:pt>
                <c:pt idx="2">
                  <c:v>0.62840000000000018</c:v>
                </c:pt>
                <c:pt idx="3">
                  <c:v>0.37088235294117666</c:v>
                </c:pt>
              </c:numCache>
            </c:numRef>
          </c:val>
        </c:ser>
        <c:dLbls>
          <c:showLegendKey val="0"/>
          <c:showVal val="0"/>
          <c:showCatName val="0"/>
          <c:showSerName val="0"/>
          <c:showPercent val="0"/>
          <c:showBubbleSize val="0"/>
        </c:dLbls>
        <c:gapWidth val="219"/>
        <c:overlap val="1"/>
        <c:axId val="776394512"/>
        <c:axId val="776396688"/>
      </c:barChart>
      <c:catAx>
        <c:axId val="776394512"/>
        <c:scaling>
          <c:orientation val="minMax"/>
        </c:scaling>
        <c:delete val="0"/>
        <c:axPos val="b"/>
        <c:title>
          <c:tx>
            <c:rich>
              <a:bodyPr rot="0" spcFirstLastPara="1" vertOverflow="ellipsis" vert="horz" wrap="square" anchor="ctr" anchorCtr="1"/>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b="1"/>
                  <a:t>Storage time (days)</a:t>
                </a:r>
              </a:p>
            </c:rich>
          </c:tx>
          <c:layout>
            <c:manualLayout>
              <c:xMode val="edge"/>
              <c:yMode val="edge"/>
              <c:x val="0.4836013940880341"/>
              <c:y val="0.8431066121964879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776396688"/>
        <c:crosses val="autoZero"/>
        <c:auto val="1"/>
        <c:lblAlgn val="ctr"/>
        <c:lblOffset val="100"/>
        <c:noMultiLvlLbl val="0"/>
      </c:catAx>
      <c:valAx>
        <c:axId val="776396688"/>
        <c:scaling>
          <c:orientation val="minMax"/>
        </c:scaling>
        <c:delete val="0"/>
        <c:axPos val="l"/>
        <c:title>
          <c:tx>
            <c:rich>
              <a:bodyPr rot="-5400000" spcFirstLastPara="1" vertOverflow="ellipsis" vert="horz" wrap="square" anchor="ctr" anchorCtr="1"/>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it-IT" sz="2000" b="1" i="0" u="none" strike="noStrike" baseline="0">
                    <a:effectLst/>
                  </a:rPr>
                  <a:t>TEAC (micromol/g dry basis)</a:t>
                </a:r>
                <a:endParaRPr lang="it-IT"/>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776394512"/>
        <c:crosses val="autoZero"/>
        <c:crossBetween val="between"/>
      </c:valAx>
      <c:spPr>
        <a:noFill/>
        <a:ln>
          <a:solidFill>
            <a:schemeClr val="tx1"/>
          </a:solidFill>
        </a:ln>
        <a:effectLst/>
      </c:spPr>
    </c:plotArea>
    <c:legend>
      <c:legendPos val="t"/>
      <c:layout>
        <c:manualLayout>
          <c:xMode val="edge"/>
          <c:yMode val="edge"/>
          <c:x val="0.46696990232778279"/>
          <c:y val="0.17364016736401675"/>
          <c:w val="0.34884697302181489"/>
          <c:h val="0.14209929825717393"/>
        </c:manualLayout>
      </c:layout>
      <c:overlay val="0"/>
      <c:spPr>
        <a:noFill/>
        <a:ln>
          <a:noFill/>
        </a:ln>
        <a:effectLst/>
      </c:spPr>
      <c:txPr>
        <a:bodyPr rot="0" spcFirstLastPara="1" vertOverflow="ellipsis" vert="horz" wrap="square" anchor="ctr" anchorCtr="1"/>
        <a:lstStyle/>
        <a:p>
          <a:pPr>
            <a:defRPr sz="2000" b="1" i="1"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2000">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0.18306</cdr:x>
      <cdr:y>0.53138</cdr:y>
    </cdr:from>
    <cdr:to>
      <cdr:x>0.19845</cdr:x>
      <cdr:y>0.58043</cdr:y>
    </cdr:to>
    <cdr:sp macro="" textlink="">
      <cdr:nvSpPr>
        <cdr:cNvPr id="2" name="Text Box 2"/>
        <cdr:cNvSpPr txBox="1">
          <a:spLocks xmlns:a="http://schemas.openxmlformats.org/drawingml/2006/main" noChangeArrowheads="1"/>
        </cdr:cNvSpPr>
      </cdr:nvSpPr>
      <cdr:spPr bwMode="auto">
        <a:xfrm xmlns:a="http://schemas.openxmlformats.org/drawingml/2006/main">
          <a:off x="1701800" y="3225800"/>
          <a:ext cx="143116"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it-IT" sz="1800" b="1" i="0" u="none" strike="noStrike" baseline="0">
              <a:solidFill>
                <a:schemeClr val="bg1"/>
              </a:solidFill>
              <a:latin typeface="Times New Roman"/>
              <a:cs typeface="Times New Roman"/>
            </a:rPr>
            <a:t>a</a:t>
          </a:r>
        </a:p>
      </cdr:txBody>
    </cdr:sp>
  </cdr:relSizeAnchor>
  <cdr:relSizeAnchor xmlns:cdr="http://schemas.openxmlformats.org/drawingml/2006/chartDrawing">
    <cdr:from>
      <cdr:x>0.40301</cdr:x>
      <cdr:y>0.54184</cdr:y>
    </cdr:from>
    <cdr:to>
      <cdr:x>0.4184</cdr:x>
      <cdr:y>0.59089</cdr:y>
    </cdr:to>
    <cdr:sp macro="" textlink="">
      <cdr:nvSpPr>
        <cdr:cNvPr id="4" name="Text Box 2"/>
        <cdr:cNvSpPr txBox="1">
          <a:spLocks xmlns:a="http://schemas.openxmlformats.org/drawingml/2006/main" noChangeArrowheads="1"/>
        </cdr:cNvSpPr>
      </cdr:nvSpPr>
      <cdr:spPr bwMode="auto">
        <a:xfrm xmlns:a="http://schemas.openxmlformats.org/drawingml/2006/main">
          <a:off x="3746500" y="3289300"/>
          <a:ext cx="143116"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it-IT" sz="1800" b="1" i="0" u="none" strike="noStrike" baseline="0">
              <a:solidFill>
                <a:schemeClr val="bg1"/>
              </a:solidFill>
              <a:latin typeface="Times New Roman"/>
              <a:cs typeface="Times New Roman"/>
            </a:rPr>
            <a:t>a</a:t>
          </a:r>
        </a:p>
      </cdr:txBody>
    </cdr:sp>
  </cdr:relSizeAnchor>
  <cdr:relSizeAnchor xmlns:cdr="http://schemas.openxmlformats.org/drawingml/2006/chartDrawing">
    <cdr:from>
      <cdr:x>0.62158</cdr:x>
      <cdr:y>0.53556</cdr:y>
    </cdr:from>
    <cdr:to>
      <cdr:x>0.63698</cdr:x>
      <cdr:y>0.58462</cdr:y>
    </cdr:to>
    <cdr:sp macro="" textlink="">
      <cdr:nvSpPr>
        <cdr:cNvPr id="5" name="Text Box 2"/>
        <cdr:cNvSpPr txBox="1">
          <a:spLocks xmlns:a="http://schemas.openxmlformats.org/drawingml/2006/main" noChangeArrowheads="1"/>
        </cdr:cNvSpPr>
      </cdr:nvSpPr>
      <cdr:spPr bwMode="auto">
        <a:xfrm xmlns:a="http://schemas.openxmlformats.org/drawingml/2006/main">
          <a:off x="5778500" y="3251200"/>
          <a:ext cx="143116"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it-IT" sz="1800" b="1" i="0" u="none" strike="noStrike" baseline="0">
              <a:solidFill>
                <a:schemeClr val="bg1"/>
              </a:solidFill>
              <a:latin typeface="Times New Roman"/>
              <a:cs typeface="Times New Roman"/>
            </a:rPr>
            <a:t>a</a:t>
          </a:r>
        </a:p>
      </cdr:txBody>
    </cdr:sp>
  </cdr:relSizeAnchor>
  <cdr:relSizeAnchor xmlns:cdr="http://schemas.openxmlformats.org/drawingml/2006/chartDrawing">
    <cdr:from>
      <cdr:x>0.84016</cdr:x>
      <cdr:y>0.53347</cdr:y>
    </cdr:from>
    <cdr:to>
      <cdr:x>0.85556</cdr:x>
      <cdr:y>0.58252</cdr:y>
    </cdr:to>
    <cdr:sp macro="" textlink="">
      <cdr:nvSpPr>
        <cdr:cNvPr id="6" name="Text Box 2"/>
        <cdr:cNvSpPr txBox="1">
          <a:spLocks xmlns:a="http://schemas.openxmlformats.org/drawingml/2006/main" noChangeArrowheads="1"/>
        </cdr:cNvSpPr>
      </cdr:nvSpPr>
      <cdr:spPr bwMode="auto">
        <a:xfrm xmlns:a="http://schemas.openxmlformats.org/drawingml/2006/main">
          <a:off x="7810500" y="3238500"/>
          <a:ext cx="143116"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it-IT" sz="1800" b="1" i="0" u="none" strike="noStrike" baseline="0">
              <a:solidFill>
                <a:schemeClr val="bg1"/>
              </a:solidFill>
              <a:latin typeface="Times New Roman"/>
              <a:cs typeface="Times New Roman"/>
            </a:rPr>
            <a:t>a</a:t>
          </a:r>
        </a:p>
      </cdr:txBody>
    </cdr:sp>
  </cdr:relSizeAnchor>
  <cdr:relSizeAnchor xmlns:cdr="http://schemas.openxmlformats.org/drawingml/2006/chartDrawing">
    <cdr:from>
      <cdr:x>0.2377</cdr:x>
      <cdr:y>0.26987</cdr:y>
    </cdr:from>
    <cdr:to>
      <cdr:x>0.2531</cdr:x>
      <cdr:y>0.31893</cdr:y>
    </cdr:to>
    <cdr:sp macro="" textlink="">
      <cdr:nvSpPr>
        <cdr:cNvPr id="7" name="Text Box 2"/>
        <cdr:cNvSpPr txBox="1">
          <a:spLocks xmlns:a="http://schemas.openxmlformats.org/drawingml/2006/main" noChangeArrowheads="1"/>
        </cdr:cNvSpPr>
      </cdr:nvSpPr>
      <cdr:spPr bwMode="auto">
        <a:xfrm xmlns:a="http://schemas.openxmlformats.org/drawingml/2006/main">
          <a:off x="2209800" y="1638300"/>
          <a:ext cx="143116"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it-IT" sz="1800" b="1" i="0" u="none" strike="noStrike" baseline="0">
              <a:solidFill>
                <a:sysClr val="windowText" lastClr="000000"/>
              </a:solidFill>
              <a:latin typeface="Times New Roman"/>
              <a:cs typeface="Times New Roman"/>
            </a:rPr>
            <a:t>a</a:t>
          </a:r>
        </a:p>
      </cdr:txBody>
    </cdr:sp>
  </cdr:relSizeAnchor>
  <cdr:relSizeAnchor xmlns:cdr="http://schemas.openxmlformats.org/drawingml/2006/chartDrawing">
    <cdr:from>
      <cdr:x>0.45355</cdr:x>
      <cdr:y>0.65481</cdr:y>
    </cdr:from>
    <cdr:to>
      <cdr:x>0.47034</cdr:x>
      <cdr:y>0.70386</cdr:y>
    </cdr:to>
    <cdr:sp macro="" textlink="">
      <cdr:nvSpPr>
        <cdr:cNvPr id="8" name="Text Box 2"/>
        <cdr:cNvSpPr txBox="1">
          <a:spLocks xmlns:a="http://schemas.openxmlformats.org/drawingml/2006/main" noChangeArrowheads="1"/>
        </cdr:cNvSpPr>
      </cdr:nvSpPr>
      <cdr:spPr bwMode="auto">
        <a:xfrm xmlns:a="http://schemas.openxmlformats.org/drawingml/2006/main">
          <a:off x="4216400" y="3975100"/>
          <a:ext cx="156068"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it-IT" sz="1800" b="1" i="0" u="none" strike="noStrike" baseline="0">
              <a:solidFill>
                <a:sysClr val="windowText" lastClr="000000"/>
              </a:solidFill>
              <a:latin typeface="Times New Roman"/>
              <a:cs typeface="Times New Roman"/>
            </a:rPr>
            <a:t>b</a:t>
          </a:r>
        </a:p>
      </cdr:txBody>
    </cdr:sp>
  </cdr:relSizeAnchor>
  <cdr:relSizeAnchor xmlns:cdr="http://schemas.openxmlformats.org/drawingml/2006/chartDrawing">
    <cdr:from>
      <cdr:x>0.67077</cdr:x>
      <cdr:y>0.6318</cdr:y>
    </cdr:from>
    <cdr:to>
      <cdr:x>0.68755</cdr:x>
      <cdr:y>0.68085</cdr:y>
    </cdr:to>
    <cdr:sp macro="" textlink="">
      <cdr:nvSpPr>
        <cdr:cNvPr id="9" name="Text Box 2"/>
        <cdr:cNvSpPr txBox="1">
          <a:spLocks xmlns:a="http://schemas.openxmlformats.org/drawingml/2006/main" noChangeArrowheads="1"/>
        </cdr:cNvSpPr>
      </cdr:nvSpPr>
      <cdr:spPr bwMode="auto">
        <a:xfrm xmlns:a="http://schemas.openxmlformats.org/drawingml/2006/main">
          <a:off x="6235700" y="3835400"/>
          <a:ext cx="156068"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it-IT" sz="1800" b="1" i="0" u="none" strike="noStrike" baseline="0">
              <a:solidFill>
                <a:sysClr val="windowText" lastClr="000000"/>
              </a:solidFill>
              <a:latin typeface="Times New Roman"/>
              <a:cs typeface="Times New Roman"/>
            </a:rPr>
            <a:t>b</a:t>
          </a:r>
        </a:p>
      </cdr:txBody>
    </cdr:sp>
  </cdr:relSizeAnchor>
  <cdr:relSizeAnchor xmlns:cdr="http://schemas.openxmlformats.org/drawingml/2006/chartDrawing">
    <cdr:from>
      <cdr:x>0.89071</cdr:x>
      <cdr:y>0.64644</cdr:y>
    </cdr:from>
    <cdr:to>
      <cdr:x>0.9153</cdr:x>
      <cdr:y>0.6955</cdr:y>
    </cdr:to>
    <cdr:sp macro="" textlink="">
      <cdr:nvSpPr>
        <cdr:cNvPr id="10" name="Text Box 2"/>
        <cdr:cNvSpPr txBox="1">
          <a:spLocks xmlns:a="http://schemas.openxmlformats.org/drawingml/2006/main" noChangeArrowheads="1"/>
        </cdr:cNvSpPr>
      </cdr:nvSpPr>
      <cdr:spPr bwMode="auto">
        <a:xfrm xmlns:a="http://schemas.openxmlformats.org/drawingml/2006/main">
          <a:off x="8280396" y="3924300"/>
          <a:ext cx="228604" cy="2977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27432" tIns="32004"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it-IT" sz="1800" b="1" i="0" u="none" strike="noStrike" baseline="0">
              <a:solidFill>
                <a:sysClr val="windowText" lastClr="000000"/>
              </a:solidFill>
              <a:latin typeface="Times New Roman"/>
              <a:cs typeface="Times New Roman"/>
            </a:rPr>
            <a:t>c</a:t>
          </a: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031337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it-IT" smtClean="0"/>
              <a:t>Fare clic sull'icona per inserire un'immagine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6770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132139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it-IT" smtClean="0"/>
              <a:t>Fare clic per modificare lo stile del titolo</a:t>
            </a:r>
            <a:endParaRPr lang="en-US" dirty="0"/>
          </a:p>
        </p:txBody>
      </p:sp>
      <p:sp>
        <p:nvSpPr>
          <p:cNvPr id="16"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272702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030502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it-IT" smtClean="0"/>
              <a:t>Fare clic per modificare stili del testo dello schema</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441906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it-IT" smtClean="0"/>
              <a:t>Fare clic per modificare lo stile del titolo</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it-IT" smtClean="0"/>
              <a:t>Fare clic per modificare stili del testo dello schema</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144179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726335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529250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it-IT" smtClean="0"/>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462248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139344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386227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10039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87962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70874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499670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it-IT" smtClean="0"/>
              <a:t>Fare clic per modificare lo stile del titolo</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it-IT" smtClean="0"/>
              <a:t>Fare clic sull'icona per inserire un'immagine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7/21/2014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193935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41000">
              <a:srgbClr val="FFFF99">
                <a:alpha val="21961"/>
              </a:srgbClr>
            </a:gs>
            <a:gs pos="100000">
              <a:schemeClr val="accent2">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7/21/2014</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49087869"/>
      </p:ext>
    </p:extLst>
  </p:cSld>
  <p:clrMap bg1="dk1" tx1="lt1" bg2="dk2"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gif"/><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0" y="0"/>
            <a:ext cx="6387353" cy="1523427"/>
            <a:chOff x="0" y="0"/>
            <a:chExt cx="6387353" cy="1523427"/>
          </a:xfrm>
        </p:grpSpPr>
        <p:pic>
          <p:nvPicPr>
            <p:cNvPr id="4" name="Immagine 3"/>
            <p:cNvPicPr>
              <a:picLocks noChangeAspect="1"/>
            </p:cNvPicPr>
            <p:nvPr/>
          </p:nvPicPr>
          <p:blipFill>
            <a:blip r:embed="rId2"/>
            <a:stretch>
              <a:fillRect/>
            </a:stretch>
          </p:blipFill>
          <p:spPr>
            <a:xfrm>
              <a:off x="1627094" y="3909"/>
              <a:ext cx="2272552" cy="1519518"/>
            </a:xfrm>
            <a:prstGeom prst="rect">
              <a:avLst/>
            </a:prstGeom>
          </p:spPr>
        </p:pic>
        <p:pic>
          <p:nvPicPr>
            <p:cNvPr id="5" name="Immagine 4"/>
            <p:cNvPicPr>
              <a:picLocks noChangeAspect="1"/>
            </p:cNvPicPr>
            <p:nvPr/>
          </p:nvPicPr>
          <p:blipFill>
            <a:blip r:embed="rId3"/>
            <a:stretch>
              <a:fillRect/>
            </a:stretch>
          </p:blipFill>
          <p:spPr>
            <a:xfrm>
              <a:off x="3899647" y="0"/>
              <a:ext cx="2487706" cy="1519518"/>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27094" cy="1523427"/>
            </a:xfrm>
            <a:prstGeom prst="rect">
              <a:avLst/>
            </a:prstGeom>
          </p:spPr>
        </p:pic>
      </p:grpSp>
      <p:sp>
        <p:nvSpPr>
          <p:cNvPr id="7" name="CasellaDiTesto 6"/>
          <p:cNvSpPr txBox="1"/>
          <p:nvPr/>
        </p:nvSpPr>
        <p:spPr>
          <a:xfrm>
            <a:off x="6274398" y="0"/>
            <a:ext cx="2869601" cy="1200329"/>
          </a:xfrm>
          <a:prstGeom prst="rect">
            <a:avLst/>
          </a:prstGeom>
          <a:no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latin typeface="Comic Sans MS" panose="030F0702030302020204" pitchFamily="66" charset="0"/>
              </a:rPr>
              <a:t>Department of Science of agriculture, Food and Environment (S.A.F.E.)</a:t>
            </a:r>
            <a:endParaRPr lang="en-US" b="1" i="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8" name="CasellaDiTesto 7"/>
          <p:cNvSpPr txBox="1"/>
          <p:nvPr/>
        </p:nvSpPr>
        <p:spPr>
          <a:xfrm>
            <a:off x="6823445" y="1200329"/>
            <a:ext cx="2191626" cy="584775"/>
          </a:xfrm>
          <a:prstGeom prst="rect">
            <a:avLst/>
          </a:prstGeom>
          <a:noFill/>
        </p:spPr>
        <p:txBody>
          <a:bodyPr wrap="none" rtlCol="0">
            <a:spAutoFit/>
          </a:bodyPr>
          <a:lstStyle/>
          <a:p>
            <a:pPr algn="ctr"/>
            <a:r>
              <a:rPr lang="en-US" sz="1600" i="1" dirty="0" smtClean="0">
                <a:solidFill>
                  <a:schemeClr val="accent4">
                    <a:lumMod val="50000"/>
                  </a:schemeClr>
                </a:solidFill>
                <a:effectLst>
                  <a:outerShdw blurRad="38100" dist="38100" dir="2700000" algn="tl">
                    <a:srgbClr val="000000">
                      <a:alpha val="43137"/>
                    </a:srgbClr>
                  </a:outerShdw>
                </a:effectLst>
                <a:latin typeface="Comic Sans MS" panose="030F0702030302020204" pitchFamily="66" charset="0"/>
              </a:rPr>
              <a:t>Via Napoli, 25 71122 </a:t>
            </a:r>
          </a:p>
          <a:p>
            <a:pPr algn="ctr"/>
            <a:r>
              <a:rPr lang="en-US" sz="1600" i="1" dirty="0" smtClean="0">
                <a:solidFill>
                  <a:schemeClr val="accent4">
                    <a:lumMod val="50000"/>
                  </a:schemeClr>
                </a:solidFill>
                <a:effectLst>
                  <a:outerShdw blurRad="38100" dist="38100" dir="2700000" algn="tl">
                    <a:srgbClr val="000000">
                      <a:alpha val="43137"/>
                    </a:srgbClr>
                  </a:outerShdw>
                </a:effectLst>
                <a:latin typeface="Comic Sans MS" panose="030F0702030302020204" pitchFamily="66" charset="0"/>
              </a:rPr>
              <a:t>Foggia, Italy </a:t>
            </a:r>
            <a:endParaRPr lang="en-US" sz="1600" i="1" dirty="0">
              <a:solidFill>
                <a:schemeClr val="accent4">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10" name="CasellaDiTesto 9"/>
          <p:cNvSpPr txBox="1"/>
          <p:nvPr/>
        </p:nvSpPr>
        <p:spPr>
          <a:xfrm>
            <a:off x="1456904" y="6563564"/>
            <a:ext cx="6296917"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 Food Technology 2014 </a:t>
            </a:r>
            <a:r>
              <a:rPr lang="en-US" sz="1600" b="1" dirty="0" smtClean="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Conference, July </a:t>
            </a:r>
            <a:r>
              <a:rPr lang="en-US" sz="16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21-23, 2014 at Las Vegas, USA</a:t>
            </a:r>
            <a:endParaRPr lang="it-IT" sz="16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
        <p:nvSpPr>
          <p:cNvPr id="11" name="Rettangolo 10"/>
          <p:cNvSpPr/>
          <p:nvPr/>
        </p:nvSpPr>
        <p:spPr>
          <a:xfrm>
            <a:off x="632012" y="2085459"/>
            <a:ext cx="8095129" cy="1384995"/>
          </a:xfrm>
          <a:prstGeom prst="rect">
            <a:avLst/>
          </a:prstGeom>
        </p:spPr>
        <p:txBody>
          <a:bodyPr wrap="square">
            <a:spAutoFit/>
          </a:bodyPr>
          <a:lstStyle/>
          <a:p>
            <a:pPr algn="ctr">
              <a:spcAft>
                <a:spcPts val="0"/>
              </a:spcAft>
            </a:pPr>
            <a:r>
              <a:rPr lang="en-US" sz="2800" b="1" dirty="0">
                <a:solidFill>
                  <a:srgbClr val="A50021"/>
                </a:solidFill>
                <a:effectLst>
                  <a:outerShdw blurRad="38100" dist="38100" dir="2700000" algn="tl">
                    <a:srgbClr val="000000">
                      <a:alpha val="43137"/>
                    </a:srgbClr>
                  </a:outerShdw>
                </a:effectLst>
                <a:latin typeface="Comic Sans MS" panose="030F0702030302020204" pitchFamily="66" charset="0"/>
                <a:ea typeface="MS PGothic" panose="020B0600070205080204" pitchFamily="34" charset="-128"/>
              </a:rPr>
              <a:t>Ripening stage effect on nutritional value of low fat pastry filled with sweet cherries </a:t>
            </a:r>
            <a:endParaRPr lang="en-US" sz="2800" b="1" dirty="0" smtClean="0">
              <a:solidFill>
                <a:srgbClr val="A50021"/>
              </a:solidFill>
              <a:effectLst>
                <a:outerShdw blurRad="38100" dist="38100" dir="2700000" algn="tl">
                  <a:srgbClr val="000000">
                    <a:alpha val="43137"/>
                  </a:srgbClr>
                </a:outerShdw>
              </a:effectLst>
              <a:latin typeface="Comic Sans MS" panose="030F0702030302020204" pitchFamily="66" charset="0"/>
              <a:ea typeface="MS PGothic" panose="020B0600070205080204" pitchFamily="34" charset="-128"/>
            </a:endParaRPr>
          </a:p>
          <a:p>
            <a:pPr algn="ctr">
              <a:spcAft>
                <a:spcPts val="0"/>
              </a:spcAft>
            </a:pPr>
            <a:r>
              <a:rPr lang="en-US" sz="2800" b="1" dirty="0" smtClean="0">
                <a:solidFill>
                  <a:srgbClr val="A50021"/>
                </a:solidFill>
                <a:effectLst>
                  <a:outerShdw blurRad="38100" dist="38100" dir="2700000" algn="tl">
                    <a:srgbClr val="000000">
                      <a:alpha val="43137"/>
                    </a:srgbClr>
                  </a:outerShdw>
                </a:effectLst>
                <a:latin typeface="Comic Sans MS" panose="030F0702030302020204" pitchFamily="66" charset="0"/>
                <a:ea typeface="MS PGothic" panose="020B0600070205080204" pitchFamily="34" charset="-128"/>
              </a:rPr>
              <a:t>(</a:t>
            </a:r>
            <a:r>
              <a:rPr lang="en-US" sz="2800" b="1" dirty="0">
                <a:solidFill>
                  <a:srgbClr val="A50021"/>
                </a:solidFill>
                <a:effectLst>
                  <a:outerShdw blurRad="38100" dist="38100" dir="2700000" algn="tl">
                    <a:srgbClr val="000000">
                      <a:alpha val="43137"/>
                    </a:srgbClr>
                  </a:outerShdw>
                </a:effectLst>
                <a:latin typeface="Comic Sans MS" panose="030F0702030302020204" pitchFamily="66" charset="0"/>
                <a:ea typeface="MS PGothic" panose="020B0600070205080204" pitchFamily="34" charset="-128"/>
              </a:rPr>
              <a:t>P. </a:t>
            </a:r>
            <a:r>
              <a:rPr lang="en-US" sz="2800" b="1" dirty="0" err="1">
                <a:solidFill>
                  <a:srgbClr val="A50021"/>
                </a:solidFill>
                <a:effectLst>
                  <a:outerShdw blurRad="38100" dist="38100" dir="2700000" algn="tl">
                    <a:srgbClr val="000000">
                      <a:alpha val="43137"/>
                    </a:srgbClr>
                  </a:outerShdw>
                </a:effectLst>
                <a:latin typeface="Comic Sans MS" panose="030F0702030302020204" pitchFamily="66" charset="0"/>
                <a:ea typeface="MS PGothic" panose="020B0600070205080204" pitchFamily="34" charset="-128"/>
              </a:rPr>
              <a:t>avium</a:t>
            </a:r>
            <a:r>
              <a:rPr lang="en-US" sz="2800" b="1" dirty="0">
                <a:solidFill>
                  <a:srgbClr val="A50021"/>
                </a:solidFill>
                <a:effectLst>
                  <a:outerShdw blurRad="38100" dist="38100" dir="2700000" algn="tl">
                    <a:srgbClr val="000000">
                      <a:alpha val="43137"/>
                    </a:srgbClr>
                  </a:outerShdw>
                </a:effectLst>
                <a:latin typeface="Comic Sans MS" panose="030F0702030302020204" pitchFamily="66" charset="0"/>
                <a:ea typeface="MS PGothic" panose="020B0600070205080204" pitchFamily="34" charset="-128"/>
              </a:rPr>
              <a:t>, cv. </a:t>
            </a:r>
            <a:r>
              <a:rPr lang="it-IT" sz="2800" b="1" dirty="0">
                <a:solidFill>
                  <a:srgbClr val="A50021"/>
                </a:solidFill>
                <a:effectLst>
                  <a:outerShdw blurRad="38100" dist="38100" dir="2700000" algn="tl">
                    <a:srgbClr val="000000">
                      <a:alpha val="43137"/>
                    </a:srgbClr>
                  </a:outerShdw>
                </a:effectLst>
                <a:latin typeface="Comic Sans MS" panose="030F0702030302020204" pitchFamily="66" charset="0"/>
                <a:ea typeface="MS PGothic" panose="020B0600070205080204" pitchFamily="34" charset="-128"/>
              </a:rPr>
              <a:t>‘Ferrovia’)</a:t>
            </a:r>
            <a:endParaRPr lang="it-IT" sz="2400" dirty="0">
              <a:solidFill>
                <a:srgbClr val="A50021"/>
              </a:solidFill>
              <a:effectLst>
                <a:outerShdw blurRad="38100" dist="38100" dir="2700000" algn="tl">
                  <a:srgbClr val="000000">
                    <a:alpha val="43137"/>
                  </a:srgbClr>
                </a:outerShdw>
              </a:effectLst>
              <a:latin typeface="Comic Sans MS" panose="030F0702030302020204" pitchFamily="66" charset="0"/>
              <a:ea typeface="Batang" panose="02030600000101010101" pitchFamily="18" charset="-127"/>
            </a:endParaRPr>
          </a:p>
        </p:txBody>
      </p:sp>
      <p:sp>
        <p:nvSpPr>
          <p:cNvPr id="16" name="CasellaDiTesto 15"/>
          <p:cNvSpPr txBox="1"/>
          <p:nvPr/>
        </p:nvSpPr>
        <p:spPr>
          <a:xfrm>
            <a:off x="485999" y="4572229"/>
            <a:ext cx="1941811" cy="369332"/>
          </a:xfrm>
          <a:prstGeom prst="rect">
            <a:avLst/>
          </a:prstGeom>
          <a:noFill/>
        </p:spPr>
        <p:txBody>
          <a:bodyPr wrap="square" rtlCol="0">
            <a:spAutoFit/>
          </a:bodyPr>
          <a:lstStyle/>
          <a:p>
            <a:r>
              <a:rPr lang="it-IT" b="1" dirty="0" smtClean="0">
                <a:solidFill>
                  <a:srgbClr val="00002E"/>
                </a:solidFill>
                <a:effectLst>
                  <a:outerShdw blurRad="38100" dist="38100" dir="2700000" algn="tl">
                    <a:srgbClr val="000000">
                      <a:alpha val="43137"/>
                    </a:srgbClr>
                  </a:outerShdw>
                </a:effectLst>
                <a:latin typeface="Comic Sans MS" panose="030F0702030302020204" pitchFamily="66" charset="0"/>
              </a:rPr>
              <a:t>Teresa De Pilli*</a:t>
            </a:r>
            <a:endParaRPr lang="it-IT" b="1" dirty="0">
              <a:solidFill>
                <a:srgbClr val="00002E"/>
              </a:solidFill>
              <a:effectLst>
                <a:outerShdw blurRad="38100" dist="38100" dir="2700000" algn="tl">
                  <a:srgbClr val="000000">
                    <a:alpha val="43137"/>
                  </a:srgbClr>
                </a:outerShdw>
              </a:effectLst>
              <a:latin typeface="Comic Sans MS" panose="030F0702030302020204" pitchFamily="66" charset="0"/>
            </a:endParaRPr>
          </a:p>
        </p:txBody>
      </p:sp>
      <p:sp>
        <p:nvSpPr>
          <p:cNvPr id="18" name="CasellaDiTesto 17"/>
          <p:cNvSpPr txBox="1"/>
          <p:nvPr/>
        </p:nvSpPr>
        <p:spPr>
          <a:xfrm>
            <a:off x="1906713" y="5252475"/>
            <a:ext cx="2173130" cy="369332"/>
          </a:xfrm>
          <a:prstGeom prst="rect">
            <a:avLst/>
          </a:prstGeom>
          <a:noFill/>
        </p:spPr>
        <p:txBody>
          <a:bodyPr wrap="square" rtlCol="0">
            <a:spAutoFit/>
          </a:bodyPr>
          <a:lstStyle/>
          <a:p>
            <a:pPr algn="ctr"/>
            <a:r>
              <a:rPr lang="it-IT" b="1" dirty="0" smtClean="0">
                <a:solidFill>
                  <a:schemeClr val="bg1"/>
                </a:solidFill>
                <a:effectLst>
                  <a:outerShdw blurRad="38100" dist="38100" dir="2700000" algn="tl">
                    <a:srgbClr val="000000">
                      <a:alpha val="43137"/>
                    </a:srgbClr>
                  </a:outerShdw>
                </a:effectLst>
                <a:latin typeface="Comic Sans MS" panose="030F0702030302020204" pitchFamily="66" charset="0"/>
              </a:rPr>
              <a:t>Giuseppe </a:t>
            </a:r>
            <a:r>
              <a:rPr lang="it-IT" b="1" dirty="0" err="1" smtClean="0">
                <a:solidFill>
                  <a:schemeClr val="bg1"/>
                </a:solidFill>
                <a:effectLst>
                  <a:outerShdw blurRad="38100" dist="38100" dir="2700000" algn="tl">
                    <a:srgbClr val="000000">
                      <a:alpha val="43137"/>
                    </a:srgbClr>
                  </a:outerShdw>
                </a:effectLst>
                <a:latin typeface="Comic Sans MS" panose="030F0702030302020204" pitchFamily="66" charset="0"/>
              </a:rPr>
              <a:t>Lopriore</a:t>
            </a:r>
            <a:endParaRPr lang="it-IT"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pic>
        <p:nvPicPr>
          <p:cNvPr id="19" name="Immagine 18"/>
          <p:cNvPicPr>
            <a:picLocks noChangeAspect="1"/>
          </p:cNvPicPr>
          <p:nvPr/>
        </p:nvPicPr>
        <p:blipFill>
          <a:blip r:embed="rId5"/>
          <a:stretch>
            <a:fillRect/>
          </a:stretch>
        </p:blipFill>
        <p:spPr>
          <a:xfrm>
            <a:off x="4079843" y="3553429"/>
            <a:ext cx="979938" cy="1043847"/>
          </a:xfrm>
          <a:prstGeom prst="rect">
            <a:avLst/>
          </a:prstGeom>
        </p:spPr>
      </p:pic>
      <p:sp>
        <p:nvSpPr>
          <p:cNvPr id="20" name="CasellaDiTesto 19"/>
          <p:cNvSpPr txBox="1"/>
          <p:nvPr/>
        </p:nvSpPr>
        <p:spPr>
          <a:xfrm>
            <a:off x="3862415" y="4582788"/>
            <a:ext cx="1662301" cy="369332"/>
          </a:xfrm>
          <a:prstGeom prst="rect">
            <a:avLst/>
          </a:prstGeom>
          <a:noFill/>
        </p:spPr>
        <p:txBody>
          <a:bodyPr wrap="square" rtlCol="0">
            <a:spAutoFit/>
          </a:bodyPr>
          <a:lstStyle/>
          <a:p>
            <a:pPr algn="ctr"/>
            <a:r>
              <a:rPr lang="it-IT" b="1" dirty="0" smtClean="0">
                <a:solidFill>
                  <a:schemeClr val="bg1"/>
                </a:solidFill>
                <a:effectLst>
                  <a:outerShdw blurRad="38100" dist="38100" dir="2700000" algn="tl">
                    <a:srgbClr val="000000">
                      <a:alpha val="43137"/>
                    </a:srgbClr>
                  </a:outerShdw>
                </a:effectLst>
                <a:latin typeface="Comic Sans MS" panose="030F0702030302020204" pitchFamily="66" charset="0"/>
              </a:rPr>
              <a:t>Roma Giuliani</a:t>
            </a:r>
            <a:endParaRPr lang="it-IT"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pic>
        <p:nvPicPr>
          <p:cNvPr id="21" name="Immagin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548" y="3494069"/>
            <a:ext cx="1059124" cy="1059124"/>
          </a:xfrm>
          <a:prstGeom prst="rect">
            <a:avLst/>
          </a:prstGeom>
        </p:spPr>
      </p:pic>
      <p:pic>
        <p:nvPicPr>
          <p:cNvPr id="23" name="Immagine 22"/>
          <p:cNvPicPr>
            <a:picLocks noChangeAspect="1"/>
          </p:cNvPicPr>
          <p:nvPr/>
        </p:nvPicPr>
        <p:blipFill>
          <a:blip r:embed="rId7"/>
          <a:stretch>
            <a:fillRect/>
          </a:stretch>
        </p:blipFill>
        <p:spPr>
          <a:xfrm>
            <a:off x="5514448" y="4021649"/>
            <a:ext cx="951914" cy="1286185"/>
          </a:xfrm>
          <a:prstGeom prst="rect">
            <a:avLst/>
          </a:prstGeom>
        </p:spPr>
      </p:pic>
      <p:sp>
        <p:nvSpPr>
          <p:cNvPr id="24" name="CasellaDiTesto 23"/>
          <p:cNvSpPr txBox="1"/>
          <p:nvPr/>
        </p:nvSpPr>
        <p:spPr>
          <a:xfrm>
            <a:off x="5169321" y="5264671"/>
            <a:ext cx="1948920" cy="369332"/>
          </a:xfrm>
          <a:prstGeom prst="rect">
            <a:avLst/>
          </a:prstGeom>
          <a:noFill/>
        </p:spPr>
        <p:txBody>
          <a:bodyPr wrap="square" rtlCol="0">
            <a:spAutoFit/>
          </a:bodyPr>
          <a:lstStyle/>
          <a:p>
            <a:pPr algn="ctr"/>
            <a:r>
              <a:rPr lang="it-IT" b="1" dirty="0" smtClean="0">
                <a:solidFill>
                  <a:schemeClr val="bg1"/>
                </a:solidFill>
                <a:effectLst>
                  <a:outerShdw blurRad="38100" dist="38100" dir="2700000" algn="tl">
                    <a:srgbClr val="000000">
                      <a:alpha val="43137"/>
                    </a:srgbClr>
                  </a:outerShdw>
                </a:effectLst>
                <a:latin typeface="Comic Sans MS" panose="030F0702030302020204" pitchFamily="66" charset="0"/>
              </a:rPr>
              <a:t>Antonio Derossi</a:t>
            </a:r>
            <a:endParaRPr lang="it-IT"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pic>
        <p:nvPicPr>
          <p:cNvPr id="25" name="Immagine 24"/>
          <p:cNvPicPr>
            <a:picLocks noChangeAspect="1"/>
          </p:cNvPicPr>
          <p:nvPr/>
        </p:nvPicPr>
        <p:blipFill>
          <a:blip r:embed="rId8"/>
          <a:stretch>
            <a:fillRect/>
          </a:stretch>
        </p:blipFill>
        <p:spPr>
          <a:xfrm>
            <a:off x="7219203" y="3494069"/>
            <a:ext cx="1312939" cy="1262826"/>
          </a:xfrm>
          <a:prstGeom prst="rect">
            <a:avLst/>
          </a:prstGeom>
        </p:spPr>
      </p:pic>
      <p:sp>
        <p:nvSpPr>
          <p:cNvPr id="27" name="CasellaDiTesto 26"/>
          <p:cNvSpPr txBox="1"/>
          <p:nvPr/>
        </p:nvSpPr>
        <p:spPr>
          <a:xfrm>
            <a:off x="7153290" y="4765666"/>
            <a:ext cx="1747594" cy="369332"/>
          </a:xfrm>
          <a:prstGeom prst="rect">
            <a:avLst/>
          </a:prstGeom>
          <a:noFill/>
        </p:spPr>
        <p:txBody>
          <a:bodyPr wrap="none" rtlCol="0">
            <a:spAutoFit/>
          </a:bodyPr>
          <a:lstStyle/>
          <a:p>
            <a:pPr algn="ctr"/>
            <a:r>
              <a:rPr lang="it-IT" b="1" dirty="0" smtClean="0">
                <a:solidFill>
                  <a:schemeClr val="bg1"/>
                </a:solidFill>
                <a:effectLst>
                  <a:outerShdw blurRad="38100" dist="38100" dir="2700000" algn="tl">
                    <a:srgbClr val="000000">
                      <a:alpha val="43137"/>
                    </a:srgbClr>
                  </a:outerShdw>
                </a:effectLst>
                <a:latin typeface="Comic Sans MS" panose="030F0702030302020204" pitchFamily="66" charset="0"/>
              </a:rPr>
              <a:t>Carla Severini</a:t>
            </a:r>
            <a:endParaRPr lang="it-IT"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29" name="CasellaDiTesto 28"/>
          <p:cNvSpPr txBox="1"/>
          <p:nvPr/>
        </p:nvSpPr>
        <p:spPr>
          <a:xfrm>
            <a:off x="218163" y="6091656"/>
            <a:ext cx="7288504" cy="338554"/>
          </a:xfrm>
          <a:prstGeom prst="rect">
            <a:avLst/>
          </a:prstGeom>
          <a:noFill/>
        </p:spPr>
        <p:txBody>
          <a:bodyPr wrap="square" rtlCol="0">
            <a:spAutoFit/>
          </a:bodyPr>
          <a:lstStyle>
            <a:defPPr>
              <a:defRPr lang="en-US"/>
            </a:defPPr>
            <a:lvl1pPr>
              <a:defRPr b="1">
                <a:solidFill>
                  <a:srgbClr val="00002E"/>
                </a:solidFill>
                <a:effectLst>
                  <a:outerShdw blurRad="38100" dist="38100" dir="2700000" algn="tl">
                    <a:srgbClr val="000000">
                      <a:alpha val="43137"/>
                    </a:srgbClr>
                  </a:outerShdw>
                </a:effectLst>
                <a:latin typeface="Comic Sans MS" panose="030F0702030302020204" pitchFamily="66" charset="0"/>
              </a:defRPr>
            </a:lvl1pPr>
          </a:lstStyle>
          <a:p>
            <a:r>
              <a:rPr lang="en-GB" sz="1600" dirty="0" smtClean="0"/>
              <a:t>*Corresponding author, e-mail: teresa.depilli@unifg.it</a:t>
            </a:r>
            <a:endParaRPr lang="en-GB" sz="1600" dirty="0"/>
          </a:p>
        </p:txBody>
      </p:sp>
      <p:pic>
        <p:nvPicPr>
          <p:cNvPr id="2" name="Immagine 1"/>
          <p:cNvPicPr>
            <a:picLocks noChangeAspect="1"/>
          </p:cNvPicPr>
          <p:nvPr/>
        </p:nvPicPr>
        <p:blipFill>
          <a:blip r:embed="rId9"/>
          <a:stretch>
            <a:fillRect/>
          </a:stretch>
        </p:blipFill>
        <p:spPr>
          <a:xfrm>
            <a:off x="2427811" y="3770809"/>
            <a:ext cx="1096894" cy="1507113"/>
          </a:xfrm>
          <a:prstGeom prst="rect">
            <a:avLst/>
          </a:prstGeom>
        </p:spPr>
      </p:pic>
    </p:spTree>
    <p:extLst>
      <p:ext uri="{BB962C8B-B14F-4D97-AF65-F5344CB8AC3E}">
        <p14:creationId xmlns:p14="http://schemas.microsoft.com/office/powerpoint/2010/main" val="32414816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animEffect transition="in" filter="fade">
                                      <p:cBhvr>
                                        <p:cTn id="67" dur="500"/>
                                        <p:tgtEl>
                                          <p:spTgt spid="25"/>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Effect transition="in" filter="fade">
                                      <p:cBhvr>
                                        <p:cTn id="7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20" grpId="0"/>
      <p:bldP spid="24" grpId="0"/>
      <p:bldP spid="27"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506" y="5248388"/>
            <a:ext cx="2541493" cy="1609612"/>
          </a:xfrm>
          <a:prstGeom prst="rect">
            <a:avLst/>
          </a:prstGeom>
        </p:spPr>
      </p:pic>
      <p:sp>
        <p:nvSpPr>
          <p:cNvPr id="4" name="Segnaposto contenuto 3"/>
          <p:cNvSpPr>
            <a:spLocks noGrp="1"/>
          </p:cNvSpPr>
          <p:nvPr>
            <p:ph idx="1"/>
          </p:nvPr>
        </p:nvSpPr>
        <p:spPr>
          <a:xfrm>
            <a:off x="457200" y="1650693"/>
            <a:ext cx="8182535" cy="4050859"/>
          </a:xfrm>
        </p:spPr>
        <p:txBody>
          <a:bodyPr anchor="t" anchorCtr="0">
            <a:noAutofit/>
          </a:bodyPr>
          <a:lstStyle/>
          <a:p>
            <a:pPr marL="0" indent="0" algn="ctr">
              <a:spcBef>
                <a:spcPts val="3000"/>
              </a:spcBef>
              <a:spcAft>
                <a:spcPts val="0"/>
              </a:spcAft>
              <a:buSzPct val="150000"/>
              <a:buNone/>
            </a:pPr>
            <a:r>
              <a:rPr lang="en-US" sz="3200" b="1" dirty="0" smtClean="0">
                <a:solidFill>
                  <a:schemeClr val="bg1"/>
                </a:solidFill>
                <a:effectLst>
                  <a:outerShdw blurRad="38100" dist="38100" dir="2700000" algn="tl">
                    <a:srgbClr val="000000">
                      <a:alpha val="43137"/>
                    </a:srgbClr>
                  </a:outerShdw>
                </a:effectLst>
                <a:latin typeface="Comic Sans MS" panose="030F0702030302020204" pitchFamily="66" charset="0"/>
              </a:rPr>
              <a:t>Study of innovative </a:t>
            </a:r>
            <a:r>
              <a:rPr lang="en-US" sz="3200" b="1" dirty="0">
                <a:solidFill>
                  <a:schemeClr val="bg1"/>
                </a:solidFill>
                <a:effectLst>
                  <a:outerShdw blurRad="38100" dist="38100" dir="2700000" algn="tl">
                    <a:srgbClr val="000000">
                      <a:alpha val="43137"/>
                    </a:srgbClr>
                  </a:outerShdw>
                </a:effectLst>
                <a:latin typeface="Comic Sans MS" panose="030F0702030302020204" pitchFamily="66" charset="0"/>
              </a:rPr>
              <a:t>pastry filled with partially </a:t>
            </a:r>
            <a:r>
              <a:rPr lang="en-US" sz="3200" b="1" dirty="0" err="1">
                <a:solidFill>
                  <a:schemeClr val="bg1"/>
                </a:solidFill>
                <a:effectLst>
                  <a:outerShdw blurRad="38100" dist="38100" dir="2700000" algn="tl">
                    <a:srgbClr val="000000">
                      <a:alpha val="43137"/>
                    </a:srgbClr>
                  </a:outerShdw>
                </a:effectLst>
                <a:latin typeface="Comic Sans MS" panose="030F0702030302020204" pitchFamily="66" charset="0"/>
              </a:rPr>
              <a:t>osmo</a:t>
            </a:r>
            <a:r>
              <a:rPr lang="en-US" sz="3200" b="1" dirty="0">
                <a:solidFill>
                  <a:schemeClr val="bg1"/>
                </a:solidFill>
                <a:effectLst>
                  <a:outerShdw blurRad="38100" dist="38100" dir="2700000" algn="tl">
                    <a:srgbClr val="000000">
                      <a:alpha val="43137"/>
                    </a:srgbClr>
                  </a:outerShdw>
                </a:effectLst>
                <a:latin typeface="Comic Sans MS" panose="030F0702030302020204" pitchFamily="66" charset="0"/>
              </a:rPr>
              <a:t>-dehydrated sweet cherries of ‘</a:t>
            </a:r>
            <a:r>
              <a:rPr lang="en-US" sz="3200" b="1" dirty="0" err="1">
                <a:solidFill>
                  <a:schemeClr val="bg1"/>
                </a:solidFill>
                <a:effectLst>
                  <a:outerShdw blurRad="38100" dist="38100" dir="2700000" algn="tl">
                    <a:srgbClr val="000000">
                      <a:alpha val="43137"/>
                    </a:srgbClr>
                  </a:outerShdw>
                </a:effectLst>
                <a:latin typeface="Comic Sans MS" panose="030F0702030302020204" pitchFamily="66" charset="0"/>
              </a:rPr>
              <a:t>Ferrovia</a:t>
            </a:r>
            <a:r>
              <a:rPr lang="en-US" sz="3200" b="1" dirty="0">
                <a:solidFill>
                  <a:schemeClr val="bg1"/>
                </a:solidFill>
                <a:effectLst>
                  <a:outerShdw blurRad="38100" dist="38100" dir="2700000" algn="tl">
                    <a:srgbClr val="000000">
                      <a:alpha val="43137"/>
                    </a:srgbClr>
                  </a:outerShdw>
                </a:effectLst>
                <a:latin typeface="Comic Sans MS" panose="030F0702030302020204" pitchFamily="66" charset="0"/>
              </a:rPr>
              <a:t>’ variety. </a:t>
            </a:r>
            <a:endParaRPr lang="en-US" sz="3200" b="1" dirty="0" smtClean="0">
              <a:solidFill>
                <a:schemeClr val="bg1"/>
              </a:solidFill>
              <a:effectLst>
                <a:outerShdw blurRad="38100" dist="38100" dir="2700000" algn="tl">
                  <a:srgbClr val="000000">
                    <a:alpha val="43137"/>
                  </a:srgbClr>
                </a:outerShdw>
              </a:effectLst>
              <a:latin typeface="Comic Sans MS" panose="030F0702030302020204" pitchFamily="66" charset="0"/>
            </a:endParaRPr>
          </a:p>
          <a:p>
            <a:pPr marL="0" indent="0" algn="ctr">
              <a:spcBef>
                <a:spcPts val="3000"/>
              </a:spcBef>
              <a:spcAft>
                <a:spcPts val="0"/>
              </a:spcAft>
              <a:buSzPct val="150000"/>
              <a:buNone/>
            </a:pPr>
            <a:r>
              <a:rPr lang="en-US" sz="3200" b="1" dirty="0" smtClean="0">
                <a:solidFill>
                  <a:schemeClr val="bg1"/>
                </a:solidFill>
                <a:effectLst>
                  <a:outerShdw blurRad="38100" dist="38100" dir="2700000" algn="tl">
                    <a:srgbClr val="000000">
                      <a:alpha val="43137"/>
                    </a:srgbClr>
                  </a:outerShdw>
                </a:effectLst>
                <a:latin typeface="Comic Sans MS" panose="030F0702030302020204" pitchFamily="66" charset="0"/>
              </a:rPr>
              <a:t>Evaluation of </a:t>
            </a:r>
            <a:r>
              <a:rPr lang="en-US" sz="3200" b="1" dirty="0">
                <a:solidFill>
                  <a:schemeClr val="bg1"/>
                </a:solidFill>
                <a:effectLst>
                  <a:outerShdw blurRad="38100" dist="38100" dir="2700000" algn="tl">
                    <a:srgbClr val="000000">
                      <a:alpha val="43137"/>
                    </a:srgbClr>
                  </a:outerShdw>
                </a:effectLst>
                <a:latin typeface="Comic Sans MS" panose="030F0702030302020204" pitchFamily="66" charset="0"/>
              </a:rPr>
              <a:t>ripening </a:t>
            </a:r>
            <a:r>
              <a:rPr lang="en-US" sz="3200" b="1" dirty="0" smtClean="0">
                <a:solidFill>
                  <a:schemeClr val="bg1"/>
                </a:solidFill>
                <a:effectLst>
                  <a:outerShdw blurRad="38100" dist="38100" dir="2700000" algn="tl">
                    <a:srgbClr val="000000">
                      <a:alpha val="43137"/>
                    </a:srgbClr>
                  </a:outerShdw>
                </a:effectLst>
                <a:latin typeface="Comic Sans MS" panose="030F0702030302020204" pitchFamily="66" charset="0"/>
              </a:rPr>
              <a:t>stage </a:t>
            </a:r>
            <a:r>
              <a:rPr lang="en-US" sz="3200" b="1" dirty="0">
                <a:solidFill>
                  <a:schemeClr val="bg1"/>
                </a:solidFill>
                <a:effectLst>
                  <a:outerShdw blurRad="38100" dist="38100" dir="2700000" algn="tl">
                    <a:srgbClr val="000000">
                      <a:alpha val="43137"/>
                    </a:srgbClr>
                  </a:outerShdw>
                </a:effectLst>
                <a:latin typeface="Comic Sans MS" panose="030F0702030302020204" pitchFamily="66" charset="0"/>
              </a:rPr>
              <a:t>effects on qualitative and </a:t>
            </a:r>
            <a:r>
              <a:rPr lang="en-US" sz="3200" b="1" dirty="0" smtClean="0">
                <a:solidFill>
                  <a:schemeClr val="bg1"/>
                </a:solidFill>
                <a:effectLst>
                  <a:outerShdw blurRad="38100" dist="38100" dir="2700000" algn="tl">
                    <a:srgbClr val="000000">
                      <a:alpha val="43137"/>
                    </a:srgbClr>
                  </a:outerShdw>
                </a:effectLst>
                <a:latin typeface="Comic Sans MS" panose="030F0702030302020204" pitchFamily="66" charset="0"/>
              </a:rPr>
              <a:t>chemical </a:t>
            </a:r>
            <a:r>
              <a:rPr lang="en-US" sz="3200" b="1" dirty="0">
                <a:solidFill>
                  <a:schemeClr val="bg1"/>
                </a:solidFill>
                <a:effectLst>
                  <a:outerShdw blurRad="38100" dist="38100" dir="2700000" algn="tl">
                    <a:srgbClr val="000000">
                      <a:alpha val="43137"/>
                    </a:srgbClr>
                  </a:outerShdw>
                </a:effectLst>
                <a:latin typeface="Comic Sans MS" panose="030F0702030302020204" pitchFamily="66" charset="0"/>
              </a:rPr>
              <a:t>characteristics of final </a:t>
            </a:r>
            <a:r>
              <a:rPr lang="en-US" sz="3200" b="1" dirty="0" smtClean="0">
                <a:solidFill>
                  <a:schemeClr val="bg1"/>
                </a:solidFill>
                <a:effectLst>
                  <a:outerShdw blurRad="38100" dist="38100" dir="2700000" algn="tl">
                    <a:srgbClr val="000000">
                      <a:alpha val="43137"/>
                    </a:srgbClr>
                  </a:outerShdw>
                </a:effectLst>
                <a:latin typeface="Comic Sans MS" panose="030F0702030302020204" pitchFamily="66" charset="0"/>
              </a:rPr>
              <a:t>product during storage.</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98494" y="-43637"/>
            <a:ext cx="2259106" cy="1694330"/>
          </a:xfrm>
          <a:prstGeom prst="rect">
            <a:avLst/>
          </a:prstGeom>
          <a:ln>
            <a:noFill/>
          </a:ln>
          <a:effectLst>
            <a:softEdge rad="112500"/>
          </a:effectLst>
        </p:spPr>
      </p:pic>
      <p:sp>
        <p:nvSpPr>
          <p:cNvPr id="5" name="Rettangolo 4"/>
          <p:cNvSpPr/>
          <p:nvPr/>
        </p:nvSpPr>
        <p:spPr>
          <a:xfrm>
            <a:off x="2528047" y="131655"/>
            <a:ext cx="4087906" cy="13234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ffectLst>
            <a:glow rad="228600">
              <a:schemeClr val="accent2">
                <a:satMod val="175000"/>
                <a:alpha val="40000"/>
              </a:schemeClr>
            </a:glow>
          </a:effectLst>
        </p:spPr>
        <p:txBody>
          <a:bodyPr wrap="square" lIns="91440" tIns="45720" rIns="91440" bIns="45720">
            <a:spAutoFit/>
          </a:bodyPr>
          <a:lstStyle/>
          <a:p>
            <a:pPr algn="ctr"/>
            <a:r>
              <a:rPr lang="it-IT" sz="8000" b="1" cap="none" spc="0" dirty="0" smtClean="0">
                <a:ln w="22225">
                  <a:solidFill>
                    <a:schemeClr val="accent6">
                      <a:lumMod val="75000"/>
                    </a:schemeClr>
                  </a:solidFill>
                  <a:prstDash val="solid"/>
                </a:ln>
                <a:solidFill>
                  <a:srgbClr val="FFFF00">
                    <a:alpha val="64000"/>
                  </a:srgbClr>
                </a:solidFill>
                <a:effectLst/>
                <a:latin typeface="Comic Sans MS" panose="030F0702030302020204" pitchFamily="66" charset="0"/>
              </a:rPr>
              <a:t>AIMS</a:t>
            </a:r>
            <a:endParaRPr lang="it-IT" sz="8000" b="1" cap="none" spc="0" dirty="0">
              <a:ln w="22225">
                <a:solidFill>
                  <a:schemeClr val="accent6">
                    <a:lumMod val="75000"/>
                  </a:schemeClr>
                </a:solidFill>
                <a:prstDash val="solid"/>
              </a:ln>
              <a:solidFill>
                <a:srgbClr val="FFFF00">
                  <a:alpha val="64000"/>
                </a:srgbClr>
              </a:solidFill>
              <a:effectLst/>
              <a:latin typeface="Comic Sans MS" panose="030F0702030302020204" pitchFamily="66" charset="0"/>
            </a:endParaRPr>
          </a:p>
        </p:txBody>
      </p:sp>
      <p:pic>
        <p:nvPicPr>
          <p:cNvPr id="8" name="Immagine 7"/>
          <p:cNvPicPr>
            <a:picLocks noChangeAspect="1"/>
          </p:cNvPicPr>
          <p:nvPr/>
        </p:nvPicPr>
        <p:blipFill>
          <a:blip r:embed="rId4"/>
          <a:stretch>
            <a:fillRect/>
          </a:stretch>
        </p:blipFill>
        <p:spPr>
          <a:xfrm>
            <a:off x="-47063" y="5248387"/>
            <a:ext cx="1970128" cy="1755625"/>
          </a:xfrm>
          <a:prstGeom prst="rect">
            <a:avLst/>
          </a:prstGeom>
        </p:spPr>
      </p:pic>
    </p:spTree>
    <p:extLst>
      <p:ext uri="{BB962C8B-B14F-4D97-AF65-F5344CB8AC3E}">
        <p14:creationId xmlns:p14="http://schemas.microsoft.com/office/powerpoint/2010/main" val="33455841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506" y="5248388"/>
            <a:ext cx="2541493" cy="1609612"/>
          </a:xfrm>
          <a:prstGeom prst="rect">
            <a:avLst/>
          </a:prstGeom>
        </p:spPr>
      </p:pic>
      <p:sp>
        <p:nvSpPr>
          <p:cNvPr id="4" name="Segnaposto contenuto 3"/>
          <p:cNvSpPr>
            <a:spLocks noGrp="1"/>
          </p:cNvSpPr>
          <p:nvPr>
            <p:ph idx="1"/>
          </p:nvPr>
        </p:nvSpPr>
        <p:spPr>
          <a:xfrm>
            <a:off x="0" y="1129554"/>
            <a:ext cx="9143999" cy="4288364"/>
          </a:xfrm>
        </p:spPr>
        <p:txBody>
          <a:bodyPr anchor="t" anchorCtr="0">
            <a:noAutofit/>
          </a:bodyPr>
          <a:lstStyle/>
          <a:p>
            <a:pPr marL="0" indent="0">
              <a:spcBef>
                <a:spcPts val="600"/>
              </a:spcBef>
              <a:spcAft>
                <a:spcPts val="0"/>
              </a:spcAft>
              <a:buSzPct val="150000"/>
              <a:buNone/>
            </a:pPr>
            <a:r>
              <a:rPr lang="en-US" sz="2000" b="1" dirty="0" smtClean="0">
                <a:solidFill>
                  <a:schemeClr val="bg1"/>
                </a:solidFill>
                <a:effectLst>
                  <a:outerShdw blurRad="38100" dist="38100" dir="2700000" algn="tl">
                    <a:srgbClr val="000000">
                      <a:alpha val="43137"/>
                    </a:srgbClr>
                  </a:outerShdw>
                </a:effectLst>
                <a:latin typeface="Comic Sans MS" panose="030F0702030302020204" pitchFamily="66" charset="0"/>
              </a:rPr>
              <a:t>Raw Materials</a:t>
            </a:r>
          </a:p>
          <a:p>
            <a:pPr>
              <a:spcBef>
                <a:spcPts val="600"/>
              </a:spcBef>
              <a:spcAft>
                <a:spcPts val="0"/>
              </a:spcAft>
              <a:buSzPct val="150000"/>
              <a:buBlip>
                <a:blip r:embed="rId3"/>
              </a:buBlip>
            </a:pPr>
            <a:r>
              <a:rPr lang="en-US" b="1" dirty="0">
                <a:solidFill>
                  <a:srgbClr val="00B050"/>
                </a:solidFill>
                <a:latin typeface="Comic Sans MS" panose="030F0702030302020204" pitchFamily="66" charset="0"/>
              </a:rPr>
              <a:t>Sweet cherries ‘</a:t>
            </a:r>
            <a:r>
              <a:rPr lang="en-US" b="1" dirty="0" err="1">
                <a:solidFill>
                  <a:srgbClr val="00B050"/>
                </a:solidFill>
                <a:latin typeface="Comic Sans MS" panose="030F0702030302020204" pitchFamily="66" charset="0"/>
              </a:rPr>
              <a:t>Ferrovia</a:t>
            </a:r>
            <a:r>
              <a:rPr lang="en-US" b="1" dirty="0">
                <a:solidFill>
                  <a:srgbClr val="00B050"/>
                </a:solidFill>
                <a:latin typeface="Comic Sans MS" panose="030F0702030302020204" pitchFamily="66" charset="0"/>
              </a:rPr>
              <a:t>’ cultivar were supplied</a:t>
            </a:r>
            <a:r>
              <a:rPr lang="en-US" b="1" dirty="0">
                <a:solidFill>
                  <a:schemeClr val="accent5">
                    <a:lumMod val="50000"/>
                  </a:schemeClr>
                </a:solidFill>
                <a:latin typeface="Comic Sans MS" panose="030F0702030302020204" pitchFamily="66" charset="0"/>
              </a:rPr>
              <a:t> by </a:t>
            </a:r>
            <a:r>
              <a:rPr lang="en-US" b="1" dirty="0" err="1">
                <a:solidFill>
                  <a:schemeClr val="accent5">
                    <a:lumMod val="50000"/>
                  </a:schemeClr>
                </a:solidFill>
                <a:latin typeface="Comic Sans MS" panose="030F0702030302020204" pitchFamily="66" charset="0"/>
              </a:rPr>
              <a:t>Netti</a:t>
            </a:r>
            <a:r>
              <a:rPr lang="en-US" b="1" dirty="0">
                <a:solidFill>
                  <a:schemeClr val="accent5">
                    <a:lumMod val="50000"/>
                  </a:schemeClr>
                </a:solidFill>
                <a:latin typeface="Comic Sans MS" panose="030F0702030302020204" pitchFamily="66" charset="0"/>
              </a:rPr>
              <a:t> Lucia’s farm (countryside </a:t>
            </a:r>
            <a:r>
              <a:rPr lang="en-US" b="1" dirty="0" err="1">
                <a:solidFill>
                  <a:schemeClr val="accent5">
                    <a:lumMod val="50000"/>
                  </a:schemeClr>
                </a:solidFill>
                <a:latin typeface="Comic Sans MS" panose="030F0702030302020204" pitchFamily="66" charset="0"/>
              </a:rPr>
              <a:t>Sammichele</a:t>
            </a:r>
            <a:r>
              <a:rPr lang="en-US" b="1" dirty="0">
                <a:solidFill>
                  <a:schemeClr val="accent5">
                    <a:lumMod val="50000"/>
                  </a:schemeClr>
                </a:solidFill>
                <a:latin typeface="Comic Sans MS" panose="030F0702030302020204" pitchFamily="66" charset="0"/>
              </a:rPr>
              <a:t>, Bari, Italy). </a:t>
            </a:r>
            <a:endParaRPr lang="en-US" b="1" dirty="0" smtClean="0">
              <a:solidFill>
                <a:schemeClr val="accent5">
                  <a:lumMod val="50000"/>
                </a:schemeClr>
              </a:solidFill>
              <a:latin typeface="Comic Sans MS" panose="030F0702030302020204" pitchFamily="66" charset="0"/>
            </a:endParaRPr>
          </a:p>
          <a:p>
            <a:pPr>
              <a:spcBef>
                <a:spcPts val="600"/>
              </a:spcBef>
              <a:spcAft>
                <a:spcPts val="0"/>
              </a:spcAft>
              <a:buSzPct val="150000"/>
              <a:buBlip>
                <a:blip r:embed="rId3"/>
              </a:buBlip>
            </a:pPr>
            <a:r>
              <a:rPr lang="en-US" b="1" dirty="0" smtClean="0">
                <a:solidFill>
                  <a:srgbClr val="00B050"/>
                </a:solidFill>
                <a:latin typeface="Comic Sans MS" panose="030F0702030302020204" pitchFamily="66" charset="0"/>
              </a:rPr>
              <a:t>Samples </a:t>
            </a:r>
            <a:r>
              <a:rPr lang="en-US" b="1" dirty="0">
                <a:solidFill>
                  <a:srgbClr val="00B050"/>
                </a:solidFill>
                <a:latin typeface="Comic Sans MS" panose="030F0702030302020204" pitchFamily="66" charset="0"/>
              </a:rPr>
              <a:t>were picked from unique, 19 years old tree </a:t>
            </a:r>
            <a:r>
              <a:rPr lang="en-US" b="1" dirty="0">
                <a:solidFill>
                  <a:schemeClr val="accent5">
                    <a:lumMod val="50000"/>
                  </a:schemeClr>
                </a:solidFill>
                <a:latin typeface="Comic Sans MS" panose="030F0702030302020204" pitchFamily="66" charset="0"/>
              </a:rPr>
              <a:t>having a crop load of almost 40 kg, </a:t>
            </a:r>
            <a:r>
              <a:rPr lang="en-US" b="1" dirty="0">
                <a:solidFill>
                  <a:srgbClr val="00B050"/>
                </a:solidFill>
                <a:latin typeface="Comic Sans MS" panose="030F0702030302020204" pitchFamily="66" charset="0"/>
              </a:rPr>
              <a:t>considering harvesting time referred to the date of commercial harvest for fresh consumption. </a:t>
            </a:r>
            <a:endParaRPr lang="en-US" b="1" dirty="0" smtClean="0">
              <a:solidFill>
                <a:srgbClr val="00B050"/>
              </a:solidFill>
              <a:latin typeface="Comic Sans MS" panose="030F0702030302020204" pitchFamily="66" charset="0"/>
            </a:endParaRPr>
          </a:p>
          <a:p>
            <a:pPr>
              <a:spcBef>
                <a:spcPts val="600"/>
              </a:spcBef>
              <a:spcAft>
                <a:spcPts val="0"/>
              </a:spcAft>
              <a:buSzPct val="150000"/>
              <a:buBlip>
                <a:blip r:embed="rId3"/>
              </a:buBlip>
            </a:pPr>
            <a:r>
              <a:rPr lang="en-US" b="1" dirty="0">
                <a:solidFill>
                  <a:srgbClr val="00B050"/>
                </a:solidFill>
                <a:latin typeface="Comic Sans MS" panose="030F0702030302020204" pitchFamily="66" charset="0"/>
              </a:rPr>
              <a:t> </a:t>
            </a:r>
            <a:r>
              <a:rPr lang="en-US" b="1" dirty="0" smtClean="0">
                <a:solidFill>
                  <a:srgbClr val="00B050"/>
                </a:solidFill>
                <a:latin typeface="Comic Sans MS" panose="030F0702030302020204" pitchFamily="66" charset="0"/>
              </a:rPr>
              <a:t>Two harvest dates were considered: </a:t>
            </a:r>
            <a:r>
              <a:rPr lang="en-US" b="1" dirty="0">
                <a:solidFill>
                  <a:srgbClr val="00B050"/>
                </a:solidFill>
                <a:latin typeface="Comic Sans MS" panose="030F0702030302020204" pitchFamily="66" charset="0"/>
              </a:rPr>
              <a:t>medium ripening harvest</a:t>
            </a:r>
            <a:r>
              <a:rPr lang="en-US" b="1" dirty="0">
                <a:solidFill>
                  <a:schemeClr val="accent5">
                    <a:lumMod val="50000"/>
                  </a:schemeClr>
                </a:solidFill>
                <a:latin typeface="Comic Sans MS" panose="030F0702030302020204" pitchFamily="66" charset="0"/>
              </a:rPr>
              <a:t> </a:t>
            </a:r>
            <a:r>
              <a:rPr lang="en-US" b="1" u="sng" dirty="0">
                <a:solidFill>
                  <a:srgbClr val="FF0000"/>
                </a:solidFill>
                <a:effectLst>
                  <a:outerShdw blurRad="38100" dist="38100" dir="2700000" algn="tl">
                    <a:srgbClr val="000000">
                      <a:alpha val="43137"/>
                    </a:srgbClr>
                  </a:outerShdw>
                </a:effectLst>
                <a:latin typeface="Comic Sans MS" panose="030F0702030302020204" pitchFamily="66" charset="0"/>
              </a:rPr>
              <a:t>(at commercial harvest)</a:t>
            </a:r>
            <a:r>
              <a:rPr lang="en-US" b="1" dirty="0">
                <a:solidFill>
                  <a:schemeClr val="accent5">
                    <a:lumMod val="50000"/>
                  </a:schemeClr>
                </a:solidFill>
                <a:latin typeface="Comic Sans MS" panose="030F0702030302020204" pitchFamily="66" charset="0"/>
              </a:rPr>
              <a:t> </a:t>
            </a:r>
            <a:r>
              <a:rPr lang="en-US" b="1" dirty="0">
                <a:solidFill>
                  <a:srgbClr val="00B050"/>
                </a:solidFill>
                <a:latin typeface="Comic Sans MS" panose="030F0702030302020204" pitchFamily="66" charset="0"/>
              </a:rPr>
              <a:t>and late harvest</a:t>
            </a:r>
            <a:r>
              <a:rPr lang="en-US" b="1" dirty="0">
                <a:solidFill>
                  <a:schemeClr val="accent5">
                    <a:lumMod val="50000"/>
                  </a:schemeClr>
                </a:solidFill>
                <a:latin typeface="Comic Sans MS" panose="030F0702030302020204" pitchFamily="66" charset="0"/>
              </a:rPr>
              <a:t> </a:t>
            </a:r>
            <a:r>
              <a:rPr lang="en-US" b="1" u="sng" dirty="0">
                <a:solidFill>
                  <a:srgbClr val="FF0000"/>
                </a:solidFill>
                <a:effectLst>
                  <a:outerShdw blurRad="38100" dist="38100" dir="2700000" algn="tl">
                    <a:srgbClr val="000000">
                      <a:alpha val="43137"/>
                    </a:srgbClr>
                  </a:outerShdw>
                </a:effectLst>
                <a:latin typeface="Comic Sans MS" panose="030F0702030302020204" pitchFamily="66" charset="0"/>
              </a:rPr>
              <a:t>(5 days after commercial harvest). </a:t>
            </a:r>
          </a:p>
          <a:p>
            <a:pPr>
              <a:spcBef>
                <a:spcPts val="600"/>
              </a:spcBef>
              <a:spcAft>
                <a:spcPts val="0"/>
              </a:spcAft>
              <a:buSzPct val="150000"/>
              <a:buBlip>
                <a:blip r:embed="rId3"/>
              </a:buBlip>
            </a:pPr>
            <a:r>
              <a:rPr lang="en-US" b="1" dirty="0" smtClean="0">
                <a:solidFill>
                  <a:srgbClr val="00B050"/>
                </a:solidFill>
                <a:latin typeface="Comic Sans MS" panose="030F0702030302020204" pitchFamily="66" charset="0"/>
              </a:rPr>
              <a:t>On </a:t>
            </a:r>
            <a:r>
              <a:rPr lang="en-US" b="1" dirty="0">
                <a:solidFill>
                  <a:srgbClr val="00B050"/>
                </a:solidFill>
                <a:latin typeface="Comic Sans MS" panose="030F0702030302020204" pitchFamily="66" charset="0"/>
              </a:rPr>
              <a:t>each harvest date an approximately 2 kg sample of fruit was randomly collected.</a:t>
            </a:r>
            <a:r>
              <a:rPr lang="en-US" b="1" dirty="0">
                <a:solidFill>
                  <a:schemeClr val="accent5">
                    <a:lumMod val="50000"/>
                  </a:schemeClr>
                </a:solidFill>
                <a:latin typeface="Comic Sans MS" panose="030F0702030302020204" pitchFamily="66" charset="0"/>
              </a:rPr>
              <a:t> 1.5 kg of sweet cherries was </a:t>
            </a:r>
            <a:r>
              <a:rPr lang="en-US" b="1" dirty="0" err="1">
                <a:solidFill>
                  <a:schemeClr val="accent5">
                    <a:lumMod val="50000"/>
                  </a:schemeClr>
                </a:solidFill>
                <a:latin typeface="Comic Sans MS" panose="030F0702030302020204" pitchFamily="66" charset="0"/>
              </a:rPr>
              <a:t>osmo</a:t>
            </a:r>
            <a:r>
              <a:rPr lang="en-US" b="1" dirty="0">
                <a:solidFill>
                  <a:schemeClr val="accent5">
                    <a:lumMod val="50000"/>
                  </a:schemeClr>
                </a:solidFill>
                <a:latin typeface="Comic Sans MS" panose="030F0702030302020204" pitchFamily="66" charset="0"/>
              </a:rPr>
              <a:t>-dehydrated and the remaining the 0.5 kg was </a:t>
            </a:r>
            <a:r>
              <a:rPr lang="en-US" b="1" dirty="0" err="1">
                <a:solidFill>
                  <a:schemeClr val="accent5">
                    <a:lumMod val="50000"/>
                  </a:schemeClr>
                </a:solidFill>
                <a:latin typeface="Comic Sans MS" panose="030F0702030302020204" pitchFamily="66" charset="0"/>
              </a:rPr>
              <a:t>analysed</a:t>
            </a:r>
            <a:r>
              <a:rPr lang="en-US" b="1" dirty="0">
                <a:solidFill>
                  <a:schemeClr val="accent5">
                    <a:lumMod val="50000"/>
                  </a:schemeClr>
                </a:solidFill>
                <a:latin typeface="Comic Sans MS" panose="030F0702030302020204" pitchFamily="66" charset="0"/>
              </a:rPr>
              <a:t>.</a:t>
            </a:r>
          </a:p>
          <a:p>
            <a:pPr>
              <a:spcBef>
                <a:spcPts val="600"/>
              </a:spcBef>
              <a:spcAft>
                <a:spcPts val="0"/>
              </a:spcAft>
              <a:buSzPct val="150000"/>
              <a:buBlip>
                <a:blip r:embed="rId3"/>
              </a:buBlip>
            </a:pPr>
            <a:r>
              <a:rPr lang="en-US" b="1" dirty="0">
                <a:solidFill>
                  <a:srgbClr val="00B050"/>
                </a:solidFill>
                <a:latin typeface="Comic Sans MS" panose="030F0702030302020204" pitchFamily="66" charset="0"/>
              </a:rPr>
              <a:t>Ingredients</a:t>
            </a:r>
            <a:r>
              <a:rPr lang="en-US" b="1" dirty="0">
                <a:solidFill>
                  <a:schemeClr val="accent5">
                    <a:lumMod val="50000"/>
                  </a:schemeClr>
                </a:solidFill>
                <a:latin typeface="Comic Sans MS" panose="030F0702030302020204" pitchFamily="66" charset="0"/>
              </a:rPr>
              <a:t> (wheat flour, sucrose, white eggs, maize starch, olive oil and baking powder, emulsifier and thickener) </a:t>
            </a:r>
            <a:r>
              <a:rPr lang="en-US" b="1" dirty="0">
                <a:solidFill>
                  <a:srgbClr val="00B050"/>
                </a:solidFill>
                <a:latin typeface="Comic Sans MS" panose="030F0702030302020204" pitchFamily="66" charset="0"/>
              </a:rPr>
              <a:t>used to produce pastries were purchased on the local market.</a:t>
            </a:r>
          </a:p>
          <a:p>
            <a:pPr marL="0" indent="0">
              <a:spcBef>
                <a:spcPts val="600"/>
              </a:spcBef>
              <a:spcAft>
                <a:spcPts val="0"/>
              </a:spcAft>
              <a:buSzPct val="150000"/>
              <a:buNone/>
            </a:pPr>
            <a:endParaRPr lang="en-US" sz="2000" b="1" dirty="0" smtClean="0">
              <a:solidFill>
                <a:schemeClr val="accent5">
                  <a:lumMod val="75000"/>
                </a:schemeClr>
              </a:solidFill>
              <a:latin typeface="Comic Sans MS" panose="030F0702030302020204" pitchFamily="66" charset="0"/>
            </a:endParaRPr>
          </a:p>
          <a:p>
            <a:pPr marL="0" indent="0">
              <a:spcBef>
                <a:spcPts val="600"/>
              </a:spcBef>
              <a:spcAft>
                <a:spcPts val="0"/>
              </a:spcAft>
              <a:buSzPct val="150000"/>
              <a:buNone/>
            </a:pPr>
            <a:endParaRPr lang="en-US" sz="2000" b="1" dirty="0" smtClean="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 name="Rettangolo 4"/>
          <p:cNvSpPr/>
          <p:nvPr/>
        </p:nvSpPr>
        <p:spPr>
          <a:xfrm>
            <a:off x="295834" y="252679"/>
            <a:ext cx="8552329" cy="707886"/>
          </a:xfrm>
          <a:prstGeom prst="rect">
            <a:avLst/>
          </a:prstGeom>
          <a:solidFill>
            <a:schemeClr val="accent4">
              <a:lumMod val="60000"/>
              <a:lumOff val="40000"/>
            </a:schemeClr>
          </a:solidFill>
          <a:effectLst>
            <a:glow rad="228600">
              <a:schemeClr val="accent2">
                <a:satMod val="175000"/>
                <a:alpha val="40000"/>
              </a:schemeClr>
            </a:glow>
            <a:outerShdw blurRad="50800" dist="38100" algn="l" rotWithShape="0">
              <a:schemeClr val="accent3">
                <a:alpha val="40000"/>
              </a:schemeClr>
            </a:outerShdw>
          </a:effectLst>
          <a:scene3d>
            <a:camera prst="orthographicFront"/>
            <a:lightRig rig="freezing" dir="t"/>
          </a:scene3d>
          <a:sp3d prstMaterial="dkEdge"/>
        </p:spPr>
        <p:txBody>
          <a:bodyPr wrap="square" lIns="91440" tIns="45720" rIns="91440" bIns="45720">
            <a:spAutoFit/>
          </a:bodyPr>
          <a:lstStyle/>
          <a:p>
            <a:pPr algn="ctr"/>
            <a:r>
              <a:rPr lang="it-IT" sz="4000" b="1" cap="none" spc="0" dirty="0" smtClean="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rPr>
              <a:t>MATERIALS AND METHODS</a:t>
            </a:r>
            <a:endParaRPr lang="it-IT" sz="4000" b="1" cap="none" spc="0" dirty="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endParaRPr>
          </a:p>
        </p:txBody>
      </p:sp>
      <p:pic>
        <p:nvPicPr>
          <p:cNvPr id="3" name="Immagine 2"/>
          <p:cNvPicPr>
            <a:picLocks noChangeAspect="1"/>
          </p:cNvPicPr>
          <p:nvPr/>
        </p:nvPicPr>
        <p:blipFill>
          <a:blip r:embed="rId4"/>
          <a:stretch>
            <a:fillRect/>
          </a:stretch>
        </p:blipFill>
        <p:spPr>
          <a:xfrm>
            <a:off x="4034119" y="5238532"/>
            <a:ext cx="2568388" cy="1608016"/>
          </a:xfrm>
          <a:prstGeom prst="rect">
            <a:avLst/>
          </a:prstGeom>
        </p:spPr>
      </p:pic>
      <p:sp>
        <p:nvSpPr>
          <p:cNvPr id="6" name="Ovale 5"/>
          <p:cNvSpPr/>
          <p:nvPr/>
        </p:nvSpPr>
        <p:spPr>
          <a:xfrm>
            <a:off x="4948518" y="6064624"/>
            <a:ext cx="430306" cy="605117"/>
          </a:xfrm>
          <a:prstGeom prst="ellipse">
            <a:avLst/>
          </a:prstGeom>
          <a:noFill/>
          <a:ln w="31750"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5345206" y="6064624"/>
            <a:ext cx="430306" cy="605117"/>
          </a:xfrm>
          <a:prstGeom prst="ellipse">
            <a:avLst/>
          </a:prstGeom>
          <a:noFill/>
          <a:ln w="31750"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98182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left)">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0" y="1129554"/>
            <a:ext cx="9143999" cy="2608728"/>
          </a:xfrm>
        </p:spPr>
        <p:txBody>
          <a:bodyPr anchor="t" anchorCtr="0">
            <a:noAutofit/>
          </a:bodyPr>
          <a:lstStyle/>
          <a:p>
            <a:pPr marL="0" indent="0">
              <a:spcBef>
                <a:spcPts val="600"/>
              </a:spcBef>
              <a:spcAft>
                <a:spcPts val="0"/>
              </a:spcAft>
              <a:buSzPct val="150000"/>
              <a:buNone/>
            </a:pP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Osmo</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-dehydration </a:t>
            </a:r>
            <a:r>
              <a:rPr lang="en-US" sz="2000" b="1" dirty="0" smtClean="0">
                <a:solidFill>
                  <a:schemeClr val="bg1"/>
                </a:solidFill>
                <a:effectLst>
                  <a:outerShdw blurRad="38100" dist="38100" dir="2700000" algn="tl">
                    <a:srgbClr val="000000">
                      <a:alpha val="43137"/>
                    </a:srgbClr>
                  </a:outerShdw>
                </a:effectLst>
                <a:latin typeface="Comic Sans MS" panose="030F0702030302020204" pitchFamily="66" charset="0"/>
              </a:rPr>
              <a:t>treatment</a:t>
            </a:r>
          </a:p>
          <a:p>
            <a:pPr>
              <a:spcBef>
                <a:spcPts val="600"/>
              </a:spcBef>
              <a:spcAft>
                <a:spcPts val="0"/>
              </a:spcAft>
              <a:buSzPct val="150000"/>
              <a:buBlip>
                <a:blip r:embed="rId2"/>
              </a:buBlip>
            </a:pPr>
            <a:r>
              <a:rPr lang="en-US" b="1" dirty="0" smtClean="0">
                <a:solidFill>
                  <a:schemeClr val="accent5">
                    <a:lumMod val="50000"/>
                  </a:schemeClr>
                </a:solidFill>
                <a:latin typeface="Comic Sans MS" panose="030F0702030302020204" pitchFamily="66" charset="0"/>
              </a:rPr>
              <a:t> Stems </a:t>
            </a:r>
            <a:r>
              <a:rPr lang="en-US" b="1" dirty="0">
                <a:solidFill>
                  <a:schemeClr val="accent5">
                    <a:lumMod val="50000"/>
                  </a:schemeClr>
                </a:solidFill>
                <a:latin typeface="Comic Sans MS" panose="030F0702030302020204" pitchFamily="66" charset="0"/>
              </a:rPr>
              <a:t>were removed from fruits and, after washing, sweet cherries were blanched by microwave oven Samsung mod. CE 116KT (Milan, Italy) at 900 W for 330 sec. </a:t>
            </a:r>
            <a:endParaRPr lang="en-US" b="1" dirty="0" smtClean="0">
              <a:solidFill>
                <a:schemeClr val="accent5">
                  <a:lumMod val="50000"/>
                </a:schemeClr>
              </a:solidFill>
              <a:latin typeface="Comic Sans MS" panose="030F0702030302020204" pitchFamily="66" charset="0"/>
            </a:endParaRPr>
          </a:p>
          <a:p>
            <a:pPr>
              <a:spcBef>
                <a:spcPts val="600"/>
              </a:spcBef>
              <a:spcAft>
                <a:spcPts val="0"/>
              </a:spcAft>
              <a:buSzPct val="150000"/>
              <a:buBlip>
                <a:blip r:embed="rId2"/>
              </a:buBlip>
            </a:pPr>
            <a:r>
              <a:rPr lang="en-US" b="1" dirty="0" smtClean="0">
                <a:solidFill>
                  <a:schemeClr val="accent5">
                    <a:lumMod val="50000"/>
                  </a:schemeClr>
                </a:solidFill>
                <a:latin typeface="Comic Sans MS" panose="030F0702030302020204" pitchFamily="66" charset="0"/>
              </a:rPr>
              <a:t> The </a:t>
            </a:r>
            <a:r>
              <a:rPr lang="en-US" b="1" dirty="0">
                <a:solidFill>
                  <a:schemeClr val="accent5">
                    <a:lumMod val="50000"/>
                  </a:schemeClr>
                </a:solidFill>
                <a:latin typeface="Comic Sans MS" panose="030F0702030302020204" pitchFamily="66" charset="0"/>
              </a:rPr>
              <a:t>blanching treatments were carried out dipping 500 g of sweet cherries into 1 L of distilled water. </a:t>
            </a:r>
            <a:endParaRPr lang="en-US" b="1" dirty="0" smtClean="0">
              <a:solidFill>
                <a:schemeClr val="accent5">
                  <a:lumMod val="50000"/>
                </a:schemeClr>
              </a:solidFill>
              <a:latin typeface="Comic Sans MS" panose="030F0702030302020204" pitchFamily="66" charset="0"/>
            </a:endParaRPr>
          </a:p>
          <a:p>
            <a:pPr>
              <a:spcBef>
                <a:spcPts val="600"/>
              </a:spcBef>
              <a:spcAft>
                <a:spcPts val="0"/>
              </a:spcAft>
              <a:buSzPct val="150000"/>
              <a:buBlip>
                <a:blip r:embed="rId2"/>
              </a:buBlip>
            </a:pPr>
            <a:r>
              <a:rPr lang="en-US" b="1" dirty="0" smtClean="0">
                <a:solidFill>
                  <a:schemeClr val="accent5">
                    <a:lumMod val="50000"/>
                  </a:schemeClr>
                </a:solidFill>
                <a:latin typeface="Comic Sans MS" panose="030F0702030302020204" pitchFamily="66" charset="0"/>
              </a:rPr>
              <a:t> Then</a:t>
            </a:r>
            <a:r>
              <a:rPr lang="en-US" b="1" dirty="0">
                <a:solidFill>
                  <a:schemeClr val="accent5">
                    <a:lumMod val="50000"/>
                  </a:schemeClr>
                </a:solidFill>
                <a:latin typeface="Comic Sans MS" panose="030F0702030302020204" pitchFamily="66" charset="0"/>
              </a:rPr>
              <a:t>, they were cooled by running water, drained and dipped into an osmotic solution at 60 °Bx. </a:t>
            </a:r>
            <a:endParaRPr lang="en-US" b="1" dirty="0" smtClean="0">
              <a:solidFill>
                <a:schemeClr val="accent5">
                  <a:lumMod val="50000"/>
                </a:schemeClr>
              </a:solidFill>
              <a:latin typeface="Comic Sans MS" panose="030F0702030302020204" pitchFamily="66" charset="0"/>
            </a:endParaRPr>
          </a:p>
          <a:p>
            <a:pPr marL="0" indent="0">
              <a:spcBef>
                <a:spcPts val="600"/>
              </a:spcBef>
              <a:spcAft>
                <a:spcPts val="0"/>
              </a:spcAft>
              <a:buSzPct val="150000"/>
              <a:buNone/>
            </a:pPr>
            <a:endParaRPr lang="en-US" sz="2000" b="1" dirty="0" smtClean="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 name="Rettangolo 4"/>
          <p:cNvSpPr/>
          <p:nvPr/>
        </p:nvSpPr>
        <p:spPr>
          <a:xfrm>
            <a:off x="295834" y="252679"/>
            <a:ext cx="8552329" cy="707886"/>
          </a:xfrm>
          <a:prstGeom prst="rect">
            <a:avLst/>
          </a:prstGeom>
          <a:solidFill>
            <a:schemeClr val="accent4">
              <a:lumMod val="60000"/>
              <a:lumOff val="40000"/>
            </a:schemeClr>
          </a:solidFill>
          <a:effectLst>
            <a:glow rad="228600">
              <a:schemeClr val="accent2">
                <a:satMod val="175000"/>
                <a:alpha val="40000"/>
              </a:schemeClr>
            </a:glow>
            <a:outerShdw blurRad="50800" dist="38100" algn="l" rotWithShape="0">
              <a:schemeClr val="accent3">
                <a:alpha val="40000"/>
              </a:schemeClr>
            </a:outerShdw>
          </a:effectLst>
          <a:scene3d>
            <a:camera prst="orthographicFront"/>
            <a:lightRig rig="freezing" dir="t"/>
          </a:scene3d>
          <a:sp3d prstMaterial="dkEdge"/>
        </p:spPr>
        <p:txBody>
          <a:bodyPr wrap="square" lIns="91440" tIns="45720" rIns="91440" bIns="45720">
            <a:spAutoFit/>
          </a:bodyPr>
          <a:lstStyle/>
          <a:p>
            <a:pPr algn="ctr"/>
            <a:r>
              <a:rPr lang="it-IT" sz="4000" b="1" cap="none" spc="0" dirty="0" smtClean="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rPr>
              <a:t>MATERIALS AND METHODS</a:t>
            </a:r>
            <a:endParaRPr lang="it-IT" sz="4000" b="1" cap="none" spc="0" dirty="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endParaRPr>
          </a:p>
        </p:txBody>
      </p:sp>
      <p:pic>
        <p:nvPicPr>
          <p:cNvPr id="3074" name="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435307"/>
            <a:ext cx="2971799" cy="342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0" y="3907271"/>
            <a:ext cx="6172200" cy="3016210"/>
          </a:xfrm>
          <a:prstGeom prst="rect">
            <a:avLst/>
          </a:prstGeom>
        </p:spPr>
        <p:txBody>
          <a:bodyPr wrap="square">
            <a:spAutoFit/>
          </a:bodyPr>
          <a:lstStyle/>
          <a:p>
            <a:pPr>
              <a:spcBef>
                <a:spcPts val="600"/>
              </a:spcBef>
              <a:spcAft>
                <a:spcPts val="0"/>
              </a:spcAft>
              <a:buSzPct val="150000"/>
              <a:buBlip>
                <a:blip r:embed="rId2"/>
              </a:buBlip>
            </a:pPr>
            <a:r>
              <a:rPr lang="en-US" b="1" dirty="0" smtClean="0">
                <a:solidFill>
                  <a:schemeClr val="accent5">
                    <a:lumMod val="50000"/>
                  </a:schemeClr>
                </a:solidFill>
                <a:latin typeface="Comic Sans MS" panose="030F0702030302020204" pitchFamily="66" charset="0"/>
              </a:rPr>
              <a:t> The </a:t>
            </a:r>
            <a:r>
              <a:rPr lang="en-US" b="1" dirty="0">
                <a:solidFill>
                  <a:schemeClr val="accent5">
                    <a:lumMod val="50000"/>
                  </a:schemeClr>
                </a:solidFill>
                <a:latin typeface="Comic Sans MS" panose="030F0702030302020204" pitchFamily="66" charset="0"/>
              </a:rPr>
              <a:t>osmotic treatment was carried out stirring the solution with sweet cherries at room temperature for 150 min. </a:t>
            </a:r>
          </a:p>
          <a:p>
            <a:pPr>
              <a:spcBef>
                <a:spcPts val="600"/>
              </a:spcBef>
              <a:spcAft>
                <a:spcPts val="0"/>
              </a:spcAft>
              <a:buSzPct val="150000"/>
              <a:buBlip>
                <a:blip r:embed="rId2"/>
              </a:buBlip>
            </a:pPr>
            <a:r>
              <a:rPr lang="en-US" b="1" dirty="0" smtClean="0">
                <a:solidFill>
                  <a:schemeClr val="accent5">
                    <a:lumMod val="50000"/>
                  </a:schemeClr>
                </a:solidFill>
                <a:latin typeface="Comic Sans MS" panose="030F0702030302020204" pitchFamily="66" charset="0"/>
              </a:rPr>
              <a:t> After </a:t>
            </a:r>
            <a:r>
              <a:rPr lang="en-US" b="1" dirty="0" err="1">
                <a:solidFill>
                  <a:schemeClr val="accent5">
                    <a:lumMod val="50000"/>
                  </a:schemeClr>
                </a:solidFill>
                <a:latin typeface="Comic Sans MS" panose="030F0702030302020204" pitchFamily="66" charset="0"/>
              </a:rPr>
              <a:t>osmo</a:t>
            </a:r>
            <a:r>
              <a:rPr lang="en-US" b="1" dirty="0">
                <a:solidFill>
                  <a:schemeClr val="accent5">
                    <a:lumMod val="50000"/>
                  </a:schemeClr>
                </a:solidFill>
                <a:latin typeface="Comic Sans MS" panose="030F0702030302020204" pitchFamily="66" charset="0"/>
              </a:rPr>
              <a:t>-dehydration treatment, sweet cherries were washed by running water to remove the surplus of osmotic solution and gently blotted by paper.</a:t>
            </a:r>
          </a:p>
          <a:p>
            <a:pPr>
              <a:spcBef>
                <a:spcPts val="600"/>
              </a:spcBef>
              <a:spcAft>
                <a:spcPts val="0"/>
              </a:spcAft>
              <a:buSzPct val="150000"/>
              <a:buBlip>
                <a:blip r:embed="rId2"/>
              </a:buBlip>
            </a:pPr>
            <a:r>
              <a:rPr lang="en-US" b="1" dirty="0" smtClean="0">
                <a:solidFill>
                  <a:schemeClr val="accent5">
                    <a:lumMod val="50000"/>
                  </a:schemeClr>
                </a:solidFill>
                <a:latin typeface="Comic Sans MS" panose="030F0702030302020204" pitchFamily="66" charset="0"/>
              </a:rPr>
              <a:t> The </a:t>
            </a:r>
            <a:r>
              <a:rPr lang="en-US" b="1" dirty="0">
                <a:solidFill>
                  <a:schemeClr val="accent5">
                    <a:lumMod val="50000"/>
                  </a:schemeClr>
                </a:solidFill>
                <a:latin typeface="Comic Sans MS" panose="030F0702030302020204" pitchFamily="66" charset="0"/>
              </a:rPr>
              <a:t>partially </a:t>
            </a:r>
            <a:r>
              <a:rPr lang="en-US" b="1" dirty="0" err="1">
                <a:solidFill>
                  <a:schemeClr val="accent5">
                    <a:lumMod val="50000"/>
                  </a:schemeClr>
                </a:solidFill>
                <a:latin typeface="Comic Sans MS" panose="030F0702030302020204" pitchFamily="66" charset="0"/>
              </a:rPr>
              <a:t>osmo</a:t>
            </a:r>
            <a:r>
              <a:rPr lang="en-US" b="1" dirty="0">
                <a:solidFill>
                  <a:schemeClr val="accent5">
                    <a:lumMod val="50000"/>
                  </a:schemeClr>
                </a:solidFill>
                <a:latin typeface="Comic Sans MS" panose="030F0702030302020204" pitchFamily="66" charset="0"/>
              </a:rPr>
              <a:t>-dehydrated sweet cherries were packed in plastic bags and stored at + 4 °C before utilization.</a:t>
            </a:r>
            <a:endParaRPr lang="en-US" sz="2000" b="1" dirty="0">
              <a:solidFill>
                <a:schemeClr val="accent5">
                  <a:lumMod val="75000"/>
                </a:schemeClr>
              </a:solidFill>
              <a:latin typeface="Comic Sans MS" panose="030F0702030302020204" pitchFamily="66" charset="0"/>
            </a:endParaRPr>
          </a:p>
        </p:txBody>
      </p:sp>
    </p:spTree>
    <p:extLst>
      <p:ext uri="{BB962C8B-B14F-4D97-AF65-F5344CB8AC3E}">
        <p14:creationId xmlns:p14="http://schemas.microsoft.com/office/powerpoint/2010/main" val="9285186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128788" y="1089354"/>
            <a:ext cx="9015212" cy="2608728"/>
          </a:xfrm>
        </p:spPr>
        <p:txBody>
          <a:bodyPr anchor="t" anchorCtr="0">
            <a:noAutofit/>
          </a:bodyPr>
          <a:lstStyle/>
          <a:p>
            <a:pPr marL="0" indent="0">
              <a:spcBef>
                <a:spcPts val="600"/>
              </a:spcBef>
              <a:spcAft>
                <a:spcPts val="0"/>
              </a:spcAft>
              <a:buSzPct val="150000"/>
              <a:buNone/>
            </a:pPr>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Filled pastries </a:t>
            </a:r>
            <a:r>
              <a:rPr lang="en-US" sz="2400" b="1" dirty="0" smtClean="0">
                <a:solidFill>
                  <a:schemeClr val="bg1"/>
                </a:solidFill>
                <a:effectLst>
                  <a:outerShdw blurRad="38100" dist="38100" dir="2700000" algn="tl">
                    <a:srgbClr val="000000">
                      <a:alpha val="43137"/>
                    </a:srgbClr>
                  </a:outerShdw>
                </a:effectLst>
                <a:latin typeface="Comic Sans MS" panose="030F0702030302020204" pitchFamily="66" charset="0"/>
              </a:rPr>
              <a:t>production</a:t>
            </a:r>
          </a:p>
          <a:p>
            <a:pPr>
              <a:spcBef>
                <a:spcPts val="600"/>
              </a:spcBef>
              <a:spcAft>
                <a:spcPts val="0"/>
              </a:spcAft>
              <a:buSzPct val="150000"/>
              <a:buBlip>
                <a:blip r:embed="rId2"/>
              </a:buBlip>
            </a:pPr>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sz="2400" b="1" dirty="0">
                <a:solidFill>
                  <a:schemeClr val="accent5">
                    <a:lumMod val="50000"/>
                  </a:schemeClr>
                </a:solidFill>
                <a:latin typeface="Comic Sans MS" panose="030F0702030302020204" pitchFamily="66" charset="0"/>
              </a:rPr>
              <a:t>Pastries were prepared by blending all ingredients by kneading mod. KJ-1302 </a:t>
            </a:r>
            <a:r>
              <a:rPr lang="en-US" sz="2400" b="1" dirty="0" err="1">
                <a:solidFill>
                  <a:schemeClr val="accent5">
                    <a:lumMod val="50000"/>
                  </a:schemeClr>
                </a:solidFill>
                <a:latin typeface="Comic Sans MS" panose="030F0702030302020204" pitchFamily="66" charset="0"/>
              </a:rPr>
              <a:t>Kennex</a:t>
            </a:r>
            <a:r>
              <a:rPr lang="en-US" sz="2400" b="1" dirty="0">
                <a:solidFill>
                  <a:schemeClr val="accent5">
                    <a:lumMod val="50000"/>
                  </a:schemeClr>
                </a:solidFill>
                <a:latin typeface="Comic Sans MS" panose="030F0702030302020204" pitchFamily="66" charset="0"/>
              </a:rPr>
              <a:t> (Sesto </a:t>
            </a:r>
            <a:r>
              <a:rPr lang="en-US" sz="2400" b="1" dirty="0" err="1">
                <a:solidFill>
                  <a:schemeClr val="accent5">
                    <a:lumMod val="50000"/>
                  </a:schemeClr>
                </a:solidFill>
                <a:latin typeface="Comic Sans MS" panose="030F0702030302020204" pitchFamily="66" charset="0"/>
              </a:rPr>
              <a:t>Fiorentino</a:t>
            </a:r>
            <a:r>
              <a:rPr lang="en-US" sz="2400" b="1" dirty="0">
                <a:solidFill>
                  <a:schemeClr val="accent5">
                    <a:lumMod val="50000"/>
                  </a:schemeClr>
                </a:solidFill>
                <a:latin typeface="Comic Sans MS" panose="030F0702030302020204" pitchFamily="66" charset="0"/>
              </a:rPr>
              <a:t> – FI, Italy) in order to obtain a sponge dough that was put into muffin </a:t>
            </a:r>
            <a:r>
              <a:rPr lang="en-US" sz="2400" b="1" dirty="0" err="1">
                <a:solidFill>
                  <a:schemeClr val="accent5">
                    <a:lumMod val="50000"/>
                  </a:schemeClr>
                </a:solidFill>
                <a:latin typeface="Comic Sans MS" panose="030F0702030302020204" pitchFamily="66" charset="0"/>
              </a:rPr>
              <a:t>mould</a:t>
            </a:r>
            <a:r>
              <a:rPr lang="en-US" sz="2400" b="1" dirty="0">
                <a:solidFill>
                  <a:schemeClr val="accent5">
                    <a:lumMod val="50000"/>
                  </a:schemeClr>
                </a:solidFill>
                <a:latin typeface="Comic Sans MS" panose="030F0702030302020204" pitchFamily="66" charset="0"/>
              </a:rPr>
              <a:t> with capacity of 50 </a:t>
            </a:r>
            <a:r>
              <a:rPr lang="en-US" sz="2400" b="1" dirty="0" err="1">
                <a:solidFill>
                  <a:schemeClr val="accent5">
                    <a:lumMod val="50000"/>
                  </a:schemeClr>
                </a:solidFill>
                <a:latin typeface="Comic Sans MS" panose="030F0702030302020204" pitchFamily="66" charset="0"/>
              </a:rPr>
              <a:t>mL.</a:t>
            </a:r>
            <a:r>
              <a:rPr lang="en-US" sz="2400" b="1" dirty="0">
                <a:solidFill>
                  <a:schemeClr val="accent5">
                    <a:lumMod val="50000"/>
                  </a:schemeClr>
                </a:solidFill>
                <a:latin typeface="Comic Sans MS" panose="030F0702030302020204" pitchFamily="66" charset="0"/>
              </a:rPr>
              <a:t> </a:t>
            </a:r>
            <a:endParaRPr lang="en-US" sz="2400" b="1" dirty="0" smtClean="0">
              <a:solidFill>
                <a:schemeClr val="accent5">
                  <a:lumMod val="50000"/>
                </a:schemeClr>
              </a:solidFill>
              <a:latin typeface="Comic Sans MS" panose="030F0702030302020204" pitchFamily="66" charset="0"/>
            </a:endParaRPr>
          </a:p>
        </p:txBody>
      </p:sp>
      <p:sp>
        <p:nvSpPr>
          <p:cNvPr id="5" name="Rettangolo 4"/>
          <p:cNvSpPr/>
          <p:nvPr/>
        </p:nvSpPr>
        <p:spPr>
          <a:xfrm>
            <a:off x="295834" y="252679"/>
            <a:ext cx="8552329" cy="707886"/>
          </a:xfrm>
          <a:prstGeom prst="rect">
            <a:avLst/>
          </a:prstGeom>
          <a:solidFill>
            <a:schemeClr val="accent4">
              <a:lumMod val="60000"/>
              <a:lumOff val="40000"/>
            </a:schemeClr>
          </a:solidFill>
          <a:effectLst>
            <a:glow rad="228600">
              <a:schemeClr val="accent2">
                <a:satMod val="175000"/>
                <a:alpha val="40000"/>
              </a:schemeClr>
            </a:glow>
            <a:outerShdw blurRad="50800" dist="38100" algn="l" rotWithShape="0">
              <a:schemeClr val="accent3">
                <a:alpha val="40000"/>
              </a:schemeClr>
            </a:outerShdw>
          </a:effectLst>
          <a:scene3d>
            <a:camera prst="orthographicFront"/>
            <a:lightRig rig="freezing" dir="t"/>
          </a:scene3d>
          <a:sp3d prstMaterial="dkEdge"/>
        </p:spPr>
        <p:txBody>
          <a:bodyPr wrap="square" lIns="91440" tIns="45720" rIns="91440" bIns="45720">
            <a:spAutoFit/>
          </a:bodyPr>
          <a:lstStyle/>
          <a:p>
            <a:pPr algn="ctr"/>
            <a:r>
              <a:rPr lang="it-IT" sz="4000" b="1" cap="none" spc="0" dirty="0" smtClean="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rPr>
              <a:t>MATERIALS AND METHODS</a:t>
            </a:r>
            <a:endParaRPr lang="it-IT" sz="4000" b="1" cap="none" spc="0" dirty="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endParaRPr>
          </a:p>
        </p:txBody>
      </p:sp>
      <p:pic>
        <p:nvPicPr>
          <p:cNvPr id="2" name="Immagine 1"/>
          <p:cNvPicPr>
            <a:picLocks noChangeAspect="1"/>
          </p:cNvPicPr>
          <p:nvPr/>
        </p:nvPicPr>
        <p:blipFill>
          <a:blip r:embed="rId3"/>
          <a:stretch>
            <a:fillRect/>
          </a:stretch>
        </p:blipFill>
        <p:spPr>
          <a:xfrm>
            <a:off x="2781456" y="3182262"/>
            <a:ext cx="6362544" cy="2106078"/>
          </a:xfrm>
          <a:prstGeom prst="rect">
            <a:avLst/>
          </a:prstGeom>
        </p:spPr>
      </p:pic>
      <p:sp>
        <p:nvSpPr>
          <p:cNvPr id="6" name="Rettangolo 5"/>
          <p:cNvSpPr/>
          <p:nvPr/>
        </p:nvSpPr>
        <p:spPr>
          <a:xfrm>
            <a:off x="-3" y="5288340"/>
            <a:ext cx="9144002" cy="1569660"/>
          </a:xfrm>
          <a:prstGeom prst="rect">
            <a:avLst/>
          </a:prstGeom>
        </p:spPr>
        <p:txBody>
          <a:bodyPr wrap="square">
            <a:spAutoFit/>
          </a:bodyPr>
          <a:lstStyle/>
          <a:p>
            <a:pPr marL="285750" lvl="0" indent="-285750">
              <a:spcBef>
                <a:spcPts val="600"/>
              </a:spcBef>
              <a:buClr>
                <a:prstClr val="white"/>
              </a:buClr>
              <a:buSzPct val="150000"/>
              <a:buBlip>
                <a:blip r:embed="rId2"/>
              </a:buBlip>
            </a:pPr>
            <a:r>
              <a:rPr lang="en-US" sz="2400" b="1" dirty="0" smtClean="0">
                <a:solidFill>
                  <a:srgbClr val="8971E1">
                    <a:lumMod val="50000"/>
                  </a:srgbClr>
                </a:solidFill>
                <a:latin typeface="Comic Sans MS" panose="030F0702030302020204" pitchFamily="66" charset="0"/>
              </a:rPr>
              <a:t> Each </a:t>
            </a:r>
            <a:r>
              <a:rPr lang="en-US" sz="2400" b="1" dirty="0" err="1">
                <a:solidFill>
                  <a:srgbClr val="8971E1">
                    <a:lumMod val="50000"/>
                  </a:srgbClr>
                </a:solidFill>
                <a:latin typeface="Comic Sans MS" panose="030F0702030302020204" pitchFamily="66" charset="0"/>
              </a:rPr>
              <a:t>mould</a:t>
            </a:r>
            <a:r>
              <a:rPr lang="en-US" sz="2400" b="1" dirty="0">
                <a:solidFill>
                  <a:srgbClr val="8971E1">
                    <a:lumMod val="50000"/>
                  </a:srgbClr>
                </a:solidFill>
                <a:latin typeface="Comic Sans MS" panose="030F0702030302020204" pitchFamily="66" charset="0"/>
              </a:rPr>
              <a:t> contained 28 g of dough and 6 g of sweet cherries. Half of the samples were prepared using medium ripening harvest sweet cherries and the others with late harvest sweet cherries. </a:t>
            </a:r>
          </a:p>
        </p:txBody>
      </p:sp>
    </p:spTree>
    <p:extLst>
      <p:ext uri="{BB962C8B-B14F-4D97-AF65-F5344CB8AC3E}">
        <p14:creationId xmlns:p14="http://schemas.microsoft.com/office/powerpoint/2010/main" val="14189303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par>
                                <p:cTn id="20" presetID="2" presetClass="entr" presetSubtype="1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284721" y="1002945"/>
            <a:ext cx="8859279" cy="1669917"/>
          </a:xfrm>
        </p:spPr>
        <p:txBody>
          <a:bodyPr anchor="t" anchorCtr="0">
            <a:noAutofit/>
          </a:bodyPr>
          <a:lstStyle/>
          <a:p>
            <a:pPr marL="0" indent="0">
              <a:spcBef>
                <a:spcPts val="600"/>
              </a:spcBef>
              <a:spcAft>
                <a:spcPts val="0"/>
              </a:spcAft>
              <a:buSzPct val="150000"/>
              <a:buNone/>
            </a:pPr>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Filled pastries </a:t>
            </a:r>
            <a:r>
              <a:rPr lang="en-US" sz="2400" b="1" dirty="0" smtClean="0">
                <a:solidFill>
                  <a:schemeClr val="bg1"/>
                </a:solidFill>
                <a:effectLst>
                  <a:outerShdw blurRad="38100" dist="38100" dir="2700000" algn="tl">
                    <a:srgbClr val="000000">
                      <a:alpha val="43137"/>
                    </a:srgbClr>
                  </a:outerShdw>
                </a:effectLst>
                <a:latin typeface="Comic Sans MS" panose="030F0702030302020204" pitchFamily="66" charset="0"/>
              </a:rPr>
              <a:t>production</a:t>
            </a:r>
          </a:p>
          <a:p>
            <a:pPr>
              <a:spcBef>
                <a:spcPts val="600"/>
              </a:spcBef>
              <a:spcAft>
                <a:spcPts val="0"/>
              </a:spcAft>
              <a:buSzPct val="150000"/>
              <a:buBlip>
                <a:blip r:embed="rId2"/>
              </a:buBlip>
            </a:pPr>
            <a:r>
              <a:rPr lang="en-US" sz="2400" b="1" dirty="0" smtClean="0">
                <a:solidFill>
                  <a:schemeClr val="accent5">
                    <a:lumMod val="50000"/>
                  </a:schemeClr>
                </a:solidFill>
                <a:latin typeface="Comic Sans MS" panose="030F0702030302020204" pitchFamily="66" charset="0"/>
              </a:rPr>
              <a:t> All samples were baked at 180 °C for 20 min by convection oven Hot-Point ARISTON CP97SE2/HA INOX (</a:t>
            </a:r>
            <a:r>
              <a:rPr lang="en-US" sz="2400" b="1" dirty="0" err="1" smtClean="0">
                <a:solidFill>
                  <a:schemeClr val="accent5">
                    <a:lumMod val="50000"/>
                  </a:schemeClr>
                </a:solidFill>
                <a:latin typeface="Comic Sans MS" panose="030F0702030302020204" pitchFamily="66" charset="0"/>
              </a:rPr>
              <a:t>Fabriano</a:t>
            </a:r>
            <a:r>
              <a:rPr lang="en-US" sz="2400" b="1" dirty="0" smtClean="0">
                <a:solidFill>
                  <a:schemeClr val="accent5">
                    <a:lumMod val="50000"/>
                  </a:schemeClr>
                </a:solidFill>
                <a:latin typeface="Comic Sans MS" panose="030F0702030302020204" pitchFamily="66" charset="0"/>
              </a:rPr>
              <a:t>, Italy). </a:t>
            </a:r>
            <a:endParaRPr lang="en-US" sz="2400" b="1" dirty="0" smtClean="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5" name="Rettangolo 4"/>
          <p:cNvSpPr/>
          <p:nvPr/>
        </p:nvSpPr>
        <p:spPr>
          <a:xfrm>
            <a:off x="295834" y="252679"/>
            <a:ext cx="8552329" cy="707886"/>
          </a:xfrm>
          <a:prstGeom prst="rect">
            <a:avLst/>
          </a:prstGeom>
          <a:solidFill>
            <a:schemeClr val="accent4">
              <a:lumMod val="60000"/>
              <a:lumOff val="40000"/>
            </a:schemeClr>
          </a:solidFill>
          <a:effectLst>
            <a:glow rad="228600">
              <a:schemeClr val="accent2">
                <a:satMod val="175000"/>
                <a:alpha val="40000"/>
              </a:schemeClr>
            </a:glow>
            <a:outerShdw blurRad="50800" dist="38100" algn="l" rotWithShape="0">
              <a:schemeClr val="accent3">
                <a:alpha val="40000"/>
              </a:schemeClr>
            </a:outerShdw>
          </a:effectLst>
          <a:scene3d>
            <a:camera prst="orthographicFront"/>
            <a:lightRig rig="freezing" dir="t"/>
          </a:scene3d>
          <a:sp3d prstMaterial="dkEdge"/>
        </p:spPr>
        <p:txBody>
          <a:bodyPr wrap="square" lIns="91440" tIns="45720" rIns="91440" bIns="45720">
            <a:spAutoFit/>
          </a:bodyPr>
          <a:lstStyle/>
          <a:p>
            <a:pPr algn="ctr"/>
            <a:r>
              <a:rPr lang="it-IT" sz="4000" b="1" cap="none" spc="0" dirty="0" smtClean="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rPr>
              <a:t>MATERIALS AND METHODS</a:t>
            </a:r>
            <a:endParaRPr lang="it-IT" sz="4000" b="1" cap="none" spc="0" dirty="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endParaRPr>
          </a:p>
        </p:txBody>
      </p:sp>
      <p:grpSp>
        <p:nvGrpSpPr>
          <p:cNvPr id="8" name="Gruppo 7"/>
          <p:cNvGrpSpPr/>
          <p:nvPr/>
        </p:nvGrpSpPr>
        <p:grpSpPr>
          <a:xfrm rot="5400000">
            <a:off x="5394632" y="3717129"/>
            <a:ext cx="4783016" cy="2124045"/>
            <a:chOff x="5328634" y="5479577"/>
            <a:chExt cx="3815366" cy="1378422"/>
          </a:xfrm>
        </p:grpSpPr>
        <p:pic>
          <p:nvPicPr>
            <p:cNvPr id="3" name="Immagine 2"/>
            <p:cNvPicPr>
              <a:picLocks noChangeAspect="1"/>
            </p:cNvPicPr>
            <p:nvPr/>
          </p:nvPicPr>
          <p:blipFill>
            <a:blip r:embed="rId3"/>
            <a:stretch>
              <a:fillRect/>
            </a:stretch>
          </p:blipFill>
          <p:spPr>
            <a:xfrm>
              <a:off x="5328634" y="5479578"/>
              <a:ext cx="1852095" cy="1378421"/>
            </a:xfrm>
            <a:prstGeom prst="rect">
              <a:avLst/>
            </a:prstGeom>
          </p:spPr>
        </p:pic>
        <p:pic>
          <p:nvPicPr>
            <p:cNvPr id="7" name="Immagine 6"/>
            <p:cNvPicPr>
              <a:picLocks noChangeAspect="1"/>
            </p:cNvPicPr>
            <p:nvPr/>
          </p:nvPicPr>
          <p:blipFill>
            <a:blip r:embed="rId4"/>
            <a:stretch>
              <a:fillRect/>
            </a:stretch>
          </p:blipFill>
          <p:spPr>
            <a:xfrm>
              <a:off x="7180729" y="5479577"/>
              <a:ext cx="1963271" cy="1378421"/>
            </a:xfrm>
            <a:prstGeom prst="rect">
              <a:avLst/>
            </a:prstGeom>
          </p:spPr>
        </p:pic>
      </p:grpSp>
      <p:sp>
        <p:nvSpPr>
          <p:cNvPr id="6" name="Rettangolo 5"/>
          <p:cNvSpPr/>
          <p:nvPr/>
        </p:nvSpPr>
        <p:spPr>
          <a:xfrm>
            <a:off x="142360" y="2369854"/>
            <a:ext cx="6581755" cy="4016484"/>
          </a:xfrm>
          <a:prstGeom prst="rect">
            <a:avLst/>
          </a:prstGeom>
        </p:spPr>
        <p:txBody>
          <a:bodyPr wrap="square">
            <a:spAutoFit/>
          </a:bodyPr>
          <a:lstStyle/>
          <a:p>
            <a:pPr marL="285750" lvl="0" indent="-285750">
              <a:spcBef>
                <a:spcPts val="600"/>
              </a:spcBef>
              <a:buClr>
                <a:prstClr val="white"/>
              </a:buClr>
              <a:buSzPct val="150000"/>
              <a:buBlip>
                <a:blip r:embed="rId2"/>
              </a:buBlip>
            </a:pPr>
            <a:endParaRPr lang="en-US" sz="2400" b="1" dirty="0">
              <a:solidFill>
                <a:srgbClr val="8971E1">
                  <a:lumMod val="50000"/>
                </a:srgbClr>
              </a:solidFill>
              <a:latin typeface="Comic Sans MS" panose="030F0702030302020204" pitchFamily="66" charset="0"/>
            </a:endParaRPr>
          </a:p>
          <a:p>
            <a:pPr marL="285750" lvl="0" indent="-285750">
              <a:spcBef>
                <a:spcPts val="600"/>
              </a:spcBef>
              <a:buClr>
                <a:prstClr val="white"/>
              </a:buClr>
              <a:buSzPct val="150000"/>
              <a:buBlip>
                <a:blip r:embed="rId2"/>
              </a:buBlip>
            </a:pPr>
            <a:r>
              <a:rPr lang="en-US" sz="2400" b="1" dirty="0" smtClean="0">
                <a:solidFill>
                  <a:srgbClr val="8971E1">
                    <a:lumMod val="50000"/>
                  </a:srgbClr>
                </a:solidFill>
                <a:latin typeface="Comic Sans MS" panose="030F0702030302020204" pitchFamily="66" charset="0"/>
              </a:rPr>
              <a:t> Samples </a:t>
            </a:r>
            <a:r>
              <a:rPr lang="en-US" sz="2400" b="1" dirty="0">
                <a:solidFill>
                  <a:srgbClr val="8971E1">
                    <a:lumMod val="50000"/>
                  </a:srgbClr>
                </a:solidFill>
                <a:latin typeface="Comic Sans MS" panose="030F0702030302020204" pitchFamily="66" charset="0"/>
              </a:rPr>
              <a:t>were cooled, packed into plastics (PET12 – PP/EVOH/PP60) bags (5 samples each bag) and stored at room temperature for 85 days</a:t>
            </a:r>
            <a:r>
              <a:rPr lang="en-US" sz="2400" b="1" dirty="0" smtClean="0">
                <a:solidFill>
                  <a:srgbClr val="8971E1">
                    <a:lumMod val="50000"/>
                  </a:srgbClr>
                </a:solidFill>
                <a:latin typeface="Comic Sans MS" panose="030F0702030302020204" pitchFamily="66" charset="0"/>
              </a:rPr>
              <a:t>.</a:t>
            </a:r>
          </a:p>
          <a:p>
            <a:pPr lvl="0">
              <a:spcBef>
                <a:spcPts val="600"/>
              </a:spcBef>
              <a:buClr>
                <a:prstClr val="white"/>
              </a:buClr>
              <a:buSzPct val="150000"/>
            </a:pPr>
            <a:endParaRPr lang="en-US" sz="2400" b="1" dirty="0">
              <a:solidFill>
                <a:srgbClr val="8971E1">
                  <a:lumMod val="50000"/>
                </a:srgbClr>
              </a:solidFill>
              <a:latin typeface="Comic Sans MS" panose="030F0702030302020204" pitchFamily="66" charset="0"/>
            </a:endParaRPr>
          </a:p>
          <a:p>
            <a:pPr marL="285750" lvl="0" indent="-285750">
              <a:spcBef>
                <a:spcPts val="600"/>
              </a:spcBef>
              <a:buClr>
                <a:prstClr val="white"/>
              </a:buClr>
              <a:buSzPct val="150000"/>
              <a:buBlip>
                <a:blip r:embed="rId2"/>
              </a:buBlip>
            </a:pPr>
            <a:r>
              <a:rPr lang="en-US" sz="2400" b="1" dirty="0" smtClean="0">
                <a:solidFill>
                  <a:srgbClr val="8971E1">
                    <a:lumMod val="50000"/>
                  </a:srgbClr>
                </a:solidFill>
                <a:latin typeface="Comic Sans MS" panose="030F0702030302020204" pitchFamily="66" charset="0"/>
              </a:rPr>
              <a:t> Two </a:t>
            </a:r>
            <a:r>
              <a:rPr lang="en-US" sz="2400" b="1" dirty="0">
                <a:solidFill>
                  <a:srgbClr val="8971E1">
                    <a:lumMod val="50000"/>
                  </a:srgbClr>
                </a:solidFill>
                <a:latin typeface="Comic Sans MS" panose="030F0702030302020204" pitchFamily="66" charset="0"/>
              </a:rPr>
              <a:t>bags for each ripening stage were taken every 17 days to evaluate the chemical and mechanical characteristics changes of samples during storage.</a:t>
            </a:r>
            <a:endParaRPr lang="it-IT" dirty="0"/>
          </a:p>
        </p:txBody>
      </p:sp>
    </p:spTree>
    <p:extLst>
      <p:ext uri="{BB962C8B-B14F-4D97-AF65-F5344CB8AC3E}">
        <p14:creationId xmlns:p14="http://schemas.microsoft.com/office/powerpoint/2010/main" val="38234742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additive="base">
                                        <p:cTn id="22"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0" y="1269859"/>
            <a:ext cx="9143999" cy="5632311"/>
          </a:xfrm>
          <a:prstGeom prst="rect">
            <a:avLst/>
          </a:prstGeom>
          <a:noFill/>
        </p:spPr>
        <p:txBody>
          <a:bodyPr wrap="square" rtlCol="0">
            <a:spAutoFit/>
          </a:bodyPr>
          <a:lstStyle/>
          <a:p>
            <a:pPr marL="285750" indent="-285750">
              <a:buFont typeface="Wingdings" panose="05000000000000000000" pitchFamily="2" charset="2"/>
              <a:buChar char="ü"/>
            </a:pPr>
            <a:r>
              <a:rPr lang="it-IT" sz="2400" b="1" dirty="0" err="1"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pH</a:t>
            </a:r>
            <a:r>
              <a:rPr lang="it-IT" sz="24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p>
          <a:p>
            <a:pPr marL="285750" indent="-285750">
              <a:buFont typeface="Wingdings" panose="05000000000000000000" pitchFamily="2" charset="2"/>
              <a:buChar char="ü"/>
            </a:pPr>
            <a:endPar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endParaRPr>
          </a:p>
          <a:p>
            <a:pPr marL="285750" indent="-285750">
              <a:buFont typeface="Wingdings" panose="05000000000000000000" pitchFamily="2" charset="2"/>
              <a:buChar char="ü"/>
            </a:pP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Soluble</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solids</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err="1"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content</a:t>
            </a:r>
            <a:r>
              <a:rPr lang="it-IT" sz="24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p>
          <a:p>
            <a:pPr marL="285750" indent="-285750">
              <a:buFont typeface="Wingdings" panose="05000000000000000000" pitchFamily="2" charset="2"/>
              <a:buChar char="ü"/>
            </a:pPr>
            <a:endPar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endParaRPr>
          </a:p>
          <a:p>
            <a:pPr marL="285750" indent="-285750">
              <a:buFont typeface="Wingdings" panose="05000000000000000000" pitchFamily="2" charset="2"/>
              <a:buChar char="ü"/>
            </a:pP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Moisture</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content</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p>
          <a:p>
            <a:pPr marL="285750" indent="-285750">
              <a:buFont typeface="Wingdings" panose="05000000000000000000" pitchFamily="2" charset="2"/>
              <a:buChar char="ü"/>
            </a:pPr>
            <a:endPar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endParaRPr>
          </a:p>
          <a:p>
            <a:pPr marL="285750" indent="-285750">
              <a:buFont typeface="Wingdings" panose="05000000000000000000" pitchFamily="2" charset="2"/>
              <a:buChar char="ü"/>
            </a:pP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Water </a:t>
            </a: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activity</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err="1"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determination</a:t>
            </a:r>
            <a:r>
              <a:rPr lang="it-IT" sz="24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p>
          <a:p>
            <a:pPr marL="285750" indent="-285750">
              <a:buFont typeface="Wingdings" panose="05000000000000000000" pitchFamily="2" charset="2"/>
              <a:buChar char="ü"/>
            </a:pPr>
            <a:endPar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endParaRPr>
          </a:p>
          <a:p>
            <a:pPr marL="285750" indent="-285750">
              <a:buFont typeface="Wingdings" panose="05000000000000000000" pitchFamily="2" charset="2"/>
              <a:buChar char="ü"/>
            </a:pP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Texture</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profile</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analysis</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(TPA</a:t>
            </a:r>
            <a:r>
              <a:rPr lang="it-IT" sz="24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p>
          <a:p>
            <a:pPr marL="285750" indent="-285750">
              <a:buFont typeface="Wingdings" panose="05000000000000000000" pitchFamily="2" charset="2"/>
              <a:buChar char="ü"/>
            </a:pPr>
            <a:endPar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endParaRPr>
          </a:p>
          <a:p>
            <a:pPr marL="285750" indent="-285750">
              <a:buFont typeface="Wingdings" panose="05000000000000000000" pitchFamily="2" charset="2"/>
              <a:buChar char="ü"/>
            </a:pP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Determination</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of </a:t>
            </a:r>
            <a:r>
              <a:rPr lang="it-IT" sz="2400" b="1" dirty="0" err="1">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antioxidant</a:t>
            </a:r>
            <a:r>
              <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
            </a:r>
            <a:r>
              <a:rPr lang="it-IT" sz="2400" b="1" dirty="0" err="1"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capacity</a:t>
            </a:r>
            <a:r>
              <a:rPr lang="it-IT" sz="24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(DPPH </a:t>
            </a:r>
            <a:r>
              <a:rPr lang="it-IT" sz="2400" b="1" dirty="0" err="1"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method</a:t>
            </a:r>
            <a:r>
              <a:rPr lang="it-IT" sz="24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p>
          <a:p>
            <a:endParaRPr lang="it-IT"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endParaRPr>
          </a:p>
          <a:p>
            <a:pPr marL="285750" indent="-285750">
              <a:buFont typeface="Wingdings" panose="05000000000000000000" pitchFamily="2" charset="2"/>
              <a:buChar char="ü"/>
            </a:pPr>
            <a:r>
              <a:rPr lang="en-US" sz="24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Statistical analysis</a:t>
            </a:r>
          </a:p>
          <a:p>
            <a:r>
              <a:rPr lang="en-US" sz="1400" dirty="0" smtClean="0">
                <a:solidFill>
                  <a:schemeClr val="bg1"/>
                </a:solidFill>
                <a:latin typeface="Comic Sans MS" panose="030F0702030302020204" pitchFamily="66" charset="0"/>
              </a:rPr>
              <a:t>The </a:t>
            </a:r>
            <a:r>
              <a:rPr lang="en-US" sz="1400" dirty="0">
                <a:solidFill>
                  <a:schemeClr val="bg1"/>
                </a:solidFill>
                <a:latin typeface="Comic Sans MS" panose="030F0702030302020204" pitchFamily="66" charset="0"/>
              </a:rPr>
              <a:t>two-way analysis of variance (ANOVA) test was carried out to evaluate the effects of ripening stage and storage time on results of considered analytical indexes by software </a:t>
            </a:r>
            <a:r>
              <a:rPr lang="en-US" sz="1400" dirty="0" err="1">
                <a:solidFill>
                  <a:schemeClr val="bg1"/>
                </a:solidFill>
                <a:latin typeface="Comic Sans MS" panose="030F0702030302020204" pitchFamily="66" charset="0"/>
              </a:rPr>
              <a:t>StatSoft</a:t>
            </a:r>
            <a:r>
              <a:rPr lang="en-US" sz="1400" dirty="0">
                <a:solidFill>
                  <a:schemeClr val="bg1"/>
                </a:solidFill>
                <a:latin typeface="Comic Sans MS" panose="030F0702030302020204" pitchFamily="66" charset="0"/>
              </a:rPr>
              <a:t> ver. 6.0 (</a:t>
            </a:r>
            <a:r>
              <a:rPr lang="en-US" sz="1400" dirty="0" err="1">
                <a:solidFill>
                  <a:schemeClr val="bg1"/>
                </a:solidFill>
                <a:latin typeface="Comic Sans MS" panose="030F0702030302020204" pitchFamily="66" charset="0"/>
              </a:rPr>
              <a:t>Statsoft</a:t>
            </a:r>
            <a:r>
              <a:rPr lang="en-US" sz="1400" dirty="0">
                <a:solidFill>
                  <a:schemeClr val="bg1"/>
                </a:solidFill>
                <a:latin typeface="Comic Sans MS" panose="030F0702030302020204" pitchFamily="66" charset="0"/>
              </a:rPr>
              <a:t>, Tulsa, USA). The means of these results were compared by the Fisher’s test</a:t>
            </a:r>
            <a:r>
              <a:rPr lang="en-US" dirty="0">
                <a:solidFill>
                  <a:schemeClr val="bg1"/>
                </a:solidFill>
                <a:latin typeface="Comic Sans MS" panose="030F0702030302020204" pitchFamily="66" charset="0"/>
              </a:rPr>
              <a:t>.</a:t>
            </a:r>
            <a:endParaRPr lang="it-IT" dirty="0">
              <a:solidFill>
                <a:schemeClr val="bg1"/>
              </a:solidFill>
              <a:latin typeface="Comic Sans MS" panose="030F0702030302020204" pitchFamily="66" charset="0"/>
            </a:endParaRPr>
          </a:p>
        </p:txBody>
      </p:sp>
      <p:sp>
        <p:nvSpPr>
          <p:cNvPr id="5" name="Rettangolo 4"/>
          <p:cNvSpPr/>
          <p:nvPr/>
        </p:nvSpPr>
        <p:spPr>
          <a:xfrm>
            <a:off x="295834" y="252679"/>
            <a:ext cx="8552329" cy="707886"/>
          </a:xfrm>
          <a:prstGeom prst="rect">
            <a:avLst/>
          </a:prstGeom>
          <a:solidFill>
            <a:schemeClr val="accent4">
              <a:lumMod val="60000"/>
              <a:lumOff val="40000"/>
            </a:schemeClr>
          </a:solidFill>
          <a:effectLst>
            <a:glow rad="228600">
              <a:schemeClr val="accent2">
                <a:satMod val="175000"/>
                <a:alpha val="40000"/>
              </a:schemeClr>
            </a:glow>
            <a:outerShdw blurRad="50800" dist="38100" algn="l" rotWithShape="0">
              <a:schemeClr val="accent3">
                <a:alpha val="40000"/>
              </a:schemeClr>
            </a:outerShdw>
          </a:effectLst>
          <a:scene3d>
            <a:camera prst="orthographicFront"/>
            <a:lightRig rig="freezing" dir="t"/>
          </a:scene3d>
          <a:sp3d prstMaterial="dkEdge"/>
        </p:spPr>
        <p:txBody>
          <a:bodyPr wrap="square" lIns="91440" tIns="45720" rIns="91440" bIns="45720">
            <a:spAutoFit/>
          </a:bodyPr>
          <a:lstStyle/>
          <a:p>
            <a:pPr algn="ctr"/>
            <a:r>
              <a:rPr lang="it-IT" sz="4000" b="1" cap="none" spc="0" dirty="0" smtClean="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rPr>
              <a:t>MATERIALS AND METHODS</a:t>
            </a:r>
            <a:endParaRPr lang="it-IT" sz="4000" b="1" cap="none" spc="0" dirty="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endParaRPr>
          </a:p>
        </p:txBody>
      </p:sp>
      <p:grpSp>
        <p:nvGrpSpPr>
          <p:cNvPr id="15" name="Gruppo 14"/>
          <p:cNvGrpSpPr/>
          <p:nvPr/>
        </p:nvGrpSpPr>
        <p:grpSpPr>
          <a:xfrm>
            <a:off x="5163671" y="1328443"/>
            <a:ext cx="3727951" cy="2934275"/>
            <a:chOff x="4652681" y="1328443"/>
            <a:chExt cx="4238941" cy="3052443"/>
          </a:xfrm>
        </p:grpSpPr>
        <p:pic>
          <p:nvPicPr>
            <p:cNvPr id="14" name="Immagine 13"/>
            <p:cNvPicPr>
              <a:picLocks noChangeAspect="1"/>
            </p:cNvPicPr>
            <p:nvPr/>
          </p:nvPicPr>
          <p:blipFill>
            <a:blip r:embed="rId2"/>
            <a:stretch>
              <a:fillRect/>
            </a:stretch>
          </p:blipFill>
          <p:spPr>
            <a:xfrm>
              <a:off x="4652681" y="1328443"/>
              <a:ext cx="4238941" cy="3052443"/>
            </a:xfrm>
            <a:prstGeom prst="rect">
              <a:avLst/>
            </a:prstGeom>
          </p:spPr>
        </p:pic>
        <p:sp>
          <p:nvSpPr>
            <p:cNvPr id="8" name="Rettangolo 7"/>
            <p:cNvSpPr/>
            <p:nvPr/>
          </p:nvSpPr>
          <p:spPr>
            <a:xfrm>
              <a:off x="4797483" y="2078627"/>
              <a:ext cx="4094139" cy="1552077"/>
            </a:xfrm>
            <a:prstGeom prst="rect">
              <a:avLst/>
            </a:prstGeom>
            <a:noFill/>
          </p:spPr>
          <p:txBody>
            <a:bodyPr wrap="none" lIns="91440" tIns="45720" rIns="91440" bIns="45720">
              <a:prstTxWarp prst="textCanDown">
                <a:avLst/>
              </a:prstTxWarp>
              <a:spAutoFit/>
              <a:scene3d>
                <a:camera prst="orthographicFront"/>
                <a:lightRig rig="sunrise" dir="t"/>
              </a:scene3d>
            </a:bodyPr>
            <a:lstStyle/>
            <a:p>
              <a:pPr algn="ctr"/>
              <a:r>
                <a:rPr lang="en-GB" sz="5400" b="1" cap="none" spc="0" dirty="0" smtClean="0">
                  <a:ln w="22225">
                    <a:solidFill>
                      <a:schemeClr val="accent6">
                        <a:lumMod val="60000"/>
                        <a:lumOff val="40000"/>
                      </a:schemeClr>
                    </a:solidFill>
                    <a:prstDash val="solid"/>
                  </a:ln>
                  <a:solidFill>
                    <a:srgbClr val="FFFF00"/>
                  </a:solidFill>
                  <a:effectLst/>
                  <a:latin typeface="Comic Sans MS" panose="030F0702030302020204" pitchFamily="66" charset="0"/>
                </a:rPr>
                <a:t>Analyses</a:t>
              </a:r>
              <a:endParaRPr lang="en-GB" sz="5400" b="1" cap="none" spc="0" dirty="0">
                <a:ln w="22225">
                  <a:solidFill>
                    <a:schemeClr val="accent6">
                      <a:lumMod val="60000"/>
                      <a:lumOff val="40000"/>
                    </a:schemeClr>
                  </a:solidFill>
                  <a:prstDash val="solid"/>
                </a:ln>
                <a:solidFill>
                  <a:srgbClr val="FFFF00"/>
                </a:solidFill>
                <a:effectLst/>
                <a:latin typeface="Comic Sans MS" panose="030F0702030302020204" pitchFamily="66" charset="0"/>
              </a:endParaRPr>
            </a:p>
          </p:txBody>
        </p:sp>
      </p:grpSp>
    </p:spTree>
    <p:extLst>
      <p:ext uri="{BB962C8B-B14F-4D97-AF65-F5344CB8AC3E}">
        <p14:creationId xmlns:p14="http://schemas.microsoft.com/office/powerpoint/2010/main" val="31399097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 presetClass="entr" presetSubtype="12"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12" fill="hold" grpId="0"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additive="base">
                                        <p:cTn id="18" dur="10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12"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10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 presetClass="entr" presetSubtype="12" fill="hold" grpId="0" nodeType="after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 calcmode="lin" valueType="num">
                                      <p:cBhvr additive="base">
                                        <p:cTn id="28" dur="10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12" fill="hold" grpId="0" nodeType="after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anim calcmode="lin" valueType="num">
                                      <p:cBhvr additive="base">
                                        <p:cTn id="33" dur="10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34" dur="10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0"/>
                            </p:stCondLst>
                            <p:childTnLst>
                              <p:par>
                                <p:cTn id="36" presetID="2" presetClass="entr" presetSubtype="12" fill="hold" grpId="0" nodeType="afterEffect">
                                  <p:stCondLst>
                                    <p:cond delay="0"/>
                                  </p:stCondLst>
                                  <p:childTnLst>
                                    <p:set>
                                      <p:cBhvr>
                                        <p:cTn id="37" dur="1" fill="hold">
                                          <p:stCondLst>
                                            <p:cond delay="0"/>
                                          </p:stCondLst>
                                        </p:cTn>
                                        <p:tgtEl>
                                          <p:spTgt spid="9">
                                            <p:txEl>
                                              <p:pRg st="10" end="10"/>
                                            </p:txEl>
                                          </p:spTgt>
                                        </p:tgtEl>
                                        <p:attrNameLst>
                                          <p:attrName>style.visibility</p:attrName>
                                        </p:attrNameLst>
                                      </p:cBhvr>
                                      <p:to>
                                        <p:strVal val="visible"/>
                                      </p:to>
                                    </p:set>
                                    <p:anim calcmode="lin" valueType="num">
                                      <p:cBhvr additive="base">
                                        <p:cTn id="38" dur="1000" fill="hold"/>
                                        <p:tgtEl>
                                          <p:spTgt spid="9">
                                            <p:txEl>
                                              <p:pRg st="10" end="10"/>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6000"/>
                            </p:stCondLst>
                            <p:childTnLst>
                              <p:par>
                                <p:cTn id="41" presetID="2" presetClass="entr" presetSubtype="12" fill="hold" grpId="0" nodeType="afterEffect">
                                  <p:stCondLst>
                                    <p:cond delay="0"/>
                                  </p:stCondLst>
                                  <p:childTnLst>
                                    <p:set>
                                      <p:cBhvr>
                                        <p:cTn id="42" dur="1" fill="hold">
                                          <p:stCondLst>
                                            <p:cond delay="0"/>
                                          </p:stCondLst>
                                        </p:cTn>
                                        <p:tgtEl>
                                          <p:spTgt spid="9">
                                            <p:txEl>
                                              <p:pRg st="12" end="12"/>
                                            </p:txEl>
                                          </p:spTgt>
                                        </p:tgtEl>
                                        <p:attrNameLst>
                                          <p:attrName>style.visibility</p:attrName>
                                        </p:attrNameLst>
                                      </p:cBhvr>
                                      <p:to>
                                        <p:strVal val="visible"/>
                                      </p:to>
                                    </p:set>
                                    <p:anim calcmode="lin" valueType="num">
                                      <p:cBhvr additive="base">
                                        <p:cTn id="43" dur="1000" fill="hold"/>
                                        <p:tgtEl>
                                          <p:spTgt spid="9">
                                            <p:txEl>
                                              <p:pRg st="12" end="12"/>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2" presetClass="entr" presetSubtype="12" fill="hold" grpId="0" nodeType="afterEffect">
                                  <p:stCondLst>
                                    <p:cond delay="0"/>
                                  </p:stCondLst>
                                  <p:childTnLst>
                                    <p:set>
                                      <p:cBhvr>
                                        <p:cTn id="47" dur="1" fill="hold">
                                          <p:stCondLst>
                                            <p:cond delay="0"/>
                                          </p:stCondLst>
                                        </p:cTn>
                                        <p:tgtEl>
                                          <p:spTgt spid="9">
                                            <p:txEl>
                                              <p:pRg st="13" end="13"/>
                                            </p:txEl>
                                          </p:spTgt>
                                        </p:tgtEl>
                                        <p:attrNameLst>
                                          <p:attrName>style.visibility</p:attrName>
                                        </p:attrNameLst>
                                      </p:cBhvr>
                                      <p:to>
                                        <p:strVal val="visible"/>
                                      </p:to>
                                    </p:set>
                                    <p:anim calcmode="lin" valueType="num">
                                      <p:cBhvr additive="base">
                                        <p:cTn id="48" dur="1000" fill="hold"/>
                                        <p:tgtEl>
                                          <p:spTgt spid="9">
                                            <p:txEl>
                                              <p:pRg st="13" end="13"/>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11" y="694363"/>
            <a:ext cx="8520394" cy="5396248"/>
          </a:xfrm>
          <a:prstGeom prst="rect">
            <a:avLst/>
          </a:prstGeom>
        </p:spPr>
      </p:pic>
      <p:sp>
        <p:nvSpPr>
          <p:cNvPr id="2" name="Rettangolo 1"/>
          <p:cNvSpPr/>
          <p:nvPr/>
        </p:nvSpPr>
        <p:spPr>
          <a:xfrm rot="21149692">
            <a:off x="-785079" y="2461463"/>
            <a:ext cx="9964491" cy="186204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11500" b="1" cap="none" spc="0" dirty="0" smtClean="0">
                <a:ln/>
                <a:solidFill>
                  <a:srgbClr val="EE0000"/>
                </a:solidFill>
                <a:effectLst>
                  <a:outerShdw blurRad="38100" dist="38100" dir="2700000" algn="tl">
                    <a:srgbClr val="000000">
                      <a:alpha val="43137"/>
                    </a:srgbClr>
                  </a:outerShdw>
                </a:effectLst>
                <a:latin typeface="Comic Sans MS" panose="030F0702030302020204" pitchFamily="66" charset="0"/>
              </a:rPr>
              <a:t>RESULTS</a:t>
            </a:r>
            <a:endParaRPr lang="it-IT" sz="11500" b="1" cap="none" spc="0" dirty="0">
              <a:ln/>
              <a:solidFill>
                <a:srgbClr val="EE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0348557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68398" y="0"/>
            <a:ext cx="9312397" cy="5916706"/>
          </a:xfrm>
          <a:prstGeom prst="rect">
            <a:avLst/>
          </a:prstGeom>
        </p:spPr>
      </p:pic>
      <p:sp>
        <p:nvSpPr>
          <p:cNvPr id="4" name="Rettangolo 3"/>
          <p:cNvSpPr/>
          <p:nvPr/>
        </p:nvSpPr>
        <p:spPr>
          <a:xfrm>
            <a:off x="275664" y="5799052"/>
            <a:ext cx="8592671" cy="733021"/>
          </a:xfrm>
          <a:prstGeom prst="rect">
            <a:avLst/>
          </a:prstGeom>
        </p:spPr>
        <p:txBody>
          <a:bodyPr wrap="square">
            <a:spAutoFit/>
          </a:bodyPr>
          <a:lstStyle/>
          <a:p>
            <a:pPr algn="just">
              <a:lnSpc>
                <a:spcPct val="107000"/>
              </a:lnSpc>
              <a:spcBef>
                <a:spcPts val="600"/>
              </a:spcBef>
              <a:spcAft>
                <a:spcPts val="0"/>
              </a:spcAft>
            </a:pPr>
            <a:r>
              <a:rPr lang="en-US"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Figure 1</a:t>
            </a:r>
            <a:r>
              <a:rPr lang="en-US"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values of soluble solid content (°Brix) of blanched sweet cherries and osmotic solution at different treatment times.</a:t>
            </a:r>
            <a:endParaRPr lang="it-IT"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9867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7854" y="243208"/>
            <a:ext cx="9211854" cy="5834295"/>
          </a:xfrm>
          <a:prstGeom prst="rect">
            <a:avLst/>
          </a:prstGeom>
        </p:spPr>
      </p:pic>
      <p:sp>
        <p:nvSpPr>
          <p:cNvPr id="4" name="Rettangolo 3"/>
          <p:cNvSpPr/>
          <p:nvPr/>
        </p:nvSpPr>
        <p:spPr>
          <a:xfrm>
            <a:off x="94130" y="5869747"/>
            <a:ext cx="9049870" cy="750975"/>
          </a:xfrm>
          <a:prstGeom prst="rect">
            <a:avLst/>
          </a:prstGeom>
        </p:spPr>
        <p:txBody>
          <a:bodyPr wrap="square">
            <a:spAutoFit/>
          </a:bodyPr>
          <a:lstStyle/>
          <a:p>
            <a:pPr algn="just">
              <a:lnSpc>
                <a:spcPct val="107000"/>
              </a:lnSpc>
              <a:spcBef>
                <a:spcPts val="600"/>
              </a:spcBef>
              <a:spcAft>
                <a:spcPts val="0"/>
              </a:spcAft>
            </a:pPr>
            <a:r>
              <a:rPr lang="en-US"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Figure 2</a:t>
            </a:r>
            <a:r>
              <a:rPr lang="en-US"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values of water activity and pH of unprocessed and processed sweet cherries harvested at different ripening stages.</a:t>
            </a:r>
            <a:endParaRPr lang="it-IT"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2" name="Freccia in giù 1"/>
          <p:cNvSpPr/>
          <p:nvPr/>
        </p:nvSpPr>
        <p:spPr>
          <a:xfrm>
            <a:off x="3455894" y="2084294"/>
            <a:ext cx="578224" cy="1129553"/>
          </a:xfrm>
          <a:prstGeom prst="down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in su 4"/>
          <p:cNvSpPr/>
          <p:nvPr/>
        </p:nvSpPr>
        <p:spPr>
          <a:xfrm>
            <a:off x="6763871" y="1465729"/>
            <a:ext cx="416859" cy="1237129"/>
          </a:xfrm>
          <a:prstGeom prst="upArrow">
            <a:avLst/>
          </a:prstGeom>
          <a:solidFill>
            <a:srgbClr val="FF33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880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9830" y="121609"/>
            <a:ext cx="8766138" cy="5835059"/>
          </a:xfrm>
          <a:prstGeom prst="rect">
            <a:avLst/>
          </a:prstGeom>
        </p:spPr>
      </p:pic>
      <p:sp>
        <p:nvSpPr>
          <p:cNvPr id="2" name="CasellaDiTesto 1"/>
          <p:cNvSpPr txBox="1"/>
          <p:nvPr/>
        </p:nvSpPr>
        <p:spPr>
          <a:xfrm>
            <a:off x="136047" y="6066837"/>
            <a:ext cx="8897783" cy="646331"/>
          </a:xfrm>
          <a:prstGeom prst="rect">
            <a:avLst/>
          </a:prstGeom>
          <a:solidFill>
            <a:srgbClr val="FFFF00"/>
          </a:solidFill>
          <a:ln>
            <a:solidFill>
              <a:schemeClr val="accent5">
                <a:lumMod val="50000"/>
              </a:schemeClr>
            </a:solidFill>
          </a:ln>
          <a:effectLst>
            <a:outerShdw blurRad="50800" dist="38100" dir="8100000" algn="tr" rotWithShape="0">
              <a:prstClr val="black">
                <a:alpha val="40000"/>
              </a:prstClr>
            </a:outerShdw>
          </a:effectLst>
        </p:spPr>
        <p:txBody>
          <a:bodyPr wrap="square" rtlCol="0">
            <a:spAutoFit/>
          </a:bodyPr>
          <a:lstStyle/>
          <a:p>
            <a:pPr algn="ctr"/>
            <a:r>
              <a:rPr lang="en-GB" dirty="0" smtClean="0">
                <a:solidFill>
                  <a:schemeClr val="bg1"/>
                </a:solidFill>
                <a:effectLst>
                  <a:outerShdw blurRad="38100" dist="38100" dir="2700000" algn="tl">
                    <a:srgbClr val="000000">
                      <a:alpha val="43137"/>
                    </a:srgbClr>
                  </a:outerShdw>
                </a:effectLst>
                <a:latin typeface="Comic Sans MS" panose="030F0702030302020204" pitchFamily="66" charset="0"/>
              </a:rPr>
              <a:t>Variance analysis results show a significant effects of both storage time and ripening stage on chemical and mechanical characteristics that we are evaluated.</a:t>
            </a:r>
            <a:endParaRPr lang="en-GB"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8494972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16" y="5069541"/>
            <a:ext cx="2823883" cy="1788459"/>
          </a:xfrm>
          <a:prstGeom prst="rect">
            <a:avLst/>
          </a:prstGeom>
        </p:spPr>
      </p:pic>
      <p:sp>
        <p:nvSpPr>
          <p:cNvPr id="4" name="Segnaposto contenuto 3"/>
          <p:cNvSpPr>
            <a:spLocks noGrp="1"/>
          </p:cNvSpPr>
          <p:nvPr>
            <p:ph idx="1"/>
          </p:nvPr>
        </p:nvSpPr>
        <p:spPr>
          <a:xfrm>
            <a:off x="528034" y="1236371"/>
            <a:ext cx="8126569" cy="5409127"/>
          </a:xfrm>
        </p:spPr>
        <p:txBody>
          <a:bodyPr anchor="t" anchorCtr="0">
            <a:noAutofit/>
          </a:bodyPr>
          <a:lstStyle/>
          <a:p>
            <a:pPr marL="0" indent="0">
              <a:spcBef>
                <a:spcPts val="3600"/>
              </a:spcBef>
              <a:spcAft>
                <a:spcPts val="0"/>
              </a:spcAft>
              <a:buSzPct val="150000"/>
              <a:buBlip>
                <a:blip r:embed="rId3"/>
              </a:buBlip>
            </a:pPr>
            <a:r>
              <a:rPr lang="en-US" sz="3000" b="1" dirty="0">
                <a:solidFill>
                  <a:srgbClr val="000066"/>
                </a:solidFill>
                <a:latin typeface="Comic Sans MS" panose="030F0702030302020204" pitchFamily="66" charset="0"/>
              </a:rPr>
              <a:t> </a:t>
            </a:r>
            <a:r>
              <a:rPr lang="en-US" sz="3000" b="1" dirty="0" smtClean="0">
                <a:solidFill>
                  <a:srgbClr val="000066"/>
                </a:solidFill>
                <a:latin typeface="Comic Sans MS" panose="030F0702030302020204" pitchFamily="66" charset="0"/>
              </a:rPr>
              <a:t>The </a:t>
            </a:r>
            <a:r>
              <a:rPr lang="en-US" sz="3000" b="1" dirty="0">
                <a:solidFill>
                  <a:srgbClr val="000066"/>
                </a:solidFill>
                <a:latin typeface="Comic Sans MS" panose="030F0702030302020204" pitchFamily="66" charset="0"/>
              </a:rPr>
              <a:t>consumption of high quantities of fat and </a:t>
            </a:r>
            <a:r>
              <a:rPr lang="en-US" sz="3000" b="1" dirty="0" smtClean="0">
                <a:solidFill>
                  <a:srgbClr val="000066"/>
                </a:solidFill>
                <a:latin typeface="Comic Sans MS" panose="030F0702030302020204" pitchFamily="66" charset="0"/>
              </a:rPr>
              <a:t>sugar is associated </a:t>
            </a:r>
            <a:r>
              <a:rPr lang="en-US" sz="3000" b="1" dirty="0">
                <a:solidFill>
                  <a:srgbClr val="000066"/>
                </a:solidFill>
                <a:latin typeface="Comic Sans MS" panose="030F0702030302020204" pitchFamily="66" charset="0"/>
              </a:rPr>
              <a:t>with serious health problems </a:t>
            </a:r>
            <a:r>
              <a:rPr lang="en-GB" sz="3000" b="1" dirty="0">
                <a:solidFill>
                  <a:srgbClr val="000066"/>
                </a:solidFill>
                <a:latin typeface="Comic Sans MS" panose="030F0702030302020204" pitchFamily="66" charset="0"/>
              </a:rPr>
              <a:t>such as coronary heart </a:t>
            </a:r>
            <a:r>
              <a:rPr lang="en-GB" sz="3000" b="1" dirty="0" smtClean="0">
                <a:solidFill>
                  <a:srgbClr val="000066"/>
                </a:solidFill>
                <a:latin typeface="Comic Sans MS" panose="030F0702030302020204" pitchFamily="66" charset="0"/>
              </a:rPr>
              <a:t>diseases </a:t>
            </a:r>
            <a:r>
              <a:rPr lang="en-GB" sz="3000" b="1" dirty="0">
                <a:solidFill>
                  <a:srgbClr val="000066"/>
                </a:solidFill>
                <a:latin typeface="Comic Sans MS" panose="030F0702030302020204" pitchFamily="66" charset="0"/>
              </a:rPr>
              <a:t>and obesity</a:t>
            </a:r>
            <a:r>
              <a:rPr lang="en-US" sz="3000" b="1" dirty="0" smtClean="0">
                <a:solidFill>
                  <a:srgbClr val="000066"/>
                </a:solidFill>
                <a:latin typeface="Comic Sans MS" panose="030F0702030302020204" pitchFamily="66" charset="0"/>
              </a:rPr>
              <a:t>.</a:t>
            </a:r>
            <a:endParaRPr lang="en-US" sz="3000" b="1" dirty="0">
              <a:solidFill>
                <a:srgbClr val="000066"/>
              </a:solidFill>
              <a:latin typeface="Comic Sans MS" panose="030F0702030302020204" pitchFamily="66" charset="0"/>
            </a:endParaRPr>
          </a:p>
          <a:p>
            <a:pPr marL="0" indent="0">
              <a:spcBef>
                <a:spcPts val="3600"/>
              </a:spcBef>
              <a:spcAft>
                <a:spcPts val="0"/>
              </a:spcAft>
              <a:buSzPct val="150000"/>
              <a:buBlip>
                <a:blip r:embed="rId3"/>
              </a:buBlip>
            </a:pPr>
            <a:r>
              <a:rPr lang="en-US" sz="3000" b="1" dirty="0">
                <a:solidFill>
                  <a:srgbClr val="000066"/>
                </a:solidFill>
                <a:latin typeface="Comic Sans MS" panose="030F0702030302020204" pitchFamily="66" charset="0"/>
              </a:rPr>
              <a:t>  Daily fat consumption in USA and Europe r</a:t>
            </a:r>
            <a:r>
              <a:rPr lang="en-US" sz="3000" b="1" dirty="0" smtClean="0">
                <a:solidFill>
                  <a:srgbClr val="000066"/>
                </a:solidFill>
                <a:latin typeface="Comic Sans MS" panose="030F0702030302020204" pitchFamily="66" charset="0"/>
              </a:rPr>
              <a:t>epresents </a:t>
            </a:r>
            <a:r>
              <a:rPr lang="en-US" sz="3000" b="1" dirty="0">
                <a:solidFill>
                  <a:srgbClr val="000066"/>
                </a:solidFill>
                <a:latin typeface="Comic Sans MS" panose="030F0702030302020204" pitchFamily="66" charset="0"/>
              </a:rPr>
              <a:t>about 40% of total caloric </a:t>
            </a:r>
            <a:r>
              <a:rPr lang="en-US" sz="3000" b="1" dirty="0" smtClean="0">
                <a:solidFill>
                  <a:srgbClr val="000066"/>
                </a:solidFill>
                <a:latin typeface="Comic Sans MS" panose="030F0702030302020204" pitchFamily="66" charset="0"/>
              </a:rPr>
              <a:t>intake against </a:t>
            </a:r>
            <a:r>
              <a:rPr lang="en-US" sz="3000" b="1" dirty="0">
                <a:solidFill>
                  <a:srgbClr val="000066"/>
                </a:solidFill>
                <a:latin typeface="Comic Sans MS" panose="030F0702030302020204" pitchFamily="66" charset="0"/>
              </a:rPr>
              <a:t>the 30% recommend </a:t>
            </a:r>
            <a:r>
              <a:rPr lang="en-US" sz="3000" b="1" dirty="0" smtClean="0">
                <a:solidFill>
                  <a:srgbClr val="000066"/>
                </a:solidFill>
                <a:latin typeface="Comic Sans MS" panose="030F0702030302020204" pitchFamily="66" charset="0"/>
              </a:rPr>
              <a:t>by health specialists.</a:t>
            </a:r>
          </a:p>
          <a:p>
            <a:pPr marL="0" indent="0">
              <a:spcBef>
                <a:spcPts val="3600"/>
              </a:spcBef>
              <a:spcAft>
                <a:spcPts val="0"/>
              </a:spcAft>
              <a:buSzPct val="150000"/>
              <a:buNone/>
            </a:pPr>
            <a:endParaRPr lang="en-US" sz="3000" b="1" dirty="0" smtClean="0">
              <a:solidFill>
                <a:srgbClr val="000066"/>
              </a:solidFill>
              <a:latin typeface="Comic Sans MS" panose="030F0702030302020204" pitchFamily="66" charset="0"/>
            </a:endParaRPr>
          </a:p>
          <a:p>
            <a:pPr marL="0" indent="0">
              <a:spcBef>
                <a:spcPts val="3600"/>
              </a:spcBef>
              <a:spcAft>
                <a:spcPts val="0"/>
              </a:spcAft>
              <a:buSzPct val="150000"/>
              <a:buNone/>
            </a:pPr>
            <a:endParaRPr lang="en-US" sz="3000" b="1" dirty="0" smtClean="0">
              <a:solidFill>
                <a:srgbClr val="000066"/>
              </a:solidFill>
              <a:latin typeface="Comic Sans MS" panose="030F0702030302020204" pitchFamily="66" charset="0"/>
            </a:endParaRPr>
          </a:p>
        </p:txBody>
      </p:sp>
      <p:sp>
        <p:nvSpPr>
          <p:cNvPr id="3" name="Rettangolo 2"/>
          <p:cNvSpPr/>
          <p:nvPr/>
        </p:nvSpPr>
        <p:spPr>
          <a:xfrm>
            <a:off x="1890090" y="0"/>
            <a:ext cx="725390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latin typeface="Comic Sans MS" panose="030F0702030302020204" pitchFamily="66" charset="0"/>
              </a:rPr>
              <a:t>Focusing the problem</a:t>
            </a:r>
            <a:endParaRPr lang="en-US" sz="5400" b="1" cap="none" spc="0" dirty="0">
              <a:ln/>
              <a:solidFill>
                <a:schemeClr val="accent4"/>
              </a:solidFill>
              <a:effectLst/>
              <a:latin typeface="Comic Sans MS" panose="030F0702030302020204" pitchFamily="66" charset="0"/>
            </a:endParaRPr>
          </a:p>
        </p:txBody>
      </p:sp>
    </p:spTree>
    <p:extLst>
      <p:ext uri="{BB962C8B-B14F-4D97-AF65-F5344CB8AC3E}">
        <p14:creationId xmlns:p14="http://schemas.microsoft.com/office/powerpoint/2010/main" val="12379213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6889" y="0"/>
            <a:ext cx="9150889" cy="6066046"/>
          </a:xfrm>
          <a:prstGeom prst="rect">
            <a:avLst/>
          </a:prstGeom>
          <a:noFill/>
        </p:spPr>
      </p:pic>
      <p:sp>
        <p:nvSpPr>
          <p:cNvPr id="4" name="Rettangolo 3"/>
          <p:cNvSpPr/>
          <p:nvPr/>
        </p:nvSpPr>
        <p:spPr>
          <a:xfrm>
            <a:off x="94130" y="5869747"/>
            <a:ext cx="9049870" cy="750975"/>
          </a:xfrm>
          <a:prstGeom prst="rect">
            <a:avLst/>
          </a:prstGeom>
        </p:spPr>
        <p:txBody>
          <a:bodyPr wrap="square">
            <a:spAutoFit/>
          </a:bodyPr>
          <a:lstStyle/>
          <a:p>
            <a:pPr algn="just">
              <a:lnSpc>
                <a:spcPct val="107000"/>
              </a:lnSpc>
              <a:spcBef>
                <a:spcPts val="600"/>
              </a:spcBef>
              <a:spcAft>
                <a:spcPts val="0"/>
              </a:spcAft>
            </a:pPr>
            <a:r>
              <a:rPr lang="en-US" sz="2000" b="1" dirty="0" smtClean="0">
                <a:solidFill>
                  <a:schemeClr val="bg1"/>
                </a:solidFill>
                <a:latin typeface="Comic Sans MS" panose="030F0702030302020204" pitchFamily="66" charset="0"/>
                <a:ea typeface="Calibri" panose="020F0502020204030204" pitchFamily="34" charset="0"/>
                <a:cs typeface="Times New Roman" panose="02020603050405020304" pitchFamily="18" charset="0"/>
              </a:rPr>
              <a:t>Figure 3: </a:t>
            </a:r>
            <a:r>
              <a:rPr lang="en-US" sz="2000" dirty="0" smtClean="0">
                <a:solidFill>
                  <a:schemeClr val="bg1"/>
                </a:solidFill>
                <a:latin typeface="Comic Sans MS" panose="030F0702030302020204" pitchFamily="66" charset="0"/>
                <a:ea typeface="Calibri" panose="020F0502020204030204" pitchFamily="34" charset="0"/>
                <a:cs typeface="Times New Roman" panose="02020603050405020304" pitchFamily="18" charset="0"/>
              </a:rPr>
              <a:t>moisture content of sweet cherries of both ripening stage used to fill pastries as a function of storage time.</a:t>
            </a:r>
            <a:endParaRPr lang="en-US"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2" name="Freccia in giù 1"/>
          <p:cNvSpPr/>
          <p:nvPr/>
        </p:nvSpPr>
        <p:spPr>
          <a:xfrm rot="12906459">
            <a:off x="1575269" y="2643037"/>
            <a:ext cx="336176" cy="820271"/>
          </a:xfrm>
          <a:prstGeom prst="downArrow">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ttangolo 4"/>
          <p:cNvSpPr/>
          <p:nvPr/>
        </p:nvSpPr>
        <p:spPr>
          <a:xfrm>
            <a:off x="1415384" y="3235904"/>
            <a:ext cx="4310795" cy="830997"/>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Moisture decrease very </a:t>
            </a:r>
          </a:p>
          <a:p>
            <a:pPr algn="ctr"/>
            <a:r>
              <a:rPr lang="en-US" sz="2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quickly in the first 15 days</a:t>
            </a:r>
            <a:endPar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sp>
        <p:nvSpPr>
          <p:cNvPr id="6" name="Ovale 5"/>
          <p:cNvSpPr/>
          <p:nvPr/>
        </p:nvSpPr>
        <p:spPr>
          <a:xfrm>
            <a:off x="8095129" y="1968110"/>
            <a:ext cx="1048871" cy="12860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ccia in giù 9"/>
          <p:cNvSpPr/>
          <p:nvPr/>
        </p:nvSpPr>
        <p:spPr>
          <a:xfrm rot="2547426" flipV="1">
            <a:off x="6744731" y="3238477"/>
            <a:ext cx="331847" cy="732126"/>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11" name="Rettangolo 10"/>
          <p:cNvSpPr/>
          <p:nvPr/>
        </p:nvSpPr>
        <p:spPr>
          <a:xfrm>
            <a:off x="5188817" y="4057045"/>
            <a:ext cx="3430747"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2400" b="1" dirty="0" err="1" smtClean="0">
                <a:ln/>
                <a:solidFill>
                  <a:srgbClr val="00B050"/>
                </a:solidFill>
                <a:effectLst>
                  <a:outerShdw blurRad="38100" dist="38100" dir="2700000" algn="tl">
                    <a:srgbClr val="000000">
                      <a:alpha val="43137"/>
                    </a:srgbClr>
                  </a:outerShdw>
                </a:effectLst>
                <a:latin typeface="Comic Sans MS" panose="030F0702030302020204" pitchFamily="66" charset="0"/>
              </a:rPr>
              <a:t>Moisture</a:t>
            </a:r>
            <a:r>
              <a:rPr lang="it-IT" sz="2400" b="1" dirty="0" smtClean="0">
                <a:ln/>
                <a:solidFill>
                  <a:srgbClr val="00B050"/>
                </a:solidFill>
                <a:effectLst>
                  <a:outerShdw blurRad="38100" dist="38100" dir="2700000" algn="tl">
                    <a:srgbClr val="000000">
                      <a:alpha val="43137"/>
                    </a:srgbClr>
                  </a:outerShdw>
                </a:effectLst>
                <a:latin typeface="Comic Sans MS" panose="030F0702030302020204" pitchFamily="66" charset="0"/>
              </a:rPr>
              <a:t> of LH </a:t>
            </a:r>
            <a:r>
              <a:rPr lang="it-IT" sz="2400" b="1" dirty="0" err="1" smtClean="0">
                <a:ln/>
                <a:solidFill>
                  <a:srgbClr val="00B050"/>
                </a:solidFill>
                <a:effectLst>
                  <a:outerShdw blurRad="38100" dist="38100" dir="2700000" algn="tl">
                    <a:srgbClr val="000000">
                      <a:alpha val="43137"/>
                    </a:srgbClr>
                  </a:outerShdw>
                </a:effectLst>
                <a:latin typeface="Comic Sans MS" panose="030F0702030302020204" pitchFamily="66" charset="0"/>
              </a:rPr>
              <a:t>fruit</a:t>
            </a:r>
            <a:r>
              <a:rPr lang="it-IT" sz="2400" b="1" dirty="0" smtClean="0">
                <a:ln/>
                <a:solidFill>
                  <a:srgbClr val="00B050"/>
                </a:solidFill>
                <a:effectLst>
                  <a:outerShdw blurRad="38100" dist="38100" dir="2700000" algn="tl">
                    <a:srgbClr val="000000">
                      <a:alpha val="43137"/>
                    </a:srgbClr>
                  </a:outerShdw>
                </a:effectLst>
                <a:latin typeface="Comic Sans MS" panose="030F0702030302020204" pitchFamily="66" charset="0"/>
              </a:rPr>
              <a:t> </a:t>
            </a:r>
          </a:p>
          <a:p>
            <a:pPr algn="ctr"/>
            <a:r>
              <a:rPr lang="it-IT" sz="2400" b="1" dirty="0" err="1" smtClean="0">
                <a:ln/>
                <a:solidFill>
                  <a:srgbClr val="00B050"/>
                </a:solidFill>
                <a:effectLst>
                  <a:outerShdw blurRad="38100" dist="38100" dir="2700000" algn="tl">
                    <a:srgbClr val="000000">
                      <a:alpha val="43137"/>
                    </a:srgbClr>
                  </a:outerShdw>
                </a:effectLst>
                <a:latin typeface="Comic Sans MS" panose="030F0702030302020204" pitchFamily="66" charset="0"/>
              </a:rPr>
              <a:t>was</a:t>
            </a:r>
            <a:r>
              <a:rPr lang="it-IT" sz="2400" b="1" dirty="0" smtClean="0">
                <a:ln/>
                <a:solidFill>
                  <a:srgbClr val="00B050"/>
                </a:solidFill>
                <a:effectLst>
                  <a:outerShdw blurRad="38100" dist="38100" dir="2700000" algn="tl">
                    <a:srgbClr val="000000">
                      <a:alpha val="43137"/>
                    </a:srgbClr>
                  </a:outerShdw>
                </a:effectLst>
                <a:latin typeface="Comic Sans MS" panose="030F0702030302020204" pitchFamily="66" charset="0"/>
              </a:rPr>
              <a:t> </a:t>
            </a:r>
            <a:r>
              <a:rPr lang="it-IT" sz="2400" b="1" dirty="0" err="1" smtClean="0">
                <a:ln/>
                <a:solidFill>
                  <a:srgbClr val="00B050"/>
                </a:solidFill>
                <a:effectLst>
                  <a:outerShdw blurRad="38100" dist="38100" dir="2700000" algn="tl">
                    <a:srgbClr val="000000">
                      <a:alpha val="43137"/>
                    </a:srgbClr>
                  </a:outerShdw>
                </a:effectLst>
                <a:latin typeface="Comic Sans MS" panose="030F0702030302020204" pitchFamily="66" charset="0"/>
              </a:rPr>
              <a:t>less</a:t>
            </a:r>
            <a:r>
              <a:rPr lang="it-IT" sz="2400" b="1" dirty="0" smtClean="0">
                <a:ln/>
                <a:solidFill>
                  <a:srgbClr val="00B050"/>
                </a:solidFill>
                <a:effectLst>
                  <a:outerShdw blurRad="38100" dist="38100" dir="2700000" algn="tl">
                    <a:srgbClr val="000000">
                      <a:alpha val="43137"/>
                    </a:srgbClr>
                  </a:outerShdw>
                </a:effectLst>
                <a:latin typeface="Comic Sans MS" panose="030F0702030302020204" pitchFamily="66" charset="0"/>
              </a:rPr>
              <a:t> </a:t>
            </a:r>
            <a:r>
              <a:rPr lang="it-IT" sz="2400" b="1" dirty="0" err="1" smtClean="0">
                <a:ln/>
                <a:solidFill>
                  <a:srgbClr val="00B050"/>
                </a:solidFill>
                <a:effectLst>
                  <a:outerShdw blurRad="38100" dist="38100" dir="2700000" algn="tl">
                    <a:srgbClr val="000000">
                      <a:alpha val="43137"/>
                    </a:srgbClr>
                  </a:outerShdw>
                </a:effectLst>
                <a:latin typeface="Comic Sans MS" panose="030F0702030302020204" pitchFamily="66" charset="0"/>
              </a:rPr>
              <a:t>than</a:t>
            </a:r>
            <a:r>
              <a:rPr lang="it-IT" sz="2400" b="1" dirty="0" smtClean="0">
                <a:ln/>
                <a:solidFill>
                  <a:srgbClr val="00B050"/>
                </a:solidFill>
                <a:effectLst>
                  <a:outerShdw blurRad="38100" dist="38100" dir="2700000" algn="tl">
                    <a:srgbClr val="000000">
                      <a:alpha val="43137"/>
                    </a:srgbClr>
                  </a:outerShdw>
                </a:effectLst>
                <a:latin typeface="Comic Sans MS" panose="030F0702030302020204" pitchFamily="66" charset="0"/>
              </a:rPr>
              <a:t> MH</a:t>
            </a:r>
            <a:endParaRPr lang="it-IT" sz="5400" b="1" cap="none" spc="0" dirty="0">
              <a:ln/>
              <a:solidFill>
                <a:srgbClr val="00B050"/>
              </a:solidFill>
              <a:effectLst>
                <a:outerShdw blurRad="38100" dist="38100" dir="2700000" algn="tl">
                  <a:srgbClr val="000000">
                    <a:alpha val="43137"/>
                  </a:srgbClr>
                </a:outerShdw>
              </a:effectLst>
              <a:latin typeface="Comic Sans MS" panose="030F0702030302020204" pitchFamily="66" charset="0"/>
            </a:endParaRPr>
          </a:p>
        </p:txBody>
      </p:sp>
      <p:sp>
        <p:nvSpPr>
          <p:cNvPr id="13" name="Rettangolo 12"/>
          <p:cNvSpPr/>
          <p:nvPr/>
        </p:nvSpPr>
        <p:spPr>
          <a:xfrm>
            <a:off x="2945610" y="1335817"/>
            <a:ext cx="5561138" cy="461665"/>
          </a:xfrm>
          <a:prstGeom prst="rect">
            <a:avLst/>
          </a:prstGeom>
        </p:spPr>
        <p:txBody>
          <a:bodyPr wrap="none">
            <a:spAutoFit/>
          </a:bodyPr>
          <a:lstStyle/>
          <a:p>
            <a:pPr algn="ctr"/>
            <a:r>
              <a:rPr lang="en-US" sz="2400" b="1" dirty="0">
                <a:ln/>
                <a:solidFill>
                  <a:srgbClr val="006600"/>
                </a:solidFill>
                <a:effectLst>
                  <a:outerShdw blurRad="38100" dist="38100" dir="2700000" algn="tl">
                    <a:srgbClr val="000000">
                      <a:alpha val="43137"/>
                    </a:srgbClr>
                  </a:outerShdw>
                </a:effectLst>
                <a:latin typeface="Comic Sans MS" panose="030F0702030302020204" pitchFamily="66" charset="0"/>
              </a:rPr>
              <a:t>Quickly dehydration during backing </a:t>
            </a:r>
          </a:p>
        </p:txBody>
      </p:sp>
    </p:spTree>
    <p:extLst>
      <p:ext uri="{BB962C8B-B14F-4D97-AF65-F5344CB8AC3E}">
        <p14:creationId xmlns:p14="http://schemas.microsoft.com/office/powerpoint/2010/main" val="38608703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1500"/>
                            </p:stCondLst>
                            <p:childTnLst>
                              <p:par>
                                <p:cTn id="31" presetID="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10" grpId="0" animBg="1"/>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4130" y="6004217"/>
            <a:ext cx="9049870" cy="750975"/>
          </a:xfrm>
          <a:prstGeom prst="rect">
            <a:avLst/>
          </a:prstGeom>
        </p:spPr>
        <p:txBody>
          <a:bodyPr wrap="square">
            <a:spAutoFit/>
          </a:bodyPr>
          <a:lstStyle/>
          <a:p>
            <a:pPr algn="just">
              <a:lnSpc>
                <a:spcPct val="107000"/>
              </a:lnSpc>
              <a:spcBef>
                <a:spcPts val="600"/>
              </a:spcBef>
              <a:spcAft>
                <a:spcPts val="0"/>
              </a:spcAft>
            </a:pPr>
            <a:r>
              <a:rPr lang="en-US"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Figure </a:t>
            </a:r>
            <a:r>
              <a:rPr lang="en-US" sz="2000" b="1" dirty="0" smtClean="0">
                <a:solidFill>
                  <a:schemeClr val="bg1"/>
                </a:solidFill>
                <a:latin typeface="Comic Sans MS" panose="030F0702030302020204" pitchFamily="66" charset="0"/>
                <a:ea typeface="Calibri" panose="020F0502020204030204" pitchFamily="34" charset="0"/>
                <a:cs typeface="Times New Roman" panose="02020603050405020304" pitchFamily="18" charset="0"/>
              </a:rPr>
              <a:t>4: </a:t>
            </a:r>
            <a:r>
              <a:rPr lang="en-US"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water activity values of sweet cherries of both ripening stage used to fill pastries as a function of storage time.</a:t>
            </a:r>
            <a:endParaRPr lang="it-IT"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5" name="Grafico 4"/>
          <p:cNvGraphicFramePr>
            <a:graphicFrameLocks noGrp="1"/>
          </p:cNvGraphicFramePr>
          <p:nvPr>
            <p:extLst>
              <p:ext uri="{D42A27DB-BD31-4B8C-83A1-F6EECF244321}">
                <p14:modId xmlns:p14="http://schemas.microsoft.com/office/powerpoint/2010/main" val="2888220817"/>
              </p:ext>
            </p:extLst>
          </p:nvPr>
        </p:nvGraphicFramePr>
        <p:xfrm>
          <a:off x="-80963" y="0"/>
          <a:ext cx="9305925" cy="6076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89965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0341" y="142987"/>
            <a:ext cx="4504608" cy="3407036"/>
          </a:xfrm>
          <a:prstGeom prst="rect">
            <a:avLst/>
          </a:prstGeom>
        </p:spPr>
      </p:pic>
      <p:pic>
        <p:nvPicPr>
          <p:cNvPr id="3" name="Immagine 2"/>
          <p:cNvPicPr>
            <a:picLocks noChangeAspect="1"/>
          </p:cNvPicPr>
          <p:nvPr/>
        </p:nvPicPr>
        <p:blipFill>
          <a:blip r:embed="rId3"/>
          <a:stretch>
            <a:fillRect/>
          </a:stretch>
        </p:blipFill>
        <p:spPr>
          <a:xfrm>
            <a:off x="4394846" y="178745"/>
            <a:ext cx="4740052" cy="3492302"/>
          </a:xfrm>
          <a:prstGeom prst="rect">
            <a:avLst/>
          </a:prstGeom>
        </p:spPr>
      </p:pic>
      <p:pic>
        <p:nvPicPr>
          <p:cNvPr id="4" name="Immagine 3"/>
          <p:cNvPicPr>
            <a:picLocks noChangeAspect="1"/>
          </p:cNvPicPr>
          <p:nvPr/>
        </p:nvPicPr>
        <p:blipFill>
          <a:blip r:embed="rId4"/>
          <a:stretch>
            <a:fillRect/>
          </a:stretch>
        </p:blipFill>
        <p:spPr>
          <a:xfrm>
            <a:off x="2444472" y="3479789"/>
            <a:ext cx="4588340" cy="3041396"/>
          </a:xfrm>
          <a:prstGeom prst="rect">
            <a:avLst/>
          </a:prstGeom>
        </p:spPr>
      </p:pic>
      <p:sp>
        <p:nvSpPr>
          <p:cNvPr id="5" name="Rettangolo 4"/>
          <p:cNvSpPr/>
          <p:nvPr/>
        </p:nvSpPr>
        <p:spPr>
          <a:xfrm>
            <a:off x="0" y="6261941"/>
            <a:ext cx="9144000" cy="619272"/>
          </a:xfrm>
          <a:prstGeom prst="rect">
            <a:avLst/>
          </a:prstGeom>
        </p:spPr>
        <p:txBody>
          <a:bodyPr wrap="square">
            <a:spAutoFit/>
          </a:bodyPr>
          <a:lstStyle/>
          <a:p>
            <a:pPr algn="just">
              <a:lnSpc>
                <a:spcPct val="107000"/>
              </a:lnSpc>
              <a:spcBef>
                <a:spcPts val="600"/>
              </a:spcBef>
              <a:spcAft>
                <a:spcPts val="0"/>
              </a:spcAft>
            </a:pPr>
            <a:r>
              <a:rPr lang="en-US" sz="16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Figure 5</a:t>
            </a:r>
            <a:r>
              <a:rPr lang="en-US" sz="1600" b="1" dirty="0" smtClean="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en-US" sz="1600" dirty="0" smtClean="0">
                <a:solidFill>
                  <a:schemeClr val="bg1"/>
                </a:solidFill>
                <a:latin typeface="Comic Sans MS" panose="030F0702030302020204" pitchFamily="66" charset="0"/>
                <a:ea typeface="Calibri" panose="020F0502020204030204" pitchFamily="34" charset="0"/>
                <a:cs typeface="Times New Roman" panose="02020603050405020304" pitchFamily="18" charset="0"/>
              </a:rPr>
              <a:t>mechanical properties of </a:t>
            </a:r>
            <a:r>
              <a:rPr lang="en-US"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pastries filled with sweet cherries of both ripening stage as a function of storage time.</a:t>
            </a:r>
            <a:endParaRPr lang="it-IT" sz="16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6" name="Freccia in su 5"/>
          <p:cNvSpPr/>
          <p:nvPr/>
        </p:nvSpPr>
        <p:spPr>
          <a:xfrm>
            <a:off x="3630706" y="1761565"/>
            <a:ext cx="255494" cy="69924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in su 6"/>
          <p:cNvSpPr/>
          <p:nvPr/>
        </p:nvSpPr>
        <p:spPr>
          <a:xfrm flipH="1" flipV="1">
            <a:off x="8054788" y="685800"/>
            <a:ext cx="349624" cy="62304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su 7"/>
          <p:cNvSpPr/>
          <p:nvPr/>
        </p:nvSpPr>
        <p:spPr>
          <a:xfrm>
            <a:off x="4112458" y="5053205"/>
            <a:ext cx="255494" cy="69924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67127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4130" y="6004217"/>
            <a:ext cx="9049870" cy="750975"/>
          </a:xfrm>
          <a:prstGeom prst="rect">
            <a:avLst/>
          </a:prstGeom>
        </p:spPr>
        <p:txBody>
          <a:bodyPr wrap="square">
            <a:spAutoFit/>
          </a:bodyPr>
          <a:lstStyle/>
          <a:p>
            <a:pPr algn="just">
              <a:lnSpc>
                <a:spcPct val="107000"/>
              </a:lnSpc>
              <a:spcBef>
                <a:spcPts val="600"/>
              </a:spcBef>
              <a:spcAft>
                <a:spcPts val="0"/>
              </a:spcAft>
            </a:pPr>
            <a:r>
              <a:rPr lang="en-US"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Figure </a:t>
            </a:r>
            <a:r>
              <a:rPr lang="en-US" sz="2000" b="1" dirty="0" smtClean="0">
                <a:solidFill>
                  <a:schemeClr val="bg1"/>
                </a:solidFill>
                <a:latin typeface="Comic Sans MS" panose="030F0702030302020204" pitchFamily="66" charset="0"/>
                <a:ea typeface="Calibri" panose="020F0502020204030204" pitchFamily="34" charset="0"/>
                <a:cs typeface="Times New Roman" panose="02020603050405020304" pitchFamily="18" charset="0"/>
              </a:rPr>
              <a:t>8:</a:t>
            </a:r>
            <a:r>
              <a:rPr lang="en-US" sz="2000" dirty="0" smtClean="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en-US"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antioxidant activity of fresh, processed and stored sweet cherries harvest at different ripening stages and used to fill pastries.</a:t>
            </a:r>
            <a:endParaRPr lang="it-IT" sz="20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5" name="Grafico 4"/>
          <p:cNvGraphicFramePr>
            <a:graphicFrameLocks noGrp="1"/>
          </p:cNvGraphicFramePr>
          <p:nvPr>
            <p:extLst>
              <p:ext uri="{D42A27DB-BD31-4B8C-83A1-F6EECF244321}">
                <p14:modId xmlns:p14="http://schemas.microsoft.com/office/powerpoint/2010/main" val="2747410990"/>
              </p:ext>
            </p:extLst>
          </p:nvPr>
        </p:nvGraphicFramePr>
        <p:xfrm>
          <a:off x="0" y="0"/>
          <a:ext cx="9144000" cy="6063803"/>
        </p:xfrm>
        <a:graphic>
          <a:graphicData uri="http://schemas.openxmlformats.org/drawingml/2006/chart">
            <c:chart xmlns:c="http://schemas.openxmlformats.org/drawingml/2006/chart" xmlns:r="http://schemas.openxmlformats.org/officeDocument/2006/relationships" r:id="rId2"/>
          </a:graphicData>
        </a:graphic>
      </p:graphicFrame>
      <p:sp>
        <p:nvSpPr>
          <p:cNvPr id="6" name="Freccia in su 5"/>
          <p:cNvSpPr/>
          <p:nvPr/>
        </p:nvSpPr>
        <p:spPr>
          <a:xfrm rot="2468010" flipH="1" flipV="1">
            <a:off x="2716306" y="605118"/>
            <a:ext cx="336176" cy="900953"/>
          </a:xfrm>
          <a:prstGeom prst="up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su 7"/>
          <p:cNvSpPr/>
          <p:nvPr/>
        </p:nvSpPr>
        <p:spPr>
          <a:xfrm flipH="1" flipV="1">
            <a:off x="4067736" y="2075331"/>
            <a:ext cx="336176" cy="900953"/>
          </a:xfrm>
          <a:prstGeom prst="up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su 8"/>
          <p:cNvSpPr/>
          <p:nvPr/>
        </p:nvSpPr>
        <p:spPr>
          <a:xfrm flipH="1" flipV="1">
            <a:off x="8065994" y="2308414"/>
            <a:ext cx="336176" cy="900953"/>
          </a:xfrm>
          <a:prstGeom prst="up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585873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506" y="5248388"/>
            <a:ext cx="2541493" cy="1609612"/>
          </a:xfrm>
          <a:prstGeom prst="rect">
            <a:avLst/>
          </a:prstGeom>
        </p:spPr>
      </p:pic>
      <p:sp>
        <p:nvSpPr>
          <p:cNvPr id="4" name="Segnaposto contenuto 3"/>
          <p:cNvSpPr>
            <a:spLocks noGrp="1"/>
          </p:cNvSpPr>
          <p:nvPr>
            <p:ph idx="1"/>
          </p:nvPr>
        </p:nvSpPr>
        <p:spPr>
          <a:xfrm>
            <a:off x="-1" y="926513"/>
            <a:ext cx="9143999" cy="4288364"/>
          </a:xfrm>
        </p:spPr>
        <p:txBody>
          <a:bodyPr anchor="t" anchorCtr="0">
            <a:noAutofit/>
          </a:bodyPr>
          <a:lstStyle/>
          <a:p>
            <a:pPr>
              <a:spcBef>
                <a:spcPts val="1200"/>
              </a:spcBef>
              <a:spcAft>
                <a:spcPts val="0"/>
              </a:spcAft>
              <a:buSzPct val="150000"/>
              <a:buBlip>
                <a:blip r:embed="rId3"/>
              </a:buBlip>
            </a:pPr>
            <a:r>
              <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  The </a:t>
            </a:r>
            <a:r>
              <a:rPr lang="en-US" sz="2200" b="1" dirty="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ripening stage </a:t>
            </a:r>
            <a:r>
              <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of </a:t>
            </a:r>
            <a:r>
              <a:rPr lang="en-US" sz="2200" b="1" dirty="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sweet cherries </a:t>
            </a:r>
            <a:r>
              <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is important not </a:t>
            </a:r>
            <a:r>
              <a:rPr lang="en-US" sz="2200" b="1" dirty="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only </a:t>
            </a:r>
            <a:r>
              <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for fresh </a:t>
            </a:r>
            <a:r>
              <a:rPr lang="en-US" sz="2200" b="1" dirty="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consumption but also when this fruit is processed for industrial use. </a:t>
            </a:r>
            <a:endPar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endParaRPr>
          </a:p>
          <a:p>
            <a:pPr>
              <a:spcBef>
                <a:spcPts val="1200"/>
              </a:spcBef>
              <a:spcAft>
                <a:spcPts val="0"/>
              </a:spcAft>
              <a:buSzPct val="150000"/>
              <a:buBlip>
                <a:blip r:embed="rId3"/>
              </a:buBlip>
            </a:pPr>
            <a:r>
              <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 Overripe </a:t>
            </a:r>
            <a:r>
              <a:rPr lang="en-US" sz="2200" b="1" dirty="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cherries should not be used to produce filling for pastry particularly if packaging is not planned, because of the greater dehydration during cooking and storage that involves the product’s mechanical properties falling off. </a:t>
            </a:r>
            <a:endPar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endParaRPr>
          </a:p>
          <a:p>
            <a:pPr>
              <a:spcBef>
                <a:spcPts val="1200"/>
              </a:spcBef>
              <a:spcAft>
                <a:spcPts val="0"/>
              </a:spcAft>
              <a:buSzPct val="150000"/>
              <a:buBlip>
                <a:blip r:embed="rId3"/>
              </a:buBlip>
            </a:pPr>
            <a:r>
              <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 The </a:t>
            </a:r>
            <a:r>
              <a:rPr lang="en-US" sz="2200" b="1" dirty="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significant decrease of antioxidant capacity observed in late harvest sweet cherries after technological treatment and storage could compromise the functional properties of final product. </a:t>
            </a:r>
            <a:endPar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endParaRPr>
          </a:p>
          <a:p>
            <a:pPr>
              <a:spcBef>
                <a:spcPts val="1200"/>
              </a:spcBef>
              <a:spcAft>
                <a:spcPts val="0"/>
              </a:spcAft>
              <a:buSzPct val="150000"/>
              <a:buBlip>
                <a:blip r:embed="rId3"/>
              </a:buBlip>
            </a:pPr>
            <a:endPar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Rettangolo 4"/>
          <p:cNvSpPr/>
          <p:nvPr/>
        </p:nvSpPr>
        <p:spPr>
          <a:xfrm>
            <a:off x="295835" y="185116"/>
            <a:ext cx="8552329" cy="707886"/>
          </a:xfrm>
          <a:prstGeom prst="rect">
            <a:avLst/>
          </a:prstGeom>
          <a:solidFill>
            <a:schemeClr val="accent4">
              <a:lumMod val="60000"/>
              <a:lumOff val="40000"/>
            </a:schemeClr>
          </a:solidFill>
          <a:effectLst>
            <a:glow rad="228600">
              <a:schemeClr val="accent2">
                <a:satMod val="175000"/>
                <a:alpha val="40000"/>
              </a:schemeClr>
            </a:glow>
            <a:outerShdw blurRad="50800" dist="38100" algn="l" rotWithShape="0">
              <a:schemeClr val="accent3">
                <a:alpha val="40000"/>
              </a:schemeClr>
            </a:outerShdw>
          </a:effectLst>
          <a:scene3d>
            <a:camera prst="orthographicFront"/>
            <a:lightRig rig="freezing" dir="t"/>
          </a:scene3d>
          <a:sp3d prstMaterial="dkEdge"/>
        </p:spPr>
        <p:txBody>
          <a:bodyPr wrap="square" lIns="91440" tIns="45720" rIns="91440" bIns="45720">
            <a:spAutoFit/>
          </a:bodyPr>
          <a:lstStyle/>
          <a:p>
            <a:pPr algn="ctr"/>
            <a:r>
              <a:rPr lang="it-IT" sz="4000" b="1" cap="none" spc="0" dirty="0" smtClean="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rPr>
              <a:t>CONCLUSION</a:t>
            </a:r>
            <a:endParaRPr lang="it-IT" sz="4000" b="1" cap="none" spc="0" dirty="0">
              <a:ln w="22225">
                <a:gradFill>
                  <a:gsLst>
                    <a:gs pos="0">
                      <a:schemeClr val="accent1">
                        <a:lumMod val="5000"/>
                        <a:lumOff val="95000"/>
                      </a:schemeClr>
                    </a:gs>
                    <a:gs pos="89000">
                      <a:schemeClr val="accent1">
                        <a:lumMod val="60000"/>
                        <a:lumOff val="40000"/>
                      </a:schemeClr>
                    </a:gs>
                    <a:gs pos="97000">
                      <a:schemeClr val="accent1">
                        <a:lumMod val="45000"/>
                        <a:lumOff val="55000"/>
                      </a:schemeClr>
                    </a:gs>
                    <a:gs pos="100000">
                      <a:schemeClr val="accent1">
                        <a:lumMod val="30000"/>
                        <a:lumOff val="70000"/>
                      </a:schemeClr>
                    </a:gs>
                  </a:gsLst>
                  <a:lin ang="5400000" scaled="1"/>
                </a:gradFill>
                <a:prstDash val="solid"/>
              </a:ln>
              <a:solidFill>
                <a:srgbClr val="FFFF00">
                  <a:alpha val="64000"/>
                </a:srgbClr>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7" name="Rettangolo 6"/>
          <p:cNvSpPr/>
          <p:nvPr/>
        </p:nvSpPr>
        <p:spPr>
          <a:xfrm>
            <a:off x="3" y="5123656"/>
            <a:ext cx="6602503" cy="1785104"/>
          </a:xfrm>
          <a:prstGeom prst="rect">
            <a:avLst/>
          </a:prstGeom>
        </p:spPr>
        <p:txBody>
          <a:bodyPr wrap="square">
            <a:spAutoFit/>
          </a:bodyPr>
          <a:lstStyle/>
          <a:p>
            <a:pPr marL="444500" indent="-444500">
              <a:spcBef>
                <a:spcPts val="600"/>
              </a:spcBef>
              <a:spcAft>
                <a:spcPts val="0"/>
              </a:spcAft>
              <a:buSzPct val="150000"/>
              <a:buBlip>
                <a:blip r:embed="rId3"/>
              </a:buBlip>
            </a:pPr>
            <a:r>
              <a:rPr lang="en-US" sz="2200" b="1" dirty="0" smtClean="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Finally</a:t>
            </a:r>
            <a:r>
              <a:rPr lang="en-US" sz="2200" b="1" dirty="0">
                <a:solidFill>
                  <a:schemeClr val="accent5">
                    <a:lumMod val="50000"/>
                  </a:schemeClr>
                </a:solidFill>
                <a:effectLst>
                  <a:outerShdw blurRad="38100" dist="38100" dir="2700000" algn="tl">
                    <a:srgbClr val="000000">
                      <a:alpha val="43137"/>
                    </a:srgbClr>
                  </a:outerShdw>
                </a:effectLst>
                <a:latin typeface="Comic Sans MS" panose="030F0702030302020204" pitchFamily="66" charset="0"/>
              </a:rPr>
              <a:t>, these results highlight the importance of ripening stage of processed fruit used as ingredient in complex food in order to obtain a product with good quality and functional properties.</a:t>
            </a:r>
          </a:p>
        </p:txBody>
      </p:sp>
    </p:spTree>
    <p:extLst>
      <p:ext uri="{BB962C8B-B14F-4D97-AF65-F5344CB8AC3E}">
        <p14:creationId xmlns:p14="http://schemas.microsoft.com/office/powerpoint/2010/main" val="11018639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alickndir.files.wordpress.com/2014/03/thank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8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691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16" y="5069541"/>
            <a:ext cx="2823883" cy="1788459"/>
          </a:xfrm>
          <a:prstGeom prst="rect">
            <a:avLst/>
          </a:prstGeom>
        </p:spPr>
      </p:pic>
      <p:sp>
        <p:nvSpPr>
          <p:cNvPr id="4" name="Segnaposto contenuto 3"/>
          <p:cNvSpPr>
            <a:spLocks noGrp="1"/>
          </p:cNvSpPr>
          <p:nvPr>
            <p:ph idx="1"/>
          </p:nvPr>
        </p:nvSpPr>
        <p:spPr>
          <a:xfrm>
            <a:off x="237123" y="1056068"/>
            <a:ext cx="8713693" cy="4013472"/>
          </a:xfrm>
        </p:spPr>
        <p:txBody>
          <a:bodyPr anchor="t" anchorCtr="0">
            <a:noAutofit/>
          </a:bodyPr>
          <a:lstStyle/>
          <a:p>
            <a:pPr>
              <a:spcBef>
                <a:spcPts val="1800"/>
              </a:spcBef>
              <a:spcAft>
                <a:spcPts val="0"/>
              </a:spcAft>
              <a:buSzPct val="150000"/>
              <a:buBlip>
                <a:blip r:embed="rId3"/>
              </a:buBlip>
            </a:pPr>
            <a:r>
              <a:rPr lang="en-US" sz="2800" b="1" dirty="0" smtClean="0">
                <a:solidFill>
                  <a:srgbClr val="000066"/>
                </a:solidFill>
                <a:latin typeface="Comic Sans MS" panose="030F0702030302020204" pitchFamily="66" charset="0"/>
              </a:rPr>
              <a:t>  Despite </a:t>
            </a:r>
            <a:r>
              <a:rPr lang="en-US" sz="2800" b="1" dirty="0">
                <a:solidFill>
                  <a:srgbClr val="000066"/>
                </a:solidFill>
                <a:latin typeface="Comic Sans MS" panose="030F0702030302020204" pitchFamily="66" charset="0"/>
              </a:rPr>
              <a:t>those problems, fat and sugar cannot be easily replaced, especially in a complex food system such </a:t>
            </a:r>
            <a:r>
              <a:rPr lang="en-US" sz="2800" b="1" dirty="0" smtClean="0">
                <a:solidFill>
                  <a:srgbClr val="000066"/>
                </a:solidFill>
                <a:latin typeface="Comic Sans MS" panose="030F0702030302020204" pitchFamily="66" charset="0"/>
              </a:rPr>
              <a:t>as soft pastries.</a:t>
            </a:r>
          </a:p>
          <a:p>
            <a:pPr marL="0" indent="0">
              <a:spcBef>
                <a:spcPts val="1800"/>
              </a:spcBef>
              <a:spcAft>
                <a:spcPts val="0"/>
              </a:spcAft>
              <a:buSzPct val="150000"/>
              <a:buNone/>
            </a:pPr>
            <a:endParaRPr lang="en-US" sz="1600" b="1" dirty="0" smtClean="0">
              <a:solidFill>
                <a:srgbClr val="000066"/>
              </a:solidFill>
              <a:latin typeface="Comic Sans MS" panose="030F0702030302020204" pitchFamily="66" charset="0"/>
            </a:endParaRPr>
          </a:p>
          <a:p>
            <a:pPr>
              <a:spcBef>
                <a:spcPts val="1800"/>
              </a:spcBef>
              <a:spcAft>
                <a:spcPts val="0"/>
              </a:spcAft>
              <a:buSzPct val="150000"/>
              <a:buBlip>
                <a:blip r:embed="rId3"/>
              </a:buBlip>
            </a:pPr>
            <a:r>
              <a:rPr lang="en-US" sz="2800" b="1" dirty="0" smtClean="0">
                <a:solidFill>
                  <a:srgbClr val="000066"/>
                </a:solidFill>
                <a:latin typeface="Comic Sans MS" panose="030F0702030302020204" pitchFamily="66" charset="0"/>
              </a:rPr>
              <a:t>  Fat provides </a:t>
            </a:r>
            <a:r>
              <a:rPr lang="en-US" sz="2800" b="1" dirty="0" err="1" smtClean="0">
                <a:solidFill>
                  <a:srgbClr val="000066"/>
                </a:solidFill>
                <a:latin typeface="Comic Sans MS" panose="030F0702030302020204" pitchFamily="66" charset="0"/>
              </a:rPr>
              <a:t>flavour</a:t>
            </a:r>
            <a:r>
              <a:rPr lang="en-US" sz="2800" b="1" dirty="0" smtClean="0">
                <a:solidFill>
                  <a:srgbClr val="000066"/>
                </a:solidFill>
                <a:latin typeface="Comic Sans MS" panose="030F0702030302020204" pitchFamily="66" charset="0"/>
              </a:rPr>
              <a:t>, mouth feel, appearance, palatability, texture and lubricity.</a:t>
            </a:r>
          </a:p>
          <a:p>
            <a:pPr marL="0" indent="0">
              <a:spcBef>
                <a:spcPts val="1800"/>
              </a:spcBef>
              <a:spcAft>
                <a:spcPts val="0"/>
              </a:spcAft>
              <a:buSzPct val="150000"/>
              <a:buNone/>
            </a:pPr>
            <a:endParaRPr lang="en-US" sz="1600" b="1" dirty="0" smtClean="0">
              <a:solidFill>
                <a:srgbClr val="000066"/>
              </a:solidFill>
              <a:latin typeface="Comic Sans MS" panose="030F0702030302020204" pitchFamily="66" charset="0"/>
            </a:endParaRPr>
          </a:p>
          <a:p>
            <a:pPr>
              <a:spcBef>
                <a:spcPts val="1800"/>
              </a:spcBef>
              <a:spcAft>
                <a:spcPts val="0"/>
              </a:spcAft>
              <a:buSzPct val="150000"/>
              <a:buBlip>
                <a:blip r:embed="rId3"/>
              </a:buBlip>
            </a:pPr>
            <a:r>
              <a:rPr lang="en-US" sz="2800" b="1" dirty="0" smtClean="0">
                <a:solidFill>
                  <a:srgbClr val="000066"/>
                </a:solidFill>
                <a:latin typeface="Comic Sans MS" panose="030F0702030302020204" pitchFamily="66" charset="0"/>
              </a:rPr>
              <a:t>  Sucrose provides volume, texture and sweetness.</a:t>
            </a:r>
          </a:p>
        </p:txBody>
      </p:sp>
      <p:sp>
        <p:nvSpPr>
          <p:cNvPr id="5" name="Rettangolo 4"/>
          <p:cNvSpPr/>
          <p:nvPr/>
        </p:nvSpPr>
        <p:spPr>
          <a:xfrm>
            <a:off x="1890090" y="0"/>
            <a:ext cx="725390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latin typeface="Comic Sans MS" panose="030F0702030302020204" pitchFamily="66" charset="0"/>
              </a:rPr>
              <a:t>Focusing the problem</a:t>
            </a:r>
            <a:endParaRPr lang="en-US" sz="5400" b="1" cap="none" spc="0" dirty="0">
              <a:ln/>
              <a:solidFill>
                <a:schemeClr val="accent4"/>
              </a:solidFill>
              <a:effectLst/>
              <a:latin typeface="Comic Sans MS" panose="030F0702030302020204" pitchFamily="66" charset="0"/>
            </a:endParaRPr>
          </a:p>
        </p:txBody>
      </p:sp>
    </p:spTree>
    <p:extLst>
      <p:ext uri="{BB962C8B-B14F-4D97-AF65-F5344CB8AC3E}">
        <p14:creationId xmlns:p14="http://schemas.microsoft.com/office/powerpoint/2010/main" val="22908376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17" y="5069541"/>
            <a:ext cx="2823883" cy="1788459"/>
          </a:xfrm>
          <a:prstGeom prst="rect">
            <a:avLst/>
          </a:prstGeom>
        </p:spPr>
      </p:pic>
      <p:sp>
        <p:nvSpPr>
          <p:cNvPr id="4" name="Segnaposto contenuto 3"/>
          <p:cNvSpPr>
            <a:spLocks noGrp="1"/>
          </p:cNvSpPr>
          <p:nvPr>
            <p:ph idx="1"/>
          </p:nvPr>
        </p:nvSpPr>
        <p:spPr>
          <a:xfrm>
            <a:off x="3541690" y="0"/>
            <a:ext cx="5602310" cy="2270278"/>
          </a:xfrm>
        </p:spPr>
        <p:txBody>
          <a:bodyPr anchor="t" anchorCtr="0">
            <a:noAutofit/>
          </a:bodyPr>
          <a:lstStyle/>
          <a:p>
            <a:pPr marL="0" indent="0" algn="ctr">
              <a:spcBef>
                <a:spcPts val="1800"/>
              </a:spcBef>
              <a:spcAft>
                <a:spcPts val="0"/>
              </a:spcAft>
              <a:buSzPct val="150000"/>
              <a:buNone/>
            </a:pPr>
            <a:r>
              <a:rPr lang="en-US" sz="3200" b="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TRADITIONAL TRENDS</a:t>
            </a:r>
          </a:p>
          <a:p>
            <a:pPr marL="0" indent="0" algn="ctr">
              <a:spcBef>
                <a:spcPts val="1800"/>
              </a:spcBef>
              <a:spcAft>
                <a:spcPts val="0"/>
              </a:spcAft>
              <a:buSzPct val="150000"/>
              <a:buNone/>
            </a:pPr>
            <a:r>
              <a:rPr lang="en-US" sz="3200" b="1" dirty="0" smtClean="0">
                <a:solidFill>
                  <a:srgbClr val="000066"/>
                </a:solidFill>
                <a:latin typeface="Comic Sans MS" panose="030F0702030302020204" pitchFamily="66" charset="0"/>
              </a:rPr>
              <a:t>Soft </a:t>
            </a:r>
            <a:r>
              <a:rPr lang="en-US" sz="3200" b="1" dirty="0">
                <a:solidFill>
                  <a:srgbClr val="000066"/>
                </a:solidFill>
                <a:latin typeface="Comic Sans MS" panose="030F0702030302020204" pitchFamily="66" charset="0"/>
              </a:rPr>
              <a:t>pastries are generally filled with creams with high content of sugars and fat rich in saturated fatty </a:t>
            </a:r>
            <a:r>
              <a:rPr lang="en-US" sz="3200" b="1" dirty="0" smtClean="0">
                <a:solidFill>
                  <a:srgbClr val="000066"/>
                </a:solidFill>
                <a:latin typeface="Comic Sans MS" panose="030F0702030302020204" pitchFamily="66" charset="0"/>
              </a:rPr>
              <a:t>acids.</a:t>
            </a:r>
          </a:p>
        </p:txBody>
      </p:sp>
      <p:sp>
        <p:nvSpPr>
          <p:cNvPr id="5" name="Rettangolo 4"/>
          <p:cNvSpPr/>
          <p:nvPr/>
        </p:nvSpPr>
        <p:spPr>
          <a:xfrm>
            <a:off x="141668" y="3299826"/>
            <a:ext cx="6062539" cy="3539430"/>
          </a:xfrm>
          <a:prstGeom prst="rect">
            <a:avLst/>
          </a:prstGeom>
        </p:spPr>
        <p:txBody>
          <a:bodyPr wrap="square">
            <a:spAutoFit/>
          </a:bodyPr>
          <a:lstStyle/>
          <a:p>
            <a:pPr algn="ctr">
              <a:buSzPct val="150000"/>
            </a:pPr>
            <a:r>
              <a:rPr lang="en-US" sz="3200" b="1" dirty="0" smtClean="0">
                <a:solidFill>
                  <a:srgbClr val="00B050"/>
                </a:solidFill>
                <a:effectLst>
                  <a:outerShdw blurRad="38100" dist="38100" dir="2700000" algn="tl">
                    <a:srgbClr val="000000">
                      <a:alpha val="43137"/>
                    </a:srgbClr>
                  </a:outerShdw>
                </a:effectLst>
                <a:latin typeface="Comic Sans MS" panose="030F0702030302020204" pitchFamily="66" charset="0"/>
              </a:rPr>
              <a:t>NEW TRENDS</a:t>
            </a:r>
          </a:p>
          <a:p>
            <a:pPr algn="ctr">
              <a:buSzPct val="150000"/>
            </a:pPr>
            <a:endParaRPr lang="en-US" sz="3200" b="1" dirty="0" smtClean="0">
              <a:solidFill>
                <a:srgbClr val="000066"/>
              </a:solidFill>
              <a:latin typeface="Comic Sans MS" panose="030F0702030302020204" pitchFamily="66" charset="0"/>
            </a:endParaRPr>
          </a:p>
          <a:p>
            <a:pPr algn="ctr">
              <a:buSzPct val="150000"/>
            </a:pPr>
            <a:r>
              <a:rPr lang="en-US" sz="3200" b="1" dirty="0" smtClean="0">
                <a:solidFill>
                  <a:srgbClr val="000066"/>
                </a:solidFill>
                <a:latin typeface="Comic Sans MS" panose="030F0702030302020204" pitchFamily="66" charset="0"/>
              </a:rPr>
              <a:t>The </a:t>
            </a:r>
            <a:r>
              <a:rPr lang="en-US" sz="3200" b="1" dirty="0">
                <a:solidFill>
                  <a:srgbClr val="000066"/>
                </a:solidFill>
                <a:latin typeface="Comic Sans MS" panose="030F0702030302020204" pitchFamily="66" charset="0"/>
              </a:rPr>
              <a:t>balancing of pastry recipe by decreasing the lipid </a:t>
            </a:r>
            <a:r>
              <a:rPr lang="en-US" sz="3200" b="1" dirty="0" smtClean="0">
                <a:solidFill>
                  <a:srgbClr val="000066"/>
                </a:solidFill>
                <a:latin typeface="Comic Sans MS" panose="030F0702030302020204" pitchFamily="66" charset="0"/>
              </a:rPr>
              <a:t>fraction </a:t>
            </a:r>
            <a:r>
              <a:rPr lang="en-US" sz="3200" b="1" dirty="0">
                <a:solidFill>
                  <a:srgbClr val="000066"/>
                </a:solidFill>
                <a:latin typeface="Comic Sans MS" panose="030F0702030302020204" pitchFamily="66" charset="0"/>
              </a:rPr>
              <a:t>and substituting the sweet cream filling with minimally processed fruit.  </a:t>
            </a:r>
            <a:endParaRPr lang="it-IT" sz="3200" b="1" dirty="0">
              <a:solidFill>
                <a:srgbClr val="000066"/>
              </a:solidFill>
              <a:latin typeface="Comic Sans MS" panose="030F0702030302020204" pitchFamily="66" charset="0"/>
            </a:endParaRPr>
          </a:p>
        </p:txBody>
      </p:sp>
    </p:spTree>
    <p:extLst>
      <p:ext uri="{BB962C8B-B14F-4D97-AF65-F5344CB8AC3E}">
        <p14:creationId xmlns:p14="http://schemas.microsoft.com/office/powerpoint/2010/main" val="32643536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16" y="5069541"/>
            <a:ext cx="2823883" cy="1788459"/>
          </a:xfrm>
          <a:prstGeom prst="rect">
            <a:avLst/>
          </a:prstGeom>
        </p:spPr>
      </p:pic>
      <p:sp>
        <p:nvSpPr>
          <p:cNvPr id="4" name="Segnaposto contenuto 3"/>
          <p:cNvSpPr>
            <a:spLocks noGrp="1"/>
          </p:cNvSpPr>
          <p:nvPr>
            <p:ph idx="1"/>
          </p:nvPr>
        </p:nvSpPr>
        <p:spPr>
          <a:xfrm>
            <a:off x="180305" y="1"/>
            <a:ext cx="8963694" cy="2176530"/>
          </a:xfrm>
        </p:spPr>
        <p:txBody>
          <a:bodyPr anchor="t" anchorCtr="0">
            <a:noAutofit/>
          </a:bodyPr>
          <a:lstStyle/>
          <a:p>
            <a:pPr marL="0" indent="0">
              <a:spcBef>
                <a:spcPts val="3600"/>
              </a:spcBef>
              <a:spcAft>
                <a:spcPts val="0"/>
              </a:spcAft>
              <a:buSzPct val="150000"/>
              <a:buBlip>
                <a:blip r:embed="rId3"/>
              </a:buBlip>
            </a:pPr>
            <a:r>
              <a:rPr lang="en-US" sz="2400" b="1" dirty="0" smtClean="0">
                <a:solidFill>
                  <a:srgbClr val="000066"/>
                </a:solidFill>
                <a:latin typeface="Comic Sans MS" panose="030F0702030302020204" pitchFamily="66" charset="0"/>
              </a:rPr>
              <a:t> Fruit </a:t>
            </a:r>
            <a:r>
              <a:rPr lang="en-US" sz="2400" b="1" dirty="0">
                <a:solidFill>
                  <a:srgbClr val="000066"/>
                </a:solidFill>
                <a:latin typeface="Comic Sans MS" panose="030F0702030302020204" pitchFamily="66" charset="0"/>
              </a:rPr>
              <a:t>and vegetable consumption is inversely associated with risk of cardiovascular diseases and it can be assumed that the protective role of fruit could be due to various nutrients such as fiber, vitamins and </a:t>
            </a:r>
            <a:r>
              <a:rPr lang="en-US" sz="2400" b="1" dirty="0" smtClean="0">
                <a:solidFill>
                  <a:srgbClr val="000066"/>
                </a:solidFill>
                <a:latin typeface="Comic Sans MS" panose="030F0702030302020204" pitchFamily="66" charset="0"/>
              </a:rPr>
              <a:t>phytonutrients (</a:t>
            </a:r>
            <a:r>
              <a:rPr lang="en-US" sz="2400" b="1" dirty="0" err="1" smtClean="0">
                <a:solidFill>
                  <a:srgbClr val="000066"/>
                </a:solidFill>
                <a:latin typeface="Comic Sans MS" panose="030F0702030302020204" pitchFamily="66" charset="0"/>
              </a:rPr>
              <a:t>Hsin</a:t>
            </a:r>
            <a:r>
              <a:rPr lang="en-US" sz="2400" b="1" dirty="0" smtClean="0">
                <a:solidFill>
                  <a:srgbClr val="000066"/>
                </a:solidFill>
                <a:latin typeface="Comic Sans MS" panose="030F0702030302020204" pitchFamily="66" charset="0"/>
              </a:rPr>
              <a:t>-Chia </a:t>
            </a:r>
            <a:r>
              <a:rPr lang="en-US" sz="2400" b="1" dirty="0">
                <a:solidFill>
                  <a:srgbClr val="000066"/>
                </a:solidFill>
                <a:latin typeface="Comic Sans MS" panose="030F0702030302020204" pitchFamily="66" charset="0"/>
              </a:rPr>
              <a:t>et al</a:t>
            </a:r>
            <a:r>
              <a:rPr lang="en-US" sz="2400" b="1" dirty="0" smtClean="0">
                <a:solidFill>
                  <a:srgbClr val="000066"/>
                </a:solidFill>
                <a:latin typeface="Comic Sans MS" panose="030F0702030302020204" pitchFamily="66" charset="0"/>
              </a:rPr>
              <a:t>., 2004).</a:t>
            </a:r>
            <a:r>
              <a:rPr lang="en-US" sz="2400" b="1" dirty="0">
                <a:solidFill>
                  <a:srgbClr val="000066"/>
                </a:solidFill>
                <a:latin typeface="Comic Sans MS" panose="030F0702030302020204" pitchFamily="66" charset="0"/>
              </a:rPr>
              <a:t> </a:t>
            </a:r>
            <a:endParaRPr lang="en-US" sz="2400" b="1" dirty="0" smtClean="0">
              <a:solidFill>
                <a:srgbClr val="000066"/>
              </a:solidFill>
              <a:latin typeface="Comic Sans MS" panose="030F0702030302020204" pitchFamily="66" charset="0"/>
            </a:endParaRPr>
          </a:p>
        </p:txBody>
      </p:sp>
      <p:sp>
        <p:nvSpPr>
          <p:cNvPr id="3" name="Rettangolo 2"/>
          <p:cNvSpPr/>
          <p:nvPr/>
        </p:nvSpPr>
        <p:spPr>
          <a:xfrm>
            <a:off x="180305" y="2086373"/>
            <a:ext cx="8963693" cy="2308324"/>
          </a:xfrm>
          <a:prstGeom prst="rect">
            <a:avLst/>
          </a:prstGeom>
        </p:spPr>
        <p:txBody>
          <a:bodyPr wrap="square">
            <a:spAutoFit/>
          </a:bodyPr>
          <a:lstStyle/>
          <a:p>
            <a:pPr>
              <a:spcBef>
                <a:spcPts val="3600"/>
              </a:spcBef>
              <a:buSzPct val="150000"/>
              <a:buBlip>
                <a:blip r:embed="rId3"/>
              </a:buBlip>
            </a:pPr>
            <a:r>
              <a:rPr lang="en-US" sz="2400" b="1" dirty="0">
                <a:solidFill>
                  <a:srgbClr val="000066"/>
                </a:solidFill>
                <a:latin typeface="Comic Sans MS" panose="030F0702030302020204" pitchFamily="66" charset="0"/>
              </a:rPr>
              <a:t> Sweet cherry (</a:t>
            </a:r>
            <a:r>
              <a:rPr lang="en-US" sz="2400" b="1" dirty="0" err="1">
                <a:solidFill>
                  <a:srgbClr val="000066"/>
                </a:solidFill>
                <a:latin typeface="Comic Sans MS" panose="030F0702030302020204" pitchFamily="66" charset="0"/>
              </a:rPr>
              <a:t>Prunus</a:t>
            </a:r>
            <a:r>
              <a:rPr lang="en-US" sz="2400" b="1" dirty="0">
                <a:solidFill>
                  <a:srgbClr val="000066"/>
                </a:solidFill>
                <a:latin typeface="Comic Sans MS" panose="030F0702030302020204" pitchFamily="66" charset="0"/>
              </a:rPr>
              <a:t> </a:t>
            </a:r>
            <a:r>
              <a:rPr lang="en-US" sz="2400" b="1" dirty="0" err="1">
                <a:solidFill>
                  <a:srgbClr val="000066"/>
                </a:solidFill>
                <a:latin typeface="Comic Sans MS" panose="030F0702030302020204" pitchFamily="66" charset="0"/>
              </a:rPr>
              <a:t>avium</a:t>
            </a:r>
            <a:r>
              <a:rPr lang="en-US" sz="2400" b="1" dirty="0">
                <a:solidFill>
                  <a:srgbClr val="000066"/>
                </a:solidFill>
                <a:latin typeface="Comic Sans MS" panose="030F0702030302020204" pitchFamily="66" charset="0"/>
              </a:rPr>
              <a:t> L.) is one of the most appreciated fruit by consumer thanks to its excellent sensorial characteristics and its content of </a:t>
            </a:r>
            <a:r>
              <a:rPr lang="en-US" sz="2400" b="1" dirty="0" err="1">
                <a:solidFill>
                  <a:srgbClr val="000066"/>
                </a:solidFill>
                <a:latin typeface="Comic Sans MS" panose="030F0702030302020204" pitchFamily="66" charset="0"/>
              </a:rPr>
              <a:t>phenolics</a:t>
            </a:r>
            <a:r>
              <a:rPr lang="en-US" sz="2400" b="1" dirty="0">
                <a:solidFill>
                  <a:srgbClr val="000066"/>
                </a:solidFill>
                <a:latin typeface="Comic Sans MS" panose="030F0702030302020204" pitchFamily="66" charset="0"/>
              </a:rPr>
              <a:t> and </a:t>
            </a:r>
            <a:r>
              <a:rPr lang="en-US" sz="2400" b="1" dirty="0" err="1">
                <a:solidFill>
                  <a:srgbClr val="000066"/>
                </a:solidFill>
                <a:latin typeface="Comic Sans MS" panose="030F0702030302020204" pitchFamily="66" charset="0"/>
              </a:rPr>
              <a:t>anthocyanins</a:t>
            </a:r>
            <a:r>
              <a:rPr lang="en-US" sz="2400" b="1" dirty="0">
                <a:solidFill>
                  <a:srgbClr val="000066"/>
                </a:solidFill>
                <a:latin typeface="Comic Sans MS" panose="030F0702030302020204" pitchFamily="66" charset="0"/>
              </a:rPr>
              <a:t> that contribute to total antioxidant activity. </a:t>
            </a:r>
            <a:r>
              <a:rPr lang="en-US" sz="2400" b="1" dirty="0" smtClean="0">
                <a:solidFill>
                  <a:srgbClr val="000066"/>
                </a:solidFill>
                <a:latin typeface="Comic Sans MS" panose="030F0702030302020204" pitchFamily="66" charset="0"/>
              </a:rPr>
              <a:t>It is also </a:t>
            </a:r>
            <a:r>
              <a:rPr lang="en-US" sz="2400" b="1" dirty="0">
                <a:solidFill>
                  <a:srgbClr val="000066"/>
                </a:solidFill>
                <a:latin typeface="Comic Sans MS" panose="030F0702030302020204" pitchFamily="66" charset="0"/>
              </a:rPr>
              <a:t>thought to alleviate the pain associated with arthritis and gout.</a:t>
            </a:r>
          </a:p>
        </p:txBody>
      </p:sp>
      <p:sp>
        <p:nvSpPr>
          <p:cNvPr id="6" name="Rettangolo 5"/>
          <p:cNvSpPr/>
          <p:nvPr/>
        </p:nvSpPr>
        <p:spPr>
          <a:xfrm>
            <a:off x="180305" y="4549676"/>
            <a:ext cx="6139811" cy="2308324"/>
          </a:xfrm>
          <a:prstGeom prst="rect">
            <a:avLst/>
          </a:prstGeom>
        </p:spPr>
        <p:txBody>
          <a:bodyPr wrap="square">
            <a:spAutoFit/>
          </a:bodyPr>
          <a:lstStyle/>
          <a:p>
            <a:pPr lvl="0">
              <a:spcBef>
                <a:spcPts val="3600"/>
              </a:spcBef>
              <a:buClr>
                <a:prstClr val="white"/>
              </a:buClr>
              <a:buSzPct val="150000"/>
              <a:buBlip>
                <a:blip r:embed="rId3"/>
              </a:buBlip>
            </a:pPr>
            <a:r>
              <a:rPr lang="en-US" sz="2400" b="1" dirty="0" smtClean="0">
                <a:solidFill>
                  <a:srgbClr val="000066"/>
                </a:solidFill>
                <a:latin typeface="Comic Sans MS" panose="030F0702030302020204" pitchFamily="66" charset="0"/>
              </a:rPr>
              <a:t> They </a:t>
            </a:r>
            <a:r>
              <a:rPr lang="en-US" sz="2400" b="1" dirty="0">
                <a:solidFill>
                  <a:srgbClr val="000066"/>
                </a:solidFill>
                <a:latin typeface="Comic Sans MS" panose="030F0702030302020204" pitchFamily="66" charset="0"/>
              </a:rPr>
              <a:t>contain both </a:t>
            </a:r>
            <a:r>
              <a:rPr lang="en-US" sz="2400" b="1" dirty="0" err="1">
                <a:solidFill>
                  <a:srgbClr val="000066"/>
                </a:solidFill>
                <a:latin typeface="Comic Sans MS" panose="030F0702030302020204" pitchFamily="66" charset="0"/>
              </a:rPr>
              <a:t>hydrosoluble</a:t>
            </a:r>
            <a:r>
              <a:rPr lang="en-US" sz="2400" b="1" dirty="0">
                <a:solidFill>
                  <a:srgbClr val="000066"/>
                </a:solidFill>
                <a:latin typeface="Comic Sans MS" panose="030F0702030302020204" pitchFamily="66" charset="0"/>
              </a:rPr>
              <a:t> (C, B) and </a:t>
            </a:r>
            <a:r>
              <a:rPr lang="en-US" sz="2400" b="1" dirty="0" err="1">
                <a:solidFill>
                  <a:srgbClr val="000066"/>
                </a:solidFill>
                <a:latin typeface="Comic Sans MS" panose="030F0702030302020204" pitchFamily="66" charset="0"/>
              </a:rPr>
              <a:t>liposoluble</a:t>
            </a:r>
            <a:r>
              <a:rPr lang="en-US" sz="2400" b="1" dirty="0">
                <a:solidFill>
                  <a:srgbClr val="000066"/>
                </a:solidFill>
                <a:latin typeface="Comic Sans MS" panose="030F0702030302020204" pitchFamily="66" charset="0"/>
              </a:rPr>
              <a:t> (A, E and K) vitamins, carotenoids (in particular beta-carotene) and minerals such as calcium, magnesium, phosphorous and potassium. </a:t>
            </a:r>
          </a:p>
        </p:txBody>
      </p:sp>
    </p:spTree>
    <p:extLst>
      <p:ext uri="{BB962C8B-B14F-4D97-AF65-F5344CB8AC3E}">
        <p14:creationId xmlns:p14="http://schemas.microsoft.com/office/powerpoint/2010/main" val="32613194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0" y="283552"/>
            <a:ext cx="8744755" cy="4018939"/>
          </a:xfrm>
        </p:spPr>
        <p:txBody>
          <a:bodyPr anchor="t" anchorCtr="0">
            <a:noAutofit/>
          </a:bodyPr>
          <a:lstStyle/>
          <a:p>
            <a:pPr marL="0" indent="0">
              <a:spcBef>
                <a:spcPts val="2400"/>
              </a:spcBef>
              <a:spcAft>
                <a:spcPts val="0"/>
              </a:spcAft>
              <a:buSzPct val="150000"/>
              <a:buBlip>
                <a:blip r:embed="rId2"/>
              </a:buBlip>
            </a:pPr>
            <a:r>
              <a:rPr lang="en-US" sz="2800" b="1" dirty="0" smtClean="0">
                <a:solidFill>
                  <a:srgbClr val="000066"/>
                </a:solidFill>
                <a:latin typeface="Comic Sans MS" panose="030F0702030302020204" pitchFamily="66" charset="0"/>
              </a:rPr>
              <a:t> Sweet </a:t>
            </a:r>
            <a:r>
              <a:rPr lang="en-US" sz="2800" b="1" dirty="0">
                <a:solidFill>
                  <a:srgbClr val="000066"/>
                </a:solidFill>
                <a:latin typeface="Comic Sans MS" panose="030F0702030302020204" pitchFamily="66" charset="0"/>
              </a:rPr>
              <a:t>cherries for fresh consumption are one of the most popular spring-summer fruits across the temperate regions of Europe. </a:t>
            </a:r>
            <a:endParaRPr lang="en-US" sz="2800" b="1" dirty="0" smtClean="0">
              <a:solidFill>
                <a:srgbClr val="000066"/>
              </a:solidFill>
              <a:latin typeface="Comic Sans MS" panose="030F0702030302020204" pitchFamily="66" charset="0"/>
            </a:endParaRPr>
          </a:p>
        </p:txBody>
      </p:sp>
      <p:pic>
        <p:nvPicPr>
          <p:cNvPr id="2050" name="Picture 2" descr="http://digilander.libero.it/spillo65/images/Nations_MAPS/Maps_Italy/mappa_italia_engl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824" y="2622176"/>
            <a:ext cx="4346175" cy="423582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 y="1902823"/>
            <a:ext cx="5094078" cy="4832092"/>
          </a:xfrm>
          <a:prstGeom prst="rect">
            <a:avLst/>
          </a:prstGeom>
        </p:spPr>
        <p:txBody>
          <a:bodyPr wrap="square">
            <a:spAutoFit/>
          </a:bodyPr>
          <a:lstStyle/>
          <a:p>
            <a:pPr>
              <a:spcBef>
                <a:spcPts val="3600"/>
              </a:spcBef>
              <a:buSzPct val="150000"/>
              <a:buBlip>
                <a:blip r:embed="rId2"/>
              </a:buBlip>
            </a:pPr>
            <a:r>
              <a:rPr lang="en-US" sz="2800" b="1" dirty="0" smtClean="0">
                <a:solidFill>
                  <a:srgbClr val="000066"/>
                </a:solidFill>
                <a:latin typeface="Comic Sans MS" panose="030F0702030302020204" pitchFamily="66" charset="0"/>
              </a:rPr>
              <a:t> Apulia </a:t>
            </a:r>
            <a:r>
              <a:rPr lang="en-US" sz="2800" b="1" dirty="0">
                <a:solidFill>
                  <a:srgbClr val="000066"/>
                </a:solidFill>
                <a:latin typeface="Comic Sans MS" panose="030F0702030302020204" pitchFamily="66" charset="0"/>
              </a:rPr>
              <a:t>thanks to its geographic position is the main Italian region for harvesting and commercializing of sweet cherries. In particular, ‘</a:t>
            </a:r>
            <a:r>
              <a:rPr lang="en-US" sz="2800" b="1" dirty="0" err="1">
                <a:solidFill>
                  <a:srgbClr val="000066"/>
                </a:solidFill>
                <a:latin typeface="Comic Sans MS" panose="030F0702030302020204" pitchFamily="66" charset="0"/>
              </a:rPr>
              <a:t>Ferrovia</a:t>
            </a:r>
            <a:r>
              <a:rPr lang="en-US" sz="2800" b="1" dirty="0">
                <a:solidFill>
                  <a:srgbClr val="000066"/>
                </a:solidFill>
                <a:latin typeface="Comic Sans MS" panose="030F0702030302020204" pitchFamily="66" charset="0"/>
              </a:rPr>
              <a:t>’ cultivar, that ripens </a:t>
            </a:r>
            <a:r>
              <a:rPr lang="en-US" sz="2800" b="1" dirty="0" smtClean="0">
                <a:solidFill>
                  <a:srgbClr val="000066"/>
                </a:solidFill>
                <a:latin typeface="Comic Sans MS" panose="030F0702030302020204" pitchFamily="66" charset="0"/>
              </a:rPr>
              <a:t>medium-late (between the first and second decade of June) is the </a:t>
            </a:r>
            <a:r>
              <a:rPr lang="en-US" sz="2800" b="1" dirty="0">
                <a:solidFill>
                  <a:srgbClr val="000066"/>
                </a:solidFill>
                <a:latin typeface="Comic Sans MS" panose="030F0702030302020204" pitchFamily="66" charset="0"/>
              </a:rPr>
              <a:t>most diffused </a:t>
            </a:r>
            <a:r>
              <a:rPr lang="en-US" sz="2800" b="1" dirty="0" smtClean="0">
                <a:solidFill>
                  <a:srgbClr val="000066"/>
                </a:solidFill>
                <a:latin typeface="Comic Sans MS" panose="030F0702030302020204" pitchFamily="66" charset="0"/>
              </a:rPr>
              <a:t>variety. </a:t>
            </a:r>
            <a:endParaRPr lang="en-US" sz="2800" b="1" dirty="0">
              <a:solidFill>
                <a:srgbClr val="000066"/>
              </a:solidFill>
              <a:latin typeface="Comic Sans MS" panose="030F0702030302020204" pitchFamily="66" charset="0"/>
            </a:endParaRPr>
          </a:p>
        </p:txBody>
      </p:sp>
      <p:sp>
        <p:nvSpPr>
          <p:cNvPr id="6" name="AutoShape 4" descr="data:image/jpeg;base64,/9j/4AAQSkZJRgABAQAAAQABAAD/2wCEAAkGBxQTEhUTEhQWFRQXGRkYGBgYGB8aGBwbGh0bGx0YFxgbHSggIBolGxgcJDEhJSkrLi4uHB81ODMsNygtLisBCgoKDg0OGxAQGzQlICQsLC8tLCwsLCwsLCwsLCwsLCwtLCwsLCwsLCw0LCwsLCwsLCwsLCwsLCwsLCwsLCwsLP/AABEIAOsA0wMBIgACEQEDEQH/xAAcAAEAAgMBAQEAAAAAAAAAAAAABQYDBAcCAQj/xABAEAABAwIDBQYDBwIFAwUAAAABAAIRAyEEEjEFBkFRYQcTInGBkTKhsRRCUmJywfDR4SMzgrLxJEOSFjREY3P/xAAaAQACAwEBAAAAAAAAAAAAAAAAAwECBAUG/8QALhEAAgIBBAECBQMEAwAAAAAAAAECEQMEEiExQRNRBSJhcYEykdGhscHxFCNC/9oADAMBAAIRAxEAPwDuKIiACIiACIiACIiAC0tpbUp0R4yZgkAAy6OA4T6rdUbvBs416Ja0gVG+KmTpmGgPQ6HoVDuuC0avno2Nm7QZXpipSMtM6gg2sQQbgraXJKT3YVtRgc9tWWhwaY8XxQHToAQrbuzt/E16DandZ7kB2kx6rPDUpumh2TTuK3J8FuRRtLG1z/8AHjzqD+i+ux9QfFh6n+ktcP8AcE9TT/0xFEiseILsjskZoOWdJi09JWJmPYSGk5XHQOBaT0E6nyWyrEH5n2VUNeo6riqrm1M2kx4p5+a7zuZtHvcO1rnS9nhJJuRwJXEO1LAfZtpPtlY896IOub4vWZ91d+yrbbXVgyCMzco9L/sVy054s6d8Pj+DoZKyYvsdXREXUOeEREAEREAEREAEREAEREAEREAEREAEREAEREARG1t3aNc5i0NcdSB8WnxDjoFpbk1MtHuXWc2bdQYcPRw+asirlbDOpValRgByHvCNJa4GYjjLXJM47XvX5Gxlcdr/AAWNF4pVA5oc0yCJC9pwo8VaTXCHAOHIiR7FaNajUpnNSOdo1pOP+x3A9DY9FIqL3g2n3FPwiarzlptiZcenIKk2oxcmSueDmu/exau1MY0UAYpsA8Yy5eLs3K6jqW79fZOJpPqOD2ky2o0ENzDVh4gx7iV0zB7uOp0w5lSMTdxfJyucb5Xjiz58V52jRZtDD1sNUAp12i7TcsfEse08WE8RqJCx+jOcHv4k+V9PoaPWriPRP4PEioxr26OAI9VmVK7MdoPNKrhq1quHeWkcY9tJmDxkK6rXiluimzO+wiImEBERABERABERABERABERABERABERABERABYajPGHSBYtPWYj1nTzPNZl8InVAEPsR+R9XDGYYc1MkySx149D9QplVjeDaTaVenU0e0hrw6wNNxIzB2kAz/ApXa+2aVBri90kR4GXfJ0EcJ4EwEqDq0/Bdpvo36tUNBc4gAXJKjcBgs9T7TVBz3FNp+4zqPxG5PsubO7RjiMSxvdBuHaZe17y5xAJ8RgAAi3hMjW66bsbbVLEtJpOkt+JujhNxI5HmouM5c+C0sU4K2iRUVtrZfeRVpHLiKYPduFp/wDrfzY75ahSqJrVqmKTo5phto5NrUazmZDiG9zVZoW1RoTzmwnpxXS1SO0XYBcwYuharRc2o6PvBhnN+oAa8vRW7Z2MbWptqN0cJ9eI90nFcZOL+5aXPKNlERPKhERABERABERABERABERABERABERABERABEWLE4htNjnvIDWgkk8AEAUHtTpPZlrAgscO6Leslw/f2Va2PReKGZ73SSQ8ADMQT4Xl3AtIiFvb+baqYplNwY6nQDiaYIOaqfx6CGiQB+o9FRtr1qj5dNiQHAc9LD5eyx5EpMfjyenG2Textx6uLxD3Nc0UmES7VxkAkRNp6rpm525bcE+pU7wvLoDBcBrNS0+KHHNeYXMN295q2Be5tItLSfEx1wSLTIuDAXW92d7aGMaIIp1eNJx8Vvwm2YdYTce38hlzSbcbLAiIniDzUbIIIkEEQqLudjjh+7p1SclVognRrwSwtNtZEH0VzxuOp0hNR7WA6SdfILmVbeCj3Rw7mlzjiKpa+2WHPceN7jl0WbO6aa7Vj8OKU3SXZ1ZFz2v2hmhTaHUHVnAGXB4aIbF3SDePNbGE3+dVpio2i1o6vLvaGhMWaDXYz/g563bePui9IqBW3+e0wWUz0v8AWVYNhb10cQQ34HngSCCeQP8AUBSskW6TK5NHmgtzXBPoiJhmCIiACIiACIiACIiACIiACItfG4ttJuZ0m8ADVxOjQOaG6AY7GMpML6jsrR7k8gNSTyCiGbOqYmoKmJGWi29OhzNodW4E8m6Dqt7C4Al/e1iHVPut+7THJnXm7U9BZSKpV9knMd92uq1qz22Zh202R+omw9yufinL2jgMzjOlrD5rqFPDCps3FVn/ABVXuqTfRpAaPIQfdUAYe0x8WUHoAbrPkXNg/wBSfhEFi6ZY8gmQbg/ziFlwmILHMeww5jg5p1gtMg+62K9PMC3Q5iWnry9VGtn1m/ApalYhu+TvG5W9rMazK6G12jxN4EfiZ06cFtbybwtw4LQQXxP6eRI5nkuK7u7Yfhq7KrOB8Q5tOoI8lu707YNR7qh0cSbddPZO9Z7a8nT+G6dajJUvBs4zbeZ5c8kk6k3+ahdqVczAGHVxd5eI3+ShsLTNR4bmguMSeaslbdfEvYKlK7WgtN+TnAnySJR+Ze56LJjx4pxV12KlR1WkW3ziBbiPTosX2puHZlLvFyGnkOChcVVrMcWucQfZaepk81dY/c0Q076b4Nmtj3uJMwpfYe1yHQdRxUvgN1WswpxFR4JcCYVKpOh481ZxT6LKWPIml44P0duntf7RREkF7bG9yODv29FNrnPZbiJc9p1yfQ/3XRloxu4nj9ZiWPNKK6CIiuZgiIgAiIgAiKs7ybzCjmawhoZ8dV12tP4Wt+8+OHCyhui8ISm6iWOrVa0S4gDr/NVDY/ezC0TD6ken9VyLafaFJ/wmOqEf9ys88dYY2wC8bF3gxGIqZXNoCk3xPd3QsJsOpJmAeqRPOl5OjD4dS3TfH7fydaZvnhnU3PYXOi0ZSJPIErd2PT7wNxD3B7yDGUyxgOrW9dAT04Lju09o06gfSZVbRe34WRDP0yND1+Skdzt7K+EFSjUpscGkPM2eQbWcNdNTKTizSm7n14B/D24bsffs/Y7MsOMr5Kb3xOVrnRpoCdVG7v7xUsW2WGHDVhN/PyW1twf9NX//ACqf7Sttpq0c2cJQe2SpmjsXCtGApsqjwd1Lx0iSTHS65rjqGUvbBAmwOoE6Hquk7HqivSpNjwU2szToXNAhvUCJPDTXhX99NkZHd7Mio4yIiDAga3m/sk5I3HgpLo5nXoHT8xv5LTxQzzUFpNwPYO9eKncRRifM/Q/1UKw5YPAiHeXEBY1wKNVjuC2qpBouadRJC1sRh8ji3WNDzHNZqTp9beav5s0aTO9Pmjk9u/sZ8BsVtWn3lNxkCSOII4hZ/wD1XisO51OlUAaLRlB1F5nivG6O1zhqzmwCH2jrpI9Fg3sfTL2lhGYANdHGOKYv1/j+D2DSyZlGauNcf0IavXL3FzjJJkrFK8krwSnUanPaWjYeIfWp1GPqWYPC0mygiyakfm+iwUqjmSQYW7sqkHVLXsL8iVRrbbEqaSbR1nsuonvC7kwzz1XSlTezfAZabqhtMMHI5bkjpJj0KuSbiVRPKa6e7PJhERMMgREQARFWt+94vsdAZf8AMqSGdIiXekj3UN0rZfHBzkox7Z43526cOxrGmM4eXFp8Ya0fd5ZiYzHS/pwrG7Qq1w8vdDJkMmQCST4f3PFWHZGKOKqObUdmqPIjMdek63Cwbx7uOpNJays1vHwZ2iObmaeoCx5JSk7XR39PihgW3yUerV9VZm1XYfDEN+KA5/632E9Gt/dQ+HwbASc4I4e/HzSpjqpzCLGZynWeB6XSpx3Ul+SuaU/K4MRqyJ4m/wDz1WSnjnMgi/L+3FZtk4O2Z4k/hNvVbWGwbabi5upte6vtK5ficMcfd+xk2TtrEUqgqsDmuBnQgesrsGI31ZiMNFFhLnsLamYQGyIMczJ9OK5NhKWd0GwF3HWB/VXjdGsC3FAN8P2R0ACQC0TJ5T9VeLae1HJz6x6hpyVHUdlsAo0wBAyN+gWnvPhO8w7xlLnC7YBJnoAtPZ+8FClg6FSpUHiptIAu4iOA1i2qre0+0KqWn7PSaCPxS4/qtAHlfzWiU4pchi0uXL+lEBtbCOpkte3K4G4KrRYPnCn8TtSpiCalctzng0RYWEidVEvbxHOVgyVdozZsUsU3CXZFgF+YH4pJb+7flK8UQsrmkOJGoJIPXgV6xIvnHH4ujouPI6qRXZr1qf8Ai0ncC9oPvz8rLW287/qKt5GbnPAcVL4Ngc5oP4m/UKG3lj7VW/Vz6BNxSuVfQ9D8M1nyqMv/ACq/qR7nLyDpZZBQMAxZehh3ck86GXUpnxzpmeIVj3W2eSQIJc4gARzsB7/VRuA2eSZMgLrvZ1u6QRiajSAP8oHjqM8eWnuqtbnRmzalQxtl42VghRospAzlAExEniY81toi0Hnm7dhERBAREQAXHe2HEE4kN4NpiPWSf55LsS472s4fNizbWm390rN+g3fDq9b8M5jSrObBBuCCPNTA31xwAHfutppMcp1hQlUZddVq1qqyRb8Hdmo18xLYreCpUJL2U3udaSwT524rJgcOWyXtGY6flvPusOxcLlHeO1cPD5c1vPf/AA/srXycHW61ybxw6Pr3/wAlYWEucGgSTzJjz6BeKjupnhA48rqRw9HIHsIBc5kuPKIORvSNUN0jmG3QgU8jY8L7kfelvH1Git25m1GYX7RXeLNottMSZaA2T1P/ACqng6Vnzocp6L1tbEPFB7Gu8NQ+NvCW/CeehUY+JWP02L1ciiYsXiDSyNNgG2E8Jj9l4pbxBogAclo7xy5lGrwLQ0kc9RPzUK3hOilQR63SqMsST+37MnsTtrM4FrII5DhyKlcNiGvlomw4j6HivrNpYCnhiGgmvaABM+Z4Kts2o4VA68AzGk9EOFqhGq0ePUxbSqStL6ks9suKx1LOcNGuielhB91nw1RrgHN0v5r5iKf9D6Ja7o8pKLg3GXaPuC8LxmsQ4EjyPBWmv2efbA7EUXgVCfFTf8LtLgi7fmLKuYPCzlNQ5YHmSFLbV2o2lSpyX5XyC1pgHLeXagkEqFPZkV+Uzo6TTZPtfRif2f4wHL3JIHFrmEHykg/JS+B7NMRIzZGDq6Y8wAqjhMXSLz3T6tF/BxAcLcZaA4HrwU/gd78dhnhr3iow3lxJBbxIc7y43C0rIvKOjPS5q+WSv7V/ll62J2f0aJDqrzVI4ZQGcdRcnXmFcAFV9j74se5tOuBTc6Cx4PgeDpfgehVpWiNVwcfMsil/2BERWEhERABERABUXtT2WX06dcfclrvJ0QfQj5q9LX2hhRVpPpu0e0t5xI1joqyjuVDMOR45qSPzNtOmBeLcR+6jtm4EPcST4WxbmToPkrDvLgXU6rqREOa7KbfPy4rBSoBjYHqsT+U6Ot1dQqPbPjulh/NFgc4L255PQc+Cz4dgjvHjM2YaIgF3XjA1Ki6OGj5h6RphtR/xv+AEfC02zkczwW3hW3Iv8JHWSYlYqDC4XOYh7gOodeykcDR8TjNwWjz1JVG7ZLNvC0cocCOR9l63o2M6mxh1NSmKnuTFvKFObrbNZicV3T7sazvHt0kSAGnoSbjorB2obMc+i2s2/dhzXD8r4h3+lzR7laYw+SzboJbcqvycuwrM+HAInI8NIP4ZmfQOPspjae7VA0TkrUs5bLRIkHWCoLYNWX1KZtmaTHlr8iVWK+IqMLmlxBaS0+lj6KtWzu4ZNNxuqd/ueHEgwbEIHrCanNO8V9ps9X6krgdqOpWbBHI/tCsuE8bQ9t5j0PWOA1VJBV4+y9zQa3M1vh4m97npJVciXZk1Gmw5JqbXN/v9yC2xiXiacnJ1gk+o4HkpPbUvwrQLvpuFhrBEGBqRC0cTDXsqeFwaAYJkuI4wbRoVgrV3PM5smYGZEx5Rqs047mn7Bl3OScV0aFCZgyOmitjq7ThWtqfFIyk6hwEE+vh9lD4Roc8Hu3vdYCBOZw+Hwxp1UzsehSJL8TJLXBzWXuQIhx0iR8lePsaFe22e3VizCMBaM0Om94N/EPxcuKvnZtvVny4Ws52aJpF/xEAA5T6XB5TyXN9tbR757uEX6Hp6D5QsGExLqNSlVa4SxzXAgz6HjJ0hXU3GVlM+mWbFtff9mfpJFrbNxra1JlVnwvaHDyIlbK3HlmqdMIiIICIiACIoveTbDcLQdUcb6NHNx0/qhugOZdqFSg7FA0/8xoiqbZSbZY/MLg+io9U3W1iahcS5xJJuSea1m0i4hrbk6Afuue5bpWxMm5M+YXD944AmG2zO5A8up4LaqXcSBDRADeQEgHz4ysNU3YxklrXAz+J0xmPTktlzRc6iT9VSTYM2NmskebifYAX9VK4GiAJ5k/Ky1cAyw8p97q3bo7Mp1XuNUuDKQDjpksbh5PCBpym9lfHG2Sl4J7cvdt9B9SvUIzVGhobxABm/XSytGKw7ajHMeJa4FpHQiCqdtjtIoUn5abTVAMF4cAz/AEm+a/IQoQdrEHxUmuAn4SRPWTMLZvguLNuPS5pK4xKTvHsl+AxrWukgOBDjbOw2kcNJB6qM3wwIp1zaA4Bw68FZ97N9xjgxr6TGMY6QDLncj4rajhHnMKN2ztnD15mi5zohjpgsvw5zHLikuUU+Dpwx504tx8Uyn4fZj6nwwG8SbD3W6zZVJsZnF55AQFuV65IAgNaLgC/qTqXea892SzvNWghkzxiQAONlV5PY34tJfM2eG4emCCGwQZsTb0Nl5xFR9tajAc2U3Ej8Q5c1kcI5eh+vXopPZ+zxUpPeKobUDoFM2zggkx1seipbZqlhhGNmk/eSt90U2TwawRGkCZtC0DtOoSTaS4OMAC40KxY3CFniAOQ6WI68eCx0cRlmLzOvlEqrb8i4pLgkDtaq4jM/z/gXgVXOJgmP26rVw7c1hA4yVMbOLGhpJcW5mueABeDoJ09VWxi+h4bgntjO1zZEtzAgu5xOuqyUhkAaA2QS4OFnWgifKBHqukbx1qGJpNrAg1HNzBvxZYEEdCucVaQkNkXc46Xvw/YKZqnSE4cryRtqmdu7OsUamBpZtWy2fK4+RhWZU3s0dlovpiYDg4WtcAHxcyRp/Bclvxu4I8zq47c0l9QiIrmcIiIALkfaVtU1cT3c+CkIHVxu4/Qei6RvLtMYfDvqfeght48R0jy19FwvFPLiXOdJNyTrJWfPLjaUm/BpVSs8mm2Gn/EcYf8AlbrkH5jN14Y8sh8XkhgNz+ryH1Xyi3wC9y5xM+glZSi4PmHp+NvIGfa/7LZDJAtqfYrxhmyT6Dre/wBAtqtpbloqvlgSuxsIalWnTFjUcB1A4n0aCfRfe07bTftJoYc5GMaGPDDDXEGYLRYxMXldH3N3aZh6THvbNciSSLtkfCOVtfVfnzaGLNWrUqOMl73Pn9RJ09VolHZCvc6vwzAp5G5eD2wlzgLmTERJ5WHNT2G3OquBL3BmuVpEuPmBp/ypjcjD0mUjVcAXOOp+6By6lTbcp8ZJJKI41XJ18upcZbYLo5vtLZjqDsry3Nb4biOc+fBas69bx+w8lI7drF1Z8GRJHpy8lHH+/wDOqW+zoQTcU2eyIMSDpcaID/P7LySs3eghoI+GdNXZjPiPIaKBl0faMSJktkTGsdOsLYw1Y0y1zSA6bfKJWtS4rK4fyUFk0+DJXp97TfOoBeL8rkRw8lXwFb9i4BznDg0y0zyiT8lVa1OHOF4BIHpopfRmyVv4PdKncAXPn7KwfYBTw7nE+Ix8lAYJ8EWnjHldbuO2s54AjwgyPRUBG7svGZHtGYQQZLjDRqbGLW4c18ZUD6gMkQTryOnrqootIdcg6G2nNSmycM95LW02uLiIcdWGdWn5RF1FA+OTrnZVhntZiXuENfVGXrlYJcOlwP8ASVelpbFwXc0GU+IF/M3PzK3V0YR2xSPJ6nJ6mWUkERFcQF5qPDQXGwAJJ6BelQu0veDIBhWfE8Bz3cmzYDqY/nCJOlZDdFV3v3iOKqkg/wCG0kU29Dq49TA8rKtuAcZJhvEjly85XqqfnosVQD4R8LTM83cT5AaLDN2xV2YiS85iL6AcAOAC3ckCBFhH9R7leKfMazbzW3TwznDwtLrhsAEkk6C3Hklv6AY9lYZz6rWNGYuIgfmP7Lr+yt0KNOmwVGh72lrifzAz7TwX3cvYDcPh25mDvXeN5IuCdB0gW91YlsxYtqt9jIqgvyfiKWRxbwC/V7hIj6L8xb0YQ0sRUpm5aXD2JCnMuDsfCp1KS+xsbM2s5jcvBTrNqNLMrjqLg/RUam9blKqs6k0d2WKEuTYxxzOJGn89ytUBbWoXk01Ub0qMAC9xaRovXcr6aRQQ5HukIN9OfD0WzRaDpxi6w0mEQD7cAtpmvVSQpFj2G24N7zPPzg6qm42jFSp+p0dPEf2V12PIAA5c7noB5qBxOyXNJzNcCTJkG56KcnCRkUryMgBRXtlMaDUKZGBPLos+H2WTZrfkk2PTS7IWlh5K6l2b7vy4VXi1MggRq46e2vssO7e4j3EOqg0263F/Qei6bhMM2m0MYIA/knqtGHE7tnK12ujt9PG7b8mZERbDhBERABcN3v2gKuMrPbdubKLzOW0g8rSPNdsxdfJTe+Jytc6PIT+y/PJBcST1JPLiSs+d0kikzyHQRzIIE2gcSPoFkYwQOFv56r5Rol7xlBJcQ1rRcxYAdSSV1DdPcMUyKuK8TwfDTBlg6uPE/IJMYOb4KpWVbc/dJ+MzPc40qbbZokl34QDwHE9V1fZuyqVBobTYBHHiTzJ5rbYwAQAAOi9LVDGojEqCIiYSFw7tk2YaeLFYN8FVoveMwsR56W8l3FQW+e77cbhn0rZ9abjwd5xodCqzjuVGjS5vSyKT6PzKFsU3LxjcK6k91N4yua4tcDwIMEcl4a5Y2j08clqyRoPW4xqi6D1KUFA3dwe8i+d2thoTJyVqEuRibT/n9ltYehdfadOFuUmnyV1EVLLXRaNy8NmxFMQYBzW/LcTbSYXUatFrviaHeYn6qodnezcrHVj945W24CJM+dvRXJaIrg89qcm/I2Rrtg4Y/wDZYJ5CD7raoYKmyMrGiNLCfdbCKaQlzk+2ERFJUIiIAIiIAg98tpChhKh4vBY2ebgR8hJ9Fxes0CI4iT5cvUrpXatQJpUHAw0PLSOeYSD6Bp91F7kbp967v67T3QuwH79zc8cogeay5U5z2opJWzY7O92Jy4upoP8ALbHK2f3mPddGXxrQBAEDovq0QioqkWSoIiKxIREQAREQBzLtb3M75hxlAE1WD/EYBOZo+8B+ID3A6X4p/P51X64XP99+zOli3Pr0Hd1XIki3dvcJu4RIcbeIctOKVkx3yjo6TWen8s+jhlNylcDVXjbW7mIwj8mIpuZrBPwOjix+h1HUSJAWHDMISNrTOtHMpLgm2hZWMWLBVAbEqZw2HmIurqIqWZIwYel/OqnNgbEdiKoYLAfE6NB/VTOwt1X1SHPBZT5/eI/KD9T81fMBgWUW5abYHHmepPNOUTm5tV4iZMLh202NY0Q1ogLKiK5zwiIgAiIgAiIgAiIgCsb+YM1aVFgm9ZomNMwc2THCSrHh6LWNaxohrQAB0Cx474QeIc2P/ID6FZahhVUeWwo9osHeFO8KsBnRYO8Kd4UAZ0WDvCneFAGdFg7wp3hQBnRYO8KyU3SgDHjsFTrMNOqxtRjtWuEg+hVMxfZbhDmNJ1SkT8Ilrmj0c3Mf/JXpFDSZeOSUemcnPZLVLv8A3Tcs8GHNE6xMTCuO6m5zMHJNQ1XcC5oEeVzdWdEKKRaWeclTYREUigiL47RAH1Fg7wp3hQBnRYO8Kd4UAZ0WDvCneFAGdFg7wr6g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8" name="Picture 10" descr="http://lacittadirimini.files.wordpress.com/2010/06/cilieg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6607" y="7781924"/>
            <a:ext cx="45719" cy="524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mentegolosa.it/files/2010/05/ciliegia-3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102" y="3392488"/>
            <a:ext cx="230360" cy="230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www.mentegolosa.it/files/2010/05/ciliegia-3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370" y="3882683"/>
            <a:ext cx="191936" cy="1919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mentegolosa.it/files/2010/05/ciliegia-3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5831" y="6338196"/>
            <a:ext cx="254530" cy="2545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lacittadirimini.files.wordpress.com/2010/06/ciliegia.jpg?w=130&amp;h=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2743" y="5099401"/>
            <a:ext cx="220705" cy="25296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o 4"/>
          <p:cNvGrpSpPr/>
          <p:nvPr/>
        </p:nvGrpSpPr>
        <p:grpSpPr>
          <a:xfrm>
            <a:off x="8045041" y="4733584"/>
            <a:ext cx="508783" cy="516781"/>
            <a:chOff x="8045041" y="4733584"/>
            <a:chExt cx="508783" cy="516781"/>
          </a:xfrm>
        </p:grpSpPr>
        <p:sp>
          <p:nvSpPr>
            <p:cNvPr id="2" name="Rettangolo 1"/>
            <p:cNvSpPr/>
            <p:nvPr/>
          </p:nvSpPr>
          <p:spPr>
            <a:xfrm>
              <a:off x="8045041" y="4824274"/>
              <a:ext cx="508682" cy="4016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8" descr="http://www.cantinedimarca.it/images/stories/ricette/ciliegi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213069" flipV="1">
              <a:off x="8126736" y="4733584"/>
              <a:ext cx="427088" cy="5167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74779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p:cTn id="20" dur="500" fill="hold"/>
                                        <p:tgtEl>
                                          <p:spTgt spid="2050"/>
                                        </p:tgtEl>
                                        <p:attrNameLst>
                                          <p:attrName>ppt_w</p:attrName>
                                        </p:attrNameLst>
                                      </p:cBhvr>
                                      <p:tavLst>
                                        <p:tav tm="0">
                                          <p:val>
                                            <p:fltVal val="0"/>
                                          </p:val>
                                        </p:tav>
                                        <p:tav tm="100000">
                                          <p:val>
                                            <p:strVal val="#ppt_w"/>
                                          </p:val>
                                        </p:tav>
                                      </p:tavLst>
                                    </p:anim>
                                    <p:anim calcmode="lin" valueType="num">
                                      <p:cBhvr>
                                        <p:cTn id="21" dur="500" fill="hold"/>
                                        <p:tgtEl>
                                          <p:spTgt spid="2050"/>
                                        </p:tgtEl>
                                        <p:attrNameLst>
                                          <p:attrName>ppt_h</p:attrName>
                                        </p:attrNameLst>
                                      </p:cBhvr>
                                      <p:tavLst>
                                        <p:tav tm="0">
                                          <p:val>
                                            <p:fltVal val="0"/>
                                          </p:val>
                                        </p:tav>
                                        <p:tav tm="100000">
                                          <p:val>
                                            <p:strVal val="#ppt_h"/>
                                          </p:val>
                                        </p:tav>
                                      </p:tavLst>
                                    </p:anim>
                                    <p:animEffect transition="in" filter="fade">
                                      <p:cBhvr>
                                        <p:cTn id="22" dur="500"/>
                                        <p:tgtEl>
                                          <p:spTgt spid="2050"/>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060"/>
                                        </p:tgtEl>
                                        <p:attrNameLst>
                                          <p:attrName>style.visibility</p:attrName>
                                        </p:attrNameLst>
                                      </p:cBhvr>
                                      <p:to>
                                        <p:strVal val="visible"/>
                                      </p:to>
                                    </p:set>
                                    <p:anim calcmode="lin" valueType="num">
                                      <p:cBhvr>
                                        <p:cTn id="26" dur="500" fill="hold"/>
                                        <p:tgtEl>
                                          <p:spTgt spid="2060"/>
                                        </p:tgtEl>
                                        <p:attrNameLst>
                                          <p:attrName>ppt_w</p:attrName>
                                        </p:attrNameLst>
                                      </p:cBhvr>
                                      <p:tavLst>
                                        <p:tav tm="0">
                                          <p:val>
                                            <p:fltVal val="0"/>
                                          </p:val>
                                        </p:tav>
                                        <p:tav tm="100000">
                                          <p:val>
                                            <p:strVal val="#ppt_w"/>
                                          </p:val>
                                        </p:tav>
                                      </p:tavLst>
                                    </p:anim>
                                    <p:anim calcmode="lin" valueType="num">
                                      <p:cBhvr>
                                        <p:cTn id="27" dur="500" fill="hold"/>
                                        <p:tgtEl>
                                          <p:spTgt spid="2060"/>
                                        </p:tgtEl>
                                        <p:attrNameLst>
                                          <p:attrName>ppt_h</p:attrName>
                                        </p:attrNameLst>
                                      </p:cBhvr>
                                      <p:tavLst>
                                        <p:tav tm="0">
                                          <p:val>
                                            <p:fltVal val="0"/>
                                          </p:val>
                                        </p:tav>
                                        <p:tav tm="100000">
                                          <p:val>
                                            <p:strVal val="#ppt_h"/>
                                          </p:val>
                                        </p:tav>
                                      </p:tavLst>
                                    </p:anim>
                                    <p:animEffect transition="in" filter="fade">
                                      <p:cBhvr>
                                        <p:cTn id="28" dur="500"/>
                                        <p:tgtEl>
                                          <p:spTgt spid="2060"/>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2062"/>
                                        </p:tgtEl>
                                        <p:attrNameLst>
                                          <p:attrName>style.visibility</p:attrName>
                                        </p:attrNameLst>
                                      </p:cBhvr>
                                      <p:to>
                                        <p:strVal val="visible"/>
                                      </p:to>
                                    </p:set>
                                    <p:anim calcmode="lin" valueType="num">
                                      <p:cBhvr>
                                        <p:cTn id="38" dur="500" fill="hold"/>
                                        <p:tgtEl>
                                          <p:spTgt spid="2062"/>
                                        </p:tgtEl>
                                        <p:attrNameLst>
                                          <p:attrName>ppt_w</p:attrName>
                                        </p:attrNameLst>
                                      </p:cBhvr>
                                      <p:tavLst>
                                        <p:tav tm="0">
                                          <p:val>
                                            <p:fltVal val="0"/>
                                          </p:val>
                                        </p:tav>
                                        <p:tav tm="100000">
                                          <p:val>
                                            <p:strVal val="#ppt_w"/>
                                          </p:val>
                                        </p:tav>
                                      </p:tavLst>
                                    </p:anim>
                                    <p:anim calcmode="lin" valueType="num">
                                      <p:cBhvr>
                                        <p:cTn id="39" dur="500" fill="hold"/>
                                        <p:tgtEl>
                                          <p:spTgt spid="2062"/>
                                        </p:tgtEl>
                                        <p:attrNameLst>
                                          <p:attrName>ppt_h</p:attrName>
                                        </p:attrNameLst>
                                      </p:cBhvr>
                                      <p:tavLst>
                                        <p:tav tm="0">
                                          <p:val>
                                            <p:fltVal val="0"/>
                                          </p:val>
                                        </p:tav>
                                        <p:tav tm="100000">
                                          <p:val>
                                            <p:strVal val="#ppt_h"/>
                                          </p:val>
                                        </p:tav>
                                      </p:tavLst>
                                    </p:anim>
                                    <p:animEffect transition="in" filter="fade">
                                      <p:cBhvr>
                                        <p:cTn id="40" dur="500"/>
                                        <p:tgtEl>
                                          <p:spTgt spid="2062"/>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16" y="5069541"/>
            <a:ext cx="2823883" cy="1788459"/>
          </a:xfrm>
          <a:prstGeom prst="rect">
            <a:avLst/>
          </a:prstGeom>
        </p:spPr>
      </p:pic>
      <p:sp>
        <p:nvSpPr>
          <p:cNvPr id="4" name="Segnaposto contenuto 3"/>
          <p:cNvSpPr>
            <a:spLocks noGrp="1"/>
          </p:cNvSpPr>
          <p:nvPr>
            <p:ph idx="1"/>
          </p:nvPr>
        </p:nvSpPr>
        <p:spPr>
          <a:xfrm>
            <a:off x="174812" y="0"/>
            <a:ext cx="8928846" cy="6858000"/>
          </a:xfrm>
        </p:spPr>
        <p:txBody>
          <a:bodyPr anchor="t" anchorCtr="0">
            <a:noAutofit/>
          </a:bodyPr>
          <a:lstStyle/>
          <a:p>
            <a:pPr marL="0" indent="0">
              <a:spcBef>
                <a:spcPts val="3600"/>
              </a:spcBef>
              <a:spcAft>
                <a:spcPts val="0"/>
              </a:spcAft>
              <a:buSzPct val="150000"/>
              <a:buBlip>
                <a:blip r:embed="rId3"/>
              </a:buBlip>
            </a:pPr>
            <a:r>
              <a:rPr lang="en-US" sz="2400" b="1" dirty="0" smtClean="0">
                <a:solidFill>
                  <a:srgbClr val="000066"/>
                </a:solidFill>
                <a:latin typeface="Comic Sans MS" panose="030F0702030302020204" pitchFamily="66" charset="0"/>
              </a:rPr>
              <a:t> Almost </a:t>
            </a:r>
            <a:r>
              <a:rPr lang="en-US" sz="2400" b="1" dirty="0">
                <a:solidFill>
                  <a:srgbClr val="000066"/>
                </a:solidFill>
                <a:latin typeface="Comic Sans MS" panose="030F0702030302020204" pitchFamily="66" charset="0"/>
              </a:rPr>
              <a:t>the whole production is addressed to fresh market even if a considerable percentage (15% EU production) is used </a:t>
            </a:r>
            <a:r>
              <a:rPr lang="en-US" sz="2400" b="1" dirty="0" smtClean="0">
                <a:solidFill>
                  <a:srgbClr val="000066"/>
                </a:solidFill>
                <a:latin typeface="Comic Sans MS" panose="030F0702030302020204" pitchFamily="66" charset="0"/>
              </a:rPr>
              <a:t>in </a:t>
            </a:r>
            <a:r>
              <a:rPr lang="en-US" sz="2400" b="1" dirty="0">
                <a:solidFill>
                  <a:srgbClr val="000066"/>
                </a:solidFill>
                <a:latin typeface="Comic Sans MS" panose="030F0702030302020204" pitchFamily="66" charset="0"/>
              </a:rPr>
              <a:t>food industry. </a:t>
            </a:r>
            <a:endParaRPr lang="en-US" sz="2400" b="1" dirty="0" smtClean="0">
              <a:solidFill>
                <a:srgbClr val="000066"/>
              </a:solidFill>
              <a:latin typeface="Comic Sans MS" panose="030F0702030302020204" pitchFamily="66" charset="0"/>
            </a:endParaRPr>
          </a:p>
          <a:p>
            <a:pPr marL="0" indent="0">
              <a:spcBef>
                <a:spcPts val="3600"/>
              </a:spcBef>
              <a:spcAft>
                <a:spcPts val="0"/>
              </a:spcAft>
              <a:buSzPct val="150000"/>
              <a:buBlip>
                <a:blip r:embed="rId3"/>
              </a:buBlip>
            </a:pPr>
            <a:r>
              <a:rPr lang="en-US" sz="2400" b="1" dirty="0" smtClean="0">
                <a:solidFill>
                  <a:srgbClr val="000066"/>
                </a:solidFill>
                <a:latin typeface="Comic Sans MS" panose="030F0702030302020204" pitchFamily="66" charset="0"/>
              </a:rPr>
              <a:t> In </a:t>
            </a:r>
            <a:r>
              <a:rPr lang="en-US" sz="2400" b="1" dirty="0">
                <a:solidFill>
                  <a:srgbClr val="000066"/>
                </a:solidFill>
                <a:latin typeface="Comic Sans MS" panose="030F0702030302020204" pitchFamily="66" charset="0"/>
              </a:rPr>
              <a:t>particular, France, Italy and Spain are oriented towards the processing </a:t>
            </a:r>
            <a:r>
              <a:rPr lang="en-US" sz="2400" b="1" dirty="0" smtClean="0">
                <a:solidFill>
                  <a:srgbClr val="000066"/>
                </a:solidFill>
                <a:latin typeface="Comic Sans MS" panose="030F0702030302020204" pitchFamily="66" charset="0"/>
              </a:rPr>
              <a:t>industry. </a:t>
            </a:r>
          </a:p>
          <a:p>
            <a:pPr marL="0" indent="0">
              <a:spcBef>
                <a:spcPts val="1200"/>
              </a:spcBef>
              <a:spcAft>
                <a:spcPts val="0"/>
              </a:spcAft>
              <a:buSzPct val="150000"/>
              <a:buBlip>
                <a:blip r:embed="rId3"/>
              </a:buBlip>
            </a:pPr>
            <a:r>
              <a:rPr lang="en-US" sz="2400" b="1" dirty="0" smtClean="0">
                <a:solidFill>
                  <a:srgbClr val="000066"/>
                </a:solidFill>
                <a:latin typeface="Comic Sans MS" panose="030F0702030302020204" pitchFamily="66" charset="0"/>
              </a:rPr>
              <a:t> The </a:t>
            </a:r>
            <a:r>
              <a:rPr lang="en-US" sz="2400" b="1" dirty="0">
                <a:solidFill>
                  <a:srgbClr val="000066"/>
                </a:solidFill>
                <a:latin typeface="Comic Sans MS" panose="030F0702030302020204" pitchFamily="66" charset="0"/>
              </a:rPr>
              <a:t>main uses </a:t>
            </a:r>
            <a:r>
              <a:rPr lang="en-US" sz="2400" b="1" dirty="0" smtClean="0">
                <a:solidFill>
                  <a:srgbClr val="000066"/>
                </a:solidFill>
                <a:latin typeface="Comic Sans MS" panose="030F0702030302020204" pitchFamily="66" charset="0"/>
              </a:rPr>
              <a:t>are:</a:t>
            </a:r>
          </a:p>
          <a:p>
            <a:pPr>
              <a:spcBef>
                <a:spcPts val="1200"/>
              </a:spcBef>
              <a:spcAft>
                <a:spcPts val="0"/>
              </a:spcAft>
              <a:buSzPct val="150000"/>
              <a:buFont typeface="Wingdings" panose="05000000000000000000" pitchFamily="2" charset="2"/>
              <a:buChar char="Ø"/>
            </a:pPr>
            <a:r>
              <a:rPr lang="en-US" sz="2400" b="1" dirty="0" smtClean="0">
                <a:solidFill>
                  <a:srgbClr val="000066"/>
                </a:solidFill>
                <a:latin typeface="Comic Sans MS" panose="030F0702030302020204" pitchFamily="66" charset="0"/>
              </a:rPr>
              <a:t> </a:t>
            </a:r>
            <a:r>
              <a:rPr lang="en-US" sz="2400" b="1" dirty="0">
                <a:solidFill>
                  <a:srgbClr val="000066"/>
                </a:solidFill>
                <a:latin typeface="Comic Sans MS" panose="030F0702030302020204" pitchFamily="66" charset="0"/>
              </a:rPr>
              <a:t>canning (cherries in syrup and other products</a:t>
            </a:r>
            <a:r>
              <a:rPr lang="en-US" sz="2400" b="1" dirty="0" smtClean="0">
                <a:solidFill>
                  <a:srgbClr val="000066"/>
                </a:solidFill>
                <a:latin typeface="Comic Sans MS" panose="030F0702030302020204" pitchFamily="66" charset="0"/>
              </a:rPr>
              <a:t>),</a:t>
            </a:r>
          </a:p>
          <a:p>
            <a:pPr>
              <a:spcBef>
                <a:spcPts val="1200"/>
              </a:spcBef>
              <a:spcAft>
                <a:spcPts val="0"/>
              </a:spcAft>
              <a:buSzPct val="150000"/>
              <a:buFont typeface="Wingdings" panose="05000000000000000000" pitchFamily="2" charset="2"/>
              <a:buChar char="Ø"/>
            </a:pPr>
            <a:r>
              <a:rPr lang="en-US" sz="2400" b="1" dirty="0" smtClean="0">
                <a:solidFill>
                  <a:srgbClr val="000066"/>
                </a:solidFill>
                <a:latin typeface="Comic Sans MS" panose="030F0702030302020204" pitchFamily="66" charset="0"/>
              </a:rPr>
              <a:t> preparations </a:t>
            </a:r>
            <a:r>
              <a:rPr lang="en-US" sz="2400" b="1" dirty="0">
                <a:solidFill>
                  <a:srgbClr val="000066"/>
                </a:solidFill>
                <a:latin typeface="Comic Sans MS" panose="030F0702030302020204" pitchFamily="66" charset="0"/>
              </a:rPr>
              <a:t>with alcohol (partly for the confectionery industry</a:t>
            </a:r>
            <a:r>
              <a:rPr lang="en-US" sz="2400" b="1" dirty="0" smtClean="0">
                <a:solidFill>
                  <a:srgbClr val="000066"/>
                </a:solidFill>
                <a:latin typeface="Comic Sans MS" panose="030F0702030302020204" pitchFamily="66" charset="0"/>
              </a:rPr>
              <a:t>) </a:t>
            </a:r>
          </a:p>
          <a:p>
            <a:pPr>
              <a:spcBef>
                <a:spcPts val="1200"/>
              </a:spcBef>
              <a:spcAft>
                <a:spcPts val="0"/>
              </a:spcAft>
              <a:buSzPct val="150000"/>
              <a:buFont typeface="Wingdings" panose="05000000000000000000" pitchFamily="2" charset="2"/>
              <a:buChar char="Ø"/>
            </a:pPr>
            <a:r>
              <a:rPr lang="en-US" sz="2400" b="1" dirty="0" smtClean="0">
                <a:solidFill>
                  <a:srgbClr val="000066"/>
                </a:solidFill>
                <a:latin typeface="Comic Sans MS" panose="030F0702030302020204" pitchFamily="66" charset="0"/>
              </a:rPr>
              <a:t> sugar-preservation </a:t>
            </a:r>
            <a:r>
              <a:rPr lang="en-US" sz="2400" b="1" dirty="0">
                <a:solidFill>
                  <a:srgbClr val="000066"/>
                </a:solidFill>
                <a:latin typeface="Comic Sans MS" panose="030F0702030302020204" pitchFamily="66" charset="0"/>
              </a:rPr>
              <a:t>(candied fruit, jam, etc</a:t>
            </a:r>
            <a:r>
              <a:rPr lang="en-US" sz="2400" b="1" dirty="0" smtClean="0">
                <a:solidFill>
                  <a:srgbClr val="000066"/>
                </a:solidFill>
                <a:latin typeface="Comic Sans MS" panose="030F0702030302020204" pitchFamily="66" charset="0"/>
              </a:rPr>
              <a:t>.)</a:t>
            </a:r>
          </a:p>
          <a:p>
            <a:pPr marL="0" indent="0">
              <a:spcBef>
                <a:spcPts val="1200"/>
              </a:spcBef>
              <a:spcAft>
                <a:spcPts val="0"/>
              </a:spcAft>
              <a:buSzPct val="150000"/>
              <a:buNone/>
            </a:pPr>
            <a:endParaRPr lang="en-US" sz="2400" b="1" dirty="0">
              <a:solidFill>
                <a:srgbClr val="000066"/>
              </a:solidFill>
              <a:latin typeface="Comic Sans MS" panose="030F0702030302020204" pitchFamily="66" charset="0"/>
            </a:endParaRPr>
          </a:p>
          <a:p>
            <a:pPr marL="0" indent="0">
              <a:spcBef>
                <a:spcPts val="1200"/>
              </a:spcBef>
              <a:spcAft>
                <a:spcPts val="0"/>
              </a:spcAft>
              <a:buSzPct val="150000"/>
              <a:buBlip>
                <a:blip r:embed="rId3"/>
              </a:buBlip>
            </a:pPr>
            <a:r>
              <a:rPr lang="en-US" sz="2400" b="1" dirty="0" smtClean="0">
                <a:solidFill>
                  <a:srgbClr val="000066"/>
                </a:solidFill>
                <a:latin typeface="Comic Sans MS" panose="030F0702030302020204" pitchFamily="66" charset="0"/>
              </a:rPr>
              <a:t> The </a:t>
            </a:r>
            <a:r>
              <a:rPr lang="en-US" sz="2400" b="1" dirty="0">
                <a:solidFill>
                  <a:srgbClr val="000066"/>
                </a:solidFill>
                <a:latin typeface="Comic Sans MS" panose="030F0702030302020204" pitchFamily="66" charset="0"/>
              </a:rPr>
              <a:t>quality of fresh fruit </a:t>
            </a:r>
            <a:r>
              <a:rPr lang="en-US" sz="2400" b="1" dirty="0" smtClean="0">
                <a:solidFill>
                  <a:srgbClr val="000066"/>
                </a:solidFill>
                <a:latin typeface="Comic Sans MS" panose="030F0702030302020204" pitchFamily="66" charset="0"/>
              </a:rPr>
              <a:t>mainly </a:t>
            </a:r>
          </a:p>
          <a:p>
            <a:pPr marL="0" indent="0">
              <a:spcBef>
                <a:spcPts val="1200"/>
              </a:spcBef>
              <a:spcAft>
                <a:spcPts val="0"/>
              </a:spcAft>
              <a:buSzPct val="150000"/>
              <a:buNone/>
            </a:pPr>
            <a:r>
              <a:rPr lang="en-US" sz="2400" b="1" dirty="0">
                <a:solidFill>
                  <a:srgbClr val="000066"/>
                </a:solidFill>
                <a:latin typeface="Comic Sans MS" panose="030F0702030302020204" pitchFamily="66" charset="0"/>
              </a:rPr>
              <a:t>d</a:t>
            </a:r>
            <a:r>
              <a:rPr lang="en-US" sz="2400" b="1" dirty="0" smtClean="0">
                <a:solidFill>
                  <a:srgbClr val="000066"/>
                </a:solidFill>
                <a:latin typeface="Comic Sans MS" panose="030F0702030302020204" pitchFamily="66" charset="0"/>
              </a:rPr>
              <a:t>epends </a:t>
            </a:r>
            <a:r>
              <a:rPr lang="en-US" sz="2400" b="1" dirty="0" smtClean="0">
                <a:solidFill>
                  <a:srgbClr val="000066"/>
                </a:solidFill>
                <a:latin typeface="Comic Sans MS" panose="030F0702030302020204" pitchFamily="66" charset="0"/>
              </a:rPr>
              <a:t>on </a:t>
            </a:r>
            <a:r>
              <a:rPr lang="en-US" sz="2400" b="1" dirty="0" smtClean="0">
                <a:solidFill>
                  <a:srgbClr val="000066"/>
                </a:solidFill>
                <a:latin typeface="Comic Sans MS" panose="030F0702030302020204" pitchFamily="66" charset="0"/>
              </a:rPr>
              <a:t>ripeness stage.</a:t>
            </a:r>
          </a:p>
        </p:txBody>
      </p:sp>
    </p:spTree>
    <p:extLst>
      <p:ext uri="{BB962C8B-B14F-4D97-AF65-F5344CB8AC3E}">
        <p14:creationId xmlns:p14="http://schemas.microsoft.com/office/powerpoint/2010/main" val="818924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left)">
                                      <p:cBhvr>
                                        <p:cTn id="4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506" y="5248388"/>
            <a:ext cx="2541493" cy="1609612"/>
          </a:xfrm>
          <a:prstGeom prst="rect">
            <a:avLst/>
          </a:prstGeom>
        </p:spPr>
      </p:pic>
      <p:sp>
        <p:nvSpPr>
          <p:cNvPr id="4" name="Segnaposto contenuto 3"/>
          <p:cNvSpPr>
            <a:spLocks noGrp="1"/>
          </p:cNvSpPr>
          <p:nvPr>
            <p:ph idx="1"/>
          </p:nvPr>
        </p:nvSpPr>
        <p:spPr>
          <a:xfrm>
            <a:off x="231820" y="115909"/>
            <a:ext cx="8796269" cy="6651939"/>
          </a:xfrm>
        </p:spPr>
        <p:txBody>
          <a:bodyPr anchor="t" anchorCtr="0">
            <a:noAutofit/>
          </a:bodyPr>
          <a:lstStyle/>
          <a:p>
            <a:pPr marL="0" indent="0">
              <a:spcBef>
                <a:spcPts val="3000"/>
              </a:spcBef>
              <a:spcAft>
                <a:spcPts val="0"/>
              </a:spcAft>
              <a:buSzPct val="150000"/>
              <a:buBlip>
                <a:blip r:embed="rId3"/>
              </a:buBlip>
            </a:pPr>
            <a:r>
              <a:rPr lang="en-US" sz="2800" b="1" dirty="0" smtClean="0">
                <a:solidFill>
                  <a:srgbClr val="000066"/>
                </a:solidFill>
                <a:latin typeface="Comic Sans MS" panose="030F0702030302020204" pitchFamily="66" charset="0"/>
              </a:rPr>
              <a:t> Fruit </a:t>
            </a:r>
            <a:r>
              <a:rPr lang="en-US" sz="2800" b="1" dirty="0">
                <a:solidFill>
                  <a:srgbClr val="000066"/>
                </a:solidFill>
                <a:latin typeface="Comic Sans MS" panose="030F0702030302020204" pitchFamily="66" charset="0"/>
              </a:rPr>
              <a:t>ripening is a complex process influenced by several factors. </a:t>
            </a:r>
            <a:endParaRPr lang="en-US" sz="2800" b="1" dirty="0" smtClean="0">
              <a:solidFill>
                <a:srgbClr val="000066"/>
              </a:solidFill>
              <a:latin typeface="Comic Sans MS" panose="030F0702030302020204" pitchFamily="66" charset="0"/>
            </a:endParaRPr>
          </a:p>
          <a:p>
            <a:pPr marL="0" indent="0">
              <a:spcBef>
                <a:spcPts val="3000"/>
              </a:spcBef>
              <a:spcAft>
                <a:spcPts val="0"/>
              </a:spcAft>
              <a:buSzPct val="150000"/>
              <a:buBlip>
                <a:blip r:embed="rId3"/>
              </a:buBlip>
            </a:pPr>
            <a:r>
              <a:rPr lang="en-US" sz="2800" b="1" dirty="0" smtClean="0">
                <a:solidFill>
                  <a:srgbClr val="000066"/>
                </a:solidFill>
                <a:latin typeface="Comic Sans MS" panose="030F0702030302020204" pitchFamily="66" charset="0"/>
              </a:rPr>
              <a:t> The </a:t>
            </a:r>
            <a:r>
              <a:rPr lang="en-US" sz="2800" b="1" dirty="0">
                <a:solidFill>
                  <a:srgbClr val="000066"/>
                </a:solidFill>
                <a:latin typeface="Comic Sans MS" panose="030F0702030302020204" pitchFamily="66" charset="0"/>
              </a:rPr>
              <a:t>changes in composition of sugars, organic acids and volatile compounds during ripening process play a key role in </a:t>
            </a:r>
            <a:r>
              <a:rPr lang="en-US" sz="2800" b="1" dirty="0" err="1">
                <a:solidFill>
                  <a:srgbClr val="000066"/>
                </a:solidFill>
                <a:latin typeface="Comic Sans MS" panose="030F0702030302020204" pitchFamily="66" charset="0"/>
              </a:rPr>
              <a:t>flavour</a:t>
            </a:r>
            <a:r>
              <a:rPr lang="en-US" sz="2800" b="1" dirty="0">
                <a:solidFill>
                  <a:srgbClr val="000066"/>
                </a:solidFill>
                <a:latin typeface="Comic Sans MS" panose="030F0702030302020204" pitchFamily="66" charset="0"/>
              </a:rPr>
              <a:t> development and can affect the chemical and sensorial characteristics of fruit (</a:t>
            </a:r>
            <a:r>
              <a:rPr lang="en-US" sz="2800" b="1" i="1" dirty="0">
                <a:solidFill>
                  <a:srgbClr val="000066"/>
                </a:solidFill>
                <a:latin typeface="Comic Sans MS" panose="030F0702030302020204" pitchFamily="66" charset="0"/>
              </a:rPr>
              <a:t>e.g.</a:t>
            </a:r>
            <a:r>
              <a:rPr lang="en-US" sz="2800" b="1" dirty="0">
                <a:solidFill>
                  <a:srgbClr val="000066"/>
                </a:solidFill>
                <a:latin typeface="Comic Sans MS" panose="030F0702030302020204" pitchFamily="66" charset="0"/>
              </a:rPr>
              <a:t>, pH, total acidity, microbial stability, sweetness</a:t>
            </a:r>
            <a:r>
              <a:rPr lang="en-US" sz="2800" b="1" dirty="0" smtClean="0">
                <a:solidFill>
                  <a:srgbClr val="000066"/>
                </a:solidFill>
                <a:latin typeface="Comic Sans MS" panose="030F0702030302020204" pitchFamily="66" charset="0"/>
              </a:rPr>
              <a:t>). </a:t>
            </a:r>
          </a:p>
          <a:p>
            <a:pPr marL="0" indent="0">
              <a:spcBef>
                <a:spcPts val="3000"/>
              </a:spcBef>
              <a:spcAft>
                <a:spcPts val="0"/>
              </a:spcAft>
              <a:buSzPct val="150000"/>
              <a:buBlip>
                <a:blip r:embed="rId3"/>
              </a:buBlip>
            </a:pPr>
            <a:r>
              <a:rPr lang="en-US" sz="2800" b="1" dirty="0" smtClean="0">
                <a:solidFill>
                  <a:srgbClr val="000066"/>
                </a:solidFill>
                <a:latin typeface="Comic Sans MS" panose="030F0702030302020204" pitchFamily="66" charset="0"/>
              </a:rPr>
              <a:t> For </a:t>
            </a:r>
            <a:r>
              <a:rPr lang="en-US" sz="2800" b="1" dirty="0">
                <a:solidFill>
                  <a:srgbClr val="000066"/>
                </a:solidFill>
                <a:latin typeface="Comic Sans MS" panose="030F0702030302020204" pitchFamily="66" charset="0"/>
              </a:rPr>
              <a:t>this reason, many studies were carried out to evaluate the effects of ripening stage on quality of fresh sweet </a:t>
            </a:r>
            <a:r>
              <a:rPr lang="en-US" sz="2800" b="1" dirty="0" smtClean="0">
                <a:solidFill>
                  <a:srgbClr val="000066"/>
                </a:solidFill>
                <a:latin typeface="Comic Sans MS" panose="030F0702030302020204" pitchFamily="66" charset="0"/>
              </a:rPr>
              <a:t>cherries.</a:t>
            </a:r>
          </a:p>
          <a:p>
            <a:pPr marL="0" indent="0">
              <a:spcBef>
                <a:spcPts val="3000"/>
              </a:spcBef>
              <a:spcAft>
                <a:spcPts val="0"/>
              </a:spcAft>
              <a:buSzPct val="150000"/>
              <a:buNone/>
            </a:pPr>
            <a:endParaRPr lang="en-US" sz="2800" b="1" dirty="0" smtClean="0">
              <a:solidFill>
                <a:srgbClr val="000066"/>
              </a:solidFill>
              <a:latin typeface="Comic Sans MS" panose="030F0702030302020204" pitchFamily="66" charset="0"/>
            </a:endParaRPr>
          </a:p>
        </p:txBody>
      </p:sp>
    </p:spTree>
    <p:extLst>
      <p:ext uri="{BB962C8B-B14F-4D97-AF65-F5344CB8AC3E}">
        <p14:creationId xmlns:p14="http://schemas.microsoft.com/office/powerpoint/2010/main" val="38974051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506" y="5248388"/>
            <a:ext cx="2541493" cy="1609612"/>
          </a:xfrm>
          <a:prstGeom prst="rect">
            <a:avLst/>
          </a:prstGeom>
        </p:spPr>
      </p:pic>
      <p:sp>
        <p:nvSpPr>
          <p:cNvPr id="4" name="Segnaposto contenuto 3"/>
          <p:cNvSpPr>
            <a:spLocks noGrp="1"/>
          </p:cNvSpPr>
          <p:nvPr>
            <p:ph idx="1"/>
          </p:nvPr>
        </p:nvSpPr>
        <p:spPr>
          <a:xfrm>
            <a:off x="463639" y="669701"/>
            <a:ext cx="8422783" cy="1880316"/>
          </a:xfrm>
        </p:spPr>
        <p:txBody>
          <a:bodyPr anchor="t" anchorCtr="0">
            <a:noAutofit/>
          </a:bodyPr>
          <a:lstStyle/>
          <a:p>
            <a:pPr marL="0" indent="0">
              <a:spcBef>
                <a:spcPts val="3000"/>
              </a:spcBef>
              <a:spcAft>
                <a:spcPts val="0"/>
              </a:spcAft>
              <a:buSzPct val="150000"/>
              <a:buBlip>
                <a:blip r:embed="rId3"/>
              </a:buBlip>
            </a:pPr>
            <a:r>
              <a:rPr lang="en-US" sz="2800" b="1" dirty="0" smtClean="0">
                <a:solidFill>
                  <a:srgbClr val="000066"/>
                </a:solidFill>
                <a:latin typeface="Comic Sans MS" panose="030F0702030302020204" pitchFamily="66" charset="0"/>
              </a:rPr>
              <a:t> Yet</a:t>
            </a:r>
            <a:r>
              <a:rPr lang="en-US" sz="2800" b="1" dirty="0">
                <a:solidFill>
                  <a:srgbClr val="000066"/>
                </a:solidFill>
                <a:latin typeface="Comic Sans MS" panose="030F0702030302020204" pitchFamily="66" charset="0"/>
              </a:rPr>
              <a:t>, scanty are the researches on the effects of ripening on processed sweet cherries. </a:t>
            </a:r>
            <a:endParaRPr lang="en-US" sz="2800" b="1" dirty="0" smtClean="0">
              <a:solidFill>
                <a:srgbClr val="000066"/>
              </a:solidFill>
              <a:latin typeface="Comic Sans MS" panose="030F0702030302020204" pitchFamily="66" charset="0"/>
            </a:endParaRPr>
          </a:p>
          <a:p>
            <a:pPr marL="0" indent="0">
              <a:spcBef>
                <a:spcPts val="3000"/>
              </a:spcBef>
              <a:spcAft>
                <a:spcPts val="0"/>
              </a:spcAft>
              <a:buSzPct val="150000"/>
              <a:buNone/>
            </a:pPr>
            <a:endParaRPr lang="en-US" sz="2800" b="1" dirty="0" smtClean="0">
              <a:solidFill>
                <a:srgbClr val="000066"/>
              </a:solidFill>
              <a:latin typeface="Comic Sans MS" panose="030F0702030302020204" pitchFamily="66" charset="0"/>
            </a:endParaRPr>
          </a:p>
        </p:txBody>
      </p:sp>
      <p:sp>
        <p:nvSpPr>
          <p:cNvPr id="3" name="Rettangolo 2"/>
          <p:cNvSpPr/>
          <p:nvPr/>
        </p:nvSpPr>
        <p:spPr>
          <a:xfrm>
            <a:off x="463638" y="2940064"/>
            <a:ext cx="8268237" cy="2246769"/>
          </a:xfrm>
          <a:prstGeom prst="rect">
            <a:avLst/>
          </a:prstGeom>
        </p:spPr>
        <p:txBody>
          <a:bodyPr wrap="square">
            <a:spAutoFit/>
          </a:bodyPr>
          <a:lstStyle/>
          <a:p>
            <a:pPr>
              <a:spcBef>
                <a:spcPts val="1800"/>
              </a:spcBef>
              <a:buSzPct val="150000"/>
              <a:buBlip>
                <a:blip r:embed="rId3"/>
              </a:buBlip>
            </a:pPr>
            <a:r>
              <a:rPr lang="en-US" sz="2800" b="1" dirty="0" smtClean="0">
                <a:solidFill>
                  <a:srgbClr val="000066"/>
                </a:solidFill>
                <a:latin typeface="Comic Sans MS" panose="030F0702030302020204" pitchFamily="66" charset="0"/>
              </a:rPr>
              <a:t> This </a:t>
            </a:r>
            <a:r>
              <a:rPr lang="en-US" sz="2800" b="1" dirty="0">
                <a:solidFill>
                  <a:srgbClr val="000066"/>
                </a:solidFill>
                <a:latin typeface="Comic Sans MS" panose="030F0702030302020204" pitchFamily="66" charset="0"/>
              </a:rPr>
              <a:t>subject is very important because of the significant chemical, physical and nutritional changes occurring during ripening that could make the standardization of the final product very difficult. </a:t>
            </a:r>
          </a:p>
        </p:txBody>
      </p:sp>
    </p:spTree>
    <p:extLst>
      <p:ext uri="{BB962C8B-B14F-4D97-AF65-F5344CB8AC3E}">
        <p14:creationId xmlns:p14="http://schemas.microsoft.com/office/powerpoint/2010/main" val="38878326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Personalizzato 2">
      <a:dk1>
        <a:sysClr val="windowText" lastClr="000000"/>
      </a:dk1>
      <a:lt1>
        <a:sysClr val="window" lastClr="FFFFFF"/>
      </a:lt1>
      <a:dk2>
        <a:srgbClr val="454551"/>
      </a:dk2>
      <a:lt2>
        <a:srgbClr val="D8D9DC"/>
      </a:lt2>
      <a:accent1>
        <a:srgbClr val="E32D91"/>
      </a:accent1>
      <a:accent2>
        <a:srgbClr val="FF0000"/>
      </a:accent2>
      <a:accent3>
        <a:srgbClr val="4EA6DC"/>
      </a:accent3>
      <a:accent4>
        <a:srgbClr val="4775E7"/>
      </a:accent4>
      <a:accent5>
        <a:srgbClr val="8971E1"/>
      </a:accent5>
      <a:accent6>
        <a:srgbClr val="C00000"/>
      </a:accent6>
      <a:hlink>
        <a:srgbClr val="6B9F25"/>
      </a:hlink>
      <a:folHlink>
        <a:srgbClr val="8C8C8C"/>
      </a:folHlink>
    </a:clrScheme>
    <a:fontScheme name="Celestial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TC103457452[[fn=Celestiale]]</Template>
  <TotalTime>6411</TotalTime>
  <Words>1563</Words>
  <Application>Microsoft Office PowerPoint</Application>
  <PresentationFormat>Presentazione su schermo (4:3)</PresentationFormat>
  <Paragraphs>120</Paragraphs>
  <Slides>25</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25</vt:i4>
      </vt:variant>
    </vt:vector>
  </HeadingPairs>
  <TitlesOfParts>
    <vt:vector size="35" baseType="lpstr">
      <vt:lpstr>Batang</vt:lpstr>
      <vt:lpstr>MS PGothic</vt:lpstr>
      <vt:lpstr>Arial</vt:lpstr>
      <vt:lpstr>Calibri</vt:lpstr>
      <vt:lpstr>Calibri Light</vt:lpstr>
      <vt:lpstr>Comic Sans MS</vt:lpstr>
      <vt:lpstr>David</vt:lpstr>
      <vt:lpstr>Times New Roman</vt:lpstr>
      <vt:lpstr>Wingdings</vt:lpstr>
      <vt:lpstr>Celestiale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Teresa De Pilli</dc:creator>
  <cp:lastModifiedBy>ASUS</cp:lastModifiedBy>
  <cp:revision>81</cp:revision>
  <dcterms:created xsi:type="dcterms:W3CDTF">2014-07-06T09:34:41Z</dcterms:created>
  <dcterms:modified xsi:type="dcterms:W3CDTF">2014-07-21T19:55:47Z</dcterms:modified>
</cp:coreProperties>
</file>