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handoutMasterIdLst>
    <p:handoutMasterId r:id="rId26"/>
  </p:handoutMasterIdLst>
  <p:sldIdLst>
    <p:sldId id="256" r:id="rId2"/>
    <p:sldId id="257" r:id="rId3"/>
    <p:sldId id="259" r:id="rId4"/>
    <p:sldId id="258" r:id="rId5"/>
    <p:sldId id="260" r:id="rId6"/>
    <p:sldId id="261" r:id="rId7"/>
    <p:sldId id="275" r:id="rId8"/>
    <p:sldId id="264" r:id="rId9"/>
    <p:sldId id="262" r:id="rId10"/>
    <p:sldId id="263" r:id="rId11"/>
    <p:sldId id="276" r:id="rId12"/>
    <p:sldId id="279" r:id="rId13"/>
    <p:sldId id="277" r:id="rId14"/>
    <p:sldId id="280" r:id="rId15"/>
    <p:sldId id="265" r:id="rId16"/>
    <p:sldId id="266" r:id="rId17"/>
    <p:sldId id="268" r:id="rId18"/>
    <p:sldId id="269" r:id="rId19"/>
    <p:sldId id="273" r:id="rId20"/>
    <p:sldId id="274" r:id="rId21"/>
    <p:sldId id="270" r:id="rId22"/>
    <p:sldId id="272" r:id="rId23"/>
    <p:sldId id="267" r:id="rId24"/>
    <p:sldId id="281" r:id="rId25"/>
  </p:sldIdLst>
  <p:sldSz cx="12192000" cy="6858000"/>
  <p:notesSz cx="6858000" cy="952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779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779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D77E5-0309-430C-A402-558F2C56E563}" type="datetimeFigureOut">
              <a:rPr lang="en-IN" smtClean="0"/>
              <a:t>29-09-2015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047097"/>
            <a:ext cx="2971800" cy="4779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047097"/>
            <a:ext cx="2971800" cy="4779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7375F-8AB1-45E0-8ED0-CB861ADE8A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5674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ADD8-B9D5-43C0-A098-2AF47F97AB80}" type="datetimeFigureOut">
              <a:rPr lang="en-IN" smtClean="0"/>
              <a:t>29-09-2015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47E5-D349-4EC5-AD05-3A51AAC734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934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ADD8-B9D5-43C0-A098-2AF47F97AB80}" type="datetimeFigureOut">
              <a:rPr lang="en-IN" smtClean="0"/>
              <a:t>29-09-2015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47E5-D349-4EC5-AD05-3A51AAC734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524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ADD8-B9D5-43C0-A098-2AF47F97AB80}" type="datetimeFigureOut">
              <a:rPr lang="en-IN" smtClean="0"/>
              <a:t>29-09-2015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47E5-D349-4EC5-AD05-3A51AAC734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825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ADD8-B9D5-43C0-A098-2AF47F97AB80}" type="datetimeFigureOut">
              <a:rPr lang="en-IN" smtClean="0"/>
              <a:t>29-09-2015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47E5-D349-4EC5-AD05-3A51AAC734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610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ADD8-B9D5-43C0-A098-2AF47F97AB80}" type="datetimeFigureOut">
              <a:rPr lang="en-IN" smtClean="0"/>
              <a:t>29-09-2015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47E5-D349-4EC5-AD05-3A51AAC734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37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ADD8-B9D5-43C0-A098-2AF47F97AB80}" type="datetimeFigureOut">
              <a:rPr lang="en-IN" smtClean="0"/>
              <a:t>29-09-2015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47E5-D349-4EC5-AD05-3A51AAC734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363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ADD8-B9D5-43C0-A098-2AF47F97AB80}" type="datetimeFigureOut">
              <a:rPr lang="en-IN" smtClean="0"/>
              <a:t>29-09-2015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47E5-D349-4EC5-AD05-3A51AAC734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92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ADD8-B9D5-43C0-A098-2AF47F97AB80}" type="datetimeFigureOut">
              <a:rPr lang="en-IN" smtClean="0"/>
              <a:t>29-09-2015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47E5-D349-4EC5-AD05-3A51AAC734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242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ADD8-B9D5-43C0-A098-2AF47F97AB80}" type="datetimeFigureOut">
              <a:rPr lang="en-IN" smtClean="0"/>
              <a:t>29-09-2015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47E5-D349-4EC5-AD05-3A51AAC734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659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ADD8-B9D5-43C0-A098-2AF47F97AB80}" type="datetimeFigureOut">
              <a:rPr lang="en-IN" smtClean="0"/>
              <a:t>29-09-2015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47E5-D349-4EC5-AD05-3A51AAC734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92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ADD8-B9D5-43C0-A098-2AF47F97AB80}" type="datetimeFigureOut">
              <a:rPr lang="en-IN" smtClean="0"/>
              <a:t>29-09-2015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47E5-D349-4EC5-AD05-3A51AAC734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120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7ADD8-B9D5-43C0-A098-2AF47F97AB80}" type="datetimeFigureOut">
              <a:rPr lang="en-IN" smtClean="0"/>
              <a:t>29-09-2015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C47E5-D349-4EC5-AD05-3A51AAC734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988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Surgical Ovarian Ablation in premenopausal , ER positive breast carcinoma patients in rural India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n-IN" dirty="0" smtClean="0"/>
          </a:p>
          <a:p>
            <a:endParaRPr lang="en-IN" sz="4400" dirty="0"/>
          </a:p>
          <a:p>
            <a:r>
              <a:rPr lang="en-IN" sz="9600" dirty="0" smtClean="0"/>
              <a:t>Dr T B </a:t>
            </a:r>
            <a:r>
              <a:rPr lang="en-IN" sz="9600" dirty="0" err="1" smtClean="0"/>
              <a:t>Culas</a:t>
            </a:r>
            <a:endParaRPr lang="en-IN" sz="9600" dirty="0" smtClean="0"/>
          </a:p>
          <a:p>
            <a:r>
              <a:rPr lang="en-IN" sz="9600" dirty="0" smtClean="0"/>
              <a:t>Professor of Surgery</a:t>
            </a:r>
          </a:p>
          <a:p>
            <a:r>
              <a:rPr lang="en-IN" sz="9600" dirty="0" smtClean="0"/>
              <a:t>Government Medical College</a:t>
            </a:r>
          </a:p>
          <a:p>
            <a:r>
              <a:rPr lang="en-IN" sz="9600" dirty="0" smtClean="0"/>
              <a:t>Palakkad , Kerala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286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       Side effects of surgical OA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253" y="219656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Coronary Heart Disease </a:t>
            </a:r>
          </a:p>
          <a:p>
            <a:pPr marL="0" indent="0">
              <a:buNone/>
            </a:pPr>
            <a:r>
              <a:rPr lang="en-IN" sz="2000" dirty="0" smtClean="0"/>
              <a:t>Nurses’ Health Study : HR 1.28 ; 95 %CI 1.00 -1.64</a:t>
            </a:r>
          </a:p>
          <a:p>
            <a:pPr marL="0" indent="0">
              <a:buNone/>
            </a:pPr>
            <a:r>
              <a:rPr lang="en-IN" dirty="0" smtClean="0"/>
              <a:t>Death from all causes </a:t>
            </a:r>
          </a:p>
          <a:p>
            <a:pPr marL="0" indent="0">
              <a:buNone/>
            </a:pPr>
            <a:r>
              <a:rPr lang="en-IN" sz="2000" dirty="0" smtClean="0"/>
              <a:t>HR 1.12 : 95% CI 1.03 – 1.21</a:t>
            </a:r>
            <a:endParaRPr lang="en-IN" sz="2000" dirty="0"/>
          </a:p>
          <a:p>
            <a:pPr marL="0" indent="0">
              <a:buNone/>
            </a:pPr>
            <a:r>
              <a:rPr lang="en-IN" dirty="0" smtClean="0"/>
              <a:t>Death from Lung Cancer</a:t>
            </a:r>
          </a:p>
          <a:p>
            <a:pPr marL="0" indent="0">
              <a:buNone/>
            </a:pPr>
            <a:r>
              <a:rPr lang="en-IN" sz="2000" dirty="0" smtClean="0"/>
              <a:t>HR 1.13; 95% CI 1.02 -1.68</a:t>
            </a:r>
          </a:p>
          <a:p>
            <a:pPr marL="0" indent="0">
              <a:buNone/>
            </a:pPr>
            <a:r>
              <a:rPr lang="en-IN" dirty="0" smtClean="0"/>
              <a:t>Dementia</a:t>
            </a:r>
          </a:p>
          <a:p>
            <a:pPr marL="0" indent="0">
              <a:buNone/>
            </a:pPr>
            <a:r>
              <a:rPr lang="en-IN" sz="2000" dirty="0" smtClean="0"/>
              <a:t>76 of 813 ( 9.3 %)</a:t>
            </a:r>
          </a:p>
          <a:p>
            <a:pPr marL="0" indent="0">
              <a:buNone/>
            </a:pPr>
            <a:r>
              <a:rPr lang="en-IN" dirty="0" smtClean="0"/>
              <a:t>Osteoporosis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0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883034"/>
              </p:ext>
            </p:extLst>
          </p:nvPr>
        </p:nvGraphicFramePr>
        <p:xfrm>
          <a:off x="2372263" y="77638"/>
          <a:ext cx="5920477" cy="6927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Acrobat Document" r:id="rId3" imgW="4533723" imgH="6050248" progId="AcroExch.Document.11">
                  <p:embed/>
                </p:oleObj>
              </mc:Choice>
              <mc:Fallback>
                <p:oleObj name="Acrobat Document" r:id="rId3" imgW="4533723" imgH="6050248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72263" y="77638"/>
                        <a:ext cx="5920477" cy="69270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514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               450 cases (Jan 2010-Dec 2012)</a:t>
            </a:r>
            <a:br>
              <a:rPr lang="en-IN" dirty="0" smtClean="0"/>
            </a:br>
            <a:r>
              <a:rPr lang="en-IN" dirty="0"/>
              <a:t> </a:t>
            </a:r>
            <a:r>
              <a:rPr lang="en-IN" dirty="0" smtClean="0"/>
              <a:t>                                 </a:t>
            </a:r>
            <a:r>
              <a:rPr lang="en-IN" sz="2000" dirty="0" smtClean="0"/>
              <a:t>WJSO   2014:12 ; 120</a:t>
            </a:r>
            <a:endParaRPr lang="en-IN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Mean age at diagnosis                          50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Premenopausal  ER +</a:t>
            </a:r>
            <a:r>
              <a:rPr lang="en-IN" dirty="0" err="1" smtClean="0"/>
              <a:t>ve</a:t>
            </a:r>
            <a:r>
              <a:rPr lang="en-IN" dirty="0" smtClean="0"/>
              <a:t>                         56.1 %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Premenopausal  PR +</a:t>
            </a:r>
            <a:r>
              <a:rPr lang="en-IN" dirty="0" err="1" smtClean="0"/>
              <a:t>ve</a:t>
            </a:r>
            <a:r>
              <a:rPr lang="en-IN" dirty="0" smtClean="0"/>
              <a:t>                         47.7%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07990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759006"/>
              </p:ext>
            </p:extLst>
          </p:nvPr>
        </p:nvGraphicFramePr>
        <p:xfrm>
          <a:off x="3398808" y="0"/>
          <a:ext cx="5490952" cy="6475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Acrobat Document" r:id="rId3" imgW="4533723" imgH="6027223" progId="AcroExch.Document.11">
                  <p:embed/>
                </p:oleObj>
              </mc:Choice>
              <mc:Fallback>
                <p:oleObj name="Acrobat Document" r:id="rId3" imgW="4533723" imgH="6027223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98808" y="0"/>
                        <a:ext cx="5490952" cy="6475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3736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 266 cases (Apr 2009 – Jun 2010 )</a:t>
            </a: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                             </a:t>
            </a:r>
            <a:r>
              <a:rPr lang="en-IN" sz="2400" dirty="0" err="1" smtClean="0"/>
              <a:t>Ind</a:t>
            </a:r>
            <a:r>
              <a:rPr lang="en-IN" sz="2400" dirty="0" smtClean="0"/>
              <a:t> J </a:t>
            </a:r>
            <a:r>
              <a:rPr lang="en-IN" sz="2400" dirty="0" err="1" smtClean="0"/>
              <a:t>surg</a:t>
            </a:r>
            <a:r>
              <a:rPr lang="en-IN" sz="2400" dirty="0" smtClean="0"/>
              <a:t> </a:t>
            </a:r>
            <a:r>
              <a:rPr lang="en-IN" sz="2400" dirty="0" err="1" smtClean="0"/>
              <a:t>Oncol</a:t>
            </a:r>
            <a:r>
              <a:rPr lang="en-IN" sz="2400" dirty="0" smtClean="0"/>
              <a:t> 2015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 </a:t>
            </a: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Mean age at presentation                           50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Premenopausal                                              48.9 %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ER +</a:t>
            </a:r>
            <a:r>
              <a:rPr lang="en-IN" dirty="0" err="1" smtClean="0"/>
              <a:t>ve</a:t>
            </a:r>
            <a:r>
              <a:rPr lang="en-IN" dirty="0" smtClean="0"/>
              <a:t>  patients                                               53.14 %</a:t>
            </a:r>
            <a:endParaRPr lang="en-IN" dirty="0"/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62815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Our experience in Kerala (South India)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4  female patients    from        2007 to  2010</a:t>
            </a:r>
          </a:p>
          <a:p>
            <a:pPr marL="0" indent="0">
              <a:buNone/>
            </a:pPr>
            <a:r>
              <a:rPr lang="en-IN" dirty="0" smtClean="0"/>
              <a:t>Age                                         35  - 44 </a:t>
            </a:r>
            <a:r>
              <a:rPr lang="en-IN" dirty="0" err="1" smtClean="0"/>
              <a:t>yrs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Stage                                      LABC</a:t>
            </a:r>
          </a:p>
          <a:p>
            <a:pPr marL="0" indent="0">
              <a:buNone/>
            </a:pPr>
            <a:r>
              <a:rPr lang="en-IN" dirty="0" smtClean="0"/>
              <a:t>Core Biopsy                           Infiltrating duct carcinoma</a:t>
            </a:r>
          </a:p>
          <a:p>
            <a:pPr marL="0" indent="0">
              <a:buNone/>
            </a:pPr>
            <a:r>
              <a:rPr lang="en-IN" dirty="0" smtClean="0"/>
              <a:t>ER receptor                            positive</a:t>
            </a:r>
          </a:p>
          <a:p>
            <a:pPr marL="0" indent="0">
              <a:buNone/>
            </a:pPr>
            <a:r>
              <a:rPr lang="en-IN" dirty="0" smtClean="0"/>
              <a:t>Refused Chemotherapy </a:t>
            </a:r>
          </a:p>
          <a:p>
            <a:pPr marL="0" indent="0">
              <a:buNone/>
            </a:pPr>
            <a:r>
              <a:rPr lang="en-IN" dirty="0" smtClean="0"/>
              <a:t>Completed their families</a:t>
            </a:r>
          </a:p>
          <a:p>
            <a:pPr marL="0" indent="0">
              <a:buNone/>
            </a:pPr>
            <a:r>
              <a:rPr lang="en-IN" dirty="0" smtClean="0"/>
              <a:t>   were offered surgical ovarian ablation (lap /open) with MRM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6610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Follow up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err="1" smtClean="0"/>
              <a:t>Upto</a:t>
            </a:r>
            <a:r>
              <a:rPr lang="en-IN" dirty="0" smtClean="0"/>
              <a:t> 2015</a:t>
            </a:r>
          </a:p>
          <a:p>
            <a:r>
              <a:rPr lang="en-IN" dirty="0" smtClean="0"/>
              <a:t>1 patient lost to follow up</a:t>
            </a:r>
          </a:p>
          <a:p>
            <a:r>
              <a:rPr lang="en-IN" dirty="0" smtClean="0"/>
              <a:t>Other three patients doing well</a:t>
            </a:r>
          </a:p>
          <a:p>
            <a:r>
              <a:rPr lang="en-IN" dirty="0" smtClean="0"/>
              <a:t>Were put on AI 2 years &amp; Tamoxifen 3 years</a:t>
            </a:r>
          </a:p>
          <a:p>
            <a:r>
              <a:rPr lang="en-IN" dirty="0" smtClean="0"/>
              <a:t>Review with CBE ,USG </a:t>
            </a:r>
            <a:r>
              <a:rPr lang="en-IN" dirty="0" err="1" smtClean="0"/>
              <a:t>Abd</a:t>
            </a:r>
            <a:r>
              <a:rPr lang="en-IN" dirty="0" smtClean="0"/>
              <a:t> , </a:t>
            </a:r>
            <a:r>
              <a:rPr lang="en-IN" dirty="0" err="1" smtClean="0"/>
              <a:t>Estradiol</a:t>
            </a:r>
            <a:r>
              <a:rPr lang="en-IN" dirty="0" smtClean="0"/>
              <a:t> levels , Bone Scan (</a:t>
            </a:r>
            <a:r>
              <a:rPr lang="en-IN" smtClean="0"/>
              <a:t>2-3 yearly 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8105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ASCO  Guidelines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OA </a:t>
            </a:r>
            <a:r>
              <a:rPr lang="en-IN" dirty="0"/>
              <a:t>alone is not recommended as an alternative to any other form of systemic therapy, </a:t>
            </a:r>
            <a:r>
              <a:rPr lang="en-IN" u="sng" dirty="0"/>
              <a:t>except </a:t>
            </a:r>
            <a:r>
              <a:rPr lang="en-IN" dirty="0"/>
              <a:t>in the specific case of patients who are candidates for other forms of systemic therapy but who, for some reason, will not receive any other systemic therapy (</a:t>
            </a:r>
            <a:r>
              <a:rPr lang="en-IN" dirty="0" err="1"/>
              <a:t>eg</a:t>
            </a:r>
            <a:r>
              <a:rPr lang="en-IN" dirty="0"/>
              <a:t>, patients who cannot tolerate other forms of systemic therapy or </a:t>
            </a:r>
            <a:r>
              <a:rPr lang="en-IN" u="sng" dirty="0"/>
              <a:t>patients who choose no other form of systemic therapy); </a:t>
            </a:r>
          </a:p>
        </p:txBody>
      </p:sp>
    </p:spTree>
    <p:extLst>
      <p:ext uri="{BB962C8B-B14F-4D97-AF65-F5344CB8AC3E}">
        <p14:creationId xmlns:p14="http://schemas.microsoft.com/office/powerpoint/2010/main" val="2727331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CCO Guidelines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/>
              <a:t>Cancer Care Ontario. Adjuvant Ovarian Ablation (OA) in the Treatment of Premenopausal Women with Early Stage Invasive Breast Cancer. (</a:t>
            </a:r>
            <a:r>
              <a:rPr lang="en-IN" b="1" dirty="0" err="1"/>
              <a:t>Eisen</a:t>
            </a:r>
            <a:r>
              <a:rPr lang="en-IN" b="1" dirty="0"/>
              <a:t>) </a:t>
            </a:r>
            <a:r>
              <a:rPr lang="en-IN" b="1" dirty="0" smtClean="0"/>
              <a:t>2010</a:t>
            </a:r>
          </a:p>
          <a:p>
            <a:pPr marL="0" indent="0">
              <a:buNone/>
            </a:pPr>
            <a:r>
              <a:rPr lang="en-IN" dirty="0" smtClean="0"/>
              <a:t>There </a:t>
            </a:r>
            <a:r>
              <a:rPr lang="en-IN" dirty="0"/>
              <a:t>is no available evidence on which to base a recommendation regarding which specific form of OA (surgical oophorectomy, ovarian irradiation, or medical suppression) should be preferred.”</a:t>
            </a:r>
            <a:endParaRPr lang="en-IN" b="1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4485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American College of Obstetricians and </a:t>
            </a:r>
            <a:r>
              <a:rPr lang="en-IN" b="1" dirty="0" err="1"/>
              <a:t>Gynecologists</a:t>
            </a:r>
            <a:r>
              <a:rPr lang="en-IN" b="1" dirty="0"/>
              <a:t>. Elective and risk-reducing </a:t>
            </a:r>
            <a:r>
              <a:rPr lang="en-IN" b="1" dirty="0" err="1"/>
              <a:t>salpingo</a:t>
            </a:r>
            <a:r>
              <a:rPr lang="en-IN" b="1" dirty="0"/>
              <a:t>-oophorectomy. 2008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“</a:t>
            </a:r>
            <a:r>
              <a:rPr lang="en-IN" dirty="0" err="1" smtClean="0"/>
              <a:t>Salpingo</a:t>
            </a:r>
            <a:r>
              <a:rPr lang="en-IN" dirty="0" smtClean="0"/>
              <a:t>-oophorectomy may be indicated for breast cancer survivors who have a high risk of ovarian cancer.....Those women with breast cancer who are identified with a</a:t>
            </a:r>
            <a:r>
              <a:rPr lang="en-IN" i="1" dirty="0" smtClean="0"/>
              <a:t>BRCA1</a:t>
            </a:r>
            <a:r>
              <a:rPr lang="en-IN" dirty="0" smtClean="0"/>
              <a:t> or </a:t>
            </a:r>
            <a:r>
              <a:rPr lang="en-IN" i="1" dirty="0" smtClean="0"/>
              <a:t>BRCA2</a:t>
            </a:r>
            <a:r>
              <a:rPr lang="en-IN" dirty="0" smtClean="0"/>
              <a:t> mutation have a 20-50% lifetime risk of ovarian cancer and a 40-60% risk of developing a second breast cancer.”</a:t>
            </a:r>
            <a:endParaRPr lang="en-IN" dirty="0"/>
          </a:p>
          <a:p>
            <a:r>
              <a:rPr lang="en-IN" dirty="0" smtClean="0"/>
              <a:t>“ </a:t>
            </a:r>
            <a:r>
              <a:rPr lang="en-IN" dirty="0" err="1"/>
              <a:t>Salpingo</a:t>
            </a:r>
            <a:r>
              <a:rPr lang="en-IN" dirty="0"/>
              <a:t>-oophorectomy appears to be </a:t>
            </a:r>
            <a:r>
              <a:rPr lang="en-IN" u="sng" dirty="0"/>
              <a:t>more effective than tamoxifen alone </a:t>
            </a:r>
            <a:r>
              <a:rPr lang="en-IN" dirty="0"/>
              <a:t>as adjuvant therapy in </a:t>
            </a:r>
            <a:r>
              <a:rPr lang="en-IN" dirty="0" smtClean="0"/>
              <a:t>premenopausal </a:t>
            </a:r>
            <a:r>
              <a:rPr lang="en-IN" dirty="0"/>
              <a:t>women with </a:t>
            </a:r>
            <a:r>
              <a:rPr lang="en-IN" dirty="0" smtClean="0"/>
              <a:t>hormone-sensitive </a:t>
            </a:r>
            <a:r>
              <a:rPr lang="en-IN" dirty="0"/>
              <a:t>breast cancer. 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151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      Breast Cancer : Surgery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dirty="0" smtClean="0"/>
              <a:t>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Surgeons were treating breast cancer since the days of  Hippocrates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 In 1896 , George </a:t>
            </a:r>
            <a:r>
              <a:rPr lang="en-IN" dirty="0" err="1" smtClean="0"/>
              <a:t>Beatson</a:t>
            </a:r>
            <a:r>
              <a:rPr lang="en-IN" dirty="0" smtClean="0"/>
              <a:t> reported six cases of breast cancer treated with surgical ovarian </a:t>
            </a:r>
          </a:p>
          <a:p>
            <a:pPr marL="0" indent="0">
              <a:buNone/>
            </a:pPr>
            <a:r>
              <a:rPr lang="en-IN" dirty="0" smtClean="0"/>
              <a:t>ablation with a favourable response in  two cases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In 1950, Charles Huggins described surgical adrenalectomy as a second line of line therapy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In 1968, Elwood Jenson found the </a:t>
            </a:r>
            <a:r>
              <a:rPr lang="en-IN" dirty="0" err="1" smtClean="0"/>
              <a:t>estrogen</a:t>
            </a:r>
            <a:r>
              <a:rPr lang="en-IN" dirty="0" smtClean="0"/>
              <a:t> receptor . Breast cancer cells</a:t>
            </a:r>
          </a:p>
          <a:p>
            <a:pPr marL="0" indent="0">
              <a:buNone/>
            </a:pPr>
            <a:r>
              <a:rPr lang="en-IN" dirty="0"/>
              <a:t>w</a:t>
            </a:r>
            <a:r>
              <a:rPr lang="en-IN" dirty="0" smtClean="0"/>
              <a:t>ere divided into “ER –positive” and “ER negative” depending on their levels of expression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err="1" smtClean="0"/>
              <a:t>Beatson</a:t>
            </a:r>
            <a:r>
              <a:rPr lang="en-IN" dirty="0" smtClean="0"/>
              <a:t> response riddle seemed to have been solved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272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/>
              <a:t>American College of Obstetricians and </a:t>
            </a:r>
            <a:r>
              <a:rPr lang="en-IN" sz="2800" b="1" dirty="0" err="1"/>
              <a:t>Gynecologists</a:t>
            </a:r>
            <a:r>
              <a:rPr lang="en-IN" sz="2800" b="1" dirty="0"/>
              <a:t>. Elective and risk-reducing </a:t>
            </a:r>
            <a:r>
              <a:rPr lang="en-IN" sz="2800" b="1" dirty="0" err="1"/>
              <a:t>salpingo</a:t>
            </a:r>
            <a:r>
              <a:rPr lang="en-IN" sz="2800" b="1" dirty="0"/>
              <a:t>-oophorectomy. 2008</a:t>
            </a:r>
            <a:r>
              <a:rPr lang="en-IN" sz="2800" dirty="0"/>
              <a:t/>
            </a:r>
            <a:br>
              <a:rPr lang="en-IN" sz="2800" dirty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Premenopausal </a:t>
            </a:r>
            <a:r>
              <a:rPr lang="en-IN" dirty="0"/>
              <a:t>women taking aromatase inhibitors for breast cancer need concurrent suppression of ovarian function, and </a:t>
            </a:r>
            <a:r>
              <a:rPr lang="en-IN" dirty="0" err="1"/>
              <a:t>salpingo</a:t>
            </a:r>
            <a:r>
              <a:rPr lang="en-IN" dirty="0"/>
              <a:t>-oophorectomy may be a cost-effective alternative to long-term ovarian suppression using gonadotropin-releasing (GnRH) agonists</a:t>
            </a:r>
          </a:p>
        </p:txBody>
      </p:sp>
    </p:spTree>
    <p:extLst>
      <p:ext uri="{BB962C8B-B14F-4D97-AF65-F5344CB8AC3E}">
        <p14:creationId xmlns:p14="http://schemas.microsoft.com/office/powerpoint/2010/main" val="1888251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/>
              <a:t>National </a:t>
            </a:r>
            <a:r>
              <a:rPr lang="en-IN" sz="3200" b="1" dirty="0" err="1"/>
              <a:t>Instititue</a:t>
            </a:r>
            <a:r>
              <a:rPr lang="en-IN" sz="3200" b="1" dirty="0"/>
              <a:t> for Health and Clinical Excellence. (National Collaborating Centre for Cancer). Early and locally advanced breast cancer. 2009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r>
              <a:rPr lang="en-IN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Offer adjuvant ovarian ablation/suppression in addition to tamoxifen to premenopausal women with ER-positive early invasive breast cancer who have been offered chemotherapy but have chosen not to have it.”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5144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Association of Breast Surgery at BASO. Surgical guidelines for the management of breast cancer. 2009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endParaRPr lang="en-IN" smtClean="0"/>
          </a:p>
          <a:p>
            <a:pPr marL="0" indent="0">
              <a:buNone/>
            </a:pPr>
            <a:r>
              <a:rPr lang="en-IN" smtClean="0"/>
              <a:t>A </a:t>
            </a:r>
            <a:r>
              <a:rPr lang="en-IN" dirty="0"/>
              <a:t>decision whether or not to use endocrine therapy should be based on an assessment of the absolute benefit and the risks or side effects of treatment. </a:t>
            </a:r>
            <a:r>
              <a:rPr lang="en-IN" u="sng" dirty="0"/>
              <a:t>Treatment regimes should be described in local protocols.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0208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Rural India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Access to tertiary centres is difficult</a:t>
            </a:r>
          </a:p>
          <a:p>
            <a:r>
              <a:rPr lang="en-IN" dirty="0" smtClean="0"/>
              <a:t>Cost of treatment is may be unaffordable even in state run hospitals</a:t>
            </a:r>
          </a:p>
          <a:p>
            <a:r>
              <a:rPr lang="en-IN" dirty="0" smtClean="0"/>
              <a:t>Compliance to treatment is poor</a:t>
            </a:r>
          </a:p>
          <a:p>
            <a:r>
              <a:rPr lang="en-IN" dirty="0" smtClean="0"/>
              <a:t>Follow up – a major problem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8063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                    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In rural India , premenopausal women who are ER +</a:t>
            </a:r>
            <a:r>
              <a:rPr lang="en-IN" dirty="0" err="1" smtClean="0"/>
              <a:t>ve</a:t>
            </a:r>
            <a:r>
              <a:rPr lang="en-IN" dirty="0" smtClean="0"/>
              <a:t> , have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completed their families and who refuse chemotherapy should be</a:t>
            </a: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smtClean="0"/>
              <a:t>be </a:t>
            </a:r>
            <a:r>
              <a:rPr lang="en-IN" dirty="0" smtClean="0"/>
              <a:t>offered Surgical </a:t>
            </a:r>
            <a:r>
              <a:rPr lang="en-IN" smtClean="0"/>
              <a:t>Ovarian Ablation.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026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  Breast Cancer : Tamoxifen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1962 : ICI filed a patent for a birth control pill ,Tamoxifen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err="1" smtClean="0"/>
              <a:t>Estrogen</a:t>
            </a:r>
            <a:r>
              <a:rPr lang="en-IN" dirty="0" smtClean="0"/>
              <a:t> antagonist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 Moya Cole launched a trial at Christie on women with advanced breast                     cancers . 10 /46 had almost a complete remission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Tamoxifen had come to stay in the management of BC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9446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         Breast Cancer: Combination chemotherapy 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In 1972 Gianni </a:t>
            </a:r>
            <a:r>
              <a:rPr lang="en-IN" dirty="0" err="1" smtClean="0"/>
              <a:t>Bonnadonna</a:t>
            </a:r>
            <a:r>
              <a:rPr lang="en-IN" dirty="0" smtClean="0"/>
              <a:t> and Umberto Veronesi launched the 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NCI trial for chemotherapy after surgery in Milan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 The regimen was called  CMF .  In I975 , </a:t>
            </a:r>
            <a:r>
              <a:rPr lang="en-IN" dirty="0" err="1" smtClean="0"/>
              <a:t>Bonnadonna</a:t>
            </a:r>
            <a:r>
              <a:rPr lang="en-IN" dirty="0" smtClean="0"/>
              <a:t> reported this </a:t>
            </a:r>
          </a:p>
          <a:p>
            <a:pPr marL="0" indent="0">
              <a:buNone/>
            </a:pPr>
            <a:r>
              <a:rPr lang="en-IN" dirty="0" smtClean="0"/>
              <a:t>adjuvant chemotherapy had prevented relapses in one in every six </a:t>
            </a:r>
          </a:p>
          <a:p>
            <a:pPr marL="0" indent="0">
              <a:buNone/>
            </a:pPr>
            <a:r>
              <a:rPr lang="en-IN" dirty="0" smtClean="0"/>
              <a:t>treated women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78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 Breast Cancer : Chemotherapy </a:t>
            </a: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                          </a:t>
            </a:r>
            <a:r>
              <a:rPr lang="en-IN" sz="2800" u="sng" dirty="0" smtClean="0"/>
              <a:t>How does it work ?</a:t>
            </a:r>
            <a:endParaRPr lang="en-IN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smtClean="0"/>
          </a:p>
          <a:p>
            <a:pPr marL="0" indent="0">
              <a:buNone/>
            </a:pPr>
            <a:r>
              <a:rPr lang="en-IN" smtClean="0"/>
              <a:t> </a:t>
            </a:r>
            <a:r>
              <a:rPr lang="en-IN" dirty="0" smtClean="0"/>
              <a:t>? mediates on the suppression of biochemical pathways involved in   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</a:t>
            </a:r>
            <a:r>
              <a:rPr lang="en-IN" dirty="0" err="1" smtClean="0"/>
              <a:t>estrogen</a:t>
            </a:r>
            <a:r>
              <a:rPr lang="en-IN" dirty="0" smtClean="0"/>
              <a:t> synthesis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?  chemical ovarian ablation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 ?  </a:t>
            </a:r>
            <a:r>
              <a:rPr lang="en-IN" dirty="0"/>
              <a:t>c</a:t>
            </a:r>
            <a:r>
              <a:rPr lang="en-IN" dirty="0" smtClean="0"/>
              <a:t>ell kill  -  apoptosis /necrosis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883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  Is chemotherapy chemical ovarian ablation ?                                     			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 Chemotherapy induces amenorrhea in a large proportion of premenopausal women. The younger the women the lesser the castrating effect and lesser the response</a:t>
            </a:r>
          </a:p>
          <a:p>
            <a:endParaRPr lang="en-IN" dirty="0" smtClean="0"/>
          </a:p>
          <a:p>
            <a:r>
              <a:rPr lang="en-IN" dirty="0" smtClean="0"/>
              <a:t>Endocrine profile of those exposed to chemotherapy is similar to those who have undergone ovarian ablation</a:t>
            </a:r>
          </a:p>
          <a:p>
            <a:endParaRPr lang="en-IN" dirty="0" smtClean="0"/>
          </a:p>
          <a:p>
            <a:r>
              <a:rPr lang="en-IN" dirty="0" smtClean="0"/>
              <a:t>Chemotherapy induced permanent amenorrhea found to have a better prognosis than temporary amenorrhea</a:t>
            </a:r>
          </a:p>
          <a:p>
            <a:endParaRPr lang="en-IN" smtClean="0"/>
          </a:p>
          <a:p>
            <a:r>
              <a:rPr lang="en-IN" smtClean="0"/>
              <a:t>Multiple </a:t>
            </a:r>
            <a:r>
              <a:rPr lang="en-IN" dirty="0" smtClean="0"/>
              <a:t>trails show a direct correlation between outcomes after chemotherapy and ovarian ablation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6630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IN" sz="2400" b="1" dirty="0"/>
              <a:t>Long-Term Follow-Up of Chemotherapy-Induced Ovarian Failure in Young Breast Cancer Patients: The Role of Vascular </a:t>
            </a:r>
            <a:r>
              <a:rPr lang="en-IN" sz="2400" b="1" dirty="0" smtClean="0"/>
              <a:t>Toxicity</a:t>
            </a:r>
            <a:br>
              <a:rPr lang="en-IN" sz="2400" b="1" dirty="0" smtClean="0"/>
            </a:br>
            <a:r>
              <a:rPr lang="en-IN" sz="2400" b="1" dirty="0"/>
              <a:t/>
            </a:r>
            <a:br>
              <a:rPr lang="en-IN" sz="2400" b="1" dirty="0"/>
            </a:br>
            <a:r>
              <a:rPr lang="en-IN" sz="2400" b="1" dirty="0" smtClean="0"/>
              <a:t>The Oncologist  : Sept 2015 </a:t>
            </a:r>
            <a:r>
              <a:rPr lang="en-IN" sz="2400" b="1" dirty="0" err="1" smtClean="0"/>
              <a:t>vol</a:t>
            </a:r>
            <a:r>
              <a:rPr lang="en-IN" sz="2400" b="1" smtClean="0"/>
              <a:t> 20 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Continuous </a:t>
            </a:r>
            <a:r>
              <a:rPr lang="en-IN" dirty="0"/>
              <a:t>prospective evaluation of ovarian vasculature and function in a cohort of young patients during and after chemotherapy indicated that ovarian toxicity may derive from </a:t>
            </a:r>
            <a:r>
              <a:rPr lang="en-IN" u="sng" dirty="0"/>
              <a:t>acute vascular insult</a:t>
            </a:r>
            <a:r>
              <a:rPr lang="en-IN" dirty="0"/>
              <a:t>. Age may affect whether patients regain ovarian function, whereas recovery of blood flow and premenopausal FSH levels at later assessment was notable in patients aged &lt;35 years</a:t>
            </a:r>
          </a:p>
        </p:txBody>
      </p:sp>
    </p:spTree>
    <p:extLst>
      <p:ext uri="{BB962C8B-B14F-4D97-AF65-F5344CB8AC3E}">
        <p14:creationId xmlns:p14="http://schemas.microsoft.com/office/powerpoint/2010/main" val="131370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BC : Side effects of chemotherapy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IN" sz="8600" dirty="0" smtClean="0"/>
              <a:t>Common :  alopecia                                       </a:t>
            </a:r>
            <a:r>
              <a:rPr lang="en-IN" sz="8600" dirty="0" err="1" smtClean="0"/>
              <a:t>anemia</a:t>
            </a:r>
            <a:endParaRPr lang="en-IN" sz="8600" dirty="0" smtClean="0"/>
          </a:p>
          <a:p>
            <a:pPr marL="0" indent="0">
              <a:buNone/>
            </a:pPr>
            <a:r>
              <a:rPr lang="en-IN" sz="8600" dirty="0" smtClean="0"/>
              <a:t>                     fatigue                                          thrombocytopenia</a:t>
            </a:r>
            <a:endParaRPr lang="en-IN" sz="8600" dirty="0"/>
          </a:p>
          <a:p>
            <a:pPr marL="0" indent="0">
              <a:buNone/>
            </a:pPr>
            <a:r>
              <a:rPr lang="en-IN" sz="8600" dirty="0" smtClean="0"/>
              <a:t>                      nausea and vomiting                 allergic reactions</a:t>
            </a:r>
          </a:p>
          <a:p>
            <a:pPr marL="0" indent="0">
              <a:buNone/>
            </a:pPr>
            <a:r>
              <a:rPr lang="en-IN" sz="8600" dirty="0" smtClean="0"/>
              <a:t>                      peripheral neuropathy               neutropenia</a:t>
            </a:r>
          </a:p>
          <a:p>
            <a:pPr marL="0" indent="0">
              <a:buNone/>
            </a:pPr>
            <a:r>
              <a:rPr lang="en-IN" sz="8600" dirty="0" smtClean="0"/>
              <a:t>                      neutropenic fever</a:t>
            </a:r>
          </a:p>
          <a:p>
            <a:pPr marL="0" indent="0">
              <a:buNone/>
            </a:pPr>
            <a:endParaRPr lang="en-IN" sz="8600" dirty="0"/>
          </a:p>
          <a:p>
            <a:pPr marL="0" indent="0">
              <a:buNone/>
            </a:pPr>
            <a:r>
              <a:rPr lang="en-IN" sz="8600" dirty="0" smtClean="0"/>
              <a:t>Cardiotoxicity</a:t>
            </a:r>
          </a:p>
          <a:p>
            <a:pPr marL="0" indent="0">
              <a:buNone/>
            </a:pPr>
            <a:endParaRPr lang="en-IN" sz="8600" dirty="0"/>
          </a:p>
          <a:p>
            <a:pPr marL="0" indent="0">
              <a:buNone/>
            </a:pPr>
            <a:r>
              <a:rPr lang="en-IN" sz="8600" dirty="0" smtClean="0"/>
              <a:t>Secondary hematologic malignancies</a:t>
            </a:r>
          </a:p>
          <a:p>
            <a:pPr marL="0" indent="0">
              <a:buNone/>
            </a:pPr>
            <a:endParaRPr lang="en-IN" sz="8600" dirty="0"/>
          </a:p>
          <a:p>
            <a:pPr marL="0" indent="0">
              <a:buNone/>
            </a:pPr>
            <a:r>
              <a:rPr lang="en-IN" sz="8600" dirty="0" smtClean="0"/>
              <a:t>Decline in LVEF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        </a:t>
            </a:r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514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      Side effects of Tamoxifen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Increased risk of thromboembolic disease</a:t>
            </a:r>
          </a:p>
          <a:p>
            <a:endParaRPr lang="en-IN" dirty="0"/>
          </a:p>
          <a:p>
            <a:r>
              <a:rPr lang="en-IN" dirty="0" smtClean="0"/>
              <a:t>Endometrial cancer</a:t>
            </a:r>
          </a:p>
          <a:p>
            <a:endParaRPr lang="en-IN" dirty="0"/>
          </a:p>
          <a:p>
            <a:r>
              <a:rPr lang="en-IN" dirty="0" smtClean="0"/>
              <a:t>Stroke </a:t>
            </a:r>
          </a:p>
          <a:p>
            <a:endParaRPr lang="en-IN" dirty="0"/>
          </a:p>
          <a:p>
            <a:r>
              <a:rPr lang="en-IN" dirty="0" smtClean="0"/>
              <a:t>Hot flashes , headaches</a:t>
            </a:r>
          </a:p>
          <a:p>
            <a:endParaRPr lang="en-IN" dirty="0"/>
          </a:p>
          <a:p>
            <a:r>
              <a:rPr lang="en-IN" dirty="0" smtClean="0"/>
              <a:t>Weight gain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825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</TotalTime>
  <Words>1043</Words>
  <Application>Microsoft Office PowerPoint</Application>
  <PresentationFormat>Widescreen</PresentationFormat>
  <Paragraphs>165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Office Theme</vt:lpstr>
      <vt:lpstr>Acrobat Document</vt:lpstr>
      <vt:lpstr>Surgical Ovarian Ablation in premenopausal , ER positive breast carcinoma patients in rural India</vt:lpstr>
      <vt:lpstr>                 Breast Cancer : Surgery</vt:lpstr>
      <vt:lpstr>             Breast Cancer : Tamoxifen</vt:lpstr>
      <vt:lpstr>         Breast Cancer: Combination chemotherapy </vt:lpstr>
      <vt:lpstr>            Breast Cancer : Chemotherapy                            How does it work ?</vt:lpstr>
      <vt:lpstr>  Is chemotherapy chemical ovarian ablation ?                                         </vt:lpstr>
      <vt:lpstr>Long-Term Follow-Up of Chemotherapy-Induced Ovarian Failure in Young Breast Cancer Patients: The Role of Vascular Toxicity  The Oncologist  : Sept 2015 vol 20 </vt:lpstr>
      <vt:lpstr>         BC : Side effects of chemotherapy</vt:lpstr>
      <vt:lpstr>                 Side effects of Tamoxifen</vt:lpstr>
      <vt:lpstr>                  Side effects of surgical OA</vt:lpstr>
      <vt:lpstr>PowerPoint Presentation</vt:lpstr>
      <vt:lpstr>               450 cases (Jan 2010-Dec 2012)                                   WJSO   2014:12 ; 120</vt:lpstr>
      <vt:lpstr>PowerPoint Presentation</vt:lpstr>
      <vt:lpstr>            266 cases (Apr 2009 – Jun 2010 )                              Ind J surg Oncol 2015</vt:lpstr>
      <vt:lpstr>Our experience in Kerala (South India)</vt:lpstr>
      <vt:lpstr>Follow up</vt:lpstr>
      <vt:lpstr>ASCO  Guidelines</vt:lpstr>
      <vt:lpstr>CCO Guidelines</vt:lpstr>
      <vt:lpstr>American College of Obstetricians and Gynecologists. Elective and risk-reducing salpingo-oophorectomy. 2008 </vt:lpstr>
      <vt:lpstr>American College of Obstetricians and Gynecologists. Elective and risk-reducing salpingo-oophorectomy. 2008 </vt:lpstr>
      <vt:lpstr>National Instititue for Health and Clinical Excellence. (National Collaborating Centre for Cancer). Early and locally advanced breast cancer. 2009</vt:lpstr>
      <vt:lpstr>Association of Breast Surgery at BASO. Surgical guidelines for the management of breast cancer. 2009 </vt:lpstr>
      <vt:lpstr>Rural India</vt:lpstr>
      <vt:lpstr>                               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Surgical Ovarian Ablation in premenopausal , ER positive breast carcinoma patients in rural India</dc:title>
  <dc:creator>tbculas</dc:creator>
  <cp:lastModifiedBy>tbculas</cp:lastModifiedBy>
  <cp:revision>68</cp:revision>
  <cp:lastPrinted>2015-09-26T12:55:57Z</cp:lastPrinted>
  <dcterms:created xsi:type="dcterms:W3CDTF">2015-09-21T09:31:11Z</dcterms:created>
  <dcterms:modified xsi:type="dcterms:W3CDTF">2015-09-29T16:23:10Z</dcterms:modified>
</cp:coreProperties>
</file>