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27"/>
  </p:notesMasterIdLst>
  <p:handoutMasterIdLst>
    <p:handoutMasterId r:id="rId28"/>
  </p:handoutMasterIdLst>
  <p:sldIdLst>
    <p:sldId id="277" r:id="rId2"/>
    <p:sldId id="278" r:id="rId3"/>
    <p:sldId id="279" r:id="rId4"/>
    <p:sldId id="281" r:id="rId5"/>
    <p:sldId id="275" r:id="rId6"/>
    <p:sldId id="270" r:id="rId7"/>
    <p:sldId id="271" r:id="rId8"/>
    <p:sldId id="273" r:id="rId9"/>
    <p:sldId id="272" r:id="rId10"/>
    <p:sldId id="274" r:id="rId11"/>
    <p:sldId id="257" r:id="rId12"/>
    <p:sldId id="258" r:id="rId13"/>
    <p:sldId id="282" r:id="rId14"/>
    <p:sldId id="260" r:id="rId15"/>
    <p:sldId id="261" r:id="rId16"/>
    <p:sldId id="265" r:id="rId17"/>
    <p:sldId id="266" r:id="rId18"/>
    <p:sldId id="263" r:id="rId19"/>
    <p:sldId id="264" r:id="rId20"/>
    <p:sldId id="268" r:id="rId21"/>
    <p:sldId id="256" r:id="rId22"/>
    <p:sldId id="269" r:id="rId23"/>
    <p:sldId id="276" r:id="rId24"/>
    <p:sldId id="283" r:id="rId25"/>
    <p:sldId id="284" r:id="rId26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1D627-6004-411C-8209-BF505727F8B7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A25F-AF33-4E6E-A2F4-36BAD3A19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35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332CF-144B-4287-986F-0F4183C59972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3C53F-0299-4E52-97CA-7072857AE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2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3C53F-0299-4E52-97CA-7072857AE0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7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F1ABDF-0B64-4E9D-89BD-B549463B0CAE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B7E59F-FE80-4123-A514-AEE2F008172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1869"/>
            <a:ext cx="8432597" cy="2514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lbertus Medium"/>
              </a:rPr>
              <a:t>Anti-proliferative </a:t>
            </a:r>
            <a:r>
              <a:rPr lang="en-US" sz="2800" b="1" dirty="0" err="1" smtClean="0">
                <a:solidFill>
                  <a:srgbClr val="FFFF00"/>
                </a:solidFill>
                <a:latin typeface="Albertus Medium"/>
              </a:rPr>
              <a:t>bacteriocins</a:t>
            </a:r>
            <a:r>
              <a:rPr lang="en-US" sz="2800" b="1" dirty="0" smtClean="0">
                <a:solidFill>
                  <a:srgbClr val="FFFF00"/>
                </a:solidFill>
                <a:latin typeface="Albertus Medium"/>
              </a:rPr>
              <a:t> active against MRSA from coagulase negative </a:t>
            </a:r>
            <a:r>
              <a:rPr lang="en-US" sz="2800" b="1" i="1" dirty="0" smtClean="0">
                <a:solidFill>
                  <a:srgbClr val="FFFF00"/>
                </a:solidFill>
                <a:latin typeface="Albertus Medium"/>
              </a:rPr>
              <a:t>Enterococcus </a:t>
            </a:r>
            <a:r>
              <a:rPr lang="en-US" sz="2800" b="1" i="1" dirty="0" err="1" smtClean="0">
                <a:solidFill>
                  <a:srgbClr val="FFFF00"/>
                </a:solidFill>
                <a:latin typeface="Albertus Medium"/>
              </a:rPr>
              <a:t>mundtii</a:t>
            </a:r>
            <a:r>
              <a:rPr lang="en-US" sz="2800" b="1" i="1" dirty="0" smtClean="0">
                <a:solidFill>
                  <a:srgbClr val="FFFF00"/>
                </a:solidFill>
                <a:latin typeface="Albertus Medium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lbertus Medium"/>
              </a:rPr>
              <a:t>strain C4L10 isolated from non-broiler chicken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2209800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Tengku</a:t>
            </a:r>
            <a:r>
              <a:rPr lang="en-US" b="1" dirty="0"/>
              <a:t> </a:t>
            </a:r>
            <a:r>
              <a:rPr lang="en-US" b="1" dirty="0" err="1"/>
              <a:t>Haziyamin</a:t>
            </a:r>
            <a:r>
              <a:rPr lang="en-US" b="1" dirty="0"/>
              <a:t> Abdul </a:t>
            </a:r>
            <a:r>
              <a:rPr lang="en-US" b="1" dirty="0" smtClean="0"/>
              <a:t>Hamid,</a:t>
            </a:r>
            <a:r>
              <a:rPr lang="en-US" b="1" dirty="0"/>
              <a:t> </a:t>
            </a:r>
            <a:r>
              <a:rPr lang="en-US" b="1" dirty="0" err="1" smtClean="0"/>
              <a:t>Moshood</a:t>
            </a:r>
            <a:r>
              <a:rPr lang="en-US" b="1" dirty="0" smtClean="0"/>
              <a:t> </a:t>
            </a:r>
            <a:r>
              <a:rPr lang="en-US" b="1" dirty="0" smtClean="0"/>
              <a:t>A. Yusuf, </a:t>
            </a:r>
            <a:r>
              <a:rPr lang="en-US" b="1" dirty="0" smtClean="0"/>
              <a:t> &amp; </a:t>
            </a:r>
          </a:p>
          <a:p>
            <a:pPr algn="ctr"/>
            <a:r>
              <a:rPr lang="en-US" b="1" dirty="0" err="1" smtClean="0"/>
              <a:t>Solachuddin</a:t>
            </a:r>
            <a:r>
              <a:rPr lang="en-US" b="1" dirty="0" smtClean="0"/>
              <a:t> </a:t>
            </a:r>
            <a:r>
              <a:rPr lang="en-US" b="1" dirty="0" smtClean="0"/>
              <a:t>J. A. </a:t>
            </a:r>
            <a:r>
              <a:rPr lang="en-US" b="1" dirty="0" err="1" smtClean="0"/>
              <a:t>Ichwan</a:t>
            </a:r>
            <a:r>
              <a:rPr lang="en-US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2264" y="4953000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Department of Biotechnology, 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Kulliyyah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of Science,  International Islamic University Malaysia, Bandar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Indera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Mahkota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 Istana, 25200 </a:t>
            </a:r>
            <a:r>
              <a:rPr lang="en-US" sz="1400" b="1" dirty="0" err="1">
                <a:latin typeface="Arial" pitchFamily="34" charset="0"/>
                <a:cs typeface="Arial" pitchFamily="34" charset="0"/>
              </a:rPr>
              <a:t>Kuantan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, Malaysia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/>
              <a:t>Tel: +609-61964000</a:t>
            </a:r>
          </a:p>
          <a:p>
            <a:r>
              <a:rPr lang="en-US" sz="1600" dirty="0" smtClean="0"/>
              <a:t>Fax: +609-61966781</a:t>
            </a:r>
          </a:p>
          <a:p>
            <a:r>
              <a:rPr lang="en-US" sz="1600" dirty="0" smtClean="0"/>
              <a:t>haziyamin@iium.edu.my</a:t>
            </a:r>
          </a:p>
          <a:p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302203" cy="180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D:\My Documents\Gambar_KOS\Kul of Scienc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80" y="2971799"/>
            <a:ext cx="3302203" cy="172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Scope and Aims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05342"/>
            <a:ext cx="7696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 Rounded MT Bold" pitchFamily="34" charset="0"/>
              </a:rPr>
              <a:t>N</a:t>
            </a:r>
            <a:r>
              <a:rPr lang="en-US" dirty="0" smtClean="0">
                <a:latin typeface="Arial Rounded MT Bold" pitchFamily="34" charset="0"/>
              </a:rPr>
              <a:t>on-broiler chicken as the target source for LAB which was further studied for future use as a probiotic in broiler chicken. 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 Rounded MT Bold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mainly fed with household food which is generally free of antibiotics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Arial Rounded MT Bold" pitchFamily="34" charset="0"/>
              </a:rPr>
              <a:t>f</a:t>
            </a:r>
            <a:r>
              <a:rPr lang="en-US" dirty="0" smtClean="0">
                <a:latin typeface="Arial Rounded MT Bold" pitchFamily="34" charset="0"/>
              </a:rPr>
              <a:t>ree </a:t>
            </a:r>
            <a:r>
              <a:rPr lang="en-US" dirty="0">
                <a:latin typeface="Arial Rounded MT Bold" pitchFamily="34" charset="0"/>
              </a:rPr>
              <a:t>of </a:t>
            </a:r>
            <a:r>
              <a:rPr lang="en-US" dirty="0" smtClean="0">
                <a:latin typeface="Arial Rounded MT Bold" pitchFamily="34" charset="0"/>
              </a:rPr>
              <a:t>confinement in large-scale (commercial) production.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 Rounded MT Bold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 Rounded MT Bold" pitchFamily="34" charset="0"/>
              </a:rPr>
              <a:t>Main the objectives of the work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To  isolate </a:t>
            </a:r>
            <a:r>
              <a:rPr lang="en-US" dirty="0" err="1" smtClean="0">
                <a:latin typeface="Arial Rounded MT Bold" pitchFamily="34" charset="0"/>
              </a:rPr>
              <a:t>bacteriocin</a:t>
            </a:r>
            <a:r>
              <a:rPr lang="en-US" dirty="0" smtClean="0">
                <a:latin typeface="Arial Rounded MT Bold" pitchFamily="34" charset="0"/>
              </a:rPr>
              <a:t> from LAB strains from non-broiler chicken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To investigate the antimicrobial potential of the protein or </a:t>
            </a:r>
            <a:r>
              <a:rPr lang="en-US" dirty="0" err="1" smtClean="0">
                <a:latin typeface="Arial Rounded MT Bold" pitchFamily="34" charset="0"/>
              </a:rPr>
              <a:t>bacteriocin</a:t>
            </a:r>
            <a:r>
              <a:rPr lang="en-US" dirty="0" smtClean="0">
                <a:latin typeface="Arial Rounded MT Bold" pitchFamily="34" charset="0"/>
              </a:rPr>
              <a:t>  produced against common pathogenic strain such as </a:t>
            </a:r>
            <a:r>
              <a:rPr lang="en-US" i="1" dirty="0" smtClean="0">
                <a:latin typeface="Arial Rounded MT Bold" pitchFamily="34" charset="0"/>
              </a:rPr>
              <a:t>Staphylococcus </a:t>
            </a:r>
            <a:r>
              <a:rPr lang="en-US" i="1" dirty="0" err="1" smtClean="0">
                <a:latin typeface="Arial Rounded MT Bold" pitchFamily="34" charset="0"/>
              </a:rPr>
              <a:t>aureus</a:t>
            </a:r>
            <a:r>
              <a:rPr lang="en-US" i="1" dirty="0" smtClean="0">
                <a:latin typeface="Arial Rounded MT Bold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Arial Rounded MT Bold" pitchFamily="34" charset="0"/>
              </a:rPr>
              <a:t>To explore the potential </a:t>
            </a:r>
            <a:r>
              <a:rPr lang="en-US" dirty="0" err="1" smtClean="0">
                <a:latin typeface="Arial Rounded MT Bold" pitchFamily="34" charset="0"/>
              </a:rPr>
              <a:t>bacteriocin</a:t>
            </a:r>
            <a:r>
              <a:rPr lang="en-US" dirty="0" smtClean="0">
                <a:latin typeface="Arial Rounded MT Bold" pitchFamily="34" charset="0"/>
              </a:rPr>
              <a:t> against proliferation of </a:t>
            </a:r>
            <a:r>
              <a:rPr lang="en-US" dirty="0" err="1" smtClean="0">
                <a:latin typeface="Arial Rounded MT Bold" pitchFamily="34" charset="0"/>
              </a:rPr>
              <a:t>huan</a:t>
            </a:r>
            <a:r>
              <a:rPr lang="en-US" dirty="0" smtClean="0">
                <a:latin typeface="Arial Rounded MT Bold" pitchFamily="34" charset="0"/>
              </a:rPr>
              <a:t> neoplastic cell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26" y="57677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Methodology &amp; Workflow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" name="Picture 112" descr="C:\Users\FAWZYYA\Desktop\Pre-treatment service - Agarose Gel Quantif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4074"/>
          <a:stretch>
            <a:fillRect/>
          </a:stretch>
        </p:blipFill>
        <p:spPr bwMode="auto">
          <a:xfrm>
            <a:off x="6411018" y="5342127"/>
            <a:ext cx="964927" cy="7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43"/>
          <p:cNvPicPr>
            <a:picLocks noChangeAspect="1" noChangeArrowheads="1"/>
          </p:cNvPicPr>
          <p:nvPr/>
        </p:nvPicPr>
        <p:blipFill>
          <a:blip r:embed="rId3"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/>
          <a:stretch>
            <a:fillRect/>
          </a:stretch>
        </p:blipFill>
        <p:spPr bwMode="auto">
          <a:xfrm>
            <a:off x="3696572" y="1603575"/>
            <a:ext cx="653638" cy="8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 Box 2044"/>
          <p:cNvSpPr txBox="1">
            <a:spLocks noChangeArrowheads="1"/>
          </p:cNvSpPr>
          <p:nvPr/>
        </p:nvSpPr>
        <p:spPr bwMode="auto">
          <a:xfrm>
            <a:off x="6365839" y="4571441"/>
            <a:ext cx="22533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0" dirty="0">
                <a:latin typeface="Century Gothic" pitchFamily="34" charset="0"/>
              </a:rPr>
              <a:t>PCR ribosomal </a:t>
            </a:r>
            <a:r>
              <a:rPr lang="en-US" sz="1000" b="0" dirty="0" err="1">
                <a:latin typeface="Century Gothic" pitchFamily="34" charset="0"/>
              </a:rPr>
              <a:t>rRNA</a:t>
            </a:r>
            <a:r>
              <a:rPr lang="en-US" sz="1000" b="0" dirty="0">
                <a:latin typeface="Century Gothic" pitchFamily="34" charset="0"/>
              </a:rPr>
              <a:t> gene (1.5kb) from isolates were amplified and sequenced using ribosomal RNA primers</a:t>
            </a:r>
          </a:p>
        </p:txBody>
      </p:sp>
      <p:sp>
        <p:nvSpPr>
          <p:cNvPr id="37" name="Text Box 2044"/>
          <p:cNvSpPr txBox="1">
            <a:spLocks noChangeArrowheads="1"/>
          </p:cNvSpPr>
          <p:nvPr/>
        </p:nvSpPr>
        <p:spPr bwMode="auto">
          <a:xfrm>
            <a:off x="206285" y="6266732"/>
            <a:ext cx="230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0" dirty="0" smtClean="0">
                <a:latin typeface="Century Gothic" pitchFamily="34" charset="0"/>
              </a:rPr>
              <a:t>Strain selected from MRS </a:t>
            </a:r>
            <a:r>
              <a:rPr lang="en-US" sz="1000" b="0" dirty="0">
                <a:latin typeface="Century Gothic" pitchFamily="34" charset="0"/>
              </a:rPr>
              <a:t>plates, purification of single colonies</a:t>
            </a:r>
          </a:p>
        </p:txBody>
      </p:sp>
      <p:sp>
        <p:nvSpPr>
          <p:cNvPr id="38" name="Text Box 2044"/>
          <p:cNvSpPr txBox="1">
            <a:spLocks noChangeArrowheads="1"/>
          </p:cNvSpPr>
          <p:nvPr/>
        </p:nvSpPr>
        <p:spPr bwMode="auto">
          <a:xfrm>
            <a:off x="3369012" y="713304"/>
            <a:ext cx="142115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0" dirty="0">
                <a:latin typeface="Century Gothic" pitchFamily="34" charset="0"/>
              </a:rPr>
              <a:t>Protein extracted using three phase partitioning (TPP)  (</a:t>
            </a:r>
            <a:r>
              <a:rPr lang="en-US" sz="1000" b="0" dirty="0" err="1">
                <a:latin typeface="Century Gothic" pitchFamily="34" charset="0"/>
              </a:rPr>
              <a:t>Denisson</a:t>
            </a:r>
            <a:r>
              <a:rPr lang="en-US" sz="1000" b="0" dirty="0">
                <a:latin typeface="Century Gothic" pitchFamily="34" charset="0"/>
              </a:rPr>
              <a:t> &amp; </a:t>
            </a:r>
            <a:r>
              <a:rPr lang="en-US" sz="1000" b="0" dirty="0" err="1">
                <a:latin typeface="Century Gothic" pitchFamily="34" charset="0"/>
              </a:rPr>
              <a:t>Lovrein</a:t>
            </a:r>
            <a:r>
              <a:rPr lang="en-US" sz="1000" b="0" dirty="0">
                <a:latin typeface="Century Gothic" pitchFamily="34" charset="0"/>
              </a:rPr>
              <a:t> 1997</a:t>
            </a:r>
            <a:r>
              <a:rPr lang="en-US" sz="1000" b="0" dirty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</p:txBody>
      </p:sp>
      <p:sp>
        <p:nvSpPr>
          <p:cNvPr id="39" name="Text Box 2044"/>
          <p:cNvSpPr txBox="1">
            <a:spLocks noChangeArrowheads="1"/>
          </p:cNvSpPr>
          <p:nvPr/>
        </p:nvSpPr>
        <p:spPr bwMode="auto">
          <a:xfrm>
            <a:off x="485232" y="2945932"/>
            <a:ext cx="18430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0" dirty="0">
                <a:latin typeface="Century Gothic" pitchFamily="34" charset="0"/>
              </a:rPr>
              <a:t>Tissues from various non-broiler organs (liver, gizzard, bile)</a:t>
            </a:r>
          </a:p>
        </p:txBody>
      </p:sp>
      <p:sp>
        <p:nvSpPr>
          <p:cNvPr id="40" name="AutoShape 1996"/>
          <p:cNvSpPr>
            <a:spLocks noChangeArrowheads="1"/>
          </p:cNvSpPr>
          <p:nvPr/>
        </p:nvSpPr>
        <p:spPr bwMode="auto">
          <a:xfrm rot="16200000" flipH="1" flipV="1">
            <a:off x="1002908" y="1818838"/>
            <a:ext cx="583674" cy="224051"/>
          </a:xfrm>
          <a:prstGeom prst="rightArrow">
            <a:avLst>
              <a:gd name="adj1" fmla="val 50000"/>
              <a:gd name="adj2" fmla="val 53762"/>
            </a:avLst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AutoShape 1996"/>
          <p:cNvSpPr>
            <a:spLocks noChangeArrowheads="1"/>
          </p:cNvSpPr>
          <p:nvPr/>
        </p:nvSpPr>
        <p:spPr bwMode="auto">
          <a:xfrm rot="16200000" flipV="1">
            <a:off x="3662873" y="3100528"/>
            <a:ext cx="809872" cy="247615"/>
          </a:xfrm>
          <a:prstGeom prst="rightArrow">
            <a:avLst>
              <a:gd name="adj1" fmla="val 50000"/>
              <a:gd name="adj2" fmla="val 53762"/>
            </a:avLst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 Box 2044"/>
          <p:cNvSpPr txBox="1">
            <a:spLocks noChangeArrowheads="1"/>
          </p:cNvSpPr>
          <p:nvPr/>
        </p:nvSpPr>
        <p:spPr bwMode="auto">
          <a:xfrm>
            <a:off x="332880" y="1314402"/>
            <a:ext cx="26290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Non-broiler Chicken</a:t>
            </a:r>
          </a:p>
        </p:txBody>
      </p:sp>
      <p:sp>
        <p:nvSpPr>
          <p:cNvPr id="43" name="Text Box 2044"/>
          <p:cNvSpPr txBox="1">
            <a:spLocks noChangeArrowheads="1"/>
          </p:cNvSpPr>
          <p:nvPr/>
        </p:nvSpPr>
        <p:spPr bwMode="auto">
          <a:xfrm>
            <a:off x="6213207" y="1577727"/>
            <a:ext cx="277839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1000" b="0" dirty="0">
                <a:latin typeface="Century Gothic" pitchFamily="34" charset="0"/>
              </a:rPr>
              <a:t>P</a:t>
            </a:r>
            <a:r>
              <a:rPr lang="en-US" sz="1000" b="0" dirty="0" smtClean="0">
                <a:latin typeface="Century Gothic" pitchFamily="34" charset="0"/>
              </a:rPr>
              <a:t>rotein Characterizations</a:t>
            </a:r>
          </a:p>
          <a:p>
            <a:pPr marL="285750" indent="-285750" algn="l" eaLnBrk="1" hangingPunct="1">
              <a:buFont typeface="Wingdings" pitchFamily="2" charset="2"/>
              <a:buChar char="§"/>
              <a:defRPr/>
            </a:pPr>
            <a:r>
              <a:rPr lang="en-US" sz="1000" b="0" dirty="0" smtClean="0">
                <a:latin typeface="Century Gothic" pitchFamily="34" charset="0"/>
              </a:rPr>
              <a:t>SDS-PAGE</a:t>
            </a:r>
          </a:p>
          <a:p>
            <a:pPr marL="285750" indent="-285750" algn="l" eaLnBrk="1" hangingPunct="1">
              <a:buFont typeface="Wingdings" pitchFamily="2" charset="2"/>
              <a:buChar char="§"/>
              <a:defRPr/>
            </a:pPr>
            <a:r>
              <a:rPr lang="en-US" sz="1000" b="0" dirty="0" smtClean="0">
                <a:latin typeface="Century Gothic" pitchFamily="34" charset="0"/>
              </a:rPr>
              <a:t>Disc diffusion</a:t>
            </a:r>
          </a:p>
          <a:p>
            <a:pPr marL="285750" indent="-285750" algn="l" eaLnBrk="1" hangingPunct="1">
              <a:buFont typeface="Wingdings" pitchFamily="2" charset="2"/>
              <a:buChar char="§"/>
              <a:defRPr/>
            </a:pPr>
            <a:r>
              <a:rPr lang="en-US" sz="1000" b="0" dirty="0" smtClean="0">
                <a:latin typeface="Century Gothic" pitchFamily="34" charset="0"/>
              </a:rPr>
              <a:t>pH, temperatures stabilities</a:t>
            </a:r>
          </a:p>
        </p:txBody>
      </p:sp>
      <p:sp>
        <p:nvSpPr>
          <p:cNvPr id="46" name="Text Box 2044"/>
          <p:cNvSpPr txBox="1">
            <a:spLocks noChangeArrowheads="1"/>
          </p:cNvSpPr>
          <p:nvPr/>
        </p:nvSpPr>
        <p:spPr bwMode="auto">
          <a:xfrm>
            <a:off x="3336560" y="4756078"/>
            <a:ext cx="15820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0" dirty="0">
                <a:latin typeface="Century Gothic" pitchFamily="34" charset="0"/>
              </a:rPr>
              <a:t>Morphological and Biochemical Studies, </a:t>
            </a:r>
            <a:r>
              <a:rPr lang="en-US" sz="1000" b="0" dirty="0" smtClean="0">
                <a:latin typeface="Century Gothic" pitchFamily="34" charset="0"/>
              </a:rPr>
              <a:t>Antagonistic test by Disc </a:t>
            </a:r>
            <a:r>
              <a:rPr lang="en-US" sz="1000" b="0" dirty="0">
                <a:latin typeface="Century Gothic" pitchFamily="34" charset="0"/>
              </a:rPr>
              <a:t>diffusion</a:t>
            </a:r>
          </a:p>
        </p:txBody>
      </p:sp>
      <p:sp>
        <p:nvSpPr>
          <p:cNvPr id="48" name="AutoShape 1996"/>
          <p:cNvSpPr>
            <a:spLocks noChangeArrowheads="1"/>
          </p:cNvSpPr>
          <p:nvPr/>
        </p:nvSpPr>
        <p:spPr bwMode="auto">
          <a:xfrm rot="10800000" flipH="1" flipV="1">
            <a:off x="4631593" y="859408"/>
            <a:ext cx="1473932" cy="245490"/>
          </a:xfrm>
          <a:prstGeom prst="rightArrow">
            <a:avLst>
              <a:gd name="adj1" fmla="val 50000"/>
              <a:gd name="adj2" fmla="val 53762"/>
            </a:avLst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AutoShape 1996"/>
          <p:cNvSpPr>
            <a:spLocks noChangeArrowheads="1"/>
          </p:cNvSpPr>
          <p:nvPr/>
        </p:nvSpPr>
        <p:spPr bwMode="auto">
          <a:xfrm rot="12473745" flipH="1" flipV="1">
            <a:off x="4732245" y="5248338"/>
            <a:ext cx="1435710" cy="210692"/>
          </a:xfrm>
          <a:prstGeom prst="rightArrow">
            <a:avLst>
              <a:gd name="adj1" fmla="val 50000"/>
              <a:gd name="adj2" fmla="val 53762"/>
            </a:avLst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" name="Picture 1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7" y="546433"/>
            <a:ext cx="1160299" cy="7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8"/>
          <a:stretch>
            <a:fillRect/>
          </a:stretch>
        </p:blipFill>
        <p:spPr bwMode="auto">
          <a:xfrm>
            <a:off x="723995" y="2228563"/>
            <a:ext cx="1107040" cy="82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b="15990"/>
          <a:stretch>
            <a:fillRect/>
          </a:stretch>
        </p:blipFill>
        <p:spPr bwMode="auto">
          <a:xfrm>
            <a:off x="1340928" y="5509207"/>
            <a:ext cx="807630" cy="54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Connector 55"/>
          <p:cNvCxnSpPr/>
          <p:nvPr/>
        </p:nvCxnSpPr>
        <p:spPr bwMode="auto">
          <a:xfrm>
            <a:off x="1874896" y="7360227"/>
            <a:ext cx="5830536" cy="0"/>
          </a:xfrm>
          <a:prstGeom prst="line">
            <a:avLst/>
          </a:prstGeom>
          <a:ln w="57150"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AutoShape 1996"/>
          <p:cNvSpPr>
            <a:spLocks noChangeArrowheads="1"/>
          </p:cNvSpPr>
          <p:nvPr/>
        </p:nvSpPr>
        <p:spPr bwMode="auto">
          <a:xfrm rot="10800000" flipH="1" flipV="1">
            <a:off x="2057399" y="4448696"/>
            <a:ext cx="1133457" cy="245490"/>
          </a:xfrm>
          <a:prstGeom prst="rightArrow">
            <a:avLst>
              <a:gd name="adj1" fmla="val 50000"/>
              <a:gd name="adj2" fmla="val 53762"/>
            </a:avLst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882" y="603155"/>
            <a:ext cx="556808" cy="86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AutoShape 1996"/>
          <p:cNvSpPr>
            <a:spLocks noChangeArrowheads="1"/>
          </p:cNvSpPr>
          <p:nvPr/>
        </p:nvSpPr>
        <p:spPr bwMode="auto">
          <a:xfrm rot="10800000" flipH="1" flipV="1">
            <a:off x="4622068" y="3061248"/>
            <a:ext cx="1473932" cy="245490"/>
          </a:xfrm>
          <a:prstGeom prst="rightArrow">
            <a:avLst>
              <a:gd name="adj1" fmla="val 50000"/>
              <a:gd name="adj2" fmla="val 53762"/>
            </a:avLst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 Box 2044"/>
          <p:cNvSpPr txBox="1">
            <a:spLocks noChangeArrowheads="1"/>
          </p:cNvSpPr>
          <p:nvPr/>
        </p:nvSpPr>
        <p:spPr bwMode="auto">
          <a:xfrm>
            <a:off x="2784693" y="2930631"/>
            <a:ext cx="1823757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1000" dirty="0" smtClean="0">
                <a:latin typeface="Century Gothic" pitchFamily="34" charset="0"/>
              </a:rPr>
              <a:t>TPP Purification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310" y="5576335"/>
            <a:ext cx="975611" cy="120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4"/>
          <a:stretch/>
        </p:blipFill>
        <p:spPr bwMode="auto">
          <a:xfrm>
            <a:off x="7434047" y="621785"/>
            <a:ext cx="704685" cy="72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/>
          <a:stretch/>
        </p:blipFill>
        <p:spPr bwMode="auto">
          <a:xfrm>
            <a:off x="3358101" y="3974050"/>
            <a:ext cx="639767" cy="72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4"/>
          <a:stretch/>
        </p:blipFill>
        <p:spPr bwMode="auto">
          <a:xfrm>
            <a:off x="3997868" y="3973450"/>
            <a:ext cx="704685" cy="72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39" y="2873575"/>
            <a:ext cx="13430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2044"/>
          <p:cNvSpPr txBox="1">
            <a:spLocks noChangeArrowheads="1"/>
          </p:cNvSpPr>
          <p:nvPr/>
        </p:nvSpPr>
        <p:spPr bwMode="auto">
          <a:xfrm>
            <a:off x="6336956" y="3629272"/>
            <a:ext cx="2253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000" b="0" dirty="0" err="1" smtClean="0">
                <a:latin typeface="Century Gothic" pitchFamily="34" charset="0"/>
              </a:rPr>
              <a:t>Bacteriocin</a:t>
            </a:r>
            <a:r>
              <a:rPr lang="en-US" sz="1000" b="0" dirty="0" smtClean="0">
                <a:latin typeface="Century Gothic" pitchFamily="34" charset="0"/>
              </a:rPr>
              <a:t> extract tests on neoplastic cell lines</a:t>
            </a:r>
            <a:endParaRPr lang="en-US" sz="1000" b="0" dirty="0">
              <a:latin typeface="Century Gothic" pitchFamily="34" charset="0"/>
            </a:endParaRPr>
          </a:p>
        </p:txBody>
      </p:sp>
      <p:pic>
        <p:nvPicPr>
          <p:cNvPr id="35" name="Picture 204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6" y="5459821"/>
            <a:ext cx="626360" cy="64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AutoShape 1996"/>
          <p:cNvSpPr>
            <a:spLocks noChangeArrowheads="1"/>
          </p:cNvSpPr>
          <p:nvPr/>
        </p:nvSpPr>
        <p:spPr bwMode="auto">
          <a:xfrm rot="16200000" flipH="1" flipV="1">
            <a:off x="1107046" y="5073091"/>
            <a:ext cx="448360" cy="224052"/>
          </a:xfrm>
          <a:prstGeom prst="rightArrow">
            <a:avLst>
              <a:gd name="adj1" fmla="val 50000"/>
              <a:gd name="adj2" fmla="val 53762"/>
            </a:avLst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AutoShape 1996"/>
          <p:cNvSpPr>
            <a:spLocks noChangeArrowheads="1"/>
          </p:cNvSpPr>
          <p:nvPr/>
        </p:nvSpPr>
        <p:spPr bwMode="auto">
          <a:xfrm rot="16200000" flipH="1" flipV="1">
            <a:off x="1053335" y="3741426"/>
            <a:ext cx="448360" cy="224052"/>
          </a:xfrm>
          <a:prstGeom prst="rightArrow">
            <a:avLst>
              <a:gd name="adj1" fmla="val 50000"/>
              <a:gd name="adj2" fmla="val 53762"/>
            </a:avLst>
          </a:prstGeom>
          <a:noFill/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2" y="4174075"/>
            <a:ext cx="1085056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57" y="6176565"/>
            <a:ext cx="924409" cy="58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89964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Arial Rounded MT Bold" pitchFamily="34" charset="0"/>
              </a:rPr>
              <a:t>Characterisation</a:t>
            </a:r>
            <a:r>
              <a:rPr lang="en-US" sz="2400" b="1" dirty="0" smtClean="0">
                <a:solidFill>
                  <a:srgbClr val="FFFF00"/>
                </a:solidFill>
                <a:latin typeface="Arial Rounded MT Bold" pitchFamily="34" charset="0"/>
              </a:rPr>
              <a:t> of Isolates: Gram stains and morphology studies</a:t>
            </a:r>
            <a:endParaRPr lang="en-US" sz="2400" b="1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7"/>
          <a:stretch/>
        </p:blipFill>
        <p:spPr bwMode="auto">
          <a:xfrm>
            <a:off x="2066925" y="2209800"/>
            <a:ext cx="5010150" cy="421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3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712564"/>
              </p:ext>
            </p:extLst>
          </p:nvPr>
        </p:nvGraphicFramePr>
        <p:xfrm>
          <a:off x="1066800" y="685800"/>
          <a:ext cx="7162798" cy="614073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43770"/>
                <a:gridCol w="1087287"/>
                <a:gridCol w="725141"/>
                <a:gridCol w="604143"/>
                <a:gridCol w="604143"/>
                <a:gridCol w="708952"/>
                <a:gridCol w="708952"/>
                <a:gridCol w="690205"/>
                <a:gridCol w="690205"/>
              </a:tblGrid>
              <a:tr h="137102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Characteristics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Strains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613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B3L3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B4L4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G5L5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B5L6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B10L7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I1L8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C4L10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378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Gram stain reaction/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Morphology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+/C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+/C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+/C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+/C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+/C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+/C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+/C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Motility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Catalase activity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0525" algn="ctr"/>
                        </a:tabLst>
                      </a:pPr>
                      <a:r>
                        <a:rPr lang="en-US" sz="1000">
                          <a:effectLst/>
                        </a:rPr>
                        <a:t>     -	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90525" algn="ctr"/>
                        </a:tabLst>
                      </a:pPr>
                      <a:r>
                        <a:rPr lang="en-US" sz="1000">
                          <a:effectLst/>
                        </a:rPr>
                        <a:t>    -	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252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Glucose fermentation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252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Growth in 0.4% sodium  azide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Gas formation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Citrate test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252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NH</a:t>
                      </a:r>
                      <a:r>
                        <a:rPr lang="en-US" sz="1000" baseline="-25000">
                          <a:effectLst/>
                        </a:rPr>
                        <a:t>3</a:t>
                      </a:r>
                      <a:r>
                        <a:rPr lang="en-US" sz="1000">
                          <a:effectLst/>
                        </a:rPr>
                        <a:t>from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Arginine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Growth at temperature (°C)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28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32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37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Utilization of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Malate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Serine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252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Gelatin 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37102"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Growth at pH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371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7.5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61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1279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252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Growth at 6.5% NaCl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  <a:tr h="2522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Pigment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production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357" marR="49357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486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Strain </a:t>
            </a:r>
            <a:r>
              <a:rPr lang="en-US" sz="2400" dirty="0" err="1" smtClean="0">
                <a:solidFill>
                  <a:srgbClr val="FFFF00"/>
                </a:solidFill>
                <a:latin typeface="Arial Rounded MT Bold" pitchFamily="34" charset="0"/>
              </a:rPr>
              <a:t>characterisations</a:t>
            </a:r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059166"/>
              </p:ext>
            </p:extLst>
          </p:nvPr>
        </p:nvGraphicFramePr>
        <p:xfrm>
          <a:off x="1066800" y="2133600"/>
          <a:ext cx="7467599" cy="280416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955502"/>
                <a:gridCol w="1257119"/>
                <a:gridCol w="865809"/>
                <a:gridCol w="960170"/>
                <a:gridCol w="914400"/>
                <a:gridCol w="609600"/>
                <a:gridCol w="685800"/>
                <a:gridCol w="609600"/>
                <a:gridCol w="609599"/>
              </a:tblGrid>
              <a:tr h="0">
                <a:tc rowSpan="16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Acid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Production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from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L- Arabinose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Esculin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Fructose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Galactose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Glucose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Lactose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Mannose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D-xylose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Melibiose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Raffinose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Sorbitol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Sucrose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Ribose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Cellobiose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+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+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Arial Rounded MT Bold" pitchFamily="34" charset="0"/>
              </a:rPr>
              <a:t>Characterisation</a:t>
            </a: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 (cont’d)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Ribosomal </a:t>
            </a:r>
            <a:r>
              <a:rPr lang="en-US" sz="2800" dirty="0" err="1" smtClean="0">
                <a:solidFill>
                  <a:srgbClr val="FFFF00"/>
                </a:solidFill>
                <a:latin typeface="Arial Rounded MT Bold" pitchFamily="34" charset="0"/>
              </a:rPr>
              <a:t>rRNA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 gene amplification</a:t>
            </a:r>
            <a:endParaRPr lang="en-U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57658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403860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PCR amplification of 1500bp16S </a:t>
            </a:r>
            <a:r>
              <a:rPr lang="en-US" dirty="0" err="1" smtClean="0"/>
              <a:t>rRNA</a:t>
            </a:r>
            <a:r>
              <a:rPr lang="en-US" dirty="0" smtClean="0"/>
              <a:t> from isolated Enterococcus strains on 1% </a:t>
            </a:r>
            <a:r>
              <a:rPr lang="en-US" dirty="0" err="1" smtClean="0"/>
              <a:t>agarose</a:t>
            </a:r>
            <a:r>
              <a:rPr lang="en-US" dirty="0" smtClean="0"/>
              <a:t> gel. Legend: M: 1kb Marker (</a:t>
            </a:r>
            <a:r>
              <a:rPr lang="en-US" dirty="0" err="1" smtClean="0"/>
              <a:t>Fermentas</a:t>
            </a:r>
            <a:r>
              <a:rPr lang="en-US" dirty="0" smtClean="0"/>
              <a:t> </a:t>
            </a:r>
            <a:r>
              <a:rPr lang="en-US" dirty="0" err="1" smtClean="0"/>
              <a:t>GeneRuler</a:t>
            </a:r>
            <a:r>
              <a:rPr lang="en-US" dirty="0" smtClean="0"/>
              <a:t> 1kb DNA Ladder)    B3L3: </a:t>
            </a:r>
            <a:r>
              <a:rPr lang="en-US" i="1" dirty="0" err="1" smtClean="0"/>
              <a:t>Ent</a:t>
            </a:r>
            <a:r>
              <a:rPr lang="en-US" i="1" dirty="0" smtClean="0"/>
              <a:t>. </a:t>
            </a:r>
            <a:r>
              <a:rPr lang="en-US" i="1" dirty="0" err="1" smtClean="0"/>
              <a:t>faecium</a:t>
            </a:r>
            <a:r>
              <a:rPr lang="en-US" dirty="0" smtClean="0"/>
              <a:t>, B4L4: </a:t>
            </a:r>
            <a:r>
              <a:rPr lang="en-US" i="1" dirty="0" err="1" smtClean="0"/>
              <a:t>Ent</a:t>
            </a:r>
            <a:r>
              <a:rPr lang="en-US" i="1" dirty="0" smtClean="0"/>
              <a:t>. </a:t>
            </a:r>
            <a:r>
              <a:rPr lang="en-US" i="1" dirty="0" err="1" smtClean="0"/>
              <a:t>hirae</a:t>
            </a:r>
            <a:r>
              <a:rPr lang="en-US" i="1" dirty="0" smtClean="0"/>
              <a:t> </a:t>
            </a:r>
            <a:r>
              <a:rPr lang="en-US" dirty="0" smtClean="0"/>
              <a:t>G5L5: </a:t>
            </a:r>
            <a:r>
              <a:rPr lang="en-US" i="1" dirty="0" err="1" smtClean="0"/>
              <a:t>Ent</a:t>
            </a:r>
            <a:r>
              <a:rPr lang="en-US" i="1" dirty="0" smtClean="0"/>
              <a:t>. </a:t>
            </a:r>
            <a:r>
              <a:rPr lang="en-US" i="1" dirty="0" err="1" smtClean="0"/>
              <a:t>hirae</a:t>
            </a:r>
            <a:r>
              <a:rPr lang="en-US" i="1" dirty="0" smtClean="0"/>
              <a:t>, </a:t>
            </a:r>
            <a:r>
              <a:rPr lang="en-US" dirty="0" smtClean="0"/>
              <a:t>B5L6=</a:t>
            </a:r>
            <a:r>
              <a:rPr lang="en-US" i="1" dirty="0" err="1" smtClean="0"/>
              <a:t>Ent</a:t>
            </a:r>
            <a:r>
              <a:rPr lang="en-US" i="1" dirty="0" smtClean="0"/>
              <a:t>. </a:t>
            </a:r>
            <a:r>
              <a:rPr lang="en-US" i="1" dirty="0" err="1" smtClean="0"/>
              <a:t>faecalis</a:t>
            </a:r>
            <a:r>
              <a:rPr lang="en-US" i="1" dirty="0" smtClean="0"/>
              <a:t> </a:t>
            </a:r>
            <a:r>
              <a:rPr lang="en-US" dirty="0" smtClean="0"/>
              <a:t>B10L7: </a:t>
            </a:r>
            <a:r>
              <a:rPr lang="en-US" i="1" dirty="0" err="1" smtClean="0"/>
              <a:t>Ent</a:t>
            </a:r>
            <a:r>
              <a:rPr lang="en-US" i="1" dirty="0" smtClean="0"/>
              <a:t>. </a:t>
            </a:r>
            <a:r>
              <a:rPr lang="en-US" i="1" dirty="0" err="1" smtClean="0"/>
              <a:t>faecalis</a:t>
            </a:r>
            <a:r>
              <a:rPr lang="en-US" i="1" dirty="0" smtClean="0"/>
              <a:t>; </a:t>
            </a:r>
            <a:r>
              <a:rPr lang="en-US" dirty="0" smtClean="0"/>
              <a:t>I1L8: </a:t>
            </a:r>
            <a:r>
              <a:rPr lang="en-US" i="1" dirty="0" err="1" smtClean="0"/>
              <a:t>Ent</a:t>
            </a:r>
            <a:r>
              <a:rPr lang="en-US" i="1" dirty="0" smtClean="0"/>
              <a:t>. </a:t>
            </a:r>
            <a:r>
              <a:rPr lang="en-US" i="1" dirty="0" err="1" smtClean="0"/>
              <a:t>faecalis</a:t>
            </a:r>
            <a:r>
              <a:rPr lang="en-US" i="1" dirty="0" smtClean="0"/>
              <a:t>; </a:t>
            </a:r>
            <a:r>
              <a:rPr lang="en-US" dirty="0" smtClean="0"/>
              <a:t>C4L10: </a:t>
            </a:r>
            <a:r>
              <a:rPr lang="en-US" i="1" dirty="0" err="1" smtClean="0"/>
              <a:t>Ent</a:t>
            </a:r>
            <a:r>
              <a:rPr lang="en-US" i="1" dirty="0" smtClean="0"/>
              <a:t>. </a:t>
            </a:r>
            <a:r>
              <a:rPr lang="en-US" i="1" dirty="0" err="1" smtClean="0"/>
              <a:t>mundtii</a:t>
            </a:r>
            <a:r>
              <a:rPr lang="en-US" i="1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98034"/>
              </p:ext>
            </p:extLst>
          </p:nvPr>
        </p:nvGraphicFramePr>
        <p:xfrm>
          <a:off x="375788" y="2209800"/>
          <a:ext cx="5029201" cy="242326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670839"/>
                <a:gridCol w="909767"/>
                <a:gridCol w="790303"/>
                <a:gridCol w="718457"/>
                <a:gridCol w="862149"/>
                <a:gridCol w="1077686"/>
              </a:tblGrid>
              <a:tr h="426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Strains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Isolates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Score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Query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Coverage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Max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Indent (%)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Accession Nos.</a:t>
                      </a:r>
                      <a:endParaRPr lang="en-US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1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B3L3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i="1">
                          <a:effectLst/>
                        </a:rPr>
                        <a:t>Ent.  faecium</a:t>
                      </a:r>
                      <a:endParaRPr lang="en-US" sz="10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2034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100%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97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KC731419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B4L4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i="1">
                          <a:effectLst/>
                        </a:rPr>
                        <a:t>Ent. hirae</a:t>
                      </a:r>
                      <a:endParaRPr lang="en-US" sz="10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2006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KC731420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8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G5L5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i="1">
                          <a:effectLst/>
                        </a:rPr>
                        <a:t>Ent. hirae</a:t>
                      </a:r>
                      <a:endParaRPr lang="en-US" sz="10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1803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-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B5L6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i="1">
                          <a:effectLst/>
                        </a:rPr>
                        <a:t>Ent. faecalis</a:t>
                      </a:r>
                      <a:endParaRPr lang="en-US" sz="10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1406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89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KC731421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B10L7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i="1">
                          <a:effectLst/>
                        </a:rPr>
                        <a:t>Ent. faecalis</a:t>
                      </a:r>
                      <a:endParaRPr lang="en-US" sz="1000" i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1840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97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96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KC731422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I1L8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Ent</a:t>
                      </a:r>
                      <a:r>
                        <a:rPr lang="en-US" sz="1000" i="1" dirty="0">
                          <a:effectLst/>
                        </a:rPr>
                        <a:t>. </a:t>
                      </a:r>
                      <a:r>
                        <a:rPr lang="en-US" sz="1000" i="1" dirty="0" err="1">
                          <a:effectLst/>
                        </a:rPr>
                        <a:t>faecalis</a:t>
                      </a:r>
                      <a:endParaRPr lang="en-US" sz="1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1893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KC731424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93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C4L10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i="1" dirty="0" err="1">
                          <a:effectLst/>
                        </a:rPr>
                        <a:t>Ent</a:t>
                      </a:r>
                      <a:r>
                        <a:rPr lang="en-US" sz="1000" i="1" dirty="0">
                          <a:effectLst/>
                        </a:rPr>
                        <a:t>. </a:t>
                      </a:r>
                      <a:r>
                        <a:rPr lang="en-US" sz="1000" i="1" dirty="0" err="1">
                          <a:effectLst/>
                        </a:rPr>
                        <a:t>mundtii</a:t>
                      </a:r>
                      <a:endParaRPr lang="en-US" sz="1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1567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98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97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KC731423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28" y="228600"/>
            <a:ext cx="8153400" cy="6096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Rounded MT Bold" pitchFamily="34" charset="0"/>
              </a:rPr>
              <a:t>The Phylogenetic studies based on 16S </a:t>
            </a:r>
            <a:r>
              <a:rPr lang="en-US" sz="2000" b="1" dirty="0" err="1" smtClean="0">
                <a:solidFill>
                  <a:srgbClr val="FFFF00"/>
                </a:solidFill>
                <a:latin typeface="Arial Rounded MT Bold" pitchFamily="34" charset="0"/>
              </a:rPr>
              <a:t>rRNA</a:t>
            </a:r>
            <a:r>
              <a:rPr lang="en-US" sz="2000" b="1" dirty="0" smtClean="0">
                <a:solidFill>
                  <a:srgbClr val="FFFF00"/>
                </a:solidFill>
                <a:latin typeface="Arial Rounded MT Bold" pitchFamily="34" charset="0"/>
              </a:rPr>
              <a:t> gene sequences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5105"/>
            <a:ext cx="3620589" cy="32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331" y="1438629"/>
            <a:ext cx="5556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Assigned accession numbers for Enterococci isolate at </a:t>
            </a:r>
            <a:r>
              <a:rPr lang="en-US" sz="1600" dirty="0" err="1" smtClean="0">
                <a:latin typeface="Arial Rounded MT Bold" pitchFamily="34" charset="0"/>
              </a:rPr>
              <a:t>Genbank</a:t>
            </a:r>
            <a:r>
              <a:rPr lang="en-US" sz="1600" dirty="0" smtClean="0">
                <a:latin typeface="Arial Rounded MT Bold" pitchFamily="34" charset="0"/>
              </a:rPr>
              <a:t> NCBI database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674" y="5468735"/>
            <a:ext cx="8397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 Rounded MT Bold" pitchFamily="34" charset="0"/>
              </a:rPr>
              <a:t>Yusuf M. A. and </a:t>
            </a:r>
            <a:r>
              <a:rPr lang="en-US" sz="1200" dirty="0" err="1" smtClean="0">
                <a:latin typeface="Arial Rounded MT Bold" pitchFamily="34" charset="0"/>
              </a:rPr>
              <a:t>Tengku</a:t>
            </a:r>
            <a:r>
              <a:rPr lang="en-US" sz="1200" dirty="0" smtClean="0">
                <a:latin typeface="Arial Rounded MT Bold" pitchFamily="34" charset="0"/>
              </a:rPr>
              <a:t>  </a:t>
            </a:r>
            <a:r>
              <a:rPr lang="en-US" sz="1200" dirty="0">
                <a:latin typeface="Arial Rounded MT Bold" pitchFamily="34" charset="0"/>
              </a:rPr>
              <a:t>H</a:t>
            </a:r>
            <a:r>
              <a:rPr lang="en-US" sz="1200" dirty="0" smtClean="0">
                <a:latin typeface="Arial Rounded MT Bold" pitchFamily="34" charset="0"/>
              </a:rPr>
              <a:t>. T. A. H (</a:t>
            </a:r>
            <a:r>
              <a:rPr lang="en-US" sz="1200" dirty="0">
                <a:latin typeface="Arial Rounded MT Bold" pitchFamily="34" charset="0"/>
              </a:rPr>
              <a:t>2013). Isolation of coagulase negative Enterococcus sp. strains from non-broiler chicken producing </a:t>
            </a:r>
            <a:r>
              <a:rPr lang="en-US" sz="1200" dirty="0" err="1">
                <a:latin typeface="Arial Rounded MT Bold" pitchFamily="34" charset="0"/>
              </a:rPr>
              <a:t>bacteriocin</a:t>
            </a:r>
            <a:r>
              <a:rPr lang="en-US" sz="1200" dirty="0">
                <a:latin typeface="Arial Rounded MT Bold" pitchFamily="34" charset="0"/>
              </a:rPr>
              <a:t> active against </a:t>
            </a:r>
            <a:r>
              <a:rPr lang="en-US" sz="1200" i="1" dirty="0">
                <a:latin typeface="Arial Rounded MT Bold" pitchFamily="34" charset="0"/>
              </a:rPr>
              <a:t>Staphylococcus </a:t>
            </a:r>
            <a:r>
              <a:rPr lang="en-US" sz="1200" i="1" dirty="0" err="1">
                <a:latin typeface="Arial Rounded MT Bold" pitchFamily="34" charset="0"/>
              </a:rPr>
              <a:t>aureus</a:t>
            </a:r>
            <a:r>
              <a:rPr lang="en-US" sz="1200" dirty="0">
                <a:latin typeface="Arial Rounded MT Bold" pitchFamily="34" charset="0"/>
              </a:rPr>
              <a:t>. </a:t>
            </a:r>
            <a:r>
              <a:rPr lang="en-US" sz="1200" i="1" dirty="0">
                <a:latin typeface="Arial Rounded MT Bold" pitchFamily="34" charset="0"/>
              </a:rPr>
              <a:t>J. Agrobiology</a:t>
            </a:r>
            <a:r>
              <a:rPr lang="en-US" sz="1200" dirty="0">
                <a:latin typeface="Arial Rounded MT Bold" pitchFamily="34" charset="0"/>
              </a:rPr>
              <a:t>. 30(1): 33-42</a:t>
            </a:r>
          </a:p>
        </p:txBody>
      </p:sp>
    </p:spTree>
    <p:extLst>
      <p:ext uri="{BB962C8B-B14F-4D97-AF65-F5344CB8AC3E}">
        <p14:creationId xmlns:p14="http://schemas.microsoft.com/office/powerpoint/2010/main" val="17962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Inhibition studies 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522" y="1524000"/>
            <a:ext cx="5524278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50292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Strains showed antagonistic activities on </a:t>
            </a:r>
            <a:r>
              <a:rPr lang="en-US" i="1" dirty="0" smtClean="0">
                <a:latin typeface="Arial Rounded MT Bold" pitchFamily="34" charset="0"/>
              </a:rPr>
              <a:t>S. </a:t>
            </a:r>
            <a:r>
              <a:rPr lang="en-US" i="1" dirty="0" err="1" smtClean="0">
                <a:latin typeface="Arial Rounded MT Bold" pitchFamily="34" charset="0"/>
              </a:rPr>
              <a:t>aureus</a:t>
            </a:r>
            <a:r>
              <a:rPr lang="en-US" i="1" dirty="0" smtClean="0">
                <a:latin typeface="Arial Rounded MT Bold" pitchFamily="34" charset="0"/>
              </a:rPr>
              <a:t>  </a:t>
            </a:r>
            <a:r>
              <a:rPr lang="en-US" dirty="0" smtClean="0">
                <a:latin typeface="Arial Rounded MT Bold" pitchFamily="34" charset="0"/>
              </a:rPr>
              <a:t>MRSA indicator strain in agar </a:t>
            </a:r>
            <a:r>
              <a:rPr lang="en-US" dirty="0" err="1" smtClean="0">
                <a:latin typeface="Arial Rounded MT Bold" pitchFamily="34" charset="0"/>
              </a:rPr>
              <a:t>diffussion</a:t>
            </a:r>
            <a:r>
              <a:rPr lang="en-US" dirty="0" smtClean="0">
                <a:latin typeface="Arial Rounded MT Bold" pitchFamily="34" charset="0"/>
              </a:rPr>
              <a:t> methods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748631"/>
              </p:ext>
            </p:extLst>
          </p:nvPr>
        </p:nvGraphicFramePr>
        <p:xfrm>
          <a:off x="685798" y="1524000"/>
          <a:ext cx="7772402" cy="161417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999608"/>
                <a:gridCol w="725170"/>
                <a:gridCol w="833309"/>
                <a:gridCol w="834218"/>
                <a:gridCol w="833309"/>
                <a:gridCol w="713355"/>
                <a:gridCol w="952354"/>
                <a:gridCol w="1035805"/>
                <a:gridCol w="845274"/>
              </a:tblGrid>
              <a:tr h="5791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Sample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Volume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(ml)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Activity</a:t>
                      </a:r>
                      <a:r>
                        <a:rPr lang="en-US" sz="1000" baseline="30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1 </a:t>
                      </a: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(AU/ml)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Total Activity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(AU)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Protein (mg/ml)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Total </a:t>
                      </a:r>
                      <a:r>
                        <a:rPr lang="en-US" sz="1000" baseline="30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5 </a:t>
                      </a: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protein (mg)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Specific Activity</a:t>
                      </a:r>
                      <a:r>
                        <a:rPr lang="en-US" sz="1000" baseline="300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2</a:t>
                      </a: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(AU/mg)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Yield</a:t>
                      </a:r>
                      <a:r>
                        <a:rPr lang="en-US" sz="1000" baseline="300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3</a:t>
                      </a: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 (%)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Purification Factor</a:t>
                      </a:r>
                      <a:r>
                        <a:rPr lang="en-US" sz="1000" baseline="3000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4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40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Crude Sample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1600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61.5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TPP 3.2M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NH</a:t>
                      </a:r>
                      <a:r>
                        <a:rPr lang="en-US" sz="10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(SO</a:t>
                      </a:r>
                      <a:r>
                        <a:rPr lang="en-US" sz="10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1000" baseline="-25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+100</a:t>
                      </a: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Tert</a:t>
                      </a: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10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butanol</a:t>
                      </a: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400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10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571.4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9.291</a:t>
                      </a:r>
                      <a:endParaRPr lang="en-US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Purification of </a:t>
            </a:r>
            <a:r>
              <a:rPr lang="en-US" sz="2800" dirty="0" err="1" smtClean="0">
                <a:solidFill>
                  <a:srgbClr val="FFFF00"/>
                </a:solidFill>
                <a:latin typeface="Arial Rounded MT Bold" pitchFamily="34" charset="0"/>
              </a:rPr>
              <a:t>bacteriocins</a:t>
            </a:r>
            <a:endParaRPr lang="en-U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26213"/>
            <a:ext cx="32956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4192835"/>
            <a:ext cx="350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 Rounded MT Bold" pitchFamily="34" charset="0"/>
              </a:rPr>
              <a:t>SDS-PAGE analysis of purified extract on 12% SDS-PAGE gel. </a:t>
            </a:r>
          </a:p>
          <a:p>
            <a:r>
              <a:rPr lang="en-US" sz="1200" dirty="0">
                <a:latin typeface="Arial Rounded MT Bold" pitchFamily="34" charset="0"/>
              </a:rPr>
              <a:t>B</a:t>
            </a:r>
            <a:r>
              <a:rPr lang="en-US" sz="1200" dirty="0" smtClean="0">
                <a:latin typeface="Arial Rounded MT Bold" pitchFamily="34" charset="0"/>
              </a:rPr>
              <a:t>ands produced with an approximate molecular weight of the protein was 10kDa from purified extract of the isolated strains B3L3, B4L4, G5L5, B5L6, B10L7, I1L8 and C4L10. Standard protein marker </a:t>
            </a:r>
            <a:r>
              <a:rPr lang="en-US" sz="1200" dirty="0" err="1" smtClean="0">
                <a:latin typeface="Arial Rounded MT Bold" pitchFamily="34" charset="0"/>
              </a:rPr>
              <a:t>Fermentas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 err="1" smtClean="0">
                <a:latin typeface="Arial Rounded MT Bold" pitchFamily="34" charset="0"/>
              </a:rPr>
              <a:t>pageRuler</a:t>
            </a:r>
            <a:r>
              <a:rPr lang="en-US" sz="1200" dirty="0" smtClean="0">
                <a:latin typeface="Arial Rounded MT Bold" pitchFamily="34" charset="0"/>
              </a:rPr>
              <a:t> 10-200). </a:t>
            </a:r>
            <a:endParaRPr lang="en-US" sz="12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720334"/>
              </p:ext>
            </p:extLst>
          </p:nvPr>
        </p:nvGraphicFramePr>
        <p:xfrm>
          <a:off x="1143000" y="990600"/>
          <a:ext cx="7010398" cy="5402323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927909"/>
                <a:gridCol w="404333"/>
                <a:gridCol w="750069"/>
                <a:gridCol w="762764"/>
                <a:gridCol w="762764"/>
                <a:gridCol w="806713"/>
                <a:gridCol w="708071"/>
                <a:gridCol w="887775"/>
              </a:tblGrid>
              <a:tr h="180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Treatment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Residual antibacterial activity (%)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1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B3L3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B4L4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G5L5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B5L6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B10L7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I1L8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C4L10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1807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effectLst/>
                        </a:rPr>
                        <a:t>Heat treatment</a:t>
                      </a:r>
                      <a:endParaRPr lang="en-US" sz="900" b="1" dirty="0" smtClean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180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-20°C/15min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180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100°C/15min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1868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121°C/15min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90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pH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180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6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271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7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271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8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1783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9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180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10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90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Enzymes (1mg/ml)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90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Proteinase K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978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Trypsin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271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Catalase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271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Lysozyme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903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Organic solvents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271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Ethanol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271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Chloroform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271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Acetone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271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>
                          <a:effectLst/>
                        </a:rPr>
                        <a:t>Methanol</a:t>
                      </a:r>
                      <a:endParaRPr lang="en-US" sz="900" b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  <a:tr h="2711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effectLst/>
                        </a:rPr>
                        <a:t>No treatment 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</a:t>
                      </a:r>
                      <a:endParaRPr lang="en-US" sz="9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362" marR="35362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Characterisaion</a:t>
            </a:r>
            <a:r>
              <a:rPr lang="en-US" sz="2400" dirty="0" smtClean="0">
                <a:solidFill>
                  <a:srgbClr val="FFFF00"/>
                </a:solidFill>
              </a:rPr>
              <a:t> of purified </a:t>
            </a:r>
            <a:r>
              <a:rPr lang="en-US" sz="2400" dirty="0" err="1" smtClean="0">
                <a:solidFill>
                  <a:srgbClr val="FFFF00"/>
                </a:solidFill>
              </a:rPr>
              <a:t>bacteriocins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64" y="45522"/>
            <a:ext cx="8718468" cy="9244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 Rounded MT Bold" pitchFamily="34" charset="0"/>
              </a:rPr>
              <a:t>Global trend of poultry meat</a:t>
            </a:r>
            <a:endParaRPr lang="en-US" sz="3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50803"/>
            <a:ext cx="3765654" cy="198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02" y="1685439"/>
            <a:ext cx="2783898" cy="405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8108" y="1066800"/>
            <a:ext cx="8304892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latin typeface="Arial Rounded MT Bold" pitchFamily="34" charset="0"/>
              </a:rPr>
              <a:t>In 2011, poultry meat reaches a production milestone of 100 million metric tones</a:t>
            </a: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7653" y="5715000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00" dirty="0" smtClean="0">
                <a:latin typeface="Arial Rounded MT Bold" pitchFamily="34" charset="0"/>
              </a:rPr>
              <a:t>Sources : The Watt Executive </a:t>
            </a:r>
            <a:r>
              <a:rPr lang="en-US" sz="1100" dirty="0">
                <a:latin typeface="Arial Rounded MT Bold" pitchFamily="34" charset="0"/>
              </a:rPr>
              <a:t>G</a:t>
            </a:r>
            <a:r>
              <a:rPr lang="en-US" sz="1100" dirty="0" smtClean="0">
                <a:latin typeface="Arial Rounded MT Bold" pitchFamily="34" charset="0"/>
              </a:rPr>
              <a:t>uide (2011) Statistical reference for poultry executive2011. </a:t>
            </a:r>
          </a:p>
          <a:p>
            <a:r>
              <a:rPr lang="en-US" sz="1100" dirty="0" smtClean="0">
                <a:latin typeface="Arial Rounded MT Bold" pitchFamily="34" charset="0"/>
              </a:rPr>
              <a:t>Website: http:</a:t>
            </a:r>
            <a:r>
              <a:rPr lang="en-US" sz="1100" i="1" dirty="0" smtClean="0">
                <a:latin typeface="Arial Rounded MT Bold" pitchFamily="34" charset="0"/>
              </a:rPr>
              <a:t>www.wattag.net</a:t>
            </a:r>
            <a:r>
              <a:rPr lang="en-US" sz="1800" i="1" dirty="0" smtClean="0">
                <a:latin typeface="Arial Rounded MT Bold" pitchFamily="34" charset="0"/>
              </a:rPr>
              <a:t>.</a:t>
            </a:r>
            <a:endParaRPr lang="en-US" sz="1800" i="1" dirty="0">
              <a:latin typeface="Arial Rounded MT Bold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8869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53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80010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Amplification of </a:t>
            </a:r>
            <a:r>
              <a:rPr lang="en-US" sz="2800" dirty="0" err="1" smtClean="0">
                <a:solidFill>
                  <a:srgbClr val="FFFF00"/>
                </a:solidFill>
                <a:latin typeface="Arial Rounded MT Bold" pitchFamily="34" charset="0"/>
              </a:rPr>
              <a:t>Enterocin</a:t>
            </a:r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 genes</a:t>
            </a:r>
            <a:endParaRPr lang="en-U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65940"/>
              </p:ext>
            </p:extLst>
          </p:nvPr>
        </p:nvGraphicFramePr>
        <p:xfrm>
          <a:off x="990601" y="2133600"/>
          <a:ext cx="6857999" cy="228219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21595"/>
                <a:gridCol w="1405351"/>
                <a:gridCol w="1414726"/>
                <a:gridCol w="1444727"/>
                <a:gridCol w="1371600"/>
              </a:tblGrid>
              <a:tr h="5118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Strains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Enterocin genes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Enterocin_A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Enterocin_B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Enterocin_P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Enterocin_L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I1L8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 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+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+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6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B4L4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  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+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+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5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C4L10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  -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+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+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-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0" y="4871369"/>
            <a:ext cx="7543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Amplification using several bacteriocin gene primers</a:t>
            </a:r>
          </a:p>
          <a:p>
            <a:endParaRPr lang="de-DE" dirty="0" smtClean="0"/>
          </a:p>
          <a:p>
            <a:r>
              <a:rPr lang="de-DE" sz="1200" dirty="0" smtClean="0">
                <a:latin typeface="Arial Rounded MT Bold" pitchFamily="34" charset="0"/>
              </a:rPr>
              <a:t>Du </a:t>
            </a:r>
            <a:r>
              <a:rPr lang="de-DE" sz="1200" dirty="0">
                <a:latin typeface="Arial Rounded MT Bold" pitchFamily="34" charset="0"/>
              </a:rPr>
              <a:t>Toit, M., Franz, C. M. A. P., Dicks, L. M. T., &amp; Holzapfel, W. H. (2000). Preliminary characterization of bacteriocins produced by Enterococcus faecium and Enterococcus faecalis isolated from pig faeces.</a:t>
            </a:r>
            <a:r>
              <a:rPr lang="de-DE" sz="1200" i="1" dirty="0">
                <a:latin typeface="Arial Rounded MT Bold" pitchFamily="34" charset="0"/>
              </a:rPr>
              <a:t> </a:t>
            </a:r>
            <a:r>
              <a:rPr lang="de-DE" sz="1200" i="1" dirty="0" smtClean="0">
                <a:latin typeface="Arial Rounded MT Bold" pitchFamily="34" charset="0"/>
              </a:rPr>
              <a:t>J. App. Microb</a:t>
            </a:r>
            <a:r>
              <a:rPr lang="de-DE" sz="1200" dirty="0" smtClean="0">
                <a:latin typeface="Arial Rounded MT Bold" pitchFamily="34" charset="0"/>
              </a:rPr>
              <a:t>., </a:t>
            </a:r>
            <a:r>
              <a:rPr lang="de-DE" sz="1200" dirty="0">
                <a:latin typeface="Arial Rounded MT Bold" pitchFamily="34" charset="0"/>
              </a:rPr>
              <a:t>88, 482–494</a:t>
            </a:r>
            <a:endParaRPr lang="en-US" sz="12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"/>
            <a:ext cx="6096000" cy="609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BACTERIOCIN ON CELL VIABILITIES</a:t>
            </a:r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b="5362"/>
          <a:stretch/>
        </p:blipFill>
        <p:spPr bwMode="auto">
          <a:xfrm>
            <a:off x="457200" y="1066800"/>
            <a:ext cx="4498033" cy="223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4213086"/>
            <a:ext cx="78486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 Rounded MT Bold" pitchFamily="34" charset="0"/>
              </a:rPr>
              <a:t>Dose-response of the effect of </a:t>
            </a:r>
            <a:r>
              <a:rPr lang="en-US" sz="1400" dirty="0" err="1" smtClean="0">
                <a:latin typeface="Arial Rounded MT Bold" pitchFamily="34" charset="0"/>
              </a:rPr>
              <a:t>bacteriocin</a:t>
            </a:r>
            <a:r>
              <a:rPr lang="en-US" sz="1400" dirty="0" smtClean="0">
                <a:latin typeface="Arial Rounded MT Bold" pitchFamily="34" charset="0"/>
              </a:rPr>
              <a:t> from isolate C4L10 on cell viability of cell lines Lung Cancer H1299, Breast cancer MCF7, Colon cancer HCT116 and Oral cancer HSC3. Incubation of the setup was done for 24 </a:t>
            </a:r>
            <a:r>
              <a:rPr lang="en-US" sz="1400" dirty="0" err="1" smtClean="0">
                <a:latin typeface="Arial Rounded MT Bold" pitchFamily="34" charset="0"/>
              </a:rPr>
              <a:t>hr</a:t>
            </a:r>
            <a:r>
              <a:rPr lang="en-US" sz="1400" dirty="0" smtClean="0">
                <a:latin typeface="Arial Rounded MT Bold" pitchFamily="34" charset="0"/>
              </a:rPr>
              <a:t> at 37°C under 5% CO</a:t>
            </a:r>
            <a:r>
              <a:rPr lang="en-US" sz="1400" baseline="-25000" dirty="0" smtClean="0">
                <a:latin typeface="Arial Rounded MT Bold" pitchFamily="34" charset="0"/>
              </a:rPr>
              <a:t>2</a:t>
            </a:r>
            <a:r>
              <a:rPr lang="en-US" sz="1400" dirty="0" smtClean="0">
                <a:latin typeface="Arial Rounded MT Bold" pitchFamily="34" charset="0"/>
              </a:rPr>
              <a:t> with 2.68, 5.35, 10.69 and 21.39µg/mL concentration of the </a:t>
            </a:r>
            <a:r>
              <a:rPr lang="en-US" sz="1400" dirty="0" err="1" smtClean="0">
                <a:latin typeface="Arial Rounded MT Bold" pitchFamily="34" charset="0"/>
              </a:rPr>
              <a:t>bacteriocin</a:t>
            </a:r>
            <a:r>
              <a:rPr lang="en-US" sz="1400" dirty="0" smtClean="0">
                <a:latin typeface="Arial Rounded MT Bold" pitchFamily="34" charset="0"/>
              </a:rPr>
              <a:t>. Cell viability was determined by the MTT assay. Estimation of the IC</a:t>
            </a:r>
            <a:r>
              <a:rPr lang="en-US" sz="1400" baseline="-25000" dirty="0" smtClean="0">
                <a:latin typeface="Arial Rounded MT Bold" pitchFamily="34" charset="0"/>
              </a:rPr>
              <a:t>50</a:t>
            </a:r>
            <a:r>
              <a:rPr lang="en-US" sz="1400" dirty="0" smtClean="0">
                <a:latin typeface="Arial Rounded MT Bold" pitchFamily="34" charset="0"/>
              </a:rPr>
              <a:t> of the </a:t>
            </a:r>
            <a:r>
              <a:rPr lang="en-US" sz="1400" dirty="0" err="1" smtClean="0">
                <a:latin typeface="Arial Rounded MT Bold" pitchFamily="34" charset="0"/>
              </a:rPr>
              <a:t>analysed</a:t>
            </a:r>
            <a:r>
              <a:rPr lang="en-US" sz="1400" dirty="0" smtClean="0">
                <a:latin typeface="Arial Rounded MT Bold" pitchFamily="34" charset="0"/>
              </a:rPr>
              <a:t> and plot generated using </a:t>
            </a:r>
            <a:r>
              <a:rPr lang="en-US" sz="1400" dirty="0" err="1" smtClean="0">
                <a:latin typeface="Arial Rounded MT Bold" pitchFamily="34" charset="0"/>
              </a:rPr>
              <a:t>GraphPad</a:t>
            </a:r>
            <a:r>
              <a:rPr lang="en-US" sz="1400" dirty="0" smtClean="0">
                <a:latin typeface="Arial Rounded MT Bold" pitchFamily="34" charset="0"/>
              </a:rPr>
              <a:t> software.	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09386"/>
              </p:ext>
            </p:extLst>
          </p:nvPr>
        </p:nvGraphicFramePr>
        <p:xfrm>
          <a:off x="5029200" y="1066800"/>
          <a:ext cx="3581400" cy="1515872"/>
        </p:xfrm>
        <a:graphic>
          <a:graphicData uri="http://schemas.openxmlformats.org/drawingml/2006/table">
            <a:tbl>
              <a:tblPr/>
              <a:tblGrid>
                <a:gridCol w="1045605"/>
                <a:gridCol w="598769"/>
                <a:gridCol w="669128"/>
                <a:gridCol w="633949"/>
                <a:gridCol w="633949"/>
              </a:tblGrid>
              <a:tr h="285750">
                <a:tc rowSpan="2">
                  <a:txBody>
                    <a:bodyPr/>
                    <a:lstStyle/>
                    <a:p>
                      <a:pPr marL="685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8225" algn="l"/>
                        </a:tabLst>
                      </a:pPr>
                      <a:r>
                        <a:rPr lang="en-US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85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8225" algn="l"/>
                        </a:tabLst>
                      </a:pPr>
                      <a:r>
                        <a:rPr lang="en-US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Concentration</a:t>
                      </a:r>
                    </a:p>
                    <a:p>
                      <a:pPr marL="6858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038225" algn="l"/>
                        </a:tabLst>
                      </a:pPr>
                      <a:r>
                        <a:rPr lang="en-US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µg/mL)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Viable cells*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MCF7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H1299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HCT116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38225" algn="l"/>
                        </a:tabLst>
                      </a:pPr>
                      <a:r>
                        <a:rPr lang="en-US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HSC3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21.6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43.95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55.26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64.47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48.12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10.8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46.84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56.05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66.74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51.55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66.58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66.84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67.56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53.68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77.11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73.42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68.18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55.81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5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29300" y="1205870"/>
            <a:ext cx="1981200" cy="5334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Control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Effect on human cancer cell lines (</a:t>
            </a:r>
            <a:r>
              <a:rPr lang="en-US" sz="3200" dirty="0" err="1" smtClean="0">
                <a:solidFill>
                  <a:srgbClr val="FFFF00"/>
                </a:solidFill>
                <a:latin typeface="Arial Rounded MT Bold" pitchFamily="34" charset="0"/>
              </a:rPr>
              <a:t>eg</a:t>
            </a: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. HSC-3)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77171"/>
            <a:ext cx="41910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371600"/>
            <a:ext cx="3886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Rounded MT Bold" pitchFamily="34" charset="0"/>
              </a:rPr>
              <a:t>Effect of </a:t>
            </a:r>
            <a:r>
              <a:rPr lang="en-US" dirty="0" err="1" smtClean="0">
                <a:latin typeface="Arial Rounded MT Bold" pitchFamily="34" charset="0"/>
              </a:rPr>
              <a:t>bacteriocin</a:t>
            </a:r>
            <a:r>
              <a:rPr lang="en-US" dirty="0" smtClean="0">
                <a:latin typeface="Arial Rounded MT Bold" pitchFamily="34" charset="0"/>
              </a:rPr>
              <a:t> extract from strain C4L10 on the viability of  HSC-3 cancer cell line.</a:t>
            </a:r>
          </a:p>
          <a:p>
            <a:endParaRPr lang="en-US" dirty="0" smtClean="0"/>
          </a:p>
          <a:p>
            <a:r>
              <a:rPr lang="en-US" sz="1400" dirty="0" smtClean="0">
                <a:latin typeface="Arial Rounded MT Bold" pitchFamily="34" charset="0"/>
              </a:rPr>
              <a:t>The non viable cells are seen floating.  </a:t>
            </a:r>
          </a:p>
          <a:p>
            <a:endParaRPr lang="en-US" sz="1400" dirty="0">
              <a:latin typeface="Arial Rounded MT Bold" pitchFamily="34" charset="0"/>
            </a:endParaRPr>
          </a:p>
          <a:p>
            <a:r>
              <a:rPr lang="en-US" sz="1400" dirty="0" smtClean="0">
                <a:latin typeface="Arial Rounded MT Bold" pitchFamily="34" charset="0"/>
              </a:rPr>
              <a:t>Untreated cells, (Dimethyl </a:t>
            </a:r>
            <a:r>
              <a:rPr lang="en-US" sz="1400" dirty="0" err="1" smtClean="0">
                <a:latin typeface="Arial Rounded MT Bold" pitchFamily="34" charset="0"/>
              </a:rPr>
              <a:t>Sulfoxide</a:t>
            </a:r>
            <a:r>
              <a:rPr lang="en-US" sz="1400" dirty="0" smtClean="0">
                <a:latin typeface="Arial Rounded MT Bold" pitchFamily="34" charset="0"/>
              </a:rPr>
              <a:t> (DMSO) negative control), </a:t>
            </a:r>
          </a:p>
          <a:p>
            <a:endParaRPr lang="en-US" sz="1400" dirty="0">
              <a:latin typeface="Arial Rounded MT Bold" pitchFamily="34" charset="0"/>
            </a:endParaRPr>
          </a:p>
          <a:p>
            <a:r>
              <a:rPr lang="en-US" sz="1400" dirty="0">
                <a:latin typeface="Arial Rounded MT Bold" pitchFamily="34" charset="0"/>
              </a:rPr>
              <a:t>C</a:t>
            </a:r>
            <a:r>
              <a:rPr lang="en-US" sz="1400" dirty="0" smtClean="0">
                <a:latin typeface="Arial Rounded MT Bold" pitchFamily="34" charset="0"/>
              </a:rPr>
              <a:t>ells treated with increasing concentration</a:t>
            </a:r>
          </a:p>
          <a:p>
            <a:r>
              <a:rPr lang="en-US" sz="1400" dirty="0" smtClean="0">
                <a:latin typeface="Arial Rounded MT Bold" pitchFamily="34" charset="0"/>
              </a:rPr>
              <a:t>2.68 mg/ml (A), 5.35 µg/ml (B), 10.69 µg/ml (C), 21.39 µg/ml (D) of </a:t>
            </a:r>
            <a:r>
              <a:rPr lang="en-US" sz="1400" dirty="0" err="1" smtClean="0">
                <a:latin typeface="Arial Rounded MT Bold" pitchFamily="34" charset="0"/>
              </a:rPr>
              <a:t>bacteriocin</a:t>
            </a:r>
            <a:r>
              <a:rPr lang="en-US" sz="1400" dirty="0" smtClean="0">
                <a:latin typeface="Arial Rounded MT Bold" pitchFamily="34" charset="0"/>
              </a:rPr>
              <a:t> </a:t>
            </a:r>
          </a:p>
          <a:p>
            <a:r>
              <a:rPr lang="en-US" sz="1400" dirty="0" smtClean="0">
                <a:latin typeface="Arial Rounded MT Bold" pitchFamily="34" charset="0"/>
              </a:rPr>
              <a:t>(magnification: 20x, inverted) 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1016" y="454169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                                    A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67400" y="1177171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DMSO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87735" y="28643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                                    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3070"/>
            <a:ext cx="7848600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smtClean="0">
                <a:latin typeface="Arial Rounded MT Bold" pitchFamily="34" charset="0"/>
              </a:rPr>
              <a:t>Several strains isolated from local non-broiler chickens from genus </a:t>
            </a:r>
            <a:r>
              <a:rPr lang="en-US" sz="1800" dirty="0">
                <a:latin typeface="Arial Rounded MT Bold" pitchFamily="34" charset="0"/>
              </a:rPr>
              <a:t>c</a:t>
            </a:r>
            <a:r>
              <a:rPr lang="en-US" sz="1800" dirty="0" smtClean="0">
                <a:latin typeface="Arial Rounded MT Bold" pitchFamily="34" charset="0"/>
              </a:rPr>
              <a:t>oagulase negative Enterococcus ( strains B3L3, B4L4, G5L5, B5L6, B10L7, I1L8, and C4L10) capable of producing </a:t>
            </a:r>
            <a:r>
              <a:rPr lang="en-US" sz="1800" dirty="0" err="1" smtClean="0">
                <a:latin typeface="Arial Rounded MT Bold" pitchFamily="34" charset="0"/>
              </a:rPr>
              <a:t>bacteriocin</a:t>
            </a:r>
            <a:r>
              <a:rPr lang="en-US" sz="1800" dirty="0" smtClean="0">
                <a:latin typeface="Arial Rounded MT Bold" pitchFamily="34" charset="0"/>
              </a:rPr>
              <a:t> active against </a:t>
            </a:r>
            <a:r>
              <a:rPr lang="en-US" sz="1800" i="1" dirty="0" smtClean="0">
                <a:latin typeface="Arial Rounded MT Bold" pitchFamily="34" charset="0"/>
              </a:rPr>
              <a:t>S. </a:t>
            </a:r>
            <a:r>
              <a:rPr lang="en-US" sz="1800" i="1" dirty="0" err="1" smtClean="0">
                <a:latin typeface="Arial Rounded MT Bold" pitchFamily="34" charset="0"/>
              </a:rPr>
              <a:t>aureus</a:t>
            </a:r>
            <a:r>
              <a:rPr lang="en-US" sz="1800" i="1" dirty="0" smtClean="0">
                <a:latin typeface="Arial Rounded MT Bold" pitchFamily="34" charset="0"/>
              </a:rPr>
              <a:t> </a:t>
            </a:r>
            <a:r>
              <a:rPr lang="en-US" sz="1800" dirty="0" smtClean="0">
                <a:latin typeface="Arial Rounded MT Bold" pitchFamily="34" charset="0"/>
              </a:rPr>
              <a:t>MRSA.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800" dirty="0" err="1" smtClean="0">
                <a:latin typeface="Arial Rounded MT Bold" pitchFamily="34" charset="0"/>
              </a:rPr>
              <a:t>Bacteriocin</a:t>
            </a:r>
            <a:r>
              <a:rPr lang="en-US" sz="1800" dirty="0" smtClean="0">
                <a:latin typeface="Arial Rounded MT Bold" pitchFamily="34" charset="0"/>
              </a:rPr>
              <a:t> from strain C4L10 were purified by TPP method, and characterized to be 10kDa probably class </a:t>
            </a:r>
            <a:r>
              <a:rPr lang="en-US" sz="1800" dirty="0" err="1" smtClean="0">
                <a:latin typeface="Arial Rounded MT Bold" pitchFamily="34" charset="0"/>
              </a:rPr>
              <a:t>IIa</a:t>
            </a:r>
            <a:r>
              <a:rPr lang="en-US" sz="1800" dirty="0" smtClean="0">
                <a:latin typeface="Arial Rounded MT Bold" pitchFamily="34" charset="0"/>
              </a:rPr>
              <a:t> type </a:t>
            </a:r>
            <a:r>
              <a:rPr lang="en-US" sz="1800" dirty="0" err="1" smtClean="0">
                <a:latin typeface="Arial Rounded MT Bold" pitchFamily="34" charset="0"/>
              </a:rPr>
              <a:t>bacteriocin</a:t>
            </a:r>
            <a:endParaRPr lang="en-US" sz="1800" dirty="0" smtClean="0">
              <a:latin typeface="Arial Rounded MT Bold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800" dirty="0" smtClean="0">
                <a:latin typeface="Arial Rounded MT Bold" pitchFamily="34" charset="0"/>
              </a:rPr>
              <a:t>It is effective in vitro against human cell line at concentrations of 2.68-21.39 µg/ml as shown by decreasing cell viability in which the highest cytotoxic effect </a:t>
            </a:r>
            <a:r>
              <a:rPr lang="en-US" sz="1800" dirty="0">
                <a:latin typeface="Arial Rounded MT Bold" pitchFamily="34" charset="0"/>
              </a:rPr>
              <a:t>o</a:t>
            </a:r>
            <a:r>
              <a:rPr lang="en-US" sz="1800" dirty="0" smtClean="0">
                <a:latin typeface="Arial Rounded MT Bold" pitchFamily="34" charset="0"/>
              </a:rPr>
              <a:t>n oral cancer cells followed by breast cancer; while the least sensitive was colon cancer cell </a:t>
            </a:r>
            <a:r>
              <a:rPr lang="en-US" sz="1800" dirty="0">
                <a:latin typeface="Arial Rounded MT Bold" pitchFamily="34" charset="0"/>
              </a:rPr>
              <a:t>lines.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25113" cy="92447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Conclusions</a:t>
            </a:r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72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 Rounded MT Bold" pitchFamily="34" charset="0"/>
              </a:rPr>
              <a:t>This project was funded by Ministry of Science and Technology Malaysia under grant RAGS 12 045 0045</a:t>
            </a:r>
            <a:endParaRPr lang="en-US" sz="1800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Arial Rounded MT Bold" pitchFamily="34" charset="0"/>
              </a:rPr>
              <a:t>Acknowledgement</a:t>
            </a:r>
            <a:endParaRPr lang="en-US" sz="28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Thank you &amp; Grazie!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7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6556" r="22220"/>
          <a:stretch/>
        </p:blipFill>
        <p:spPr bwMode="auto">
          <a:xfrm>
            <a:off x="2464130" y="2285999"/>
            <a:ext cx="4333875" cy="332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05800" cy="20788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Potential market size projected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based 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human population growth from 6 billion (in1999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7.5 billion (in 2020)</a:t>
            </a:r>
          </a:p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-37605"/>
            <a:ext cx="8382000" cy="92447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/>
                <a:latin typeface="Albertus Medium"/>
              </a:rPr>
              <a:t>Global poultry demand: New challenges</a:t>
            </a:r>
            <a:endParaRPr lang="en-US" sz="2800" b="1" dirty="0">
              <a:solidFill>
                <a:srgbClr val="FFFF00"/>
              </a:solidFill>
              <a:effectLst/>
              <a:latin typeface="Albertus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130" y="5105400"/>
            <a:ext cx="4572000" cy="1243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Emerging Issues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Avian </a:t>
            </a:r>
            <a:r>
              <a:rPr lang="en-US" dirty="0">
                <a:latin typeface="Arial" pitchFamily="34" charset="0"/>
                <a:cs typeface="Arial" pitchFamily="34" charset="0"/>
              </a:rPr>
              <a:t>Influenza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Escalating animal feed prices </a:t>
            </a:r>
          </a:p>
        </p:txBody>
      </p:sp>
    </p:spTree>
    <p:extLst>
      <p:ext uri="{BB962C8B-B14F-4D97-AF65-F5344CB8AC3E}">
        <p14:creationId xmlns:p14="http://schemas.microsoft.com/office/powerpoint/2010/main" val="37921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086600" cy="44958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60000"/>
              </a:lnSpc>
              <a:spcBef>
                <a:spcPts val="1800"/>
              </a:spcBef>
            </a:pPr>
            <a:r>
              <a:rPr lang="en-US" sz="8000" dirty="0">
                <a:latin typeface="Albertus Medium" pitchFamily="34" charset="0"/>
              </a:rPr>
              <a:t>t</a:t>
            </a:r>
            <a:r>
              <a:rPr lang="en-US" sz="8000" dirty="0" smtClean="0">
                <a:latin typeface="Albertus Medium" pitchFamily="34" charset="0"/>
              </a:rPr>
              <a:t>he </a:t>
            </a:r>
            <a:r>
              <a:rPr lang="en-US" sz="8000" dirty="0">
                <a:latin typeface="Albertus Medium" pitchFamily="34" charset="0"/>
              </a:rPr>
              <a:t>increase </a:t>
            </a:r>
            <a:r>
              <a:rPr lang="en-US" sz="8000" dirty="0" smtClean="0">
                <a:latin typeface="Albertus Medium" pitchFamily="34" charset="0"/>
              </a:rPr>
              <a:t>poultry </a:t>
            </a:r>
            <a:r>
              <a:rPr lang="en-US" sz="8000" dirty="0">
                <a:latin typeface="Albertus Medium" pitchFamily="34" charset="0"/>
              </a:rPr>
              <a:t>productivity </a:t>
            </a:r>
            <a:r>
              <a:rPr lang="en-US" sz="8000" dirty="0" smtClean="0">
                <a:latin typeface="Albertus Medium" pitchFamily="34" charset="0"/>
              </a:rPr>
              <a:t>- emergence </a:t>
            </a:r>
            <a:r>
              <a:rPr lang="en-US" sz="8000" dirty="0">
                <a:latin typeface="Albertus Medium" pitchFamily="34" charset="0"/>
              </a:rPr>
              <a:t>of a large </a:t>
            </a:r>
            <a:r>
              <a:rPr lang="en-US" sz="8000" dirty="0" smtClean="0">
                <a:latin typeface="Albertus Medium" pitchFamily="34" charset="0"/>
              </a:rPr>
              <a:t>variety </a:t>
            </a:r>
            <a:r>
              <a:rPr lang="en-US" sz="8000" dirty="0">
                <a:latin typeface="Albertus Medium" pitchFamily="34" charset="0"/>
              </a:rPr>
              <a:t>of pathogens and bacterial resistance</a:t>
            </a:r>
            <a:r>
              <a:rPr lang="en-US" sz="8000" dirty="0" smtClean="0">
                <a:latin typeface="Albertus Medium" pitchFamily="34" charset="0"/>
              </a:rPr>
              <a:t>.</a:t>
            </a:r>
          </a:p>
          <a:p>
            <a:pPr>
              <a:lnSpc>
                <a:spcPct val="160000"/>
              </a:lnSpc>
              <a:spcBef>
                <a:spcPts val="1800"/>
              </a:spcBef>
            </a:pPr>
            <a:r>
              <a:rPr lang="en-US" sz="8000" dirty="0" smtClean="0">
                <a:latin typeface="Albertus Medium" pitchFamily="34" charset="0"/>
              </a:rPr>
              <a:t>the </a:t>
            </a:r>
            <a:r>
              <a:rPr lang="en-US" sz="8000" dirty="0">
                <a:latin typeface="Albertus Medium" pitchFamily="34" charset="0"/>
              </a:rPr>
              <a:t>indiscriminate use of chemotherapeutic agents as a result of management practices in rearing </a:t>
            </a:r>
            <a:r>
              <a:rPr lang="en-US" sz="8000" dirty="0" smtClean="0">
                <a:latin typeface="Albertus Medium" pitchFamily="34" charset="0"/>
              </a:rPr>
              <a:t>cycles</a:t>
            </a:r>
          </a:p>
          <a:p>
            <a:pPr marL="0" indent="0">
              <a:lnSpc>
                <a:spcPct val="160000"/>
              </a:lnSpc>
              <a:spcBef>
                <a:spcPts val="1800"/>
              </a:spcBef>
              <a:buNone/>
            </a:pPr>
            <a:r>
              <a:rPr lang="en-US" sz="8000" dirty="0" smtClean="0">
                <a:latin typeface="Albertus Medium" pitchFamily="34" charset="0"/>
              </a:rPr>
              <a:t> </a:t>
            </a:r>
            <a:r>
              <a:rPr lang="en-US" sz="7200" dirty="0" smtClean="0">
                <a:latin typeface="Albertus Medium" pitchFamily="34" charset="0"/>
              </a:rPr>
              <a:t>(</a:t>
            </a:r>
            <a:r>
              <a:rPr lang="en-US" sz="7200" dirty="0" err="1">
                <a:latin typeface="Albertus Medium" pitchFamily="34" charset="0"/>
              </a:rPr>
              <a:t>K</a:t>
            </a:r>
            <a:r>
              <a:rPr lang="en-US" sz="7200" dirty="0" err="1" smtClean="0">
                <a:latin typeface="Albertus Medium" pitchFamily="34" charset="0"/>
              </a:rPr>
              <a:t>abir</a:t>
            </a:r>
            <a:r>
              <a:rPr lang="en-US" sz="7200" dirty="0" smtClean="0">
                <a:latin typeface="Albertus Medium" pitchFamily="34" charset="0"/>
              </a:rPr>
              <a:t>, 2009; </a:t>
            </a:r>
            <a:r>
              <a:rPr lang="en-US" sz="7200" dirty="0" err="1" smtClean="0">
                <a:latin typeface="Albertus Medium" pitchFamily="34" charset="0"/>
              </a:rPr>
              <a:t>Trafalska</a:t>
            </a:r>
            <a:r>
              <a:rPr lang="en-US" sz="7200" dirty="0" smtClean="0">
                <a:latin typeface="Albertus Medium" pitchFamily="34" charset="0"/>
              </a:rPr>
              <a:t> &amp; </a:t>
            </a:r>
            <a:r>
              <a:rPr lang="en-US" sz="7200" dirty="0" err="1" smtClean="0">
                <a:latin typeface="Albertus Medium" pitchFamily="34" charset="0"/>
              </a:rPr>
              <a:t>Grzybowska</a:t>
            </a:r>
            <a:r>
              <a:rPr lang="en-US" sz="7200" dirty="0">
                <a:latin typeface="Albertus Medium" pitchFamily="34" charset="0"/>
              </a:rPr>
              <a:t>, </a:t>
            </a:r>
            <a:r>
              <a:rPr lang="en-US" sz="7200" dirty="0" smtClean="0">
                <a:latin typeface="Albertus Medium" pitchFamily="34" charset="0"/>
              </a:rPr>
              <a:t>2004)</a:t>
            </a:r>
            <a:endParaRPr lang="en-US" sz="7200" dirty="0">
              <a:latin typeface="Albertus Medium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69612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rial Rounded MT Bold" pitchFamily="34" charset="0"/>
              </a:rPr>
              <a:t>Probiotics </a:t>
            </a:r>
            <a:r>
              <a:rPr lang="en-US" sz="3200" dirty="0" smtClean="0">
                <a:solidFill>
                  <a:srgbClr val="FFFF00"/>
                </a:solidFill>
                <a:latin typeface="Arial Rounded MT Bold" pitchFamily="34" charset="0"/>
              </a:rPr>
              <a:t>fill the gap?</a:t>
            </a:r>
            <a:endParaRPr lang="en-US" sz="32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>
              <a:latin typeface="Albertus Medium" pitchFamily="34" charset="0"/>
            </a:endParaRPr>
          </a:p>
          <a:p>
            <a:pPr marL="1100455" indent="-457200">
              <a:spcBef>
                <a:spcPts val="1800"/>
              </a:spcBef>
            </a:pPr>
            <a:r>
              <a:rPr lang="en-US" sz="2000" dirty="0">
                <a:latin typeface="Albertus Medium" pitchFamily="34" charset="0"/>
              </a:rPr>
              <a:t>R</a:t>
            </a:r>
            <a:r>
              <a:rPr lang="en-US" sz="2000" dirty="0" smtClean="0">
                <a:latin typeface="Albertus Medium" pitchFamily="34" charset="0"/>
              </a:rPr>
              <a:t>esidual antibiotics in meat</a:t>
            </a:r>
          </a:p>
          <a:p>
            <a:pPr marL="1100455" indent="-457200">
              <a:spcBef>
                <a:spcPts val="1800"/>
              </a:spcBef>
            </a:pPr>
            <a:r>
              <a:rPr lang="en-US" sz="2000" dirty="0">
                <a:latin typeface="Albertus Medium" pitchFamily="34" charset="0"/>
              </a:rPr>
              <a:t>G</a:t>
            </a:r>
            <a:r>
              <a:rPr lang="en-US" sz="2000" dirty="0" smtClean="0">
                <a:latin typeface="Albertus Medium" pitchFamily="34" charset="0"/>
              </a:rPr>
              <a:t>rowing interest in organic food</a:t>
            </a:r>
          </a:p>
          <a:p>
            <a:pPr marL="1100455" indent="-457200">
              <a:spcBef>
                <a:spcPts val="1800"/>
              </a:spcBef>
            </a:pPr>
            <a:r>
              <a:rPr lang="en-US" sz="2000" dirty="0">
                <a:latin typeface="Albertus Medium" pitchFamily="34" charset="0"/>
              </a:rPr>
              <a:t>E</a:t>
            </a:r>
            <a:r>
              <a:rPr lang="en-US" sz="2000" dirty="0" smtClean="0">
                <a:latin typeface="Albertus Medium" pitchFamily="34" charset="0"/>
              </a:rPr>
              <a:t>nteric diseases in poultry and the contamination risk in meat products</a:t>
            </a:r>
            <a:r>
              <a:rPr lang="en-US" dirty="0" smtClean="0">
                <a:latin typeface="Albertus Extra Bold" pitchFamily="34" charset="0"/>
              </a:rPr>
              <a:t>.</a:t>
            </a:r>
            <a:endParaRPr lang="en-US" dirty="0">
              <a:latin typeface="Albertus Extra Bol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610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rgbClr val="FFFF00"/>
                </a:solidFill>
                <a:latin typeface="Albertus Medium" pitchFamily="34" charset="0"/>
              </a:rPr>
              <a:t>The search for an alternative </a:t>
            </a:r>
            <a:r>
              <a:rPr lang="en-US" sz="3100" b="1" dirty="0" smtClean="0">
                <a:solidFill>
                  <a:srgbClr val="FFFF00"/>
                </a:solidFill>
                <a:latin typeface="Albertus Medium" pitchFamily="34" charset="0"/>
              </a:rPr>
              <a:t>antibiotics</a:t>
            </a:r>
            <a:r>
              <a:rPr lang="en-US" dirty="0">
                <a:solidFill>
                  <a:srgbClr val="FFFF00"/>
                </a:solidFill>
                <a:latin typeface="Albertus Medium" pitchFamily="34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lbertus Medium" pitchFamily="34" charset="0"/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Albertus Medium" pitchFamily="34" charset="0"/>
              </a:rPr>
              <a:t>Ubiquitous </a:t>
            </a:r>
            <a:r>
              <a:rPr lang="en-US" sz="1800" dirty="0">
                <a:latin typeface="Albertus Medium" pitchFamily="34" charset="0"/>
              </a:rPr>
              <a:t> g</a:t>
            </a:r>
            <a:r>
              <a:rPr lang="en-US" sz="1800" dirty="0" smtClean="0">
                <a:latin typeface="Albertus Medium" pitchFamily="34" charset="0"/>
              </a:rPr>
              <a:t>ram  positive, catalase-negative, non-</a:t>
            </a:r>
            <a:r>
              <a:rPr lang="en-US" sz="1800" dirty="0" err="1" smtClean="0">
                <a:latin typeface="Albertus Medium" pitchFamily="34" charset="0"/>
              </a:rPr>
              <a:t>sporulating</a:t>
            </a:r>
            <a:r>
              <a:rPr lang="en-US" sz="1800" dirty="0" smtClean="0">
                <a:latin typeface="Albertus Medium" pitchFamily="34" charset="0"/>
              </a:rPr>
              <a:t>, </a:t>
            </a:r>
            <a:r>
              <a:rPr lang="en-US" sz="1800" dirty="0" err="1" smtClean="0">
                <a:latin typeface="Albertus Medium" pitchFamily="34" charset="0"/>
              </a:rPr>
              <a:t>aerotolerant</a:t>
            </a:r>
            <a:endParaRPr lang="en-US" sz="1800" dirty="0" smtClean="0">
              <a:latin typeface="Albertus Medium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Albertus Medium" pitchFamily="34" charset="0"/>
              </a:rPr>
              <a:t>F</a:t>
            </a:r>
            <a:r>
              <a:rPr lang="en-US" sz="1800" dirty="0" smtClean="0">
                <a:latin typeface="Albertus Medium" pitchFamily="34" charset="0"/>
              </a:rPr>
              <a:t>ermentative organisms that produce lactic acid as the major end product  of carbohydrate  metabolism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Albertus Medium" pitchFamily="34" charset="0"/>
              </a:rPr>
              <a:t>Many producing </a:t>
            </a:r>
            <a:r>
              <a:rPr lang="en-US" sz="1800" dirty="0" err="1" smtClean="0">
                <a:latin typeface="Albertus Medium" pitchFamily="34" charset="0"/>
              </a:rPr>
              <a:t>bacteriocin</a:t>
            </a:r>
            <a:r>
              <a:rPr lang="en-US" sz="1800" dirty="0">
                <a:latin typeface="Albertus Medium" pitchFamily="34" charset="0"/>
              </a:rPr>
              <a:t> </a:t>
            </a:r>
          </a:p>
          <a:p>
            <a:pPr marL="225425" indent="-225425">
              <a:spcBef>
                <a:spcPts val="0"/>
              </a:spcBef>
              <a:spcAft>
                <a:spcPts val="1200"/>
              </a:spcAft>
            </a:pPr>
            <a:r>
              <a:rPr lang="en-US" sz="1800" dirty="0" err="1" smtClean="0">
                <a:latin typeface="Albertus Medium" pitchFamily="34" charset="0"/>
              </a:rPr>
              <a:t>Bacteriocins</a:t>
            </a:r>
            <a:r>
              <a:rPr lang="en-US" sz="1800" dirty="0" smtClean="0">
                <a:latin typeface="Albertus Medium" pitchFamily="34" charset="0"/>
              </a:rPr>
              <a:t> </a:t>
            </a:r>
            <a:r>
              <a:rPr lang="en-US" sz="1800" dirty="0">
                <a:latin typeface="Albertus Medium" pitchFamily="34" charset="0"/>
              </a:rPr>
              <a:t>-  </a:t>
            </a:r>
          </a:p>
          <a:p>
            <a:pPr marL="1771650" indent="-411163">
              <a:buFont typeface="Arial" pitchFamily="34" charset="0"/>
              <a:buChar char="•"/>
            </a:pPr>
            <a:r>
              <a:rPr lang="en-US" sz="1800" dirty="0" err="1" smtClean="0">
                <a:latin typeface="Albertus Medium" pitchFamily="34" charset="0"/>
              </a:rPr>
              <a:t>Proteinaceous</a:t>
            </a:r>
            <a:r>
              <a:rPr lang="en-US" sz="1800" dirty="0" smtClean="0">
                <a:latin typeface="Albertus Medium" pitchFamily="34" charset="0"/>
              </a:rPr>
              <a:t> antibacterial </a:t>
            </a:r>
            <a:r>
              <a:rPr lang="en-US" sz="1800" dirty="0">
                <a:latin typeface="Albertus Medium" pitchFamily="34" charset="0"/>
              </a:rPr>
              <a:t>substances</a:t>
            </a:r>
          </a:p>
          <a:p>
            <a:pPr marL="1771650" indent="-411163">
              <a:buFont typeface="Arial" pitchFamily="34" charset="0"/>
              <a:buChar char="•"/>
            </a:pPr>
            <a:r>
              <a:rPr lang="en-US" sz="1800" dirty="0" err="1">
                <a:latin typeface="Albertus Medium" pitchFamily="34" charset="0"/>
              </a:rPr>
              <a:t>ribosomally</a:t>
            </a:r>
            <a:r>
              <a:rPr lang="en-US" sz="1800" dirty="0">
                <a:latin typeface="Albertus Medium" pitchFamily="34" charset="0"/>
              </a:rPr>
              <a:t> </a:t>
            </a:r>
            <a:r>
              <a:rPr lang="en-US" sz="1800" dirty="0" smtClean="0">
                <a:latin typeface="Albertus Medium" pitchFamily="34" charset="0"/>
              </a:rPr>
              <a:t>synthesized</a:t>
            </a:r>
            <a:endParaRPr lang="en-US" sz="1800" dirty="0">
              <a:latin typeface="Albertus Medium" pitchFamily="34" charset="0"/>
            </a:endParaRPr>
          </a:p>
          <a:p>
            <a:pPr marL="1771650" indent="-411163">
              <a:buFont typeface="Arial" pitchFamily="34" charset="0"/>
              <a:buChar char="•"/>
            </a:pPr>
            <a:r>
              <a:rPr lang="en-US" sz="1800" dirty="0">
                <a:latin typeface="Albertus Medium" pitchFamily="34" charset="0"/>
              </a:rPr>
              <a:t>produced by bacteria and probably by all prokaryotic species</a:t>
            </a:r>
          </a:p>
          <a:p>
            <a:pPr marL="137160" indent="0">
              <a:buNone/>
            </a:pPr>
            <a:endParaRPr lang="en-US" sz="1800" dirty="0" smtClean="0">
              <a:latin typeface="Albertus Medium" pitchFamily="34" charset="0"/>
            </a:endParaRPr>
          </a:p>
          <a:p>
            <a:pPr marL="137160" indent="0">
              <a:buNone/>
            </a:pPr>
            <a:r>
              <a:rPr lang="en-US" sz="1800" dirty="0" smtClean="0">
                <a:latin typeface="Albertus Medium" pitchFamily="34" charset="0"/>
              </a:rPr>
              <a:t>(</a:t>
            </a:r>
            <a:r>
              <a:rPr lang="en-US" sz="1800" dirty="0" err="1">
                <a:latin typeface="Albertus Medium" pitchFamily="34" charset="0"/>
              </a:rPr>
              <a:t>Axelsson</a:t>
            </a:r>
            <a:r>
              <a:rPr lang="en-US" sz="1800" dirty="0">
                <a:latin typeface="Albertus Medium" pitchFamily="34" charset="0"/>
              </a:rPr>
              <a:t> ,1998 )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391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lbertus Medium"/>
              </a:rPr>
              <a:t>Lactic acid bacteria as the sources of </a:t>
            </a:r>
            <a:r>
              <a:rPr lang="en-US" sz="3600" b="1" dirty="0" err="1" smtClean="0">
                <a:solidFill>
                  <a:srgbClr val="FFFF00"/>
                </a:solidFill>
                <a:latin typeface="Albertus Medium"/>
              </a:rPr>
              <a:t>bacteriocin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4038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lbertus Medium" pitchFamily="34" charset="0"/>
              </a:rPr>
              <a:t>.</a:t>
            </a:r>
            <a:endParaRPr lang="en-US" dirty="0"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72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latin typeface="Albertus Medium" pitchFamily="34" charset="0"/>
              </a:rPr>
              <a:t>Class </a:t>
            </a:r>
            <a:r>
              <a:rPr lang="en-US" dirty="0" err="1" smtClean="0">
                <a:latin typeface="Albertus Medium" pitchFamily="34" charset="0"/>
              </a:rPr>
              <a:t>IIa</a:t>
            </a:r>
            <a:r>
              <a:rPr lang="en-US" dirty="0" smtClean="0">
                <a:latin typeface="Albertus Medium" pitchFamily="34" charset="0"/>
              </a:rPr>
              <a:t> are the </a:t>
            </a:r>
            <a:r>
              <a:rPr lang="en-US" dirty="0" err="1" smtClean="0">
                <a:latin typeface="Albertus Medium" pitchFamily="34" charset="0"/>
              </a:rPr>
              <a:t>pediocin</a:t>
            </a:r>
            <a:r>
              <a:rPr lang="en-US" dirty="0" smtClean="0">
                <a:latin typeface="Albertus Medium" pitchFamily="34" charset="0"/>
              </a:rPr>
              <a:t>-like </a:t>
            </a:r>
            <a:r>
              <a:rPr lang="en-US" dirty="0" err="1" smtClean="0">
                <a:latin typeface="Albertus Medium" pitchFamily="34" charset="0"/>
              </a:rPr>
              <a:t>bacteriocins</a:t>
            </a:r>
            <a:r>
              <a:rPr lang="en-US" dirty="0" smtClean="0">
                <a:latin typeface="Albertus Medium" pitchFamily="34" charset="0"/>
              </a:rPr>
              <a:t>  which  have  </a:t>
            </a:r>
            <a:r>
              <a:rPr lang="en-US" dirty="0" err="1" smtClean="0">
                <a:latin typeface="Albertus Medium" pitchFamily="34" charset="0"/>
              </a:rPr>
              <a:t>antilisterial</a:t>
            </a:r>
            <a:r>
              <a:rPr lang="en-US" dirty="0" smtClean="0">
                <a:latin typeface="Albertus Medium" pitchFamily="34" charset="0"/>
              </a:rPr>
              <a:t>  activity  </a:t>
            </a:r>
          </a:p>
          <a:p>
            <a:endParaRPr lang="en-US" dirty="0" smtClean="0">
              <a:latin typeface="Albertus Medium" pitchFamily="34" charset="0"/>
            </a:endParaRPr>
          </a:p>
          <a:p>
            <a:r>
              <a:rPr lang="en-US" dirty="0" smtClean="0">
                <a:latin typeface="Albertus Medium" pitchFamily="34" charset="0"/>
              </a:rPr>
              <a:t>Class  </a:t>
            </a:r>
            <a:r>
              <a:rPr lang="en-US" dirty="0" err="1" smtClean="0">
                <a:latin typeface="Albertus Medium" pitchFamily="34" charset="0"/>
              </a:rPr>
              <a:t>IIb</a:t>
            </a:r>
            <a:r>
              <a:rPr lang="en-US" dirty="0" smtClean="0">
                <a:latin typeface="Albertus Medium" pitchFamily="34" charset="0"/>
              </a:rPr>
              <a:t>  are two-peptide </a:t>
            </a:r>
            <a:r>
              <a:rPr lang="en-US" dirty="0" err="1" smtClean="0">
                <a:latin typeface="Albertus Medium" pitchFamily="34" charset="0"/>
              </a:rPr>
              <a:t>bacteriocins</a:t>
            </a:r>
            <a:r>
              <a:rPr lang="en-US" dirty="0" smtClean="0">
                <a:latin typeface="Albertus Medium" pitchFamily="34" charset="0"/>
              </a:rPr>
              <a:t>, e.g. </a:t>
            </a:r>
            <a:r>
              <a:rPr lang="en-US" dirty="0" err="1" smtClean="0">
                <a:latin typeface="Albertus Medium" pitchFamily="34" charset="0"/>
              </a:rPr>
              <a:t>Lacticin</a:t>
            </a:r>
            <a:r>
              <a:rPr lang="en-US" dirty="0" smtClean="0">
                <a:latin typeface="Albertus Medium" pitchFamily="34" charset="0"/>
              </a:rPr>
              <a:t> F and </a:t>
            </a:r>
            <a:r>
              <a:rPr lang="en-US" dirty="0" err="1" smtClean="0">
                <a:latin typeface="Albertus Medium" pitchFamily="34" charset="0"/>
              </a:rPr>
              <a:t>Lactococcin</a:t>
            </a:r>
            <a:r>
              <a:rPr lang="en-US" dirty="0" smtClean="0">
                <a:latin typeface="Albertus Medium" pitchFamily="34" charset="0"/>
              </a:rPr>
              <a:t> G,  while </a:t>
            </a:r>
          </a:p>
          <a:p>
            <a:endParaRPr lang="en-US" dirty="0" smtClean="0">
              <a:latin typeface="Albertus Medium" pitchFamily="34" charset="0"/>
            </a:endParaRPr>
          </a:p>
          <a:p>
            <a:r>
              <a:rPr lang="en-US" dirty="0" smtClean="0">
                <a:latin typeface="Albertus Medium" pitchFamily="34" charset="0"/>
              </a:rPr>
              <a:t>Class  </a:t>
            </a:r>
            <a:r>
              <a:rPr lang="en-US" dirty="0" err="1" smtClean="0">
                <a:latin typeface="Albertus Medium" pitchFamily="34" charset="0"/>
              </a:rPr>
              <a:t>IIc</a:t>
            </a:r>
            <a:r>
              <a:rPr lang="en-US" dirty="0" smtClean="0">
                <a:latin typeface="Albertus Medium" pitchFamily="34" charset="0"/>
              </a:rPr>
              <a:t>  include  other  peptide  </a:t>
            </a:r>
            <a:r>
              <a:rPr lang="en-US" dirty="0" err="1" smtClean="0">
                <a:latin typeface="Albertus Medium" pitchFamily="34" charset="0"/>
              </a:rPr>
              <a:t>bacteriocins</a:t>
            </a:r>
            <a:r>
              <a:rPr lang="en-US" dirty="0" smtClean="0">
                <a:latin typeface="Albertus Medium" pitchFamily="34" charset="0"/>
              </a:rPr>
              <a:t>  secreted  by  a  sec-dependent  mechanism  .</a:t>
            </a:r>
          </a:p>
          <a:p>
            <a:endParaRPr lang="en-US" dirty="0" smtClean="0">
              <a:latin typeface="Albertus Medium" pitchFamily="34" charset="0"/>
            </a:endParaRPr>
          </a:p>
          <a:p>
            <a:r>
              <a:rPr lang="en-US" dirty="0" smtClean="0">
                <a:latin typeface="Albertus Medium" pitchFamily="34" charset="0"/>
              </a:rPr>
              <a:t>The class III </a:t>
            </a:r>
            <a:r>
              <a:rPr lang="en-US" dirty="0" err="1" smtClean="0">
                <a:latin typeface="Albertus Medium" pitchFamily="34" charset="0"/>
              </a:rPr>
              <a:t>bacteriocins</a:t>
            </a:r>
            <a:r>
              <a:rPr lang="en-US" dirty="0" smtClean="0">
                <a:latin typeface="Albertus Medium" pitchFamily="34" charset="0"/>
              </a:rPr>
              <a:t>, have been found  in  Lactobacillus, and include  heat  labile  proteins  of  large  molecular  mass.</a:t>
            </a:r>
          </a:p>
          <a:p>
            <a:endParaRPr lang="en-US" dirty="0" smtClean="0">
              <a:latin typeface="Albertus Medium" pitchFamily="34" charset="0"/>
            </a:endParaRPr>
          </a:p>
          <a:p>
            <a:r>
              <a:rPr lang="en-US" dirty="0" smtClean="0">
                <a:latin typeface="Albertus Medium" pitchFamily="34" charset="0"/>
              </a:rPr>
              <a:t> The  class  IV  </a:t>
            </a:r>
            <a:r>
              <a:rPr lang="en-US" dirty="0" err="1" smtClean="0">
                <a:latin typeface="Albertus Medium" pitchFamily="34" charset="0"/>
              </a:rPr>
              <a:t>bacteriocins</a:t>
            </a:r>
            <a:r>
              <a:rPr lang="en-US" dirty="0" smtClean="0">
                <a:latin typeface="Albertus Medium" pitchFamily="34" charset="0"/>
              </a:rPr>
              <a:t>  are  a group of complex proteins, associated with other lipid or carbohydrate  moieties,  which  appear  to  be required  for activity.  They are relatively hydrophobic and heat stable (</a:t>
            </a:r>
            <a:r>
              <a:rPr lang="en-US" dirty="0" err="1" smtClean="0">
                <a:latin typeface="Albertus Medium" pitchFamily="34" charset="0"/>
              </a:rPr>
              <a:t>Alpay</a:t>
            </a:r>
            <a:r>
              <a:rPr lang="en-US" dirty="0" smtClean="0">
                <a:latin typeface="Albertus Medium" pitchFamily="34" charset="0"/>
              </a:rPr>
              <a:t>  et  al.,  2003).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rgbClr val="FFFF00"/>
                </a:solidFill>
                <a:latin typeface="Arial Rounded MT Bold" pitchFamily="34" charset="0"/>
              </a:rPr>
              <a:t>Class: 11 </a:t>
            </a:r>
            <a:r>
              <a:rPr lang="en-US" sz="3100" dirty="0" err="1" smtClean="0">
                <a:solidFill>
                  <a:srgbClr val="FFFF00"/>
                </a:solidFill>
                <a:latin typeface="Arial Rounded MT Bold" pitchFamily="34" charset="0"/>
              </a:rPr>
              <a:t>bacteriocin</a:t>
            </a:r>
            <a:r>
              <a:rPr lang="en-US" sz="3100" dirty="0" smtClean="0">
                <a:solidFill>
                  <a:srgbClr val="FFFF00"/>
                </a:solidFill>
                <a:latin typeface="Arial Rounded MT Bold" pitchFamily="34" charset="0"/>
              </a:rPr>
              <a:t> subclasses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Arial Rounded MT Bold" pitchFamily="34" charset="0"/>
              </a:rPr>
              <a:t>Example:  </a:t>
            </a:r>
            <a:r>
              <a:rPr lang="en-US" sz="2000" dirty="0" err="1" smtClean="0">
                <a:latin typeface="Arial Rounded MT Bold" pitchFamily="34" charset="0"/>
              </a:rPr>
              <a:t>Nisins</a:t>
            </a:r>
            <a:r>
              <a:rPr lang="en-US" sz="2000" dirty="0" smtClean="0">
                <a:latin typeface="Arial Rounded MT Bold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Rounded MT Bold" pitchFamily="34" charset="0"/>
              </a:rPr>
              <a:t>Prevents </a:t>
            </a:r>
            <a:r>
              <a:rPr lang="en-US" sz="2000" dirty="0" err="1" smtClean="0">
                <a:latin typeface="Arial Rounded MT Bold" pitchFamily="34" charset="0"/>
              </a:rPr>
              <a:t>chlostridial</a:t>
            </a:r>
            <a:r>
              <a:rPr lang="en-US" sz="2000" dirty="0" smtClean="0">
                <a:latin typeface="Arial Rounded MT Bold" pitchFamily="34" charset="0"/>
              </a:rPr>
              <a:t> spoilage of processed and natural cheeses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Rounded MT Bold" pitchFamily="34" charset="0"/>
              </a:rPr>
              <a:t>inhibits the growth of some </a:t>
            </a:r>
            <a:r>
              <a:rPr lang="en-US" sz="2000" dirty="0" err="1" smtClean="0">
                <a:latin typeface="Arial Rounded MT Bold" pitchFamily="34" charset="0"/>
              </a:rPr>
              <a:t>psychrotrophic</a:t>
            </a:r>
            <a:r>
              <a:rPr lang="en-US" sz="2000" dirty="0" smtClean="0">
                <a:latin typeface="Arial Rounded MT Bold" pitchFamily="34" charset="0"/>
              </a:rPr>
              <a:t> bacteria extending the shelf life of milk in warm countries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latin typeface="Arial Rounded MT Bold" pitchFamily="34" charset="0"/>
              </a:rPr>
              <a:t>It  has also been used in the control of </a:t>
            </a:r>
            <a:r>
              <a:rPr lang="en-US" sz="2000" i="1" dirty="0" smtClean="0">
                <a:latin typeface="Arial Rounded MT Bold" pitchFamily="34" charset="0"/>
              </a:rPr>
              <a:t>Listeria </a:t>
            </a:r>
            <a:r>
              <a:rPr lang="en-US" sz="2000" i="1" dirty="0" err="1" smtClean="0">
                <a:latin typeface="Arial Rounded MT Bold" pitchFamily="34" charset="0"/>
              </a:rPr>
              <a:t>monocytogenes</a:t>
            </a:r>
            <a:r>
              <a:rPr lang="en-US" sz="2000" i="1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in  meats</a:t>
            </a:r>
          </a:p>
          <a:p>
            <a:pPr marL="13716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 marL="13716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 Rounded MT Bold" pitchFamily="34" charset="0"/>
              </a:rPr>
              <a:t>(</a:t>
            </a:r>
            <a:r>
              <a:rPr lang="en-US" sz="2000" dirty="0" err="1" smtClean="0">
                <a:latin typeface="Arial Rounded MT Bold" pitchFamily="34" charset="0"/>
              </a:rPr>
              <a:t>Ariyapitipun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>
                <a:latin typeface="Arial Rounded MT Bold" pitchFamily="34" charset="0"/>
              </a:rPr>
              <a:t>et al., </a:t>
            </a:r>
            <a:r>
              <a:rPr lang="en-US" sz="2000" dirty="0" smtClean="0">
                <a:latin typeface="Arial Rounded MT Bold" pitchFamily="34" charset="0"/>
              </a:rPr>
              <a:t>2000)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077200" cy="609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Benefit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of </a:t>
            </a:r>
            <a:r>
              <a:rPr lang="en-US" sz="2400" dirty="0" err="1" smtClean="0">
                <a:solidFill>
                  <a:srgbClr val="FFFF00"/>
                </a:solidFill>
                <a:latin typeface="Arial Rounded MT Bold" pitchFamily="34" charset="0"/>
              </a:rPr>
              <a:t>Bacteriocin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in foods</a:t>
            </a:r>
            <a:b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</a:br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1148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200" dirty="0" smtClean="0">
                <a:latin typeface="Arial Rounded MT Bold" pitchFamily="34" charset="0"/>
              </a:rPr>
              <a:t>Stimulation of animal productivity:</a:t>
            </a:r>
          </a:p>
          <a:p>
            <a:r>
              <a:rPr lang="en-US" sz="2200" dirty="0" smtClean="0">
                <a:latin typeface="Arial Rounded MT Bold" pitchFamily="34" charset="0"/>
              </a:rPr>
              <a:t>The inhibition  of  specific  groups  of  organisms  (Russell  and </a:t>
            </a:r>
            <a:r>
              <a:rPr lang="en-US" sz="2200" dirty="0" err="1" smtClean="0">
                <a:latin typeface="Arial Rounded MT Bold" pitchFamily="34" charset="0"/>
              </a:rPr>
              <a:t>Mantovani</a:t>
            </a:r>
            <a:r>
              <a:rPr lang="en-US" sz="2200" dirty="0" smtClean="0">
                <a:latin typeface="Arial Rounded MT Bold" pitchFamily="34" charset="0"/>
              </a:rPr>
              <a:t>,  2002).</a:t>
            </a:r>
          </a:p>
          <a:p>
            <a:endParaRPr lang="en-US" sz="2200" dirty="0" smtClean="0">
              <a:latin typeface="Arial Rounded MT Bold" pitchFamily="34" charset="0"/>
            </a:endParaRPr>
          </a:p>
          <a:p>
            <a:r>
              <a:rPr lang="en-US" sz="2200" dirty="0" smtClean="0">
                <a:latin typeface="Arial Rounded MT Bold" pitchFamily="34" charset="0"/>
              </a:rPr>
              <a:t>Reduction  in  amino  acid degradation (</a:t>
            </a:r>
            <a:r>
              <a:rPr lang="en-US" sz="2200" dirty="0" err="1" smtClean="0">
                <a:latin typeface="Arial Rounded MT Bold" pitchFamily="34" charset="0"/>
              </a:rPr>
              <a:t>Rychlik</a:t>
            </a:r>
            <a:r>
              <a:rPr lang="en-US" sz="2200" dirty="0" smtClean="0">
                <a:latin typeface="Arial Rounded MT Bold" pitchFamily="34" charset="0"/>
              </a:rPr>
              <a:t> and Russell, 2002a).</a:t>
            </a:r>
          </a:p>
          <a:p>
            <a:endParaRPr lang="en-US" sz="2200" dirty="0" smtClean="0">
              <a:latin typeface="Arial Rounded MT Bold" pitchFamily="34" charset="0"/>
            </a:endParaRPr>
          </a:p>
          <a:p>
            <a:r>
              <a:rPr lang="en-US" sz="2200" dirty="0" smtClean="0">
                <a:latin typeface="Arial Rounded MT Bold" pitchFamily="34" charset="0"/>
              </a:rPr>
              <a:t>Improvement of feed efficiency as a result of reduction in the amount of carbon lost in the form of methane  by inhibiting </a:t>
            </a:r>
            <a:r>
              <a:rPr lang="en-US" sz="2200" dirty="0" err="1" smtClean="0">
                <a:latin typeface="Arial Rounded MT Bold" pitchFamily="34" charset="0"/>
              </a:rPr>
              <a:t>methanogenic</a:t>
            </a:r>
            <a:r>
              <a:rPr lang="en-US" sz="2200" dirty="0" smtClean="0">
                <a:latin typeface="Arial Rounded MT Bold" pitchFamily="34" charset="0"/>
              </a:rPr>
              <a:t> bacteria (Lee et al., 2002).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7924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rgbClr val="FFFF00"/>
                </a:solidFill>
                <a:latin typeface="Arial Rounded MT Bold" pitchFamily="34" charset="0"/>
              </a:rPr>
              <a:t>T</a:t>
            </a:r>
            <a:r>
              <a:rPr lang="en-US" sz="3100" dirty="0" smtClean="0">
                <a:solidFill>
                  <a:srgbClr val="FFFF00"/>
                </a:solidFill>
                <a:latin typeface="Arial Rounded MT Bold" pitchFamily="34" charset="0"/>
              </a:rPr>
              <a:t>he potential benefits of using </a:t>
            </a:r>
            <a:r>
              <a:rPr lang="en-US" sz="3100" dirty="0" err="1" smtClean="0">
                <a:solidFill>
                  <a:srgbClr val="FFFF00"/>
                </a:solidFill>
                <a:latin typeface="Arial Rounded MT Bold" pitchFamily="34" charset="0"/>
              </a:rPr>
              <a:t>bacteriocin</a:t>
            </a:r>
            <a:r>
              <a:rPr lang="en-US" sz="3100" dirty="0" smtClean="0">
                <a:solidFill>
                  <a:srgbClr val="FFFF00"/>
                </a:solidFill>
                <a:latin typeface="Arial Rounded MT Bold" pitchFamily="34" charset="0"/>
              </a:rPr>
              <a:t> in livestock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1543</TotalTime>
  <Words>2000</Words>
  <Application>Microsoft Office PowerPoint</Application>
  <PresentationFormat>On-screen Show (4:3)</PresentationFormat>
  <Paragraphs>804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Anti-proliferative bacteriocins active against MRSA from coagulase negative Enterococcus mundtii strain C4L10 isolated from non-broiler chicken </vt:lpstr>
      <vt:lpstr>Global trend of poultry meat</vt:lpstr>
      <vt:lpstr>Global poultry demand: New challenges</vt:lpstr>
      <vt:lpstr>PowerPoint Presentation</vt:lpstr>
      <vt:lpstr>The search for an alternative antibiotics </vt:lpstr>
      <vt:lpstr>Lactic acid bacteria as the sources of bacteriocin  </vt:lpstr>
      <vt:lpstr>Class: 11 bacteriocin subclasses </vt:lpstr>
      <vt:lpstr>Benefit of Bacteriocin in foods </vt:lpstr>
      <vt:lpstr>The potential benefits of using bacteriocin in livestock </vt:lpstr>
      <vt:lpstr>Scope and Aims</vt:lpstr>
      <vt:lpstr>Methodology &amp; Workflow </vt:lpstr>
      <vt:lpstr>Characterisation of Isolates: Gram stains and morphology studies</vt:lpstr>
      <vt:lpstr>Strain characterisations</vt:lpstr>
      <vt:lpstr>Characterisation (cont’d)</vt:lpstr>
      <vt:lpstr>Ribosomal rRNA gene amplification</vt:lpstr>
      <vt:lpstr>The Phylogenetic studies based on 16S rRNA gene sequences. </vt:lpstr>
      <vt:lpstr>Inhibition studies </vt:lpstr>
      <vt:lpstr>Purification of bacteriocins</vt:lpstr>
      <vt:lpstr>Characterisaion of purified bacteriocins</vt:lpstr>
      <vt:lpstr>Amplification of Enterocin genes</vt:lpstr>
      <vt:lpstr>PowerPoint Presentation</vt:lpstr>
      <vt:lpstr>Effect on human cancer cell lines (eg. HSC-3)</vt:lpstr>
      <vt:lpstr>Conclusions</vt:lpstr>
      <vt:lpstr>Acknowledgement</vt:lpstr>
      <vt:lpstr>Thank you &amp; Grazie!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haziyamin</dc:creator>
  <cp:lastModifiedBy>haziyamin</cp:lastModifiedBy>
  <cp:revision>65</cp:revision>
  <cp:lastPrinted>2014-08-21T08:50:00Z</cp:lastPrinted>
  <dcterms:created xsi:type="dcterms:W3CDTF">2014-07-12T10:36:56Z</dcterms:created>
  <dcterms:modified xsi:type="dcterms:W3CDTF">2014-09-08T07:36:07Z</dcterms:modified>
</cp:coreProperties>
</file>