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2" r:id="rId2"/>
    <p:sldId id="358" r:id="rId3"/>
    <p:sldId id="354" r:id="rId4"/>
    <p:sldId id="357" r:id="rId5"/>
    <p:sldId id="360" r:id="rId6"/>
    <p:sldId id="305" r:id="rId7"/>
    <p:sldId id="363" r:id="rId8"/>
    <p:sldId id="301" r:id="rId9"/>
    <p:sldId id="365" r:id="rId10"/>
    <p:sldId id="311" r:id="rId11"/>
    <p:sldId id="353" r:id="rId12"/>
    <p:sldId id="364" r:id="rId13"/>
    <p:sldId id="366" r:id="rId14"/>
    <p:sldId id="371" r:id="rId15"/>
    <p:sldId id="372" r:id="rId16"/>
    <p:sldId id="373" r:id="rId17"/>
    <p:sldId id="367" r:id="rId18"/>
    <p:sldId id="369" r:id="rId19"/>
    <p:sldId id="370" r:id="rId20"/>
    <p:sldId id="368" r:id="rId21"/>
    <p:sldId id="339" r:id="rId22"/>
    <p:sldId id="374" r:id="rId23"/>
    <p:sldId id="27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86106" autoAdjust="0"/>
  </p:normalViewPr>
  <p:slideViewPr>
    <p:cSldViewPr>
      <p:cViewPr varScale="1">
        <p:scale>
          <a:sx n="64" d="100"/>
          <a:sy n="64" d="100"/>
        </p:scale>
        <p:origin x="15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10814406988188981"/>
          <c:w val="0.92052469135802473"/>
          <c:h val="0.806704601377952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სვეტი1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Sterile</c:v>
                </c:pt>
                <c:pt idx="1">
                  <c:v>Kl. Pneumoniae</c:v>
                </c:pt>
                <c:pt idx="2">
                  <c:v>Ps. Aeruginosa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i="1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75308641975315E-2"/>
          <c:y val="0.10814406988188976"/>
          <c:w val="0.92052469135802473"/>
          <c:h val="0.806704601377952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სვეტი1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E.coli</c:v>
                </c:pt>
                <c:pt idx="1">
                  <c:v>Acinetobacter</c:v>
                </c:pt>
                <c:pt idx="2">
                  <c:v>Ps. Aeruginosa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  <c:txPr>
        <a:bodyPr/>
        <a:lstStyle/>
        <a:p>
          <a:pPr>
            <a:defRPr i="1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58323959505067E-4"/>
          <c:y val="0.14849133858267716"/>
          <c:w val="0.96367946194225707"/>
          <c:h val="0.8444824146981627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სვეტი1</c:v>
                </c:pt>
              </c:strCache>
            </c:strRef>
          </c:tx>
          <c:explosion val="28"/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E.coli</c:v>
                </c:pt>
                <c:pt idx="1">
                  <c:v>Acinetobacter</c:v>
                </c:pt>
                <c:pt idx="2">
                  <c:v>Ps. Aeruginosa</c:v>
                </c:pt>
                <c:pt idx="3">
                  <c:v>Kl. Pneumoniae</c:v>
                </c:pt>
                <c:pt idx="4">
                  <c:v>Kl. Oxytoca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>
        <c:manualLayout>
          <c:xMode val="edge"/>
          <c:yMode val="edge"/>
          <c:x val="1.617372047244095E-2"/>
          <c:y val="0"/>
          <c:w val="0.96448104143232105"/>
          <c:h val="0.17368538932633418"/>
        </c:manualLayout>
      </c:layout>
      <c:overlay val="0"/>
      <c:txPr>
        <a:bodyPr/>
        <a:lstStyle/>
        <a:p>
          <a:pPr>
            <a:defRPr sz="1600" i="1"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Ceftriaxone</c:v>
                </c:pt>
                <c:pt idx="1">
                  <c:v>Cefepime</c:v>
                </c:pt>
                <c:pt idx="2">
                  <c:v>Piperacilin</c:v>
                </c:pt>
                <c:pt idx="3">
                  <c:v>Aztreonam</c:v>
                </c:pt>
                <c:pt idx="4">
                  <c:v>Imipenem</c:v>
                </c:pt>
                <c:pt idx="5">
                  <c:v>Meropenem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</c:v>
                </c:pt>
                <c:pt idx="1">
                  <c:v>28</c:v>
                </c:pt>
                <c:pt idx="2">
                  <c:v>36</c:v>
                </c:pt>
                <c:pt idx="3">
                  <c:v>31</c:v>
                </c:pt>
                <c:pt idx="4">
                  <c:v>19</c:v>
                </c:pt>
                <c:pt idx="5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Ceftriaxone</c:v>
                </c:pt>
                <c:pt idx="1">
                  <c:v>Cefepime</c:v>
                </c:pt>
                <c:pt idx="2">
                  <c:v>Piperacilin</c:v>
                </c:pt>
                <c:pt idx="3">
                  <c:v>Aztreonam</c:v>
                </c:pt>
                <c:pt idx="4">
                  <c:v>Imipenem</c:v>
                </c:pt>
                <c:pt idx="5">
                  <c:v>Meropenem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25</c:v>
                </c:pt>
                <c:pt idx="2">
                  <c:v>15</c:v>
                </c:pt>
                <c:pt idx="3">
                  <c:v>21</c:v>
                </c:pt>
                <c:pt idx="4">
                  <c:v>33</c:v>
                </c:pt>
                <c:pt idx="5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Ceftriaxone</c:v>
                </c:pt>
                <c:pt idx="1">
                  <c:v>Cefepime</c:v>
                </c:pt>
                <c:pt idx="2">
                  <c:v>Piperacilin</c:v>
                </c:pt>
                <c:pt idx="3">
                  <c:v>Aztreonam</c:v>
                </c:pt>
                <c:pt idx="4">
                  <c:v>Imipenem</c:v>
                </c:pt>
                <c:pt idx="5">
                  <c:v>Meropenem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765064"/>
        <c:axId val="246766632"/>
      </c:barChart>
      <c:catAx>
        <c:axId val="24676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66632"/>
        <c:crosses val="autoZero"/>
        <c:auto val="1"/>
        <c:lblAlgn val="ctr"/>
        <c:lblOffset val="100"/>
        <c:noMultiLvlLbl val="0"/>
      </c:catAx>
      <c:valAx>
        <c:axId val="24676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6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Sputum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Augmentin</c:v>
                </c:pt>
                <c:pt idx="1">
                  <c:v>Penicilin</c:v>
                </c:pt>
                <c:pt idx="2">
                  <c:v>Ampicilin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81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Urine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Augmentin</c:v>
                </c:pt>
                <c:pt idx="1">
                  <c:v>Penicilin</c:v>
                </c:pt>
                <c:pt idx="2">
                  <c:v>Ampicilin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</c:v>
                </c:pt>
                <c:pt idx="1">
                  <c:v>81</c:v>
                </c:pt>
                <c:pt idx="2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Biol. Fluids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Augmentin</c:v>
                </c:pt>
                <c:pt idx="1">
                  <c:v>Penicilin</c:v>
                </c:pt>
                <c:pt idx="2">
                  <c:v>Ampicilin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81</c:v>
                </c:pt>
                <c:pt idx="1">
                  <c:v>81</c:v>
                </c:pt>
                <c:pt idx="2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768984"/>
        <c:axId val="246765848"/>
      </c:barChart>
      <c:catAx>
        <c:axId val="24676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65848"/>
        <c:crosses val="autoZero"/>
        <c:auto val="1"/>
        <c:lblAlgn val="ctr"/>
        <c:lblOffset val="100"/>
        <c:noMultiLvlLbl val="0"/>
      </c:catAx>
      <c:valAx>
        <c:axId val="246765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76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A193D94-A667-4841-893B-B0CBA47C8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3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inappropriate use of antibiotics is a major contributor to the increase in drug-resistant strains of bacteria, and coupled with the natural selection and exchange of genetic resistance elements with microorganisms, drug resistance has emerged as a worldwide problem, with an increasing number of microorganisms becoming resistant to treatment each year</a:t>
            </a:r>
            <a:r>
              <a:rPr lang="ka-GE" dirty="0" smtClean="0"/>
              <a:t>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prolonged and large-scale use of antimicrobial drugs of this class has caused the reduction of their effectiveness, because of emergence such strains that produced a broad spectrum beta-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lactamase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They basically belong to the class A . This has made ​​it necessary to use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thefourth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-generation cephalosporin: group of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carbapenem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imipenem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meropenem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and the inhibitor - protected beta- lactams. All this has caused the widely distribution of microorganisms producing the enzyme beta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lactamase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changed the distribution of different groups in different regions of the world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It should be noted that the data in the literature on the bacteria that are prevalent among the agents of </a:t>
            </a:r>
            <a:r>
              <a:rPr lang="en-US" dirty="0" err="1" smtClean="0">
                <a:latin typeface="Century Gothic" panose="020B0502020202020204" pitchFamily="34" charset="0"/>
              </a:rPr>
              <a:t>nosocomial</a:t>
            </a:r>
            <a:r>
              <a:rPr lang="en-US" dirty="0" smtClean="0">
                <a:latin typeface="Century Gothic" panose="020B0502020202020204" pitchFamily="34" charset="0"/>
              </a:rPr>
              <a:t> infections vary according to regions and countries. </a:t>
            </a:r>
            <a:r>
              <a:rPr lang="en-US" i="1" dirty="0" smtClean="0">
                <a:latin typeface="Century Gothic" panose="020B0502020202020204" pitchFamily="34" charset="0"/>
              </a:rPr>
              <a:t>Pseudomonas </a:t>
            </a:r>
            <a:r>
              <a:rPr lang="en-US" i="1" dirty="0" err="1" smtClean="0">
                <a:latin typeface="Century Gothic" panose="020B0502020202020204" pitchFamily="34" charset="0"/>
              </a:rPr>
              <a:t>aeruginosa</a:t>
            </a:r>
            <a:r>
              <a:rPr lang="en-US" i="1" dirty="0" smtClean="0">
                <a:latin typeface="Century Gothic" panose="020B0502020202020204" pitchFamily="34" charset="0"/>
              </a:rPr>
              <a:t>, </a:t>
            </a:r>
            <a:r>
              <a:rPr lang="en-US" i="1" dirty="0" err="1" smtClean="0">
                <a:latin typeface="Century Gothic" panose="020B0502020202020204" pitchFamily="34" charset="0"/>
              </a:rPr>
              <a:t>Klebsiella</a:t>
            </a:r>
            <a:r>
              <a:rPr lang="en-US" i="1" dirty="0" smtClean="0">
                <a:latin typeface="Century Gothic" panose="020B0502020202020204" pitchFamily="34" charset="0"/>
              </a:rPr>
              <a:t>,  E. coli, </a:t>
            </a:r>
            <a:r>
              <a:rPr lang="en-US" i="1" dirty="0" err="1" smtClean="0">
                <a:latin typeface="Century Gothic" panose="020B0502020202020204" pitchFamily="34" charset="0"/>
              </a:rPr>
              <a:t>Ascinetobacter</a:t>
            </a:r>
            <a:r>
              <a:rPr lang="en-US" dirty="0" smtClean="0">
                <a:latin typeface="Century Gothic" panose="020B0502020202020204" pitchFamily="34" charset="0"/>
              </a:rPr>
              <a:t> and others are mostly found among the agents of the infection. But not only bacteria, but also fungi, such as </a:t>
            </a:r>
            <a:r>
              <a:rPr lang="en-US" i="1" dirty="0" smtClean="0">
                <a:latin typeface="Century Gothic" panose="020B0502020202020204" pitchFamily="34" charset="0"/>
              </a:rPr>
              <a:t>Candida, Aspergillums</a:t>
            </a:r>
            <a:r>
              <a:rPr lang="en-US" dirty="0" smtClean="0">
                <a:latin typeface="Century Gothic" panose="020B0502020202020204" pitchFamily="34" charset="0"/>
              </a:rPr>
              <a:t> and viruses as well (respiratory, </a:t>
            </a:r>
            <a:r>
              <a:rPr lang="en-US" dirty="0" err="1" smtClean="0">
                <a:latin typeface="Century Gothic" panose="020B0502020202020204" pitchFamily="34" charset="0"/>
              </a:rPr>
              <a:t>syncytial</a:t>
            </a:r>
            <a:r>
              <a:rPr lang="en-US" dirty="0" smtClean="0">
                <a:latin typeface="Century Gothic" panose="020B0502020202020204" pitchFamily="34" charset="0"/>
              </a:rPr>
              <a:t> and influenza) belong to these agents, but more rarely.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/>
            <a:r>
              <a:rPr lang="ka-GE" i="1" dirty="0" smtClean="0"/>
              <a:t>.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spread of infection rate is very high in the health facilities of </a:t>
            </a:r>
            <a:r>
              <a:rPr lang="en-US" dirty="0" err="1" smtClean="0"/>
              <a:t>Adjara</a:t>
            </a:r>
            <a:r>
              <a:rPr lang="en-US" dirty="0" smtClean="0"/>
              <a:t> area, which is supported with statistics data of Public Health and the Center for Disease Control, however, </a:t>
            </a:r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omic Sans MS" pitchFamily="66" charset="0"/>
              </a:rPr>
              <a:t>Isolation and identification of bacteria were carried out by using the standard bacteriological methods, such as the culturing of a culture into culture medium, obtaining of pure culture and identification of cultures by using the API tests, the antibiotic resistance was determined by Bauer-Kirby Disk Diffusion method.</a:t>
            </a:r>
            <a:endParaRPr lang="ru-RU" sz="1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All isolates were examined for the antibiotic resistance of the following antibiotics: </a:t>
            </a:r>
            <a:r>
              <a:rPr lang="en-US" dirty="0" err="1" smtClean="0">
                <a:latin typeface="Century Gothic" panose="020B0502020202020204" pitchFamily="34" charset="0"/>
              </a:rPr>
              <a:t>Cefalosporine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Ceftriaxone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Cefepime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Piperacillin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Aztreonam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augmentin</a:t>
            </a:r>
            <a:r>
              <a:rPr lang="en-US" dirty="0" smtClean="0">
                <a:latin typeface="Century Gothic" panose="020B0502020202020204" pitchFamily="34" charset="0"/>
              </a:rPr>
              <a:t>, Penicillin, </a:t>
            </a:r>
            <a:r>
              <a:rPr lang="en-US" dirty="0" err="1" smtClean="0">
                <a:latin typeface="Century Gothic" panose="020B0502020202020204" pitchFamily="34" charset="0"/>
              </a:rPr>
              <a:t>Oxacillin</a:t>
            </a:r>
            <a:r>
              <a:rPr lang="en-US" dirty="0" smtClean="0">
                <a:latin typeface="Century Gothic" panose="020B0502020202020204" pitchFamily="34" charset="0"/>
              </a:rPr>
              <a:t> Ciprofloxacin, </a:t>
            </a:r>
            <a:r>
              <a:rPr lang="en-US" dirty="0" err="1" smtClean="0">
                <a:latin typeface="Century Gothic" panose="020B0502020202020204" pitchFamily="34" charset="0"/>
              </a:rPr>
              <a:t>Colistin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imipenem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meropenem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gentamicin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Amikacin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Ampicillin</a:t>
            </a:r>
            <a:r>
              <a:rPr lang="en-US" dirty="0" smtClean="0">
                <a:latin typeface="Century Gothic" panose="020B0502020202020204" pitchFamily="34" charset="0"/>
              </a:rPr>
              <a:t> / </a:t>
            </a:r>
            <a:r>
              <a:rPr lang="en-US" dirty="0" err="1" smtClean="0">
                <a:latin typeface="Century Gothic" panose="020B0502020202020204" pitchFamily="34" charset="0"/>
              </a:rPr>
              <a:t>sulbactam</a:t>
            </a:r>
            <a:r>
              <a:rPr lang="en-US" dirty="0" smtClean="0">
                <a:latin typeface="Century Gothic" panose="020B0502020202020204" pitchFamily="34" charset="0"/>
              </a:rPr>
              <a:t>, Co-</a:t>
            </a:r>
            <a:r>
              <a:rPr lang="en-US" dirty="0" err="1" smtClean="0">
                <a:latin typeface="Century Gothic" panose="020B0502020202020204" pitchFamily="34" charset="0"/>
              </a:rPr>
              <a:t>trimoxazole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Kloramfenikol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Fosfomycin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86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entury Gothic" panose="020B0502020202020204" pitchFamily="34" charset="0"/>
              </a:rPr>
              <a:t>All isolates were examined for the antibiotic resistance of the following antibiotics: </a:t>
            </a:r>
            <a:r>
              <a:rPr lang="en-US" dirty="0" err="1" smtClean="0">
                <a:latin typeface="Century Gothic" panose="020B0502020202020204" pitchFamily="34" charset="0"/>
              </a:rPr>
              <a:t>Cefalosporine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Ceftriaxone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Cefepime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Piperacillin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Aztreonam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augmentin</a:t>
            </a:r>
            <a:r>
              <a:rPr lang="en-US" dirty="0" smtClean="0">
                <a:latin typeface="Century Gothic" panose="020B0502020202020204" pitchFamily="34" charset="0"/>
              </a:rPr>
              <a:t>, Penicillin, </a:t>
            </a:r>
            <a:r>
              <a:rPr lang="en-US" dirty="0" err="1" smtClean="0">
                <a:latin typeface="Century Gothic" panose="020B0502020202020204" pitchFamily="34" charset="0"/>
              </a:rPr>
              <a:t>Oxacillin</a:t>
            </a:r>
            <a:r>
              <a:rPr lang="en-US" dirty="0" smtClean="0">
                <a:latin typeface="Century Gothic" panose="020B0502020202020204" pitchFamily="34" charset="0"/>
              </a:rPr>
              <a:t> Ciprofloxacin, </a:t>
            </a:r>
            <a:r>
              <a:rPr lang="en-US" dirty="0" err="1" smtClean="0">
                <a:latin typeface="Century Gothic" panose="020B0502020202020204" pitchFamily="34" charset="0"/>
              </a:rPr>
              <a:t>Colistin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imipenem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meropenem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gentamicin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Amikacin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Ampicillin</a:t>
            </a:r>
            <a:r>
              <a:rPr lang="en-US" dirty="0" smtClean="0">
                <a:latin typeface="Century Gothic" panose="020B0502020202020204" pitchFamily="34" charset="0"/>
              </a:rPr>
              <a:t> / </a:t>
            </a:r>
            <a:r>
              <a:rPr lang="en-US" dirty="0" err="1" smtClean="0">
                <a:latin typeface="Century Gothic" panose="020B0502020202020204" pitchFamily="34" charset="0"/>
              </a:rPr>
              <a:t>sulbactam</a:t>
            </a:r>
            <a:r>
              <a:rPr lang="en-US" dirty="0" smtClean="0">
                <a:latin typeface="Century Gothic" panose="020B0502020202020204" pitchFamily="34" charset="0"/>
              </a:rPr>
              <a:t>, Co-</a:t>
            </a:r>
            <a:r>
              <a:rPr lang="en-US" dirty="0" err="1" smtClean="0">
                <a:latin typeface="Century Gothic" panose="020B0502020202020204" pitchFamily="34" charset="0"/>
              </a:rPr>
              <a:t>trimoxazole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Kloramfenikol</a:t>
            </a:r>
            <a:r>
              <a:rPr lang="en-US" dirty="0" smtClean="0">
                <a:latin typeface="Century Gothic" panose="020B0502020202020204" pitchFamily="34" charset="0"/>
              </a:rPr>
              <a:t>, </a:t>
            </a:r>
            <a:r>
              <a:rPr lang="en-US" dirty="0" err="1" smtClean="0">
                <a:latin typeface="Century Gothic" panose="020B0502020202020204" pitchFamily="34" charset="0"/>
              </a:rPr>
              <a:t>Fosfomycin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ლაიდის გამოსახულების ჩანაცვლების ველი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ჩანაწერების ჩანაცვლების ველ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A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ugmenti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A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mpicillin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P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enicillin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belong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antibiotics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of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β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lactam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group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which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cause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the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resistance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problem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ka-GE" sz="1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worldwide</a:t>
            </a:r>
            <a:r>
              <a:rPr lang="ka-GE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სლაიდის რიცხვის ჩანაცვლების ველი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93D94-A667-4841-893B-B0CBA47C8A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81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5413"/>
            <a:ext cx="2895600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5413"/>
            <a:ext cx="2133600" cy="2460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699E-1F5E-431A-AC85-82F683235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37AA-66BB-4F16-90AA-A7FC78C6C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5ECD-3F4C-4177-BEC0-BC28FFAC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E86B-BE24-4335-BEC6-6856B16B2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433F-88BD-44E1-9ED9-4BA59E99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DEB9-F378-4DB2-A00D-0B72F9A27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31CF0-2FD2-497A-8B28-CBBB94BF6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BB7E-EBB8-4F95-B804-4FC999053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B1B30-75B0-43C9-A3AE-D32F3529E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635F2-3C84-4394-9079-6808FD85B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B0B5-2A24-4F7D-93F9-887E98DD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CBE3B76-600E-4A10-A5FB-CE24FD14B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6512" y="-57173"/>
            <a:ext cx="9180512" cy="6915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914400"/>
            <a:ext cx="74675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Antibiotics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sensitivity of microorganism causing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nosocomial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infections </a:t>
            </a:r>
          </a:p>
          <a:p>
            <a:pPr algn="ctr"/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ka-GE" sz="2400" i="1" dirty="0" smtClean="0"/>
              <a:t>3</a:t>
            </a:r>
            <a:r>
              <a:rPr lang="ka-GE" sz="2400" i="1" baseline="30000" dirty="0" smtClean="0"/>
              <a:t>rd</a:t>
            </a:r>
            <a:r>
              <a:rPr lang="ka-GE" sz="2400" i="1" dirty="0" smtClean="0"/>
              <a:t> </a:t>
            </a:r>
            <a:r>
              <a:rPr lang="ka-GE" sz="2400" i="1" dirty="0" err="1" smtClean="0"/>
              <a:t>International</a:t>
            </a:r>
            <a:r>
              <a:rPr lang="ka-GE" sz="2400" i="1" dirty="0" smtClean="0"/>
              <a:t> </a:t>
            </a:r>
            <a:r>
              <a:rPr lang="ka-GE" sz="2400" i="1" dirty="0" err="1" smtClean="0"/>
              <a:t>Conference</a:t>
            </a:r>
            <a:r>
              <a:rPr lang="ka-GE" sz="2400" i="1" dirty="0" smtClean="0"/>
              <a:t> </a:t>
            </a:r>
            <a:r>
              <a:rPr lang="ka-GE" sz="2400" i="1" dirty="0" err="1" smtClean="0"/>
              <a:t>on</a:t>
            </a:r>
            <a:endParaRPr lang="ru-RU" sz="2400" i="1" dirty="0" smtClean="0">
              <a:latin typeface="Comic Sans MS" pitchFamily="66" charset="0"/>
            </a:endParaRPr>
          </a:p>
          <a:p>
            <a:pPr algn="ctr"/>
            <a:r>
              <a:rPr lang="ka-GE" sz="2400" i="1" dirty="0" err="1" smtClean="0">
                <a:solidFill>
                  <a:schemeClr val="accent2">
                    <a:lumMod val="75000"/>
                  </a:schemeClr>
                </a:solidFill>
              </a:rPr>
              <a:t>Clinical</a:t>
            </a:r>
            <a:r>
              <a:rPr lang="ka-GE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a-GE" sz="2400" i="1" dirty="0" err="1" smtClean="0">
                <a:solidFill>
                  <a:schemeClr val="accent2">
                    <a:lumMod val="75000"/>
                  </a:schemeClr>
                </a:solidFill>
              </a:rPr>
              <a:t>Microbiology</a:t>
            </a:r>
            <a:r>
              <a:rPr lang="ka-GE" sz="2400" i="1" dirty="0" smtClean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ka-GE" sz="2400" i="1" dirty="0" err="1" smtClean="0">
                <a:solidFill>
                  <a:schemeClr val="accent2">
                    <a:lumMod val="75000"/>
                  </a:schemeClr>
                </a:solidFill>
              </a:rPr>
              <a:t>Microbial</a:t>
            </a:r>
            <a:r>
              <a:rPr lang="ka-GE" sz="2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a-GE" sz="2400" i="1" dirty="0" err="1" smtClean="0">
                <a:solidFill>
                  <a:schemeClr val="accent2">
                    <a:lumMod val="75000"/>
                  </a:schemeClr>
                </a:solidFill>
              </a:rPr>
              <a:t>Genomics</a:t>
            </a:r>
            <a:endParaRPr lang="ru-RU" sz="2400" i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9" name="სურათი 2" descr="D:\Admin\Pictures\OMIC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30556"/>
            <a:ext cx="1789112" cy="124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სურათი 1" descr="D:\Admin\Desktop\poster\Rsu_New_Bol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" y="44624"/>
            <a:ext cx="1214120" cy="131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919008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Tea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Koiava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Batumi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Rustaveli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State University, Georgia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endParaRPr lang="ru-R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832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45721"/>
            <a:ext cx="9144000" cy="6915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7700986" cy="46474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a-GE" sz="4000" b="1" dirty="0" err="1" smtClean="0">
                <a:solidFill>
                  <a:schemeClr val="accent2">
                    <a:lumMod val="75000"/>
                  </a:schemeClr>
                </a:solidFill>
              </a:rPr>
              <a:t>Methods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Culturing 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of a culture into culture 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medium;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Obtaining 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of pure 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culture;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Identification 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of cultures by using the API </a:t>
            </a: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tests;</a:t>
            </a:r>
          </a:p>
          <a:p>
            <a:pPr algn="just"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Antibiotic </a:t>
            </a:r>
            <a:r>
              <a:rPr lang="en-US" sz="3200" dirty="0">
                <a:solidFill>
                  <a:schemeClr val="tx1"/>
                </a:solidFill>
                <a:latin typeface="Comic Sans MS" pitchFamily="66" charset="0"/>
              </a:rPr>
              <a:t>resistance was determined by Bauer-Kirby Disk Diffusion method.</a:t>
            </a:r>
            <a:endParaRPr lang="ru-RU" sz="32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 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4" name="სურათი 4"/>
          <p:cNvPicPr/>
          <p:nvPr/>
        </p:nvPicPr>
        <p:blipFill>
          <a:blip r:embed="rId4"/>
          <a:srcRect l="27264" t="25373" r="26557" b="4709"/>
          <a:stretch>
            <a:fillRect/>
          </a:stretch>
        </p:blipFill>
        <p:spPr bwMode="auto">
          <a:xfrm>
            <a:off x="5257800" y="4038600"/>
            <a:ext cx="38862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5721"/>
            <a:ext cx="9144000" cy="6915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4648200" cy="348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4152900" cy="3587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3613798"/>
            <a:ext cx="4533900" cy="3400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57600"/>
            <a:ext cx="4831653" cy="3623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177295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Resultes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 smtClean="0">
                <a:latin typeface="Comic Sans MS" pitchFamily="66" charset="0"/>
              </a:rPr>
              <a:t> 100 samples were taken the first 48 hours and totally examined.</a:t>
            </a:r>
          </a:p>
          <a:p>
            <a:pPr algn="just"/>
            <a:r>
              <a:rPr lang="en-US" sz="4000" dirty="0" smtClean="0">
                <a:latin typeface="Comic Sans MS" pitchFamily="66" charset="0"/>
              </a:rPr>
              <a:t>81 from </a:t>
            </a:r>
            <a:r>
              <a:rPr lang="en-US" sz="4000" dirty="0">
                <a:latin typeface="Comic Sans MS" pitchFamily="66" charset="0"/>
              </a:rPr>
              <a:t>that</a:t>
            </a:r>
            <a:r>
              <a:rPr lang="ka-GE" sz="4000" dirty="0"/>
              <a:t> </a:t>
            </a:r>
            <a:r>
              <a:rPr lang="en-US" sz="4000" dirty="0">
                <a:latin typeface="Comic Sans MS" pitchFamily="66" charset="0"/>
              </a:rPr>
              <a:t>were positive</a:t>
            </a:r>
            <a:br>
              <a:rPr lang="en-US" sz="4000" dirty="0">
                <a:latin typeface="Comic Sans MS" pitchFamily="66" charset="0"/>
              </a:rPr>
            </a:br>
            <a:r>
              <a:rPr lang="en-US" sz="4000" dirty="0" smtClean="0">
                <a:latin typeface="Comic Sans MS" pitchFamily="66" charset="0"/>
              </a:rPr>
              <a:t>for  bacteria</a:t>
            </a:r>
            <a:endParaRPr lang="ru-RU" sz="4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676400"/>
          </a:xfrm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>Most numerous among the agents of nosocomial infection were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latin typeface="Comic Sans MS" pitchFamily="66" charset="0"/>
              </a:rPr>
              <a:t>Acinetobacter</a:t>
            </a:r>
            <a:endParaRPr lang="en-US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itchFamily="66" charset="0"/>
              </a:rPr>
              <a:t> E. coli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itchFamily="66" charset="0"/>
              </a:rPr>
              <a:t>Pseudomonas </a:t>
            </a:r>
            <a:r>
              <a:rPr lang="en-US" b="1" dirty="0" err="1" smtClean="0">
                <a:latin typeface="Comic Sans MS" pitchFamily="66" charset="0"/>
              </a:rPr>
              <a:t>Aeruginosa</a:t>
            </a:r>
            <a:r>
              <a:rPr lang="en-US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Comic Sans MS" pitchFamily="66" charset="0"/>
              </a:rPr>
              <a:t>Klebsiella</a:t>
            </a:r>
            <a:r>
              <a:rPr lang="en-US" b="1" dirty="0" smtClean="0">
                <a:latin typeface="Comic Sans MS" pitchFamily="66" charset="0"/>
              </a:rPr>
              <a:t> Pneumonia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Urine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1559"/>
              </p:ext>
            </p:extLst>
          </p:nvPr>
        </p:nvGraphicFramePr>
        <p:xfrm>
          <a:off x="609600" y="1295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05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Biological fluids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4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14400"/>
          </a:xfrm>
        </p:spPr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Suptum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შიგთავსის ჩანაცვლების ველი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97110"/>
              </p:ext>
            </p:extLst>
          </p:nvPr>
        </p:nvGraphicFramePr>
        <p:xfrm>
          <a:off x="304800" y="914400"/>
          <a:ext cx="8534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8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533400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Antibiotic  Resistance</a:t>
            </a:r>
            <a:r>
              <a:rPr lang="ka-GE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Profile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0" y="609600"/>
            <a:ext cx="8610600" cy="6781800"/>
          </a:xfrm>
        </p:spPr>
        <p:txBody>
          <a:bodyPr/>
          <a:lstStyle/>
          <a:p>
            <a:r>
              <a:rPr lang="en-US" sz="2400" dirty="0" err="1" smtClean="0">
                <a:latin typeface="Comic Sans MS" pitchFamily="66" charset="0"/>
              </a:rPr>
              <a:t>Cefalosporine</a:t>
            </a: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en-US" sz="2400" dirty="0" err="1" smtClean="0">
                <a:latin typeface="Comic Sans MS" pitchFamily="66" charset="0"/>
              </a:rPr>
              <a:t>Ceftriaxone</a:t>
            </a:r>
            <a:r>
              <a:rPr lang="en-US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err="1" smtClean="0">
                <a:latin typeface="Comic Sans MS" pitchFamily="66" charset="0"/>
              </a:rPr>
              <a:t>Cefepime</a:t>
            </a:r>
            <a:r>
              <a:rPr lang="en-US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err="1" smtClean="0">
                <a:latin typeface="Comic Sans MS" pitchFamily="66" charset="0"/>
              </a:rPr>
              <a:t>Piperacillin</a:t>
            </a:r>
            <a:r>
              <a:rPr lang="en-US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err="1" smtClean="0">
                <a:latin typeface="Comic Sans MS" pitchFamily="66" charset="0"/>
              </a:rPr>
              <a:t>Aztreonam</a:t>
            </a:r>
            <a:r>
              <a:rPr lang="en-US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err="1" smtClean="0">
                <a:latin typeface="Comic Sans MS" pitchFamily="66" charset="0"/>
              </a:rPr>
              <a:t>Augmentin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r>
              <a:rPr lang="en-US" sz="2400" dirty="0" smtClean="0">
                <a:latin typeface="Comic Sans MS" pitchFamily="66" charset="0"/>
              </a:rPr>
              <a:t> Penicillin,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Oxacillin</a:t>
            </a:r>
            <a:r>
              <a:rPr lang="en-US" sz="2400" dirty="0" smtClean="0">
                <a:latin typeface="Comic Sans MS" pitchFamily="66" charset="0"/>
              </a:rPr>
              <a:t> Ciprofloxacin, </a:t>
            </a:r>
          </a:p>
          <a:p>
            <a:r>
              <a:rPr lang="en-US" sz="2400" dirty="0" err="1" smtClean="0">
                <a:latin typeface="Comic Sans MS" pitchFamily="66" charset="0"/>
              </a:rPr>
              <a:t>Colistin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Imipenem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r>
              <a:rPr lang="en-US" sz="2400" dirty="0" err="1" smtClean="0">
                <a:latin typeface="Comic Sans MS" pitchFamily="66" charset="0"/>
              </a:rPr>
              <a:t>Meropenem</a:t>
            </a:r>
            <a:r>
              <a:rPr lang="en-US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err="1" smtClean="0">
                <a:latin typeface="Comic Sans MS" pitchFamily="66" charset="0"/>
              </a:rPr>
              <a:t>Gentamicin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Amikacin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r>
              <a:rPr lang="en-US" sz="2400" dirty="0" err="1" smtClean="0">
                <a:latin typeface="Comic Sans MS" pitchFamily="66" charset="0"/>
              </a:rPr>
              <a:t>Ampicillin</a:t>
            </a:r>
            <a:r>
              <a:rPr lang="en-US" sz="2400" dirty="0" smtClean="0">
                <a:latin typeface="Comic Sans MS" pitchFamily="66" charset="0"/>
              </a:rPr>
              <a:t> / </a:t>
            </a:r>
            <a:r>
              <a:rPr lang="en-US" sz="2400" dirty="0" err="1" smtClean="0">
                <a:latin typeface="Comic Sans MS" pitchFamily="66" charset="0"/>
              </a:rPr>
              <a:t>sulbactam</a:t>
            </a:r>
            <a:r>
              <a:rPr lang="en-US" sz="2400" dirty="0" smtClean="0">
                <a:latin typeface="Comic Sans MS" pitchFamily="66" charset="0"/>
              </a:rPr>
              <a:t>,</a:t>
            </a:r>
          </a:p>
          <a:p>
            <a:r>
              <a:rPr lang="en-US" sz="2400" dirty="0" smtClean="0">
                <a:latin typeface="Comic Sans MS" pitchFamily="66" charset="0"/>
              </a:rPr>
              <a:t> Co-</a:t>
            </a:r>
            <a:r>
              <a:rPr lang="en-US" sz="2400" dirty="0" err="1" smtClean="0">
                <a:latin typeface="Comic Sans MS" pitchFamily="66" charset="0"/>
              </a:rPr>
              <a:t>trimoxazole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Kloramfenikol</a:t>
            </a:r>
            <a:r>
              <a:rPr lang="en-US" sz="2400" dirty="0" smtClean="0">
                <a:latin typeface="Comic Sans MS" pitchFamily="66" charset="0"/>
              </a:rPr>
              <a:t>, </a:t>
            </a:r>
          </a:p>
          <a:p>
            <a:r>
              <a:rPr lang="en-US" sz="2400" dirty="0" err="1" smtClean="0">
                <a:latin typeface="Comic Sans MS" pitchFamily="66" charset="0"/>
              </a:rPr>
              <a:t>Fosfomycin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533400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Antibiotic  Resistance</a:t>
            </a:r>
            <a:r>
              <a:rPr lang="ka-GE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Profile </a:t>
            </a:r>
            <a:endParaRPr lang="en-US" sz="3600" dirty="0">
              <a:latin typeface="Comic Sans MS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99760"/>
              </p:ext>
            </p:extLst>
          </p:nvPr>
        </p:nvGraphicFramePr>
        <p:xfrm>
          <a:off x="609600" y="1295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9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Antibiotic  Resistance</a:t>
            </a:r>
            <a:r>
              <a:rPr lang="ka-GE" dirty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Profile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95303"/>
              </p:ext>
            </p:extLst>
          </p:nvPr>
        </p:nvGraphicFramePr>
        <p:xfrm>
          <a:off x="609600" y="1295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79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Internal infections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The most frequent reason for a mortality of hospital patients is internal infections which are associated with general medical manipulations;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 million people become ill from this infection and 5-10 % of them die annually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All </a:t>
            </a:r>
            <a:r>
              <a:rPr lang="en-US" sz="4000" dirty="0" err="1" smtClean="0">
                <a:solidFill>
                  <a:schemeClr val="tx1"/>
                </a:solidFill>
                <a:latin typeface="Comic Sans MS" pitchFamily="66" charset="0"/>
              </a:rPr>
              <a:t>isolantes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of the gram-negative bacteria were resistant </a:t>
            </a:r>
            <a:r>
              <a:rPr lang="ka-GE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Comic Sans MS" pitchFamily="66" charset="0"/>
              </a:rPr>
              <a:t> to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3429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Augmentin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Ampicilin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Penicilin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04071" y="18757"/>
            <a:ext cx="9144000" cy="6915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225689"/>
            <a:ext cx="8305800" cy="452431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  <a:latin typeface="Comic Sans MS" pitchFamily="66" charset="0"/>
                <a:cs typeface="Times New Roman" panose="02020603050405020304" pitchFamily="18" charset="0"/>
              </a:rPr>
              <a:t>Conclusions </a:t>
            </a:r>
            <a:endParaRPr lang="ru-RU" sz="3600" dirty="0">
              <a:solidFill>
                <a:schemeClr val="tx1"/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Augmentin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Ampicilin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Penicilin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 are antibiotics using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massively in Georgia;</a:t>
            </a:r>
            <a:r>
              <a:rPr lang="ka-GE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Supposedly use of these drug as, illegal in most cases without a prescription </a:t>
            </a:r>
            <a:r>
              <a:rPr lang="ka-GE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these drugs are freely sold in pharmacies) contributes to the formation  of antibiotic resistance.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403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future…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playing </a:t>
            </a:r>
            <a:r>
              <a:rPr lang="en-US" dirty="0" smtClean="0"/>
              <a:t>detail genetic screening  for: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/>
              <a:t>bla</a:t>
            </a:r>
            <a:r>
              <a:rPr lang="en-US" b="1" dirty="0"/>
              <a:t> </a:t>
            </a:r>
            <a:r>
              <a:rPr lang="en-US" b="1" dirty="0" smtClean="0"/>
              <a:t>SHV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/>
              <a:t>bla</a:t>
            </a:r>
            <a:r>
              <a:rPr lang="en-US" b="1" dirty="0"/>
              <a:t> </a:t>
            </a:r>
            <a:r>
              <a:rPr lang="en-US" b="1" dirty="0" smtClean="0"/>
              <a:t>CTX-M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/>
              <a:t>bla</a:t>
            </a:r>
            <a:r>
              <a:rPr lang="en-US" b="1" dirty="0" smtClean="0"/>
              <a:t> TEM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</p:spPr>
      </p:pic>
      <p:sp>
        <p:nvSpPr>
          <p:cNvPr id="5" name="ტექსტური ველი 4"/>
          <p:cNvSpPr txBox="1"/>
          <p:nvPr/>
        </p:nvSpPr>
        <p:spPr>
          <a:xfrm rot="19807277">
            <a:off x="251650" y="1447097"/>
            <a:ext cx="7168017" cy="378565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</a:t>
            </a:r>
            <a:r>
              <a:rPr lang="en-US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for Your attention!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30"/>
            <a:ext cx="2645595" cy="157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69" y="-22067"/>
            <a:ext cx="1490068" cy="161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5" y="19027"/>
            <a:ext cx="9144000" cy="691517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t="1691" r="1745" b="4935"/>
          <a:stretch/>
        </p:blipFill>
        <p:spPr>
          <a:xfrm>
            <a:off x="4805" y="813154"/>
            <a:ext cx="6408712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94416" y="118389"/>
            <a:ext cx="276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Reasons!!!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90595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itchFamily="66" charset="0"/>
              </a:rPr>
              <a:t>Nosocomial</a:t>
            </a:r>
            <a:r>
              <a:rPr lang="en-US" dirty="0" smtClean="0">
                <a:latin typeface="Comic Sans MS" pitchFamily="66" charset="0"/>
              </a:rPr>
              <a:t> infections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    ….are a major problem today, not only in developing countries but also in the major developed countries;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>
              <a:buBlip>
                <a:blip r:embed="rId3"/>
              </a:buBlip>
            </a:pPr>
            <a:r>
              <a:rPr lang="en-US" dirty="0" smtClean="0">
                <a:latin typeface="Comic Sans MS" pitchFamily="66" charset="0"/>
              </a:rPr>
              <a:t>    Antibiotic use is one of the important factor in the development of </a:t>
            </a:r>
            <a:r>
              <a:rPr lang="en-US" dirty="0" err="1" smtClean="0">
                <a:latin typeface="Comic Sans MS" pitchFamily="66" charset="0"/>
              </a:rPr>
              <a:t>nosocomial</a:t>
            </a:r>
            <a:r>
              <a:rPr lang="en-US" dirty="0" smtClean="0">
                <a:latin typeface="Comic Sans MS" pitchFamily="66" charset="0"/>
              </a:rPr>
              <a:t> infections;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n-US" dirty="0" smtClean="0">
                <a:latin typeface="Comic Sans MS" pitchFamily="66" charset="0"/>
              </a:rPr>
              <a:t>    </a:t>
            </a:r>
          </a:p>
          <a:p>
            <a:pPr algn="just"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3505200"/>
          </a:xfrm>
        </p:spPr>
        <p:txBody>
          <a:bodyPr/>
          <a:lstStyle/>
          <a:p>
            <a:pPr>
              <a:buNone/>
            </a:pPr>
            <a:r>
              <a:rPr lang="en-US" sz="4000" dirty="0" smtClean="0">
                <a:latin typeface="Comic Sans MS" pitchFamily="66" charset="0"/>
              </a:rPr>
              <a:t>    microorganisms causing nosocomial infection in most cases belong to the  </a:t>
            </a:r>
            <a:r>
              <a:rPr lang="en-US" sz="4000" dirty="0" smtClean="0">
                <a:solidFill>
                  <a:srgbClr val="0033CC"/>
                </a:solidFill>
                <a:latin typeface="Comic Sans MS" pitchFamily="66" charset="0"/>
              </a:rPr>
              <a:t>ESBL</a:t>
            </a:r>
            <a:r>
              <a:rPr lang="en-US" sz="4000" dirty="0" smtClean="0">
                <a:latin typeface="Comic Sans MS" pitchFamily="66" charset="0"/>
              </a:rPr>
              <a:t>  producing bacteria and are resistant to several antibiotics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user\Desktop\загруженное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D:\user\Desktop\acinetobacterbaumani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572000"/>
            <a:ext cx="3200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სათაური 1"/>
          <p:cNvSpPr txBox="1">
            <a:spLocks/>
          </p:cNvSpPr>
          <p:nvPr/>
        </p:nvSpPr>
        <p:spPr bwMode="auto">
          <a:xfrm>
            <a:off x="304800" y="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ESBL bacteria vary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according to regions and countries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შიგთავსის ჩანაცვლების ველი 2"/>
          <p:cNvSpPr txBox="1">
            <a:spLocks/>
          </p:cNvSpPr>
          <p:nvPr/>
        </p:nvSpPr>
        <p:spPr bwMode="auto">
          <a:xfrm>
            <a:off x="228600" y="1524000"/>
            <a:ext cx="762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Pseudomonas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aeruginosa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Klebsiella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E. coli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Ascinetobacter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kern="0" dirty="0" smtClean="0">
                <a:latin typeface="Comic Sans MS" pitchFamily="66" charset="0"/>
              </a:rPr>
              <a:t>  are mostly found among the agents of the infection.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4000" dirty="0" smtClean="0">
                <a:latin typeface="Comic Sans MS" pitchFamily="66" charset="0"/>
              </a:rPr>
              <a:t>   The identification of bacterial spectrum of the etiologic agents of these infections is incompletely carried out and the antibiotic therapy has been determined spontaneously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Tea.USER-44810677D8\Рабочий стол\ganatleba\ganatle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7173"/>
            <a:ext cx="9144000" cy="691517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33400" y="533400"/>
            <a:ext cx="8382000" cy="6019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  <a:latin typeface="Comic Sans MS" pitchFamily="66" charset="0"/>
              </a:rPr>
              <a:t>The goal of our research was </a:t>
            </a:r>
          </a:p>
          <a:p>
            <a:pPr algn="ctr"/>
            <a:endParaRPr lang="en-US" sz="3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 identify the causative bacteria of </a:t>
            </a:r>
            <a:r>
              <a:rPr lang="en-US" sz="3600" dirty="0" err="1" smtClean="0">
                <a:solidFill>
                  <a:schemeClr val="tx1"/>
                </a:solidFill>
                <a:latin typeface="Comic Sans MS" pitchFamily="66" charset="0"/>
              </a:rPr>
              <a:t>nosocomial</a:t>
            </a: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 infection in several hospitals in </a:t>
            </a:r>
            <a:r>
              <a:rPr lang="en-US" sz="3600" dirty="0" err="1" smtClean="0">
                <a:solidFill>
                  <a:schemeClr val="tx1"/>
                </a:solidFill>
                <a:latin typeface="Comic Sans MS" pitchFamily="66" charset="0"/>
              </a:rPr>
              <a:t>Adjara</a:t>
            </a:r>
            <a:endParaRPr lang="en-US" sz="3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 to study the profile of antibiotic –resistance. </a:t>
            </a:r>
            <a:endParaRPr lang="ru-RU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0"/>
            <a:ext cx="631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905656" y="685800"/>
            <a:ext cx="81534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4114800"/>
          </a:xfrm>
        </p:spPr>
        <p:txBody>
          <a:bodyPr/>
          <a:lstStyle/>
          <a:p>
            <a:pPr algn="just"/>
            <a:r>
              <a:rPr lang="en-US" sz="4000" dirty="0" smtClean="0">
                <a:solidFill>
                  <a:srgbClr val="0033CC"/>
                </a:solidFill>
                <a:latin typeface="Comic Sans MS" pitchFamily="66" charset="0"/>
              </a:rPr>
              <a:t>Sputum </a:t>
            </a:r>
          </a:p>
          <a:p>
            <a:pPr algn="just"/>
            <a:r>
              <a:rPr lang="en-US" sz="4000" dirty="0" smtClean="0">
                <a:solidFill>
                  <a:srgbClr val="0033CC"/>
                </a:solidFill>
                <a:latin typeface="Comic Sans MS" pitchFamily="66" charset="0"/>
              </a:rPr>
              <a:t>Urine </a:t>
            </a:r>
          </a:p>
          <a:p>
            <a:pPr algn="just"/>
            <a:r>
              <a:rPr lang="en-US" sz="4000" dirty="0" smtClean="0">
                <a:solidFill>
                  <a:srgbClr val="0033CC"/>
                </a:solidFill>
                <a:latin typeface="Comic Sans MS" pitchFamily="66" charset="0"/>
              </a:rPr>
              <a:t>Blood  </a:t>
            </a:r>
          </a:p>
          <a:p>
            <a:pPr algn="just"/>
            <a:r>
              <a:rPr lang="en-US" sz="4000" dirty="0" smtClean="0">
                <a:solidFill>
                  <a:srgbClr val="0033CC"/>
                </a:solidFill>
                <a:latin typeface="Comic Sans MS" pitchFamily="66" charset="0"/>
              </a:rPr>
              <a:t>Biological Fluids </a:t>
            </a:r>
            <a:endParaRPr lang="ru-RU" sz="40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919371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omic Sans MS" pitchFamily="66" charset="0"/>
              </a:rPr>
              <a:t>Materials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Book507_print_CrystalGraphics.com_PowerPoint_Templates_tri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EducationBook507_print_CrystalGraphics.com_PowerPoint_Templates_trial</Template>
  <TotalTime>1838</TotalTime>
  <Words>867</Words>
  <Application>Microsoft Office PowerPoint</Application>
  <PresentationFormat>Экран (4:3)</PresentationFormat>
  <Paragraphs>104</Paragraphs>
  <Slides>23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Comic Sans MS</vt:lpstr>
      <vt:lpstr>Times New Roman</vt:lpstr>
      <vt:lpstr>Wingdings</vt:lpstr>
      <vt:lpstr>EducationBook507_print_CrystalGraphics.com_PowerPoint_Templates_trial</vt:lpstr>
      <vt:lpstr>Презентация PowerPoint</vt:lpstr>
      <vt:lpstr>Internal infections</vt:lpstr>
      <vt:lpstr>Презентация PowerPoint</vt:lpstr>
      <vt:lpstr>Nosocomial infections 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Resultes</vt:lpstr>
      <vt:lpstr>Most numerous among the agents of nosocomial infection were </vt:lpstr>
      <vt:lpstr>Urine</vt:lpstr>
      <vt:lpstr>Biological fluids </vt:lpstr>
      <vt:lpstr>Suptum</vt:lpstr>
      <vt:lpstr>Antibiotic  Resistance Profile </vt:lpstr>
      <vt:lpstr>Antibiotic  Resistance Profile </vt:lpstr>
      <vt:lpstr>Antibiotic  Resistance Profile </vt:lpstr>
      <vt:lpstr> All isolantes of the gram-negative bacteria were resistant   to </vt:lpstr>
      <vt:lpstr>Презентация PowerPoint</vt:lpstr>
      <vt:lpstr>In the future…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ინკლუზიური განათლება</dc:title>
  <dc:creator>Tea</dc:creator>
  <cp:lastModifiedBy>USER</cp:lastModifiedBy>
  <cp:revision>171</cp:revision>
  <dcterms:created xsi:type="dcterms:W3CDTF">2012-12-04T18:51:04Z</dcterms:created>
  <dcterms:modified xsi:type="dcterms:W3CDTF">2014-09-25T21:18:52Z</dcterms:modified>
</cp:coreProperties>
</file>