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76" r:id="rId4"/>
    <p:sldId id="258" r:id="rId5"/>
    <p:sldId id="269" r:id="rId6"/>
    <p:sldId id="260" r:id="rId7"/>
    <p:sldId id="265" r:id="rId8"/>
    <p:sldId id="271" r:id="rId9"/>
    <p:sldId id="266" r:id="rId10"/>
    <p:sldId id="281" r:id="rId11"/>
    <p:sldId id="278" r:id="rId12"/>
    <p:sldId id="267" r:id="rId13"/>
    <p:sldId id="27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573C2-5BE6-4077-B449-5B78D9686625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A6B33C-8F92-405F-AB62-7D6883CC3349}">
      <dgm:prSet phldrT="[Text]" custT="1"/>
      <dgm:spPr/>
      <dgm:t>
        <a:bodyPr/>
        <a:lstStyle/>
        <a:p>
          <a:r>
            <a:rPr lang="en-US" sz="2800" b="1" dirty="0" smtClean="0"/>
            <a:t>Geophysics and other methods</a:t>
          </a:r>
        </a:p>
      </dgm:t>
    </dgm:pt>
    <dgm:pt modelId="{1C647B2F-4164-482C-9E13-EB59112AC2EE}" type="parTrans" cxnId="{2298D83C-A302-4C94-81F8-4483FEA5B261}">
      <dgm:prSet/>
      <dgm:spPr/>
      <dgm:t>
        <a:bodyPr/>
        <a:lstStyle/>
        <a:p>
          <a:endParaRPr lang="en-US" sz="1200"/>
        </a:p>
      </dgm:t>
    </dgm:pt>
    <dgm:pt modelId="{FBC578E6-C772-4BCD-ABF7-26559B1740AA}" type="sibTrans" cxnId="{2298D83C-A302-4C94-81F8-4483FEA5B261}">
      <dgm:prSet/>
      <dgm:spPr/>
      <dgm:t>
        <a:bodyPr/>
        <a:lstStyle/>
        <a:p>
          <a:endParaRPr lang="en-US" sz="1200"/>
        </a:p>
      </dgm:t>
    </dgm:pt>
    <dgm:pt modelId="{07014E4E-7F89-45EE-BFA1-E34A1DC7FF6E}">
      <dgm:prSet custT="1"/>
      <dgm:spPr/>
      <dgm:t>
        <a:bodyPr/>
        <a:lstStyle/>
        <a:p>
          <a:r>
            <a:rPr lang="en-US" sz="2800" b="1" dirty="0" smtClean="0"/>
            <a:t>Database treatment and documentation</a:t>
          </a:r>
        </a:p>
      </dgm:t>
    </dgm:pt>
    <dgm:pt modelId="{26E7D27B-261B-4CAB-A5F6-097D5FEBC1AC}" type="parTrans" cxnId="{5642ED6A-CBF1-494A-B0BC-5CE462DFF4AB}">
      <dgm:prSet/>
      <dgm:spPr/>
      <dgm:t>
        <a:bodyPr/>
        <a:lstStyle/>
        <a:p>
          <a:endParaRPr lang="en-US" sz="1200"/>
        </a:p>
      </dgm:t>
    </dgm:pt>
    <dgm:pt modelId="{01BB737D-60B6-42D4-9B4A-600C21EDB5DD}" type="sibTrans" cxnId="{5642ED6A-CBF1-494A-B0BC-5CE462DFF4AB}">
      <dgm:prSet/>
      <dgm:spPr/>
      <dgm:t>
        <a:bodyPr/>
        <a:lstStyle/>
        <a:p>
          <a:endParaRPr lang="en-US" sz="1200"/>
        </a:p>
      </dgm:t>
    </dgm:pt>
    <dgm:pt modelId="{D703DEEE-CB27-4AEC-BD74-546F2A54CE4B}">
      <dgm:prSet custT="1"/>
      <dgm:spPr/>
      <dgm:t>
        <a:bodyPr/>
        <a:lstStyle/>
        <a:p>
          <a:r>
            <a:rPr lang="en-US" sz="2800" b="1" dirty="0" smtClean="0"/>
            <a:t>RS/GIS supported mapping</a:t>
          </a:r>
        </a:p>
      </dgm:t>
    </dgm:pt>
    <dgm:pt modelId="{440E5B8B-594A-4815-93E5-A22DBAFDC06F}" type="parTrans" cxnId="{155F0E3C-4438-4D90-BB53-23675C48F3DC}">
      <dgm:prSet/>
      <dgm:spPr/>
      <dgm:t>
        <a:bodyPr/>
        <a:lstStyle/>
        <a:p>
          <a:endParaRPr lang="en-US" sz="1200"/>
        </a:p>
      </dgm:t>
    </dgm:pt>
    <dgm:pt modelId="{C4BEDF61-2117-4D0E-9E9B-53C629FEEB6C}" type="sibTrans" cxnId="{155F0E3C-4438-4D90-BB53-23675C48F3DC}">
      <dgm:prSet/>
      <dgm:spPr/>
      <dgm:t>
        <a:bodyPr/>
        <a:lstStyle/>
        <a:p>
          <a:endParaRPr lang="en-US" sz="1200"/>
        </a:p>
      </dgm:t>
    </dgm:pt>
    <dgm:pt modelId="{431732E9-9D3B-4C18-9A5C-7AEBFF811A8E}">
      <dgm:prSet custT="1"/>
      <dgm:spPr/>
      <dgm:t>
        <a:bodyPr/>
        <a:lstStyle/>
        <a:p>
          <a:r>
            <a:rPr lang="en-US" sz="2800" b="1" dirty="0" smtClean="0"/>
            <a:t>Verification and evaluation of data</a:t>
          </a:r>
        </a:p>
      </dgm:t>
    </dgm:pt>
    <dgm:pt modelId="{EC11E425-234F-4B95-B0BF-3881603770E0}" type="parTrans" cxnId="{A8B78E26-DE34-4F75-A62C-0CA12CF9D68E}">
      <dgm:prSet/>
      <dgm:spPr/>
      <dgm:t>
        <a:bodyPr/>
        <a:lstStyle/>
        <a:p>
          <a:endParaRPr lang="en-US"/>
        </a:p>
      </dgm:t>
    </dgm:pt>
    <dgm:pt modelId="{5EDF8A55-2F54-4A6B-A5DD-8412709776AB}" type="sibTrans" cxnId="{A8B78E26-DE34-4F75-A62C-0CA12CF9D68E}">
      <dgm:prSet/>
      <dgm:spPr/>
      <dgm:t>
        <a:bodyPr/>
        <a:lstStyle/>
        <a:p>
          <a:endParaRPr lang="en-US"/>
        </a:p>
      </dgm:t>
    </dgm:pt>
    <dgm:pt modelId="{9EBABF24-4BB0-45FF-B330-59006394BB92}">
      <dgm:prSet custT="1"/>
      <dgm:spPr/>
      <dgm:t>
        <a:bodyPr/>
        <a:lstStyle/>
        <a:p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Arial" pitchFamily="34" charset="0"/>
            </a:rPr>
            <a:t>Preparing 3D aquifer picture</a:t>
          </a:r>
          <a:endParaRPr lang="en-US" sz="2800" dirty="0">
            <a:solidFill>
              <a:schemeClr val="tx1"/>
            </a:solidFill>
          </a:endParaRPr>
        </a:p>
      </dgm:t>
    </dgm:pt>
    <dgm:pt modelId="{3090762B-E666-4E1E-BCB5-FF4574058B6A}" type="parTrans" cxnId="{B200AB4B-21D5-4D2D-8EBA-6E07EA294C44}">
      <dgm:prSet/>
      <dgm:spPr/>
      <dgm:t>
        <a:bodyPr/>
        <a:lstStyle/>
        <a:p>
          <a:endParaRPr lang="en-US"/>
        </a:p>
      </dgm:t>
    </dgm:pt>
    <dgm:pt modelId="{B878608F-AF21-41DA-8E56-6E32AE517E61}" type="sibTrans" cxnId="{B200AB4B-21D5-4D2D-8EBA-6E07EA294C44}">
      <dgm:prSet/>
      <dgm:spPr/>
      <dgm:t>
        <a:bodyPr/>
        <a:lstStyle/>
        <a:p>
          <a:endParaRPr lang="en-US"/>
        </a:p>
      </dgm:t>
    </dgm:pt>
    <dgm:pt modelId="{75E86693-2472-4BA0-9B0E-BFAE220C4E99}" type="pres">
      <dgm:prSet presAssocID="{854573C2-5BE6-4077-B449-5B78D968662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BB27576-EDA4-470A-8C23-915AC89976B5}" type="pres">
      <dgm:prSet presAssocID="{854573C2-5BE6-4077-B449-5B78D9686625}" presName="pyramid" presStyleLbl="node1" presStyleIdx="0" presStyleCnt="1" custAng="10800000" custScaleX="71142" custScaleY="94872" custLinFactNeighborX="8170" custLinFactNeighborY="2564"/>
      <dgm:spPr>
        <a:gradFill flip="none"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</dgm:spPr>
    </dgm:pt>
    <dgm:pt modelId="{11876EDA-93F3-48FC-9B6C-4C866C6C2D53}" type="pres">
      <dgm:prSet presAssocID="{854573C2-5BE6-4077-B449-5B78D9686625}" presName="theList" presStyleCnt="0"/>
      <dgm:spPr/>
    </dgm:pt>
    <dgm:pt modelId="{F3747764-34CD-4292-B59B-E2861CA041CE}" type="pres">
      <dgm:prSet presAssocID="{78A6B33C-8F92-405F-AB62-7D6883CC3349}" presName="aNode" presStyleLbl="fgAcc1" presStyleIdx="0" presStyleCnt="5" custScaleX="101183" custLinFactY="207684" custLinFactNeighborX="-94818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445D7-D3BE-44E3-9F9C-DB78ECF295D2}" type="pres">
      <dgm:prSet presAssocID="{78A6B33C-8F92-405F-AB62-7D6883CC3349}" presName="aSpace" presStyleCnt="0"/>
      <dgm:spPr/>
    </dgm:pt>
    <dgm:pt modelId="{3946DCDD-560C-46F4-877A-605258FCA76C}" type="pres">
      <dgm:prSet presAssocID="{07014E4E-7F89-45EE-BFA1-E34A1DC7FF6E}" presName="aNode" presStyleLbl="fgAcc1" presStyleIdx="1" presStyleCnt="5" custLinFactY="-98265" custLinFactNeighborX="-954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E1A9C-777C-458D-95E2-7DB54DD9182F}" type="pres">
      <dgm:prSet presAssocID="{07014E4E-7F89-45EE-BFA1-E34A1DC7FF6E}" presName="aSpace" presStyleCnt="0"/>
      <dgm:spPr/>
    </dgm:pt>
    <dgm:pt modelId="{3FC065ED-CFF9-4F46-9E69-778F6E0E2536}" type="pres">
      <dgm:prSet presAssocID="{D703DEEE-CB27-4AEC-BD74-546F2A54CE4B}" presName="aNode" presStyleLbl="fgAcc1" presStyleIdx="2" presStyleCnt="5" custLinFactY="-200000" custLinFactNeighborX="17016" custLinFactNeighborY="-258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B40D0-5FE4-4A4F-8796-50731150849A}" type="pres">
      <dgm:prSet presAssocID="{D703DEEE-CB27-4AEC-BD74-546F2A54CE4B}" presName="aSpace" presStyleCnt="0"/>
      <dgm:spPr/>
    </dgm:pt>
    <dgm:pt modelId="{9358FC44-F143-482D-8FA6-A0146D882C38}" type="pres">
      <dgm:prSet presAssocID="{431732E9-9D3B-4C18-9A5C-7AEBFF811A8E}" presName="aNode" presStyleLbl="fgAcc1" presStyleIdx="3" presStyleCnt="5" custLinFactY="-79816" custLinFactNeighborX="189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D39B4-5C1E-4478-9CDF-2DA0E49A82AB}" type="pres">
      <dgm:prSet presAssocID="{431732E9-9D3B-4C18-9A5C-7AEBFF811A8E}" presName="aSpace" presStyleCnt="0"/>
      <dgm:spPr/>
    </dgm:pt>
    <dgm:pt modelId="{B007707C-EA4C-433E-B4E9-260E8A25F266}" type="pres">
      <dgm:prSet presAssocID="{9EBABF24-4BB0-45FF-B330-59006394BB92}" presName="aNode" presStyleLbl="fgAcc1" presStyleIdx="4" presStyleCnt="5" custLinFactY="17116" custLinFactNeighborX="-3623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C2D4-6FE1-4551-9878-895D1C38DFA5}" type="pres">
      <dgm:prSet presAssocID="{9EBABF24-4BB0-45FF-B330-59006394BB92}" presName="aSpace" presStyleCnt="0"/>
      <dgm:spPr/>
    </dgm:pt>
  </dgm:ptLst>
  <dgm:cxnLst>
    <dgm:cxn modelId="{A8B78E26-DE34-4F75-A62C-0CA12CF9D68E}" srcId="{854573C2-5BE6-4077-B449-5B78D9686625}" destId="{431732E9-9D3B-4C18-9A5C-7AEBFF811A8E}" srcOrd="3" destOrd="0" parTransId="{EC11E425-234F-4B95-B0BF-3881603770E0}" sibTransId="{5EDF8A55-2F54-4A6B-A5DD-8412709776AB}"/>
    <dgm:cxn modelId="{77D00A3E-E6D6-4D03-B3C7-6F5A5D21FD56}" type="presOf" srcId="{07014E4E-7F89-45EE-BFA1-E34A1DC7FF6E}" destId="{3946DCDD-560C-46F4-877A-605258FCA76C}" srcOrd="0" destOrd="0" presId="urn:microsoft.com/office/officeart/2005/8/layout/pyramid2"/>
    <dgm:cxn modelId="{89804590-161E-4238-9CF3-3BC09046938E}" type="presOf" srcId="{854573C2-5BE6-4077-B449-5B78D9686625}" destId="{75E86693-2472-4BA0-9B0E-BFAE220C4E99}" srcOrd="0" destOrd="0" presId="urn:microsoft.com/office/officeart/2005/8/layout/pyramid2"/>
    <dgm:cxn modelId="{2298D83C-A302-4C94-81F8-4483FEA5B261}" srcId="{854573C2-5BE6-4077-B449-5B78D9686625}" destId="{78A6B33C-8F92-405F-AB62-7D6883CC3349}" srcOrd="0" destOrd="0" parTransId="{1C647B2F-4164-482C-9E13-EB59112AC2EE}" sibTransId="{FBC578E6-C772-4BCD-ABF7-26559B1740AA}"/>
    <dgm:cxn modelId="{155F0E3C-4438-4D90-BB53-23675C48F3DC}" srcId="{854573C2-5BE6-4077-B449-5B78D9686625}" destId="{D703DEEE-CB27-4AEC-BD74-546F2A54CE4B}" srcOrd="2" destOrd="0" parTransId="{440E5B8B-594A-4815-93E5-A22DBAFDC06F}" sibTransId="{C4BEDF61-2117-4D0E-9E9B-53C629FEEB6C}"/>
    <dgm:cxn modelId="{5642ED6A-CBF1-494A-B0BC-5CE462DFF4AB}" srcId="{854573C2-5BE6-4077-B449-5B78D9686625}" destId="{07014E4E-7F89-45EE-BFA1-E34A1DC7FF6E}" srcOrd="1" destOrd="0" parTransId="{26E7D27B-261B-4CAB-A5F6-097D5FEBC1AC}" sibTransId="{01BB737D-60B6-42D4-9B4A-600C21EDB5DD}"/>
    <dgm:cxn modelId="{808E95BA-0C55-4DCF-BAD9-A5E449272BAA}" type="presOf" srcId="{9EBABF24-4BB0-45FF-B330-59006394BB92}" destId="{B007707C-EA4C-433E-B4E9-260E8A25F266}" srcOrd="0" destOrd="0" presId="urn:microsoft.com/office/officeart/2005/8/layout/pyramid2"/>
    <dgm:cxn modelId="{ADD5859B-828D-4428-9FE4-115A890E4CF0}" type="presOf" srcId="{78A6B33C-8F92-405F-AB62-7D6883CC3349}" destId="{F3747764-34CD-4292-B59B-E2861CA041CE}" srcOrd="0" destOrd="0" presId="urn:microsoft.com/office/officeart/2005/8/layout/pyramid2"/>
    <dgm:cxn modelId="{B200AB4B-21D5-4D2D-8EBA-6E07EA294C44}" srcId="{854573C2-5BE6-4077-B449-5B78D9686625}" destId="{9EBABF24-4BB0-45FF-B330-59006394BB92}" srcOrd="4" destOrd="0" parTransId="{3090762B-E666-4E1E-BCB5-FF4574058B6A}" sibTransId="{B878608F-AF21-41DA-8E56-6E32AE517E61}"/>
    <dgm:cxn modelId="{B9152116-504C-4243-B494-6B81A37FE120}" type="presOf" srcId="{D703DEEE-CB27-4AEC-BD74-546F2A54CE4B}" destId="{3FC065ED-CFF9-4F46-9E69-778F6E0E2536}" srcOrd="0" destOrd="0" presId="urn:microsoft.com/office/officeart/2005/8/layout/pyramid2"/>
    <dgm:cxn modelId="{5D247633-D305-4A90-9A56-B5950428CE0D}" type="presOf" srcId="{431732E9-9D3B-4C18-9A5C-7AEBFF811A8E}" destId="{9358FC44-F143-482D-8FA6-A0146D882C38}" srcOrd="0" destOrd="0" presId="urn:microsoft.com/office/officeart/2005/8/layout/pyramid2"/>
    <dgm:cxn modelId="{11CE0383-B0E3-45E2-8E81-F11E6869B4BD}" type="presParOf" srcId="{75E86693-2472-4BA0-9B0E-BFAE220C4E99}" destId="{4BB27576-EDA4-470A-8C23-915AC89976B5}" srcOrd="0" destOrd="0" presId="urn:microsoft.com/office/officeart/2005/8/layout/pyramid2"/>
    <dgm:cxn modelId="{ACACE164-F0CD-43B6-AAE9-B98C5F39D3CF}" type="presParOf" srcId="{75E86693-2472-4BA0-9B0E-BFAE220C4E99}" destId="{11876EDA-93F3-48FC-9B6C-4C866C6C2D53}" srcOrd="1" destOrd="0" presId="urn:microsoft.com/office/officeart/2005/8/layout/pyramid2"/>
    <dgm:cxn modelId="{EF984749-4AB3-4A74-AC4C-E1D53FD9B810}" type="presParOf" srcId="{11876EDA-93F3-48FC-9B6C-4C866C6C2D53}" destId="{F3747764-34CD-4292-B59B-E2861CA041CE}" srcOrd="0" destOrd="0" presId="urn:microsoft.com/office/officeart/2005/8/layout/pyramid2"/>
    <dgm:cxn modelId="{5C5995A4-5DF7-43CA-ACA7-066041F66163}" type="presParOf" srcId="{11876EDA-93F3-48FC-9B6C-4C866C6C2D53}" destId="{FD4445D7-D3BE-44E3-9F9C-DB78ECF295D2}" srcOrd="1" destOrd="0" presId="urn:microsoft.com/office/officeart/2005/8/layout/pyramid2"/>
    <dgm:cxn modelId="{1D55AD72-0B47-4F27-8A95-CC440D85AA3E}" type="presParOf" srcId="{11876EDA-93F3-48FC-9B6C-4C866C6C2D53}" destId="{3946DCDD-560C-46F4-877A-605258FCA76C}" srcOrd="2" destOrd="0" presId="urn:microsoft.com/office/officeart/2005/8/layout/pyramid2"/>
    <dgm:cxn modelId="{F91EC65D-7389-4B47-B6A1-EA10A864FDE8}" type="presParOf" srcId="{11876EDA-93F3-48FC-9B6C-4C866C6C2D53}" destId="{E43E1A9C-777C-458D-95E2-7DB54DD9182F}" srcOrd="3" destOrd="0" presId="urn:microsoft.com/office/officeart/2005/8/layout/pyramid2"/>
    <dgm:cxn modelId="{FC3CB9C0-6DD5-4B8D-BCEC-68F9A6A5B5CA}" type="presParOf" srcId="{11876EDA-93F3-48FC-9B6C-4C866C6C2D53}" destId="{3FC065ED-CFF9-4F46-9E69-778F6E0E2536}" srcOrd="4" destOrd="0" presId="urn:microsoft.com/office/officeart/2005/8/layout/pyramid2"/>
    <dgm:cxn modelId="{79CEF6AC-4E72-41D7-8A43-024069869FBC}" type="presParOf" srcId="{11876EDA-93F3-48FC-9B6C-4C866C6C2D53}" destId="{D84B40D0-5FE4-4A4F-8796-50731150849A}" srcOrd="5" destOrd="0" presId="urn:microsoft.com/office/officeart/2005/8/layout/pyramid2"/>
    <dgm:cxn modelId="{252ADB0C-DC86-4BF9-8563-872FD0C9B6F1}" type="presParOf" srcId="{11876EDA-93F3-48FC-9B6C-4C866C6C2D53}" destId="{9358FC44-F143-482D-8FA6-A0146D882C38}" srcOrd="6" destOrd="0" presId="urn:microsoft.com/office/officeart/2005/8/layout/pyramid2"/>
    <dgm:cxn modelId="{19883FF3-265C-4BF8-BF51-C255A7D5DEC6}" type="presParOf" srcId="{11876EDA-93F3-48FC-9B6C-4C866C6C2D53}" destId="{CA5D39B4-5C1E-4478-9CDF-2DA0E49A82AB}" srcOrd="7" destOrd="0" presId="urn:microsoft.com/office/officeart/2005/8/layout/pyramid2"/>
    <dgm:cxn modelId="{6BDE0C2F-3C2F-45EE-AA0C-D4EE35FAC751}" type="presParOf" srcId="{11876EDA-93F3-48FC-9B6C-4C866C6C2D53}" destId="{B007707C-EA4C-433E-B4E9-260E8A25F266}" srcOrd="8" destOrd="0" presId="urn:microsoft.com/office/officeart/2005/8/layout/pyramid2"/>
    <dgm:cxn modelId="{4F4C35B3-C2DC-48A5-A6D4-A268AA880F7F}" type="presParOf" srcId="{11876EDA-93F3-48FC-9B6C-4C866C6C2D53}" destId="{6ECFC2D4-6FE1-4551-9878-895D1C38DFA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27576-EDA4-470A-8C23-915AC89976B5}">
      <dsp:nvSpPr>
        <dsp:cNvPr id="0" name=""/>
        <dsp:cNvSpPr/>
      </dsp:nvSpPr>
      <dsp:spPr>
        <a:xfrm rot="10800000">
          <a:off x="1801180" y="303144"/>
          <a:ext cx="4205596" cy="5608407"/>
        </a:xfrm>
        <a:prstGeom prst="triangle">
          <a:avLst/>
        </a:prstGeom>
        <a:gradFill flip="none"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47764-34CD-4292-B59B-E2861CA041CE}">
      <dsp:nvSpPr>
        <dsp:cNvPr id="0" name=""/>
        <dsp:cNvSpPr/>
      </dsp:nvSpPr>
      <dsp:spPr>
        <a:xfrm>
          <a:off x="0" y="2652623"/>
          <a:ext cx="3887965" cy="8405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Geophysics and other methods</a:t>
          </a:r>
        </a:p>
      </dsp:txBody>
      <dsp:txXfrm>
        <a:off x="0" y="2652623"/>
        <a:ext cx="3887965" cy="840548"/>
      </dsp:txXfrm>
    </dsp:sp>
    <dsp:sp modelId="{3946DCDD-560C-46F4-877A-605258FCA76C}">
      <dsp:nvSpPr>
        <dsp:cNvPr id="0" name=""/>
        <dsp:cNvSpPr/>
      </dsp:nvSpPr>
      <dsp:spPr>
        <a:xfrm>
          <a:off x="0" y="606316"/>
          <a:ext cx="3842508" cy="8405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5040797"/>
              <a:satOff val="2192"/>
              <a:lumOff val="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Database treatment and documentation</a:t>
          </a:r>
        </a:p>
      </dsp:txBody>
      <dsp:txXfrm>
        <a:off x="0" y="606316"/>
        <a:ext cx="3842508" cy="840548"/>
      </dsp:txXfrm>
    </dsp:sp>
    <dsp:sp modelId="{3FC065ED-CFF9-4F46-9E69-778F6E0E2536}">
      <dsp:nvSpPr>
        <dsp:cNvPr id="0" name=""/>
        <dsp:cNvSpPr/>
      </dsp:nvSpPr>
      <dsp:spPr>
        <a:xfrm>
          <a:off x="4074845" y="530524"/>
          <a:ext cx="3842508" cy="8405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RS/GIS supported mapping</a:t>
          </a:r>
        </a:p>
      </dsp:txBody>
      <dsp:txXfrm>
        <a:off x="4074845" y="530524"/>
        <a:ext cx="3842508" cy="840548"/>
      </dsp:txXfrm>
    </dsp:sp>
    <dsp:sp modelId="{9358FC44-F143-482D-8FA6-A0146D882C38}">
      <dsp:nvSpPr>
        <dsp:cNvPr id="0" name=""/>
        <dsp:cNvSpPr/>
      </dsp:nvSpPr>
      <dsp:spPr>
        <a:xfrm>
          <a:off x="4150658" y="2652623"/>
          <a:ext cx="3842508" cy="8405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15122391"/>
              <a:satOff val="6577"/>
              <a:lumOff val="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Verification and evaluation of data</a:t>
          </a:r>
        </a:p>
      </dsp:txBody>
      <dsp:txXfrm>
        <a:off x="4150658" y="2652623"/>
        <a:ext cx="3842508" cy="840548"/>
      </dsp:txXfrm>
    </dsp:sp>
    <dsp:sp modelId="{B007707C-EA4C-433E-B4E9-260E8A25F266}">
      <dsp:nvSpPr>
        <dsp:cNvPr id="0" name=""/>
        <dsp:cNvSpPr/>
      </dsp:nvSpPr>
      <dsp:spPr>
        <a:xfrm>
          <a:off x="2028556" y="4623139"/>
          <a:ext cx="3842508" cy="8405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Arial" pitchFamily="34" charset="0"/>
            </a:rPr>
            <a:t>Preparing 3D aquifer picture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028556" y="4623139"/>
        <a:ext cx="3842508" cy="840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1CD04-5493-4F28-A670-2DEA2189873D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5A77C-11B0-41FA-9752-515EB325013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A88403-1232-4AC7-A642-E1DEF2D3B2A8}" type="datetimeFigureOut">
              <a:rPr lang="en-IN" smtClean="0"/>
              <a:pPr/>
              <a:t>15-09-2014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28E1BF-4C75-4437-B357-F851D142FE8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230425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IN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Assessing feasibility of Limestone Aquifer for Managed Aquifer Recharge</a:t>
            </a:r>
            <a:endParaRPr lang="en-IN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140968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u="sng" dirty="0" err="1" smtClean="0">
                <a:solidFill>
                  <a:srgbClr val="002060"/>
                </a:solidFill>
                <a:latin typeface="Times" pitchFamily="18" charset="0"/>
              </a:rPr>
              <a:t>Md.Taufique</a:t>
            </a:r>
            <a:r>
              <a:rPr lang="en-IN" sz="1600" b="1" u="sng" dirty="0" smtClean="0">
                <a:solidFill>
                  <a:srgbClr val="002060"/>
                </a:solidFill>
                <a:latin typeface="Times" pitchFamily="18" charset="0"/>
              </a:rPr>
              <a:t> </a:t>
            </a:r>
            <a:r>
              <a:rPr lang="en-IN" sz="1600" b="1" u="sng" dirty="0" smtClean="0">
                <a:solidFill>
                  <a:srgbClr val="002060"/>
                </a:solidFill>
                <a:latin typeface="Times" pitchFamily="18" charset="0"/>
              </a:rPr>
              <a:t>Warsi, </a:t>
            </a:r>
            <a:r>
              <a:rPr lang="en-IN" sz="1600" b="1" dirty="0" smtClean="0">
                <a:solidFill>
                  <a:srgbClr val="002060"/>
                </a:solidFill>
                <a:latin typeface="Times" pitchFamily="18" charset="0"/>
              </a:rPr>
              <a:t>Farooq A. Dar, Sarah Sarah, Tanvi Arora and Shakeel Ahmed </a:t>
            </a:r>
          </a:p>
          <a:p>
            <a:pPr algn="ctr"/>
            <a:endParaRPr lang="en-IN" sz="1600" b="1" dirty="0" smtClean="0">
              <a:latin typeface="Times" pitchFamily="18" charset="0"/>
            </a:endParaRPr>
          </a:p>
          <a:p>
            <a:pPr algn="ctr"/>
            <a:r>
              <a:rPr lang="en-IN" sz="1600" b="1" dirty="0" smtClean="0">
                <a:latin typeface="Times" pitchFamily="18" charset="0"/>
              </a:rPr>
              <a:t>CSIR-National Geophysical Research Institute</a:t>
            </a:r>
            <a:endParaRPr lang="en-IN" sz="1600" b="1" dirty="0">
              <a:latin typeface="Times" pitchFamily="18" charset="0"/>
            </a:endParaRPr>
          </a:p>
        </p:txBody>
      </p:sp>
      <p:pic>
        <p:nvPicPr>
          <p:cNvPr id="15362" name="Picture 2" descr="http://www.ngri.org.in/images/mobile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53149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4-ERT-Nursery-Tata Motors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2514600"/>
          </a:xfrm>
          <a:prstGeom prst="rect">
            <a:avLst/>
          </a:prstGeom>
        </p:spPr>
      </p:pic>
      <p:pic>
        <p:nvPicPr>
          <p:cNvPr id="4" name="Picture 3" descr="Figure 11 DW0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3276600"/>
            <a:ext cx="4267200" cy="3581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Verification and evaluation of data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14800" y="3124200"/>
            <a:ext cx="502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2D-ERT along the profile at station E16and E7.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0" y="4876799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Correlation of 2D ERT drilled information DW02.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Well collapse; no logging possible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pPr algn="ctr"/>
            <a:r>
              <a:rPr lang="en-IN" dirty="0" smtClean="0"/>
              <a:t>Geophysical Study</a:t>
            </a:r>
            <a:endParaRPr lang="en-IN" dirty="0"/>
          </a:p>
        </p:txBody>
      </p:sp>
      <p:pic>
        <p:nvPicPr>
          <p:cNvPr id="5" name="Picture 4" descr="Figure 4 ERT_E1-E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62" y="692696"/>
            <a:ext cx="9034942" cy="2488312"/>
          </a:xfrm>
          <a:prstGeom prst="rect">
            <a:avLst/>
          </a:prstGeom>
        </p:spPr>
      </p:pic>
      <p:pic>
        <p:nvPicPr>
          <p:cNvPr id="6" name="Picture 5" descr="Figure 6 DW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18230"/>
            <a:ext cx="5274310" cy="32397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2080" y="5085184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Correlation of 2D ERT drilled information DW01.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212976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</a:pP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2D-ERT along the profile at station E1 and E2.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  <a:t>Final 3D subsurface </a:t>
            </a:r>
            <a:r>
              <a:rPr lang="en-IN" sz="28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</a:rPr>
              <a:t>odel of the study area</a:t>
            </a:r>
            <a:endParaRPr lang="en-I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D:\Research\Research Data\Papers_conferences\Papers\MAR-Raipur\Figures and Tables\Final Figures\Fig.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920" y="764704"/>
            <a:ext cx="4831432" cy="5419606"/>
          </a:xfrm>
          <a:prstGeom prst="rect">
            <a:avLst/>
          </a:prstGeom>
          <a:noFill/>
        </p:spPr>
      </p:pic>
      <p:pic>
        <p:nvPicPr>
          <p:cNvPr id="7" name="Picture 1" descr="D:\Research\Research Data\Papers_conferences\Papers\MAR-Raipur\Figures and Tables\Logs\Nursery dw02 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82" y="1196752"/>
            <a:ext cx="883297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3568" y="980728"/>
            <a:ext cx="7848872" cy="5256584"/>
            <a:chOff x="1057275" y="995363"/>
            <a:chExt cx="7029450" cy="4867275"/>
          </a:xfrm>
        </p:grpSpPr>
        <p:grpSp>
          <p:nvGrpSpPr>
            <p:cNvPr id="7" name="Group 6"/>
            <p:cNvGrpSpPr/>
            <p:nvPr/>
          </p:nvGrpSpPr>
          <p:grpSpPr>
            <a:xfrm>
              <a:off x="1057275" y="995363"/>
              <a:ext cx="7029450" cy="4867275"/>
              <a:chOff x="1057275" y="995363"/>
              <a:chExt cx="7029450" cy="4867275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7275" y="995363"/>
                <a:ext cx="7029450" cy="486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1524000" y="1143000"/>
                <a:ext cx="5410200" cy="4114800"/>
                <a:chOff x="1524000" y="1447800"/>
                <a:chExt cx="5410200" cy="41148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524000" y="1447800"/>
                  <a:ext cx="5410200" cy="411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2438400" y="3886200"/>
                  <a:ext cx="1828800" cy="5334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3733800" y="4419600"/>
                  <a:ext cx="1219200" cy="762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590800" y="2209800"/>
                  <a:ext cx="3810000" cy="1371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3200400" y="1600200"/>
                  <a:ext cx="3200400" cy="12192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Down Arrow 19"/>
                <p:cNvSpPr/>
                <p:nvPr/>
              </p:nvSpPr>
              <p:spPr>
                <a:xfrm>
                  <a:off x="4724400" y="2438400"/>
                  <a:ext cx="304800" cy="381000"/>
                </a:xfrm>
                <a:prstGeom prst="downArrow">
                  <a:avLst/>
                </a:prstGeom>
                <a:solidFill>
                  <a:srgbClr val="FFFF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>
                  <a:off x="5181600" y="2438400"/>
                  <a:ext cx="1524000" cy="533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419600" y="2590800"/>
                  <a:ext cx="3048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733800" y="2590800"/>
                  <a:ext cx="3048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971800" y="2590800"/>
                  <a:ext cx="3048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286000" y="2590800"/>
                  <a:ext cx="3048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752600" y="2819400"/>
                  <a:ext cx="152400" cy="152400"/>
                </a:xfrm>
                <a:prstGeom prst="ellipse">
                  <a:avLst/>
                </a:prstGeom>
                <a:solidFill>
                  <a:srgbClr val="52F319"/>
                </a:solidFill>
                <a:ln>
                  <a:solidFill>
                    <a:srgbClr val="E123A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524000" y="2819400"/>
                  <a:ext cx="152400" cy="152400"/>
                </a:xfrm>
                <a:prstGeom prst="ellipse">
                  <a:avLst/>
                </a:prstGeom>
                <a:solidFill>
                  <a:srgbClr val="52F319"/>
                </a:solidFill>
                <a:ln>
                  <a:solidFill>
                    <a:srgbClr val="E123A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286000" y="2971800"/>
                  <a:ext cx="152400" cy="152400"/>
                </a:xfrm>
                <a:prstGeom prst="ellipse">
                  <a:avLst/>
                </a:prstGeom>
                <a:solidFill>
                  <a:srgbClr val="52F319"/>
                </a:solidFill>
                <a:ln>
                  <a:solidFill>
                    <a:srgbClr val="E123A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18"/>
            <p:cNvSpPr txBox="1"/>
            <p:nvPr/>
          </p:nvSpPr>
          <p:spPr>
            <a:xfrm>
              <a:off x="2438400" y="1905000"/>
              <a:ext cx="21336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Orientation of Dyke</a:t>
              </a:r>
              <a:endParaRPr lang="en-US" dirty="0"/>
            </a:p>
          </p:txBody>
        </p:sp>
        <p:sp>
          <p:nvSpPr>
            <p:cNvPr id="9" name="TextBox 19"/>
            <p:cNvSpPr txBox="1"/>
            <p:nvPr/>
          </p:nvSpPr>
          <p:spPr>
            <a:xfrm rot="20471734">
              <a:off x="3105347" y="3957898"/>
              <a:ext cx="15240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Resistive zone </a:t>
              </a:r>
              <a:endParaRPr lang="en-US" dirty="0"/>
            </a:p>
          </p:txBody>
        </p:sp>
        <p:sp>
          <p:nvSpPr>
            <p:cNvPr id="10" name="TextBox 20"/>
            <p:cNvSpPr txBox="1"/>
            <p:nvPr/>
          </p:nvSpPr>
          <p:spPr>
            <a:xfrm rot="20471734">
              <a:off x="4012930" y="4450134"/>
              <a:ext cx="177940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Conductive zone </a:t>
              </a:r>
              <a:endParaRPr lang="en-US" dirty="0"/>
            </a:p>
          </p:txBody>
        </p:sp>
        <p:sp>
          <p:nvSpPr>
            <p:cNvPr id="11" name="TextBox 21"/>
            <p:cNvSpPr txBox="1"/>
            <p:nvPr/>
          </p:nvSpPr>
          <p:spPr>
            <a:xfrm rot="21407924">
              <a:off x="4943876" y="1871065"/>
              <a:ext cx="15240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Resistive zone </a:t>
              </a:r>
              <a:endParaRPr lang="en-US" dirty="0"/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2792592" y="2895600"/>
              <a:ext cx="177940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Conductive zone 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91680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Proposed sites for MAR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60640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lnSpcReduction="10000"/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limestone area is feasible for managed aquifer recharge and the presence of surface features like, less slope (&lt;5</a:t>
            </a:r>
            <a:r>
              <a:rPr lang="en-GB" sz="2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0</a:t>
            </a:r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), presence of fractures, karst features, etc will increase the rate of groundwater infiltration.</a:t>
            </a:r>
          </a:p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</a:rPr>
              <a:t>The karst surface dissolution features 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</a:rPr>
              <a:t>make</a:t>
            </a:r>
            <a:r>
              <a:rPr lang="en-GB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mbria" pitchFamily="18" charset="0"/>
              </a:rPr>
              <a:t> it highly conductive to groundwater flow and carry the infiltrating water directly and rapidly to the aquifer.</a:t>
            </a:r>
            <a:endParaRPr lang="en-IN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The results will help to locate the best suitable sites in Chandi limestone for developing managed aquifer recharge structures and to assess their feasibility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Results can be upscale to other carbonate aquifers of India.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Conclusion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ri\Desktop\rock10fx_zps74912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48691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 smtClean="0">
                <a:solidFill>
                  <a:schemeClr val="bg2">
                    <a:lumMod val="50000"/>
                  </a:schemeClr>
                </a:solidFill>
              </a:rPr>
              <a:t>Thank You</a:t>
            </a:r>
            <a:endParaRPr lang="en-IN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/>
              <a:t>Managed Aquifer Recharge</a:t>
            </a:r>
            <a:endParaRPr lang="en-IN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sz="2000" b="1" dirty="0" smtClean="0"/>
              <a:t>Managed aquifer recharge (MAR) includes a wide variety of different techniques with which water (e.g. stormwater, surface water or treated waste water) is intentionally introduced into an aquifer to store, treat the water</a:t>
            </a:r>
          </a:p>
          <a:p>
            <a:pPr algn="just">
              <a:buNone/>
            </a:pPr>
            <a:endParaRPr lang="en-US" sz="2000" b="1" dirty="0" smtClean="0"/>
          </a:p>
          <a:p>
            <a:pPr algn="just"/>
            <a:r>
              <a:rPr lang="en-US" sz="2000" b="1" dirty="0" smtClean="0"/>
              <a:t>India is now a water stressed country,</a:t>
            </a:r>
            <a:r>
              <a:rPr lang="en-IN" sz="2000" b="1" dirty="0" smtClean="0"/>
              <a:t> Groundwater touches every aspect of life, and in India uncertainty over access to and the availability of this basic resource may be reaching crisis levels</a:t>
            </a:r>
          </a:p>
          <a:p>
            <a:pPr algn="just">
              <a:buNone/>
            </a:pPr>
            <a:endParaRPr lang="en-US" sz="2000" b="1" dirty="0" smtClean="0"/>
          </a:p>
          <a:p>
            <a:r>
              <a:rPr lang="en-IN" sz="2000" b="1" dirty="0" smtClean="0"/>
              <a:t>In India, MAR is an attractive solution to improve water quantity and quality for water stressed</a:t>
            </a: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056" y="3833663"/>
            <a:ext cx="5410944" cy="302433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65% of the city’s drinking water supply is by pipeline and the rest by groundwater.,</a:t>
            </a:r>
          </a:p>
          <a:p>
            <a:pPr>
              <a:buFont typeface="Wingdings" pitchFamily="2" charset="2"/>
              <a:buChar char="Ø"/>
            </a:pPr>
            <a:r>
              <a:rPr lang="e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excessive withdrawal and depletion of aquifers,</a:t>
            </a:r>
          </a:p>
          <a:p>
            <a:pPr>
              <a:buFont typeface="Wingdings" pitchFamily="2" charset="2"/>
              <a:buChar char="Ø"/>
            </a:pPr>
            <a:r>
              <a:rPr lang="e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Unmanaged human activities have destroyed natural </a:t>
            </a:r>
            <a:r>
              <a:rPr lang="en-I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talabs</a:t>
            </a:r>
            <a:endParaRPr lang="en-IN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Aquifers under stress</a:t>
            </a:r>
            <a:endParaRPr lang="en-IN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/>
              <a:t>Study Area</a:t>
            </a:r>
            <a:endParaRPr lang="en-IN" sz="4400" dirty="0"/>
          </a:p>
        </p:txBody>
      </p:sp>
      <p:pic>
        <p:nvPicPr>
          <p:cNvPr id="13316" name="Picture 4" descr="http://packers-and-movers.in/Images/IN/map_Chhattisgar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3333750" cy="3790950"/>
          </a:xfrm>
          <a:prstGeom prst="rect">
            <a:avLst/>
          </a:prstGeom>
          <a:noFill/>
        </p:spPr>
      </p:pic>
      <p:pic>
        <p:nvPicPr>
          <p:cNvPr id="13322" name="Picture 10" descr="http://topnews.in/law/files/Raipur-map11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1979214" cy="288032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1619672" y="1916832"/>
            <a:ext cx="53285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3688" y="1886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smtClean="0">
                <a:solidFill>
                  <a:schemeClr val="accent5">
                    <a:lumMod val="75000"/>
                  </a:schemeClr>
                </a:solidFill>
              </a:rPr>
              <a:t>Objective</a:t>
            </a:r>
            <a:endParaRPr lang="en-IN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16" y="1268760"/>
            <a:ext cx="8820472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To develop a conceptual model of the Chandi limestone aquifer which is poorly </a:t>
            </a:r>
            <a:r>
              <a:rPr lang="en-GB" sz="2800" dirty="0" smtClean="0"/>
              <a:t>understood in terms of its hydrogeology and demands detailed research before carrying MAR program in the area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789040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Integrated results from hydrogeology and hydrogeophysical data interpretation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8518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propose suitable sites for implementation of MAR program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606BD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Model development</a:t>
            </a:r>
            <a:endParaRPr lang="en-US" sz="40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39552" y="685800"/>
          <a:ext cx="8604448" cy="59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Research\Research Data\Papers_conferences\Papers\MAR-Raipur\Figures and Tables\Fig. 1 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97541" y="1"/>
            <a:ext cx="44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accent6">
                    <a:lumMod val="50000"/>
                  </a:schemeClr>
                </a:solidFill>
              </a:rPr>
              <a:t>Site characterisation</a:t>
            </a:r>
            <a:endParaRPr lang="en-IN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715404" y="571480"/>
            <a:ext cx="214314" cy="85725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1090" y="214290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520" y="-27384"/>
            <a:ext cx="8892480" cy="6903772"/>
            <a:chOff x="251520" y="-27384"/>
            <a:chExt cx="8892480" cy="6903772"/>
          </a:xfrm>
        </p:grpSpPr>
        <p:pic>
          <p:nvPicPr>
            <p:cNvPr id="4" name="Picture 3" descr="D:\Research\Research Data\Papers_conferences\Papers\MAR-Raipur\Figures and Tables\Geology n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548680"/>
              <a:ext cx="8316416" cy="6327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" name="Title 1"/>
            <p:cNvSpPr txBox="1">
              <a:spLocks/>
            </p:cNvSpPr>
            <p:nvPr/>
          </p:nvSpPr>
          <p:spPr>
            <a:xfrm>
              <a:off x="457200" y="-27384"/>
              <a:ext cx="8229600" cy="63408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Geology</a:t>
              </a:r>
              <a:endParaRPr kumimoji="0" lang="en-IN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" name="Up Arrow 4"/>
            <p:cNvSpPr/>
            <p:nvPr/>
          </p:nvSpPr>
          <p:spPr>
            <a:xfrm>
              <a:off x="8715404" y="571480"/>
              <a:ext cx="214314" cy="857256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01090" y="214290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b="1" dirty="0" smtClean="0"/>
                <a:t>N</a:t>
              </a:r>
              <a:endParaRPr lang="en-IN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188640"/>
            <a:ext cx="9143999" cy="6696745"/>
            <a:chOff x="1" y="188640"/>
            <a:chExt cx="9143999" cy="6696745"/>
          </a:xfrm>
        </p:grpSpPr>
        <p:sp>
          <p:nvSpPr>
            <p:cNvPr id="7" name="TextBox 6"/>
            <p:cNvSpPr txBox="1"/>
            <p:nvPr/>
          </p:nvSpPr>
          <p:spPr>
            <a:xfrm>
              <a:off x="2843808" y="188640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200" b="1" dirty="0" smtClean="0"/>
                <a:t>Lithologs</a:t>
              </a:r>
              <a:endParaRPr lang="en-IN" sz="3200" b="1" dirty="0"/>
            </a:p>
          </p:txBody>
        </p:sp>
        <p:pic>
          <p:nvPicPr>
            <p:cNvPr id="5" name="Picture 4" descr="D:\Research\Research Data\Papers_conferences\Papers\MAR-Raipur\Figures and Tables\Final Figures\Fig. 8 n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908721"/>
              <a:ext cx="9143999" cy="5976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572264" y="134515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DW3</a:t>
              </a:r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1538" y="91652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DW1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Research\Research Data\Papers_conferences\Papers\MAR-Raipur\Figures and Tables\Final Figures\Fig. 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8677" y="548680"/>
            <a:ext cx="338773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/>
          <a:lstStyle/>
          <a:p>
            <a:pPr algn="ctr"/>
            <a:r>
              <a:rPr lang="en-IN" dirty="0" smtClean="0"/>
              <a:t>Geophysical Study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76470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accent5">
                    <a:lumMod val="50000"/>
                  </a:schemeClr>
                </a:solidFill>
              </a:rPr>
              <a:t>Vertical Electrical Sounding</a:t>
            </a:r>
            <a:endParaRPr lang="en-IN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/>
              <a:t>Layer wise section of resistivity layers generated from Vertical electrical soundings carried out at 12 locations.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</TotalTime>
  <Words>431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Assessing feasibility of Limestone Aquifer for Managed Aquifer Recharge</vt:lpstr>
      <vt:lpstr>Managed Aquifer Recharge</vt:lpstr>
      <vt:lpstr>Study Area</vt:lpstr>
      <vt:lpstr>Slide 4</vt:lpstr>
      <vt:lpstr>Slide 5</vt:lpstr>
      <vt:lpstr>Slide 6</vt:lpstr>
      <vt:lpstr>Slide 7</vt:lpstr>
      <vt:lpstr>Slide 8</vt:lpstr>
      <vt:lpstr>Geophysical Study</vt:lpstr>
      <vt:lpstr>Slide 10</vt:lpstr>
      <vt:lpstr>Geophysical Study</vt:lpstr>
      <vt:lpstr>Slide 12</vt:lpstr>
      <vt:lpstr>Slide 13</vt:lpstr>
      <vt:lpstr>Conclusion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feasibility of Limestone Aquifer for Managed aquifer recharge</dc:title>
  <dc:creator>ngri</dc:creator>
  <cp:lastModifiedBy>ankit</cp:lastModifiedBy>
  <cp:revision>64</cp:revision>
  <dcterms:created xsi:type="dcterms:W3CDTF">2014-09-12T12:01:46Z</dcterms:created>
  <dcterms:modified xsi:type="dcterms:W3CDTF">2014-09-15T16:33:34Z</dcterms:modified>
</cp:coreProperties>
</file>