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7"/>
  </p:notesMasterIdLst>
  <p:handoutMasterIdLst>
    <p:handoutMasterId r:id="rId28"/>
  </p:handoutMasterIdLst>
  <p:sldIdLst>
    <p:sldId id="258" r:id="rId2"/>
    <p:sldId id="392" r:id="rId3"/>
    <p:sldId id="262" r:id="rId4"/>
    <p:sldId id="283" r:id="rId5"/>
    <p:sldId id="310" r:id="rId6"/>
    <p:sldId id="286" r:id="rId7"/>
    <p:sldId id="390" r:id="rId8"/>
    <p:sldId id="284" r:id="rId9"/>
    <p:sldId id="371" r:id="rId10"/>
    <p:sldId id="381" r:id="rId11"/>
    <p:sldId id="382" r:id="rId12"/>
    <p:sldId id="388" r:id="rId13"/>
    <p:sldId id="373" r:id="rId14"/>
    <p:sldId id="377" r:id="rId15"/>
    <p:sldId id="389" r:id="rId16"/>
    <p:sldId id="383" r:id="rId17"/>
    <p:sldId id="384" r:id="rId18"/>
    <p:sldId id="385" r:id="rId19"/>
    <p:sldId id="386" r:id="rId20"/>
    <p:sldId id="387" r:id="rId21"/>
    <p:sldId id="319" r:id="rId22"/>
    <p:sldId id="394" r:id="rId23"/>
    <p:sldId id="366" r:id="rId24"/>
    <p:sldId id="393" r:id="rId25"/>
    <p:sldId id="39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44E68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3" autoAdjust="0"/>
    <p:restoredTop sz="92184" autoAdjust="0"/>
  </p:normalViewPr>
  <p:slideViewPr>
    <p:cSldViewPr>
      <p:cViewPr>
        <p:scale>
          <a:sx n="70" d="100"/>
          <a:sy n="70" d="100"/>
        </p:scale>
        <p:origin x="-117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B39DAA-E4B7-445B-9C60-3A01EDFF0B33}" type="datetimeFigureOut">
              <a:rPr lang="en-IN"/>
              <a:pPr>
                <a:defRPr/>
              </a:pPr>
              <a:t>9/16/2014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626B44-4EC8-4CC5-8803-77619C1D616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5E9A56-B21A-4DC9-8A84-3A326F71AE06}" type="datetimeFigureOut">
              <a:rPr lang="en-IN"/>
              <a:pPr>
                <a:defRPr/>
              </a:pPr>
              <a:t>9/16/2014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7E1AF7-0D2A-480F-B7F1-9263FAF8C1B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E1AF7-0D2A-480F-B7F1-9263FAF8C1B7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E1AF7-0D2A-480F-B7F1-9263FAF8C1B7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E1AF7-0D2A-480F-B7F1-9263FAF8C1B7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64F5-AC00-4A90-830D-0B923D647B78}" type="datetime1">
              <a:rPr lang="en-IN" smtClean="0"/>
              <a:t>9/16/2014</a:t>
            </a:fld>
            <a:endParaRPr lang="en-IN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9297D0-AE1C-4C7C-80B4-9D923174A15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1A87-C6B7-4B34-AEF9-673D96E5BD5E}" type="datetime1">
              <a:rPr lang="en-IN" smtClean="0"/>
              <a:t>9/16/2014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5DB6-A0DF-4388-96F3-DF2AD532420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6792-2B16-4AE7-AB67-2B011353C2D0}" type="datetime1">
              <a:rPr lang="en-IN" smtClean="0"/>
              <a:t>9/16/2014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612E-BDA7-4BCA-9334-71FE3A055B8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F0BA-EB12-46C6-9FBB-763ABBF7DF7D}" type="datetime1">
              <a:rPr lang="en-IN" smtClean="0"/>
              <a:t>9/16/2014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BD6A-366E-42CD-974D-1D85EF5663A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7720C-7A0F-43FC-A1CB-10A095567C1B}" type="datetime1">
              <a:rPr lang="en-IN" smtClean="0"/>
              <a:t>9/16/2014</a:t>
            </a:fld>
            <a:endParaRPr lang="en-I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1390B-45BA-4589-B966-AD162CD2615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944B-4D71-4A43-B569-D96493AB43C4}" type="datetime1">
              <a:rPr lang="en-IN" smtClean="0"/>
              <a:t>9/16/2014</a:t>
            </a:fld>
            <a:endParaRPr lang="en-I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92FC-AF4A-4831-83BE-C297A8F336F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E16E-2099-4D72-84F8-FB3A2288814F}" type="datetime1">
              <a:rPr lang="en-IN" smtClean="0"/>
              <a:t>9/16/2014</a:t>
            </a:fld>
            <a:endParaRPr lang="en-IN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DC92C-28D7-4270-A7F6-F915C3F9D1C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2630-4B0A-4EE2-A2AE-1C554E81D3F1}" type="datetime1">
              <a:rPr lang="en-IN" smtClean="0"/>
              <a:t>9/16/2014</a:t>
            </a:fld>
            <a:endParaRPr lang="en-I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1345-1C0D-4875-B853-44BC9A0DE55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906D-5441-4233-88DF-2DC1E6DCDCBA}" type="datetime1">
              <a:rPr lang="en-IN" smtClean="0"/>
              <a:t>9/16/2014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20EE-9687-49A2-8257-A7D8759CB9C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D8D62-DF1F-4D6E-B8F1-6BDAB79235E9}" type="datetime1">
              <a:rPr lang="en-IN" smtClean="0"/>
              <a:t>9/16/2014</a:t>
            </a:fld>
            <a:endParaRPr lang="en-I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CE6C-21C0-46F4-B882-E915FA1BCB5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71AD-35BD-4B7D-A156-149A2FBC7CE1}" type="datetime1">
              <a:rPr lang="en-IN" smtClean="0"/>
              <a:t>9/16/2014</a:t>
            </a:fld>
            <a:endParaRPr lang="en-I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857C6-550B-46FC-BF74-CF7F7D15EBF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5788052-1755-4A05-962A-D1C901F3F783}" type="datetime1">
              <a:rPr lang="en-IN" smtClean="0"/>
              <a:t>9/16/2014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AD7B323-77F9-4C5E-9A16-9B9AFBC12FE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39" r:id="rId7"/>
    <p:sldLayoutId id="2147483746" r:id="rId8"/>
    <p:sldLayoutId id="2147483747" r:id="rId9"/>
    <p:sldLayoutId id="2147483738" r:id="rId10"/>
    <p:sldLayoutId id="2147483737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AEC7D0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C32D2E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C32D2E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1"/>
          <p:cNvSpPr>
            <a:spLocks noGrp="1"/>
          </p:cNvSpPr>
          <p:nvPr>
            <p:ph type="subTitle" idx="1"/>
          </p:nvPr>
        </p:nvSpPr>
        <p:spPr>
          <a:xfrm>
            <a:off x="395536" y="3200400"/>
            <a:ext cx="8496944" cy="3036912"/>
          </a:xfrm>
        </p:spPr>
        <p:txBody>
          <a:bodyPr/>
          <a:lstStyle/>
          <a:p>
            <a:r>
              <a:rPr lang="en-IN" sz="2000" b="1" dirty="0" smtClean="0"/>
              <a:t> </a:t>
            </a:r>
            <a:r>
              <a:rPr lang="en-IN" sz="2000" dirty="0" smtClean="0"/>
              <a:t>(</a:t>
            </a:r>
            <a:r>
              <a:rPr lang="en-IN" sz="1400" b="1" dirty="0" err="1" smtClean="0"/>
              <a:t>Taruna</a:t>
            </a:r>
            <a:r>
              <a:rPr lang="en-IN" sz="1400" b="1" dirty="0" smtClean="0"/>
              <a:t> </a:t>
            </a:r>
            <a:r>
              <a:rPr lang="en-IN" sz="1400" b="1" dirty="0" err="1" smtClean="0"/>
              <a:t>Anand</a:t>
            </a:r>
            <a:r>
              <a:rPr lang="en-IN" sz="1400" b="1" dirty="0" smtClean="0"/>
              <a:t>*, </a:t>
            </a:r>
            <a:r>
              <a:rPr lang="en-IN" sz="1400" b="1" dirty="0" err="1" smtClean="0"/>
              <a:t>Rajesh.K</a:t>
            </a:r>
            <a:r>
              <a:rPr lang="en-IN" sz="1400" b="1" dirty="0" smtClean="0"/>
              <a:t>. </a:t>
            </a:r>
            <a:r>
              <a:rPr lang="en-IN" sz="1400" b="1" dirty="0" err="1" smtClean="0"/>
              <a:t>Vaid</a:t>
            </a:r>
            <a:r>
              <a:rPr lang="en-IN" sz="1400" b="1" dirty="0" smtClean="0"/>
              <a:t>, B.C. </a:t>
            </a:r>
            <a:r>
              <a:rPr lang="en-IN" sz="1400" b="1" dirty="0" err="1" smtClean="0"/>
              <a:t>Bera</a:t>
            </a:r>
            <a:r>
              <a:rPr lang="en-IN" sz="1400" b="1" dirty="0" smtClean="0"/>
              <a:t>, Sanjay </a:t>
            </a:r>
            <a:r>
              <a:rPr lang="en-IN" sz="1400" b="1" dirty="0" err="1" smtClean="0"/>
              <a:t>Barua</a:t>
            </a:r>
            <a:r>
              <a:rPr lang="en-IN" sz="1400" b="1" dirty="0" smtClean="0"/>
              <a:t>, </a:t>
            </a:r>
            <a:r>
              <a:rPr lang="en-IN" sz="1400" b="1" dirty="0" err="1" smtClean="0"/>
              <a:t>Riyesh</a:t>
            </a:r>
            <a:r>
              <a:rPr lang="en-IN" sz="1400" b="1" dirty="0" smtClean="0"/>
              <a:t> T. and Praveen </a:t>
            </a:r>
            <a:r>
              <a:rPr lang="en-IN" sz="1400" b="1" dirty="0" err="1" smtClean="0"/>
              <a:t>Malik</a:t>
            </a:r>
            <a:r>
              <a:rPr lang="en-IN" sz="1400" b="1" dirty="0" smtClean="0"/>
              <a:t>)</a:t>
            </a:r>
          </a:p>
          <a:p>
            <a:r>
              <a:rPr lang="en-IN" sz="1400" b="1" dirty="0" smtClean="0"/>
              <a:t>Veterinary Type Culture Collection, </a:t>
            </a:r>
          </a:p>
          <a:p>
            <a:r>
              <a:rPr lang="en-IN" sz="1400" b="1" dirty="0" smtClean="0"/>
              <a:t>National Research Centre on Equines, </a:t>
            </a:r>
          </a:p>
          <a:p>
            <a:r>
              <a:rPr lang="en-IN" sz="1400" b="1" dirty="0" err="1" smtClean="0"/>
              <a:t>Sirsa</a:t>
            </a:r>
            <a:r>
              <a:rPr lang="en-IN" sz="1400" b="1" dirty="0" smtClean="0"/>
              <a:t> Road, </a:t>
            </a:r>
            <a:r>
              <a:rPr lang="en-IN" sz="1400" b="1" dirty="0" err="1" smtClean="0"/>
              <a:t>Hisar</a:t>
            </a:r>
            <a:r>
              <a:rPr lang="en-IN" sz="1400" b="1" dirty="0" smtClean="0"/>
              <a:t>, Haryana, India</a:t>
            </a:r>
          </a:p>
          <a:p>
            <a:endParaRPr lang="en-IN" sz="2000" dirty="0" smtClean="0"/>
          </a:p>
          <a:p>
            <a:endParaRPr lang="en-IN" sz="2000" dirty="0" smtClean="0"/>
          </a:p>
          <a:p>
            <a:r>
              <a:rPr lang="en-IN" sz="1600" u="sng" dirty="0" smtClean="0"/>
              <a:t>tarunandri@gmail.com</a:t>
            </a:r>
            <a:r>
              <a:rPr lang="en-IN" sz="1600" dirty="0" smtClean="0"/>
              <a:t> </a:t>
            </a:r>
            <a:endParaRPr lang="en-IN" sz="1600" dirty="0" smtClean="0"/>
          </a:p>
          <a:p>
            <a:endParaRPr lang="en-IN" sz="2000" b="1" dirty="0" smtClean="0"/>
          </a:p>
        </p:txBody>
      </p:sp>
      <p:sp>
        <p:nvSpPr>
          <p:cNvPr id="15362" name="Title 2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en-IN" sz="2800" b="1" dirty="0" smtClean="0">
                <a:solidFill>
                  <a:srgbClr val="FFFF00"/>
                </a:solidFill>
                <a:latin typeface="Bell MT" pitchFamily="18" charset="0"/>
                <a:cs typeface="Aharoni" pitchFamily="2" charset="-79"/>
              </a:rPr>
              <a:t>Isolation and characterization of </a:t>
            </a:r>
            <a:r>
              <a:rPr lang="en-IN" sz="2800" b="1" dirty="0" err="1" smtClean="0">
                <a:solidFill>
                  <a:srgbClr val="FFFF00"/>
                </a:solidFill>
                <a:latin typeface="Bell MT" pitchFamily="18" charset="0"/>
                <a:cs typeface="Aharoni" pitchFamily="2" charset="-79"/>
              </a:rPr>
              <a:t>lytic</a:t>
            </a:r>
            <a:r>
              <a:rPr lang="en-IN" sz="2800" b="1" dirty="0" smtClean="0">
                <a:solidFill>
                  <a:srgbClr val="FFFF00"/>
                </a:solidFill>
                <a:latin typeface="Bell MT" pitchFamily="18" charset="0"/>
                <a:cs typeface="Aharoni" pitchFamily="2" charset="-79"/>
              </a:rPr>
              <a:t> </a:t>
            </a:r>
            <a:r>
              <a:rPr lang="en-IN" sz="2800" b="1" dirty="0" err="1" smtClean="0">
                <a:solidFill>
                  <a:srgbClr val="FFFF00"/>
                </a:solidFill>
                <a:latin typeface="Bell MT" pitchFamily="18" charset="0"/>
                <a:cs typeface="Aharoni" pitchFamily="2" charset="-79"/>
              </a:rPr>
              <a:t>bacteriophages</a:t>
            </a:r>
            <a:r>
              <a:rPr lang="en-IN" sz="2800" b="1" dirty="0" smtClean="0">
                <a:solidFill>
                  <a:srgbClr val="FFFF00"/>
                </a:solidFill>
                <a:latin typeface="Bell MT" pitchFamily="18" charset="0"/>
                <a:cs typeface="Aharoni" pitchFamily="2" charset="-79"/>
              </a:rPr>
              <a:t> against bacteria of veterinary importance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2"/>
          </p:nvPr>
        </p:nvSpPr>
        <p:spPr>
          <a:xfrm>
            <a:off x="107504" y="4653136"/>
            <a:ext cx="3749040" cy="1619672"/>
          </a:xfrm>
        </p:spPr>
        <p:txBody>
          <a:bodyPr/>
          <a:lstStyle/>
          <a:p>
            <a:r>
              <a:rPr lang="en-IN" sz="1400" dirty="0" err="1" smtClean="0"/>
              <a:t>Capsid</a:t>
            </a:r>
            <a:r>
              <a:rPr lang="en-IN" sz="1400" dirty="0" smtClean="0"/>
              <a:t> </a:t>
            </a:r>
            <a:r>
              <a:rPr lang="en-IN" sz="1400" dirty="0" err="1" smtClean="0"/>
              <a:t>dia</a:t>
            </a:r>
            <a:r>
              <a:rPr lang="en-IN" sz="1400" dirty="0" smtClean="0"/>
              <a:t>:  56nm</a:t>
            </a:r>
          </a:p>
          <a:p>
            <a:r>
              <a:rPr lang="en-IN" sz="1400" dirty="0" smtClean="0"/>
              <a:t>Tail length: 5 nm</a:t>
            </a:r>
          </a:p>
          <a:p>
            <a:r>
              <a:rPr lang="en-IN" sz="1400" dirty="0" err="1" smtClean="0"/>
              <a:t>Podoviridae</a:t>
            </a:r>
            <a:endParaRPr lang="en-IN" sz="1400" dirty="0" smtClean="0"/>
          </a:p>
          <a:p>
            <a:endParaRPr lang="en-IN" sz="1400" dirty="0"/>
          </a:p>
        </p:txBody>
      </p:sp>
      <p:pic>
        <p:nvPicPr>
          <p:cNvPr id="7" name="Picture 2" descr="G:\project- bacteriophage\Results\HSADL-TEM\09 07\JEM1400Image_20140625_1310_12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880320" cy="28803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99592" y="1124744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FO44ca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059832" y="4725144"/>
            <a:ext cx="3749040" cy="14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Length: 1.25-2.5um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Width: 17.7nm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IN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Inoviridae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G:\project- bacteriophage\Results\HSADL-TEM\09 06\JEM1400Image_20140624_1805_4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07171"/>
            <a:ext cx="2845965" cy="28459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851920" y="1124744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FO44a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6007536" y="4653136"/>
            <a:ext cx="3749040" cy="19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IN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Capsid</a:t>
            </a: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</a:t>
            </a: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69 nm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Tail length: 265 nm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Tail width: 10 nm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IN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Siphoviridae</a:t>
            </a:r>
            <a:endParaRPr kumimoji="0" lang="en-I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I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G:\project- bacteriophage\Results\HSADL-TEM\09 05\JEM1400Image_20140624_1739_2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07840"/>
            <a:ext cx="2880320" cy="28452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6876256" y="1124744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FO35b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E66BE0-030D-48E3-8727-99E3688A243B}" type="datetime1">
              <a:rPr lang="en-IN" smtClean="0"/>
              <a:t>9/16/2014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F92FC-AF4A-4831-83BE-C297A8F336FE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90" y="-27384"/>
            <a:ext cx="7772400" cy="114300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chemeClr val="accent3">
                    <a:lumMod val="75000"/>
                  </a:schemeClr>
                </a:solidFill>
              </a:rPr>
              <a:t>FO23c-</a:t>
            </a:r>
            <a:r>
              <a:rPr lang="en-IN" i="1" dirty="0" smtClean="0">
                <a:solidFill>
                  <a:schemeClr val="accent3">
                    <a:lumMod val="75000"/>
                  </a:schemeClr>
                </a:solidFill>
              </a:rPr>
              <a:t>Aeromonas </a:t>
            </a:r>
            <a:r>
              <a:rPr lang="en-IN" i="1" dirty="0" err="1" smtClean="0">
                <a:solidFill>
                  <a:schemeClr val="accent3">
                    <a:lumMod val="75000"/>
                  </a:schemeClr>
                </a:solidFill>
              </a:rPr>
              <a:t>hydrophila</a:t>
            </a:r>
            <a:endParaRPr lang="en-IN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2"/>
          </p:nvPr>
        </p:nvSpPr>
        <p:spPr>
          <a:xfrm>
            <a:off x="179512" y="1844824"/>
            <a:ext cx="4824536" cy="2952328"/>
          </a:xfrm>
        </p:spPr>
        <p:txBody>
          <a:bodyPr/>
          <a:lstStyle/>
          <a:p>
            <a:r>
              <a:rPr lang="en-IN" sz="2000" dirty="0" err="1" smtClean="0"/>
              <a:t>Capsid</a:t>
            </a:r>
            <a:r>
              <a:rPr lang="en-IN" sz="2000" dirty="0" smtClean="0"/>
              <a:t> </a:t>
            </a:r>
            <a:r>
              <a:rPr lang="en-IN" sz="2000" dirty="0" err="1" smtClean="0"/>
              <a:t>dia</a:t>
            </a:r>
            <a:r>
              <a:rPr lang="en-IN" sz="2000" dirty="0" smtClean="0"/>
              <a:t>:  62nm</a:t>
            </a:r>
          </a:p>
          <a:p>
            <a:r>
              <a:rPr lang="en-IN" sz="2000" dirty="0" smtClean="0"/>
              <a:t>Tail length:  138nm</a:t>
            </a:r>
          </a:p>
          <a:p>
            <a:r>
              <a:rPr lang="en-IN" sz="2000" dirty="0" smtClean="0"/>
              <a:t>Tail width:  13nm (contracted)</a:t>
            </a:r>
          </a:p>
          <a:p>
            <a:r>
              <a:rPr lang="en-IN" sz="2000" dirty="0" smtClean="0"/>
              <a:t>Tail width: 19nm (relaxed)</a:t>
            </a:r>
          </a:p>
          <a:p>
            <a:r>
              <a:rPr lang="en-IN" sz="2000" dirty="0" smtClean="0"/>
              <a:t>Base plate</a:t>
            </a:r>
          </a:p>
          <a:p>
            <a:r>
              <a:rPr lang="en-IN" sz="2000" dirty="0" err="1" smtClean="0"/>
              <a:t>Myoviridae</a:t>
            </a:r>
            <a:endParaRPr lang="en-IN" sz="2000" dirty="0" smtClean="0"/>
          </a:p>
          <a:p>
            <a:pPr>
              <a:buNone/>
            </a:pPr>
            <a:endParaRPr lang="en-IN" sz="2000" dirty="0"/>
          </a:p>
        </p:txBody>
      </p:sp>
      <p:pic>
        <p:nvPicPr>
          <p:cNvPr id="6" name="Picture 2" descr="G:\project- bacteriophage\Results\HSADL-TEM\09 10\JEM1400Image_20140625_1513_22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4576022" cy="45760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DF9E67-961E-4F8A-8035-E3A3C9732A42}" type="datetime1">
              <a:rPr lang="en-IN" smtClean="0"/>
              <a:t>9/16/2014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F92FC-AF4A-4831-83BE-C297A8F336FE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673200"/>
          <a:ext cx="8424936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376264"/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FFFF00"/>
                          </a:solidFill>
                        </a:rPr>
                        <a:t>Sample Name</a:t>
                      </a:r>
                      <a:endParaRPr lang="en-IN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FFFF00"/>
                          </a:solidFill>
                        </a:rPr>
                        <a:t>Host</a:t>
                      </a:r>
                      <a:endParaRPr lang="en-IN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FFFF00"/>
                          </a:solidFill>
                        </a:rPr>
                        <a:t>Phage Type/ characteristics observed by TEM</a:t>
                      </a:r>
                      <a:endParaRPr lang="en-IN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Eq37-2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i="1" dirty="0" smtClean="0"/>
                        <a:t>E. coli</a:t>
                      </a:r>
                      <a:endParaRPr lang="en-IN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err="1" smtClean="0"/>
                        <a:t>Podoviridae</a:t>
                      </a:r>
                      <a:endParaRPr lang="en-IN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FO34C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dirty="0" smtClean="0">
                          <a:latin typeface="Georgia" pitchFamily="18" charset="0"/>
                        </a:rPr>
                        <a:t>Staphylococcus </a:t>
                      </a:r>
                      <a:r>
                        <a:rPr lang="en-IN" sz="1400" i="1" dirty="0" err="1" smtClean="0">
                          <a:latin typeface="Georgia" pitchFamily="18" charset="0"/>
                        </a:rPr>
                        <a:t>sciuri</a:t>
                      </a:r>
                      <a:endParaRPr lang="en-IN" sz="1400" i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err="1" smtClean="0"/>
                        <a:t>Siphoviridae</a:t>
                      </a:r>
                      <a:endParaRPr lang="en-IN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FO35B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i="1" dirty="0" smtClean="0"/>
                        <a:t>Bacillus spp.</a:t>
                      </a:r>
                      <a:endParaRPr lang="en-IN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err="1" smtClean="0"/>
                        <a:t>Siphoviridae</a:t>
                      </a:r>
                      <a:endParaRPr lang="en-IN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FO44A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i="1" dirty="0" smtClean="0"/>
                        <a:t>Bacillus spp.</a:t>
                      </a:r>
                      <a:endParaRPr lang="en-IN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err="1" smtClean="0"/>
                        <a:t>Inoviridae</a:t>
                      </a:r>
                      <a:endParaRPr lang="en-IN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Eq16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i="1" dirty="0" smtClean="0"/>
                        <a:t>E. coli</a:t>
                      </a:r>
                      <a:endParaRPr lang="en-IN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err="1" smtClean="0"/>
                        <a:t>Myoviridae</a:t>
                      </a:r>
                      <a:endParaRPr lang="en-IN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FF0000"/>
                          </a:solidFill>
                        </a:rPr>
                        <a:t>FO44Ca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dirty="0" err="1" smtClean="0">
                          <a:solidFill>
                            <a:srgbClr val="FF0000"/>
                          </a:solidFill>
                        </a:rPr>
                        <a:t>Aeromonas</a:t>
                      </a:r>
                      <a:r>
                        <a:rPr lang="en-IN" sz="1400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IN" sz="1400" i="1" dirty="0" err="1" smtClean="0">
                          <a:solidFill>
                            <a:srgbClr val="FF0000"/>
                          </a:solidFill>
                        </a:rPr>
                        <a:t>hydrophila</a:t>
                      </a:r>
                      <a:endParaRPr lang="en-IN" sz="14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err="1" smtClean="0">
                          <a:solidFill>
                            <a:srgbClr val="FF0000"/>
                          </a:solidFill>
                        </a:rPr>
                        <a:t>Podoviridae</a:t>
                      </a:r>
                      <a:r>
                        <a:rPr lang="en-IN" sz="1400" dirty="0" smtClean="0">
                          <a:solidFill>
                            <a:srgbClr val="FF0000"/>
                          </a:solidFill>
                        </a:rPr>
                        <a:t>  (Novel phage candidate)?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FO23c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i="1" dirty="0" err="1" smtClean="0"/>
                        <a:t>Aeromonas</a:t>
                      </a:r>
                      <a:r>
                        <a:rPr lang="en-IN" sz="1400" i="1" dirty="0" smtClean="0"/>
                        <a:t> </a:t>
                      </a:r>
                      <a:r>
                        <a:rPr lang="en-IN" sz="1400" i="1" dirty="0" err="1" smtClean="0"/>
                        <a:t>hydrophila</a:t>
                      </a:r>
                      <a:endParaRPr lang="en-IN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err="1" smtClean="0"/>
                        <a:t>Myoviridae</a:t>
                      </a:r>
                      <a:endParaRPr lang="en-IN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13025" y="476672"/>
            <a:ext cx="3471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4400" dirty="0" smtClean="0"/>
              <a:t>Phage Types</a:t>
            </a:r>
            <a:endParaRPr lang="en-IN" sz="4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26345-7946-4C5E-9DF9-A6BD9BC795FD}" type="datetime1">
              <a:rPr lang="en-IN" smtClean="0"/>
              <a:t>9/16/2014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90264"/>
            <a:ext cx="7772400" cy="1143000"/>
          </a:xfrm>
        </p:spPr>
        <p:txBody>
          <a:bodyPr/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Protein profile of phage isolates</a:t>
            </a:r>
            <a:endParaRPr lang="en-IN" dirty="0"/>
          </a:p>
        </p:txBody>
      </p:sp>
      <p:grpSp>
        <p:nvGrpSpPr>
          <p:cNvPr id="31" name="Group 30"/>
          <p:cNvGrpSpPr/>
          <p:nvPr/>
        </p:nvGrpSpPr>
        <p:grpSpPr>
          <a:xfrm>
            <a:off x="35496" y="1691516"/>
            <a:ext cx="1800200" cy="3825716"/>
            <a:chOff x="35496" y="1268760"/>
            <a:chExt cx="1800200" cy="3825716"/>
          </a:xfrm>
        </p:grpSpPr>
        <p:grpSp>
          <p:nvGrpSpPr>
            <p:cNvPr id="3" name="Group 7"/>
            <p:cNvGrpSpPr/>
            <p:nvPr/>
          </p:nvGrpSpPr>
          <p:grpSpPr>
            <a:xfrm>
              <a:off x="755576" y="1268760"/>
              <a:ext cx="1080120" cy="3384376"/>
              <a:chOff x="5508104" y="908720"/>
              <a:chExt cx="910431" cy="2520280"/>
            </a:xfrm>
          </p:grpSpPr>
          <p:pic>
            <p:nvPicPr>
              <p:cNvPr id="6" name="Picture 2" descr="C:\Users\lenovo\Desktop\scan000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1519" t="5074" r="28321" b="6136"/>
              <a:stretch>
                <a:fillRect/>
              </a:stretch>
            </p:blipFill>
            <p:spPr bwMode="auto">
              <a:xfrm>
                <a:off x="5508104" y="908720"/>
                <a:ext cx="648072" cy="2520280"/>
              </a:xfrm>
              <a:prstGeom prst="rect">
                <a:avLst/>
              </a:prstGeom>
              <a:noFill/>
            </p:spPr>
          </p:pic>
          <p:pic>
            <p:nvPicPr>
              <p:cNvPr id="7" name="Picture 2" descr="C:\Users\lenovo\Desktop\scan000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1839" t="5074" b="6136"/>
              <a:stretch>
                <a:fillRect/>
              </a:stretch>
            </p:blipFill>
            <p:spPr bwMode="auto">
              <a:xfrm>
                <a:off x="6156176" y="908720"/>
                <a:ext cx="262359" cy="2520280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865813" y="4725144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Fo34c</a:t>
              </a:r>
              <a:endParaRPr lang="en-IN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39552" y="3068960"/>
              <a:ext cx="28803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496" y="2924944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>
                  <a:solidFill>
                    <a:srgbClr val="FF0000"/>
                  </a:solidFill>
                </a:rPr>
                <a:t>38kDa</a:t>
              </a:r>
              <a:endParaRPr lang="en-IN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20769" y="1691516"/>
            <a:ext cx="1995247" cy="3816424"/>
            <a:chOff x="2051720" y="1268760"/>
            <a:chExt cx="1995247" cy="3816424"/>
          </a:xfrm>
        </p:grpSpPr>
        <p:pic>
          <p:nvPicPr>
            <p:cNvPr id="15" name="Picture 2" descr="C:\Users\lenovo\Desktop\scan0001.jpg"/>
            <p:cNvPicPr>
              <a:picLocks noChangeAspect="1" noChangeArrowheads="1"/>
            </p:cNvPicPr>
            <p:nvPr/>
          </p:nvPicPr>
          <p:blipFill>
            <a:blip r:embed="rId3" cstate="print"/>
            <a:srcRect l="7797" r="58416" b="39224"/>
            <a:stretch>
              <a:fillRect/>
            </a:stretch>
          </p:blipFill>
          <p:spPr bwMode="auto">
            <a:xfrm>
              <a:off x="2051720" y="1268760"/>
              <a:ext cx="1248139" cy="338437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3203848" y="2492896"/>
              <a:ext cx="28803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203848" y="3284984"/>
              <a:ext cx="28803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419872" y="2348880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>
                  <a:solidFill>
                    <a:srgbClr val="FF0000"/>
                  </a:solidFill>
                </a:rPr>
                <a:t>62kDa</a:t>
              </a:r>
              <a:endParaRPr lang="en-IN" sz="12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19872" y="3152001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>
                  <a:solidFill>
                    <a:srgbClr val="FF0000"/>
                  </a:solidFill>
                </a:rPr>
                <a:t>32kDa</a:t>
              </a:r>
              <a:endParaRPr lang="en-IN" sz="12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33965" y="4715852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Fo35b</a:t>
              </a:r>
              <a:endParaRPr lang="en-IN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20969" y="1683395"/>
            <a:ext cx="1923239" cy="3833837"/>
            <a:chOff x="3296833" y="1260639"/>
            <a:chExt cx="1923239" cy="3833837"/>
          </a:xfrm>
        </p:grpSpPr>
        <p:pic>
          <p:nvPicPr>
            <p:cNvPr id="21" name="Picture 2" descr="C:\Users\lenovo\Desktop\scan0001.jpg"/>
            <p:cNvPicPr>
              <a:picLocks noChangeAspect="1" noChangeArrowheads="1"/>
            </p:cNvPicPr>
            <p:nvPr/>
          </p:nvPicPr>
          <p:blipFill>
            <a:blip r:embed="rId3" cstate="print"/>
            <a:srcRect l="64672" t="5353" r="6437" b="31601"/>
            <a:stretch>
              <a:fillRect/>
            </a:stretch>
          </p:blipFill>
          <p:spPr bwMode="auto">
            <a:xfrm>
              <a:off x="4067944" y="1260639"/>
              <a:ext cx="1152128" cy="3392497"/>
            </a:xfrm>
            <a:prstGeom prst="rect">
              <a:avLst/>
            </a:prstGeom>
            <a:noFill/>
          </p:spPr>
        </p:pic>
        <p:cxnSp>
          <p:nvCxnSpPr>
            <p:cNvPr id="22" name="Straight Arrow Connector 21"/>
            <p:cNvCxnSpPr/>
            <p:nvPr/>
          </p:nvCxnSpPr>
          <p:spPr>
            <a:xfrm>
              <a:off x="3851920" y="2196743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296833" y="2052727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>
                  <a:solidFill>
                    <a:srgbClr val="FF0000"/>
                  </a:solidFill>
                </a:rPr>
                <a:t>58kDa</a:t>
              </a:r>
              <a:endParaRPr lang="en-IN" sz="12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11960" y="472514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Fo44a</a:t>
              </a:r>
              <a:endParaRPr lang="en-IN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660232" y="1691516"/>
            <a:ext cx="1728192" cy="3825716"/>
            <a:chOff x="5220072" y="1268760"/>
            <a:chExt cx="1728192" cy="3825716"/>
          </a:xfrm>
        </p:grpSpPr>
        <p:pic>
          <p:nvPicPr>
            <p:cNvPr id="25" name="Picture 2" descr="C:\Users\lenovo\Desktop\scan0001.jpg"/>
            <p:cNvPicPr>
              <a:picLocks noChangeAspect="1" noChangeArrowheads="1"/>
            </p:cNvPicPr>
            <p:nvPr/>
          </p:nvPicPr>
          <p:blipFill>
            <a:blip r:embed="rId2" cstate="print"/>
            <a:srcRect l="71679" t="5074" b="6136"/>
            <a:stretch>
              <a:fillRect/>
            </a:stretch>
          </p:blipFill>
          <p:spPr bwMode="auto">
            <a:xfrm>
              <a:off x="5949718" y="1268760"/>
              <a:ext cx="980543" cy="3312368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5994157" y="4725144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Fo44ca</a:t>
              </a:r>
              <a:endParaRPr lang="en-IN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778133" y="2647945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223046" y="2503929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>
                  <a:solidFill>
                    <a:srgbClr val="FF0000"/>
                  </a:solidFill>
                </a:rPr>
                <a:t>48kDa</a:t>
              </a:r>
              <a:endParaRPr lang="en-IN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775159" y="2287905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20072" y="2143889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>
                  <a:solidFill>
                    <a:srgbClr val="FF0000"/>
                  </a:solidFill>
                </a:rPr>
                <a:t>63kDa</a:t>
              </a:r>
              <a:endParaRPr lang="en-IN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72A69E-3BBE-468F-A034-4EDA9D83C335}" type="datetime1">
              <a:rPr lang="en-IN" smtClean="0"/>
              <a:t>9/16/2014</a:t>
            </a:fld>
            <a:endParaRPr lang="en-IN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F92FC-AF4A-4831-83BE-C297A8F336FE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enovo\Desktop\scan0004.jpg"/>
          <p:cNvPicPr>
            <a:picLocks noChangeAspect="1" noChangeArrowheads="1"/>
          </p:cNvPicPr>
          <p:nvPr/>
        </p:nvPicPr>
        <p:blipFill>
          <a:blip r:embed="rId2" cstate="print"/>
          <a:srcRect l="61306" t="4657" r="13350" b="47092"/>
          <a:stretch>
            <a:fillRect/>
          </a:stretch>
        </p:blipFill>
        <p:spPr bwMode="auto">
          <a:xfrm>
            <a:off x="1475656" y="1340768"/>
            <a:ext cx="11521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259632" y="2647945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4545" y="2503929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>
                <a:solidFill>
                  <a:srgbClr val="FF0000"/>
                </a:solidFill>
              </a:rPr>
              <a:t>42kDa</a:t>
            </a:r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8485" y="429309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Eq16</a:t>
            </a:r>
            <a:endParaRPr lang="en-IN" dirty="0"/>
          </a:p>
        </p:txBody>
      </p:sp>
      <p:pic>
        <p:nvPicPr>
          <p:cNvPr id="14" name="Picture 2" descr="C:\Users\lenovo\Desktop\scan0001.jpg"/>
          <p:cNvPicPr>
            <a:picLocks noChangeAspect="1" noChangeArrowheads="1"/>
          </p:cNvPicPr>
          <p:nvPr/>
        </p:nvPicPr>
        <p:blipFill>
          <a:blip r:embed="rId3" cstate="print"/>
          <a:srcRect l="3200" t="5074" r="73120" b="18820"/>
          <a:stretch>
            <a:fillRect/>
          </a:stretch>
        </p:blipFill>
        <p:spPr bwMode="auto">
          <a:xfrm>
            <a:off x="4067944" y="1268760"/>
            <a:ext cx="1065718" cy="30243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208765" y="429309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Fo23c</a:t>
            </a:r>
            <a:endParaRPr lang="en-IN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97033" y="2503929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3057" y="2359913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>
                <a:solidFill>
                  <a:srgbClr val="FF0000"/>
                </a:solidFill>
              </a:rPr>
              <a:t>54kDa</a:t>
            </a:r>
            <a:endParaRPr lang="en-IN" sz="12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076056" y="2719953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92080" y="2575937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>
                <a:solidFill>
                  <a:srgbClr val="FF0000"/>
                </a:solidFill>
              </a:rPr>
              <a:t>50kDa</a:t>
            </a:r>
            <a:endParaRPr lang="en-IN" sz="1200" dirty="0">
              <a:solidFill>
                <a:srgbClr val="FF0000"/>
              </a:solidFill>
            </a:endParaRPr>
          </a:p>
        </p:txBody>
      </p:sp>
      <p:pic>
        <p:nvPicPr>
          <p:cNvPr id="20" name="Picture 2" descr="C:\Users\lenovo\Desktop\20140215_143020.jpg"/>
          <p:cNvPicPr>
            <a:picLocks noChangeAspect="1" noChangeArrowheads="1"/>
          </p:cNvPicPr>
          <p:nvPr/>
        </p:nvPicPr>
        <p:blipFill>
          <a:blip r:embed="rId4" cstate="print"/>
          <a:srcRect t="41874" r="86934" b="22301"/>
          <a:stretch>
            <a:fillRect/>
          </a:stretch>
        </p:blipFill>
        <p:spPr bwMode="auto">
          <a:xfrm>
            <a:off x="6372151" y="1268760"/>
            <a:ext cx="542804" cy="30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 descr="C:\Users\lenovo\Desktop\20140215_143020.jpg"/>
          <p:cNvPicPr>
            <a:picLocks noChangeAspect="1" noChangeArrowheads="1"/>
          </p:cNvPicPr>
          <p:nvPr/>
        </p:nvPicPr>
        <p:blipFill>
          <a:blip r:embed="rId4" cstate="print"/>
          <a:srcRect l="44800" t="40948" r="40267" b="24094"/>
          <a:stretch>
            <a:fillRect/>
          </a:stretch>
        </p:blipFill>
        <p:spPr bwMode="auto">
          <a:xfrm>
            <a:off x="6876182" y="1268760"/>
            <a:ext cx="62037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546557" y="429309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Eq37-2</a:t>
            </a:r>
            <a:endParaRPr lang="en-IN" sz="14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473297" y="1988840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689321" y="1844824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>
                <a:solidFill>
                  <a:srgbClr val="FF0000"/>
                </a:solidFill>
              </a:rPr>
              <a:t>48kDa</a:t>
            </a:r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2E6F0-8A7B-4221-8F03-527CDDACEEF9}" type="datetime1">
              <a:rPr lang="en-IN" smtClean="0"/>
              <a:t>9/16/2014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F92FC-AF4A-4831-83BE-C297A8F336FE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20140725_1638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40000"/>
          </a:blip>
          <a:srcRect l="12780" t="11735" r="64985" b="26912"/>
          <a:stretch>
            <a:fillRect/>
          </a:stretch>
        </p:blipFill>
        <p:spPr bwMode="auto">
          <a:xfrm>
            <a:off x="3923928" y="1484784"/>
            <a:ext cx="1224136" cy="4087356"/>
          </a:xfrm>
          <a:prstGeom prst="rect">
            <a:avLst/>
          </a:prstGeom>
          <a:noFill/>
        </p:spPr>
      </p:pic>
      <p:grpSp>
        <p:nvGrpSpPr>
          <p:cNvPr id="3" name="Group 17"/>
          <p:cNvGrpSpPr/>
          <p:nvPr/>
        </p:nvGrpSpPr>
        <p:grpSpPr>
          <a:xfrm>
            <a:off x="6444208" y="1466782"/>
            <a:ext cx="1368152" cy="4105358"/>
            <a:chOff x="5868144" y="1466782"/>
            <a:chExt cx="1872208" cy="4360944"/>
          </a:xfrm>
        </p:grpSpPr>
        <p:pic>
          <p:nvPicPr>
            <p:cNvPr id="23" name="Picture 2" descr="C:\Users\lenovo\Desktop\20140725_163820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contrast="40000"/>
            </a:blip>
            <a:srcRect l="12780" t="11735" r="72397" b="26881"/>
            <a:stretch>
              <a:fillRect/>
            </a:stretch>
          </p:blipFill>
          <p:spPr bwMode="auto">
            <a:xfrm>
              <a:off x="5868144" y="1466782"/>
              <a:ext cx="1872208" cy="4360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C:\Users\lenovo\Desktop\20140725_163820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contrast="40000"/>
            </a:blip>
            <a:srcRect l="60029" t="11735" r="32559" b="27134"/>
            <a:stretch>
              <a:fillRect/>
            </a:stretch>
          </p:blipFill>
          <p:spPr bwMode="auto">
            <a:xfrm>
              <a:off x="6804248" y="1484784"/>
              <a:ext cx="936104" cy="43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4067944" y="564357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Fo47D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6660232" y="563143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Fo48E</a:t>
            </a:r>
            <a:endParaRPr lang="en-IN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148064" y="25649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740352" y="314096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8" name="Picture 2" descr="C:\Users\lenovo\Desktop\scan0004.jpg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 t="15659" r="70429" b="16161"/>
          <a:stretch>
            <a:fillRect/>
          </a:stretch>
        </p:blipFill>
        <p:spPr bwMode="auto">
          <a:xfrm>
            <a:off x="701212" y="1484784"/>
            <a:ext cx="1368152" cy="408735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989244" y="564357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Fo48B</a:t>
            </a:r>
            <a:endParaRPr lang="en-IN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97356" y="3501008"/>
            <a:ext cx="3423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67744" y="3337247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35kDa</a:t>
            </a:r>
            <a:endParaRPr lang="en-IN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267744" y="314096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38kDa</a:t>
            </a:r>
            <a:endParaRPr lang="en-IN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8028384" y="2996952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40kDa</a:t>
            </a:r>
            <a:endParaRPr lang="en-IN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364088" y="242088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50kDa</a:t>
            </a:r>
            <a:endParaRPr lang="en-IN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979712" y="3284984"/>
            <a:ext cx="3423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702067-3FA4-4DD6-95FC-D7F94C75C460}" type="datetime1">
              <a:rPr lang="en-IN" smtClean="0"/>
              <a:t>9/16/2014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VTCC, National Research Centre on Equines</a:t>
            </a:r>
            <a:endParaRPr lang="en-IN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57213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Phage </a:t>
            </a:r>
            <a:r>
              <a:rPr lang="en-IN" dirty="0" smtClean="0"/>
              <a:t>DNA</a:t>
            </a:r>
            <a:endParaRPr lang="en-IN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48431" t="19714" r="36607" b="54845"/>
          <a:stretch>
            <a:fillRect/>
          </a:stretch>
        </p:blipFill>
        <p:spPr bwMode="auto">
          <a:xfrm>
            <a:off x="3348038" y="2349500"/>
            <a:ext cx="27368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6E60E-FE59-43E0-A3F5-615C4EED6449}" type="datetime1">
              <a:rPr lang="en-IN" smtClean="0"/>
              <a:t>9/16/2014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57213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dirty="0" smtClean="0"/>
              <a:t>Phage identification by PCR</a:t>
            </a:r>
            <a:br>
              <a:rPr lang="en-IN" dirty="0" smtClean="0"/>
            </a:br>
            <a:r>
              <a:rPr lang="en-IN" dirty="0" smtClean="0"/>
              <a:t> (gp23 gene)</a:t>
            </a:r>
            <a:endParaRPr lang="en-IN" dirty="0"/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48639" t="41049" r="31442" b="44414"/>
          <a:stretch>
            <a:fillRect/>
          </a:stretch>
        </p:blipFill>
        <p:spPr bwMode="auto">
          <a:xfrm>
            <a:off x="1763713" y="1916113"/>
            <a:ext cx="5751512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115616" y="3356992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31409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850bp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6B10B8-8226-43F6-BB72-A30B0530417A}" type="datetime1">
              <a:rPr lang="en-IN" smtClean="0"/>
              <a:t>9/16/2014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Phylogenetic analysis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6563" y="1584325"/>
            <a:ext cx="573087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DB584-941A-48F6-B6BF-69E0F8E066F5}" type="datetime1">
              <a:rPr lang="en-IN" smtClean="0"/>
              <a:t>9/16/2014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 cstate="print"/>
          <a:srcRect l="12206" t="26169" r="55901" b="42574"/>
          <a:stretch>
            <a:fillRect/>
          </a:stretch>
        </p:blipFill>
        <p:spPr bwMode="auto">
          <a:xfrm>
            <a:off x="179512" y="332655"/>
            <a:ext cx="8964488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229550" cy="15388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IN" sz="400" dirty="0" smtClean="0"/>
              <a:t> ●</a:t>
            </a:r>
            <a:endParaRPr lang="en-IN" sz="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701080"/>
            <a:ext cx="229550" cy="153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400" dirty="0" smtClean="0"/>
              <a:t> ●</a:t>
            </a:r>
            <a:endParaRPr lang="en-IN" sz="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853480"/>
            <a:ext cx="229550" cy="1538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400" dirty="0" smtClean="0"/>
              <a:t> ●</a:t>
            </a:r>
            <a:endParaRPr lang="en-IN" sz="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970856"/>
            <a:ext cx="229550" cy="153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400" dirty="0" smtClean="0"/>
              <a:t> ●</a:t>
            </a:r>
            <a:endParaRPr lang="en-IN" sz="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123256"/>
            <a:ext cx="229550" cy="153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400" dirty="0" smtClean="0"/>
              <a:t> ●</a:t>
            </a:r>
            <a:endParaRPr lang="en-IN" sz="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275656"/>
            <a:ext cx="229550" cy="153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400" dirty="0" smtClean="0"/>
              <a:t> ●</a:t>
            </a:r>
            <a:endParaRPr lang="en-IN" sz="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BFB0F-F39C-4FB1-B6C5-365A1C03DBC5}" type="datetime1">
              <a:rPr lang="en-IN" smtClean="0"/>
              <a:t>9/16/2014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1462"/>
            <a:ext cx="7772400" cy="1143000"/>
          </a:xfrm>
        </p:spPr>
        <p:txBody>
          <a:bodyPr/>
          <a:lstStyle/>
          <a:p>
            <a:r>
              <a:rPr lang="en-IN" sz="28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Phages</a:t>
            </a:r>
            <a:r>
              <a:rPr lang="en-IN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have been preserved worldwide</a:t>
            </a:r>
            <a:endParaRPr lang="en-IN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23528" y="1214422"/>
          <a:ext cx="8424936" cy="4896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/>
              </a:tblGrid>
              <a:tr h="376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IN" sz="1400" b="1" dirty="0">
                          <a:solidFill>
                            <a:srgbClr val="0070C0"/>
                          </a:solidFill>
                        </a:rPr>
                        <a:t>Name of culture collection</a:t>
                      </a:r>
                      <a:endParaRPr lang="en-IN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American Type Culture Collection (ATCC), USA</a:t>
                      </a:r>
                      <a:endParaRPr lang="en-IN" sz="1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IN" sz="1400" b="0" dirty="0">
                          <a:solidFill>
                            <a:srgbClr val="FF0000"/>
                          </a:solidFill>
                        </a:rPr>
                        <a:t>National Biological Resource </a:t>
                      </a:r>
                      <a:r>
                        <a:rPr lang="en-IN" sz="1400" b="0" dirty="0" err="1">
                          <a:solidFill>
                            <a:srgbClr val="FF0000"/>
                          </a:solidFill>
                        </a:rPr>
                        <a:t>Center</a:t>
                      </a:r>
                      <a:r>
                        <a:rPr lang="en-IN" sz="1400" b="0" dirty="0">
                          <a:solidFill>
                            <a:srgbClr val="FF0000"/>
                          </a:solidFill>
                        </a:rPr>
                        <a:t> (NBRC), Japan</a:t>
                      </a:r>
                      <a:endParaRPr lang="en-IN" sz="1400" b="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3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IN" sz="1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Laboratoire</a:t>
                      </a: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de </a:t>
                      </a:r>
                      <a:r>
                        <a:rPr lang="en-IN" sz="1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Microbiologie</a:t>
                      </a: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et </a:t>
                      </a:r>
                      <a:r>
                        <a:rPr lang="en-IN" sz="1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Génétique</a:t>
                      </a: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IN" sz="1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Moléculaires</a:t>
                      </a: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France- largest collection of T4 </a:t>
                      </a:r>
                      <a:r>
                        <a:rPr lang="en-IN" sz="1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superfamily</a:t>
                      </a: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of </a:t>
                      </a:r>
                      <a:r>
                        <a:rPr lang="en-IN" sz="1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bacteriophages</a:t>
                      </a: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IN" sz="1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IN" sz="1400" b="0" dirty="0">
                          <a:solidFill>
                            <a:srgbClr val="FF0000"/>
                          </a:solidFill>
                        </a:rPr>
                        <a:t>Felix </a:t>
                      </a:r>
                      <a:r>
                        <a:rPr lang="en-IN" sz="1400" b="0" dirty="0" err="1">
                          <a:solidFill>
                            <a:srgbClr val="FF0000"/>
                          </a:solidFill>
                        </a:rPr>
                        <a:t>d’Herelle</a:t>
                      </a:r>
                      <a:r>
                        <a:rPr lang="en-IN" sz="1400" b="0" dirty="0">
                          <a:solidFill>
                            <a:srgbClr val="FF0000"/>
                          </a:solidFill>
                        </a:rPr>
                        <a:t> Reference </a:t>
                      </a:r>
                      <a:r>
                        <a:rPr lang="en-IN" sz="1400" b="0" dirty="0" err="1">
                          <a:solidFill>
                            <a:srgbClr val="FF0000"/>
                          </a:solidFill>
                        </a:rPr>
                        <a:t>Center</a:t>
                      </a:r>
                      <a:r>
                        <a:rPr lang="en-IN" sz="1400" b="0" dirty="0">
                          <a:solidFill>
                            <a:srgbClr val="FF0000"/>
                          </a:solidFill>
                        </a:rPr>
                        <a:t> for bacterial viruses, Canada</a:t>
                      </a:r>
                      <a:endParaRPr lang="en-IN" sz="1400" b="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3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Deutsche </a:t>
                      </a:r>
                      <a:r>
                        <a:rPr lang="en-IN" sz="1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Sammlung</a:t>
                      </a: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von </a:t>
                      </a:r>
                      <a:r>
                        <a:rPr lang="en-IN" sz="1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Mikroorganismen</a:t>
                      </a: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und </a:t>
                      </a:r>
                      <a:r>
                        <a:rPr lang="en-IN" sz="1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Zellkulturen</a:t>
                      </a: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– DSMZ </a:t>
                      </a:r>
                      <a:r>
                        <a:rPr lang="en-IN" sz="1400" b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– (</a:t>
                      </a: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German Collection of Microorganisms and Cell Cultures)</a:t>
                      </a:r>
                      <a:endParaRPr lang="en-IN" sz="1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IN" sz="1400" b="0" dirty="0">
                          <a:solidFill>
                            <a:srgbClr val="FF0000"/>
                          </a:solidFill>
                        </a:rPr>
                        <a:t>The Netherlands Culture Collection of Bacteria (NCCB)</a:t>
                      </a:r>
                      <a:endParaRPr lang="en-IN" sz="1400" b="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3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National Collections of Industrial, Food and Marine Bacteria, NCIMB, Scotland</a:t>
                      </a:r>
                      <a:endParaRPr lang="en-IN" sz="1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IN" sz="1400" b="0" dirty="0">
                          <a:solidFill>
                            <a:srgbClr val="FF0000"/>
                          </a:solidFill>
                        </a:rPr>
                        <a:t>Korea National Research Resource </a:t>
                      </a:r>
                      <a:r>
                        <a:rPr lang="en-IN" sz="1400" b="0" dirty="0" err="1">
                          <a:solidFill>
                            <a:srgbClr val="FF0000"/>
                          </a:solidFill>
                        </a:rPr>
                        <a:t>Center</a:t>
                      </a:r>
                      <a:r>
                        <a:rPr lang="en-IN" sz="1400" b="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en-IN" sz="1400" b="0" dirty="0" err="1">
                          <a:solidFill>
                            <a:srgbClr val="FF0000"/>
                          </a:solidFill>
                        </a:rPr>
                        <a:t>Bacteriophage</a:t>
                      </a:r>
                      <a:r>
                        <a:rPr lang="en-IN" sz="1400" b="0" dirty="0">
                          <a:solidFill>
                            <a:srgbClr val="FF0000"/>
                          </a:solidFill>
                        </a:rPr>
                        <a:t> Bank</a:t>
                      </a:r>
                      <a:endParaRPr lang="en-IN" sz="1400" b="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China </a:t>
                      </a:r>
                      <a:r>
                        <a:rPr lang="en-IN" sz="1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Center</a:t>
                      </a:r>
                      <a:r>
                        <a:rPr lang="en-I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For Virus Culture Collection</a:t>
                      </a:r>
                      <a:endParaRPr lang="en-IN" sz="1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42A58-668F-478B-9166-0FFF7D848563}" type="datetime1">
              <a:rPr lang="en-IN" smtClean="0"/>
              <a:t>9/16/2014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206" t="57426" r="55901" b="11317"/>
          <a:stretch>
            <a:fillRect/>
          </a:stretch>
        </p:blipFill>
        <p:spPr bwMode="auto">
          <a:xfrm>
            <a:off x="72008" y="764703"/>
            <a:ext cx="9036496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496" y="819944"/>
            <a:ext cx="229550" cy="15388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IN" sz="400" dirty="0" smtClean="0"/>
              <a:t> ●</a:t>
            </a:r>
            <a:endParaRPr lang="en-IN" sz="400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972344"/>
            <a:ext cx="229550" cy="153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400" dirty="0" smtClean="0"/>
              <a:t> ●</a:t>
            </a:r>
            <a:endParaRPr lang="en-IN" sz="400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1124744"/>
            <a:ext cx="229550" cy="1538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400" dirty="0" smtClean="0"/>
              <a:t> ●</a:t>
            </a:r>
            <a:endParaRPr lang="en-IN" sz="400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1242120"/>
            <a:ext cx="229550" cy="153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400" dirty="0" smtClean="0"/>
              <a:t> ●</a:t>
            </a:r>
            <a:endParaRPr lang="en-IN" sz="400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1394520"/>
            <a:ext cx="229550" cy="153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400" dirty="0" smtClean="0"/>
              <a:t> ●</a:t>
            </a:r>
            <a:endParaRPr lang="en-IN" sz="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496" y="1546920"/>
            <a:ext cx="229550" cy="153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400" dirty="0" smtClean="0"/>
              <a:t> ●</a:t>
            </a:r>
            <a:endParaRPr lang="en-IN" sz="4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DA993-7CA0-4730-BA5E-6A80EC28936D}" type="datetime1">
              <a:rPr lang="en-IN" smtClean="0"/>
              <a:t>9/16/2014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73" name="Group 193"/>
          <p:cNvGraphicFramePr>
            <a:graphicFrameLocks noGrp="1"/>
          </p:cNvGraphicFramePr>
          <p:nvPr>
            <p:ph sz="half" idx="2"/>
          </p:nvPr>
        </p:nvGraphicFramePr>
        <p:xfrm>
          <a:off x="2771800" y="1447800"/>
          <a:ext cx="3810000" cy="381000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(Group) 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ds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DNA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    (Order)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Caudovirales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         (Family)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Myoviridae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              (Sub Family)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Tenevirinae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                   (Genus)     T4-like virus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D5B12-3D4D-481B-BD2B-22C6198ED24E}" type="datetime1">
              <a:rPr lang="en-IN" smtClean="0"/>
              <a:t>9/16/2014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VTCC, National Research Centre on Equines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F92FC-AF4A-4831-83BE-C297A8F336FE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772400" cy="1143000"/>
          </a:xfrm>
        </p:spPr>
        <p:txBody>
          <a:bodyPr/>
          <a:lstStyle/>
          <a:p>
            <a:pPr algn="ctr"/>
            <a:r>
              <a:rPr lang="en-IN" i="1" dirty="0" err="1" smtClean="0"/>
              <a:t>Aeromonas</a:t>
            </a:r>
            <a:r>
              <a:rPr lang="en-IN" i="1" dirty="0" smtClean="0"/>
              <a:t> </a:t>
            </a:r>
            <a:r>
              <a:rPr lang="en-IN" i="1" dirty="0" err="1" smtClean="0"/>
              <a:t>hydrophila</a:t>
            </a:r>
            <a:r>
              <a:rPr lang="en-IN" dirty="0" smtClean="0"/>
              <a:t> phage</a:t>
            </a:r>
            <a:endParaRPr lang="en-IN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1700114"/>
            <a:ext cx="3749675" cy="406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G:\project- bacteriophage\Results\bacteriophage photo\fo23c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26642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:\090714 pcr with arls,lip gene long run.jpg"/>
          <p:cNvPicPr/>
          <p:nvPr/>
        </p:nvPicPr>
        <p:blipFill>
          <a:blip r:embed="rId4" cstate="print"/>
          <a:srcRect l="12509" t="18054" r="75184" b="76938"/>
          <a:stretch>
            <a:fillRect/>
          </a:stretch>
        </p:blipFill>
        <p:spPr bwMode="auto">
          <a:xfrm>
            <a:off x="539552" y="2852936"/>
            <a:ext cx="1719315" cy="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:\090714 pcr with arls,lip gene long run 2.jpg"/>
          <p:cNvPicPr/>
          <p:nvPr/>
        </p:nvPicPr>
        <p:blipFill>
          <a:blip r:embed="rId5" cstate="print"/>
          <a:srcRect l="29050" t="27022" r="56149" b="64126"/>
          <a:stretch>
            <a:fillRect/>
          </a:stretch>
        </p:blipFill>
        <p:spPr bwMode="auto">
          <a:xfrm>
            <a:off x="2555776" y="2852936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67544" y="3789040"/>
            <a:ext cx="2532820" cy="2426042"/>
            <a:chOff x="3203848" y="1844824"/>
            <a:chExt cx="4248471" cy="4464496"/>
          </a:xfrm>
        </p:grpSpPr>
        <p:pic>
          <p:nvPicPr>
            <p:cNvPr id="10" name="Picture 9" descr="G:\project- bacteriophage\Results\HSADL-TEM\09 10\JEM1400Image_20140625_1513_22.bmp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03848" y="1844824"/>
              <a:ext cx="4248471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4127902" y="457183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b="1" dirty="0" smtClean="0">
                  <a:solidFill>
                    <a:schemeClr val="bg1"/>
                  </a:solidFill>
                </a:rPr>
                <a:t>^</a:t>
              </a:r>
              <a:endParaRPr lang="en-IN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5856094" y="328498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b="1" dirty="0" smtClean="0">
                  <a:solidFill>
                    <a:schemeClr val="bg1"/>
                  </a:solidFill>
                </a:rPr>
                <a:t>*</a:t>
              </a:r>
              <a:endParaRPr lang="en-IN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5536" y="3284984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PCR detection of (A) </a:t>
            </a:r>
            <a:r>
              <a:rPr lang="en-IN" sz="1200" dirty="0" err="1" smtClean="0"/>
              <a:t>aerolysin</a:t>
            </a:r>
            <a:r>
              <a:rPr lang="en-IN" sz="1200" dirty="0" smtClean="0"/>
              <a:t> gene product (252bp) </a:t>
            </a:r>
          </a:p>
          <a:p>
            <a:r>
              <a:rPr lang="en-IN" sz="1200" dirty="0" smtClean="0"/>
              <a:t>	and (B) lip gene product (760bp).</a:t>
            </a:r>
            <a:endParaRPr lang="en-IN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292494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</a:rPr>
              <a:t>A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292494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>
                <a:solidFill>
                  <a:srgbClr val="044E68"/>
                </a:solidFill>
              </a:rPr>
              <a:t>B</a:t>
            </a:r>
            <a:endParaRPr lang="en-IN" sz="1200" dirty="0">
              <a:solidFill>
                <a:srgbClr val="044E68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1305E-EEE2-44C6-8015-238216B6E5A9}" type="datetime1">
              <a:rPr lang="en-IN" smtClean="0"/>
              <a:t>9/16/2014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F92FC-AF4A-4831-83BE-C297A8F336FE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b="1" dirty="0" smtClean="0"/>
              <a:t>Biological activity against diarrhoeal isolates of </a:t>
            </a:r>
            <a:r>
              <a:rPr lang="en-IN" sz="2800" b="1" i="1" dirty="0" smtClean="0"/>
              <a:t>E. coli </a:t>
            </a:r>
            <a:r>
              <a:rPr lang="en-IN" sz="2800" b="1" dirty="0" smtClean="0"/>
              <a:t>analysed</a:t>
            </a:r>
            <a:r>
              <a:rPr lang="en-IN" sz="2800" b="1" i="1" dirty="0" smtClean="0"/>
              <a:t> </a:t>
            </a:r>
            <a:r>
              <a:rPr lang="en-IN" sz="2800" b="1" dirty="0" smtClean="0"/>
              <a:t>by Spot Test</a:t>
            </a:r>
            <a:endParaRPr lang="en-IN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504" y="1556792"/>
          <a:ext cx="889248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60"/>
                <a:gridCol w="2964160"/>
                <a:gridCol w="296416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Phage isolate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Accession no. of test host bacteria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Activity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IN" dirty="0" smtClean="0"/>
                        <a:t>Eq16</a:t>
                      </a:r>
                    </a:p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(4/9)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LLR001B1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+++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LLR002A2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+++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LLR003B1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SDF007A1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Eq37-2</a:t>
                      </a:r>
                    </a:p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(1/9)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LLR002A2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+++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lenovo\Desktop\scan0001.jpg"/>
          <p:cNvPicPr>
            <a:picLocks noChangeAspect="1" noChangeArrowheads="1"/>
          </p:cNvPicPr>
          <p:nvPr/>
        </p:nvPicPr>
        <p:blipFill>
          <a:blip r:embed="rId2" cstate="print"/>
          <a:srcRect l="27417" t="2737" r="20974" b="54841"/>
          <a:stretch>
            <a:fillRect/>
          </a:stretch>
        </p:blipFill>
        <p:spPr bwMode="auto">
          <a:xfrm>
            <a:off x="3593344" y="4365104"/>
            <a:ext cx="1835912" cy="177854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AA345A-9020-4A05-939F-D24BEBA79544}" type="datetime1">
              <a:rPr lang="en-IN" smtClean="0"/>
              <a:t>9/16/2014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Conclusions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7772400" cy="4861520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en-IN" dirty="0" smtClean="0"/>
              <a:t>Diverse kind of </a:t>
            </a:r>
            <a:r>
              <a:rPr lang="en-IN" dirty="0" err="1" smtClean="0"/>
              <a:t>bacteriophages</a:t>
            </a:r>
            <a:r>
              <a:rPr lang="en-IN" dirty="0" smtClean="0"/>
              <a:t> were isolated from sewage and soil samples of animal farms.</a:t>
            </a:r>
          </a:p>
          <a:p>
            <a:pPr algn="just">
              <a:spcBef>
                <a:spcPts val="1800"/>
              </a:spcBef>
            </a:pPr>
            <a:r>
              <a:rPr lang="en-IN" dirty="0" err="1" smtClean="0"/>
              <a:t>Phages</a:t>
            </a:r>
            <a:r>
              <a:rPr lang="en-IN" dirty="0" smtClean="0"/>
              <a:t> varied in plaque characteristics, morphology and protein profiles.</a:t>
            </a:r>
          </a:p>
          <a:p>
            <a:pPr algn="just">
              <a:spcBef>
                <a:spcPts val="1800"/>
              </a:spcBef>
            </a:pPr>
            <a:r>
              <a:rPr lang="en-IN" dirty="0" smtClean="0"/>
              <a:t>Electron microscopic analysis classified </a:t>
            </a:r>
            <a:r>
              <a:rPr lang="en-IN" dirty="0" err="1" smtClean="0"/>
              <a:t>phages</a:t>
            </a:r>
            <a:r>
              <a:rPr lang="en-IN" dirty="0" smtClean="0"/>
              <a:t> mainly into </a:t>
            </a:r>
            <a:r>
              <a:rPr lang="en-IN" dirty="0" err="1" smtClean="0"/>
              <a:t>caudovirales-Myoviridae</a:t>
            </a:r>
            <a:r>
              <a:rPr lang="en-IN" dirty="0" smtClean="0"/>
              <a:t>, </a:t>
            </a:r>
            <a:r>
              <a:rPr lang="en-IN" dirty="0" err="1" smtClean="0"/>
              <a:t>Podoviridae</a:t>
            </a:r>
            <a:r>
              <a:rPr lang="en-IN" dirty="0" smtClean="0"/>
              <a:t> and </a:t>
            </a:r>
            <a:r>
              <a:rPr lang="en-IN" dirty="0" err="1" smtClean="0"/>
              <a:t>Siphoviridae</a:t>
            </a:r>
            <a:r>
              <a:rPr lang="en-IN" dirty="0" smtClean="0"/>
              <a:t> families.</a:t>
            </a:r>
          </a:p>
          <a:p>
            <a:pPr algn="just">
              <a:spcBef>
                <a:spcPts val="1800"/>
              </a:spcBef>
            </a:pPr>
            <a:r>
              <a:rPr lang="en-IN" dirty="0" smtClean="0"/>
              <a:t>Few </a:t>
            </a:r>
            <a:r>
              <a:rPr lang="en-IN" dirty="0" err="1" smtClean="0"/>
              <a:t>phages</a:t>
            </a:r>
            <a:r>
              <a:rPr lang="en-IN" dirty="0" smtClean="0"/>
              <a:t> showed biological activity against </a:t>
            </a:r>
            <a:r>
              <a:rPr lang="en-IN" i="1" dirty="0" smtClean="0"/>
              <a:t>E. coli </a:t>
            </a:r>
            <a:r>
              <a:rPr lang="en-IN" dirty="0" smtClean="0"/>
              <a:t>isolated from calf diarrhoea………….potential application in phage therapy. </a:t>
            </a:r>
            <a:endParaRPr lang="en-IN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4272D3-82C6-4380-9089-457964BD0625}" type="datetime1">
              <a:rPr lang="en-IN" smtClean="0"/>
              <a:t>9/16/2014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132856"/>
            <a:ext cx="7772400" cy="1143000"/>
          </a:xfrm>
        </p:spPr>
        <p:txBody>
          <a:bodyPr/>
          <a:lstStyle/>
          <a:p>
            <a:pPr algn="ctr"/>
            <a:r>
              <a:rPr lang="en-IN" i="1" dirty="0" err="1" smtClean="0"/>
              <a:t>Thankyou</a:t>
            </a:r>
            <a:r>
              <a:rPr lang="en-IN" dirty="0" smtClean="0"/>
              <a:t>…………….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0D2D0-E5E4-4C02-A97C-D6168755B1AD}" type="datetime1">
              <a:rPr lang="en-IN" smtClean="0"/>
              <a:t>9/16/2014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345-1C0D-4875-B853-44BC9A0DE55D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73113"/>
            <a:ext cx="711358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b="1" dirty="0" smtClean="0">
                <a:solidFill>
                  <a:srgbClr val="0070C0"/>
                </a:solidFill>
              </a:rPr>
              <a:t>Objectives</a:t>
            </a:r>
            <a:r>
              <a:rPr lang="en-IN" dirty="0" smtClean="0">
                <a:solidFill>
                  <a:srgbClr val="0070C0"/>
                </a:solidFill>
              </a:rPr>
              <a:t/>
            </a:r>
            <a:br>
              <a:rPr lang="en-IN" dirty="0" smtClean="0">
                <a:solidFill>
                  <a:srgbClr val="0070C0"/>
                </a:solidFill>
              </a:rPr>
            </a:b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684213" y="1916113"/>
            <a:ext cx="8135937" cy="25209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1800" b="1" dirty="0" smtClean="0"/>
              <a:t>To isolate and characterize </a:t>
            </a:r>
            <a:r>
              <a:rPr lang="en-IN" sz="1800" b="1" dirty="0" err="1" smtClean="0"/>
              <a:t>bacteriophages</a:t>
            </a:r>
            <a:r>
              <a:rPr lang="en-IN" sz="1800" b="1" dirty="0" smtClean="0"/>
              <a:t> of different bacteria.</a:t>
            </a:r>
          </a:p>
          <a:p>
            <a:pPr>
              <a:lnSpc>
                <a:spcPct val="150000"/>
              </a:lnSpc>
            </a:pPr>
            <a:endParaRPr lang="en-IN" sz="1800" b="1" dirty="0" smtClean="0"/>
          </a:p>
          <a:p>
            <a:pPr>
              <a:lnSpc>
                <a:spcPct val="150000"/>
              </a:lnSpc>
            </a:pPr>
            <a:r>
              <a:rPr lang="en-IN" sz="1800" b="1" dirty="0" smtClean="0"/>
              <a:t>To develop repository of </a:t>
            </a:r>
            <a:r>
              <a:rPr lang="en-IN" sz="1800" b="1" dirty="0" err="1" smtClean="0"/>
              <a:t>bacteriophages</a:t>
            </a:r>
            <a:r>
              <a:rPr lang="en-IN" sz="1800" b="1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1D5B55-F2EB-4D85-B992-4CB7539E055E}" type="datetime1">
              <a:rPr lang="en-IN" smtClean="0"/>
              <a:t>9/16/2014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3375"/>
            <a:ext cx="9144000" cy="652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627784" y="548680"/>
            <a:ext cx="3660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600" dirty="0">
                <a:latin typeface="Georgia" pitchFamily="18" charset="0"/>
              </a:rPr>
              <a:t>Sample of raw sewage, soil, sludge etc.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203575" y="1628775"/>
            <a:ext cx="2587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600">
                <a:latin typeface="Georgia" pitchFamily="18" charset="0"/>
              </a:rPr>
              <a:t>Bacteriophage enrichment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771775" y="2195513"/>
            <a:ext cx="3754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600">
                <a:latin typeface="Georgia" pitchFamily="18" charset="0"/>
              </a:rPr>
              <a:t>PFU assay by double layer agar method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339975" y="2700338"/>
            <a:ext cx="4852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600">
                <a:latin typeface="Georgia" pitchFamily="18" charset="0"/>
              </a:rPr>
              <a:t>Confirmation of bacteriophage activity on host cells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348038" y="3716338"/>
            <a:ext cx="2524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600">
                <a:latin typeface="Georgia" pitchFamily="18" charset="0"/>
              </a:rPr>
              <a:t>Phage titre determination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1619250" y="4221163"/>
            <a:ext cx="6481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1600">
                <a:latin typeface="Georgia" pitchFamily="18" charset="0"/>
              </a:rPr>
              <a:t>Investigation of phage susceptibility on a variety of host range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3563938" y="3213100"/>
            <a:ext cx="1925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600">
                <a:latin typeface="Georgia" pitchFamily="18" charset="0"/>
              </a:rPr>
              <a:t>Plaque purification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5725" y="4797425"/>
            <a:ext cx="6545263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latin typeface="+mn-lt"/>
              </a:rPr>
              <a:t>Characterization: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IN" sz="1400" dirty="0">
                <a:latin typeface="+mn-lt"/>
              </a:rPr>
              <a:t>Molecular characterization of nucleic acid: Restriction enzymes/PCR/PAGE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IN" sz="1400" dirty="0" err="1">
                <a:latin typeface="+mn-lt"/>
              </a:rPr>
              <a:t>Bacteriophage</a:t>
            </a:r>
            <a:r>
              <a:rPr lang="en-IN" sz="1400" dirty="0">
                <a:latin typeface="+mn-lt"/>
              </a:rPr>
              <a:t> morphology- TEM study</a:t>
            </a: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2555776" y="5805264"/>
            <a:ext cx="4163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600" dirty="0">
                <a:latin typeface="Georgia" pitchFamily="18" charset="0"/>
              </a:rPr>
              <a:t>Phage </a:t>
            </a:r>
            <a:r>
              <a:rPr lang="en-IN" sz="1600" dirty="0" smtClean="0">
                <a:latin typeface="Georgia" pitchFamily="18" charset="0"/>
              </a:rPr>
              <a:t>propagation in bulk </a:t>
            </a:r>
            <a:r>
              <a:rPr lang="en-IN" sz="1600" dirty="0">
                <a:latin typeface="Georgia" pitchFamily="18" charset="0"/>
              </a:rPr>
              <a:t>and preservation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356100" y="1484313"/>
            <a:ext cx="144463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356100" y="1989138"/>
            <a:ext cx="144463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356100" y="2565400"/>
            <a:ext cx="144463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>
              <a:solidFill>
                <a:srgbClr val="FF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356100" y="3068638"/>
            <a:ext cx="144463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356100" y="3573463"/>
            <a:ext cx="144463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356100" y="4076700"/>
            <a:ext cx="144463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>
              <a:solidFill>
                <a:srgbClr val="FF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356100" y="4581525"/>
            <a:ext cx="144463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>
              <a:solidFill>
                <a:srgbClr val="FF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356100" y="5589240"/>
            <a:ext cx="144463" cy="2174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>
              <a:solidFill>
                <a:srgbClr val="FF0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356100" y="908050"/>
            <a:ext cx="144463" cy="21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>
              <a:solidFill>
                <a:srgbClr val="FF0000"/>
              </a:solidFill>
            </a:endParaRPr>
          </a:p>
        </p:txBody>
      </p:sp>
      <p:sp>
        <p:nvSpPr>
          <p:cNvPr id="17428" name="TextBox 21"/>
          <p:cNvSpPr txBox="1">
            <a:spLocks noChangeArrowheads="1"/>
          </p:cNvSpPr>
          <p:nvPr/>
        </p:nvSpPr>
        <p:spPr bwMode="auto">
          <a:xfrm>
            <a:off x="3132138" y="1125538"/>
            <a:ext cx="2836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600">
                <a:latin typeface="Georgia" pitchFamily="18" charset="0"/>
              </a:rPr>
              <a:t>Isolation of different bacteria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5940425" y="1268413"/>
            <a:ext cx="287338" cy="1444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7430" name="TextBox 24"/>
          <p:cNvSpPr txBox="1">
            <a:spLocks noChangeArrowheads="1"/>
          </p:cNvSpPr>
          <p:nvPr/>
        </p:nvSpPr>
        <p:spPr bwMode="auto">
          <a:xfrm>
            <a:off x="6156325" y="1146175"/>
            <a:ext cx="2314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600">
                <a:latin typeface="Georgia" pitchFamily="18" charset="0"/>
              </a:rPr>
              <a:t> Bacterial identification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7092950" y="1484313"/>
            <a:ext cx="142875" cy="215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>
              <a:solidFill>
                <a:srgbClr val="FF0000"/>
              </a:solidFill>
            </a:endParaRPr>
          </a:p>
        </p:txBody>
      </p:sp>
      <p:sp>
        <p:nvSpPr>
          <p:cNvPr id="17432" name="TextBox 26"/>
          <p:cNvSpPr txBox="1">
            <a:spLocks noChangeArrowheads="1"/>
          </p:cNvSpPr>
          <p:nvPr/>
        </p:nvSpPr>
        <p:spPr bwMode="auto">
          <a:xfrm>
            <a:off x="6084888" y="1628775"/>
            <a:ext cx="2341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600">
                <a:latin typeface="Georgia" pitchFamily="18" charset="0"/>
              </a:rPr>
              <a:t>Preservation of bacteria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C2EFA-0E47-4665-9B64-B2CEAA5F209D}" type="datetime1">
              <a:rPr lang="en-IN" smtClean="0"/>
              <a:t>9/16/2014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345-1C0D-4875-B853-44BC9A0DE55D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G:\project- bacteriophage\Results\bacteriophage photo\FO   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060575"/>
            <a:ext cx="1704975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G:\project- bacteriophage\Results\bacteriophage photo\fo2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7800" y="2060575"/>
            <a:ext cx="17097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755650" y="3429000"/>
            <a:ext cx="1800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1000" i="1" dirty="0" smtClean="0">
                <a:latin typeface="Georgia" pitchFamily="18" charset="0"/>
              </a:rPr>
              <a:t>E</a:t>
            </a:r>
            <a:r>
              <a:rPr lang="en-IN" sz="1000" i="1" dirty="0">
                <a:latin typeface="Georgia" pitchFamily="18" charset="0"/>
              </a:rPr>
              <a:t>. coli</a:t>
            </a:r>
            <a:r>
              <a:rPr lang="en-IN" sz="1000" dirty="0">
                <a:latin typeface="Georgia" pitchFamily="18" charset="0"/>
              </a:rPr>
              <a:t> </a:t>
            </a:r>
          </a:p>
          <a:p>
            <a:pPr algn="ctr"/>
            <a:endParaRPr lang="en-IN" sz="1000" dirty="0">
              <a:latin typeface="Georgia" pitchFamily="18" charset="0"/>
            </a:endParaRP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627784" y="3398803"/>
            <a:ext cx="180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1000" i="1" dirty="0" err="1" smtClean="0">
                <a:latin typeface="Georgia" pitchFamily="18" charset="0"/>
              </a:rPr>
              <a:t>Aeromonas</a:t>
            </a:r>
            <a:r>
              <a:rPr lang="en-IN" sz="1000" i="1" dirty="0" smtClean="0">
                <a:latin typeface="Georgia" pitchFamily="18" charset="0"/>
              </a:rPr>
              <a:t>  </a:t>
            </a:r>
            <a:r>
              <a:rPr lang="en-IN" sz="1000" i="1" dirty="0" err="1" smtClean="0">
                <a:latin typeface="Georgia" pitchFamily="18" charset="0"/>
              </a:rPr>
              <a:t>hydrophila</a:t>
            </a:r>
            <a:endParaRPr lang="en-IN" sz="1000" i="1" dirty="0">
              <a:latin typeface="Georgia" pitchFamily="18" charset="0"/>
            </a:endParaRPr>
          </a:p>
        </p:txBody>
      </p:sp>
      <p:pic>
        <p:nvPicPr>
          <p:cNvPr id="22533" name="Picture 4" descr="G:\project- bacteriophage\Results\bacteriophage photo\MUKTSAR SAMPLES\FO32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60575"/>
            <a:ext cx="17097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4572000" y="3429000"/>
            <a:ext cx="17700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000" i="1" dirty="0" smtClean="0">
                <a:latin typeface="Georgia" pitchFamily="18" charset="0"/>
              </a:rPr>
              <a:t>Bacillus </a:t>
            </a:r>
            <a:r>
              <a:rPr lang="en-IN" sz="1000" i="1" dirty="0" err="1" smtClean="0">
                <a:latin typeface="Georgia" pitchFamily="18" charset="0"/>
              </a:rPr>
              <a:t>subtilis</a:t>
            </a:r>
            <a:r>
              <a:rPr lang="en-IN" sz="1000" dirty="0" smtClean="0">
                <a:latin typeface="Georgia" pitchFamily="18" charset="0"/>
              </a:rPr>
              <a:t> ssp. </a:t>
            </a:r>
            <a:r>
              <a:rPr lang="en-IN" sz="1000" dirty="0" err="1" smtClean="0">
                <a:latin typeface="Georgia" pitchFamily="18" charset="0"/>
              </a:rPr>
              <a:t>subtilis</a:t>
            </a:r>
            <a:endParaRPr lang="en-IN" sz="1000" dirty="0">
              <a:latin typeface="Georgia" pitchFamily="18" charset="0"/>
            </a:endParaRPr>
          </a:p>
        </p:txBody>
      </p:sp>
      <p:pic>
        <p:nvPicPr>
          <p:cNvPr id="22535" name="Picture 5" descr="G:\project- bacteriophage\Results\bacteriophage photo\MUKTSAR SAMPLES\FO33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060575"/>
            <a:ext cx="1728787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6809654" y="3429000"/>
            <a:ext cx="825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000" dirty="0" smtClean="0">
                <a:latin typeface="Georgia" pitchFamily="18" charset="0"/>
              </a:rPr>
              <a:t>Bacillus sp.</a:t>
            </a:r>
            <a:endParaRPr lang="en-IN" sz="1000" dirty="0">
              <a:latin typeface="Georgia" pitchFamily="18" charset="0"/>
            </a:endParaRPr>
          </a:p>
        </p:txBody>
      </p:sp>
      <p:pic>
        <p:nvPicPr>
          <p:cNvPr id="22537" name="Picture 6" descr="G:\project- bacteriophage\Results\bacteriophage photo\MUKTSAR SAMPLES\FO32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3860800"/>
            <a:ext cx="1728787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1293051" y="5270500"/>
            <a:ext cx="8306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000" u="sng" dirty="0" smtClean="0"/>
              <a:t>Bacillus sp.</a:t>
            </a:r>
            <a:endParaRPr lang="en-IN" sz="1000" dirty="0">
              <a:latin typeface="Georgia" pitchFamily="18" charset="0"/>
            </a:endParaRPr>
          </a:p>
        </p:txBody>
      </p:sp>
      <p:pic>
        <p:nvPicPr>
          <p:cNvPr id="22539" name="Picture 7" descr="G:\project- bacteriophage\Results\bacteriophage photo\MUKTSAR SAMPLES\FO34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59075" y="3860800"/>
            <a:ext cx="1711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Box 15"/>
          <p:cNvSpPr txBox="1">
            <a:spLocks noChangeArrowheads="1"/>
          </p:cNvSpPr>
          <p:nvPr/>
        </p:nvSpPr>
        <p:spPr bwMode="auto">
          <a:xfrm>
            <a:off x="2915816" y="5270500"/>
            <a:ext cx="1422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000" i="1" dirty="0" smtClean="0">
                <a:latin typeface="Georgia" pitchFamily="18" charset="0"/>
              </a:rPr>
              <a:t>Staphylococcus </a:t>
            </a:r>
            <a:r>
              <a:rPr lang="en-IN" sz="1000" i="1" dirty="0" err="1" smtClean="0">
                <a:latin typeface="Georgia" pitchFamily="18" charset="0"/>
              </a:rPr>
              <a:t>sciuri</a:t>
            </a:r>
            <a:endParaRPr lang="en-IN" sz="1000" i="1" dirty="0">
              <a:latin typeface="Georgia" pitchFamily="18" charset="0"/>
            </a:endParaRPr>
          </a:p>
        </p:txBody>
      </p:sp>
      <p:pic>
        <p:nvPicPr>
          <p:cNvPr id="22541" name="Picture 9" descr="G:\project- bacteriophage\Results\bacteriophage photo\MUKTSAR SAMPLES\FO35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860800"/>
            <a:ext cx="17097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TextBox 17"/>
          <p:cNvSpPr txBox="1">
            <a:spLocks noChangeArrowheads="1"/>
          </p:cNvSpPr>
          <p:nvPr/>
        </p:nvSpPr>
        <p:spPr bwMode="auto">
          <a:xfrm>
            <a:off x="4860032" y="5229225"/>
            <a:ext cx="9300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000" dirty="0" smtClean="0">
                <a:latin typeface="Georgia" pitchFamily="18" charset="0"/>
              </a:rPr>
              <a:t> Bacillus spp.</a:t>
            </a:r>
            <a:endParaRPr lang="en-IN" sz="1000" dirty="0">
              <a:latin typeface="Georgia" pitchFamily="18" charset="0"/>
            </a:endParaRPr>
          </a:p>
        </p:txBody>
      </p:sp>
      <p:pic>
        <p:nvPicPr>
          <p:cNvPr id="22543" name="Picture 10" descr="G:\project- bacteriophage\Results\bacteriophage photo\c2 -211020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3663" y="3860800"/>
            <a:ext cx="1711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Box 19"/>
          <p:cNvSpPr txBox="1">
            <a:spLocks noChangeArrowheads="1"/>
          </p:cNvSpPr>
          <p:nvPr/>
        </p:nvSpPr>
        <p:spPr bwMode="auto">
          <a:xfrm>
            <a:off x="6372225" y="5229225"/>
            <a:ext cx="180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1000" dirty="0" smtClean="0">
                <a:latin typeface="Georgia" pitchFamily="18" charset="0"/>
              </a:rPr>
              <a:t> </a:t>
            </a:r>
            <a:r>
              <a:rPr lang="en-IN" sz="1000" dirty="0">
                <a:latin typeface="Georgia" pitchFamily="18" charset="0"/>
              </a:rPr>
              <a:t>Bacillus </a:t>
            </a:r>
            <a:r>
              <a:rPr lang="en-IN" sz="1000" dirty="0" smtClean="0">
                <a:latin typeface="Georgia" pitchFamily="18" charset="0"/>
              </a:rPr>
              <a:t>spp.</a:t>
            </a:r>
            <a:endParaRPr lang="en-IN" sz="1000" dirty="0">
              <a:latin typeface="Georgia" pitchFamily="18" charset="0"/>
            </a:endParaRPr>
          </a:p>
        </p:txBody>
      </p:sp>
      <p:sp>
        <p:nvSpPr>
          <p:cNvPr id="22545" name="Title 18"/>
          <p:cNvSpPr>
            <a:spLocks noGrp="1"/>
          </p:cNvSpPr>
          <p:nvPr>
            <p:ph type="title"/>
          </p:nvPr>
        </p:nvSpPr>
        <p:spPr>
          <a:xfrm>
            <a:off x="683568" y="485800"/>
            <a:ext cx="7772400" cy="1143000"/>
          </a:xfrm>
        </p:spPr>
        <p:txBody>
          <a:bodyPr/>
          <a:lstStyle/>
          <a:p>
            <a:pPr algn="ctr"/>
            <a:r>
              <a:rPr lang="en-IN" sz="2800" dirty="0" smtClean="0"/>
              <a:t>Bacterial host against which </a:t>
            </a:r>
            <a:r>
              <a:rPr lang="en-IN" sz="2800" dirty="0" err="1" smtClean="0"/>
              <a:t>bacteriophages</a:t>
            </a:r>
            <a:r>
              <a:rPr lang="en-IN" sz="2800" dirty="0" smtClean="0"/>
              <a:t> isolated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982EB-B4DE-4A0B-AC41-AFC91F624EC2}" type="datetime1">
              <a:rPr lang="en-IN" smtClean="0"/>
              <a:t>9/16/2014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966469" y="131986"/>
            <a:ext cx="5197819" cy="920750"/>
          </a:xfrm>
        </p:spPr>
        <p:txBody>
          <a:bodyPr/>
          <a:lstStyle/>
          <a:p>
            <a:pPr algn="ctr"/>
            <a:r>
              <a:rPr lang="en-IN" sz="2800" dirty="0" smtClean="0"/>
              <a:t>Plaque characteristics</a:t>
            </a:r>
          </a:p>
        </p:txBody>
      </p:sp>
      <p:pic>
        <p:nvPicPr>
          <p:cNvPr id="26626" name="Picture 2" descr="C:\Users\lenovo\Desktop\c1 phage\scan0013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23528" y="1341438"/>
            <a:ext cx="2088313" cy="214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Users\lenovo\Desktop\20140124_103906.jpg"/>
          <p:cNvPicPr>
            <a:picLocks noChangeAspect="1" noChangeArrowheads="1"/>
          </p:cNvPicPr>
          <p:nvPr/>
        </p:nvPicPr>
        <p:blipFill>
          <a:blip r:embed="rId4" cstate="print"/>
          <a:srcRect t="31500" b="11801"/>
          <a:stretch>
            <a:fillRect/>
          </a:stretch>
        </p:blipFill>
        <p:spPr bwMode="auto">
          <a:xfrm>
            <a:off x="323528" y="4076700"/>
            <a:ext cx="2088313" cy="212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Users\lenovo\Desktop\20140124_103823.jpg"/>
          <p:cNvPicPr>
            <a:picLocks noChangeAspect="1" noChangeArrowheads="1"/>
          </p:cNvPicPr>
          <p:nvPr/>
        </p:nvPicPr>
        <p:blipFill>
          <a:blip r:embed="rId5" cstate="print"/>
          <a:srcRect t="39256" r="1532" b="8269"/>
          <a:stretch>
            <a:fillRect/>
          </a:stretch>
        </p:blipFill>
        <p:spPr bwMode="auto">
          <a:xfrm>
            <a:off x="2483768" y="4076700"/>
            <a:ext cx="2087034" cy="20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G:\project- bacteriophage\Results\scan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341438"/>
            <a:ext cx="2087033" cy="214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enovo\Desktop\project- bacteriophage\Results\from sewage.jpg"/>
          <p:cNvPicPr>
            <a:picLocks noChangeAspect="1" noChangeArrowheads="1"/>
          </p:cNvPicPr>
          <p:nvPr/>
        </p:nvPicPr>
        <p:blipFill>
          <a:blip r:embed="rId7" cstate="print"/>
          <a:srcRect l="52632" b="50957"/>
          <a:stretch>
            <a:fillRect/>
          </a:stretch>
        </p:blipFill>
        <p:spPr bwMode="auto">
          <a:xfrm>
            <a:off x="4644008" y="1340769"/>
            <a:ext cx="2088232" cy="21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project- bacteriophage\Results\scan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049714"/>
            <a:ext cx="2088231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lenovo\Desktop\scan0005.jpg"/>
          <p:cNvPicPr>
            <a:picLocks noChangeAspect="1" noChangeArrowheads="1"/>
          </p:cNvPicPr>
          <p:nvPr/>
        </p:nvPicPr>
        <p:blipFill>
          <a:blip r:embed="rId9" cstate="print"/>
          <a:srcRect b="3333"/>
          <a:stretch>
            <a:fillRect/>
          </a:stretch>
        </p:blipFill>
        <p:spPr bwMode="auto">
          <a:xfrm>
            <a:off x="6804247" y="4077072"/>
            <a:ext cx="2085749" cy="2088232"/>
          </a:xfrm>
          <a:prstGeom prst="rect">
            <a:avLst/>
          </a:prstGeom>
          <a:noFill/>
        </p:spPr>
      </p:pic>
      <p:pic>
        <p:nvPicPr>
          <p:cNvPr id="11" name="Picture 10" descr="C:\Users\lenovo\Desktop\scan0004.jpg"/>
          <p:cNvPicPr>
            <a:picLocks noChangeAspect="1" noChangeArrowheads="1"/>
          </p:cNvPicPr>
          <p:nvPr/>
        </p:nvPicPr>
        <p:blipFill>
          <a:blip r:embed="rId10" cstate="print"/>
          <a:srcRect l="3279" r="3279"/>
          <a:stretch>
            <a:fillRect/>
          </a:stretch>
        </p:blipFill>
        <p:spPr bwMode="auto">
          <a:xfrm>
            <a:off x="6840760" y="1340768"/>
            <a:ext cx="2051720" cy="2146238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A5E2E-D531-444E-A3F0-074951EB2DBE}" type="datetime1">
              <a:rPr lang="en-IN" smtClean="0"/>
              <a:t>9/16/2014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6444208" y="1556792"/>
            <a:ext cx="2403772" cy="2376264"/>
            <a:chOff x="512044" y="2204864"/>
            <a:chExt cx="2403772" cy="2376264"/>
          </a:xfrm>
        </p:grpSpPr>
        <p:pic>
          <p:nvPicPr>
            <p:cNvPr id="1026" name="Picture 2" descr="C:\Users\lenovo\Desktop\48E plaqu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2044" y="2204864"/>
              <a:ext cx="2403772" cy="2376264"/>
            </a:xfrm>
            <a:prstGeom prst="rect">
              <a:avLst/>
            </a:prstGeom>
            <a:noFill/>
            <a:ln w="28575">
              <a:solidFill>
                <a:srgbClr val="044E68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299591" y="3140968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dirty="0" smtClean="0"/>
                <a:t>FO48E</a:t>
              </a:r>
              <a:endParaRPr lang="en-IN" sz="1400" dirty="0"/>
            </a:p>
          </p:txBody>
        </p:sp>
      </p:grpSp>
      <p:pic>
        <p:nvPicPr>
          <p:cNvPr id="4" name="Picture 2" descr="C:\Users\lenovo\Desktop\scan0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 l="3253" t="3150" r="2421" b="49601"/>
          <a:stretch>
            <a:fillRect/>
          </a:stretch>
        </p:blipFill>
        <p:spPr bwMode="auto">
          <a:xfrm>
            <a:off x="539552" y="1556792"/>
            <a:ext cx="2297055" cy="2376264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  <p:grpSp>
        <p:nvGrpSpPr>
          <p:cNvPr id="3" name="Group 10"/>
          <p:cNvGrpSpPr/>
          <p:nvPr/>
        </p:nvGrpSpPr>
        <p:grpSpPr>
          <a:xfrm>
            <a:off x="3563888" y="1556792"/>
            <a:ext cx="2297055" cy="2725271"/>
            <a:chOff x="323528" y="2204864"/>
            <a:chExt cx="2297055" cy="2725271"/>
          </a:xfrm>
        </p:grpSpPr>
        <p:pic>
          <p:nvPicPr>
            <p:cNvPr id="7" name="Picture 2" descr="C:\Users\lenovo\Desktop\scan0001.jpg"/>
            <p:cNvPicPr>
              <a:picLocks noChangeAspect="1" noChangeArrowheads="1"/>
            </p:cNvPicPr>
            <p:nvPr/>
          </p:nvPicPr>
          <p:blipFill>
            <a:blip r:embed="rId4" cstate="print"/>
            <a:srcRect l="3253" t="50400" r="2421" b="2351"/>
            <a:stretch>
              <a:fillRect/>
            </a:stretch>
          </p:blipFill>
          <p:spPr bwMode="auto">
            <a:xfrm>
              <a:off x="323528" y="2204864"/>
              <a:ext cx="2297055" cy="2376264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52764" y="4653136"/>
              <a:ext cx="21030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/>
                <a:t>Clear plaques of 1-2mm </a:t>
              </a:r>
              <a:r>
                <a:rPr lang="en-IN" sz="1200" dirty="0" err="1" smtClean="0"/>
                <a:t>dia</a:t>
              </a:r>
              <a:endParaRPr lang="en-IN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7544" y="4005064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 smtClean="0"/>
              <a:t>Clear plaques with rough margins, </a:t>
            </a:r>
          </a:p>
          <a:p>
            <a:pPr algn="ctr"/>
            <a:r>
              <a:rPr lang="en-IN" sz="1200" dirty="0" smtClean="0"/>
              <a:t>with a halo zone, 3-4mm </a:t>
            </a:r>
            <a:r>
              <a:rPr lang="en-IN" sz="1200" dirty="0" err="1" smtClean="0"/>
              <a:t>dia</a:t>
            </a:r>
            <a:endParaRPr lang="en-IN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465975" y="4005064"/>
            <a:ext cx="2366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 smtClean="0"/>
              <a:t>Clear plaques with a halo zone, </a:t>
            </a:r>
          </a:p>
          <a:p>
            <a:pPr algn="ctr"/>
            <a:r>
              <a:rPr lang="en-IN" sz="1200" dirty="0" smtClean="0"/>
              <a:t>5-6mm </a:t>
            </a:r>
            <a:r>
              <a:rPr lang="en-IN" sz="1200" dirty="0" err="1" smtClean="0"/>
              <a:t>dia</a:t>
            </a:r>
            <a:endParaRPr lang="en-IN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24699" y="458112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 smtClean="0"/>
              <a:t>Bacillus </a:t>
            </a:r>
            <a:r>
              <a:rPr lang="en-IN" i="1" dirty="0" err="1" smtClean="0"/>
              <a:t>pumilus</a:t>
            </a:r>
            <a:endParaRPr lang="en-IN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4293096"/>
            <a:ext cx="2852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 smtClean="0"/>
              <a:t/>
            </a:r>
            <a:br>
              <a:rPr lang="en-IN" i="1" dirty="0" smtClean="0"/>
            </a:br>
            <a:r>
              <a:rPr lang="en-IN" i="1" dirty="0" smtClean="0"/>
              <a:t>Pseudomonas </a:t>
            </a:r>
            <a:r>
              <a:rPr lang="en-IN" i="1" dirty="0" err="1" smtClean="0"/>
              <a:t>mendocina</a:t>
            </a:r>
            <a:endParaRPr lang="en-IN" i="1" dirty="0" smtClean="0"/>
          </a:p>
          <a:p>
            <a:endParaRPr lang="en-IN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458112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Paenibacillus</a:t>
            </a:r>
            <a:r>
              <a:rPr lang="en-IN" dirty="0" smtClean="0"/>
              <a:t> sp.</a:t>
            </a:r>
            <a:endParaRPr lang="en-IN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EF661-8FEC-49BC-A130-BC5DE29C9222}" type="datetime1">
              <a:rPr lang="en-IN" smtClean="0"/>
              <a:t>9/16/2014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914400" y="-214338"/>
            <a:ext cx="7772400" cy="1143001"/>
          </a:xfrm>
        </p:spPr>
        <p:txBody>
          <a:bodyPr/>
          <a:lstStyle/>
          <a:p>
            <a:pPr algn="ctr"/>
            <a:r>
              <a:rPr lang="en-IN" sz="2800" dirty="0" err="1" smtClean="0"/>
              <a:t>Phages</a:t>
            </a:r>
            <a:r>
              <a:rPr lang="en-IN" sz="2800" dirty="0" smtClean="0"/>
              <a:t> isolated-Plaque characteristics</a:t>
            </a:r>
          </a:p>
        </p:txBody>
      </p:sp>
      <p:graphicFrame>
        <p:nvGraphicFramePr>
          <p:cNvPr id="24672" name="Group 96"/>
          <p:cNvGraphicFramePr>
            <a:graphicFrameLocks noGrp="1"/>
          </p:cNvGraphicFramePr>
          <p:nvPr>
            <p:ph sz="quarter" idx="1"/>
          </p:nvPr>
        </p:nvGraphicFramePr>
        <p:xfrm>
          <a:off x="760413" y="1000108"/>
          <a:ext cx="7772400" cy="4861244"/>
        </p:xfrm>
        <a:graphic>
          <a:graphicData uri="http://schemas.openxmlformats.org/drawingml/2006/table">
            <a:tbl>
              <a:tblPr/>
              <a:tblGrid>
                <a:gridCol w="1943100"/>
                <a:gridCol w="993775"/>
                <a:gridCol w="936625"/>
                <a:gridCol w="3898900"/>
              </a:tblGrid>
              <a:tr h="3667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Bacteria- lab 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Source of phage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Plaque characteristics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7146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Size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Eq37-2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Sewage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Very clear with smooth margins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Eq16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Soil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&lt;1mm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Very clear in middle with hazy margin, circular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Eq53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Soil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1-2mm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Clear with hazy margins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Eq73-2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Soil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&lt;1mm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Very clear with smooth margins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C1/Fo38A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Soil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1-2mm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Irregular shape, clear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C2/ Fo38B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Soil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Clear plaques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Eq12B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Soil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Clear with smooth margins, circular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Fo37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Soil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&lt;1mm,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Very small clear plaques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Fo23c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Sewage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1-2mm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Turbid plaques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Fo34c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Soil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2-3mm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Clear plaques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Fo32B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Soil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2-3mm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Clear plaques with a zone of halo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Fo32B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Soil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2-3mm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Clear plaques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Fo32c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Soil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2-3mm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Clear plaques with hazy margins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Fo35B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Soil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2-3mm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Clear plaques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Fo33A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Soil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6mm,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Turbid plaques with a clear central zone of 1-2mm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sp>
        <p:nvSpPr>
          <p:cNvPr id="24670" name="TextBox 3"/>
          <p:cNvSpPr txBox="1">
            <a:spLocks noChangeArrowheads="1"/>
          </p:cNvSpPr>
          <p:nvPr/>
        </p:nvSpPr>
        <p:spPr bwMode="auto">
          <a:xfrm>
            <a:off x="2195513" y="5857892"/>
            <a:ext cx="5178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dirty="0">
                <a:latin typeface="Georgia" pitchFamily="18" charset="0"/>
              </a:rPr>
              <a:t>The phage stocks have been preserved at </a:t>
            </a:r>
            <a:r>
              <a:rPr lang="en-IN" dirty="0" smtClean="0">
                <a:latin typeface="Georgia" pitchFamily="18" charset="0"/>
              </a:rPr>
              <a:t>-80°C </a:t>
            </a:r>
            <a:endParaRPr lang="en-IN" dirty="0">
              <a:latin typeface="Georgia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40E188-9F68-476F-85D9-C4E96AB762D7}" type="datetime1">
              <a:rPr lang="en-IN" smtClean="0"/>
              <a:t>9/16/2014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4BD6A-366E-42CD-974D-1D85EF5663A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1368152" cy="504056"/>
          </a:xfrm>
        </p:spPr>
        <p:txBody>
          <a:bodyPr/>
          <a:lstStyle/>
          <a:p>
            <a:r>
              <a:rPr lang="en-IN" sz="2400" b="1" dirty="0" smtClean="0"/>
              <a:t>Eq37-2</a:t>
            </a:r>
            <a:endParaRPr lang="en-IN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5496" y="4581128"/>
            <a:ext cx="3749040" cy="1944216"/>
          </a:xfrm>
        </p:spPr>
        <p:txBody>
          <a:bodyPr/>
          <a:lstStyle/>
          <a:p>
            <a:r>
              <a:rPr lang="en-IN" sz="1200" dirty="0" err="1" smtClean="0"/>
              <a:t>Capsid</a:t>
            </a:r>
            <a:r>
              <a:rPr lang="en-IN" sz="1200" dirty="0" smtClean="0"/>
              <a:t> dia:88nm</a:t>
            </a:r>
          </a:p>
          <a:p>
            <a:r>
              <a:rPr lang="en-IN" sz="1200" dirty="0" smtClean="0"/>
              <a:t>Tail length: 5nm</a:t>
            </a:r>
          </a:p>
          <a:p>
            <a:r>
              <a:rPr lang="en-IN" sz="1200" dirty="0" smtClean="0"/>
              <a:t>Base plate width: 45nm</a:t>
            </a:r>
          </a:p>
          <a:p>
            <a:r>
              <a:rPr lang="en-IN" sz="1200" dirty="0" smtClean="0"/>
              <a:t>Tail width: 8nm</a:t>
            </a:r>
          </a:p>
          <a:p>
            <a:r>
              <a:rPr lang="en-IN" sz="1200" dirty="0" err="1" smtClean="0"/>
              <a:t>Podoviridae</a:t>
            </a:r>
            <a:endParaRPr lang="en-IN" sz="1200" dirty="0" smtClean="0"/>
          </a:p>
          <a:p>
            <a:pPr>
              <a:buNone/>
            </a:pPr>
            <a:endParaRPr lang="en-IN" sz="1200" dirty="0"/>
          </a:p>
        </p:txBody>
      </p:sp>
      <p:pic>
        <p:nvPicPr>
          <p:cNvPr id="1027" name="Picture 3" descr="G:\project- bacteriophage\Results\HSADL-TEM\09 01\JEM1400Image_20140624_1712_3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952328" cy="2952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1824823" y="260648"/>
            <a:ext cx="5466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Electron Microscopy</a:t>
            </a:r>
            <a:endParaRPr lang="en-IN" sz="4400" b="1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quarter" idx="2"/>
          </p:nvPr>
        </p:nvSpPr>
        <p:spPr>
          <a:xfrm>
            <a:off x="3131840" y="4617640"/>
            <a:ext cx="3024336" cy="2195736"/>
          </a:xfrm>
        </p:spPr>
        <p:txBody>
          <a:bodyPr>
            <a:noAutofit/>
          </a:bodyPr>
          <a:lstStyle/>
          <a:p>
            <a:pPr algn="just"/>
            <a:r>
              <a:rPr lang="en-IN" sz="1200" dirty="0" err="1" smtClean="0"/>
              <a:t>Capsid</a:t>
            </a:r>
            <a:r>
              <a:rPr lang="en-IN" sz="1200" dirty="0" smtClean="0"/>
              <a:t> </a:t>
            </a:r>
            <a:r>
              <a:rPr lang="en-IN" sz="1200" dirty="0" err="1" smtClean="0"/>
              <a:t>dia</a:t>
            </a:r>
            <a:r>
              <a:rPr lang="en-IN" sz="1200" dirty="0" smtClean="0"/>
              <a:t>: 78 nm</a:t>
            </a:r>
          </a:p>
          <a:p>
            <a:pPr algn="just"/>
            <a:r>
              <a:rPr lang="en-IN" sz="1200" dirty="0" smtClean="0"/>
              <a:t>Tail length: 308 nm</a:t>
            </a:r>
          </a:p>
          <a:p>
            <a:pPr algn="just"/>
            <a:r>
              <a:rPr lang="en-IN" sz="1200" dirty="0" smtClean="0"/>
              <a:t>Tail width: 16 nm</a:t>
            </a:r>
          </a:p>
          <a:p>
            <a:pPr algn="just"/>
            <a:r>
              <a:rPr lang="en-IN" sz="1200" dirty="0" smtClean="0"/>
              <a:t>Base Plate width: 24nm</a:t>
            </a:r>
          </a:p>
          <a:p>
            <a:pPr algn="just"/>
            <a:r>
              <a:rPr lang="en-IN" sz="1200" dirty="0" smtClean="0"/>
              <a:t>Base Plate Length:36 nm</a:t>
            </a:r>
          </a:p>
          <a:p>
            <a:pPr algn="just"/>
            <a:r>
              <a:rPr lang="en-IN" sz="1200" dirty="0" err="1" smtClean="0"/>
              <a:t>Siphoviridae</a:t>
            </a:r>
            <a:endParaRPr lang="en-IN" sz="1200" dirty="0" smtClean="0"/>
          </a:p>
          <a:p>
            <a:pPr algn="just">
              <a:buNone/>
            </a:pPr>
            <a:endParaRPr lang="en-IN" sz="1200" dirty="0"/>
          </a:p>
        </p:txBody>
      </p:sp>
      <p:pic>
        <p:nvPicPr>
          <p:cNvPr id="40" name="Picture 3" descr="G:\project- bacteriophage\Results\HSADL-TEM\09 04\JEM1400Image_20140624_1616_39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628800"/>
            <a:ext cx="2952328" cy="2952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42" name="Title 1"/>
          <p:cNvSpPr txBox="1">
            <a:spLocks/>
          </p:cNvSpPr>
          <p:nvPr/>
        </p:nvSpPr>
        <p:spPr bwMode="auto">
          <a:xfrm>
            <a:off x="3851920" y="1124744"/>
            <a:ext cx="13681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FO34c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" name="Picture 2" descr="G:\project- bacteriophage\Results\HSADL-TEM\09 08\JEM1400Image_20140623_1630_19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 r="3987"/>
          <a:stretch>
            <a:fillRect/>
          </a:stretch>
        </p:blipFill>
        <p:spPr bwMode="auto">
          <a:xfrm>
            <a:off x="6228184" y="1628800"/>
            <a:ext cx="2808312" cy="2952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44" name="Content Placeholder 3"/>
          <p:cNvSpPr txBox="1">
            <a:spLocks/>
          </p:cNvSpPr>
          <p:nvPr/>
        </p:nvSpPr>
        <p:spPr bwMode="auto">
          <a:xfrm>
            <a:off x="6151552" y="4581128"/>
            <a:ext cx="374904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I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Capsid</a:t>
            </a: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</a:t>
            </a: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86nm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Tail length:  100nm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Tail width:  20nm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 Plate width: 33nm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 Plate Length: 17nm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I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Myoviridae</a:t>
            </a:r>
            <a:endParaRPr kumimoji="0" lang="en-IN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7164288" y="1124744"/>
            <a:ext cx="13681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Eq16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56C67-9C9B-4895-8C4E-1FD7716907BD}" type="datetime1">
              <a:rPr lang="en-IN" smtClean="0"/>
              <a:t>9/16/2014</a:t>
            </a:fld>
            <a:endParaRPr lang="en-IN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VTCC, National Research Centre on Equines</a:t>
            </a:r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F92FC-AF4A-4831-83BE-C297A8F336FE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8562</TotalTime>
  <Words>1011</Words>
  <Application>Microsoft Office PowerPoint</Application>
  <PresentationFormat>On-screen Show (4:3)</PresentationFormat>
  <Paragraphs>342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Isolation and characterization of lytic bacteriophages against bacteria of veterinary importance</vt:lpstr>
      <vt:lpstr>Phages have been preserved worldwide</vt:lpstr>
      <vt:lpstr>Objectives </vt:lpstr>
      <vt:lpstr>Slide 4</vt:lpstr>
      <vt:lpstr>Bacterial host against which bacteriophages isolated</vt:lpstr>
      <vt:lpstr>Plaque characteristics</vt:lpstr>
      <vt:lpstr>Slide 7</vt:lpstr>
      <vt:lpstr>Phages isolated-Plaque characteristics</vt:lpstr>
      <vt:lpstr>Eq37-2</vt:lpstr>
      <vt:lpstr>Slide 10</vt:lpstr>
      <vt:lpstr>FO23c-Aeromonas hydrophila</vt:lpstr>
      <vt:lpstr>Slide 12</vt:lpstr>
      <vt:lpstr> Protein profile of phage isolates</vt:lpstr>
      <vt:lpstr>Slide 14</vt:lpstr>
      <vt:lpstr>Slide 15</vt:lpstr>
      <vt:lpstr>Phage DNA</vt:lpstr>
      <vt:lpstr>Phage identification by PCR  (gp23 gene)</vt:lpstr>
      <vt:lpstr>Phylogenetic analysis</vt:lpstr>
      <vt:lpstr>Slide 19</vt:lpstr>
      <vt:lpstr>Slide 20</vt:lpstr>
      <vt:lpstr>Slide 21</vt:lpstr>
      <vt:lpstr>Aeromonas hydrophila phage</vt:lpstr>
      <vt:lpstr>Biological activity against diarrhoeal isolates of E. coli analysed by Spot Test</vt:lpstr>
      <vt:lpstr>Conclusions</vt:lpstr>
      <vt:lpstr>Thankyou…………….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anand</cp:lastModifiedBy>
  <cp:revision>713</cp:revision>
  <dcterms:created xsi:type="dcterms:W3CDTF">2013-05-07T11:09:41Z</dcterms:created>
  <dcterms:modified xsi:type="dcterms:W3CDTF">2014-09-16T02:25:20Z</dcterms:modified>
</cp:coreProperties>
</file>