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sldIdLst>
    <p:sldId id="289" r:id="rId2"/>
    <p:sldId id="285" r:id="rId3"/>
    <p:sldId id="256" r:id="rId4"/>
    <p:sldId id="299" r:id="rId5"/>
    <p:sldId id="305" r:id="rId6"/>
    <p:sldId id="287" r:id="rId7"/>
    <p:sldId id="270" r:id="rId8"/>
    <p:sldId id="257" r:id="rId9"/>
    <p:sldId id="258" r:id="rId10"/>
    <p:sldId id="262" r:id="rId11"/>
    <p:sldId id="260" r:id="rId12"/>
    <p:sldId id="261" r:id="rId13"/>
    <p:sldId id="263" r:id="rId14"/>
    <p:sldId id="259" r:id="rId15"/>
    <p:sldId id="264" r:id="rId16"/>
    <p:sldId id="293" r:id="rId17"/>
    <p:sldId id="294" r:id="rId18"/>
    <p:sldId id="295" r:id="rId19"/>
    <p:sldId id="296" r:id="rId20"/>
    <p:sldId id="297" r:id="rId21"/>
    <p:sldId id="298" r:id="rId22"/>
    <p:sldId id="269" r:id="rId23"/>
    <p:sldId id="300" r:id="rId24"/>
    <p:sldId id="313" r:id="rId25"/>
    <p:sldId id="307" r:id="rId26"/>
    <p:sldId id="308" r:id="rId27"/>
    <p:sldId id="301" r:id="rId28"/>
    <p:sldId id="314" r:id="rId29"/>
    <p:sldId id="309" r:id="rId30"/>
    <p:sldId id="310" r:id="rId31"/>
    <p:sldId id="303" r:id="rId32"/>
    <p:sldId id="315" r:id="rId33"/>
    <p:sldId id="311" r:id="rId34"/>
    <p:sldId id="312" r:id="rId35"/>
    <p:sldId id="279" r:id="rId36"/>
    <p:sldId id="280"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21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74" autoAdjust="0"/>
    <p:restoredTop sz="94607" autoAdjust="0"/>
  </p:normalViewPr>
  <p:slideViewPr>
    <p:cSldViewPr>
      <p:cViewPr>
        <p:scale>
          <a:sx n="50" d="100"/>
          <a:sy n="50" d="100"/>
        </p:scale>
        <p:origin x="-1872" y="-504"/>
      </p:cViewPr>
      <p:guideLst>
        <p:guide orient="horz" pos="2160"/>
        <p:guide pos="2880"/>
      </p:guideLst>
    </p:cSldViewPr>
  </p:slideViewPr>
  <p:outlineViewPr>
    <p:cViewPr>
      <p:scale>
        <a:sx n="33" d="100"/>
        <a:sy n="33" d="100"/>
      </p:scale>
      <p:origin x="0" y="871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kumar1982\Desktop\dfd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umar1982\Desktop\Book1.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a:lstStyle/>
          <a:p>
            <a:pPr>
              <a:defRPr lang="en-US">
                <a:latin typeface="Times New Roman" pitchFamily="18" charset="0"/>
                <a:cs typeface="Times New Roman" pitchFamily="18" charset="0"/>
              </a:defRPr>
            </a:pPr>
            <a:r>
              <a:rPr lang="en-US">
                <a:latin typeface="Times New Roman" pitchFamily="18" charset="0"/>
                <a:cs typeface="Times New Roman" pitchFamily="18" charset="0"/>
              </a:rPr>
              <a:t>Total Phenolic</a:t>
            </a:r>
            <a:r>
              <a:rPr lang="en-US" baseline="0">
                <a:latin typeface="Times New Roman" pitchFamily="18" charset="0"/>
                <a:cs typeface="Times New Roman" pitchFamily="18" charset="0"/>
              </a:rPr>
              <a:t> Content</a:t>
            </a:r>
            <a:endParaRPr lang="en-US">
              <a:latin typeface="Times New Roman" pitchFamily="18" charset="0"/>
              <a:cs typeface="Times New Roman" pitchFamily="18" charset="0"/>
            </a:endParaRPr>
          </a:p>
        </c:rich>
      </c:tx>
    </c:title>
    <c:plotArea>
      <c:layout>
        <c:manualLayout>
          <c:layoutTarget val="inner"/>
          <c:xMode val="edge"/>
          <c:yMode val="edge"/>
          <c:x val="0.12387373453318344"/>
          <c:y val="0.11589769747301001"/>
          <c:w val="0.59812324966916852"/>
          <c:h val="0.66025271334326463"/>
        </c:manualLayout>
      </c:layout>
      <c:barChart>
        <c:barDir val="col"/>
        <c:grouping val="clustered"/>
        <c:ser>
          <c:idx val="0"/>
          <c:order val="0"/>
          <c:tx>
            <c:strRef>
              <c:f>Sheet1!$B$1</c:f>
              <c:strCache>
                <c:ptCount val="1"/>
                <c:pt idx="0">
                  <c:v>1st Generation</c:v>
                </c:pt>
              </c:strCache>
            </c:strRef>
          </c:tx>
          <c:cat>
            <c:strRef>
              <c:f>Sheet1!$A$2:$A$6</c:f>
              <c:strCache>
                <c:ptCount val="5"/>
                <c:pt idx="0">
                  <c:v>control</c:v>
                </c:pt>
                <c:pt idx="1">
                  <c:v>Cd</c:v>
                </c:pt>
                <c:pt idx="2">
                  <c:v>Ni</c:v>
                </c:pt>
                <c:pt idx="3">
                  <c:v>As</c:v>
                </c:pt>
                <c:pt idx="4">
                  <c:v>Pb</c:v>
                </c:pt>
              </c:strCache>
            </c:strRef>
          </c:cat>
          <c:val>
            <c:numRef>
              <c:f>Sheet1!$B$2:$B$6</c:f>
              <c:numCache>
                <c:formatCode>General</c:formatCode>
                <c:ptCount val="5"/>
                <c:pt idx="0">
                  <c:v>18.989999999999945</c:v>
                </c:pt>
                <c:pt idx="1">
                  <c:v>28.55</c:v>
                </c:pt>
                <c:pt idx="2">
                  <c:v>43</c:v>
                </c:pt>
                <c:pt idx="3">
                  <c:v>42.3</c:v>
                </c:pt>
                <c:pt idx="4">
                  <c:v>41.2</c:v>
                </c:pt>
              </c:numCache>
            </c:numRef>
          </c:val>
        </c:ser>
        <c:ser>
          <c:idx val="1"/>
          <c:order val="1"/>
          <c:tx>
            <c:strRef>
              <c:f>Sheet1!$C$1</c:f>
              <c:strCache>
                <c:ptCount val="1"/>
                <c:pt idx="0">
                  <c:v>2nd Generation</c:v>
                </c:pt>
              </c:strCache>
            </c:strRef>
          </c:tx>
          <c:cat>
            <c:strRef>
              <c:f>Sheet1!$A$2:$A$6</c:f>
              <c:strCache>
                <c:ptCount val="5"/>
                <c:pt idx="0">
                  <c:v>control</c:v>
                </c:pt>
                <c:pt idx="1">
                  <c:v>Cd</c:v>
                </c:pt>
                <c:pt idx="2">
                  <c:v>Ni</c:v>
                </c:pt>
                <c:pt idx="3">
                  <c:v>As</c:v>
                </c:pt>
                <c:pt idx="4">
                  <c:v>Pb</c:v>
                </c:pt>
              </c:strCache>
            </c:strRef>
          </c:cat>
          <c:val>
            <c:numRef>
              <c:f>Sheet1!$C$2:$C$6</c:f>
              <c:numCache>
                <c:formatCode>General</c:formatCode>
                <c:ptCount val="5"/>
                <c:pt idx="0">
                  <c:v>9.99</c:v>
                </c:pt>
                <c:pt idx="1">
                  <c:v>15.84</c:v>
                </c:pt>
                <c:pt idx="2">
                  <c:v>27.9</c:v>
                </c:pt>
                <c:pt idx="3">
                  <c:v>36.090000000000003</c:v>
                </c:pt>
                <c:pt idx="4">
                  <c:v>30.1</c:v>
                </c:pt>
              </c:numCache>
            </c:numRef>
          </c:val>
        </c:ser>
        <c:axId val="95798016"/>
        <c:axId val="95799936"/>
      </c:barChart>
      <c:catAx>
        <c:axId val="95798016"/>
        <c:scaling>
          <c:orientation val="minMax"/>
        </c:scaling>
        <c:axPos val="b"/>
        <c:title>
          <c:tx>
            <c:rich>
              <a:bodyPr/>
              <a:lstStyle/>
              <a:p>
                <a:pPr>
                  <a:defRPr lang="en-US" sz="1400"/>
                </a:pPr>
                <a:r>
                  <a:rPr lang="en-US" sz="1400" dirty="0" smtClean="0"/>
                  <a:t>Heavy</a:t>
                </a:r>
                <a:r>
                  <a:rPr lang="en-US" sz="1400" baseline="0" dirty="0" smtClean="0"/>
                  <a:t> metal treatment</a:t>
                </a:r>
                <a:endParaRPr lang="en-US" sz="1400" dirty="0"/>
              </a:p>
            </c:rich>
          </c:tx>
          <c:layout>
            <c:manualLayout>
              <c:xMode val="edge"/>
              <c:yMode val="edge"/>
              <c:x val="0.26561288732108523"/>
              <c:y val="0.87118540870653494"/>
            </c:manualLayout>
          </c:layout>
        </c:title>
        <c:numFmt formatCode="General" sourceLinked="1"/>
        <c:tickLblPos val="nextTo"/>
        <c:txPr>
          <a:bodyPr/>
          <a:lstStyle/>
          <a:p>
            <a:pPr>
              <a:defRPr lang="en-US"/>
            </a:pPr>
            <a:endParaRPr lang="en-US"/>
          </a:p>
        </c:txPr>
        <c:crossAx val="95799936"/>
        <c:crosses val="autoZero"/>
        <c:auto val="1"/>
        <c:lblAlgn val="ctr"/>
        <c:lblOffset val="100"/>
      </c:catAx>
      <c:valAx>
        <c:axId val="95799936"/>
        <c:scaling>
          <c:orientation val="minMax"/>
        </c:scaling>
        <c:axPos val="l"/>
        <c:majorGridlines/>
        <c:title>
          <c:tx>
            <c:rich>
              <a:bodyPr rot="0" vert="wordArtVert"/>
              <a:lstStyle/>
              <a:p>
                <a:pPr algn="ctr">
                  <a:defRPr lang="en-US" sz="1000" b="0" i="0" u="none" strike="noStrike" baseline="0">
                    <a:solidFill>
                      <a:srgbClr val="000000"/>
                    </a:solidFill>
                    <a:latin typeface="Calibri"/>
                    <a:ea typeface="Calibri"/>
                    <a:cs typeface="Calibri"/>
                  </a:defRPr>
                </a:pPr>
                <a:r>
                  <a:rPr lang="en-US" sz="1000" b="0" dirty="0"/>
                  <a:t>TPC mg/g</a:t>
                </a:r>
              </a:p>
            </c:rich>
          </c:tx>
          <c:layout>
            <c:manualLayout>
              <c:xMode val="edge"/>
              <c:yMode val="edge"/>
              <c:x val="1.7232118901397659E-2"/>
              <c:y val="0.15955126110323833"/>
            </c:manualLayout>
          </c:layout>
        </c:title>
        <c:numFmt formatCode="General" sourceLinked="1"/>
        <c:tickLblPos val="nextTo"/>
        <c:txPr>
          <a:bodyPr/>
          <a:lstStyle/>
          <a:p>
            <a:pPr>
              <a:defRPr lang="en-US"/>
            </a:pPr>
            <a:endParaRPr lang="en-US"/>
          </a:p>
        </c:txPr>
        <c:crossAx val="95798016"/>
        <c:crosses val="autoZero"/>
        <c:crossBetween val="between"/>
      </c:valAx>
    </c:plotArea>
    <c:legend>
      <c:legendPos val="r"/>
      <c:legendEntry>
        <c:idx val="0"/>
        <c:txPr>
          <a:bodyPr/>
          <a:lstStyle/>
          <a:p>
            <a:pPr>
              <a:defRPr sz="900">
                <a:latin typeface="+mj-lt"/>
              </a:defRPr>
            </a:pPr>
            <a:endParaRPr lang="en-US"/>
          </a:p>
        </c:txPr>
      </c:legendEntry>
      <c:legendEntry>
        <c:idx val="1"/>
        <c:txPr>
          <a:bodyPr/>
          <a:lstStyle/>
          <a:p>
            <a:pPr>
              <a:defRPr sz="900">
                <a:latin typeface="+mj-lt"/>
              </a:defRPr>
            </a:pPr>
            <a:endParaRPr lang="en-US"/>
          </a:p>
        </c:txPr>
      </c:legendEntry>
      <c:layout>
        <c:manualLayout>
          <c:xMode val="edge"/>
          <c:yMode val="edge"/>
          <c:x val="0.74635381514810695"/>
          <c:y val="0.34050928339776354"/>
          <c:w val="0.24622469066366703"/>
          <c:h val="0.24601150817686301"/>
        </c:manualLayout>
      </c:layout>
      <c:txPr>
        <a:bodyPr/>
        <a:lstStyle/>
        <a:p>
          <a:pPr>
            <a:defRPr lang="en-US"/>
          </a:pPr>
          <a:endParaRPr lang="en-US"/>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a:t>Superoxide</a:t>
            </a:r>
            <a:r>
              <a:rPr lang="en-US" baseline="0"/>
              <a:t> scavenging activity</a:t>
            </a:r>
            <a:endParaRPr lang="en-US"/>
          </a:p>
        </c:rich>
      </c:tx>
    </c:title>
    <c:plotArea>
      <c:layout/>
      <c:barChart>
        <c:barDir val="col"/>
        <c:grouping val="clustered"/>
        <c:ser>
          <c:idx val="0"/>
          <c:order val="0"/>
          <c:tx>
            <c:strRef>
              <c:f>Sheet1!$B$1</c:f>
              <c:strCache>
                <c:ptCount val="1"/>
                <c:pt idx="0">
                  <c:v>1st generation</c:v>
                </c:pt>
              </c:strCache>
            </c:strRef>
          </c:tx>
          <c:cat>
            <c:strRef>
              <c:f>Sheet1!$A$2:$A$5</c:f>
              <c:strCache>
                <c:ptCount val="4"/>
                <c:pt idx="0">
                  <c:v>Cd</c:v>
                </c:pt>
                <c:pt idx="1">
                  <c:v>Ni</c:v>
                </c:pt>
                <c:pt idx="2">
                  <c:v>As</c:v>
                </c:pt>
                <c:pt idx="3">
                  <c:v>Pb</c:v>
                </c:pt>
              </c:strCache>
            </c:strRef>
          </c:cat>
          <c:val>
            <c:numRef>
              <c:f>Sheet1!$B$2:$B$5</c:f>
              <c:numCache>
                <c:formatCode>General</c:formatCode>
                <c:ptCount val="4"/>
                <c:pt idx="0">
                  <c:v>68.16</c:v>
                </c:pt>
                <c:pt idx="1">
                  <c:v>9.26</c:v>
                </c:pt>
                <c:pt idx="2">
                  <c:v>10.1</c:v>
                </c:pt>
                <c:pt idx="3">
                  <c:v>19.5</c:v>
                </c:pt>
              </c:numCache>
            </c:numRef>
          </c:val>
        </c:ser>
        <c:ser>
          <c:idx val="1"/>
          <c:order val="1"/>
          <c:tx>
            <c:strRef>
              <c:f>Sheet1!$C$1</c:f>
              <c:strCache>
                <c:ptCount val="1"/>
                <c:pt idx="0">
                  <c:v>2nd generation</c:v>
                </c:pt>
              </c:strCache>
            </c:strRef>
          </c:tx>
          <c:cat>
            <c:strRef>
              <c:f>Sheet1!$A$2:$A$5</c:f>
              <c:strCache>
                <c:ptCount val="4"/>
                <c:pt idx="0">
                  <c:v>Cd</c:v>
                </c:pt>
                <c:pt idx="1">
                  <c:v>Ni</c:v>
                </c:pt>
                <c:pt idx="2">
                  <c:v>As</c:v>
                </c:pt>
                <c:pt idx="3">
                  <c:v>Pb</c:v>
                </c:pt>
              </c:strCache>
            </c:strRef>
          </c:cat>
          <c:val>
            <c:numRef>
              <c:f>Sheet1!$C$2:$C$5</c:f>
              <c:numCache>
                <c:formatCode>General</c:formatCode>
                <c:ptCount val="4"/>
                <c:pt idx="0">
                  <c:v>96.6</c:v>
                </c:pt>
                <c:pt idx="1">
                  <c:v>13.17</c:v>
                </c:pt>
                <c:pt idx="2">
                  <c:v>14.3</c:v>
                </c:pt>
                <c:pt idx="3">
                  <c:v>27.6</c:v>
                </c:pt>
              </c:numCache>
            </c:numRef>
          </c:val>
        </c:ser>
        <c:axId val="97613312"/>
        <c:axId val="97615232"/>
      </c:barChart>
      <c:catAx>
        <c:axId val="97613312"/>
        <c:scaling>
          <c:orientation val="minMax"/>
        </c:scaling>
        <c:axPos val="b"/>
        <c:title>
          <c:tx>
            <c:rich>
              <a:bodyPr/>
              <a:lstStyle/>
              <a:p>
                <a:pPr>
                  <a:defRPr lang="en-US" b="0">
                    <a:latin typeface="+mj-lt"/>
                  </a:defRPr>
                </a:pPr>
                <a:r>
                  <a:rPr lang="en-US" b="0">
                    <a:latin typeface="+mj-lt"/>
                  </a:rPr>
                  <a:t>Effect of heavy metal</a:t>
                </a:r>
              </a:p>
            </c:rich>
          </c:tx>
        </c:title>
        <c:tickLblPos val="nextTo"/>
        <c:txPr>
          <a:bodyPr/>
          <a:lstStyle/>
          <a:p>
            <a:pPr>
              <a:defRPr lang="en-US"/>
            </a:pPr>
            <a:endParaRPr lang="en-US"/>
          </a:p>
        </c:txPr>
        <c:crossAx val="97615232"/>
        <c:crosses val="autoZero"/>
        <c:auto val="1"/>
        <c:lblAlgn val="ctr"/>
        <c:lblOffset val="100"/>
      </c:catAx>
      <c:valAx>
        <c:axId val="97615232"/>
        <c:scaling>
          <c:orientation val="minMax"/>
        </c:scaling>
        <c:axPos val="l"/>
        <c:majorGridlines/>
        <c:title>
          <c:tx>
            <c:rich>
              <a:bodyPr rot="0" vert="horz"/>
              <a:lstStyle/>
              <a:p>
                <a:pPr>
                  <a:defRPr lang="en-US" b="0">
                    <a:latin typeface="+mj-lt"/>
                  </a:defRPr>
                </a:pPr>
                <a:r>
                  <a:rPr lang="en-US" b="0">
                    <a:latin typeface="+mj-lt"/>
                  </a:rPr>
                  <a:t>% change over the control</a:t>
                </a:r>
              </a:p>
            </c:rich>
          </c:tx>
        </c:title>
        <c:numFmt formatCode="General" sourceLinked="1"/>
        <c:tickLblPos val="nextTo"/>
        <c:txPr>
          <a:bodyPr/>
          <a:lstStyle/>
          <a:p>
            <a:pPr>
              <a:defRPr lang="en-US"/>
            </a:pPr>
            <a:endParaRPr lang="en-US"/>
          </a:p>
        </c:txPr>
        <c:crossAx val="97613312"/>
        <c:crosses val="autoZero"/>
        <c:crossBetween val="between"/>
      </c:valAx>
    </c:plotArea>
    <c:legend>
      <c:legendPos val="r"/>
      <c:txPr>
        <a:bodyPr/>
        <a:lstStyle/>
        <a:p>
          <a:pPr>
            <a:defRPr lang="en-US"/>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a:lstStyle/>
          <a:p>
            <a:pPr>
              <a:defRPr lang="en-US"/>
            </a:pPr>
            <a:r>
              <a:rPr lang="en-US">
                <a:latin typeface="Times New Roman" pitchFamily="18" charset="0"/>
                <a:cs typeface="Times New Roman" pitchFamily="18" charset="0"/>
              </a:rPr>
              <a:t>Total Flavo</a:t>
            </a:r>
            <a:r>
              <a:rPr lang="en-US" baseline="0">
                <a:latin typeface="Times New Roman" pitchFamily="18" charset="0"/>
                <a:cs typeface="Times New Roman" pitchFamily="18" charset="0"/>
              </a:rPr>
              <a:t>noids Content</a:t>
            </a:r>
            <a:endParaRPr lang="en-US">
              <a:latin typeface="Times New Roman" pitchFamily="18" charset="0"/>
              <a:cs typeface="Times New Roman" pitchFamily="18" charset="0"/>
            </a:endParaRPr>
          </a:p>
        </c:rich>
      </c:tx>
    </c:title>
    <c:plotArea>
      <c:layout>
        <c:manualLayout>
          <c:layoutTarget val="inner"/>
          <c:xMode val="edge"/>
          <c:yMode val="edge"/>
          <c:x val="0.13193361827414932"/>
          <c:y val="0.17652143642826645"/>
          <c:w val="0.68949025469038761"/>
          <c:h val="0.62588961591068892"/>
        </c:manualLayout>
      </c:layout>
      <c:barChart>
        <c:barDir val="col"/>
        <c:grouping val="clustered"/>
        <c:ser>
          <c:idx val="0"/>
          <c:order val="0"/>
          <c:tx>
            <c:strRef>
              <c:f>Sheet1!$B$1</c:f>
              <c:strCache>
                <c:ptCount val="1"/>
                <c:pt idx="0">
                  <c:v>1st Generation</c:v>
                </c:pt>
              </c:strCache>
            </c:strRef>
          </c:tx>
          <c:cat>
            <c:strRef>
              <c:f>Sheet1!$A$2:$A$6</c:f>
              <c:strCache>
                <c:ptCount val="5"/>
                <c:pt idx="0">
                  <c:v>Control</c:v>
                </c:pt>
                <c:pt idx="1">
                  <c:v>Cd</c:v>
                </c:pt>
                <c:pt idx="2">
                  <c:v>Ni</c:v>
                </c:pt>
                <c:pt idx="3">
                  <c:v>As</c:v>
                </c:pt>
                <c:pt idx="4">
                  <c:v>Pb</c:v>
                </c:pt>
              </c:strCache>
            </c:strRef>
          </c:cat>
          <c:val>
            <c:numRef>
              <c:f>Sheet1!$B$2:$B$6</c:f>
              <c:numCache>
                <c:formatCode>General</c:formatCode>
                <c:ptCount val="5"/>
                <c:pt idx="0">
                  <c:v>6.89</c:v>
                </c:pt>
                <c:pt idx="1">
                  <c:v>8.629999999999999</c:v>
                </c:pt>
                <c:pt idx="2">
                  <c:v>9.91</c:v>
                </c:pt>
                <c:pt idx="3">
                  <c:v>45.25</c:v>
                </c:pt>
                <c:pt idx="4">
                  <c:v>81.400000000000006</c:v>
                </c:pt>
              </c:numCache>
            </c:numRef>
          </c:val>
        </c:ser>
        <c:ser>
          <c:idx val="1"/>
          <c:order val="1"/>
          <c:tx>
            <c:strRef>
              <c:f>Sheet1!$C$1</c:f>
              <c:strCache>
                <c:ptCount val="1"/>
                <c:pt idx="0">
                  <c:v>2nd Generation</c:v>
                </c:pt>
              </c:strCache>
            </c:strRef>
          </c:tx>
          <c:cat>
            <c:strRef>
              <c:f>Sheet1!$A$2:$A$6</c:f>
              <c:strCache>
                <c:ptCount val="5"/>
                <c:pt idx="0">
                  <c:v>Control</c:v>
                </c:pt>
                <c:pt idx="1">
                  <c:v>Cd</c:v>
                </c:pt>
                <c:pt idx="2">
                  <c:v>Ni</c:v>
                </c:pt>
                <c:pt idx="3">
                  <c:v>As</c:v>
                </c:pt>
                <c:pt idx="4">
                  <c:v>Pb</c:v>
                </c:pt>
              </c:strCache>
            </c:strRef>
          </c:cat>
          <c:val>
            <c:numRef>
              <c:f>Sheet1!$C$2:$C$6</c:f>
              <c:numCache>
                <c:formatCode>General</c:formatCode>
                <c:ptCount val="5"/>
                <c:pt idx="0">
                  <c:v>2.79</c:v>
                </c:pt>
                <c:pt idx="1">
                  <c:v>5.07</c:v>
                </c:pt>
                <c:pt idx="2">
                  <c:v>4.9400000000000004</c:v>
                </c:pt>
                <c:pt idx="3">
                  <c:v>36.6</c:v>
                </c:pt>
                <c:pt idx="4">
                  <c:v>47.9</c:v>
                </c:pt>
              </c:numCache>
            </c:numRef>
          </c:val>
        </c:ser>
        <c:axId val="97653120"/>
        <c:axId val="97655040"/>
      </c:barChart>
      <c:catAx>
        <c:axId val="97653120"/>
        <c:scaling>
          <c:orientation val="minMax"/>
        </c:scaling>
        <c:axPos val="b"/>
        <c:title>
          <c:tx>
            <c:rich>
              <a:bodyPr/>
              <a:lstStyle/>
              <a:p>
                <a:pPr>
                  <a:defRPr lang="en-US">
                    <a:latin typeface="+mj-lt"/>
                  </a:defRPr>
                </a:pPr>
                <a:r>
                  <a:rPr lang="en-US" dirty="0" smtClean="0">
                    <a:latin typeface="+mj-lt"/>
                  </a:rPr>
                  <a:t>Heavy metal treatment</a:t>
                </a:r>
                <a:endParaRPr lang="en-US" dirty="0">
                  <a:latin typeface="+mj-lt"/>
                </a:endParaRPr>
              </a:p>
            </c:rich>
          </c:tx>
        </c:title>
        <c:numFmt formatCode="General" sourceLinked="1"/>
        <c:tickLblPos val="nextTo"/>
        <c:txPr>
          <a:bodyPr/>
          <a:lstStyle/>
          <a:p>
            <a:pPr>
              <a:defRPr lang="en-US"/>
            </a:pPr>
            <a:endParaRPr lang="en-US"/>
          </a:p>
        </c:txPr>
        <c:crossAx val="97655040"/>
        <c:crosses val="autoZero"/>
        <c:auto val="1"/>
        <c:lblAlgn val="ctr"/>
        <c:lblOffset val="100"/>
      </c:catAx>
      <c:valAx>
        <c:axId val="97655040"/>
        <c:scaling>
          <c:orientation val="minMax"/>
        </c:scaling>
        <c:axPos val="l"/>
        <c:majorGridlines/>
        <c:title>
          <c:tx>
            <c:rich>
              <a:bodyPr rot="0" vert="wordArtVert"/>
              <a:lstStyle/>
              <a:p>
                <a:pPr algn="ctr">
                  <a:defRPr lang="en-US" sz="1000" b="1" i="0" u="none" strike="noStrike" baseline="0">
                    <a:solidFill>
                      <a:srgbClr val="000000"/>
                    </a:solidFill>
                    <a:latin typeface="Calibri"/>
                    <a:ea typeface="Calibri"/>
                    <a:cs typeface="Calibri"/>
                  </a:defRPr>
                </a:pPr>
                <a:r>
                  <a:rPr lang="en-US" sz="1000" dirty="0"/>
                  <a:t>TFC mg/g</a:t>
                </a:r>
              </a:p>
            </c:rich>
          </c:tx>
          <c:layout>
            <c:manualLayout>
              <c:xMode val="edge"/>
              <c:yMode val="edge"/>
              <c:x val="0"/>
              <c:y val="0.25966011293865382"/>
            </c:manualLayout>
          </c:layout>
        </c:title>
        <c:numFmt formatCode="General" sourceLinked="1"/>
        <c:tickLblPos val="nextTo"/>
        <c:txPr>
          <a:bodyPr/>
          <a:lstStyle/>
          <a:p>
            <a:pPr>
              <a:defRPr lang="en-US"/>
            </a:pPr>
            <a:endParaRPr lang="en-US"/>
          </a:p>
        </c:txPr>
        <c:crossAx val="97653120"/>
        <c:crosses val="autoZero"/>
        <c:crossBetween val="between"/>
      </c:valAx>
    </c:plotArea>
    <c:legend>
      <c:legendPos val="r"/>
      <c:layout>
        <c:manualLayout>
          <c:xMode val="edge"/>
          <c:yMode val="edge"/>
          <c:x val="0.80204875005378484"/>
          <c:y val="0.47335859777414013"/>
          <c:w val="0.19795103480917353"/>
          <c:h val="0.15134278761049308"/>
        </c:manualLayout>
      </c:layout>
      <c:txPr>
        <a:bodyPr/>
        <a:lstStyle/>
        <a:p>
          <a:pPr>
            <a:defRPr lang="en-US" sz="900"/>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dirty="0" smtClean="0"/>
              <a:t>Total </a:t>
            </a:r>
            <a:r>
              <a:rPr lang="en-US" dirty="0" err="1" smtClean="0"/>
              <a:t>Phenolic</a:t>
            </a:r>
            <a:r>
              <a:rPr lang="en-US" dirty="0" smtClean="0"/>
              <a:t> Content</a:t>
            </a:r>
            <a:endParaRPr lang="en-US" dirty="0"/>
          </a:p>
        </c:rich>
      </c:tx>
    </c:title>
    <c:plotArea>
      <c:layout/>
      <c:barChart>
        <c:barDir val="col"/>
        <c:grouping val="clustered"/>
        <c:ser>
          <c:idx val="0"/>
          <c:order val="0"/>
          <c:tx>
            <c:strRef>
              <c:f>Sheet1!$A$2</c:f>
              <c:strCache>
                <c:ptCount val="1"/>
                <c:pt idx="0">
                  <c:v>1st generation</c:v>
                </c:pt>
              </c:strCache>
            </c:strRef>
          </c:tx>
          <c:cat>
            <c:strRef>
              <c:f>Sheet1!$B$1:$E$1</c:f>
              <c:strCache>
                <c:ptCount val="4"/>
                <c:pt idx="0">
                  <c:v>Cd </c:v>
                </c:pt>
                <c:pt idx="1">
                  <c:v>Ni</c:v>
                </c:pt>
                <c:pt idx="2">
                  <c:v>As</c:v>
                </c:pt>
                <c:pt idx="3">
                  <c:v>Pb</c:v>
                </c:pt>
              </c:strCache>
            </c:strRef>
          </c:cat>
          <c:val>
            <c:numRef>
              <c:f>Sheet1!$B$2:$E$2</c:f>
              <c:numCache>
                <c:formatCode>General</c:formatCode>
                <c:ptCount val="4"/>
                <c:pt idx="0">
                  <c:v>32.5</c:v>
                </c:pt>
                <c:pt idx="1">
                  <c:v>87.4</c:v>
                </c:pt>
                <c:pt idx="2">
                  <c:v>96.7</c:v>
                </c:pt>
                <c:pt idx="3">
                  <c:v>91.6</c:v>
                </c:pt>
              </c:numCache>
            </c:numRef>
          </c:val>
        </c:ser>
        <c:ser>
          <c:idx val="1"/>
          <c:order val="1"/>
          <c:tx>
            <c:strRef>
              <c:f>Sheet1!$A$3</c:f>
              <c:strCache>
                <c:ptCount val="1"/>
                <c:pt idx="0">
                  <c:v>2nd generation</c:v>
                </c:pt>
              </c:strCache>
            </c:strRef>
          </c:tx>
          <c:cat>
            <c:strRef>
              <c:f>Sheet1!$B$1:$E$1</c:f>
              <c:strCache>
                <c:ptCount val="4"/>
                <c:pt idx="0">
                  <c:v>Cd </c:v>
                </c:pt>
                <c:pt idx="1">
                  <c:v>Ni</c:v>
                </c:pt>
                <c:pt idx="2">
                  <c:v>As</c:v>
                </c:pt>
                <c:pt idx="3">
                  <c:v>Pb</c:v>
                </c:pt>
              </c:strCache>
            </c:strRef>
          </c:cat>
          <c:val>
            <c:numRef>
              <c:f>Sheet1!$B$3:$E$3</c:f>
              <c:numCache>
                <c:formatCode>General</c:formatCode>
                <c:ptCount val="4"/>
                <c:pt idx="0">
                  <c:v>23.1</c:v>
                </c:pt>
                <c:pt idx="1">
                  <c:v>71</c:v>
                </c:pt>
                <c:pt idx="2">
                  <c:v>81.400000000000006</c:v>
                </c:pt>
                <c:pt idx="3">
                  <c:v>78.099999999999994</c:v>
                </c:pt>
              </c:numCache>
            </c:numRef>
          </c:val>
        </c:ser>
        <c:axId val="74630272"/>
        <c:axId val="74760192"/>
      </c:barChart>
      <c:catAx>
        <c:axId val="74630272"/>
        <c:scaling>
          <c:orientation val="minMax"/>
        </c:scaling>
        <c:axPos val="b"/>
        <c:title>
          <c:tx>
            <c:rich>
              <a:bodyPr/>
              <a:lstStyle/>
              <a:p>
                <a:pPr>
                  <a:defRPr lang="en-US"/>
                </a:pPr>
                <a:r>
                  <a:rPr lang="en-US" dirty="0" smtClean="0"/>
                  <a:t>Effect of heavy metal </a:t>
                </a:r>
                <a:endParaRPr lang="en-US" dirty="0"/>
              </a:p>
            </c:rich>
          </c:tx>
        </c:title>
        <c:tickLblPos val="nextTo"/>
        <c:txPr>
          <a:bodyPr/>
          <a:lstStyle/>
          <a:p>
            <a:pPr>
              <a:defRPr lang="en-US"/>
            </a:pPr>
            <a:endParaRPr lang="en-US"/>
          </a:p>
        </c:txPr>
        <c:crossAx val="74760192"/>
        <c:crosses val="autoZero"/>
        <c:auto val="1"/>
        <c:lblAlgn val="ctr"/>
        <c:lblOffset val="100"/>
      </c:catAx>
      <c:valAx>
        <c:axId val="74760192"/>
        <c:scaling>
          <c:orientation val="minMax"/>
        </c:scaling>
        <c:axPos val="l"/>
        <c:majorGridlines/>
        <c:title>
          <c:tx>
            <c:rich>
              <a:bodyPr rot="0" vert="horz"/>
              <a:lstStyle/>
              <a:p>
                <a:pPr>
                  <a:defRPr lang="en-US" b="0">
                    <a:latin typeface="+mj-lt"/>
                  </a:defRPr>
                </a:pPr>
                <a:r>
                  <a:rPr lang="en-US" b="0" dirty="0" smtClean="0">
                    <a:latin typeface="+mj-lt"/>
                  </a:rPr>
                  <a:t>%Change over the control</a:t>
                </a:r>
                <a:endParaRPr lang="en-US" b="0" dirty="0">
                  <a:latin typeface="+mj-lt"/>
                </a:endParaRPr>
              </a:p>
            </c:rich>
          </c:tx>
        </c:title>
        <c:numFmt formatCode="General" sourceLinked="1"/>
        <c:tickLblPos val="nextTo"/>
        <c:txPr>
          <a:bodyPr/>
          <a:lstStyle/>
          <a:p>
            <a:pPr>
              <a:defRPr lang="en-US"/>
            </a:pPr>
            <a:endParaRPr lang="en-US"/>
          </a:p>
        </c:txPr>
        <c:crossAx val="74630272"/>
        <c:crosses val="autoZero"/>
        <c:crossBetween val="between"/>
      </c:valAx>
    </c:plotArea>
    <c:legend>
      <c:legendPos val="r"/>
      <c:txPr>
        <a:bodyPr/>
        <a:lstStyle/>
        <a:p>
          <a:pPr>
            <a:defRPr lang="en-US"/>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dirty="0" smtClean="0"/>
              <a:t>Total</a:t>
            </a:r>
            <a:r>
              <a:rPr lang="en-US" baseline="0" dirty="0" smtClean="0"/>
              <a:t> </a:t>
            </a:r>
            <a:r>
              <a:rPr lang="en-US" baseline="0" dirty="0" err="1" smtClean="0"/>
              <a:t>Flavonoid</a:t>
            </a:r>
            <a:r>
              <a:rPr lang="en-US" baseline="0" dirty="0" smtClean="0"/>
              <a:t> content</a:t>
            </a:r>
            <a:endParaRPr lang="en-US" dirty="0"/>
          </a:p>
        </c:rich>
      </c:tx>
    </c:title>
    <c:plotArea>
      <c:layout/>
      <c:barChart>
        <c:barDir val="col"/>
        <c:grouping val="clustered"/>
        <c:ser>
          <c:idx val="0"/>
          <c:order val="0"/>
          <c:tx>
            <c:strRef>
              <c:f>Sheet1!$A$2</c:f>
              <c:strCache>
                <c:ptCount val="1"/>
                <c:pt idx="0">
                  <c:v>1st generation</c:v>
                </c:pt>
              </c:strCache>
            </c:strRef>
          </c:tx>
          <c:cat>
            <c:strRef>
              <c:f>Sheet1!$B$1:$E$1</c:f>
              <c:strCache>
                <c:ptCount val="4"/>
                <c:pt idx="0">
                  <c:v>Cd</c:v>
                </c:pt>
                <c:pt idx="1">
                  <c:v>Ni</c:v>
                </c:pt>
                <c:pt idx="2">
                  <c:v>As</c:v>
                </c:pt>
                <c:pt idx="3">
                  <c:v>Pb</c:v>
                </c:pt>
              </c:strCache>
            </c:strRef>
          </c:cat>
          <c:val>
            <c:numRef>
              <c:f>Sheet1!$B$2:$E$2</c:f>
              <c:numCache>
                <c:formatCode>General</c:formatCode>
                <c:ptCount val="4"/>
                <c:pt idx="0">
                  <c:v>24.6</c:v>
                </c:pt>
                <c:pt idx="1">
                  <c:v>43.8</c:v>
                </c:pt>
                <c:pt idx="2">
                  <c:v>37.700000000000003</c:v>
                </c:pt>
                <c:pt idx="3">
                  <c:v>17.399999999999999</c:v>
                </c:pt>
              </c:numCache>
            </c:numRef>
          </c:val>
        </c:ser>
        <c:ser>
          <c:idx val="1"/>
          <c:order val="1"/>
          <c:tx>
            <c:strRef>
              <c:f>Sheet1!$A$3</c:f>
              <c:strCache>
                <c:ptCount val="1"/>
                <c:pt idx="0">
                  <c:v>2nd generation</c:v>
                </c:pt>
              </c:strCache>
            </c:strRef>
          </c:tx>
          <c:cat>
            <c:strRef>
              <c:f>Sheet1!$B$1:$E$1</c:f>
              <c:strCache>
                <c:ptCount val="4"/>
                <c:pt idx="0">
                  <c:v>Cd</c:v>
                </c:pt>
                <c:pt idx="1">
                  <c:v>Ni</c:v>
                </c:pt>
                <c:pt idx="2">
                  <c:v>As</c:v>
                </c:pt>
                <c:pt idx="3">
                  <c:v>Pb</c:v>
                </c:pt>
              </c:strCache>
            </c:strRef>
          </c:cat>
          <c:val>
            <c:numRef>
              <c:f>Sheet1!$B$3:$E$3</c:f>
              <c:numCache>
                <c:formatCode>General</c:formatCode>
                <c:ptCount val="4"/>
                <c:pt idx="0">
                  <c:v>82.1</c:v>
                </c:pt>
                <c:pt idx="1">
                  <c:v>75</c:v>
                </c:pt>
                <c:pt idx="2">
                  <c:v>32.1</c:v>
                </c:pt>
                <c:pt idx="3">
                  <c:v>67.8</c:v>
                </c:pt>
              </c:numCache>
            </c:numRef>
          </c:val>
        </c:ser>
        <c:axId val="77732096"/>
        <c:axId val="77758848"/>
      </c:barChart>
      <c:catAx>
        <c:axId val="77732096"/>
        <c:scaling>
          <c:orientation val="minMax"/>
        </c:scaling>
        <c:axPos val="b"/>
        <c:title>
          <c:tx>
            <c:rich>
              <a:bodyPr/>
              <a:lstStyle/>
              <a:p>
                <a:pPr>
                  <a:defRPr lang="en-US"/>
                </a:pPr>
                <a:r>
                  <a:rPr lang="en-US" dirty="0" smtClean="0"/>
                  <a:t>Effect of heavy metal</a:t>
                </a:r>
                <a:r>
                  <a:rPr lang="en-US" baseline="0" dirty="0" smtClean="0"/>
                  <a:t> </a:t>
                </a:r>
                <a:endParaRPr lang="en-US" dirty="0"/>
              </a:p>
            </c:rich>
          </c:tx>
        </c:title>
        <c:tickLblPos val="nextTo"/>
        <c:txPr>
          <a:bodyPr/>
          <a:lstStyle/>
          <a:p>
            <a:pPr>
              <a:defRPr lang="en-US"/>
            </a:pPr>
            <a:endParaRPr lang="en-US"/>
          </a:p>
        </c:txPr>
        <c:crossAx val="77758848"/>
        <c:crosses val="autoZero"/>
        <c:auto val="1"/>
        <c:lblAlgn val="ctr"/>
        <c:lblOffset val="100"/>
      </c:catAx>
      <c:valAx>
        <c:axId val="77758848"/>
        <c:scaling>
          <c:orientation val="minMax"/>
        </c:scaling>
        <c:axPos val="l"/>
        <c:majorGridlines/>
        <c:title>
          <c:tx>
            <c:rich>
              <a:bodyPr rot="0" vert="horz"/>
              <a:lstStyle/>
              <a:p>
                <a:pPr>
                  <a:defRPr lang="en-US"/>
                </a:pPr>
                <a:r>
                  <a:rPr lang="en-US" dirty="0" smtClean="0"/>
                  <a:t>%change over the control</a:t>
                </a:r>
                <a:endParaRPr lang="en-US" dirty="0"/>
              </a:p>
            </c:rich>
          </c:tx>
        </c:title>
        <c:numFmt formatCode="General" sourceLinked="1"/>
        <c:tickLblPos val="nextTo"/>
        <c:txPr>
          <a:bodyPr/>
          <a:lstStyle/>
          <a:p>
            <a:pPr>
              <a:defRPr lang="en-US"/>
            </a:pPr>
            <a:endParaRPr lang="en-US"/>
          </a:p>
        </c:txPr>
        <c:crossAx val="77732096"/>
        <c:crosses val="autoZero"/>
        <c:crossBetween val="between"/>
      </c:valAx>
    </c:plotArea>
    <c:legend>
      <c:legendPos val="r"/>
      <c:txPr>
        <a:bodyPr/>
        <a:lstStyle/>
        <a:p>
          <a:pPr>
            <a:defRPr lang="en-US"/>
          </a:pPr>
          <a:endParaRPr lang="en-US"/>
        </a:p>
      </c:txPr>
    </c:legend>
    <c:plotVisOnly val="1"/>
  </c:chart>
  <c:txPr>
    <a:bodyPr/>
    <a:lstStyle/>
    <a:p>
      <a:pPr>
        <a:defRPr>
          <a:latin typeface="+mj-lt"/>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1st Generation </c:v>
                </c:pt>
              </c:strCache>
            </c:strRef>
          </c:tx>
          <c:cat>
            <c:strRef>
              <c:f>Sheet1!$A$2:$A$6</c:f>
              <c:strCache>
                <c:ptCount val="5"/>
                <c:pt idx="0">
                  <c:v>Control</c:v>
                </c:pt>
                <c:pt idx="1">
                  <c:v>Cd</c:v>
                </c:pt>
                <c:pt idx="2">
                  <c:v>Ni</c:v>
                </c:pt>
                <c:pt idx="3">
                  <c:v>As</c:v>
                </c:pt>
                <c:pt idx="4">
                  <c:v>Pb</c:v>
                </c:pt>
              </c:strCache>
            </c:strRef>
          </c:cat>
          <c:val>
            <c:numRef>
              <c:f>Sheet1!$B$2:$B$6</c:f>
              <c:numCache>
                <c:formatCode>General</c:formatCode>
                <c:ptCount val="5"/>
                <c:pt idx="0">
                  <c:v>39.15</c:v>
                </c:pt>
                <c:pt idx="1">
                  <c:v>46.83</c:v>
                </c:pt>
                <c:pt idx="2">
                  <c:v>47.4</c:v>
                </c:pt>
                <c:pt idx="3">
                  <c:v>52.15</c:v>
                </c:pt>
                <c:pt idx="4">
                  <c:v>42.5</c:v>
                </c:pt>
              </c:numCache>
            </c:numRef>
          </c:val>
        </c:ser>
        <c:ser>
          <c:idx val="1"/>
          <c:order val="1"/>
          <c:tx>
            <c:strRef>
              <c:f>Sheet1!$C$1</c:f>
              <c:strCache>
                <c:ptCount val="1"/>
                <c:pt idx="0">
                  <c:v>2nd Generation</c:v>
                </c:pt>
              </c:strCache>
            </c:strRef>
          </c:tx>
          <c:cat>
            <c:strRef>
              <c:f>Sheet1!$A$2:$A$6</c:f>
              <c:strCache>
                <c:ptCount val="5"/>
                <c:pt idx="0">
                  <c:v>Control</c:v>
                </c:pt>
                <c:pt idx="1">
                  <c:v>Cd</c:v>
                </c:pt>
                <c:pt idx="2">
                  <c:v>Ni</c:v>
                </c:pt>
                <c:pt idx="3">
                  <c:v>As</c:v>
                </c:pt>
                <c:pt idx="4">
                  <c:v>Pb</c:v>
                </c:pt>
              </c:strCache>
            </c:strRef>
          </c:cat>
          <c:val>
            <c:numRef>
              <c:f>Sheet1!$C$2:$C$6</c:f>
              <c:numCache>
                <c:formatCode>General</c:formatCode>
                <c:ptCount val="5"/>
                <c:pt idx="0">
                  <c:v>43.33</c:v>
                </c:pt>
                <c:pt idx="1">
                  <c:v>53.74</c:v>
                </c:pt>
                <c:pt idx="2">
                  <c:v>55.8</c:v>
                </c:pt>
                <c:pt idx="3">
                  <c:v>64.5</c:v>
                </c:pt>
                <c:pt idx="4">
                  <c:v>58.3</c:v>
                </c:pt>
              </c:numCache>
            </c:numRef>
          </c:val>
        </c:ser>
        <c:axId val="99279232"/>
        <c:axId val="99281152"/>
      </c:barChart>
      <c:catAx>
        <c:axId val="99279232"/>
        <c:scaling>
          <c:orientation val="minMax"/>
        </c:scaling>
        <c:axPos val="b"/>
        <c:title>
          <c:tx>
            <c:rich>
              <a:bodyPr/>
              <a:lstStyle/>
              <a:p>
                <a:pPr>
                  <a:defRPr lang="en-US" sz="900" b="0">
                    <a:latin typeface="+mj-lt"/>
                  </a:defRPr>
                </a:pPr>
                <a:r>
                  <a:rPr lang="en-US" sz="900" b="0" dirty="0" smtClean="0">
                    <a:latin typeface="+mj-lt"/>
                  </a:rPr>
                  <a:t>Heavy</a:t>
                </a:r>
                <a:r>
                  <a:rPr lang="en-US" sz="900" b="0" baseline="0" dirty="0" smtClean="0">
                    <a:latin typeface="+mj-lt"/>
                  </a:rPr>
                  <a:t> metal treatment</a:t>
                </a:r>
                <a:endParaRPr lang="en-US" sz="900" b="0" dirty="0">
                  <a:latin typeface="+mj-lt"/>
                </a:endParaRPr>
              </a:p>
            </c:rich>
          </c:tx>
        </c:title>
        <c:numFmt formatCode="General" sourceLinked="1"/>
        <c:tickLblPos val="nextTo"/>
        <c:txPr>
          <a:bodyPr/>
          <a:lstStyle/>
          <a:p>
            <a:pPr>
              <a:defRPr lang="en-US"/>
            </a:pPr>
            <a:endParaRPr lang="en-US"/>
          </a:p>
        </c:txPr>
        <c:crossAx val="99281152"/>
        <c:crosses val="autoZero"/>
        <c:auto val="1"/>
        <c:lblAlgn val="ctr"/>
        <c:lblOffset val="100"/>
      </c:catAx>
      <c:valAx>
        <c:axId val="99281152"/>
        <c:scaling>
          <c:orientation val="minMax"/>
        </c:scaling>
        <c:axPos val="l"/>
        <c:majorGridlines/>
        <c:title>
          <c:tx>
            <c:rich>
              <a:bodyPr rot="0" vert="wordArtVert"/>
              <a:lstStyle/>
              <a:p>
                <a:pPr>
                  <a:defRPr lang="en-US" sz="900"/>
                </a:pPr>
                <a:r>
                  <a:rPr lang="en-US" sz="900" dirty="0" smtClean="0"/>
                  <a:t>Mg/g</a:t>
                </a:r>
                <a:endParaRPr lang="en-US" sz="900" dirty="0"/>
              </a:p>
            </c:rich>
          </c:tx>
        </c:title>
        <c:numFmt formatCode="General" sourceLinked="1"/>
        <c:tickLblPos val="nextTo"/>
        <c:txPr>
          <a:bodyPr/>
          <a:lstStyle/>
          <a:p>
            <a:pPr>
              <a:defRPr lang="en-US"/>
            </a:pPr>
            <a:endParaRPr lang="en-US"/>
          </a:p>
        </c:txPr>
        <c:crossAx val="99279232"/>
        <c:crosses val="autoZero"/>
        <c:crossBetween val="between"/>
      </c:valAx>
      <c:spPr>
        <a:noFill/>
        <a:ln w="25400">
          <a:noFill/>
        </a:ln>
      </c:spPr>
    </c:plotArea>
    <c:legend>
      <c:legendPos val="r"/>
      <c:txPr>
        <a:bodyPr/>
        <a:lstStyle/>
        <a:p>
          <a:pPr>
            <a:defRPr lang="en-US" sz="900">
              <a:latin typeface="+mj-lt"/>
            </a:defRPr>
          </a:pPr>
          <a:endParaRPr lang="en-US"/>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sz="1400"/>
            </a:pPr>
            <a:r>
              <a:rPr lang="en-US" sz="1400">
                <a:latin typeface="Times New Roman" pitchFamily="18" charset="0"/>
                <a:cs typeface="Times New Roman" pitchFamily="18" charset="0"/>
              </a:rPr>
              <a:t>Total</a:t>
            </a:r>
            <a:r>
              <a:rPr lang="en-US" sz="1400" baseline="0"/>
              <a:t> reducing power</a:t>
            </a:r>
            <a:endParaRPr lang="en-US" sz="1400"/>
          </a:p>
        </c:rich>
      </c:tx>
    </c:title>
    <c:plotArea>
      <c:layout>
        <c:manualLayout>
          <c:layoutTarget val="inner"/>
          <c:xMode val="edge"/>
          <c:yMode val="edge"/>
          <c:x val="0.231552323320696"/>
          <c:y val="0.11917302950767519"/>
          <c:w val="0.59786976280742643"/>
          <c:h val="0.77050902728068116"/>
        </c:manualLayout>
      </c:layout>
      <c:barChart>
        <c:barDir val="col"/>
        <c:grouping val="clustered"/>
        <c:ser>
          <c:idx val="0"/>
          <c:order val="0"/>
          <c:tx>
            <c:strRef>
              <c:f>'[Chart in Microsoft Office Word]Sheet1'!$B$1</c:f>
              <c:strCache>
                <c:ptCount val="1"/>
                <c:pt idx="0">
                  <c:v>1st generation</c:v>
                </c:pt>
              </c:strCache>
            </c:strRef>
          </c:tx>
          <c:cat>
            <c:strRef>
              <c:f>'[Chart in Microsoft Office Word]Sheet1'!$A$2:$A$5</c:f>
              <c:strCache>
                <c:ptCount val="4"/>
                <c:pt idx="0">
                  <c:v>Cd </c:v>
                </c:pt>
                <c:pt idx="1">
                  <c:v>Ni</c:v>
                </c:pt>
                <c:pt idx="2">
                  <c:v>As</c:v>
                </c:pt>
                <c:pt idx="3">
                  <c:v>Pb</c:v>
                </c:pt>
              </c:strCache>
            </c:strRef>
          </c:cat>
          <c:val>
            <c:numRef>
              <c:f>'[Chart in Microsoft Office Word]Sheet1'!$B$2:$B$5</c:f>
              <c:numCache>
                <c:formatCode>0%</c:formatCode>
                <c:ptCount val="4"/>
                <c:pt idx="0" formatCode="0.00%">
                  <c:v>0.51300000000000001</c:v>
                </c:pt>
                <c:pt idx="1">
                  <c:v>0.49000000000000032</c:v>
                </c:pt>
                <c:pt idx="2" formatCode="0.00%">
                  <c:v>0.60300000000000065</c:v>
                </c:pt>
                <c:pt idx="3" formatCode="0.00%">
                  <c:v>0.58089999999999997</c:v>
                </c:pt>
              </c:numCache>
            </c:numRef>
          </c:val>
        </c:ser>
        <c:ser>
          <c:idx val="1"/>
          <c:order val="1"/>
          <c:tx>
            <c:strRef>
              <c:f>'[Chart in Microsoft Office Word]Sheet1'!$C$1</c:f>
              <c:strCache>
                <c:ptCount val="1"/>
                <c:pt idx="0">
                  <c:v>2nd generation</c:v>
                </c:pt>
              </c:strCache>
            </c:strRef>
          </c:tx>
          <c:cat>
            <c:strRef>
              <c:f>'[Chart in Microsoft Office Word]Sheet1'!$A$2:$A$5</c:f>
              <c:strCache>
                <c:ptCount val="4"/>
                <c:pt idx="0">
                  <c:v>Cd </c:v>
                </c:pt>
                <c:pt idx="1">
                  <c:v>Ni</c:v>
                </c:pt>
                <c:pt idx="2">
                  <c:v>As</c:v>
                </c:pt>
                <c:pt idx="3">
                  <c:v>Pb</c:v>
                </c:pt>
              </c:strCache>
            </c:strRef>
          </c:cat>
          <c:val>
            <c:numRef>
              <c:f>'[Chart in Microsoft Office Word]Sheet1'!$C$2:$C$5</c:f>
              <c:numCache>
                <c:formatCode>0%</c:formatCode>
                <c:ptCount val="4"/>
                <c:pt idx="0" formatCode="0.00%">
                  <c:v>0.47900000000000031</c:v>
                </c:pt>
                <c:pt idx="1">
                  <c:v>0.8</c:v>
                </c:pt>
                <c:pt idx="2" formatCode="0.00%">
                  <c:v>0.60000000000000064</c:v>
                </c:pt>
                <c:pt idx="3" formatCode="0.00%">
                  <c:v>0.70600000000000063</c:v>
                </c:pt>
              </c:numCache>
            </c:numRef>
          </c:val>
        </c:ser>
        <c:axId val="77771904"/>
        <c:axId val="77773824"/>
      </c:barChart>
      <c:catAx>
        <c:axId val="77771904"/>
        <c:scaling>
          <c:orientation val="minMax"/>
        </c:scaling>
        <c:axPos val="b"/>
        <c:title>
          <c:tx>
            <c:rich>
              <a:bodyPr/>
              <a:lstStyle/>
              <a:p>
                <a:pPr>
                  <a:defRPr lang="en-US"/>
                </a:pPr>
                <a:r>
                  <a:rPr lang="en-US"/>
                  <a:t>Effect of heavy metal</a:t>
                </a:r>
              </a:p>
            </c:rich>
          </c:tx>
        </c:title>
        <c:tickLblPos val="nextTo"/>
        <c:txPr>
          <a:bodyPr/>
          <a:lstStyle/>
          <a:p>
            <a:pPr>
              <a:defRPr lang="en-US"/>
            </a:pPr>
            <a:endParaRPr lang="en-US"/>
          </a:p>
        </c:txPr>
        <c:crossAx val="77773824"/>
        <c:crosses val="autoZero"/>
        <c:auto val="1"/>
        <c:lblAlgn val="ctr"/>
        <c:lblOffset val="100"/>
      </c:catAx>
      <c:valAx>
        <c:axId val="77773824"/>
        <c:scaling>
          <c:orientation val="minMax"/>
        </c:scaling>
        <c:axPos val="l"/>
        <c:majorGridlines/>
        <c:title>
          <c:tx>
            <c:rich>
              <a:bodyPr rot="0" vert="horz"/>
              <a:lstStyle/>
              <a:p>
                <a:pPr>
                  <a:defRPr lang="en-US" sz="800"/>
                </a:pPr>
                <a:r>
                  <a:rPr lang="en-US" sz="800"/>
                  <a:t>%change over the control</a:t>
                </a:r>
              </a:p>
            </c:rich>
          </c:tx>
        </c:title>
        <c:numFmt formatCode="0.00%" sourceLinked="1"/>
        <c:tickLblPos val="nextTo"/>
        <c:txPr>
          <a:bodyPr/>
          <a:lstStyle/>
          <a:p>
            <a:pPr>
              <a:defRPr lang="en-US"/>
            </a:pPr>
            <a:endParaRPr lang="en-US"/>
          </a:p>
        </c:txPr>
        <c:crossAx val="77771904"/>
        <c:crosses val="autoZero"/>
        <c:crossBetween val="between"/>
      </c:valAx>
    </c:plotArea>
    <c:legend>
      <c:legendPos val="r"/>
      <c:txPr>
        <a:bodyPr/>
        <a:lstStyle/>
        <a:p>
          <a:pPr>
            <a:defRPr lang="en-US"/>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sz="1400">
                <a:latin typeface="Times New Roman" pitchFamily="18" charset="0"/>
                <a:cs typeface="Times New Roman" pitchFamily="18" charset="0"/>
              </a:defRPr>
            </a:pPr>
            <a:r>
              <a:rPr lang="en-US" sz="1400">
                <a:latin typeface="Times New Roman" pitchFamily="18" charset="0"/>
                <a:cs typeface="Times New Roman" pitchFamily="18" charset="0"/>
              </a:rPr>
              <a:t>FRAP Assay</a:t>
            </a:r>
          </a:p>
        </c:rich>
      </c:tx>
    </c:title>
    <c:plotArea>
      <c:layout/>
      <c:barChart>
        <c:barDir val="col"/>
        <c:grouping val="clustered"/>
        <c:ser>
          <c:idx val="0"/>
          <c:order val="0"/>
          <c:tx>
            <c:strRef>
              <c:f>Sheet1!$B$1</c:f>
              <c:strCache>
                <c:ptCount val="1"/>
                <c:pt idx="0">
                  <c:v>1st generation</c:v>
                </c:pt>
              </c:strCache>
            </c:strRef>
          </c:tx>
          <c:cat>
            <c:strRef>
              <c:f>Sheet1!$A$2:$A$5</c:f>
              <c:strCache>
                <c:ptCount val="4"/>
                <c:pt idx="0">
                  <c:v>Cd </c:v>
                </c:pt>
                <c:pt idx="1">
                  <c:v>Ni</c:v>
                </c:pt>
                <c:pt idx="2">
                  <c:v>As</c:v>
                </c:pt>
                <c:pt idx="3">
                  <c:v>Pb</c:v>
                </c:pt>
              </c:strCache>
            </c:strRef>
          </c:cat>
          <c:val>
            <c:numRef>
              <c:f>Sheet1!$B$2:$B$5</c:f>
              <c:numCache>
                <c:formatCode>0%</c:formatCode>
                <c:ptCount val="4"/>
                <c:pt idx="0" formatCode="0.00%">
                  <c:v>0.19600000000000048</c:v>
                </c:pt>
                <c:pt idx="1">
                  <c:v>0.20800000000000021</c:v>
                </c:pt>
                <c:pt idx="2" formatCode="0.00%">
                  <c:v>0.33200000000000285</c:v>
                </c:pt>
                <c:pt idx="3" formatCode="0.00%">
                  <c:v>8.5500000000000687E-2</c:v>
                </c:pt>
              </c:numCache>
            </c:numRef>
          </c:val>
        </c:ser>
        <c:ser>
          <c:idx val="1"/>
          <c:order val="1"/>
          <c:tx>
            <c:strRef>
              <c:f>Sheet1!$C$1</c:f>
              <c:strCache>
                <c:ptCount val="1"/>
                <c:pt idx="0">
                  <c:v>2nd generation</c:v>
                </c:pt>
              </c:strCache>
            </c:strRef>
          </c:tx>
          <c:cat>
            <c:strRef>
              <c:f>Sheet1!$A$2:$A$5</c:f>
              <c:strCache>
                <c:ptCount val="4"/>
                <c:pt idx="0">
                  <c:v>Cd </c:v>
                </c:pt>
                <c:pt idx="1">
                  <c:v>Ni</c:v>
                </c:pt>
                <c:pt idx="2">
                  <c:v>As</c:v>
                </c:pt>
                <c:pt idx="3">
                  <c:v>Pb</c:v>
                </c:pt>
              </c:strCache>
            </c:strRef>
          </c:cat>
          <c:val>
            <c:numRef>
              <c:f>Sheet1!$C$2:$C$5</c:f>
              <c:numCache>
                <c:formatCode>0%</c:formatCode>
                <c:ptCount val="4"/>
                <c:pt idx="0" formatCode="0.00%">
                  <c:v>0.24200000000000021</c:v>
                </c:pt>
                <c:pt idx="1">
                  <c:v>0.28700000000000031</c:v>
                </c:pt>
                <c:pt idx="2" formatCode="0.00%">
                  <c:v>0.48900000000000032</c:v>
                </c:pt>
                <c:pt idx="3" formatCode="0.00%">
                  <c:v>0.34500000000000131</c:v>
                </c:pt>
              </c:numCache>
            </c:numRef>
          </c:val>
        </c:ser>
        <c:axId val="77806976"/>
        <c:axId val="77829632"/>
      </c:barChart>
      <c:catAx>
        <c:axId val="77806976"/>
        <c:scaling>
          <c:orientation val="minMax"/>
        </c:scaling>
        <c:axPos val="b"/>
        <c:title>
          <c:tx>
            <c:rich>
              <a:bodyPr/>
              <a:lstStyle/>
              <a:p>
                <a:pPr>
                  <a:defRPr lang="en-US" sz="900"/>
                </a:pPr>
                <a:r>
                  <a:rPr lang="en-US" sz="900"/>
                  <a:t>Effect</a:t>
                </a:r>
                <a:r>
                  <a:rPr lang="en-US" sz="900" baseline="0"/>
                  <a:t> of heavy metal</a:t>
                </a:r>
                <a:endParaRPr lang="en-US" sz="900"/>
              </a:p>
            </c:rich>
          </c:tx>
        </c:title>
        <c:tickLblPos val="nextTo"/>
        <c:txPr>
          <a:bodyPr/>
          <a:lstStyle/>
          <a:p>
            <a:pPr>
              <a:defRPr lang="en-US"/>
            </a:pPr>
            <a:endParaRPr lang="en-US"/>
          </a:p>
        </c:txPr>
        <c:crossAx val="77829632"/>
        <c:crosses val="autoZero"/>
        <c:auto val="1"/>
        <c:lblAlgn val="ctr"/>
        <c:lblOffset val="100"/>
      </c:catAx>
      <c:valAx>
        <c:axId val="77829632"/>
        <c:scaling>
          <c:orientation val="minMax"/>
        </c:scaling>
        <c:axPos val="l"/>
        <c:majorGridlines/>
        <c:title>
          <c:tx>
            <c:rich>
              <a:bodyPr rot="0" vert="horz"/>
              <a:lstStyle/>
              <a:p>
                <a:pPr>
                  <a:defRPr lang="en-US" sz="700"/>
                </a:pPr>
                <a:r>
                  <a:rPr lang="en-US" sz="700"/>
                  <a:t>% change over the control</a:t>
                </a:r>
              </a:p>
            </c:rich>
          </c:tx>
        </c:title>
        <c:numFmt formatCode="0.00%" sourceLinked="1"/>
        <c:tickLblPos val="nextTo"/>
        <c:txPr>
          <a:bodyPr/>
          <a:lstStyle/>
          <a:p>
            <a:pPr>
              <a:defRPr lang="en-US"/>
            </a:pPr>
            <a:endParaRPr lang="en-US"/>
          </a:p>
        </c:txPr>
        <c:crossAx val="77806976"/>
        <c:crosses val="autoZero"/>
        <c:crossBetween val="between"/>
      </c:valAx>
    </c:plotArea>
    <c:legend>
      <c:legendPos val="r"/>
      <c:txPr>
        <a:bodyPr/>
        <a:lstStyle/>
        <a:p>
          <a:pPr>
            <a:defRPr lang="en-US"/>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a:lstStyle/>
          <a:p>
            <a:pPr>
              <a:defRPr lang="en-US">
                <a:latin typeface="Times New Roman" pitchFamily="18" charset="0"/>
                <a:cs typeface="Times New Roman" pitchFamily="18" charset="0"/>
              </a:defRPr>
            </a:pPr>
            <a:r>
              <a:rPr lang="en-US">
                <a:latin typeface="Times New Roman" pitchFamily="18" charset="0"/>
                <a:cs typeface="Times New Roman" pitchFamily="18" charset="0"/>
              </a:rPr>
              <a:t>Superoxide Scavenging Activity</a:t>
            </a:r>
          </a:p>
        </c:rich>
      </c:tx>
    </c:title>
    <c:plotArea>
      <c:layout>
        <c:manualLayout>
          <c:layoutTarget val="inner"/>
          <c:xMode val="edge"/>
          <c:yMode val="edge"/>
          <c:x val="0.13029442500243074"/>
          <c:y val="0.10303666587131176"/>
          <c:w val="0.69625644016720056"/>
          <c:h val="0.71393084387178862"/>
        </c:manualLayout>
      </c:layout>
      <c:barChart>
        <c:barDir val="col"/>
        <c:grouping val="clustered"/>
        <c:ser>
          <c:idx val="0"/>
          <c:order val="0"/>
          <c:tx>
            <c:strRef>
              <c:f>Sheet1!$B$1</c:f>
              <c:strCache>
                <c:ptCount val="1"/>
                <c:pt idx="0">
                  <c:v>1st Generation</c:v>
                </c:pt>
              </c:strCache>
            </c:strRef>
          </c:tx>
          <c:cat>
            <c:strRef>
              <c:f>Sheet1!$A$2:$A$6</c:f>
              <c:strCache>
                <c:ptCount val="5"/>
                <c:pt idx="0">
                  <c:v>Control</c:v>
                </c:pt>
                <c:pt idx="1">
                  <c:v>Cd</c:v>
                </c:pt>
                <c:pt idx="2">
                  <c:v>Ni</c:v>
                </c:pt>
                <c:pt idx="3">
                  <c:v>As</c:v>
                </c:pt>
                <c:pt idx="4">
                  <c:v>Pb</c:v>
                </c:pt>
              </c:strCache>
            </c:strRef>
          </c:cat>
          <c:val>
            <c:numRef>
              <c:f>Sheet1!$B$2:$B$6</c:f>
              <c:numCache>
                <c:formatCode>General</c:formatCode>
                <c:ptCount val="5"/>
                <c:pt idx="0">
                  <c:v>57.1</c:v>
                </c:pt>
                <c:pt idx="1">
                  <c:v>96.02</c:v>
                </c:pt>
                <c:pt idx="2">
                  <c:v>62.39</c:v>
                </c:pt>
                <c:pt idx="3">
                  <c:v>62.87</c:v>
                </c:pt>
                <c:pt idx="4">
                  <c:v>68.239999999999995</c:v>
                </c:pt>
              </c:numCache>
            </c:numRef>
          </c:val>
        </c:ser>
        <c:ser>
          <c:idx val="1"/>
          <c:order val="1"/>
          <c:tx>
            <c:strRef>
              <c:f>Sheet1!$C$1</c:f>
              <c:strCache>
                <c:ptCount val="1"/>
                <c:pt idx="0">
                  <c:v>2nd Generation</c:v>
                </c:pt>
              </c:strCache>
            </c:strRef>
          </c:tx>
          <c:cat>
            <c:strRef>
              <c:f>Sheet1!$A$2:$A$6</c:f>
              <c:strCache>
                <c:ptCount val="5"/>
                <c:pt idx="0">
                  <c:v>Control</c:v>
                </c:pt>
                <c:pt idx="1">
                  <c:v>Cd</c:v>
                </c:pt>
                <c:pt idx="2">
                  <c:v>Ni</c:v>
                </c:pt>
                <c:pt idx="3">
                  <c:v>As</c:v>
                </c:pt>
                <c:pt idx="4">
                  <c:v>Pb</c:v>
                </c:pt>
              </c:strCache>
            </c:strRef>
          </c:cat>
          <c:val>
            <c:numRef>
              <c:f>Sheet1!$C$2:$C$6</c:f>
              <c:numCache>
                <c:formatCode>General</c:formatCode>
                <c:ptCount val="5"/>
                <c:pt idx="0">
                  <c:v>40.290000000000013</c:v>
                </c:pt>
                <c:pt idx="1">
                  <c:v>79.23</c:v>
                </c:pt>
                <c:pt idx="2">
                  <c:v>45.6</c:v>
                </c:pt>
                <c:pt idx="3">
                  <c:v>46.08</c:v>
                </c:pt>
                <c:pt idx="4">
                  <c:v>51.449999999999996</c:v>
                </c:pt>
              </c:numCache>
            </c:numRef>
          </c:val>
        </c:ser>
        <c:axId val="100130816"/>
        <c:axId val="100132736"/>
      </c:barChart>
      <c:catAx>
        <c:axId val="100130816"/>
        <c:scaling>
          <c:orientation val="minMax"/>
        </c:scaling>
        <c:axPos val="b"/>
        <c:title>
          <c:tx>
            <c:rich>
              <a:bodyPr/>
              <a:lstStyle/>
              <a:p>
                <a:pPr>
                  <a:defRPr lang="en-US" sz="900" b="0">
                    <a:latin typeface="+mj-lt"/>
                  </a:defRPr>
                </a:pPr>
                <a:r>
                  <a:rPr lang="en-US" sz="900" b="0" dirty="0" smtClean="0">
                    <a:latin typeface="+mj-lt"/>
                  </a:rPr>
                  <a:t>Heavy metal treatment</a:t>
                </a:r>
                <a:endParaRPr lang="en-US" sz="900" b="0" dirty="0">
                  <a:latin typeface="+mj-lt"/>
                </a:endParaRPr>
              </a:p>
            </c:rich>
          </c:tx>
        </c:title>
        <c:numFmt formatCode="General" sourceLinked="1"/>
        <c:tickLblPos val="nextTo"/>
        <c:txPr>
          <a:bodyPr/>
          <a:lstStyle/>
          <a:p>
            <a:pPr>
              <a:defRPr lang="en-US"/>
            </a:pPr>
            <a:endParaRPr lang="en-US"/>
          </a:p>
        </c:txPr>
        <c:crossAx val="100132736"/>
        <c:crosses val="autoZero"/>
        <c:auto val="1"/>
        <c:lblAlgn val="ctr"/>
        <c:lblOffset val="100"/>
      </c:catAx>
      <c:valAx>
        <c:axId val="100132736"/>
        <c:scaling>
          <c:orientation val="minMax"/>
        </c:scaling>
        <c:axPos val="l"/>
        <c:majorGridlines/>
        <c:title>
          <c:tx>
            <c:rich>
              <a:bodyPr rot="0" vert="wordArtVert"/>
              <a:lstStyle/>
              <a:p>
                <a:pPr algn="ctr">
                  <a:defRPr lang="en-US" sz="900" b="0" i="0" u="none" strike="noStrike" baseline="0">
                    <a:solidFill>
                      <a:srgbClr val="000000"/>
                    </a:solidFill>
                    <a:latin typeface="+mj-lt"/>
                    <a:ea typeface="Times New Roman"/>
                    <a:cs typeface="Times New Roman"/>
                  </a:defRPr>
                </a:pPr>
                <a:r>
                  <a:rPr lang="en-US" sz="900" b="0">
                    <a:latin typeface="+mj-lt"/>
                  </a:rPr>
                  <a:t>%SSA </a:t>
                </a:r>
              </a:p>
            </c:rich>
          </c:tx>
        </c:title>
        <c:numFmt formatCode="General" sourceLinked="1"/>
        <c:tickLblPos val="nextTo"/>
        <c:txPr>
          <a:bodyPr/>
          <a:lstStyle/>
          <a:p>
            <a:pPr>
              <a:defRPr lang="en-US"/>
            </a:pPr>
            <a:endParaRPr lang="en-US"/>
          </a:p>
        </c:txPr>
        <c:crossAx val="100130816"/>
        <c:crosses val="autoZero"/>
        <c:crossBetween val="between"/>
      </c:valAx>
    </c:plotArea>
    <c:legend>
      <c:legendPos val="r"/>
      <c:layout>
        <c:manualLayout>
          <c:xMode val="edge"/>
          <c:yMode val="edge"/>
          <c:x val="0.75937896965419927"/>
          <c:y val="0.49473562158765627"/>
          <c:w val="0.22368383909668316"/>
          <c:h val="0.10858873998346037"/>
        </c:manualLayout>
      </c:layout>
      <c:txPr>
        <a:bodyPr/>
        <a:lstStyle/>
        <a:p>
          <a:pPr>
            <a:defRPr lang="en-US" sz="900" b="0">
              <a:latin typeface="+mj-lt"/>
            </a:defRPr>
          </a:pPr>
          <a:endParaRPr lang="en-US"/>
        </a:p>
      </c:txPr>
    </c:legend>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a:t>DPPH</a:t>
            </a:r>
            <a:r>
              <a:rPr lang="en-US" baseline="0"/>
              <a:t> scavenging activity</a:t>
            </a:r>
            <a:endParaRPr lang="en-US"/>
          </a:p>
        </c:rich>
      </c:tx>
    </c:title>
    <c:plotArea>
      <c:layout/>
      <c:barChart>
        <c:barDir val="col"/>
        <c:grouping val="clustered"/>
        <c:ser>
          <c:idx val="0"/>
          <c:order val="0"/>
          <c:tx>
            <c:strRef>
              <c:f>Sheet1!$B$1</c:f>
              <c:strCache>
                <c:ptCount val="1"/>
                <c:pt idx="0">
                  <c:v>1st generation</c:v>
                </c:pt>
              </c:strCache>
            </c:strRef>
          </c:tx>
          <c:cat>
            <c:strRef>
              <c:f>Sheet1!$A$2:$A$5</c:f>
              <c:strCache>
                <c:ptCount val="4"/>
                <c:pt idx="0">
                  <c:v>Cd</c:v>
                </c:pt>
                <c:pt idx="1">
                  <c:v>Ni</c:v>
                </c:pt>
                <c:pt idx="2">
                  <c:v>As</c:v>
                </c:pt>
                <c:pt idx="3">
                  <c:v>Pb</c:v>
                </c:pt>
              </c:strCache>
            </c:strRef>
          </c:cat>
          <c:val>
            <c:numRef>
              <c:f>Sheet1!$B$2:$B$5</c:f>
              <c:numCache>
                <c:formatCode>General</c:formatCode>
                <c:ptCount val="4"/>
                <c:pt idx="0">
                  <c:v>35.78</c:v>
                </c:pt>
                <c:pt idx="1">
                  <c:v>35.520000000000003</c:v>
                </c:pt>
                <c:pt idx="2">
                  <c:v>25.779999999999987</c:v>
                </c:pt>
                <c:pt idx="3">
                  <c:v>31.3</c:v>
                </c:pt>
              </c:numCache>
            </c:numRef>
          </c:val>
        </c:ser>
        <c:ser>
          <c:idx val="1"/>
          <c:order val="1"/>
          <c:tx>
            <c:strRef>
              <c:f>Sheet1!$C$1</c:f>
              <c:strCache>
                <c:ptCount val="1"/>
                <c:pt idx="0">
                  <c:v>2nd generation</c:v>
                </c:pt>
              </c:strCache>
            </c:strRef>
          </c:tx>
          <c:cat>
            <c:strRef>
              <c:f>Sheet1!$A$2:$A$5</c:f>
              <c:strCache>
                <c:ptCount val="4"/>
                <c:pt idx="0">
                  <c:v>Cd</c:v>
                </c:pt>
                <c:pt idx="1">
                  <c:v>Ni</c:v>
                </c:pt>
                <c:pt idx="2">
                  <c:v>As</c:v>
                </c:pt>
                <c:pt idx="3">
                  <c:v>Pb</c:v>
                </c:pt>
              </c:strCache>
            </c:strRef>
          </c:cat>
          <c:val>
            <c:numRef>
              <c:f>Sheet1!$C$2:$C$5</c:f>
              <c:numCache>
                <c:formatCode>General</c:formatCode>
                <c:ptCount val="4"/>
                <c:pt idx="0">
                  <c:v>73.5</c:v>
                </c:pt>
                <c:pt idx="1">
                  <c:v>81.8</c:v>
                </c:pt>
                <c:pt idx="2">
                  <c:v>66.03</c:v>
                </c:pt>
                <c:pt idx="3">
                  <c:v>27.6</c:v>
                </c:pt>
              </c:numCache>
            </c:numRef>
          </c:val>
        </c:ser>
        <c:axId val="101816576"/>
        <c:axId val="101835136"/>
      </c:barChart>
      <c:catAx>
        <c:axId val="101816576"/>
        <c:scaling>
          <c:orientation val="minMax"/>
        </c:scaling>
        <c:axPos val="b"/>
        <c:title>
          <c:tx>
            <c:rich>
              <a:bodyPr/>
              <a:lstStyle/>
              <a:p>
                <a:pPr>
                  <a:defRPr lang="en-US" sz="900" b="0"/>
                </a:pPr>
                <a:r>
                  <a:rPr lang="en-US" sz="900" b="0"/>
                  <a:t>Effect of heavy metal</a:t>
                </a:r>
              </a:p>
            </c:rich>
          </c:tx>
        </c:title>
        <c:tickLblPos val="nextTo"/>
        <c:txPr>
          <a:bodyPr/>
          <a:lstStyle/>
          <a:p>
            <a:pPr>
              <a:defRPr lang="en-US"/>
            </a:pPr>
            <a:endParaRPr lang="en-US"/>
          </a:p>
        </c:txPr>
        <c:crossAx val="101835136"/>
        <c:crosses val="autoZero"/>
        <c:auto val="1"/>
        <c:lblAlgn val="ctr"/>
        <c:lblOffset val="100"/>
      </c:catAx>
      <c:valAx>
        <c:axId val="101835136"/>
        <c:scaling>
          <c:orientation val="minMax"/>
        </c:scaling>
        <c:axPos val="l"/>
        <c:majorGridlines/>
        <c:title>
          <c:tx>
            <c:rich>
              <a:bodyPr rot="0" vert="horz"/>
              <a:lstStyle/>
              <a:p>
                <a:pPr>
                  <a:defRPr lang="en-US" b="0">
                    <a:latin typeface="+mj-lt"/>
                  </a:defRPr>
                </a:pPr>
                <a:r>
                  <a:rPr lang="en-US" b="0">
                    <a:latin typeface="+mj-lt"/>
                  </a:rPr>
                  <a:t>% change over the control</a:t>
                </a:r>
              </a:p>
            </c:rich>
          </c:tx>
        </c:title>
        <c:numFmt formatCode="General" sourceLinked="1"/>
        <c:tickLblPos val="nextTo"/>
        <c:txPr>
          <a:bodyPr/>
          <a:lstStyle/>
          <a:p>
            <a:pPr>
              <a:defRPr lang="en-US"/>
            </a:pPr>
            <a:endParaRPr lang="en-US"/>
          </a:p>
        </c:txPr>
        <c:crossAx val="101816576"/>
        <c:crosses val="autoZero"/>
        <c:crossBetween val="between"/>
      </c:valAx>
    </c:plotArea>
    <c:legend>
      <c:legendPos val="r"/>
      <c:txPr>
        <a:bodyPr/>
        <a:lstStyle/>
        <a:p>
          <a:pPr>
            <a:defRPr lang="en-US"/>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2573D-213C-4CFF-9F59-AE192F657407}" type="datetimeFigureOut">
              <a:rPr lang="en-US" smtClean="0"/>
              <a:pPr/>
              <a:t>7/29/2014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DE2C1-FC0B-44A6-B463-4D0E44D439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6DE2C1-FC0B-44A6-B463-4D0E44D439F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83BEB5-5E8D-4648-B2F8-878E2326F508}" type="datetimeFigureOut">
              <a:rPr lang="en-US" smtClean="0"/>
              <a:pPr/>
              <a:t>7/29/2014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82E69A0-ED22-4102-A8CD-11091C0B41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Click="0">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3BEB5-5E8D-4648-B2F8-878E2326F508}"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3BEB5-5E8D-4648-B2F8-878E2326F508}"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3BEB5-5E8D-4648-B2F8-878E2326F508}"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83BEB5-5E8D-4648-B2F8-878E2326F508}"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69A0-ED22-4102-A8CD-11091C0B41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Click="0">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83BEB5-5E8D-4648-B2F8-878E2326F508}"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83BEB5-5E8D-4648-B2F8-878E2326F508}" type="datetimeFigureOut">
              <a:rPr lang="en-US" smtClean="0"/>
              <a:pPr/>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83BEB5-5E8D-4648-B2F8-878E2326F508}" type="datetimeFigureOut">
              <a:rPr lang="en-US" smtClean="0"/>
              <a:pPr/>
              <a:t>7/29/2014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BEB5-5E8D-4648-B2F8-878E2326F508}" type="datetimeFigureOut">
              <a:rPr lang="en-US" smtClean="0"/>
              <a:pPr/>
              <a:t>7/29/2014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83BEB5-5E8D-4648-B2F8-878E2326F508}"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69A0-ED22-4102-A8CD-11091C0B41D9}" type="slidenum">
              <a:rPr lang="en-US" smtClean="0"/>
              <a:pPr/>
              <a:t>‹#›</a:t>
            </a:fld>
            <a:endParaRPr lang="en-US"/>
          </a:p>
        </p:txBody>
      </p:sp>
    </p:spTree>
  </p:cSld>
  <p:clrMapOvr>
    <a:masterClrMapping/>
  </p:clrMapOvr>
  <p:transition spd="slow" advClick="0">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3BEB5-5E8D-4648-B2F8-878E2326F508}"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82E69A0-ED22-4102-A8CD-11091C0B41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Click="0">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83BEB5-5E8D-4648-B2F8-878E2326F508}" type="datetimeFigureOut">
              <a:rPr lang="en-US" smtClean="0"/>
              <a:pPr/>
              <a:t>7/29/2014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2E69A0-ED22-4102-A8CD-11091C0B41D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p:sndAc>
      <p:end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404183" y="685800"/>
            <a:ext cx="4399671" cy="439967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76200"/>
            <a:ext cx="4648200" cy="1015663"/>
          </a:xfrm>
          <a:prstGeom prst="rect">
            <a:avLst/>
          </a:prstGeom>
          <a:noFill/>
        </p:spPr>
        <p:txBody>
          <a:bodyPr wrap="square" rtlCol="0">
            <a:spAutoFit/>
          </a:bodyPr>
          <a:lstStyle/>
          <a:p>
            <a:pPr algn="ctr"/>
            <a:r>
              <a:rPr lang="en-US" sz="6000" b="1" dirty="0" smtClean="0">
                <a:latin typeface="+mj-lt"/>
              </a:rPr>
              <a:t>WELCOME</a:t>
            </a:r>
            <a:endParaRPr lang="en-US" sz="6000" b="1" dirty="0">
              <a:latin typeface="+mj-lt"/>
            </a:endParaRPr>
          </a:p>
        </p:txBody>
      </p:sp>
      <p:sp>
        <p:nvSpPr>
          <p:cNvPr id="7" name="TextBox 6"/>
          <p:cNvSpPr txBox="1"/>
          <p:nvPr/>
        </p:nvSpPr>
        <p:spPr>
          <a:xfrm>
            <a:off x="1581123" y="5029200"/>
            <a:ext cx="6266199" cy="461665"/>
          </a:xfrm>
          <a:prstGeom prst="rect">
            <a:avLst/>
          </a:prstGeom>
          <a:noFill/>
        </p:spPr>
        <p:txBody>
          <a:bodyPr wrap="square" rtlCol="0">
            <a:spAutoFit/>
          </a:bodyPr>
          <a:lstStyle/>
          <a:p>
            <a:pPr algn="ctr"/>
            <a:r>
              <a:rPr lang="en-US" sz="2400" b="1" dirty="0" smtClean="0">
                <a:solidFill>
                  <a:srgbClr val="00B050"/>
                </a:solidFill>
                <a:latin typeface="+mj-lt"/>
              </a:rPr>
              <a:t>Earth Science and climate change conference </a:t>
            </a:r>
            <a:endParaRPr lang="en-US" sz="2400" b="1" dirty="0">
              <a:solidFill>
                <a:srgbClr val="00B050"/>
              </a:solidFill>
              <a:latin typeface="+mj-lt"/>
            </a:endParaRPr>
          </a:p>
        </p:txBody>
      </p:sp>
      <p:sp>
        <p:nvSpPr>
          <p:cNvPr id="9" name="TextBox 8"/>
          <p:cNvSpPr txBox="1"/>
          <p:nvPr/>
        </p:nvSpPr>
        <p:spPr>
          <a:xfrm>
            <a:off x="3352800" y="5597604"/>
            <a:ext cx="6266199" cy="1107996"/>
          </a:xfrm>
          <a:prstGeom prst="rect">
            <a:avLst/>
          </a:prstGeom>
          <a:noFill/>
        </p:spPr>
        <p:txBody>
          <a:bodyPr wrap="square" rtlCol="0">
            <a:spAutoFit/>
          </a:bodyPr>
          <a:lstStyle/>
          <a:p>
            <a:pPr algn="ctr"/>
            <a:r>
              <a:rPr lang="en-US" sz="6600" dirty="0" smtClean="0">
                <a:latin typeface="Freestyle Script" pitchFamily="66" charset="0"/>
              </a:rPr>
              <a:t>By</a:t>
            </a:r>
            <a:r>
              <a:rPr lang="en-US" sz="6600" dirty="0">
                <a:latin typeface="Freestyle Script" pitchFamily="66" charset="0"/>
              </a:rPr>
              <a:t>: Tara </a:t>
            </a:r>
            <a:r>
              <a:rPr lang="en-US" sz="6600" dirty="0" err="1" smtClean="0">
                <a:latin typeface="Freestyle Script" pitchFamily="66" charset="0"/>
              </a:rPr>
              <a:t>Pokhriyal</a:t>
            </a:r>
            <a:endParaRPr lang="en-US" sz="6600" dirty="0">
              <a:latin typeface="Freestyle Script" pitchFamily="66" charset="0"/>
            </a:endParaRPr>
          </a:p>
        </p:txBody>
      </p:sp>
    </p:spTree>
  </p:cSld>
  <p:clrMapOvr>
    <a:masterClrMapping/>
  </p:clrMapOvr>
  <p:transition spd="slow" advClick="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childTnLst>
                          </p:cTn>
                        </p:par>
                        <p:par>
                          <p:cTn id="8" fill="hold">
                            <p:stCondLst>
                              <p:cond delay="3000"/>
                            </p:stCondLst>
                            <p:childTnLst>
                              <p:par>
                                <p:cTn id="9" presetID="8" presetClass="emph" presetSubtype="0" fill="hold" grpId="1"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5000"/>
                            </p:stCondLst>
                            <p:childTnLst>
                              <p:par>
                                <p:cTn id="12" presetID="5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3000" fill="hold"/>
                                        <p:tgtEl>
                                          <p:spTgt spid="6"/>
                                        </p:tgtEl>
                                        <p:attrNameLst>
                                          <p:attrName>ppt_w</p:attrName>
                                        </p:attrNameLst>
                                      </p:cBhvr>
                                      <p:tavLst>
                                        <p:tav tm="0">
                                          <p:val>
                                            <p:strVal val="#ppt_w*0.70"/>
                                          </p:val>
                                        </p:tav>
                                        <p:tav tm="100000">
                                          <p:val>
                                            <p:strVal val="#ppt_w"/>
                                          </p:val>
                                        </p:tav>
                                      </p:tavLst>
                                    </p:anim>
                                    <p:anim calcmode="lin" valueType="num">
                                      <p:cBhvr>
                                        <p:cTn id="15" dur="3000" fill="hold"/>
                                        <p:tgtEl>
                                          <p:spTgt spid="6"/>
                                        </p:tgtEl>
                                        <p:attrNameLst>
                                          <p:attrName>ppt_h</p:attrName>
                                        </p:attrNameLst>
                                      </p:cBhvr>
                                      <p:tavLst>
                                        <p:tav tm="0">
                                          <p:val>
                                            <p:strVal val="#ppt_h"/>
                                          </p:val>
                                        </p:tav>
                                        <p:tav tm="100000">
                                          <p:val>
                                            <p:strVal val="#ppt_h"/>
                                          </p:val>
                                        </p:tav>
                                      </p:tavLst>
                                    </p:anim>
                                    <p:animEffect transition="in" filter="fade">
                                      <p:cBhvr>
                                        <p:cTn id="16" dur="3000"/>
                                        <p:tgtEl>
                                          <p:spTgt spid="6"/>
                                        </p:tgtEl>
                                      </p:cBhvr>
                                    </p:animEffect>
                                  </p:childTnLst>
                                </p:cTn>
                              </p:par>
                            </p:childTnLst>
                          </p:cTn>
                        </p:par>
                        <p:par>
                          <p:cTn id="17" fill="hold">
                            <p:stCondLst>
                              <p:cond delay="80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3000" fill="hold"/>
                                        <p:tgtEl>
                                          <p:spTgt spid="7"/>
                                        </p:tgtEl>
                                        <p:attrNameLst>
                                          <p:attrName>ppt_w</p:attrName>
                                        </p:attrNameLst>
                                      </p:cBhvr>
                                      <p:tavLst>
                                        <p:tav tm="0">
                                          <p:val>
                                            <p:strVal val="#ppt_w*0.70"/>
                                          </p:val>
                                        </p:tav>
                                        <p:tav tm="100000">
                                          <p:val>
                                            <p:strVal val="#ppt_w"/>
                                          </p:val>
                                        </p:tav>
                                      </p:tavLst>
                                    </p:anim>
                                    <p:anim calcmode="lin" valueType="num">
                                      <p:cBhvr>
                                        <p:cTn id="21" dur="3000" fill="hold"/>
                                        <p:tgtEl>
                                          <p:spTgt spid="7"/>
                                        </p:tgtEl>
                                        <p:attrNameLst>
                                          <p:attrName>ppt_h</p:attrName>
                                        </p:attrNameLst>
                                      </p:cBhvr>
                                      <p:tavLst>
                                        <p:tav tm="0">
                                          <p:val>
                                            <p:strVal val="#ppt_h"/>
                                          </p:val>
                                        </p:tav>
                                        <p:tav tm="100000">
                                          <p:val>
                                            <p:strVal val="#ppt_h"/>
                                          </p:val>
                                        </p:tav>
                                      </p:tavLst>
                                    </p:anim>
                                    <p:animEffect transition="in" filter="fade">
                                      <p:cBhvr>
                                        <p:cTn id="22" dur="3000"/>
                                        <p:tgtEl>
                                          <p:spTgt spid="7"/>
                                        </p:tgtEl>
                                      </p:cBhvr>
                                    </p:animEffect>
                                  </p:childTnLst>
                                </p:cTn>
                              </p:par>
                            </p:childTnLst>
                          </p:cTn>
                        </p:par>
                        <p:par>
                          <p:cTn id="23" fill="hold">
                            <p:stCondLst>
                              <p:cond delay="11000"/>
                            </p:stCondLst>
                            <p:childTnLst>
                              <p:par>
                                <p:cTn id="24" presetID="45" presetClass="entr" presetSubtype="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ppt_w</p:attrName>
                                        </p:attrNameLst>
                                      </p:cBhvr>
                                      <p:tavLst>
                                        <p:tav tm="0" fmla="#ppt_w*sin(2.5*pi*$)">
                                          <p:val>
                                            <p:fltVal val="0"/>
                                          </p:val>
                                        </p:tav>
                                        <p:tav tm="100000">
                                          <p:val>
                                            <p:fltVal val="1"/>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childTnLst>
                                </p:cTn>
                              </p:par>
                            </p:childTnLst>
                          </p:cTn>
                        </p:par>
                        <p:par>
                          <p:cTn id="29" fill="hold">
                            <p:stCondLst>
                              <p:cond delay="13500"/>
                            </p:stCondLst>
                            <p:childTnLst>
                              <p:par>
                                <p:cTn id="30" presetID="8" presetClass="emph" presetSubtype="0" fill="hold" grpId="2" nodeType="afterEffect">
                                  <p:stCondLst>
                                    <p:cond delay="0"/>
                                  </p:stCondLst>
                                  <p:childTnLst>
                                    <p:animRot by="21600000">
                                      <p:cBhvr>
                                        <p:cTn id="3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581400"/>
          </a:xfrm>
        </p:spPr>
        <p:txBody>
          <a:bodyPr/>
          <a:lstStyle/>
          <a:p>
            <a:pPr algn="just">
              <a:buClrTx/>
              <a:buFont typeface="Wingdings 2" pitchFamily="18" charset="2"/>
              <a:buChar char=""/>
            </a:pPr>
            <a:r>
              <a:rPr lang="en-US" dirty="0" smtClean="0"/>
              <a:t>Plant were raised in poly bags, containing 1 kg of garden soil.</a:t>
            </a:r>
          </a:p>
          <a:p>
            <a:pPr algn="just">
              <a:buClrTx/>
              <a:buFont typeface="Wingdings 2" pitchFamily="18" charset="2"/>
              <a:buChar char=""/>
            </a:pPr>
            <a:r>
              <a:rPr lang="en-US" dirty="0" smtClean="0"/>
              <a:t>Plants were divided into 6 groups, each group having  five plants.</a:t>
            </a:r>
          </a:p>
          <a:p>
            <a:pPr algn="just">
              <a:buClrTx/>
              <a:buFont typeface="Wingdings 2" pitchFamily="18" charset="2"/>
              <a:buChar char=""/>
            </a:pPr>
            <a:r>
              <a:rPr lang="en-US" dirty="0" smtClean="0"/>
              <a:t>Two group of plants were kept as a control  (given normal watering)</a:t>
            </a:r>
          </a:p>
          <a:p>
            <a:pPr algn="just">
              <a:buClrTx/>
              <a:buFont typeface="Wingdings 2" pitchFamily="18" charset="2"/>
              <a:buChar char=""/>
            </a:pPr>
            <a:r>
              <a:rPr lang="en-US" dirty="0" smtClean="0"/>
              <a:t>Other four group of plants were treated as a test plants  (given the stress of heavy metal)</a:t>
            </a:r>
            <a:endParaRPr lang="en-US" dirty="0"/>
          </a:p>
        </p:txBody>
      </p:sp>
      <p:grpSp>
        <p:nvGrpSpPr>
          <p:cNvPr id="8" name="Group 7"/>
          <p:cNvGrpSpPr/>
          <p:nvPr/>
        </p:nvGrpSpPr>
        <p:grpSpPr>
          <a:xfrm rot="10800000">
            <a:off x="0" y="4648200"/>
            <a:ext cx="9144000" cy="2209800"/>
            <a:chOff x="0" y="4648200"/>
            <a:chExt cx="9144000" cy="2209800"/>
          </a:xfrm>
        </p:grpSpPr>
        <p:pic>
          <p:nvPicPr>
            <p:cNvPr id="4" name="Picture 3"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27500"/>
            <a:stretch>
              <a:fillRect/>
            </a:stretch>
          </p:blipFill>
          <p:spPr bwMode="auto">
            <a:xfrm>
              <a:off x="0" y="4648200"/>
              <a:ext cx="4419600" cy="2209800"/>
            </a:xfrm>
            <a:prstGeom prst="rect">
              <a:avLst/>
            </a:prstGeom>
            <a:noFill/>
            <a:ln>
              <a:noFill/>
            </a:ln>
          </p:spPr>
        </p:pic>
        <p:pic>
          <p:nvPicPr>
            <p:cNvPr id="5" name="Picture 4"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27500"/>
            <a:stretch>
              <a:fillRect/>
            </a:stretch>
          </p:blipFill>
          <p:spPr bwMode="auto">
            <a:xfrm>
              <a:off x="4419600" y="4648200"/>
              <a:ext cx="4724400" cy="2209800"/>
            </a:xfrm>
            <a:prstGeom prst="rect">
              <a:avLst/>
            </a:prstGeom>
            <a:noFill/>
            <a:ln>
              <a:noFill/>
            </a:ln>
          </p:spPr>
        </p:pic>
      </p:grpSp>
      <p:pic>
        <p:nvPicPr>
          <p:cNvPr id="10" name="Picture 9"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72500"/>
          <a:stretch>
            <a:fillRect/>
          </a:stretch>
        </p:blipFill>
        <p:spPr bwMode="auto">
          <a:xfrm>
            <a:off x="0" y="0"/>
            <a:ext cx="4419600" cy="838200"/>
          </a:xfrm>
          <a:prstGeom prst="rect">
            <a:avLst/>
          </a:prstGeom>
          <a:noFill/>
          <a:ln>
            <a:noFill/>
          </a:ln>
        </p:spPr>
      </p:pic>
      <p:pic>
        <p:nvPicPr>
          <p:cNvPr id="11" name="Picture 10"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72500"/>
          <a:stretch>
            <a:fillRect/>
          </a:stretch>
        </p:blipFill>
        <p:spPr bwMode="auto">
          <a:xfrm>
            <a:off x="4419600" y="0"/>
            <a:ext cx="4724400" cy="838200"/>
          </a:xfrm>
          <a:prstGeom prst="rect">
            <a:avLst/>
          </a:prstGeom>
          <a:noFill/>
          <a:ln>
            <a:noFill/>
          </a:ln>
        </p:spPr>
      </p:pic>
    </p:spTree>
  </p:cSld>
  <p:clrMapOvr>
    <a:masterClrMapping/>
  </p:clrMapOvr>
  <p:transition spd="slow" advClick="0">
    <p:wipe dir="r"/>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Metal Treatment</a:t>
            </a:r>
            <a:endParaRPr lang="en-US" dirty="0"/>
          </a:p>
        </p:txBody>
      </p:sp>
      <p:sp>
        <p:nvSpPr>
          <p:cNvPr id="3" name="Content Placeholder 2"/>
          <p:cNvSpPr>
            <a:spLocks noGrp="1"/>
          </p:cNvSpPr>
          <p:nvPr>
            <p:ph idx="1"/>
          </p:nvPr>
        </p:nvSpPr>
        <p:spPr/>
        <p:txBody>
          <a:bodyPr/>
          <a:lstStyle/>
          <a:p>
            <a:r>
              <a:rPr lang="en-US" dirty="0" smtClean="0"/>
              <a:t>Different heavy metal at the rate of  </a:t>
            </a:r>
            <a:r>
              <a:rPr lang="en-US" sz="3600" dirty="0" smtClean="0"/>
              <a:t>10</a:t>
            </a:r>
            <a:r>
              <a:rPr lang="en-US" dirty="0" smtClean="0"/>
              <a:t>ppm concentration were given to plants,</a:t>
            </a:r>
          </a:p>
          <a:p>
            <a:pPr>
              <a:buFont typeface="Wingdings" pitchFamily="2" charset="2"/>
              <a:buChar char="Ø"/>
            </a:pPr>
            <a:r>
              <a:rPr lang="en-US" dirty="0" smtClean="0"/>
              <a:t>Lead as a </a:t>
            </a:r>
            <a:r>
              <a:rPr lang="en-US" dirty="0" smtClean="0">
                <a:solidFill>
                  <a:srgbClr val="C00000"/>
                </a:solidFill>
              </a:rPr>
              <a:t>lead acetate</a:t>
            </a:r>
          </a:p>
          <a:p>
            <a:pPr>
              <a:buFont typeface="Wingdings" pitchFamily="2" charset="2"/>
              <a:buChar char="Ø"/>
            </a:pPr>
            <a:r>
              <a:rPr lang="en-US" dirty="0" smtClean="0"/>
              <a:t>Cadmium as </a:t>
            </a:r>
            <a:r>
              <a:rPr lang="en-US" dirty="0" smtClean="0">
                <a:solidFill>
                  <a:srgbClr val="C00000"/>
                </a:solidFill>
              </a:rPr>
              <a:t>Cadmium </a:t>
            </a:r>
            <a:r>
              <a:rPr lang="en-US" dirty="0" err="1" smtClean="0">
                <a:solidFill>
                  <a:srgbClr val="C00000"/>
                </a:solidFill>
              </a:rPr>
              <a:t>Sulphate</a:t>
            </a:r>
            <a:r>
              <a:rPr lang="en-US" dirty="0" smtClean="0">
                <a:solidFill>
                  <a:srgbClr val="C00000"/>
                </a:solidFill>
              </a:rPr>
              <a:t> </a:t>
            </a:r>
          </a:p>
          <a:p>
            <a:pPr>
              <a:buFont typeface="Wingdings" pitchFamily="2" charset="2"/>
              <a:buChar char="Ø"/>
            </a:pPr>
            <a:r>
              <a:rPr lang="en-US" dirty="0" smtClean="0"/>
              <a:t>Arsenic as </a:t>
            </a:r>
            <a:r>
              <a:rPr lang="en-US" dirty="0" smtClean="0">
                <a:solidFill>
                  <a:srgbClr val="C00000"/>
                </a:solidFill>
              </a:rPr>
              <a:t>Sodium Arsenate </a:t>
            </a:r>
          </a:p>
          <a:p>
            <a:pPr>
              <a:buFont typeface="Wingdings" pitchFamily="2" charset="2"/>
              <a:buChar char="Ø"/>
            </a:pPr>
            <a:r>
              <a:rPr lang="en-US" dirty="0" smtClean="0"/>
              <a:t>Nickel as </a:t>
            </a:r>
            <a:r>
              <a:rPr lang="en-US" dirty="0" smtClean="0">
                <a:solidFill>
                  <a:srgbClr val="C00000"/>
                </a:solidFill>
              </a:rPr>
              <a:t>nickel </a:t>
            </a:r>
            <a:r>
              <a:rPr lang="en-US" dirty="0" err="1" smtClean="0">
                <a:solidFill>
                  <a:srgbClr val="C00000"/>
                </a:solidFill>
              </a:rPr>
              <a:t>sulphate</a:t>
            </a:r>
            <a:r>
              <a:rPr lang="en-US" dirty="0" smtClean="0">
                <a:solidFill>
                  <a:srgbClr val="C00000"/>
                </a:solidFill>
              </a:rPr>
              <a:t> </a:t>
            </a:r>
          </a:p>
          <a:p>
            <a:pPr>
              <a:buFont typeface="Arial" pitchFamily="34" charset="0"/>
              <a:buChar char="•"/>
            </a:pPr>
            <a:r>
              <a:rPr lang="en-US" dirty="0" smtClean="0"/>
              <a:t>Treatment with heavy metal was not repeated</a:t>
            </a:r>
          </a:p>
          <a:p>
            <a:pPr>
              <a:buNone/>
            </a:pPr>
            <a:endParaRPr lang="en-US" dirty="0" smtClean="0"/>
          </a:p>
          <a:p>
            <a:pPr>
              <a:buNone/>
            </a:pPr>
            <a:endParaRPr lang="en-US" dirty="0" smtClean="0"/>
          </a:p>
          <a:p>
            <a:pPr>
              <a:buNone/>
            </a:pPr>
            <a:endParaRPr lang="en-US" dirty="0"/>
          </a:p>
        </p:txBody>
      </p:sp>
    </p:spTree>
  </p:cSld>
  <p:clrMapOvr>
    <a:masterClrMapping/>
  </p:clrMapOvr>
  <p:transition spd="slow" advClick="0">
    <p:split dir="i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45163"/>
          </a:xfrm>
        </p:spPr>
        <p:txBody>
          <a:bodyPr/>
          <a:lstStyle/>
          <a:p>
            <a:r>
              <a:rPr lang="en-US" dirty="0" smtClean="0"/>
              <a:t>500 ml solution of each heavy metal was prepared </a:t>
            </a:r>
          </a:p>
          <a:p>
            <a:r>
              <a:rPr lang="en-US" dirty="0" smtClean="0"/>
              <a:t>100 ml of heavy metal  solution was given to each group of test sample containing five plants each.</a:t>
            </a:r>
          </a:p>
          <a:p>
            <a:r>
              <a:rPr lang="en-US" dirty="0" smtClean="0"/>
              <a:t>Each group of plant sample was then watered(200 ml)  two times for 30 days.</a:t>
            </a:r>
          </a:p>
          <a:p>
            <a:r>
              <a:rPr lang="en-US" dirty="0" smtClean="0"/>
              <a:t>The leaves were then plucked after every fifteen days of time for experimentation.</a:t>
            </a:r>
            <a:endParaRPr lang="en-US" dirty="0"/>
          </a:p>
        </p:txBody>
      </p:sp>
    </p:spTree>
  </p:cSld>
  <p:clrMapOvr>
    <a:masterClrMapping/>
  </p:clrMapOvr>
  <p:transition spd="slow" advClick="0">
    <p:cover dir="u"/>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Leaves sampling </a:t>
            </a:r>
          </a:p>
          <a:p>
            <a:pPr>
              <a:buFont typeface="Wingdings" pitchFamily="2" charset="2"/>
              <a:buChar char="Ø"/>
            </a:pPr>
            <a:r>
              <a:rPr lang="en-US" dirty="0" smtClean="0"/>
              <a:t>First generation leaves were plucked from the  plants groups (treated  with different heavy metal stress)  after 15 days of heavy metal treatment.</a:t>
            </a:r>
          </a:p>
          <a:p>
            <a:pPr>
              <a:buNone/>
            </a:pPr>
            <a:endParaRPr lang="en-US" dirty="0" smtClean="0"/>
          </a:p>
          <a:p>
            <a:pPr>
              <a:buFont typeface="Wingdings" pitchFamily="2" charset="2"/>
              <a:buChar char="Ø"/>
            </a:pPr>
            <a:r>
              <a:rPr lang="en-US" dirty="0" smtClean="0"/>
              <a:t>Second generation leaves were plucked  after 30 days of heavy metal treatment.</a:t>
            </a:r>
          </a:p>
          <a:p>
            <a:pPr>
              <a:buNone/>
            </a:pPr>
            <a:endParaRPr lang="en-US" dirty="0" smtClean="0"/>
          </a:p>
          <a:p>
            <a:pPr>
              <a:buNone/>
            </a:pPr>
            <a:endParaRPr lang="en-US" dirty="0" smtClean="0"/>
          </a:p>
        </p:txBody>
      </p:sp>
    </p:spTree>
  </p:cSld>
  <p:clrMapOvr>
    <a:masterClrMapping/>
  </p:clrMapOvr>
  <p:transition spd="slow" advClick="0">
    <p:split/>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Extraction</a:t>
            </a:r>
            <a:endParaRPr lang="en-US" dirty="0"/>
          </a:p>
        </p:txBody>
      </p:sp>
      <p:sp>
        <p:nvSpPr>
          <p:cNvPr id="3" name="Content Placeholder 2"/>
          <p:cNvSpPr>
            <a:spLocks noGrp="1"/>
          </p:cNvSpPr>
          <p:nvPr>
            <p:ph idx="1"/>
          </p:nvPr>
        </p:nvSpPr>
        <p:spPr/>
        <p:txBody>
          <a:bodyPr/>
          <a:lstStyle/>
          <a:p>
            <a:pPr>
              <a:buNone/>
            </a:pPr>
            <a:r>
              <a:rPr lang="en-US" dirty="0" smtClean="0"/>
              <a:t>Preparation of extract</a:t>
            </a:r>
          </a:p>
          <a:p>
            <a:pPr>
              <a:buFont typeface="Wingdings" pitchFamily="2" charset="2"/>
              <a:buChar char="Ø"/>
            </a:pPr>
            <a:r>
              <a:rPr lang="en-US" dirty="0" smtClean="0"/>
              <a:t>5g wet wt. of </a:t>
            </a:r>
            <a:r>
              <a:rPr lang="en-US" i="1" dirty="0" smtClean="0"/>
              <a:t> </a:t>
            </a:r>
            <a:r>
              <a:rPr lang="en-US" i="1" dirty="0"/>
              <a:t>M</a:t>
            </a:r>
            <a:r>
              <a:rPr lang="en-US" i="1" dirty="0" smtClean="0"/>
              <a:t>entha spicata</a:t>
            </a:r>
            <a:r>
              <a:rPr lang="en-US" dirty="0" smtClean="0"/>
              <a:t> leaves were grinded  in a pestle motor and mix with 50ml of methanol.</a:t>
            </a:r>
          </a:p>
          <a:p>
            <a:pPr>
              <a:buFont typeface="Wingdings" pitchFamily="2" charset="2"/>
              <a:buChar char="Ø"/>
            </a:pPr>
            <a:r>
              <a:rPr lang="en-US" dirty="0" smtClean="0"/>
              <a:t>Allowed  for 1 hr incubation  at room temperature.</a:t>
            </a:r>
          </a:p>
          <a:p>
            <a:pPr>
              <a:buFont typeface="Wingdings" pitchFamily="2" charset="2"/>
              <a:buChar char="Ø"/>
            </a:pPr>
            <a:r>
              <a:rPr lang="en-US" dirty="0" smtClean="0"/>
              <a:t>Centrifuged at 4000 rpm for 15 minutes</a:t>
            </a:r>
          </a:p>
          <a:p>
            <a:pPr>
              <a:buFont typeface="Wingdings" pitchFamily="2" charset="2"/>
              <a:buChar char="Ø"/>
            </a:pPr>
            <a:r>
              <a:rPr lang="en-US" dirty="0" smtClean="0"/>
              <a:t>Mixture then filtered by using muslin cloth.</a:t>
            </a:r>
          </a:p>
          <a:p>
            <a:pPr>
              <a:buFont typeface="Wingdings" pitchFamily="2" charset="2"/>
              <a:buChar char="Ø"/>
            </a:pPr>
            <a:r>
              <a:rPr lang="en-US" dirty="0" smtClean="0"/>
              <a:t>Filtrate is kept for further experimental purposes.</a:t>
            </a:r>
          </a:p>
          <a:p>
            <a:pPr>
              <a:buFont typeface="Wingdings" pitchFamily="2" charset="2"/>
              <a:buChar char="Ø"/>
            </a:pPr>
            <a:endParaRPr lang="en-US" dirty="0" smtClean="0"/>
          </a:p>
          <a:p>
            <a:pPr>
              <a:buNone/>
            </a:pPr>
            <a:endParaRPr lang="en-US" dirty="0" smtClean="0"/>
          </a:p>
        </p:txBody>
      </p:sp>
      <p:pic>
        <p:nvPicPr>
          <p:cNvPr id="5" name="Picture 4" descr="C:\Users\owais\AppData\Local\Microsoft\Windows\Temporary Internet Files\Content.Word\2013-01-30 11.57.14.jpg"/>
          <p:cNvPicPr/>
          <p:nvPr/>
        </p:nvPicPr>
        <p:blipFill>
          <a:blip r:embed="rId2" cstate="print"/>
          <a:srcRect/>
          <a:stretch>
            <a:fillRect/>
          </a:stretch>
        </p:blipFill>
        <p:spPr bwMode="auto">
          <a:xfrm>
            <a:off x="4953000" y="0"/>
            <a:ext cx="3886200" cy="2286000"/>
          </a:xfrm>
          <a:prstGeom prst="rect">
            <a:avLst/>
          </a:prstGeom>
          <a:noFill/>
          <a:ln w="9525">
            <a:noFill/>
            <a:miter lim="800000"/>
            <a:headEnd/>
            <a:tailEnd/>
          </a:ln>
        </p:spPr>
      </p:pic>
    </p:spTree>
  </p:cSld>
  <p:clrMapOvr>
    <a:masterClrMapping/>
  </p:clrMapOvr>
  <p:transition spd="slow" advClick="0">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3">
                                            <p:txEl>
                                              <p:pRg st="4" end="4"/>
                                            </p:txEl>
                                          </p:spTgt>
                                        </p:tgtEl>
                                      </p:cBhvr>
                                    </p:animEffect>
                                  </p:childTnLst>
                                </p:cTn>
                              </p:par>
                            </p:childTnLst>
                          </p:cTn>
                        </p:par>
                        <p:par>
                          <p:cTn id="34" fill="hold">
                            <p:stCondLst>
                              <p:cond delay="10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Assaying Method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Standardization </a:t>
            </a:r>
          </a:p>
          <a:p>
            <a:pPr>
              <a:buFont typeface="Wingdings" pitchFamily="2" charset="2"/>
              <a:buChar char="Ø"/>
            </a:pPr>
            <a:r>
              <a:rPr lang="en-US" dirty="0" smtClean="0"/>
              <a:t>Total </a:t>
            </a:r>
            <a:r>
              <a:rPr lang="en-US" dirty="0" err="1" smtClean="0"/>
              <a:t>Phenolics</a:t>
            </a:r>
            <a:r>
              <a:rPr lang="en-US" dirty="0" smtClean="0"/>
              <a:t> Content </a:t>
            </a:r>
          </a:p>
          <a:p>
            <a:pPr>
              <a:buFont typeface="Wingdings" pitchFamily="2" charset="2"/>
              <a:buChar char="Ø"/>
            </a:pPr>
            <a:r>
              <a:rPr lang="en-US" dirty="0" smtClean="0"/>
              <a:t>Total </a:t>
            </a:r>
            <a:r>
              <a:rPr lang="en-US" dirty="0" err="1" smtClean="0"/>
              <a:t>flavonoid</a:t>
            </a:r>
            <a:r>
              <a:rPr lang="en-US" dirty="0" smtClean="0"/>
              <a:t> content </a:t>
            </a:r>
          </a:p>
          <a:p>
            <a:pPr>
              <a:buFont typeface="Wingdings" pitchFamily="2" charset="2"/>
              <a:buChar char="Ø"/>
            </a:pPr>
            <a:r>
              <a:rPr lang="en-US" dirty="0" smtClean="0"/>
              <a:t>Total reducing assay</a:t>
            </a:r>
          </a:p>
          <a:p>
            <a:pPr>
              <a:buFont typeface="Wingdings" pitchFamily="2" charset="2"/>
              <a:buChar char="Ø"/>
            </a:pPr>
            <a:r>
              <a:rPr lang="en-US" dirty="0" smtClean="0"/>
              <a:t>Ferrous Ion Reducing Antioxidant Potential  Assay (FRAP)</a:t>
            </a:r>
          </a:p>
          <a:p>
            <a:pPr>
              <a:buFont typeface="Wingdings" pitchFamily="2" charset="2"/>
              <a:buChar char="Ø"/>
            </a:pPr>
            <a:r>
              <a:rPr lang="en-US" dirty="0" smtClean="0"/>
              <a:t>DPPH  Scavenging Assay</a:t>
            </a:r>
          </a:p>
          <a:p>
            <a:pPr>
              <a:buFont typeface="Wingdings" pitchFamily="2" charset="2"/>
              <a:buChar char="Ø"/>
            </a:pPr>
            <a:r>
              <a:rPr lang="en-US" dirty="0" smtClean="0"/>
              <a:t>Superoxide Scavenging Assay</a:t>
            </a:r>
          </a:p>
          <a:p>
            <a:pPr>
              <a:buNone/>
            </a:pPr>
            <a:endParaRPr lang="en-US" dirty="0" smtClean="0"/>
          </a:p>
        </p:txBody>
      </p:sp>
    </p:spTree>
  </p:cSld>
  <p:clrMapOvr>
    <a:masterClrMapping/>
  </p:clrMapOvr>
  <p:transition spd="slow" advClick="0">
    <p:blinds/>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linds(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linds(horizont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pPr algn="ctr"/>
            <a:r>
              <a:rPr lang="en-US" sz="2400" b="1" dirty="0" smtClean="0">
                <a:solidFill>
                  <a:schemeClr val="tx1"/>
                </a:solidFill>
              </a:rPr>
              <a:t>Standardization</a:t>
            </a:r>
            <a:endParaRPr lang="en-US" sz="2400" b="1" dirty="0">
              <a:solidFill>
                <a:schemeClr val="tx1"/>
              </a:solidFill>
            </a:endParaRPr>
          </a:p>
        </p:txBody>
      </p:sp>
      <p:sp>
        <p:nvSpPr>
          <p:cNvPr id="3" name="Content Placeholder 2"/>
          <p:cNvSpPr>
            <a:spLocks noGrp="1"/>
          </p:cNvSpPr>
          <p:nvPr>
            <p:ph idx="1"/>
          </p:nvPr>
        </p:nvSpPr>
        <p:spPr>
          <a:xfrm>
            <a:off x="457200" y="1371600"/>
            <a:ext cx="8229600" cy="4953000"/>
          </a:xfrm>
        </p:spPr>
        <p:txBody>
          <a:bodyPr/>
          <a:lstStyle/>
          <a:p>
            <a:r>
              <a:rPr lang="en-US" dirty="0" smtClean="0"/>
              <a:t>Gallic acid  as a standard </a:t>
            </a:r>
            <a:r>
              <a:rPr lang="en-US" dirty="0" err="1" smtClean="0"/>
              <a:t>phenolic</a:t>
            </a:r>
            <a:r>
              <a:rPr lang="en-US" dirty="0" smtClean="0"/>
              <a:t> compound for TPC evaluation of test sample </a:t>
            </a:r>
          </a:p>
          <a:p>
            <a:r>
              <a:rPr lang="en-US" dirty="0" err="1" smtClean="0"/>
              <a:t>Quercetin</a:t>
            </a:r>
            <a:r>
              <a:rPr lang="en-US" dirty="0" smtClean="0"/>
              <a:t> as a standard </a:t>
            </a:r>
            <a:r>
              <a:rPr lang="en-US" dirty="0" err="1" smtClean="0"/>
              <a:t>flavonoid</a:t>
            </a:r>
            <a:r>
              <a:rPr lang="en-US" dirty="0" smtClean="0"/>
              <a:t> compound  for TFC evaluation of test sample</a:t>
            </a:r>
          </a:p>
          <a:p>
            <a:r>
              <a:rPr lang="en-US" dirty="0" smtClean="0"/>
              <a:t>Ascorbic acid as a standard antioxidant  for evaluation of antioxidant potential </a:t>
            </a:r>
          </a:p>
        </p:txBody>
      </p:sp>
    </p:spTree>
  </p:cSld>
  <p:clrMapOvr>
    <a:masterClrMapping/>
  </p:clrMapOvr>
  <p:transition spd="slow" advClick="0">
    <p:wipe dir="r"/>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pPr algn="ctr"/>
            <a:r>
              <a:rPr lang="en-US" sz="2400" b="1" dirty="0" err="1" smtClean="0">
                <a:solidFill>
                  <a:schemeClr val="tx1"/>
                </a:solidFill>
              </a:rPr>
              <a:t>Phenolic</a:t>
            </a:r>
            <a:r>
              <a:rPr lang="en-US" sz="2400" b="1" dirty="0" smtClean="0">
                <a:solidFill>
                  <a:schemeClr val="tx1"/>
                </a:solidFill>
              </a:rPr>
              <a:t> and </a:t>
            </a:r>
            <a:r>
              <a:rPr lang="en-US" sz="2400" b="1" dirty="0" err="1" smtClean="0">
                <a:solidFill>
                  <a:schemeClr val="tx1"/>
                </a:solidFill>
              </a:rPr>
              <a:t>flavonoid</a:t>
            </a:r>
            <a:r>
              <a:rPr lang="en-US" sz="2400" b="1" dirty="0" smtClean="0">
                <a:solidFill>
                  <a:schemeClr val="tx1"/>
                </a:solidFill>
              </a:rPr>
              <a:t> estimation </a:t>
            </a:r>
            <a:endParaRPr lang="en-US" sz="2400" b="1" dirty="0">
              <a:solidFill>
                <a:schemeClr val="tx1"/>
              </a:solidFill>
            </a:endParaRPr>
          </a:p>
        </p:txBody>
      </p:sp>
      <p:sp>
        <p:nvSpPr>
          <p:cNvPr id="3" name="Text Placeholder 2"/>
          <p:cNvSpPr>
            <a:spLocks noGrp="1"/>
          </p:cNvSpPr>
          <p:nvPr>
            <p:ph type="body" idx="1"/>
          </p:nvPr>
        </p:nvSpPr>
        <p:spPr>
          <a:xfrm>
            <a:off x="457200" y="1371600"/>
            <a:ext cx="4040188" cy="457200"/>
          </a:xfrm>
        </p:spPr>
        <p:txBody>
          <a:bodyPr/>
          <a:lstStyle/>
          <a:p>
            <a:pPr algn="ctr"/>
            <a:r>
              <a:rPr lang="en-US" dirty="0" smtClean="0">
                <a:solidFill>
                  <a:schemeClr val="tx1"/>
                </a:solidFill>
              </a:rPr>
              <a:t>TPC</a:t>
            </a:r>
            <a:endParaRPr lang="en-US" dirty="0">
              <a:solidFill>
                <a:schemeClr val="tx1"/>
              </a:solidFill>
            </a:endParaRPr>
          </a:p>
        </p:txBody>
      </p:sp>
      <p:sp>
        <p:nvSpPr>
          <p:cNvPr id="4" name="Text Placeholder 3"/>
          <p:cNvSpPr>
            <a:spLocks noGrp="1"/>
          </p:cNvSpPr>
          <p:nvPr>
            <p:ph type="body" sz="half" idx="3"/>
          </p:nvPr>
        </p:nvSpPr>
        <p:spPr>
          <a:xfrm rot="10800000" flipV="1">
            <a:off x="4645024" y="1447800"/>
            <a:ext cx="4041775" cy="457200"/>
          </a:xfrm>
        </p:spPr>
        <p:txBody>
          <a:bodyPr>
            <a:normAutofit/>
          </a:bodyPr>
          <a:lstStyle/>
          <a:p>
            <a:pPr algn="ctr"/>
            <a:r>
              <a:rPr lang="en-US" dirty="0" smtClean="0">
                <a:solidFill>
                  <a:schemeClr val="tx1"/>
                </a:solidFill>
              </a:rPr>
              <a:t>TFC</a:t>
            </a:r>
            <a:endParaRPr lang="en-US" dirty="0">
              <a:solidFill>
                <a:schemeClr val="tx1"/>
              </a:solidFill>
            </a:endParaRPr>
          </a:p>
        </p:txBody>
      </p:sp>
      <p:sp>
        <p:nvSpPr>
          <p:cNvPr id="5" name="Content Placeholder 4"/>
          <p:cNvSpPr>
            <a:spLocks noGrp="1"/>
          </p:cNvSpPr>
          <p:nvPr>
            <p:ph sz="quarter" idx="2"/>
          </p:nvPr>
        </p:nvSpPr>
        <p:spPr>
          <a:xfrm>
            <a:off x="457200" y="1905000"/>
            <a:ext cx="4040188" cy="4724400"/>
          </a:xfrm>
        </p:spPr>
        <p:txBody>
          <a:bodyPr>
            <a:normAutofit lnSpcReduction="10000"/>
          </a:bodyPr>
          <a:lstStyle/>
          <a:p>
            <a:pPr algn="ctr">
              <a:buNone/>
            </a:pPr>
            <a:r>
              <a:rPr lang="en-US" sz="2000" dirty="0" smtClean="0">
                <a:latin typeface="+mj-lt"/>
              </a:rPr>
              <a:t>10µL test sample</a:t>
            </a:r>
          </a:p>
          <a:p>
            <a:pPr algn="ctr">
              <a:buNone/>
            </a:pPr>
            <a:endParaRPr lang="en-US" sz="2000" dirty="0" smtClean="0">
              <a:latin typeface="+mj-lt"/>
            </a:endParaRPr>
          </a:p>
          <a:p>
            <a:pPr algn="ctr">
              <a:buNone/>
            </a:pPr>
            <a:endParaRPr lang="en-US" sz="2000" dirty="0" smtClean="0">
              <a:latin typeface="+mj-lt"/>
            </a:endParaRPr>
          </a:p>
          <a:p>
            <a:pPr algn="ctr">
              <a:buNone/>
            </a:pPr>
            <a:r>
              <a:rPr lang="en-US" sz="2000" dirty="0" smtClean="0">
                <a:latin typeface="+mj-lt"/>
              </a:rPr>
              <a:t>490µL  of dist water</a:t>
            </a:r>
          </a:p>
          <a:p>
            <a:pPr algn="ctr">
              <a:buNone/>
            </a:pPr>
            <a:endParaRPr lang="en-US" sz="2000" dirty="0" smtClean="0">
              <a:latin typeface="+mj-lt"/>
            </a:endParaRPr>
          </a:p>
          <a:p>
            <a:pPr algn="ctr">
              <a:buNone/>
            </a:pPr>
            <a:r>
              <a:rPr lang="en-US" sz="2000" dirty="0" smtClean="0">
                <a:latin typeface="+mj-lt"/>
              </a:rPr>
              <a:t>                1Hr incubation</a:t>
            </a:r>
          </a:p>
          <a:p>
            <a:pPr algn="ctr">
              <a:buNone/>
            </a:pPr>
            <a:endParaRPr lang="en-US" sz="2000" dirty="0" smtClean="0">
              <a:latin typeface="+mj-lt"/>
            </a:endParaRPr>
          </a:p>
          <a:p>
            <a:pPr algn="ctr">
              <a:buNone/>
            </a:pPr>
            <a:r>
              <a:rPr lang="en-US" sz="2000" dirty="0" smtClean="0">
                <a:latin typeface="+mj-lt"/>
              </a:rPr>
              <a:t>500µL of </a:t>
            </a:r>
            <a:r>
              <a:rPr lang="en-US" sz="2000" b="1" dirty="0" err="1" smtClean="0">
                <a:latin typeface="+mj-lt"/>
              </a:rPr>
              <a:t>folin</a:t>
            </a:r>
            <a:r>
              <a:rPr lang="en-US" sz="2000" b="1" dirty="0" smtClean="0">
                <a:latin typeface="+mj-lt"/>
              </a:rPr>
              <a:t> reagent</a:t>
            </a:r>
          </a:p>
          <a:p>
            <a:pPr algn="ctr">
              <a:buNone/>
            </a:pPr>
            <a:endParaRPr lang="en-US" sz="2000" dirty="0" smtClean="0">
              <a:latin typeface="+mj-lt"/>
            </a:endParaRPr>
          </a:p>
          <a:p>
            <a:pPr algn="ctr">
              <a:buNone/>
            </a:pPr>
            <a:endParaRPr lang="en-US" sz="2000" dirty="0" smtClean="0">
              <a:latin typeface="+mj-lt"/>
            </a:endParaRPr>
          </a:p>
          <a:p>
            <a:pPr>
              <a:buNone/>
            </a:pPr>
            <a:r>
              <a:rPr lang="en-US" sz="2000" dirty="0" smtClean="0">
                <a:latin typeface="+mj-lt"/>
              </a:rPr>
              <a:t>            2 </a:t>
            </a:r>
            <a:r>
              <a:rPr lang="en-US" sz="2000" dirty="0" err="1" smtClean="0">
                <a:latin typeface="+mj-lt"/>
              </a:rPr>
              <a:t>mL</a:t>
            </a:r>
            <a:r>
              <a:rPr lang="en-US" sz="2000" dirty="0" smtClean="0">
                <a:latin typeface="+mj-lt"/>
              </a:rPr>
              <a:t> </a:t>
            </a:r>
            <a:r>
              <a:rPr lang="en-US" sz="2000" b="1" dirty="0" smtClean="0">
                <a:latin typeface="+mj-lt"/>
              </a:rPr>
              <a:t>Na2CO3</a:t>
            </a:r>
          </a:p>
          <a:p>
            <a:pPr algn="ctr">
              <a:buNone/>
            </a:pPr>
            <a:endParaRPr lang="en-US" sz="2000" dirty="0" smtClean="0">
              <a:latin typeface="+mj-lt"/>
            </a:endParaRPr>
          </a:p>
          <a:p>
            <a:pPr algn="ctr">
              <a:buNone/>
            </a:pPr>
            <a:endParaRPr lang="en-US" sz="2000" dirty="0" smtClean="0">
              <a:latin typeface="+mj-lt"/>
            </a:endParaRPr>
          </a:p>
          <a:p>
            <a:pPr algn="ctr">
              <a:buNone/>
            </a:pPr>
            <a:r>
              <a:rPr lang="en-US" sz="2000" dirty="0" smtClean="0">
                <a:latin typeface="+mj-lt"/>
              </a:rPr>
              <a:t>Absorbance at765nm</a:t>
            </a:r>
          </a:p>
          <a:p>
            <a:endParaRPr lang="en-US" dirty="0" smtClean="0">
              <a:latin typeface="+mj-lt"/>
            </a:endParaRPr>
          </a:p>
          <a:p>
            <a:endParaRPr lang="en-US" dirty="0" smtClean="0"/>
          </a:p>
          <a:p>
            <a:endParaRPr lang="en-US" dirty="0" smtClean="0"/>
          </a:p>
          <a:p>
            <a:endParaRPr lang="en-US" dirty="0"/>
          </a:p>
        </p:txBody>
      </p:sp>
      <p:sp>
        <p:nvSpPr>
          <p:cNvPr id="6" name="Content Placeholder 5"/>
          <p:cNvSpPr>
            <a:spLocks noGrp="1"/>
          </p:cNvSpPr>
          <p:nvPr>
            <p:ph sz="quarter" idx="4"/>
          </p:nvPr>
        </p:nvSpPr>
        <p:spPr>
          <a:xfrm>
            <a:off x="4572000" y="2057400"/>
            <a:ext cx="4041775" cy="4495800"/>
          </a:xfrm>
        </p:spPr>
        <p:txBody>
          <a:bodyPr>
            <a:normAutofit/>
          </a:bodyPr>
          <a:lstStyle/>
          <a:p>
            <a:pPr algn="ctr">
              <a:buNone/>
            </a:pPr>
            <a:r>
              <a:rPr lang="en-US" sz="2000" dirty="0" smtClean="0">
                <a:latin typeface="+mj-lt"/>
              </a:rPr>
              <a:t>100µL test sample</a:t>
            </a:r>
          </a:p>
          <a:p>
            <a:pPr algn="ctr">
              <a:buNone/>
            </a:pPr>
            <a:endParaRPr lang="en-US" sz="2000" dirty="0" smtClean="0">
              <a:latin typeface="+mj-lt"/>
            </a:endParaRPr>
          </a:p>
          <a:p>
            <a:pPr algn="ctr">
              <a:buNone/>
            </a:pPr>
            <a:r>
              <a:rPr lang="en-US" sz="2000" dirty="0" smtClean="0">
                <a:latin typeface="+mj-lt"/>
              </a:rPr>
              <a:t>500µL  of dist water</a:t>
            </a:r>
          </a:p>
          <a:p>
            <a:pPr algn="ctr">
              <a:buNone/>
            </a:pPr>
            <a:endParaRPr lang="en-US" sz="2000" dirty="0" smtClean="0">
              <a:latin typeface="+mj-lt"/>
            </a:endParaRPr>
          </a:p>
          <a:p>
            <a:pPr algn="ctr">
              <a:buNone/>
            </a:pPr>
            <a:r>
              <a:rPr lang="en-US" sz="2000" dirty="0" smtClean="0">
                <a:latin typeface="+mj-lt"/>
              </a:rPr>
              <a:t>500µL of </a:t>
            </a:r>
            <a:r>
              <a:rPr lang="en-US" sz="2000" dirty="0" err="1" smtClean="0">
                <a:latin typeface="+mj-lt"/>
              </a:rPr>
              <a:t>methanolic</a:t>
            </a:r>
            <a:r>
              <a:rPr lang="en-US" sz="2000" dirty="0" smtClean="0">
                <a:latin typeface="+mj-lt"/>
              </a:rPr>
              <a:t> </a:t>
            </a:r>
            <a:r>
              <a:rPr lang="en-US" sz="2000" b="1" dirty="0" smtClean="0">
                <a:latin typeface="+mj-lt"/>
              </a:rPr>
              <a:t>AlCl3</a:t>
            </a:r>
          </a:p>
          <a:p>
            <a:pPr algn="ctr">
              <a:buNone/>
            </a:pPr>
            <a:endParaRPr lang="en-US" sz="2000" dirty="0" smtClean="0">
              <a:latin typeface="+mj-lt"/>
            </a:endParaRPr>
          </a:p>
          <a:p>
            <a:pPr algn="ctr">
              <a:buNone/>
            </a:pPr>
            <a:r>
              <a:rPr lang="en-US" sz="2000" dirty="0" smtClean="0">
                <a:latin typeface="+mj-lt"/>
              </a:rPr>
              <a:t>2ml </a:t>
            </a:r>
            <a:r>
              <a:rPr lang="en-US" sz="2000" b="1" dirty="0" smtClean="0">
                <a:latin typeface="+mj-lt"/>
              </a:rPr>
              <a:t>K2CO3</a:t>
            </a:r>
          </a:p>
          <a:p>
            <a:pPr algn="ctr">
              <a:buNone/>
            </a:pPr>
            <a:endParaRPr lang="en-US" sz="2000" dirty="0" smtClean="0">
              <a:latin typeface="+mj-lt"/>
            </a:endParaRPr>
          </a:p>
          <a:p>
            <a:pPr algn="ctr">
              <a:buNone/>
            </a:pPr>
            <a:r>
              <a:rPr lang="en-US" sz="2000" dirty="0" smtClean="0">
                <a:latin typeface="+mj-lt"/>
              </a:rPr>
              <a:t>2mL Dist. </a:t>
            </a:r>
            <a:r>
              <a:rPr lang="en-US" sz="2000" b="1" dirty="0" smtClean="0">
                <a:latin typeface="+mj-lt"/>
              </a:rPr>
              <a:t>H2O</a:t>
            </a:r>
          </a:p>
          <a:p>
            <a:pPr algn="ctr">
              <a:buNone/>
            </a:pPr>
            <a:endParaRPr lang="en-US" sz="2000" dirty="0" smtClean="0">
              <a:latin typeface="+mj-lt"/>
            </a:endParaRPr>
          </a:p>
          <a:p>
            <a:pPr algn="ctr">
              <a:buNone/>
            </a:pPr>
            <a:r>
              <a:rPr lang="en-US" sz="2000" dirty="0" smtClean="0">
                <a:latin typeface="+mj-lt"/>
              </a:rPr>
              <a:t>Absorbance at 415 nm</a:t>
            </a:r>
          </a:p>
          <a:p>
            <a:pPr algn="ctr">
              <a:buNone/>
            </a:pPr>
            <a:endParaRPr lang="en-US" dirty="0"/>
          </a:p>
        </p:txBody>
      </p:sp>
      <p:sp>
        <p:nvSpPr>
          <p:cNvPr id="7" name="Down Arrow 6"/>
          <p:cNvSpPr/>
          <p:nvPr/>
        </p:nvSpPr>
        <p:spPr>
          <a:xfrm flipH="1">
            <a:off x="1905000" y="2286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a:off x="1905000" y="3352800"/>
            <a:ext cx="228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1905000" y="45720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1905000" y="5638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H="1">
            <a:off x="6400800" y="2438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flipH="1">
            <a:off x="6400800" y="3124200"/>
            <a:ext cx="18288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H="1">
            <a:off x="6400800" y="3886200"/>
            <a:ext cx="18288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H="1">
            <a:off x="6400800" y="4572000"/>
            <a:ext cx="18288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6400800" y="5257800"/>
            <a:ext cx="18288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split/>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3" end="3"/>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p:cTn id="19"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5" end="5"/>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p:cTn id="25"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7" end="7"/>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 calcmode="lin" valueType="num">
                                      <p:cBhvr>
                                        <p:cTn id="31" dur="1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32"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10" end="10"/>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 calcmode="lin" valueType="num">
                                      <p:cBhvr>
                                        <p:cTn id="37" dur="1000" fill="hold"/>
                                        <p:tgtEl>
                                          <p:spTgt spid="5">
                                            <p:txEl>
                                              <p:pRg st="13" end="13"/>
                                            </p:txEl>
                                          </p:spTgt>
                                        </p:tgtEl>
                                        <p:attrNameLst>
                                          <p:attrName>ppt_w</p:attrName>
                                        </p:attrNameLst>
                                      </p:cBhvr>
                                      <p:tavLst>
                                        <p:tav tm="0">
                                          <p:val>
                                            <p:strVal val="#ppt_w*0.70"/>
                                          </p:val>
                                        </p:tav>
                                        <p:tav tm="100000">
                                          <p:val>
                                            <p:strVal val="#ppt_w"/>
                                          </p:val>
                                        </p:tav>
                                      </p:tavLst>
                                    </p:anim>
                                    <p:anim calcmode="lin" valueType="num">
                                      <p:cBhvr>
                                        <p:cTn id="38" dur="1000" fill="hold"/>
                                        <p:tgtEl>
                                          <p:spTgt spid="5">
                                            <p:txEl>
                                              <p:pRg st="13" end="13"/>
                                            </p:txEl>
                                          </p:spTgt>
                                        </p:tgtEl>
                                        <p:attrNameLst>
                                          <p:attrName>ppt_h</p:attrName>
                                        </p:attrNameLst>
                                      </p:cBhvr>
                                      <p:tavLst>
                                        <p:tav tm="0">
                                          <p:val>
                                            <p:strVal val="#ppt_h"/>
                                          </p:val>
                                        </p:tav>
                                        <p:tav tm="100000">
                                          <p:val>
                                            <p:strVal val="#ppt_h"/>
                                          </p:val>
                                        </p:tav>
                                      </p:tavLst>
                                    </p:anim>
                                    <p:animEffect transition="in" filter="fade">
                                      <p:cBhvr>
                                        <p:cTn id="39" dur="1000"/>
                                        <p:tgtEl>
                                          <p:spTgt spid="5">
                                            <p:txEl>
                                              <p:pRg st="13" end="13"/>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4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0" end="0"/>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2" end="2"/>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p:cTn id="5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5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4" end="4"/>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p:cTn id="61"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62"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63" dur="1000"/>
                                        <p:tgtEl>
                                          <p:spTgt spid="6">
                                            <p:txEl>
                                              <p:pRg st="6" end="6"/>
                                            </p:txEl>
                                          </p:spTgt>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p:cTn id="67"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68"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69" dur="1000"/>
                                        <p:tgtEl>
                                          <p:spTgt spid="6">
                                            <p:txEl>
                                              <p:pRg st="8" end="8"/>
                                            </p:txEl>
                                          </p:spTgt>
                                        </p:tgtEl>
                                      </p:cBhvr>
                                    </p:animEffect>
                                  </p:child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p:cTn id="73" dur="1000" fill="hold"/>
                                        <p:tgtEl>
                                          <p:spTgt spid="6">
                                            <p:txEl>
                                              <p:pRg st="10" end="10"/>
                                            </p:txEl>
                                          </p:spTgt>
                                        </p:tgtEl>
                                        <p:attrNameLst>
                                          <p:attrName>ppt_w</p:attrName>
                                        </p:attrNameLst>
                                      </p:cBhvr>
                                      <p:tavLst>
                                        <p:tav tm="0">
                                          <p:val>
                                            <p:strVal val="#ppt_w*0.70"/>
                                          </p:val>
                                        </p:tav>
                                        <p:tav tm="100000">
                                          <p:val>
                                            <p:strVal val="#ppt_w"/>
                                          </p:val>
                                        </p:tav>
                                      </p:tavLst>
                                    </p:anim>
                                    <p:anim calcmode="lin" valueType="num">
                                      <p:cBhvr>
                                        <p:cTn id="74"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75"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438912"/>
          </a:xfrm>
        </p:spPr>
        <p:txBody>
          <a:bodyPr>
            <a:normAutofit/>
          </a:bodyPr>
          <a:lstStyle/>
          <a:p>
            <a:pPr algn="ctr"/>
            <a:r>
              <a:rPr lang="en-US" sz="2400" b="1" dirty="0" smtClean="0">
                <a:solidFill>
                  <a:schemeClr val="tx1"/>
                </a:solidFill>
              </a:rPr>
              <a:t>Reducing potential estimation</a:t>
            </a:r>
            <a:endParaRPr lang="en-US" sz="2400" b="1" dirty="0">
              <a:solidFill>
                <a:schemeClr val="tx1"/>
              </a:solidFill>
            </a:endParaRPr>
          </a:p>
        </p:txBody>
      </p:sp>
      <p:sp>
        <p:nvSpPr>
          <p:cNvPr id="3" name="Text Placeholder 2"/>
          <p:cNvSpPr>
            <a:spLocks noGrp="1"/>
          </p:cNvSpPr>
          <p:nvPr>
            <p:ph type="body" idx="1"/>
          </p:nvPr>
        </p:nvSpPr>
        <p:spPr>
          <a:xfrm>
            <a:off x="381000" y="762000"/>
            <a:ext cx="4040188" cy="304800"/>
          </a:xfrm>
        </p:spPr>
        <p:txBody>
          <a:bodyPr/>
          <a:lstStyle/>
          <a:p>
            <a:pPr algn="ctr"/>
            <a:r>
              <a:rPr lang="en-US" dirty="0" smtClean="0"/>
              <a:t>Total Reducing Assay</a:t>
            </a:r>
            <a:endParaRPr lang="en-US" dirty="0"/>
          </a:p>
        </p:txBody>
      </p:sp>
      <p:sp>
        <p:nvSpPr>
          <p:cNvPr id="4" name="Text Placeholder 3"/>
          <p:cNvSpPr>
            <a:spLocks noGrp="1"/>
          </p:cNvSpPr>
          <p:nvPr>
            <p:ph type="body" sz="half" idx="3"/>
          </p:nvPr>
        </p:nvSpPr>
        <p:spPr>
          <a:xfrm>
            <a:off x="4648200" y="762001"/>
            <a:ext cx="4041775" cy="304799"/>
          </a:xfrm>
        </p:spPr>
        <p:txBody>
          <a:bodyPr>
            <a:normAutofit fontScale="92500" lnSpcReduction="10000"/>
          </a:bodyPr>
          <a:lstStyle/>
          <a:p>
            <a:pPr algn="ctr"/>
            <a:r>
              <a:rPr lang="en-US" dirty="0" smtClean="0"/>
              <a:t>FRAP Assay</a:t>
            </a:r>
            <a:endParaRPr lang="en-US" dirty="0"/>
          </a:p>
        </p:txBody>
      </p:sp>
      <p:sp>
        <p:nvSpPr>
          <p:cNvPr id="5" name="Content Placeholder 4"/>
          <p:cNvSpPr>
            <a:spLocks noGrp="1"/>
          </p:cNvSpPr>
          <p:nvPr>
            <p:ph sz="quarter" idx="2"/>
          </p:nvPr>
        </p:nvSpPr>
        <p:spPr>
          <a:xfrm>
            <a:off x="457200" y="1066800"/>
            <a:ext cx="4040188" cy="5293520"/>
          </a:xfrm>
        </p:spPr>
        <p:txBody>
          <a:bodyPr>
            <a:normAutofit fontScale="77500" lnSpcReduction="20000"/>
          </a:bodyPr>
          <a:lstStyle/>
          <a:p>
            <a:pPr algn="ctr">
              <a:buNone/>
            </a:pPr>
            <a:endParaRPr lang="en-US" dirty="0" smtClean="0"/>
          </a:p>
          <a:p>
            <a:pPr algn="ctr">
              <a:buNone/>
            </a:pPr>
            <a:r>
              <a:rPr lang="en-US" dirty="0" smtClean="0"/>
              <a:t>100µL sample + 500µL  PO4 buffer+500µL K[</a:t>
            </a:r>
            <a:r>
              <a:rPr lang="en-US" dirty="0" err="1" smtClean="0"/>
              <a:t>fe</a:t>
            </a:r>
            <a:r>
              <a:rPr lang="en-US" dirty="0" smtClean="0"/>
              <a:t>(CN)4]</a:t>
            </a:r>
          </a:p>
          <a:p>
            <a:pPr>
              <a:buNone/>
            </a:pPr>
            <a:r>
              <a:rPr lang="en-US" dirty="0" smtClean="0"/>
              <a:t>                     </a:t>
            </a:r>
          </a:p>
          <a:p>
            <a:pPr>
              <a:buNone/>
            </a:pPr>
            <a:r>
              <a:rPr lang="en-US" dirty="0" smtClean="0"/>
              <a:t>                         incubation</a:t>
            </a:r>
          </a:p>
          <a:p>
            <a:pPr>
              <a:buNone/>
            </a:pPr>
            <a:r>
              <a:rPr lang="en-US" dirty="0" smtClean="0"/>
              <a:t>                         50°, 20 min</a:t>
            </a:r>
          </a:p>
          <a:p>
            <a:pPr algn="ctr">
              <a:buNone/>
            </a:pPr>
            <a:endParaRPr lang="en-US" dirty="0" smtClean="0"/>
          </a:p>
          <a:p>
            <a:pPr algn="ctr">
              <a:buNone/>
            </a:pPr>
            <a:r>
              <a:rPr lang="en-US" dirty="0" smtClean="0"/>
              <a:t>500µL </a:t>
            </a:r>
            <a:r>
              <a:rPr lang="en-US" dirty="0" err="1" smtClean="0"/>
              <a:t>trichloro</a:t>
            </a:r>
            <a:r>
              <a:rPr lang="en-US" dirty="0" smtClean="0"/>
              <a:t> acetic acid</a:t>
            </a:r>
          </a:p>
          <a:p>
            <a:pPr algn="ctr">
              <a:buNone/>
            </a:pPr>
            <a:r>
              <a:rPr lang="en-US" dirty="0" smtClean="0"/>
              <a:t>                    </a:t>
            </a:r>
          </a:p>
          <a:p>
            <a:pPr>
              <a:buNone/>
            </a:pPr>
            <a:r>
              <a:rPr lang="en-US" dirty="0" smtClean="0"/>
              <a:t>                        10min</a:t>
            </a:r>
          </a:p>
          <a:p>
            <a:pPr>
              <a:buNone/>
            </a:pPr>
            <a:r>
              <a:rPr lang="en-US" dirty="0" smtClean="0"/>
              <a:t>                        centrifuge, 2500rpm</a:t>
            </a:r>
          </a:p>
          <a:p>
            <a:pPr algn="ctr">
              <a:buNone/>
            </a:pPr>
            <a:endParaRPr lang="en-US" dirty="0" smtClean="0"/>
          </a:p>
          <a:p>
            <a:pPr algn="ctr">
              <a:buNone/>
            </a:pPr>
            <a:r>
              <a:rPr lang="en-US" dirty="0" smtClean="0"/>
              <a:t>    Supernatent+distH2O(2.9mL)</a:t>
            </a:r>
          </a:p>
          <a:p>
            <a:pPr algn="ctr">
              <a:buNone/>
            </a:pPr>
            <a:endParaRPr lang="en-US" dirty="0" smtClean="0"/>
          </a:p>
          <a:p>
            <a:pPr algn="ctr">
              <a:buNone/>
            </a:pPr>
            <a:endParaRPr lang="en-US" dirty="0" smtClean="0"/>
          </a:p>
          <a:p>
            <a:pPr algn="ctr">
              <a:buNone/>
            </a:pPr>
            <a:r>
              <a:rPr lang="en-US" dirty="0" err="1" smtClean="0"/>
              <a:t>Soln</a:t>
            </a:r>
            <a:r>
              <a:rPr lang="en-US" dirty="0" smtClean="0"/>
              <a:t> made to 5ml adding H2O</a:t>
            </a:r>
          </a:p>
          <a:p>
            <a:pPr algn="ctr">
              <a:buNone/>
            </a:pPr>
            <a:endParaRPr lang="en-US" dirty="0" smtClean="0"/>
          </a:p>
          <a:p>
            <a:pPr algn="ctr">
              <a:buNone/>
            </a:pPr>
            <a:endParaRPr lang="en-US" dirty="0" smtClean="0"/>
          </a:p>
          <a:p>
            <a:pPr algn="ctr">
              <a:buNone/>
            </a:pPr>
            <a:r>
              <a:rPr lang="en-US" dirty="0" smtClean="0"/>
              <a:t>Absorbance at 700 nm</a:t>
            </a:r>
            <a:endParaRPr lang="en-US" dirty="0"/>
          </a:p>
        </p:txBody>
      </p:sp>
      <p:sp>
        <p:nvSpPr>
          <p:cNvPr id="6" name="Content Placeholder 5"/>
          <p:cNvSpPr>
            <a:spLocks noGrp="1"/>
          </p:cNvSpPr>
          <p:nvPr>
            <p:ph sz="quarter" idx="4"/>
          </p:nvPr>
        </p:nvSpPr>
        <p:spPr>
          <a:xfrm>
            <a:off x="4645025" y="1143000"/>
            <a:ext cx="4041775" cy="5217320"/>
          </a:xfrm>
        </p:spPr>
        <p:txBody>
          <a:bodyPr>
            <a:normAutofit/>
          </a:bodyPr>
          <a:lstStyle/>
          <a:p>
            <a:pPr algn="ctr">
              <a:buNone/>
            </a:pPr>
            <a:endParaRPr lang="en-US" sz="2000" dirty="0" smtClean="0">
              <a:latin typeface="+mj-lt"/>
            </a:endParaRPr>
          </a:p>
          <a:p>
            <a:pPr algn="ctr">
              <a:buNone/>
            </a:pPr>
            <a:r>
              <a:rPr lang="en-US" sz="2000" dirty="0" smtClean="0">
                <a:latin typeface="+mj-lt"/>
              </a:rPr>
              <a:t>2.5mL acetate buffer+2.5mL  TPTZ +2.5mL FeCl3.6H2O</a:t>
            </a:r>
          </a:p>
          <a:p>
            <a:pPr algn="ctr">
              <a:buNone/>
            </a:pPr>
            <a:endParaRPr lang="en-US" sz="2000" dirty="0" smtClean="0">
              <a:latin typeface="+mj-lt"/>
            </a:endParaRPr>
          </a:p>
          <a:p>
            <a:pPr algn="ctr">
              <a:buNone/>
            </a:pPr>
            <a:endParaRPr lang="en-US" sz="2000" dirty="0" smtClean="0">
              <a:latin typeface="+mj-lt"/>
            </a:endParaRPr>
          </a:p>
          <a:p>
            <a:pPr algn="ctr">
              <a:buNone/>
            </a:pPr>
            <a:r>
              <a:rPr lang="en-US" sz="2000" dirty="0" smtClean="0">
                <a:latin typeface="+mj-lt"/>
              </a:rPr>
              <a:t>FRAP Solution +100µL sample</a:t>
            </a:r>
          </a:p>
          <a:p>
            <a:pPr algn="ctr">
              <a:buNone/>
            </a:pPr>
            <a:endParaRPr lang="en-US" sz="2000" dirty="0" smtClean="0">
              <a:latin typeface="+mj-lt"/>
            </a:endParaRPr>
          </a:p>
          <a:p>
            <a:pPr algn="ctr">
              <a:buNone/>
            </a:pPr>
            <a:endParaRPr lang="en-US" sz="2000" dirty="0" smtClean="0">
              <a:latin typeface="+mj-lt"/>
            </a:endParaRPr>
          </a:p>
          <a:p>
            <a:pPr algn="ctr">
              <a:buNone/>
            </a:pPr>
            <a:r>
              <a:rPr lang="en-US" sz="2000" dirty="0" smtClean="0">
                <a:latin typeface="+mj-lt"/>
              </a:rPr>
              <a:t>Solution made to 5mL Dist H2O</a:t>
            </a:r>
          </a:p>
          <a:p>
            <a:pPr algn="ctr">
              <a:buNone/>
            </a:pPr>
            <a:endParaRPr lang="en-US" sz="2000" dirty="0" smtClean="0">
              <a:latin typeface="+mj-lt"/>
            </a:endParaRPr>
          </a:p>
          <a:p>
            <a:pPr algn="ctr">
              <a:buNone/>
            </a:pPr>
            <a:endParaRPr lang="en-US" sz="2000" dirty="0" smtClean="0">
              <a:latin typeface="+mj-lt"/>
            </a:endParaRPr>
          </a:p>
          <a:p>
            <a:pPr algn="ctr">
              <a:buNone/>
            </a:pPr>
            <a:r>
              <a:rPr lang="en-US" sz="2000" dirty="0" smtClean="0">
                <a:latin typeface="+mj-lt"/>
              </a:rPr>
              <a:t>Absorbance 593 nm</a:t>
            </a:r>
          </a:p>
        </p:txBody>
      </p:sp>
      <p:sp>
        <p:nvSpPr>
          <p:cNvPr id="7" name="Down Arrow 6"/>
          <p:cNvSpPr/>
          <p:nvPr/>
        </p:nvSpPr>
        <p:spPr>
          <a:xfrm flipH="1">
            <a:off x="1676400" y="1676400"/>
            <a:ext cx="152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a:off x="1676400" y="3048000"/>
            <a:ext cx="152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1676400" y="43434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1676400" y="51054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H="1">
            <a:off x="6019800" y="2286000"/>
            <a:ext cx="152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flipH="1">
            <a:off x="6629400" y="32004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H="1">
            <a:off x="6629400" y="43434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split orient="vert"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6" end="6"/>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p:cTn id="37"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38"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5">
                                            <p:txEl>
                                              <p:pRg st="7" end="7"/>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p:cTn id="43"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5">
                                            <p:txEl>
                                              <p:pRg st="8" end="8"/>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p:cTn id="49"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9" end="9"/>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p:cTn id="55" dur="1000" fill="hold"/>
                                        <p:tgtEl>
                                          <p:spTgt spid="5">
                                            <p:txEl>
                                              <p:pRg st="11" end="11"/>
                                            </p:txEl>
                                          </p:spTgt>
                                        </p:tgtEl>
                                        <p:attrNameLst>
                                          <p:attrName>ppt_w</p:attrName>
                                        </p:attrNameLst>
                                      </p:cBhvr>
                                      <p:tavLst>
                                        <p:tav tm="0">
                                          <p:val>
                                            <p:strVal val="#ppt_w*0.70"/>
                                          </p:val>
                                        </p:tav>
                                        <p:tav tm="100000">
                                          <p:val>
                                            <p:strVal val="#ppt_w"/>
                                          </p:val>
                                        </p:tav>
                                      </p:tavLst>
                                    </p:anim>
                                    <p:anim calcmode="lin" valueType="num">
                                      <p:cBhvr>
                                        <p:cTn id="56" dur="1000" fill="hold"/>
                                        <p:tgtEl>
                                          <p:spTgt spid="5">
                                            <p:txEl>
                                              <p:pRg st="11" end="11"/>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11" end="11"/>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p:cTn id="61" dur="1000" fill="hold"/>
                                        <p:tgtEl>
                                          <p:spTgt spid="5">
                                            <p:txEl>
                                              <p:pRg st="14" end="14"/>
                                            </p:txEl>
                                          </p:spTgt>
                                        </p:tgtEl>
                                        <p:attrNameLst>
                                          <p:attrName>ppt_w</p:attrName>
                                        </p:attrNameLst>
                                      </p:cBhvr>
                                      <p:tavLst>
                                        <p:tav tm="0">
                                          <p:val>
                                            <p:strVal val="#ppt_w*0.70"/>
                                          </p:val>
                                        </p:tav>
                                        <p:tav tm="100000">
                                          <p:val>
                                            <p:strVal val="#ppt_w"/>
                                          </p:val>
                                        </p:tav>
                                      </p:tavLst>
                                    </p:anim>
                                    <p:anim calcmode="lin" valueType="num">
                                      <p:cBhvr>
                                        <p:cTn id="62" dur="1000" fill="hold"/>
                                        <p:tgtEl>
                                          <p:spTgt spid="5">
                                            <p:txEl>
                                              <p:pRg st="14" end="14"/>
                                            </p:txEl>
                                          </p:spTgt>
                                        </p:tgtEl>
                                        <p:attrNameLst>
                                          <p:attrName>ppt_h</p:attrName>
                                        </p:attrNameLst>
                                      </p:cBhvr>
                                      <p:tavLst>
                                        <p:tav tm="0">
                                          <p:val>
                                            <p:strVal val="#ppt_h"/>
                                          </p:val>
                                        </p:tav>
                                        <p:tav tm="100000">
                                          <p:val>
                                            <p:strVal val="#ppt_h"/>
                                          </p:val>
                                        </p:tav>
                                      </p:tavLst>
                                    </p:anim>
                                    <p:animEffect transition="in" filter="fade">
                                      <p:cBhvr>
                                        <p:cTn id="63" dur="1000"/>
                                        <p:tgtEl>
                                          <p:spTgt spid="5">
                                            <p:txEl>
                                              <p:pRg st="14" end="14"/>
                                            </p:txEl>
                                          </p:spTgt>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5">
                                            <p:txEl>
                                              <p:pRg st="17" end="17"/>
                                            </p:txEl>
                                          </p:spTgt>
                                        </p:tgtEl>
                                        <p:attrNameLst>
                                          <p:attrName>style.visibility</p:attrName>
                                        </p:attrNameLst>
                                      </p:cBhvr>
                                      <p:to>
                                        <p:strVal val="visible"/>
                                      </p:to>
                                    </p:set>
                                    <p:anim calcmode="lin" valueType="num">
                                      <p:cBhvr>
                                        <p:cTn id="67" dur="1000" fill="hold"/>
                                        <p:tgtEl>
                                          <p:spTgt spid="5">
                                            <p:txEl>
                                              <p:pRg st="17" end="17"/>
                                            </p:txEl>
                                          </p:spTgt>
                                        </p:tgtEl>
                                        <p:attrNameLst>
                                          <p:attrName>ppt_w</p:attrName>
                                        </p:attrNameLst>
                                      </p:cBhvr>
                                      <p:tavLst>
                                        <p:tav tm="0">
                                          <p:val>
                                            <p:strVal val="#ppt_w*0.70"/>
                                          </p:val>
                                        </p:tav>
                                        <p:tav tm="100000">
                                          <p:val>
                                            <p:strVal val="#ppt_w"/>
                                          </p:val>
                                        </p:tav>
                                      </p:tavLst>
                                    </p:anim>
                                    <p:anim calcmode="lin" valueType="num">
                                      <p:cBhvr>
                                        <p:cTn id="68" dur="1000" fill="hold"/>
                                        <p:tgtEl>
                                          <p:spTgt spid="5">
                                            <p:txEl>
                                              <p:pRg st="17" end="17"/>
                                            </p:txEl>
                                          </p:spTgt>
                                        </p:tgtEl>
                                        <p:attrNameLst>
                                          <p:attrName>ppt_h</p:attrName>
                                        </p:attrNameLst>
                                      </p:cBhvr>
                                      <p:tavLst>
                                        <p:tav tm="0">
                                          <p:val>
                                            <p:strVal val="#ppt_h"/>
                                          </p:val>
                                        </p:tav>
                                        <p:tav tm="100000">
                                          <p:val>
                                            <p:strVal val="#ppt_h"/>
                                          </p:val>
                                        </p:tav>
                                      </p:tavLst>
                                    </p:anim>
                                    <p:animEffect transition="in" filter="fade">
                                      <p:cBhvr>
                                        <p:cTn id="69" dur="1000"/>
                                        <p:tgtEl>
                                          <p:spTgt spid="5">
                                            <p:txEl>
                                              <p:pRg st="17" end="17"/>
                                            </p:txEl>
                                          </p:spTgt>
                                        </p:tgtEl>
                                      </p:cBhvr>
                                    </p:animEffect>
                                  </p:child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p:cTn id="7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7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75" dur="1000"/>
                                        <p:tgtEl>
                                          <p:spTgt spid="6">
                                            <p:txEl>
                                              <p:pRg st="1" end="1"/>
                                            </p:txEl>
                                          </p:spTgt>
                                        </p:tgtEl>
                                      </p:cBhvr>
                                    </p:animEffect>
                                  </p:childTnLst>
                                </p:cTn>
                              </p:par>
                            </p:childTnLst>
                          </p:cTn>
                        </p:par>
                        <p:par>
                          <p:cTn id="76" fill="hold">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p:cTn id="79"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80"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81" dur="1000"/>
                                        <p:tgtEl>
                                          <p:spTgt spid="6">
                                            <p:txEl>
                                              <p:pRg st="4" end="4"/>
                                            </p:txEl>
                                          </p:spTgt>
                                        </p:tgtEl>
                                      </p:cBhvr>
                                    </p:animEffect>
                                  </p:childTnLst>
                                </p:cTn>
                              </p:par>
                            </p:childTnLst>
                          </p:cTn>
                        </p:par>
                        <p:par>
                          <p:cTn id="82" fill="hold">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6">
                                            <p:txEl>
                                              <p:pRg st="7" end="7"/>
                                            </p:txEl>
                                          </p:spTgt>
                                        </p:tgtEl>
                                        <p:attrNameLst>
                                          <p:attrName>style.visibility</p:attrName>
                                        </p:attrNameLst>
                                      </p:cBhvr>
                                      <p:to>
                                        <p:strVal val="visible"/>
                                      </p:to>
                                    </p:set>
                                    <p:anim calcmode="lin" valueType="num">
                                      <p:cBhvr>
                                        <p:cTn id="85"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86"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87" dur="1000"/>
                                        <p:tgtEl>
                                          <p:spTgt spid="6">
                                            <p:txEl>
                                              <p:pRg st="7" end="7"/>
                                            </p:txEl>
                                          </p:spTgt>
                                        </p:tgtEl>
                                      </p:cBhvr>
                                    </p:animEffect>
                                  </p:childTnLst>
                                </p:cTn>
                              </p:par>
                            </p:childTnLst>
                          </p:cTn>
                        </p:par>
                        <p:par>
                          <p:cTn id="88" fill="hold">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6">
                                            <p:txEl>
                                              <p:pRg st="10" end="10"/>
                                            </p:txEl>
                                          </p:spTgt>
                                        </p:tgtEl>
                                        <p:attrNameLst>
                                          <p:attrName>style.visibility</p:attrName>
                                        </p:attrNameLst>
                                      </p:cBhvr>
                                      <p:to>
                                        <p:strVal val="visible"/>
                                      </p:to>
                                    </p:set>
                                    <p:anim calcmode="lin" valueType="num">
                                      <p:cBhvr>
                                        <p:cTn id="91" dur="1000" fill="hold"/>
                                        <p:tgtEl>
                                          <p:spTgt spid="6">
                                            <p:txEl>
                                              <p:pRg st="10" end="10"/>
                                            </p:txEl>
                                          </p:spTgt>
                                        </p:tgtEl>
                                        <p:attrNameLst>
                                          <p:attrName>ppt_w</p:attrName>
                                        </p:attrNameLst>
                                      </p:cBhvr>
                                      <p:tavLst>
                                        <p:tav tm="0">
                                          <p:val>
                                            <p:strVal val="#ppt_w*0.70"/>
                                          </p:val>
                                        </p:tav>
                                        <p:tav tm="100000">
                                          <p:val>
                                            <p:strVal val="#ppt_w"/>
                                          </p:val>
                                        </p:tav>
                                      </p:tavLst>
                                    </p:anim>
                                    <p:anim calcmode="lin" valueType="num">
                                      <p:cBhvr>
                                        <p:cTn id="92"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93"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381000"/>
          </a:xfrm>
        </p:spPr>
        <p:txBody>
          <a:bodyPr>
            <a:normAutofit fontScale="90000"/>
          </a:bodyPr>
          <a:lstStyle/>
          <a:p>
            <a:pPr algn="ctr"/>
            <a:r>
              <a:rPr lang="en-US" b="1" dirty="0" smtClean="0">
                <a:solidFill>
                  <a:schemeClr val="tx1"/>
                </a:solidFill>
              </a:rPr>
              <a:t>Scavenging Capacity</a:t>
            </a:r>
            <a:endParaRPr lang="en-US" b="1" dirty="0">
              <a:solidFill>
                <a:schemeClr val="tx1"/>
              </a:solidFill>
            </a:endParaRPr>
          </a:p>
        </p:txBody>
      </p:sp>
      <p:sp>
        <p:nvSpPr>
          <p:cNvPr id="3" name="Text Placeholder 2"/>
          <p:cNvSpPr>
            <a:spLocks noGrp="1"/>
          </p:cNvSpPr>
          <p:nvPr>
            <p:ph type="body" idx="1"/>
          </p:nvPr>
        </p:nvSpPr>
        <p:spPr>
          <a:xfrm>
            <a:off x="304800" y="762000"/>
            <a:ext cx="4040188" cy="381000"/>
          </a:xfrm>
        </p:spPr>
        <p:txBody>
          <a:bodyPr/>
          <a:lstStyle/>
          <a:p>
            <a:pPr algn="ctr"/>
            <a:r>
              <a:rPr lang="en-US" sz="2000" dirty="0" smtClean="0"/>
              <a:t>DPPH scavenging activity</a:t>
            </a:r>
            <a:endParaRPr lang="en-US" sz="2000" dirty="0"/>
          </a:p>
        </p:txBody>
      </p:sp>
      <p:sp>
        <p:nvSpPr>
          <p:cNvPr id="4" name="Text Placeholder 3"/>
          <p:cNvSpPr>
            <a:spLocks noGrp="1"/>
          </p:cNvSpPr>
          <p:nvPr>
            <p:ph type="body" sz="half" idx="3"/>
          </p:nvPr>
        </p:nvSpPr>
        <p:spPr>
          <a:xfrm>
            <a:off x="4724400" y="762001"/>
            <a:ext cx="4041775" cy="381000"/>
          </a:xfrm>
        </p:spPr>
        <p:txBody>
          <a:bodyPr>
            <a:normAutofit/>
          </a:bodyPr>
          <a:lstStyle/>
          <a:p>
            <a:pPr algn="ctr"/>
            <a:r>
              <a:rPr lang="en-US" sz="1800" dirty="0" smtClean="0"/>
              <a:t>Superoxide scavenging activity</a:t>
            </a:r>
            <a:endParaRPr lang="en-US" sz="1800" dirty="0"/>
          </a:p>
        </p:txBody>
      </p:sp>
      <p:sp>
        <p:nvSpPr>
          <p:cNvPr id="5" name="Content Placeholder 4"/>
          <p:cNvSpPr>
            <a:spLocks noGrp="1"/>
          </p:cNvSpPr>
          <p:nvPr>
            <p:ph sz="quarter" idx="2"/>
          </p:nvPr>
        </p:nvSpPr>
        <p:spPr>
          <a:xfrm>
            <a:off x="457200" y="1143000"/>
            <a:ext cx="4040188" cy="5217320"/>
          </a:xfrm>
        </p:spPr>
        <p:txBody>
          <a:bodyPr/>
          <a:lstStyle/>
          <a:p>
            <a:pPr>
              <a:buNone/>
            </a:pPr>
            <a:endParaRPr lang="en-US" dirty="0" smtClean="0"/>
          </a:p>
          <a:p>
            <a:pPr algn="ctr">
              <a:buNone/>
            </a:pPr>
            <a:r>
              <a:rPr lang="en-US" sz="2000" dirty="0" smtClean="0">
                <a:latin typeface="+mj-lt"/>
              </a:rPr>
              <a:t>10µl sample + 2.5mL </a:t>
            </a:r>
            <a:r>
              <a:rPr lang="en-US" sz="2000" b="1" dirty="0" err="1" smtClean="0">
                <a:latin typeface="+mj-lt"/>
              </a:rPr>
              <a:t>Tris</a:t>
            </a:r>
            <a:r>
              <a:rPr lang="en-US" sz="2000" b="1" dirty="0" smtClean="0">
                <a:latin typeface="+mj-lt"/>
              </a:rPr>
              <a:t> </a:t>
            </a:r>
            <a:r>
              <a:rPr lang="en-US" sz="2000" b="1" dirty="0" err="1" smtClean="0">
                <a:latin typeface="+mj-lt"/>
              </a:rPr>
              <a:t>HCl</a:t>
            </a:r>
            <a:endParaRPr lang="en-US" sz="2000" b="1" dirty="0" smtClean="0">
              <a:latin typeface="+mj-lt"/>
            </a:endParaRPr>
          </a:p>
          <a:p>
            <a:pPr algn="ctr">
              <a:buNone/>
            </a:pPr>
            <a:r>
              <a:rPr lang="en-US" sz="2000" dirty="0" smtClean="0">
                <a:latin typeface="+mj-lt"/>
              </a:rPr>
              <a:t> + 1mL DPPH</a:t>
            </a:r>
          </a:p>
          <a:p>
            <a:pPr algn="ctr">
              <a:buNone/>
            </a:pPr>
            <a:endParaRPr lang="en-US" sz="2000" dirty="0" smtClean="0">
              <a:latin typeface="+mj-lt"/>
            </a:endParaRPr>
          </a:p>
          <a:p>
            <a:pPr>
              <a:buNone/>
            </a:pPr>
            <a:r>
              <a:rPr lang="en-US" sz="2000" dirty="0" smtClean="0">
                <a:latin typeface="+mj-lt"/>
              </a:rPr>
              <a:t>                                30 min</a:t>
            </a:r>
          </a:p>
          <a:p>
            <a:pPr>
              <a:buNone/>
            </a:pPr>
            <a:r>
              <a:rPr lang="en-US" sz="2000" dirty="0" smtClean="0">
                <a:latin typeface="+mj-lt"/>
              </a:rPr>
              <a:t>                                incubation</a:t>
            </a:r>
          </a:p>
          <a:p>
            <a:pPr algn="ctr">
              <a:buNone/>
            </a:pPr>
            <a:endParaRPr lang="en-US" sz="2000" dirty="0" smtClean="0">
              <a:latin typeface="+mj-lt"/>
            </a:endParaRPr>
          </a:p>
          <a:p>
            <a:pPr algn="ctr">
              <a:buNone/>
            </a:pPr>
            <a:r>
              <a:rPr lang="en-US" sz="2000" dirty="0" smtClean="0">
                <a:latin typeface="+mj-lt"/>
              </a:rPr>
              <a:t>Absorbance at 517nm</a:t>
            </a:r>
          </a:p>
          <a:p>
            <a:pPr algn="ctr">
              <a:buNone/>
            </a:pPr>
            <a:endParaRPr lang="en-US" sz="2000" dirty="0" smtClean="0">
              <a:latin typeface="+mj-lt"/>
            </a:endParaRPr>
          </a:p>
          <a:p>
            <a:pPr algn="ctr">
              <a:buNone/>
            </a:pPr>
            <a:endParaRPr lang="en-US" sz="2000" dirty="0" smtClean="0">
              <a:latin typeface="+mj-lt"/>
            </a:endParaRPr>
          </a:p>
          <a:p>
            <a:pPr algn="ctr">
              <a:buNone/>
            </a:pPr>
            <a:endParaRPr lang="en-US" sz="2000" dirty="0" smtClean="0">
              <a:latin typeface="+mj-lt"/>
            </a:endParaRPr>
          </a:p>
          <a:p>
            <a:pPr>
              <a:buNone/>
            </a:pPr>
            <a:endParaRPr lang="en-US" dirty="0" smtClean="0"/>
          </a:p>
          <a:p>
            <a:pPr>
              <a:buNone/>
            </a:pPr>
            <a:endParaRPr lang="en-US" dirty="0" smtClean="0"/>
          </a:p>
        </p:txBody>
      </p:sp>
      <p:sp>
        <p:nvSpPr>
          <p:cNvPr id="6" name="Content Placeholder 5"/>
          <p:cNvSpPr>
            <a:spLocks noGrp="1"/>
          </p:cNvSpPr>
          <p:nvPr>
            <p:ph sz="quarter" idx="4"/>
          </p:nvPr>
        </p:nvSpPr>
        <p:spPr>
          <a:xfrm>
            <a:off x="4645025" y="1143000"/>
            <a:ext cx="4041775" cy="5217320"/>
          </a:xfrm>
        </p:spPr>
        <p:txBody>
          <a:bodyPr/>
          <a:lstStyle/>
          <a:p>
            <a:pPr algn="ctr">
              <a:buNone/>
            </a:pPr>
            <a:endParaRPr lang="en-US" sz="2000" dirty="0" smtClean="0">
              <a:latin typeface="+mj-lt"/>
            </a:endParaRPr>
          </a:p>
          <a:p>
            <a:pPr algn="ctr">
              <a:buNone/>
            </a:pPr>
            <a:r>
              <a:rPr lang="en-US" sz="2000" dirty="0" smtClean="0">
                <a:latin typeface="+mj-lt"/>
              </a:rPr>
              <a:t>100µL of </a:t>
            </a:r>
            <a:r>
              <a:rPr lang="en-US" sz="2000" b="1" dirty="0" smtClean="0">
                <a:latin typeface="+mj-lt"/>
              </a:rPr>
              <a:t>NBT</a:t>
            </a:r>
            <a:r>
              <a:rPr lang="en-US" sz="2000" dirty="0" smtClean="0">
                <a:latin typeface="+mj-lt"/>
              </a:rPr>
              <a:t>+100µl </a:t>
            </a:r>
            <a:r>
              <a:rPr lang="en-US" sz="2000" b="1" dirty="0" smtClean="0">
                <a:latin typeface="+mj-lt"/>
              </a:rPr>
              <a:t>NADH(</a:t>
            </a:r>
            <a:r>
              <a:rPr lang="en-US" sz="2000" b="1" dirty="0" smtClean="0">
                <a:solidFill>
                  <a:srgbClr val="FF0000"/>
                </a:solidFill>
                <a:latin typeface="+mj-lt"/>
              </a:rPr>
              <a:t>prepared in 2.6mL PO4 Buffe</a:t>
            </a:r>
            <a:r>
              <a:rPr lang="en-US" sz="2000" b="1" dirty="0" smtClean="0">
                <a:latin typeface="+mj-lt"/>
              </a:rPr>
              <a:t>r)</a:t>
            </a:r>
          </a:p>
          <a:p>
            <a:pPr>
              <a:buNone/>
            </a:pPr>
            <a:endParaRPr lang="en-US" sz="2400" dirty="0" smtClean="0"/>
          </a:p>
          <a:p>
            <a:pPr algn="ctr">
              <a:buNone/>
            </a:pPr>
            <a:endParaRPr lang="en-US" sz="2000" dirty="0" smtClean="0">
              <a:latin typeface="+mj-lt"/>
            </a:endParaRPr>
          </a:p>
          <a:p>
            <a:pPr algn="ctr">
              <a:buNone/>
            </a:pPr>
            <a:r>
              <a:rPr lang="en-US" sz="2000" dirty="0" smtClean="0">
                <a:latin typeface="+mj-lt"/>
              </a:rPr>
              <a:t>100µL of sample</a:t>
            </a:r>
          </a:p>
          <a:p>
            <a:pPr algn="ctr">
              <a:buNone/>
            </a:pPr>
            <a:endParaRPr lang="en-US" sz="2000" dirty="0" smtClean="0">
              <a:latin typeface="+mj-lt"/>
            </a:endParaRPr>
          </a:p>
          <a:p>
            <a:pPr algn="ctr">
              <a:buNone/>
            </a:pPr>
            <a:endParaRPr lang="en-US" sz="2000" dirty="0" smtClean="0">
              <a:latin typeface="+mj-lt"/>
            </a:endParaRPr>
          </a:p>
          <a:p>
            <a:pPr algn="ctr">
              <a:buNone/>
            </a:pPr>
            <a:r>
              <a:rPr lang="en-US" sz="2000" dirty="0" smtClean="0">
                <a:latin typeface="+mj-lt"/>
              </a:rPr>
              <a:t>Add 100µL  </a:t>
            </a:r>
            <a:r>
              <a:rPr lang="en-US" sz="2000" b="1" dirty="0" smtClean="0">
                <a:latin typeface="+mj-lt"/>
              </a:rPr>
              <a:t>PMS</a:t>
            </a:r>
          </a:p>
          <a:p>
            <a:pPr algn="ctr">
              <a:buNone/>
            </a:pPr>
            <a:r>
              <a:rPr lang="en-US" sz="2000" b="1" dirty="0" smtClean="0">
                <a:latin typeface="+mj-lt"/>
              </a:rPr>
              <a:t>       25°C</a:t>
            </a:r>
          </a:p>
          <a:p>
            <a:pPr algn="ctr">
              <a:buNone/>
            </a:pPr>
            <a:r>
              <a:rPr lang="en-US" sz="2000" b="1" dirty="0" smtClean="0">
                <a:latin typeface="+mj-lt"/>
              </a:rPr>
              <a:t>         5 min</a:t>
            </a:r>
          </a:p>
          <a:p>
            <a:pPr algn="ctr">
              <a:buNone/>
            </a:pPr>
            <a:r>
              <a:rPr lang="en-US" sz="2000" dirty="0" smtClean="0">
                <a:latin typeface="+mj-lt"/>
              </a:rPr>
              <a:t>Absorbance at 560nm</a:t>
            </a:r>
          </a:p>
        </p:txBody>
      </p:sp>
      <p:sp>
        <p:nvSpPr>
          <p:cNvPr id="7" name="Down Arrow 6"/>
          <p:cNvSpPr/>
          <p:nvPr/>
        </p:nvSpPr>
        <p:spPr>
          <a:xfrm flipH="1">
            <a:off x="2057400" y="2362200"/>
            <a:ext cx="2286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6400800" y="2133600"/>
            <a:ext cx="228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6400800" y="3276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H="1">
            <a:off x="6400800" y="4419600"/>
            <a:ext cx="228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advClick="0">
    <p:wipe di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4" end="4"/>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5" end="5"/>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32"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7" end="7"/>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1" end="1"/>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p:cTn id="43"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4" end="4"/>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7" end="7"/>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p:cTn id="55"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8" end="8"/>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p:cTn id="61" dur="1000" fill="hold"/>
                                        <p:tgtEl>
                                          <p:spTgt spid="6">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6">
                                            <p:txEl>
                                              <p:pRg st="9" end="9"/>
                                            </p:txEl>
                                          </p:spTgt>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p:cTn id="67" dur="1000" fill="hold"/>
                                        <p:tgtEl>
                                          <p:spTgt spid="6">
                                            <p:txEl>
                                              <p:pRg st="10" end="10"/>
                                            </p:txEl>
                                          </p:spTgt>
                                        </p:tgtEl>
                                        <p:attrNameLst>
                                          <p:attrName>ppt_w</p:attrName>
                                        </p:attrNameLst>
                                      </p:cBhvr>
                                      <p:tavLst>
                                        <p:tav tm="0">
                                          <p:val>
                                            <p:strVal val="#ppt_w*0.70"/>
                                          </p:val>
                                        </p:tav>
                                        <p:tav tm="100000">
                                          <p:val>
                                            <p:strVal val="#ppt_w"/>
                                          </p:val>
                                        </p:tav>
                                      </p:tavLst>
                                    </p:anim>
                                    <p:anim calcmode="lin" valueType="num">
                                      <p:cBhvr>
                                        <p:cTn id="68"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764088" y="228600"/>
            <a:ext cx="7848600" cy="1938992"/>
          </a:xfrm>
          <a:prstGeom prst="rect">
            <a:avLst/>
          </a:prstGeom>
          <a:noFill/>
        </p:spPr>
        <p:txBody>
          <a:bodyPr wrap="square" rtlCol="0">
            <a:spAutoFit/>
          </a:bodyPr>
          <a:lstStyle/>
          <a:p>
            <a:pPr algn="ctr"/>
            <a:r>
              <a:rPr lang="en-US" sz="4000" b="1" dirty="0" smtClean="0">
                <a:latin typeface="Calibri" pitchFamily="34" charset="0"/>
              </a:rPr>
              <a:t>“Effect of heavy metal </a:t>
            </a:r>
          </a:p>
          <a:p>
            <a:pPr algn="ctr"/>
            <a:r>
              <a:rPr lang="en-US" sz="4000" b="1" dirty="0" smtClean="0">
                <a:latin typeface="Calibri" pitchFamily="34" charset="0"/>
              </a:rPr>
              <a:t>ion on the antioxidant properties of </a:t>
            </a:r>
          </a:p>
          <a:p>
            <a:pPr algn="ctr"/>
            <a:r>
              <a:rPr lang="en-US" sz="4000" b="1" i="1" dirty="0" err="1" smtClean="0">
                <a:latin typeface="Calibri" pitchFamily="34" charset="0"/>
              </a:rPr>
              <a:t>Mentha</a:t>
            </a:r>
            <a:r>
              <a:rPr lang="en-US" sz="4000" b="1" i="1" dirty="0" smtClean="0">
                <a:latin typeface="Calibri" pitchFamily="34" charset="0"/>
              </a:rPr>
              <a:t> </a:t>
            </a:r>
            <a:r>
              <a:rPr lang="en-US" sz="4000" b="1" i="1" dirty="0" err="1" smtClean="0">
                <a:latin typeface="Calibri" pitchFamily="34" charset="0"/>
              </a:rPr>
              <a:t>spicata</a:t>
            </a:r>
            <a:r>
              <a:rPr lang="en-US" sz="4000" b="1" dirty="0" smtClean="0">
                <a:latin typeface="Calibri" pitchFamily="34" charset="0"/>
              </a:rPr>
              <a:t>”</a:t>
            </a:r>
            <a:endParaRPr lang="en-US" sz="4000" b="1" dirty="0">
              <a:latin typeface="Calibri" pitchFamily="34" charset="0"/>
            </a:endParaRPr>
          </a:p>
        </p:txBody>
      </p:sp>
      <p:sp>
        <p:nvSpPr>
          <p:cNvPr id="7" name="Rectangle 6"/>
          <p:cNvSpPr/>
          <p:nvPr/>
        </p:nvSpPr>
        <p:spPr>
          <a:xfrm>
            <a:off x="533400" y="2438400"/>
            <a:ext cx="7924800" cy="3810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2590800"/>
            <a:ext cx="2590800" cy="25908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zo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55"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strVal val="#ppt_w*0.70"/>
                                          </p:val>
                                        </p:tav>
                                        <p:tav tm="100000">
                                          <p:val>
                                            <p:strVal val="#ppt_w"/>
                                          </p:val>
                                        </p:tav>
                                      </p:tavLst>
                                    </p:anim>
                                    <p:anim calcmode="lin" valueType="num">
                                      <p:cBhvr>
                                        <p:cTn id="13" dur="3000" fill="hold"/>
                                        <p:tgtEl>
                                          <p:spTgt spid="7"/>
                                        </p:tgtEl>
                                        <p:attrNameLst>
                                          <p:attrName>ppt_h</p:attrName>
                                        </p:attrNameLst>
                                      </p:cBhvr>
                                      <p:tavLst>
                                        <p:tav tm="0">
                                          <p:val>
                                            <p:strVal val="#ppt_h"/>
                                          </p:val>
                                        </p:tav>
                                        <p:tav tm="100000">
                                          <p:val>
                                            <p:strVal val="#ppt_h"/>
                                          </p:val>
                                        </p:tav>
                                      </p:tavLst>
                                    </p:anim>
                                    <p:animEffect transition="in" filter="fade">
                                      <p:cBhvr>
                                        <p:cTn id="14" dur="3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p:val>
                                            <p:strVal val="#ppt_w*0.70"/>
                                          </p:val>
                                        </p:tav>
                                        <p:tav tm="100000">
                                          <p:val>
                                            <p:strVal val="#ppt_w"/>
                                          </p:val>
                                        </p:tav>
                                      </p:tavLst>
                                    </p:anim>
                                    <p:anim calcmode="lin" valueType="num">
                                      <p:cBhvr>
                                        <p:cTn id="18" dur="3000" fill="hold"/>
                                        <p:tgtEl>
                                          <p:spTgt spid="9"/>
                                        </p:tgtEl>
                                        <p:attrNameLst>
                                          <p:attrName>ppt_h</p:attrName>
                                        </p:attrNameLst>
                                      </p:cBhvr>
                                      <p:tavLst>
                                        <p:tav tm="0">
                                          <p:val>
                                            <p:strVal val="#ppt_h"/>
                                          </p:val>
                                        </p:tav>
                                        <p:tav tm="100000">
                                          <p:val>
                                            <p:strVal val="#ppt_h"/>
                                          </p:val>
                                        </p:tav>
                                      </p:tavLst>
                                    </p:anim>
                                    <p:animEffect transition="in" filter="fade">
                                      <p:cBhvr>
                                        <p:cTn id="19" dur="3000"/>
                                        <p:tgtEl>
                                          <p:spTgt spid="9"/>
                                        </p:tgtEl>
                                      </p:cBhvr>
                                    </p:animEffect>
                                  </p:childTnLst>
                                </p:cTn>
                              </p:par>
                            </p:childTnLst>
                          </p:cTn>
                        </p:par>
                        <p:par>
                          <p:cTn id="20" fill="hold">
                            <p:stCondLst>
                              <p:cond delay="6000"/>
                            </p:stCondLst>
                            <p:childTnLst>
                              <p:par>
                                <p:cTn id="21" presetID="8" presetClass="emph" presetSubtype="0" fill="hold" grpId="1" nodeType="afterEffect">
                                  <p:stCondLst>
                                    <p:cond delay="0"/>
                                  </p:stCondLst>
                                  <p:childTnLst>
                                    <p:animRot by="21600000">
                                      <p:cBhvr>
                                        <p:cTn id="22"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Calculation</a:t>
            </a:r>
            <a:endParaRPr lang="en-US" dirty="0"/>
          </a:p>
        </p:txBody>
      </p:sp>
      <p:sp>
        <p:nvSpPr>
          <p:cNvPr id="3" name="Content Placeholder 2"/>
          <p:cNvSpPr>
            <a:spLocks noGrp="1"/>
          </p:cNvSpPr>
          <p:nvPr>
            <p:ph idx="1"/>
          </p:nvPr>
        </p:nvSpPr>
        <p:spPr/>
        <p:txBody>
          <a:bodyPr>
            <a:normAutofit/>
          </a:bodyPr>
          <a:lstStyle/>
          <a:p>
            <a:pPr>
              <a:buNone/>
            </a:pPr>
            <a:r>
              <a:rPr lang="en-US" sz="2400" dirty="0" smtClean="0">
                <a:latin typeface="+mj-lt"/>
              </a:rPr>
              <a:t>Sample values </a:t>
            </a:r>
            <a:r>
              <a:rPr lang="en-US" sz="2400" dirty="0" err="1" smtClean="0">
                <a:latin typeface="+mj-lt"/>
              </a:rPr>
              <a:t>inTPC</a:t>
            </a:r>
            <a:r>
              <a:rPr lang="en-US" sz="2400" dirty="0" smtClean="0">
                <a:latin typeface="+mj-lt"/>
              </a:rPr>
              <a:t>, TFC, TRA, FRAP method are calculated in mg/g which is gram equivalent to the standard compound, obtained by  the </a:t>
            </a:r>
            <a:r>
              <a:rPr lang="en-US" sz="2400" dirty="0" err="1" smtClean="0">
                <a:latin typeface="+mj-lt"/>
              </a:rPr>
              <a:t>regrsession</a:t>
            </a:r>
            <a:r>
              <a:rPr lang="en-US" sz="2400" dirty="0" smtClean="0">
                <a:latin typeface="+mj-lt"/>
              </a:rPr>
              <a:t> equation of standard compound</a:t>
            </a:r>
          </a:p>
          <a:p>
            <a:pPr>
              <a:buNone/>
            </a:pPr>
            <a:r>
              <a:rPr lang="en-US" sz="2400" dirty="0" smtClean="0">
                <a:solidFill>
                  <a:srgbClr val="FF0000"/>
                </a:solidFill>
                <a:latin typeface="+mj-lt"/>
              </a:rPr>
              <a:t>                                 y= </a:t>
            </a:r>
            <a:r>
              <a:rPr lang="en-US" sz="2400" dirty="0" err="1" smtClean="0">
                <a:solidFill>
                  <a:srgbClr val="FF0000"/>
                </a:solidFill>
                <a:latin typeface="+mj-lt"/>
              </a:rPr>
              <a:t>mx</a:t>
            </a:r>
            <a:r>
              <a:rPr lang="en-US" sz="2400" dirty="0" smtClean="0">
                <a:solidFill>
                  <a:srgbClr val="FF0000"/>
                </a:solidFill>
                <a:latin typeface="+mj-lt"/>
              </a:rPr>
              <a:t>+ C </a:t>
            </a:r>
          </a:p>
          <a:p>
            <a:pPr>
              <a:buNone/>
            </a:pPr>
            <a:r>
              <a:rPr lang="en-US" sz="2400" dirty="0" smtClean="0">
                <a:latin typeface="+mj-lt"/>
              </a:rPr>
              <a:t>                          y=absorbance of sample </a:t>
            </a:r>
          </a:p>
          <a:p>
            <a:pPr>
              <a:buNone/>
            </a:pPr>
            <a:r>
              <a:rPr lang="en-US" sz="2400" dirty="0" smtClean="0">
                <a:latin typeface="+mj-lt"/>
              </a:rPr>
              <a:t>                         m= absorbance of standard compound</a:t>
            </a:r>
          </a:p>
          <a:p>
            <a:pPr>
              <a:buNone/>
            </a:pPr>
            <a:r>
              <a:rPr lang="en-US" sz="2400" dirty="0" smtClean="0">
                <a:latin typeface="+mj-lt"/>
              </a:rPr>
              <a:t>                         x= value to be determine (mg/g)</a:t>
            </a:r>
          </a:p>
          <a:p>
            <a:pPr>
              <a:buNone/>
            </a:pPr>
            <a:r>
              <a:rPr lang="en-US" sz="2400" dirty="0" smtClean="0">
                <a:latin typeface="+mj-lt"/>
              </a:rPr>
              <a:t>                         C= constant value </a:t>
            </a:r>
            <a:endParaRPr lang="en-US" sz="2400" dirty="0">
              <a:latin typeface="+mj-lt"/>
            </a:endParaRPr>
          </a:p>
        </p:txBody>
      </p:sp>
    </p:spTree>
  </p:cSld>
  <p:clrMapOvr>
    <a:masterClrMapping/>
  </p:clrMapOvr>
  <p:transition spd="slow" advClick="0">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2000" b="1" dirty="0" smtClean="0">
                <a:solidFill>
                  <a:schemeClr val="tx1"/>
                </a:solidFill>
              </a:rPr>
              <a:t>Calculation for DPPH and superoxide scavenging capacity</a:t>
            </a:r>
            <a:endParaRPr lang="en-US" sz="2000" b="1" dirty="0">
              <a:solidFill>
                <a:schemeClr val="tx1"/>
              </a:solidFill>
            </a:endParaRPr>
          </a:p>
        </p:txBody>
      </p:sp>
      <p:sp>
        <p:nvSpPr>
          <p:cNvPr id="3" name="Content Placeholder 2"/>
          <p:cNvSpPr>
            <a:spLocks noGrp="1"/>
          </p:cNvSpPr>
          <p:nvPr>
            <p:ph idx="1"/>
          </p:nvPr>
        </p:nvSpPr>
        <p:spPr/>
        <p:txBody>
          <a:bodyPr/>
          <a:lstStyle/>
          <a:p>
            <a:pPr>
              <a:buNone/>
            </a:pPr>
            <a:r>
              <a:rPr lang="en-US" dirty="0" smtClean="0"/>
              <a:t>Formula used</a:t>
            </a:r>
          </a:p>
          <a:p>
            <a:pPr algn="ctr">
              <a:buNone/>
            </a:pPr>
            <a:endParaRPr lang="en-US" b="1" dirty="0" smtClean="0"/>
          </a:p>
          <a:p>
            <a:pPr algn="ctr">
              <a:buNone/>
            </a:pPr>
            <a:r>
              <a:rPr lang="en-US" b="1" dirty="0" err="1" smtClean="0"/>
              <a:t>Inhibiton</a:t>
            </a:r>
            <a:r>
              <a:rPr lang="en-US" b="1" dirty="0" smtClean="0"/>
              <a:t>%   =    [(A Blank-A sample)]  x 100</a:t>
            </a:r>
          </a:p>
          <a:p>
            <a:pPr algn="ctr">
              <a:buNone/>
            </a:pPr>
            <a:r>
              <a:rPr lang="en-US" b="1" dirty="0" smtClean="0"/>
              <a:t>             A blank</a:t>
            </a:r>
            <a:endParaRPr lang="en-US" b="1" dirty="0"/>
          </a:p>
        </p:txBody>
      </p:sp>
      <p:cxnSp>
        <p:nvCxnSpPr>
          <p:cNvPr id="5" name="Straight Connector 4"/>
          <p:cNvCxnSpPr/>
          <p:nvPr/>
        </p:nvCxnSpPr>
        <p:spPr>
          <a:xfrm>
            <a:off x="3733800" y="3352800"/>
            <a:ext cx="2971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ll di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and analysis</a:t>
            </a:r>
            <a:endParaRPr lang="en-US" dirty="0"/>
          </a:p>
        </p:txBody>
      </p:sp>
      <p:sp>
        <p:nvSpPr>
          <p:cNvPr id="3" name="Content Placeholder 2"/>
          <p:cNvSpPr>
            <a:spLocks noGrp="1"/>
          </p:cNvSpPr>
          <p:nvPr>
            <p:ph idx="1"/>
          </p:nvPr>
        </p:nvSpPr>
        <p:spPr/>
        <p:txBody>
          <a:bodyPr/>
          <a:lstStyle/>
          <a:p>
            <a:pPr>
              <a:buNone/>
            </a:pPr>
            <a:r>
              <a:rPr lang="en-US" dirty="0" smtClean="0"/>
              <a:t>Various assaying method were performed by using ascorbic acid as a standard </a:t>
            </a:r>
          </a:p>
          <a:p>
            <a:pPr>
              <a:buFont typeface="Wingdings" pitchFamily="2" charset="2"/>
              <a:buChar char="Ø"/>
            </a:pPr>
            <a:r>
              <a:rPr lang="en-US" dirty="0" smtClean="0"/>
              <a:t>TPC, TFC  were measured as </a:t>
            </a:r>
            <a:r>
              <a:rPr lang="en-US" dirty="0" err="1" smtClean="0"/>
              <a:t>gallic</a:t>
            </a:r>
            <a:r>
              <a:rPr lang="en-US" dirty="0" smtClean="0"/>
              <a:t> acid and </a:t>
            </a:r>
            <a:r>
              <a:rPr lang="en-US" dirty="0" err="1" smtClean="0"/>
              <a:t>quercetin</a:t>
            </a:r>
            <a:r>
              <a:rPr lang="en-US" dirty="0" smtClean="0"/>
              <a:t> equivalent.</a:t>
            </a:r>
          </a:p>
          <a:p>
            <a:pPr>
              <a:buFont typeface="Wingdings" pitchFamily="2" charset="2"/>
              <a:buChar char="Ø"/>
            </a:pPr>
            <a:r>
              <a:rPr lang="en-US" dirty="0" smtClean="0"/>
              <a:t>Total reducing assay, FRAP  were measured as ascorbic acid equivalent.</a:t>
            </a:r>
          </a:p>
          <a:p>
            <a:pPr>
              <a:buFont typeface="Wingdings" pitchFamily="2" charset="2"/>
              <a:buChar char="Ø"/>
            </a:pPr>
            <a:r>
              <a:rPr lang="en-US" dirty="0" smtClean="0"/>
              <a:t>DPPH and superoxide scavenging assay were examined  by calculating % inhibition and also examined by seeing % change of test plants  over the control. </a:t>
            </a:r>
            <a:endParaRPr lang="en-US" dirty="0"/>
          </a:p>
        </p:txBody>
      </p:sp>
    </p:spTree>
  </p:cSld>
  <p:clrMapOvr>
    <a:masterClrMapping/>
  </p:clrMapOvr>
  <p:transition spd="slow" advClick="0">
    <p:wheel spokes="8"/>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1143000"/>
          <a:ext cx="6697980" cy="3733800"/>
        </p:xfrm>
        <a:graphic>
          <a:graphicData uri="http://schemas.openxmlformats.org/drawingml/2006/table">
            <a:tbl>
              <a:tblPr/>
              <a:tblGrid>
                <a:gridCol w="1339456"/>
                <a:gridCol w="1339456"/>
                <a:gridCol w="1339456"/>
                <a:gridCol w="1339456"/>
                <a:gridCol w="1340156"/>
              </a:tblGrid>
              <a:tr h="466725">
                <a:tc>
                  <a:txBody>
                    <a:bodyPr/>
                    <a:lstStyle/>
                    <a:p>
                      <a:pPr marL="0" marR="0" algn="ctr">
                        <a:lnSpc>
                          <a:spcPct val="150000"/>
                        </a:lnSpc>
                        <a:spcBef>
                          <a:spcPts val="0"/>
                        </a:spcBef>
                        <a:spcAft>
                          <a:spcPts val="0"/>
                        </a:spcAft>
                      </a:pPr>
                      <a:r>
                        <a:rPr lang="en-US" sz="1200" b="1" dirty="0">
                          <a:solidFill>
                            <a:srgbClr val="000000"/>
                          </a:solidFill>
                          <a:latin typeface="Times New Roman"/>
                          <a:ea typeface="Calibri"/>
                          <a:cs typeface="Times New Roman"/>
                        </a:rPr>
                        <a:t>Treatment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Total Phenolics content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Total Flavonoids Content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33450">
                <a:tc>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1</a:t>
                      </a:r>
                      <a:r>
                        <a:rPr lang="en-US" sz="1200" b="1" baseline="30000">
                          <a:solidFill>
                            <a:srgbClr val="000000"/>
                          </a:solidFill>
                          <a:latin typeface="Times New Roman"/>
                          <a:ea typeface="Calibri"/>
                          <a:cs typeface="Times New Roman"/>
                        </a:rPr>
                        <a:t>st</a:t>
                      </a:r>
                      <a:r>
                        <a:rPr lang="en-US" sz="1200" b="1">
                          <a:solidFill>
                            <a:srgbClr val="000000"/>
                          </a:solidFill>
                          <a:latin typeface="Times New Roman"/>
                          <a:ea typeface="Calibri"/>
                          <a:cs typeface="Times New Roman"/>
                        </a:rPr>
                        <a:t> Generation leaves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2</a:t>
                      </a:r>
                      <a:r>
                        <a:rPr lang="en-US" sz="1200" b="1" baseline="30000">
                          <a:solidFill>
                            <a:srgbClr val="000000"/>
                          </a:solidFill>
                          <a:latin typeface="Times New Roman"/>
                          <a:ea typeface="Calibri"/>
                          <a:cs typeface="Times New Roman"/>
                        </a:rPr>
                        <a:t>nd</a:t>
                      </a:r>
                      <a:r>
                        <a:rPr lang="en-US" sz="1200" b="1">
                          <a:solidFill>
                            <a:srgbClr val="000000"/>
                          </a:solidFill>
                          <a:latin typeface="Times New Roman"/>
                          <a:ea typeface="Calibri"/>
                          <a:cs typeface="Times New Roman"/>
                        </a:rPr>
                        <a:t>Generation leaves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1</a:t>
                      </a:r>
                      <a:r>
                        <a:rPr lang="en-US" sz="1200" b="1" baseline="30000">
                          <a:solidFill>
                            <a:srgbClr val="000000"/>
                          </a:solidFill>
                          <a:latin typeface="Times New Roman"/>
                          <a:ea typeface="Calibri"/>
                          <a:cs typeface="Times New Roman"/>
                        </a:rPr>
                        <a:t>st</a:t>
                      </a:r>
                      <a:r>
                        <a:rPr lang="en-US" sz="1200" b="1">
                          <a:solidFill>
                            <a:srgbClr val="000000"/>
                          </a:solidFill>
                          <a:latin typeface="Times New Roman"/>
                          <a:ea typeface="Calibri"/>
                          <a:cs typeface="Times New Roman"/>
                        </a:rPr>
                        <a:t> Generation leaves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2</a:t>
                      </a:r>
                      <a:r>
                        <a:rPr lang="en-US" sz="1200" b="1" baseline="30000">
                          <a:solidFill>
                            <a:srgbClr val="000000"/>
                          </a:solidFill>
                          <a:latin typeface="Times New Roman"/>
                          <a:ea typeface="Calibri"/>
                          <a:cs typeface="Times New Roman"/>
                        </a:rPr>
                        <a:t>nd</a:t>
                      </a:r>
                      <a:r>
                        <a:rPr lang="en-US" sz="1200" b="1">
                          <a:solidFill>
                            <a:srgbClr val="000000"/>
                          </a:solidFill>
                          <a:latin typeface="Times New Roman"/>
                          <a:ea typeface="Calibri"/>
                          <a:cs typeface="Times New Roman"/>
                        </a:rPr>
                        <a:t>Generation leaves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Control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Calibri"/>
                          <a:cs typeface="Times New Roman"/>
                        </a:rPr>
                        <a:t>21.5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smtClean="0">
                          <a:latin typeface="Times New Roman"/>
                          <a:ea typeface="Calibri"/>
                          <a:cs typeface="Times New Roman"/>
                        </a:rPr>
                        <a:t>16.9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381000" algn="l"/>
                        </a:tabLst>
                      </a:pPr>
                      <a:r>
                        <a:rPr lang="en-US" sz="1200" b="1">
                          <a:latin typeface="Times New Roman"/>
                          <a:ea typeface="Calibri"/>
                          <a:cs typeface="Times New Roman"/>
                        </a:rPr>
                        <a:t>6.9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2.80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Cd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28.5(</a:t>
                      </a:r>
                      <a:r>
                        <a:rPr lang="en-US" sz="1100" b="1" dirty="0">
                          <a:solidFill>
                            <a:srgbClr val="FF0000"/>
                          </a:solidFill>
                          <a:latin typeface="Calibri"/>
                          <a:ea typeface="Calibri"/>
                          <a:cs typeface="Times New Roman"/>
                        </a:rPr>
                        <a:t>32.5</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20.8(</a:t>
                      </a:r>
                      <a:r>
                        <a:rPr lang="en-US" sz="1100" b="1" dirty="0">
                          <a:solidFill>
                            <a:srgbClr val="FF0000"/>
                          </a:solidFill>
                          <a:latin typeface="Calibri"/>
                          <a:ea typeface="Calibri"/>
                          <a:cs typeface="Times New Roman"/>
                        </a:rPr>
                        <a:t>23.1</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8.6(</a:t>
                      </a:r>
                      <a:r>
                        <a:rPr lang="en-US" sz="1100" b="1" dirty="0">
                          <a:solidFill>
                            <a:srgbClr val="FF0000"/>
                          </a:solidFill>
                          <a:latin typeface="Calibri"/>
                          <a:ea typeface="Calibri"/>
                          <a:cs typeface="Times New Roman"/>
                        </a:rPr>
                        <a:t>24.6</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5.1(</a:t>
                      </a:r>
                      <a:r>
                        <a:rPr lang="en-US" sz="1100" b="1" dirty="0">
                          <a:solidFill>
                            <a:srgbClr val="FF0000"/>
                          </a:solidFill>
                          <a:latin typeface="Calibri"/>
                          <a:ea typeface="Calibri"/>
                          <a:cs typeface="Times New Roman"/>
                        </a:rPr>
                        <a:t>82.1</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Ni</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40.3(</a:t>
                      </a:r>
                      <a:r>
                        <a:rPr lang="en-US" sz="1100" b="1" dirty="0">
                          <a:solidFill>
                            <a:srgbClr val="FF0000"/>
                          </a:solidFill>
                          <a:latin typeface="Calibri"/>
                          <a:ea typeface="Calibri"/>
                          <a:cs typeface="Times New Roman"/>
                        </a:rPr>
                        <a:t>87.4</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28.9(</a:t>
                      </a:r>
                      <a:r>
                        <a:rPr lang="en-US" sz="1100" b="1" dirty="0">
                          <a:solidFill>
                            <a:srgbClr val="FF0000"/>
                          </a:solidFill>
                          <a:latin typeface="Calibri"/>
                          <a:ea typeface="Calibri"/>
                          <a:cs typeface="Times New Roman"/>
                        </a:rPr>
                        <a:t>71.0</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9.9(</a:t>
                      </a:r>
                      <a:r>
                        <a:rPr lang="en-US" sz="1100" b="1" dirty="0">
                          <a:solidFill>
                            <a:srgbClr val="FF0000"/>
                          </a:solidFill>
                          <a:latin typeface="Calibri"/>
                          <a:ea typeface="Calibri"/>
                          <a:cs typeface="Times New Roman"/>
                        </a:rPr>
                        <a:t>43.8</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4.9(</a:t>
                      </a:r>
                      <a:r>
                        <a:rPr lang="en-US" sz="1100" b="1" dirty="0">
                          <a:solidFill>
                            <a:srgbClr val="FF0000"/>
                          </a:solidFill>
                          <a:latin typeface="Calibri"/>
                          <a:ea typeface="Calibri"/>
                          <a:cs typeface="Times New Roman"/>
                        </a:rPr>
                        <a:t>75.0</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As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42.3(</a:t>
                      </a:r>
                      <a:r>
                        <a:rPr lang="en-US" sz="1100" b="1" dirty="0">
                          <a:solidFill>
                            <a:srgbClr val="FF0000"/>
                          </a:solidFill>
                          <a:latin typeface="Calibri"/>
                          <a:ea typeface="Calibri"/>
                          <a:cs typeface="Times New Roman"/>
                        </a:rPr>
                        <a:t>96.7</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36.1(</a:t>
                      </a:r>
                      <a:r>
                        <a:rPr lang="en-US" sz="1100" b="1" dirty="0">
                          <a:solidFill>
                            <a:srgbClr val="FF0000"/>
                          </a:solidFill>
                          <a:latin typeface="Calibri"/>
                          <a:ea typeface="Calibri"/>
                          <a:cs typeface="Times New Roman"/>
                        </a:rPr>
                        <a:t>113.6</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9.5(-</a:t>
                      </a:r>
                      <a:r>
                        <a:rPr lang="en-US" sz="1100" b="1" dirty="0">
                          <a:solidFill>
                            <a:srgbClr val="FF0000"/>
                          </a:solidFill>
                          <a:latin typeface="Calibri"/>
                          <a:ea typeface="Calibri"/>
                          <a:cs typeface="Times New Roman"/>
                        </a:rPr>
                        <a:t>37.7</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3.7(</a:t>
                      </a:r>
                      <a:r>
                        <a:rPr lang="en-US" sz="1100" b="1" dirty="0">
                          <a:solidFill>
                            <a:srgbClr val="FF0000"/>
                          </a:solidFill>
                          <a:latin typeface="Calibri"/>
                          <a:ea typeface="Calibri"/>
                          <a:cs typeface="Times New Roman"/>
                        </a:rPr>
                        <a:t>32.1</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gn="ctr">
                        <a:lnSpc>
                          <a:spcPct val="150000"/>
                        </a:lnSpc>
                        <a:spcBef>
                          <a:spcPts val="0"/>
                        </a:spcBef>
                        <a:spcAft>
                          <a:spcPts val="0"/>
                        </a:spcAft>
                      </a:pPr>
                      <a:r>
                        <a:rPr lang="en-US" sz="1200" b="1" dirty="0" err="1">
                          <a:solidFill>
                            <a:srgbClr val="000000"/>
                          </a:solidFill>
                          <a:latin typeface="Times New Roman"/>
                          <a:ea typeface="Calibri"/>
                          <a:cs typeface="Times New Roman"/>
                        </a:rPr>
                        <a:t>Pb</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41.2(</a:t>
                      </a:r>
                      <a:r>
                        <a:rPr lang="en-US" sz="1100" b="1" dirty="0">
                          <a:solidFill>
                            <a:srgbClr val="FF0000"/>
                          </a:solidFill>
                          <a:latin typeface="Calibri"/>
                          <a:ea typeface="Calibri"/>
                          <a:cs typeface="Times New Roman"/>
                        </a:rPr>
                        <a:t>91.6</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30.1(</a:t>
                      </a:r>
                      <a:r>
                        <a:rPr lang="en-US" sz="1100" b="1" dirty="0">
                          <a:solidFill>
                            <a:srgbClr val="FF0000"/>
                          </a:solidFill>
                          <a:latin typeface="Calibri"/>
                          <a:ea typeface="Calibri"/>
                          <a:cs typeface="Times New Roman"/>
                        </a:rPr>
                        <a:t>78.1</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8.14(</a:t>
                      </a:r>
                      <a:r>
                        <a:rPr lang="en-US" sz="1100" b="1" dirty="0">
                          <a:solidFill>
                            <a:srgbClr val="FF0000"/>
                          </a:solidFill>
                          <a:latin typeface="Calibri"/>
                          <a:ea typeface="Calibri"/>
                          <a:cs typeface="Times New Roman"/>
                        </a:rPr>
                        <a:t>17.4</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Calibri"/>
                          <a:cs typeface="Times New Roman"/>
                        </a:rPr>
                        <a:t>4.8(</a:t>
                      </a:r>
                      <a:r>
                        <a:rPr lang="en-US" sz="1100" b="1" dirty="0">
                          <a:solidFill>
                            <a:srgbClr val="FF0000"/>
                          </a:solidFill>
                          <a:latin typeface="Calibri"/>
                          <a:ea typeface="Calibri"/>
                          <a:cs typeface="Times New Roman"/>
                        </a:rPr>
                        <a:t>67.8</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914400" y="228600"/>
            <a:ext cx="7162800" cy="369332"/>
          </a:xfrm>
          <a:prstGeom prst="rect">
            <a:avLst/>
          </a:prstGeom>
          <a:noFill/>
        </p:spPr>
        <p:txBody>
          <a:bodyPr wrap="square" rtlCol="0">
            <a:spAutoFit/>
          </a:bodyPr>
          <a:lstStyle/>
          <a:p>
            <a:r>
              <a:rPr lang="en-US" dirty="0" smtClean="0"/>
              <a:t>Table 1:-*</a:t>
            </a:r>
            <a:r>
              <a:rPr lang="en-US" i="1" dirty="0" smtClean="0">
                <a:solidFill>
                  <a:srgbClr val="FF0000"/>
                </a:solidFill>
                <a:latin typeface="+mj-lt"/>
              </a:rPr>
              <a:t>values in parenthesis represent change over the control</a:t>
            </a:r>
            <a:endParaRPr lang="en-US" i="1" dirty="0">
              <a:solidFill>
                <a:srgbClr val="FF0000"/>
              </a:solidFill>
              <a:latin typeface="+mj-lt"/>
            </a:endParaRPr>
          </a:p>
        </p:txBody>
      </p:sp>
    </p:spTree>
  </p:cSld>
  <p:clrMapOvr>
    <a:masterClrMapping/>
  </p:clrMapOvr>
  <p:transition spd="slow" advClick="0">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TPC</a:t>
            </a:r>
            <a:endParaRPr lang="en-US" dirty="0"/>
          </a:p>
        </p:txBody>
      </p:sp>
      <p:sp>
        <p:nvSpPr>
          <p:cNvPr id="4" name="Text Placeholder 3"/>
          <p:cNvSpPr>
            <a:spLocks noGrp="1"/>
          </p:cNvSpPr>
          <p:nvPr>
            <p:ph type="body" sz="half" idx="3"/>
          </p:nvPr>
        </p:nvSpPr>
        <p:spPr/>
        <p:txBody>
          <a:bodyPr/>
          <a:lstStyle/>
          <a:p>
            <a:r>
              <a:rPr lang="en-US" dirty="0" smtClean="0"/>
              <a:t>TFC</a:t>
            </a:r>
            <a:endParaRPr lang="en-US" dirty="0"/>
          </a:p>
        </p:txBody>
      </p:sp>
      <p:graphicFrame>
        <p:nvGraphicFramePr>
          <p:cNvPr id="7" name="Content Placeholder 6"/>
          <p:cNvGraphicFramePr>
            <a:graphicFrameLocks noGrp="1"/>
          </p:cNvGraphicFramePr>
          <p:nvPr>
            <p:ph sz="quarter" idx="2"/>
          </p:nvPr>
        </p:nvGraphicFramePr>
        <p:xfrm>
          <a:off x="304800" y="2362200"/>
          <a:ext cx="4267200" cy="3998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3"/>
          <p:cNvGraphicFramePr>
            <a:graphicFrameLocks noGrp="1"/>
          </p:cNvGraphicFramePr>
          <p:nvPr>
            <p:ph sz="quarter" idx="4"/>
          </p:nvPr>
        </p:nvGraphicFramePr>
        <p:xfrm>
          <a:off x="4495800" y="2438400"/>
          <a:ext cx="4648200" cy="38465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Click="0">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76200"/>
          </a:xfrm>
        </p:spPr>
        <p:txBody>
          <a:bodyPr>
            <a:normAutofit fontScale="90000"/>
          </a:bodyPr>
          <a:lstStyle/>
          <a:p>
            <a:endParaRPr lang="en-US" dirty="0"/>
          </a:p>
        </p:txBody>
      </p:sp>
      <p:graphicFrame>
        <p:nvGraphicFramePr>
          <p:cNvPr id="4" name="Content Placeholder 7"/>
          <p:cNvGraphicFramePr>
            <a:graphicFrameLocks noGrp="1"/>
          </p:cNvGraphicFramePr>
          <p:nvPr>
            <p:ph idx="1"/>
          </p:nvPr>
        </p:nvGraphicFramePr>
        <p:xfrm>
          <a:off x="0" y="10668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47800" y="457200"/>
            <a:ext cx="6705600" cy="646331"/>
          </a:xfrm>
          <a:prstGeom prst="rect">
            <a:avLst/>
          </a:prstGeom>
          <a:noFill/>
        </p:spPr>
        <p:txBody>
          <a:bodyPr wrap="square" rtlCol="0">
            <a:spAutoFit/>
          </a:bodyPr>
          <a:lstStyle/>
          <a:p>
            <a:pPr algn="ctr"/>
            <a:r>
              <a:rPr lang="en-US" b="1" dirty="0" smtClean="0">
                <a:solidFill>
                  <a:srgbClr val="0070C0"/>
                </a:solidFill>
              </a:rPr>
              <a:t>Graph showing change over the control</a:t>
            </a:r>
          </a:p>
          <a:p>
            <a:pPr algn="ctr"/>
            <a:endParaRPr lang="en-US" b="1" dirty="0">
              <a:solidFill>
                <a:srgbClr val="0070C0"/>
              </a:solidFill>
            </a:endParaRPr>
          </a:p>
        </p:txBody>
      </p:sp>
    </p:spTree>
  </p:cSld>
  <p:clrMapOvr>
    <a:masterClrMapping/>
  </p:clrMapOvr>
  <p:transition spd="slow" advClick="0">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304800"/>
          </a:xfrm>
        </p:spPr>
        <p:txBody>
          <a:bodyPr>
            <a:normAutofit fontScale="90000"/>
          </a:bodyPr>
          <a:lstStyle/>
          <a:p>
            <a:endParaRPr lang="en-US" dirty="0"/>
          </a:p>
        </p:txBody>
      </p:sp>
      <p:graphicFrame>
        <p:nvGraphicFramePr>
          <p:cNvPr id="4" name="Content Placeholder 6"/>
          <p:cNvGraphicFramePr>
            <a:graphicFrameLocks noGrp="1"/>
          </p:cNvGraphicFramePr>
          <p:nvPr>
            <p:ph idx="1"/>
          </p:nvPr>
        </p:nvGraphicFramePr>
        <p:xfrm>
          <a:off x="457200" y="1143000"/>
          <a:ext cx="8229600" cy="51816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19200" y="304801"/>
            <a:ext cx="6477000" cy="646331"/>
          </a:xfrm>
          <a:prstGeom prst="rect">
            <a:avLst/>
          </a:prstGeom>
          <a:noFill/>
        </p:spPr>
        <p:txBody>
          <a:bodyPr wrap="square" rtlCol="0">
            <a:spAutoFit/>
          </a:bodyPr>
          <a:lstStyle/>
          <a:p>
            <a:pPr algn="ctr"/>
            <a:r>
              <a:rPr lang="en-US" b="1" dirty="0" smtClean="0">
                <a:solidFill>
                  <a:srgbClr val="0070C0"/>
                </a:solidFill>
              </a:rPr>
              <a:t>Graph showing change over the control</a:t>
            </a:r>
          </a:p>
          <a:p>
            <a:endParaRPr lang="en-US" dirty="0"/>
          </a:p>
        </p:txBody>
      </p:sp>
    </p:spTree>
  </p:cSld>
  <p:clrMapOvr>
    <a:masterClrMapping/>
  </p:clrMapOvr>
  <p:transition spd="slow" advClick="0">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143000"/>
          <a:ext cx="6080760" cy="3048003"/>
        </p:xfrm>
        <a:graphic>
          <a:graphicData uri="http://schemas.openxmlformats.org/drawingml/2006/table">
            <a:tbl>
              <a:tblPr/>
              <a:tblGrid>
                <a:gridCol w="1216025"/>
                <a:gridCol w="1216025"/>
                <a:gridCol w="1216025"/>
                <a:gridCol w="1216025"/>
                <a:gridCol w="1216660"/>
              </a:tblGrid>
              <a:tr h="435429">
                <a:tc>
                  <a:txBody>
                    <a:bodyPr/>
                    <a:lstStyle/>
                    <a:p>
                      <a:pPr marL="0" marR="0" algn="ctr">
                        <a:lnSpc>
                          <a:spcPct val="150000"/>
                        </a:lnSpc>
                        <a:spcBef>
                          <a:spcPts val="0"/>
                        </a:spcBef>
                        <a:spcAft>
                          <a:spcPts val="0"/>
                        </a:spcAft>
                      </a:pPr>
                      <a:r>
                        <a:rPr lang="en-US" sz="1200" b="1" dirty="0">
                          <a:solidFill>
                            <a:srgbClr val="000000"/>
                          </a:solidFill>
                          <a:latin typeface="Times New Roman"/>
                          <a:ea typeface="Calibri"/>
                          <a:cs typeface="Times New Roman"/>
                        </a:rPr>
                        <a:t>Treatment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Total Reducing Power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FRAP</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35429">
                <a:tc>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1</a:t>
                      </a:r>
                      <a:r>
                        <a:rPr lang="en-US" sz="1200" b="1" baseline="30000">
                          <a:solidFill>
                            <a:srgbClr val="000000"/>
                          </a:solidFill>
                          <a:latin typeface="Times New Roman"/>
                          <a:ea typeface="Calibri"/>
                          <a:cs typeface="Times New Roman"/>
                        </a:rPr>
                        <a:t>st</a:t>
                      </a:r>
                      <a:r>
                        <a:rPr lang="en-US" sz="1200" b="1">
                          <a:solidFill>
                            <a:srgbClr val="000000"/>
                          </a:solidFill>
                          <a:latin typeface="Times New Roman"/>
                          <a:ea typeface="Calibri"/>
                          <a:cs typeface="Times New Roman"/>
                        </a:rPr>
                        <a:t> 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2</a:t>
                      </a:r>
                      <a:r>
                        <a:rPr lang="en-US" sz="1200" b="1" baseline="30000">
                          <a:solidFill>
                            <a:srgbClr val="000000"/>
                          </a:solidFill>
                          <a:latin typeface="Times New Roman"/>
                          <a:ea typeface="Calibri"/>
                          <a:cs typeface="Times New Roman"/>
                        </a:rPr>
                        <a:t>nd</a:t>
                      </a:r>
                      <a:r>
                        <a:rPr lang="en-US" sz="1200" b="1">
                          <a:solidFill>
                            <a:srgbClr val="000000"/>
                          </a:solidFill>
                          <a:latin typeface="Times New Roman"/>
                          <a:ea typeface="Calibri"/>
                          <a:cs typeface="Times New Roman"/>
                        </a:rPr>
                        <a:t>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1</a:t>
                      </a:r>
                      <a:r>
                        <a:rPr lang="en-US" sz="1200" b="1" baseline="30000">
                          <a:solidFill>
                            <a:srgbClr val="000000"/>
                          </a:solidFill>
                          <a:latin typeface="Times New Roman"/>
                          <a:ea typeface="Calibri"/>
                          <a:cs typeface="Times New Roman"/>
                        </a:rPr>
                        <a:t>st</a:t>
                      </a:r>
                      <a:r>
                        <a:rPr lang="en-US" sz="1200" b="1">
                          <a:solidFill>
                            <a:srgbClr val="000000"/>
                          </a:solidFill>
                          <a:latin typeface="Times New Roman"/>
                          <a:ea typeface="Calibri"/>
                          <a:cs typeface="Times New Roman"/>
                        </a:rPr>
                        <a:t> 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2</a:t>
                      </a:r>
                      <a:r>
                        <a:rPr lang="en-US" sz="1200" b="1" baseline="30000">
                          <a:solidFill>
                            <a:srgbClr val="000000"/>
                          </a:solidFill>
                          <a:latin typeface="Times New Roman"/>
                          <a:ea typeface="Calibri"/>
                          <a:cs typeface="Times New Roman"/>
                        </a:rPr>
                        <a:t>nd</a:t>
                      </a:r>
                      <a:r>
                        <a:rPr lang="en-US" sz="1200" b="1">
                          <a:solidFill>
                            <a:srgbClr val="000000"/>
                          </a:solidFill>
                          <a:latin typeface="Times New Roman"/>
                          <a:ea typeface="Calibri"/>
                          <a:cs typeface="Times New Roman"/>
                        </a:rPr>
                        <a:t>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control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Calibri"/>
                          <a:cs typeface="Times New Roman"/>
                        </a:rPr>
                        <a:t>31.4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Calibri"/>
                          <a:cs typeface="Times New Roman"/>
                        </a:rPr>
                        <a:t>21.5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Calibri"/>
                          <a:cs typeface="Times New Roman"/>
                        </a:rPr>
                        <a:t>39.15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Calibri"/>
                          <a:cs typeface="Times New Roman"/>
                        </a:rPr>
                        <a:t>43.33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Cd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47.5 (</a:t>
                      </a:r>
                      <a:r>
                        <a:rPr lang="en-US" sz="1200" b="1" dirty="0">
                          <a:solidFill>
                            <a:srgbClr val="FF0000"/>
                          </a:solidFill>
                          <a:latin typeface="Times New Roman"/>
                          <a:ea typeface="Calibri"/>
                          <a:cs typeface="Times New Roman"/>
                        </a:rPr>
                        <a:t>51.3)</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31.8(</a:t>
                      </a:r>
                      <a:r>
                        <a:rPr lang="en-US" sz="1200" b="1" dirty="0">
                          <a:solidFill>
                            <a:srgbClr val="FF0000"/>
                          </a:solidFill>
                          <a:latin typeface="Times New Roman"/>
                          <a:ea typeface="Calibri"/>
                          <a:cs typeface="Times New Roman"/>
                        </a:rPr>
                        <a:t>47.9</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46.8 (</a:t>
                      </a:r>
                      <a:r>
                        <a:rPr lang="en-US" sz="1200" b="1" dirty="0">
                          <a:solidFill>
                            <a:srgbClr val="FF0000"/>
                          </a:solidFill>
                          <a:latin typeface="Times New Roman"/>
                          <a:ea typeface="Calibri"/>
                          <a:cs typeface="Times New Roman"/>
                        </a:rPr>
                        <a:t>19.6</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53.7 (</a:t>
                      </a:r>
                      <a:r>
                        <a:rPr lang="en-US" sz="1200" b="1" dirty="0">
                          <a:solidFill>
                            <a:srgbClr val="FF0000"/>
                          </a:solidFill>
                          <a:latin typeface="Times New Roman"/>
                          <a:ea typeface="Calibri"/>
                          <a:cs typeface="Times New Roman"/>
                        </a:rPr>
                        <a:t>24.2</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Ni</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46.8 (</a:t>
                      </a:r>
                      <a:r>
                        <a:rPr lang="en-US" sz="1200" b="1" dirty="0">
                          <a:solidFill>
                            <a:srgbClr val="FF0000"/>
                          </a:solidFill>
                          <a:latin typeface="Times New Roman"/>
                          <a:ea typeface="Calibri"/>
                          <a:cs typeface="Times New Roman"/>
                        </a:rPr>
                        <a:t>49.0</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555625" algn="l"/>
                          <a:tab pos="716280" algn="ctr"/>
                        </a:tabLst>
                      </a:pPr>
                      <a:r>
                        <a:rPr lang="en-US" sz="1200" b="1" dirty="0">
                          <a:latin typeface="Times New Roman"/>
                          <a:ea typeface="Calibri"/>
                          <a:cs typeface="Times New Roman"/>
                        </a:rPr>
                        <a:t>38.7 (</a:t>
                      </a:r>
                      <a:r>
                        <a:rPr lang="en-US" sz="1200" b="1" dirty="0">
                          <a:solidFill>
                            <a:srgbClr val="FF0000"/>
                          </a:solidFill>
                          <a:latin typeface="Times New Roman"/>
                          <a:ea typeface="Calibri"/>
                          <a:cs typeface="Times New Roman"/>
                        </a:rPr>
                        <a:t>80.0</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47.4 (</a:t>
                      </a:r>
                      <a:r>
                        <a:rPr lang="en-US" sz="1200" b="1" dirty="0">
                          <a:solidFill>
                            <a:srgbClr val="FF0000"/>
                          </a:solidFill>
                          <a:latin typeface="Times New Roman"/>
                          <a:ea typeface="Calibri"/>
                          <a:cs typeface="Times New Roman"/>
                        </a:rPr>
                        <a:t>20.8</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55.8 (</a:t>
                      </a:r>
                      <a:r>
                        <a:rPr lang="en-US" sz="1200" b="1" dirty="0">
                          <a:solidFill>
                            <a:srgbClr val="FF0000"/>
                          </a:solidFill>
                          <a:latin typeface="Times New Roman"/>
                          <a:ea typeface="Calibri"/>
                          <a:cs typeface="Times New Roman"/>
                        </a:rPr>
                        <a:t>28.7</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As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50.5 (</a:t>
                      </a:r>
                      <a:r>
                        <a:rPr lang="en-US" sz="1200" b="1" dirty="0">
                          <a:solidFill>
                            <a:srgbClr val="FF0000"/>
                          </a:solidFill>
                          <a:latin typeface="Times New Roman"/>
                          <a:ea typeface="Calibri"/>
                          <a:cs typeface="Times New Roman"/>
                        </a:rPr>
                        <a:t>60.3</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34.4 (</a:t>
                      </a:r>
                      <a:r>
                        <a:rPr lang="en-US" sz="1200" b="1" dirty="0">
                          <a:solidFill>
                            <a:srgbClr val="FF0000"/>
                          </a:solidFill>
                          <a:latin typeface="Times New Roman"/>
                          <a:ea typeface="Calibri"/>
                          <a:cs typeface="Times New Roman"/>
                        </a:rPr>
                        <a:t>60.0</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52.15 (</a:t>
                      </a:r>
                      <a:r>
                        <a:rPr lang="en-US" sz="1200" b="1" dirty="0">
                          <a:solidFill>
                            <a:srgbClr val="FF0000"/>
                          </a:solidFill>
                          <a:latin typeface="Times New Roman"/>
                          <a:ea typeface="Calibri"/>
                          <a:cs typeface="Times New Roman"/>
                        </a:rPr>
                        <a:t>33.2</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64.5 (</a:t>
                      </a:r>
                      <a:r>
                        <a:rPr lang="en-US" sz="1200" b="1" dirty="0">
                          <a:solidFill>
                            <a:srgbClr val="FF0000"/>
                          </a:solidFill>
                          <a:latin typeface="Times New Roman"/>
                          <a:ea typeface="Calibri"/>
                          <a:cs typeface="Times New Roman"/>
                        </a:rPr>
                        <a:t>48.9</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ctr">
                        <a:lnSpc>
                          <a:spcPct val="150000"/>
                        </a:lnSpc>
                        <a:spcBef>
                          <a:spcPts val="0"/>
                        </a:spcBef>
                        <a:spcAft>
                          <a:spcPts val="0"/>
                        </a:spcAft>
                      </a:pPr>
                      <a:r>
                        <a:rPr lang="en-US" sz="1200" b="1">
                          <a:solidFill>
                            <a:srgbClr val="000000"/>
                          </a:solidFill>
                          <a:latin typeface="Times New Roman"/>
                          <a:ea typeface="Calibri"/>
                          <a:cs typeface="Times New Roman"/>
                        </a:rPr>
                        <a:t>Pb</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49.8 (</a:t>
                      </a:r>
                      <a:r>
                        <a:rPr lang="en-US" sz="1200" b="1" dirty="0">
                          <a:solidFill>
                            <a:srgbClr val="FF0000"/>
                          </a:solidFill>
                          <a:latin typeface="Times New Roman"/>
                          <a:ea typeface="Calibri"/>
                          <a:cs typeface="Times New Roman"/>
                        </a:rPr>
                        <a:t>58.1</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36.7(</a:t>
                      </a:r>
                      <a:r>
                        <a:rPr lang="en-US" sz="1200" b="1" dirty="0">
                          <a:solidFill>
                            <a:srgbClr val="FF0000"/>
                          </a:solidFill>
                          <a:latin typeface="Times New Roman"/>
                          <a:ea typeface="Calibri"/>
                          <a:cs typeface="Times New Roman"/>
                        </a:rPr>
                        <a:t>70.6</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42.5 (</a:t>
                      </a:r>
                      <a:r>
                        <a:rPr lang="en-US" sz="1200" b="1" dirty="0">
                          <a:solidFill>
                            <a:srgbClr val="FF0000"/>
                          </a:solidFill>
                          <a:latin typeface="Times New Roman"/>
                          <a:ea typeface="Calibri"/>
                          <a:cs typeface="Times New Roman"/>
                        </a:rPr>
                        <a:t>8.55</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latin typeface="Times New Roman"/>
                          <a:ea typeface="Calibri"/>
                          <a:cs typeface="Times New Roman"/>
                        </a:rPr>
                        <a:t>58.3 (</a:t>
                      </a:r>
                      <a:r>
                        <a:rPr lang="en-US" sz="1200" b="1" dirty="0">
                          <a:solidFill>
                            <a:srgbClr val="FF0000"/>
                          </a:solidFill>
                          <a:latin typeface="Times New Roman"/>
                          <a:ea typeface="Calibri"/>
                          <a:cs typeface="Times New Roman"/>
                        </a:rPr>
                        <a:t>34.5</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914400" y="304800"/>
            <a:ext cx="7620000" cy="369332"/>
          </a:xfrm>
          <a:prstGeom prst="rect">
            <a:avLst/>
          </a:prstGeom>
          <a:noFill/>
        </p:spPr>
        <p:txBody>
          <a:bodyPr wrap="square" rtlCol="0">
            <a:spAutoFit/>
          </a:bodyPr>
          <a:lstStyle/>
          <a:p>
            <a:r>
              <a:rPr lang="en-US" dirty="0" smtClean="0"/>
              <a:t>Table 2:-*</a:t>
            </a:r>
            <a:r>
              <a:rPr lang="en-US" i="1" dirty="0" smtClean="0">
                <a:solidFill>
                  <a:srgbClr val="FF0000"/>
                </a:solidFill>
              </a:rPr>
              <a:t>values in parenthesis represent change over the control</a:t>
            </a:r>
            <a:endParaRPr lang="en-US" dirty="0"/>
          </a:p>
        </p:txBody>
      </p:sp>
    </p:spTree>
  </p:cSld>
  <p:clrMapOvr>
    <a:masterClrMapping/>
  </p:clrMapOvr>
  <p:transition spd="slow" advClick="0">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a:bodyPr>
          <a:lstStyle/>
          <a:p>
            <a:r>
              <a:rPr lang="en-US" sz="1400" dirty="0" smtClean="0"/>
              <a:t>Graph showing values in mg/g(gram equivalent to ascorbic acid)</a:t>
            </a:r>
            <a:endParaRPr lang="en-US" sz="1400" dirty="0"/>
          </a:p>
        </p:txBody>
      </p:sp>
      <p:sp>
        <p:nvSpPr>
          <p:cNvPr id="3" name="Text Placeholder 2"/>
          <p:cNvSpPr>
            <a:spLocks noGrp="1"/>
          </p:cNvSpPr>
          <p:nvPr>
            <p:ph type="body" idx="1"/>
          </p:nvPr>
        </p:nvSpPr>
        <p:spPr/>
        <p:txBody>
          <a:bodyPr/>
          <a:lstStyle/>
          <a:p>
            <a:r>
              <a:rPr lang="en-US" dirty="0" smtClean="0"/>
              <a:t>Total reducing assay </a:t>
            </a:r>
            <a:endParaRPr lang="en-US" dirty="0"/>
          </a:p>
        </p:txBody>
      </p:sp>
      <p:sp>
        <p:nvSpPr>
          <p:cNvPr id="4" name="Text Placeholder 3"/>
          <p:cNvSpPr>
            <a:spLocks noGrp="1"/>
          </p:cNvSpPr>
          <p:nvPr>
            <p:ph type="body" sz="half" idx="3"/>
          </p:nvPr>
        </p:nvSpPr>
        <p:spPr/>
        <p:txBody>
          <a:bodyPr/>
          <a:lstStyle/>
          <a:p>
            <a:r>
              <a:rPr lang="en-US" dirty="0" smtClean="0"/>
              <a:t>FRAP assay</a:t>
            </a:r>
            <a:endParaRPr lang="en-US" dirty="0"/>
          </a:p>
        </p:txBody>
      </p:sp>
      <p:graphicFrame>
        <p:nvGraphicFramePr>
          <p:cNvPr id="7" name="Object 10"/>
          <p:cNvGraphicFramePr>
            <a:graphicFrameLocks noGrp="1"/>
          </p:cNvGraphicFramePr>
          <p:nvPr>
            <p:ph sz="quarter" idx="4"/>
          </p:nvPr>
        </p:nvGraphicFramePr>
        <p:xfrm>
          <a:off x="4419600" y="2514600"/>
          <a:ext cx="4724399" cy="3846513"/>
        </p:xfrm>
        <a:graphic>
          <a:graphicData uri="http://schemas.openxmlformats.org/drawingml/2006/chart">
            <c:chart xmlns:c="http://schemas.openxmlformats.org/drawingml/2006/chart" xmlns:r="http://schemas.openxmlformats.org/officeDocument/2006/relationships" r:id="rId2"/>
          </a:graphicData>
        </a:graphic>
      </p:graphicFrame>
      <p:pic>
        <p:nvPicPr>
          <p:cNvPr id="8" name="Content Placeholder 3"/>
          <p:cNvPicPr>
            <a:picLocks noGrp="1"/>
          </p:cNvPicPr>
          <p:nvPr>
            <p:ph sz="quarter" idx="2"/>
          </p:nvPr>
        </p:nvPicPr>
        <p:blipFill>
          <a:blip r:embed="rId3"/>
          <a:srcRect/>
          <a:stretch>
            <a:fillRect/>
          </a:stretch>
        </p:blipFill>
        <p:spPr bwMode="auto">
          <a:xfrm>
            <a:off x="0" y="2895600"/>
            <a:ext cx="4191000" cy="3048000"/>
          </a:xfrm>
          <a:prstGeom prst="rect">
            <a:avLst/>
          </a:prstGeom>
          <a:noFill/>
          <a:ln w="9525">
            <a:noFill/>
            <a:miter lim="800000"/>
            <a:headEnd/>
            <a:tailEnd/>
          </a:ln>
        </p:spPr>
      </p:pic>
    </p:spTree>
  </p:cSld>
  <p:clrMapOvr>
    <a:masterClrMapping/>
  </p:clrMapOvr>
  <p:transition spd="slow"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228600" y="-990600"/>
            <a:ext cx="8229600" cy="457200"/>
          </a:xfrm>
        </p:spPr>
        <p:txBody>
          <a:bodyPr>
            <a:normAutofit fontScale="90000"/>
          </a:bodyPr>
          <a:lstStyle/>
          <a:p>
            <a:r>
              <a:rPr lang="en-US" b="1" dirty="0" smtClean="0">
                <a:solidFill>
                  <a:srgbClr val="0070C0"/>
                </a:solidFill>
              </a:rPr>
              <a:t>Graph showing change over the control</a:t>
            </a:r>
            <a:br>
              <a:rPr lang="en-US" b="1" dirty="0" smtClean="0">
                <a:solidFill>
                  <a:srgbClr val="0070C0"/>
                </a:solidFill>
              </a:rPr>
            </a:br>
            <a:r>
              <a:rPr lang="en-US" b="1" dirty="0" smtClean="0">
                <a:solidFill>
                  <a:srgbClr val="0070C0"/>
                </a:solidFill>
              </a:rPr>
              <a:t/>
            </a:r>
            <a:br>
              <a:rPr lang="en-US" b="1" dirty="0" smtClean="0">
                <a:solidFill>
                  <a:srgbClr val="0070C0"/>
                </a:solidFill>
              </a:rPr>
            </a:br>
            <a:endParaRPr lang="en-US" dirty="0"/>
          </a:p>
        </p:txBody>
      </p:sp>
      <p:graphicFrame>
        <p:nvGraphicFramePr>
          <p:cNvPr id="5" name="Content Placeholder 5"/>
          <p:cNvGraphicFramePr>
            <a:graphicFrameLocks noGrp="1"/>
          </p:cNvGraphicFramePr>
          <p:nvPr>
            <p:ph idx="1"/>
          </p:nvPr>
        </p:nvGraphicFramePr>
        <p:xfrm>
          <a:off x="533400" y="9906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47800" y="304800"/>
            <a:ext cx="7010400" cy="923330"/>
          </a:xfrm>
          <a:prstGeom prst="rect">
            <a:avLst/>
          </a:prstGeom>
          <a:noFill/>
        </p:spPr>
        <p:txBody>
          <a:bodyPr wrap="square" rtlCol="0">
            <a:spAutoFit/>
          </a:bodyPr>
          <a:lstStyle/>
          <a:p>
            <a:pPr algn="ctr"/>
            <a:r>
              <a:rPr lang="en-US" b="1" dirty="0" smtClean="0">
                <a:solidFill>
                  <a:srgbClr val="0070C0"/>
                </a:solidFill>
              </a:rPr>
              <a:t>Graph showing change over the control</a:t>
            </a:r>
          </a:p>
          <a:p>
            <a:pPr algn="ctr"/>
            <a:endParaRPr lang="en-US" b="1" dirty="0" smtClean="0">
              <a:solidFill>
                <a:srgbClr val="0070C0"/>
              </a:solidFill>
            </a:endParaRPr>
          </a:p>
          <a:p>
            <a:endParaRPr lang="en-US" dirty="0"/>
          </a:p>
        </p:txBody>
      </p:sp>
    </p:spTree>
  </p:cSld>
  <p:clrMapOvr>
    <a:masterClrMapping/>
  </p:clrMapOvr>
  <p:transition spd="slow" advClick="0">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71800"/>
            <a:ext cx="7851648" cy="1066800"/>
          </a:xfrm>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prst="coolSlant"/>
          </a:sp3d>
        </p:spPr>
        <p:txBody>
          <a:bodyPr>
            <a:noAutofit/>
            <a:scene3d>
              <a:camera prst="orthographicFront"/>
              <a:lightRig rig="freezing" dir="t">
                <a:rot lat="0" lon="0" rev="5640000"/>
              </a:lightRig>
            </a:scene3d>
            <a:sp3d prstMaterial="flat">
              <a:bevelT w="38100" h="38100"/>
              <a:contourClr>
                <a:schemeClr val="tx2"/>
              </a:contourClr>
            </a:sp3d>
          </a:bodyPr>
          <a:lstStyle/>
          <a:p>
            <a:r>
              <a:rPr lang="en-US" sz="6000" b="1" dirty="0" smtClean="0">
                <a:solidFill>
                  <a:srgbClr val="0070C0"/>
                </a:solidFill>
              </a:rPr>
              <a:t>An</a:t>
            </a:r>
            <a:r>
              <a:rPr lang="en-US" sz="8800" b="1" dirty="0" smtClean="0">
                <a:solidFill>
                  <a:srgbClr val="0070C0"/>
                </a:solidFill>
              </a:rPr>
              <a:t> </a:t>
            </a:r>
            <a:r>
              <a:rPr lang="en-US" sz="8800" b="1" dirty="0" smtClean="0">
                <a:solidFill>
                  <a:srgbClr val="FF0000"/>
                </a:solidFill>
              </a:rPr>
              <a:t>Introduction</a:t>
            </a:r>
            <a:endParaRPr lang="en-US" sz="8800" b="1" dirty="0">
              <a:solidFill>
                <a:srgbClr val="FF0000"/>
              </a:solidFill>
            </a:endParaRPr>
          </a:p>
        </p:txBody>
      </p:sp>
      <p:sp>
        <p:nvSpPr>
          <p:cNvPr id="3" name="Rectangle 2"/>
          <p:cNvSpPr/>
          <p:nvPr/>
        </p:nvSpPr>
        <p:spPr>
          <a:xfrm>
            <a:off x="3811434" y="494583"/>
            <a:ext cx="4038600" cy="2590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65950" y="2295525"/>
            <a:ext cx="406400" cy="4064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4300"/>
                            </p:stCondLst>
                            <p:childTnLst>
                              <p:par>
                                <p:cTn id="16" presetID="5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par>
                          <p:cTn id="21" fill="hold">
                            <p:stCondLst>
                              <p:cond delay="5300"/>
                            </p:stCondLst>
                            <p:childTnLst>
                              <p:par>
                                <p:cTn id="22" presetID="8" presetClass="emph" presetSubtype="0" fill="hold" grpId="1" nodeType="afterEffect">
                                  <p:stCondLst>
                                    <p:cond delay="0"/>
                                  </p:stCondLst>
                                  <p:childTnLst>
                                    <p:animRot by="21600000">
                                      <p:cBhvr>
                                        <p:cTn id="23"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066800"/>
            <a:ext cx="8229600" cy="1066800"/>
          </a:xfrm>
        </p:spPr>
        <p:txBody>
          <a:bodyPr/>
          <a:lstStyle/>
          <a:p>
            <a:endParaRPr lang="en-US" dirty="0"/>
          </a:p>
        </p:txBody>
      </p:sp>
      <p:graphicFrame>
        <p:nvGraphicFramePr>
          <p:cNvPr id="4" name="Content Placeholder 4"/>
          <p:cNvGraphicFramePr>
            <a:graphicFrameLocks noGrp="1"/>
          </p:cNvGraphicFramePr>
          <p:nvPr>
            <p:ph idx="1"/>
          </p:nvPr>
        </p:nvGraphicFramePr>
        <p:xfrm>
          <a:off x="457200" y="609601"/>
          <a:ext cx="82296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1676400"/>
          <a:ext cx="6669403" cy="3733800"/>
        </p:xfrm>
        <a:graphic>
          <a:graphicData uri="http://schemas.openxmlformats.org/drawingml/2006/table">
            <a:tbl>
              <a:tblPr/>
              <a:tblGrid>
                <a:gridCol w="1333740"/>
                <a:gridCol w="1333740"/>
                <a:gridCol w="1333740"/>
                <a:gridCol w="1333740"/>
                <a:gridCol w="1334443"/>
              </a:tblGrid>
              <a:tr h="933450">
                <a:tc>
                  <a:txBody>
                    <a:bodyPr/>
                    <a:lstStyle/>
                    <a:p>
                      <a:pPr marL="0" marR="0">
                        <a:lnSpc>
                          <a:spcPct val="150000"/>
                        </a:lnSpc>
                        <a:spcBef>
                          <a:spcPts val="0"/>
                        </a:spcBef>
                        <a:spcAft>
                          <a:spcPts val="0"/>
                        </a:spcAft>
                      </a:pPr>
                      <a:r>
                        <a:rPr lang="en-US" sz="1200" b="1" dirty="0">
                          <a:solidFill>
                            <a:srgbClr val="000000"/>
                          </a:solidFill>
                          <a:latin typeface="Times New Roman"/>
                          <a:ea typeface="Calibri"/>
                          <a:cs typeface="Times New Roman"/>
                        </a:rPr>
                        <a:t>Treatment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200" b="1" dirty="0">
                          <a:solidFill>
                            <a:srgbClr val="000000"/>
                          </a:solidFill>
                          <a:latin typeface="Times New Roman"/>
                          <a:ea typeface="Calibri"/>
                          <a:cs typeface="Times New Roman"/>
                        </a:rPr>
                        <a:t>DPPH Scavenging potential (% inhibition)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Superoxide scavenging % inhibition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66725">
                <a:tc>
                  <a:txBody>
                    <a:bodyPr/>
                    <a:lstStyle/>
                    <a:p>
                      <a:pPr marL="0" marR="0">
                        <a:lnSpc>
                          <a:spcPct val="150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1</a:t>
                      </a:r>
                      <a:r>
                        <a:rPr lang="en-US" sz="1200" b="1" baseline="30000">
                          <a:solidFill>
                            <a:srgbClr val="000000"/>
                          </a:solidFill>
                          <a:latin typeface="Times New Roman"/>
                          <a:ea typeface="Calibri"/>
                          <a:cs typeface="Times New Roman"/>
                        </a:rPr>
                        <a:t>st</a:t>
                      </a:r>
                      <a:r>
                        <a:rPr lang="en-US" sz="1200" b="1">
                          <a:solidFill>
                            <a:srgbClr val="000000"/>
                          </a:solidFill>
                          <a:latin typeface="Times New Roman"/>
                          <a:ea typeface="Calibri"/>
                          <a:cs typeface="Times New Roman"/>
                        </a:rPr>
                        <a:t> 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2</a:t>
                      </a:r>
                      <a:r>
                        <a:rPr lang="en-US" sz="1200" b="1" baseline="30000">
                          <a:solidFill>
                            <a:srgbClr val="000000"/>
                          </a:solidFill>
                          <a:latin typeface="Times New Roman"/>
                          <a:ea typeface="Calibri"/>
                          <a:cs typeface="Times New Roman"/>
                        </a:rPr>
                        <a:t>nd</a:t>
                      </a:r>
                      <a:r>
                        <a:rPr lang="en-US" sz="1200" b="1">
                          <a:solidFill>
                            <a:srgbClr val="000000"/>
                          </a:solidFill>
                          <a:latin typeface="Times New Roman"/>
                          <a:ea typeface="Calibri"/>
                          <a:cs typeface="Times New Roman"/>
                        </a:rPr>
                        <a:t>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1</a:t>
                      </a:r>
                      <a:r>
                        <a:rPr lang="en-US" sz="1200" b="1" baseline="30000">
                          <a:solidFill>
                            <a:srgbClr val="000000"/>
                          </a:solidFill>
                          <a:latin typeface="Times New Roman"/>
                          <a:ea typeface="Calibri"/>
                          <a:cs typeface="Times New Roman"/>
                        </a:rPr>
                        <a:t>st</a:t>
                      </a:r>
                      <a:r>
                        <a:rPr lang="en-US" sz="1200" b="1">
                          <a:solidFill>
                            <a:srgbClr val="000000"/>
                          </a:solidFill>
                          <a:latin typeface="Times New Roman"/>
                          <a:ea typeface="Calibri"/>
                          <a:cs typeface="Times New Roman"/>
                        </a:rPr>
                        <a:t> 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2</a:t>
                      </a:r>
                      <a:r>
                        <a:rPr lang="en-US" sz="1200" b="1" baseline="30000">
                          <a:solidFill>
                            <a:srgbClr val="000000"/>
                          </a:solidFill>
                          <a:latin typeface="Times New Roman"/>
                          <a:ea typeface="Calibri"/>
                          <a:cs typeface="Times New Roman"/>
                        </a:rPr>
                        <a:t>nd</a:t>
                      </a:r>
                      <a:r>
                        <a:rPr lang="en-US" sz="1200" b="1">
                          <a:solidFill>
                            <a:srgbClr val="000000"/>
                          </a:solidFill>
                          <a:latin typeface="Times New Roman"/>
                          <a:ea typeface="Calibri"/>
                          <a:cs typeface="Times New Roman"/>
                        </a:rPr>
                        <a:t>Generation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Control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latin typeface="Times New Roman"/>
                          <a:ea typeface="Calibri"/>
                          <a:cs typeface="Times New Roman"/>
                        </a:rPr>
                        <a:t>38.0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latin typeface="Times New Roman"/>
                          <a:ea typeface="Calibri"/>
                          <a:cs typeface="Times New Roman"/>
                        </a:rPr>
                        <a:t>40.8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latin typeface="Times New Roman"/>
                          <a:ea typeface="Calibri"/>
                          <a:cs typeface="Times New Roman"/>
                        </a:rPr>
                        <a:t>57.1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latin typeface="Times New Roman"/>
                          <a:ea typeface="Calibri"/>
                          <a:cs typeface="Times New Roman"/>
                        </a:rPr>
                        <a:t>40.3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Cd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51.6 (</a:t>
                      </a:r>
                      <a:r>
                        <a:rPr lang="en-US" sz="1200" b="1" dirty="0">
                          <a:solidFill>
                            <a:srgbClr val="FF0000"/>
                          </a:solidFill>
                          <a:latin typeface="Times New Roman"/>
                          <a:ea typeface="Calibri"/>
                          <a:cs typeface="Times New Roman"/>
                        </a:rPr>
                        <a:t>35.8</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55.2 (</a:t>
                      </a:r>
                      <a:r>
                        <a:rPr lang="en-US" sz="1200" b="1" dirty="0">
                          <a:solidFill>
                            <a:srgbClr val="FF0000"/>
                          </a:solidFill>
                          <a:latin typeface="Times New Roman"/>
                          <a:ea typeface="Calibri"/>
                          <a:cs typeface="Times New Roman"/>
                        </a:rPr>
                        <a:t>73.5</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96.02 (</a:t>
                      </a:r>
                      <a:r>
                        <a:rPr lang="en-US" sz="1200" b="1" dirty="0">
                          <a:solidFill>
                            <a:srgbClr val="FF0000"/>
                          </a:solidFill>
                          <a:latin typeface="Times New Roman"/>
                          <a:ea typeface="Calibri"/>
                          <a:cs typeface="Times New Roman"/>
                        </a:rPr>
                        <a:t>68.2</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79.2 (</a:t>
                      </a:r>
                      <a:r>
                        <a:rPr lang="en-US" sz="1200" b="1" dirty="0">
                          <a:solidFill>
                            <a:srgbClr val="FF0000"/>
                          </a:solidFill>
                          <a:latin typeface="Times New Roman"/>
                          <a:ea typeface="Calibri"/>
                          <a:cs typeface="Times New Roman"/>
                        </a:rPr>
                        <a:t>96.6</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Ni</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51.5 (</a:t>
                      </a:r>
                      <a:r>
                        <a:rPr lang="en-US" sz="1200" b="1" dirty="0">
                          <a:solidFill>
                            <a:srgbClr val="FF0000"/>
                          </a:solidFill>
                          <a:latin typeface="Times New Roman"/>
                          <a:ea typeface="Calibri"/>
                          <a:cs typeface="Times New Roman"/>
                        </a:rPr>
                        <a:t>35.5</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57.8 (</a:t>
                      </a:r>
                      <a:r>
                        <a:rPr lang="en-US" sz="1200" b="1" dirty="0">
                          <a:solidFill>
                            <a:srgbClr val="FF0000"/>
                          </a:solidFill>
                          <a:latin typeface="Times New Roman"/>
                          <a:ea typeface="Calibri"/>
                          <a:cs typeface="Times New Roman"/>
                        </a:rPr>
                        <a:t>81.8</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62.39 (</a:t>
                      </a:r>
                      <a:r>
                        <a:rPr lang="en-US" sz="1200" b="1" dirty="0">
                          <a:solidFill>
                            <a:srgbClr val="FF0000"/>
                          </a:solidFill>
                          <a:latin typeface="Times New Roman"/>
                          <a:ea typeface="Calibri"/>
                          <a:cs typeface="Times New Roman"/>
                        </a:rPr>
                        <a:t>9.3</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45.6  (</a:t>
                      </a:r>
                      <a:r>
                        <a:rPr lang="en-US" sz="1200" b="1" dirty="0">
                          <a:solidFill>
                            <a:srgbClr val="FF0000"/>
                          </a:solidFill>
                          <a:latin typeface="Times New Roman"/>
                          <a:ea typeface="Calibri"/>
                          <a:cs typeface="Times New Roman"/>
                        </a:rPr>
                        <a:t>13.2</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As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47.8 (</a:t>
                      </a:r>
                      <a:r>
                        <a:rPr lang="en-US" sz="1200" b="1" dirty="0">
                          <a:solidFill>
                            <a:srgbClr val="FF0000"/>
                          </a:solidFill>
                          <a:latin typeface="Times New Roman"/>
                          <a:ea typeface="Calibri"/>
                          <a:cs typeface="Times New Roman"/>
                        </a:rPr>
                        <a:t>25.8</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52.8 (</a:t>
                      </a:r>
                      <a:r>
                        <a:rPr lang="en-US" sz="1200" b="1" dirty="0">
                          <a:solidFill>
                            <a:srgbClr val="FF0000"/>
                          </a:solidFill>
                          <a:latin typeface="Times New Roman"/>
                          <a:ea typeface="Calibri"/>
                          <a:cs typeface="Times New Roman"/>
                        </a:rPr>
                        <a:t>66.03</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62.87 (</a:t>
                      </a:r>
                      <a:r>
                        <a:rPr lang="en-US" sz="1200" b="1" dirty="0">
                          <a:solidFill>
                            <a:srgbClr val="FF0000"/>
                          </a:solidFill>
                          <a:latin typeface="Times New Roman"/>
                          <a:ea typeface="Calibri"/>
                          <a:cs typeface="Times New Roman"/>
                        </a:rPr>
                        <a:t>10.1</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46.1  (</a:t>
                      </a:r>
                      <a:r>
                        <a:rPr lang="en-US" sz="1200" b="1" dirty="0">
                          <a:solidFill>
                            <a:srgbClr val="FF0000"/>
                          </a:solidFill>
                          <a:latin typeface="Times New Roman"/>
                          <a:ea typeface="Calibri"/>
                          <a:cs typeface="Times New Roman"/>
                        </a:rPr>
                        <a:t>14.4</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50000"/>
                        </a:lnSpc>
                        <a:spcBef>
                          <a:spcPts val="0"/>
                        </a:spcBef>
                        <a:spcAft>
                          <a:spcPts val="0"/>
                        </a:spcAft>
                      </a:pPr>
                      <a:r>
                        <a:rPr lang="en-US" sz="1200" b="1">
                          <a:solidFill>
                            <a:srgbClr val="000000"/>
                          </a:solidFill>
                          <a:latin typeface="Times New Roman"/>
                          <a:ea typeface="Calibri"/>
                          <a:cs typeface="Times New Roman"/>
                        </a:rPr>
                        <a:t>Pb</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49.9 (</a:t>
                      </a:r>
                      <a:r>
                        <a:rPr lang="en-US" sz="1200" b="1" dirty="0">
                          <a:solidFill>
                            <a:srgbClr val="FF0000"/>
                          </a:solidFill>
                          <a:latin typeface="Times New Roman"/>
                          <a:ea typeface="Calibri"/>
                          <a:cs typeface="Times New Roman"/>
                        </a:rPr>
                        <a:t>31.3</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54.8 (</a:t>
                      </a:r>
                      <a:r>
                        <a:rPr lang="en-US" sz="1200" b="1" dirty="0">
                          <a:solidFill>
                            <a:srgbClr val="FF0000"/>
                          </a:solidFill>
                          <a:latin typeface="Times New Roman"/>
                          <a:ea typeface="Calibri"/>
                          <a:cs typeface="Times New Roman"/>
                        </a:rPr>
                        <a:t>72.3</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68.24 (</a:t>
                      </a:r>
                      <a:r>
                        <a:rPr lang="en-US" sz="1200" b="1" dirty="0">
                          <a:solidFill>
                            <a:srgbClr val="FF0000"/>
                          </a:solidFill>
                          <a:latin typeface="Times New Roman"/>
                          <a:ea typeface="Calibri"/>
                          <a:cs typeface="Times New Roman"/>
                        </a:rPr>
                        <a:t>19.5</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dirty="0">
                          <a:latin typeface="Times New Roman"/>
                          <a:ea typeface="Calibri"/>
                          <a:cs typeface="Times New Roman"/>
                        </a:rPr>
                        <a:t>51.4 (</a:t>
                      </a:r>
                      <a:r>
                        <a:rPr lang="en-US" sz="1200" b="1" dirty="0">
                          <a:solidFill>
                            <a:srgbClr val="FF0000"/>
                          </a:solidFill>
                          <a:latin typeface="Times New Roman"/>
                          <a:ea typeface="Calibri"/>
                          <a:cs typeface="Times New Roman"/>
                        </a:rPr>
                        <a:t>27.6</a:t>
                      </a:r>
                      <a:r>
                        <a:rPr lang="en-US" sz="1200" b="1" dirty="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371600" y="228600"/>
            <a:ext cx="6858000" cy="646331"/>
          </a:xfrm>
          <a:prstGeom prst="rect">
            <a:avLst/>
          </a:prstGeom>
          <a:noFill/>
        </p:spPr>
        <p:txBody>
          <a:bodyPr wrap="square" rtlCol="0">
            <a:spAutoFit/>
          </a:bodyPr>
          <a:lstStyle/>
          <a:p>
            <a:r>
              <a:rPr lang="en-US" dirty="0" smtClean="0"/>
              <a:t>Table 3:-*</a:t>
            </a:r>
            <a:r>
              <a:rPr lang="en-US" i="1" dirty="0" smtClean="0">
                <a:solidFill>
                  <a:srgbClr val="FF0000"/>
                </a:solidFill>
              </a:rPr>
              <a:t>values in parenthesis represent change over the control</a:t>
            </a:r>
            <a:endParaRPr lang="en-US" dirty="0" smtClean="0"/>
          </a:p>
          <a:p>
            <a:endParaRPr lang="en-US" dirty="0"/>
          </a:p>
        </p:txBody>
      </p:sp>
    </p:spTree>
  </p:cSld>
  <p:clrMapOvr>
    <a:masterClrMapping/>
  </p:clrMapOvr>
  <p:transition spd="slow" advClick="0">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graphicFrame>
        <p:nvGraphicFramePr>
          <p:cNvPr id="7" name="Content Placeholder 3"/>
          <p:cNvGraphicFramePr>
            <a:graphicFrameLocks noGrp="1"/>
          </p:cNvGraphicFramePr>
          <p:nvPr>
            <p:ph sz="quarter" idx="4"/>
          </p:nvPr>
        </p:nvGraphicFramePr>
        <p:xfrm>
          <a:off x="4645025" y="2590800"/>
          <a:ext cx="4498975" cy="3846513"/>
        </p:xfrm>
        <a:graphic>
          <a:graphicData uri="http://schemas.openxmlformats.org/drawingml/2006/chart">
            <c:chart xmlns:c="http://schemas.openxmlformats.org/drawingml/2006/chart" xmlns:r="http://schemas.openxmlformats.org/officeDocument/2006/relationships" r:id="rId2"/>
          </a:graphicData>
        </a:graphic>
      </p:graphicFrame>
      <p:pic>
        <p:nvPicPr>
          <p:cNvPr id="8" name="Content Placeholder 3"/>
          <p:cNvPicPr>
            <a:picLocks noGrp="1"/>
          </p:cNvPicPr>
          <p:nvPr>
            <p:ph sz="quarter" idx="2"/>
          </p:nvPr>
        </p:nvPicPr>
        <p:blipFill>
          <a:blip r:embed="rId3"/>
          <a:srcRect/>
          <a:stretch>
            <a:fillRect/>
          </a:stretch>
        </p:blipFill>
        <p:spPr bwMode="auto">
          <a:xfrm>
            <a:off x="457200" y="2514600"/>
            <a:ext cx="4040188" cy="3733800"/>
          </a:xfrm>
          <a:prstGeom prst="rect">
            <a:avLst/>
          </a:prstGeom>
          <a:noFill/>
          <a:ln w="9525">
            <a:noFill/>
            <a:miter lim="800000"/>
            <a:headEnd/>
            <a:tailEnd/>
          </a:ln>
        </p:spPr>
      </p:pic>
    </p:spTree>
  </p:cSld>
  <p:clrMapOvr>
    <a:masterClrMapping/>
  </p:clrMapOvr>
  <p:transition spd="slow"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14400"/>
            <a:ext cx="8229600" cy="457200"/>
          </a:xfrm>
        </p:spPr>
        <p:txBody>
          <a:bodyPr>
            <a:normAutofit fontScale="90000"/>
          </a:bodyPr>
          <a:lstStyle/>
          <a:p>
            <a:endParaRPr lang="en-US" dirty="0"/>
          </a:p>
        </p:txBody>
      </p:sp>
      <p:graphicFrame>
        <p:nvGraphicFramePr>
          <p:cNvPr id="5" name="Content Placeholder 6"/>
          <p:cNvGraphicFramePr>
            <a:graphicFrameLocks noGrp="1"/>
          </p:cNvGraphicFramePr>
          <p:nvPr>
            <p:ph idx="1"/>
          </p:nvPr>
        </p:nvGraphicFramePr>
        <p:xfrm>
          <a:off x="457200" y="457200"/>
          <a:ext cx="82296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p:sndAc>
      <p:end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371600"/>
            <a:ext cx="8229600" cy="914400"/>
          </a:xfrm>
        </p:spPr>
        <p:txBody>
          <a:bodyPr/>
          <a:lstStyle/>
          <a:p>
            <a:endParaRPr lang="en-US" dirty="0"/>
          </a:p>
        </p:txBody>
      </p:sp>
      <p:graphicFrame>
        <p:nvGraphicFramePr>
          <p:cNvPr id="5" name="Content Placeholder 7"/>
          <p:cNvGraphicFramePr>
            <a:graphicFrameLocks noGrp="1"/>
          </p:cNvGraphicFramePr>
          <p:nvPr>
            <p:ph idx="1"/>
          </p:nvPr>
        </p:nvGraphicFramePr>
        <p:xfrm>
          <a:off x="457200" y="1066801"/>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p:sndAc>
      <p:end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i="1" dirty="0" smtClean="0">
                <a:latin typeface="+mj-lt"/>
              </a:rPr>
              <a:t>Mentha spicata  </a:t>
            </a:r>
            <a:r>
              <a:rPr lang="en-US" dirty="0" smtClean="0">
                <a:latin typeface="+mj-lt"/>
              </a:rPr>
              <a:t>plants test sample treated with different HM ions like </a:t>
            </a:r>
            <a:r>
              <a:rPr lang="en-US" dirty="0" err="1" smtClean="0">
                <a:latin typeface="+mj-lt"/>
              </a:rPr>
              <a:t>Cd</a:t>
            </a:r>
            <a:r>
              <a:rPr lang="en-US" dirty="0" smtClean="0">
                <a:latin typeface="+mj-lt"/>
              </a:rPr>
              <a:t>, Ni, </a:t>
            </a:r>
            <a:r>
              <a:rPr lang="en-US" dirty="0" err="1" smtClean="0">
                <a:latin typeface="+mj-lt"/>
              </a:rPr>
              <a:t>Pb</a:t>
            </a:r>
            <a:r>
              <a:rPr lang="en-US" dirty="0" smtClean="0">
                <a:latin typeface="+mj-lt"/>
              </a:rPr>
              <a:t>, As  reveals that </a:t>
            </a:r>
            <a:r>
              <a:rPr lang="en-US" b="1" dirty="0" smtClean="0">
                <a:latin typeface="+mj-lt"/>
              </a:rPr>
              <a:t>it contains antioxidants.</a:t>
            </a:r>
          </a:p>
          <a:p>
            <a:pPr>
              <a:buFont typeface="Wingdings" pitchFamily="2" charset="2"/>
              <a:buChar char="Ø"/>
            </a:pPr>
            <a:r>
              <a:rPr lang="en-US" dirty="0" smtClean="0">
                <a:latin typeface="+mj-lt"/>
              </a:rPr>
              <a:t>The antioxidant activities of the plant sample are due to the presence of </a:t>
            </a:r>
            <a:r>
              <a:rPr lang="en-US" b="1" dirty="0" err="1" smtClean="0">
                <a:latin typeface="+mj-lt"/>
              </a:rPr>
              <a:t>phenolic</a:t>
            </a:r>
            <a:r>
              <a:rPr lang="en-US" dirty="0" smtClean="0">
                <a:latin typeface="+mj-lt"/>
              </a:rPr>
              <a:t> compounds containing the hydroxyl group that confers the hydrogen donating ability.</a:t>
            </a:r>
          </a:p>
          <a:p>
            <a:pPr>
              <a:buFont typeface="Wingdings" pitchFamily="2" charset="2"/>
              <a:buChar char="Ø"/>
            </a:pPr>
            <a:r>
              <a:rPr lang="en-US" dirty="0" smtClean="0">
                <a:latin typeface="+mj-lt"/>
              </a:rPr>
              <a:t>The strong correlation observed in the present study between antioxidant activity, </a:t>
            </a:r>
            <a:r>
              <a:rPr lang="en-US" dirty="0" err="1" smtClean="0">
                <a:latin typeface="+mj-lt"/>
              </a:rPr>
              <a:t>phenolics</a:t>
            </a:r>
            <a:r>
              <a:rPr lang="en-US" dirty="0" smtClean="0">
                <a:latin typeface="+mj-lt"/>
              </a:rPr>
              <a:t>, and </a:t>
            </a:r>
            <a:r>
              <a:rPr lang="en-US" dirty="0" err="1" smtClean="0">
                <a:latin typeface="+mj-lt"/>
              </a:rPr>
              <a:t>flavonoid</a:t>
            </a:r>
            <a:r>
              <a:rPr lang="en-US" dirty="0" smtClean="0">
                <a:latin typeface="+mj-lt"/>
              </a:rPr>
              <a:t> content of different heavy metal on plant suggests a possible use of their parts in making the active ingredients of antioxidant supplement after removing their toxic ingredients.</a:t>
            </a:r>
          </a:p>
          <a:p>
            <a:endParaRPr lang="en-US" dirty="0">
              <a:latin typeface="+mj-lt"/>
            </a:endParaRPr>
          </a:p>
        </p:txBody>
      </p:sp>
    </p:spTree>
  </p:cSld>
  <p:clrMapOvr>
    <a:masterClrMapping/>
  </p:clrMapOvr>
  <p:transition spd="slow" advClick="0">
    <p:blinds/>
    <p:sndAc>
      <p:end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mj-lt"/>
              </a:rPr>
              <a:t>The reducing properties are generally associated with the presence of different </a:t>
            </a:r>
            <a:r>
              <a:rPr lang="en-US" b="1" dirty="0" err="1" smtClean="0">
                <a:latin typeface="+mj-lt"/>
              </a:rPr>
              <a:t>reductones</a:t>
            </a:r>
            <a:r>
              <a:rPr lang="en-US" b="1" dirty="0" smtClean="0">
                <a:latin typeface="+mj-lt"/>
              </a:rPr>
              <a:t>.</a:t>
            </a:r>
            <a:r>
              <a:rPr lang="en-US" dirty="0" smtClean="0">
                <a:latin typeface="+mj-lt"/>
              </a:rPr>
              <a:t> The antioxidant action of </a:t>
            </a:r>
            <a:r>
              <a:rPr lang="en-US" dirty="0" err="1" smtClean="0">
                <a:latin typeface="+mj-lt"/>
              </a:rPr>
              <a:t>reductones</a:t>
            </a:r>
            <a:r>
              <a:rPr lang="en-US" dirty="0" smtClean="0">
                <a:latin typeface="+mj-lt"/>
              </a:rPr>
              <a:t> is based on the breaking of the free radical chain by donating a hydrogen atom. </a:t>
            </a:r>
            <a:r>
              <a:rPr lang="en-US" dirty="0" err="1" smtClean="0">
                <a:latin typeface="+mj-lt"/>
              </a:rPr>
              <a:t>Reductones</a:t>
            </a:r>
            <a:r>
              <a:rPr lang="en-US" dirty="0" smtClean="0">
                <a:latin typeface="+mj-lt"/>
              </a:rPr>
              <a:t> also react with certain precursors of peroxide, thus preventing peroxide formation. The reductive power of different fractions may be the reason for their antioxidant activity. </a:t>
            </a:r>
          </a:p>
          <a:p>
            <a:endParaRPr lang="en-US" dirty="0">
              <a:latin typeface="+mj-lt"/>
            </a:endParaRPr>
          </a:p>
        </p:txBody>
      </p:sp>
    </p:spTree>
  </p:cSld>
  <p:clrMapOvr>
    <a:masterClrMapping/>
  </p:clrMapOvr>
  <p:transition spd="slow" advClick="0">
    <p:wedge/>
    <p:sndAc>
      <p:end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639312"/>
          </a:xfrm>
        </p:spPr>
        <p:txBody>
          <a:bodyPr>
            <a:normAutofit/>
          </a:bodyPr>
          <a:lstStyle/>
          <a:p>
            <a:pPr algn="ctr"/>
            <a:r>
              <a:rPr lang="en-US" dirty="0" smtClean="0">
                <a:solidFill>
                  <a:schemeClr val="tx1"/>
                </a:solidFill>
                <a:latin typeface="Matura MT Script Capitals" pitchFamily="66" charset="0"/>
              </a:rPr>
              <a:t>Thank you !!</a:t>
            </a:r>
            <a:br>
              <a:rPr lang="en-US" dirty="0" smtClean="0">
                <a:solidFill>
                  <a:schemeClr val="tx1"/>
                </a:solidFill>
                <a:latin typeface="Matura MT Script Capitals" pitchFamily="66" charset="0"/>
              </a:rPr>
            </a:br>
            <a:r>
              <a:rPr lang="en-US" dirty="0" smtClean="0">
                <a:solidFill>
                  <a:schemeClr val="tx1"/>
                </a:solidFill>
                <a:latin typeface="Matura MT Script Capitals" pitchFamily="66" charset="0"/>
              </a:rPr>
              <a:t>Very much </a:t>
            </a:r>
            <a:endParaRPr lang="en-US" dirty="0">
              <a:solidFill>
                <a:schemeClr val="tx1"/>
              </a:solidFill>
              <a:latin typeface="Matura MT Script Capitals" pitchFamily="66" charset="0"/>
            </a:endParaRPr>
          </a:p>
        </p:txBody>
      </p:sp>
    </p:spTree>
  </p:cSld>
  <p:clrMapOvr>
    <a:masterClrMapping/>
  </p:clrMapOvr>
  <p:transition spd="slow" advClick="0">
    <p:checker/>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15112"/>
          </a:xfrm>
        </p:spPr>
        <p:txBody>
          <a:bodyPr>
            <a:normAutofit/>
          </a:bodyPr>
          <a:lstStyle/>
          <a:p>
            <a:pPr algn="ctr"/>
            <a:r>
              <a:rPr lang="en-US" sz="2000" b="1" dirty="0" smtClean="0">
                <a:solidFill>
                  <a:schemeClr val="tx1"/>
                </a:solidFill>
              </a:rPr>
              <a:t>Antioxidant-mechanism and how they destroy radical’s</a:t>
            </a:r>
            <a:endParaRPr lang="en-US" sz="2000" b="1" dirty="0">
              <a:solidFill>
                <a:schemeClr val="tx1"/>
              </a:solidFill>
            </a:endParaRPr>
          </a:p>
        </p:txBody>
      </p:sp>
      <p:sp>
        <p:nvSpPr>
          <p:cNvPr id="3" name="Content Placeholder 2"/>
          <p:cNvSpPr>
            <a:spLocks noGrp="1"/>
          </p:cNvSpPr>
          <p:nvPr>
            <p:ph idx="1"/>
          </p:nvPr>
        </p:nvSpPr>
        <p:spPr>
          <a:xfrm>
            <a:off x="0" y="609600"/>
            <a:ext cx="9144000" cy="6248400"/>
          </a:xfrm>
        </p:spPr>
        <p:txBody>
          <a:bodyPr>
            <a:noAutofit/>
          </a:bodyPr>
          <a:lstStyle/>
          <a:p>
            <a:pPr algn="just">
              <a:buNone/>
            </a:pPr>
            <a:r>
              <a:rPr lang="en-US" sz="2400" dirty="0" smtClean="0">
                <a:latin typeface="+mj-lt"/>
              </a:rPr>
              <a:t>Recent  year there is an increasing interest in antioxidant.</a:t>
            </a:r>
          </a:p>
          <a:p>
            <a:pPr algn="just">
              <a:buNone/>
            </a:pPr>
            <a:endParaRPr lang="en-US" sz="2400" dirty="0" smtClean="0">
              <a:latin typeface="+mj-lt"/>
            </a:endParaRPr>
          </a:p>
          <a:p>
            <a:pPr algn="just">
              <a:buNone/>
            </a:pPr>
            <a:r>
              <a:rPr lang="en-US" sz="2400" dirty="0" smtClean="0">
                <a:latin typeface="+mj-lt"/>
              </a:rPr>
              <a:t>Main reason for this is the protection of </a:t>
            </a:r>
            <a:r>
              <a:rPr lang="en-US" sz="2400" dirty="0" err="1" smtClean="0">
                <a:latin typeface="+mj-lt"/>
              </a:rPr>
              <a:t>cells,their</a:t>
            </a:r>
            <a:r>
              <a:rPr lang="en-US" sz="2400" dirty="0" smtClean="0">
                <a:latin typeface="+mj-lt"/>
              </a:rPr>
              <a:t> organelle and metabolic pathways against oxygen free radicals and their derivatives (ROS).</a:t>
            </a:r>
          </a:p>
          <a:p>
            <a:pPr algn="just">
              <a:buNone/>
            </a:pPr>
            <a:endParaRPr lang="en-US" sz="2400" dirty="0" smtClean="0">
              <a:latin typeface="+mj-lt"/>
            </a:endParaRPr>
          </a:p>
          <a:p>
            <a:pPr algn="just">
              <a:buNone/>
            </a:pPr>
            <a:r>
              <a:rPr lang="en-US" sz="2400" dirty="0" smtClean="0">
                <a:latin typeface="+mj-lt"/>
              </a:rPr>
              <a:t>ROS produced in biological system due to exposure of various physical and chemical toxin.</a:t>
            </a:r>
          </a:p>
          <a:p>
            <a:pPr algn="just">
              <a:buNone/>
            </a:pPr>
            <a:endParaRPr lang="en-US" sz="2400" dirty="0" smtClean="0">
              <a:latin typeface="+mj-lt"/>
            </a:endParaRPr>
          </a:p>
          <a:p>
            <a:pPr algn="just">
              <a:buNone/>
            </a:pPr>
            <a:r>
              <a:rPr lang="en-US" sz="2400" dirty="0" smtClean="0">
                <a:latin typeface="+mj-lt"/>
              </a:rPr>
              <a:t>During metabolism intermediate metabolite(ROS) are generated and overload of these ROS leads to oxidative stress to macromolecules like DNA, lipids, Proteins, chromosome break, alteration in signal transduction and gene expression occur and they are implicated to various disorder like cataract, birth defect, reproductive </a:t>
            </a:r>
            <a:r>
              <a:rPr lang="en-US" sz="2400" dirty="0" err="1" smtClean="0">
                <a:latin typeface="+mj-lt"/>
              </a:rPr>
              <a:t>anamolies</a:t>
            </a:r>
            <a:r>
              <a:rPr lang="en-US" sz="2400" dirty="0" smtClean="0">
                <a:latin typeface="+mj-lt"/>
              </a:rPr>
              <a:t> </a:t>
            </a:r>
            <a:r>
              <a:rPr lang="en-US" sz="2400" dirty="0" err="1" smtClean="0">
                <a:latin typeface="+mj-lt"/>
              </a:rPr>
              <a:t>neuro</a:t>
            </a:r>
            <a:r>
              <a:rPr lang="en-US" sz="2400" dirty="0" smtClean="0">
                <a:latin typeface="+mj-lt"/>
              </a:rPr>
              <a:t> degenerative diseases and other </a:t>
            </a:r>
            <a:r>
              <a:rPr lang="en-US" sz="2400" dirty="0" err="1" smtClean="0">
                <a:latin typeface="+mj-lt"/>
              </a:rPr>
              <a:t>asssociated</a:t>
            </a:r>
            <a:r>
              <a:rPr lang="en-US" sz="2400" dirty="0" smtClean="0">
                <a:latin typeface="+mj-lt"/>
              </a:rPr>
              <a:t> with oxidative stress such as cancer, cardiovascular and </a:t>
            </a:r>
            <a:r>
              <a:rPr lang="en-US" sz="2400" dirty="0" err="1" smtClean="0">
                <a:latin typeface="+mj-lt"/>
              </a:rPr>
              <a:t>neuro</a:t>
            </a:r>
            <a:r>
              <a:rPr lang="en-US" sz="2400" dirty="0" smtClean="0">
                <a:latin typeface="+mj-lt"/>
              </a:rPr>
              <a:t> degenerative diseases</a:t>
            </a:r>
          </a:p>
        </p:txBody>
      </p:sp>
    </p:spTree>
  </p:cSld>
  <p:clrMapOvr>
    <a:masterClrMapping/>
  </p:clrMapOvr>
  <p:transition spd="slow" advClick="0">
    <p:wedge/>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144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7620000"/>
          </a:xfrm>
        </p:spPr>
        <p:txBody>
          <a:bodyPr>
            <a:noAutofit/>
          </a:bodyPr>
          <a:lstStyle/>
          <a:p>
            <a:pPr algn="just">
              <a:buFont typeface="Wingdings" pitchFamily="2" charset="2"/>
              <a:buChar char="Ø"/>
            </a:pPr>
            <a:r>
              <a:rPr lang="en-US" sz="2000" dirty="0" smtClean="0">
                <a:solidFill>
                  <a:srgbClr val="FF0000"/>
                </a:solidFill>
                <a:latin typeface="+mj-lt"/>
              </a:rPr>
              <a:t>The balance between production and removal of reactive species Is required to maintain normal physiological function</a:t>
            </a:r>
            <a:r>
              <a:rPr lang="en-US" sz="2000" dirty="0" smtClean="0">
                <a:latin typeface="+mj-lt"/>
              </a:rPr>
              <a:t> </a:t>
            </a:r>
          </a:p>
          <a:p>
            <a:pPr algn="just">
              <a:buNone/>
            </a:pPr>
            <a:endParaRPr lang="en-US" sz="2000" dirty="0" smtClean="0">
              <a:latin typeface="+mj-lt"/>
            </a:endParaRPr>
          </a:p>
          <a:p>
            <a:pPr algn="just">
              <a:buFont typeface="Wingdings" pitchFamily="2" charset="2"/>
              <a:buChar char="Ø"/>
            </a:pPr>
            <a:r>
              <a:rPr lang="en-US" sz="2000" dirty="0" smtClean="0">
                <a:latin typeface="+mj-lt"/>
              </a:rPr>
              <a:t>Biological system is endowed with various antioxidants like superoxide dismutase, </a:t>
            </a:r>
            <a:r>
              <a:rPr lang="en-US" sz="2000" dirty="0" err="1" smtClean="0">
                <a:latin typeface="+mj-lt"/>
              </a:rPr>
              <a:t>catalase</a:t>
            </a:r>
            <a:r>
              <a:rPr lang="en-US" sz="2000" dirty="0" smtClean="0">
                <a:latin typeface="+mj-lt"/>
              </a:rPr>
              <a:t>, </a:t>
            </a:r>
            <a:r>
              <a:rPr lang="en-US" sz="2000" dirty="0" err="1" smtClean="0">
                <a:latin typeface="+mj-lt"/>
              </a:rPr>
              <a:t>glutathioneS</a:t>
            </a:r>
            <a:r>
              <a:rPr lang="en-US" sz="2000" dirty="0" smtClean="0">
                <a:latin typeface="+mj-lt"/>
              </a:rPr>
              <a:t>- </a:t>
            </a:r>
            <a:r>
              <a:rPr lang="en-US" sz="2000" dirty="0" err="1" smtClean="0">
                <a:latin typeface="+mj-lt"/>
              </a:rPr>
              <a:t>Transferase</a:t>
            </a:r>
            <a:endParaRPr lang="en-US" sz="2000" dirty="0" smtClean="0">
              <a:latin typeface="+mj-lt"/>
            </a:endParaRPr>
          </a:p>
          <a:p>
            <a:pPr algn="just">
              <a:buFont typeface="Wingdings" pitchFamily="2" charset="2"/>
              <a:buChar char="Ø"/>
            </a:pPr>
            <a:endParaRPr lang="en-US" sz="2000" dirty="0" smtClean="0">
              <a:latin typeface="+mj-lt"/>
            </a:endParaRPr>
          </a:p>
          <a:p>
            <a:pPr algn="just">
              <a:buFont typeface="Wingdings" pitchFamily="2" charset="2"/>
              <a:buChar char="Ø"/>
            </a:pPr>
            <a:r>
              <a:rPr lang="en-US" sz="2000" dirty="0" smtClean="0">
                <a:solidFill>
                  <a:srgbClr val="FF0000"/>
                </a:solidFill>
                <a:latin typeface="+mj-lt"/>
              </a:rPr>
              <a:t>The in-vivo system of defense  may not be adequate to neutralize  all the ROS’s  there is a need for an external source of antioxidants to neutralize the free radical load in the body.</a:t>
            </a:r>
          </a:p>
          <a:p>
            <a:pPr algn="just">
              <a:buFont typeface="Wingdings" pitchFamily="2" charset="2"/>
              <a:buChar char="Ø"/>
            </a:pPr>
            <a:endParaRPr lang="en-US" sz="2000" dirty="0" smtClean="0">
              <a:solidFill>
                <a:srgbClr val="FF0000"/>
              </a:solidFill>
              <a:latin typeface="+mj-lt"/>
            </a:endParaRPr>
          </a:p>
          <a:p>
            <a:pPr algn="just">
              <a:buFont typeface="Wingdings" pitchFamily="2" charset="2"/>
              <a:buChar char="Ø"/>
            </a:pPr>
            <a:r>
              <a:rPr lang="en-US" sz="2000" dirty="0" smtClean="0">
                <a:latin typeface="+mj-lt"/>
              </a:rPr>
              <a:t>Fruits vegetable, spices and various herbal resources recognized as external sources of antioxidants like </a:t>
            </a:r>
            <a:r>
              <a:rPr lang="en-US" sz="2000" dirty="0" err="1" smtClean="0">
                <a:latin typeface="+mj-lt"/>
              </a:rPr>
              <a:t>phenolic</a:t>
            </a:r>
            <a:r>
              <a:rPr lang="en-US" sz="2000" dirty="0" smtClean="0">
                <a:latin typeface="+mj-lt"/>
              </a:rPr>
              <a:t> acid, </a:t>
            </a:r>
            <a:r>
              <a:rPr lang="en-US" sz="2000" dirty="0" err="1" smtClean="0">
                <a:latin typeface="+mj-lt"/>
              </a:rPr>
              <a:t>flavonoid</a:t>
            </a:r>
            <a:r>
              <a:rPr lang="en-US" sz="2000" dirty="0" smtClean="0">
                <a:latin typeface="+mj-lt"/>
              </a:rPr>
              <a:t> etc </a:t>
            </a:r>
          </a:p>
          <a:p>
            <a:pPr algn="just">
              <a:buFont typeface="Wingdings" pitchFamily="2" charset="2"/>
              <a:buChar char="Ø"/>
            </a:pPr>
            <a:endParaRPr lang="en-US" sz="2000" dirty="0" smtClean="0">
              <a:latin typeface="+mj-lt"/>
            </a:endParaRPr>
          </a:p>
          <a:p>
            <a:pPr algn="just">
              <a:buFont typeface="Wingdings" pitchFamily="2" charset="2"/>
              <a:buChar char="Ø"/>
            </a:pPr>
            <a:r>
              <a:rPr lang="en-US" sz="2000" dirty="0" smtClean="0">
                <a:solidFill>
                  <a:srgbClr val="FF0000"/>
                </a:solidFill>
                <a:latin typeface="+mj-lt"/>
              </a:rPr>
              <a:t>These acts as a free radical scavengers or activator of </a:t>
            </a:r>
            <a:r>
              <a:rPr lang="en-US" sz="2000" dirty="0" err="1" smtClean="0">
                <a:solidFill>
                  <a:srgbClr val="FF0000"/>
                </a:solidFill>
                <a:latin typeface="+mj-lt"/>
              </a:rPr>
              <a:t>antioxidative</a:t>
            </a:r>
            <a:r>
              <a:rPr lang="en-US" sz="2000" dirty="0" smtClean="0">
                <a:solidFill>
                  <a:srgbClr val="FF0000"/>
                </a:solidFill>
                <a:latin typeface="+mj-lt"/>
              </a:rPr>
              <a:t> defense  system to </a:t>
            </a:r>
            <a:r>
              <a:rPr lang="en-US" sz="2000" dirty="0" err="1" smtClean="0">
                <a:solidFill>
                  <a:srgbClr val="FF0000"/>
                </a:solidFill>
                <a:latin typeface="+mj-lt"/>
              </a:rPr>
              <a:t>supress</a:t>
            </a:r>
            <a:r>
              <a:rPr lang="en-US" sz="2000" dirty="0" smtClean="0">
                <a:solidFill>
                  <a:srgbClr val="FF0000"/>
                </a:solidFill>
                <a:latin typeface="+mj-lt"/>
              </a:rPr>
              <a:t> radical damages in system  </a:t>
            </a:r>
          </a:p>
          <a:p>
            <a:pPr algn="just">
              <a:buFont typeface="Wingdings" pitchFamily="2" charset="2"/>
              <a:buChar char="Ø"/>
            </a:pPr>
            <a:r>
              <a:rPr lang="en-US" sz="2000" dirty="0" smtClean="0">
                <a:latin typeface="+mj-lt"/>
              </a:rPr>
              <a:t>There fore there is a growing interest toward natural antioxidants</a:t>
            </a:r>
          </a:p>
          <a:p>
            <a:pPr algn="just">
              <a:buNone/>
            </a:pPr>
            <a:r>
              <a:rPr lang="en-US" sz="2000" dirty="0" smtClean="0">
                <a:solidFill>
                  <a:schemeClr val="accent1"/>
                </a:solidFill>
                <a:latin typeface="+mj-lt"/>
              </a:rPr>
              <a:t>Plants are more prone to heavy metal stress due  to manmade or natural  activities  </a:t>
            </a:r>
          </a:p>
          <a:p>
            <a:pPr>
              <a:buFont typeface="Wingdings" pitchFamily="2" charset="2"/>
              <a:buChar char="Ø"/>
            </a:pPr>
            <a:r>
              <a:rPr lang="en-US" sz="2000" dirty="0" smtClean="0">
                <a:solidFill>
                  <a:srgbClr val="FF0000"/>
                </a:solidFill>
                <a:latin typeface="Calibri" pitchFamily="34" charset="0"/>
              </a:rPr>
              <a:t>Keeping in mind the antioxidant potential of mint and role of </a:t>
            </a:r>
            <a:r>
              <a:rPr lang="en-US" sz="2000" dirty="0" err="1" smtClean="0">
                <a:solidFill>
                  <a:srgbClr val="FF0000"/>
                </a:solidFill>
                <a:latin typeface="Calibri" pitchFamily="34" charset="0"/>
              </a:rPr>
              <a:t>abiotic</a:t>
            </a:r>
            <a:r>
              <a:rPr lang="en-US" sz="2000" dirty="0" smtClean="0">
                <a:solidFill>
                  <a:srgbClr val="FF0000"/>
                </a:solidFill>
                <a:latin typeface="Calibri" pitchFamily="34" charset="0"/>
              </a:rPr>
              <a:t> stress in activating plant defense, the effect of heavy metal ion stress on antioxidant potential of </a:t>
            </a:r>
            <a:r>
              <a:rPr lang="en-US" sz="2000" i="1" dirty="0" err="1" smtClean="0">
                <a:solidFill>
                  <a:srgbClr val="FF0000"/>
                </a:solidFill>
                <a:latin typeface="Calibri" pitchFamily="34" charset="0"/>
              </a:rPr>
              <a:t>M.spicata</a:t>
            </a:r>
            <a:r>
              <a:rPr lang="en-US" sz="2000" dirty="0" smtClean="0">
                <a:solidFill>
                  <a:srgbClr val="FF0000"/>
                </a:solidFill>
                <a:latin typeface="Calibri" pitchFamily="34" charset="0"/>
              </a:rPr>
              <a:t> has been studied.</a:t>
            </a:r>
          </a:p>
          <a:p>
            <a:pPr>
              <a:buFont typeface="Wingdings" pitchFamily="2" charset="2"/>
              <a:buChar char="Ø"/>
            </a:pPr>
            <a:endParaRPr lang="en-US" sz="2000" dirty="0">
              <a:latin typeface="+mj-lt"/>
            </a:endParaRPr>
          </a:p>
        </p:txBody>
      </p:sp>
    </p:spTree>
  </p:cSld>
  <p:clrMapOvr>
    <a:masterClrMapping/>
  </p:clrMapOvr>
  <p:transition spd="slow" advClick="0">
    <p:wipe dir="r"/>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762665" y="457200"/>
            <a:ext cx="5638800" cy="5562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1295400"/>
          </a:xfrm>
        </p:spPr>
        <p:txBody>
          <a:bodyPr>
            <a:noAutofit/>
          </a:bodyPr>
          <a:lstStyle/>
          <a:p>
            <a:pPr marL="517525" indent="-517525" algn="just">
              <a:buBlip>
                <a:blip r:embed="rId3"/>
              </a:buBlip>
            </a:pPr>
            <a:r>
              <a:rPr lang="en-US" sz="2400" dirty="0" smtClean="0">
                <a:solidFill>
                  <a:srgbClr val="FF0000"/>
                </a:solidFill>
                <a:latin typeface="Calibri" pitchFamily="34" charset="0"/>
              </a:rPr>
              <a:t> Plants are subjected to a number of </a:t>
            </a:r>
            <a:r>
              <a:rPr lang="en-US" sz="2400" dirty="0" err="1" smtClean="0">
                <a:solidFill>
                  <a:srgbClr val="FF0000"/>
                </a:solidFill>
                <a:latin typeface="Calibri" pitchFamily="34" charset="0"/>
              </a:rPr>
              <a:t>abiotic</a:t>
            </a:r>
            <a:r>
              <a:rPr lang="en-US" sz="2400" dirty="0" smtClean="0">
                <a:solidFill>
                  <a:srgbClr val="FF0000"/>
                </a:solidFill>
                <a:latin typeface="Calibri" pitchFamily="34" charset="0"/>
              </a:rPr>
              <a:t> stresses, like     drought, temperature , radiation, salinity, soil pH, heavy metals, lack of essential nutrients, air pollutants, etc.</a:t>
            </a:r>
          </a:p>
        </p:txBody>
      </p:sp>
      <p:sp>
        <p:nvSpPr>
          <p:cNvPr id="4" name="Rectangle 3"/>
          <p:cNvSpPr/>
          <p:nvPr/>
        </p:nvSpPr>
        <p:spPr>
          <a:xfrm>
            <a:off x="540588" y="1748963"/>
            <a:ext cx="8080077" cy="1200329"/>
          </a:xfrm>
          <a:prstGeom prst="rect">
            <a:avLst/>
          </a:prstGeom>
        </p:spPr>
        <p:txBody>
          <a:bodyPr wrap="square">
            <a:spAutoFit/>
          </a:bodyPr>
          <a:lstStyle/>
          <a:p>
            <a:pPr marL="465138" indent="-465138" algn="just">
              <a:buBlip>
                <a:blip r:embed="rId3"/>
              </a:buBlip>
            </a:pPr>
            <a:r>
              <a:rPr lang="en-US" sz="2400" dirty="0" smtClean="0">
                <a:solidFill>
                  <a:srgbClr val="002060"/>
                </a:solidFill>
                <a:latin typeface="Calibri" pitchFamily="34" charset="0"/>
              </a:rPr>
              <a:t>Metal toxicity can cause a </a:t>
            </a:r>
            <a:r>
              <a:rPr lang="en-US" sz="2400" dirty="0" err="1" smtClean="0">
                <a:solidFill>
                  <a:srgbClr val="002060"/>
                </a:solidFill>
                <a:latin typeface="Calibri" pitchFamily="34" charset="0"/>
              </a:rPr>
              <a:t>redox</a:t>
            </a:r>
            <a:r>
              <a:rPr lang="en-US" sz="2400" dirty="0" smtClean="0">
                <a:solidFill>
                  <a:srgbClr val="002060"/>
                </a:solidFill>
                <a:latin typeface="Calibri" pitchFamily="34" charset="0"/>
              </a:rPr>
              <a:t> imbalance and induce the increase of ROS concentration, activating the antioxidant defense mechanisms of plants.</a:t>
            </a:r>
          </a:p>
        </p:txBody>
      </p:sp>
      <p:sp>
        <p:nvSpPr>
          <p:cNvPr id="5" name="Rectangle 4"/>
          <p:cNvSpPr/>
          <p:nvPr/>
        </p:nvSpPr>
        <p:spPr>
          <a:xfrm>
            <a:off x="543465" y="3124200"/>
            <a:ext cx="8153400" cy="1938992"/>
          </a:xfrm>
          <a:prstGeom prst="rect">
            <a:avLst/>
          </a:prstGeom>
        </p:spPr>
        <p:txBody>
          <a:bodyPr wrap="square">
            <a:spAutoFit/>
          </a:bodyPr>
          <a:lstStyle/>
          <a:p>
            <a:pPr marL="465138" indent="-465138" algn="just">
              <a:buBlip>
                <a:blip r:embed="rId3"/>
              </a:buBlip>
            </a:pPr>
            <a:r>
              <a:rPr lang="en-US" sz="2400" dirty="0" smtClean="0">
                <a:solidFill>
                  <a:srgbClr val="FF0000"/>
                </a:solidFill>
                <a:latin typeface="Calibri" pitchFamily="34" charset="0"/>
              </a:rPr>
              <a:t>Plants have developed different strategies to cope with these stresses. Some use an avoidance strategy to reduce trace element assimilation while others use internal defense mechanisms to cope with the increasing levels of the toxic species. </a:t>
            </a:r>
          </a:p>
        </p:txBody>
      </p:sp>
      <p:sp>
        <p:nvSpPr>
          <p:cNvPr id="6" name="Rectangle 5"/>
          <p:cNvSpPr/>
          <p:nvPr/>
        </p:nvSpPr>
        <p:spPr>
          <a:xfrm>
            <a:off x="543465" y="5048071"/>
            <a:ext cx="8077200" cy="1200329"/>
          </a:xfrm>
          <a:prstGeom prst="rect">
            <a:avLst/>
          </a:prstGeom>
        </p:spPr>
        <p:txBody>
          <a:bodyPr wrap="square">
            <a:spAutoFit/>
          </a:bodyPr>
          <a:lstStyle/>
          <a:p>
            <a:pPr marL="465138" indent="-465138" algn="just">
              <a:buBlip>
                <a:blip r:embed="rId3"/>
              </a:buBlip>
            </a:pPr>
            <a:r>
              <a:rPr lang="en-US" sz="2400" dirty="0" smtClean="0">
                <a:solidFill>
                  <a:srgbClr val="002060"/>
                </a:solidFill>
                <a:latin typeface="Calibri" pitchFamily="34" charset="0"/>
              </a:rPr>
              <a:t>Antioxidants detoxify, neutralize, and/or metabolize reactive species and hence reduce the incidence and/or severity of some degenerative conditions.</a:t>
            </a:r>
            <a:endParaRPr lang="en-US" sz="2400" dirty="0">
              <a:solidFill>
                <a:srgbClr val="002060"/>
              </a:solidFill>
            </a:endParaRPr>
          </a:p>
        </p:txBody>
      </p:sp>
    </p:spTree>
  </p:cSld>
  <p:clrMapOvr>
    <a:masterClrMapping/>
  </p:clrMapOvr>
  <p:transition spd="slow" advClick="0">
    <p:zo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2"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Objective </a:t>
            </a:r>
            <a:endParaRPr lang="en-US" b="1" dirty="0">
              <a:solidFill>
                <a:schemeClr val="tx1"/>
              </a:solidFill>
            </a:endParaRPr>
          </a:p>
        </p:txBody>
      </p:sp>
      <p:sp>
        <p:nvSpPr>
          <p:cNvPr id="3" name="Content Placeholder 2"/>
          <p:cNvSpPr>
            <a:spLocks noGrp="1"/>
          </p:cNvSpPr>
          <p:nvPr>
            <p:ph idx="1"/>
          </p:nvPr>
        </p:nvSpPr>
        <p:spPr>
          <a:xfrm>
            <a:off x="457200" y="1752600"/>
            <a:ext cx="8229600" cy="4084320"/>
          </a:xfrm>
        </p:spPr>
        <p:txBody>
          <a:bodyPr>
            <a:normAutofit/>
          </a:bodyPr>
          <a:lstStyle/>
          <a:p>
            <a:pPr algn="just">
              <a:buBlip>
                <a:blip r:embed="rId2"/>
              </a:buBlip>
            </a:pPr>
            <a:r>
              <a:rPr lang="en-US" sz="2400" dirty="0" smtClean="0">
                <a:solidFill>
                  <a:srgbClr val="FF0000"/>
                </a:solidFill>
                <a:latin typeface="Calibri" pitchFamily="34" charset="0"/>
              </a:rPr>
              <a:t>Is to determine the  change in the total </a:t>
            </a:r>
            <a:r>
              <a:rPr lang="en-US" sz="2400" dirty="0" err="1" smtClean="0">
                <a:solidFill>
                  <a:srgbClr val="FF0000"/>
                </a:solidFill>
                <a:latin typeface="Calibri" pitchFamily="34" charset="0"/>
              </a:rPr>
              <a:t>polyphenol</a:t>
            </a:r>
            <a:r>
              <a:rPr lang="en-US" sz="2400" dirty="0" smtClean="0">
                <a:solidFill>
                  <a:srgbClr val="FF0000"/>
                </a:solidFill>
                <a:latin typeface="Calibri" pitchFamily="34" charset="0"/>
              </a:rPr>
              <a:t> contents, TFC and characterize the free radical scavenging, ferric ion reducing capabilities of herbal plants  </a:t>
            </a:r>
            <a:r>
              <a:rPr lang="en-US" sz="2400" b="1" i="1" dirty="0" err="1" smtClean="0">
                <a:solidFill>
                  <a:srgbClr val="FF0000"/>
                </a:solidFill>
                <a:latin typeface="Calibri" pitchFamily="34" charset="0"/>
              </a:rPr>
              <a:t>Mentha</a:t>
            </a:r>
            <a:r>
              <a:rPr lang="en-US" sz="2400" b="1" i="1" dirty="0" smtClean="0">
                <a:solidFill>
                  <a:srgbClr val="FF0000"/>
                </a:solidFill>
                <a:latin typeface="Calibri" pitchFamily="34" charset="0"/>
              </a:rPr>
              <a:t> </a:t>
            </a:r>
            <a:r>
              <a:rPr lang="en-US" sz="2400" b="1" i="1" dirty="0" err="1" smtClean="0">
                <a:solidFill>
                  <a:srgbClr val="FF0000"/>
                </a:solidFill>
                <a:latin typeface="Calibri" pitchFamily="34" charset="0"/>
              </a:rPr>
              <a:t>spicata</a:t>
            </a:r>
            <a:r>
              <a:rPr lang="en-US" sz="2400" b="1" i="1" dirty="0" smtClean="0">
                <a:solidFill>
                  <a:srgbClr val="FF0000"/>
                </a:solidFill>
                <a:latin typeface="Calibri" pitchFamily="34" charset="0"/>
              </a:rPr>
              <a:t>  after treating with heavy metal.</a:t>
            </a:r>
            <a:endParaRPr lang="en-US" sz="2400" dirty="0" smtClean="0">
              <a:solidFill>
                <a:srgbClr val="FF0000"/>
              </a:solidFill>
              <a:latin typeface="Calibri" pitchFamily="34" charset="0"/>
            </a:endParaRPr>
          </a:p>
        </p:txBody>
      </p:sp>
      <p:sp>
        <p:nvSpPr>
          <p:cNvPr id="4" name="Rectangle 3"/>
          <p:cNvSpPr/>
          <p:nvPr/>
        </p:nvSpPr>
        <p:spPr>
          <a:xfrm>
            <a:off x="457200" y="3505200"/>
            <a:ext cx="8153400" cy="830997"/>
          </a:xfrm>
          <a:prstGeom prst="rect">
            <a:avLst/>
          </a:prstGeom>
        </p:spPr>
        <p:txBody>
          <a:bodyPr wrap="square">
            <a:spAutoFit/>
          </a:bodyPr>
          <a:lstStyle/>
          <a:p>
            <a:pPr marL="290513" lvl="0" indent="-290513" algn="just">
              <a:buBlip>
                <a:blip r:embed="rId2"/>
              </a:buBlip>
            </a:pPr>
            <a:r>
              <a:rPr lang="en-IN" sz="2400" dirty="0" smtClean="0">
                <a:solidFill>
                  <a:srgbClr val="002060"/>
                </a:solidFill>
                <a:latin typeface="Calibri" pitchFamily="34" charset="0"/>
              </a:rPr>
              <a:t>Comparison of antioxidant activity of the plants, given heavy metal stress on the basis of  days. </a:t>
            </a:r>
            <a:endParaRPr lang="en-US" sz="2400" dirty="0" smtClean="0">
              <a:solidFill>
                <a:srgbClr val="002060"/>
              </a:solidFill>
              <a:latin typeface="Calibri" pitchFamily="34" charset="0"/>
            </a:endParaRPr>
          </a:p>
        </p:txBody>
      </p:sp>
      <p:sp>
        <p:nvSpPr>
          <p:cNvPr id="5" name="Rectangle 4"/>
          <p:cNvSpPr/>
          <p:nvPr/>
        </p:nvSpPr>
        <p:spPr>
          <a:xfrm>
            <a:off x="457200" y="4535269"/>
            <a:ext cx="8077200" cy="830997"/>
          </a:xfrm>
          <a:prstGeom prst="rect">
            <a:avLst/>
          </a:prstGeom>
        </p:spPr>
        <p:txBody>
          <a:bodyPr wrap="square">
            <a:spAutoFit/>
          </a:bodyPr>
          <a:lstStyle/>
          <a:p>
            <a:pPr marL="290513" indent="-290513">
              <a:buBlip>
                <a:blip r:embed="rId2"/>
              </a:buBlip>
            </a:pPr>
            <a:r>
              <a:rPr lang="en-IN" sz="2400" dirty="0" smtClean="0">
                <a:solidFill>
                  <a:srgbClr val="FF0000"/>
                </a:solidFill>
                <a:latin typeface="Calibri" pitchFamily="34" charset="0"/>
              </a:rPr>
              <a:t>Validation of result by performing various assays for the same source.</a:t>
            </a:r>
            <a:endParaRPr lang="en-US" sz="2400" dirty="0">
              <a:solidFill>
                <a:srgbClr val="FF0000"/>
              </a:solidFill>
            </a:endParaRPr>
          </a:p>
        </p:txBody>
      </p:sp>
    </p:spTree>
  </p:cSld>
  <p:clrMapOvr>
    <a:masterClrMapping/>
  </p:clrMapOvr>
  <p:transition spd="slow" advClick="0">
    <p:dissolv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smtClean="0">
                <a:solidFill>
                  <a:schemeClr val="tx1"/>
                </a:solidFill>
              </a:rPr>
              <a:t>Experimental Design</a:t>
            </a:r>
            <a:endParaRPr lang="en-US" b="1" dirty="0">
              <a:solidFill>
                <a:schemeClr val="tx1"/>
              </a:solidFill>
            </a:endParaRPr>
          </a:p>
        </p:txBody>
      </p:sp>
      <p:sp>
        <p:nvSpPr>
          <p:cNvPr id="4" name="Rectangle 3"/>
          <p:cNvSpPr/>
          <p:nvPr/>
        </p:nvSpPr>
        <p:spPr>
          <a:xfrm>
            <a:off x="381000" y="2286000"/>
            <a:ext cx="1600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Plantation</a:t>
            </a:r>
            <a:endParaRPr lang="en-US" sz="2400" b="1" dirty="0">
              <a:latin typeface="Calibri" pitchFamily="34" charset="0"/>
            </a:endParaRPr>
          </a:p>
        </p:txBody>
      </p:sp>
      <p:cxnSp>
        <p:nvCxnSpPr>
          <p:cNvPr id="6" name="Straight Arrow Connector 5"/>
          <p:cNvCxnSpPr/>
          <p:nvPr/>
        </p:nvCxnSpPr>
        <p:spPr>
          <a:xfrm>
            <a:off x="2028372" y="3048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05400" y="2362200"/>
            <a:ext cx="1447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Sampling</a:t>
            </a:r>
            <a:endParaRPr lang="en-US" sz="2400" b="1" dirty="0">
              <a:latin typeface="Calibri" pitchFamily="34" charset="0"/>
            </a:endParaRPr>
          </a:p>
        </p:txBody>
      </p:sp>
      <p:cxnSp>
        <p:nvCxnSpPr>
          <p:cNvPr id="14" name="Straight Arrow Connector 13"/>
          <p:cNvCxnSpPr/>
          <p:nvPr/>
        </p:nvCxnSpPr>
        <p:spPr>
          <a:xfrm>
            <a:off x="4267200" y="3048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19400" y="2362200"/>
            <a:ext cx="152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Heavy  metal Treatment</a:t>
            </a:r>
            <a:endParaRPr lang="en-US" sz="2400" b="1" dirty="0">
              <a:latin typeface="Calibri" pitchFamily="34" charset="0"/>
            </a:endParaRPr>
          </a:p>
        </p:txBody>
      </p:sp>
      <p:cxnSp>
        <p:nvCxnSpPr>
          <p:cNvPr id="18" name="Straight Arrow Connector 17"/>
          <p:cNvCxnSpPr/>
          <p:nvPr/>
        </p:nvCxnSpPr>
        <p:spPr>
          <a:xfrm>
            <a:off x="6553200" y="3048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391400" y="2362200"/>
            <a:ext cx="152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Extraction</a:t>
            </a:r>
            <a:endParaRPr lang="en-US" sz="2400" b="1" dirty="0">
              <a:latin typeface="Calibri" pitchFamily="34" charset="0"/>
            </a:endParaRPr>
          </a:p>
        </p:txBody>
      </p:sp>
      <p:cxnSp>
        <p:nvCxnSpPr>
          <p:cNvPr id="21" name="Straight Arrow Connector 20"/>
          <p:cNvCxnSpPr/>
          <p:nvPr/>
        </p:nvCxnSpPr>
        <p:spPr>
          <a:xfrm rot="10800000" flipV="1">
            <a:off x="7086600" y="4038600"/>
            <a:ext cx="839788"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53000" y="44196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Calibri" pitchFamily="34" charset="0"/>
              </a:rPr>
              <a:t>Assaying method</a:t>
            </a:r>
            <a:endParaRPr lang="en-US" sz="3200" b="1" dirty="0">
              <a:latin typeface="Calibri" pitchFamily="34" charset="0"/>
            </a:endParaRPr>
          </a:p>
        </p:txBody>
      </p:sp>
      <p:cxnSp>
        <p:nvCxnSpPr>
          <p:cNvPr id="25" name="Straight Arrow Connector 24"/>
          <p:cNvCxnSpPr/>
          <p:nvPr/>
        </p:nvCxnSpPr>
        <p:spPr>
          <a:xfrm rot="10800000">
            <a:off x="3886200" y="5029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752600" y="4419600"/>
            <a:ext cx="2057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itchFamily="34" charset="0"/>
              </a:rPr>
              <a:t>Result </a:t>
            </a:r>
          </a:p>
          <a:p>
            <a:pPr algn="ctr"/>
            <a:r>
              <a:rPr lang="en-US" sz="2800" b="1" dirty="0" smtClean="0">
                <a:latin typeface="Calibri" pitchFamily="34" charset="0"/>
              </a:rPr>
              <a:t>&amp;</a:t>
            </a:r>
          </a:p>
          <a:p>
            <a:pPr algn="ctr"/>
            <a:r>
              <a:rPr lang="en-US" sz="2800" b="1" dirty="0" smtClean="0">
                <a:latin typeface="Calibri" pitchFamily="34" charset="0"/>
              </a:rPr>
              <a:t>Analysis </a:t>
            </a:r>
            <a:endParaRPr lang="en-US" sz="2800" b="1" dirty="0">
              <a:latin typeface="Calibri" pitchFamily="34" charset="0"/>
            </a:endParaRPr>
          </a:p>
        </p:txBody>
      </p:sp>
    </p:spTree>
  </p:cSld>
  <p:clrMapOvr>
    <a:masterClrMapping/>
  </p:clrMapOvr>
  <p:transition spd="slow" advClick="0">
    <p:wheel spokes="2"/>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strVal val="#ppt_w*0.70"/>
                                          </p:val>
                                        </p:tav>
                                        <p:tav tm="100000">
                                          <p:val>
                                            <p:strVal val="#ppt_w"/>
                                          </p:val>
                                        </p:tav>
                                      </p:tavLst>
                                    </p:anim>
                                    <p:anim calcmode="lin" valueType="num">
                                      <p:cBhvr>
                                        <p:cTn id="8" dur="2000" fill="hold"/>
                                        <p:tgtEl>
                                          <p:spTgt spid="15"/>
                                        </p:tgtEl>
                                        <p:attrNameLst>
                                          <p:attrName>ppt_h</p:attrName>
                                        </p:attrNameLst>
                                      </p:cBhvr>
                                      <p:tavLst>
                                        <p:tav tm="0">
                                          <p:val>
                                            <p:strVal val="#ppt_h"/>
                                          </p:val>
                                        </p:tav>
                                        <p:tav tm="100000">
                                          <p:val>
                                            <p:strVal val="#ppt_h"/>
                                          </p:val>
                                        </p:tav>
                                      </p:tavLst>
                                    </p:anim>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strVal val="#ppt_w*0.70"/>
                                          </p:val>
                                        </p:tav>
                                        <p:tav tm="100000">
                                          <p:val>
                                            <p:strVal val="#ppt_w"/>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strVal val="#ppt_w*0.70"/>
                                          </p:val>
                                        </p:tav>
                                        <p:tav tm="100000">
                                          <p:val>
                                            <p:strVal val="#ppt_w"/>
                                          </p:val>
                                        </p:tav>
                                      </p:tavLst>
                                    </p:anim>
                                    <p:anim calcmode="lin" valueType="num">
                                      <p:cBhvr>
                                        <p:cTn id="22" dur="2000" fill="hold"/>
                                        <p:tgtEl>
                                          <p:spTgt spid="19"/>
                                        </p:tgtEl>
                                        <p:attrNameLst>
                                          <p:attrName>ppt_h</p:attrName>
                                        </p:attrNameLst>
                                      </p:cBhvr>
                                      <p:tavLst>
                                        <p:tav tm="0">
                                          <p:val>
                                            <p:strVal val="#ppt_h"/>
                                          </p:val>
                                        </p:tav>
                                        <p:tav tm="100000">
                                          <p:val>
                                            <p:strVal val="#ppt_h"/>
                                          </p:val>
                                        </p:tav>
                                      </p:tavLst>
                                    </p:anim>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3000" fill="hold"/>
                                        <p:tgtEl>
                                          <p:spTgt spid="23"/>
                                        </p:tgtEl>
                                        <p:attrNameLst>
                                          <p:attrName>ppt_w</p:attrName>
                                        </p:attrNameLst>
                                      </p:cBhvr>
                                      <p:tavLst>
                                        <p:tav tm="0">
                                          <p:val>
                                            <p:strVal val="#ppt_w*0.70"/>
                                          </p:val>
                                        </p:tav>
                                        <p:tav tm="100000">
                                          <p:val>
                                            <p:strVal val="#ppt_w"/>
                                          </p:val>
                                        </p:tav>
                                      </p:tavLst>
                                    </p:anim>
                                    <p:anim calcmode="lin" valueType="num">
                                      <p:cBhvr>
                                        <p:cTn id="29" dur="3000" fill="hold"/>
                                        <p:tgtEl>
                                          <p:spTgt spid="23"/>
                                        </p:tgtEl>
                                        <p:attrNameLst>
                                          <p:attrName>ppt_h</p:attrName>
                                        </p:attrNameLst>
                                      </p:cBhvr>
                                      <p:tavLst>
                                        <p:tav tm="0">
                                          <p:val>
                                            <p:strVal val="#ppt_h"/>
                                          </p:val>
                                        </p:tav>
                                        <p:tav tm="100000">
                                          <p:val>
                                            <p:strVal val="#ppt_h"/>
                                          </p:val>
                                        </p:tav>
                                      </p:tavLst>
                                    </p:anim>
                                    <p:animEffect transition="in" filter="fade">
                                      <p:cBhvr>
                                        <p:cTn id="30" dur="3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strVal val="#ppt_w*0.70"/>
                                          </p:val>
                                        </p:tav>
                                        <p:tav tm="100000">
                                          <p:val>
                                            <p:strVal val="#ppt_w"/>
                                          </p:val>
                                        </p:tav>
                                      </p:tavLst>
                                    </p:anim>
                                    <p:anim calcmode="lin" valueType="num">
                                      <p:cBhvr>
                                        <p:cTn id="36" dur="2000" fill="hold"/>
                                        <p:tgtEl>
                                          <p:spTgt spid="26"/>
                                        </p:tgtEl>
                                        <p:attrNameLst>
                                          <p:attrName>ppt_h</p:attrName>
                                        </p:attrNameLst>
                                      </p:cBhvr>
                                      <p:tavLst>
                                        <p:tav tm="0">
                                          <p:val>
                                            <p:strVal val="#ppt_h"/>
                                          </p:val>
                                        </p:tav>
                                        <p:tav tm="100000">
                                          <p:val>
                                            <p:strVal val="#ppt_h"/>
                                          </p:val>
                                        </p:tav>
                                      </p:tavLst>
                                    </p:anim>
                                    <p:animEffect transition="in" filter="fade">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1" animBg="1"/>
      <p:bldP spid="19" grpId="0" animBg="1"/>
      <p:bldP spid="2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0"/>
            <a:ext cx="8229600" cy="1143000"/>
          </a:xfrm>
        </p:spPr>
        <p:txBody>
          <a:bodyPr>
            <a:noAutofit/>
          </a:bodyPr>
          <a:lstStyle/>
          <a:p>
            <a:r>
              <a:rPr lang="en-US" sz="6000" b="1" dirty="0" smtClean="0"/>
              <a:t>Plantation</a:t>
            </a:r>
            <a:br>
              <a:rPr lang="en-US" sz="6000" b="1" dirty="0" smtClean="0"/>
            </a:br>
            <a:endParaRPr lang="en-US" sz="6000" b="1" dirty="0"/>
          </a:p>
        </p:txBody>
      </p:sp>
      <p:sp>
        <p:nvSpPr>
          <p:cNvPr id="3" name="Content Placeholder 2"/>
          <p:cNvSpPr>
            <a:spLocks noGrp="1"/>
          </p:cNvSpPr>
          <p:nvPr>
            <p:ph idx="1"/>
          </p:nvPr>
        </p:nvSpPr>
        <p:spPr>
          <a:xfrm>
            <a:off x="914400" y="1066800"/>
            <a:ext cx="8229600" cy="2552700"/>
          </a:xfrm>
        </p:spPr>
        <p:txBody>
          <a:bodyPr>
            <a:noAutofit/>
          </a:bodyPr>
          <a:lstStyle/>
          <a:p>
            <a:pPr>
              <a:tabLst>
                <a:tab pos="2457450" algn="l"/>
                <a:tab pos="2743200" algn="l"/>
              </a:tabLst>
            </a:pPr>
            <a:r>
              <a:rPr lang="en-US" sz="2400" dirty="0" smtClean="0">
                <a:latin typeface="Calibri" pitchFamily="34" charset="0"/>
              </a:rPr>
              <a:t>Experimental Plant Variety(EVP)</a:t>
            </a:r>
          </a:p>
          <a:p>
            <a:pPr>
              <a:buNone/>
              <a:tabLst>
                <a:tab pos="2457450" algn="l"/>
                <a:tab pos="2743200" algn="l"/>
              </a:tabLst>
            </a:pPr>
            <a:r>
              <a:rPr lang="en-US" sz="2400" dirty="0" smtClean="0">
                <a:latin typeface="Calibri" pitchFamily="34" charset="0"/>
              </a:rPr>
              <a:t>                </a:t>
            </a:r>
            <a:r>
              <a:rPr lang="en-US" sz="2400" i="1" dirty="0" smtClean="0">
                <a:solidFill>
                  <a:srgbClr val="C00000"/>
                </a:solidFill>
                <a:latin typeface="Calibri" pitchFamily="34" charset="0"/>
              </a:rPr>
              <a:t>Mentha spicata</a:t>
            </a:r>
            <a:endParaRPr lang="en-US" sz="2400" dirty="0" smtClean="0">
              <a:latin typeface="Calibri" pitchFamily="34" charset="0"/>
            </a:endParaRPr>
          </a:p>
          <a:p>
            <a:pPr>
              <a:tabLst>
                <a:tab pos="2457450" algn="l"/>
                <a:tab pos="2743200" algn="l"/>
              </a:tabLst>
            </a:pPr>
            <a:r>
              <a:rPr lang="en-US" sz="2400" dirty="0" smtClean="0">
                <a:latin typeface="Calibri" pitchFamily="34" charset="0"/>
              </a:rPr>
              <a:t>Number of EVPs	-	</a:t>
            </a:r>
            <a:r>
              <a:rPr lang="en-US" sz="2400" dirty="0" smtClean="0">
                <a:solidFill>
                  <a:srgbClr val="C00000"/>
                </a:solidFill>
                <a:latin typeface="Calibri" pitchFamily="34" charset="0"/>
              </a:rPr>
              <a:t>30 units</a:t>
            </a:r>
          </a:p>
          <a:p>
            <a:pPr>
              <a:tabLst>
                <a:tab pos="2457450" algn="l"/>
                <a:tab pos="2743200" algn="l"/>
              </a:tabLst>
            </a:pPr>
            <a:r>
              <a:rPr lang="en-US" sz="2400" dirty="0" smtClean="0">
                <a:latin typeface="Calibri" pitchFamily="34" charset="0"/>
              </a:rPr>
              <a:t>Area 	- 	</a:t>
            </a:r>
            <a:r>
              <a:rPr lang="en-US" sz="2400" dirty="0" smtClean="0">
                <a:solidFill>
                  <a:srgbClr val="C00000"/>
                </a:solidFill>
                <a:latin typeface="Calibri" pitchFamily="34" charset="0"/>
              </a:rPr>
              <a:t>Department of Biotechnology, 			Punjab Agricultural University(PAU) 			Ludhiana, INDIA</a:t>
            </a:r>
          </a:p>
          <a:p>
            <a:pPr>
              <a:buNone/>
              <a:tabLst>
                <a:tab pos="2457450" algn="l"/>
                <a:tab pos="2743200" algn="l"/>
              </a:tabLst>
            </a:pPr>
            <a:endParaRPr lang="en-US" sz="2400" dirty="0" smtClean="0">
              <a:latin typeface="Calibri" pitchFamily="34" charset="0"/>
            </a:endParaRPr>
          </a:p>
          <a:p>
            <a:pPr>
              <a:buFont typeface="Wingdings" pitchFamily="2" charset="2"/>
              <a:buChar char="ü"/>
              <a:tabLst>
                <a:tab pos="2457450" algn="l"/>
                <a:tab pos="2743200" algn="l"/>
              </a:tabLst>
            </a:pPr>
            <a:endParaRPr lang="en-US" sz="2400" dirty="0" smtClean="0">
              <a:latin typeface="Calibri" pitchFamily="34" charset="0"/>
            </a:endParaRPr>
          </a:p>
          <a:p>
            <a:pPr>
              <a:buNone/>
              <a:tabLst>
                <a:tab pos="2457450" algn="l"/>
                <a:tab pos="2743200" algn="l"/>
              </a:tabLst>
            </a:pPr>
            <a:r>
              <a:rPr lang="en-US" sz="2400" i="1" dirty="0" smtClean="0">
                <a:solidFill>
                  <a:srgbClr val="C00000"/>
                </a:solidFill>
                <a:latin typeface="Calibri" pitchFamily="34" charset="0"/>
              </a:rPr>
              <a:t/>
            </a:r>
            <a:br>
              <a:rPr lang="en-US" sz="2400" i="1" dirty="0" smtClean="0">
                <a:solidFill>
                  <a:srgbClr val="C00000"/>
                </a:solidFill>
                <a:latin typeface="Calibri" pitchFamily="34" charset="0"/>
              </a:rPr>
            </a:br>
            <a:endParaRPr lang="en-US" sz="2400" i="1" dirty="0">
              <a:solidFill>
                <a:srgbClr val="C00000"/>
              </a:solidFill>
              <a:latin typeface="Calibri" pitchFamily="34" charset="0"/>
            </a:endParaRPr>
          </a:p>
        </p:txBody>
      </p:sp>
      <p:pic>
        <p:nvPicPr>
          <p:cNvPr id="6" name="Picture 5"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66667"/>
          <a:stretch>
            <a:fillRect/>
          </a:stretch>
        </p:blipFill>
        <p:spPr bwMode="auto">
          <a:xfrm rot="10800000">
            <a:off x="8305799" y="1847850"/>
            <a:ext cx="838199" cy="2514600"/>
          </a:xfrm>
          <a:prstGeom prst="rect">
            <a:avLst/>
          </a:prstGeom>
          <a:noFill/>
          <a:ln>
            <a:noFill/>
          </a:ln>
        </p:spPr>
      </p:pic>
      <p:pic>
        <p:nvPicPr>
          <p:cNvPr id="9" name="Picture 8"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66667"/>
          <a:stretch>
            <a:fillRect/>
          </a:stretch>
        </p:blipFill>
        <p:spPr bwMode="auto">
          <a:xfrm>
            <a:off x="0" y="0"/>
            <a:ext cx="914399" cy="2514600"/>
          </a:xfrm>
          <a:prstGeom prst="rect">
            <a:avLst/>
          </a:prstGeom>
          <a:noFill/>
          <a:ln>
            <a:noFill/>
          </a:ln>
        </p:spPr>
      </p:pic>
      <p:pic>
        <p:nvPicPr>
          <p:cNvPr id="10" name="Picture 9"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66667"/>
          <a:stretch>
            <a:fillRect/>
          </a:stretch>
        </p:blipFill>
        <p:spPr bwMode="auto">
          <a:xfrm>
            <a:off x="0" y="2495550"/>
            <a:ext cx="914399" cy="2514600"/>
          </a:xfrm>
          <a:prstGeom prst="rect">
            <a:avLst/>
          </a:prstGeom>
          <a:noFill/>
          <a:ln>
            <a:noFill/>
          </a:ln>
        </p:spPr>
      </p:pic>
      <p:pic>
        <p:nvPicPr>
          <p:cNvPr id="11" name="Picture 10"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66667" b="25758"/>
          <a:stretch>
            <a:fillRect/>
          </a:stretch>
        </p:blipFill>
        <p:spPr bwMode="auto">
          <a:xfrm>
            <a:off x="0" y="4991100"/>
            <a:ext cx="914399" cy="1866900"/>
          </a:xfrm>
          <a:prstGeom prst="rect">
            <a:avLst/>
          </a:prstGeom>
          <a:noFill/>
          <a:ln>
            <a:noFill/>
          </a:ln>
        </p:spPr>
      </p:pic>
      <p:sp>
        <p:nvSpPr>
          <p:cNvPr id="13" name="Rectangle 12"/>
          <p:cNvSpPr/>
          <p:nvPr/>
        </p:nvSpPr>
        <p:spPr>
          <a:xfrm>
            <a:off x="1009650" y="3848100"/>
            <a:ext cx="4572000" cy="3108543"/>
          </a:xfrm>
          <a:prstGeom prst="rect">
            <a:avLst/>
          </a:prstGeom>
        </p:spPr>
        <p:txBody>
          <a:bodyPr>
            <a:spAutoFit/>
          </a:bodyPr>
          <a:lstStyle/>
          <a:p>
            <a:r>
              <a:rPr lang="en-US" sz="2800" b="1" dirty="0" smtClean="0">
                <a:latin typeface="Calibri" pitchFamily="34" charset="0"/>
              </a:rPr>
              <a:t>Why </a:t>
            </a:r>
            <a:r>
              <a:rPr lang="en-US" sz="2800" b="1" dirty="0" err="1" smtClean="0">
                <a:latin typeface="Calibri" pitchFamily="34" charset="0"/>
              </a:rPr>
              <a:t>M.spicata</a:t>
            </a:r>
            <a:r>
              <a:rPr lang="en-US" sz="2800" b="1" dirty="0" smtClean="0">
                <a:latin typeface="Calibri" pitchFamily="34" charset="0"/>
              </a:rPr>
              <a:t>?</a:t>
            </a:r>
          </a:p>
          <a:p>
            <a:pPr>
              <a:buFont typeface="Wingdings" pitchFamily="2" charset="2"/>
              <a:buChar char="ü"/>
            </a:pPr>
            <a:r>
              <a:rPr lang="en-US" sz="2800" dirty="0" smtClean="0">
                <a:latin typeface="Calibri" pitchFamily="34" charset="0"/>
              </a:rPr>
              <a:t>Short life cycle                                                         </a:t>
            </a:r>
          </a:p>
          <a:p>
            <a:pPr>
              <a:buFont typeface="Wingdings" pitchFamily="2" charset="2"/>
              <a:buChar char="ü"/>
            </a:pPr>
            <a:r>
              <a:rPr lang="en-US" sz="2800" dirty="0" smtClean="0">
                <a:latin typeface="Calibri" pitchFamily="34" charset="0"/>
              </a:rPr>
              <a:t>Perennial herb</a:t>
            </a:r>
          </a:p>
          <a:p>
            <a:pPr>
              <a:buFont typeface="Wingdings" pitchFamily="2" charset="2"/>
              <a:buChar char="ü"/>
            </a:pPr>
            <a:r>
              <a:rPr lang="en-US" sz="2800" dirty="0" smtClean="0">
                <a:latin typeface="Calibri" pitchFamily="34" charset="0"/>
              </a:rPr>
              <a:t>Easy availability and </a:t>
            </a:r>
          </a:p>
          <a:p>
            <a:r>
              <a:rPr lang="en-US" sz="2800" dirty="0" smtClean="0">
                <a:latin typeface="Calibri" pitchFamily="34" charset="0"/>
              </a:rPr>
              <a:t>maintenance  </a:t>
            </a:r>
          </a:p>
          <a:p>
            <a:pPr>
              <a:buFont typeface="Wingdings" pitchFamily="2" charset="2"/>
              <a:buChar char="ü"/>
            </a:pPr>
            <a:r>
              <a:rPr lang="en-US" sz="2800" dirty="0" smtClean="0">
                <a:latin typeface="Calibri" pitchFamily="34" charset="0"/>
              </a:rPr>
              <a:t>Having high </a:t>
            </a:r>
            <a:r>
              <a:rPr lang="en-US" sz="2800" dirty="0" err="1" smtClean="0">
                <a:latin typeface="Calibri" pitchFamily="34" charset="0"/>
              </a:rPr>
              <a:t>phenolic</a:t>
            </a:r>
            <a:r>
              <a:rPr lang="en-US" sz="2800" dirty="0" smtClean="0">
                <a:latin typeface="Calibri" pitchFamily="34" charset="0"/>
              </a:rPr>
              <a:t> compound</a:t>
            </a:r>
          </a:p>
        </p:txBody>
      </p:sp>
      <p:pic>
        <p:nvPicPr>
          <p:cNvPr id="14" name="Picture 13"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30000"/>
          <a:stretch>
            <a:fillRect/>
          </a:stretch>
        </p:blipFill>
        <p:spPr bwMode="auto">
          <a:xfrm>
            <a:off x="5257800" y="0"/>
            <a:ext cx="3886200" cy="2133600"/>
          </a:xfrm>
          <a:prstGeom prst="rect">
            <a:avLst/>
          </a:prstGeom>
          <a:noFill/>
          <a:ln>
            <a:noFill/>
          </a:ln>
        </p:spPr>
      </p:pic>
      <p:pic>
        <p:nvPicPr>
          <p:cNvPr id="7" name="Picture 6" descr="C:\Users\javaid\Desktop\images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257800" y="3810000"/>
            <a:ext cx="3886200" cy="3048000"/>
          </a:xfrm>
          <a:prstGeom prst="rect">
            <a:avLst/>
          </a:prstGeom>
          <a:noFill/>
          <a:ln>
            <a:noFill/>
          </a:ln>
        </p:spPr>
      </p:pic>
    </p:spTree>
  </p:cSld>
  <p:clrMapOvr>
    <a:masterClrMapping/>
  </p:clrMapOvr>
  <p:transition spd="slow" advClick="0">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2000"/>
                                        <p:tgtEl>
                                          <p:spTgt spid="3">
                                            <p:txEl>
                                              <p:pRg st="3" end="3"/>
                                            </p:txEl>
                                          </p:spTgt>
                                        </p:tgtEl>
                                      </p:cBhvr>
                                    </p:animEffect>
                                  </p:childTnLst>
                                </p:cTn>
                              </p:par>
                            </p:childTnLst>
                          </p:cTn>
                        </p:par>
                        <p:par>
                          <p:cTn id="23" fill="hold">
                            <p:stCondLst>
                              <p:cond delay="2000"/>
                            </p:stCondLst>
                            <p:childTnLst>
                              <p:par>
                                <p:cTn id="24" presetID="64" presetClass="path" presetSubtype="0" accel="50000" decel="50000" fill="hold" grpId="0" nodeType="afterEffect">
                                  <p:stCondLst>
                                    <p:cond delay="0"/>
                                  </p:stCondLst>
                                  <p:childTnLst>
                                    <p:animMotion origin="layout" path="M 3.33333E-6 0.33334 L 3.33333E-6 -3.33333E-6 " pathEditMode="relative" rAng="0" ptsTypes="AA">
                                      <p:cBhvr>
                                        <p:cTn id="25" dur="2000" fill="hold"/>
                                        <p:tgtEl>
                                          <p:spTgt spid="13"/>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1850</TotalTime>
  <Words>1735</Words>
  <Application>Microsoft Office PowerPoint</Application>
  <PresentationFormat>On-screen Show (4:3)</PresentationFormat>
  <Paragraphs>346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Slide 1</vt:lpstr>
      <vt:lpstr>Slide 2</vt:lpstr>
      <vt:lpstr>An Introduction</vt:lpstr>
      <vt:lpstr>Antioxidant-mechanism and how they destroy radical’s</vt:lpstr>
      <vt:lpstr>Slide 5</vt:lpstr>
      <vt:lpstr>Slide 6</vt:lpstr>
      <vt:lpstr>Objective </vt:lpstr>
      <vt:lpstr>Experimental Design</vt:lpstr>
      <vt:lpstr>Plantation </vt:lpstr>
      <vt:lpstr>Slide 10</vt:lpstr>
      <vt:lpstr>Heavy Metal Treatment</vt:lpstr>
      <vt:lpstr>Slide 12</vt:lpstr>
      <vt:lpstr>Sampling </vt:lpstr>
      <vt:lpstr>    Extraction</vt:lpstr>
      <vt:lpstr>Assaying Method </vt:lpstr>
      <vt:lpstr>Standardization</vt:lpstr>
      <vt:lpstr>Phenolic and flavonoid estimation </vt:lpstr>
      <vt:lpstr>Reducing potential estimation</vt:lpstr>
      <vt:lpstr>Scavenging Capacity</vt:lpstr>
      <vt:lpstr>Calculation</vt:lpstr>
      <vt:lpstr>Calculation for DPPH and superoxide scavenging capacity</vt:lpstr>
      <vt:lpstr>Result and analysis</vt:lpstr>
      <vt:lpstr>Slide 23</vt:lpstr>
      <vt:lpstr>Slide 24</vt:lpstr>
      <vt:lpstr>Slide 25</vt:lpstr>
      <vt:lpstr>Slide 26</vt:lpstr>
      <vt:lpstr>Slide 27</vt:lpstr>
      <vt:lpstr>Graph showing values in mg/g(gram equivalent to ascorbic acid)</vt:lpstr>
      <vt:lpstr>Graph showing change over the control  </vt:lpstr>
      <vt:lpstr>Slide 30</vt:lpstr>
      <vt:lpstr>Slide 31</vt:lpstr>
      <vt:lpstr>Slide 32</vt:lpstr>
      <vt:lpstr>Slide 33</vt:lpstr>
      <vt:lpstr>Slide 34</vt:lpstr>
      <vt:lpstr>Conclusion</vt:lpstr>
      <vt:lpstr>Slide 36</vt:lpstr>
      <vt:lpstr>Thank you !! Very much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owais</dc:creator>
  <cp:lastModifiedBy>ravindra-s</cp:lastModifiedBy>
  <cp:revision>173</cp:revision>
  <dcterms:created xsi:type="dcterms:W3CDTF">2013-05-23T21:41:41Z</dcterms:created>
  <dcterms:modified xsi:type="dcterms:W3CDTF">2014-07-28T19:58:57Z</dcterms:modified>
</cp:coreProperties>
</file>