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8" r:id="rId2"/>
    <p:sldId id="292" r:id="rId3"/>
    <p:sldId id="291" r:id="rId4"/>
    <p:sldId id="293" r:id="rId5"/>
    <p:sldId id="294" r:id="rId6"/>
    <p:sldId id="295" r:id="rId7"/>
    <p:sldId id="297" r:id="rId8"/>
    <p:sldId id="298" r:id="rId9"/>
    <p:sldId id="296" r:id="rId10"/>
    <p:sldId id="299" r:id="rId11"/>
    <p:sldId id="290" r:id="rId12"/>
    <p:sldId id="300" r:id="rId13"/>
    <p:sldId id="301" r:id="rId14"/>
    <p:sldId id="303" r:id="rId15"/>
    <p:sldId id="304" r:id="rId16"/>
    <p:sldId id="305" r:id="rId17"/>
    <p:sldId id="308" r:id="rId18"/>
    <p:sldId id="306" r:id="rId19"/>
    <p:sldId id="307" r:id="rId20"/>
    <p:sldId id="302" r:id="rId21"/>
    <p:sldId id="309" r:id="rId22"/>
    <p:sldId id="310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2" autoAdjust="0"/>
    <p:restoredTop sz="78827" autoAdjust="0"/>
  </p:normalViewPr>
  <p:slideViewPr>
    <p:cSldViewPr snapToGrid="0" snapToObjects="1">
      <p:cViewPr varScale="1">
        <p:scale>
          <a:sx n="74" d="100"/>
          <a:sy n="74" d="100"/>
        </p:scale>
        <p:origin x="16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65623-5C48-F54C-BBC3-3F3EED821EA0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02423-126E-EC4A-BF34-A10AB9F4F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0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This is Tanvir Ahmed. I am a PhD candidate in Griffith University, Australia.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 welcome you all to the presentation titled</a:t>
            </a:r>
            <a:r>
              <a:rPr lang="en-US" baseline="0" dirty="0" smtClean="0"/>
              <a:t> “sexual partners and condom use attitude:  Qualitative findings among injecting drug users in Hai Phong, Vietnam:” which is a part of my PhD research.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00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98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accessed different social networks of IDUs and a</a:t>
            </a:r>
            <a:r>
              <a:rPr lang="en-US" baseline="0" dirty="0" smtClean="0"/>
              <a:t> mixed group of participants participated in the interview</a:t>
            </a:r>
          </a:p>
          <a:p>
            <a:r>
              <a:rPr lang="en-US" baseline="0" dirty="0" smtClean="0"/>
              <a:t>As presented, we had age differences young, adult, older, married and unmarried, status of HIV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91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276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460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895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41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08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939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794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5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During my presentation I will cover these topics. I will start by a</a:t>
            </a:r>
            <a:r>
              <a:rPr lang="en-US" baseline="0" dirty="0" smtClean="0"/>
              <a:t> briefing on my PhD research, then introduction, methods, findings, limitation and 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139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relational diagram showing condom attitude by partner types. The transmission risk associated with unsafe sexual practices among young male, female is clearly visible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764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68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954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57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title of my PhD research is “HIV infection and behavioral risk factors among injecting drug users in Hai Phong, Vietnam” which is a multi phase research project. </a:t>
            </a:r>
          </a:p>
          <a:p>
            <a:r>
              <a:rPr lang="en-US" dirty="0" smtClean="0"/>
              <a:t>Phase1 is quantitative and phase2</a:t>
            </a:r>
            <a:r>
              <a:rPr lang="en-US" baseline="0" dirty="0" smtClean="0"/>
              <a:t> is qualitative</a:t>
            </a:r>
          </a:p>
          <a:p>
            <a:r>
              <a:rPr lang="en-US" baseline="0" dirty="0" smtClean="0"/>
              <a:t>Quantitative part deals with epidemiological aspects and investigates HIV prevalence and different correlates of sharing and condom use</a:t>
            </a:r>
          </a:p>
          <a:p>
            <a:r>
              <a:rPr lang="en-US" baseline="0" dirty="0" smtClean="0"/>
              <a:t>Qualitative part provides detailed understanding of drug injecting and sexual practices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66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90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94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30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70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56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2423-126E-EC4A-BF34-A10AB9F4F6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1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2D-9821-BA46-90A3-9BBEC602E7B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7C7-DF27-D64C-98F8-CA415F08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4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2D-9821-BA46-90A3-9BBEC602E7B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7C7-DF27-D64C-98F8-CA415F08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1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2D-9821-BA46-90A3-9BBEC602E7B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7C7-DF27-D64C-98F8-CA415F08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5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2D-9821-BA46-90A3-9BBEC602E7B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7C7-DF27-D64C-98F8-CA415F08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2D-9821-BA46-90A3-9BBEC602E7B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7C7-DF27-D64C-98F8-CA415F08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2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2D-9821-BA46-90A3-9BBEC602E7B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7C7-DF27-D64C-98F8-CA415F08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9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2D-9821-BA46-90A3-9BBEC602E7B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7C7-DF27-D64C-98F8-CA415F08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4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2D-9821-BA46-90A3-9BBEC602E7B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7C7-DF27-D64C-98F8-CA415F08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2D-9821-BA46-90A3-9BBEC602E7B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7C7-DF27-D64C-98F8-CA415F08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2D-9821-BA46-90A3-9BBEC602E7B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7C7-DF27-D64C-98F8-CA415F08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3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2D-9821-BA46-90A3-9BBEC602E7B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27C7-DF27-D64C-98F8-CA415F08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9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34F2D-9821-BA46-90A3-9BBEC602E7B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827C7-DF27-D64C-98F8-CA415F08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1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 descr="GU 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4" y="16571"/>
            <a:ext cx="1924394" cy="519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0" y="566675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09549" y="928985"/>
            <a:ext cx="86963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Sexual </a:t>
            </a:r>
            <a:r>
              <a:rPr lang="en-US" sz="3200" b="1" dirty="0" smtClean="0">
                <a:solidFill>
                  <a:schemeClr val="tx2"/>
                </a:solidFill>
              </a:rPr>
              <a:t>Partners and Condom Use Attitude</a:t>
            </a:r>
            <a:r>
              <a:rPr lang="en-US" sz="3200" b="1" dirty="0">
                <a:solidFill>
                  <a:schemeClr val="tx2"/>
                </a:solidFill>
              </a:rPr>
              <a:t>:  Qualitative </a:t>
            </a:r>
            <a:r>
              <a:rPr lang="en-US" sz="3200" b="1" dirty="0" smtClean="0">
                <a:solidFill>
                  <a:schemeClr val="tx2"/>
                </a:solidFill>
              </a:rPr>
              <a:t>Findings among </a:t>
            </a:r>
            <a:r>
              <a:rPr lang="en-US" sz="3200" b="1" dirty="0">
                <a:solidFill>
                  <a:schemeClr val="tx2"/>
                </a:solidFill>
              </a:rPr>
              <a:t>Injecting Drug Users in Hai Phong, </a:t>
            </a:r>
            <a:r>
              <a:rPr lang="en-US" sz="3200" b="1" dirty="0" smtClean="0">
                <a:solidFill>
                  <a:schemeClr val="tx2"/>
                </a:solidFill>
              </a:rPr>
              <a:t>Vietnam</a:t>
            </a:r>
            <a:endParaRPr lang="en-AU" sz="3200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548" y="5685414"/>
            <a:ext cx="86963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Tanvir Ahmed, PhD Candidate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Public Health &amp; Health Promotion, School of Medicine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Population &amp; Social Health Research Program, Griffith Health Institute</a:t>
            </a:r>
            <a:endParaRPr lang="en-AU" sz="20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9548" y="3392390"/>
            <a:ext cx="8696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2</a:t>
            </a:r>
            <a:r>
              <a:rPr lang="en-US" sz="2400" b="1" baseline="30000" dirty="0" smtClean="0">
                <a:solidFill>
                  <a:srgbClr val="002060"/>
                </a:solidFill>
              </a:rPr>
              <a:t>nd</a:t>
            </a:r>
            <a:r>
              <a:rPr lang="en-US" sz="2400" b="1" dirty="0" smtClean="0">
                <a:solidFill>
                  <a:srgbClr val="002060"/>
                </a:solidFill>
              </a:rPr>
              <a:t> International Conference on HIV/AIDS, STDs &amp; STIs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Las Vegas, 2014</a:t>
            </a:r>
            <a:endParaRPr lang="en-A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9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Methods (1)</a:t>
            </a:r>
            <a:endParaRPr lang="en-AU" sz="2800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837" y="1104139"/>
            <a:ext cx="86963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Analysis</a:t>
            </a:r>
          </a:p>
          <a:p>
            <a:pPr>
              <a:lnSpc>
                <a:spcPct val="1500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Scripts reviewed to remove any personal identifier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Transcribed from paper to file (verbatim)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Translated (double checking, randomly back translation)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themes, sub-themes identified (topic guide, objectives)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Thematic analysis conducted manually (TA framework used)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AU" sz="2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A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 quotes with recurring sub-themes presented in tables</a:t>
            </a: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Relational diagram drawn by ‘partners types’ with ‘attitudes’</a:t>
            </a:r>
          </a:p>
        </p:txBody>
      </p:sp>
    </p:spTree>
    <p:extLst>
      <p:ext uri="{BB962C8B-B14F-4D97-AF65-F5344CB8AC3E}">
        <p14:creationId xmlns:p14="http://schemas.microsoft.com/office/powerpoint/2010/main" val="14765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0" y="1162049"/>
            <a:ext cx="6504307" cy="55530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0488" y="1218189"/>
            <a:ext cx="26146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Profile of Respondents</a:t>
            </a:r>
          </a:p>
          <a:p>
            <a:pPr>
              <a:lnSpc>
                <a:spcPct val="150000"/>
              </a:lnSpc>
            </a:pPr>
            <a:endParaRPr lang="en-AU" sz="20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 different social networks</a:t>
            </a:r>
          </a:p>
          <a:p>
            <a:pPr>
              <a:lnSpc>
                <a:spcPct val="1500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Mixed groups (young, old, HIV infected, FSWs)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RESULTS</a:t>
            </a:r>
            <a:endParaRPr lang="en-AU" sz="2800" b="1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10150" y="2124075"/>
            <a:ext cx="3581400" cy="552450"/>
          </a:xfrm>
          <a:prstGeom prst="roundRect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5033963" y="4276725"/>
            <a:ext cx="3557588" cy="371475"/>
          </a:xfrm>
          <a:prstGeom prst="roundRect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ounded Rectangle 16"/>
          <p:cNvSpPr/>
          <p:nvPr/>
        </p:nvSpPr>
        <p:spPr>
          <a:xfrm>
            <a:off x="5043488" y="4724400"/>
            <a:ext cx="3557588" cy="371475"/>
          </a:xfrm>
          <a:prstGeom prst="roundRect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ounded Rectangle 4"/>
          <p:cNvSpPr/>
          <p:nvPr/>
        </p:nvSpPr>
        <p:spPr>
          <a:xfrm>
            <a:off x="5014913" y="6286500"/>
            <a:ext cx="3633787" cy="419099"/>
          </a:xfrm>
          <a:prstGeom prst="roundRect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912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Results (1)</a:t>
            </a:r>
            <a:endParaRPr lang="en-AU" sz="28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837" y="1199139"/>
            <a:ext cx="86963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Sexual Behaviour</a:t>
            </a:r>
            <a:endParaRPr lang="en-AU" sz="20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AU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had sexual debut in the early twenties.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experience majority with FSWs or girl friends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Engage in relationship other than wives or regular partners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Having sex with FSWs is common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23837" y="4047114"/>
            <a:ext cx="86963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Contexts of </a:t>
            </a:r>
            <a:r>
              <a:rPr lang="en-AU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Involving Sex with </a:t>
            </a:r>
            <a:r>
              <a:rPr lang="en-AU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FSWs</a:t>
            </a:r>
            <a:endParaRPr lang="en-AU" sz="20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AU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Marital status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Younger or older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 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 celebration (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birthday, cultural program)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Having extra money</a:t>
            </a:r>
          </a:p>
        </p:txBody>
      </p:sp>
    </p:spTree>
    <p:extLst>
      <p:ext uri="{BB962C8B-B14F-4D97-AF65-F5344CB8AC3E}">
        <p14:creationId xmlns:p14="http://schemas.microsoft.com/office/powerpoint/2010/main" val="319369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Results (2)</a:t>
            </a:r>
            <a:endParaRPr lang="en-AU" sz="2800" b="1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359"/>
          <a:stretch/>
        </p:blipFill>
        <p:spPr>
          <a:xfrm>
            <a:off x="395287" y="1221473"/>
            <a:ext cx="8353425" cy="5226952"/>
          </a:xfrm>
          <a:prstGeom prst="rect">
            <a:avLst/>
          </a:prstGeom>
        </p:spPr>
      </p:pic>
      <p:grpSp>
        <p:nvGrpSpPr>
          <p:cNvPr id="18432" name="Group 18431"/>
          <p:cNvGrpSpPr/>
          <p:nvPr/>
        </p:nvGrpSpPr>
        <p:grpSpPr>
          <a:xfrm>
            <a:off x="2924175" y="2676525"/>
            <a:ext cx="5591175" cy="3500546"/>
            <a:chOff x="2924175" y="2667000"/>
            <a:chExt cx="5591175" cy="3500546"/>
          </a:xfrm>
        </p:grpSpPr>
        <p:grpSp>
          <p:nvGrpSpPr>
            <p:cNvPr id="11" name="Group 10"/>
            <p:cNvGrpSpPr/>
            <p:nvPr/>
          </p:nvGrpSpPr>
          <p:grpSpPr>
            <a:xfrm>
              <a:off x="2933700" y="2667000"/>
              <a:ext cx="5334000" cy="242997"/>
              <a:chOff x="2933700" y="2667000"/>
              <a:chExt cx="5334000" cy="242997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933700" y="2667000"/>
                <a:ext cx="5334000" cy="952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2933700" y="2900471"/>
                <a:ext cx="2733675" cy="952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2924175" y="5643671"/>
              <a:ext cx="5591175" cy="523875"/>
              <a:chOff x="2924175" y="5643671"/>
              <a:chExt cx="5591175" cy="523875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6657975" y="5643671"/>
                <a:ext cx="1857375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924175" y="5900846"/>
                <a:ext cx="5334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933700" y="6167546"/>
                <a:ext cx="2733675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2924175" y="3924300"/>
              <a:ext cx="4953000" cy="252522"/>
              <a:chOff x="2924175" y="3924300"/>
              <a:chExt cx="4953000" cy="252522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V="1">
                <a:off x="2924175" y="3924300"/>
                <a:ext cx="4953000" cy="1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924175" y="4176822"/>
                <a:ext cx="222885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69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Results (3)</a:t>
            </a:r>
            <a:endParaRPr lang="en-AU" sz="2800" b="1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3837" y="1199139"/>
            <a:ext cx="869632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Views on Condom Use</a:t>
            </a:r>
            <a:endParaRPr lang="en-AU" sz="20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AU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Young &amp; new injectors 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frequently engaged in sexual behaviours than older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have </a:t>
            </a:r>
            <a:r>
              <a:rPr lang="en-A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interesting views 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not using condoms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3836" y="3618489"/>
            <a:ext cx="8696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Contexts of </a:t>
            </a:r>
            <a:r>
              <a:rPr lang="en-AU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Not-using </a:t>
            </a:r>
            <a:r>
              <a:rPr lang="en-AU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Condoms</a:t>
            </a:r>
            <a:endParaRPr lang="en-AU" sz="20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149654"/>
              </p:ext>
            </p:extLst>
          </p:nvPr>
        </p:nvGraphicFramePr>
        <p:xfrm>
          <a:off x="380999" y="4311631"/>
          <a:ext cx="8401051" cy="1651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4240"/>
                <a:gridCol w="4406811"/>
              </a:tblGrid>
              <a:tr h="390524">
                <a:tc>
                  <a:txBody>
                    <a:bodyPr/>
                    <a:lstStyle/>
                    <a:p>
                      <a:r>
                        <a:rPr lang="en-AU" sz="2000" b="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 considered as important</a:t>
                      </a:r>
                      <a:endParaRPr lang="en-AU" sz="2000" b="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b="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 considered as necessary</a:t>
                      </a:r>
                      <a:endParaRPr lang="en-AU" sz="2000" b="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299">
                <a:tc>
                  <a:txBody>
                    <a:bodyPr/>
                    <a:lstStyle/>
                    <a:p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Negotiate with FSWs</a:t>
                      </a:r>
                      <a:endParaRPr lang="en-AU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Lack of awareness</a:t>
                      </a:r>
                      <a:endParaRPr lang="en-AU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</a:tr>
              <a:tr h="379710">
                <a:tc>
                  <a:txBody>
                    <a:bodyPr/>
                    <a:lstStyle/>
                    <a:p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Clients do not like</a:t>
                      </a:r>
                      <a:endParaRPr lang="en-AU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Exchange drug or extra money</a:t>
                      </a:r>
                      <a:endParaRPr lang="en-AU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3520">
                <a:tc>
                  <a:txBody>
                    <a:bodyPr/>
                    <a:lstStyle/>
                    <a:p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Partner does not want</a:t>
                      </a:r>
                      <a:endParaRPr lang="en-AU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Wrong self-assessment</a:t>
                      </a:r>
                      <a:endParaRPr lang="en-AU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209655"/>
              </p:ext>
            </p:extLst>
          </p:nvPr>
        </p:nvGraphicFramePr>
        <p:xfrm>
          <a:off x="381000" y="4305300"/>
          <a:ext cx="8401050" cy="1666875"/>
        </p:xfrm>
        <a:graphic>
          <a:graphicData uri="http://schemas.openxmlformats.org/drawingml/2006/table">
            <a:tbl>
              <a:tblPr/>
              <a:tblGrid>
                <a:gridCol w="8401050"/>
              </a:tblGrid>
              <a:tr h="166687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b="1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6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Results (4)</a:t>
            </a:r>
            <a:endParaRPr lang="en-AU" sz="2800" b="1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818" b="42458"/>
          <a:stretch/>
        </p:blipFill>
        <p:spPr>
          <a:xfrm>
            <a:off x="238125" y="1152524"/>
            <a:ext cx="8600876" cy="5419726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2962275" y="2105025"/>
            <a:ext cx="5619750" cy="3814766"/>
            <a:chOff x="2962275" y="2105025"/>
            <a:chExt cx="5619750" cy="381476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971800" y="2105025"/>
              <a:ext cx="511492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971800" y="2314575"/>
              <a:ext cx="5610225" cy="952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962275" y="2514599"/>
              <a:ext cx="866775" cy="95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962792" y="3181350"/>
              <a:ext cx="511492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2962275" y="3390898"/>
              <a:ext cx="4791075" cy="95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2962275" y="3590920"/>
              <a:ext cx="866775" cy="95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962792" y="4248150"/>
              <a:ext cx="541920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2962275" y="4443412"/>
              <a:ext cx="5257800" cy="95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962275" y="4662491"/>
              <a:ext cx="459105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971800" y="5700716"/>
              <a:ext cx="550545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962275" y="5919791"/>
              <a:ext cx="479107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38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Results (5)</a:t>
            </a:r>
            <a:endParaRPr lang="en-AU" sz="2800" b="1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57412"/>
          <a:stretch/>
        </p:blipFill>
        <p:spPr>
          <a:xfrm>
            <a:off x="190500" y="1447800"/>
            <a:ext cx="8705849" cy="472440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2924175" y="2190750"/>
            <a:ext cx="5676900" cy="3190875"/>
            <a:chOff x="2924175" y="2190750"/>
            <a:chExt cx="5676900" cy="319087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124450" y="2190750"/>
              <a:ext cx="245745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933700" y="2438400"/>
              <a:ext cx="553402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933700" y="2676525"/>
              <a:ext cx="493395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933700" y="2895600"/>
              <a:ext cx="553402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933700" y="3162300"/>
              <a:ext cx="212407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933700" y="4391025"/>
              <a:ext cx="538162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924175" y="4648200"/>
              <a:ext cx="436245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943225" y="5162550"/>
              <a:ext cx="565785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943225" y="5381625"/>
              <a:ext cx="321945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17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Results (6)</a:t>
            </a:r>
            <a:endParaRPr lang="en-AU" sz="28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3837" y="1199139"/>
            <a:ext cx="869632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Contexts of Condom Use</a:t>
            </a:r>
            <a:endParaRPr lang="en-AU" sz="20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A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A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HIV infected and older IDUs 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mainly engaged in 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safe-sex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contexts include:</a:t>
            </a:r>
          </a:p>
          <a:p>
            <a:pPr>
              <a:lnSpc>
                <a:spcPct val="150000"/>
              </a:lnSpc>
            </a:pPr>
            <a:endParaRPr lang="en-A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Suspicious about STIs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 consciousness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Client negotiation (empowerment of FSWs)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Protection against pregnancy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Scare about HIV infection</a:t>
            </a:r>
          </a:p>
        </p:txBody>
      </p:sp>
    </p:spTree>
    <p:extLst>
      <p:ext uri="{BB962C8B-B14F-4D97-AF65-F5344CB8AC3E}">
        <p14:creationId xmlns:p14="http://schemas.microsoft.com/office/powerpoint/2010/main" val="178441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Results (7)</a:t>
            </a:r>
            <a:endParaRPr lang="en-AU" sz="2800" b="1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41715"/>
          <a:stretch/>
        </p:blipFill>
        <p:spPr>
          <a:xfrm>
            <a:off x="190500" y="1157287"/>
            <a:ext cx="8727525" cy="4767263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981325" y="2238375"/>
            <a:ext cx="5657850" cy="3143250"/>
            <a:chOff x="2981325" y="2238375"/>
            <a:chExt cx="5657850" cy="314325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981325" y="2238375"/>
              <a:ext cx="565785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981325" y="2457450"/>
              <a:ext cx="12954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990850" y="3200400"/>
              <a:ext cx="462915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457950" y="4686300"/>
              <a:ext cx="173355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981325" y="4933950"/>
              <a:ext cx="565785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981325" y="5172075"/>
              <a:ext cx="494347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990850" y="5381625"/>
              <a:ext cx="173355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091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Results (8)</a:t>
            </a:r>
            <a:endParaRPr lang="en-AU" sz="2800" b="1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57642"/>
          <a:stretch/>
        </p:blipFill>
        <p:spPr>
          <a:xfrm>
            <a:off x="299518" y="1371599"/>
            <a:ext cx="8539818" cy="3771901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028950" y="1905000"/>
            <a:ext cx="5591175" cy="2657475"/>
            <a:chOff x="3028950" y="1905000"/>
            <a:chExt cx="5591175" cy="2657475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028950" y="1905000"/>
              <a:ext cx="5591175" cy="952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028950" y="2176401"/>
              <a:ext cx="264795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981450" y="4276725"/>
              <a:ext cx="4562475" cy="952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028950" y="4552950"/>
              <a:ext cx="5105400" cy="952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640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CONTENTS</a:t>
            </a:r>
            <a:endParaRPr lang="en-AU" sz="2800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2912" y="1519005"/>
            <a:ext cx="87582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background</a:t>
            </a:r>
          </a:p>
          <a:p>
            <a:pPr algn="ctr"/>
            <a:endParaRPr lang="en-US" sz="24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AU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</a:t>
            </a:r>
          </a:p>
          <a:p>
            <a:pPr algn="ctr"/>
            <a:endParaRPr lang="en-AU" sz="24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AU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Methods</a:t>
            </a:r>
          </a:p>
          <a:p>
            <a:pPr algn="ctr"/>
            <a:endParaRPr lang="en-AU" sz="24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AU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Findings</a:t>
            </a:r>
          </a:p>
          <a:p>
            <a:pPr algn="ctr"/>
            <a:endParaRPr lang="en-AU" sz="24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AU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Limitations</a:t>
            </a:r>
          </a:p>
          <a:p>
            <a:pPr algn="ctr"/>
            <a:endParaRPr lang="en-AU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AU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19882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Results (9)</a:t>
            </a:r>
            <a:endParaRPr lang="en-AU" sz="28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837" y="1199139"/>
            <a:ext cx="8696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Relational Diagram</a:t>
            </a:r>
            <a:endParaRPr lang="en-AU" sz="20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527002" y="-377190"/>
            <a:ext cx="4105275" cy="847725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3837" y="6104141"/>
            <a:ext cx="8696325" cy="491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Transmission risk by partner types and condom use attitudes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101932" y="1808799"/>
            <a:ext cx="2838203" cy="336463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427675" y="1808799"/>
            <a:ext cx="1465520" cy="3364637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" name="Straight Connector 3"/>
          <p:cNvCxnSpPr/>
          <p:nvPr/>
        </p:nvCxnSpPr>
        <p:spPr>
          <a:xfrm>
            <a:off x="3000776" y="5615189"/>
            <a:ext cx="756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59254" y="5625920"/>
            <a:ext cx="2736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68325" y="5793347"/>
            <a:ext cx="756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52561" y="5791199"/>
            <a:ext cx="320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7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LIMITATIONS</a:t>
            </a:r>
            <a:endParaRPr lang="en-AU" sz="28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3837" y="1199139"/>
            <a:ext cx="869632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Limitation</a:t>
            </a:r>
            <a:endParaRPr lang="en-AU" sz="20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A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representative (participants from a broader research)</a:t>
            </a:r>
          </a:p>
          <a:p>
            <a:pPr>
              <a:lnSpc>
                <a:spcPct val="150000"/>
              </a:lnSpc>
            </a:pPr>
            <a:r>
              <a:rPr lang="en-AU" sz="2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AU" sz="20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However our mixed group includes multiple social network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A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only sexual behaviours and condom use attitudes not presented accessibility to HIV prevention services</a:t>
            </a:r>
          </a:p>
          <a:p>
            <a:pPr lvl="2">
              <a:lnSpc>
                <a:spcPct val="150000"/>
              </a:lnSpc>
            </a:pPr>
            <a:r>
              <a:rPr lang="en-AU" sz="20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Getting free condoms did not appear as protective attitude</a:t>
            </a:r>
            <a:endParaRPr lang="en-AU" sz="20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A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Few participants with con-current multiple partner relationship </a:t>
            </a:r>
            <a:r>
              <a:rPr lang="en-AU" sz="20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However</a:t>
            </a:r>
            <a:r>
              <a:rPr lang="en-AU" sz="2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AU" sz="20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highlighted their previous experiences</a:t>
            </a:r>
          </a:p>
          <a:p>
            <a:pPr>
              <a:lnSpc>
                <a:spcPct val="150000"/>
              </a:lnSpc>
            </a:pPr>
            <a:endParaRPr lang="en-A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RESEARCH IMPLICATION &amp; CONCLUSION</a:t>
            </a:r>
            <a:endParaRPr lang="en-AU" sz="28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3837" y="1284864"/>
            <a:ext cx="869632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A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 of sexual transmission 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exists among IDUs</a:t>
            </a:r>
          </a:p>
          <a:p>
            <a:r>
              <a:rPr lang="en-A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AU" sz="20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Young male and female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A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Protective attitudes 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be encouraged to sustain safe practices </a:t>
            </a:r>
          </a:p>
          <a:p>
            <a:r>
              <a:rPr lang="en-A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AU" sz="20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HIV infected IDUs and older male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A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Non-protective attitudes should be addressed 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convert into safe practice</a:t>
            </a:r>
          </a:p>
          <a:p>
            <a:r>
              <a:rPr lang="en-A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AU" sz="20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Young male and female (unmarried)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Safe-sex education should be strengthened with a focus on </a:t>
            </a:r>
            <a:r>
              <a:rPr lang="en-A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partner relation 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(types of partners)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Knowledge on HIV transmission and prevention should be strengthened  </a:t>
            </a:r>
          </a:p>
        </p:txBody>
      </p:sp>
    </p:spTree>
    <p:extLst>
      <p:ext uri="{BB962C8B-B14F-4D97-AF65-F5344CB8AC3E}">
        <p14:creationId xmlns:p14="http://schemas.microsoft.com/office/powerpoint/2010/main" val="136398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graphicsgrotto.com/clipartpictures/comments/thankyou/images/cacthankyou1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431" y="1520434"/>
            <a:ext cx="5941294" cy="397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79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RESEARCH BACKGROUND</a:t>
            </a:r>
            <a:endParaRPr lang="en-AU" sz="28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837" y="1199139"/>
            <a:ext cx="86963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project</a:t>
            </a:r>
          </a:p>
          <a:p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HIV Infection and Behavioral Risk Factors among 	Injecting Drug Users (IDUs) in Hai Phong, Vietnam </a:t>
            </a:r>
          </a:p>
          <a:p>
            <a:endParaRPr lang="en-A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A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multiphase research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A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Phase 1 (Quantitative) and Phase 2 (Qualitative)</a:t>
            </a:r>
          </a:p>
          <a:p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A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Quantitative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A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HIV </a:t>
            </a:r>
            <a:r>
              <a:rPr lang="en-A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prevalence and Risk Factors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A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Correlates </a:t>
            </a:r>
            <a:r>
              <a:rPr lang="en-A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Sharing Practices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A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Correlates </a:t>
            </a:r>
            <a:r>
              <a:rPr lang="en-A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Condom Use</a:t>
            </a:r>
          </a:p>
          <a:p>
            <a:pPr lvl="1"/>
            <a:endParaRPr lang="en-A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A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Qualitative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A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Drug injecting and HIV Risk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A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A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Sexual Behaviours, Partners and Condom Attitude</a:t>
            </a:r>
          </a:p>
        </p:txBody>
      </p:sp>
    </p:spTree>
    <p:extLst>
      <p:ext uri="{BB962C8B-B14F-4D97-AF65-F5344CB8AC3E}">
        <p14:creationId xmlns:p14="http://schemas.microsoft.com/office/powerpoint/2010/main" val="327583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INTRODUCTION</a:t>
            </a:r>
            <a:endParaRPr lang="en-AU" sz="28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837" y="1199139"/>
            <a:ext cx="86963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HIV epidemic in Vietnam</a:t>
            </a:r>
          </a:p>
          <a:p>
            <a:endParaRPr lang="en-AU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HIV testing started: 1988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HIV case detected (southern): 1990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‘epidemic boom’ among IDUs (southern): 1993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Epidemic well-established among IDUs: 1995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groups affected (e.g. FSWs): 1995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Epidemic shifted (southern to northern region): 2000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Initially older people in southern part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Later younger people in northern part</a:t>
            </a:r>
          </a:p>
        </p:txBody>
      </p:sp>
    </p:spTree>
    <p:extLst>
      <p:ext uri="{BB962C8B-B14F-4D97-AF65-F5344CB8AC3E}">
        <p14:creationId xmlns:p14="http://schemas.microsoft.com/office/powerpoint/2010/main" val="309619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Introduction (1)</a:t>
            </a:r>
            <a:endParaRPr lang="en-AU" sz="28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837" y="1199139"/>
            <a:ext cx="869632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altLang="en-US" sz="2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Features of HIV Epidemic among IDUs </a:t>
            </a:r>
          </a:p>
          <a:p>
            <a:pPr>
              <a:lnSpc>
                <a:spcPct val="150000"/>
              </a:lnSpc>
            </a:pPr>
            <a:endParaRPr lang="en-AU" alt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Majority </a:t>
            </a:r>
            <a:r>
              <a:rPr lang="en-AU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male (sampled 80-90</a:t>
            </a: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%) &amp; unemployed</a:t>
            </a:r>
            <a:r>
              <a:rPr lang="en-AU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Single (60-70%), </a:t>
            </a: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young </a:t>
            </a:r>
            <a:r>
              <a:rPr lang="en-AU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 (20-29 years</a:t>
            </a: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</a:t>
            </a:r>
            <a:endParaRPr lang="en-AU" altLang="en-US" sz="2000" baseline="30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Short </a:t>
            </a:r>
            <a:r>
              <a:rPr lang="en-AU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transition from non-injecting to injecting (8-14 months</a:t>
            </a: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</a:t>
            </a:r>
            <a:endParaRPr lang="en-AU" altLang="en-US" sz="2000" baseline="30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Injecting heroine </a:t>
            </a: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currently</a:t>
            </a:r>
            <a:r>
              <a:rPr lang="en-AU" altLang="en-US" sz="20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AU" altLang="en-US" sz="2000" baseline="30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Injecting in </a:t>
            </a: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‘public places’ (rail lines, street</a:t>
            </a:r>
            <a:r>
              <a:rPr lang="en-AU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park), </a:t>
            </a:r>
            <a:endParaRPr lang="en-AU" altLang="en-US" sz="2000" baseline="30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Involve in ‘social injecting’ </a:t>
            </a: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‘resource pool’ ‘shared drug use’</a:t>
            </a:r>
            <a:endParaRPr lang="en-AU" altLang="en-US" sz="2000" baseline="30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rates of sharing practices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Being </a:t>
            </a:r>
            <a:r>
              <a:rPr lang="en-AU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injected by others (dealer, friend)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Majority </a:t>
            </a:r>
            <a:r>
              <a:rPr lang="en-AU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sexually </a:t>
            </a: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active (last 6 months) with multiple partners</a:t>
            </a:r>
            <a:endParaRPr lang="en-AU" altLang="en-US" sz="2000" baseline="30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8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Introduction (2)</a:t>
            </a:r>
            <a:endParaRPr lang="en-AU" sz="2800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837" y="1204339"/>
            <a:ext cx="869632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HIV epidemic in Hai Phong</a:t>
            </a:r>
          </a:p>
          <a:p>
            <a:endParaRPr lang="en-AU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Location:	East of Hanoi (102 km), close to sea</a:t>
            </a:r>
          </a:p>
          <a:p>
            <a:pPr>
              <a:lnSpc>
                <a:spcPct val="150000"/>
              </a:lnSpc>
            </a:pPr>
            <a:r>
              <a:rPr lang="en-A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Also close to heroine shipment route 								linking heroine producing ‘Golden Triangle’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A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HIV Situation: First HIV case 1994. Reached 1% (1997) to 32.8% (1998); 60-70% till 2005 and dropped to 48% in 2009.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A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Young IDUs, sexual mixing with FSWs and sharing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A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Early diffusion and crossover between IDU &amp; FSW </a:t>
            </a:r>
          </a:p>
        </p:txBody>
      </p:sp>
    </p:spTree>
    <p:extLst>
      <p:ext uri="{BB962C8B-B14F-4D97-AF65-F5344CB8AC3E}">
        <p14:creationId xmlns:p14="http://schemas.microsoft.com/office/powerpoint/2010/main" val="265495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SIGNIFICANCE, AIMS &amp; OBJECTIVES</a:t>
            </a:r>
            <a:endParaRPr lang="en-AU" sz="28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837" y="1341639"/>
            <a:ext cx="869632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Significance</a:t>
            </a:r>
          </a:p>
          <a:p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Lack of a qualitative understanding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recent sexual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transmission risk among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IDUs. Because </a:t>
            </a: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 research mainly quantitative,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Younger IDUs, PLHIV or young People,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on ART, risk behavior, MMT program,</a:t>
            </a:r>
          </a:p>
        </p:txBody>
      </p:sp>
    </p:spTree>
    <p:extLst>
      <p:ext uri="{BB962C8B-B14F-4D97-AF65-F5344CB8AC3E}">
        <p14:creationId xmlns:p14="http://schemas.microsoft.com/office/powerpoint/2010/main" val="208880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Significance, Aims &amp; Objectives (1)</a:t>
            </a:r>
            <a:endParaRPr lang="en-AU" sz="28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837" y="1199139"/>
            <a:ext cx="86963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Aim</a:t>
            </a:r>
          </a:p>
          <a:p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highlight the 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drug injecting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sexual behaviors 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having transmission risk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allow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improved understanding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potential factors that contribute to the high level of HIV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prevalence.</a:t>
            </a:r>
          </a:p>
          <a:p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</a:t>
            </a: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focus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the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experiences and views of IDUs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relating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safe-sex practices,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identify 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protective and non-protective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condom use attitude with different partners</a:t>
            </a:r>
          </a:p>
        </p:txBody>
      </p:sp>
    </p:spTree>
    <p:extLst>
      <p:ext uri="{BB962C8B-B14F-4D97-AF65-F5344CB8AC3E}">
        <p14:creationId xmlns:p14="http://schemas.microsoft.com/office/powerpoint/2010/main" val="24050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300"/>
            <a:ext cx="9144000" cy="39522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METHODS</a:t>
            </a:r>
            <a:endParaRPr lang="en-AU" sz="28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837" y="1199139"/>
            <a:ext cx="869632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Design, Recruitment &amp; Data Collection</a:t>
            </a:r>
          </a:p>
          <a:p>
            <a:pPr>
              <a:lnSpc>
                <a:spcPct val="1500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Qualitative (follow-up interviews) research design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Fifteen IDUs (13 male &amp; 2 female) participated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Semi-structured (face-to-face) interview conducted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Purposively selected by snowballing technique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Convenient location used for </a:t>
            </a: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interviews/discussion</a:t>
            </a:r>
            <a:endParaRPr lang="en-A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 interview took 45 minutes (approximately)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interviewers conducted the interviews (Vietnamese)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supervisor engaged in supervising &amp; recruiting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Topic guide with necessary probes and points used</a:t>
            </a:r>
          </a:p>
        </p:txBody>
      </p:sp>
    </p:spTree>
    <p:extLst>
      <p:ext uri="{BB962C8B-B14F-4D97-AF65-F5344CB8AC3E}">
        <p14:creationId xmlns:p14="http://schemas.microsoft.com/office/powerpoint/2010/main" val="1979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8410</TotalTime>
  <Words>971</Words>
  <Application>Microsoft Office PowerPoint</Application>
  <PresentationFormat>On-screen Show (4:3)</PresentationFormat>
  <Paragraphs>224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Courier New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MJ Park</dc:creator>
  <cp:lastModifiedBy>Tanvir Ahmed</cp:lastModifiedBy>
  <cp:revision>158</cp:revision>
  <dcterms:created xsi:type="dcterms:W3CDTF">2013-09-24T09:08:10Z</dcterms:created>
  <dcterms:modified xsi:type="dcterms:W3CDTF">2014-10-25T20:03:22Z</dcterms:modified>
</cp:coreProperties>
</file>