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319" r:id="rId3"/>
    <p:sldId id="341" r:id="rId4"/>
    <p:sldId id="367" r:id="rId5"/>
    <p:sldId id="259" r:id="rId6"/>
    <p:sldId id="269" r:id="rId7"/>
    <p:sldId id="350" r:id="rId8"/>
    <p:sldId id="342" r:id="rId9"/>
    <p:sldId id="368" r:id="rId10"/>
    <p:sldId id="369" r:id="rId11"/>
    <p:sldId id="285" r:id="rId12"/>
    <p:sldId id="335" r:id="rId13"/>
    <p:sldId id="346" r:id="rId14"/>
    <p:sldId id="372" r:id="rId15"/>
    <p:sldId id="352" r:id="rId16"/>
    <p:sldId id="384" r:id="rId17"/>
    <p:sldId id="385" r:id="rId18"/>
    <p:sldId id="354" r:id="rId19"/>
    <p:sldId id="375" r:id="rId20"/>
    <p:sldId id="376" r:id="rId21"/>
    <p:sldId id="380" r:id="rId22"/>
    <p:sldId id="377" r:id="rId23"/>
    <p:sldId id="378" r:id="rId24"/>
    <p:sldId id="379" r:id="rId25"/>
    <p:sldId id="348" r:id="rId26"/>
    <p:sldId id="329" r:id="rId27"/>
    <p:sldId id="381" r:id="rId28"/>
    <p:sldId id="382" r:id="rId29"/>
    <p:sldId id="383" r:id="rId30"/>
    <p:sldId id="331" r:id="rId31"/>
    <p:sldId id="371" r:id="rId32"/>
    <p:sldId id="340" r:id="rId33"/>
    <p:sldId id="29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333CC"/>
    <a:srgbClr val="FF6600"/>
    <a:srgbClr val="0000CC"/>
    <a:srgbClr val="4F81BD"/>
    <a:srgbClr val="0000FF"/>
    <a:srgbClr val="FCE9D0"/>
    <a:srgbClr val="FBE2C1"/>
    <a:srgbClr val="FEF8F0"/>
    <a:srgbClr val="FBCD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4" autoAdjust="0"/>
    <p:restoredTop sz="95400" autoAdjust="0"/>
  </p:normalViewPr>
  <p:slideViewPr>
    <p:cSldViewPr>
      <p:cViewPr varScale="1">
        <p:scale>
          <a:sx n="89" d="100"/>
          <a:sy n="89" d="100"/>
        </p:scale>
        <p:origin x="1291" y="77"/>
      </p:cViewPr>
      <p:guideLst>
        <p:guide orient="horz" pos="2160"/>
        <p:guide pos="2880"/>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18877E-2B0C-41C5-BBE1-B2E11885E030}" type="datetimeFigureOut">
              <a:rPr lang="en-US" smtClean="0"/>
              <a:t>11/30/2014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27CB53-2AD5-4875-9E89-D8C7CD26850C}" type="slidenum">
              <a:rPr lang="en-US" smtClean="0"/>
              <a:t>‹#›</a:t>
            </a:fld>
            <a:endParaRPr lang="en-US"/>
          </a:p>
        </p:txBody>
      </p:sp>
    </p:spTree>
    <p:extLst>
      <p:ext uri="{BB962C8B-B14F-4D97-AF65-F5344CB8AC3E}">
        <p14:creationId xmlns:p14="http://schemas.microsoft.com/office/powerpoint/2010/main" val="2750221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a:t>
            </a:r>
            <a:r>
              <a:rPr lang="en-US" baseline="0" dirty="0" smtClean="0"/>
              <a:t> the core, what I am interested in is control of the catalytic process to get at the principles behind ongoing, fast, and efficient reactivity.  In order to do that we truly need to understand the complexity of the dynamics at interfaces that couple the catalyst, the reactant, and </a:t>
            </a:r>
            <a:r>
              <a:rPr lang="en-US" baseline="0" dirty="0" err="1" smtClean="0"/>
              <a:t>photoinitiated</a:t>
            </a:r>
            <a:r>
              <a:rPr lang="en-US" baseline="0" dirty="0" smtClean="0"/>
              <a:t> or at essence charge </a:t>
            </a:r>
            <a:r>
              <a:rPr lang="en-US" baseline="0" dirty="0" err="1" smtClean="0"/>
              <a:t>initated</a:t>
            </a:r>
            <a:r>
              <a:rPr lang="en-US" baseline="0" dirty="0" smtClean="0"/>
              <a:t> processes. </a:t>
            </a:r>
          </a:p>
          <a:p>
            <a:endParaRPr lang="en-US" baseline="0" dirty="0" smtClean="0"/>
          </a:p>
          <a:p>
            <a:r>
              <a:rPr lang="en-US" baseline="0" dirty="0" smtClean="0"/>
              <a:t>My approach is two fold:</a:t>
            </a:r>
          </a:p>
          <a:p>
            <a:endParaRPr lang="en-US" baseline="0" dirty="0" smtClean="0"/>
          </a:p>
          <a:p>
            <a:pPr marL="228600" indent="-228600">
              <a:buAutoNum type="arabicParenBoth"/>
            </a:pPr>
            <a:r>
              <a:rPr lang="en-US" baseline="0" dirty="0" smtClean="0"/>
              <a:t>Control how charge initiates that process in the lab now, to get at the dynamics from the initial time points</a:t>
            </a:r>
          </a:p>
          <a:p>
            <a:pPr marL="228600" indent="-228600">
              <a:buAutoNum type="arabicParenBoth"/>
            </a:pPr>
            <a:r>
              <a:rPr lang="en-US" baseline="0" dirty="0" smtClean="0"/>
              <a:t>Use multi-color ultrafast spectroscopies that can get at the complexity of the different actors at the interface where heterogeneous catalysis takes place</a:t>
            </a:r>
          </a:p>
          <a:p>
            <a:endParaRPr lang="en-US" baseline="0" dirty="0" smtClean="0"/>
          </a:p>
        </p:txBody>
      </p:sp>
      <p:sp>
        <p:nvSpPr>
          <p:cNvPr id="4" name="Slide Number Placeholder 3"/>
          <p:cNvSpPr>
            <a:spLocks noGrp="1"/>
          </p:cNvSpPr>
          <p:nvPr>
            <p:ph type="sldNum" sz="quarter" idx="10"/>
          </p:nvPr>
        </p:nvSpPr>
        <p:spPr/>
        <p:txBody>
          <a:bodyPr/>
          <a:lstStyle/>
          <a:p>
            <a:fld id="{F027CB53-2AD5-4875-9E89-D8C7CD26850C}" type="slidenum">
              <a:rPr lang="en-US" smtClean="0"/>
              <a:t>2</a:t>
            </a:fld>
            <a:endParaRPr lang="en-US"/>
          </a:p>
        </p:txBody>
      </p:sp>
    </p:spTree>
    <p:extLst>
      <p:ext uri="{BB962C8B-B14F-4D97-AF65-F5344CB8AC3E}">
        <p14:creationId xmlns:p14="http://schemas.microsoft.com/office/powerpoint/2010/main" val="699960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look at when we actually have a steady state</a:t>
            </a:r>
            <a:r>
              <a:rPr lang="en-US" baseline="0" dirty="0" smtClean="0"/>
              <a:t> current in the 0.1% doped sample.  </a:t>
            </a:r>
            <a:r>
              <a:rPr lang="en-US" dirty="0" smtClean="0"/>
              <a:t>Here we have the current or</a:t>
            </a:r>
            <a:r>
              <a:rPr lang="en-US" baseline="0" dirty="0" smtClean="0"/>
              <a:t> </a:t>
            </a:r>
            <a:r>
              <a:rPr lang="en-US" baseline="0" dirty="0" err="1" smtClean="0"/>
              <a:t>q.e</a:t>
            </a:r>
            <a:r>
              <a:rPr lang="en-US" baseline="0" dirty="0" smtClean="0"/>
              <a:t>. vs. voltage under laser excitation.</a:t>
            </a:r>
          </a:p>
          <a:p>
            <a:endParaRPr lang="en-US" baseline="0" dirty="0" smtClean="0"/>
          </a:p>
          <a:p>
            <a:r>
              <a:rPr lang="en-US" baseline="0" dirty="0" smtClean="0"/>
              <a:t>The data corresponding to these voltage points is shown here… Change in reflectance over time.  At 0.9V, we are like open circuit conditions (no steady state current).  As the voltage increases to what would be more oxidizing potentials, the kinetics changes drastically.  </a:t>
            </a:r>
          </a:p>
          <a:p>
            <a:endParaRPr lang="en-US" baseline="0" dirty="0" smtClean="0"/>
          </a:p>
          <a:p>
            <a:r>
              <a:rPr lang="en-US" baseline="0" dirty="0" smtClean="0"/>
              <a:t>For these voltages, the current and </a:t>
            </a:r>
            <a:r>
              <a:rPr lang="en-US" baseline="0" dirty="0" err="1" smtClean="0"/>
              <a:t>q.e</a:t>
            </a:r>
            <a:r>
              <a:rPr lang="en-US" baseline="0" dirty="0" smtClean="0"/>
              <a:t>. isn’t changing… which is another indication that we are truly very sensitive to the interfacial charge transfer rate.  Kinetics that are underneath this steady state current, very affected by the free energy of the reaction…</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027CB53-2AD5-4875-9E89-D8C7CD26850C}" type="slidenum">
              <a:rPr lang="en-US" smtClean="0"/>
              <a:t>11</a:t>
            </a:fld>
            <a:endParaRPr lang="en-US"/>
          </a:p>
        </p:txBody>
      </p:sp>
    </p:spTree>
    <p:extLst>
      <p:ext uri="{BB962C8B-B14F-4D97-AF65-F5344CB8AC3E}">
        <p14:creationId xmlns:p14="http://schemas.microsoft.com/office/powerpoint/2010/main" val="4099010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Transition: Now the question is why is this interfacial charge transfer rate affected by the voltage that we put on the back of the electrochemical cell.  For that we have to think about how this voltage is distributed at the interface.  </a:t>
            </a:r>
          </a:p>
          <a:p>
            <a:endParaRPr lang="en-US" dirty="0"/>
          </a:p>
        </p:txBody>
      </p:sp>
      <p:sp>
        <p:nvSpPr>
          <p:cNvPr id="4" name="Slide Number Placeholder 3"/>
          <p:cNvSpPr>
            <a:spLocks noGrp="1"/>
          </p:cNvSpPr>
          <p:nvPr>
            <p:ph type="sldNum" sz="quarter" idx="10"/>
          </p:nvPr>
        </p:nvSpPr>
        <p:spPr/>
        <p:txBody>
          <a:bodyPr/>
          <a:lstStyle/>
          <a:p>
            <a:fld id="{F027CB53-2AD5-4875-9E89-D8C7CD26850C}" type="slidenum">
              <a:rPr lang="en-US" smtClean="0"/>
              <a:t>12</a:t>
            </a:fld>
            <a:endParaRPr lang="en-US"/>
          </a:p>
        </p:txBody>
      </p:sp>
    </p:spTree>
    <p:extLst>
      <p:ext uri="{BB962C8B-B14F-4D97-AF65-F5344CB8AC3E}">
        <p14:creationId xmlns:p14="http://schemas.microsoft.com/office/powerpoint/2010/main" val="2185059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Voltage due to the </a:t>
            </a:r>
            <a:r>
              <a:rPr lang="en-US" dirty="0" err="1" smtClean="0"/>
              <a:t>Schottky</a:t>
            </a:r>
            <a:r>
              <a:rPr lang="en-US" dirty="0" smtClean="0"/>
              <a:t> barrier, </a:t>
            </a:r>
            <a:r>
              <a:rPr lang="en-US" dirty="0" err="1" smtClean="0"/>
              <a:t>flat</a:t>
            </a:r>
            <a:r>
              <a:rPr lang="en-US" baseline="0" dirty="0" err="1" smtClean="0"/>
              <a:t>band</a:t>
            </a:r>
            <a:r>
              <a:rPr lang="en-US" baseline="0" dirty="0" smtClean="0"/>
              <a:t> voltage at equilibrium and any applied voltage drops across the depletion width in the semiconductor and the Helmholtz layer</a:t>
            </a:r>
          </a:p>
          <a:p>
            <a:endParaRPr lang="en-US" baseline="0" dirty="0" smtClean="0"/>
          </a:p>
          <a:p>
            <a:r>
              <a:rPr lang="en-US" baseline="0" dirty="0" smtClean="0"/>
              <a:t>The distribution will depend on the magnitude of the capacitance of the depletion width and the </a:t>
            </a:r>
            <a:r>
              <a:rPr lang="en-US" baseline="0" dirty="0" err="1" smtClean="0"/>
              <a:t>Helmoltz</a:t>
            </a:r>
            <a:r>
              <a:rPr lang="en-US" baseline="0" dirty="0" smtClean="0"/>
              <a:t> layer.  Drop across the Helmholtz potential determines the surface hole potential/VB edge position… Any applied voltage can drop across the Helmholtz layer, depending on the distribution.  This changes the potential of the valence band edge, or the surface holes… the over-potential of the reaction. </a:t>
            </a:r>
          </a:p>
          <a:p>
            <a:endParaRPr lang="en-US" baseline="0" dirty="0" smtClean="0"/>
          </a:p>
          <a:p>
            <a:r>
              <a:rPr lang="en-US" baseline="0" dirty="0" smtClean="0"/>
              <a:t>Two regimes:  when the VB edge is largely pinned, or doesn’t change with applied potential, and when it moves.  </a:t>
            </a:r>
          </a:p>
          <a:p>
            <a:endParaRPr lang="en-US" baseline="0" dirty="0" smtClean="0"/>
          </a:p>
          <a:p>
            <a:r>
              <a:rPr lang="en-US" sz="1200" baseline="0" dirty="0" smtClean="0"/>
              <a:t>We can figure out how the VB edge moves by measuring the distribution at equilibrium (no applied voltage) in the dark, and with light, and then use that as input to a calculation with an applied potential.  </a:t>
            </a:r>
            <a:endParaRPr lang="en-US" sz="1143" baseline="0" dirty="0" smtClean="0"/>
          </a:p>
        </p:txBody>
      </p:sp>
      <p:sp>
        <p:nvSpPr>
          <p:cNvPr id="4" name="Slide Number Placeholder 3"/>
          <p:cNvSpPr>
            <a:spLocks noGrp="1"/>
          </p:cNvSpPr>
          <p:nvPr>
            <p:ph type="sldNum" sz="quarter" idx="10"/>
          </p:nvPr>
        </p:nvSpPr>
        <p:spPr/>
        <p:txBody>
          <a:bodyPr/>
          <a:lstStyle/>
          <a:p>
            <a:fld id="{F027CB53-2AD5-4875-9E89-D8C7CD26850C}" type="slidenum">
              <a:rPr lang="en-US" smtClean="0"/>
              <a:t>13</a:t>
            </a:fld>
            <a:endParaRPr lang="en-US"/>
          </a:p>
        </p:txBody>
      </p:sp>
    </p:spTree>
    <p:extLst>
      <p:ext uri="{BB962C8B-B14F-4D97-AF65-F5344CB8AC3E}">
        <p14:creationId xmlns:p14="http://schemas.microsoft.com/office/powerpoint/2010/main" val="865505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Can</a:t>
            </a:r>
            <a:r>
              <a:rPr lang="en-US" baseline="0" dirty="0" smtClean="0"/>
              <a:t> calculate voltage distribution from two equations… (1) how the </a:t>
            </a:r>
            <a:r>
              <a:rPr lang="en-US" baseline="0" dirty="0" err="1" smtClean="0"/>
              <a:t>flatband</a:t>
            </a:r>
            <a:r>
              <a:rPr lang="en-US" baseline="0" dirty="0" smtClean="0"/>
              <a:t> voltage and applied voltage is a sum of the voltage across the semiconductor and the Helmholtz layer</a:t>
            </a:r>
          </a:p>
          <a:p>
            <a:r>
              <a:rPr lang="en-US" baseline="0" dirty="0" smtClean="0"/>
              <a:t>(2) Voltage across Helmholtz layer is due to balancing the positive charge in the semiconductor with negative ions.  The dopant charge in the semiconductor (</a:t>
            </a:r>
            <a:r>
              <a:rPr lang="en-US" baseline="0" dirty="0" err="1" smtClean="0"/>
              <a:t>Usc</a:t>
            </a:r>
            <a:r>
              <a:rPr lang="en-US" baseline="0" dirty="0" smtClean="0"/>
              <a:t>) and the </a:t>
            </a:r>
            <a:r>
              <a:rPr lang="en-US" baseline="0" dirty="0" err="1" smtClean="0"/>
              <a:t>photoinduced</a:t>
            </a:r>
            <a:r>
              <a:rPr lang="en-US" baseline="0" dirty="0" smtClean="0"/>
              <a:t> charge (laser </a:t>
            </a:r>
            <a:r>
              <a:rPr lang="en-US" baseline="0" dirty="0" err="1" smtClean="0"/>
              <a:t>fluence</a:t>
            </a:r>
            <a:r>
              <a:rPr lang="en-US" baseline="0" dirty="0" smtClean="0"/>
              <a:t>).  If the Helmholtz capacitance is known, these two equations wholly determines the voltage distribution and the Helmholtz voltage.</a:t>
            </a:r>
          </a:p>
          <a:p>
            <a:endParaRPr lang="en-US" baseline="0" dirty="0" smtClean="0"/>
          </a:p>
          <a:p>
            <a:r>
              <a:rPr lang="en-US" baseline="0" dirty="0" smtClean="0"/>
              <a:t>This capacitance is determined by making sure that the voltage on the Helmholtz layer is what we determined from the dark, equilibrium measurements (no applied voltage)</a:t>
            </a:r>
          </a:p>
          <a:p>
            <a:endParaRPr lang="en-US" baseline="0" dirty="0" smtClean="0"/>
          </a:p>
          <a:p>
            <a:r>
              <a:rPr lang="en-US" baseline="0" dirty="0" smtClean="0"/>
              <a:t>These are the results… UH increases with more anodic voltages, with a higher slope with illumination than in the dark (</a:t>
            </a:r>
            <a:r>
              <a:rPr lang="en-US" baseline="0" dirty="0" err="1" smtClean="0"/>
              <a:t>qphoto</a:t>
            </a:r>
            <a:r>
              <a:rPr lang="en-US" baseline="0" dirty="0" smtClean="0"/>
              <a:t> =0).</a:t>
            </a:r>
          </a:p>
          <a:p>
            <a:endParaRPr lang="en-US" baseline="0" dirty="0" smtClean="0"/>
          </a:p>
          <a:p>
            <a:r>
              <a:rPr lang="en-US" baseline="0" dirty="0" smtClean="0"/>
              <a:t>This increase in UH means that the valence band edge moves down with voltage… So here it is at equilibrium, and here at an applied voltage.  Knowing the VB edge absolute potential at equilibrium from electron affinity, can recast what this means in terms of over-potential for water oxidation… covering this range with motion of the VB edge.  </a:t>
            </a:r>
          </a:p>
          <a:p>
            <a:endParaRPr lang="en-US" dirty="0"/>
          </a:p>
        </p:txBody>
      </p:sp>
      <p:sp>
        <p:nvSpPr>
          <p:cNvPr id="4" name="Slide Number Placeholder 3"/>
          <p:cNvSpPr>
            <a:spLocks noGrp="1"/>
          </p:cNvSpPr>
          <p:nvPr>
            <p:ph type="sldNum" sz="quarter" idx="10"/>
          </p:nvPr>
        </p:nvSpPr>
        <p:spPr/>
        <p:txBody>
          <a:bodyPr/>
          <a:lstStyle/>
          <a:p>
            <a:fld id="{F027CB53-2AD5-4875-9E89-D8C7CD26850C}" type="slidenum">
              <a:rPr lang="en-US" smtClean="0"/>
              <a:t>14</a:t>
            </a:fld>
            <a:endParaRPr lang="en-US"/>
          </a:p>
        </p:txBody>
      </p:sp>
    </p:spTree>
    <p:extLst>
      <p:ext uri="{BB962C8B-B14F-4D97-AF65-F5344CB8AC3E}">
        <p14:creationId xmlns:p14="http://schemas.microsoft.com/office/powerpoint/2010/main" val="2352703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Plot rate constant versus</a:t>
            </a:r>
            <a:r>
              <a:rPr lang="en-US" baseline="0" dirty="0" smtClean="0"/>
              <a:t> the Helmholtz voltage directly tied to the VB edge or surface hole potential rather than the applied voltage. How changing the free energy of the reaction through the surface potential changes the kinetics… </a:t>
            </a:r>
          </a:p>
          <a:p>
            <a:endParaRPr lang="en-US" baseline="0" dirty="0" smtClean="0"/>
          </a:p>
          <a:p>
            <a:r>
              <a:rPr lang="en-US" baseline="0" dirty="0" smtClean="0"/>
              <a:t>Now we can determine a slope, akin to a </a:t>
            </a:r>
            <a:r>
              <a:rPr lang="en-US" baseline="0" dirty="0" err="1" smtClean="0"/>
              <a:t>Tafel</a:t>
            </a:r>
            <a:r>
              <a:rPr lang="en-US" baseline="0" dirty="0" smtClean="0"/>
              <a:t> slope, for this initial step of the reaction. Basically, the slope gives us the coefficient alpha, that describes how much of the applied potential goes to reduce the activation barrier for the reaction…. </a:t>
            </a:r>
          </a:p>
          <a:p>
            <a:endParaRPr lang="en-US" baseline="0" dirty="0" smtClean="0"/>
          </a:p>
          <a:p>
            <a:r>
              <a:rPr lang="en-US" baseline="0" dirty="0" smtClean="0"/>
              <a:t>Here, the reaction being hole transfer to a hydroxyl group to create an activated OH* species.  </a:t>
            </a:r>
          </a:p>
          <a:p>
            <a:endParaRPr lang="en-US" baseline="0" dirty="0" smtClean="0"/>
          </a:p>
          <a:p>
            <a:r>
              <a:rPr lang="en-US" baseline="0" dirty="0" smtClean="0"/>
              <a:t>The free energy diagrams look like this… so this is the hole in the VB edge, we move it down with the change in the Helmholtz voltage, and that reduces the activation barrier.  Only by 20%...quantifies the difficulty… </a:t>
            </a:r>
          </a:p>
          <a:p>
            <a:endParaRPr lang="en-US" baseline="0" dirty="0" smtClean="0"/>
          </a:p>
          <a:p>
            <a:r>
              <a:rPr lang="en-US" baseline="0" dirty="0" smtClean="0"/>
              <a:t>UH is understood here to be the </a:t>
            </a:r>
            <a:r>
              <a:rPr lang="en-US" baseline="0" dirty="0" err="1" smtClean="0"/>
              <a:t>overpotential</a:t>
            </a:r>
            <a:r>
              <a:rPr lang="en-US" baseline="0" dirty="0" smtClean="0"/>
              <a:t> for this reaction.  However determining alpha is independent of this interpretation… could be graphed as a function of over-potential for the water oxidation reaction, or as surface hole potential, independent of translating x-axis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027CB53-2AD5-4875-9E89-D8C7CD26850C}" type="slidenum">
              <a:rPr lang="en-US" smtClean="0"/>
              <a:t>15</a:t>
            </a:fld>
            <a:endParaRPr lang="en-US"/>
          </a:p>
        </p:txBody>
      </p:sp>
    </p:spTree>
    <p:extLst>
      <p:ext uri="{BB962C8B-B14F-4D97-AF65-F5344CB8AC3E}">
        <p14:creationId xmlns:p14="http://schemas.microsoft.com/office/powerpoint/2010/main" val="3718612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Two pumps create an interference pattern on the surface, that creates a grating…. </a:t>
            </a:r>
          </a:p>
          <a:p>
            <a:endParaRPr lang="en-US" baseline="0" dirty="0" smtClean="0"/>
          </a:p>
          <a:p>
            <a:r>
              <a:rPr lang="en-US" baseline="0" dirty="0" smtClean="0"/>
              <a:t>Diffract off of this grating to get </a:t>
            </a:r>
            <a:r>
              <a:rPr lang="en-US" baseline="0" dirty="0" err="1" smtClean="0"/>
              <a:t>spatal</a:t>
            </a:r>
            <a:r>
              <a:rPr lang="en-US" baseline="0" dirty="0" smtClean="0"/>
              <a:t> (diffusion/drift as well as surface/bulk recombination.  Important in terms of the spatial diffusion/drift is how fast charges get into the catalyst </a:t>
            </a:r>
            <a:r>
              <a:rPr lang="en-US" baseline="0" dirty="0" err="1" smtClean="0"/>
              <a:t>overlayer</a:t>
            </a:r>
            <a:r>
              <a:rPr lang="en-US" baseline="0" dirty="0" smtClean="0"/>
              <a:t>, and how they diffusion along the surface before charge transfer.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is the Co3O4/</a:t>
            </a:r>
            <a:r>
              <a:rPr lang="en-US" baseline="0" dirty="0" err="1" smtClean="0"/>
              <a:t>GaAs</a:t>
            </a:r>
            <a:r>
              <a:rPr lang="en-US" baseline="0" dirty="0" smtClean="0"/>
              <a:t> junction… with </a:t>
            </a:r>
            <a:r>
              <a:rPr lang="en-US" baseline="0" dirty="0" err="1" smtClean="0"/>
              <a:t>deconvolved</a:t>
            </a:r>
            <a:r>
              <a:rPr lang="en-US" baseline="0" dirty="0" smtClean="0"/>
              <a:t> traces… Blue is a close up of what we just saw, a pure recombination signal and the black is the transient grating signal.  The difference at early times may allow us to figure out when holes actually enter the catalyst…. Origin of this 10ps rise time.  And some of the differences at later times may be related to surface diffusion.  </a:t>
            </a:r>
          </a:p>
          <a:p>
            <a:endParaRPr lang="en-US" baseline="0" dirty="0" smtClean="0"/>
          </a:p>
          <a:p>
            <a:r>
              <a:rPr lang="en-US" baseline="0" dirty="0" smtClean="0"/>
              <a:t>Next step is to do this in an in-situ cell an understand how the kinetics of  charges entering the catalyst, diffusing along the surface, and interfacial charge transfer are affected by the Helmholtz double layer and the chemical reaction….  In particular we can study this as we increase the number of injected charges, and the current/product produced.  </a:t>
            </a:r>
          </a:p>
          <a:p>
            <a:endParaRPr lang="en-US" baseline="0" dirty="0" smtClean="0"/>
          </a:p>
          <a:p>
            <a:r>
              <a:rPr lang="en-US" baseline="0" dirty="0" smtClean="0"/>
              <a:t>EXTRA: </a:t>
            </a:r>
          </a:p>
          <a:p>
            <a:r>
              <a:rPr lang="en-US" baseline="0" dirty="0" smtClean="0"/>
              <a:t>Implemented in heterodyne detection… basically means we get the phase and magnitude of the electric field which allows us to de-convolve the normal pump probe recombination from the kinetics related to the grating motion.  </a:t>
            </a:r>
          </a:p>
          <a:p>
            <a:endParaRPr lang="en-US" baseline="0" dirty="0" smtClean="0"/>
          </a:p>
        </p:txBody>
      </p:sp>
      <p:sp>
        <p:nvSpPr>
          <p:cNvPr id="4" name="Slide Number Placeholder 3"/>
          <p:cNvSpPr>
            <a:spLocks noGrp="1"/>
          </p:cNvSpPr>
          <p:nvPr>
            <p:ph type="sldNum" sz="quarter" idx="10"/>
          </p:nvPr>
        </p:nvSpPr>
        <p:spPr/>
        <p:txBody>
          <a:bodyPr/>
          <a:lstStyle/>
          <a:p>
            <a:fld id="{F027CB53-2AD5-4875-9E89-D8C7CD26850C}" type="slidenum">
              <a:rPr lang="en-US" smtClean="0"/>
              <a:t>20</a:t>
            </a:fld>
            <a:endParaRPr lang="en-US"/>
          </a:p>
        </p:txBody>
      </p:sp>
    </p:spTree>
    <p:extLst>
      <p:ext uri="{BB962C8B-B14F-4D97-AF65-F5344CB8AC3E}">
        <p14:creationId xmlns:p14="http://schemas.microsoft.com/office/powerpoint/2010/main" val="745368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7CB53-2AD5-4875-9E89-D8C7CD26850C}" type="slidenum">
              <a:rPr lang="en-US" smtClean="0"/>
              <a:t>21</a:t>
            </a:fld>
            <a:endParaRPr lang="en-US"/>
          </a:p>
        </p:txBody>
      </p:sp>
    </p:spTree>
    <p:extLst>
      <p:ext uri="{BB962C8B-B14F-4D97-AF65-F5344CB8AC3E}">
        <p14:creationId xmlns:p14="http://schemas.microsoft.com/office/powerpoint/2010/main" val="1028108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Measure this distribution in the dark and</a:t>
            </a:r>
            <a:r>
              <a:rPr lang="en-US" baseline="0" dirty="0" smtClean="0"/>
              <a:t> at equilibrium (no applied voltage)</a:t>
            </a:r>
            <a:endParaRPr lang="en-US" dirty="0" smtClean="0"/>
          </a:p>
          <a:p>
            <a:endParaRPr lang="en-US" dirty="0" smtClean="0"/>
          </a:p>
          <a:p>
            <a:r>
              <a:rPr lang="en-US" dirty="0" smtClean="0"/>
              <a:t>The flat band voltage</a:t>
            </a:r>
            <a:r>
              <a:rPr lang="en-US" baseline="0" dirty="0" smtClean="0"/>
              <a:t> is measured from Mott-</a:t>
            </a:r>
            <a:r>
              <a:rPr lang="en-US" baseline="0" dirty="0" err="1" smtClean="0"/>
              <a:t>Schottky</a:t>
            </a:r>
            <a:r>
              <a:rPr lang="en-US" baseline="0" dirty="0" smtClean="0"/>
              <a:t> plots.  We get 1.6 V from the intercept.    </a:t>
            </a:r>
          </a:p>
          <a:p>
            <a:endParaRPr lang="en-US" baseline="0" dirty="0" smtClean="0"/>
          </a:p>
          <a:p>
            <a:r>
              <a:rPr lang="en-US" baseline="0" dirty="0" smtClean="0"/>
              <a:t>What’s interesting is that when we illuminate the sample, we can only get 0.8V out… shown here </a:t>
            </a:r>
            <a:r>
              <a:rPr lang="en-US" baseline="0" dirty="0" err="1" smtClean="0"/>
              <a:t>Voc</a:t>
            </a:r>
            <a:r>
              <a:rPr lang="en-US" baseline="0" dirty="0" smtClean="0"/>
              <a:t> vs. the laser intensity.  Further, this </a:t>
            </a:r>
            <a:r>
              <a:rPr lang="en-US" baseline="0" dirty="0" err="1" smtClean="0"/>
              <a:t>photovoltage</a:t>
            </a:r>
            <a:r>
              <a:rPr lang="en-US" baseline="0" dirty="0" smtClean="0"/>
              <a:t> onsets at very low light intensities and flattens out.  This is all you can get out by illuminating the semiconductor  </a:t>
            </a:r>
          </a:p>
          <a:p>
            <a:endParaRPr lang="en-US" baseline="0" dirty="0" smtClean="0"/>
          </a:p>
          <a:p>
            <a:r>
              <a:rPr lang="en-US" baseline="0" dirty="0" smtClean="0"/>
              <a:t>This suggest that the distribution at the surface in the dark and at equilibrium is with half the possible voltage on the semiconductor, and half across the </a:t>
            </a:r>
            <a:r>
              <a:rPr lang="en-US" baseline="0" dirty="0" err="1" smtClean="0"/>
              <a:t>helmholtz</a:t>
            </a:r>
            <a:r>
              <a:rPr lang="en-US" baseline="0" dirty="0" smtClean="0"/>
              <a:t> layer.   Specifically, the U</a:t>
            </a:r>
            <a:r>
              <a:rPr lang="en-US" baseline="-25000" dirty="0" smtClean="0"/>
              <a:t>H</a:t>
            </a:r>
            <a:r>
              <a:rPr lang="en-US" baseline="0" dirty="0" smtClean="0"/>
              <a:t> that determines the VB edge is 0.65 V under these conditions.    </a:t>
            </a:r>
          </a:p>
          <a:p>
            <a:endParaRPr lang="en-US" baseline="0" dirty="0" smtClean="0"/>
          </a:p>
          <a:p>
            <a:r>
              <a:rPr lang="en-US" baseline="0" dirty="0" smtClean="0"/>
              <a:t>Now with laser light, its much higher than used for these </a:t>
            </a:r>
            <a:r>
              <a:rPr lang="en-US" baseline="0" dirty="0" err="1" smtClean="0"/>
              <a:t>photovoltage</a:t>
            </a:r>
            <a:r>
              <a:rPr lang="en-US" baseline="0" dirty="0" smtClean="0"/>
              <a:t> measurements and that can also change the Helmholtz voltage drop.</a:t>
            </a:r>
            <a:endParaRPr lang="en-US" dirty="0"/>
          </a:p>
        </p:txBody>
      </p:sp>
      <p:sp>
        <p:nvSpPr>
          <p:cNvPr id="4" name="Slide Number Placeholder 3"/>
          <p:cNvSpPr>
            <a:spLocks noGrp="1"/>
          </p:cNvSpPr>
          <p:nvPr>
            <p:ph type="sldNum" sz="quarter" idx="10"/>
          </p:nvPr>
        </p:nvSpPr>
        <p:spPr/>
        <p:txBody>
          <a:bodyPr/>
          <a:lstStyle/>
          <a:p>
            <a:fld id="{F027CB53-2AD5-4875-9E89-D8C7CD26850C}" type="slidenum">
              <a:rPr lang="en-US" smtClean="0"/>
              <a:t>30</a:t>
            </a:fld>
            <a:endParaRPr lang="en-US"/>
          </a:p>
        </p:txBody>
      </p:sp>
    </p:spTree>
    <p:extLst>
      <p:ext uri="{BB962C8B-B14F-4D97-AF65-F5344CB8AC3E}">
        <p14:creationId xmlns:p14="http://schemas.microsoft.com/office/powerpoint/2010/main" val="1354801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now we want to know the voltage distribution under </a:t>
            </a:r>
            <a:r>
              <a:rPr lang="en-US" baseline="0" dirty="0" err="1" smtClean="0"/>
              <a:t>under</a:t>
            </a:r>
            <a:r>
              <a:rPr lang="en-US" baseline="0" dirty="0" smtClean="0"/>
              <a:t> illumination.</a:t>
            </a:r>
          </a:p>
          <a:p>
            <a:endParaRPr lang="en-US" baseline="0" dirty="0" smtClean="0"/>
          </a:p>
          <a:p>
            <a:r>
              <a:rPr lang="en-US" baseline="0" dirty="0" smtClean="0"/>
              <a:t>Significant changes with light… U shaped curve</a:t>
            </a:r>
          </a:p>
          <a:p>
            <a:endParaRPr lang="en-US" baseline="0" dirty="0" smtClean="0"/>
          </a:p>
          <a:p>
            <a:r>
              <a:rPr lang="en-US" baseline="0" dirty="0" smtClean="0"/>
              <a:t>U shaped curve is due to two types of charges being involved: charge in the depletion layer and the photo induced charge.  The </a:t>
            </a:r>
            <a:r>
              <a:rPr lang="en-US" baseline="0" dirty="0" err="1" smtClean="0"/>
              <a:t>photoinduced</a:t>
            </a:r>
            <a:r>
              <a:rPr lang="en-US" baseline="0" dirty="0" smtClean="0"/>
              <a:t> charge goes to the surface.  It goes to flatten the bands…  but then the left over charge is dumped at the surface, there’s a lot of left over charge (little intensity flattens the bands).</a:t>
            </a:r>
          </a:p>
          <a:p>
            <a:endParaRPr lang="en-US" baseline="0" dirty="0" smtClean="0"/>
          </a:p>
          <a:p>
            <a:r>
              <a:rPr lang="en-US" baseline="0" dirty="0" smtClean="0"/>
              <a:t>Dark, dopant charge causes C to decrease in this voltage range.  The photo-induced charge creates a thin p-type layer at the surface that is forward biased along this same voltage range, so C increases with applied voltage.  This is commonly called “carrier inversion”.  Turner, </a:t>
            </a:r>
            <a:r>
              <a:rPr lang="en-US" baseline="0" dirty="0" err="1" smtClean="0"/>
              <a:t>Nozik</a:t>
            </a:r>
            <a:r>
              <a:rPr lang="en-US" baseline="0" dirty="0" smtClean="0"/>
              <a:t>.   </a:t>
            </a:r>
          </a:p>
          <a:p>
            <a:endParaRPr lang="en-US" baseline="0" dirty="0" smtClean="0"/>
          </a:p>
          <a:p>
            <a:r>
              <a:rPr lang="en-US" baseline="0" dirty="0" smtClean="0"/>
              <a:t>This p-type inversion layer will become part of the Helmholtz voltage drop under illumination.  So even with no applied U, we change the Helmholtz potential drop at high light intensities.  </a:t>
            </a:r>
          </a:p>
          <a:p>
            <a:endParaRPr lang="en-US" dirty="0"/>
          </a:p>
        </p:txBody>
      </p:sp>
      <p:sp>
        <p:nvSpPr>
          <p:cNvPr id="4" name="Slide Number Placeholder 3"/>
          <p:cNvSpPr>
            <a:spLocks noGrp="1"/>
          </p:cNvSpPr>
          <p:nvPr>
            <p:ph type="sldNum" sz="quarter" idx="10"/>
          </p:nvPr>
        </p:nvSpPr>
        <p:spPr/>
        <p:txBody>
          <a:bodyPr/>
          <a:lstStyle/>
          <a:p>
            <a:fld id="{F027CB53-2AD5-4875-9E89-D8C7CD26850C}" type="slidenum">
              <a:rPr lang="en-US" smtClean="0"/>
              <a:t>31</a:t>
            </a:fld>
            <a:endParaRPr lang="en-US"/>
          </a:p>
        </p:txBody>
      </p:sp>
    </p:spTree>
    <p:extLst>
      <p:ext uri="{BB962C8B-B14F-4D97-AF65-F5344CB8AC3E}">
        <p14:creationId xmlns:p14="http://schemas.microsoft.com/office/powerpoint/2010/main" val="2701707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types of “catalysts” we will study</a:t>
            </a:r>
          </a:p>
          <a:p>
            <a:endParaRPr lang="en-US" dirty="0" smtClean="0"/>
          </a:p>
          <a:p>
            <a:r>
              <a:rPr lang="en-US" dirty="0" smtClean="0"/>
              <a:t>Free energy of the reaction as a function of the reaction coordinate,</a:t>
            </a:r>
            <a:r>
              <a:rPr lang="en-US" baseline="0" dirty="0" smtClean="0"/>
              <a:t> and these are some hypothesized intermediates of the reaction</a:t>
            </a:r>
            <a:r>
              <a:rPr lang="en-US" dirty="0" smtClean="0"/>
              <a:t>… one with</a:t>
            </a:r>
            <a:r>
              <a:rPr lang="en-US" baseline="0" dirty="0" smtClean="0"/>
              <a:t> an inherently high over-potential for the reaction while the other can drive the reaction close to the thermodynamic potential… the more “true” catalyst since it can run the reaction well without a large external driving force.  Important to also study the over-driven material since it will gives us this range of turnover rates to look at, even if driven by an extra boost.</a:t>
            </a:r>
          </a:p>
          <a:p>
            <a:endParaRPr lang="en-US" baseline="0" dirty="0" smtClean="0"/>
          </a:p>
          <a:p>
            <a:r>
              <a:rPr lang="en-US" baseline="0" dirty="0" smtClean="0"/>
              <a:t>Essential question that we are asking…</a:t>
            </a:r>
          </a:p>
          <a:p>
            <a:endParaRPr lang="en-US" dirty="0"/>
          </a:p>
        </p:txBody>
      </p:sp>
      <p:sp>
        <p:nvSpPr>
          <p:cNvPr id="4" name="Slide Number Placeholder 3"/>
          <p:cNvSpPr>
            <a:spLocks noGrp="1"/>
          </p:cNvSpPr>
          <p:nvPr>
            <p:ph type="sldNum" sz="quarter" idx="10"/>
          </p:nvPr>
        </p:nvSpPr>
        <p:spPr/>
        <p:txBody>
          <a:bodyPr/>
          <a:lstStyle/>
          <a:p>
            <a:fld id="{F027CB53-2AD5-4875-9E89-D8C7CD26850C}" type="slidenum">
              <a:rPr lang="en-US" smtClean="0"/>
              <a:t>33</a:t>
            </a:fld>
            <a:endParaRPr lang="en-US"/>
          </a:p>
        </p:txBody>
      </p:sp>
    </p:spTree>
    <p:extLst>
      <p:ext uri="{BB962C8B-B14F-4D97-AF65-F5344CB8AC3E}">
        <p14:creationId xmlns:p14="http://schemas.microsoft.com/office/powerpoint/2010/main" val="3876122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baseline="0" dirty="0" smtClean="0"/>
              <a:t>Water Oxidation Reaction: Important for fuel storage and highly selective</a:t>
            </a:r>
          </a:p>
          <a:p>
            <a:pPr marL="228600" indent="-228600">
              <a:buAutoNum type="arabicParenR"/>
            </a:pPr>
            <a:r>
              <a:rPr lang="en-US" baseline="0" dirty="0" smtClean="0"/>
              <a:t>Transition Metal Oxides are cheap, robust materials for sustainable water oxidation catalysis</a:t>
            </a:r>
          </a:p>
          <a:p>
            <a:pPr marL="228600" indent="-228600">
              <a:buAutoNum type="arabicParenR"/>
            </a:pPr>
            <a:r>
              <a:rPr lang="en-US" baseline="0" dirty="0" smtClean="0"/>
              <a:t>What tends to unify these metal oxides is that they have hydroxilated surfaces, the start of the reaction (t=0)</a:t>
            </a:r>
          </a:p>
        </p:txBody>
      </p:sp>
      <p:sp>
        <p:nvSpPr>
          <p:cNvPr id="4" name="Slide Number Placeholder 3"/>
          <p:cNvSpPr>
            <a:spLocks noGrp="1"/>
          </p:cNvSpPr>
          <p:nvPr>
            <p:ph type="sldNum" sz="quarter" idx="10"/>
          </p:nvPr>
        </p:nvSpPr>
        <p:spPr/>
        <p:txBody>
          <a:bodyPr/>
          <a:lstStyle/>
          <a:p>
            <a:fld id="{F027CB53-2AD5-4875-9E89-D8C7CD26850C}" type="slidenum">
              <a:rPr lang="en-US" smtClean="0"/>
              <a:t>3</a:t>
            </a:fld>
            <a:endParaRPr lang="en-US"/>
          </a:p>
        </p:txBody>
      </p:sp>
    </p:spTree>
    <p:extLst>
      <p:ext uri="{BB962C8B-B14F-4D97-AF65-F5344CB8AC3E}">
        <p14:creationId xmlns:p14="http://schemas.microsoft.com/office/powerpoint/2010/main" val="328361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heterogeneous catalysis a</a:t>
            </a:r>
            <a:r>
              <a:rPr lang="en-US" baseline="0" dirty="0" smtClean="0"/>
              <a:t> bath of charges can modify a large number of closely spaced sites… leads to a Helmholtz layer, essentially charge in the liquid screening the charge in the material and a dynamic catalytic surface, that changes as charges cross this layer and initiate bond reorganization. Steady state turnover rate related to kinetic rate constants and the amount of each intermediate covering the surface. Idea of applying ultrafast spectroscopy is to initiate the reaction at t=0 and follow sequentially these kinetics.  One of the advantages of this is we know where we are starting from… a saturated, hydroxilated surface. These saturated and early surfaces are likely related to the faster steps of the reaction, while the later ones are more heterogeneous and involve slower reorganizations of the surface and surrounding liquid…</a:t>
            </a:r>
          </a:p>
          <a:p>
            <a:endParaRPr lang="en-US" baseline="0" dirty="0" smtClean="0"/>
          </a:p>
          <a:p>
            <a:r>
              <a:rPr lang="en-US" baseline="0" dirty="0" smtClean="0"/>
              <a:t>And the question is what happens next? What is the redox potential and activation barrier for this charge transfer? Follow the holes in the material with the optical pulse.</a:t>
            </a:r>
          </a:p>
          <a:p>
            <a:endParaRPr lang="en-US" baseline="0" dirty="0" smtClean="0"/>
          </a:p>
        </p:txBody>
      </p:sp>
      <p:sp>
        <p:nvSpPr>
          <p:cNvPr id="4" name="Slide Number Placeholder 3"/>
          <p:cNvSpPr>
            <a:spLocks noGrp="1"/>
          </p:cNvSpPr>
          <p:nvPr>
            <p:ph type="sldNum" sz="quarter" idx="10"/>
          </p:nvPr>
        </p:nvSpPr>
        <p:spPr/>
        <p:txBody>
          <a:bodyPr/>
          <a:lstStyle/>
          <a:p>
            <a:fld id="{F027CB53-2AD5-4875-9E89-D8C7CD26850C}" type="slidenum">
              <a:rPr lang="en-US" smtClean="0"/>
              <a:t>4</a:t>
            </a:fld>
            <a:endParaRPr lang="en-US"/>
          </a:p>
        </p:txBody>
      </p:sp>
    </p:spTree>
    <p:extLst>
      <p:ext uri="{BB962C8B-B14F-4D97-AF65-F5344CB8AC3E}">
        <p14:creationId xmlns:p14="http://schemas.microsoft.com/office/powerpoint/2010/main" val="1410617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need to initiate the reaction with a light pulse.  So we need to separate electron-hole pairs to inject charge into the catalyst.  The kinetics of separating those electron-hole pairs will compete with the charge transfer at the reactant interface.  </a:t>
            </a:r>
            <a:endParaRPr lang="en-US" dirty="0"/>
          </a:p>
        </p:txBody>
      </p:sp>
      <p:sp>
        <p:nvSpPr>
          <p:cNvPr id="4" name="Slide Number Placeholder 3"/>
          <p:cNvSpPr>
            <a:spLocks noGrp="1"/>
          </p:cNvSpPr>
          <p:nvPr>
            <p:ph type="sldNum" sz="quarter" idx="10"/>
          </p:nvPr>
        </p:nvSpPr>
        <p:spPr/>
        <p:txBody>
          <a:bodyPr/>
          <a:lstStyle/>
          <a:p>
            <a:fld id="{F027CB53-2AD5-4875-9E89-D8C7CD26850C}" type="slidenum">
              <a:rPr lang="en-US" smtClean="0"/>
              <a:t>5</a:t>
            </a:fld>
            <a:endParaRPr lang="en-US"/>
          </a:p>
        </p:txBody>
      </p:sp>
    </p:spTree>
    <p:extLst>
      <p:ext uri="{BB962C8B-B14F-4D97-AF65-F5344CB8AC3E}">
        <p14:creationId xmlns:p14="http://schemas.microsoft.com/office/powerpoint/2010/main" val="3309455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Control the charge flow with light pulses</a:t>
            </a:r>
            <a:r>
              <a:rPr lang="en-US" baseline="0" dirty="0" smtClean="0"/>
              <a:t> into a device that injects holes into the catalyst and sends electrons to the other electrode.  This device basically separates the electron-hole pairs created by light. Investigate that surface with multi-color transient spectroscopies…. While the pump pulse that injects the charge is mostly optical, the probe pulse can vary from optical to infrared to x-ray.  Here I will concentrate on the optical probe pulse that is sensitive to the charge dynamics within the catalyst… through Optical reflectance and diffraction gratings…  Soon moving on to the infrared.</a:t>
            </a:r>
          </a:p>
          <a:p>
            <a:endParaRPr lang="en-US" baseline="0" dirty="0" smtClean="0"/>
          </a:p>
          <a:p>
            <a:r>
              <a:rPr lang="en-US" baseline="0" dirty="0" smtClean="0"/>
              <a:t>When we do this spectroscopy, it is really in-situ… so we have modified electrochemical cells to make the spectroscopy work.</a:t>
            </a:r>
            <a:endParaRPr lang="en-US" dirty="0"/>
          </a:p>
        </p:txBody>
      </p:sp>
      <p:sp>
        <p:nvSpPr>
          <p:cNvPr id="4" name="Slide Number Placeholder 3"/>
          <p:cNvSpPr>
            <a:spLocks noGrp="1"/>
          </p:cNvSpPr>
          <p:nvPr>
            <p:ph type="sldNum" sz="quarter" idx="10"/>
          </p:nvPr>
        </p:nvSpPr>
        <p:spPr/>
        <p:txBody>
          <a:bodyPr/>
          <a:lstStyle/>
          <a:p>
            <a:fld id="{F027CB53-2AD5-4875-9E89-D8C7CD26850C}" type="slidenum">
              <a:rPr lang="en-US" smtClean="0"/>
              <a:t>6</a:t>
            </a:fld>
            <a:endParaRPr lang="en-US"/>
          </a:p>
        </p:txBody>
      </p:sp>
    </p:spTree>
    <p:extLst>
      <p:ext uri="{BB962C8B-B14F-4D97-AF65-F5344CB8AC3E}">
        <p14:creationId xmlns:p14="http://schemas.microsoft.com/office/powerpoint/2010/main" val="3811866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7CB53-2AD5-4875-9E89-D8C7CD26850C}" type="slidenum">
              <a:rPr lang="en-US" smtClean="0"/>
              <a:t>7</a:t>
            </a:fld>
            <a:endParaRPr lang="en-US"/>
          </a:p>
        </p:txBody>
      </p:sp>
    </p:spTree>
    <p:extLst>
      <p:ext uri="{BB962C8B-B14F-4D97-AF65-F5344CB8AC3E}">
        <p14:creationId xmlns:p14="http://schemas.microsoft.com/office/powerpoint/2010/main" val="3977865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measure interfacial charge transfer rates, would like a large quantum efficiency… such that that time scale rather than recombination dominates the signal.</a:t>
            </a:r>
          </a:p>
          <a:p>
            <a:r>
              <a:rPr lang="en-US" baseline="0" dirty="0" smtClean="0"/>
              <a:t>We can get a high quantum efficiency by creating the electron hole pairs within the depletion layer.</a:t>
            </a:r>
          </a:p>
          <a:p>
            <a:r>
              <a:rPr lang="en-US" baseline="0" dirty="0" smtClean="0"/>
              <a:t>Here’s the n-type semiconductor, VB of SrTiO3 and the CB, with about 1.6 V over potential.  </a:t>
            </a:r>
          </a:p>
          <a:p>
            <a:r>
              <a:rPr lang="en-US" baseline="0" dirty="0" smtClean="0"/>
              <a:t>To achieve the high quantum efficiency we match the penetration depth of UV light to the depletion width.</a:t>
            </a:r>
          </a:p>
          <a:p>
            <a:r>
              <a:rPr lang="en-US" baseline="0" dirty="0" smtClean="0"/>
              <a:t>This is a C-V under our laser conditions (150 fs, 1kHz laser).  Red under light… Same characteristic as continuous Xenon lamp.</a:t>
            </a:r>
          </a:p>
          <a:p>
            <a:r>
              <a:rPr lang="en-US" baseline="0" dirty="0" smtClean="0"/>
              <a:t>Diode like characteristic, this flat region is under reverse bias where you maximize the band bending/width of the space charge region and basically all the electron hole carriers are separated (different from the linear like of iron oxide).  Magnitude is also large… 75%.  Forward bias where you kill the band bending and get a small depletion width.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027CB53-2AD5-4875-9E89-D8C7CD26850C}" type="slidenum">
              <a:rPr lang="en-US" smtClean="0"/>
              <a:t>8</a:t>
            </a:fld>
            <a:endParaRPr lang="en-US"/>
          </a:p>
        </p:txBody>
      </p:sp>
    </p:spTree>
    <p:extLst>
      <p:ext uri="{BB962C8B-B14F-4D97-AF65-F5344CB8AC3E}">
        <p14:creationId xmlns:p14="http://schemas.microsoft.com/office/powerpoint/2010/main" val="1997127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order to do that, we pump the band gap to create the electron-hole pairs, and probe the separated holes at longer wavelengths that are sensitive to free charges at the valence band edge.  </a:t>
            </a:r>
          </a:p>
          <a:p>
            <a:endParaRPr lang="en-US" baseline="0" dirty="0" smtClean="0"/>
          </a:p>
          <a:p>
            <a:r>
              <a:rPr lang="en-US" dirty="0" smtClean="0"/>
              <a:t>To be sensitive to the interfacial</a:t>
            </a:r>
            <a:r>
              <a:rPr lang="en-US" baseline="0" dirty="0" smtClean="0"/>
              <a:t> charge transfer kinetics, we need the high quantum efficiency so the depth of the electric field should equal the penetration depth of the pump beam which we do get by pumping at the band gap (300 nm). The imaginary part leads to an absorption depth equal to ~25nm at 300nm.</a:t>
            </a:r>
          </a:p>
          <a:p>
            <a:endParaRPr lang="en-US" baseline="0" dirty="0" smtClean="0"/>
          </a:p>
          <a:p>
            <a:r>
              <a:rPr lang="en-US" baseline="0" dirty="0" smtClean="0"/>
              <a:t>The trick now is that the effective probe depth should also be on the order of 25 nm… If we measure in reflectance, rather than transmission, we can actually get this…. The depth in reflectance depends on the real part of the index, and it is nicely matched…</a:t>
            </a:r>
          </a:p>
          <a:p>
            <a:endParaRPr lang="en-US" baseline="0" dirty="0" smtClean="0"/>
          </a:p>
          <a:p>
            <a:r>
              <a:rPr lang="en-US" baseline="0" dirty="0" smtClean="0"/>
              <a:t>Now will show you some previous experiments that did not have these matching conditions…</a:t>
            </a:r>
            <a:endParaRPr lang="en-US" dirty="0"/>
          </a:p>
        </p:txBody>
      </p:sp>
      <p:sp>
        <p:nvSpPr>
          <p:cNvPr id="4" name="Slide Number Placeholder 3"/>
          <p:cNvSpPr>
            <a:spLocks noGrp="1"/>
          </p:cNvSpPr>
          <p:nvPr>
            <p:ph type="sldNum" sz="quarter" idx="10"/>
          </p:nvPr>
        </p:nvSpPr>
        <p:spPr/>
        <p:txBody>
          <a:bodyPr/>
          <a:lstStyle/>
          <a:p>
            <a:fld id="{F027CB53-2AD5-4875-9E89-D8C7CD26850C}" type="slidenum">
              <a:rPr lang="en-US" smtClean="0"/>
              <a:t>9</a:t>
            </a:fld>
            <a:endParaRPr lang="en-US"/>
          </a:p>
        </p:txBody>
      </p:sp>
    </p:spTree>
    <p:extLst>
      <p:ext uri="{BB962C8B-B14F-4D97-AF65-F5344CB8AC3E}">
        <p14:creationId xmlns:p14="http://schemas.microsoft.com/office/powerpoint/2010/main" val="2908313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 change in reflectance and absorption…</a:t>
            </a:r>
          </a:p>
          <a:p>
            <a:endParaRPr lang="en-US" dirty="0" smtClean="0"/>
          </a:p>
          <a:p>
            <a:r>
              <a:rPr lang="en-US" dirty="0" smtClean="0"/>
              <a:t>Looked at open circuit conditions</a:t>
            </a:r>
            <a:r>
              <a:rPr lang="en-US" baseline="0" dirty="0" smtClean="0"/>
              <a:t> (no steady state current) where we just changed the electrolyte from </a:t>
            </a:r>
            <a:r>
              <a:rPr lang="en-US" baseline="0" dirty="0" err="1" smtClean="0"/>
              <a:t>NaOH</a:t>
            </a:r>
            <a:r>
              <a:rPr lang="en-US" baseline="0" dirty="0" smtClean="0"/>
              <a:t> </a:t>
            </a:r>
            <a:r>
              <a:rPr lang="en-US" baseline="0" dirty="0" err="1" smtClean="0"/>
              <a:t>NaSCN</a:t>
            </a:r>
            <a:r>
              <a:rPr lang="en-US" baseline="0" dirty="0" smtClean="0"/>
              <a:t>, a much better hole acceptor.</a:t>
            </a:r>
          </a:p>
          <a:p>
            <a:endParaRPr lang="en-US" baseline="0" dirty="0" smtClean="0"/>
          </a:p>
          <a:p>
            <a:r>
              <a:rPr lang="en-US" baseline="0" dirty="0" smtClean="0"/>
              <a:t>With 0.1% </a:t>
            </a:r>
            <a:r>
              <a:rPr lang="en-US" baseline="0" dirty="0" err="1" smtClean="0"/>
              <a:t>Nb</a:t>
            </a:r>
            <a:r>
              <a:rPr lang="en-US" baseline="0" dirty="0" smtClean="0"/>
              <a:t> doping, that has a 25 nm depletion width, matching the penetration depth of the pump/probe, we observe a change in kinetics by a factor of 3.</a:t>
            </a:r>
          </a:p>
          <a:p>
            <a:endParaRPr lang="en-US" baseline="0" dirty="0" smtClean="0"/>
          </a:p>
          <a:p>
            <a:r>
              <a:rPr lang="en-US" baseline="0" dirty="0" smtClean="0"/>
              <a:t>We change this matching condition of the experiment by going to a higher doped sample, with a much lower depletion width, we aren’t anymore sensitive to the interfacial charge transfer.</a:t>
            </a:r>
            <a:endParaRPr lang="en-US" dirty="0"/>
          </a:p>
        </p:txBody>
      </p:sp>
      <p:sp>
        <p:nvSpPr>
          <p:cNvPr id="4" name="Slide Number Placeholder 3"/>
          <p:cNvSpPr>
            <a:spLocks noGrp="1"/>
          </p:cNvSpPr>
          <p:nvPr>
            <p:ph type="sldNum" sz="quarter" idx="10"/>
          </p:nvPr>
        </p:nvSpPr>
        <p:spPr/>
        <p:txBody>
          <a:bodyPr/>
          <a:lstStyle/>
          <a:p>
            <a:fld id="{F027CB53-2AD5-4875-9E89-D8C7CD26850C}" type="slidenum">
              <a:rPr lang="en-US" smtClean="0"/>
              <a:t>10</a:t>
            </a:fld>
            <a:endParaRPr lang="en-US"/>
          </a:p>
        </p:txBody>
      </p:sp>
    </p:spTree>
    <p:extLst>
      <p:ext uri="{BB962C8B-B14F-4D97-AF65-F5344CB8AC3E}">
        <p14:creationId xmlns:p14="http://schemas.microsoft.com/office/powerpoint/2010/main" val="3535166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147888-6D85-4BB8-A754-C727A941C4CC}" type="datetimeFigureOut">
              <a:rPr lang="en-US" smtClean="0"/>
              <a:t>11/30/2014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943AB5-CDC0-4B7A-AADC-7C58066F0679}" type="slidenum">
              <a:rPr lang="en-US" smtClean="0"/>
              <a:t>‹#›</a:t>
            </a:fld>
            <a:endParaRPr lang="en-US"/>
          </a:p>
        </p:txBody>
      </p:sp>
    </p:spTree>
    <p:extLst>
      <p:ext uri="{BB962C8B-B14F-4D97-AF65-F5344CB8AC3E}">
        <p14:creationId xmlns:p14="http://schemas.microsoft.com/office/powerpoint/2010/main" val="356786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147888-6D85-4BB8-A754-C727A941C4CC}" type="datetimeFigureOut">
              <a:rPr lang="en-US" smtClean="0"/>
              <a:t>11/30/2014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943AB5-CDC0-4B7A-AADC-7C58066F0679}" type="slidenum">
              <a:rPr lang="en-US" smtClean="0"/>
              <a:t>‹#›</a:t>
            </a:fld>
            <a:endParaRPr lang="en-US"/>
          </a:p>
        </p:txBody>
      </p:sp>
    </p:spTree>
    <p:extLst>
      <p:ext uri="{BB962C8B-B14F-4D97-AF65-F5344CB8AC3E}">
        <p14:creationId xmlns:p14="http://schemas.microsoft.com/office/powerpoint/2010/main" val="998466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147888-6D85-4BB8-A754-C727A941C4CC}" type="datetimeFigureOut">
              <a:rPr lang="en-US" smtClean="0"/>
              <a:t>11/30/2014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943AB5-CDC0-4B7A-AADC-7C58066F0679}" type="slidenum">
              <a:rPr lang="en-US" smtClean="0"/>
              <a:t>‹#›</a:t>
            </a:fld>
            <a:endParaRPr lang="en-US"/>
          </a:p>
        </p:txBody>
      </p:sp>
    </p:spTree>
    <p:extLst>
      <p:ext uri="{BB962C8B-B14F-4D97-AF65-F5344CB8AC3E}">
        <p14:creationId xmlns:p14="http://schemas.microsoft.com/office/powerpoint/2010/main" val="3644211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147888-6D85-4BB8-A754-C727A941C4CC}" type="datetimeFigureOut">
              <a:rPr lang="en-US" smtClean="0"/>
              <a:t>11/30/2014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943AB5-CDC0-4B7A-AADC-7C58066F0679}" type="slidenum">
              <a:rPr lang="en-US" smtClean="0"/>
              <a:t>‹#›</a:t>
            </a:fld>
            <a:endParaRPr lang="en-US"/>
          </a:p>
        </p:txBody>
      </p:sp>
    </p:spTree>
    <p:extLst>
      <p:ext uri="{BB962C8B-B14F-4D97-AF65-F5344CB8AC3E}">
        <p14:creationId xmlns:p14="http://schemas.microsoft.com/office/powerpoint/2010/main" val="257682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147888-6D85-4BB8-A754-C727A941C4CC}" type="datetimeFigureOut">
              <a:rPr lang="en-US" smtClean="0"/>
              <a:t>11/30/2014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943AB5-CDC0-4B7A-AADC-7C58066F0679}" type="slidenum">
              <a:rPr lang="en-US" smtClean="0"/>
              <a:t>‹#›</a:t>
            </a:fld>
            <a:endParaRPr lang="en-US"/>
          </a:p>
        </p:txBody>
      </p:sp>
    </p:spTree>
    <p:extLst>
      <p:ext uri="{BB962C8B-B14F-4D97-AF65-F5344CB8AC3E}">
        <p14:creationId xmlns:p14="http://schemas.microsoft.com/office/powerpoint/2010/main" val="982458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147888-6D85-4BB8-A754-C727A941C4CC}" type="datetimeFigureOut">
              <a:rPr lang="en-US" smtClean="0"/>
              <a:t>11/30/2014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943AB5-CDC0-4B7A-AADC-7C58066F0679}" type="slidenum">
              <a:rPr lang="en-US" smtClean="0"/>
              <a:t>‹#›</a:t>
            </a:fld>
            <a:endParaRPr lang="en-US"/>
          </a:p>
        </p:txBody>
      </p:sp>
    </p:spTree>
    <p:extLst>
      <p:ext uri="{BB962C8B-B14F-4D97-AF65-F5344CB8AC3E}">
        <p14:creationId xmlns:p14="http://schemas.microsoft.com/office/powerpoint/2010/main" val="409691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147888-6D85-4BB8-A754-C727A941C4CC}" type="datetimeFigureOut">
              <a:rPr lang="en-US" smtClean="0"/>
              <a:t>11/30/2014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943AB5-CDC0-4B7A-AADC-7C58066F0679}" type="slidenum">
              <a:rPr lang="en-US" smtClean="0"/>
              <a:t>‹#›</a:t>
            </a:fld>
            <a:endParaRPr lang="en-US"/>
          </a:p>
        </p:txBody>
      </p:sp>
    </p:spTree>
    <p:extLst>
      <p:ext uri="{BB962C8B-B14F-4D97-AF65-F5344CB8AC3E}">
        <p14:creationId xmlns:p14="http://schemas.microsoft.com/office/powerpoint/2010/main" val="523293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147888-6D85-4BB8-A754-C727A941C4CC}" type="datetimeFigureOut">
              <a:rPr lang="en-US" smtClean="0"/>
              <a:t>11/30/2014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943AB5-CDC0-4B7A-AADC-7C58066F0679}" type="slidenum">
              <a:rPr lang="en-US" smtClean="0"/>
              <a:t>‹#›</a:t>
            </a:fld>
            <a:endParaRPr lang="en-US"/>
          </a:p>
        </p:txBody>
      </p:sp>
    </p:spTree>
    <p:extLst>
      <p:ext uri="{BB962C8B-B14F-4D97-AF65-F5344CB8AC3E}">
        <p14:creationId xmlns:p14="http://schemas.microsoft.com/office/powerpoint/2010/main" val="4178989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147888-6D85-4BB8-A754-C727A941C4CC}" type="datetimeFigureOut">
              <a:rPr lang="en-US" smtClean="0"/>
              <a:t>11/30/2014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943AB5-CDC0-4B7A-AADC-7C58066F0679}" type="slidenum">
              <a:rPr lang="en-US" smtClean="0"/>
              <a:t>‹#›</a:t>
            </a:fld>
            <a:endParaRPr lang="en-US"/>
          </a:p>
        </p:txBody>
      </p:sp>
    </p:spTree>
    <p:extLst>
      <p:ext uri="{BB962C8B-B14F-4D97-AF65-F5344CB8AC3E}">
        <p14:creationId xmlns:p14="http://schemas.microsoft.com/office/powerpoint/2010/main" val="3275034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147888-6D85-4BB8-A754-C727A941C4CC}" type="datetimeFigureOut">
              <a:rPr lang="en-US" smtClean="0"/>
              <a:t>11/30/2014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943AB5-CDC0-4B7A-AADC-7C58066F0679}" type="slidenum">
              <a:rPr lang="en-US" smtClean="0"/>
              <a:t>‹#›</a:t>
            </a:fld>
            <a:endParaRPr lang="en-US"/>
          </a:p>
        </p:txBody>
      </p:sp>
    </p:spTree>
    <p:extLst>
      <p:ext uri="{BB962C8B-B14F-4D97-AF65-F5344CB8AC3E}">
        <p14:creationId xmlns:p14="http://schemas.microsoft.com/office/powerpoint/2010/main" val="478741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147888-6D85-4BB8-A754-C727A941C4CC}" type="datetimeFigureOut">
              <a:rPr lang="en-US" smtClean="0"/>
              <a:t>11/30/2014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943AB5-CDC0-4B7A-AADC-7C58066F0679}" type="slidenum">
              <a:rPr lang="en-US" smtClean="0"/>
              <a:t>‹#›</a:t>
            </a:fld>
            <a:endParaRPr lang="en-US"/>
          </a:p>
        </p:txBody>
      </p:sp>
    </p:spTree>
    <p:extLst>
      <p:ext uri="{BB962C8B-B14F-4D97-AF65-F5344CB8AC3E}">
        <p14:creationId xmlns:p14="http://schemas.microsoft.com/office/powerpoint/2010/main" val="1868932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147888-6D85-4BB8-A754-C727A941C4CC}" type="datetimeFigureOut">
              <a:rPr lang="en-US" smtClean="0"/>
              <a:t>11/30/2014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43AB5-CDC0-4B7A-AADC-7C58066F0679}" type="slidenum">
              <a:rPr lang="en-US" smtClean="0"/>
              <a:t>‹#›</a:t>
            </a:fld>
            <a:endParaRPr lang="en-US"/>
          </a:p>
        </p:txBody>
      </p:sp>
    </p:spTree>
    <p:extLst>
      <p:ext uri="{BB962C8B-B14F-4D97-AF65-F5344CB8AC3E}">
        <p14:creationId xmlns:p14="http://schemas.microsoft.com/office/powerpoint/2010/main" val="3191428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1.emf"/><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4.emf"/></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0.emf"/><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330.png"/><Relationship Id="rId5" Type="http://schemas.openxmlformats.org/officeDocument/2006/relationships/image" Target="../media/image280.png"/><Relationship Id="rId4" Type="http://schemas.openxmlformats.org/officeDocument/2006/relationships/image" Target="../media/image31.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7.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8.emf"/></Relationships>
</file>

<file path=ppt/slides/_rels/slide29.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xml"/><Relationship Id="rId5" Type="http://schemas.openxmlformats.org/officeDocument/2006/relationships/image" Target="../media/image57.jpeg"/><Relationship Id="rId4" Type="http://schemas.openxmlformats.org/officeDocument/2006/relationships/image" Target="../media/image56.jpeg"/></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276600"/>
            <a:ext cx="8590941" cy="1470025"/>
          </a:xfrm>
        </p:spPr>
        <p:txBody>
          <a:bodyPr>
            <a:normAutofit fontScale="90000"/>
          </a:bodyPr>
          <a:lstStyle/>
          <a:p>
            <a:r>
              <a:rPr lang="en-US" dirty="0" smtClean="0">
                <a:solidFill>
                  <a:schemeClr val="accent1">
                    <a:lumMod val="75000"/>
                  </a:schemeClr>
                </a:solidFill>
                <a:latin typeface="Adobe Garamond Pro Bold" panose="02020702060506020403" pitchFamily="18" charset="0"/>
              </a:rPr>
              <a:t>Role of Ultrafast Charge </a:t>
            </a:r>
            <a:r>
              <a:rPr lang="en-US" dirty="0" smtClean="0">
                <a:solidFill>
                  <a:schemeClr val="accent1">
                    <a:lumMod val="75000"/>
                  </a:schemeClr>
                </a:solidFill>
                <a:latin typeface="Adobe Garamond Pro Bold" panose="02020702060506020403" pitchFamily="18" charset="0"/>
              </a:rPr>
              <a:t>Dynamics</a:t>
            </a:r>
            <a:r>
              <a:rPr lang="en-US" dirty="0" smtClean="0">
                <a:solidFill>
                  <a:schemeClr val="accent1">
                    <a:lumMod val="75000"/>
                  </a:schemeClr>
                </a:solidFill>
                <a:latin typeface="Adobe Garamond Pro Bold" panose="02020702060506020403" pitchFamily="18" charset="0"/>
              </a:rPr>
              <a:t> </a:t>
            </a:r>
            <a:r>
              <a:rPr lang="en-US" dirty="0" smtClean="0">
                <a:solidFill>
                  <a:schemeClr val="accent1">
                    <a:lumMod val="75000"/>
                  </a:schemeClr>
                </a:solidFill>
                <a:latin typeface="Adobe Garamond Pro Bold" panose="02020702060506020403" pitchFamily="18" charset="0"/>
              </a:rPr>
              <a:t>in </a:t>
            </a:r>
            <a:r>
              <a:rPr lang="en-US" dirty="0" err="1" smtClean="0">
                <a:solidFill>
                  <a:schemeClr val="accent1">
                    <a:lumMod val="75000"/>
                  </a:schemeClr>
                </a:solidFill>
                <a:latin typeface="Adobe Garamond Pro Bold" panose="02020702060506020403" pitchFamily="18" charset="0"/>
              </a:rPr>
              <a:t>Photocatalytic</a:t>
            </a:r>
            <a:r>
              <a:rPr lang="en-US" dirty="0" smtClean="0">
                <a:solidFill>
                  <a:schemeClr val="accent1">
                    <a:lumMod val="75000"/>
                  </a:schemeClr>
                </a:solidFill>
                <a:latin typeface="Adobe Garamond Pro Bold" panose="02020702060506020403" pitchFamily="18" charset="0"/>
              </a:rPr>
              <a:t> Water Oxidation</a:t>
            </a:r>
            <a:r>
              <a:rPr lang="en-US" sz="4900" b="1" dirty="0">
                <a:solidFill>
                  <a:schemeClr val="accent1">
                    <a:lumMod val="75000"/>
                  </a:schemeClr>
                </a:solidFill>
                <a:latin typeface="Adobe Garamond Pro Bold" pitchFamily="18" charset="0"/>
              </a:rPr>
              <a:t/>
            </a:r>
            <a:br>
              <a:rPr lang="en-US" sz="4900" b="1" dirty="0">
                <a:solidFill>
                  <a:schemeClr val="accent1">
                    <a:lumMod val="75000"/>
                  </a:schemeClr>
                </a:solidFill>
                <a:latin typeface="Adobe Garamond Pro Bold" pitchFamily="18" charset="0"/>
              </a:rPr>
            </a:br>
            <a:r>
              <a:rPr lang="en-US" sz="4000" b="1" dirty="0">
                <a:solidFill>
                  <a:schemeClr val="accent1">
                    <a:lumMod val="75000"/>
                  </a:schemeClr>
                </a:solidFill>
                <a:latin typeface="Adobe Garamond Pro Bold" pitchFamily="18" charset="0"/>
              </a:rPr>
              <a:t/>
            </a:r>
            <a:br>
              <a:rPr lang="en-US" sz="4000" b="1" dirty="0">
                <a:solidFill>
                  <a:schemeClr val="accent1">
                    <a:lumMod val="75000"/>
                  </a:schemeClr>
                </a:solidFill>
                <a:latin typeface="Adobe Garamond Pro Bold" pitchFamily="18" charset="0"/>
              </a:rPr>
            </a:br>
            <a:r>
              <a:rPr lang="en-US" sz="4000" b="1" dirty="0" err="1" smtClean="0">
                <a:solidFill>
                  <a:schemeClr val="tx2">
                    <a:lumMod val="60000"/>
                    <a:lumOff val="40000"/>
                  </a:schemeClr>
                </a:solidFill>
                <a:latin typeface="Adobe Garamond Pro Bold" pitchFamily="18" charset="0"/>
              </a:rPr>
              <a:t>Nanotek</a:t>
            </a:r>
            <a:r>
              <a:rPr lang="en-US" sz="4000" b="1" dirty="0" smtClean="0">
                <a:solidFill>
                  <a:schemeClr val="tx2">
                    <a:lumMod val="60000"/>
                    <a:lumOff val="40000"/>
                  </a:schemeClr>
                </a:solidFill>
                <a:latin typeface="Adobe Garamond Pro Bold" pitchFamily="18" charset="0"/>
              </a:rPr>
              <a:t>, </a:t>
            </a:r>
            <a:r>
              <a:rPr lang="en-US" sz="3600" b="1" dirty="0" smtClean="0">
                <a:solidFill>
                  <a:schemeClr val="tx2">
                    <a:lumMod val="60000"/>
                    <a:lumOff val="40000"/>
                  </a:schemeClr>
                </a:solidFill>
                <a:latin typeface="Adobe Garamond Pro Bold" pitchFamily="18" charset="0"/>
              </a:rPr>
              <a:t>December </a:t>
            </a:r>
            <a:r>
              <a:rPr lang="en-US" sz="3600" b="1" dirty="0" smtClean="0">
                <a:solidFill>
                  <a:schemeClr val="tx2">
                    <a:lumMod val="60000"/>
                    <a:lumOff val="40000"/>
                  </a:schemeClr>
                </a:solidFill>
                <a:latin typeface="Adobe Garamond Pro Bold" pitchFamily="18" charset="0"/>
              </a:rPr>
              <a:t>2014</a:t>
            </a:r>
            <a:r>
              <a:rPr lang="en-US" dirty="0" smtClean="0">
                <a:solidFill>
                  <a:schemeClr val="tx2">
                    <a:lumMod val="60000"/>
                    <a:lumOff val="40000"/>
                  </a:schemeClr>
                </a:solidFill>
                <a:latin typeface="Adobe Garamond Pro Bold" pitchFamily="18" charset="0"/>
              </a:rPr>
              <a:t/>
            </a:r>
            <a:br>
              <a:rPr lang="en-US" dirty="0" smtClean="0">
                <a:solidFill>
                  <a:schemeClr val="tx2">
                    <a:lumMod val="60000"/>
                    <a:lumOff val="40000"/>
                  </a:schemeClr>
                </a:solidFill>
                <a:latin typeface="Adobe Garamond Pro Bold" pitchFamily="18" charset="0"/>
              </a:rPr>
            </a:br>
            <a:r>
              <a:rPr lang="en-US" dirty="0" smtClean="0">
                <a:solidFill>
                  <a:schemeClr val="accent1">
                    <a:lumMod val="75000"/>
                  </a:schemeClr>
                </a:solidFill>
                <a:latin typeface="Adobe Garamond Pro Bold" pitchFamily="18" charset="0"/>
              </a:rPr>
              <a:t/>
            </a:r>
            <a:br>
              <a:rPr lang="en-US" dirty="0" smtClean="0">
                <a:solidFill>
                  <a:schemeClr val="accent1">
                    <a:lumMod val="75000"/>
                  </a:schemeClr>
                </a:solidFill>
                <a:latin typeface="Adobe Garamond Pro Bold" pitchFamily="18" charset="0"/>
              </a:rPr>
            </a:br>
            <a:r>
              <a:rPr lang="en-US" sz="3100" i="1" dirty="0" smtClean="0">
                <a:solidFill>
                  <a:schemeClr val="accent1">
                    <a:lumMod val="75000"/>
                  </a:schemeClr>
                </a:solidFill>
                <a:latin typeface="Adobe Garamond Pro Bold" pitchFamily="18" charset="0"/>
              </a:rPr>
              <a:t>Tanja Cuk</a:t>
            </a:r>
            <a:br>
              <a:rPr lang="en-US" sz="3100" i="1" dirty="0" smtClean="0">
                <a:solidFill>
                  <a:schemeClr val="accent1">
                    <a:lumMod val="75000"/>
                  </a:schemeClr>
                </a:solidFill>
                <a:latin typeface="Adobe Garamond Pro Bold" pitchFamily="18" charset="0"/>
              </a:rPr>
            </a:br>
            <a:r>
              <a:rPr lang="en-US" sz="3100" i="1" dirty="0" smtClean="0">
                <a:solidFill>
                  <a:schemeClr val="accent1">
                    <a:lumMod val="75000"/>
                  </a:schemeClr>
                </a:solidFill>
                <a:latin typeface="Adobe Garamond Pro Bold" pitchFamily="18" charset="0"/>
              </a:rPr>
              <a:t>Assistant Professor, Chemistry, UCB</a:t>
            </a:r>
            <a:br>
              <a:rPr lang="en-US" sz="3100" i="1" dirty="0" smtClean="0">
                <a:solidFill>
                  <a:schemeClr val="accent1">
                    <a:lumMod val="75000"/>
                  </a:schemeClr>
                </a:solidFill>
                <a:latin typeface="Adobe Garamond Pro Bold" pitchFamily="18" charset="0"/>
              </a:rPr>
            </a:br>
            <a:r>
              <a:rPr lang="en-US" sz="3100" i="1" dirty="0" smtClean="0">
                <a:solidFill>
                  <a:schemeClr val="accent1">
                    <a:lumMod val="75000"/>
                  </a:schemeClr>
                </a:solidFill>
                <a:latin typeface="Adobe Garamond Pro Bold" pitchFamily="18" charset="0"/>
              </a:rPr>
              <a:t>Faculty Scientist, CSD, LBNL</a:t>
            </a:r>
            <a:endParaRPr lang="en-US" sz="3100" i="1" dirty="0">
              <a:solidFill>
                <a:schemeClr val="accent1">
                  <a:lumMod val="75000"/>
                </a:schemeClr>
              </a:solidFill>
              <a:latin typeface="Adobe Garamond Pro Bold" pitchFamily="18" charset="0"/>
            </a:endParaRPr>
          </a:p>
        </p:txBody>
      </p:sp>
      <p:pic>
        <p:nvPicPr>
          <p:cNvPr id="3" name="Picture 2" descr="UCBerkeley-logo.jpg"/>
          <p:cNvPicPr>
            <a:picLocks noChangeAspect="1"/>
          </p:cNvPicPr>
          <p:nvPr/>
        </p:nvPicPr>
        <p:blipFill>
          <a:blip r:embed="rId2" cstate="print"/>
          <a:stretch>
            <a:fillRect/>
          </a:stretch>
        </p:blipFill>
        <p:spPr>
          <a:xfrm>
            <a:off x="0" y="0"/>
            <a:ext cx="1622953" cy="1600201"/>
          </a:xfrm>
          <a:prstGeom prst="rect">
            <a:avLst/>
          </a:prstGeom>
        </p:spPr>
      </p:pic>
      <p:pic>
        <p:nvPicPr>
          <p:cNvPr id="4" name="Picture 3" descr="C:\Documents and Settings\Tanja\My Documents\Documents\Presentations\LBNLlogo.bmp"/>
          <p:cNvPicPr>
            <a:picLocks noChangeAspect="1" noChangeArrowheads="1"/>
          </p:cNvPicPr>
          <p:nvPr/>
        </p:nvPicPr>
        <p:blipFill>
          <a:blip r:embed="rId3" cstate="print"/>
          <a:srcRect/>
          <a:stretch>
            <a:fillRect/>
          </a:stretch>
        </p:blipFill>
        <p:spPr bwMode="auto">
          <a:xfrm>
            <a:off x="7086600" y="0"/>
            <a:ext cx="2052152" cy="1241425"/>
          </a:xfrm>
          <a:prstGeom prst="rect">
            <a:avLst/>
          </a:prstGeom>
          <a:noFill/>
        </p:spPr>
      </p:pic>
    </p:spTree>
    <p:extLst>
      <p:ext uri="{BB962C8B-B14F-4D97-AF65-F5344CB8AC3E}">
        <p14:creationId xmlns:p14="http://schemas.microsoft.com/office/powerpoint/2010/main" val="499059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28600"/>
            <a:ext cx="9144000" cy="6858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tx1">
                    <a:lumMod val="50000"/>
                    <a:lumOff val="50000"/>
                  </a:schemeClr>
                </a:solidFill>
                <a:latin typeface="Adobe Garamond Pro Bold" pitchFamily="18" charset="0"/>
              </a:rPr>
              <a:t>Interfacial Charge Transfer</a:t>
            </a:r>
            <a:endParaRPr lang="en-US" sz="4000" b="1" dirty="0">
              <a:solidFill>
                <a:schemeClr val="tx1">
                  <a:lumMod val="50000"/>
                  <a:lumOff val="50000"/>
                </a:schemeClr>
              </a:solidFill>
              <a:latin typeface="Adobe Garamond Pro Bold" pitchFamily="18" charset="0"/>
            </a:endParaRPr>
          </a:p>
        </p:txBody>
      </p:sp>
      <p:sp>
        <p:nvSpPr>
          <p:cNvPr id="13" name="TextBox 12"/>
          <p:cNvSpPr txBox="1"/>
          <p:nvPr/>
        </p:nvSpPr>
        <p:spPr>
          <a:xfrm>
            <a:off x="762000" y="5523295"/>
            <a:ext cx="4109908" cy="400110"/>
          </a:xfrm>
          <a:prstGeom prst="rect">
            <a:avLst/>
          </a:prstGeom>
          <a:noFill/>
        </p:spPr>
        <p:txBody>
          <a:bodyPr wrap="square" rtlCol="0">
            <a:spAutoFit/>
          </a:bodyPr>
          <a:lstStyle/>
          <a:p>
            <a:r>
              <a:rPr lang="en-US" sz="2000" b="1" dirty="0" smtClean="0">
                <a:solidFill>
                  <a:schemeClr val="accent1">
                    <a:lumMod val="75000"/>
                  </a:schemeClr>
                </a:solidFill>
              </a:rPr>
              <a:t>Change in kinetics reflects </a:t>
            </a:r>
            <a:r>
              <a:rPr lang="en-US" sz="2000" b="1" dirty="0" err="1" smtClean="0">
                <a:solidFill>
                  <a:srgbClr val="C00000"/>
                </a:solidFill>
              </a:rPr>
              <a:t>k</a:t>
            </a:r>
            <a:r>
              <a:rPr lang="en-US" sz="2000" b="1" baseline="-25000" dirty="0" err="1" smtClean="0">
                <a:solidFill>
                  <a:srgbClr val="C00000"/>
                </a:solidFill>
              </a:rPr>
              <a:t>CT</a:t>
            </a:r>
            <a:r>
              <a:rPr lang="en-US" sz="2000" b="1" dirty="0" smtClean="0">
                <a:solidFill>
                  <a:srgbClr val="C00000"/>
                </a:solidFill>
              </a:rPr>
              <a:t>, [h] </a:t>
            </a:r>
          </a:p>
        </p:txBody>
      </p:sp>
      <p:grpSp>
        <p:nvGrpSpPr>
          <p:cNvPr id="2" name="Group 1"/>
          <p:cNvGrpSpPr/>
          <p:nvPr/>
        </p:nvGrpSpPr>
        <p:grpSpPr>
          <a:xfrm>
            <a:off x="5085488" y="5181600"/>
            <a:ext cx="3888635" cy="1453700"/>
            <a:chOff x="4936340" y="4943816"/>
            <a:chExt cx="3788278" cy="1585065"/>
          </a:xfrm>
        </p:grpSpPr>
        <p:pic>
          <p:nvPicPr>
            <p:cNvPr id="8194" name="Picture 2" descr="Matthias Waegele"/>
            <p:cNvPicPr>
              <a:picLocks noChangeAspect="1" noChangeArrowheads="1"/>
            </p:cNvPicPr>
            <p:nvPr/>
          </p:nvPicPr>
          <p:blipFill rotWithShape="1">
            <a:blip r:embed="rId3">
              <a:extLst>
                <a:ext uri="{28A0092B-C50C-407E-A947-70E740481C1C}">
                  <a14:useLocalDpi xmlns:a14="http://schemas.microsoft.com/office/drawing/2010/main" val="0"/>
                </a:ext>
              </a:extLst>
            </a:blip>
            <a:srcRect l="21202" t="14170" r="27307"/>
            <a:stretch/>
          </p:blipFill>
          <p:spPr bwMode="auto">
            <a:xfrm>
              <a:off x="4936340" y="4950252"/>
              <a:ext cx="1321867" cy="157862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Xihan Chen"/>
            <p:cNvPicPr>
              <a:picLocks noChangeAspect="1" noChangeArrowheads="1"/>
            </p:cNvPicPr>
            <p:nvPr/>
          </p:nvPicPr>
          <p:blipFill rotWithShape="1">
            <a:blip r:embed="rId4">
              <a:extLst>
                <a:ext uri="{28A0092B-C50C-407E-A947-70E740481C1C}">
                  <a14:useLocalDpi xmlns:a14="http://schemas.microsoft.com/office/drawing/2010/main" val="0"/>
                </a:ext>
              </a:extLst>
            </a:blip>
            <a:srcRect l="25778" t="4831" r="22919"/>
            <a:stretch/>
          </p:blipFill>
          <p:spPr bwMode="auto">
            <a:xfrm>
              <a:off x="6267423" y="4943816"/>
              <a:ext cx="1220277" cy="157541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David Herlihy"/>
            <p:cNvPicPr>
              <a:picLocks noChangeAspect="1" noChangeArrowheads="1"/>
            </p:cNvPicPr>
            <p:nvPr/>
          </p:nvPicPr>
          <p:blipFill rotWithShape="1">
            <a:blip r:embed="rId5">
              <a:extLst>
                <a:ext uri="{28A0092B-C50C-407E-A947-70E740481C1C}">
                  <a14:useLocalDpi xmlns:a14="http://schemas.microsoft.com/office/drawing/2010/main" val="0"/>
                </a:ext>
              </a:extLst>
            </a:blip>
            <a:srcRect l="8263" r="11949"/>
            <a:stretch/>
          </p:blipFill>
          <p:spPr bwMode="auto">
            <a:xfrm>
              <a:off x="7467640" y="4950252"/>
              <a:ext cx="1256978" cy="1575412"/>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1262622" y="914400"/>
            <a:ext cx="2743059" cy="461665"/>
          </a:xfrm>
          <a:prstGeom prst="rect">
            <a:avLst/>
          </a:prstGeom>
          <a:noFill/>
        </p:spPr>
        <p:txBody>
          <a:bodyPr wrap="none" rtlCol="0">
            <a:spAutoFit/>
          </a:bodyPr>
          <a:lstStyle/>
          <a:p>
            <a:r>
              <a:rPr lang="en-US" sz="2400" b="1" dirty="0" smtClean="0">
                <a:solidFill>
                  <a:schemeClr val="accent2">
                    <a:lumMod val="75000"/>
                  </a:schemeClr>
                </a:solidFill>
              </a:rPr>
              <a:t>SrNb</a:t>
            </a:r>
            <a:r>
              <a:rPr lang="en-US" sz="2400" b="1" baseline="-25000" dirty="0" smtClean="0">
                <a:solidFill>
                  <a:schemeClr val="accent2">
                    <a:lumMod val="75000"/>
                  </a:schemeClr>
                </a:solidFill>
              </a:rPr>
              <a:t>0.001</a:t>
            </a:r>
            <a:r>
              <a:rPr lang="en-US" sz="2400" b="1" dirty="0" smtClean="0">
                <a:solidFill>
                  <a:schemeClr val="accent2">
                    <a:lumMod val="75000"/>
                  </a:schemeClr>
                </a:solidFill>
              </a:rPr>
              <a:t>TiO</a:t>
            </a:r>
            <a:r>
              <a:rPr lang="en-US" sz="2400" b="1" baseline="-25000" dirty="0" smtClean="0">
                <a:solidFill>
                  <a:schemeClr val="accent2">
                    <a:lumMod val="75000"/>
                  </a:schemeClr>
                </a:solidFill>
              </a:rPr>
              <a:t>3 </a:t>
            </a:r>
            <a:r>
              <a:rPr lang="en-US" sz="2400" b="1" dirty="0" smtClean="0">
                <a:solidFill>
                  <a:schemeClr val="accent2">
                    <a:lumMod val="75000"/>
                  </a:schemeClr>
                </a:solidFill>
              </a:rPr>
              <a:t> (0.1%)</a:t>
            </a:r>
            <a:endParaRPr lang="en-US" sz="2400" b="1" dirty="0">
              <a:solidFill>
                <a:schemeClr val="accent2">
                  <a:lumMod val="75000"/>
                </a:schemeClr>
              </a:solidFill>
            </a:endParaRPr>
          </a:p>
        </p:txBody>
      </p:sp>
      <p:sp>
        <p:nvSpPr>
          <p:cNvPr id="18" name="TextBox 17"/>
          <p:cNvSpPr txBox="1"/>
          <p:nvPr/>
        </p:nvSpPr>
        <p:spPr>
          <a:xfrm>
            <a:off x="5574000" y="926926"/>
            <a:ext cx="2743059" cy="461665"/>
          </a:xfrm>
          <a:prstGeom prst="rect">
            <a:avLst/>
          </a:prstGeom>
          <a:noFill/>
        </p:spPr>
        <p:txBody>
          <a:bodyPr wrap="none" rtlCol="0">
            <a:spAutoFit/>
          </a:bodyPr>
          <a:lstStyle/>
          <a:p>
            <a:r>
              <a:rPr lang="en-US" sz="2400" b="1" dirty="0" smtClean="0">
                <a:solidFill>
                  <a:schemeClr val="accent2">
                    <a:lumMod val="75000"/>
                  </a:schemeClr>
                </a:solidFill>
              </a:rPr>
              <a:t>SrNb</a:t>
            </a:r>
            <a:r>
              <a:rPr lang="en-US" sz="2400" b="1" baseline="-25000" dirty="0" smtClean="0">
                <a:solidFill>
                  <a:schemeClr val="accent2">
                    <a:lumMod val="75000"/>
                  </a:schemeClr>
                </a:solidFill>
              </a:rPr>
              <a:t>0.007</a:t>
            </a:r>
            <a:r>
              <a:rPr lang="en-US" sz="2400" b="1" dirty="0" smtClean="0">
                <a:solidFill>
                  <a:schemeClr val="accent2">
                    <a:lumMod val="75000"/>
                  </a:schemeClr>
                </a:solidFill>
              </a:rPr>
              <a:t>TiO</a:t>
            </a:r>
            <a:r>
              <a:rPr lang="en-US" sz="2400" b="1" baseline="-25000" dirty="0" smtClean="0">
                <a:solidFill>
                  <a:schemeClr val="accent2">
                    <a:lumMod val="75000"/>
                  </a:schemeClr>
                </a:solidFill>
              </a:rPr>
              <a:t>3 </a:t>
            </a:r>
            <a:r>
              <a:rPr lang="en-US" sz="2400" b="1" dirty="0" smtClean="0">
                <a:solidFill>
                  <a:schemeClr val="accent2">
                    <a:lumMod val="75000"/>
                  </a:schemeClr>
                </a:solidFill>
              </a:rPr>
              <a:t> (0.7%)</a:t>
            </a:r>
            <a:endParaRPr lang="en-US" sz="2400" b="1" dirty="0">
              <a:solidFill>
                <a:schemeClr val="accent2">
                  <a:lumMod val="75000"/>
                </a:schemeClr>
              </a:solidFill>
            </a:endParaRPr>
          </a:p>
        </p:txBody>
      </p:sp>
      <p:sp>
        <p:nvSpPr>
          <p:cNvPr id="9" name="TextBox 8"/>
          <p:cNvSpPr txBox="1"/>
          <p:nvPr/>
        </p:nvSpPr>
        <p:spPr>
          <a:xfrm>
            <a:off x="614492" y="4267200"/>
            <a:ext cx="4109908" cy="400110"/>
          </a:xfrm>
          <a:prstGeom prst="rect">
            <a:avLst/>
          </a:prstGeom>
          <a:noFill/>
        </p:spPr>
        <p:txBody>
          <a:bodyPr wrap="none" rtlCol="0">
            <a:spAutoFit/>
          </a:bodyPr>
          <a:lstStyle/>
          <a:p>
            <a:r>
              <a:rPr lang="en-US" sz="2000" b="1" dirty="0" smtClean="0">
                <a:solidFill>
                  <a:schemeClr val="accent2">
                    <a:lumMod val="75000"/>
                  </a:schemeClr>
                </a:solidFill>
              </a:rPr>
              <a:t>W = 25 nm   </a:t>
            </a:r>
            <a:r>
              <a:rPr lang="en-US" sz="2000" b="1" dirty="0" smtClean="0">
                <a:solidFill>
                  <a:schemeClr val="accent2">
                    <a:lumMod val="75000"/>
                  </a:schemeClr>
                </a:solidFill>
                <a:sym typeface="Symbol"/>
              </a:rPr>
              <a:t></a:t>
            </a:r>
            <a:r>
              <a:rPr lang="en-US" sz="2000" b="1" dirty="0" smtClean="0">
                <a:solidFill>
                  <a:schemeClr val="accent2">
                    <a:lumMod val="75000"/>
                  </a:schemeClr>
                </a:solidFill>
              </a:rPr>
              <a:t>    </a:t>
            </a:r>
            <a:r>
              <a:rPr lang="en-US" sz="2000" b="1" dirty="0" smtClean="0">
                <a:solidFill>
                  <a:schemeClr val="accent2">
                    <a:lumMod val="75000"/>
                  </a:schemeClr>
                </a:solidFill>
                <a:sym typeface="Symbol"/>
              </a:rPr>
              <a:t></a:t>
            </a:r>
            <a:r>
              <a:rPr lang="en-US" sz="2000" b="1" baseline="-25000" dirty="0" smtClean="0">
                <a:solidFill>
                  <a:schemeClr val="accent2">
                    <a:lumMod val="75000"/>
                  </a:schemeClr>
                </a:solidFill>
                <a:sym typeface="Symbol"/>
              </a:rPr>
              <a:t>pump</a:t>
            </a:r>
            <a:r>
              <a:rPr lang="en-US" sz="2000" b="1" baseline="30000" dirty="0">
                <a:solidFill>
                  <a:schemeClr val="accent2">
                    <a:lumMod val="75000"/>
                  </a:schemeClr>
                </a:solidFill>
                <a:sym typeface="Symbol"/>
              </a:rPr>
              <a:t> </a:t>
            </a:r>
            <a:r>
              <a:rPr lang="en-US" sz="2000" b="1" dirty="0" smtClean="0">
                <a:solidFill>
                  <a:schemeClr val="accent2">
                    <a:lumMod val="75000"/>
                  </a:schemeClr>
                </a:solidFill>
                <a:sym typeface="Symbol"/>
              </a:rPr>
              <a:t>, </a:t>
            </a:r>
            <a:r>
              <a:rPr lang="en-US" sz="2000" b="1" baseline="-25000" dirty="0">
                <a:solidFill>
                  <a:schemeClr val="accent2">
                    <a:lumMod val="75000"/>
                  </a:schemeClr>
                </a:solidFill>
                <a:sym typeface="Symbol"/>
              </a:rPr>
              <a:t>probe</a:t>
            </a:r>
            <a:r>
              <a:rPr lang="en-US" sz="2000" b="1" dirty="0">
                <a:solidFill>
                  <a:schemeClr val="accent2">
                    <a:lumMod val="75000"/>
                  </a:schemeClr>
                </a:solidFill>
                <a:sym typeface="Symbol"/>
              </a:rPr>
              <a:t> </a:t>
            </a:r>
            <a:r>
              <a:rPr lang="en-US" sz="2000" b="1" dirty="0" smtClean="0">
                <a:solidFill>
                  <a:schemeClr val="accent2">
                    <a:lumMod val="75000"/>
                  </a:schemeClr>
                </a:solidFill>
                <a:sym typeface="Symbol"/>
              </a:rPr>
              <a:t>24 nm</a:t>
            </a:r>
            <a:endParaRPr lang="en-US" sz="2000" b="1" dirty="0">
              <a:solidFill>
                <a:schemeClr val="accent2">
                  <a:lumMod val="75000"/>
                </a:schemeClr>
              </a:solidFill>
            </a:endParaRPr>
          </a:p>
        </p:txBody>
      </p:sp>
      <p:sp>
        <p:nvSpPr>
          <p:cNvPr id="19" name="TextBox 18"/>
          <p:cNvSpPr txBox="1"/>
          <p:nvPr/>
        </p:nvSpPr>
        <p:spPr>
          <a:xfrm>
            <a:off x="5029200" y="4267200"/>
            <a:ext cx="3980064" cy="400110"/>
          </a:xfrm>
          <a:prstGeom prst="rect">
            <a:avLst/>
          </a:prstGeom>
          <a:noFill/>
        </p:spPr>
        <p:txBody>
          <a:bodyPr wrap="none" rtlCol="0">
            <a:spAutoFit/>
          </a:bodyPr>
          <a:lstStyle/>
          <a:p>
            <a:r>
              <a:rPr lang="en-US" sz="2000" b="1" dirty="0" smtClean="0">
                <a:solidFill>
                  <a:schemeClr val="accent2">
                    <a:lumMod val="75000"/>
                  </a:schemeClr>
                </a:solidFill>
              </a:rPr>
              <a:t>W = 9 nm   </a:t>
            </a:r>
            <a:r>
              <a:rPr lang="en-US" sz="2000" b="1" dirty="0" smtClean="0">
                <a:solidFill>
                  <a:schemeClr val="accent2">
                    <a:lumMod val="75000"/>
                  </a:schemeClr>
                </a:solidFill>
                <a:sym typeface="Symbol"/>
              </a:rPr>
              <a:t></a:t>
            </a:r>
            <a:r>
              <a:rPr lang="en-US" sz="2000" b="1" dirty="0" smtClean="0">
                <a:solidFill>
                  <a:schemeClr val="accent2">
                    <a:lumMod val="75000"/>
                  </a:schemeClr>
                </a:solidFill>
              </a:rPr>
              <a:t>    </a:t>
            </a:r>
            <a:r>
              <a:rPr lang="en-US" sz="2000" b="1" dirty="0" smtClean="0">
                <a:solidFill>
                  <a:schemeClr val="accent2">
                    <a:lumMod val="75000"/>
                  </a:schemeClr>
                </a:solidFill>
                <a:sym typeface="Symbol"/>
              </a:rPr>
              <a:t></a:t>
            </a:r>
            <a:r>
              <a:rPr lang="en-US" sz="2000" b="1" baseline="-25000" dirty="0" smtClean="0">
                <a:solidFill>
                  <a:schemeClr val="accent2">
                    <a:lumMod val="75000"/>
                  </a:schemeClr>
                </a:solidFill>
                <a:sym typeface="Symbol"/>
              </a:rPr>
              <a:t>pump</a:t>
            </a:r>
            <a:r>
              <a:rPr lang="en-US" sz="2000" b="1" baseline="30000" dirty="0">
                <a:solidFill>
                  <a:schemeClr val="accent2">
                    <a:lumMod val="75000"/>
                  </a:schemeClr>
                </a:solidFill>
                <a:sym typeface="Symbol"/>
              </a:rPr>
              <a:t> </a:t>
            </a:r>
            <a:r>
              <a:rPr lang="en-US" sz="2000" b="1" dirty="0" smtClean="0">
                <a:solidFill>
                  <a:schemeClr val="accent2">
                    <a:lumMod val="75000"/>
                  </a:schemeClr>
                </a:solidFill>
                <a:sym typeface="Symbol"/>
              </a:rPr>
              <a:t>, </a:t>
            </a:r>
            <a:r>
              <a:rPr lang="en-US" sz="2000" b="1" baseline="-25000" dirty="0">
                <a:solidFill>
                  <a:schemeClr val="accent2">
                    <a:lumMod val="75000"/>
                  </a:schemeClr>
                </a:solidFill>
                <a:sym typeface="Symbol"/>
              </a:rPr>
              <a:t>probe</a:t>
            </a:r>
            <a:r>
              <a:rPr lang="en-US" sz="2000" b="1" dirty="0">
                <a:solidFill>
                  <a:schemeClr val="accent2">
                    <a:lumMod val="75000"/>
                  </a:schemeClr>
                </a:solidFill>
                <a:sym typeface="Symbol"/>
              </a:rPr>
              <a:t> </a:t>
            </a:r>
            <a:r>
              <a:rPr lang="en-US" sz="2000" b="1" dirty="0" smtClean="0">
                <a:solidFill>
                  <a:schemeClr val="accent2">
                    <a:lumMod val="75000"/>
                  </a:schemeClr>
                </a:solidFill>
                <a:sym typeface="Symbol"/>
              </a:rPr>
              <a:t>24 nm</a:t>
            </a:r>
            <a:endParaRPr lang="en-US" sz="2000" b="1" dirty="0">
              <a:solidFill>
                <a:schemeClr val="accent2">
                  <a:lumMod val="75000"/>
                </a:schemeClr>
              </a:solidFill>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59435" y="1388591"/>
            <a:ext cx="4203565" cy="2995597"/>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4800" y="1376065"/>
            <a:ext cx="4039400" cy="2878608"/>
          </a:xfrm>
          <a:prstGeom prst="rect">
            <a:avLst/>
          </a:prstGeom>
        </p:spPr>
      </p:pic>
    </p:spTree>
    <p:extLst>
      <p:ext uri="{BB962C8B-B14F-4D97-AF65-F5344CB8AC3E}">
        <p14:creationId xmlns:p14="http://schemas.microsoft.com/office/powerpoint/2010/main" val="1558852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230623"/>
            <a:ext cx="9144000" cy="6858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tx1">
                    <a:lumMod val="50000"/>
                    <a:lumOff val="50000"/>
                  </a:schemeClr>
                </a:solidFill>
                <a:latin typeface="Adobe Garamond Pro Bold" pitchFamily="18" charset="0"/>
              </a:rPr>
              <a:t>Manipulating Interfacial Charge Transfer</a:t>
            </a:r>
            <a:endParaRPr lang="en-US" sz="3600" b="1" dirty="0">
              <a:solidFill>
                <a:schemeClr val="tx1">
                  <a:lumMod val="50000"/>
                  <a:lumOff val="50000"/>
                </a:schemeClr>
              </a:solidFill>
              <a:latin typeface="Adobe Garamond Pro Bold" pitchFamily="18" charset="0"/>
            </a:endParaRPr>
          </a:p>
        </p:txBody>
      </p:sp>
      <p:sp>
        <p:nvSpPr>
          <p:cNvPr id="13" name="TextBox 12"/>
          <p:cNvSpPr txBox="1"/>
          <p:nvPr/>
        </p:nvSpPr>
        <p:spPr>
          <a:xfrm>
            <a:off x="253093" y="5205153"/>
            <a:ext cx="8890907" cy="1323439"/>
          </a:xfrm>
          <a:prstGeom prst="rect">
            <a:avLst/>
          </a:prstGeom>
          <a:noFill/>
        </p:spPr>
        <p:txBody>
          <a:bodyPr wrap="square" rtlCol="0">
            <a:spAutoFit/>
          </a:bodyPr>
          <a:lstStyle/>
          <a:p>
            <a:pPr marL="342900" indent="-342900">
              <a:buFont typeface="Arial" panose="020B0604020202020204" pitchFamily="34" charset="0"/>
              <a:buChar char="•"/>
            </a:pPr>
            <a:endParaRPr lang="en-US" sz="2000" b="1" dirty="0" smtClean="0">
              <a:solidFill>
                <a:schemeClr val="accent1">
                  <a:lumMod val="75000"/>
                </a:schemeClr>
              </a:solidFill>
            </a:endParaRPr>
          </a:p>
          <a:p>
            <a:pPr marL="342900" indent="-342900">
              <a:buFont typeface="Arial" panose="020B0604020202020204" pitchFamily="34" charset="0"/>
              <a:buChar char="•"/>
            </a:pPr>
            <a:r>
              <a:rPr lang="en-US" sz="2000" b="1" dirty="0" smtClean="0">
                <a:solidFill>
                  <a:schemeClr val="accent1">
                    <a:lumMod val="75000"/>
                  </a:schemeClr>
                </a:solidFill>
              </a:rPr>
              <a:t>Interfacial charge </a:t>
            </a:r>
            <a:r>
              <a:rPr lang="en-US" sz="2000" b="1" dirty="0">
                <a:solidFill>
                  <a:schemeClr val="accent1">
                    <a:lumMod val="75000"/>
                  </a:schemeClr>
                </a:solidFill>
              </a:rPr>
              <a:t>t</a:t>
            </a:r>
            <a:r>
              <a:rPr lang="en-US" sz="2000" b="1" dirty="0" smtClean="0">
                <a:solidFill>
                  <a:schemeClr val="accent1">
                    <a:lumMod val="75000"/>
                  </a:schemeClr>
                </a:solidFill>
              </a:rPr>
              <a:t>ransfer rate increases with increasing oxidative voltages</a:t>
            </a:r>
          </a:p>
          <a:p>
            <a:endParaRPr lang="en-US" sz="2000" b="1" dirty="0" smtClean="0">
              <a:solidFill>
                <a:schemeClr val="accent1">
                  <a:lumMod val="75000"/>
                </a:schemeClr>
              </a:solidFill>
            </a:endParaRPr>
          </a:p>
          <a:p>
            <a:pPr marL="342900" indent="-342900">
              <a:buFont typeface="Arial" panose="020B0604020202020204" pitchFamily="34" charset="0"/>
              <a:buChar char="•"/>
            </a:pPr>
            <a:r>
              <a:rPr lang="en-US" sz="2000" b="1" dirty="0" smtClean="0">
                <a:solidFill>
                  <a:schemeClr val="accent1">
                    <a:lumMod val="75000"/>
                  </a:schemeClr>
                </a:solidFill>
              </a:rPr>
              <a:t>Rate changes while current and quantum efficiency constant</a:t>
            </a:r>
            <a:endParaRPr lang="en-US" sz="2000" b="1" dirty="0">
              <a:solidFill>
                <a:schemeClr val="accent1">
                  <a:lumMod val="75000"/>
                </a:schemeClr>
              </a:solidFill>
            </a:endParaRPr>
          </a:p>
        </p:txBody>
      </p:sp>
      <p:sp>
        <p:nvSpPr>
          <p:cNvPr id="7" name="TextBox 6"/>
          <p:cNvSpPr txBox="1"/>
          <p:nvPr/>
        </p:nvSpPr>
        <p:spPr>
          <a:xfrm>
            <a:off x="5334000" y="1040821"/>
            <a:ext cx="2743059" cy="461665"/>
          </a:xfrm>
          <a:prstGeom prst="rect">
            <a:avLst/>
          </a:prstGeom>
          <a:noFill/>
        </p:spPr>
        <p:txBody>
          <a:bodyPr wrap="none" rtlCol="0">
            <a:spAutoFit/>
          </a:bodyPr>
          <a:lstStyle/>
          <a:p>
            <a:r>
              <a:rPr lang="en-US" sz="2400" b="1" dirty="0" smtClean="0">
                <a:solidFill>
                  <a:schemeClr val="accent2">
                    <a:lumMod val="75000"/>
                  </a:schemeClr>
                </a:solidFill>
              </a:rPr>
              <a:t>SrNb</a:t>
            </a:r>
            <a:r>
              <a:rPr lang="en-US" sz="2400" b="1" baseline="-25000" dirty="0" smtClean="0">
                <a:solidFill>
                  <a:schemeClr val="accent2">
                    <a:lumMod val="75000"/>
                  </a:schemeClr>
                </a:solidFill>
              </a:rPr>
              <a:t>0.001</a:t>
            </a:r>
            <a:r>
              <a:rPr lang="en-US" sz="2400" b="1" dirty="0" smtClean="0">
                <a:solidFill>
                  <a:schemeClr val="accent2">
                    <a:lumMod val="75000"/>
                  </a:schemeClr>
                </a:solidFill>
              </a:rPr>
              <a:t>TiO</a:t>
            </a:r>
            <a:r>
              <a:rPr lang="en-US" sz="2400" b="1" baseline="-25000" dirty="0" smtClean="0">
                <a:solidFill>
                  <a:schemeClr val="accent2">
                    <a:lumMod val="75000"/>
                  </a:schemeClr>
                </a:solidFill>
              </a:rPr>
              <a:t>3 </a:t>
            </a:r>
            <a:r>
              <a:rPr lang="en-US" sz="2400" b="1" dirty="0" smtClean="0">
                <a:solidFill>
                  <a:schemeClr val="accent2">
                    <a:lumMod val="75000"/>
                  </a:schemeClr>
                </a:solidFill>
              </a:rPr>
              <a:t> (0.1%)</a:t>
            </a:r>
            <a:endParaRPr lang="en-US" sz="2400" b="1" dirty="0">
              <a:solidFill>
                <a:schemeClr val="accent2">
                  <a:lumMod val="7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03" y="1730382"/>
            <a:ext cx="4140897" cy="319218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0" y="1447800"/>
            <a:ext cx="4429766" cy="3984315"/>
          </a:xfrm>
          <a:prstGeom prst="rect">
            <a:avLst/>
          </a:prstGeom>
        </p:spPr>
      </p:pic>
    </p:spTree>
    <p:extLst>
      <p:ext uri="{BB962C8B-B14F-4D97-AF65-F5344CB8AC3E}">
        <p14:creationId xmlns:p14="http://schemas.microsoft.com/office/powerpoint/2010/main" val="2687666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888697"/>
            <a:ext cx="8839200" cy="4358948"/>
          </a:xfrm>
          <a:prstGeom prst="rect">
            <a:avLst/>
          </a:prstGeom>
        </p:spPr>
      </p:pic>
      <p:sp>
        <p:nvSpPr>
          <p:cNvPr id="4" name="Title 1"/>
          <p:cNvSpPr txBox="1">
            <a:spLocks/>
          </p:cNvSpPr>
          <p:nvPr/>
        </p:nvSpPr>
        <p:spPr>
          <a:xfrm>
            <a:off x="0" y="202897"/>
            <a:ext cx="9144000" cy="6858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tx1">
                    <a:lumMod val="50000"/>
                    <a:lumOff val="50000"/>
                  </a:schemeClr>
                </a:solidFill>
                <a:latin typeface="Adobe Garamond Pro Bold" pitchFamily="18" charset="0"/>
              </a:rPr>
              <a:t>Kinetics (</a:t>
            </a:r>
            <a:r>
              <a:rPr lang="en-US" sz="3600" b="1" dirty="0">
                <a:solidFill>
                  <a:schemeClr val="tx1">
                    <a:lumMod val="50000"/>
                    <a:lumOff val="50000"/>
                  </a:schemeClr>
                </a:solidFill>
                <a:latin typeface="Adobe Garamond Pro Bold" pitchFamily="18" charset="0"/>
              </a:rPr>
              <a:t>V</a:t>
            </a:r>
            <a:r>
              <a:rPr lang="en-US" sz="3600" b="1" dirty="0" smtClean="0">
                <a:solidFill>
                  <a:schemeClr val="tx1">
                    <a:lumMod val="50000"/>
                    <a:lumOff val="50000"/>
                  </a:schemeClr>
                </a:solidFill>
                <a:latin typeface="Adobe Garamond Pro Bold" pitchFamily="18" charset="0"/>
              </a:rPr>
              <a:t>)</a:t>
            </a:r>
            <a:endParaRPr lang="en-US" sz="3600" b="1" dirty="0">
              <a:solidFill>
                <a:schemeClr val="tx1">
                  <a:lumMod val="50000"/>
                  <a:lumOff val="50000"/>
                </a:schemeClr>
              </a:solidFill>
              <a:latin typeface="Adobe Garamond Pro Bold" pitchFamily="18" charset="0"/>
            </a:endParaRPr>
          </a:p>
        </p:txBody>
      </p:sp>
      <p:sp>
        <p:nvSpPr>
          <p:cNvPr id="5" name="Rectangle 4"/>
          <p:cNvSpPr/>
          <p:nvPr/>
        </p:nvSpPr>
        <p:spPr>
          <a:xfrm>
            <a:off x="1066800" y="5105400"/>
            <a:ext cx="7602362" cy="1015663"/>
          </a:xfrm>
          <a:prstGeom prst="rect">
            <a:avLst/>
          </a:prstGeom>
        </p:spPr>
        <p:txBody>
          <a:bodyPr wrap="square">
            <a:spAutoFit/>
          </a:bodyPr>
          <a:lstStyle/>
          <a:p>
            <a:pPr marL="342900" indent="-342900">
              <a:buFont typeface="Arial" panose="020B0604020202020204" pitchFamily="34" charset="0"/>
              <a:buChar char="•"/>
            </a:pPr>
            <a:r>
              <a:rPr lang="en-US" sz="2000" b="1" dirty="0" smtClean="0">
                <a:solidFill>
                  <a:schemeClr val="accent1">
                    <a:lumMod val="75000"/>
                  </a:schemeClr>
                </a:solidFill>
              </a:rPr>
              <a:t>Kinetics are fit to a single exponential at early time scales</a:t>
            </a:r>
          </a:p>
          <a:p>
            <a:pPr marL="342900" indent="-342900">
              <a:buFont typeface="Arial" panose="020B0604020202020204" pitchFamily="34" charset="0"/>
              <a:buChar char="•"/>
            </a:pPr>
            <a:endParaRPr lang="en-US" sz="2000" b="1" dirty="0" smtClean="0">
              <a:solidFill>
                <a:schemeClr val="accent1">
                  <a:lumMod val="75000"/>
                </a:schemeClr>
              </a:solidFill>
            </a:endParaRPr>
          </a:p>
          <a:p>
            <a:pPr marL="342900" indent="-342900">
              <a:buFont typeface="Arial" panose="020B0604020202020204" pitchFamily="34" charset="0"/>
              <a:buChar char="•"/>
            </a:pPr>
            <a:r>
              <a:rPr lang="en-US" sz="2000" b="1" dirty="0" smtClean="0">
                <a:solidFill>
                  <a:schemeClr val="accent1">
                    <a:lumMod val="75000"/>
                  </a:schemeClr>
                </a:solidFill>
              </a:rPr>
              <a:t>Rate constant depends exponentially on applied V (Arrhenius Law)</a:t>
            </a:r>
          </a:p>
        </p:txBody>
      </p:sp>
      <p:sp>
        <p:nvSpPr>
          <p:cNvPr id="2" name="TextBox 1"/>
          <p:cNvSpPr txBox="1"/>
          <p:nvPr/>
        </p:nvSpPr>
        <p:spPr>
          <a:xfrm>
            <a:off x="3276600" y="6324600"/>
            <a:ext cx="5139356" cy="369332"/>
          </a:xfrm>
          <a:prstGeom prst="rect">
            <a:avLst/>
          </a:prstGeom>
          <a:noFill/>
        </p:spPr>
        <p:txBody>
          <a:bodyPr wrap="none" rtlCol="0">
            <a:spAutoFit/>
          </a:bodyPr>
          <a:lstStyle/>
          <a:p>
            <a:r>
              <a:rPr lang="en-US" b="1" dirty="0" smtClean="0"/>
              <a:t>M. </a:t>
            </a:r>
            <a:r>
              <a:rPr lang="en-US" b="1" dirty="0" err="1" smtClean="0"/>
              <a:t>Waegele</a:t>
            </a:r>
            <a:r>
              <a:rPr lang="en-US" b="1" dirty="0" smtClean="0"/>
              <a:t>, X. Chen, D. </a:t>
            </a:r>
            <a:r>
              <a:rPr lang="en-US" b="1" dirty="0" err="1" smtClean="0"/>
              <a:t>Herlihy</a:t>
            </a:r>
            <a:r>
              <a:rPr lang="en-US" b="1" dirty="0" smtClean="0"/>
              <a:t>, T. Cuk, JACS 2014</a:t>
            </a:r>
            <a:endParaRPr lang="en-US" b="1" dirty="0"/>
          </a:p>
        </p:txBody>
      </p:sp>
    </p:spTree>
    <p:extLst>
      <p:ext uri="{BB962C8B-B14F-4D97-AF65-F5344CB8AC3E}">
        <p14:creationId xmlns:p14="http://schemas.microsoft.com/office/powerpoint/2010/main" val="4178974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8930" y="201350"/>
            <a:ext cx="9144000" cy="6858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tx1">
                    <a:lumMod val="50000"/>
                    <a:lumOff val="50000"/>
                  </a:schemeClr>
                </a:solidFill>
                <a:latin typeface="Adobe Garamond Pro Bold" pitchFamily="18" charset="0"/>
              </a:rPr>
              <a:t>Voltage Distribution at the Surface</a:t>
            </a:r>
            <a:endParaRPr lang="en-US" sz="3600" b="1" dirty="0">
              <a:solidFill>
                <a:schemeClr val="tx1">
                  <a:lumMod val="50000"/>
                  <a:lumOff val="50000"/>
                </a:schemeClr>
              </a:solidFill>
              <a:latin typeface="Adobe Garamond Pro Bold" pitchFamily="18" charset="0"/>
            </a:endParaRPr>
          </a:p>
        </p:txBody>
      </p:sp>
      <p:grpSp>
        <p:nvGrpSpPr>
          <p:cNvPr id="272" name="Group 271"/>
          <p:cNvGrpSpPr/>
          <p:nvPr/>
        </p:nvGrpSpPr>
        <p:grpSpPr>
          <a:xfrm>
            <a:off x="390909" y="1625207"/>
            <a:ext cx="2114441" cy="2438768"/>
            <a:chOff x="-21442" y="1878331"/>
            <a:chExt cx="2114441" cy="2438768"/>
          </a:xfrm>
        </p:grpSpPr>
        <p:grpSp>
          <p:nvGrpSpPr>
            <p:cNvPr id="3" name="Group 2"/>
            <p:cNvGrpSpPr/>
            <p:nvPr/>
          </p:nvGrpSpPr>
          <p:grpSpPr>
            <a:xfrm>
              <a:off x="-21442" y="1878331"/>
              <a:ext cx="2114441" cy="2438768"/>
              <a:chOff x="686866" y="1805013"/>
              <a:chExt cx="2768574" cy="2743202"/>
            </a:xfrm>
          </p:grpSpPr>
          <p:grpSp>
            <p:nvGrpSpPr>
              <p:cNvPr id="4" name="Group 3"/>
              <p:cNvGrpSpPr/>
              <p:nvPr/>
            </p:nvGrpSpPr>
            <p:grpSpPr>
              <a:xfrm>
                <a:off x="686866" y="1805013"/>
                <a:ext cx="2029334" cy="2743202"/>
                <a:chOff x="1144295" y="2286000"/>
                <a:chExt cx="2029334" cy="2743202"/>
              </a:xfrm>
            </p:grpSpPr>
            <p:grpSp>
              <p:nvGrpSpPr>
                <p:cNvPr id="11" name="Group 10"/>
                <p:cNvGrpSpPr/>
                <p:nvPr/>
              </p:nvGrpSpPr>
              <p:grpSpPr>
                <a:xfrm rot="5400000">
                  <a:off x="1035186" y="2890758"/>
                  <a:ext cx="2743202" cy="1533685"/>
                  <a:chOff x="2887769" y="1219200"/>
                  <a:chExt cx="2743202" cy="1533685"/>
                </a:xfrm>
              </p:grpSpPr>
              <p:grpSp>
                <p:nvGrpSpPr>
                  <p:cNvPr id="14" name="Group 13"/>
                  <p:cNvGrpSpPr/>
                  <p:nvPr/>
                </p:nvGrpSpPr>
                <p:grpSpPr>
                  <a:xfrm rot="5400000">
                    <a:off x="3987827" y="1109742"/>
                    <a:ext cx="543085" cy="2743201"/>
                    <a:chOff x="1295399" y="482384"/>
                    <a:chExt cx="753533" cy="3816624"/>
                  </a:xfrm>
                </p:grpSpPr>
                <p:cxnSp>
                  <p:nvCxnSpPr>
                    <p:cNvPr id="17" name="Straight Connector 16"/>
                    <p:cNvCxnSpPr/>
                    <p:nvPr/>
                  </p:nvCxnSpPr>
                  <p:spPr>
                    <a:xfrm>
                      <a:off x="1295399" y="1641231"/>
                      <a:ext cx="75353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295399" y="1785164"/>
                      <a:ext cx="75353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295399" y="3516979"/>
                      <a:ext cx="75353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295399" y="3364580"/>
                      <a:ext cx="75353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flipH="1" flipV="1">
                      <a:off x="1672159" y="482384"/>
                      <a:ext cx="8" cy="11588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flipV="1">
                      <a:off x="1672168" y="1778304"/>
                      <a:ext cx="0" cy="15359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flipV="1">
                      <a:off x="1672163" y="3562843"/>
                      <a:ext cx="4" cy="7361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V="1">
                    <a:off x="5630971" y="1219200"/>
                    <a:ext cx="0" cy="12621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887769" y="1219200"/>
                    <a:ext cx="0" cy="12621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1167009" y="2688961"/>
                  <a:ext cx="439544" cy="369332"/>
                </a:xfrm>
                <a:prstGeom prst="rect">
                  <a:avLst/>
                </a:prstGeom>
              </p:spPr>
              <p:txBody>
                <a:bodyPr wrap="none">
                  <a:spAutoFit/>
                </a:bodyPr>
                <a:lstStyle/>
                <a:p>
                  <a:r>
                    <a:rPr lang="en-US" b="1" dirty="0"/>
                    <a:t>C</a:t>
                  </a:r>
                  <a:r>
                    <a:rPr lang="en-US" b="1" baseline="-25000" dirty="0"/>
                    <a:t>H </a:t>
                  </a:r>
                  <a:endParaRPr lang="en-US" dirty="0"/>
                </a:p>
              </p:txBody>
            </p:sp>
            <p:sp>
              <p:nvSpPr>
                <p:cNvPr id="13" name="Rectangle 12"/>
                <p:cNvSpPr/>
                <p:nvPr/>
              </p:nvSpPr>
              <p:spPr>
                <a:xfrm>
                  <a:off x="1144295" y="3895057"/>
                  <a:ext cx="495650" cy="369332"/>
                </a:xfrm>
                <a:prstGeom prst="rect">
                  <a:avLst/>
                </a:prstGeom>
              </p:spPr>
              <p:txBody>
                <a:bodyPr wrap="none">
                  <a:spAutoFit/>
                </a:bodyPr>
                <a:lstStyle/>
                <a:p>
                  <a:r>
                    <a:rPr lang="en-US" b="1" dirty="0" smtClean="0"/>
                    <a:t>C</a:t>
                  </a:r>
                  <a:r>
                    <a:rPr lang="en-US" b="1" baseline="-25000" dirty="0" smtClean="0"/>
                    <a:t>SC </a:t>
                  </a:r>
                  <a:endParaRPr lang="en-US" dirty="0"/>
                </a:p>
              </p:txBody>
            </p:sp>
          </p:grpSp>
          <p:cxnSp>
            <p:nvCxnSpPr>
              <p:cNvPr id="5" name="Straight Arrow Connector 4"/>
              <p:cNvCxnSpPr/>
              <p:nvPr/>
            </p:nvCxnSpPr>
            <p:spPr>
              <a:xfrm>
                <a:off x="2704960" y="2841625"/>
                <a:ext cx="5454" cy="1660395"/>
              </a:xfrm>
              <a:prstGeom prst="straightConnector1">
                <a:avLst/>
              </a:prstGeom>
              <a:ln w="38100">
                <a:solidFill>
                  <a:srgbClr val="F0740E"/>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716201" y="3333465"/>
                <a:ext cx="739239" cy="450056"/>
              </a:xfrm>
              <a:prstGeom prst="rect">
                <a:avLst/>
              </a:prstGeom>
              <a:noFill/>
            </p:spPr>
            <p:txBody>
              <a:bodyPr wrap="none" rtlCol="0">
                <a:spAutoFit/>
              </a:bodyPr>
              <a:lstStyle/>
              <a:p>
                <a:r>
                  <a:rPr lang="en-US" sz="2000" b="1" dirty="0" smtClean="0">
                    <a:solidFill>
                      <a:srgbClr val="F0740E"/>
                    </a:solidFill>
                  </a:rPr>
                  <a:t>U</a:t>
                </a:r>
                <a:r>
                  <a:rPr lang="en-US" sz="2000" b="1" baseline="-25000" dirty="0" smtClean="0">
                    <a:solidFill>
                      <a:srgbClr val="F0740E"/>
                    </a:solidFill>
                  </a:rPr>
                  <a:t>FB</a:t>
                </a:r>
                <a:r>
                  <a:rPr lang="en-US" sz="2000" b="1" i="1" baseline="30000" dirty="0" smtClean="0">
                    <a:solidFill>
                      <a:srgbClr val="F0740E"/>
                    </a:solidFill>
                  </a:rPr>
                  <a:t> </a:t>
                </a:r>
                <a:endParaRPr lang="en-US" sz="2000" b="1" baseline="-25000" dirty="0">
                  <a:solidFill>
                    <a:srgbClr val="F0740E"/>
                  </a:solidFill>
                </a:endParaRPr>
              </a:p>
            </p:txBody>
          </p:sp>
          <p:cxnSp>
            <p:nvCxnSpPr>
              <p:cNvPr id="7" name="Straight Arrow Connector 6"/>
              <p:cNvCxnSpPr/>
              <p:nvPr/>
            </p:nvCxnSpPr>
            <p:spPr>
              <a:xfrm>
                <a:off x="1850760" y="2069572"/>
                <a:ext cx="0" cy="77205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850760" y="3417611"/>
                <a:ext cx="0" cy="67430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778638" y="2153305"/>
                <a:ext cx="600710" cy="450056"/>
              </a:xfrm>
              <a:prstGeom prst="rect">
                <a:avLst/>
              </a:prstGeom>
              <a:noFill/>
            </p:spPr>
            <p:txBody>
              <a:bodyPr wrap="none" rtlCol="0">
                <a:spAutoFit/>
              </a:bodyPr>
              <a:lstStyle/>
              <a:p>
                <a:r>
                  <a:rPr lang="en-US" sz="2000" b="1" dirty="0" smtClean="0">
                    <a:solidFill>
                      <a:srgbClr val="C00000"/>
                    </a:solidFill>
                  </a:rPr>
                  <a:t>U</a:t>
                </a:r>
                <a:r>
                  <a:rPr lang="en-US" sz="2000" b="1" baseline="-25000" dirty="0" smtClean="0">
                    <a:solidFill>
                      <a:srgbClr val="C00000"/>
                    </a:solidFill>
                  </a:rPr>
                  <a:t>H</a:t>
                </a:r>
                <a:endParaRPr lang="en-US" sz="2000" b="1" baseline="-25000" dirty="0">
                  <a:solidFill>
                    <a:srgbClr val="C00000"/>
                  </a:solidFill>
                </a:endParaRPr>
              </a:p>
            </p:txBody>
          </p:sp>
          <p:sp>
            <p:nvSpPr>
              <p:cNvPr id="10" name="TextBox 9"/>
              <p:cNvSpPr txBox="1"/>
              <p:nvPr/>
            </p:nvSpPr>
            <p:spPr>
              <a:xfrm>
                <a:off x="1811842" y="3485461"/>
                <a:ext cx="682568" cy="450056"/>
              </a:xfrm>
              <a:prstGeom prst="rect">
                <a:avLst/>
              </a:prstGeom>
              <a:noFill/>
            </p:spPr>
            <p:txBody>
              <a:bodyPr wrap="none" rtlCol="0">
                <a:spAutoFit/>
              </a:bodyPr>
              <a:lstStyle/>
              <a:p>
                <a:r>
                  <a:rPr lang="en-US" sz="2000" b="1" dirty="0" smtClean="0">
                    <a:solidFill>
                      <a:srgbClr val="C00000"/>
                    </a:solidFill>
                  </a:rPr>
                  <a:t>U</a:t>
                </a:r>
                <a:r>
                  <a:rPr lang="en-US" sz="2000" b="1" baseline="-25000" dirty="0" smtClean="0">
                    <a:solidFill>
                      <a:srgbClr val="C00000"/>
                    </a:solidFill>
                  </a:rPr>
                  <a:t>SC</a:t>
                </a:r>
                <a:endParaRPr lang="en-US" sz="2000" b="1" baseline="-25000" dirty="0">
                  <a:solidFill>
                    <a:srgbClr val="C00000"/>
                  </a:solidFill>
                </a:endParaRPr>
              </a:p>
            </p:txBody>
          </p:sp>
        </p:grpSp>
        <p:cxnSp>
          <p:nvCxnSpPr>
            <p:cNvPr id="136" name="Straight Arrow Connector 135"/>
            <p:cNvCxnSpPr/>
            <p:nvPr/>
          </p:nvCxnSpPr>
          <p:spPr>
            <a:xfrm>
              <a:off x="1514832" y="1898194"/>
              <a:ext cx="9168" cy="881216"/>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1613062" y="2140720"/>
              <a:ext cx="351378" cy="400110"/>
            </a:xfrm>
            <a:prstGeom prst="rect">
              <a:avLst/>
            </a:prstGeom>
            <a:noFill/>
          </p:spPr>
          <p:txBody>
            <a:bodyPr wrap="none" rtlCol="0">
              <a:spAutoFit/>
            </a:bodyPr>
            <a:lstStyle/>
            <a:p>
              <a:r>
                <a:rPr lang="en-US" sz="2000" b="1" dirty="0" smtClean="0">
                  <a:solidFill>
                    <a:srgbClr val="008000"/>
                  </a:solidFill>
                </a:rPr>
                <a:t>U</a:t>
              </a:r>
              <a:endParaRPr lang="en-US" sz="2000" b="1" baseline="-25000" dirty="0">
                <a:solidFill>
                  <a:srgbClr val="008000"/>
                </a:solidFill>
              </a:endParaRPr>
            </a:p>
          </p:txBody>
        </p:sp>
      </p:grpSp>
      <p:grpSp>
        <p:nvGrpSpPr>
          <p:cNvPr id="86" name="Group 85"/>
          <p:cNvGrpSpPr/>
          <p:nvPr/>
        </p:nvGrpSpPr>
        <p:grpSpPr>
          <a:xfrm>
            <a:off x="2164897" y="1114734"/>
            <a:ext cx="3356033" cy="3304866"/>
            <a:chOff x="2539662" y="2920686"/>
            <a:chExt cx="3625200" cy="3765199"/>
          </a:xfrm>
        </p:grpSpPr>
        <p:grpSp>
          <p:nvGrpSpPr>
            <p:cNvPr id="87" name="Group 86"/>
            <p:cNvGrpSpPr/>
            <p:nvPr/>
          </p:nvGrpSpPr>
          <p:grpSpPr>
            <a:xfrm>
              <a:off x="3699710" y="3432087"/>
              <a:ext cx="2456346" cy="684010"/>
              <a:chOff x="213360" y="69867"/>
              <a:chExt cx="609600" cy="189058"/>
            </a:xfrm>
          </p:grpSpPr>
          <p:cxnSp>
            <p:nvCxnSpPr>
              <p:cNvPr id="114" name="Straight Connector 113"/>
              <p:cNvCxnSpPr/>
              <p:nvPr/>
            </p:nvCxnSpPr>
            <p:spPr>
              <a:xfrm>
                <a:off x="381000" y="69867"/>
                <a:ext cx="0" cy="1890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350520" y="69867"/>
                <a:ext cx="0" cy="1890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685800" y="69867"/>
                <a:ext cx="0" cy="1890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655320" y="69867"/>
                <a:ext cx="0" cy="1890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381000" y="164396"/>
                <a:ext cx="2743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213360" y="164396"/>
                <a:ext cx="1371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685800" y="162104"/>
                <a:ext cx="1371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8" name="TextBox 87"/>
            <p:cNvSpPr txBox="1"/>
            <p:nvPr/>
          </p:nvSpPr>
          <p:spPr>
            <a:xfrm>
              <a:off x="4049635" y="2924353"/>
              <a:ext cx="576960" cy="420776"/>
            </a:xfrm>
            <a:prstGeom prst="rect">
              <a:avLst/>
            </a:prstGeom>
            <a:noFill/>
          </p:spPr>
          <p:txBody>
            <a:bodyPr wrap="none" rtlCol="0">
              <a:spAutoFit/>
            </a:bodyPr>
            <a:lstStyle/>
            <a:p>
              <a:r>
                <a:rPr lang="en-US" b="1" i="1" dirty="0" smtClean="0">
                  <a:latin typeface="Times New Roman" panose="02020603050405020304" pitchFamily="18" charset="0"/>
                  <a:cs typeface="Times New Roman" panose="02020603050405020304" pitchFamily="18" charset="0"/>
                </a:rPr>
                <a:t>C</a:t>
              </a:r>
              <a:r>
                <a:rPr lang="en-US" b="1" baseline="-25000" dirty="0" smtClean="0">
                  <a:latin typeface="Times New Roman" panose="02020603050405020304" pitchFamily="18" charset="0"/>
                  <a:cs typeface="Times New Roman" panose="02020603050405020304" pitchFamily="18" charset="0"/>
                </a:rPr>
                <a:t>SC</a:t>
              </a:r>
              <a:endParaRPr lang="en-US" b="1" baseline="-25000" dirty="0">
                <a:latin typeface="Times New Roman" panose="02020603050405020304" pitchFamily="18" charset="0"/>
                <a:cs typeface="Times New Roman" panose="02020603050405020304" pitchFamily="18" charset="0"/>
              </a:endParaRPr>
            </a:p>
          </p:txBody>
        </p:sp>
        <p:sp>
          <p:nvSpPr>
            <p:cNvPr id="89" name="TextBox 88"/>
            <p:cNvSpPr txBox="1"/>
            <p:nvPr/>
          </p:nvSpPr>
          <p:spPr>
            <a:xfrm>
              <a:off x="5266213" y="2920686"/>
              <a:ext cx="495576" cy="420776"/>
            </a:xfrm>
            <a:prstGeom prst="rect">
              <a:avLst/>
            </a:prstGeom>
            <a:noFill/>
          </p:spPr>
          <p:txBody>
            <a:bodyPr wrap="none" rtlCol="0">
              <a:spAutoFit/>
            </a:bodyPr>
            <a:lstStyle/>
            <a:p>
              <a:r>
                <a:rPr lang="en-US" b="1" i="1" dirty="0" smtClean="0">
                  <a:latin typeface="Times New Roman" panose="02020603050405020304" pitchFamily="18" charset="0"/>
                  <a:cs typeface="Times New Roman" panose="02020603050405020304" pitchFamily="18" charset="0"/>
                </a:rPr>
                <a:t>C</a:t>
              </a:r>
              <a:r>
                <a:rPr lang="en-US" b="1" baseline="-25000" dirty="0">
                  <a:latin typeface="Times New Roman" panose="02020603050405020304" pitchFamily="18" charset="0"/>
                  <a:cs typeface="Times New Roman" panose="02020603050405020304" pitchFamily="18" charset="0"/>
                </a:rPr>
                <a:t>H</a:t>
              </a:r>
            </a:p>
          </p:txBody>
        </p:sp>
        <p:grpSp>
          <p:nvGrpSpPr>
            <p:cNvPr id="90" name="Group 89"/>
            <p:cNvGrpSpPr/>
            <p:nvPr/>
          </p:nvGrpSpPr>
          <p:grpSpPr>
            <a:xfrm>
              <a:off x="2539662" y="3228874"/>
              <a:ext cx="3625200" cy="3457011"/>
              <a:chOff x="2668966" y="3284296"/>
              <a:chExt cx="3625200" cy="3457011"/>
            </a:xfrm>
          </p:grpSpPr>
          <p:grpSp>
            <p:nvGrpSpPr>
              <p:cNvPr id="92" name="Group 91"/>
              <p:cNvGrpSpPr>
                <a:grpSpLocks noChangeAspect="1"/>
              </p:cNvGrpSpPr>
              <p:nvPr/>
            </p:nvGrpSpPr>
            <p:grpSpPr>
              <a:xfrm>
                <a:off x="2668966" y="3284296"/>
                <a:ext cx="3625200" cy="3457011"/>
                <a:chOff x="4311281" y="363159"/>
                <a:chExt cx="1006607" cy="912979"/>
              </a:xfrm>
            </p:grpSpPr>
            <p:grpSp>
              <p:nvGrpSpPr>
                <p:cNvPr id="94" name="Group 93"/>
                <p:cNvGrpSpPr/>
                <p:nvPr/>
              </p:nvGrpSpPr>
              <p:grpSpPr>
                <a:xfrm>
                  <a:off x="4311281" y="363159"/>
                  <a:ext cx="1006607" cy="912979"/>
                  <a:chOff x="2516474" y="374071"/>
                  <a:chExt cx="1006607" cy="1214015"/>
                </a:xfrm>
              </p:grpSpPr>
              <p:grpSp>
                <p:nvGrpSpPr>
                  <p:cNvPr id="96" name="Group 95"/>
                  <p:cNvGrpSpPr/>
                  <p:nvPr/>
                </p:nvGrpSpPr>
                <p:grpSpPr>
                  <a:xfrm>
                    <a:off x="2516474" y="374071"/>
                    <a:ext cx="1006607" cy="1214015"/>
                    <a:chOff x="2596832" y="1609590"/>
                    <a:chExt cx="2273135" cy="4066652"/>
                  </a:xfrm>
                </p:grpSpPr>
                <p:cxnSp>
                  <p:nvCxnSpPr>
                    <p:cNvPr id="98" name="Straight Connector 97"/>
                    <p:cNvCxnSpPr/>
                    <p:nvPr/>
                  </p:nvCxnSpPr>
                  <p:spPr>
                    <a:xfrm flipV="1">
                      <a:off x="3377569" y="4294422"/>
                      <a:ext cx="1313602" cy="9316"/>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nvGrpSpPr>
                    <p:cNvPr id="99" name="Group 98"/>
                    <p:cNvGrpSpPr/>
                    <p:nvPr/>
                  </p:nvGrpSpPr>
                  <p:grpSpPr>
                    <a:xfrm>
                      <a:off x="2596832" y="1609590"/>
                      <a:ext cx="2273135" cy="3571672"/>
                      <a:chOff x="2631245" y="588689"/>
                      <a:chExt cx="2780903" cy="4732955"/>
                    </a:xfrm>
                  </p:grpSpPr>
                  <p:grpSp>
                    <p:nvGrpSpPr>
                      <p:cNvPr id="102" name="Group 101"/>
                      <p:cNvGrpSpPr/>
                      <p:nvPr/>
                    </p:nvGrpSpPr>
                    <p:grpSpPr>
                      <a:xfrm>
                        <a:off x="3162361" y="1959664"/>
                        <a:ext cx="2249787" cy="3361980"/>
                        <a:chOff x="2756703" y="3448632"/>
                        <a:chExt cx="2249787" cy="3361980"/>
                      </a:xfrm>
                    </p:grpSpPr>
                    <p:grpSp>
                      <p:nvGrpSpPr>
                        <p:cNvPr id="104" name="Group 103"/>
                        <p:cNvGrpSpPr/>
                        <p:nvPr/>
                      </p:nvGrpSpPr>
                      <p:grpSpPr>
                        <a:xfrm>
                          <a:off x="4074572" y="3448632"/>
                          <a:ext cx="578878" cy="3361980"/>
                          <a:chOff x="4568513" y="3601032"/>
                          <a:chExt cx="578878" cy="3361980"/>
                        </a:xfrm>
                      </p:grpSpPr>
                      <p:cxnSp>
                        <p:nvCxnSpPr>
                          <p:cNvPr id="107" name="Straight Connector 106"/>
                          <p:cNvCxnSpPr/>
                          <p:nvPr/>
                        </p:nvCxnSpPr>
                        <p:spPr>
                          <a:xfrm>
                            <a:off x="4568513" y="3601032"/>
                            <a:ext cx="0" cy="33619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4568513" y="4536112"/>
                            <a:ext cx="328262" cy="12517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4896775" y="4526029"/>
                            <a:ext cx="250616" cy="81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5" name="TextBox 104"/>
                        <p:cNvSpPr txBox="1"/>
                        <p:nvPr/>
                      </p:nvSpPr>
                      <p:spPr>
                        <a:xfrm>
                          <a:off x="4615706" y="4613981"/>
                          <a:ext cx="390784" cy="655916"/>
                        </a:xfrm>
                        <a:prstGeom prst="rect">
                          <a:avLst/>
                        </a:prstGeom>
                        <a:noFill/>
                      </p:spPr>
                      <p:txBody>
                        <a:bodyPr wrap="none" rtlCol="0">
                          <a:spAutoFit/>
                        </a:bodyPr>
                        <a:lstStyle/>
                        <a:p>
                          <a:r>
                            <a:rPr lang="en-US" b="1" i="1" dirty="0" smtClean="0">
                              <a:solidFill>
                                <a:srgbClr val="C00000"/>
                              </a:solidFill>
                              <a:latin typeface="Times New Roman" panose="02020603050405020304" pitchFamily="18" charset="0"/>
                              <a:cs typeface="Times New Roman" panose="02020603050405020304" pitchFamily="18" charset="0"/>
                            </a:rPr>
                            <a:t>U</a:t>
                          </a:r>
                          <a:r>
                            <a:rPr lang="en-US" b="1" baseline="-25000" dirty="0" smtClean="0">
                              <a:solidFill>
                                <a:srgbClr val="C00000"/>
                              </a:solidFill>
                              <a:latin typeface="Times New Roman" panose="02020603050405020304" pitchFamily="18" charset="0"/>
                              <a:cs typeface="Times New Roman" panose="02020603050405020304" pitchFamily="18" charset="0"/>
                            </a:rPr>
                            <a:t>H</a:t>
                          </a:r>
                          <a:endParaRPr lang="en-US" b="1" baseline="-25000" dirty="0">
                            <a:solidFill>
                              <a:srgbClr val="C00000"/>
                            </a:solidFill>
                            <a:latin typeface="Times New Roman" panose="02020603050405020304" pitchFamily="18" charset="0"/>
                            <a:cs typeface="Times New Roman" panose="02020603050405020304" pitchFamily="18" charset="0"/>
                          </a:endParaRPr>
                        </a:p>
                      </p:txBody>
                    </p:sp>
                    <p:sp>
                      <p:nvSpPr>
                        <p:cNvPr id="106" name="TextBox 105"/>
                        <p:cNvSpPr txBox="1"/>
                        <p:nvPr/>
                      </p:nvSpPr>
                      <p:spPr>
                        <a:xfrm>
                          <a:off x="2756703" y="5791747"/>
                          <a:ext cx="453214" cy="655916"/>
                        </a:xfrm>
                        <a:prstGeom prst="rect">
                          <a:avLst/>
                        </a:prstGeom>
                        <a:noFill/>
                      </p:spPr>
                      <p:txBody>
                        <a:bodyPr wrap="none" rtlCol="0">
                          <a:spAutoFit/>
                        </a:bodyPr>
                        <a:lstStyle/>
                        <a:p>
                          <a:r>
                            <a:rPr lang="en-US" b="1" i="1" dirty="0">
                              <a:solidFill>
                                <a:srgbClr val="C00000"/>
                              </a:solidFill>
                              <a:latin typeface="Times New Roman" panose="02020603050405020304" pitchFamily="18" charset="0"/>
                              <a:cs typeface="Times New Roman" panose="02020603050405020304" pitchFamily="18" charset="0"/>
                            </a:rPr>
                            <a:t>U</a:t>
                          </a:r>
                          <a:r>
                            <a:rPr lang="en-US" b="1" baseline="-25000" dirty="0" smtClean="0">
                              <a:solidFill>
                                <a:srgbClr val="C00000"/>
                              </a:solidFill>
                              <a:latin typeface="Times New Roman" panose="02020603050405020304" pitchFamily="18" charset="0"/>
                              <a:cs typeface="Times New Roman" panose="02020603050405020304" pitchFamily="18" charset="0"/>
                            </a:rPr>
                            <a:t>SC</a:t>
                          </a:r>
                          <a:endParaRPr lang="en-US" b="1" baseline="-25000" dirty="0">
                            <a:solidFill>
                              <a:srgbClr val="C00000"/>
                            </a:solidFill>
                            <a:latin typeface="Times New Roman" panose="02020603050405020304" pitchFamily="18" charset="0"/>
                            <a:cs typeface="Times New Roman" panose="02020603050405020304" pitchFamily="18" charset="0"/>
                          </a:endParaRPr>
                        </a:p>
                      </p:txBody>
                    </p:sp>
                  </p:grpSp>
                  <p:sp>
                    <p:nvSpPr>
                      <p:cNvPr id="103" name="Arc 102"/>
                      <p:cNvSpPr/>
                      <p:nvPr/>
                    </p:nvSpPr>
                    <p:spPr>
                      <a:xfrm rot="10800000" flipH="1">
                        <a:off x="2631245" y="588689"/>
                        <a:ext cx="1854745" cy="2741951"/>
                      </a:xfrm>
                      <a:prstGeom prst="arc">
                        <a:avLst>
                          <a:gd name="adj1" fmla="val 16077721"/>
                          <a:gd name="adj2" fmla="val 2121958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0" name="TextBox 99"/>
                    <p:cNvSpPr txBox="1"/>
                    <p:nvPr/>
                  </p:nvSpPr>
                  <p:spPr>
                    <a:xfrm>
                      <a:off x="3259281" y="5181262"/>
                      <a:ext cx="342231" cy="494980"/>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VB</a:t>
                      </a:r>
                    </a:p>
                  </p:txBody>
                </p:sp>
                <p:sp>
                  <p:nvSpPr>
                    <p:cNvPr id="101" name="TextBox 100"/>
                    <p:cNvSpPr txBox="1"/>
                    <p:nvPr/>
                  </p:nvSpPr>
                  <p:spPr>
                    <a:xfrm>
                      <a:off x="3259281" y="3171977"/>
                      <a:ext cx="333545" cy="494980"/>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CB</a:t>
                      </a:r>
                    </a:p>
                  </p:txBody>
                </p:sp>
              </p:grpSp>
              <p:cxnSp>
                <p:nvCxnSpPr>
                  <p:cNvPr id="97" name="Straight Arrow Connector 96"/>
                  <p:cNvCxnSpPr/>
                  <p:nvPr/>
                </p:nvCxnSpPr>
                <p:spPr>
                  <a:xfrm flipH="1">
                    <a:off x="2863491" y="1186578"/>
                    <a:ext cx="4083" cy="240945"/>
                  </a:xfrm>
                  <a:prstGeom prst="straightConnector1">
                    <a:avLst/>
                  </a:prstGeom>
                  <a:ln w="38100">
                    <a:solidFill>
                      <a:srgbClr val="C00000"/>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95" name="Straight Arrow Connector 94"/>
                <p:cNvCxnSpPr/>
                <p:nvPr/>
              </p:nvCxnSpPr>
              <p:spPr>
                <a:xfrm>
                  <a:off x="5162474" y="753849"/>
                  <a:ext cx="3771" cy="212065"/>
                </a:xfrm>
                <a:prstGeom prst="straightConnector1">
                  <a:avLst/>
                </a:prstGeom>
                <a:ln w="381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93" name="Arc 92"/>
              <p:cNvSpPr/>
              <p:nvPr/>
            </p:nvSpPr>
            <p:spPr>
              <a:xfrm rot="10800000" flipH="1">
                <a:off x="2668969" y="4543323"/>
                <a:ext cx="2417856" cy="1758986"/>
              </a:xfrm>
              <a:prstGeom prst="arc">
                <a:avLst>
                  <a:gd name="adj1" fmla="val 16077721"/>
                  <a:gd name="adj2" fmla="val 2121958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124" name="Straight Arrow Connector 123"/>
          <p:cNvCxnSpPr/>
          <p:nvPr/>
        </p:nvCxnSpPr>
        <p:spPr>
          <a:xfrm>
            <a:off x="4682718" y="3373457"/>
            <a:ext cx="6286" cy="472442"/>
          </a:xfrm>
          <a:prstGeom prst="straightConnector1">
            <a:avLst/>
          </a:prstGeom>
          <a:ln w="38100">
            <a:solidFill>
              <a:srgbClr val="008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9" name="Rectangle 28"/>
              <p:cNvSpPr/>
              <p:nvPr/>
            </p:nvSpPr>
            <p:spPr>
              <a:xfrm>
                <a:off x="4660930" y="3425012"/>
                <a:ext cx="39626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0" dirty="0" smtClean="0">
                          <a:solidFill>
                            <a:srgbClr val="008000"/>
                          </a:solidFill>
                          <a:latin typeface="Cambria Math"/>
                          <a:cs typeface="Times New Roman" panose="02020603050405020304" pitchFamily="18" charset="0"/>
                        </a:rPr>
                        <m:t>𝐔</m:t>
                      </m:r>
                    </m:oMath>
                  </m:oMathPara>
                </a14:m>
                <a:endParaRPr lang="en-US" dirty="0"/>
              </a:p>
            </p:txBody>
          </p:sp>
        </mc:Choice>
        <mc:Fallback>
          <p:sp>
            <p:nvSpPr>
              <p:cNvPr id="29" name="Rectangle 28"/>
              <p:cNvSpPr>
                <a:spLocks noRot="1" noChangeAspect="1" noMove="1" noResize="1" noEditPoints="1" noAdjustHandles="1" noChangeArrowheads="1" noChangeShapeType="1" noTextEdit="1"/>
              </p:cNvSpPr>
              <p:nvPr/>
            </p:nvSpPr>
            <p:spPr>
              <a:xfrm>
                <a:off x="4660930" y="3425012"/>
                <a:ext cx="396262" cy="369332"/>
              </a:xfrm>
              <a:prstGeom prst="rect">
                <a:avLst/>
              </a:prstGeom>
              <a:blipFill rotWithShape="0">
                <a:blip r:embed="rId3"/>
                <a:stretch>
                  <a:fillRect/>
                </a:stretch>
              </a:blipFill>
            </p:spPr>
            <p:txBody>
              <a:bodyPr/>
              <a:lstStyle/>
              <a:p>
                <a:r>
                  <a:rPr lang="en-US">
                    <a:noFill/>
                  </a:rPr>
                  <a:t> </a:t>
                </a:r>
              </a:p>
            </p:txBody>
          </p:sp>
        </mc:Fallback>
      </mc:AlternateContent>
      <p:sp>
        <p:nvSpPr>
          <p:cNvPr id="30" name="Rectangle 29"/>
          <p:cNvSpPr/>
          <p:nvPr/>
        </p:nvSpPr>
        <p:spPr>
          <a:xfrm>
            <a:off x="6309360" y="1813981"/>
            <a:ext cx="2476960" cy="461665"/>
          </a:xfrm>
          <a:prstGeom prst="rect">
            <a:avLst/>
          </a:prstGeom>
        </p:spPr>
        <p:txBody>
          <a:bodyPr wrap="none">
            <a:spAutoFit/>
          </a:bodyPr>
          <a:lstStyle/>
          <a:p>
            <a:r>
              <a:rPr lang="en-US" sz="2400" b="1" dirty="0" smtClean="0">
                <a:solidFill>
                  <a:srgbClr val="F0740E"/>
                </a:solidFill>
              </a:rPr>
              <a:t>U</a:t>
            </a:r>
            <a:r>
              <a:rPr lang="en-US" sz="2400" b="1" baseline="-25000" dirty="0" smtClean="0">
                <a:solidFill>
                  <a:srgbClr val="F0740E"/>
                </a:solidFill>
              </a:rPr>
              <a:t>FB</a:t>
            </a:r>
            <a:r>
              <a:rPr lang="en-US" sz="2400" b="1" dirty="0" smtClean="0"/>
              <a:t> + </a:t>
            </a:r>
            <a:r>
              <a:rPr lang="en-US" sz="2400" b="1" dirty="0" smtClean="0">
                <a:solidFill>
                  <a:srgbClr val="008000"/>
                </a:solidFill>
              </a:rPr>
              <a:t>U</a:t>
            </a:r>
            <a:r>
              <a:rPr lang="en-US" sz="2400" b="1" dirty="0" smtClean="0"/>
              <a:t> = </a:t>
            </a:r>
            <a:r>
              <a:rPr lang="en-US" sz="2400" b="1" dirty="0" smtClean="0">
                <a:solidFill>
                  <a:srgbClr val="C00000"/>
                </a:solidFill>
              </a:rPr>
              <a:t>U</a:t>
            </a:r>
            <a:r>
              <a:rPr lang="en-US" sz="2400" b="1" baseline="-25000" dirty="0" smtClean="0">
                <a:solidFill>
                  <a:srgbClr val="C00000"/>
                </a:solidFill>
              </a:rPr>
              <a:t>H</a:t>
            </a:r>
            <a:r>
              <a:rPr lang="en-US" sz="2400" b="1" dirty="0" smtClean="0"/>
              <a:t> </a:t>
            </a:r>
            <a:r>
              <a:rPr lang="en-US" sz="2400" b="1" dirty="0"/>
              <a:t>+ </a:t>
            </a:r>
            <a:r>
              <a:rPr lang="en-US" sz="2400" b="1" dirty="0" smtClean="0">
                <a:solidFill>
                  <a:srgbClr val="C00000"/>
                </a:solidFill>
              </a:rPr>
              <a:t>U</a:t>
            </a:r>
            <a:r>
              <a:rPr lang="en-US" sz="2400" b="1" baseline="-25000" dirty="0" smtClean="0">
                <a:solidFill>
                  <a:srgbClr val="C00000"/>
                </a:solidFill>
              </a:rPr>
              <a:t>SC</a:t>
            </a:r>
            <a:r>
              <a:rPr lang="en-US" sz="2400" b="1" dirty="0" smtClean="0">
                <a:solidFill>
                  <a:srgbClr val="C00000"/>
                </a:solidFill>
              </a:rPr>
              <a:t> </a:t>
            </a:r>
            <a:endParaRPr lang="en-US" sz="2400" dirty="0">
              <a:solidFill>
                <a:srgbClr val="C00000"/>
              </a:solidFill>
            </a:endParaRPr>
          </a:p>
        </p:txBody>
      </p:sp>
      <mc:AlternateContent xmlns:mc="http://schemas.openxmlformats.org/markup-compatibility/2006">
        <mc:Choice xmlns:a14="http://schemas.microsoft.com/office/drawing/2010/main" Requires="a14">
          <p:sp>
            <p:nvSpPr>
              <p:cNvPr id="68" name="Rectangle 67"/>
              <p:cNvSpPr/>
              <p:nvPr/>
            </p:nvSpPr>
            <p:spPr>
              <a:xfrm>
                <a:off x="5181600" y="3160099"/>
                <a:ext cx="726161" cy="6354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1" i="1" dirty="0" smtClean="0">
                              <a:solidFill>
                                <a:schemeClr val="accent1">
                                  <a:lumMod val="75000"/>
                                </a:schemeClr>
                              </a:solidFill>
                              <a:latin typeface="Cambria Math" panose="02040503050406030204" pitchFamily="18" charset="0"/>
                              <a:cs typeface="Times New Roman" panose="02020603050405020304" pitchFamily="18" charset="0"/>
                            </a:rPr>
                          </m:ctrlPr>
                        </m:sSubPr>
                        <m:e>
                          <m:r>
                            <m:rPr>
                              <m:nor/>
                            </m:rPr>
                            <a:rPr lang="en-US" sz="2000" b="1" i="1" dirty="0">
                              <a:solidFill>
                                <a:schemeClr val="accent1">
                                  <a:lumMod val="75000"/>
                                </a:schemeClr>
                              </a:solidFill>
                              <a:latin typeface="Symbol" panose="05050102010706020507" pitchFamily="18" charset="2"/>
                              <a:cs typeface="Times New Roman" panose="02020603050405020304" pitchFamily="18" charset="0"/>
                            </a:rPr>
                            <m:t>f</m:t>
                          </m:r>
                        </m:e>
                        <m:sub>
                          <m:r>
                            <a:rPr lang="en-US" sz="2000" b="1" i="0" dirty="0" smtClean="0">
                              <a:solidFill>
                                <a:schemeClr val="accent1">
                                  <a:lumMod val="75000"/>
                                </a:schemeClr>
                              </a:solidFill>
                              <a:latin typeface="Cambria Math"/>
                              <a:cs typeface="Times New Roman" panose="02020603050405020304" pitchFamily="18" charset="0"/>
                            </a:rPr>
                            <m:t>𝐁𝐄</m:t>
                          </m:r>
                        </m:sub>
                      </m:sSub>
                    </m:oMath>
                  </m:oMathPara>
                </a14:m>
                <a:endParaRPr lang="en-US" sz="2000" dirty="0">
                  <a:latin typeface="Times New Roman" panose="02020603050405020304" pitchFamily="18" charset="0"/>
                  <a:cs typeface="Times New Roman" panose="02020603050405020304" pitchFamily="18" charset="0"/>
                </a:endParaRPr>
              </a:p>
              <a:p>
                <a:endParaRPr lang="en-US" sz="2000" b="1" baseline="-25000" dirty="0">
                  <a:solidFill>
                    <a:schemeClr val="tx1"/>
                  </a:solidFill>
                  <a:latin typeface="Times New Roman" panose="02020603050405020304" pitchFamily="18" charset="0"/>
                  <a:cs typeface="Times New Roman" panose="02020603050405020304" pitchFamily="18" charset="0"/>
                </a:endParaRPr>
              </a:p>
            </p:txBody>
          </p:sp>
        </mc:Choice>
        <mc:Fallback>
          <p:sp>
            <p:nvSpPr>
              <p:cNvPr id="68" name="Rectangle 67"/>
              <p:cNvSpPr>
                <a:spLocks noRot="1" noChangeAspect="1" noMove="1" noResize="1" noEditPoints="1" noAdjustHandles="1" noChangeArrowheads="1" noChangeShapeType="1" noTextEdit="1"/>
              </p:cNvSpPr>
              <p:nvPr/>
            </p:nvSpPr>
            <p:spPr>
              <a:xfrm>
                <a:off x="5181600" y="3160099"/>
                <a:ext cx="726161" cy="63543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9" name="Rectangle 68"/>
              <p:cNvSpPr/>
              <p:nvPr/>
            </p:nvSpPr>
            <p:spPr>
              <a:xfrm>
                <a:off x="6320866" y="2607015"/>
                <a:ext cx="2531462" cy="943207"/>
              </a:xfrm>
              <a:prstGeom prst="rect">
                <a:avLst/>
              </a:prstGeom>
            </p:spPr>
            <p:txBody>
              <a:bodyPr wrap="none">
                <a:spAutoFit/>
              </a:bodyPr>
              <a:lstStyle/>
              <a:p>
                <a:pPr algn="ctr"/>
                <a14:m>
                  <m:oMath xmlns:m="http://schemas.openxmlformats.org/officeDocument/2006/math">
                    <m:sSub>
                      <m:sSubPr>
                        <m:ctrlPr>
                          <a:rPr lang="en-US" sz="2000" b="1" i="1" dirty="0" smtClean="0">
                            <a:solidFill>
                              <a:schemeClr val="accent1">
                                <a:lumMod val="75000"/>
                              </a:schemeClr>
                            </a:solidFill>
                            <a:latin typeface="Cambria Math" panose="02040503050406030204" pitchFamily="18" charset="0"/>
                            <a:cs typeface="Times New Roman" panose="02020603050405020304" pitchFamily="18" charset="0"/>
                          </a:rPr>
                        </m:ctrlPr>
                      </m:sSubPr>
                      <m:e>
                        <m:r>
                          <m:rPr>
                            <m:nor/>
                          </m:rPr>
                          <a:rPr lang="en-US" sz="2000" b="1" i="1" dirty="0">
                            <a:solidFill>
                              <a:schemeClr val="accent1">
                                <a:lumMod val="75000"/>
                              </a:schemeClr>
                            </a:solidFill>
                            <a:latin typeface="Symbol" panose="05050102010706020507" pitchFamily="18" charset="2"/>
                            <a:cs typeface="Times New Roman" panose="02020603050405020304" pitchFamily="18" charset="0"/>
                          </a:rPr>
                          <m:t>f</m:t>
                        </m:r>
                      </m:e>
                      <m:sub>
                        <m:r>
                          <a:rPr lang="en-US" sz="2000" b="1" i="0" dirty="0" smtClean="0">
                            <a:solidFill>
                              <a:schemeClr val="accent1">
                                <a:lumMod val="75000"/>
                              </a:schemeClr>
                            </a:solidFill>
                            <a:latin typeface="Cambria Math"/>
                            <a:cs typeface="Times New Roman" panose="02020603050405020304" pitchFamily="18" charset="0"/>
                          </a:rPr>
                          <m:t>𝐁𝐄</m:t>
                        </m:r>
                      </m:sub>
                    </m:sSub>
                  </m:oMath>
                </a14:m>
                <a:r>
                  <a:rPr lang="en-US" sz="2000" b="1" dirty="0" smtClean="0">
                    <a:latin typeface="Times New Roman" panose="02020603050405020304" pitchFamily="18" charset="0"/>
                    <a:cs typeface="Times New Roman" panose="02020603050405020304" pitchFamily="18" charset="0"/>
                  </a:rPr>
                  <a:t> = </a:t>
                </a:r>
              </a:p>
              <a:p>
                <a:pPr algn="ctr"/>
                <a:r>
                  <a:rPr lang="en-US" sz="2000" b="1" dirty="0" smtClean="0">
                    <a:latin typeface="Times New Roman" panose="02020603050405020304" pitchFamily="18" charset="0"/>
                    <a:cs typeface="Times New Roman" panose="02020603050405020304" pitchFamily="18" charset="0"/>
                  </a:rPr>
                  <a:t>surface hole potential</a:t>
                </a:r>
                <a:endParaRPr lang="en-US" sz="2000" b="1" dirty="0">
                  <a:latin typeface="Times New Roman" panose="02020603050405020304" pitchFamily="18" charset="0"/>
                  <a:cs typeface="Times New Roman" panose="02020603050405020304" pitchFamily="18" charset="0"/>
                </a:endParaRPr>
              </a:p>
              <a:p>
                <a:pPr algn="ctr"/>
                <a:endParaRPr lang="en-US" sz="2000" b="1" baseline="-25000" dirty="0">
                  <a:solidFill>
                    <a:schemeClr val="tx1"/>
                  </a:solidFill>
                  <a:latin typeface="Times New Roman" panose="02020603050405020304" pitchFamily="18" charset="0"/>
                  <a:cs typeface="Times New Roman" panose="02020603050405020304" pitchFamily="18" charset="0"/>
                </a:endParaRPr>
              </a:p>
            </p:txBody>
          </p:sp>
        </mc:Choice>
        <mc:Fallback>
          <p:sp>
            <p:nvSpPr>
              <p:cNvPr id="69" name="Rectangle 68"/>
              <p:cNvSpPr>
                <a:spLocks noRot="1" noChangeAspect="1" noMove="1" noResize="1" noEditPoints="1" noAdjustHandles="1" noChangeArrowheads="1" noChangeShapeType="1" noTextEdit="1"/>
              </p:cNvSpPr>
              <p:nvPr/>
            </p:nvSpPr>
            <p:spPr>
              <a:xfrm>
                <a:off x="6320866" y="2607015"/>
                <a:ext cx="2531462" cy="943207"/>
              </a:xfrm>
              <a:prstGeom prst="rect">
                <a:avLst/>
              </a:prstGeom>
              <a:blipFill rotWithShape="0">
                <a:blip r:embed="rId5"/>
                <a:stretch>
                  <a:fillRect l="-2410" t="-3896" r="-192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3" name="Rectangle 72"/>
              <p:cNvSpPr/>
              <p:nvPr/>
            </p:nvSpPr>
            <p:spPr>
              <a:xfrm>
                <a:off x="576102" y="4547503"/>
                <a:ext cx="8048318" cy="1969129"/>
              </a:xfrm>
              <a:prstGeom prst="rect">
                <a:avLst/>
              </a:prstGeom>
            </p:spPr>
            <p:txBody>
              <a:bodyPr wrap="square">
                <a:spAutoFit/>
              </a:bodyPr>
              <a:lstStyle/>
              <a:p>
                <a:pPr marL="342900" indent="-342900">
                  <a:buFont typeface="Arial" panose="020B0604020202020204" pitchFamily="34" charset="0"/>
                  <a:buChar char="•"/>
                </a:pPr>
                <a:endParaRPr lang="en-US" sz="2000" b="1" dirty="0" smtClean="0">
                  <a:solidFill>
                    <a:schemeClr val="accent1">
                      <a:lumMod val="75000"/>
                    </a:schemeClr>
                  </a:solidFill>
                </a:endParaRPr>
              </a:p>
              <a:p>
                <a:pPr marL="342900" indent="-342900">
                  <a:buFont typeface="Arial" panose="020B0604020202020204" pitchFamily="34" charset="0"/>
                  <a:buChar char="•"/>
                </a:pPr>
                <a:r>
                  <a:rPr lang="en-US" sz="2000" b="1" dirty="0">
                    <a:solidFill>
                      <a:schemeClr val="accent1">
                        <a:lumMod val="75000"/>
                      </a:schemeClr>
                    </a:solidFill>
                  </a:rPr>
                  <a:t>Since the solution potential is invariant, changes in </a:t>
                </a:r>
                <a:r>
                  <a:rPr lang="en-US" sz="2000" b="1" dirty="0">
                    <a:solidFill>
                      <a:srgbClr val="C00000"/>
                    </a:solidFill>
                  </a:rPr>
                  <a:t>U</a:t>
                </a:r>
                <a:r>
                  <a:rPr lang="en-US" sz="2000" b="1" baseline="-25000" dirty="0">
                    <a:solidFill>
                      <a:srgbClr val="C00000"/>
                    </a:solidFill>
                  </a:rPr>
                  <a:t>H</a:t>
                </a:r>
                <a:r>
                  <a:rPr lang="en-US" sz="2000" b="1" dirty="0">
                    <a:solidFill>
                      <a:srgbClr val="C00000"/>
                    </a:solidFill>
                  </a:rPr>
                  <a:t> </a:t>
                </a:r>
                <a:r>
                  <a:rPr lang="en-US" sz="2000" b="1" dirty="0">
                    <a:solidFill>
                      <a:schemeClr val="accent1">
                        <a:lumMod val="75000"/>
                      </a:schemeClr>
                    </a:solidFill>
                  </a:rPr>
                  <a:t>are tied to changes in the valence band edge potential, </a:t>
                </a:r>
                <a14:m>
                  <m:oMath xmlns:m="http://schemas.openxmlformats.org/officeDocument/2006/math">
                    <m:sSub>
                      <m:sSubPr>
                        <m:ctrlPr>
                          <a:rPr lang="en-US" sz="2000" b="1" i="1" dirty="0">
                            <a:solidFill>
                              <a:schemeClr val="accent1">
                                <a:lumMod val="75000"/>
                              </a:schemeClr>
                            </a:solidFill>
                            <a:latin typeface="Cambria Math" panose="02040503050406030204" pitchFamily="18" charset="0"/>
                            <a:cs typeface="Times New Roman" panose="02020603050405020304" pitchFamily="18" charset="0"/>
                          </a:rPr>
                        </m:ctrlPr>
                      </m:sSubPr>
                      <m:e>
                        <m:r>
                          <m:rPr>
                            <m:nor/>
                          </m:rPr>
                          <a:rPr lang="en-US" sz="2000" b="1" i="1" dirty="0">
                            <a:solidFill>
                              <a:schemeClr val="accent1">
                                <a:lumMod val="75000"/>
                              </a:schemeClr>
                            </a:solidFill>
                            <a:latin typeface="Symbol" panose="05050102010706020507" pitchFamily="18" charset="2"/>
                            <a:cs typeface="Times New Roman" panose="02020603050405020304" pitchFamily="18" charset="0"/>
                          </a:rPr>
                          <m:t>f</m:t>
                        </m:r>
                      </m:e>
                      <m:sub>
                        <m:r>
                          <a:rPr lang="en-US" sz="2000" b="1" dirty="0">
                            <a:solidFill>
                              <a:schemeClr val="accent1">
                                <a:lumMod val="75000"/>
                              </a:schemeClr>
                            </a:solidFill>
                            <a:latin typeface="Cambria Math"/>
                            <a:cs typeface="Times New Roman" panose="02020603050405020304" pitchFamily="18" charset="0"/>
                          </a:rPr>
                          <m:t>𝐁𝐄</m:t>
                        </m:r>
                      </m:sub>
                    </m:sSub>
                  </m:oMath>
                </a14:m>
                <a:endParaRPr lang="en-US" sz="2000" b="1" dirty="0">
                  <a:solidFill>
                    <a:schemeClr val="accent1">
                      <a:lumMod val="75000"/>
                    </a:schemeClr>
                  </a:solidFill>
                </a:endParaRPr>
              </a:p>
              <a:p>
                <a:pPr marL="342900" indent="-342900">
                  <a:buFont typeface="Arial" panose="020B0604020202020204" pitchFamily="34" charset="0"/>
                  <a:buChar char="•"/>
                </a:pPr>
                <a:endParaRPr lang="en-US" sz="2000" b="1" dirty="0" smtClean="0">
                  <a:solidFill>
                    <a:schemeClr val="accent1">
                      <a:lumMod val="75000"/>
                    </a:schemeClr>
                  </a:solidFill>
                </a:endParaRPr>
              </a:p>
              <a:p>
                <a:pPr marL="342900" indent="-342900">
                  <a:buFont typeface="Arial" panose="020B0604020202020204" pitchFamily="34" charset="0"/>
                  <a:buChar char="•"/>
                </a:pPr>
                <a:r>
                  <a:rPr lang="en-US" sz="2000" b="1" dirty="0" smtClean="0">
                    <a:solidFill>
                      <a:schemeClr val="accent1">
                        <a:lumMod val="75000"/>
                      </a:schemeClr>
                    </a:solidFill>
                  </a:rPr>
                  <a:t>Changes in </a:t>
                </a:r>
                <a:r>
                  <a:rPr lang="en-US" sz="2000" b="1" dirty="0" smtClean="0">
                    <a:solidFill>
                      <a:srgbClr val="C00000"/>
                    </a:solidFill>
                  </a:rPr>
                  <a:t>U</a:t>
                </a:r>
                <a:r>
                  <a:rPr lang="en-US" sz="2000" b="1" baseline="-25000" dirty="0" smtClean="0">
                    <a:solidFill>
                      <a:srgbClr val="C00000"/>
                    </a:solidFill>
                  </a:rPr>
                  <a:t>H</a:t>
                </a:r>
                <a:r>
                  <a:rPr lang="en-US" sz="2000" b="1" dirty="0">
                    <a:solidFill>
                      <a:schemeClr val="accent1">
                        <a:lumMod val="75000"/>
                      </a:schemeClr>
                    </a:solidFill>
                  </a:rPr>
                  <a:t> </a:t>
                </a:r>
                <a:r>
                  <a:rPr lang="en-US" sz="2000" b="1" dirty="0" smtClean="0">
                    <a:solidFill>
                      <a:schemeClr val="accent1">
                        <a:lumMod val="75000"/>
                      </a:schemeClr>
                    </a:solidFill>
                  </a:rPr>
                  <a:t>(Helmholtz Voltage) by applied </a:t>
                </a:r>
                <a:r>
                  <a:rPr lang="en-US" sz="2000" b="1" dirty="0" smtClean="0">
                    <a:solidFill>
                      <a:srgbClr val="008000"/>
                    </a:solidFill>
                  </a:rPr>
                  <a:t>U </a:t>
                </a:r>
                <a:r>
                  <a:rPr lang="en-US" sz="2000" b="1" dirty="0" smtClean="0">
                    <a:solidFill>
                      <a:schemeClr val="accent1">
                        <a:lumMod val="75000"/>
                      </a:schemeClr>
                    </a:solidFill>
                  </a:rPr>
                  <a:t>determined by  capacitances at n-type SC/liquid interface </a:t>
                </a:r>
                <a:endParaRPr lang="en-US" sz="2000" b="1" dirty="0" smtClean="0">
                  <a:solidFill>
                    <a:schemeClr val="accent1">
                      <a:lumMod val="75000"/>
                    </a:schemeClr>
                  </a:solidFill>
                </a:endParaRPr>
              </a:p>
            </p:txBody>
          </p:sp>
        </mc:Choice>
        <mc:Fallback>
          <p:sp>
            <p:nvSpPr>
              <p:cNvPr id="73" name="Rectangle 72"/>
              <p:cNvSpPr>
                <a:spLocks noRot="1" noChangeAspect="1" noMove="1" noResize="1" noEditPoints="1" noAdjustHandles="1" noChangeArrowheads="1" noChangeShapeType="1" noTextEdit="1"/>
              </p:cNvSpPr>
              <p:nvPr/>
            </p:nvSpPr>
            <p:spPr>
              <a:xfrm>
                <a:off x="576102" y="4547503"/>
                <a:ext cx="8048318" cy="1969129"/>
              </a:xfrm>
              <a:prstGeom prst="rect">
                <a:avLst/>
              </a:prstGeom>
              <a:blipFill rotWithShape="0">
                <a:blip r:embed="rId6"/>
                <a:stretch>
                  <a:fillRect l="-682" b="-4644"/>
                </a:stretch>
              </a:blipFill>
            </p:spPr>
            <p:txBody>
              <a:bodyPr/>
              <a:lstStyle/>
              <a:p>
                <a:r>
                  <a:rPr lang="en-US">
                    <a:noFill/>
                  </a:rPr>
                  <a:t> </a:t>
                </a:r>
              </a:p>
            </p:txBody>
          </p:sp>
        </mc:Fallback>
      </mc:AlternateContent>
      <p:sp>
        <p:nvSpPr>
          <p:cNvPr id="25" name="TextBox 24"/>
          <p:cNvSpPr txBox="1"/>
          <p:nvPr/>
        </p:nvSpPr>
        <p:spPr>
          <a:xfrm>
            <a:off x="6481282" y="3445789"/>
            <a:ext cx="2228880" cy="400110"/>
          </a:xfrm>
          <a:prstGeom prst="rect">
            <a:avLst/>
          </a:prstGeom>
          <a:noFill/>
        </p:spPr>
        <p:txBody>
          <a:bodyPr wrap="none" rtlCol="0">
            <a:spAutoFit/>
          </a:bodyPr>
          <a:lstStyle/>
          <a:p>
            <a:r>
              <a:rPr lang="en-US" sz="2000" b="1" dirty="0" smtClean="0">
                <a:solidFill>
                  <a:srgbClr val="008000"/>
                </a:solidFill>
              </a:rPr>
              <a:t>U = applied voltage</a:t>
            </a:r>
            <a:endParaRPr lang="en-US" sz="2000" dirty="0"/>
          </a:p>
        </p:txBody>
      </p:sp>
      <p:sp>
        <p:nvSpPr>
          <p:cNvPr id="26" name="TextBox 25"/>
          <p:cNvSpPr txBox="1"/>
          <p:nvPr/>
        </p:nvSpPr>
        <p:spPr>
          <a:xfrm>
            <a:off x="5188158" y="2468719"/>
            <a:ext cx="886781" cy="400110"/>
          </a:xfrm>
          <a:prstGeom prst="rect">
            <a:avLst/>
          </a:prstGeom>
          <a:noFill/>
        </p:spPr>
        <p:txBody>
          <a:bodyPr wrap="none" rtlCol="0">
            <a:spAutoFit/>
          </a:bodyPr>
          <a:lstStyle/>
          <a:p>
            <a:r>
              <a:rPr lang="en-US" sz="2000" b="1" i="1" dirty="0" smtClean="0">
                <a:sym typeface="Symbol" panose="05050102010706020507" pitchFamily="18" charset="2"/>
              </a:rPr>
              <a:t></a:t>
            </a:r>
            <a:r>
              <a:rPr lang="en-US" sz="2000" b="1" i="1" baseline="-25000" dirty="0" smtClean="0">
                <a:sym typeface="Symbol" panose="05050102010706020507" pitchFamily="18" charset="2"/>
              </a:rPr>
              <a:t>OH-/OH</a:t>
            </a:r>
            <a:endParaRPr lang="en-US" sz="1600" b="1" dirty="0"/>
          </a:p>
        </p:txBody>
      </p:sp>
    </p:spTree>
    <p:extLst>
      <p:ext uri="{BB962C8B-B14F-4D97-AF65-F5344CB8AC3E}">
        <p14:creationId xmlns:p14="http://schemas.microsoft.com/office/powerpoint/2010/main" val="1773099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02897"/>
            <a:ext cx="9144000" cy="6858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tx1">
                    <a:lumMod val="50000"/>
                    <a:lumOff val="50000"/>
                  </a:schemeClr>
                </a:solidFill>
                <a:latin typeface="Adobe Garamond Pro Bold" pitchFamily="18" charset="0"/>
              </a:rPr>
              <a:t>U</a:t>
            </a:r>
            <a:r>
              <a:rPr lang="en-US" sz="3600" b="1" baseline="-25000" dirty="0" smtClean="0">
                <a:solidFill>
                  <a:schemeClr val="tx1">
                    <a:lumMod val="50000"/>
                    <a:lumOff val="50000"/>
                  </a:schemeClr>
                </a:solidFill>
                <a:latin typeface="Adobe Garamond Pro Bold" pitchFamily="18" charset="0"/>
              </a:rPr>
              <a:t>H</a:t>
            </a:r>
            <a:r>
              <a:rPr lang="en-US" sz="3600" b="1" dirty="0" smtClean="0">
                <a:solidFill>
                  <a:schemeClr val="tx1">
                    <a:lumMod val="50000"/>
                    <a:lumOff val="50000"/>
                  </a:schemeClr>
                </a:solidFill>
                <a:latin typeface="Adobe Garamond Pro Bold" pitchFamily="18" charset="0"/>
              </a:rPr>
              <a:t>(V): Changing Surface Hole Potential</a:t>
            </a:r>
            <a:endParaRPr lang="en-US" sz="3600" b="1" dirty="0">
              <a:solidFill>
                <a:schemeClr val="tx1">
                  <a:lumMod val="50000"/>
                  <a:lumOff val="50000"/>
                </a:schemeClr>
              </a:solidFill>
              <a:latin typeface="Adobe Garamond Pro Bold" pitchFamily="18" charset="0"/>
            </a:endParaRPr>
          </a:p>
        </p:txBody>
      </p:sp>
      <p:sp>
        <p:nvSpPr>
          <p:cNvPr id="6" name="TextBox 5"/>
          <p:cNvSpPr txBox="1"/>
          <p:nvPr/>
        </p:nvSpPr>
        <p:spPr>
          <a:xfrm>
            <a:off x="671192" y="1091738"/>
            <a:ext cx="2497800" cy="400110"/>
          </a:xfrm>
          <a:prstGeom prst="rect">
            <a:avLst/>
          </a:prstGeom>
          <a:noFill/>
        </p:spPr>
        <p:txBody>
          <a:bodyPr wrap="none" rtlCol="0">
            <a:spAutoFit/>
          </a:bodyPr>
          <a:lstStyle/>
          <a:p>
            <a:r>
              <a:rPr lang="en-US" sz="2000" b="1" dirty="0" smtClean="0"/>
              <a:t>(1)   U + U</a:t>
            </a:r>
            <a:r>
              <a:rPr lang="en-US" sz="2000" b="1" baseline="-25000" dirty="0" smtClean="0"/>
              <a:t>FB</a:t>
            </a:r>
            <a:r>
              <a:rPr lang="en-US" sz="2000" b="1" dirty="0" smtClean="0"/>
              <a:t> = </a:t>
            </a:r>
            <a:r>
              <a:rPr lang="en-US" sz="2000" b="1" dirty="0" smtClean="0">
                <a:sym typeface="Symbol"/>
              </a:rPr>
              <a:t>U</a:t>
            </a:r>
            <a:r>
              <a:rPr lang="en-US" sz="2000" b="1" baseline="-25000" dirty="0" smtClean="0">
                <a:sym typeface="Symbol"/>
              </a:rPr>
              <a:t>H</a:t>
            </a:r>
            <a:r>
              <a:rPr lang="en-US" sz="2000" b="1" dirty="0" smtClean="0">
                <a:sym typeface="Symbol"/>
              </a:rPr>
              <a:t> + U</a:t>
            </a:r>
            <a:r>
              <a:rPr lang="en-US" sz="2000" b="1" baseline="-25000" dirty="0" smtClean="0">
                <a:sym typeface="Symbol"/>
              </a:rPr>
              <a:t>SC</a:t>
            </a:r>
            <a:endParaRPr lang="en-US" sz="2000" b="1" dirty="0"/>
          </a:p>
        </p:txBody>
      </p:sp>
      <p:sp>
        <p:nvSpPr>
          <p:cNvPr id="9" name="TextBox 8"/>
          <p:cNvSpPr txBox="1"/>
          <p:nvPr/>
        </p:nvSpPr>
        <p:spPr>
          <a:xfrm>
            <a:off x="671192" y="1676400"/>
            <a:ext cx="2879250" cy="400110"/>
          </a:xfrm>
          <a:prstGeom prst="rect">
            <a:avLst/>
          </a:prstGeom>
          <a:noFill/>
        </p:spPr>
        <p:txBody>
          <a:bodyPr wrap="none" rtlCol="0">
            <a:spAutoFit/>
          </a:bodyPr>
          <a:lstStyle/>
          <a:p>
            <a:r>
              <a:rPr lang="en-US" sz="2000" b="1" dirty="0" smtClean="0"/>
              <a:t>(2)   </a:t>
            </a:r>
            <a:r>
              <a:rPr lang="en-US" sz="2000" b="1" dirty="0" smtClean="0">
                <a:sym typeface="Symbol"/>
              </a:rPr>
              <a:t>U</a:t>
            </a:r>
            <a:r>
              <a:rPr lang="en-US" sz="2000" b="1" baseline="-25000" dirty="0" smtClean="0">
                <a:sym typeface="Symbol"/>
              </a:rPr>
              <a:t>H</a:t>
            </a:r>
            <a:r>
              <a:rPr lang="en-US" sz="2000" b="1" dirty="0" smtClean="0">
                <a:sym typeface="Symbol"/>
              </a:rPr>
              <a:t> = (</a:t>
            </a:r>
            <a:r>
              <a:rPr lang="en-US" sz="2000" b="1" dirty="0" err="1" smtClean="0">
                <a:sym typeface="Symbol"/>
              </a:rPr>
              <a:t>q</a:t>
            </a:r>
            <a:r>
              <a:rPr lang="en-US" sz="2000" b="1" baseline="-25000" dirty="0" err="1" smtClean="0">
                <a:sym typeface="Symbol"/>
              </a:rPr>
              <a:t>sc</a:t>
            </a:r>
            <a:r>
              <a:rPr lang="en-US" sz="2000" b="1" dirty="0" smtClean="0">
                <a:sym typeface="Symbol"/>
              </a:rPr>
              <a:t> + </a:t>
            </a:r>
            <a:r>
              <a:rPr lang="en-US" sz="2000" b="1" dirty="0" err="1" smtClean="0">
                <a:sym typeface="Symbol"/>
              </a:rPr>
              <a:t>q</a:t>
            </a:r>
            <a:r>
              <a:rPr lang="en-US" sz="2000" b="1" baseline="-25000" dirty="0" err="1" smtClean="0">
                <a:sym typeface="Symbol"/>
              </a:rPr>
              <a:t>photo</a:t>
            </a:r>
            <a:r>
              <a:rPr lang="en-US" sz="2000" b="1" dirty="0" smtClean="0">
                <a:sym typeface="Symbol"/>
              </a:rPr>
              <a:t>) / C</a:t>
            </a:r>
            <a:r>
              <a:rPr lang="en-US" sz="2000" b="1" baseline="-25000" dirty="0" smtClean="0">
                <a:sym typeface="Symbol"/>
              </a:rPr>
              <a:t>H</a:t>
            </a:r>
            <a:endParaRPr lang="en-US" sz="2000" b="1" dirty="0"/>
          </a:p>
        </p:txBody>
      </p:sp>
      <p:sp>
        <p:nvSpPr>
          <p:cNvPr id="3" name="TextBox 2"/>
          <p:cNvSpPr txBox="1"/>
          <p:nvPr/>
        </p:nvSpPr>
        <p:spPr>
          <a:xfrm>
            <a:off x="5231136" y="6153560"/>
            <a:ext cx="2278252" cy="338554"/>
          </a:xfrm>
          <a:prstGeom prst="rect">
            <a:avLst/>
          </a:prstGeom>
          <a:noFill/>
        </p:spPr>
        <p:txBody>
          <a:bodyPr wrap="none" rtlCol="0">
            <a:spAutoFit/>
          </a:bodyPr>
          <a:lstStyle/>
          <a:p>
            <a:r>
              <a:rPr lang="en-US" sz="1600" b="1" dirty="0" err="1" smtClean="0"/>
              <a:t>Brockeris</a:t>
            </a:r>
            <a:r>
              <a:rPr lang="en-US" sz="1600" b="1" dirty="0" smtClean="0"/>
              <a:t>, Bard, </a:t>
            </a:r>
            <a:r>
              <a:rPr lang="en-US" sz="1600" b="1" dirty="0" err="1" smtClean="0"/>
              <a:t>Bocarsly</a:t>
            </a:r>
            <a:endParaRPr lang="en-US" sz="1600" b="1" dirty="0"/>
          </a:p>
        </p:txBody>
      </p:sp>
      <p:grpSp>
        <p:nvGrpSpPr>
          <p:cNvPr id="15" name="Group 14"/>
          <p:cNvGrpSpPr/>
          <p:nvPr/>
        </p:nvGrpSpPr>
        <p:grpSpPr>
          <a:xfrm>
            <a:off x="2055316" y="3791724"/>
            <a:ext cx="4814589" cy="2456676"/>
            <a:chOff x="-380999" y="4021167"/>
            <a:chExt cx="3912944" cy="1846228"/>
          </a:xfrm>
        </p:grpSpPr>
        <p:grpSp>
          <p:nvGrpSpPr>
            <p:cNvPr id="17" name="Group 16"/>
            <p:cNvGrpSpPr/>
            <p:nvPr/>
          </p:nvGrpSpPr>
          <p:grpSpPr>
            <a:xfrm>
              <a:off x="113922" y="4021167"/>
              <a:ext cx="3418023" cy="1846228"/>
              <a:chOff x="-103344" y="-8434"/>
              <a:chExt cx="3744470" cy="1836231"/>
            </a:xfrm>
          </p:grpSpPr>
          <p:grpSp>
            <p:nvGrpSpPr>
              <p:cNvPr id="20" name="Group 19"/>
              <p:cNvGrpSpPr/>
              <p:nvPr/>
            </p:nvGrpSpPr>
            <p:grpSpPr>
              <a:xfrm>
                <a:off x="-60397" y="-8434"/>
                <a:ext cx="3394493" cy="1836231"/>
                <a:chOff x="2182714" y="1665338"/>
                <a:chExt cx="3091387" cy="1271091"/>
              </a:xfrm>
            </p:grpSpPr>
            <p:grpSp>
              <p:nvGrpSpPr>
                <p:cNvPr id="34" name="Group 33"/>
                <p:cNvGrpSpPr/>
                <p:nvPr/>
              </p:nvGrpSpPr>
              <p:grpSpPr>
                <a:xfrm>
                  <a:off x="2182714" y="1665338"/>
                  <a:ext cx="2494648" cy="1271091"/>
                  <a:chOff x="2182714" y="1665338"/>
                  <a:chExt cx="2494648" cy="1271091"/>
                </a:xfrm>
              </p:grpSpPr>
              <p:grpSp>
                <p:nvGrpSpPr>
                  <p:cNvPr id="36" name="Group 35"/>
                  <p:cNvGrpSpPr/>
                  <p:nvPr/>
                </p:nvGrpSpPr>
                <p:grpSpPr>
                  <a:xfrm>
                    <a:off x="2182714" y="1665338"/>
                    <a:ext cx="2494648" cy="1271091"/>
                    <a:chOff x="215999" y="56707"/>
                    <a:chExt cx="2303632" cy="977403"/>
                  </a:xfrm>
                </p:grpSpPr>
                <p:grpSp>
                  <p:nvGrpSpPr>
                    <p:cNvPr id="38" name="Group 37"/>
                    <p:cNvGrpSpPr/>
                    <p:nvPr/>
                  </p:nvGrpSpPr>
                  <p:grpSpPr>
                    <a:xfrm>
                      <a:off x="215999" y="56707"/>
                      <a:ext cx="1036773" cy="977403"/>
                      <a:chOff x="203778" y="199174"/>
                      <a:chExt cx="775644" cy="767973"/>
                    </a:xfrm>
                  </p:grpSpPr>
                  <p:grpSp>
                    <p:nvGrpSpPr>
                      <p:cNvPr id="40" name="Group 39"/>
                      <p:cNvGrpSpPr/>
                      <p:nvPr/>
                    </p:nvGrpSpPr>
                    <p:grpSpPr>
                      <a:xfrm>
                        <a:off x="227639" y="206426"/>
                        <a:ext cx="675015" cy="760721"/>
                        <a:chOff x="1483190" y="1054606"/>
                        <a:chExt cx="1717341" cy="2006978"/>
                      </a:xfrm>
                    </p:grpSpPr>
                    <p:cxnSp>
                      <p:nvCxnSpPr>
                        <p:cNvPr id="42" name="Straight Connector 41"/>
                        <p:cNvCxnSpPr/>
                        <p:nvPr/>
                      </p:nvCxnSpPr>
                      <p:spPr>
                        <a:xfrm>
                          <a:off x="1483190" y="2735488"/>
                          <a:ext cx="464393"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flipH="1">
                          <a:off x="3200529" y="1054606"/>
                          <a:ext cx="2" cy="2006978"/>
                        </a:xfrm>
                        <a:prstGeom prst="line">
                          <a:avLst/>
                        </a:prstGeom>
                        <a:ln w="28575"/>
                      </p:spPr>
                      <p:style>
                        <a:lnRef idx="1">
                          <a:schemeClr val="dk1"/>
                        </a:lnRef>
                        <a:fillRef idx="0">
                          <a:schemeClr val="dk1"/>
                        </a:fillRef>
                        <a:effectRef idx="0">
                          <a:schemeClr val="dk1"/>
                        </a:effectRef>
                        <a:fontRef idx="minor">
                          <a:schemeClr val="tx1"/>
                        </a:fontRef>
                      </p:style>
                    </p:cxnSp>
                  </p:grpSp>
                  <p:sp>
                    <p:nvSpPr>
                      <p:cNvPr id="41" name="TextBox 40"/>
                      <p:cNvSpPr txBox="1"/>
                      <p:nvPr/>
                    </p:nvSpPr>
                    <p:spPr>
                      <a:xfrm>
                        <a:off x="203778" y="199174"/>
                        <a:ext cx="775644" cy="115456"/>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n-SrTiO</a:t>
                        </a:r>
                        <a:r>
                          <a:rPr lang="en-US" b="1" baseline="-25000" dirty="0" smtClean="0">
                            <a:latin typeface="Times New Roman" panose="02020603050405020304" pitchFamily="18" charset="0"/>
                            <a:cs typeface="Times New Roman" panose="02020603050405020304" pitchFamily="18" charset="0"/>
                          </a:rPr>
                          <a:t>3</a:t>
                        </a:r>
                        <a:endParaRPr lang="en-US" b="1" baseline="-25000" dirty="0">
                          <a:latin typeface="Times New Roman" panose="02020603050405020304" pitchFamily="18" charset="0"/>
                          <a:cs typeface="Times New Roman" panose="02020603050405020304" pitchFamily="18" charset="0"/>
                        </a:endParaRPr>
                      </a:p>
                    </p:txBody>
                  </p:sp>
                </p:grpSp>
                <p:sp>
                  <p:nvSpPr>
                    <p:cNvPr id="39" name="TextBox 38"/>
                    <p:cNvSpPr txBox="1"/>
                    <p:nvPr/>
                  </p:nvSpPr>
                  <p:spPr>
                    <a:xfrm>
                      <a:off x="1331005" y="58332"/>
                      <a:ext cx="1188626" cy="146941"/>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Electrolyte</a:t>
                      </a:r>
                      <a:endParaRPr lang="en-US" b="1" dirty="0">
                        <a:latin typeface="Times New Roman" panose="02020603050405020304" pitchFamily="18" charset="0"/>
                        <a:cs typeface="Times New Roman" panose="02020603050405020304" pitchFamily="18" charset="0"/>
                      </a:endParaRPr>
                    </a:p>
                  </p:txBody>
                </p:sp>
              </p:grpSp>
              <p:sp>
                <p:nvSpPr>
                  <p:cNvPr id="37" name="Freeform 36"/>
                  <p:cNvSpPr/>
                  <p:nvPr/>
                </p:nvSpPr>
                <p:spPr>
                  <a:xfrm>
                    <a:off x="2234702" y="2642491"/>
                    <a:ext cx="960156" cy="284484"/>
                  </a:xfrm>
                  <a:custGeom>
                    <a:avLst/>
                    <a:gdLst>
                      <a:gd name="connsiteX0" fmla="*/ 949056 w 949056"/>
                      <a:gd name="connsiteY0" fmla="*/ 0 h 290582"/>
                      <a:gd name="connsiteX1" fmla="*/ 653143 w 949056"/>
                      <a:gd name="connsiteY1" fmla="*/ 253259 h 290582"/>
                      <a:gd name="connsiteX2" fmla="*/ 0 w 949056"/>
                      <a:gd name="connsiteY2" fmla="*/ 290582 h 290582"/>
                    </a:gdLst>
                    <a:ahLst/>
                    <a:cxnLst>
                      <a:cxn ang="0">
                        <a:pos x="connsiteX0" y="connsiteY0"/>
                      </a:cxn>
                      <a:cxn ang="0">
                        <a:pos x="connsiteX1" y="connsiteY1"/>
                      </a:cxn>
                      <a:cxn ang="0">
                        <a:pos x="connsiteX2" y="connsiteY2"/>
                      </a:cxn>
                    </a:cxnLst>
                    <a:rect l="l" t="t" r="r" b="b"/>
                    <a:pathLst>
                      <a:path w="949056" h="290582">
                        <a:moveTo>
                          <a:pt x="949056" y="0"/>
                        </a:moveTo>
                        <a:cubicBezTo>
                          <a:pt x="880187" y="102414"/>
                          <a:pt x="811319" y="204829"/>
                          <a:pt x="653143" y="253259"/>
                        </a:cubicBezTo>
                        <a:cubicBezTo>
                          <a:pt x="494967" y="301689"/>
                          <a:pt x="91085" y="285250"/>
                          <a:pt x="0" y="290582"/>
                        </a:cubicBezTo>
                      </a:path>
                    </a:pathLst>
                  </a:cu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p:cNvSpPr txBox="1"/>
                <p:nvPr/>
              </p:nvSpPr>
              <p:spPr>
                <a:xfrm>
                  <a:off x="4579299" y="2168141"/>
                  <a:ext cx="694802" cy="179854"/>
                </a:xfrm>
                <a:prstGeom prst="rect">
                  <a:avLst/>
                </a:prstGeom>
                <a:noFill/>
              </p:spPr>
              <p:txBody>
                <a:bodyPr wrap="square" rtlCol="0">
                  <a:spAutoFit/>
                </a:bodyPr>
                <a:lstStyle/>
                <a:p>
                  <a:r>
                    <a:rPr lang="el-GR" b="1" dirty="0">
                      <a:latin typeface="Times New Roman" panose="02020603050405020304" pitchFamily="18" charset="0"/>
                      <a:cs typeface="Times New Roman" panose="02020603050405020304" pitchFamily="18" charset="0"/>
                    </a:rPr>
                    <a:t>η</a:t>
                  </a:r>
                  <a:r>
                    <a:rPr lang="en-US" b="1" dirty="0" smtClean="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V</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grpSp>
          <p:sp>
            <p:nvSpPr>
              <p:cNvPr id="21" name="TextBox 20"/>
              <p:cNvSpPr txBox="1"/>
              <p:nvPr/>
            </p:nvSpPr>
            <p:spPr>
              <a:xfrm>
                <a:off x="-103344" y="1259783"/>
                <a:ext cx="654508" cy="244568"/>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VB</a:t>
                </a:r>
              </a:p>
            </p:txBody>
          </p:sp>
          <p:cxnSp>
            <p:nvCxnSpPr>
              <p:cNvPr id="22" name="Straight Connector 21"/>
              <p:cNvCxnSpPr/>
              <p:nvPr/>
            </p:nvCxnSpPr>
            <p:spPr>
              <a:xfrm>
                <a:off x="2453673" y="303058"/>
                <a:ext cx="193078" cy="1"/>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550212" y="305073"/>
                <a:ext cx="0" cy="1097734"/>
              </a:xfrm>
              <a:prstGeom prst="straightConnector1">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Rectangle 23"/>
                  <p:cNvSpPr/>
                  <p:nvPr/>
                </p:nvSpPr>
                <p:spPr>
                  <a:xfrm>
                    <a:off x="2545277" y="141506"/>
                    <a:ext cx="1095849" cy="26647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1" i="1" dirty="0" smtClean="0">
                                  <a:solidFill>
                                    <a:schemeClr val="tx1"/>
                                  </a:solidFill>
                                  <a:latin typeface="Cambria Math" panose="02040503050406030204" pitchFamily="18" charset="0"/>
                                  <a:cs typeface="Times New Roman" panose="02020603050405020304" pitchFamily="18" charset="0"/>
                                </a:rPr>
                              </m:ctrlPr>
                            </m:sSubPr>
                            <m:e>
                              <m:r>
                                <m:rPr>
                                  <m:nor/>
                                </m:rPr>
                                <a:rPr lang="en-US" sz="1400" b="1" i="1" dirty="0">
                                  <a:solidFill>
                                    <a:schemeClr val="tx1"/>
                                  </a:solidFill>
                                  <a:latin typeface="Symbol" panose="05050102010706020507" pitchFamily="18" charset="2"/>
                                  <a:cs typeface="Times New Roman" panose="02020603050405020304" pitchFamily="18" charset="0"/>
                                </a:rPr>
                                <m:t>f</m:t>
                              </m:r>
                            </m:e>
                            <m:sub>
                              <m:sSub>
                                <m:sSubPr>
                                  <m:ctrlPr>
                                    <a:rPr lang="en-US" sz="1400" b="1" i="1" dirty="0">
                                      <a:solidFill>
                                        <a:schemeClr val="tx1"/>
                                      </a:solidFill>
                                      <a:latin typeface="Cambria Math" panose="02040503050406030204" pitchFamily="18" charset="0"/>
                                      <a:cs typeface="Times New Roman" panose="02020603050405020304" pitchFamily="18" charset="0"/>
                                    </a:rPr>
                                  </m:ctrlPr>
                                </m:sSubPr>
                                <m:e>
                                  <m:r>
                                    <a:rPr lang="en-US" sz="1400" b="1" dirty="0">
                                      <a:solidFill>
                                        <a:schemeClr val="tx1"/>
                                      </a:solidFill>
                                      <a:latin typeface="Cambria Math"/>
                                      <a:cs typeface="Times New Roman" panose="02020603050405020304" pitchFamily="18" charset="0"/>
                                    </a:rPr>
                                    <m:t>𝐎</m:t>
                                  </m:r>
                                </m:e>
                                <m:sub>
                                  <m:r>
                                    <a:rPr lang="en-US" sz="1400" b="1" dirty="0">
                                      <a:solidFill>
                                        <a:schemeClr val="tx1"/>
                                      </a:solidFill>
                                      <a:latin typeface="Cambria Math"/>
                                      <a:cs typeface="Times New Roman" panose="02020603050405020304" pitchFamily="18" charset="0"/>
                                    </a:rPr>
                                    <m:t>𝟐</m:t>
                                  </m:r>
                                </m:sub>
                              </m:sSub>
                              <m:r>
                                <a:rPr lang="en-US" sz="1400" b="1" dirty="0">
                                  <a:solidFill>
                                    <a:schemeClr val="tx1"/>
                                  </a:solidFill>
                                  <a:latin typeface="Cambria Math"/>
                                  <a:cs typeface="Times New Roman" panose="02020603050405020304" pitchFamily="18" charset="0"/>
                                </a:rPr>
                                <m:t>/</m:t>
                              </m:r>
                              <m:r>
                                <a:rPr lang="en-US" sz="1400" b="1" i="1" dirty="0" smtClean="0">
                                  <a:solidFill>
                                    <a:schemeClr val="tx1"/>
                                  </a:solidFill>
                                  <a:latin typeface="Cambria Math"/>
                                  <a:cs typeface="Times New Roman" panose="02020603050405020304" pitchFamily="18" charset="0"/>
                                </a:rPr>
                                <m:t>𝑶𝑯</m:t>
                              </m:r>
                            </m:sub>
                          </m:sSub>
                          <m:r>
                            <a:rPr lang="en-US" sz="1400" b="1" i="0" dirty="0" smtClean="0">
                              <a:solidFill>
                                <a:schemeClr val="tx1"/>
                              </a:solidFill>
                              <a:latin typeface="Cambria Math"/>
                              <a:cs typeface="Times New Roman" panose="02020603050405020304" pitchFamily="18" charset="0"/>
                            </a:rPr>
                            <m:t>−</m:t>
                          </m:r>
                        </m:oMath>
                      </m:oMathPara>
                    </a14:m>
                    <a:endParaRPr lang="en-US" sz="1400" b="1" baseline="-25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2545277" y="141506"/>
                    <a:ext cx="1095849" cy="266470"/>
                  </a:xfrm>
                  <a:prstGeom prst="rect">
                    <a:avLst/>
                  </a:prstGeom>
                  <a:blipFill rotWithShape="0">
                    <a:blip r:embed="rId3"/>
                    <a:stretch>
                      <a:fillRect b="-3448"/>
                    </a:stretch>
                  </a:blipFill>
                </p:spPr>
                <p:txBody>
                  <a:bodyPr/>
                  <a:lstStyle/>
                  <a:p>
                    <a:r>
                      <a:rPr lang="en-US">
                        <a:noFill/>
                      </a:rPr>
                      <a:t> </a:t>
                    </a:r>
                  </a:p>
                </p:txBody>
              </p:sp>
            </mc:Fallback>
          </mc:AlternateContent>
          <p:cxnSp>
            <p:nvCxnSpPr>
              <p:cNvPr id="25" name="Straight Connector 24"/>
              <p:cNvCxnSpPr/>
              <p:nvPr/>
            </p:nvCxnSpPr>
            <p:spPr>
              <a:xfrm flipV="1">
                <a:off x="1053819" y="463629"/>
                <a:ext cx="211641" cy="3442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42591" y="807899"/>
                <a:ext cx="890691" cy="2"/>
              </a:xfrm>
              <a:prstGeom prst="line">
                <a:avLst/>
              </a:prstGeom>
              <a:ln w="3810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042591" y="1402807"/>
                <a:ext cx="1607657" cy="364"/>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764707" y="465777"/>
                <a:ext cx="1619" cy="342123"/>
              </a:xfrm>
              <a:prstGeom prst="straightConnector1">
                <a:avLst/>
              </a:prstGeom>
              <a:ln w="28575">
                <a:solidFill>
                  <a:schemeClr val="tx2"/>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754206" y="508673"/>
                <a:ext cx="659666" cy="276055"/>
              </a:xfrm>
              <a:prstGeom prst="rect">
                <a:avLst/>
              </a:prstGeom>
              <a:ln>
                <a:noFill/>
              </a:ln>
            </p:spPr>
            <p:txBody>
              <a:bodyPr wrap="none">
                <a:spAutoFit/>
              </a:bodyPr>
              <a:lstStyle/>
              <a:p>
                <a:r>
                  <a:rPr lang="en-US" b="1" i="1" dirty="0" smtClean="0">
                    <a:solidFill>
                      <a:schemeClr val="accent1">
                        <a:lumMod val="75000"/>
                      </a:schemeClr>
                    </a:solidFill>
                    <a:latin typeface="Times New Roman" panose="02020603050405020304" pitchFamily="18" charset="0"/>
                    <a:cs typeface="Times New Roman" panose="02020603050405020304" pitchFamily="18" charset="0"/>
                  </a:rPr>
                  <a:t>U</a:t>
                </a:r>
                <a:r>
                  <a:rPr lang="en-US" b="1" baseline="-25000" dirty="0" smtClean="0">
                    <a:solidFill>
                      <a:schemeClr val="accent1">
                        <a:lumMod val="75000"/>
                      </a:schemeClr>
                    </a:solidFill>
                    <a:latin typeface="Times New Roman" panose="02020603050405020304" pitchFamily="18" charset="0"/>
                    <a:cs typeface="Times New Roman" panose="02020603050405020304" pitchFamily="18" charset="0"/>
                  </a:rPr>
                  <a:t>H</a:t>
                </a:r>
                <a:r>
                  <a:rPr lang="en-US" b="1" dirty="0" smtClean="0">
                    <a:solidFill>
                      <a:schemeClr val="accent1">
                        <a:lumMod val="75000"/>
                      </a:schemeClr>
                    </a:solidFill>
                    <a:latin typeface="Times New Roman" panose="02020603050405020304" pitchFamily="18" charset="0"/>
                    <a:cs typeface="Times New Roman" panose="02020603050405020304" pitchFamily="18" charset="0"/>
                  </a:rPr>
                  <a:t>(0)</a:t>
                </a:r>
                <a:endParaRPr lang="en-US"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1187483" y="1003650"/>
                <a:ext cx="627946" cy="244568"/>
              </a:xfrm>
              <a:prstGeom prst="rect">
                <a:avLst/>
              </a:prstGeom>
            </p:spPr>
            <p:txBody>
              <a:bodyPr wrap="none">
                <a:spAutoFit/>
              </a:bodyPr>
              <a:lstStyle/>
              <a:p>
                <a:r>
                  <a:rPr lang="en-US" b="1" i="1" dirty="0" smtClean="0">
                    <a:solidFill>
                      <a:srgbClr val="FF0000"/>
                    </a:solidFill>
                    <a:latin typeface="Times New Roman" panose="02020603050405020304" pitchFamily="18" charset="0"/>
                    <a:cs typeface="Times New Roman" panose="02020603050405020304" pitchFamily="18" charset="0"/>
                  </a:rPr>
                  <a:t>U</a:t>
                </a:r>
                <a:r>
                  <a:rPr lang="en-US" b="1" baseline="-25000" dirty="0" smtClean="0">
                    <a:solidFill>
                      <a:srgbClr val="FF0000"/>
                    </a:solidFill>
                    <a:latin typeface="Times New Roman" panose="02020603050405020304" pitchFamily="18" charset="0"/>
                    <a:cs typeface="Times New Roman" panose="02020603050405020304" pitchFamily="18" charset="0"/>
                  </a:rPr>
                  <a:t>H</a:t>
                </a:r>
                <a:r>
                  <a:rPr lang="en-US" b="1" dirty="0" smtClean="0">
                    <a:solidFill>
                      <a:srgbClr val="FF0000"/>
                    </a:solidFill>
                    <a:latin typeface="Times New Roman" panose="02020603050405020304" pitchFamily="18" charset="0"/>
                    <a:cs typeface="Times New Roman" panose="02020603050405020304" pitchFamily="18" charset="0"/>
                  </a:rPr>
                  <a:t>(V)</a:t>
                </a:r>
                <a:endParaRPr lang="en-US" b="1" dirty="0">
                  <a:solidFill>
                    <a:srgbClr val="FF0000"/>
                  </a:solidFill>
                  <a:latin typeface="Times New Roman" panose="02020603050405020304" pitchFamily="18" charset="0"/>
                  <a:cs typeface="Times New Roman" panose="02020603050405020304" pitchFamily="18" charset="0"/>
                </a:endParaRPr>
              </a:p>
            </p:txBody>
          </p:sp>
          <p:cxnSp>
            <p:nvCxnSpPr>
              <p:cNvPr id="31" name="Straight Connector 30"/>
              <p:cNvCxnSpPr/>
              <p:nvPr/>
            </p:nvCxnSpPr>
            <p:spPr>
              <a:xfrm>
                <a:off x="1265460" y="463629"/>
                <a:ext cx="652065" cy="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Rectangle 31"/>
                  <p:cNvSpPr/>
                  <p:nvPr/>
                </p:nvSpPr>
                <p:spPr>
                  <a:xfrm>
                    <a:off x="2610805" y="1259783"/>
                    <a:ext cx="672367" cy="384897"/>
                  </a:xfrm>
                  <a:prstGeom prst="rect">
                    <a:avLst/>
                  </a:prstGeom>
                </p:spPr>
                <p:txBody>
                  <a:bodyPr wrap="none">
                    <a:spAutoFit/>
                  </a:bodyPr>
                  <a:lstStyle/>
                  <a:p>
                    <a14:m>
                      <m:oMath xmlns:m="http://schemas.openxmlformats.org/officeDocument/2006/math">
                        <m:sSub>
                          <m:sSubPr>
                            <m:ctrlPr>
                              <a:rPr lang="en-US" b="1" i="1" dirty="0" smtClean="0">
                                <a:solidFill>
                                  <a:srgbClr val="FF0000"/>
                                </a:solidFill>
                                <a:latin typeface="Cambria Math" panose="02040503050406030204" pitchFamily="18" charset="0"/>
                                <a:cs typeface="Times New Roman" panose="02020603050405020304" pitchFamily="18" charset="0"/>
                              </a:rPr>
                            </m:ctrlPr>
                          </m:sSubPr>
                          <m:e>
                            <m:r>
                              <m:rPr>
                                <m:nor/>
                              </m:rPr>
                              <a:rPr lang="en-US" b="1" i="1" dirty="0">
                                <a:solidFill>
                                  <a:srgbClr val="FF0000"/>
                                </a:solidFill>
                                <a:latin typeface="Symbol" panose="05050102010706020507" pitchFamily="18" charset="2"/>
                                <a:cs typeface="Times New Roman" panose="02020603050405020304" pitchFamily="18" charset="0"/>
                              </a:rPr>
                              <m:t>f</m:t>
                            </m:r>
                          </m:e>
                          <m:sub>
                            <m:r>
                              <a:rPr lang="en-US" b="1" i="0" dirty="0" smtClean="0">
                                <a:solidFill>
                                  <a:srgbClr val="FF0000"/>
                                </a:solidFill>
                                <a:latin typeface="Cambria Math"/>
                                <a:cs typeface="Times New Roman" panose="02020603050405020304" pitchFamily="18" charset="0"/>
                              </a:rPr>
                              <m:t>𝐁𝐄</m:t>
                            </m:r>
                          </m:sub>
                        </m:sSub>
                        <m:r>
                          <a:rPr lang="en-US" b="1" i="0" dirty="0" smtClean="0">
                            <a:solidFill>
                              <a:srgbClr val="FF0000"/>
                            </a:solidFill>
                            <a:latin typeface="Cambria Math" panose="02040503050406030204" pitchFamily="18" charset="0"/>
                            <a:cs typeface="Times New Roman" panose="02020603050405020304" pitchFamily="18" charset="0"/>
                          </a:rPr>
                          <m:t>(</m:t>
                        </m:r>
                        <m:r>
                          <a:rPr lang="en-US" b="1" i="0" dirty="0" smtClean="0">
                            <a:solidFill>
                              <a:srgbClr val="FF0000"/>
                            </a:solidFill>
                            <a:latin typeface="Cambria Math" panose="02040503050406030204" pitchFamily="18" charset="0"/>
                            <a:cs typeface="Times New Roman" panose="02020603050405020304" pitchFamily="18" charset="0"/>
                          </a:rPr>
                          <m:t>𝐕</m:t>
                        </m:r>
                      </m:oMath>
                    </a14:m>
                    <a:r>
                      <a:rPr lang="en-US" b="1" dirty="0" smtClean="0">
                        <a:solidFill>
                          <a:srgbClr val="FF0000"/>
                        </a:solidFill>
                        <a:latin typeface="Times New Roman" panose="02020603050405020304" pitchFamily="18" charset="0"/>
                        <a:cs typeface="Times New Roman" panose="02020603050405020304" pitchFamily="18" charset="0"/>
                      </a:rPr>
                      <a:t>)</a:t>
                    </a:r>
                    <a:endParaRPr lang="en-US" b="1" dirty="0">
                      <a:solidFill>
                        <a:srgbClr val="FF0000"/>
                      </a:solidFill>
                      <a:latin typeface="Times New Roman" panose="02020603050405020304" pitchFamily="18" charset="0"/>
                      <a:cs typeface="Times New Roman" panose="02020603050405020304" pitchFamily="18" charset="0"/>
                    </a:endParaRPr>
                  </a:p>
                  <a:p>
                    <a:endParaRPr lang="en-US" b="1" baseline="-25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2" name="Rectangle 31"/>
                  <p:cNvSpPr>
                    <a:spLocks noRot="1" noChangeAspect="1" noMove="1" noResize="1" noEditPoints="1" noAdjustHandles="1" noChangeArrowheads="1" noChangeShapeType="1" noTextEdit="1"/>
                  </p:cNvSpPr>
                  <p:nvPr/>
                </p:nvSpPr>
                <p:spPr>
                  <a:xfrm>
                    <a:off x="2610805" y="1259783"/>
                    <a:ext cx="672367" cy="384897"/>
                  </a:xfrm>
                  <a:prstGeom prst="rect">
                    <a:avLst/>
                  </a:prstGeom>
                  <a:blipFill rotWithShape="0">
                    <a:blip r:embed="rId4"/>
                    <a:stretch>
                      <a:fillRect l="-2419" t="-5882" r="-18548"/>
                    </a:stretch>
                  </a:blipFill>
                </p:spPr>
                <p:txBody>
                  <a:bodyPr/>
                  <a:lstStyle/>
                  <a:p>
                    <a:r>
                      <a:rPr lang="en-US">
                        <a:noFill/>
                      </a:rPr>
                      <a:t> </a:t>
                    </a:r>
                  </a:p>
                </p:txBody>
              </p:sp>
            </mc:Fallback>
          </mc:AlternateContent>
          <p:cxnSp>
            <p:nvCxnSpPr>
              <p:cNvPr id="33" name="Straight Connector 32"/>
              <p:cNvCxnSpPr>
                <a:stCxn id="37" idx="0"/>
              </p:cNvCxnSpPr>
              <p:nvPr/>
            </p:nvCxnSpPr>
            <p:spPr>
              <a:xfrm flipV="1">
                <a:off x="1050989" y="463629"/>
                <a:ext cx="214471" cy="939543"/>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
          <p:nvSpPr>
            <p:cNvPr id="19" name="Arc 18"/>
            <p:cNvSpPr/>
            <p:nvPr/>
          </p:nvSpPr>
          <p:spPr>
            <a:xfrm rot="5400000">
              <a:off x="-372778" y="4030378"/>
              <a:ext cx="1531655" cy="1548098"/>
            </a:xfrm>
            <a:prstGeom prst="arc">
              <a:avLst>
                <a:gd name="adj1" fmla="val 16200000"/>
                <a:gd name="adj2" fmla="val 2153557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t> </a:t>
              </a:r>
              <a:endParaRPr lang="en-US" dirty="0"/>
            </a:p>
          </p:txBody>
        </p:sp>
      </p:gr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5911" y="929263"/>
            <a:ext cx="4609264" cy="2620231"/>
          </a:xfrm>
          <a:prstGeom prst="rect">
            <a:avLst/>
          </a:prstGeom>
        </p:spPr>
      </p:pic>
      <p:sp>
        <p:nvSpPr>
          <p:cNvPr id="44" name="TextBox 43"/>
          <p:cNvSpPr txBox="1"/>
          <p:nvPr/>
        </p:nvSpPr>
        <p:spPr>
          <a:xfrm>
            <a:off x="343299" y="2438400"/>
            <a:ext cx="3770781" cy="369332"/>
          </a:xfrm>
          <a:prstGeom prst="rect">
            <a:avLst/>
          </a:prstGeom>
          <a:noFill/>
          <a:ln>
            <a:noFill/>
          </a:ln>
        </p:spPr>
        <p:txBody>
          <a:bodyPr wrap="square" rtlCol="0">
            <a:spAutoFit/>
          </a:bodyPr>
          <a:lstStyle/>
          <a:p>
            <a:r>
              <a:rPr lang="en-US" b="1" dirty="0">
                <a:solidFill>
                  <a:schemeClr val="accent1">
                    <a:lumMod val="75000"/>
                  </a:schemeClr>
                </a:solidFill>
              </a:rPr>
              <a:t>U</a:t>
            </a:r>
            <a:r>
              <a:rPr lang="en-US" b="1" baseline="-25000" dirty="0">
                <a:solidFill>
                  <a:schemeClr val="accent1">
                    <a:lumMod val="75000"/>
                  </a:schemeClr>
                </a:solidFill>
              </a:rPr>
              <a:t>H</a:t>
            </a:r>
            <a:r>
              <a:rPr lang="en-US" b="1" dirty="0">
                <a:solidFill>
                  <a:schemeClr val="accent1">
                    <a:lumMod val="75000"/>
                  </a:schemeClr>
                </a:solidFill>
              </a:rPr>
              <a:t>(0) = 0.65 V </a:t>
            </a:r>
            <a:r>
              <a:rPr lang="en-US" b="1" dirty="0" smtClean="0"/>
              <a:t>give C</a:t>
            </a:r>
            <a:r>
              <a:rPr lang="en-US" b="1" baseline="-25000" dirty="0" smtClean="0"/>
              <a:t>H</a:t>
            </a:r>
            <a:r>
              <a:rPr lang="en-US" b="1" dirty="0" smtClean="0"/>
              <a:t> = 21 </a:t>
            </a:r>
            <a:r>
              <a:rPr lang="en-US" b="1" dirty="0" err="1" smtClean="0"/>
              <a:t>uF</a:t>
            </a:r>
            <a:r>
              <a:rPr lang="en-US" b="1" dirty="0" smtClean="0"/>
              <a:t>/cm</a:t>
            </a:r>
            <a:r>
              <a:rPr lang="en-US" b="1" baseline="30000" dirty="0" smtClean="0"/>
              <a:t>2</a:t>
            </a:r>
            <a:r>
              <a:rPr lang="en-US" b="1" baseline="-25000" dirty="0" smtClean="0"/>
              <a:t> </a:t>
            </a:r>
            <a:r>
              <a:rPr lang="en-US" b="1" dirty="0" smtClean="0"/>
              <a:t> </a:t>
            </a:r>
          </a:p>
        </p:txBody>
      </p:sp>
    </p:spTree>
    <p:extLst>
      <p:ext uri="{BB962C8B-B14F-4D97-AF65-F5344CB8AC3E}">
        <p14:creationId xmlns:p14="http://schemas.microsoft.com/office/powerpoint/2010/main" val="31406245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4343210" y="2435410"/>
            <a:ext cx="4456184" cy="3142217"/>
            <a:chOff x="2991392" y="31109"/>
            <a:chExt cx="2646161" cy="1664693"/>
          </a:xfrm>
        </p:grpSpPr>
        <p:sp>
          <p:nvSpPr>
            <p:cNvPr id="8" name="TextBox 7"/>
            <p:cNvSpPr txBox="1"/>
            <p:nvPr/>
          </p:nvSpPr>
          <p:spPr>
            <a:xfrm>
              <a:off x="4601700" y="288132"/>
              <a:ext cx="742636" cy="195666"/>
            </a:xfrm>
            <a:prstGeom prst="rect">
              <a:avLst/>
            </a:prstGeom>
            <a:noFill/>
          </p:spPr>
          <p:txBody>
            <a:bodyPr wrap="square" rtlCol="0">
              <a:spAutoFit/>
            </a:bodyPr>
            <a:lstStyle/>
            <a:p>
              <a:r>
                <a:rPr lang="el-GR" b="1" dirty="0" smtClean="0">
                  <a:solidFill>
                    <a:srgbClr val="FF0000"/>
                  </a:solidFill>
                  <a:latin typeface="Times New Roman" panose="02020603050405020304" pitchFamily="18" charset="0"/>
                  <a:cs typeface="Times New Roman" panose="02020603050405020304" pitchFamily="18" charset="0"/>
                </a:rPr>
                <a:t>α</a:t>
              </a:r>
              <a:r>
                <a:rPr lang="en-US" b="1" i="1" dirty="0" smtClean="0">
                  <a:solidFill>
                    <a:srgbClr val="FF0000"/>
                  </a:solidFill>
                  <a:latin typeface="Times New Roman" panose="02020603050405020304" pitchFamily="18" charset="0"/>
                  <a:cs typeface="Times New Roman" panose="02020603050405020304" pitchFamily="18" charset="0"/>
                </a:rPr>
                <a:t>e</a:t>
              </a:r>
              <a:r>
                <a:rPr lang="en-US" b="1" baseline="-25000" dirty="0" smtClean="0">
                  <a:solidFill>
                    <a:srgbClr val="FF0000"/>
                  </a:solidFill>
                  <a:latin typeface="Times New Roman" panose="02020603050405020304" pitchFamily="18" charset="0"/>
                  <a:cs typeface="Times New Roman" panose="02020603050405020304" pitchFamily="18" charset="0"/>
                </a:rPr>
                <a:t>0</a:t>
              </a:r>
              <a:r>
                <a:rPr lang="en-US" b="1" dirty="0" smtClean="0">
                  <a:solidFill>
                    <a:srgbClr val="FF0000"/>
                  </a:solidFill>
                  <a:latin typeface="Times New Roman" panose="02020603050405020304" pitchFamily="18" charset="0"/>
                  <a:cs typeface="Times New Roman" panose="02020603050405020304" pitchFamily="18" charset="0"/>
                </a:rPr>
                <a:t>∆</a:t>
              </a:r>
              <a:r>
                <a:rPr lang="en-US" b="1" i="1" dirty="0" smtClean="0">
                  <a:solidFill>
                    <a:srgbClr val="FF0000"/>
                  </a:solidFill>
                  <a:latin typeface="Times New Roman" panose="02020603050405020304" pitchFamily="18" charset="0"/>
                  <a:cs typeface="Times New Roman" panose="02020603050405020304" pitchFamily="18" charset="0"/>
                </a:rPr>
                <a:t>U</a:t>
              </a:r>
              <a:r>
                <a:rPr lang="en-US" b="1" baseline="-25000" dirty="0" smtClean="0">
                  <a:solidFill>
                    <a:srgbClr val="FF0000"/>
                  </a:solidFill>
                  <a:latin typeface="Times New Roman" panose="02020603050405020304" pitchFamily="18" charset="0"/>
                  <a:cs typeface="Times New Roman" panose="02020603050405020304" pitchFamily="18" charset="0"/>
                </a:rPr>
                <a:t>H</a:t>
              </a:r>
              <a:r>
                <a:rPr lang="en-US" b="1" dirty="0" smtClean="0">
                  <a:solidFill>
                    <a:srgbClr val="FF0000"/>
                  </a:solidFill>
                  <a:latin typeface="Times New Roman" panose="02020603050405020304" pitchFamily="18" charset="0"/>
                  <a:cs typeface="Times New Roman" panose="02020603050405020304" pitchFamily="18" charset="0"/>
                </a:rPr>
                <a:t>(</a:t>
              </a:r>
              <a:r>
                <a:rPr lang="en-US" b="1" dirty="0">
                  <a:solidFill>
                    <a:srgbClr val="FF0000"/>
                  </a:solidFill>
                  <a:latin typeface="Times New Roman" panose="02020603050405020304" pitchFamily="18" charset="0"/>
                  <a:cs typeface="Times New Roman" panose="02020603050405020304" pitchFamily="18" charset="0"/>
                </a:rPr>
                <a:t>V</a:t>
              </a:r>
              <a:r>
                <a:rPr lang="en-US" b="1" dirty="0" smtClean="0">
                  <a:solidFill>
                    <a:srgbClr val="FF0000"/>
                  </a:solidFill>
                  <a:latin typeface="Times New Roman" panose="02020603050405020304" pitchFamily="18" charset="0"/>
                  <a:cs typeface="Times New Roman" panose="02020603050405020304" pitchFamily="18" charset="0"/>
                </a:rPr>
                <a:t>)</a:t>
              </a:r>
              <a:endParaRPr lang="en-US" b="1" baseline="-2500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845180" y="803208"/>
              <a:ext cx="792373" cy="211971"/>
            </a:xfrm>
            <a:prstGeom prst="rect">
              <a:avLst/>
            </a:prstGeom>
            <a:noFill/>
          </p:spPr>
          <p:txBody>
            <a:bodyPr wrap="square" rtlCol="0">
              <a:spAutoFit/>
            </a:bodyPr>
            <a:lstStyle/>
            <a:p>
              <a:r>
                <a:rPr lang="en-US" sz="2000" b="1" i="1" dirty="0" smtClean="0">
                  <a:latin typeface="Times New Roman" panose="02020603050405020304" pitchFamily="18" charset="0"/>
                  <a:cs typeface="Times New Roman" panose="02020603050405020304" pitchFamily="18" charset="0"/>
                </a:rPr>
                <a:t>e</a:t>
              </a:r>
              <a:r>
                <a:rPr lang="en-US" sz="2000" b="1" baseline="-25000" dirty="0" smtClean="0">
                  <a:latin typeface="Times New Roman" panose="02020603050405020304" pitchFamily="18" charset="0"/>
                  <a:cs typeface="Times New Roman" panose="02020603050405020304" pitchFamily="18" charset="0"/>
                </a:rPr>
                <a:t>0</a:t>
              </a:r>
              <a:r>
                <a:rPr lang="en-US" sz="2000" b="1" i="1" dirty="0" smtClean="0">
                  <a:latin typeface="Times New Roman" panose="02020603050405020304" pitchFamily="18" charset="0"/>
                  <a:cs typeface="Times New Roman" panose="02020603050405020304" pitchFamily="18" charset="0"/>
                </a:rPr>
                <a:t>U</a:t>
              </a:r>
              <a:r>
                <a:rPr lang="en-US" sz="2000" b="1" baseline="-25000" dirty="0">
                  <a:latin typeface="Times New Roman" panose="02020603050405020304" pitchFamily="18" charset="0"/>
                  <a:cs typeface="Times New Roman" panose="02020603050405020304" pitchFamily="18" charset="0"/>
                </a:rPr>
                <a:t>H</a:t>
              </a:r>
              <a:endParaRPr lang="en-US" b="1" baseline="30000" dirty="0">
                <a:latin typeface="Times New Roman" panose="02020603050405020304" pitchFamily="18" charset="0"/>
                <a:cs typeface="Times New Roman" panose="02020603050405020304" pitchFamily="18" charset="0"/>
              </a:endParaRPr>
            </a:p>
          </p:txBody>
        </p:sp>
        <p:grpSp>
          <p:nvGrpSpPr>
            <p:cNvPr id="10" name="Group 9"/>
            <p:cNvGrpSpPr/>
            <p:nvPr/>
          </p:nvGrpSpPr>
          <p:grpSpPr>
            <a:xfrm>
              <a:off x="3480390" y="88611"/>
              <a:ext cx="2054388" cy="1607191"/>
              <a:chOff x="3852444" y="542750"/>
              <a:chExt cx="1880605" cy="1028242"/>
            </a:xfrm>
          </p:grpSpPr>
          <p:sp>
            <p:nvSpPr>
              <p:cNvPr id="16" name="Freeform 15"/>
              <p:cNvSpPr/>
              <p:nvPr/>
            </p:nvSpPr>
            <p:spPr>
              <a:xfrm>
                <a:off x="4468419" y="597876"/>
                <a:ext cx="1264630" cy="353408"/>
              </a:xfrm>
              <a:custGeom>
                <a:avLst/>
                <a:gdLst>
                  <a:gd name="connsiteX0" fmla="*/ 0 w 1095233"/>
                  <a:gd name="connsiteY0" fmla="*/ 0 h 682399"/>
                  <a:gd name="connsiteX1" fmla="*/ 559558 w 1095233"/>
                  <a:gd name="connsiteY1" fmla="*/ 682388 h 682399"/>
                  <a:gd name="connsiteX2" fmla="*/ 1095233 w 1095233"/>
                  <a:gd name="connsiteY2" fmla="*/ 13648 h 682399"/>
                </a:gdLst>
                <a:ahLst/>
                <a:cxnLst>
                  <a:cxn ang="0">
                    <a:pos x="connsiteX0" y="connsiteY0"/>
                  </a:cxn>
                  <a:cxn ang="0">
                    <a:pos x="connsiteX1" y="connsiteY1"/>
                  </a:cxn>
                  <a:cxn ang="0">
                    <a:pos x="connsiteX2" y="connsiteY2"/>
                  </a:cxn>
                </a:cxnLst>
                <a:rect l="l" t="t" r="r" b="b"/>
                <a:pathLst>
                  <a:path w="1095233" h="682399">
                    <a:moveTo>
                      <a:pt x="0" y="0"/>
                    </a:moveTo>
                    <a:cubicBezTo>
                      <a:pt x="188509" y="340056"/>
                      <a:pt x="377019" y="680113"/>
                      <a:pt x="559558" y="682388"/>
                    </a:cubicBezTo>
                    <a:cubicBezTo>
                      <a:pt x="742097" y="684663"/>
                      <a:pt x="918665" y="349155"/>
                      <a:pt x="1095233" y="13648"/>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Freeform 16"/>
              <p:cNvSpPr/>
              <p:nvPr/>
            </p:nvSpPr>
            <p:spPr>
              <a:xfrm>
                <a:off x="4009872" y="542750"/>
                <a:ext cx="625728" cy="594398"/>
              </a:xfrm>
              <a:custGeom>
                <a:avLst/>
                <a:gdLst>
                  <a:gd name="connsiteX0" fmla="*/ 0 w 1095233"/>
                  <a:gd name="connsiteY0" fmla="*/ 0 h 682399"/>
                  <a:gd name="connsiteX1" fmla="*/ 559558 w 1095233"/>
                  <a:gd name="connsiteY1" fmla="*/ 682388 h 682399"/>
                  <a:gd name="connsiteX2" fmla="*/ 1095233 w 1095233"/>
                  <a:gd name="connsiteY2" fmla="*/ 13648 h 682399"/>
                </a:gdLst>
                <a:ahLst/>
                <a:cxnLst>
                  <a:cxn ang="0">
                    <a:pos x="connsiteX0" y="connsiteY0"/>
                  </a:cxn>
                  <a:cxn ang="0">
                    <a:pos x="connsiteX1" y="connsiteY1"/>
                  </a:cxn>
                  <a:cxn ang="0">
                    <a:pos x="connsiteX2" y="connsiteY2"/>
                  </a:cxn>
                </a:cxnLst>
                <a:rect l="l" t="t" r="r" b="b"/>
                <a:pathLst>
                  <a:path w="1095233" h="682399">
                    <a:moveTo>
                      <a:pt x="0" y="0"/>
                    </a:moveTo>
                    <a:cubicBezTo>
                      <a:pt x="188509" y="340056"/>
                      <a:pt x="377019" y="680113"/>
                      <a:pt x="559558" y="682388"/>
                    </a:cubicBezTo>
                    <a:cubicBezTo>
                      <a:pt x="742097" y="684663"/>
                      <a:pt x="918665" y="349155"/>
                      <a:pt x="1095233" y="13648"/>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18" name="Freeform 17"/>
              <p:cNvSpPr/>
              <p:nvPr/>
            </p:nvSpPr>
            <p:spPr>
              <a:xfrm>
                <a:off x="3960520" y="764556"/>
                <a:ext cx="749975" cy="804177"/>
              </a:xfrm>
              <a:custGeom>
                <a:avLst/>
                <a:gdLst>
                  <a:gd name="connsiteX0" fmla="*/ 0 w 1095233"/>
                  <a:gd name="connsiteY0" fmla="*/ 0 h 682399"/>
                  <a:gd name="connsiteX1" fmla="*/ 559558 w 1095233"/>
                  <a:gd name="connsiteY1" fmla="*/ 682388 h 682399"/>
                  <a:gd name="connsiteX2" fmla="*/ 1095233 w 1095233"/>
                  <a:gd name="connsiteY2" fmla="*/ 13648 h 682399"/>
                </a:gdLst>
                <a:ahLst/>
                <a:cxnLst>
                  <a:cxn ang="0">
                    <a:pos x="connsiteX0" y="connsiteY0"/>
                  </a:cxn>
                  <a:cxn ang="0">
                    <a:pos x="connsiteX1" y="connsiteY1"/>
                  </a:cxn>
                  <a:cxn ang="0">
                    <a:pos x="connsiteX2" y="connsiteY2"/>
                  </a:cxn>
                </a:cxnLst>
                <a:rect l="l" t="t" r="r" b="b"/>
                <a:pathLst>
                  <a:path w="1095233" h="682399">
                    <a:moveTo>
                      <a:pt x="0" y="0"/>
                    </a:moveTo>
                    <a:cubicBezTo>
                      <a:pt x="188509" y="340056"/>
                      <a:pt x="377019" y="680113"/>
                      <a:pt x="559558" y="682388"/>
                    </a:cubicBezTo>
                    <a:cubicBezTo>
                      <a:pt x="742097" y="684663"/>
                      <a:pt x="918665" y="349155"/>
                      <a:pt x="1095233" y="13648"/>
                    </a:cubicBezTo>
                  </a:path>
                </a:pathLst>
              </a:cu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9" name="Straight Arrow Connector 18"/>
              <p:cNvCxnSpPr/>
              <p:nvPr/>
            </p:nvCxnSpPr>
            <p:spPr>
              <a:xfrm flipH="1">
                <a:off x="5100770" y="955147"/>
                <a:ext cx="3206" cy="192355"/>
              </a:xfrm>
              <a:prstGeom prst="straightConnector1">
                <a:avLst/>
              </a:prstGeom>
              <a:ln w="57150">
                <a:solidFill>
                  <a:schemeClr val="tx1"/>
                </a:solidFill>
                <a:miter lim="800000"/>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4567959" y="692843"/>
                <a:ext cx="304254" cy="1"/>
              </a:xfrm>
              <a:prstGeom prst="line">
                <a:avLst/>
              </a:prstGeom>
              <a:ln w="38100">
                <a:solidFill>
                  <a:srgbClr val="0070C0"/>
                </a:solidFill>
                <a:prstDash val="dash"/>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3852444" y="1570979"/>
                <a:ext cx="493989" cy="13"/>
              </a:xfrm>
              <a:prstGeom prst="line">
                <a:avLst/>
              </a:prstGeom>
              <a:ln w="38100">
                <a:solidFill>
                  <a:srgbClr val="0070C0"/>
                </a:solidFill>
                <a:prstDash val="dash"/>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V="1">
                <a:off x="4697234" y="795109"/>
                <a:ext cx="179059" cy="10"/>
              </a:xfrm>
              <a:prstGeom prst="line">
                <a:avLst/>
              </a:prstGeom>
              <a:ln w="38100">
                <a:solidFill>
                  <a:srgbClr val="0070C0"/>
                </a:solidFill>
                <a:prstDash val="dash"/>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4865263" y="692843"/>
                <a:ext cx="638" cy="104637"/>
              </a:xfrm>
              <a:prstGeom prst="straightConnector1">
                <a:avLst/>
              </a:prstGeom>
              <a:ln w="57150">
                <a:solidFill>
                  <a:srgbClr val="FF0000"/>
                </a:solidFill>
                <a:miter lim="800000"/>
                <a:headEnd type="none" w="med" len="med"/>
                <a:tailEnd type="triangle" w="med" len="sm"/>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5192927" y="52783"/>
              <a:ext cx="423812" cy="211971"/>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OH</a:t>
              </a:r>
              <a:r>
                <a:rPr lang="en-US" sz="2000" b="1" baseline="30000" dirty="0" smtClean="0">
                  <a:latin typeface="Times New Roman" panose="02020603050405020304" pitchFamily="18" charset="0"/>
                  <a:cs typeface="Times New Roman" panose="02020603050405020304" pitchFamily="18" charset="0"/>
                </a:rPr>
                <a:t>*</a:t>
              </a:r>
              <a:endParaRPr lang="en-US" sz="2000" b="1" baseline="300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3419929" y="31109"/>
              <a:ext cx="425804" cy="211971"/>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h</a:t>
              </a:r>
              <a:r>
                <a:rPr lang="en-US" sz="2000" b="1" baseline="30000" dirty="0" smtClean="0">
                  <a:latin typeface="Times New Roman" panose="02020603050405020304" pitchFamily="18" charset="0"/>
                  <a:cs typeface="Times New Roman" panose="02020603050405020304" pitchFamily="18" charset="0"/>
                </a:rPr>
                <a:t>+</a:t>
              </a:r>
              <a:endParaRPr lang="en-US" sz="2000" b="1" baseline="30000" dirty="0">
                <a:latin typeface="Times New Roman" panose="02020603050405020304" pitchFamily="18" charset="0"/>
                <a:cs typeface="Times New Roman" panose="02020603050405020304" pitchFamily="18" charset="0"/>
              </a:endParaRPr>
            </a:p>
          </p:txBody>
        </p:sp>
        <p:cxnSp>
          <p:nvCxnSpPr>
            <p:cNvPr id="13" name="Straight Arrow Connector 12"/>
            <p:cNvCxnSpPr/>
            <p:nvPr/>
          </p:nvCxnSpPr>
          <p:spPr>
            <a:xfrm>
              <a:off x="3657885" y="1046693"/>
              <a:ext cx="0" cy="645574"/>
            </a:xfrm>
            <a:prstGeom prst="straightConnector1">
              <a:avLst/>
            </a:prstGeom>
            <a:ln w="5715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483390" y="1026455"/>
              <a:ext cx="1446202" cy="406"/>
            </a:xfrm>
            <a:prstGeom prst="line">
              <a:avLst/>
            </a:prstGeom>
            <a:ln w="38100">
              <a:solidFill>
                <a:schemeClr val="tx1"/>
              </a:solidFill>
              <a:prstDash val="dash"/>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2991392" y="1279384"/>
              <a:ext cx="919555" cy="195666"/>
            </a:xfrm>
            <a:prstGeom prst="rect">
              <a:avLst/>
            </a:prstGeom>
            <a:noFill/>
          </p:spPr>
          <p:txBody>
            <a:bodyPr wrap="square" rtlCol="0">
              <a:spAutoFit/>
            </a:bodyPr>
            <a:lstStyle/>
            <a:p>
              <a:r>
                <a:rPr lang="en-US" b="1" i="1" dirty="0" smtClean="0">
                  <a:solidFill>
                    <a:srgbClr val="FF0000"/>
                  </a:solidFill>
                  <a:latin typeface="Times New Roman" panose="02020603050405020304" pitchFamily="18" charset="0"/>
                  <a:cs typeface="Times New Roman" panose="02020603050405020304" pitchFamily="18" charset="0"/>
                </a:rPr>
                <a:t>e</a:t>
              </a:r>
              <a:r>
                <a:rPr lang="en-US" b="1" baseline="-25000" dirty="0" smtClean="0">
                  <a:solidFill>
                    <a:srgbClr val="FF0000"/>
                  </a:solidFill>
                  <a:latin typeface="Times New Roman" panose="02020603050405020304" pitchFamily="18" charset="0"/>
                  <a:cs typeface="Times New Roman" panose="02020603050405020304" pitchFamily="18" charset="0"/>
                </a:rPr>
                <a:t>0</a:t>
              </a:r>
              <a:r>
                <a:rPr lang="el-GR" b="1" dirty="0" smtClean="0">
                  <a:solidFill>
                    <a:srgbClr val="FF0000"/>
                  </a:solidFill>
                  <a:latin typeface="Times New Roman" panose="02020603050405020304" pitchFamily="18" charset="0"/>
                  <a:cs typeface="Times New Roman" panose="02020603050405020304" pitchFamily="18" charset="0"/>
                </a:rPr>
                <a:t>Δ</a:t>
              </a:r>
              <a:r>
                <a:rPr lang="en-US" b="1" i="1" dirty="0" smtClean="0">
                  <a:solidFill>
                    <a:srgbClr val="FF0000"/>
                  </a:solidFill>
                  <a:latin typeface="Times New Roman" panose="02020603050405020304" pitchFamily="18" charset="0"/>
                  <a:cs typeface="Times New Roman" panose="02020603050405020304" pitchFamily="18" charset="0"/>
                </a:rPr>
                <a:t>U</a:t>
              </a:r>
              <a:r>
                <a:rPr lang="en-US" b="1" baseline="-25000" dirty="0" smtClean="0">
                  <a:solidFill>
                    <a:srgbClr val="FF0000"/>
                  </a:solidFill>
                  <a:latin typeface="Times New Roman" panose="02020603050405020304" pitchFamily="18" charset="0"/>
                  <a:cs typeface="Times New Roman" panose="02020603050405020304" pitchFamily="18" charset="0"/>
                </a:rPr>
                <a:t>H</a:t>
              </a:r>
              <a:r>
                <a:rPr lang="en-US" b="1" dirty="0" smtClean="0">
                  <a:solidFill>
                    <a:srgbClr val="FF0000"/>
                  </a:solidFill>
                  <a:latin typeface="Times New Roman" panose="02020603050405020304" pitchFamily="18" charset="0"/>
                  <a:cs typeface="Times New Roman" panose="02020603050405020304" pitchFamily="18" charset="0"/>
                </a:rPr>
                <a:t>(</a:t>
              </a:r>
              <a:r>
                <a:rPr lang="en-US" b="1" dirty="0">
                  <a:solidFill>
                    <a:srgbClr val="FF0000"/>
                  </a:solidFill>
                  <a:latin typeface="Times New Roman" panose="02020603050405020304" pitchFamily="18" charset="0"/>
                  <a:cs typeface="Times New Roman" panose="02020603050405020304" pitchFamily="18" charset="0"/>
                </a:rPr>
                <a:t>V</a:t>
              </a:r>
              <a:r>
                <a:rPr lang="en-US" b="1" dirty="0" smtClean="0">
                  <a:solidFill>
                    <a:srgbClr val="FF0000"/>
                  </a:solidFill>
                  <a:latin typeface="Times New Roman" panose="02020603050405020304" pitchFamily="18" charset="0"/>
                  <a:cs typeface="Times New Roman" panose="02020603050405020304" pitchFamily="18" charset="0"/>
                </a:rPr>
                <a:t>)</a:t>
              </a:r>
              <a:endParaRPr lang="en-US" b="1" baseline="-25000" dirty="0">
                <a:solidFill>
                  <a:srgbClr val="FF0000"/>
                </a:solidFill>
                <a:latin typeface="Times New Roman" panose="02020603050405020304" pitchFamily="18" charset="0"/>
                <a:cs typeface="Times New Roman" panose="02020603050405020304" pitchFamily="18" charset="0"/>
              </a:endParaRPr>
            </a:p>
          </p:txBody>
        </p:sp>
      </p:grpSp>
      <p:sp>
        <p:nvSpPr>
          <p:cNvPr id="26" name="Text Box 23"/>
          <p:cNvSpPr txBox="1">
            <a:spLocks noChangeArrowheads="1"/>
          </p:cNvSpPr>
          <p:nvPr/>
        </p:nvSpPr>
        <p:spPr bwMode="auto">
          <a:xfrm>
            <a:off x="5171744" y="1063336"/>
            <a:ext cx="2878032" cy="461665"/>
          </a:xfrm>
          <a:prstGeom prst="rect">
            <a:avLst/>
          </a:prstGeom>
          <a:noFill/>
          <a:ln w="9525">
            <a:noFill/>
            <a:miter lim="800000"/>
            <a:headEnd/>
            <a:tailEnd/>
          </a:ln>
        </p:spPr>
        <p:txBody>
          <a:bodyPr wrap="none">
            <a:spAutoFit/>
          </a:bodyPr>
          <a:lstStyle/>
          <a:p>
            <a:r>
              <a:rPr lang="en-US" sz="2400" b="1" dirty="0"/>
              <a:t>k</a:t>
            </a:r>
            <a:r>
              <a:rPr lang="en-US" sz="2400" b="1" dirty="0" smtClean="0"/>
              <a:t> </a:t>
            </a:r>
            <a:r>
              <a:rPr lang="en-US" sz="2400" b="1" dirty="0"/>
              <a:t>=</a:t>
            </a:r>
            <a:r>
              <a:rPr lang="en-US" sz="2400" b="1" dirty="0" smtClean="0"/>
              <a:t> k</a:t>
            </a:r>
            <a:r>
              <a:rPr lang="en-US" sz="2400" b="1" baseline="-25000" dirty="0" smtClean="0"/>
              <a:t>0</a:t>
            </a:r>
            <a:r>
              <a:rPr lang="en-US" sz="2400" b="1" baseline="30000" dirty="0" smtClean="0"/>
              <a:t> </a:t>
            </a:r>
            <a:r>
              <a:rPr lang="en-US" sz="2400" b="1" dirty="0" err="1" smtClean="0"/>
              <a:t>exp</a:t>
            </a:r>
            <a:r>
              <a:rPr lang="en-US" sz="2400" b="1" dirty="0" smtClean="0"/>
              <a:t> (</a:t>
            </a:r>
            <a:r>
              <a:rPr lang="en-US" sz="2400" b="1" dirty="0" smtClean="0">
                <a:sym typeface="Symbol" pitchFamily="18" charset="2"/>
              </a:rPr>
              <a:t>G*/4k</a:t>
            </a:r>
            <a:r>
              <a:rPr lang="en-US" sz="2400" b="1" baseline="-25000" dirty="0" smtClean="0">
                <a:sym typeface="Symbol" pitchFamily="18" charset="2"/>
              </a:rPr>
              <a:t>B</a:t>
            </a:r>
            <a:r>
              <a:rPr lang="en-US" sz="2400" b="1" dirty="0" smtClean="0">
                <a:sym typeface="Symbol" pitchFamily="18" charset="2"/>
              </a:rPr>
              <a:t>T)</a:t>
            </a:r>
            <a:endParaRPr lang="en-US" sz="2400" b="1" dirty="0">
              <a:sym typeface="Symbol" pitchFamily="18" charset="2"/>
            </a:endParaRPr>
          </a:p>
        </p:txBody>
      </p:sp>
      <p:sp>
        <p:nvSpPr>
          <p:cNvPr id="27" name="Text Box 23"/>
          <p:cNvSpPr txBox="1">
            <a:spLocks noChangeArrowheads="1"/>
          </p:cNvSpPr>
          <p:nvPr/>
        </p:nvSpPr>
        <p:spPr bwMode="auto">
          <a:xfrm>
            <a:off x="5171744" y="1631435"/>
            <a:ext cx="2921184" cy="461665"/>
          </a:xfrm>
          <a:prstGeom prst="rect">
            <a:avLst/>
          </a:prstGeom>
          <a:noFill/>
          <a:ln w="9525">
            <a:noFill/>
            <a:miter lim="800000"/>
            <a:headEnd/>
            <a:tailEnd/>
          </a:ln>
        </p:spPr>
        <p:txBody>
          <a:bodyPr wrap="none">
            <a:spAutoFit/>
          </a:bodyPr>
          <a:lstStyle/>
          <a:p>
            <a:r>
              <a:rPr lang="en-US" sz="2400" b="1" dirty="0"/>
              <a:t>k</a:t>
            </a:r>
            <a:r>
              <a:rPr lang="en-US" sz="2400" b="1" dirty="0" smtClean="0"/>
              <a:t> </a:t>
            </a:r>
            <a:r>
              <a:rPr lang="en-US" sz="2400" b="1" dirty="0"/>
              <a:t>=</a:t>
            </a:r>
            <a:r>
              <a:rPr lang="en-US" sz="2400" b="1" dirty="0" smtClean="0"/>
              <a:t> k</a:t>
            </a:r>
            <a:r>
              <a:rPr lang="en-US" sz="2400" b="1" baseline="-25000" dirty="0" smtClean="0"/>
              <a:t>0</a:t>
            </a:r>
            <a:r>
              <a:rPr lang="en-US" sz="2400" b="1" dirty="0" smtClean="0"/>
              <a:t>exp (</a:t>
            </a:r>
            <a:r>
              <a:rPr lang="en-US" sz="2400" b="1" dirty="0" smtClean="0">
                <a:sym typeface="Symbol"/>
              </a:rPr>
              <a:t> F</a:t>
            </a:r>
            <a:r>
              <a:rPr lang="en-US" sz="2400" b="1" dirty="0" smtClean="0">
                <a:sym typeface="Symbol" pitchFamily="18" charset="2"/>
              </a:rPr>
              <a:t>U</a:t>
            </a:r>
            <a:r>
              <a:rPr lang="en-US" sz="2400" b="1" baseline="-25000" dirty="0" smtClean="0">
                <a:sym typeface="Symbol" pitchFamily="18" charset="2"/>
              </a:rPr>
              <a:t>H</a:t>
            </a:r>
            <a:r>
              <a:rPr lang="en-US" sz="2400" b="1" dirty="0" smtClean="0">
                <a:sym typeface="Symbol" pitchFamily="18" charset="2"/>
              </a:rPr>
              <a:t> / RT)</a:t>
            </a:r>
            <a:endParaRPr lang="en-US" sz="2400" b="1" dirty="0">
              <a:sym typeface="Symbol" pitchFamily="18" charset="2"/>
            </a:endParaRPr>
          </a:p>
        </p:txBody>
      </p:sp>
      <p:sp>
        <p:nvSpPr>
          <p:cNvPr id="29" name="Title 1"/>
          <p:cNvSpPr txBox="1">
            <a:spLocks/>
          </p:cNvSpPr>
          <p:nvPr/>
        </p:nvSpPr>
        <p:spPr>
          <a:xfrm>
            <a:off x="0" y="202897"/>
            <a:ext cx="9144000" cy="6858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tx1">
                    <a:lumMod val="50000"/>
                    <a:lumOff val="50000"/>
                  </a:schemeClr>
                </a:solidFill>
                <a:latin typeface="Adobe Garamond Pro Bold" pitchFamily="18" charset="0"/>
              </a:rPr>
              <a:t>Activation Barrier of First Hole Transfer</a:t>
            </a:r>
            <a:endParaRPr lang="en-US" sz="3600" b="1" dirty="0">
              <a:solidFill>
                <a:schemeClr val="tx1">
                  <a:lumMod val="50000"/>
                  <a:lumOff val="50000"/>
                </a:schemeClr>
              </a:solidFill>
              <a:latin typeface="Adobe Garamond Pro Bold" pitchFamily="18" charset="0"/>
            </a:endParaRP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213" y="846066"/>
            <a:ext cx="4024696" cy="2327276"/>
          </a:xfrm>
          <a:prstGeom prst="rect">
            <a:avLst/>
          </a:prstGeom>
        </p:spPr>
      </p:pic>
      <p:grpSp>
        <p:nvGrpSpPr>
          <p:cNvPr id="34" name="Group 33"/>
          <p:cNvGrpSpPr/>
          <p:nvPr/>
        </p:nvGrpSpPr>
        <p:grpSpPr>
          <a:xfrm>
            <a:off x="583172" y="3408822"/>
            <a:ext cx="4101729" cy="523220"/>
            <a:chOff x="394071" y="4035473"/>
            <a:chExt cx="4160283" cy="523220"/>
          </a:xfrm>
        </p:grpSpPr>
        <p:sp>
          <p:nvSpPr>
            <p:cNvPr id="32" name="TextBox 31"/>
            <p:cNvSpPr txBox="1"/>
            <p:nvPr/>
          </p:nvSpPr>
          <p:spPr>
            <a:xfrm>
              <a:off x="394071" y="4035473"/>
              <a:ext cx="4160283" cy="523220"/>
            </a:xfrm>
            <a:prstGeom prst="rect">
              <a:avLst/>
            </a:prstGeom>
            <a:noFill/>
          </p:spPr>
          <p:txBody>
            <a:bodyPr wrap="square" rtlCol="0">
              <a:spAutoFit/>
            </a:bodyPr>
            <a:lstStyle/>
            <a:p>
              <a:r>
                <a:rPr lang="en-US" sz="2800" b="1" dirty="0" smtClean="0">
                  <a:solidFill>
                    <a:srgbClr val="C00000"/>
                  </a:solidFill>
                </a:rPr>
                <a:t>[h+] </a:t>
              </a:r>
              <a:r>
                <a:rPr lang="en-US" sz="2800" b="1" dirty="0" smtClean="0"/>
                <a:t>+ [OH</a:t>
              </a:r>
              <a:r>
                <a:rPr lang="en-US" sz="2800" b="1" baseline="30000" dirty="0" smtClean="0"/>
                <a:t>-</a:t>
              </a:r>
              <a:r>
                <a:rPr lang="en-US" sz="2800" b="1" dirty="0" smtClean="0"/>
                <a:t>] </a:t>
              </a:r>
              <a:r>
                <a:rPr lang="en-US" sz="2800" b="1" dirty="0"/>
                <a:t> </a:t>
              </a:r>
              <a:r>
                <a:rPr lang="en-US" sz="2800" b="1" dirty="0" smtClean="0"/>
                <a:t>       [OH*]</a:t>
              </a:r>
            </a:p>
          </p:txBody>
        </p:sp>
        <p:cxnSp>
          <p:nvCxnSpPr>
            <p:cNvPr id="28" name="Straight Arrow Connector 27"/>
            <p:cNvCxnSpPr/>
            <p:nvPr/>
          </p:nvCxnSpPr>
          <p:spPr>
            <a:xfrm>
              <a:off x="2228345" y="4297083"/>
              <a:ext cx="667255"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758449" y="3886200"/>
            <a:ext cx="1874231" cy="461665"/>
          </a:xfrm>
          <a:prstGeom prst="rect">
            <a:avLst/>
          </a:prstGeom>
          <a:noFill/>
        </p:spPr>
        <p:txBody>
          <a:bodyPr wrap="none" rtlCol="0">
            <a:spAutoFit/>
          </a:bodyPr>
          <a:lstStyle/>
          <a:p>
            <a:r>
              <a:rPr lang="el-GR" sz="2400" b="1" dirty="0" smtClean="0"/>
              <a:t>α</a:t>
            </a:r>
            <a:r>
              <a:rPr lang="en-US" sz="2400" b="1" dirty="0" smtClean="0"/>
              <a:t> = 0.2 ± 0.05</a:t>
            </a:r>
            <a:endParaRPr lang="en-US" sz="2400" b="1" dirty="0"/>
          </a:p>
        </p:txBody>
      </p:sp>
      <p:sp>
        <p:nvSpPr>
          <p:cNvPr id="36" name="TextBox 35"/>
          <p:cNvSpPr txBox="1"/>
          <p:nvPr/>
        </p:nvSpPr>
        <p:spPr>
          <a:xfrm>
            <a:off x="295071" y="6064632"/>
            <a:ext cx="8915206" cy="461665"/>
          </a:xfrm>
          <a:prstGeom prst="rect">
            <a:avLst/>
          </a:prstGeom>
          <a:noFill/>
        </p:spPr>
        <p:txBody>
          <a:bodyPr wrap="square" rtlCol="0">
            <a:spAutoFit/>
          </a:bodyPr>
          <a:lstStyle/>
          <a:p>
            <a:r>
              <a:rPr lang="en-US" sz="2400" b="1" dirty="0" smtClean="0">
                <a:solidFill>
                  <a:schemeClr val="accent1">
                    <a:lumMod val="75000"/>
                  </a:schemeClr>
                </a:solidFill>
              </a:rPr>
              <a:t>Quantifies barrier to localizing VB hole onto a molecular O2p bond</a:t>
            </a:r>
            <a:endParaRPr lang="en-US" sz="2400" b="1" dirty="0">
              <a:solidFill>
                <a:schemeClr val="accent1">
                  <a:lumMod val="75000"/>
                </a:schemeClr>
              </a:solidFill>
            </a:endParaRPr>
          </a:p>
        </p:txBody>
      </p:sp>
      <p:sp>
        <p:nvSpPr>
          <p:cNvPr id="37" name="TextBox 36"/>
          <p:cNvSpPr txBox="1"/>
          <p:nvPr/>
        </p:nvSpPr>
        <p:spPr>
          <a:xfrm>
            <a:off x="2466609" y="3276600"/>
            <a:ext cx="332142" cy="461665"/>
          </a:xfrm>
          <a:prstGeom prst="rect">
            <a:avLst/>
          </a:prstGeom>
          <a:noFill/>
        </p:spPr>
        <p:txBody>
          <a:bodyPr wrap="none" rtlCol="0">
            <a:spAutoFit/>
          </a:bodyPr>
          <a:lstStyle/>
          <a:p>
            <a:r>
              <a:rPr lang="en-US" sz="2400" b="1" dirty="0">
                <a:solidFill>
                  <a:srgbClr val="C00000"/>
                </a:solidFill>
              </a:rPr>
              <a:t>k</a:t>
            </a:r>
          </a:p>
        </p:txBody>
      </p:sp>
      <p:sp>
        <p:nvSpPr>
          <p:cNvPr id="33" name="TextBox 32"/>
          <p:cNvSpPr txBox="1"/>
          <p:nvPr/>
        </p:nvSpPr>
        <p:spPr>
          <a:xfrm>
            <a:off x="762000" y="4384658"/>
            <a:ext cx="2796086" cy="461665"/>
          </a:xfrm>
          <a:prstGeom prst="rect">
            <a:avLst/>
          </a:prstGeom>
          <a:noFill/>
        </p:spPr>
        <p:txBody>
          <a:bodyPr wrap="none" rtlCol="0">
            <a:spAutoFit/>
          </a:bodyPr>
          <a:lstStyle/>
          <a:p>
            <a:r>
              <a:rPr lang="en-US" sz="2400" b="1" dirty="0" smtClean="0"/>
              <a:t>k</a:t>
            </a:r>
            <a:r>
              <a:rPr lang="en-US" sz="2400" b="1" baseline="-25000" dirty="0" smtClean="0"/>
              <a:t>0</a:t>
            </a:r>
            <a:r>
              <a:rPr lang="en-US" sz="2400" b="1" dirty="0" smtClean="0"/>
              <a:t> = 7 x 10</a:t>
            </a:r>
            <a:r>
              <a:rPr lang="en-US" sz="2400" b="1" baseline="30000" dirty="0" smtClean="0"/>
              <a:t>-7</a:t>
            </a:r>
            <a:r>
              <a:rPr lang="en-US" sz="2400" b="1" dirty="0" smtClean="0"/>
              <a:t> ps</a:t>
            </a:r>
            <a:r>
              <a:rPr lang="en-US" sz="2400" b="1" baseline="30000" dirty="0" smtClean="0"/>
              <a:t>-1</a:t>
            </a:r>
            <a:r>
              <a:rPr lang="en-US" sz="2400" b="1" baseline="-25000" dirty="0" smtClean="0"/>
              <a:t> </a:t>
            </a:r>
            <a:r>
              <a:rPr lang="en-US" sz="2400" b="1" baseline="30000" dirty="0" smtClean="0"/>
              <a:t> </a:t>
            </a:r>
            <a:r>
              <a:rPr lang="en-US" sz="2400" b="1" dirty="0" smtClean="0"/>
              <a:t> (</a:t>
            </a:r>
            <a:r>
              <a:rPr lang="en-US" sz="2400" b="1" dirty="0" smtClean="0">
                <a:sym typeface="Symbol"/>
              </a:rPr>
              <a:t></a:t>
            </a:r>
            <a:r>
              <a:rPr lang="en-US" sz="2400" b="1" dirty="0" smtClean="0"/>
              <a:t>s)</a:t>
            </a:r>
            <a:endParaRPr lang="en-US" sz="2400" b="1" dirty="0"/>
          </a:p>
        </p:txBody>
      </p:sp>
      <mc:AlternateContent xmlns:mc="http://schemas.openxmlformats.org/markup-compatibility/2006" xmlns:a14="http://schemas.microsoft.com/office/drawing/2010/main">
        <mc:Choice Requires="a14">
          <p:sp>
            <p:nvSpPr>
              <p:cNvPr id="31" name="Rectangle 30"/>
              <p:cNvSpPr/>
              <p:nvPr/>
            </p:nvSpPr>
            <p:spPr>
              <a:xfrm>
                <a:off x="7949483" y="3561385"/>
                <a:ext cx="1260794" cy="431978"/>
              </a:xfrm>
              <a:prstGeom prst="rect">
                <a:avLst/>
              </a:prstGeom>
            </p:spPr>
            <p:txBody>
              <a:bodyPr wrap="none">
                <a:spAutoFit/>
              </a:bodyPr>
              <a:lstStyle/>
              <a:p>
                <a:r>
                  <a:rPr lang="en-US" b="1" i="1" dirty="0">
                    <a:latin typeface="Times New Roman" panose="02020603050405020304" pitchFamily="18" charset="0"/>
                    <a:cs typeface="Times New Roman" panose="02020603050405020304" pitchFamily="18" charset="0"/>
                  </a:rPr>
                  <a:t>e</a:t>
                </a:r>
                <a:r>
                  <a:rPr lang="en-US" b="1" baseline="-25000" dirty="0">
                    <a:latin typeface="Times New Roman" panose="02020603050405020304" pitchFamily="18" charset="0"/>
                    <a:cs typeface="Times New Roman" panose="02020603050405020304" pitchFamily="18" charset="0"/>
                  </a:rPr>
                  <a:t>0</a:t>
                </a:r>
                <a14:m>
                  <m:oMath xmlns:m="http://schemas.openxmlformats.org/officeDocument/2006/math">
                    <m:sSub>
                      <m:sSubPr>
                        <m:ctrlPr>
                          <a:rPr lang="en-US" b="1" i="1" dirty="0" smtClean="0">
                            <a:solidFill>
                              <a:schemeClr val="tx1"/>
                            </a:solidFill>
                            <a:latin typeface="Cambria Math" panose="02040503050406030204" pitchFamily="18" charset="0"/>
                            <a:cs typeface="Times New Roman" panose="02020603050405020304" pitchFamily="18" charset="0"/>
                          </a:rPr>
                        </m:ctrlPr>
                      </m:sSubPr>
                      <m:e>
                        <m:r>
                          <m:rPr>
                            <m:nor/>
                          </m:rPr>
                          <a:rPr lang="en-US" b="1" i="1" dirty="0">
                            <a:solidFill>
                              <a:schemeClr val="tx1"/>
                            </a:solidFill>
                            <a:latin typeface="Symbol" panose="05050102010706020507" pitchFamily="18" charset="2"/>
                            <a:cs typeface="Times New Roman" panose="02020603050405020304" pitchFamily="18" charset="0"/>
                          </a:rPr>
                          <m:t>f</m:t>
                        </m:r>
                      </m:e>
                      <m:sub>
                        <m:sSup>
                          <m:sSupPr>
                            <m:ctrlPr>
                              <a:rPr lang="en-US" b="1" i="1" dirty="0" smtClean="0">
                                <a:solidFill>
                                  <a:schemeClr val="tx1"/>
                                </a:solidFill>
                                <a:latin typeface="Cambria Math" panose="02040503050406030204" pitchFamily="18" charset="0"/>
                                <a:cs typeface="Times New Roman" panose="02020603050405020304" pitchFamily="18" charset="0"/>
                              </a:rPr>
                            </m:ctrlPr>
                          </m:sSupPr>
                          <m:e>
                            <m:r>
                              <a:rPr lang="en-US" b="1" i="0" dirty="0" smtClean="0">
                                <a:solidFill>
                                  <a:schemeClr val="tx1"/>
                                </a:solidFill>
                                <a:latin typeface="Cambria Math" panose="02040503050406030204" pitchFamily="18" charset="0"/>
                                <a:cs typeface="Times New Roman" panose="02020603050405020304" pitchFamily="18" charset="0"/>
                              </a:rPr>
                              <m:t>𝐎𝐇</m:t>
                            </m:r>
                          </m:e>
                          <m:sup>
                            <m:r>
                              <a:rPr lang="en-US" b="1" i="0" dirty="0" smtClean="0">
                                <a:solidFill>
                                  <a:schemeClr val="tx1"/>
                                </a:solidFill>
                                <a:latin typeface="Cambria Math" panose="02040503050406030204" pitchFamily="18" charset="0"/>
                                <a:cs typeface="Times New Roman" panose="02020603050405020304" pitchFamily="18" charset="0"/>
                              </a:rPr>
                              <m:t>−</m:t>
                            </m:r>
                          </m:sup>
                        </m:sSup>
                        <m:r>
                          <a:rPr lang="en-US" b="1" i="0" dirty="0" smtClean="0">
                            <a:solidFill>
                              <a:schemeClr val="tx1"/>
                            </a:solidFill>
                            <a:latin typeface="Cambria Math" panose="02040503050406030204" pitchFamily="18" charset="0"/>
                            <a:cs typeface="Times New Roman" panose="02020603050405020304" pitchFamily="18" charset="0"/>
                          </a:rPr>
                          <m:t>/</m:t>
                        </m:r>
                        <m:sSup>
                          <m:sSupPr>
                            <m:ctrlPr>
                              <a:rPr lang="en-US" b="1" i="1" dirty="0" smtClean="0">
                                <a:solidFill>
                                  <a:schemeClr val="tx1"/>
                                </a:solidFill>
                                <a:latin typeface="Cambria Math" panose="02040503050406030204" pitchFamily="18" charset="0"/>
                                <a:cs typeface="Times New Roman" panose="02020603050405020304" pitchFamily="18" charset="0"/>
                              </a:rPr>
                            </m:ctrlPr>
                          </m:sSupPr>
                          <m:e>
                            <m:r>
                              <a:rPr lang="en-US" b="1" i="0" dirty="0" smtClean="0">
                                <a:solidFill>
                                  <a:schemeClr val="tx1"/>
                                </a:solidFill>
                                <a:latin typeface="Cambria Math" panose="02040503050406030204" pitchFamily="18" charset="0"/>
                                <a:cs typeface="Times New Roman" panose="02020603050405020304" pitchFamily="18" charset="0"/>
                              </a:rPr>
                              <m:t>𝐎𝐇</m:t>
                            </m:r>
                          </m:e>
                          <m:sup>
                            <m:r>
                              <a:rPr lang="en-US" b="1" i="0" dirty="0" smtClean="0">
                                <a:solidFill>
                                  <a:schemeClr val="tx1"/>
                                </a:solidFill>
                                <a:latin typeface="Cambria Math" panose="02040503050406030204" pitchFamily="18" charset="0"/>
                                <a:cs typeface="Times New Roman" panose="02020603050405020304" pitchFamily="18" charset="0"/>
                              </a:rPr>
                              <m:t>∗</m:t>
                            </m:r>
                          </m:sup>
                        </m:sSup>
                      </m:sub>
                    </m:sSub>
                  </m:oMath>
                </a14:m>
                <a:endParaRPr lang="en-US"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7949483" y="3561385"/>
                <a:ext cx="1260794" cy="431978"/>
              </a:xfrm>
              <a:prstGeom prst="rect">
                <a:avLst/>
              </a:prstGeom>
              <a:blipFill rotWithShape="0">
                <a:blip r:embed="rId5"/>
                <a:stretch>
                  <a:fillRect l="-3865" t="-7042" b="-8451"/>
                </a:stretch>
              </a:blipFill>
            </p:spPr>
            <p:txBody>
              <a:bodyPr/>
              <a:lstStyle/>
              <a:p>
                <a:r>
                  <a:rPr lang="en-US">
                    <a:noFill/>
                  </a:rPr>
                  <a:t> </a:t>
                </a:r>
              </a:p>
            </p:txBody>
          </p:sp>
        </mc:Fallback>
      </mc:AlternateContent>
      <p:cxnSp>
        <p:nvCxnSpPr>
          <p:cNvPr id="38" name="Straight Connector 37"/>
          <p:cNvCxnSpPr/>
          <p:nvPr/>
        </p:nvCxnSpPr>
        <p:spPr>
          <a:xfrm flipH="1">
            <a:off x="7547193" y="3805478"/>
            <a:ext cx="402290" cy="0"/>
          </a:xfrm>
          <a:prstGeom prst="line">
            <a:avLst/>
          </a:prstGeom>
          <a:ln w="38100">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9" name="TextBox 38"/>
              <p:cNvSpPr txBox="1"/>
              <p:nvPr/>
            </p:nvSpPr>
            <p:spPr>
              <a:xfrm>
                <a:off x="747463" y="4876800"/>
                <a:ext cx="3138737" cy="545149"/>
              </a:xfrm>
              <a:prstGeom prst="rect">
                <a:avLst/>
              </a:prstGeom>
              <a:noFill/>
            </p:spPr>
            <p:txBody>
              <a:bodyPr wrap="square" rtlCol="0">
                <a:spAutoFit/>
              </a:bodyPr>
              <a:lstStyle/>
              <a:p>
                <a14:m>
                  <m:oMath xmlns:m="http://schemas.openxmlformats.org/officeDocument/2006/math">
                    <m:sSub>
                      <m:sSubPr>
                        <m:ctrlPr>
                          <a:rPr lang="en-US" sz="2400" b="1" i="1" dirty="0" smtClean="0">
                            <a:latin typeface="Cambria Math" panose="02040503050406030204" pitchFamily="18" charset="0"/>
                            <a:cs typeface="Times New Roman" panose="02020603050405020304" pitchFamily="18" charset="0"/>
                          </a:rPr>
                        </m:ctrlPr>
                      </m:sSubPr>
                      <m:e>
                        <m:r>
                          <m:rPr>
                            <m:nor/>
                          </m:rPr>
                          <a:rPr lang="en-US" sz="2400" b="1" i="1" dirty="0">
                            <a:latin typeface="Symbol" panose="05050102010706020507" pitchFamily="18" charset="2"/>
                            <a:cs typeface="Times New Roman" panose="02020603050405020304" pitchFamily="18" charset="0"/>
                          </a:rPr>
                          <m:t>f</m:t>
                        </m:r>
                      </m:e>
                      <m:sub>
                        <m:sSup>
                          <m:sSupPr>
                            <m:ctrlPr>
                              <a:rPr lang="en-US" sz="2400" b="1" i="1" dirty="0">
                                <a:latin typeface="Cambria Math" panose="02040503050406030204" pitchFamily="18" charset="0"/>
                                <a:cs typeface="Times New Roman" panose="02020603050405020304" pitchFamily="18" charset="0"/>
                              </a:rPr>
                            </m:ctrlPr>
                          </m:sSupPr>
                          <m:e>
                            <m:r>
                              <a:rPr lang="en-US" sz="2400" b="1" dirty="0">
                                <a:latin typeface="Cambria Math" panose="02040503050406030204" pitchFamily="18" charset="0"/>
                                <a:cs typeface="Times New Roman" panose="02020603050405020304" pitchFamily="18" charset="0"/>
                              </a:rPr>
                              <m:t>𝐎𝐇</m:t>
                            </m:r>
                          </m:e>
                          <m:sup>
                            <m:r>
                              <a:rPr lang="en-US" sz="2400" b="1" dirty="0">
                                <a:latin typeface="Cambria Math" panose="02040503050406030204" pitchFamily="18" charset="0"/>
                                <a:cs typeface="Times New Roman" panose="02020603050405020304" pitchFamily="18" charset="0"/>
                              </a:rPr>
                              <m:t>−</m:t>
                            </m:r>
                          </m:sup>
                        </m:sSup>
                        <m:r>
                          <a:rPr lang="en-US" sz="2400" b="1" dirty="0">
                            <a:latin typeface="Cambria Math" panose="02040503050406030204" pitchFamily="18" charset="0"/>
                            <a:cs typeface="Times New Roman" panose="02020603050405020304" pitchFamily="18" charset="0"/>
                          </a:rPr>
                          <m:t>/</m:t>
                        </m:r>
                        <m:sSup>
                          <m:sSupPr>
                            <m:ctrlPr>
                              <a:rPr lang="en-US" sz="2400" b="1" i="1" dirty="0">
                                <a:latin typeface="Cambria Math" panose="02040503050406030204" pitchFamily="18" charset="0"/>
                                <a:cs typeface="Times New Roman" panose="02020603050405020304" pitchFamily="18" charset="0"/>
                              </a:rPr>
                            </m:ctrlPr>
                          </m:sSupPr>
                          <m:e>
                            <m:r>
                              <a:rPr lang="en-US" sz="2400" b="1" dirty="0">
                                <a:latin typeface="Cambria Math" panose="02040503050406030204" pitchFamily="18" charset="0"/>
                                <a:cs typeface="Times New Roman" panose="02020603050405020304" pitchFamily="18" charset="0"/>
                              </a:rPr>
                              <m:t>𝐎𝐇</m:t>
                            </m:r>
                          </m:e>
                          <m:sup>
                            <m:r>
                              <a:rPr lang="en-US" sz="2400" b="1" dirty="0">
                                <a:latin typeface="Cambria Math" panose="02040503050406030204" pitchFamily="18" charset="0"/>
                                <a:cs typeface="Times New Roman" panose="02020603050405020304" pitchFamily="18" charset="0"/>
                              </a:rPr>
                              <m:t>∗</m:t>
                            </m:r>
                          </m:sup>
                        </m:sSup>
                      </m:sub>
                    </m:sSub>
                  </m:oMath>
                </a14:m>
                <a:r>
                  <a:rPr lang="en-US" sz="2400" b="1" dirty="0" smtClean="0"/>
                  <a:t> = 1 V vs. SCE</a:t>
                </a:r>
                <a:endParaRPr lang="en-US" sz="2400" dirty="0"/>
              </a:p>
            </p:txBody>
          </p:sp>
        </mc:Choice>
        <mc:Fallback xmlns="">
          <p:sp>
            <p:nvSpPr>
              <p:cNvPr id="39" name="TextBox 38"/>
              <p:cNvSpPr txBox="1">
                <a:spLocks noRot="1" noChangeAspect="1" noMove="1" noResize="1" noEditPoints="1" noAdjustHandles="1" noChangeArrowheads="1" noChangeShapeType="1" noTextEdit="1"/>
              </p:cNvSpPr>
              <p:nvPr/>
            </p:nvSpPr>
            <p:spPr>
              <a:xfrm>
                <a:off x="747463" y="4876800"/>
                <a:ext cx="3138737" cy="545149"/>
              </a:xfrm>
              <a:prstGeom prst="rect">
                <a:avLst/>
              </a:prstGeom>
              <a:blipFill rotWithShape="1">
                <a:blip r:embed="rId6"/>
                <a:stretch>
                  <a:fillRect l="-1553" t="-7865" b="-11236"/>
                </a:stretch>
              </a:blipFill>
            </p:spPr>
            <p:txBody>
              <a:bodyPr/>
              <a:lstStyle/>
              <a:p>
                <a:r>
                  <a:rPr lang="en-US">
                    <a:noFill/>
                  </a:rPr>
                  <a:t> </a:t>
                </a:r>
              </a:p>
            </p:txBody>
          </p:sp>
        </mc:Fallback>
      </mc:AlternateContent>
      <p:sp>
        <p:nvSpPr>
          <p:cNvPr id="40" name="Rectangle 39"/>
          <p:cNvSpPr/>
          <p:nvPr/>
        </p:nvSpPr>
        <p:spPr>
          <a:xfrm>
            <a:off x="605568" y="5408582"/>
            <a:ext cx="3259995" cy="400110"/>
          </a:xfrm>
          <a:prstGeom prst="rect">
            <a:avLst/>
          </a:prstGeom>
        </p:spPr>
        <p:txBody>
          <a:bodyPr wrap="none">
            <a:spAutoFit/>
          </a:bodyPr>
          <a:lstStyle/>
          <a:p>
            <a:r>
              <a:rPr lang="en-US" sz="2000" b="1" dirty="0" smtClean="0">
                <a:solidFill>
                  <a:schemeClr val="tx1"/>
                </a:solidFill>
              </a:rPr>
              <a:t>[From Photoemission,  1.2 V]</a:t>
            </a:r>
            <a:endParaRPr lang="en-US" sz="2000" b="1" dirty="0">
              <a:solidFill>
                <a:schemeClr val="tx1"/>
              </a:solidFill>
            </a:endParaRPr>
          </a:p>
        </p:txBody>
      </p:sp>
    </p:spTree>
    <p:extLst>
      <p:ext uri="{BB962C8B-B14F-4D97-AF65-F5344CB8AC3E}">
        <p14:creationId xmlns:p14="http://schemas.microsoft.com/office/powerpoint/2010/main" val="31249326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3" grpId="0"/>
      <p:bldP spid="39" grpId="0"/>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585" y="228600"/>
            <a:ext cx="9144000" cy="6858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lumMod val="50000"/>
                  </a:schemeClr>
                </a:solidFill>
                <a:latin typeface="Adobe Garamond Pro Bold" pitchFamily="18" charset="0"/>
              </a:rPr>
              <a:t>Conclusions</a:t>
            </a:r>
            <a:endParaRPr lang="en-US" sz="4000" b="1" dirty="0">
              <a:solidFill>
                <a:schemeClr val="bg1">
                  <a:lumMod val="50000"/>
                </a:schemeClr>
              </a:solidFill>
              <a:latin typeface="Adobe Garamond Pro Bold" pitchFamily="18" charset="0"/>
            </a:endParaRPr>
          </a:p>
        </p:txBody>
      </p:sp>
      <p:sp>
        <p:nvSpPr>
          <p:cNvPr id="4" name="TextBox 3"/>
          <p:cNvSpPr txBox="1"/>
          <p:nvPr/>
        </p:nvSpPr>
        <p:spPr>
          <a:xfrm>
            <a:off x="649165" y="1143000"/>
            <a:ext cx="7810500" cy="5139869"/>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solidFill>
                  <a:schemeClr val="accent1">
                    <a:lumMod val="75000"/>
                  </a:schemeClr>
                </a:solidFill>
              </a:rPr>
              <a:t>Quantified interfacial charge transfer at n-type semiconductor/liquid interface</a:t>
            </a:r>
            <a:endParaRPr lang="en-US" sz="2400" b="1" dirty="0" smtClean="0">
              <a:solidFill>
                <a:schemeClr val="accent1">
                  <a:lumMod val="75000"/>
                </a:schemeClr>
              </a:solidFill>
            </a:endParaRPr>
          </a:p>
          <a:p>
            <a:pPr marL="285750" indent="-285750">
              <a:buFont typeface="Arial" panose="020B0604020202020204" pitchFamily="34" charset="0"/>
              <a:buChar char="•"/>
            </a:pPr>
            <a:endParaRPr lang="en-US" sz="2400" b="1" dirty="0">
              <a:solidFill>
                <a:schemeClr val="accent1">
                  <a:lumMod val="75000"/>
                </a:schemeClr>
              </a:solidFill>
            </a:endParaRPr>
          </a:p>
          <a:p>
            <a:pPr marL="285750" indent="-285750">
              <a:buFont typeface="Arial" panose="020B0604020202020204" pitchFamily="34" charset="0"/>
              <a:buChar char="•"/>
            </a:pPr>
            <a:r>
              <a:rPr lang="en-US" sz="2400" b="1" dirty="0" smtClean="0">
                <a:solidFill>
                  <a:schemeClr val="accent1">
                    <a:lumMod val="75000"/>
                  </a:schemeClr>
                </a:solidFill>
              </a:rPr>
              <a:t>Activation </a:t>
            </a:r>
            <a:r>
              <a:rPr lang="en-US" sz="2400" b="1" dirty="0" smtClean="0">
                <a:solidFill>
                  <a:schemeClr val="accent1">
                    <a:lumMod val="75000"/>
                  </a:schemeClr>
                </a:solidFill>
              </a:rPr>
              <a:t>barrier (</a:t>
            </a:r>
            <a:r>
              <a:rPr lang="el-GR" sz="2400" b="1" dirty="0" smtClean="0">
                <a:solidFill>
                  <a:schemeClr val="accent1">
                    <a:lumMod val="75000"/>
                  </a:schemeClr>
                </a:solidFill>
              </a:rPr>
              <a:t>α</a:t>
            </a:r>
            <a:r>
              <a:rPr lang="en-US" sz="2400" b="1" dirty="0" smtClean="0">
                <a:solidFill>
                  <a:schemeClr val="accent1">
                    <a:lumMod val="75000"/>
                  </a:schemeClr>
                </a:solidFill>
              </a:rPr>
              <a:t>, k</a:t>
            </a:r>
            <a:r>
              <a:rPr lang="en-US" sz="2400" b="1" baseline="-25000" dirty="0">
                <a:solidFill>
                  <a:schemeClr val="accent1">
                    <a:lumMod val="75000"/>
                  </a:schemeClr>
                </a:solidFill>
              </a:rPr>
              <a:t>0</a:t>
            </a:r>
            <a:r>
              <a:rPr lang="en-US" sz="2400" b="1" dirty="0" smtClean="0">
                <a:solidFill>
                  <a:schemeClr val="accent1">
                    <a:lumMod val="75000"/>
                  </a:schemeClr>
                </a:solidFill>
              </a:rPr>
              <a:t>) for first hole transfer of water oxidation reaction in </a:t>
            </a:r>
            <a:r>
              <a:rPr lang="en-US" sz="2400" b="1" dirty="0" smtClean="0">
                <a:solidFill>
                  <a:schemeClr val="accent1">
                    <a:lumMod val="75000"/>
                  </a:schemeClr>
                </a:solidFill>
              </a:rPr>
              <a:t>n-SrTiO</a:t>
            </a:r>
            <a:r>
              <a:rPr lang="en-US" sz="2400" b="1" baseline="-25000" dirty="0" smtClean="0">
                <a:solidFill>
                  <a:schemeClr val="accent1">
                    <a:lumMod val="75000"/>
                  </a:schemeClr>
                </a:solidFill>
              </a:rPr>
              <a:t>3</a:t>
            </a:r>
          </a:p>
          <a:p>
            <a:pPr marL="285750" indent="-285750">
              <a:buFont typeface="Arial" panose="020B0604020202020204" pitchFamily="34" charset="0"/>
              <a:buChar char="•"/>
            </a:pPr>
            <a:endParaRPr lang="en-US" sz="2400" b="1" baseline="-25000" dirty="0">
              <a:solidFill>
                <a:schemeClr val="accent1">
                  <a:lumMod val="75000"/>
                </a:schemeClr>
              </a:solidFill>
            </a:endParaRPr>
          </a:p>
          <a:p>
            <a:endParaRPr lang="en-US" sz="2400" b="1" dirty="0" smtClean="0">
              <a:solidFill>
                <a:schemeClr val="accent1">
                  <a:lumMod val="75000"/>
                </a:schemeClr>
              </a:solidFill>
            </a:endParaRPr>
          </a:p>
          <a:p>
            <a:pPr marL="285750" indent="-285750">
              <a:buFont typeface="Arial" panose="020B0604020202020204" pitchFamily="34" charset="0"/>
              <a:buChar char="•"/>
            </a:pPr>
            <a:endParaRPr lang="en-US" sz="2400" b="1" dirty="0" smtClean="0">
              <a:solidFill>
                <a:schemeClr val="accent1">
                  <a:lumMod val="75000"/>
                </a:schemeClr>
              </a:solidFill>
            </a:endParaRPr>
          </a:p>
          <a:p>
            <a:pPr marL="285750" indent="-285750">
              <a:buFont typeface="Arial" panose="020B0604020202020204" pitchFamily="34" charset="0"/>
              <a:buChar char="•"/>
            </a:pPr>
            <a:r>
              <a:rPr lang="en-US" sz="2400" b="1" dirty="0" smtClean="0">
                <a:solidFill>
                  <a:schemeClr val="accent1">
                    <a:lumMod val="75000"/>
                  </a:schemeClr>
                </a:solidFill>
              </a:rPr>
              <a:t>Next </a:t>
            </a:r>
            <a:r>
              <a:rPr lang="en-US" sz="2400" b="1" dirty="0" smtClean="0">
                <a:solidFill>
                  <a:schemeClr val="accent1">
                    <a:lumMod val="75000"/>
                  </a:schemeClr>
                </a:solidFill>
              </a:rPr>
              <a:t>step on n-SrTiO</a:t>
            </a:r>
            <a:r>
              <a:rPr lang="en-US" sz="2400" b="1" baseline="-25000" dirty="0" smtClean="0">
                <a:solidFill>
                  <a:schemeClr val="accent1">
                    <a:lumMod val="75000"/>
                  </a:schemeClr>
                </a:solidFill>
              </a:rPr>
              <a:t>3</a:t>
            </a:r>
            <a:r>
              <a:rPr lang="en-US" sz="2400" b="1" dirty="0" smtClean="0">
                <a:solidFill>
                  <a:schemeClr val="accent1">
                    <a:lumMod val="75000"/>
                  </a:schemeClr>
                </a:solidFill>
              </a:rPr>
              <a:t>: </a:t>
            </a:r>
            <a:r>
              <a:rPr lang="en-US" sz="2400" b="1" dirty="0" smtClean="0">
                <a:solidFill>
                  <a:schemeClr val="accent1">
                    <a:lumMod val="75000"/>
                  </a:schemeClr>
                </a:solidFill>
              </a:rPr>
              <a:t>concomitant </a:t>
            </a:r>
            <a:r>
              <a:rPr lang="en-US" sz="2400" b="1" dirty="0" smtClean="0">
                <a:solidFill>
                  <a:schemeClr val="accent1">
                    <a:lumMod val="75000"/>
                  </a:schemeClr>
                </a:solidFill>
              </a:rPr>
              <a:t>intermediates using ultrafast infrared </a:t>
            </a:r>
            <a:r>
              <a:rPr lang="en-US" sz="2400" b="1" dirty="0" smtClean="0">
                <a:solidFill>
                  <a:schemeClr val="accent1">
                    <a:lumMod val="75000"/>
                  </a:schemeClr>
                </a:solidFill>
              </a:rPr>
              <a:t>spectroscopy</a:t>
            </a:r>
          </a:p>
          <a:p>
            <a:pPr marL="285750" indent="-285750">
              <a:buFont typeface="Arial" panose="020B0604020202020204" pitchFamily="34" charset="0"/>
              <a:buChar char="•"/>
            </a:pPr>
            <a:endParaRPr lang="en-US" sz="2400" b="1" dirty="0">
              <a:solidFill>
                <a:schemeClr val="accent1">
                  <a:lumMod val="75000"/>
                </a:schemeClr>
              </a:solidFill>
            </a:endParaRPr>
          </a:p>
          <a:p>
            <a:pPr marL="285750" indent="-285750">
              <a:buFont typeface="Arial" panose="020B0604020202020204" pitchFamily="34" charset="0"/>
              <a:buChar char="•"/>
            </a:pPr>
            <a:r>
              <a:rPr lang="en-US" sz="2400" b="1" dirty="0" smtClean="0">
                <a:solidFill>
                  <a:schemeClr val="accent1">
                    <a:lumMod val="75000"/>
                  </a:schemeClr>
                </a:solidFill>
              </a:rPr>
              <a:t>Investigate lower over-potential catalysts, and other n-type semiconductors stable in aqueous solutions (e.g. </a:t>
            </a:r>
            <a:r>
              <a:rPr lang="en-US" sz="2400" b="1" dirty="0" err="1" smtClean="0">
                <a:solidFill>
                  <a:schemeClr val="accent1">
                    <a:lumMod val="75000"/>
                  </a:schemeClr>
                </a:solidFill>
              </a:rPr>
              <a:t>GaN</a:t>
            </a:r>
            <a:r>
              <a:rPr lang="en-US" sz="2400" b="1" dirty="0" smtClean="0">
                <a:solidFill>
                  <a:schemeClr val="accent1">
                    <a:lumMod val="75000"/>
                  </a:schemeClr>
                </a:solidFill>
              </a:rPr>
              <a:t>)</a:t>
            </a:r>
            <a:endParaRPr lang="en-US" sz="2400" b="1" dirty="0" smtClean="0">
              <a:solidFill>
                <a:schemeClr val="accent1">
                  <a:lumMod val="75000"/>
                </a:schemeClr>
              </a:solidFill>
            </a:endParaRPr>
          </a:p>
        </p:txBody>
      </p:sp>
      <p:sp>
        <p:nvSpPr>
          <p:cNvPr id="5" name="Title 1"/>
          <p:cNvSpPr txBox="1">
            <a:spLocks/>
          </p:cNvSpPr>
          <p:nvPr/>
        </p:nvSpPr>
        <p:spPr>
          <a:xfrm>
            <a:off x="-17585" y="3200400"/>
            <a:ext cx="9144000" cy="6858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lumMod val="50000"/>
                  </a:schemeClr>
                </a:solidFill>
                <a:latin typeface="Adobe Garamond Pro Bold" pitchFamily="18" charset="0"/>
              </a:rPr>
              <a:t>Next Steps</a:t>
            </a:r>
            <a:endParaRPr lang="en-US" sz="4000" b="1" dirty="0">
              <a:solidFill>
                <a:schemeClr val="bg1">
                  <a:lumMod val="50000"/>
                </a:schemeClr>
              </a:solidFill>
              <a:latin typeface="Adobe Garamond Pro Bold" pitchFamily="18" charset="0"/>
            </a:endParaRPr>
          </a:p>
        </p:txBody>
      </p:sp>
    </p:spTree>
    <p:extLst>
      <p:ext uri="{BB962C8B-B14F-4D97-AF65-F5344CB8AC3E}">
        <p14:creationId xmlns:p14="http://schemas.microsoft.com/office/powerpoint/2010/main" val="25829099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ELogo.jpg"/>
          <p:cNvPicPr>
            <a:picLocks noChangeAspect="1"/>
          </p:cNvPicPr>
          <p:nvPr/>
        </p:nvPicPr>
        <p:blipFill>
          <a:blip r:embed="rId2" cstate="print"/>
          <a:srcRect/>
          <a:stretch>
            <a:fillRect/>
          </a:stretch>
        </p:blipFill>
        <p:spPr bwMode="auto">
          <a:xfrm>
            <a:off x="796769" y="4638576"/>
            <a:ext cx="2373648" cy="604401"/>
          </a:xfrm>
          <a:prstGeom prst="rect">
            <a:avLst/>
          </a:prstGeom>
          <a:noFill/>
          <a:ln w="9525">
            <a:noFill/>
            <a:miter lim="800000"/>
            <a:headEnd/>
            <a:tailEnd/>
          </a:ln>
        </p:spPr>
      </p:pic>
      <p:sp>
        <p:nvSpPr>
          <p:cNvPr id="4" name="TextBox 3"/>
          <p:cNvSpPr txBox="1"/>
          <p:nvPr/>
        </p:nvSpPr>
        <p:spPr>
          <a:xfrm>
            <a:off x="307974" y="762000"/>
            <a:ext cx="2855269" cy="2308324"/>
          </a:xfrm>
          <a:prstGeom prst="rect">
            <a:avLst/>
          </a:prstGeom>
          <a:noFill/>
        </p:spPr>
        <p:txBody>
          <a:bodyPr wrap="none" rtlCol="0">
            <a:spAutoFit/>
          </a:bodyPr>
          <a:lstStyle/>
          <a:p>
            <a:r>
              <a:rPr lang="en-US" sz="2400" b="1" dirty="0" smtClean="0">
                <a:solidFill>
                  <a:schemeClr val="accent1">
                    <a:lumMod val="75000"/>
                  </a:schemeClr>
                </a:solidFill>
                <a:latin typeface="Adobe Gothic Std B" pitchFamily="34" charset="-128"/>
                <a:ea typeface="Adobe Gothic Std B" pitchFamily="34" charset="-128"/>
              </a:rPr>
              <a:t>Graduate Students</a:t>
            </a:r>
          </a:p>
          <a:p>
            <a:r>
              <a:rPr lang="en-US" sz="2000" dirty="0" smtClean="0"/>
              <a:t>Hoang Doan </a:t>
            </a:r>
          </a:p>
          <a:p>
            <a:r>
              <a:rPr lang="en-US" sz="2000" dirty="0" smtClean="0"/>
              <a:t>Stephanie </a:t>
            </a:r>
            <a:r>
              <a:rPr lang="en-US" sz="2000" dirty="0" err="1" smtClean="0"/>
              <a:t>Choing</a:t>
            </a:r>
            <a:endParaRPr lang="en-US" sz="2000" dirty="0" smtClean="0"/>
          </a:p>
          <a:p>
            <a:r>
              <a:rPr lang="en-US" sz="2000" dirty="0" smtClean="0"/>
              <a:t>Kevin Pollack</a:t>
            </a:r>
          </a:p>
          <a:p>
            <a:r>
              <a:rPr lang="en-US" sz="2000" dirty="0" smtClean="0"/>
              <a:t>David </a:t>
            </a:r>
            <a:r>
              <a:rPr lang="en-US" sz="2000" dirty="0" err="1" smtClean="0"/>
              <a:t>Herlihy</a:t>
            </a:r>
            <a:endParaRPr lang="en-US" sz="2000" dirty="0" smtClean="0"/>
          </a:p>
          <a:p>
            <a:r>
              <a:rPr lang="en-US" sz="2000" dirty="0" err="1" smtClean="0"/>
              <a:t>Xihan</a:t>
            </a:r>
            <a:r>
              <a:rPr lang="en-US" sz="2000" dirty="0" smtClean="0"/>
              <a:t> Chen</a:t>
            </a:r>
          </a:p>
          <a:p>
            <a:r>
              <a:rPr lang="en-US" sz="2000" dirty="0" smtClean="0"/>
              <a:t>Jonathon </a:t>
            </a:r>
            <a:r>
              <a:rPr lang="en-US" sz="2000" dirty="0" err="1" smtClean="0"/>
              <a:t>Radberg</a:t>
            </a:r>
            <a:endParaRPr lang="en-US" sz="2000" dirty="0"/>
          </a:p>
        </p:txBody>
      </p:sp>
      <p:sp>
        <p:nvSpPr>
          <p:cNvPr id="5" name="TextBox 4"/>
          <p:cNvSpPr txBox="1"/>
          <p:nvPr/>
        </p:nvSpPr>
        <p:spPr>
          <a:xfrm>
            <a:off x="3662386" y="1549998"/>
            <a:ext cx="1322798" cy="461665"/>
          </a:xfrm>
          <a:prstGeom prst="rect">
            <a:avLst/>
          </a:prstGeom>
          <a:noFill/>
        </p:spPr>
        <p:txBody>
          <a:bodyPr wrap="none" rtlCol="0">
            <a:spAutoFit/>
          </a:bodyPr>
          <a:lstStyle/>
          <a:p>
            <a:r>
              <a:rPr lang="en-US" sz="2400" b="1" dirty="0" smtClean="0">
                <a:solidFill>
                  <a:schemeClr val="accent1">
                    <a:lumMod val="75000"/>
                  </a:schemeClr>
                </a:solidFill>
                <a:latin typeface="Adobe Gothic Std B" pitchFamily="34" charset="-128"/>
                <a:ea typeface="Adobe Gothic Std B" pitchFamily="34" charset="-128"/>
              </a:rPr>
              <a:t>Postdoc</a:t>
            </a:r>
          </a:p>
        </p:txBody>
      </p:sp>
      <p:sp>
        <p:nvSpPr>
          <p:cNvPr id="7" name="TextBox 6"/>
          <p:cNvSpPr txBox="1"/>
          <p:nvPr/>
        </p:nvSpPr>
        <p:spPr>
          <a:xfrm>
            <a:off x="1219200" y="3918253"/>
            <a:ext cx="1372492" cy="461665"/>
          </a:xfrm>
          <a:prstGeom prst="rect">
            <a:avLst/>
          </a:prstGeom>
          <a:noFill/>
        </p:spPr>
        <p:txBody>
          <a:bodyPr wrap="none" rtlCol="0">
            <a:spAutoFit/>
          </a:bodyPr>
          <a:lstStyle/>
          <a:p>
            <a:r>
              <a:rPr lang="en-US" sz="2400" b="1" dirty="0" smtClean="0">
                <a:solidFill>
                  <a:schemeClr val="accent1">
                    <a:lumMod val="75000"/>
                  </a:schemeClr>
                </a:solidFill>
                <a:latin typeface="Adobe Gothic Std B" pitchFamily="34" charset="-128"/>
                <a:ea typeface="Adobe Gothic Std B" pitchFamily="34" charset="-128"/>
              </a:rPr>
              <a:t>Funding</a:t>
            </a:r>
            <a:endParaRPr lang="en-US" sz="2400" b="1" dirty="0">
              <a:solidFill>
                <a:schemeClr val="accent1">
                  <a:lumMod val="75000"/>
                </a:schemeClr>
              </a:solidFill>
              <a:latin typeface="Adobe Gothic Std B" pitchFamily="34" charset="-128"/>
              <a:ea typeface="Adobe Gothic Std B" pitchFamily="34" charset="-128"/>
            </a:endParaRPr>
          </a:p>
        </p:txBody>
      </p:sp>
      <p:sp>
        <p:nvSpPr>
          <p:cNvPr id="11" name="TextBox 10"/>
          <p:cNvSpPr txBox="1"/>
          <p:nvPr/>
        </p:nvSpPr>
        <p:spPr>
          <a:xfrm>
            <a:off x="304800" y="2960532"/>
            <a:ext cx="3357586" cy="707886"/>
          </a:xfrm>
          <a:prstGeom prst="rect">
            <a:avLst/>
          </a:prstGeom>
          <a:noFill/>
        </p:spPr>
        <p:txBody>
          <a:bodyPr wrap="none" rtlCol="0">
            <a:spAutoFit/>
          </a:bodyPr>
          <a:lstStyle/>
          <a:p>
            <a:r>
              <a:rPr lang="en-US" sz="2000" dirty="0" err="1" smtClean="0"/>
              <a:t>Aayush</a:t>
            </a:r>
            <a:r>
              <a:rPr lang="en-US" sz="2000" dirty="0" smtClean="0"/>
              <a:t> Singh (Undergraduate)</a:t>
            </a:r>
          </a:p>
          <a:p>
            <a:r>
              <a:rPr lang="en-US" sz="2000" dirty="0" smtClean="0"/>
              <a:t>Joseph Mosley (Volunteer)</a:t>
            </a:r>
            <a:endParaRPr lang="en-US" sz="2000" dirty="0"/>
          </a:p>
        </p:txBody>
      </p:sp>
      <p:sp>
        <p:nvSpPr>
          <p:cNvPr id="13" name="TextBox 12"/>
          <p:cNvSpPr txBox="1"/>
          <p:nvPr/>
        </p:nvSpPr>
        <p:spPr>
          <a:xfrm>
            <a:off x="1179560" y="5242977"/>
            <a:ext cx="2482826" cy="461665"/>
          </a:xfrm>
          <a:prstGeom prst="rect">
            <a:avLst/>
          </a:prstGeom>
          <a:noFill/>
        </p:spPr>
        <p:txBody>
          <a:bodyPr wrap="square" rtlCol="0">
            <a:spAutoFit/>
          </a:bodyPr>
          <a:lstStyle/>
          <a:p>
            <a:r>
              <a:rPr lang="en-US" sz="2400" b="1" dirty="0" smtClean="0">
                <a:solidFill>
                  <a:schemeClr val="accent3">
                    <a:lumMod val="50000"/>
                  </a:schemeClr>
                </a:solidFill>
                <a:effectLst>
                  <a:outerShdw blurRad="38100" dist="38100" dir="2700000" algn="tl">
                    <a:srgbClr val="000000">
                      <a:alpha val="43137"/>
                    </a:srgbClr>
                  </a:outerShdw>
                </a:effectLst>
              </a:rPr>
              <a:t>CPIMS Program</a:t>
            </a:r>
            <a:endParaRPr lang="en-US" sz="2400" b="1" dirty="0">
              <a:solidFill>
                <a:schemeClr val="accent3">
                  <a:lumMod val="50000"/>
                </a:schemeClr>
              </a:solidFill>
              <a:effectLst>
                <a:outerShdw blurRad="38100" dist="38100" dir="2700000" algn="tl">
                  <a:srgbClr val="000000">
                    <a:alpha val="43137"/>
                  </a:srgbClr>
                </a:outerShdw>
              </a:effectLst>
            </a:endParaRPr>
          </a:p>
        </p:txBody>
      </p:sp>
      <p:sp>
        <p:nvSpPr>
          <p:cNvPr id="15" name="Title 1"/>
          <p:cNvSpPr txBox="1">
            <a:spLocks/>
          </p:cNvSpPr>
          <p:nvPr/>
        </p:nvSpPr>
        <p:spPr>
          <a:xfrm>
            <a:off x="-62688" y="15326"/>
            <a:ext cx="9144000" cy="6858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lumMod val="50000"/>
                  </a:schemeClr>
                </a:solidFill>
                <a:latin typeface="Adobe Garamond Pro Bold" pitchFamily="18" charset="0"/>
              </a:rPr>
              <a:t>Acknowledgements</a:t>
            </a:r>
            <a:endParaRPr lang="en-US" sz="4000" b="1" dirty="0">
              <a:solidFill>
                <a:schemeClr val="bg1">
                  <a:lumMod val="50000"/>
                </a:schemeClr>
              </a:solidFill>
              <a:latin typeface="Adobe Garamond Pro Bold" pitchFamily="18" charset="0"/>
            </a:endParaRPr>
          </a:p>
        </p:txBody>
      </p:sp>
      <p:sp>
        <p:nvSpPr>
          <p:cNvPr id="2" name="TextBox 1"/>
          <p:cNvSpPr txBox="1"/>
          <p:nvPr/>
        </p:nvSpPr>
        <p:spPr>
          <a:xfrm>
            <a:off x="3662386" y="1885890"/>
            <a:ext cx="2070375" cy="400110"/>
          </a:xfrm>
          <a:prstGeom prst="rect">
            <a:avLst/>
          </a:prstGeom>
          <a:noFill/>
        </p:spPr>
        <p:txBody>
          <a:bodyPr wrap="none" rtlCol="0">
            <a:spAutoFit/>
          </a:bodyPr>
          <a:lstStyle/>
          <a:p>
            <a:r>
              <a:rPr lang="en-US" sz="2000" dirty="0" smtClean="0"/>
              <a:t>Matthias</a:t>
            </a:r>
            <a:r>
              <a:rPr lang="en-US" dirty="0" smtClean="0"/>
              <a:t> </a:t>
            </a:r>
            <a:r>
              <a:rPr lang="en-US" sz="2000" dirty="0" err="1" smtClean="0"/>
              <a:t>Waegele</a:t>
            </a:r>
            <a:endParaRPr lang="en-US" sz="2000" dirty="0"/>
          </a:p>
        </p:txBody>
      </p:sp>
      <p:sp>
        <p:nvSpPr>
          <p:cNvPr id="17" name="TextBox 16"/>
          <p:cNvSpPr txBox="1"/>
          <p:nvPr/>
        </p:nvSpPr>
        <p:spPr>
          <a:xfrm>
            <a:off x="5582321" y="833735"/>
            <a:ext cx="3180679" cy="461665"/>
          </a:xfrm>
          <a:prstGeom prst="rect">
            <a:avLst/>
          </a:prstGeom>
          <a:noFill/>
        </p:spPr>
        <p:txBody>
          <a:bodyPr wrap="none" rtlCol="0">
            <a:spAutoFit/>
          </a:bodyPr>
          <a:lstStyle/>
          <a:p>
            <a:r>
              <a:rPr lang="en-US" sz="2400" b="1" dirty="0" smtClean="0">
                <a:solidFill>
                  <a:schemeClr val="accent1">
                    <a:lumMod val="75000"/>
                  </a:schemeClr>
                </a:solidFill>
                <a:latin typeface="Adobe Gothic Std B" pitchFamily="34" charset="-128"/>
                <a:ea typeface="Adobe Gothic Std B" pitchFamily="34" charset="-128"/>
              </a:rPr>
              <a:t>Facilities/Discussions</a:t>
            </a:r>
          </a:p>
        </p:txBody>
      </p:sp>
      <p:sp>
        <p:nvSpPr>
          <p:cNvPr id="10" name="TextBox 9"/>
          <p:cNvSpPr txBox="1"/>
          <p:nvPr/>
        </p:nvSpPr>
        <p:spPr>
          <a:xfrm>
            <a:off x="6399338" y="1179255"/>
            <a:ext cx="1880643" cy="2246769"/>
          </a:xfrm>
          <a:prstGeom prst="rect">
            <a:avLst/>
          </a:prstGeom>
          <a:noFill/>
        </p:spPr>
        <p:txBody>
          <a:bodyPr wrap="none" rtlCol="0">
            <a:spAutoFit/>
          </a:bodyPr>
          <a:lstStyle/>
          <a:p>
            <a:r>
              <a:rPr lang="en-US" sz="2000" dirty="0" smtClean="0"/>
              <a:t>Heinz </a:t>
            </a:r>
            <a:r>
              <a:rPr lang="en-US" sz="2000" dirty="0" err="1" smtClean="0"/>
              <a:t>Frei</a:t>
            </a:r>
            <a:endParaRPr lang="en-US" sz="2000" dirty="0" smtClean="0"/>
          </a:p>
          <a:p>
            <a:r>
              <a:rPr lang="en-US" sz="2000" dirty="0" smtClean="0"/>
              <a:t>Steve Leone</a:t>
            </a:r>
          </a:p>
          <a:p>
            <a:r>
              <a:rPr lang="en-US" sz="2000" dirty="0" smtClean="0"/>
              <a:t>Gabor </a:t>
            </a:r>
            <a:r>
              <a:rPr lang="en-US" sz="2000" dirty="0" err="1" smtClean="0"/>
              <a:t>Somorjai</a:t>
            </a:r>
            <a:endParaRPr lang="en-US" sz="2000" dirty="0" smtClean="0"/>
          </a:p>
          <a:p>
            <a:r>
              <a:rPr lang="en-US" sz="2000" dirty="0" smtClean="0"/>
              <a:t>Eli </a:t>
            </a:r>
            <a:r>
              <a:rPr lang="en-US" sz="2000" dirty="0" err="1" smtClean="0"/>
              <a:t>Yablonovitch</a:t>
            </a:r>
            <a:endParaRPr lang="en-US" sz="2000" dirty="0" smtClean="0"/>
          </a:p>
          <a:p>
            <a:r>
              <a:rPr lang="en-US" sz="2000" dirty="0" smtClean="0"/>
              <a:t>Ian Sharp (JCAP)</a:t>
            </a:r>
          </a:p>
          <a:p>
            <a:r>
              <a:rPr lang="en-US" sz="2000" dirty="0" smtClean="0"/>
              <a:t>Joel Ager (JCAP)</a:t>
            </a:r>
          </a:p>
          <a:p>
            <a:r>
              <a:rPr lang="en-US" sz="2000" dirty="0" smtClean="0"/>
              <a:t>Michelle Chang</a:t>
            </a:r>
            <a:endParaRPr lang="en-US" sz="2000" dirty="0"/>
          </a:p>
        </p:txBody>
      </p:sp>
      <p:pic>
        <p:nvPicPr>
          <p:cNvPr id="12290" name="Picture 2" descr="D:\DCIM\100_PANA\P100086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807" t="12499"/>
          <a:stretch/>
        </p:blipFill>
        <p:spPr bwMode="auto">
          <a:xfrm>
            <a:off x="5334000" y="3690189"/>
            <a:ext cx="3532027" cy="3124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96769" y="6172200"/>
            <a:ext cx="3813288" cy="400110"/>
          </a:xfrm>
          <a:prstGeom prst="rect">
            <a:avLst/>
          </a:prstGeom>
          <a:noFill/>
        </p:spPr>
        <p:txBody>
          <a:bodyPr wrap="none" rtlCol="0">
            <a:spAutoFit/>
          </a:bodyPr>
          <a:lstStyle/>
          <a:p>
            <a:r>
              <a:rPr lang="en-US" sz="2000" b="1" dirty="0" smtClean="0">
                <a:effectLst>
                  <a:outerShdw blurRad="38100" dist="38100" dir="2700000" algn="tl">
                    <a:srgbClr val="000000">
                      <a:alpha val="43137"/>
                    </a:srgbClr>
                  </a:outerShdw>
                </a:effectLst>
              </a:rPr>
              <a:t>AFOSR Young Investigator (Co</a:t>
            </a:r>
            <a:r>
              <a:rPr lang="en-US" sz="2000" b="1" baseline="-25000" dirty="0" smtClean="0">
                <a:effectLst>
                  <a:outerShdw blurRad="38100" dist="38100" dir="2700000" algn="tl">
                    <a:srgbClr val="000000">
                      <a:alpha val="43137"/>
                    </a:srgbClr>
                  </a:outerShdw>
                </a:effectLst>
              </a:rPr>
              <a:t>3</a:t>
            </a:r>
            <a:r>
              <a:rPr lang="en-US" sz="2000" b="1" dirty="0" smtClean="0">
                <a:effectLst>
                  <a:outerShdw blurRad="38100" dist="38100" dir="2700000" algn="tl">
                    <a:srgbClr val="000000">
                      <a:alpha val="43137"/>
                    </a:srgbClr>
                  </a:outerShdw>
                </a:effectLst>
              </a:rPr>
              <a:t>O</a:t>
            </a:r>
            <a:r>
              <a:rPr lang="en-US" sz="2000" b="1" baseline="-25000" dirty="0" smtClean="0">
                <a:effectLst>
                  <a:outerShdw blurRad="38100" dist="38100" dir="2700000" algn="tl">
                    <a:srgbClr val="000000">
                      <a:alpha val="43137"/>
                    </a:srgbClr>
                  </a:outerShdw>
                </a:effectLst>
              </a:rPr>
              <a:t>4</a:t>
            </a:r>
            <a:r>
              <a:rPr lang="en-US" sz="2000" b="1" dirty="0" smtClean="0">
                <a:effectLst>
                  <a:outerShdw blurRad="38100" dist="38100" dir="2700000" algn="tl">
                    <a:srgbClr val="000000">
                      <a:alpha val="43137"/>
                    </a:srgbClr>
                  </a:outerShdw>
                </a:effectLst>
              </a:rPr>
              <a:t>) </a:t>
            </a:r>
            <a:endParaRPr lang="en-U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164004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3252" y="152400"/>
            <a:ext cx="9144000" cy="6858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tx1">
                    <a:lumMod val="50000"/>
                    <a:lumOff val="50000"/>
                  </a:schemeClr>
                </a:solidFill>
                <a:latin typeface="Adobe Garamond Pro Bold" pitchFamily="18" charset="0"/>
              </a:rPr>
              <a:t>Possible Intermediate Species Formed</a:t>
            </a:r>
            <a:endParaRPr lang="en-US" sz="3600" b="1" dirty="0">
              <a:solidFill>
                <a:schemeClr val="tx1">
                  <a:lumMod val="50000"/>
                  <a:lumOff val="50000"/>
                </a:schemeClr>
              </a:solidFill>
              <a:latin typeface="Adobe Garamond Pro Bold" pitchFamily="18" charset="0"/>
            </a:endParaRPr>
          </a:p>
        </p:txBody>
      </p:sp>
      <p:grpSp>
        <p:nvGrpSpPr>
          <p:cNvPr id="11" name="Group 10"/>
          <p:cNvGrpSpPr/>
          <p:nvPr/>
        </p:nvGrpSpPr>
        <p:grpSpPr>
          <a:xfrm>
            <a:off x="2176346" y="1226403"/>
            <a:ext cx="5824654" cy="461665"/>
            <a:chOff x="1712843" y="1066800"/>
            <a:chExt cx="5784970" cy="461665"/>
          </a:xfrm>
        </p:grpSpPr>
        <p:sp>
          <p:nvSpPr>
            <p:cNvPr id="5" name="TextBox 4"/>
            <p:cNvSpPr txBox="1"/>
            <p:nvPr/>
          </p:nvSpPr>
          <p:spPr>
            <a:xfrm>
              <a:off x="1712843" y="1066800"/>
              <a:ext cx="5784970" cy="461665"/>
            </a:xfrm>
            <a:prstGeom prst="rect">
              <a:avLst/>
            </a:prstGeom>
            <a:noFill/>
          </p:spPr>
          <p:txBody>
            <a:bodyPr wrap="square" rtlCol="0">
              <a:spAutoFit/>
            </a:bodyPr>
            <a:lstStyle/>
            <a:p>
              <a:r>
                <a:rPr lang="en-US" sz="2400" b="1" dirty="0" smtClean="0">
                  <a:solidFill>
                    <a:srgbClr val="C00000"/>
                  </a:solidFill>
                </a:rPr>
                <a:t>[h+] </a:t>
              </a:r>
              <a:r>
                <a:rPr lang="en-US" sz="2400" b="1" dirty="0" smtClean="0"/>
                <a:t>+ [OH</a:t>
              </a:r>
              <a:r>
                <a:rPr lang="en-US" sz="2400" b="1" baseline="30000" dirty="0" smtClean="0"/>
                <a:t>-</a:t>
              </a:r>
              <a:r>
                <a:rPr lang="en-US" sz="2400" b="1" dirty="0" smtClean="0"/>
                <a:t>] </a:t>
              </a:r>
              <a:r>
                <a:rPr lang="en-US" sz="2400" b="1" dirty="0"/>
                <a:t> </a:t>
              </a:r>
              <a:r>
                <a:rPr lang="en-US" sz="2400" b="1" dirty="0" smtClean="0"/>
                <a:t>       [OH*]           [-OOH or -</a:t>
              </a:r>
              <a:r>
                <a:rPr lang="en-US" sz="2400" b="1" dirty="0" err="1" smtClean="0"/>
                <a:t>OOTi</a:t>
              </a:r>
              <a:r>
                <a:rPr lang="en-US" sz="2400" b="1" dirty="0" smtClean="0"/>
                <a:t>]</a:t>
              </a:r>
            </a:p>
          </p:txBody>
        </p:sp>
        <p:cxnSp>
          <p:nvCxnSpPr>
            <p:cNvPr id="7" name="Straight Arrow Connector 6"/>
            <p:cNvCxnSpPr/>
            <p:nvPr/>
          </p:nvCxnSpPr>
          <p:spPr>
            <a:xfrm>
              <a:off x="4724400" y="1290494"/>
              <a:ext cx="520613"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276600" y="1292214"/>
              <a:ext cx="520613"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327979" y="1600200"/>
            <a:ext cx="7751407" cy="2554545"/>
          </a:xfrm>
          <a:prstGeom prst="rect">
            <a:avLst/>
          </a:prstGeom>
        </p:spPr>
        <p:txBody>
          <a:bodyPr wrap="square">
            <a:spAutoFit/>
          </a:bodyPr>
          <a:lstStyle/>
          <a:p>
            <a:endParaRPr lang="en-US" sz="2000" b="1" dirty="0">
              <a:solidFill>
                <a:schemeClr val="accent1">
                  <a:lumMod val="75000"/>
                </a:schemeClr>
              </a:solidFill>
            </a:endParaRPr>
          </a:p>
          <a:p>
            <a:pPr marL="342900" indent="-342900">
              <a:buFont typeface="Arial" panose="020B0604020202020204" pitchFamily="34" charset="0"/>
              <a:buChar char="•"/>
            </a:pPr>
            <a:r>
              <a:rPr lang="en-US" sz="2000" b="1" dirty="0">
                <a:solidFill>
                  <a:schemeClr val="accent1">
                    <a:lumMod val="75000"/>
                  </a:schemeClr>
                </a:solidFill>
              </a:rPr>
              <a:t>-</a:t>
            </a:r>
            <a:r>
              <a:rPr lang="en-US" sz="2000" b="1" dirty="0" smtClean="0">
                <a:solidFill>
                  <a:schemeClr val="accent1">
                    <a:lumMod val="75000"/>
                  </a:schemeClr>
                </a:solidFill>
              </a:rPr>
              <a:t>OOH is a likely intermediate: </a:t>
            </a:r>
            <a:r>
              <a:rPr lang="en-US" sz="2000" b="1" dirty="0" err="1" smtClean="0">
                <a:solidFill>
                  <a:schemeClr val="accent1">
                    <a:lumMod val="75000"/>
                  </a:schemeClr>
                </a:solidFill>
              </a:rPr>
              <a:t>ms</a:t>
            </a:r>
            <a:r>
              <a:rPr lang="en-US" sz="2000" b="1" dirty="0" smtClean="0">
                <a:solidFill>
                  <a:schemeClr val="accent1">
                    <a:lumMod val="75000"/>
                  </a:schemeClr>
                </a:solidFill>
              </a:rPr>
              <a:t>-FTIR (</a:t>
            </a:r>
            <a:r>
              <a:rPr lang="en-US" sz="2000" b="1" dirty="0" err="1" smtClean="0">
                <a:solidFill>
                  <a:schemeClr val="accent1">
                    <a:lumMod val="75000"/>
                  </a:schemeClr>
                </a:solidFill>
              </a:rPr>
              <a:t>Frei</a:t>
            </a:r>
            <a:r>
              <a:rPr lang="en-US" sz="2000" b="1" dirty="0" smtClean="0">
                <a:solidFill>
                  <a:schemeClr val="accent1">
                    <a:lumMod val="75000"/>
                  </a:schemeClr>
                </a:solidFill>
              </a:rPr>
              <a:t>)</a:t>
            </a:r>
          </a:p>
          <a:p>
            <a:endParaRPr lang="en-US" sz="2000" b="1" dirty="0">
              <a:solidFill>
                <a:schemeClr val="accent1">
                  <a:lumMod val="75000"/>
                </a:schemeClr>
              </a:solidFill>
            </a:endParaRPr>
          </a:p>
          <a:p>
            <a:pPr marL="342900" indent="-342900">
              <a:buFont typeface="Arial" panose="020B0604020202020204" pitchFamily="34" charset="0"/>
              <a:buChar char="•"/>
            </a:pPr>
            <a:r>
              <a:rPr lang="en-US" sz="2000" b="1" dirty="0">
                <a:solidFill>
                  <a:schemeClr val="accent1">
                    <a:lumMod val="75000"/>
                  </a:schemeClr>
                </a:solidFill>
              </a:rPr>
              <a:t>Single </a:t>
            </a:r>
            <a:r>
              <a:rPr lang="en-US" sz="2000" b="1" dirty="0" smtClean="0">
                <a:solidFill>
                  <a:schemeClr val="accent1">
                    <a:lumMod val="75000"/>
                  </a:schemeClr>
                </a:solidFill>
              </a:rPr>
              <a:t>rate </a:t>
            </a:r>
            <a:r>
              <a:rPr lang="en-US" sz="2000" b="1" dirty="0">
                <a:solidFill>
                  <a:schemeClr val="accent1">
                    <a:lumMod val="75000"/>
                  </a:schemeClr>
                </a:solidFill>
              </a:rPr>
              <a:t>constant (k</a:t>
            </a:r>
            <a:r>
              <a:rPr lang="en-US" sz="2000" b="1" baseline="-25000" dirty="0">
                <a:solidFill>
                  <a:schemeClr val="accent1">
                    <a:lumMod val="75000"/>
                  </a:schemeClr>
                </a:solidFill>
              </a:rPr>
              <a:t>1</a:t>
            </a:r>
            <a:r>
              <a:rPr lang="en-US" sz="2000" b="1" dirty="0">
                <a:solidFill>
                  <a:schemeClr val="accent1">
                    <a:lumMod val="75000"/>
                  </a:schemeClr>
                </a:solidFill>
              </a:rPr>
              <a:t>) implies </a:t>
            </a:r>
            <a:r>
              <a:rPr lang="en-US" sz="2000" b="1" dirty="0" smtClean="0">
                <a:solidFill>
                  <a:schemeClr val="accent1">
                    <a:lumMod val="75000"/>
                  </a:schemeClr>
                </a:solidFill>
              </a:rPr>
              <a:t>a highly populated –OOH </a:t>
            </a:r>
            <a:r>
              <a:rPr lang="en-US" sz="2000" b="1" dirty="0">
                <a:solidFill>
                  <a:schemeClr val="accent1">
                    <a:lumMod val="75000"/>
                  </a:schemeClr>
                </a:solidFill>
              </a:rPr>
              <a:t>surface</a:t>
            </a:r>
            <a:r>
              <a:rPr lang="en-US" sz="2000" b="1" dirty="0" smtClean="0">
                <a:solidFill>
                  <a:schemeClr val="accent1">
                    <a:lumMod val="75000"/>
                  </a:schemeClr>
                </a:solidFill>
              </a:rPr>
              <a:t>?</a:t>
            </a:r>
          </a:p>
          <a:p>
            <a:pPr marL="342900" indent="-342900">
              <a:buFont typeface="Arial" panose="020B0604020202020204" pitchFamily="34" charset="0"/>
              <a:buChar char="•"/>
            </a:pPr>
            <a:endParaRPr lang="en-US" sz="2000" b="1" dirty="0">
              <a:solidFill>
                <a:schemeClr val="accent1">
                  <a:lumMod val="75000"/>
                </a:schemeClr>
              </a:solidFill>
            </a:endParaRPr>
          </a:p>
          <a:p>
            <a:pPr marL="342900" indent="-342900">
              <a:buFont typeface="Arial" panose="020B0604020202020204" pitchFamily="34" charset="0"/>
              <a:buChar char="•"/>
            </a:pPr>
            <a:r>
              <a:rPr lang="en-US" sz="2000" b="1" dirty="0" smtClean="0">
                <a:solidFill>
                  <a:schemeClr val="accent1">
                    <a:lumMod val="75000"/>
                  </a:schemeClr>
                </a:solidFill>
              </a:rPr>
              <a:t>Probe nature of OH* (or O*) as surface trap (transient XAS)</a:t>
            </a:r>
          </a:p>
          <a:p>
            <a:endParaRPr lang="en-US" sz="2000" b="1" dirty="0">
              <a:solidFill>
                <a:schemeClr val="accent1">
                  <a:lumMod val="75000"/>
                </a:schemeClr>
              </a:solidFill>
            </a:endParaRPr>
          </a:p>
          <a:p>
            <a:endParaRPr lang="en-US" sz="2000" b="1" dirty="0">
              <a:solidFill>
                <a:schemeClr val="accent1">
                  <a:lumMod val="75000"/>
                </a:schemeClr>
              </a:solidFill>
            </a:endParaRPr>
          </a:p>
        </p:txBody>
      </p:sp>
      <p:sp>
        <p:nvSpPr>
          <p:cNvPr id="15" name="TextBox 14"/>
          <p:cNvSpPr txBox="1"/>
          <p:nvPr/>
        </p:nvSpPr>
        <p:spPr>
          <a:xfrm>
            <a:off x="3767345" y="834709"/>
            <a:ext cx="436338" cy="461665"/>
          </a:xfrm>
          <a:prstGeom prst="rect">
            <a:avLst/>
          </a:prstGeom>
          <a:noFill/>
        </p:spPr>
        <p:txBody>
          <a:bodyPr wrap="none" rtlCol="0">
            <a:spAutoFit/>
          </a:bodyPr>
          <a:lstStyle/>
          <a:p>
            <a:r>
              <a:rPr lang="en-US" sz="2400" b="1" dirty="0" smtClean="0">
                <a:solidFill>
                  <a:srgbClr val="C00000"/>
                </a:solidFill>
              </a:rPr>
              <a:t>k</a:t>
            </a:r>
            <a:r>
              <a:rPr lang="en-US" sz="2400" b="1" baseline="-25000" dirty="0" smtClean="0">
                <a:solidFill>
                  <a:srgbClr val="C00000"/>
                </a:solidFill>
              </a:rPr>
              <a:t>1</a:t>
            </a:r>
            <a:endParaRPr lang="en-US" sz="2400" b="1" dirty="0">
              <a:solidFill>
                <a:srgbClr val="C00000"/>
              </a:solidFill>
            </a:endParaRPr>
          </a:p>
        </p:txBody>
      </p:sp>
      <p:sp>
        <p:nvSpPr>
          <p:cNvPr id="16" name="TextBox 15"/>
          <p:cNvSpPr txBox="1"/>
          <p:nvPr/>
        </p:nvSpPr>
        <p:spPr>
          <a:xfrm>
            <a:off x="5162044" y="834709"/>
            <a:ext cx="526106" cy="461665"/>
          </a:xfrm>
          <a:prstGeom prst="rect">
            <a:avLst/>
          </a:prstGeom>
          <a:noFill/>
        </p:spPr>
        <p:txBody>
          <a:bodyPr wrap="none" rtlCol="0">
            <a:spAutoFit/>
          </a:bodyPr>
          <a:lstStyle/>
          <a:p>
            <a:r>
              <a:rPr lang="en-US" sz="2400" b="1" dirty="0">
                <a:solidFill>
                  <a:srgbClr val="C00000"/>
                </a:solidFill>
              </a:rPr>
              <a:t>k</a:t>
            </a:r>
            <a:r>
              <a:rPr lang="en-US" sz="2400" b="1" baseline="-25000" dirty="0" smtClean="0">
                <a:solidFill>
                  <a:srgbClr val="C00000"/>
                </a:solidFill>
              </a:rPr>
              <a:t>1</a:t>
            </a:r>
            <a:r>
              <a:rPr lang="en-US" sz="2400" b="1" baseline="30000" dirty="0" smtClean="0">
                <a:solidFill>
                  <a:srgbClr val="C00000"/>
                </a:solidFill>
              </a:rPr>
              <a:t>”</a:t>
            </a:r>
            <a:endParaRPr lang="en-US" sz="2400" b="1" dirty="0">
              <a:solidFill>
                <a:srgbClr val="C00000"/>
              </a:solidFill>
            </a:endParaRPr>
          </a:p>
        </p:txBody>
      </p:sp>
      <p:grpSp>
        <p:nvGrpSpPr>
          <p:cNvPr id="2" name="Group 1"/>
          <p:cNvGrpSpPr/>
          <p:nvPr/>
        </p:nvGrpSpPr>
        <p:grpSpPr>
          <a:xfrm>
            <a:off x="2274533" y="3581400"/>
            <a:ext cx="3858297" cy="3169125"/>
            <a:chOff x="5233651" y="3657600"/>
            <a:chExt cx="3858297" cy="3169125"/>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t="7829"/>
            <a:stretch/>
          </p:blipFill>
          <p:spPr>
            <a:xfrm>
              <a:off x="5233651" y="3657600"/>
              <a:ext cx="3858297" cy="3169125"/>
            </a:xfrm>
            <a:prstGeom prst="rect">
              <a:avLst/>
            </a:prstGeom>
          </p:spPr>
        </p:pic>
        <p:sp>
          <p:nvSpPr>
            <p:cNvPr id="17" name="TextBox 16"/>
            <p:cNvSpPr txBox="1"/>
            <p:nvPr/>
          </p:nvSpPr>
          <p:spPr>
            <a:xfrm>
              <a:off x="6826318" y="5523131"/>
              <a:ext cx="436338" cy="461665"/>
            </a:xfrm>
            <a:prstGeom prst="rect">
              <a:avLst/>
            </a:prstGeom>
            <a:noFill/>
          </p:spPr>
          <p:txBody>
            <a:bodyPr wrap="none" rtlCol="0">
              <a:spAutoFit/>
            </a:bodyPr>
            <a:lstStyle/>
            <a:p>
              <a:r>
                <a:rPr lang="en-US" sz="2400" b="1" dirty="0" smtClean="0">
                  <a:solidFill>
                    <a:srgbClr val="C00000"/>
                  </a:solidFill>
                </a:rPr>
                <a:t>k</a:t>
              </a:r>
              <a:r>
                <a:rPr lang="en-US" sz="2400" b="1" baseline="-25000" dirty="0" smtClean="0">
                  <a:solidFill>
                    <a:srgbClr val="C00000"/>
                  </a:solidFill>
                </a:rPr>
                <a:t>1</a:t>
              </a:r>
              <a:endParaRPr lang="en-US" sz="2400" b="1" dirty="0">
                <a:solidFill>
                  <a:srgbClr val="C00000"/>
                </a:solidFill>
              </a:endParaRPr>
            </a:p>
          </p:txBody>
        </p:sp>
        <p:sp>
          <p:nvSpPr>
            <p:cNvPr id="18" name="TextBox 17"/>
            <p:cNvSpPr txBox="1"/>
            <p:nvPr/>
          </p:nvSpPr>
          <p:spPr>
            <a:xfrm>
              <a:off x="7444757" y="3931854"/>
              <a:ext cx="526106" cy="461665"/>
            </a:xfrm>
            <a:prstGeom prst="rect">
              <a:avLst/>
            </a:prstGeom>
            <a:noFill/>
          </p:spPr>
          <p:txBody>
            <a:bodyPr wrap="none" rtlCol="0">
              <a:spAutoFit/>
            </a:bodyPr>
            <a:lstStyle/>
            <a:p>
              <a:r>
                <a:rPr lang="en-US" sz="2400" b="1" dirty="0">
                  <a:solidFill>
                    <a:srgbClr val="C00000"/>
                  </a:solidFill>
                </a:rPr>
                <a:t>k</a:t>
              </a:r>
              <a:r>
                <a:rPr lang="en-US" sz="2400" b="1" baseline="-25000" dirty="0" smtClean="0">
                  <a:solidFill>
                    <a:srgbClr val="C00000"/>
                  </a:solidFill>
                </a:rPr>
                <a:t>1</a:t>
              </a:r>
              <a:r>
                <a:rPr lang="en-US" sz="2400" b="1" baseline="30000" dirty="0" smtClean="0">
                  <a:solidFill>
                    <a:srgbClr val="C00000"/>
                  </a:solidFill>
                </a:rPr>
                <a:t>”</a:t>
              </a:r>
              <a:endParaRPr lang="en-US" sz="2400" b="1" dirty="0">
                <a:solidFill>
                  <a:srgbClr val="C00000"/>
                </a:solidFill>
              </a:endParaRPr>
            </a:p>
          </p:txBody>
        </p:sp>
      </p:grpSp>
    </p:spTree>
    <p:extLst>
      <p:ext uri="{BB962C8B-B14F-4D97-AF65-F5344CB8AC3E}">
        <p14:creationId xmlns:p14="http://schemas.microsoft.com/office/powerpoint/2010/main" val="29410612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0" y="914400"/>
            <a:ext cx="5399451" cy="3657600"/>
          </a:xfrm>
          <a:prstGeom prst="rect">
            <a:avLst/>
          </a:prstGeom>
        </p:spPr>
      </p:pic>
      <p:sp>
        <p:nvSpPr>
          <p:cNvPr id="7" name="Title 1"/>
          <p:cNvSpPr txBox="1">
            <a:spLocks/>
          </p:cNvSpPr>
          <p:nvPr/>
        </p:nvSpPr>
        <p:spPr>
          <a:xfrm>
            <a:off x="-13252" y="152400"/>
            <a:ext cx="9144000" cy="6858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tx1">
                    <a:lumMod val="50000"/>
                    <a:lumOff val="50000"/>
                  </a:schemeClr>
                </a:solidFill>
                <a:latin typeface="Adobe Garamond Pro Bold" pitchFamily="18" charset="0"/>
              </a:rPr>
              <a:t>Ultrafast Transient IRRAS</a:t>
            </a:r>
            <a:endParaRPr lang="en-US" sz="3600" b="1" dirty="0">
              <a:solidFill>
                <a:schemeClr val="tx1">
                  <a:lumMod val="50000"/>
                  <a:lumOff val="50000"/>
                </a:schemeClr>
              </a:solidFill>
              <a:latin typeface="Adobe Garamond Pro Bold" pitchFamily="18" charset="0"/>
            </a:endParaRPr>
          </a:p>
        </p:txBody>
      </p:sp>
      <p:sp>
        <p:nvSpPr>
          <p:cNvPr id="9" name="Rectangle 8"/>
          <p:cNvSpPr/>
          <p:nvPr/>
        </p:nvSpPr>
        <p:spPr>
          <a:xfrm>
            <a:off x="953461" y="4772976"/>
            <a:ext cx="6781800" cy="1631216"/>
          </a:xfrm>
          <a:prstGeom prst="rect">
            <a:avLst/>
          </a:prstGeom>
        </p:spPr>
        <p:txBody>
          <a:bodyPr wrap="square">
            <a:spAutoFit/>
          </a:bodyPr>
          <a:lstStyle/>
          <a:p>
            <a:pPr marL="342900" indent="-342900">
              <a:buFont typeface="Arial" panose="020B0604020202020204" pitchFamily="34" charset="0"/>
              <a:buChar char="•"/>
            </a:pPr>
            <a:r>
              <a:rPr lang="en-US" sz="2000" b="1" dirty="0" smtClean="0">
                <a:solidFill>
                  <a:schemeClr val="accent1">
                    <a:lumMod val="75000"/>
                  </a:schemeClr>
                </a:solidFill>
              </a:rPr>
              <a:t>Small molecule rotations/bindings (-SCN, -NCS)</a:t>
            </a:r>
          </a:p>
          <a:p>
            <a:endParaRPr lang="en-US" sz="2000" b="1" dirty="0">
              <a:solidFill>
                <a:schemeClr val="accent1">
                  <a:lumMod val="75000"/>
                </a:schemeClr>
              </a:solidFill>
            </a:endParaRPr>
          </a:p>
          <a:p>
            <a:pPr marL="342900" indent="-342900">
              <a:buFont typeface="Arial" panose="020B0604020202020204" pitchFamily="34" charset="0"/>
              <a:buChar char="•"/>
            </a:pPr>
            <a:r>
              <a:rPr lang="en-US" sz="2000" b="1" dirty="0" smtClean="0">
                <a:solidFill>
                  <a:schemeClr val="accent1">
                    <a:lumMod val="75000"/>
                  </a:schemeClr>
                </a:solidFill>
              </a:rPr>
              <a:t>Reaction Intermediate Rise Times</a:t>
            </a:r>
          </a:p>
          <a:p>
            <a:pPr marL="342900" indent="-342900">
              <a:buFont typeface="Arial" panose="020B0604020202020204" pitchFamily="34" charset="0"/>
              <a:buChar char="•"/>
            </a:pPr>
            <a:endParaRPr lang="en-US" sz="2000" b="1" dirty="0" smtClean="0">
              <a:solidFill>
                <a:schemeClr val="accent1">
                  <a:lumMod val="75000"/>
                </a:schemeClr>
              </a:solidFill>
            </a:endParaRPr>
          </a:p>
          <a:p>
            <a:pPr marL="342900" indent="-342900">
              <a:buFont typeface="Arial" panose="020B0604020202020204" pitchFamily="34" charset="0"/>
              <a:buChar char="•"/>
            </a:pPr>
            <a:r>
              <a:rPr lang="en-US" sz="2000" b="1" dirty="0" smtClean="0">
                <a:solidFill>
                  <a:schemeClr val="accent1">
                    <a:lumMod val="75000"/>
                  </a:schemeClr>
                </a:solidFill>
              </a:rPr>
              <a:t>Effects of surface potential/electric field vs. charge transfer</a:t>
            </a:r>
          </a:p>
        </p:txBody>
      </p:sp>
      <p:sp>
        <p:nvSpPr>
          <p:cNvPr id="2" name="TextBox 1"/>
          <p:cNvSpPr txBox="1"/>
          <p:nvPr/>
        </p:nvSpPr>
        <p:spPr>
          <a:xfrm>
            <a:off x="838200" y="914400"/>
            <a:ext cx="3666901" cy="400110"/>
          </a:xfrm>
          <a:prstGeom prst="rect">
            <a:avLst/>
          </a:prstGeom>
          <a:noFill/>
        </p:spPr>
        <p:txBody>
          <a:bodyPr wrap="none" rtlCol="0">
            <a:spAutoFit/>
          </a:bodyPr>
          <a:lstStyle/>
          <a:p>
            <a:r>
              <a:rPr lang="en-US" sz="2000" b="1" dirty="0" smtClean="0"/>
              <a:t>Transient -SCN / -NSC at n-SrTiO</a:t>
            </a:r>
            <a:r>
              <a:rPr lang="en-US" sz="2000" b="1" baseline="-25000" dirty="0" smtClean="0"/>
              <a:t>3</a:t>
            </a:r>
            <a:endParaRPr lang="en-US" sz="2000" b="1" dirty="0"/>
          </a:p>
        </p:txBody>
      </p:sp>
      <p:sp>
        <p:nvSpPr>
          <p:cNvPr id="8" name="TextBox 7"/>
          <p:cNvSpPr txBox="1"/>
          <p:nvPr/>
        </p:nvSpPr>
        <p:spPr>
          <a:xfrm>
            <a:off x="4724400" y="909890"/>
            <a:ext cx="3809761" cy="400110"/>
          </a:xfrm>
          <a:prstGeom prst="rect">
            <a:avLst/>
          </a:prstGeom>
          <a:noFill/>
        </p:spPr>
        <p:txBody>
          <a:bodyPr wrap="none" rtlCol="0">
            <a:spAutoFit/>
          </a:bodyPr>
          <a:lstStyle/>
          <a:p>
            <a:r>
              <a:rPr lang="en-US" sz="2000" b="1" dirty="0" smtClean="0"/>
              <a:t>Decays with n-SrTiO</a:t>
            </a:r>
            <a:r>
              <a:rPr lang="en-US" sz="2000" b="1" baseline="-25000" dirty="0" smtClean="0"/>
              <a:t>3</a:t>
            </a:r>
            <a:r>
              <a:rPr lang="en-US" sz="2000" b="1" dirty="0" smtClean="0"/>
              <a:t> Free Carriers</a:t>
            </a:r>
            <a:endParaRPr lang="en-US" sz="20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64" y="1114332"/>
            <a:ext cx="4299843" cy="3189523"/>
          </a:xfrm>
          <a:prstGeom prst="rect">
            <a:avLst/>
          </a:prstGeom>
        </p:spPr>
      </p:pic>
      <p:sp>
        <p:nvSpPr>
          <p:cNvPr id="12" name="TextBox 11"/>
          <p:cNvSpPr txBox="1"/>
          <p:nvPr/>
        </p:nvSpPr>
        <p:spPr>
          <a:xfrm>
            <a:off x="3397374" y="1371600"/>
            <a:ext cx="565026" cy="369332"/>
          </a:xfrm>
          <a:prstGeom prst="rect">
            <a:avLst/>
          </a:prstGeom>
          <a:noFill/>
        </p:spPr>
        <p:txBody>
          <a:bodyPr wrap="none" rtlCol="0">
            <a:spAutoFit/>
          </a:bodyPr>
          <a:lstStyle/>
          <a:p>
            <a:r>
              <a:rPr lang="en-US" dirty="0" smtClean="0"/>
              <a:t>2 </a:t>
            </a:r>
            <a:r>
              <a:rPr lang="en-US" dirty="0" err="1" smtClean="0"/>
              <a:t>ps</a:t>
            </a:r>
            <a:endParaRPr lang="en-US" dirty="0"/>
          </a:p>
        </p:txBody>
      </p:sp>
    </p:spTree>
    <p:extLst>
      <p:ext uri="{BB962C8B-B14F-4D97-AF65-F5344CB8AC3E}">
        <p14:creationId xmlns:p14="http://schemas.microsoft.com/office/powerpoint/2010/main" val="38746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04800" y="800567"/>
            <a:ext cx="8763000" cy="4990633"/>
            <a:chOff x="152400" y="800567"/>
            <a:chExt cx="8763000" cy="4990633"/>
          </a:xfrm>
        </p:grpSpPr>
        <p:grpSp>
          <p:nvGrpSpPr>
            <p:cNvPr id="6" name="Group 5"/>
            <p:cNvGrpSpPr/>
            <p:nvPr/>
          </p:nvGrpSpPr>
          <p:grpSpPr>
            <a:xfrm>
              <a:off x="152400" y="800567"/>
              <a:ext cx="8763000" cy="4990633"/>
              <a:chOff x="304800" y="1143000"/>
              <a:chExt cx="8763000" cy="4990633"/>
            </a:xfrm>
          </p:grpSpPr>
          <p:pic>
            <p:nvPicPr>
              <p:cNvPr id="4098" name="Picture 2" descr="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502" y="1143000"/>
                <a:ext cx="7714102" cy="460337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upload.wikimedia.org/wikipedia/commons/a/a5/MOSFET_Structur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878" y="4349066"/>
                <a:ext cx="2097741" cy="13973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2133600"/>
                <a:ext cx="2743200" cy="646331"/>
              </a:xfrm>
              <a:prstGeom prst="rect">
                <a:avLst/>
              </a:prstGeom>
              <a:solidFill>
                <a:schemeClr val="bg1"/>
              </a:solidFill>
            </p:spPr>
            <p:txBody>
              <a:bodyPr wrap="square" rtlCol="0">
                <a:spAutoFit/>
              </a:bodyPr>
              <a:lstStyle/>
              <a:p>
                <a:r>
                  <a:rPr lang="en-US" b="1" dirty="0" smtClean="0"/>
                  <a:t>Transient Optical, Infrared Spectroscopy</a:t>
                </a:r>
                <a:endParaRPr lang="en-US" b="1" dirty="0"/>
              </a:p>
            </p:txBody>
          </p:sp>
          <p:sp>
            <p:nvSpPr>
              <p:cNvPr id="7" name="TextBox 6"/>
              <p:cNvSpPr txBox="1"/>
              <p:nvPr/>
            </p:nvSpPr>
            <p:spPr>
              <a:xfrm>
                <a:off x="6019800" y="2272099"/>
                <a:ext cx="3048000" cy="369332"/>
              </a:xfrm>
              <a:prstGeom prst="rect">
                <a:avLst/>
              </a:prstGeom>
              <a:solidFill>
                <a:schemeClr val="bg1"/>
              </a:solidFill>
            </p:spPr>
            <p:txBody>
              <a:bodyPr wrap="square" rtlCol="0">
                <a:spAutoFit/>
              </a:bodyPr>
              <a:lstStyle/>
              <a:p>
                <a:r>
                  <a:rPr lang="en-US" b="1" dirty="0" smtClean="0"/>
                  <a:t>Transient X-Ray Spectroscopy</a:t>
                </a:r>
                <a:endParaRPr lang="en-US" b="1" dirty="0"/>
              </a:p>
            </p:txBody>
          </p:sp>
          <p:sp>
            <p:nvSpPr>
              <p:cNvPr id="5" name="Rectangle 4"/>
              <p:cNvSpPr/>
              <p:nvPr/>
            </p:nvSpPr>
            <p:spPr>
              <a:xfrm>
                <a:off x="6743700" y="2209800"/>
                <a:ext cx="952500" cy="1384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772150" y="5561708"/>
                <a:ext cx="2895600" cy="369332"/>
              </a:xfrm>
              <a:prstGeom prst="rect">
                <a:avLst/>
              </a:prstGeom>
              <a:solidFill>
                <a:schemeClr val="bg1"/>
              </a:solidFill>
            </p:spPr>
            <p:txBody>
              <a:bodyPr wrap="square" rtlCol="0">
                <a:spAutoFit/>
              </a:bodyPr>
              <a:lstStyle/>
              <a:p>
                <a:r>
                  <a:rPr lang="en-US" b="1" dirty="0" smtClean="0"/>
                  <a:t>Heterogeneous Catalysts</a:t>
                </a:r>
                <a:endParaRPr lang="en-US" b="1" dirty="0"/>
              </a:p>
            </p:txBody>
          </p:sp>
          <p:sp>
            <p:nvSpPr>
              <p:cNvPr id="10" name="TextBox 9"/>
              <p:cNvSpPr txBox="1"/>
              <p:nvPr/>
            </p:nvSpPr>
            <p:spPr>
              <a:xfrm>
                <a:off x="517878" y="5764301"/>
                <a:ext cx="2895600" cy="369332"/>
              </a:xfrm>
              <a:prstGeom prst="rect">
                <a:avLst/>
              </a:prstGeom>
              <a:solidFill>
                <a:schemeClr val="bg1"/>
              </a:solidFill>
            </p:spPr>
            <p:txBody>
              <a:bodyPr wrap="square" rtlCol="0">
                <a:spAutoFit/>
              </a:bodyPr>
              <a:lstStyle/>
              <a:p>
                <a:r>
                  <a:rPr lang="en-US" b="1" dirty="0" smtClean="0"/>
                  <a:t>Controlling Charge Flow</a:t>
                </a:r>
                <a:endParaRPr lang="en-US" b="1" dirty="0"/>
              </a:p>
            </p:txBody>
          </p:sp>
        </p:grpSp>
        <p:sp>
          <p:nvSpPr>
            <p:cNvPr id="8" name="Rectangle 7"/>
            <p:cNvSpPr/>
            <p:nvPr/>
          </p:nvSpPr>
          <p:spPr>
            <a:xfrm>
              <a:off x="2286000" y="3810000"/>
              <a:ext cx="4572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2931458" y="4200264"/>
            <a:ext cx="3088341" cy="369332"/>
          </a:xfrm>
          <a:prstGeom prst="rect">
            <a:avLst/>
          </a:prstGeom>
          <a:solidFill>
            <a:schemeClr val="bg1"/>
          </a:solidFill>
        </p:spPr>
        <p:txBody>
          <a:bodyPr wrap="square" rtlCol="0">
            <a:spAutoFit/>
          </a:bodyPr>
          <a:lstStyle/>
          <a:p>
            <a:r>
              <a:rPr lang="en-US" b="1" dirty="0" smtClean="0">
                <a:solidFill>
                  <a:schemeClr val="accent6">
                    <a:lumMod val="75000"/>
                  </a:schemeClr>
                </a:solidFill>
              </a:rPr>
              <a:t>CO</a:t>
            </a:r>
            <a:r>
              <a:rPr lang="en-US" b="1" baseline="-25000" dirty="0" smtClean="0">
                <a:solidFill>
                  <a:schemeClr val="accent6">
                    <a:lumMod val="75000"/>
                  </a:schemeClr>
                </a:solidFill>
              </a:rPr>
              <a:t>2</a:t>
            </a:r>
            <a:r>
              <a:rPr lang="en-US" b="1" dirty="0" smtClean="0">
                <a:solidFill>
                  <a:schemeClr val="accent6">
                    <a:lumMod val="75000"/>
                  </a:schemeClr>
                </a:solidFill>
              </a:rPr>
              <a:t>  + H</a:t>
            </a:r>
            <a:r>
              <a:rPr lang="en-US" b="1" baseline="-25000" dirty="0" smtClean="0">
                <a:solidFill>
                  <a:schemeClr val="accent6">
                    <a:lumMod val="75000"/>
                  </a:schemeClr>
                </a:solidFill>
              </a:rPr>
              <a:t>2</a:t>
            </a:r>
            <a:r>
              <a:rPr lang="en-US" b="1" dirty="0" smtClean="0">
                <a:solidFill>
                  <a:schemeClr val="accent6">
                    <a:lumMod val="75000"/>
                  </a:schemeClr>
                </a:solidFill>
              </a:rPr>
              <a:t>O + h</a:t>
            </a:r>
            <a:r>
              <a:rPr lang="en-US" b="1" dirty="0" smtClean="0">
                <a:solidFill>
                  <a:schemeClr val="accent6">
                    <a:lumMod val="75000"/>
                  </a:schemeClr>
                </a:solidFill>
                <a:sym typeface="Symbol"/>
              </a:rPr>
              <a:t>  </a:t>
            </a:r>
            <a:r>
              <a:rPr lang="en-US" b="1" dirty="0" smtClean="0">
                <a:solidFill>
                  <a:schemeClr val="accent6">
                    <a:lumMod val="75000"/>
                  </a:schemeClr>
                </a:solidFill>
                <a:sym typeface="Wingdings" panose="05000000000000000000" pitchFamily="2" charset="2"/>
              </a:rPr>
              <a:t></a:t>
            </a:r>
            <a:r>
              <a:rPr lang="en-US" b="1" dirty="0" smtClean="0">
                <a:solidFill>
                  <a:schemeClr val="accent6">
                    <a:lumMod val="75000"/>
                  </a:schemeClr>
                </a:solidFill>
                <a:sym typeface="Symbol"/>
              </a:rPr>
              <a:t>FUEL + O</a:t>
            </a:r>
            <a:r>
              <a:rPr lang="en-US" b="1" baseline="-25000" dirty="0" smtClean="0">
                <a:solidFill>
                  <a:schemeClr val="accent6">
                    <a:lumMod val="75000"/>
                  </a:schemeClr>
                </a:solidFill>
                <a:sym typeface="Symbol"/>
              </a:rPr>
              <a:t>2</a:t>
            </a:r>
            <a:r>
              <a:rPr lang="en-US" b="1" dirty="0" smtClean="0">
                <a:solidFill>
                  <a:schemeClr val="accent6">
                    <a:lumMod val="75000"/>
                  </a:schemeClr>
                </a:solidFill>
              </a:rPr>
              <a:t> </a:t>
            </a:r>
            <a:endParaRPr lang="en-US" b="1" dirty="0">
              <a:solidFill>
                <a:schemeClr val="accent6">
                  <a:lumMod val="75000"/>
                </a:schemeClr>
              </a:solidFill>
            </a:endParaRPr>
          </a:p>
        </p:txBody>
      </p:sp>
      <p:sp>
        <p:nvSpPr>
          <p:cNvPr id="17" name="TextBox 16"/>
          <p:cNvSpPr txBox="1"/>
          <p:nvPr/>
        </p:nvSpPr>
        <p:spPr>
          <a:xfrm>
            <a:off x="5286792" y="1600200"/>
            <a:ext cx="580608" cy="369332"/>
          </a:xfrm>
          <a:prstGeom prst="rect">
            <a:avLst/>
          </a:prstGeom>
          <a:solidFill>
            <a:schemeClr val="bg1"/>
          </a:solidFill>
        </p:spPr>
        <p:txBody>
          <a:bodyPr wrap="none" rtlCol="0">
            <a:spAutoFit/>
          </a:bodyPr>
          <a:lstStyle/>
          <a:p>
            <a:r>
              <a:rPr lang="en-US" b="1" dirty="0" smtClean="0">
                <a:solidFill>
                  <a:schemeClr val="accent6">
                    <a:lumMod val="75000"/>
                  </a:schemeClr>
                </a:solidFill>
              </a:rPr>
              <a:t>Fuel</a:t>
            </a:r>
            <a:endParaRPr lang="en-US" b="1" dirty="0">
              <a:solidFill>
                <a:schemeClr val="accent6">
                  <a:lumMod val="75000"/>
                </a:schemeClr>
              </a:solidFill>
            </a:endParaRPr>
          </a:p>
        </p:txBody>
      </p:sp>
      <p:sp>
        <p:nvSpPr>
          <p:cNvPr id="16" name="TextBox 15"/>
          <p:cNvSpPr txBox="1"/>
          <p:nvPr/>
        </p:nvSpPr>
        <p:spPr>
          <a:xfrm>
            <a:off x="5604302" y="3549134"/>
            <a:ext cx="415498" cy="369332"/>
          </a:xfrm>
          <a:prstGeom prst="rect">
            <a:avLst/>
          </a:prstGeom>
          <a:solidFill>
            <a:schemeClr val="bg1"/>
          </a:solidFill>
        </p:spPr>
        <p:txBody>
          <a:bodyPr wrap="none" rtlCol="0">
            <a:spAutoFit/>
          </a:bodyPr>
          <a:lstStyle/>
          <a:p>
            <a:r>
              <a:rPr lang="en-US" b="1" dirty="0" smtClean="0">
                <a:solidFill>
                  <a:schemeClr val="accent6">
                    <a:lumMod val="75000"/>
                  </a:schemeClr>
                </a:solidFill>
              </a:rPr>
              <a:t>O</a:t>
            </a:r>
            <a:r>
              <a:rPr lang="en-US" b="1" baseline="-25000" dirty="0" smtClean="0">
                <a:solidFill>
                  <a:schemeClr val="accent6">
                    <a:lumMod val="75000"/>
                  </a:schemeClr>
                </a:solidFill>
              </a:rPr>
              <a:t>2</a:t>
            </a:r>
            <a:endParaRPr lang="en-US" b="1" dirty="0">
              <a:solidFill>
                <a:schemeClr val="accent6">
                  <a:lumMod val="75000"/>
                </a:schemeClr>
              </a:solidFill>
            </a:endParaRPr>
          </a:p>
        </p:txBody>
      </p:sp>
      <p:sp>
        <p:nvSpPr>
          <p:cNvPr id="21" name="TextBox 20"/>
          <p:cNvSpPr txBox="1"/>
          <p:nvPr/>
        </p:nvSpPr>
        <p:spPr>
          <a:xfrm>
            <a:off x="1513147" y="3352800"/>
            <a:ext cx="925253" cy="369332"/>
          </a:xfrm>
          <a:prstGeom prst="rect">
            <a:avLst/>
          </a:prstGeom>
          <a:solidFill>
            <a:schemeClr val="bg1"/>
          </a:solidFill>
          <a:effectLst>
            <a:softEdge rad="63500"/>
          </a:effectLst>
        </p:spPr>
        <p:txBody>
          <a:bodyPr wrap="none" rtlCol="0">
            <a:spAutoFit/>
          </a:bodyPr>
          <a:lstStyle/>
          <a:p>
            <a:r>
              <a:rPr lang="en-US" b="1" dirty="0" smtClean="0">
                <a:solidFill>
                  <a:schemeClr val="accent6">
                    <a:lumMod val="75000"/>
                  </a:schemeClr>
                </a:solidFill>
              </a:rPr>
              <a:t>              </a:t>
            </a:r>
            <a:endParaRPr lang="en-US" b="1" dirty="0">
              <a:solidFill>
                <a:schemeClr val="accent6">
                  <a:lumMod val="75000"/>
                </a:schemeClr>
              </a:solidFill>
            </a:endParaRPr>
          </a:p>
        </p:txBody>
      </p:sp>
      <p:sp>
        <p:nvSpPr>
          <p:cNvPr id="22" name="TextBox 21"/>
          <p:cNvSpPr txBox="1"/>
          <p:nvPr/>
        </p:nvSpPr>
        <p:spPr>
          <a:xfrm>
            <a:off x="1950407" y="2895600"/>
            <a:ext cx="564193" cy="369332"/>
          </a:xfrm>
          <a:prstGeom prst="rect">
            <a:avLst/>
          </a:prstGeom>
          <a:solidFill>
            <a:schemeClr val="bg1"/>
          </a:solidFill>
          <a:effectLst>
            <a:softEdge rad="63500"/>
          </a:effectLst>
        </p:spPr>
        <p:txBody>
          <a:bodyPr wrap="square" rtlCol="0">
            <a:spAutoFit/>
          </a:bodyPr>
          <a:lstStyle/>
          <a:p>
            <a:r>
              <a:rPr lang="en-US" b="1" dirty="0" smtClean="0">
                <a:solidFill>
                  <a:schemeClr val="accent6">
                    <a:lumMod val="75000"/>
                  </a:schemeClr>
                </a:solidFill>
              </a:rPr>
              <a:t>              </a:t>
            </a:r>
            <a:endParaRPr lang="en-US" b="1" dirty="0">
              <a:solidFill>
                <a:schemeClr val="accent6">
                  <a:lumMod val="75000"/>
                </a:schemeClr>
              </a:solidFill>
            </a:endParaRPr>
          </a:p>
        </p:txBody>
      </p:sp>
      <p:sp>
        <p:nvSpPr>
          <p:cNvPr id="23" name="TextBox 22"/>
          <p:cNvSpPr txBox="1"/>
          <p:nvPr/>
        </p:nvSpPr>
        <p:spPr>
          <a:xfrm>
            <a:off x="2144575" y="3352800"/>
            <a:ext cx="370025" cy="369332"/>
          </a:xfrm>
          <a:prstGeom prst="rect">
            <a:avLst/>
          </a:prstGeom>
          <a:solidFill>
            <a:schemeClr val="bg1"/>
          </a:solidFill>
          <a:effectLst>
            <a:softEdge rad="63500"/>
          </a:effectLst>
        </p:spPr>
        <p:txBody>
          <a:bodyPr wrap="square" rtlCol="0">
            <a:spAutoFit/>
          </a:bodyPr>
          <a:lstStyle/>
          <a:p>
            <a:r>
              <a:rPr lang="en-US" b="1" dirty="0" smtClean="0">
                <a:solidFill>
                  <a:schemeClr val="accent6">
                    <a:lumMod val="75000"/>
                  </a:schemeClr>
                </a:solidFill>
              </a:rPr>
              <a:t>              </a:t>
            </a:r>
            <a:endParaRPr lang="en-US" b="1" dirty="0">
              <a:solidFill>
                <a:schemeClr val="accent6">
                  <a:lumMod val="75000"/>
                </a:schemeClr>
              </a:solidFill>
            </a:endParaRPr>
          </a:p>
        </p:txBody>
      </p:sp>
      <p:sp>
        <p:nvSpPr>
          <p:cNvPr id="18" name="TextBox 17"/>
          <p:cNvSpPr txBox="1"/>
          <p:nvPr/>
        </p:nvSpPr>
        <p:spPr>
          <a:xfrm>
            <a:off x="1386214" y="3124200"/>
            <a:ext cx="1128386" cy="369332"/>
          </a:xfrm>
          <a:prstGeom prst="rect">
            <a:avLst/>
          </a:prstGeom>
          <a:solidFill>
            <a:schemeClr val="bg1"/>
          </a:solidFill>
          <a:effectLst>
            <a:softEdge rad="63500"/>
          </a:effectLst>
        </p:spPr>
        <p:txBody>
          <a:bodyPr wrap="none" rtlCol="0">
            <a:spAutoFit/>
          </a:bodyPr>
          <a:lstStyle/>
          <a:p>
            <a:r>
              <a:rPr lang="en-US" b="1" dirty="0" smtClean="0">
                <a:solidFill>
                  <a:schemeClr val="accent6">
                    <a:lumMod val="75000"/>
                  </a:schemeClr>
                </a:solidFill>
              </a:rPr>
              <a:t>H</a:t>
            </a:r>
            <a:r>
              <a:rPr lang="en-US" b="1" baseline="-25000" dirty="0" smtClean="0">
                <a:solidFill>
                  <a:schemeClr val="accent6">
                    <a:lumMod val="75000"/>
                  </a:schemeClr>
                </a:solidFill>
              </a:rPr>
              <a:t>2</a:t>
            </a:r>
            <a:r>
              <a:rPr lang="en-US" b="1" dirty="0" smtClean="0">
                <a:solidFill>
                  <a:schemeClr val="accent6">
                    <a:lumMod val="75000"/>
                  </a:schemeClr>
                </a:solidFill>
              </a:rPr>
              <a:t>O , CO</a:t>
            </a:r>
            <a:r>
              <a:rPr lang="en-US" b="1" baseline="-25000" dirty="0" smtClean="0">
                <a:solidFill>
                  <a:schemeClr val="accent6">
                    <a:lumMod val="75000"/>
                  </a:schemeClr>
                </a:solidFill>
              </a:rPr>
              <a:t>2</a:t>
            </a:r>
            <a:r>
              <a:rPr lang="en-US" b="1" dirty="0" smtClean="0">
                <a:solidFill>
                  <a:schemeClr val="accent6">
                    <a:lumMod val="75000"/>
                  </a:schemeClr>
                </a:solidFill>
              </a:rPr>
              <a:t> </a:t>
            </a:r>
            <a:endParaRPr lang="en-US" b="1" dirty="0">
              <a:solidFill>
                <a:schemeClr val="accent6">
                  <a:lumMod val="75000"/>
                </a:schemeClr>
              </a:solidFill>
            </a:endParaRPr>
          </a:p>
        </p:txBody>
      </p:sp>
    </p:spTree>
    <p:extLst>
      <p:ext uri="{BB962C8B-B14F-4D97-AF65-F5344CB8AC3E}">
        <p14:creationId xmlns:p14="http://schemas.microsoft.com/office/powerpoint/2010/main" val="21725756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585" y="228600"/>
            <a:ext cx="9144000" cy="6858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lumMod val="50000"/>
                  </a:schemeClr>
                </a:solidFill>
                <a:latin typeface="Adobe Garamond Pro Bold" pitchFamily="18" charset="0"/>
              </a:rPr>
              <a:t>Transient Grating Diffraction</a:t>
            </a:r>
            <a:endParaRPr lang="en-US" sz="4000" b="1" dirty="0">
              <a:solidFill>
                <a:schemeClr val="bg1">
                  <a:lumMod val="50000"/>
                </a:schemeClr>
              </a:solidFill>
              <a:latin typeface="Adobe Garamond Pro Bold" pitchFamily="18" charset="0"/>
            </a:endParaRPr>
          </a:p>
        </p:txBody>
      </p:sp>
      <p:sp>
        <p:nvSpPr>
          <p:cNvPr id="5" name="TextBox 4"/>
          <p:cNvSpPr txBox="1"/>
          <p:nvPr/>
        </p:nvSpPr>
        <p:spPr>
          <a:xfrm>
            <a:off x="676410" y="3745468"/>
            <a:ext cx="8076302" cy="369332"/>
          </a:xfrm>
          <a:prstGeom prst="rect">
            <a:avLst/>
          </a:prstGeom>
          <a:noFill/>
        </p:spPr>
        <p:txBody>
          <a:bodyPr wrap="square" rtlCol="0">
            <a:spAutoFit/>
          </a:bodyPr>
          <a:lstStyle/>
          <a:p>
            <a:r>
              <a:rPr lang="en-US" dirty="0" smtClean="0"/>
              <a:t>Heterodyne Detection: </a:t>
            </a:r>
            <a:r>
              <a:rPr lang="en-US" b="1" dirty="0" smtClean="0">
                <a:solidFill>
                  <a:schemeClr val="accent1">
                    <a:lumMod val="75000"/>
                  </a:schemeClr>
                </a:solidFill>
              </a:rPr>
              <a:t>TG(t), R(t), </a:t>
            </a:r>
            <a:r>
              <a:rPr lang="en-US" b="1" dirty="0" smtClean="0">
                <a:solidFill>
                  <a:schemeClr val="accent1">
                    <a:lumMod val="75000"/>
                  </a:schemeClr>
                </a:solidFill>
                <a:sym typeface="Symbol" panose="05050102010706020507" pitchFamily="18" charset="2"/>
              </a:rPr>
              <a:t></a:t>
            </a:r>
            <a:r>
              <a:rPr lang="en-US" b="1" baseline="30000" dirty="0" smtClean="0">
                <a:solidFill>
                  <a:schemeClr val="accent1">
                    <a:lumMod val="75000"/>
                  </a:schemeClr>
                </a:solidFill>
                <a:sym typeface="Symbol" panose="05050102010706020507" pitchFamily="18" charset="2"/>
              </a:rPr>
              <a:t> </a:t>
            </a:r>
            <a:r>
              <a:rPr lang="en-US" b="1" dirty="0">
                <a:solidFill>
                  <a:schemeClr val="accent1">
                    <a:lumMod val="75000"/>
                  </a:schemeClr>
                </a:solidFill>
                <a:sym typeface="Symbol" panose="05050102010706020507" pitchFamily="18" charset="2"/>
              </a:rPr>
              <a:t>(t</a:t>
            </a:r>
            <a:r>
              <a:rPr lang="en-US" b="1" dirty="0" smtClean="0">
                <a:solidFill>
                  <a:schemeClr val="accent1">
                    <a:lumMod val="75000"/>
                  </a:schemeClr>
                </a:solidFill>
                <a:sym typeface="Symbol" panose="05050102010706020507" pitchFamily="18" charset="2"/>
              </a:rPr>
              <a:t>) </a:t>
            </a:r>
            <a:r>
              <a:rPr lang="en-US" dirty="0" smtClean="0">
                <a:sym typeface="Symbol" panose="05050102010706020507" pitchFamily="18" charset="2"/>
              </a:rPr>
              <a:t>determined by varying , probe-ref phase</a:t>
            </a:r>
            <a:endParaRPr lang="en-US" dirty="0"/>
          </a:p>
        </p:txBody>
      </p:sp>
      <p:sp>
        <p:nvSpPr>
          <p:cNvPr id="10" name="TextBox 9"/>
          <p:cNvSpPr txBox="1"/>
          <p:nvPr/>
        </p:nvSpPr>
        <p:spPr>
          <a:xfrm>
            <a:off x="4151020" y="1151176"/>
            <a:ext cx="4455066" cy="400110"/>
          </a:xfrm>
          <a:prstGeom prst="rect">
            <a:avLst/>
          </a:prstGeom>
          <a:noFill/>
        </p:spPr>
        <p:txBody>
          <a:bodyPr wrap="none" rtlCol="0">
            <a:spAutoFit/>
          </a:bodyPr>
          <a:lstStyle/>
          <a:p>
            <a:r>
              <a:rPr lang="en-US" sz="2000" dirty="0" smtClean="0">
                <a:sym typeface="Symbol" panose="05050102010706020507" pitchFamily="18" charset="2"/>
              </a:rPr>
              <a:t></a:t>
            </a:r>
            <a:r>
              <a:rPr lang="en-US" sz="2000" dirty="0" smtClean="0"/>
              <a:t>I/I = </a:t>
            </a:r>
            <a:r>
              <a:rPr lang="en-US" sz="2000" b="1" dirty="0" smtClean="0">
                <a:solidFill>
                  <a:schemeClr val="accent1">
                    <a:lumMod val="75000"/>
                  </a:schemeClr>
                </a:solidFill>
              </a:rPr>
              <a:t>R(t)</a:t>
            </a:r>
            <a:r>
              <a:rPr lang="en-US" sz="2000" dirty="0" smtClean="0"/>
              <a:t>cos(</a:t>
            </a:r>
            <a:r>
              <a:rPr lang="en-US" sz="2000" b="1" dirty="0" smtClean="0">
                <a:solidFill>
                  <a:schemeClr val="accent1">
                    <a:lumMod val="75000"/>
                  </a:schemeClr>
                </a:solidFill>
                <a:sym typeface="Symbol" panose="05050102010706020507" pitchFamily="18" charset="2"/>
              </a:rPr>
              <a:t>(t)</a:t>
            </a:r>
            <a:r>
              <a:rPr lang="en-US" sz="2000" dirty="0" smtClean="0">
                <a:sym typeface="Symbol" panose="05050102010706020507" pitchFamily="18" charset="2"/>
              </a:rPr>
              <a:t>)</a:t>
            </a:r>
            <a:r>
              <a:rPr lang="en-US" sz="2000" dirty="0" smtClean="0"/>
              <a:t> + </a:t>
            </a:r>
            <a:r>
              <a:rPr lang="en-US" sz="2000" b="1" dirty="0" smtClean="0">
                <a:solidFill>
                  <a:schemeClr val="accent1">
                    <a:lumMod val="75000"/>
                  </a:schemeClr>
                </a:solidFill>
              </a:rPr>
              <a:t>TG(t)</a:t>
            </a:r>
            <a:r>
              <a:rPr lang="en-US" sz="2000" dirty="0" smtClean="0"/>
              <a:t>cos [</a:t>
            </a:r>
            <a:r>
              <a:rPr lang="en-US" sz="2000" dirty="0" smtClean="0">
                <a:sym typeface="Symbol" panose="05050102010706020507" pitchFamily="18" charset="2"/>
              </a:rPr>
              <a:t>  -  </a:t>
            </a:r>
            <a:r>
              <a:rPr lang="en-US" sz="2000" b="1" dirty="0" smtClean="0">
                <a:solidFill>
                  <a:schemeClr val="accent1">
                    <a:lumMod val="75000"/>
                  </a:schemeClr>
                </a:solidFill>
                <a:sym typeface="Symbol" panose="05050102010706020507" pitchFamily="18" charset="2"/>
              </a:rPr>
              <a:t></a:t>
            </a:r>
            <a:r>
              <a:rPr lang="en-US" sz="2000" b="1" baseline="30000" dirty="0" smtClean="0">
                <a:solidFill>
                  <a:schemeClr val="accent1">
                    <a:lumMod val="75000"/>
                  </a:schemeClr>
                </a:solidFill>
                <a:sym typeface="Symbol" panose="05050102010706020507" pitchFamily="18" charset="2"/>
              </a:rPr>
              <a:t> </a:t>
            </a:r>
            <a:r>
              <a:rPr lang="en-US" sz="2000" b="1" dirty="0" smtClean="0">
                <a:solidFill>
                  <a:schemeClr val="accent1">
                    <a:lumMod val="75000"/>
                  </a:schemeClr>
                </a:solidFill>
                <a:sym typeface="Symbol" panose="05050102010706020507" pitchFamily="18" charset="2"/>
              </a:rPr>
              <a:t>(t)</a:t>
            </a:r>
            <a:r>
              <a:rPr lang="en-US" sz="2000" dirty="0" smtClean="0">
                <a:sym typeface="Symbol" panose="05050102010706020507" pitchFamily="18" charset="2"/>
              </a:rPr>
              <a:t>]</a:t>
            </a:r>
            <a:endParaRPr lang="en-US" sz="2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85" y="4124749"/>
            <a:ext cx="9144000" cy="2580851"/>
          </a:xfrm>
          <a:prstGeom prst="rect">
            <a:avLst/>
          </a:prstGeom>
        </p:spPr>
      </p:pic>
      <p:sp>
        <p:nvSpPr>
          <p:cNvPr id="7" name="TextBox 6"/>
          <p:cNvSpPr txBox="1"/>
          <p:nvPr/>
        </p:nvSpPr>
        <p:spPr>
          <a:xfrm>
            <a:off x="4800600" y="1856392"/>
            <a:ext cx="3348417" cy="369332"/>
          </a:xfrm>
          <a:prstGeom prst="rect">
            <a:avLst/>
          </a:prstGeom>
          <a:noFill/>
        </p:spPr>
        <p:txBody>
          <a:bodyPr wrap="none" rtlCol="0">
            <a:spAutoFit/>
          </a:bodyPr>
          <a:lstStyle/>
          <a:p>
            <a:r>
              <a:rPr lang="en-US" b="1" dirty="0" smtClean="0"/>
              <a:t>Recombination (t) </a:t>
            </a:r>
            <a:r>
              <a:rPr lang="en-US" dirty="0" smtClean="0"/>
              <a:t>= </a:t>
            </a:r>
            <a:r>
              <a:rPr lang="en-US" b="1" dirty="0" smtClean="0">
                <a:solidFill>
                  <a:schemeClr val="accent1">
                    <a:lumMod val="75000"/>
                  </a:schemeClr>
                </a:solidFill>
              </a:rPr>
              <a:t>R(t)</a:t>
            </a:r>
            <a:r>
              <a:rPr lang="en-US" dirty="0" smtClean="0"/>
              <a:t>cos(</a:t>
            </a:r>
            <a:r>
              <a:rPr lang="en-US" b="1" dirty="0">
                <a:solidFill>
                  <a:schemeClr val="accent1">
                    <a:lumMod val="75000"/>
                  </a:schemeClr>
                </a:solidFill>
                <a:sym typeface="Symbol" panose="05050102010706020507" pitchFamily="18" charset="2"/>
              </a:rPr>
              <a:t>(t)</a:t>
            </a:r>
            <a:r>
              <a:rPr lang="en-US" dirty="0">
                <a:sym typeface="Symbol" panose="05050102010706020507" pitchFamily="18" charset="2"/>
              </a:rPr>
              <a:t>)</a:t>
            </a:r>
            <a:endParaRPr lang="en-US" dirty="0"/>
          </a:p>
        </p:txBody>
      </p:sp>
      <p:sp>
        <p:nvSpPr>
          <p:cNvPr id="9" name="TextBox 8"/>
          <p:cNvSpPr txBox="1"/>
          <p:nvPr/>
        </p:nvSpPr>
        <p:spPr>
          <a:xfrm>
            <a:off x="4245736" y="2524018"/>
            <a:ext cx="4458144" cy="369332"/>
          </a:xfrm>
          <a:prstGeom prst="rect">
            <a:avLst/>
          </a:prstGeom>
          <a:noFill/>
        </p:spPr>
        <p:txBody>
          <a:bodyPr wrap="none" rtlCol="0">
            <a:spAutoFit/>
          </a:bodyPr>
          <a:lstStyle/>
          <a:p>
            <a:r>
              <a:rPr lang="en-US" b="1" dirty="0" smtClean="0"/>
              <a:t>Diffusion (t)</a:t>
            </a:r>
            <a:r>
              <a:rPr lang="en-US" dirty="0" smtClean="0"/>
              <a:t> = </a:t>
            </a:r>
            <a:r>
              <a:rPr lang="en-US" b="1" dirty="0" smtClean="0">
                <a:sym typeface="Symbol"/>
              </a:rPr>
              <a:t> (t) </a:t>
            </a:r>
            <a:r>
              <a:rPr lang="en-US" dirty="0" smtClean="0">
                <a:sym typeface="Symbol"/>
              </a:rPr>
              <a:t>= </a:t>
            </a:r>
            <a:r>
              <a:rPr lang="en-US" b="1" dirty="0" smtClean="0">
                <a:solidFill>
                  <a:schemeClr val="accent1">
                    <a:lumMod val="75000"/>
                  </a:schemeClr>
                </a:solidFill>
                <a:sym typeface="Symbol"/>
              </a:rPr>
              <a:t>TG(t)</a:t>
            </a:r>
            <a:r>
              <a:rPr lang="en-US" dirty="0" smtClean="0">
                <a:sym typeface="Symbol"/>
              </a:rPr>
              <a:t>/</a:t>
            </a:r>
            <a:r>
              <a:rPr lang="en-US" b="1" dirty="0" smtClean="0">
                <a:solidFill>
                  <a:schemeClr val="accent1">
                    <a:lumMod val="75000"/>
                  </a:schemeClr>
                </a:solidFill>
              </a:rPr>
              <a:t>R(t)</a:t>
            </a:r>
            <a:r>
              <a:rPr lang="en-US" dirty="0" smtClean="0">
                <a:sym typeface="Symbol" panose="05050102010706020507" pitchFamily="18" charset="2"/>
              </a:rPr>
              <a:t> = </a:t>
            </a:r>
            <a:r>
              <a:rPr lang="en-US" dirty="0" err="1" smtClean="0">
                <a:sym typeface="Symbol" panose="05050102010706020507" pitchFamily="18" charset="2"/>
              </a:rPr>
              <a:t>exp</a:t>
            </a:r>
            <a:r>
              <a:rPr lang="en-US" dirty="0" smtClean="0">
                <a:sym typeface="Symbol" panose="05050102010706020507" pitchFamily="18" charset="2"/>
              </a:rPr>
              <a:t> (-</a:t>
            </a:r>
            <a:r>
              <a:rPr lang="en-US" b="1" dirty="0" smtClean="0">
                <a:sym typeface="Symbol" panose="05050102010706020507" pitchFamily="18" charset="2"/>
              </a:rPr>
              <a:t>D</a:t>
            </a:r>
            <a:r>
              <a:rPr lang="en-US" dirty="0" smtClean="0">
                <a:sym typeface="Symbol" panose="05050102010706020507" pitchFamily="18" charset="2"/>
              </a:rPr>
              <a:t>q</a:t>
            </a:r>
            <a:r>
              <a:rPr lang="en-US" baseline="30000" dirty="0" smtClean="0">
                <a:sym typeface="Symbol" panose="05050102010706020507" pitchFamily="18" charset="2"/>
              </a:rPr>
              <a:t>2</a:t>
            </a:r>
            <a:r>
              <a:rPr lang="en-US" dirty="0" smtClean="0">
                <a:sym typeface="Symbol" panose="05050102010706020507" pitchFamily="18" charset="2"/>
              </a:rPr>
              <a:t>/t)</a:t>
            </a:r>
            <a:r>
              <a:rPr lang="en-US" dirty="0" smtClean="0"/>
              <a:t> </a:t>
            </a: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921228"/>
            <a:ext cx="2777219" cy="2660172"/>
          </a:xfrm>
          <a:prstGeom prst="rect">
            <a:avLst/>
          </a:prstGeom>
        </p:spPr>
      </p:pic>
    </p:spTree>
    <p:extLst>
      <p:ext uri="{BB962C8B-B14F-4D97-AF65-F5344CB8AC3E}">
        <p14:creationId xmlns:p14="http://schemas.microsoft.com/office/powerpoint/2010/main" val="802958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a:noFill/>
        </p:spPr>
        <p:txBody>
          <a:bodyPr>
            <a:noAutofit/>
          </a:bodyPr>
          <a:lstStyle/>
          <a:p>
            <a:r>
              <a:rPr lang="en-US" sz="4000" b="1" dirty="0" smtClean="0">
                <a:solidFill>
                  <a:schemeClr val="bg1">
                    <a:lumMod val="50000"/>
                  </a:schemeClr>
                </a:solidFill>
                <a:latin typeface="Adobe Garamond Pro Bold" pitchFamily="18" charset="0"/>
              </a:rPr>
              <a:t>Catalysts </a:t>
            </a:r>
            <a:r>
              <a:rPr lang="en-US" sz="4000" b="1" dirty="0" smtClean="0">
                <a:solidFill>
                  <a:schemeClr val="bg1">
                    <a:lumMod val="50000"/>
                  </a:schemeClr>
                </a:solidFill>
                <a:latin typeface="Adobe Garamond Pro Bold" pitchFamily="18" charset="0"/>
                <a:sym typeface="Symbol"/>
              </a:rPr>
              <a:t></a:t>
            </a:r>
            <a:r>
              <a:rPr lang="en-US" sz="4000" b="1" dirty="0" smtClean="0">
                <a:solidFill>
                  <a:schemeClr val="bg1">
                    <a:lumMod val="50000"/>
                  </a:schemeClr>
                </a:solidFill>
                <a:latin typeface="Adobe Garamond Pro Bold" pitchFamily="18" charset="0"/>
              </a:rPr>
              <a:t> Devices Under Investigation</a:t>
            </a:r>
            <a:endParaRPr lang="en-US" sz="4000" b="1" dirty="0">
              <a:solidFill>
                <a:schemeClr val="bg1">
                  <a:lumMod val="50000"/>
                </a:schemeClr>
              </a:solidFill>
              <a:latin typeface="Adobe Garamond Pro Bold" pitchFamily="18" charset="0"/>
            </a:endParaRPr>
          </a:p>
        </p:txBody>
      </p:sp>
      <p:grpSp>
        <p:nvGrpSpPr>
          <p:cNvPr id="9" name="Group 8"/>
          <p:cNvGrpSpPr/>
          <p:nvPr/>
        </p:nvGrpSpPr>
        <p:grpSpPr>
          <a:xfrm>
            <a:off x="761999" y="1130233"/>
            <a:ext cx="7620001" cy="3454534"/>
            <a:chOff x="643006" y="1379141"/>
            <a:chExt cx="7620001" cy="3454534"/>
          </a:xfrm>
        </p:grpSpPr>
        <p:sp>
          <p:nvSpPr>
            <p:cNvPr id="5" name="Rectangle 4"/>
            <p:cNvSpPr/>
            <p:nvPr/>
          </p:nvSpPr>
          <p:spPr>
            <a:xfrm>
              <a:off x="643006" y="2073254"/>
              <a:ext cx="3810000" cy="265114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990600" y="4202317"/>
              <a:ext cx="2966325" cy="369332"/>
            </a:xfrm>
            <a:prstGeom prst="rect">
              <a:avLst/>
            </a:prstGeom>
            <a:noFill/>
          </p:spPr>
          <p:txBody>
            <a:bodyPr wrap="none" rtlCol="0">
              <a:spAutoFit/>
            </a:bodyPr>
            <a:lstStyle/>
            <a:p>
              <a:pPr algn="ctr"/>
              <a:r>
                <a:rPr lang="en-US" b="1" dirty="0" smtClean="0">
                  <a:solidFill>
                    <a:schemeClr val="tx2"/>
                  </a:solidFill>
                </a:rPr>
                <a:t>n-SrTiO</a:t>
              </a:r>
              <a:r>
                <a:rPr lang="en-US" b="1" baseline="-25000" dirty="0" smtClean="0">
                  <a:solidFill>
                    <a:schemeClr val="tx2"/>
                  </a:solidFill>
                </a:rPr>
                <a:t>3</a:t>
              </a:r>
              <a:r>
                <a:rPr lang="en-US" b="1" dirty="0" smtClean="0">
                  <a:solidFill>
                    <a:schemeClr val="tx2"/>
                  </a:solidFill>
                </a:rPr>
                <a:t>, High Over-Potential</a:t>
              </a:r>
            </a:p>
          </p:txBody>
        </p:sp>
        <p:sp>
          <p:nvSpPr>
            <p:cNvPr id="7" name="Rectangle 6"/>
            <p:cNvSpPr/>
            <p:nvPr/>
          </p:nvSpPr>
          <p:spPr>
            <a:xfrm>
              <a:off x="4453006" y="2060222"/>
              <a:ext cx="3810000" cy="2667000"/>
            </a:xfrm>
            <a:prstGeom prst="rect">
              <a:avLst/>
            </a:prstGeom>
            <a:solidFill>
              <a:srgbClr val="FBE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061489" y="4187344"/>
              <a:ext cx="2746265" cy="646331"/>
            </a:xfrm>
            <a:prstGeom prst="rect">
              <a:avLst/>
            </a:prstGeom>
            <a:noFill/>
          </p:spPr>
          <p:txBody>
            <a:bodyPr wrap="none" rtlCol="0">
              <a:spAutoFit/>
            </a:bodyPr>
            <a:lstStyle/>
            <a:p>
              <a:r>
                <a:rPr lang="en-US" b="1" dirty="0" smtClean="0">
                  <a:solidFill>
                    <a:schemeClr val="tx2"/>
                  </a:solidFill>
                </a:rPr>
                <a:t>Co</a:t>
              </a:r>
              <a:r>
                <a:rPr lang="en-US" b="1" baseline="-25000" dirty="0" smtClean="0">
                  <a:solidFill>
                    <a:schemeClr val="tx2"/>
                  </a:solidFill>
                </a:rPr>
                <a:t>3</a:t>
              </a:r>
              <a:r>
                <a:rPr lang="en-US" b="1" dirty="0" smtClean="0">
                  <a:solidFill>
                    <a:schemeClr val="tx2"/>
                  </a:solidFill>
                </a:rPr>
                <a:t>O</a:t>
              </a:r>
              <a:r>
                <a:rPr lang="en-US" b="1" baseline="-25000" dirty="0" smtClean="0">
                  <a:solidFill>
                    <a:schemeClr val="tx2"/>
                  </a:solidFill>
                </a:rPr>
                <a:t>4</a:t>
              </a:r>
              <a:r>
                <a:rPr lang="en-US" b="1" dirty="0" smtClean="0">
                  <a:solidFill>
                    <a:schemeClr val="tx2"/>
                  </a:solidFill>
                </a:rPr>
                <a:t> , Low Over-Potential</a:t>
              </a:r>
            </a:p>
            <a:p>
              <a:r>
                <a:rPr lang="en-US" b="1" dirty="0">
                  <a:solidFill>
                    <a:schemeClr val="tx2"/>
                  </a:solidFill>
                </a:rPr>
                <a:t> </a:t>
              </a:r>
              <a:r>
                <a:rPr lang="en-US" b="1" dirty="0" smtClean="0">
                  <a:solidFill>
                    <a:schemeClr val="tx2"/>
                  </a:solidFill>
                </a:rPr>
                <a:t>       </a:t>
              </a:r>
              <a:endParaRPr lang="en-US" b="1" dirty="0">
                <a:solidFill>
                  <a:schemeClr val="tx2"/>
                </a:solidFill>
              </a:endParaRPr>
            </a:p>
          </p:txBody>
        </p:sp>
        <p:pic>
          <p:nvPicPr>
            <p:cNvPr id="1283" name="Picture 259" descr="C:\Users\TANJAC~1\AppData\Local\Temp\SrTiO3.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77995" y="2426732"/>
              <a:ext cx="1832759" cy="16880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23623" y="2057400"/>
              <a:ext cx="1300934" cy="369332"/>
            </a:xfrm>
            <a:prstGeom prst="rect">
              <a:avLst/>
            </a:prstGeom>
            <a:noFill/>
          </p:spPr>
          <p:txBody>
            <a:bodyPr wrap="none" rtlCol="0">
              <a:spAutoFit/>
            </a:bodyPr>
            <a:lstStyle/>
            <a:p>
              <a:r>
                <a:rPr lang="en-US" b="1" dirty="0"/>
                <a:t>10 </a:t>
              </a:r>
              <a:r>
                <a:rPr lang="en-US" b="1" dirty="0" smtClean="0"/>
                <a:t>O</a:t>
              </a:r>
              <a:r>
                <a:rPr lang="en-US" b="1" baseline="-25000" dirty="0" smtClean="0"/>
                <a:t>2</a:t>
              </a:r>
              <a:r>
                <a:rPr lang="en-US" b="1" dirty="0" smtClean="0"/>
                <a:t>/site-s</a:t>
              </a:r>
              <a:endParaRPr lang="en-US" b="1" dirty="0"/>
            </a:p>
          </p:txBody>
        </p:sp>
        <p:sp>
          <p:nvSpPr>
            <p:cNvPr id="6" name="TextBox 5"/>
            <p:cNvSpPr txBox="1"/>
            <p:nvPr/>
          </p:nvSpPr>
          <p:spPr>
            <a:xfrm>
              <a:off x="6769979" y="2073254"/>
              <a:ext cx="1478866" cy="369332"/>
            </a:xfrm>
            <a:prstGeom prst="rect">
              <a:avLst/>
            </a:prstGeom>
            <a:noFill/>
          </p:spPr>
          <p:txBody>
            <a:bodyPr wrap="none" rtlCol="0">
              <a:spAutoFit/>
            </a:bodyPr>
            <a:lstStyle/>
            <a:p>
              <a:r>
                <a:rPr lang="en-US" b="1" dirty="0"/>
                <a:t>0.01 </a:t>
              </a:r>
              <a:r>
                <a:rPr lang="en-US" b="1" dirty="0" smtClean="0"/>
                <a:t>O</a:t>
              </a:r>
              <a:r>
                <a:rPr lang="en-US" b="1" baseline="-25000" dirty="0" smtClean="0"/>
                <a:t>2</a:t>
              </a:r>
              <a:r>
                <a:rPr lang="en-US" b="1" dirty="0" smtClean="0"/>
                <a:t>/site-s</a:t>
              </a:r>
              <a:endParaRPr lang="en-US" b="1" dirty="0"/>
            </a:p>
          </p:txBody>
        </p:sp>
        <p:pic>
          <p:nvPicPr>
            <p:cNvPr id="1287" name="Picture 263" descr="http://www.3dchem.com/inorganics/co3o4-poly.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1672" y="2257920"/>
              <a:ext cx="2035928" cy="19756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43007" y="1379958"/>
              <a:ext cx="3852794" cy="707886"/>
            </a:xfrm>
            <a:prstGeom prst="rect">
              <a:avLst/>
            </a:prstGeom>
            <a:solidFill>
              <a:schemeClr val="accent1">
                <a:lumMod val="20000"/>
                <a:lumOff val="80000"/>
              </a:schemeClr>
            </a:solidFill>
          </p:spPr>
          <p:txBody>
            <a:bodyPr wrap="square" rtlCol="0">
              <a:spAutoFit/>
            </a:bodyPr>
            <a:lstStyle/>
            <a:p>
              <a:pPr algn="ctr"/>
              <a:r>
                <a:rPr lang="en-US" sz="2000" b="1" dirty="0" smtClean="0">
                  <a:solidFill>
                    <a:schemeClr val="accent1">
                      <a:lumMod val="75000"/>
                    </a:schemeClr>
                  </a:solidFill>
                  <a:latin typeface="Adobe Garamond Pro Bold" pitchFamily="18" charset="0"/>
                </a:rPr>
                <a:t>n-type SC/Liquid </a:t>
              </a:r>
            </a:p>
            <a:p>
              <a:pPr algn="ctr"/>
              <a:r>
                <a:rPr lang="en-US" sz="2000" b="1" dirty="0" err="1" smtClean="0">
                  <a:solidFill>
                    <a:schemeClr val="accent1">
                      <a:lumMod val="75000"/>
                    </a:schemeClr>
                  </a:solidFill>
                  <a:latin typeface="Adobe Garamond Pro Bold" pitchFamily="18" charset="0"/>
                </a:rPr>
                <a:t>Schottky</a:t>
              </a:r>
              <a:r>
                <a:rPr lang="en-US" sz="2000" b="1" dirty="0" smtClean="0">
                  <a:solidFill>
                    <a:schemeClr val="accent1">
                      <a:lumMod val="75000"/>
                    </a:schemeClr>
                  </a:solidFill>
                  <a:latin typeface="Adobe Garamond Pro Bold" pitchFamily="18" charset="0"/>
                </a:rPr>
                <a:t> Barrier</a:t>
              </a:r>
              <a:endParaRPr lang="en-US" sz="2000" b="1" dirty="0">
                <a:solidFill>
                  <a:schemeClr val="accent1">
                    <a:lumMod val="75000"/>
                  </a:schemeClr>
                </a:solidFill>
                <a:latin typeface="Adobe Garamond Pro Bold" pitchFamily="18" charset="0"/>
              </a:endParaRPr>
            </a:p>
          </p:txBody>
        </p:sp>
        <p:sp>
          <p:nvSpPr>
            <p:cNvPr id="12" name="TextBox 11"/>
            <p:cNvSpPr txBox="1"/>
            <p:nvPr/>
          </p:nvSpPr>
          <p:spPr>
            <a:xfrm>
              <a:off x="4453007" y="1379141"/>
              <a:ext cx="3810000" cy="707886"/>
            </a:xfrm>
            <a:prstGeom prst="rect">
              <a:avLst/>
            </a:prstGeom>
            <a:solidFill>
              <a:srgbClr val="FCE9D0"/>
            </a:solidFill>
          </p:spPr>
          <p:txBody>
            <a:bodyPr wrap="square" rtlCol="0">
              <a:spAutoFit/>
            </a:bodyPr>
            <a:lstStyle/>
            <a:p>
              <a:pPr algn="ctr"/>
              <a:r>
                <a:rPr lang="en-US" sz="2000" b="1" dirty="0" smtClean="0">
                  <a:solidFill>
                    <a:schemeClr val="accent1">
                      <a:lumMod val="75000"/>
                    </a:schemeClr>
                  </a:solidFill>
                  <a:latin typeface="Adobe Garamond Pro Bold" pitchFamily="18" charset="0"/>
                </a:rPr>
                <a:t>n-p GaAs photodiode/Co</a:t>
              </a:r>
              <a:r>
                <a:rPr lang="en-US" sz="2000" b="1" baseline="-25000" dirty="0" smtClean="0">
                  <a:solidFill>
                    <a:schemeClr val="accent1">
                      <a:lumMod val="75000"/>
                    </a:schemeClr>
                  </a:solidFill>
                  <a:latin typeface="Adobe Garamond Pro Bold" pitchFamily="18" charset="0"/>
                </a:rPr>
                <a:t>3</a:t>
              </a:r>
              <a:r>
                <a:rPr lang="en-US" sz="2000" b="1" dirty="0" smtClean="0">
                  <a:solidFill>
                    <a:schemeClr val="accent1">
                      <a:lumMod val="75000"/>
                    </a:schemeClr>
                  </a:solidFill>
                  <a:latin typeface="Adobe Garamond Pro Bold" pitchFamily="18" charset="0"/>
                </a:rPr>
                <a:t>O</a:t>
              </a:r>
              <a:r>
                <a:rPr lang="en-US" sz="2000" b="1" baseline="-25000" dirty="0" smtClean="0">
                  <a:solidFill>
                    <a:schemeClr val="accent1">
                      <a:lumMod val="75000"/>
                    </a:schemeClr>
                  </a:solidFill>
                  <a:latin typeface="Adobe Garamond Pro Bold" pitchFamily="18" charset="0"/>
                </a:rPr>
                <a:t>4</a:t>
              </a:r>
              <a:r>
                <a:rPr lang="en-US" sz="2000" b="1" dirty="0" smtClean="0">
                  <a:solidFill>
                    <a:schemeClr val="accent1">
                      <a:lumMod val="75000"/>
                    </a:schemeClr>
                  </a:solidFill>
                  <a:latin typeface="Adobe Garamond Pro Bold" pitchFamily="18" charset="0"/>
                </a:rPr>
                <a:t> </a:t>
              </a:r>
            </a:p>
            <a:p>
              <a:pPr algn="ctr"/>
              <a:r>
                <a:rPr lang="en-US" sz="2000" b="1" dirty="0" smtClean="0">
                  <a:solidFill>
                    <a:schemeClr val="accent1">
                      <a:lumMod val="75000"/>
                    </a:schemeClr>
                  </a:solidFill>
                  <a:latin typeface="Adobe Garamond Pro Bold" pitchFamily="18" charset="0"/>
                </a:rPr>
                <a:t>Hetero-junction</a:t>
              </a:r>
              <a:endParaRPr lang="en-US" sz="2000" b="1" dirty="0">
                <a:solidFill>
                  <a:schemeClr val="accent1">
                    <a:lumMod val="75000"/>
                  </a:schemeClr>
                </a:solidFill>
                <a:latin typeface="Adobe Garamond Pro Bold" pitchFamily="18" charset="0"/>
              </a:endParaRPr>
            </a:p>
          </p:txBody>
        </p:sp>
      </p:grpSp>
      <p:pic>
        <p:nvPicPr>
          <p:cNvPr id="14" name="Picture 2" descr="Kevin Pollock"/>
          <p:cNvPicPr>
            <a:picLocks noChangeAspect="1" noChangeArrowheads="1"/>
          </p:cNvPicPr>
          <p:nvPr/>
        </p:nvPicPr>
        <p:blipFill rotWithShape="1">
          <a:blip r:embed="rId5">
            <a:extLst>
              <a:ext uri="{28A0092B-C50C-407E-A947-70E740481C1C}">
                <a14:useLocalDpi xmlns:a14="http://schemas.microsoft.com/office/drawing/2010/main" val="0"/>
              </a:ext>
            </a:extLst>
          </a:blip>
          <a:srcRect l="22124" r="22624"/>
          <a:stretch/>
        </p:blipFill>
        <p:spPr bwMode="auto">
          <a:xfrm>
            <a:off x="6693326" y="4724400"/>
            <a:ext cx="1456196" cy="18097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oang Doan"/>
          <p:cNvPicPr>
            <a:picLocks noChangeAspect="1" noChangeArrowheads="1"/>
          </p:cNvPicPr>
          <p:nvPr/>
        </p:nvPicPr>
        <p:blipFill rotWithShape="1">
          <a:blip r:embed="rId6">
            <a:extLst>
              <a:ext uri="{28A0092B-C50C-407E-A947-70E740481C1C}">
                <a14:useLocalDpi xmlns:a14="http://schemas.microsoft.com/office/drawing/2010/main" val="0"/>
              </a:ext>
            </a:extLst>
          </a:blip>
          <a:srcRect l="16043" t="3594" r="14800"/>
          <a:stretch/>
        </p:blipFill>
        <p:spPr bwMode="auto">
          <a:xfrm>
            <a:off x="4800600" y="4724400"/>
            <a:ext cx="1890638"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7279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287228" y="955561"/>
            <a:ext cx="8229350" cy="3644778"/>
            <a:chOff x="342900" y="1173287"/>
            <a:chExt cx="8229350" cy="3822226"/>
          </a:xfrm>
        </p:grpSpPr>
        <p:sp>
          <p:nvSpPr>
            <p:cNvPr id="3" name="Isosceles Triangle 2"/>
            <p:cNvSpPr/>
            <p:nvPr/>
          </p:nvSpPr>
          <p:spPr>
            <a:xfrm rot="5400000">
              <a:off x="1535960" y="1638300"/>
              <a:ext cx="609600" cy="104287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357953"/>
              <a:ext cx="7010400" cy="3637560"/>
            </a:xfrm>
            <a:prstGeom prst="rect">
              <a:avLst/>
            </a:prstGeom>
          </p:spPr>
        </p:pic>
        <p:sp>
          <p:nvSpPr>
            <p:cNvPr id="5" name="Down Arrow 4"/>
            <p:cNvSpPr/>
            <p:nvPr/>
          </p:nvSpPr>
          <p:spPr>
            <a:xfrm rot="16200000">
              <a:off x="381000" y="1795230"/>
              <a:ext cx="381000" cy="457200"/>
            </a:xfrm>
            <a:prstGeom prst="downArrow">
              <a:avLst/>
            </a:prstGeom>
            <a:solidFill>
              <a:srgbClr val="F9B905"/>
            </a:solidFill>
            <a:ln>
              <a:solidFill>
                <a:srgbClr val="F9B9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7528136">
              <a:off x="8131425" y="2054158"/>
              <a:ext cx="204571" cy="677078"/>
            </a:xfrm>
            <a:prstGeom prst="down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13084505">
              <a:off x="8099025" y="1444834"/>
              <a:ext cx="204571" cy="677078"/>
            </a:xfrm>
            <a:prstGeom prst="down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357792" y="1173287"/>
              <a:ext cx="5063053" cy="369332"/>
            </a:xfrm>
            <a:prstGeom prst="rect">
              <a:avLst/>
            </a:prstGeom>
            <a:noFill/>
          </p:spPr>
          <p:txBody>
            <a:bodyPr wrap="none" rtlCol="0">
              <a:spAutoFit/>
            </a:bodyPr>
            <a:lstStyle/>
            <a:p>
              <a:r>
                <a:rPr lang="en-US" b="1" dirty="0" smtClean="0"/>
                <a:t>Pump From Back, Probe From Front at Open Circuit</a:t>
              </a:r>
              <a:endParaRPr lang="en-US" b="1" dirty="0"/>
            </a:p>
          </p:txBody>
        </p:sp>
        <p:sp>
          <p:nvSpPr>
            <p:cNvPr id="10" name="TextBox 9"/>
            <p:cNvSpPr txBox="1"/>
            <p:nvPr/>
          </p:nvSpPr>
          <p:spPr>
            <a:xfrm flipH="1">
              <a:off x="3627119" y="3059668"/>
              <a:ext cx="106681" cy="369332"/>
            </a:xfrm>
            <a:prstGeom prst="rect">
              <a:avLst/>
            </a:prstGeom>
            <a:noFill/>
          </p:spPr>
          <p:txBody>
            <a:bodyPr wrap="square" rtlCol="0">
              <a:spAutoFit/>
            </a:bodyPr>
            <a:lstStyle/>
            <a:p>
              <a:r>
                <a:rPr lang="en-US" b="1" dirty="0" smtClean="0"/>
                <a:t>e</a:t>
              </a:r>
              <a:endParaRPr lang="en-US" b="1" dirty="0"/>
            </a:p>
          </p:txBody>
        </p:sp>
        <p:sp>
          <p:nvSpPr>
            <p:cNvPr id="11" name="TextBox 10"/>
            <p:cNvSpPr txBox="1"/>
            <p:nvPr/>
          </p:nvSpPr>
          <p:spPr>
            <a:xfrm flipH="1">
              <a:off x="3657600" y="4278868"/>
              <a:ext cx="106681" cy="369332"/>
            </a:xfrm>
            <a:prstGeom prst="rect">
              <a:avLst/>
            </a:prstGeom>
            <a:noFill/>
          </p:spPr>
          <p:txBody>
            <a:bodyPr wrap="square" rtlCol="0">
              <a:spAutoFit/>
            </a:bodyPr>
            <a:lstStyle/>
            <a:p>
              <a:r>
                <a:rPr lang="en-US" b="1" dirty="0"/>
                <a:t>h</a:t>
              </a:r>
            </a:p>
          </p:txBody>
        </p:sp>
        <p:cxnSp>
          <p:nvCxnSpPr>
            <p:cNvPr id="13" name="Straight Arrow Connector 12"/>
            <p:cNvCxnSpPr/>
            <p:nvPr/>
          </p:nvCxnSpPr>
          <p:spPr>
            <a:xfrm flipH="1">
              <a:off x="3276600" y="3276600"/>
              <a:ext cx="350519" cy="3226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846620" y="4419600"/>
              <a:ext cx="344380" cy="4393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Up Arrow 18"/>
            <p:cNvSpPr/>
            <p:nvPr/>
          </p:nvSpPr>
          <p:spPr>
            <a:xfrm>
              <a:off x="3384019" y="3538182"/>
              <a:ext cx="135680" cy="685800"/>
            </a:xfrm>
            <a:prstGeom prst="upArrow">
              <a:avLst/>
            </a:prstGeom>
            <a:solidFill>
              <a:srgbClr val="F9B905"/>
            </a:solidFill>
            <a:ln>
              <a:solidFill>
                <a:srgbClr val="F9B9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flipH="1">
              <a:off x="3886200" y="3449472"/>
              <a:ext cx="1" cy="76200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006494" y="3550271"/>
              <a:ext cx="369012" cy="369332"/>
            </a:xfrm>
            <a:prstGeom prst="rect">
              <a:avLst/>
            </a:prstGeom>
            <a:noFill/>
            <a:ln>
              <a:noFill/>
            </a:ln>
          </p:spPr>
          <p:txBody>
            <a:bodyPr wrap="none" rtlCol="0">
              <a:spAutoFit/>
            </a:bodyPr>
            <a:lstStyle/>
            <a:p>
              <a:r>
                <a:rPr lang="en-US" dirty="0" smtClean="0">
                  <a:solidFill>
                    <a:srgbClr val="C00000"/>
                  </a:solidFill>
                  <a:sym typeface="Symbol"/>
                </a:rPr>
                <a:t></a:t>
              </a:r>
              <a:r>
                <a:rPr lang="en-US" baseline="-25000" dirty="0" smtClean="0">
                  <a:solidFill>
                    <a:srgbClr val="C00000"/>
                  </a:solidFill>
                  <a:sym typeface="Symbol"/>
                </a:rPr>
                <a:t>R</a:t>
              </a:r>
              <a:endParaRPr lang="en-US" dirty="0">
                <a:solidFill>
                  <a:srgbClr val="C00000"/>
                </a:solidFill>
              </a:endParaRPr>
            </a:p>
          </p:txBody>
        </p:sp>
        <p:cxnSp>
          <p:nvCxnSpPr>
            <p:cNvPr id="23" name="Straight Arrow Connector 22"/>
            <p:cNvCxnSpPr/>
            <p:nvPr/>
          </p:nvCxnSpPr>
          <p:spPr>
            <a:xfrm flipV="1">
              <a:off x="6400800" y="4237925"/>
              <a:ext cx="1253053" cy="105475"/>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661370" y="4245044"/>
              <a:ext cx="704616" cy="369332"/>
            </a:xfrm>
            <a:prstGeom prst="rect">
              <a:avLst/>
            </a:prstGeom>
            <a:noFill/>
          </p:spPr>
          <p:txBody>
            <a:bodyPr wrap="none" rtlCol="0">
              <a:spAutoFit/>
            </a:bodyPr>
            <a:lstStyle/>
            <a:p>
              <a:r>
                <a:rPr lang="en-US" dirty="0" smtClean="0">
                  <a:solidFill>
                    <a:srgbClr val="C00000"/>
                  </a:solidFill>
                  <a:sym typeface="Symbol"/>
                </a:rPr>
                <a:t></a:t>
              </a:r>
              <a:r>
                <a:rPr lang="en-US" baseline="-25000" dirty="0" smtClean="0">
                  <a:solidFill>
                    <a:srgbClr val="C00000"/>
                  </a:solidFill>
                  <a:sym typeface="Symbol"/>
                </a:rPr>
                <a:t>INJECT</a:t>
              </a:r>
              <a:endParaRPr lang="en-US" dirty="0">
                <a:solidFill>
                  <a:srgbClr val="C00000"/>
                </a:solidFill>
              </a:endParaRPr>
            </a:p>
          </p:txBody>
        </p:sp>
        <p:sp>
          <p:nvSpPr>
            <p:cNvPr id="28" name="TextBox 27"/>
            <p:cNvSpPr txBox="1"/>
            <p:nvPr/>
          </p:nvSpPr>
          <p:spPr>
            <a:xfrm flipH="1">
              <a:off x="6172200" y="4158734"/>
              <a:ext cx="106681" cy="369332"/>
            </a:xfrm>
            <a:prstGeom prst="rect">
              <a:avLst/>
            </a:prstGeom>
            <a:noFill/>
          </p:spPr>
          <p:txBody>
            <a:bodyPr wrap="square" rtlCol="0">
              <a:spAutoFit/>
            </a:bodyPr>
            <a:lstStyle/>
            <a:p>
              <a:r>
                <a:rPr lang="en-US" b="1" dirty="0">
                  <a:solidFill>
                    <a:srgbClr val="C00000"/>
                  </a:solidFill>
                </a:rPr>
                <a:t>h</a:t>
              </a:r>
            </a:p>
          </p:txBody>
        </p:sp>
        <p:sp>
          <p:nvSpPr>
            <p:cNvPr id="33" name="TextBox 32"/>
            <p:cNvSpPr txBox="1"/>
            <p:nvPr/>
          </p:nvSpPr>
          <p:spPr>
            <a:xfrm>
              <a:off x="2134469" y="2503944"/>
              <a:ext cx="279244" cy="2420706"/>
            </a:xfrm>
            <a:prstGeom prst="rect">
              <a:avLst/>
            </a:prstGeom>
            <a:noFill/>
          </p:spPr>
          <p:txBody>
            <a:bodyPr wrap="none" rtlCol="0">
              <a:spAutoFit/>
            </a:bodyPr>
            <a:lstStyle/>
            <a:p>
              <a:r>
                <a:rPr lang="en-US" sz="2400" b="1" dirty="0" smtClean="0">
                  <a:solidFill>
                    <a:srgbClr val="C00000"/>
                  </a:solidFill>
                </a:rPr>
                <a:t>-</a:t>
              </a:r>
            </a:p>
            <a:p>
              <a:r>
                <a:rPr lang="en-US" sz="2400" b="1" dirty="0" smtClean="0">
                  <a:solidFill>
                    <a:srgbClr val="C00000"/>
                  </a:solidFill>
                </a:rPr>
                <a:t>-</a:t>
              </a:r>
            </a:p>
            <a:p>
              <a:r>
                <a:rPr lang="en-US" sz="2400" b="1" dirty="0" smtClean="0">
                  <a:solidFill>
                    <a:srgbClr val="C00000"/>
                  </a:solidFill>
                </a:rPr>
                <a:t>-</a:t>
              </a:r>
            </a:p>
            <a:p>
              <a:r>
                <a:rPr lang="en-US" sz="2400" b="1" dirty="0" smtClean="0">
                  <a:solidFill>
                    <a:srgbClr val="C00000"/>
                  </a:solidFill>
                </a:rPr>
                <a:t>-</a:t>
              </a:r>
            </a:p>
            <a:p>
              <a:r>
                <a:rPr lang="en-US" sz="2400" b="1" dirty="0" smtClean="0">
                  <a:solidFill>
                    <a:srgbClr val="C00000"/>
                  </a:solidFill>
                </a:rPr>
                <a:t>-</a:t>
              </a:r>
            </a:p>
            <a:p>
              <a:r>
                <a:rPr lang="en-US" sz="2400" b="1" dirty="0" smtClean="0">
                  <a:solidFill>
                    <a:srgbClr val="C00000"/>
                  </a:solidFill>
                </a:rPr>
                <a:t>-</a:t>
              </a:r>
            </a:p>
          </p:txBody>
        </p:sp>
        <p:sp>
          <p:nvSpPr>
            <p:cNvPr id="34" name="TextBox 33"/>
            <p:cNvSpPr txBox="1"/>
            <p:nvPr/>
          </p:nvSpPr>
          <p:spPr>
            <a:xfrm>
              <a:off x="7888405" y="2602734"/>
              <a:ext cx="312906" cy="2246769"/>
            </a:xfrm>
            <a:prstGeom prst="rect">
              <a:avLst/>
            </a:prstGeom>
            <a:noFill/>
          </p:spPr>
          <p:txBody>
            <a:bodyPr wrap="none" rtlCol="0">
              <a:spAutoFit/>
            </a:bodyPr>
            <a:lstStyle/>
            <a:p>
              <a:r>
                <a:rPr lang="en-US" sz="2000" b="1" dirty="0" smtClean="0">
                  <a:solidFill>
                    <a:srgbClr val="C00000"/>
                  </a:solidFill>
                </a:rPr>
                <a:t>+</a:t>
              </a:r>
            </a:p>
            <a:p>
              <a:r>
                <a:rPr lang="en-US" sz="2000" b="1" dirty="0" smtClean="0">
                  <a:solidFill>
                    <a:srgbClr val="C00000"/>
                  </a:solidFill>
                </a:rPr>
                <a:t>+</a:t>
              </a:r>
            </a:p>
            <a:p>
              <a:r>
                <a:rPr lang="en-US" sz="2000" b="1" dirty="0" smtClean="0">
                  <a:solidFill>
                    <a:srgbClr val="C00000"/>
                  </a:solidFill>
                </a:rPr>
                <a:t>+</a:t>
              </a:r>
            </a:p>
            <a:p>
              <a:r>
                <a:rPr lang="en-US" sz="2000" b="1" dirty="0" smtClean="0">
                  <a:solidFill>
                    <a:srgbClr val="C00000"/>
                  </a:solidFill>
                </a:rPr>
                <a:t>+</a:t>
              </a:r>
            </a:p>
            <a:p>
              <a:r>
                <a:rPr lang="en-US" sz="2000" b="1" dirty="0" smtClean="0">
                  <a:solidFill>
                    <a:srgbClr val="C00000"/>
                  </a:solidFill>
                </a:rPr>
                <a:t>+</a:t>
              </a:r>
            </a:p>
            <a:p>
              <a:r>
                <a:rPr lang="en-US" sz="2000" b="1" dirty="0" smtClean="0">
                  <a:solidFill>
                    <a:srgbClr val="C00000"/>
                  </a:solidFill>
                </a:rPr>
                <a:t>+</a:t>
              </a:r>
            </a:p>
            <a:p>
              <a:r>
                <a:rPr lang="en-US" sz="2000" b="1" dirty="0" smtClean="0">
                  <a:solidFill>
                    <a:srgbClr val="C00000"/>
                  </a:solidFill>
                </a:rPr>
                <a:t>+</a:t>
              </a:r>
              <a:endParaRPr lang="en-US" sz="2000" b="1" dirty="0">
                <a:solidFill>
                  <a:srgbClr val="C00000"/>
                </a:solidFill>
              </a:endParaRPr>
            </a:p>
          </p:txBody>
        </p:sp>
        <p:sp>
          <p:nvSpPr>
            <p:cNvPr id="35" name="TextBox 34"/>
            <p:cNvSpPr txBox="1"/>
            <p:nvPr/>
          </p:nvSpPr>
          <p:spPr>
            <a:xfrm rot="16200000">
              <a:off x="2869647" y="1938278"/>
              <a:ext cx="718466" cy="307777"/>
            </a:xfrm>
            <a:prstGeom prst="rect">
              <a:avLst/>
            </a:prstGeom>
            <a:noFill/>
          </p:spPr>
          <p:txBody>
            <a:bodyPr wrap="none" rtlCol="0">
              <a:spAutoFit/>
            </a:bodyPr>
            <a:lstStyle/>
            <a:p>
              <a:r>
                <a:rPr lang="en-US" sz="1400" b="1" dirty="0" smtClean="0"/>
                <a:t>p-</a:t>
              </a:r>
              <a:r>
                <a:rPr lang="en-US" sz="1400" b="1" dirty="0" err="1" smtClean="0"/>
                <a:t>GaAs</a:t>
              </a:r>
              <a:endParaRPr lang="en-US" sz="1400" b="1" dirty="0"/>
            </a:p>
          </p:txBody>
        </p:sp>
        <p:sp>
          <p:nvSpPr>
            <p:cNvPr id="36" name="TextBox 35"/>
            <p:cNvSpPr txBox="1"/>
            <p:nvPr/>
          </p:nvSpPr>
          <p:spPr>
            <a:xfrm rot="16200000">
              <a:off x="1884241" y="1951418"/>
              <a:ext cx="808235" cy="307777"/>
            </a:xfrm>
            <a:prstGeom prst="rect">
              <a:avLst/>
            </a:prstGeom>
            <a:noFill/>
          </p:spPr>
          <p:txBody>
            <a:bodyPr wrap="none" rtlCol="0">
              <a:spAutoFit/>
            </a:bodyPr>
            <a:lstStyle/>
            <a:p>
              <a:r>
                <a:rPr lang="en-US" sz="1400" b="1" dirty="0" smtClean="0"/>
                <a:t>n+-GaAs</a:t>
              </a:r>
              <a:endParaRPr lang="en-US" sz="1400" b="1" dirty="0"/>
            </a:p>
          </p:txBody>
        </p:sp>
        <p:sp>
          <p:nvSpPr>
            <p:cNvPr id="37" name="TextBox 36"/>
            <p:cNvSpPr txBox="1"/>
            <p:nvPr/>
          </p:nvSpPr>
          <p:spPr>
            <a:xfrm rot="16200000">
              <a:off x="7337267" y="1898771"/>
              <a:ext cx="619080" cy="307777"/>
            </a:xfrm>
            <a:prstGeom prst="rect">
              <a:avLst/>
            </a:prstGeom>
            <a:noFill/>
          </p:spPr>
          <p:txBody>
            <a:bodyPr wrap="none" rtlCol="0">
              <a:spAutoFit/>
            </a:bodyPr>
            <a:lstStyle/>
            <a:p>
              <a:r>
                <a:rPr lang="en-US" sz="1400" b="1" dirty="0" smtClean="0"/>
                <a:t>Co</a:t>
              </a:r>
              <a:r>
                <a:rPr lang="en-US" sz="1400" b="1" baseline="-25000" dirty="0" smtClean="0"/>
                <a:t>3</a:t>
              </a:r>
              <a:r>
                <a:rPr lang="en-US" sz="1400" b="1" dirty="0" smtClean="0"/>
                <a:t>O</a:t>
              </a:r>
              <a:r>
                <a:rPr lang="en-US" sz="1400" b="1" baseline="-25000" dirty="0" smtClean="0"/>
                <a:t>4</a:t>
              </a:r>
              <a:endParaRPr lang="en-US" sz="1400" b="1" dirty="0"/>
            </a:p>
          </p:txBody>
        </p:sp>
      </p:grpSp>
      <p:sp>
        <p:nvSpPr>
          <p:cNvPr id="38" name="Title 1"/>
          <p:cNvSpPr txBox="1">
            <a:spLocks/>
          </p:cNvSpPr>
          <p:nvPr/>
        </p:nvSpPr>
        <p:spPr>
          <a:xfrm>
            <a:off x="0" y="144439"/>
            <a:ext cx="9144000" cy="6858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lumMod val="50000"/>
                  </a:schemeClr>
                </a:solidFill>
                <a:latin typeface="Adobe Garamond Pro Bold" pitchFamily="18" charset="0"/>
              </a:rPr>
              <a:t>Transient Reflectivity on Hetero-junctions </a:t>
            </a:r>
            <a:endParaRPr lang="en-US" sz="4000" b="1" dirty="0">
              <a:solidFill>
                <a:schemeClr val="bg1">
                  <a:lumMod val="50000"/>
                </a:schemeClr>
              </a:solidFill>
              <a:latin typeface="Adobe Garamond Pro Bold" pitchFamily="18" charset="0"/>
            </a:endParaRPr>
          </a:p>
        </p:txBody>
      </p:sp>
      <p:sp>
        <p:nvSpPr>
          <p:cNvPr id="44" name="Left Brace 43"/>
          <p:cNvSpPr/>
          <p:nvPr/>
        </p:nvSpPr>
        <p:spPr>
          <a:xfrm rot="16200000">
            <a:off x="7481568" y="2512568"/>
            <a:ext cx="304800" cy="485132"/>
          </a:xfrm>
          <a:prstGeom prst="leftBrac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4">
                  <a:lumMod val="75000"/>
                </a:schemeClr>
              </a:solidFill>
            </a:endParaRPr>
          </a:p>
        </p:txBody>
      </p:sp>
      <p:sp>
        <p:nvSpPr>
          <p:cNvPr id="2" name="TextBox 1"/>
          <p:cNvSpPr txBox="1"/>
          <p:nvPr/>
        </p:nvSpPr>
        <p:spPr>
          <a:xfrm>
            <a:off x="6019800" y="2438400"/>
            <a:ext cx="1367169" cy="369332"/>
          </a:xfrm>
          <a:prstGeom prst="rect">
            <a:avLst/>
          </a:prstGeom>
          <a:noFill/>
        </p:spPr>
        <p:txBody>
          <a:bodyPr wrap="none" rtlCol="0">
            <a:spAutoFit/>
          </a:bodyPr>
          <a:lstStyle/>
          <a:p>
            <a:r>
              <a:rPr lang="en-US" b="1" dirty="0" smtClean="0">
                <a:solidFill>
                  <a:schemeClr val="accent5">
                    <a:lumMod val="75000"/>
                  </a:schemeClr>
                </a:solidFill>
              </a:rPr>
              <a:t>Probe depth</a:t>
            </a:r>
            <a:endParaRPr lang="en-US" b="1" dirty="0">
              <a:solidFill>
                <a:schemeClr val="accent5">
                  <a:lumMod val="75000"/>
                </a:schemeClr>
              </a:solidFill>
            </a:endParaRPr>
          </a:p>
        </p:txBody>
      </p:sp>
      <p:sp>
        <p:nvSpPr>
          <p:cNvPr id="29" name="TextBox 28"/>
          <p:cNvSpPr txBox="1"/>
          <p:nvPr/>
        </p:nvSpPr>
        <p:spPr>
          <a:xfrm>
            <a:off x="293452" y="4724400"/>
            <a:ext cx="8698148"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solidFill>
                  <a:schemeClr val="accent1">
                    <a:lumMod val="75000"/>
                  </a:schemeClr>
                </a:solidFill>
              </a:rPr>
              <a:t>Charge </a:t>
            </a:r>
            <a:r>
              <a:rPr lang="en-US" b="1" dirty="0">
                <a:solidFill>
                  <a:schemeClr val="accent1">
                    <a:lumMod val="75000"/>
                  </a:schemeClr>
                </a:solidFill>
              </a:rPr>
              <a:t>separation </a:t>
            </a:r>
            <a:r>
              <a:rPr lang="en-US" b="1" dirty="0" smtClean="0">
                <a:solidFill>
                  <a:schemeClr val="accent1">
                    <a:lumMod val="75000"/>
                  </a:schemeClr>
                </a:solidFill>
              </a:rPr>
              <a:t>spatially separated from hole injection into catalyst</a:t>
            </a:r>
          </a:p>
          <a:p>
            <a:pPr marL="285750" indent="-285750">
              <a:buFont typeface="Arial" panose="020B0604020202020204" pitchFamily="34" charset="0"/>
              <a:buChar char="•"/>
            </a:pPr>
            <a:endParaRPr lang="en-US" b="1" dirty="0">
              <a:solidFill>
                <a:schemeClr val="accent1">
                  <a:lumMod val="75000"/>
                </a:schemeClr>
              </a:solidFill>
            </a:endParaRPr>
          </a:p>
          <a:p>
            <a:pPr marL="285750" indent="-285750">
              <a:buFont typeface="Arial" panose="020B0604020202020204" pitchFamily="34" charset="0"/>
              <a:buChar char="•"/>
            </a:pPr>
            <a:r>
              <a:rPr lang="en-US" b="1" dirty="0" smtClean="0">
                <a:solidFill>
                  <a:schemeClr val="accent1">
                    <a:lumMod val="75000"/>
                  </a:schemeClr>
                </a:solidFill>
              </a:rPr>
              <a:t>Ultrafast charge injection (</a:t>
            </a:r>
            <a:r>
              <a:rPr lang="en-US" b="1" dirty="0" smtClean="0">
                <a:solidFill>
                  <a:schemeClr val="accent1">
                    <a:lumMod val="75000"/>
                  </a:schemeClr>
                </a:solidFill>
                <a:sym typeface="Symbol"/>
              </a:rPr>
              <a:t> </a:t>
            </a:r>
            <a:r>
              <a:rPr lang="en-US" b="1" dirty="0" smtClean="0">
                <a:solidFill>
                  <a:schemeClr val="accent1">
                    <a:lumMod val="75000"/>
                  </a:schemeClr>
                </a:solidFill>
              </a:rPr>
              <a:t>10 </a:t>
            </a:r>
            <a:r>
              <a:rPr lang="en-US" b="1" dirty="0" err="1" smtClean="0">
                <a:solidFill>
                  <a:schemeClr val="accent1">
                    <a:lumMod val="75000"/>
                  </a:schemeClr>
                </a:solidFill>
              </a:rPr>
              <a:t>ps</a:t>
            </a:r>
            <a:r>
              <a:rPr lang="en-US" b="1" dirty="0" smtClean="0">
                <a:solidFill>
                  <a:schemeClr val="accent1">
                    <a:lumMod val="75000"/>
                  </a:schemeClr>
                </a:solidFill>
              </a:rPr>
              <a:t>) unimpeded by slow diffusion kinetics</a:t>
            </a:r>
          </a:p>
          <a:p>
            <a:pPr marL="285750" indent="-285750">
              <a:buFont typeface="Arial" panose="020B0604020202020204" pitchFamily="34" charset="0"/>
              <a:buChar char="•"/>
            </a:pPr>
            <a:endParaRPr lang="en-US" b="1" dirty="0">
              <a:solidFill>
                <a:schemeClr val="accent1">
                  <a:lumMod val="75000"/>
                </a:schemeClr>
              </a:solidFill>
            </a:endParaRPr>
          </a:p>
          <a:p>
            <a:pPr marL="285750" indent="-285750">
              <a:buFont typeface="Arial" panose="020B0604020202020204" pitchFamily="34" charset="0"/>
              <a:buChar char="•"/>
            </a:pPr>
            <a:r>
              <a:rPr lang="en-US" b="1" dirty="0" smtClean="0">
                <a:solidFill>
                  <a:schemeClr val="accent1">
                    <a:lumMod val="75000"/>
                  </a:schemeClr>
                </a:solidFill>
              </a:rPr>
              <a:t>Can recombination kinetics in </a:t>
            </a:r>
            <a:r>
              <a:rPr lang="en-US" b="1" dirty="0" err="1" smtClean="0">
                <a:solidFill>
                  <a:schemeClr val="accent1">
                    <a:lumMod val="75000"/>
                  </a:schemeClr>
                </a:solidFill>
              </a:rPr>
              <a:t>GaAs</a:t>
            </a:r>
            <a:r>
              <a:rPr lang="en-US" b="1" dirty="0" smtClean="0">
                <a:solidFill>
                  <a:schemeClr val="accent1">
                    <a:lumMod val="75000"/>
                  </a:schemeClr>
                </a:solidFill>
              </a:rPr>
              <a:t> &amp; hole kinetics in Co</a:t>
            </a:r>
            <a:r>
              <a:rPr lang="en-US" b="1" baseline="-25000" dirty="0" smtClean="0">
                <a:solidFill>
                  <a:schemeClr val="accent1">
                    <a:lumMod val="75000"/>
                  </a:schemeClr>
                </a:solidFill>
              </a:rPr>
              <a:t>3</a:t>
            </a:r>
            <a:r>
              <a:rPr lang="en-US" b="1" dirty="0" smtClean="0">
                <a:solidFill>
                  <a:schemeClr val="accent1">
                    <a:lumMod val="75000"/>
                  </a:schemeClr>
                </a:solidFill>
              </a:rPr>
              <a:t>O</a:t>
            </a:r>
            <a:r>
              <a:rPr lang="en-US" b="1" baseline="-25000" dirty="0" smtClean="0">
                <a:solidFill>
                  <a:schemeClr val="accent1">
                    <a:lumMod val="75000"/>
                  </a:schemeClr>
                </a:solidFill>
              </a:rPr>
              <a:t>4</a:t>
            </a:r>
            <a:r>
              <a:rPr lang="en-US" b="1" dirty="0" smtClean="0">
                <a:solidFill>
                  <a:schemeClr val="accent1">
                    <a:lumMod val="75000"/>
                  </a:schemeClr>
                </a:solidFill>
              </a:rPr>
              <a:t> be separated in a transient reflectivity experiment?</a:t>
            </a:r>
            <a:endParaRPr lang="en-US" b="1" baseline="-25000" dirty="0">
              <a:solidFill>
                <a:schemeClr val="accent1">
                  <a:lumMod val="75000"/>
                </a:schemeClr>
              </a:solidFill>
            </a:endParaRPr>
          </a:p>
        </p:txBody>
      </p:sp>
    </p:spTree>
    <p:extLst>
      <p:ext uri="{BB962C8B-B14F-4D97-AF65-F5344CB8AC3E}">
        <p14:creationId xmlns:p14="http://schemas.microsoft.com/office/powerpoint/2010/main" val="29484849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531273" y="5305961"/>
            <a:ext cx="4269327" cy="1323439"/>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solidFill>
                  <a:schemeClr val="accent1">
                    <a:lumMod val="75000"/>
                  </a:schemeClr>
                </a:solidFill>
              </a:rPr>
              <a:t>Surface sensitivity of ∆R w/ 400 nm probe</a:t>
            </a:r>
          </a:p>
          <a:p>
            <a:endParaRPr lang="en-US" sz="1600" b="1" dirty="0">
              <a:solidFill>
                <a:schemeClr val="accent1">
                  <a:lumMod val="75000"/>
                </a:schemeClr>
              </a:solidFill>
            </a:endParaRPr>
          </a:p>
          <a:p>
            <a:pPr marL="285750" indent="-285750">
              <a:buFont typeface="Arial" panose="020B0604020202020204" pitchFamily="34" charset="0"/>
              <a:buChar char="•"/>
            </a:pPr>
            <a:r>
              <a:rPr lang="en-US" sz="1600" b="1" dirty="0" smtClean="0">
                <a:solidFill>
                  <a:schemeClr val="accent1">
                    <a:lumMod val="75000"/>
                  </a:schemeClr>
                </a:solidFill>
              </a:rPr>
              <a:t>Strong signal of surface holes with catalyst </a:t>
            </a:r>
          </a:p>
          <a:p>
            <a:endParaRPr lang="en-US" sz="1600" b="1" dirty="0">
              <a:solidFill>
                <a:schemeClr val="accent1">
                  <a:lumMod val="75000"/>
                </a:schemeClr>
              </a:solidFill>
            </a:endParaRPr>
          </a:p>
          <a:p>
            <a:pPr marL="285750" indent="-285750">
              <a:buFont typeface="Arial" panose="020B0604020202020204" pitchFamily="34" charset="0"/>
              <a:buChar char="•"/>
            </a:pPr>
            <a:r>
              <a:rPr lang="en-US" sz="1600" b="1" dirty="0" smtClean="0">
                <a:solidFill>
                  <a:schemeClr val="accent1">
                    <a:lumMod val="75000"/>
                  </a:schemeClr>
                </a:solidFill>
              </a:rPr>
              <a:t>Time delay for hole injection (~10 </a:t>
            </a:r>
            <a:r>
              <a:rPr lang="en-US" sz="1600" b="1" dirty="0" err="1" smtClean="0">
                <a:solidFill>
                  <a:schemeClr val="accent1">
                    <a:lumMod val="75000"/>
                  </a:schemeClr>
                </a:solidFill>
              </a:rPr>
              <a:t>ps</a:t>
            </a:r>
            <a:r>
              <a:rPr lang="en-US" sz="1600" b="1" dirty="0" smtClean="0">
                <a:solidFill>
                  <a:schemeClr val="accent1">
                    <a:lumMod val="75000"/>
                  </a:schemeClr>
                </a:solidFill>
              </a:rPr>
              <a:t>)</a:t>
            </a:r>
          </a:p>
        </p:txBody>
      </p:sp>
      <p:sp>
        <p:nvSpPr>
          <p:cNvPr id="35" name="Title 1"/>
          <p:cNvSpPr txBox="1">
            <a:spLocks/>
          </p:cNvSpPr>
          <p:nvPr/>
        </p:nvSpPr>
        <p:spPr>
          <a:xfrm>
            <a:off x="0" y="144439"/>
            <a:ext cx="9144000" cy="6858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lumMod val="50000"/>
                  </a:schemeClr>
                </a:solidFill>
                <a:latin typeface="Adobe Garamond Pro Bold" pitchFamily="18" charset="0"/>
              </a:rPr>
              <a:t>Kinetics of Holes in Catalyst Over-layer</a:t>
            </a:r>
            <a:endParaRPr lang="en-US" sz="4000" b="1" dirty="0">
              <a:solidFill>
                <a:schemeClr val="bg1">
                  <a:lumMod val="50000"/>
                </a:schemeClr>
              </a:solidFill>
              <a:latin typeface="Adobe Garamond Pro Bold" pitchFamily="18" charset="0"/>
            </a:endParaRPr>
          </a:p>
        </p:txBody>
      </p:sp>
      <p:sp>
        <p:nvSpPr>
          <p:cNvPr id="19" name="TextBox 18"/>
          <p:cNvSpPr txBox="1"/>
          <p:nvPr/>
        </p:nvSpPr>
        <p:spPr>
          <a:xfrm>
            <a:off x="4955127" y="5305961"/>
            <a:ext cx="3122073" cy="1323439"/>
          </a:xfrm>
          <a:prstGeom prst="rect">
            <a:avLst/>
          </a:prstGeom>
          <a:noFill/>
        </p:spPr>
        <p:txBody>
          <a:bodyPr wrap="none" rtlCol="0">
            <a:spAutoFit/>
          </a:bodyPr>
          <a:lstStyle/>
          <a:p>
            <a:pPr marL="285750" indent="-285750">
              <a:buFont typeface="Arial" panose="020B0604020202020204" pitchFamily="34" charset="0"/>
              <a:buChar char="•"/>
            </a:pPr>
            <a:r>
              <a:rPr lang="en-US" sz="1600" b="1" dirty="0">
                <a:solidFill>
                  <a:schemeClr val="accent1">
                    <a:lumMod val="75000"/>
                  </a:schemeClr>
                </a:solidFill>
              </a:rPr>
              <a:t>Kinetics vary </a:t>
            </a:r>
            <a:r>
              <a:rPr lang="en-US" sz="1600" b="1" dirty="0" smtClean="0">
                <a:solidFill>
                  <a:schemeClr val="accent1">
                    <a:lumMod val="75000"/>
                  </a:schemeClr>
                </a:solidFill>
              </a:rPr>
              <a:t>w/ </a:t>
            </a:r>
            <a:r>
              <a:rPr lang="en-US" sz="1600" b="1" dirty="0">
                <a:solidFill>
                  <a:schemeClr val="accent1">
                    <a:lumMod val="75000"/>
                  </a:schemeClr>
                </a:solidFill>
              </a:rPr>
              <a:t>catalyst </a:t>
            </a:r>
            <a:r>
              <a:rPr lang="en-US" sz="1600" b="1" dirty="0" smtClean="0">
                <a:solidFill>
                  <a:schemeClr val="accent1">
                    <a:lumMod val="75000"/>
                  </a:schemeClr>
                </a:solidFill>
              </a:rPr>
              <a:t>type</a:t>
            </a:r>
          </a:p>
          <a:p>
            <a:r>
              <a:rPr lang="en-US" sz="1600" b="1" dirty="0" smtClean="0">
                <a:solidFill>
                  <a:schemeClr val="accent1">
                    <a:lumMod val="75000"/>
                  </a:schemeClr>
                </a:solidFill>
              </a:rPr>
              <a:t> </a:t>
            </a:r>
          </a:p>
          <a:p>
            <a:pPr marL="285750" indent="-285750">
              <a:buFont typeface="Arial" panose="020B0604020202020204" pitchFamily="34" charset="0"/>
              <a:buChar char="•"/>
            </a:pPr>
            <a:r>
              <a:rPr lang="en-US" sz="1600" b="1" dirty="0" smtClean="0">
                <a:solidFill>
                  <a:schemeClr val="accent1">
                    <a:lumMod val="75000"/>
                  </a:schemeClr>
                </a:solidFill>
              </a:rPr>
              <a:t>Also with deposition technique</a:t>
            </a:r>
          </a:p>
          <a:p>
            <a:pPr marL="285750" indent="-285750">
              <a:buFont typeface="Arial" panose="020B0604020202020204" pitchFamily="34" charset="0"/>
              <a:buChar char="•"/>
            </a:pPr>
            <a:endParaRPr lang="en-US" sz="1600" b="1" dirty="0" smtClean="0">
              <a:solidFill>
                <a:schemeClr val="accent1">
                  <a:lumMod val="75000"/>
                </a:schemeClr>
              </a:solidFill>
            </a:endParaRPr>
          </a:p>
          <a:p>
            <a:pPr marL="285750" indent="-285750">
              <a:buFont typeface="Arial" panose="020B0604020202020204" pitchFamily="34" charset="0"/>
              <a:buChar char="•"/>
            </a:pPr>
            <a:r>
              <a:rPr lang="en-US" sz="1600" b="1" dirty="0" smtClean="0">
                <a:solidFill>
                  <a:schemeClr val="accent1">
                    <a:lumMod val="75000"/>
                  </a:schemeClr>
                </a:solidFill>
              </a:rPr>
              <a:t>Reproducibility for same batch</a:t>
            </a:r>
            <a:endParaRPr lang="en-US" sz="1600" b="1" dirty="0"/>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685800"/>
            <a:ext cx="4526709" cy="4644545"/>
          </a:xfrm>
          <a:prstGeom prst="rect">
            <a:avLst/>
          </a:prstGeom>
        </p:spPr>
      </p:pic>
      <p:grpSp>
        <p:nvGrpSpPr>
          <p:cNvPr id="39" name="Group 38"/>
          <p:cNvGrpSpPr/>
          <p:nvPr/>
        </p:nvGrpSpPr>
        <p:grpSpPr>
          <a:xfrm>
            <a:off x="1447798" y="3886200"/>
            <a:ext cx="990602" cy="666859"/>
            <a:chOff x="1219200" y="4048780"/>
            <a:chExt cx="990602" cy="666859"/>
          </a:xfrm>
        </p:grpSpPr>
        <p:sp>
          <p:nvSpPr>
            <p:cNvPr id="32" name="Left Brace 31"/>
            <p:cNvSpPr/>
            <p:nvPr/>
          </p:nvSpPr>
          <p:spPr>
            <a:xfrm rot="16200000">
              <a:off x="1560440" y="4066278"/>
              <a:ext cx="308121" cy="990602"/>
            </a:xfrm>
            <a:prstGeom prst="leftBrace">
              <a:avLst>
                <a:gd name="adj1" fmla="val 64896"/>
                <a:gd name="adj2" fmla="val 50000"/>
              </a:avLst>
            </a:prstGeom>
            <a:ln w="38100">
              <a:solidFill>
                <a:srgbClr val="3333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3333CC"/>
                </a:solidFill>
              </a:endParaRPr>
            </a:p>
          </p:txBody>
        </p:sp>
        <p:sp>
          <p:nvSpPr>
            <p:cNvPr id="33" name="TextBox 32"/>
            <p:cNvSpPr txBox="1"/>
            <p:nvPr/>
          </p:nvSpPr>
          <p:spPr>
            <a:xfrm>
              <a:off x="1332467" y="4048780"/>
              <a:ext cx="877333" cy="523220"/>
            </a:xfrm>
            <a:prstGeom prst="rect">
              <a:avLst/>
            </a:prstGeom>
            <a:noFill/>
          </p:spPr>
          <p:txBody>
            <a:bodyPr wrap="square" rtlCol="0">
              <a:spAutoFit/>
            </a:bodyPr>
            <a:lstStyle/>
            <a:p>
              <a:r>
                <a:rPr lang="en-US" sz="1400" b="1" dirty="0" smtClean="0">
                  <a:solidFill>
                    <a:srgbClr val="3333CC"/>
                  </a:solidFill>
                </a:rPr>
                <a:t>Hole </a:t>
              </a:r>
            </a:p>
            <a:p>
              <a:r>
                <a:rPr lang="en-US" sz="1400" b="1" dirty="0" smtClean="0">
                  <a:solidFill>
                    <a:srgbClr val="3333CC"/>
                  </a:solidFill>
                </a:rPr>
                <a:t>injection</a:t>
              </a:r>
              <a:endParaRPr lang="en-US" sz="1400" b="1" dirty="0">
                <a:solidFill>
                  <a:srgbClr val="3333CC"/>
                </a:solidFill>
              </a:endParaRPr>
            </a:p>
          </p:txBody>
        </p:sp>
      </p:grpSp>
      <p:sp>
        <p:nvSpPr>
          <p:cNvPr id="40" name="TextBox 39"/>
          <p:cNvSpPr txBox="1"/>
          <p:nvPr/>
        </p:nvSpPr>
        <p:spPr>
          <a:xfrm>
            <a:off x="3617853" y="2288969"/>
            <a:ext cx="732893" cy="400110"/>
          </a:xfrm>
          <a:prstGeom prst="rect">
            <a:avLst/>
          </a:prstGeom>
          <a:noFill/>
        </p:spPr>
        <p:txBody>
          <a:bodyPr wrap="none" rtlCol="0">
            <a:spAutoFit/>
          </a:bodyPr>
          <a:lstStyle/>
          <a:p>
            <a:r>
              <a:rPr lang="en-US" sz="2000" b="1" dirty="0" err="1" smtClean="0"/>
              <a:t>GaAs</a:t>
            </a:r>
            <a:endParaRPr lang="en-US" sz="2000" b="1" dirty="0"/>
          </a:p>
        </p:txBody>
      </p:sp>
      <p:sp>
        <p:nvSpPr>
          <p:cNvPr id="41" name="TextBox 40"/>
          <p:cNvSpPr txBox="1"/>
          <p:nvPr/>
        </p:nvSpPr>
        <p:spPr>
          <a:xfrm>
            <a:off x="3581400" y="4147810"/>
            <a:ext cx="805029" cy="400110"/>
          </a:xfrm>
          <a:prstGeom prst="rect">
            <a:avLst/>
          </a:prstGeom>
          <a:noFill/>
        </p:spPr>
        <p:txBody>
          <a:bodyPr wrap="none" rtlCol="0">
            <a:spAutoFit/>
          </a:bodyPr>
          <a:lstStyle/>
          <a:p>
            <a:r>
              <a:rPr lang="en-US" sz="2000" b="1" dirty="0" smtClean="0">
                <a:solidFill>
                  <a:srgbClr val="0000CC"/>
                </a:solidFill>
              </a:rPr>
              <a:t>Co</a:t>
            </a:r>
            <a:r>
              <a:rPr lang="en-US" sz="2000" b="1" baseline="-25000" dirty="0" smtClean="0">
                <a:solidFill>
                  <a:srgbClr val="0000CC"/>
                </a:solidFill>
              </a:rPr>
              <a:t>3</a:t>
            </a:r>
            <a:r>
              <a:rPr lang="en-US" sz="2000" b="1" dirty="0" smtClean="0">
                <a:solidFill>
                  <a:srgbClr val="0000CC"/>
                </a:solidFill>
              </a:rPr>
              <a:t>O</a:t>
            </a:r>
            <a:r>
              <a:rPr lang="en-US" sz="2000" b="1" baseline="-25000" dirty="0" smtClean="0">
                <a:solidFill>
                  <a:srgbClr val="0000CC"/>
                </a:solidFill>
              </a:rPr>
              <a:t>4</a:t>
            </a:r>
            <a:endParaRPr lang="en-US" sz="2000" b="1" dirty="0">
              <a:solidFill>
                <a:srgbClr val="0000CC"/>
              </a:solidFill>
            </a:endParaRP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685800"/>
            <a:ext cx="4353889" cy="4876800"/>
          </a:xfrm>
          <a:prstGeom prst="rect">
            <a:avLst/>
          </a:prstGeom>
        </p:spPr>
      </p:pic>
      <p:sp>
        <p:nvSpPr>
          <p:cNvPr id="44" name="TextBox 43"/>
          <p:cNvSpPr txBox="1"/>
          <p:nvPr/>
        </p:nvSpPr>
        <p:spPr>
          <a:xfrm>
            <a:off x="4909971" y="3886200"/>
            <a:ext cx="1213794" cy="369332"/>
          </a:xfrm>
          <a:prstGeom prst="rect">
            <a:avLst/>
          </a:prstGeom>
          <a:noFill/>
        </p:spPr>
        <p:txBody>
          <a:bodyPr wrap="none" rtlCol="0">
            <a:spAutoFit/>
          </a:bodyPr>
          <a:lstStyle/>
          <a:p>
            <a:r>
              <a:rPr lang="en-US" b="1" dirty="0" smtClean="0">
                <a:solidFill>
                  <a:srgbClr val="0000CC"/>
                </a:solidFill>
              </a:rPr>
              <a:t>Co</a:t>
            </a:r>
            <a:r>
              <a:rPr lang="en-US" b="1" baseline="-25000" dirty="0" smtClean="0">
                <a:solidFill>
                  <a:srgbClr val="0000CC"/>
                </a:solidFill>
              </a:rPr>
              <a:t>3</a:t>
            </a:r>
            <a:r>
              <a:rPr lang="en-US" b="1" dirty="0" smtClean="0">
                <a:solidFill>
                  <a:srgbClr val="0000CC"/>
                </a:solidFill>
              </a:rPr>
              <a:t>O</a:t>
            </a:r>
            <a:r>
              <a:rPr lang="en-US" b="1" baseline="-25000" dirty="0" smtClean="0">
                <a:solidFill>
                  <a:srgbClr val="0000CC"/>
                </a:solidFill>
              </a:rPr>
              <a:t>4 </a:t>
            </a:r>
            <a:r>
              <a:rPr lang="en-US" b="1" dirty="0" smtClean="0">
                <a:solidFill>
                  <a:srgbClr val="0000CC"/>
                </a:solidFill>
              </a:rPr>
              <a:t> ALD</a:t>
            </a:r>
            <a:endParaRPr lang="en-US" b="1" dirty="0">
              <a:solidFill>
                <a:srgbClr val="0000CC"/>
              </a:solidFill>
            </a:endParaRPr>
          </a:p>
        </p:txBody>
      </p:sp>
      <p:sp>
        <p:nvSpPr>
          <p:cNvPr id="45" name="TextBox 44"/>
          <p:cNvSpPr txBox="1"/>
          <p:nvPr/>
        </p:nvSpPr>
        <p:spPr>
          <a:xfrm>
            <a:off x="4904249" y="4147810"/>
            <a:ext cx="1344151" cy="369332"/>
          </a:xfrm>
          <a:prstGeom prst="rect">
            <a:avLst/>
          </a:prstGeom>
          <a:noFill/>
        </p:spPr>
        <p:txBody>
          <a:bodyPr wrap="none" rtlCol="0">
            <a:spAutoFit/>
          </a:bodyPr>
          <a:lstStyle/>
          <a:p>
            <a:r>
              <a:rPr lang="en-US" b="1" dirty="0" smtClean="0">
                <a:solidFill>
                  <a:srgbClr val="FF6600"/>
                </a:solidFill>
              </a:rPr>
              <a:t>Co</a:t>
            </a:r>
            <a:r>
              <a:rPr lang="en-US" b="1" baseline="-25000" dirty="0" smtClean="0">
                <a:solidFill>
                  <a:srgbClr val="FF6600"/>
                </a:solidFill>
              </a:rPr>
              <a:t>3</a:t>
            </a:r>
            <a:r>
              <a:rPr lang="en-US" b="1" dirty="0" smtClean="0">
                <a:solidFill>
                  <a:srgbClr val="FF6600"/>
                </a:solidFill>
              </a:rPr>
              <a:t>O</a:t>
            </a:r>
            <a:r>
              <a:rPr lang="en-US" b="1" baseline="-25000" dirty="0" smtClean="0">
                <a:solidFill>
                  <a:srgbClr val="FF6600"/>
                </a:solidFill>
              </a:rPr>
              <a:t>4 </a:t>
            </a:r>
            <a:r>
              <a:rPr lang="en-US" b="1" dirty="0" smtClean="0">
                <a:solidFill>
                  <a:srgbClr val="FF6600"/>
                </a:solidFill>
              </a:rPr>
              <a:t> </a:t>
            </a:r>
            <a:r>
              <a:rPr lang="en-US" b="1" dirty="0" err="1" smtClean="0">
                <a:solidFill>
                  <a:srgbClr val="FF6600"/>
                </a:solidFill>
              </a:rPr>
              <a:t>Sputt</a:t>
            </a:r>
            <a:endParaRPr lang="en-US" b="1" dirty="0">
              <a:solidFill>
                <a:srgbClr val="FF6600"/>
              </a:solidFill>
            </a:endParaRPr>
          </a:p>
        </p:txBody>
      </p:sp>
      <p:sp>
        <p:nvSpPr>
          <p:cNvPr id="46" name="TextBox 45"/>
          <p:cNvSpPr txBox="1"/>
          <p:nvPr/>
        </p:nvSpPr>
        <p:spPr>
          <a:xfrm>
            <a:off x="4903436" y="2288969"/>
            <a:ext cx="1018677" cy="369332"/>
          </a:xfrm>
          <a:prstGeom prst="rect">
            <a:avLst/>
          </a:prstGeom>
          <a:noFill/>
        </p:spPr>
        <p:txBody>
          <a:bodyPr wrap="none" rtlCol="0">
            <a:spAutoFit/>
          </a:bodyPr>
          <a:lstStyle/>
          <a:p>
            <a:r>
              <a:rPr lang="en-US" b="1" dirty="0" smtClean="0">
                <a:solidFill>
                  <a:srgbClr val="008000"/>
                </a:solidFill>
              </a:rPr>
              <a:t>IrO</a:t>
            </a:r>
            <a:r>
              <a:rPr lang="en-US" b="1" baseline="-25000" dirty="0" smtClean="0">
                <a:solidFill>
                  <a:srgbClr val="008000"/>
                </a:solidFill>
              </a:rPr>
              <a:t>2</a:t>
            </a:r>
            <a:r>
              <a:rPr lang="en-US" b="1" dirty="0" smtClean="0">
                <a:solidFill>
                  <a:srgbClr val="008000"/>
                </a:solidFill>
              </a:rPr>
              <a:t> PVD</a:t>
            </a:r>
            <a:endParaRPr lang="en-US" b="1" dirty="0">
              <a:solidFill>
                <a:srgbClr val="008000"/>
              </a:solidFill>
            </a:endParaRPr>
          </a:p>
        </p:txBody>
      </p:sp>
      <p:sp>
        <p:nvSpPr>
          <p:cNvPr id="47" name="TextBox 46"/>
          <p:cNvSpPr txBox="1"/>
          <p:nvPr/>
        </p:nvSpPr>
        <p:spPr>
          <a:xfrm>
            <a:off x="3103908" y="1444823"/>
            <a:ext cx="1087092" cy="307777"/>
          </a:xfrm>
          <a:prstGeom prst="rect">
            <a:avLst/>
          </a:prstGeom>
          <a:noFill/>
        </p:spPr>
        <p:txBody>
          <a:bodyPr wrap="none" rtlCol="0">
            <a:spAutoFit/>
          </a:bodyPr>
          <a:lstStyle/>
          <a:p>
            <a:r>
              <a:rPr lang="en-US" sz="1400" dirty="0" smtClean="0"/>
              <a:t>~0.5 </a:t>
            </a:r>
            <a:r>
              <a:rPr lang="en-US" sz="1400" dirty="0" err="1" smtClean="0"/>
              <a:t>mJ</a:t>
            </a:r>
            <a:r>
              <a:rPr lang="en-US" sz="1400" dirty="0" smtClean="0"/>
              <a:t>/cm</a:t>
            </a:r>
            <a:r>
              <a:rPr lang="en-US" sz="1400" baseline="30000" dirty="0" smtClean="0"/>
              <a:t>2</a:t>
            </a:r>
            <a:endParaRPr lang="en-US" sz="1400" dirty="0"/>
          </a:p>
        </p:txBody>
      </p:sp>
    </p:spTree>
    <p:extLst>
      <p:ext uri="{BB962C8B-B14F-4D97-AF65-F5344CB8AC3E}">
        <p14:creationId xmlns:p14="http://schemas.microsoft.com/office/powerpoint/2010/main" val="291190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232" y="675124"/>
            <a:ext cx="4178406" cy="2857485"/>
          </a:xfrm>
          <a:prstGeom prst="rect">
            <a:avLst/>
          </a:prstGeom>
        </p:spPr>
      </p:pic>
      <p:sp>
        <p:nvSpPr>
          <p:cNvPr id="189" name="TextBox 188"/>
          <p:cNvSpPr txBox="1"/>
          <p:nvPr/>
        </p:nvSpPr>
        <p:spPr>
          <a:xfrm>
            <a:off x="439394" y="3429000"/>
            <a:ext cx="9307986" cy="830997"/>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solidFill>
                  <a:schemeClr val="accent1">
                    <a:lumMod val="75000"/>
                  </a:schemeClr>
                </a:solidFill>
              </a:rPr>
              <a:t>0.8 THz (&amp; w/ 0.4 THz) signal generated from catalyst over-layer, independent of catalyst type</a:t>
            </a:r>
          </a:p>
          <a:p>
            <a:pPr marL="285750" indent="-285750">
              <a:buFont typeface="Arial" panose="020B0604020202020204" pitchFamily="34" charset="0"/>
              <a:buChar char="•"/>
            </a:pPr>
            <a:endParaRPr lang="en-US" sz="1600" b="1" dirty="0" smtClean="0">
              <a:solidFill>
                <a:schemeClr val="accent1">
                  <a:lumMod val="75000"/>
                </a:schemeClr>
              </a:solidFill>
            </a:endParaRPr>
          </a:p>
          <a:p>
            <a:pPr marL="285750" indent="-285750">
              <a:buFont typeface="Arial" panose="020B0604020202020204" pitchFamily="34" charset="0"/>
              <a:buChar char="•"/>
            </a:pPr>
            <a:r>
              <a:rPr lang="en-US" sz="1600" b="1" dirty="0" smtClean="0">
                <a:solidFill>
                  <a:schemeClr val="accent1">
                    <a:lumMod val="75000"/>
                  </a:schemeClr>
                </a:solidFill>
              </a:rPr>
              <a:t>Strength and decay of THz signal depends on catalyst type and deposition technique</a:t>
            </a:r>
          </a:p>
        </p:txBody>
      </p:sp>
      <p:sp>
        <p:nvSpPr>
          <p:cNvPr id="19" name="Title 1"/>
          <p:cNvSpPr txBox="1">
            <a:spLocks/>
          </p:cNvSpPr>
          <p:nvPr/>
        </p:nvSpPr>
        <p:spPr>
          <a:xfrm>
            <a:off x="0" y="144439"/>
            <a:ext cx="9144000" cy="6858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lumMod val="50000"/>
                  </a:schemeClr>
                </a:solidFill>
                <a:latin typeface="Adobe Garamond Pro Bold" pitchFamily="18" charset="0"/>
              </a:rPr>
              <a:t>Hole Carriers as an antenna to THz?</a:t>
            </a:r>
            <a:endParaRPr lang="en-US" sz="4000" b="1" dirty="0">
              <a:solidFill>
                <a:schemeClr val="bg1">
                  <a:lumMod val="50000"/>
                </a:schemeClr>
              </a:solidFill>
              <a:latin typeface="Adobe Garamond Pro Bold" pitchFamily="18" charset="0"/>
            </a:endParaRPr>
          </a:p>
        </p:txBody>
      </p:sp>
      <p:sp>
        <p:nvSpPr>
          <p:cNvPr id="23" name="Rectangle 22"/>
          <p:cNvSpPr/>
          <p:nvPr/>
        </p:nvSpPr>
        <p:spPr>
          <a:xfrm>
            <a:off x="5093387" y="2224275"/>
            <a:ext cx="983922"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3830" y="701017"/>
            <a:ext cx="4024370" cy="2805701"/>
          </a:xfrm>
          <a:prstGeom prst="rect">
            <a:avLst/>
          </a:prstGeom>
        </p:spPr>
      </p:pic>
      <p:sp>
        <p:nvSpPr>
          <p:cNvPr id="22" name="Freeform 21"/>
          <p:cNvSpPr/>
          <p:nvPr/>
        </p:nvSpPr>
        <p:spPr>
          <a:xfrm>
            <a:off x="5219328" y="1143000"/>
            <a:ext cx="2544446" cy="526211"/>
          </a:xfrm>
          <a:custGeom>
            <a:avLst/>
            <a:gdLst>
              <a:gd name="connsiteX0" fmla="*/ 0 w 2527540"/>
              <a:gd name="connsiteY0" fmla="*/ 0 h 526211"/>
              <a:gd name="connsiteX1" fmla="*/ 163902 w 2527540"/>
              <a:gd name="connsiteY1" fmla="*/ 138023 h 526211"/>
              <a:gd name="connsiteX2" fmla="*/ 370936 w 2527540"/>
              <a:gd name="connsiteY2" fmla="*/ 267419 h 526211"/>
              <a:gd name="connsiteX3" fmla="*/ 526211 w 2527540"/>
              <a:gd name="connsiteY3" fmla="*/ 345056 h 526211"/>
              <a:gd name="connsiteX4" fmla="*/ 793630 w 2527540"/>
              <a:gd name="connsiteY4" fmla="*/ 439947 h 526211"/>
              <a:gd name="connsiteX5" fmla="*/ 1337094 w 2527540"/>
              <a:gd name="connsiteY5" fmla="*/ 508958 h 526211"/>
              <a:gd name="connsiteX6" fmla="*/ 2527540 w 2527540"/>
              <a:gd name="connsiteY6" fmla="*/ 526211 h 52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7540" h="526211">
                <a:moveTo>
                  <a:pt x="0" y="0"/>
                </a:moveTo>
                <a:cubicBezTo>
                  <a:pt x="51039" y="46726"/>
                  <a:pt x="102079" y="93453"/>
                  <a:pt x="163902" y="138023"/>
                </a:cubicBezTo>
                <a:cubicBezTo>
                  <a:pt x="225725" y="182593"/>
                  <a:pt x="310551" y="232914"/>
                  <a:pt x="370936" y="267419"/>
                </a:cubicBezTo>
                <a:cubicBezTo>
                  <a:pt x="431321" y="301925"/>
                  <a:pt x="455762" y="316301"/>
                  <a:pt x="526211" y="345056"/>
                </a:cubicBezTo>
                <a:cubicBezTo>
                  <a:pt x="596660" y="373811"/>
                  <a:pt x="658483" y="412630"/>
                  <a:pt x="793630" y="439947"/>
                </a:cubicBezTo>
                <a:cubicBezTo>
                  <a:pt x="928777" y="467264"/>
                  <a:pt x="1048109" y="494581"/>
                  <a:pt x="1337094" y="508958"/>
                </a:cubicBezTo>
                <a:cubicBezTo>
                  <a:pt x="1626079" y="523335"/>
                  <a:pt x="2076809" y="524773"/>
                  <a:pt x="2527540" y="526211"/>
                </a:cubicBezTo>
              </a:path>
            </a:pathLst>
          </a:custGeom>
          <a:noFill/>
          <a:ln>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711247" y="1155434"/>
            <a:ext cx="1104790" cy="400110"/>
          </a:xfrm>
          <a:prstGeom prst="rect">
            <a:avLst/>
          </a:prstGeom>
          <a:noFill/>
        </p:spPr>
        <p:txBody>
          <a:bodyPr wrap="none" rtlCol="0">
            <a:spAutoFit/>
          </a:bodyPr>
          <a:lstStyle/>
          <a:p>
            <a:r>
              <a:rPr lang="el-GR" sz="2000" dirty="0" smtClean="0"/>
              <a:t>τ</a:t>
            </a:r>
            <a:r>
              <a:rPr lang="en-US" baseline="-25000" dirty="0" smtClean="0"/>
              <a:t>mobile</a:t>
            </a:r>
            <a:r>
              <a:rPr lang="en-US" dirty="0" smtClean="0"/>
              <a:t> </a:t>
            </a:r>
            <a:r>
              <a:rPr lang="en-US" baseline="-25000" dirty="0" smtClean="0"/>
              <a:t>holes</a:t>
            </a:r>
            <a:endParaRPr lang="en-US" dirty="0"/>
          </a:p>
        </p:txBody>
      </p:sp>
      <p:sp>
        <p:nvSpPr>
          <p:cNvPr id="27" name="TextBox 26"/>
          <p:cNvSpPr txBox="1"/>
          <p:nvPr/>
        </p:nvSpPr>
        <p:spPr>
          <a:xfrm>
            <a:off x="6711120" y="2557046"/>
            <a:ext cx="1366080" cy="338554"/>
          </a:xfrm>
          <a:prstGeom prst="rect">
            <a:avLst/>
          </a:prstGeom>
          <a:noFill/>
        </p:spPr>
        <p:txBody>
          <a:bodyPr wrap="none" rtlCol="0">
            <a:spAutoFit/>
          </a:bodyPr>
          <a:lstStyle/>
          <a:p>
            <a:r>
              <a:rPr lang="en-US" sz="1600" dirty="0" smtClean="0"/>
              <a:t>0.87, 0.44 THz</a:t>
            </a:r>
            <a:endParaRPr lang="en-US" sz="1600" dirty="0"/>
          </a:p>
        </p:txBody>
      </p:sp>
      <p:sp>
        <p:nvSpPr>
          <p:cNvPr id="35" name="TextBox 34"/>
          <p:cNvSpPr txBox="1"/>
          <p:nvPr/>
        </p:nvSpPr>
        <p:spPr>
          <a:xfrm>
            <a:off x="3362785" y="2514600"/>
            <a:ext cx="904415" cy="338554"/>
          </a:xfrm>
          <a:prstGeom prst="rect">
            <a:avLst/>
          </a:prstGeom>
          <a:noFill/>
        </p:spPr>
        <p:txBody>
          <a:bodyPr wrap="none" rtlCol="0">
            <a:spAutoFit/>
          </a:bodyPr>
          <a:lstStyle/>
          <a:p>
            <a:r>
              <a:rPr lang="en-US" sz="1600" dirty="0" smtClean="0"/>
              <a:t>0.87 THz</a:t>
            </a:r>
            <a:endParaRPr lang="en-US" sz="1600" dirty="0"/>
          </a:p>
        </p:txBody>
      </p:sp>
      <p:grpSp>
        <p:nvGrpSpPr>
          <p:cNvPr id="33" name="Group 32"/>
          <p:cNvGrpSpPr/>
          <p:nvPr/>
        </p:nvGrpSpPr>
        <p:grpSpPr>
          <a:xfrm>
            <a:off x="1424454" y="4933441"/>
            <a:ext cx="6747761" cy="1655159"/>
            <a:chOff x="1888332" y="3572782"/>
            <a:chExt cx="6747761" cy="1655159"/>
          </a:xfrm>
        </p:grpSpPr>
        <p:grpSp>
          <p:nvGrpSpPr>
            <p:cNvPr id="188" name="Group 187"/>
            <p:cNvGrpSpPr/>
            <p:nvPr/>
          </p:nvGrpSpPr>
          <p:grpSpPr>
            <a:xfrm>
              <a:off x="1888332" y="3572782"/>
              <a:ext cx="5730241" cy="1655159"/>
              <a:chOff x="1424454" y="3826264"/>
              <a:chExt cx="5730241" cy="1655159"/>
            </a:xfrm>
          </p:grpSpPr>
          <p:sp>
            <p:nvSpPr>
              <p:cNvPr id="4" name="Rectangle 3"/>
              <p:cNvSpPr/>
              <p:nvPr/>
            </p:nvSpPr>
            <p:spPr>
              <a:xfrm>
                <a:off x="1752600" y="4195596"/>
                <a:ext cx="2133600" cy="685800"/>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1400" b="1" dirty="0" smtClean="0">
                    <a:solidFill>
                      <a:schemeClr val="tx1"/>
                    </a:solidFill>
                  </a:rPr>
                  <a:t>p-</a:t>
                </a:r>
                <a:r>
                  <a:rPr lang="en-US" sz="1400" b="1" dirty="0" err="1" smtClean="0">
                    <a:solidFill>
                      <a:schemeClr val="tx1"/>
                    </a:solidFill>
                  </a:rPr>
                  <a:t>GaAs</a:t>
                </a:r>
                <a:endParaRPr lang="en-US" sz="1400" b="1" dirty="0">
                  <a:solidFill>
                    <a:schemeClr val="tx1"/>
                  </a:solidFill>
                </a:endParaRPr>
              </a:p>
            </p:txBody>
          </p:sp>
          <p:sp>
            <p:nvSpPr>
              <p:cNvPr id="5" name="Rectangle 4"/>
              <p:cNvSpPr/>
              <p:nvPr/>
            </p:nvSpPr>
            <p:spPr>
              <a:xfrm>
                <a:off x="1447800" y="4191000"/>
                <a:ext cx="304800"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683958" y="4074423"/>
                <a:ext cx="251992" cy="900246"/>
              </a:xfrm>
              <a:prstGeom prst="rect">
                <a:avLst/>
              </a:prstGeom>
              <a:noFill/>
            </p:spPr>
            <p:txBody>
              <a:bodyPr wrap="none" rtlCol="0">
                <a:spAutoFit/>
              </a:bodyPr>
              <a:lstStyle/>
              <a:p>
                <a:r>
                  <a:rPr lang="en-US" sz="1050" b="1" dirty="0" smtClean="0"/>
                  <a:t>+</a:t>
                </a:r>
              </a:p>
              <a:p>
                <a:r>
                  <a:rPr lang="en-US" sz="1050" b="1" dirty="0" smtClean="0"/>
                  <a:t>+</a:t>
                </a:r>
              </a:p>
              <a:p>
                <a:r>
                  <a:rPr lang="en-US" sz="1050" b="1" dirty="0" smtClean="0"/>
                  <a:t>+</a:t>
                </a:r>
              </a:p>
              <a:p>
                <a:r>
                  <a:rPr lang="en-US" sz="1050" b="1" dirty="0" smtClean="0"/>
                  <a:t>+</a:t>
                </a:r>
              </a:p>
              <a:p>
                <a:r>
                  <a:rPr lang="en-US" sz="1050" b="1" dirty="0"/>
                  <a:t>+</a:t>
                </a:r>
              </a:p>
            </p:txBody>
          </p:sp>
          <p:sp>
            <p:nvSpPr>
              <p:cNvPr id="8" name="TextBox 7"/>
              <p:cNvSpPr txBox="1"/>
              <p:nvPr/>
            </p:nvSpPr>
            <p:spPr>
              <a:xfrm>
                <a:off x="1424454" y="4118401"/>
                <a:ext cx="231154" cy="830997"/>
              </a:xfrm>
              <a:prstGeom prst="rect">
                <a:avLst/>
              </a:prstGeom>
              <a:noFill/>
            </p:spPr>
            <p:txBody>
              <a:bodyPr wrap="none" rtlCol="0">
                <a:spAutoFit/>
              </a:bodyPr>
              <a:lstStyle/>
              <a:p>
                <a:r>
                  <a:rPr lang="en-US" sz="1200" b="1" dirty="0" smtClean="0">
                    <a:effectLst>
                      <a:outerShdw blurRad="38100" dist="38100" dir="2700000" algn="tl">
                        <a:srgbClr val="000000">
                          <a:alpha val="43137"/>
                        </a:srgbClr>
                      </a:outerShdw>
                    </a:effectLst>
                  </a:rPr>
                  <a:t>-</a:t>
                </a:r>
              </a:p>
              <a:p>
                <a:r>
                  <a:rPr lang="en-US" sz="1200" b="1" dirty="0" smtClean="0">
                    <a:effectLst>
                      <a:outerShdw blurRad="38100" dist="38100" dir="2700000" algn="tl">
                        <a:srgbClr val="000000">
                          <a:alpha val="43137"/>
                        </a:srgbClr>
                      </a:outerShdw>
                    </a:effectLst>
                  </a:rPr>
                  <a:t>-</a:t>
                </a:r>
              </a:p>
              <a:p>
                <a:r>
                  <a:rPr lang="en-US" sz="1200" b="1" dirty="0" smtClean="0">
                    <a:effectLst>
                      <a:outerShdw blurRad="38100" dist="38100" dir="2700000" algn="tl">
                        <a:srgbClr val="000000">
                          <a:alpha val="43137"/>
                        </a:srgbClr>
                      </a:outerShdw>
                    </a:effectLst>
                  </a:rPr>
                  <a:t>-</a:t>
                </a:r>
              </a:p>
              <a:p>
                <a:r>
                  <a:rPr lang="en-US" sz="1200" b="1" dirty="0" smtClean="0">
                    <a:effectLst>
                      <a:outerShdw blurRad="38100" dist="38100" dir="2700000" algn="tl">
                        <a:srgbClr val="000000">
                          <a:alpha val="43137"/>
                        </a:srgbClr>
                      </a:outerShdw>
                    </a:effectLst>
                  </a:rPr>
                  <a:t>-</a:t>
                </a:r>
              </a:p>
            </p:txBody>
          </p:sp>
          <p:sp>
            <p:nvSpPr>
              <p:cNvPr id="9" name="Rectangle 8"/>
              <p:cNvSpPr/>
              <p:nvPr/>
            </p:nvSpPr>
            <p:spPr>
              <a:xfrm>
                <a:off x="5072023" y="4191000"/>
                <a:ext cx="304800" cy="6858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98722" y="3826264"/>
                <a:ext cx="1500732" cy="338554"/>
              </a:xfrm>
              <a:prstGeom prst="rect">
                <a:avLst/>
              </a:prstGeom>
              <a:noFill/>
            </p:spPr>
            <p:txBody>
              <a:bodyPr wrap="none" rtlCol="0">
                <a:spAutoFit/>
              </a:bodyPr>
              <a:lstStyle/>
              <a:p>
                <a:r>
                  <a:rPr lang="en-US" sz="1600" b="1" dirty="0" smtClean="0"/>
                  <a:t>THz Generation</a:t>
                </a:r>
                <a:endParaRPr lang="en-US" sz="1600" b="1" dirty="0"/>
              </a:p>
            </p:txBody>
          </p:sp>
          <p:sp>
            <p:nvSpPr>
              <p:cNvPr id="11" name="TextBox 10"/>
              <p:cNvSpPr txBox="1"/>
              <p:nvPr/>
            </p:nvSpPr>
            <p:spPr>
              <a:xfrm>
                <a:off x="4724400" y="3826264"/>
                <a:ext cx="1270284" cy="338554"/>
              </a:xfrm>
              <a:prstGeom prst="rect">
                <a:avLst/>
              </a:prstGeom>
              <a:noFill/>
            </p:spPr>
            <p:txBody>
              <a:bodyPr wrap="none" rtlCol="0">
                <a:spAutoFit/>
              </a:bodyPr>
              <a:lstStyle/>
              <a:p>
                <a:r>
                  <a:rPr lang="en-US" sz="1600" b="1" dirty="0" smtClean="0"/>
                  <a:t>THz Antenna</a:t>
                </a:r>
                <a:endParaRPr lang="en-US" sz="1600" b="1" dirty="0"/>
              </a:p>
            </p:txBody>
          </p:sp>
          <p:sp>
            <p:nvSpPr>
              <p:cNvPr id="13" name="Rectangle 12"/>
              <p:cNvSpPr/>
              <p:nvPr/>
            </p:nvSpPr>
            <p:spPr>
              <a:xfrm>
                <a:off x="5426573" y="4195596"/>
                <a:ext cx="821827" cy="7884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extBox 185"/>
              <p:cNvSpPr txBox="1"/>
              <p:nvPr/>
            </p:nvSpPr>
            <p:spPr>
              <a:xfrm>
                <a:off x="4572000" y="4958203"/>
                <a:ext cx="2582695" cy="523220"/>
              </a:xfrm>
              <a:prstGeom prst="rect">
                <a:avLst/>
              </a:prstGeom>
              <a:noFill/>
            </p:spPr>
            <p:txBody>
              <a:bodyPr wrap="none" rtlCol="0">
                <a:spAutoFit/>
              </a:bodyPr>
              <a:lstStyle/>
              <a:p>
                <a:r>
                  <a:rPr lang="en-US" sz="1400" b="1" dirty="0" smtClean="0"/>
                  <a:t>Free Carriers Injected in Catalyst</a:t>
                </a:r>
              </a:p>
              <a:p>
                <a:r>
                  <a:rPr lang="en-US" sz="1400" b="1" dirty="0" smtClean="0"/>
                  <a:t>Responding to THz field</a:t>
                </a:r>
                <a:endParaRPr lang="en-US" sz="1400" b="1" dirty="0"/>
              </a:p>
            </p:txBody>
          </p:sp>
          <p:sp>
            <p:nvSpPr>
              <p:cNvPr id="187" name="TextBox 186"/>
              <p:cNvSpPr txBox="1"/>
              <p:nvPr/>
            </p:nvSpPr>
            <p:spPr>
              <a:xfrm>
                <a:off x="1474204" y="4947033"/>
                <a:ext cx="2495748" cy="523220"/>
              </a:xfrm>
              <a:prstGeom prst="rect">
                <a:avLst/>
              </a:prstGeom>
              <a:noFill/>
            </p:spPr>
            <p:txBody>
              <a:bodyPr wrap="none" rtlCol="0">
                <a:spAutoFit/>
              </a:bodyPr>
              <a:lstStyle/>
              <a:p>
                <a:r>
                  <a:rPr lang="en-US" sz="1400" b="1" dirty="0" smtClean="0"/>
                  <a:t>Plasma frequency of p-dopants</a:t>
                </a:r>
              </a:p>
              <a:p>
                <a:r>
                  <a:rPr lang="en-US" sz="1400" b="1" dirty="0"/>
                  <a:t>r</a:t>
                </a:r>
                <a:r>
                  <a:rPr lang="en-US" sz="1400" b="1" dirty="0" smtClean="0"/>
                  <a:t>esponding to </a:t>
                </a:r>
                <a:r>
                  <a:rPr lang="en-US" sz="1400" b="1" dirty="0" smtClean="0">
                    <a:sym typeface="Symbol" panose="05050102010706020507" pitchFamily="18" charset="2"/>
                  </a:rPr>
                  <a:t></a:t>
                </a:r>
                <a:r>
                  <a:rPr lang="en-US" sz="1400" b="1" dirty="0" smtClean="0"/>
                  <a:t>E field</a:t>
                </a:r>
                <a:endParaRPr lang="en-US" sz="1400" b="1" dirty="0"/>
              </a:p>
            </p:txBody>
          </p:sp>
        </p:grpSp>
        <p:pic>
          <p:nvPicPr>
            <p:cNvPr id="20" name="Picture 19"/>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H="1">
              <a:off x="2333914" y="4008437"/>
              <a:ext cx="1193101" cy="459376"/>
            </a:xfrm>
            <a:prstGeom prst="rect">
              <a:avLst/>
            </a:prstGeom>
            <a:noFill/>
            <a:ln>
              <a:noFill/>
            </a:ln>
            <a:effectLst>
              <a:glow rad="1016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0"/>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H="1">
              <a:off x="5335121" y="4100926"/>
              <a:ext cx="760879" cy="343465"/>
            </a:xfrm>
            <a:prstGeom prst="rect">
              <a:avLst/>
            </a:prstGeom>
            <a:noFill/>
            <a:ln>
              <a:noFill/>
            </a:ln>
            <a:effectLst>
              <a:glow rad="101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6387079" y="4051027"/>
              <a:ext cx="2249014" cy="369332"/>
            </a:xfrm>
            <a:prstGeom prst="rect">
              <a:avLst/>
            </a:prstGeom>
            <a:noFill/>
          </p:spPr>
          <p:txBody>
            <a:bodyPr wrap="none" rtlCol="0">
              <a:spAutoFit/>
            </a:bodyPr>
            <a:lstStyle/>
            <a:p>
              <a:r>
                <a:rPr lang="en-US" b="1" dirty="0" smtClean="0"/>
                <a:t>Effects of Electrolyte?</a:t>
              </a:r>
              <a:endParaRPr lang="en-US" b="1" dirty="0"/>
            </a:p>
          </p:txBody>
        </p:sp>
      </p:grpSp>
      <p:sp>
        <p:nvSpPr>
          <p:cNvPr id="34" name="TextBox 33"/>
          <p:cNvSpPr txBox="1"/>
          <p:nvPr/>
        </p:nvSpPr>
        <p:spPr>
          <a:xfrm>
            <a:off x="456071" y="4350603"/>
            <a:ext cx="8007128" cy="830997"/>
          </a:xfrm>
          <a:prstGeom prst="rect">
            <a:avLst/>
          </a:prstGeom>
          <a:noFill/>
        </p:spPr>
        <p:txBody>
          <a:bodyPr wrap="none" rtlCol="0">
            <a:spAutoFit/>
          </a:bodyPr>
          <a:lstStyle/>
          <a:p>
            <a:pPr marL="285750" indent="-285750">
              <a:buFont typeface="Arial" panose="020B0604020202020204" pitchFamily="34" charset="0"/>
              <a:buChar char="•"/>
            </a:pPr>
            <a:endParaRPr lang="en-US" sz="1600" b="1" dirty="0">
              <a:solidFill>
                <a:schemeClr val="accent1">
                  <a:lumMod val="75000"/>
                </a:schemeClr>
              </a:solidFill>
            </a:endParaRPr>
          </a:p>
          <a:p>
            <a:pPr marL="285750" indent="-285750">
              <a:buFont typeface="Arial" panose="020B0604020202020204" pitchFamily="34" charset="0"/>
              <a:buChar char="•"/>
            </a:pPr>
            <a:r>
              <a:rPr lang="en-US" sz="1600" b="1" dirty="0">
                <a:solidFill>
                  <a:schemeClr val="accent1">
                    <a:lumMod val="75000"/>
                  </a:schemeClr>
                </a:solidFill>
              </a:rPr>
              <a:t>Potentially, </a:t>
            </a:r>
            <a:r>
              <a:rPr lang="en-US" sz="1600" b="1" dirty="0" smtClean="0">
                <a:solidFill>
                  <a:schemeClr val="accent1">
                    <a:lumMod val="75000"/>
                  </a:schemeClr>
                </a:solidFill>
              </a:rPr>
              <a:t>mobile </a:t>
            </a:r>
            <a:r>
              <a:rPr lang="en-US" sz="1600" b="1" dirty="0">
                <a:solidFill>
                  <a:schemeClr val="accent1">
                    <a:lumMod val="75000"/>
                  </a:schemeClr>
                </a:solidFill>
              </a:rPr>
              <a:t>holes responding to THz in </a:t>
            </a:r>
            <a:r>
              <a:rPr lang="en-US" sz="1600" b="1" dirty="0" err="1">
                <a:solidFill>
                  <a:schemeClr val="accent1">
                    <a:lumMod val="75000"/>
                  </a:schemeClr>
                </a:solidFill>
              </a:rPr>
              <a:t>GaAs</a:t>
            </a:r>
            <a:r>
              <a:rPr lang="en-US" sz="1600" b="1" dirty="0">
                <a:solidFill>
                  <a:schemeClr val="accent1">
                    <a:lumMod val="75000"/>
                  </a:schemeClr>
                </a:solidFill>
              </a:rPr>
              <a:t> that decay to surface trapped states</a:t>
            </a:r>
          </a:p>
          <a:p>
            <a:endParaRPr lang="en-US" sz="1600" b="1" dirty="0"/>
          </a:p>
        </p:txBody>
      </p:sp>
      <p:sp>
        <p:nvSpPr>
          <p:cNvPr id="41" name="TextBox 40"/>
          <p:cNvSpPr txBox="1"/>
          <p:nvPr/>
        </p:nvSpPr>
        <p:spPr>
          <a:xfrm>
            <a:off x="7202562" y="1143000"/>
            <a:ext cx="950838" cy="307777"/>
          </a:xfrm>
          <a:prstGeom prst="rect">
            <a:avLst/>
          </a:prstGeom>
          <a:noFill/>
        </p:spPr>
        <p:txBody>
          <a:bodyPr wrap="none" rtlCol="0">
            <a:spAutoFit/>
          </a:bodyPr>
          <a:lstStyle/>
          <a:p>
            <a:r>
              <a:rPr lang="en-US" sz="1400" dirty="0" smtClean="0"/>
              <a:t>~5 </a:t>
            </a:r>
            <a:r>
              <a:rPr lang="en-US" sz="1400" dirty="0" err="1" smtClean="0"/>
              <a:t>mJ</a:t>
            </a:r>
            <a:r>
              <a:rPr lang="en-US" sz="1400" dirty="0" smtClean="0"/>
              <a:t>/cm</a:t>
            </a:r>
            <a:r>
              <a:rPr lang="en-US" sz="1400" baseline="30000" dirty="0" smtClean="0"/>
              <a:t>2</a:t>
            </a:r>
            <a:endParaRPr lang="en-US" sz="1400" dirty="0"/>
          </a:p>
        </p:txBody>
      </p:sp>
    </p:spTree>
    <p:extLst>
      <p:ext uri="{BB962C8B-B14F-4D97-AF65-F5344CB8AC3E}">
        <p14:creationId xmlns:p14="http://schemas.microsoft.com/office/powerpoint/2010/main" val="42376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585" y="228600"/>
            <a:ext cx="9144000" cy="6858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lumMod val="50000"/>
                  </a:schemeClr>
                </a:solidFill>
                <a:latin typeface="Adobe Garamond Pro Bold" pitchFamily="18" charset="0"/>
              </a:rPr>
              <a:t>Conclusions</a:t>
            </a:r>
            <a:endParaRPr lang="en-US" sz="4000" b="1" dirty="0">
              <a:solidFill>
                <a:schemeClr val="bg1">
                  <a:lumMod val="50000"/>
                </a:schemeClr>
              </a:solidFill>
              <a:latin typeface="Adobe Garamond Pro Bold" pitchFamily="18" charset="0"/>
            </a:endParaRPr>
          </a:p>
        </p:txBody>
      </p:sp>
      <p:sp>
        <p:nvSpPr>
          <p:cNvPr id="4" name="TextBox 3"/>
          <p:cNvSpPr txBox="1"/>
          <p:nvPr/>
        </p:nvSpPr>
        <p:spPr>
          <a:xfrm>
            <a:off x="542772" y="1447800"/>
            <a:ext cx="7810500" cy="3785652"/>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solidFill>
                  <a:schemeClr val="accent1">
                    <a:lumMod val="75000"/>
                  </a:schemeClr>
                </a:solidFill>
              </a:rPr>
              <a:t>Activation barrier (</a:t>
            </a:r>
            <a:r>
              <a:rPr lang="el-GR" sz="2400" b="1" dirty="0" smtClean="0">
                <a:solidFill>
                  <a:schemeClr val="accent1">
                    <a:lumMod val="75000"/>
                  </a:schemeClr>
                </a:solidFill>
              </a:rPr>
              <a:t>α</a:t>
            </a:r>
            <a:r>
              <a:rPr lang="en-US" sz="2400" b="1" dirty="0" smtClean="0">
                <a:solidFill>
                  <a:schemeClr val="accent1">
                    <a:lumMod val="75000"/>
                  </a:schemeClr>
                </a:solidFill>
              </a:rPr>
              <a:t>, k</a:t>
            </a:r>
            <a:r>
              <a:rPr lang="en-US" sz="2400" b="1" baseline="-25000" dirty="0">
                <a:solidFill>
                  <a:schemeClr val="accent1">
                    <a:lumMod val="75000"/>
                  </a:schemeClr>
                </a:solidFill>
              </a:rPr>
              <a:t>0</a:t>
            </a:r>
            <a:r>
              <a:rPr lang="en-US" sz="2400" b="1" dirty="0" smtClean="0">
                <a:solidFill>
                  <a:schemeClr val="accent1">
                    <a:lumMod val="75000"/>
                  </a:schemeClr>
                </a:solidFill>
              </a:rPr>
              <a:t>) for first hole transfer of water oxidation reaction in n-SrTiO</a:t>
            </a:r>
            <a:r>
              <a:rPr lang="en-US" sz="2400" b="1" baseline="-25000" dirty="0" smtClean="0">
                <a:solidFill>
                  <a:schemeClr val="accent1">
                    <a:lumMod val="75000"/>
                  </a:schemeClr>
                </a:solidFill>
              </a:rPr>
              <a:t>3</a:t>
            </a:r>
            <a:endParaRPr lang="en-US" sz="2400" b="1" dirty="0" smtClean="0">
              <a:solidFill>
                <a:schemeClr val="accent1">
                  <a:lumMod val="75000"/>
                </a:schemeClr>
              </a:solidFill>
            </a:endParaRPr>
          </a:p>
          <a:p>
            <a:pPr marL="285750" indent="-285750">
              <a:buFont typeface="Arial" panose="020B0604020202020204" pitchFamily="34" charset="0"/>
              <a:buChar char="•"/>
            </a:pPr>
            <a:endParaRPr lang="en-US" sz="2400" b="1" dirty="0" smtClean="0">
              <a:solidFill>
                <a:schemeClr val="accent1">
                  <a:lumMod val="75000"/>
                </a:schemeClr>
              </a:solidFill>
            </a:endParaRPr>
          </a:p>
          <a:p>
            <a:pPr marL="285750" indent="-285750">
              <a:buFont typeface="Arial" panose="020B0604020202020204" pitchFamily="34" charset="0"/>
              <a:buChar char="•"/>
            </a:pPr>
            <a:r>
              <a:rPr lang="en-US" sz="2400" b="1" dirty="0" smtClean="0">
                <a:solidFill>
                  <a:schemeClr val="accent1">
                    <a:lumMod val="75000"/>
                  </a:schemeClr>
                </a:solidFill>
              </a:rPr>
              <a:t>Next </a:t>
            </a:r>
            <a:r>
              <a:rPr lang="en-US" sz="2400" b="1" dirty="0">
                <a:solidFill>
                  <a:schemeClr val="accent1">
                    <a:lumMod val="75000"/>
                  </a:schemeClr>
                </a:solidFill>
              </a:rPr>
              <a:t>steps </a:t>
            </a:r>
            <a:r>
              <a:rPr lang="en-US" sz="2400" b="1" dirty="0" smtClean="0">
                <a:solidFill>
                  <a:schemeClr val="accent1">
                    <a:lumMod val="75000"/>
                  </a:schemeClr>
                </a:solidFill>
              </a:rPr>
              <a:t>n-SrTiO</a:t>
            </a:r>
            <a:r>
              <a:rPr lang="en-US" sz="2400" b="1" baseline="-25000" dirty="0" smtClean="0">
                <a:solidFill>
                  <a:schemeClr val="accent1">
                    <a:lumMod val="75000"/>
                  </a:schemeClr>
                </a:solidFill>
              </a:rPr>
              <a:t>3</a:t>
            </a:r>
            <a:r>
              <a:rPr lang="en-US" sz="2400" b="1" dirty="0" smtClean="0">
                <a:solidFill>
                  <a:schemeClr val="accent1">
                    <a:lumMod val="75000"/>
                  </a:schemeClr>
                </a:solidFill>
              </a:rPr>
              <a:t>: (1) concomitant intermediates using ultrafast infrared spectroscopy, (2) transient diffraction gratings for interfacial hole diffusion</a:t>
            </a:r>
          </a:p>
          <a:p>
            <a:pPr marL="285750" indent="-285750">
              <a:buFont typeface="Arial" panose="020B0604020202020204" pitchFamily="34" charset="0"/>
              <a:buChar char="•"/>
            </a:pPr>
            <a:endParaRPr lang="en-US" sz="2400" b="1" dirty="0">
              <a:solidFill>
                <a:schemeClr val="accent1">
                  <a:lumMod val="75000"/>
                </a:schemeClr>
              </a:solidFill>
            </a:endParaRPr>
          </a:p>
          <a:p>
            <a:pPr marL="285750" indent="-285750">
              <a:buFont typeface="Arial" panose="020B0604020202020204" pitchFamily="34" charset="0"/>
              <a:buChar char="•"/>
            </a:pPr>
            <a:r>
              <a:rPr lang="en-US" sz="2400" b="1" dirty="0">
                <a:solidFill>
                  <a:schemeClr val="accent1">
                    <a:lumMod val="75000"/>
                  </a:schemeClr>
                </a:solidFill>
              </a:rPr>
              <a:t>Ultrafast </a:t>
            </a:r>
            <a:r>
              <a:rPr lang="en-US" sz="2400" b="1" dirty="0" smtClean="0">
                <a:solidFill>
                  <a:schemeClr val="accent1">
                    <a:lumMod val="75000"/>
                  </a:schemeClr>
                </a:solidFill>
              </a:rPr>
              <a:t>photodiode </a:t>
            </a:r>
            <a:r>
              <a:rPr lang="en-US" sz="2400" b="1" dirty="0">
                <a:solidFill>
                  <a:schemeClr val="accent1">
                    <a:lumMod val="75000"/>
                  </a:schemeClr>
                </a:solidFill>
              </a:rPr>
              <a:t>for </a:t>
            </a:r>
            <a:r>
              <a:rPr lang="en-US" sz="2400" b="1" dirty="0" smtClean="0">
                <a:solidFill>
                  <a:schemeClr val="accent1">
                    <a:lumMod val="75000"/>
                  </a:schemeClr>
                </a:solidFill>
              </a:rPr>
              <a:t>low over-potential catalysts: dynamics of charge-separated carriers at electrolyte interfaces </a:t>
            </a:r>
            <a:endParaRPr lang="en-US" sz="2400" b="1" dirty="0">
              <a:solidFill>
                <a:schemeClr val="accent1">
                  <a:lumMod val="75000"/>
                </a:schemeClr>
              </a:solidFill>
            </a:endParaRPr>
          </a:p>
        </p:txBody>
      </p:sp>
    </p:spTree>
    <p:extLst>
      <p:ext uri="{BB962C8B-B14F-4D97-AF65-F5344CB8AC3E}">
        <p14:creationId xmlns:p14="http://schemas.microsoft.com/office/powerpoint/2010/main" val="20935290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ELogo.jpg"/>
          <p:cNvPicPr>
            <a:picLocks noChangeAspect="1"/>
          </p:cNvPicPr>
          <p:nvPr/>
        </p:nvPicPr>
        <p:blipFill>
          <a:blip r:embed="rId2" cstate="print"/>
          <a:srcRect/>
          <a:stretch>
            <a:fillRect/>
          </a:stretch>
        </p:blipFill>
        <p:spPr bwMode="auto">
          <a:xfrm>
            <a:off x="796769" y="4638576"/>
            <a:ext cx="2373648" cy="604401"/>
          </a:xfrm>
          <a:prstGeom prst="rect">
            <a:avLst/>
          </a:prstGeom>
          <a:noFill/>
          <a:ln w="9525">
            <a:noFill/>
            <a:miter lim="800000"/>
            <a:headEnd/>
            <a:tailEnd/>
          </a:ln>
        </p:spPr>
      </p:pic>
      <p:sp>
        <p:nvSpPr>
          <p:cNvPr id="4" name="TextBox 3"/>
          <p:cNvSpPr txBox="1"/>
          <p:nvPr/>
        </p:nvSpPr>
        <p:spPr>
          <a:xfrm>
            <a:off x="307974" y="762000"/>
            <a:ext cx="2855269" cy="2308324"/>
          </a:xfrm>
          <a:prstGeom prst="rect">
            <a:avLst/>
          </a:prstGeom>
          <a:noFill/>
        </p:spPr>
        <p:txBody>
          <a:bodyPr wrap="none" rtlCol="0">
            <a:spAutoFit/>
          </a:bodyPr>
          <a:lstStyle/>
          <a:p>
            <a:r>
              <a:rPr lang="en-US" sz="2400" b="1" dirty="0" smtClean="0">
                <a:solidFill>
                  <a:schemeClr val="accent1">
                    <a:lumMod val="75000"/>
                  </a:schemeClr>
                </a:solidFill>
                <a:latin typeface="Adobe Gothic Std B" pitchFamily="34" charset="-128"/>
                <a:ea typeface="Adobe Gothic Std B" pitchFamily="34" charset="-128"/>
              </a:rPr>
              <a:t>Graduate Students</a:t>
            </a:r>
          </a:p>
          <a:p>
            <a:r>
              <a:rPr lang="en-US" sz="2000" dirty="0" smtClean="0"/>
              <a:t>Hoang Doan </a:t>
            </a:r>
          </a:p>
          <a:p>
            <a:r>
              <a:rPr lang="en-US" sz="2000" dirty="0" smtClean="0"/>
              <a:t>Stephanie </a:t>
            </a:r>
            <a:r>
              <a:rPr lang="en-US" sz="2000" dirty="0" err="1" smtClean="0"/>
              <a:t>Choing</a:t>
            </a:r>
            <a:endParaRPr lang="en-US" sz="2000" dirty="0" smtClean="0"/>
          </a:p>
          <a:p>
            <a:r>
              <a:rPr lang="en-US" sz="2000" dirty="0" smtClean="0"/>
              <a:t>Kevin Pollack</a:t>
            </a:r>
          </a:p>
          <a:p>
            <a:r>
              <a:rPr lang="en-US" sz="2000" dirty="0" smtClean="0"/>
              <a:t>David </a:t>
            </a:r>
            <a:r>
              <a:rPr lang="en-US" sz="2000" dirty="0" err="1" smtClean="0"/>
              <a:t>Herlihy</a:t>
            </a:r>
            <a:endParaRPr lang="en-US" sz="2000" dirty="0" smtClean="0"/>
          </a:p>
          <a:p>
            <a:r>
              <a:rPr lang="en-US" sz="2000" dirty="0" err="1" smtClean="0"/>
              <a:t>Xihan</a:t>
            </a:r>
            <a:r>
              <a:rPr lang="en-US" sz="2000" dirty="0" smtClean="0"/>
              <a:t> Chen</a:t>
            </a:r>
          </a:p>
          <a:p>
            <a:r>
              <a:rPr lang="en-US" sz="2000" dirty="0" smtClean="0"/>
              <a:t>Jonathon </a:t>
            </a:r>
            <a:r>
              <a:rPr lang="en-US" sz="2000" dirty="0" err="1" smtClean="0"/>
              <a:t>Radberg</a:t>
            </a:r>
            <a:endParaRPr lang="en-US" sz="2000" dirty="0"/>
          </a:p>
        </p:txBody>
      </p:sp>
      <p:sp>
        <p:nvSpPr>
          <p:cNvPr id="5" name="TextBox 4"/>
          <p:cNvSpPr txBox="1"/>
          <p:nvPr/>
        </p:nvSpPr>
        <p:spPr>
          <a:xfrm>
            <a:off x="3662386" y="1549998"/>
            <a:ext cx="1322798" cy="461665"/>
          </a:xfrm>
          <a:prstGeom prst="rect">
            <a:avLst/>
          </a:prstGeom>
          <a:noFill/>
        </p:spPr>
        <p:txBody>
          <a:bodyPr wrap="none" rtlCol="0">
            <a:spAutoFit/>
          </a:bodyPr>
          <a:lstStyle/>
          <a:p>
            <a:r>
              <a:rPr lang="en-US" sz="2400" b="1" dirty="0" smtClean="0">
                <a:solidFill>
                  <a:schemeClr val="accent1">
                    <a:lumMod val="75000"/>
                  </a:schemeClr>
                </a:solidFill>
                <a:latin typeface="Adobe Gothic Std B" pitchFamily="34" charset="-128"/>
                <a:ea typeface="Adobe Gothic Std B" pitchFamily="34" charset="-128"/>
              </a:rPr>
              <a:t>Postdoc</a:t>
            </a:r>
          </a:p>
        </p:txBody>
      </p:sp>
      <p:sp>
        <p:nvSpPr>
          <p:cNvPr id="7" name="TextBox 6"/>
          <p:cNvSpPr txBox="1"/>
          <p:nvPr/>
        </p:nvSpPr>
        <p:spPr>
          <a:xfrm>
            <a:off x="1219200" y="3918253"/>
            <a:ext cx="1372492" cy="461665"/>
          </a:xfrm>
          <a:prstGeom prst="rect">
            <a:avLst/>
          </a:prstGeom>
          <a:noFill/>
        </p:spPr>
        <p:txBody>
          <a:bodyPr wrap="none" rtlCol="0">
            <a:spAutoFit/>
          </a:bodyPr>
          <a:lstStyle/>
          <a:p>
            <a:r>
              <a:rPr lang="en-US" sz="2400" b="1" dirty="0" smtClean="0">
                <a:solidFill>
                  <a:schemeClr val="accent1">
                    <a:lumMod val="75000"/>
                  </a:schemeClr>
                </a:solidFill>
                <a:latin typeface="Adobe Gothic Std B" pitchFamily="34" charset="-128"/>
                <a:ea typeface="Adobe Gothic Std B" pitchFamily="34" charset="-128"/>
              </a:rPr>
              <a:t>Funding</a:t>
            </a:r>
            <a:endParaRPr lang="en-US" sz="2400" b="1" dirty="0">
              <a:solidFill>
                <a:schemeClr val="accent1">
                  <a:lumMod val="75000"/>
                </a:schemeClr>
              </a:solidFill>
              <a:latin typeface="Adobe Gothic Std B" pitchFamily="34" charset="-128"/>
              <a:ea typeface="Adobe Gothic Std B" pitchFamily="34" charset="-128"/>
            </a:endParaRPr>
          </a:p>
        </p:txBody>
      </p:sp>
      <p:sp>
        <p:nvSpPr>
          <p:cNvPr id="11" name="TextBox 10"/>
          <p:cNvSpPr txBox="1"/>
          <p:nvPr/>
        </p:nvSpPr>
        <p:spPr>
          <a:xfrm>
            <a:off x="304800" y="2960532"/>
            <a:ext cx="3357586" cy="707886"/>
          </a:xfrm>
          <a:prstGeom prst="rect">
            <a:avLst/>
          </a:prstGeom>
          <a:noFill/>
        </p:spPr>
        <p:txBody>
          <a:bodyPr wrap="none" rtlCol="0">
            <a:spAutoFit/>
          </a:bodyPr>
          <a:lstStyle/>
          <a:p>
            <a:r>
              <a:rPr lang="en-US" sz="2000" dirty="0" err="1" smtClean="0"/>
              <a:t>Aayush</a:t>
            </a:r>
            <a:r>
              <a:rPr lang="en-US" sz="2000" dirty="0" smtClean="0"/>
              <a:t> Singh (Undergraduate)</a:t>
            </a:r>
          </a:p>
          <a:p>
            <a:r>
              <a:rPr lang="en-US" sz="2000" dirty="0" smtClean="0"/>
              <a:t>Joseph Mosley (Volunteer)</a:t>
            </a:r>
            <a:endParaRPr lang="en-US" sz="2000" dirty="0"/>
          </a:p>
        </p:txBody>
      </p:sp>
      <p:sp>
        <p:nvSpPr>
          <p:cNvPr id="13" name="TextBox 12"/>
          <p:cNvSpPr txBox="1"/>
          <p:nvPr/>
        </p:nvSpPr>
        <p:spPr>
          <a:xfrm>
            <a:off x="1179560" y="5242977"/>
            <a:ext cx="2482826" cy="461665"/>
          </a:xfrm>
          <a:prstGeom prst="rect">
            <a:avLst/>
          </a:prstGeom>
          <a:noFill/>
        </p:spPr>
        <p:txBody>
          <a:bodyPr wrap="square" rtlCol="0">
            <a:spAutoFit/>
          </a:bodyPr>
          <a:lstStyle/>
          <a:p>
            <a:r>
              <a:rPr lang="en-US" sz="2400" b="1" dirty="0" smtClean="0">
                <a:solidFill>
                  <a:schemeClr val="accent3">
                    <a:lumMod val="50000"/>
                  </a:schemeClr>
                </a:solidFill>
                <a:effectLst>
                  <a:outerShdw blurRad="38100" dist="38100" dir="2700000" algn="tl">
                    <a:srgbClr val="000000">
                      <a:alpha val="43137"/>
                    </a:srgbClr>
                  </a:outerShdw>
                </a:effectLst>
              </a:rPr>
              <a:t>CPIMS Program</a:t>
            </a:r>
            <a:endParaRPr lang="en-US" sz="2400" b="1" dirty="0">
              <a:solidFill>
                <a:schemeClr val="accent3">
                  <a:lumMod val="50000"/>
                </a:schemeClr>
              </a:solidFill>
              <a:effectLst>
                <a:outerShdw blurRad="38100" dist="38100" dir="2700000" algn="tl">
                  <a:srgbClr val="000000">
                    <a:alpha val="43137"/>
                  </a:srgbClr>
                </a:outerShdw>
              </a:effectLst>
            </a:endParaRPr>
          </a:p>
        </p:txBody>
      </p:sp>
      <p:sp>
        <p:nvSpPr>
          <p:cNvPr id="15" name="Title 1"/>
          <p:cNvSpPr txBox="1">
            <a:spLocks/>
          </p:cNvSpPr>
          <p:nvPr/>
        </p:nvSpPr>
        <p:spPr>
          <a:xfrm>
            <a:off x="-62688" y="15326"/>
            <a:ext cx="9144000" cy="6858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lumMod val="50000"/>
                  </a:schemeClr>
                </a:solidFill>
                <a:latin typeface="Adobe Garamond Pro Bold" pitchFamily="18" charset="0"/>
              </a:rPr>
              <a:t>Acknowledgements</a:t>
            </a:r>
            <a:endParaRPr lang="en-US" sz="4000" b="1" dirty="0">
              <a:solidFill>
                <a:schemeClr val="bg1">
                  <a:lumMod val="50000"/>
                </a:schemeClr>
              </a:solidFill>
              <a:latin typeface="Adobe Garamond Pro Bold" pitchFamily="18" charset="0"/>
            </a:endParaRPr>
          </a:p>
        </p:txBody>
      </p:sp>
      <p:sp>
        <p:nvSpPr>
          <p:cNvPr id="2" name="TextBox 1"/>
          <p:cNvSpPr txBox="1"/>
          <p:nvPr/>
        </p:nvSpPr>
        <p:spPr>
          <a:xfrm>
            <a:off x="3662386" y="1885890"/>
            <a:ext cx="2070375" cy="400110"/>
          </a:xfrm>
          <a:prstGeom prst="rect">
            <a:avLst/>
          </a:prstGeom>
          <a:noFill/>
        </p:spPr>
        <p:txBody>
          <a:bodyPr wrap="none" rtlCol="0">
            <a:spAutoFit/>
          </a:bodyPr>
          <a:lstStyle/>
          <a:p>
            <a:r>
              <a:rPr lang="en-US" sz="2000" dirty="0" smtClean="0"/>
              <a:t>Matthias</a:t>
            </a:r>
            <a:r>
              <a:rPr lang="en-US" dirty="0" smtClean="0"/>
              <a:t> </a:t>
            </a:r>
            <a:r>
              <a:rPr lang="en-US" sz="2000" dirty="0" err="1" smtClean="0"/>
              <a:t>Waegele</a:t>
            </a:r>
            <a:endParaRPr lang="en-US" sz="2000" dirty="0"/>
          </a:p>
        </p:txBody>
      </p:sp>
      <p:sp>
        <p:nvSpPr>
          <p:cNvPr id="17" name="TextBox 16"/>
          <p:cNvSpPr txBox="1"/>
          <p:nvPr/>
        </p:nvSpPr>
        <p:spPr>
          <a:xfrm>
            <a:off x="5582321" y="833735"/>
            <a:ext cx="3180679" cy="461665"/>
          </a:xfrm>
          <a:prstGeom prst="rect">
            <a:avLst/>
          </a:prstGeom>
          <a:noFill/>
        </p:spPr>
        <p:txBody>
          <a:bodyPr wrap="none" rtlCol="0">
            <a:spAutoFit/>
          </a:bodyPr>
          <a:lstStyle/>
          <a:p>
            <a:r>
              <a:rPr lang="en-US" sz="2400" b="1" dirty="0" smtClean="0">
                <a:solidFill>
                  <a:schemeClr val="accent1">
                    <a:lumMod val="75000"/>
                  </a:schemeClr>
                </a:solidFill>
                <a:latin typeface="Adobe Gothic Std B" pitchFamily="34" charset="-128"/>
                <a:ea typeface="Adobe Gothic Std B" pitchFamily="34" charset="-128"/>
              </a:rPr>
              <a:t>Facilities/Discussions</a:t>
            </a:r>
          </a:p>
        </p:txBody>
      </p:sp>
      <p:sp>
        <p:nvSpPr>
          <p:cNvPr id="10" name="TextBox 9"/>
          <p:cNvSpPr txBox="1"/>
          <p:nvPr/>
        </p:nvSpPr>
        <p:spPr>
          <a:xfrm>
            <a:off x="6399338" y="1179255"/>
            <a:ext cx="1880643" cy="2246769"/>
          </a:xfrm>
          <a:prstGeom prst="rect">
            <a:avLst/>
          </a:prstGeom>
          <a:noFill/>
        </p:spPr>
        <p:txBody>
          <a:bodyPr wrap="none" rtlCol="0">
            <a:spAutoFit/>
          </a:bodyPr>
          <a:lstStyle/>
          <a:p>
            <a:r>
              <a:rPr lang="en-US" sz="2000" dirty="0" smtClean="0"/>
              <a:t>Heinz </a:t>
            </a:r>
            <a:r>
              <a:rPr lang="en-US" sz="2000" dirty="0" err="1" smtClean="0"/>
              <a:t>Frei</a:t>
            </a:r>
            <a:endParaRPr lang="en-US" sz="2000" dirty="0" smtClean="0"/>
          </a:p>
          <a:p>
            <a:r>
              <a:rPr lang="en-US" sz="2000" dirty="0" smtClean="0"/>
              <a:t>Steve Leone</a:t>
            </a:r>
          </a:p>
          <a:p>
            <a:r>
              <a:rPr lang="en-US" sz="2000" dirty="0" smtClean="0"/>
              <a:t>Gabor </a:t>
            </a:r>
            <a:r>
              <a:rPr lang="en-US" sz="2000" dirty="0" err="1" smtClean="0"/>
              <a:t>Somorjai</a:t>
            </a:r>
            <a:endParaRPr lang="en-US" sz="2000" dirty="0" smtClean="0"/>
          </a:p>
          <a:p>
            <a:r>
              <a:rPr lang="en-US" sz="2000" dirty="0" smtClean="0"/>
              <a:t>Eli </a:t>
            </a:r>
            <a:r>
              <a:rPr lang="en-US" sz="2000" dirty="0" err="1" smtClean="0"/>
              <a:t>Yablonovitch</a:t>
            </a:r>
            <a:endParaRPr lang="en-US" sz="2000" dirty="0" smtClean="0"/>
          </a:p>
          <a:p>
            <a:r>
              <a:rPr lang="en-US" sz="2000" dirty="0" smtClean="0"/>
              <a:t>Ian Sharp (JCAP)</a:t>
            </a:r>
          </a:p>
          <a:p>
            <a:r>
              <a:rPr lang="en-US" sz="2000" dirty="0" smtClean="0"/>
              <a:t>Joel Ager (JCAP)</a:t>
            </a:r>
          </a:p>
          <a:p>
            <a:r>
              <a:rPr lang="en-US" sz="2000" dirty="0" smtClean="0"/>
              <a:t>Michelle Chang</a:t>
            </a:r>
            <a:endParaRPr lang="en-US" sz="2000" dirty="0"/>
          </a:p>
        </p:txBody>
      </p:sp>
      <p:pic>
        <p:nvPicPr>
          <p:cNvPr id="12290" name="Picture 2" descr="D:\DCIM\100_PANA\P100086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807" t="12499"/>
          <a:stretch/>
        </p:blipFill>
        <p:spPr bwMode="auto">
          <a:xfrm>
            <a:off x="5334000" y="3690189"/>
            <a:ext cx="3532027" cy="3124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96769" y="6172200"/>
            <a:ext cx="3813288" cy="400110"/>
          </a:xfrm>
          <a:prstGeom prst="rect">
            <a:avLst/>
          </a:prstGeom>
          <a:noFill/>
        </p:spPr>
        <p:txBody>
          <a:bodyPr wrap="none" rtlCol="0">
            <a:spAutoFit/>
          </a:bodyPr>
          <a:lstStyle/>
          <a:p>
            <a:r>
              <a:rPr lang="en-US" sz="2000" b="1" dirty="0" smtClean="0">
                <a:effectLst>
                  <a:outerShdw blurRad="38100" dist="38100" dir="2700000" algn="tl">
                    <a:srgbClr val="000000">
                      <a:alpha val="43137"/>
                    </a:srgbClr>
                  </a:outerShdw>
                </a:effectLst>
              </a:rPr>
              <a:t>AFOSR Young Investigator (Co</a:t>
            </a:r>
            <a:r>
              <a:rPr lang="en-US" sz="2000" b="1" baseline="-25000" dirty="0" smtClean="0">
                <a:effectLst>
                  <a:outerShdw blurRad="38100" dist="38100" dir="2700000" algn="tl">
                    <a:srgbClr val="000000">
                      <a:alpha val="43137"/>
                    </a:srgbClr>
                  </a:outerShdw>
                </a:effectLst>
              </a:rPr>
              <a:t>3</a:t>
            </a:r>
            <a:r>
              <a:rPr lang="en-US" sz="2000" b="1" dirty="0" smtClean="0">
                <a:effectLst>
                  <a:outerShdw blurRad="38100" dist="38100" dir="2700000" algn="tl">
                    <a:srgbClr val="000000">
                      <a:alpha val="43137"/>
                    </a:srgbClr>
                  </a:outerShdw>
                </a:effectLst>
              </a:rPr>
              <a:t>O</a:t>
            </a:r>
            <a:r>
              <a:rPr lang="en-US" sz="2000" b="1" baseline="-25000" dirty="0" smtClean="0">
                <a:effectLst>
                  <a:outerShdw blurRad="38100" dist="38100" dir="2700000" algn="tl">
                    <a:srgbClr val="000000">
                      <a:alpha val="43137"/>
                    </a:srgbClr>
                  </a:outerShdw>
                </a:effectLst>
              </a:rPr>
              <a:t>4</a:t>
            </a:r>
            <a:r>
              <a:rPr lang="en-US" sz="2000" b="1" dirty="0" smtClean="0">
                <a:effectLst>
                  <a:outerShdw blurRad="38100" dist="38100" dir="2700000" algn="tl">
                    <a:srgbClr val="000000">
                      <a:alpha val="43137"/>
                    </a:srgbClr>
                  </a:outerShdw>
                </a:effectLst>
              </a:rPr>
              <a:t>) </a:t>
            </a:r>
            <a:endParaRPr lang="en-U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985156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4600" y="533400"/>
            <a:ext cx="4188875" cy="954107"/>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Reaction via surface hole (valance band oxygen)</a:t>
            </a:r>
          </a:p>
        </p:txBody>
      </p:sp>
      <p:graphicFrame>
        <p:nvGraphicFramePr>
          <p:cNvPr id="2" name="Object 1"/>
          <p:cNvGraphicFramePr>
            <a:graphicFrameLocks noChangeAspect="1"/>
          </p:cNvGraphicFramePr>
          <p:nvPr>
            <p:extLst>
              <p:ext uri="{D42A27DB-BD31-4B8C-83A1-F6EECF244321}">
                <p14:modId xmlns:p14="http://schemas.microsoft.com/office/powerpoint/2010/main" val="3510706083"/>
              </p:ext>
            </p:extLst>
          </p:nvPr>
        </p:nvGraphicFramePr>
        <p:xfrm>
          <a:off x="1447800" y="1828800"/>
          <a:ext cx="5580561" cy="4207794"/>
        </p:xfrm>
        <a:graphic>
          <a:graphicData uri="http://schemas.openxmlformats.org/presentationml/2006/ole">
            <mc:AlternateContent xmlns:mc="http://schemas.openxmlformats.org/markup-compatibility/2006">
              <mc:Choice xmlns:v="urn:schemas-microsoft-com:vml" Requires="v">
                <p:oleObj spid="_x0000_s1056" name="CS ChemDraw Drawing" r:id="rId3" imgW="5841085" imgH="4403970" progId="ChemDraw.Document.6.0">
                  <p:embed/>
                </p:oleObj>
              </mc:Choice>
              <mc:Fallback>
                <p:oleObj name="CS ChemDraw Drawing" r:id="rId3" imgW="5841085" imgH="4403970" progId="ChemDraw.Document.6.0">
                  <p:embed/>
                  <p:pic>
                    <p:nvPicPr>
                      <p:cNvPr id="0" name=""/>
                      <p:cNvPicPr/>
                      <p:nvPr/>
                    </p:nvPicPr>
                    <p:blipFill>
                      <a:blip r:embed="rId4"/>
                      <a:stretch>
                        <a:fillRect/>
                      </a:stretch>
                    </p:blipFill>
                    <p:spPr>
                      <a:xfrm>
                        <a:off x="1447800" y="1828800"/>
                        <a:ext cx="5580561" cy="4207794"/>
                      </a:xfrm>
                      <a:prstGeom prst="rect">
                        <a:avLst/>
                      </a:prstGeom>
                    </p:spPr>
                  </p:pic>
                </p:oleObj>
              </mc:Fallback>
            </mc:AlternateContent>
          </a:graphicData>
        </a:graphic>
      </p:graphicFrame>
    </p:spTree>
    <p:extLst>
      <p:ext uri="{BB962C8B-B14F-4D97-AF65-F5344CB8AC3E}">
        <p14:creationId xmlns:p14="http://schemas.microsoft.com/office/powerpoint/2010/main" val="22335221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4168" y="609600"/>
            <a:ext cx="3298371" cy="83099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Reaction via hot hole (surface axial oxygen)</a:t>
            </a:r>
          </a:p>
        </p:txBody>
      </p:sp>
      <p:graphicFrame>
        <p:nvGraphicFramePr>
          <p:cNvPr id="5" name="Object 4"/>
          <p:cNvGraphicFramePr>
            <a:graphicFrameLocks noChangeAspect="1"/>
          </p:cNvGraphicFramePr>
          <p:nvPr>
            <p:extLst>
              <p:ext uri="{D42A27DB-BD31-4B8C-83A1-F6EECF244321}">
                <p14:modId xmlns:p14="http://schemas.microsoft.com/office/powerpoint/2010/main" val="2239918466"/>
              </p:ext>
            </p:extLst>
          </p:nvPr>
        </p:nvGraphicFramePr>
        <p:xfrm>
          <a:off x="1219200" y="2133600"/>
          <a:ext cx="6668309" cy="1494506"/>
        </p:xfrm>
        <a:graphic>
          <a:graphicData uri="http://schemas.openxmlformats.org/presentationml/2006/ole">
            <mc:AlternateContent xmlns:mc="http://schemas.openxmlformats.org/markup-compatibility/2006">
              <mc:Choice xmlns:v="urn:schemas-microsoft-com:vml" Requires="v">
                <p:oleObj spid="_x0000_s2080" name="CS ChemDraw Drawing" r:id="rId3" imgW="6318139" imgH="1415340" progId="ChemDraw.Document.6.0">
                  <p:embed/>
                </p:oleObj>
              </mc:Choice>
              <mc:Fallback>
                <p:oleObj name="CS ChemDraw Drawing" r:id="rId3" imgW="6318139" imgH="1415340" progId="ChemDraw.Document.6.0">
                  <p:embed/>
                  <p:pic>
                    <p:nvPicPr>
                      <p:cNvPr id="0" name=""/>
                      <p:cNvPicPr/>
                      <p:nvPr/>
                    </p:nvPicPr>
                    <p:blipFill>
                      <a:blip r:embed="rId4"/>
                      <a:stretch>
                        <a:fillRect/>
                      </a:stretch>
                    </p:blipFill>
                    <p:spPr>
                      <a:xfrm>
                        <a:off x="1219200" y="2133600"/>
                        <a:ext cx="6668309" cy="1494506"/>
                      </a:xfrm>
                      <a:prstGeom prst="rect">
                        <a:avLst/>
                      </a:prstGeom>
                    </p:spPr>
                  </p:pic>
                </p:oleObj>
              </mc:Fallback>
            </mc:AlternateContent>
          </a:graphicData>
        </a:graphic>
      </p:graphicFrame>
    </p:spTree>
    <p:extLst>
      <p:ext uri="{BB962C8B-B14F-4D97-AF65-F5344CB8AC3E}">
        <p14:creationId xmlns:p14="http://schemas.microsoft.com/office/powerpoint/2010/main" val="28472501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12882" y="84335"/>
            <a:ext cx="3901440" cy="369332"/>
          </a:xfrm>
          <a:prstGeom prst="rect">
            <a:avLst/>
          </a:prstGeom>
          <a:noFill/>
        </p:spPr>
        <p:txBody>
          <a:bodyPr wrap="square" rtlCol="0">
            <a:spAutoFit/>
          </a:bodyPr>
          <a:lstStyle/>
          <a:p>
            <a:r>
              <a:rPr lang="en-US" dirty="0" smtClean="0"/>
              <a:t>Number of surface site calculation</a:t>
            </a:r>
            <a:endParaRPr lang="en-US" dirty="0"/>
          </a:p>
        </p:txBody>
      </p:sp>
      <p:sp>
        <p:nvSpPr>
          <p:cNvPr id="5" name="TextBox 4"/>
          <p:cNvSpPr txBox="1"/>
          <p:nvPr/>
        </p:nvSpPr>
        <p:spPr>
          <a:xfrm>
            <a:off x="348355" y="2957354"/>
            <a:ext cx="8682434" cy="2031325"/>
          </a:xfrm>
          <a:prstGeom prst="rect">
            <a:avLst/>
          </a:prstGeom>
          <a:noFill/>
        </p:spPr>
        <p:txBody>
          <a:bodyPr wrap="square" rtlCol="0">
            <a:spAutoFit/>
          </a:bodyPr>
          <a:lstStyle/>
          <a:p>
            <a:pPr marL="342900" indent="-342900">
              <a:buAutoNum type="arabicPeriod"/>
            </a:pPr>
            <a:r>
              <a:rPr lang="en-US" dirty="0" smtClean="0"/>
              <a:t>SrTiO3 has a lattice constant of a=3.905A</a:t>
            </a:r>
          </a:p>
          <a:p>
            <a:pPr marL="342900" indent="-342900">
              <a:buAutoNum type="arabicPeriod"/>
            </a:pPr>
            <a:r>
              <a:rPr lang="en-US" dirty="0" smtClean="0"/>
              <a:t>(1,0,0) surface for SrTiO3 is cubic, which looks like the graph on the right</a:t>
            </a:r>
          </a:p>
          <a:p>
            <a:pPr marL="342900" indent="-342900">
              <a:buAutoNum type="arabicPeriod"/>
            </a:pPr>
            <a:r>
              <a:rPr lang="en-US" dirty="0" smtClean="0"/>
              <a:t>Each (1,0,0) lattice has 3 surface atoms(1 </a:t>
            </a:r>
            <a:r>
              <a:rPr lang="en-US" dirty="0" err="1" smtClean="0"/>
              <a:t>Ti</a:t>
            </a:r>
            <a:r>
              <a:rPr lang="en-US" dirty="0" smtClean="0"/>
              <a:t>, 2 O)</a:t>
            </a:r>
            <a:endParaRPr lang="en-US" dirty="0"/>
          </a:p>
          <a:p>
            <a:pPr marL="342900" indent="-342900">
              <a:buAutoNum type="arabicPeriod" startAt="4"/>
            </a:pPr>
            <a:r>
              <a:rPr lang="en-US" dirty="0" smtClean="0">
                <a:latin typeface="Calibri" panose="020F0502020204030204" pitchFamily="34" charset="0"/>
              </a:rPr>
              <a:t>Therefore, each lattice has area of A=a</a:t>
            </a:r>
            <a:r>
              <a:rPr lang="en-US" baseline="30000" dirty="0" smtClean="0">
                <a:latin typeface="Calibri" panose="020F0502020204030204" pitchFamily="34" charset="0"/>
              </a:rPr>
              <a:t>2</a:t>
            </a:r>
            <a:r>
              <a:rPr lang="en-US" dirty="0" smtClean="0">
                <a:latin typeface="Calibri" panose="020F0502020204030204" pitchFamily="34" charset="0"/>
              </a:rPr>
              <a:t>=1.525*10^-15 cm</a:t>
            </a:r>
            <a:r>
              <a:rPr lang="en-US" baseline="30000" dirty="0" smtClean="0">
                <a:latin typeface="Calibri" panose="020F0502020204030204" pitchFamily="34" charset="0"/>
              </a:rPr>
              <a:t>2</a:t>
            </a:r>
          </a:p>
          <a:p>
            <a:pPr marL="342900" indent="-342900">
              <a:buAutoNum type="arabicPeriod" startAt="4"/>
            </a:pPr>
            <a:r>
              <a:rPr lang="en-US" dirty="0" smtClean="0">
                <a:latin typeface="Calibri" panose="020F0502020204030204" pitchFamily="34" charset="0"/>
              </a:rPr>
              <a:t>Surface atom density=# of atoms on one lattice surface/lattice surface area</a:t>
            </a:r>
          </a:p>
          <a:p>
            <a:r>
              <a:rPr lang="en-US" dirty="0">
                <a:latin typeface="Calibri" panose="020F0502020204030204" pitchFamily="34" charset="0"/>
              </a:rPr>
              <a:t> </a:t>
            </a:r>
            <a:r>
              <a:rPr lang="en-US" dirty="0" smtClean="0">
                <a:latin typeface="Calibri" panose="020F0502020204030204" pitchFamily="34" charset="0"/>
              </a:rPr>
              <a:t>      So, surface atom density= 3/1.525*10^-15cm</a:t>
            </a:r>
            <a:r>
              <a:rPr lang="en-US" baseline="30000" dirty="0" smtClean="0">
                <a:latin typeface="Calibri" panose="020F0502020204030204" pitchFamily="34" charset="0"/>
              </a:rPr>
              <a:t>2</a:t>
            </a:r>
            <a:r>
              <a:rPr lang="en-US" dirty="0" smtClean="0">
                <a:latin typeface="Calibri" panose="020F0502020204030204" pitchFamily="34" charset="0"/>
              </a:rPr>
              <a:t> = 1.967*10^15 atoms/cm</a:t>
            </a:r>
            <a:r>
              <a:rPr lang="en-US" baseline="30000" dirty="0" smtClean="0">
                <a:latin typeface="Calibri" panose="020F0502020204030204" pitchFamily="34" charset="0"/>
              </a:rPr>
              <a:t>2</a:t>
            </a:r>
          </a:p>
          <a:p>
            <a:pPr marL="342900" indent="-342900">
              <a:buAutoNum type="arabicPeriod" startAt="4"/>
            </a:pPr>
            <a:endParaRPr lang="en-US" dirty="0" smtClean="0"/>
          </a:p>
        </p:txBody>
      </p:sp>
      <p:pic>
        <p:nvPicPr>
          <p:cNvPr id="1026" name="Picture 2" descr="http://lippmaa.issp.u-tokyo.ac.jp/sto/tit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710" y="623923"/>
            <a:ext cx="2163172" cy="21631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lippmaa.issp.u-tokyo.ac.jp/sto/sto100.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5733" y="686470"/>
            <a:ext cx="3143283" cy="2357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362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61" y="304800"/>
            <a:ext cx="9144000" cy="685800"/>
          </a:xfrm>
          <a:noFill/>
        </p:spPr>
        <p:txBody>
          <a:bodyPr>
            <a:noAutofit/>
          </a:bodyPr>
          <a:lstStyle/>
          <a:p>
            <a:r>
              <a:rPr lang="en-US" sz="3600" b="1" dirty="0" smtClean="0">
                <a:solidFill>
                  <a:schemeClr val="bg1">
                    <a:lumMod val="50000"/>
                  </a:schemeClr>
                </a:solidFill>
                <a:latin typeface="Adobe Garamond Pro Bold" pitchFamily="18" charset="0"/>
              </a:rPr>
              <a:t>Water Oxidation Catalysts: </a:t>
            </a:r>
            <a:br>
              <a:rPr lang="en-US" sz="3600" b="1" dirty="0" smtClean="0">
                <a:solidFill>
                  <a:schemeClr val="bg1">
                    <a:lumMod val="50000"/>
                  </a:schemeClr>
                </a:solidFill>
                <a:latin typeface="Adobe Garamond Pro Bold" pitchFamily="18" charset="0"/>
              </a:rPr>
            </a:br>
            <a:r>
              <a:rPr lang="en-US" sz="3600" b="1" dirty="0" smtClean="0">
                <a:solidFill>
                  <a:schemeClr val="bg1">
                    <a:lumMod val="50000"/>
                  </a:schemeClr>
                </a:solidFill>
                <a:latin typeface="Adobe Garamond Pro Bold" pitchFamily="18" charset="0"/>
              </a:rPr>
              <a:t>Transition Metal Oxides</a:t>
            </a:r>
            <a:endParaRPr lang="en-US" sz="3600" b="1" dirty="0">
              <a:solidFill>
                <a:schemeClr val="bg1">
                  <a:lumMod val="50000"/>
                </a:schemeClr>
              </a:solidFill>
              <a:latin typeface="Adobe Garamond Pro Bold" pitchFamily="18" charset="0"/>
            </a:endParaRPr>
          </a:p>
        </p:txBody>
      </p:sp>
      <p:grpSp>
        <p:nvGrpSpPr>
          <p:cNvPr id="18" name="Group 17"/>
          <p:cNvGrpSpPr/>
          <p:nvPr/>
        </p:nvGrpSpPr>
        <p:grpSpPr>
          <a:xfrm>
            <a:off x="1143000" y="1981200"/>
            <a:ext cx="2921377" cy="3082308"/>
            <a:chOff x="6599613" y="1645759"/>
            <a:chExt cx="2565848" cy="2571427"/>
          </a:xfrm>
        </p:grpSpPr>
        <p:pic>
          <p:nvPicPr>
            <p:cNvPr id="2050" name="Picture 2" descr="Abstract Image"/>
            <p:cNvPicPr>
              <a:picLocks noChangeAspect="1" noChangeArrowheads="1"/>
            </p:cNvPicPr>
            <p:nvPr/>
          </p:nvPicPr>
          <p:blipFill rotWithShape="1">
            <a:blip r:embed="rId3">
              <a:extLst>
                <a:ext uri="{28A0092B-C50C-407E-A947-70E740481C1C}">
                  <a14:useLocalDpi xmlns:a14="http://schemas.microsoft.com/office/drawing/2010/main" val="0"/>
                </a:ext>
              </a:extLst>
            </a:blip>
            <a:srcRect r="49667"/>
            <a:stretch/>
          </p:blipFill>
          <p:spPr bwMode="auto">
            <a:xfrm>
              <a:off x="6705600" y="1911270"/>
              <a:ext cx="2144133" cy="182322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727124" y="1645759"/>
              <a:ext cx="2310825" cy="369332"/>
            </a:xfrm>
            <a:prstGeom prst="rect">
              <a:avLst/>
            </a:prstGeom>
            <a:noFill/>
          </p:spPr>
          <p:txBody>
            <a:bodyPr wrap="none" rtlCol="0">
              <a:spAutoFit/>
            </a:bodyPr>
            <a:lstStyle/>
            <a:p>
              <a:r>
                <a:rPr lang="en-US" b="1" dirty="0" smtClean="0"/>
                <a:t> Hydroxilated Surfaces</a:t>
              </a:r>
              <a:endParaRPr lang="en-US" b="1" dirty="0"/>
            </a:p>
          </p:txBody>
        </p:sp>
        <p:sp>
          <p:nvSpPr>
            <p:cNvPr id="15" name="TextBox 14"/>
            <p:cNvSpPr txBox="1"/>
            <p:nvPr/>
          </p:nvSpPr>
          <p:spPr>
            <a:xfrm>
              <a:off x="6599613" y="3729335"/>
              <a:ext cx="2565848" cy="487851"/>
            </a:xfrm>
            <a:prstGeom prst="rect">
              <a:avLst/>
            </a:prstGeom>
            <a:noFill/>
          </p:spPr>
          <p:txBody>
            <a:bodyPr wrap="none" rtlCol="0">
              <a:spAutoFit/>
            </a:bodyPr>
            <a:lstStyle/>
            <a:p>
              <a:r>
                <a:rPr lang="en-US" sz="1600" dirty="0" err="1" smtClean="0"/>
                <a:t>Bluhm</a:t>
              </a:r>
              <a:r>
                <a:rPr lang="en-US" sz="1600" dirty="0" smtClean="0"/>
                <a:t>, </a:t>
              </a:r>
              <a:r>
                <a:rPr lang="en-US" sz="1600" dirty="0" err="1" smtClean="0"/>
                <a:t>Salmeron</a:t>
              </a:r>
              <a:r>
                <a:rPr lang="en-US" sz="1600" dirty="0" smtClean="0"/>
                <a:t>, Nilsson </a:t>
              </a:r>
              <a:r>
                <a:rPr lang="en-US" sz="1600" i="1" dirty="0" smtClean="0"/>
                <a:t>et. al., </a:t>
              </a:r>
            </a:p>
            <a:p>
              <a:r>
                <a:rPr lang="en-US" sz="1600" dirty="0" smtClean="0"/>
                <a:t>J. Phys. Chem. C (2010)</a:t>
              </a:r>
              <a:endParaRPr lang="en-US" sz="1600" dirty="0"/>
            </a:p>
          </p:txBody>
        </p:sp>
      </p:grpSp>
      <p:sp>
        <p:nvSpPr>
          <p:cNvPr id="23" name="TextBox 22"/>
          <p:cNvSpPr txBox="1"/>
          <p:nvPr/>
        </p:nvSpPr>
        <p:spPr>
          <a:xfrm>
            <a:off x="852866" y="5320144"/>
            <a:ext cx="7529134" cy="1015663"/>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solidFill>
                  <a:schemeClr val="accent1">
                    <a:lumMod val="75000"/>
                  </a:schemeClr>
                </a:solidFill>
              </a:rPr>
              <a:t>Efficient and Sustainable Catalysis on TM Oxide Surfaces</a:t>
            </a:r>
          </a:p>
          <a:p>
            <a:pPr marL="342900" indent="-342900">
              <a:buFont typeface="Arial" panose="020B0604020202020204" pitchFamily="34" charset="0"/>
              <a:buChar char="•"/>
            </a:pPr>
            <a:endParaRPr lang="en-US" sz="2000" b="1" dirty="0">
              <a:solidFill>
                <a:schemeClr val="accent1">
                  <a:lumMod val="75000"/>
                </a:schemeClr>
              </a:solidFill>
            </a:endParaRPr>
          </a:p>
          <a:p>
            <a:pPr marL="342900" indent="-342900">
              <a:buFont typeface="Arial" panose="020B0604020202020204" pitchFamily="34" charset="0"/>
              <a:buChar char="•"/>
            </a:pPr>
            <a:r>
              <a:rPr lang="en-US" sz="2000" b="1" dirty="0" smtClean="0">
                <a:solidFill>
                  <a:schemeClr val="accent1">
                    <a:lumMod val="75000"/>
                  </a:schemeClr>
                </a:solidFill>
              </a:rPr>
              <a:t>Hydroxilated surfaces common to TM Oxide Surfaces</a:t>
            </a:r>
            <a:endParaRPr lang="en-US" sz="2000" b="1" dirty="0">
              <a:solidFill>
                <a:schemeClr val="accent1">
                  <a:lumMod val="75000"/>
                </a:schemeClr>
              </a:solidFill>
            </a:endParaRPr>
          </a:p>
        </p:txBody>
      </p:sp>
      <p:pic>
        <p:nvPicPr>
          <p:cNvPr id="13" name="Picture 4" descr="https://encrypted-tbn3.gstatic.com/images?q=tbn:ANd9GcRiagVMQ8AIkQPb9qADEyz9-6Hm0CcKommQnZzJYK3PJ_Fr3nKbP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556007"/>
            <a:ext cx="2791620" cy="189585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562600" y="1983645"/>
            <a:ext cx="1730345" cy="369332"/>
          </a:xfrm>
          <a:prstGeom prst="rect">
            <a:avLst/>
          </a:prstGeom>
          <a:noFill/>
        </p:spPr>
        <p:txBody>
          <a:bodyPr wrap="none" rtlCol="0">
            <a:spAutoFit/>
          </a:bodyPr>
          <a:lstStyle/>
          <a:p>
            <a:pPr algn="ctr"/>
            <a:r>
              <a:rPr lang="en-US" b="1" dirty="0" smtClean="0"/>
              <a:t>Robust Catalysis</a:t>
            </a:r>
            <a:endParaRPr lang="en-US" b="1" dirty="0"/>
          </a:p>
        </p:txBody>
      </p:sp>
      <p:sp>
        <p:nvSpPr>
          <p:cNvPr id="17" name="TextBox 16"/>
          <p:cNvSpPr txBox="1"/>
          <p:nvPr/>
        </p:nvSpPr>
        <p:spPr>
          <a:xfrm>
            <a:off x="7029553" y="2638336"/>
            <a:ext cx="715067" cy="369332"/>
          </a:xfrm>
          <a:prstGeom prst="rect">
            <a:avLst/>
          </a:prstGeom>
          <a:noFill/>
        </p:spPr>
        <p:txBody>
          <a:bodyPr wrap="none" rtlCol="0">
            <a:spAutoFit/>
          </a:bodyPr>
          <a:lstStyle/>
          <a:p>
            <a:r>
              <a:rPr lang="en-US" b="1" dirty="0" smtClean="0"/>
              <a:t>Fe</a:t>
            </a:r>
            <a:r>
              <a:rPr lang="en-US" b="1" baseline="-25000" dirty="0" smtClean="0"/>
              <a:t>2</a:t>
            </a:r>
            <a:r>
              <a:rPr lang="en-US" b="1" dirty="0" smtClean="0"/>
              <a:t>O</a:t>
            </a:r>
            <a:r>
              <a:rPr lang="en-US" b="1" baseline="-25000" dirty="0" smtClean="0"/>
              <a:t>3</a:t>
            </a:r>
            <a:endParaRPr lang="en-US" b="1" dirty="0"/>
          </a:p>
        </p:txBody>
      </p:sp>
      <p:grpSp>
        <p:nvGrpSpPr>
          <p:cNvPr id="26" name="Group 25"/>
          <p:cNvGrpSpPr/>
          <p:nvPr/>
        </p:nvGrpSpPr>
        <p:grpSpPr>
          <a:xfrm>
            <a:off x="1263673" y="1247236"/>
            <a:ext cx="6844566" cy="461665"/>
            <a:chOff x="121935" y="1096353"/>
            <a:chExt cx="6844566" cy="461665"/>
          </a:xfrm>
        </p:grpSpPr>
        <p:sp>
          <p:nvSpPr>
            <p:cNvPr id="27" name="TextBox 26"/>
            <p:cNvSpPr txBox="1"/>
            <p:nvPr/>
          </p:nvSpPr>
          <p:spPr>
            <a:xfrm>
              <a:off x="121935" y="1096353"/>
              <a:ext cx="6844566" cy="461665"/>
            </a:xfrm>
            <a:prstGeom prst="rect">
              <a:avLst/>
            </a:prstGeom>
            <a:noFill/>
          </p:spPr>
          <p:txBody>
            <a:bodyPr wrap="none" rtlCol="0">
              <a:spAutoFit/>
            </a:bodyPr>
            <a:lstStyle/>
            <a:p>
              <a:r>
                <a:rPr lang="en-US" sz="2400" b="1" dirty="0" smtClean="0">
                  <a:solidFill>
                    <a:schemeClr val="accent1">
                      <a:lumMod val="75000"/>
                    </a:schemeClr>
                  </a:solidFill>
                </a:rPr>
                <a:t>4h</a:t>
              </a:r>
              <a:r>
                <a:rPr lang="en-US" sz="2400" b="1" baseline="30000" dirty="0" smtClean="0">
                  <a:solidFill>
                    <a:schemeClr val="accent1">
                      <a:lumMod val="75000"/>
                    </a:schemeClr>
                  </a:solidFill>
                </a:rPr>
                <a:t>+</a:t>
              </a:r>
              <a:r>
                <a:rPr lang="en-US" sz="2400" b="1" dirty="0" smtClean="0">
                  <a:solidFill>
                    <a:schemeClr val="accent1">
                      <a:lumMod val="75000"/>
                    </a:schemeClr>
                  </a:solidFill>
                </a:rPr>
                <a:t> + 2H</a:t>
              </a:r>
              <a:r>
                <a:rPr lang="en-US" sz="2400" b="1" baseline="-25000" dirty="0" smtClean="0">
                  <a:solidFill>
                    <a:schemeClr val="accent1">
                      <a:lumMod val="75000"/>
                    </a:schemeClr>
                  </a:solidFill>
                </a:rPr>
                <a:t>2</a:t>
              </a:r>
              <a:r>
                <a:rPr lang="en-US" sz="2400" b="1" dirty="0" smtClean="0">
                  <a:solidFill>
                    <a:schemeClr val="accent1">
                      <a:lumMod val="75000"/>
                    </a:schemeClr>
                  </a:solidFill>
                </a:rPr>
                <a:t>O               O</a:t>
              </a:r>
              <a:r>
                <a:rPr lang="en-US" sz="2400" b="1" baseline="-25000" dirty="0" smtClean="0">
                  <a:solidFill>
                    <a:schemeClr val="accent1">
                      <a:lumMod val="75000"/>
                    </a:schemeClr>
                  </a:solidFill>
                </a:rPr>
                <a:t>2</a:t>
              </a:r>
              <a:r>
                <a:rPr lang="en-US" sz="2400" b="1" dirty="0" smtClean="0">
                  <a:solidFill>
                    <a:schemeClr val="accent1">
                      <a:lumMod val="75000"/>
                    </a:schemeClr>
                  </a:solidFill>
                </a:rPr>
                <a:t> + 4H</a:t>
              </a:r>
              <a:r>
                <a:rPr lang="en-US" sz="2400" b="1" baseline="30000" dirty="0" smtClean="0">
                  <a:solidFill>
                    <a:schemeClr val="accent1">
                      <a:lumMod val="75000"/>
                    </a:schemeClr>
                  </a:solidFill>
                </a:rPr>
                <a:t>+</a:t>
              </a:r>
              <a:r>
                <a:rPr lang="en-US" sz="2400" b="1" dirty="0" smtClean="0">
                  <a:solidFill>
                    <a:schemeClr val="accent1">
                      <a:lumMod val="75000"/>
                    </a:schemeClr>
                  </a:solidFill>
                </a:rPr>
                <a:t>       E</a:t>
              </a:r>
              <a:r>
                <a:rPr lang="en-US" sz="2400" b="1" baseline="-25000" dirty="0" smtClean="0">
                  <a:solidFill>
                    <a:schemeClr val="accent1">
                      <a:lumMod val="75000"/>
                    </a:schemeClr>
                  </a:solidFill>
                </a:rPr>
                <a:t>0</a:t>
              </a:r>
              <a:r>
                <a:rPr lang="en-US" sz="2400" b="1" dirty="0" smtClean="0">
                  <a:solidFill>
                    <a:schemeClr val="accent1">
                      <a:lumMod val="75000"/>
                    </a:schemeClr>
                  </a:solidFill>
                </a:rPr>
                <a:t> = 0.6 V vs. Ag/</a:t>
              </a:r>
              <a:r>
                <a:rPr lang="en-US" sz="2400" b="1" dirty="0" err="1" smtClean="0">
                  <a:solidFill>
                    <a:schemeClr val="accent1">
                      <a:lumMod val="75000"/>
                    </a:schemeClr>
                  </a:solidFill>
                </a:rPr>
                <a:t>AgCl</a:t>
              </a:r>
              <a:endParaRPr lang="en-US" sz="2400" b="1" dirty="0">
                <a:solidFill>
                  <a:schemeClr val="accent1">
                    <a:lumMod val="75000"/>
                  </a:schemeClr>
                </a:solidFill>
              </a:endParaRPr>
            </a:p>
          </p:txBody>
        </p:sp>
        <p:cxnSp>
          <p:nvCxnSpPr>
            <p:cNvPr id="28" name="Straight Arrow Connector 27"/>
            <p:cNvCxnSpPr/>
            <p:nvPr/>
          </p:nvCxnSpPr>
          <p:spPr>
            <a:xfrm>
              <a:off x="1717032" y="1324953"/>
              <a:ext cx="685800" cy="0"/>
            </a:xfrm>
            <a:prstGeom prst="straightConnector1">
              <a:avLst/>
            </a:prstGeom>
            <a:ln w="38100">
              <a:solidFill>
                <a:schemeClr val="accent1">
                  <a:lumMod val="75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503684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30623"/>
            <a:ext cx="9144000" cy="6858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tx1">
                    <a:lumMod val="50000"/>
                    <a:lumOff val="50000"/>
                  </a:schemeClr>
                </a:solidFill>
                <a:latin typeface="Adobe Garamond Pro Bold" pitchFamily="18" charset="0"/>
              </a:rPr>
              <a:t>Voltage Distribution (Dark, Equilibrium)</a:t>
            </a:r>
            <a:endParaRPr lang="en-US" sz="3600" b="1" dirty="0">
              <a:solidFill>
                <a:schemeClr val="tx1">
                  <a:lumMod val="50000"/>
                  <a:lumOff val="50000"/>
                </a:schemeClr>
              </a:solidFill>
              <a:latin typeface="Adobe Garamond Pro Bold" pitchFamily="18" charset="0"/>
            </a:endParaRPr>
          </a:p>
        </p:txBody>
      </p:sp>
      <p:sp>
        <p:nvSpPr>
          <p:cNvPr id="5" name="TextBox 4"/>
          <p:cNvSpPr txBox="1"/>
          <p:nvPr/>
        </p:nvSpPr>
        <p:spPr>
          <a:xfrm>
            <a:off x="1143000" y="1266592"/>
            <a:ext cx="3147400" cy="400110"/>
          </a:xfrm>
          <a:prstGeom prst="rect">
            <a:avLst/>
          </a:prstGeom>
          <a:noFill/>
        </p:spPr>
        <p:txBody>
          <a:bodyPr wrap="none" rtlCol="0">
            <a:spAutoFit/>
          </a:bodyPr>
          <a:lstStyle/>
          <a:p>
            <a:r>
              <a:rPr lang="en-US" sz="2000" b="1" dirty="0" smtClean="0"/>
              <a:t>Mott-</a:t>
            </a:r>
            <a:r>
              <a:rPr lang="en-US" sz="2000" b="1" dirty="0" err="1" smtClean="0"/>
              <a:t>Schottky</a:t>
            </a:r>
            <a:r>
              <a:rPr lang="en-US" sz="2000" b="1" dirty="0" smtClean="0"/>
              <a:t>:   U</a:t>
            </a:r>
            <a:r>
              <a:rPr lang="en-US" sz="2000" b="1" baseline="-25000" dirty="0" smtClean="0"/>
              <a:t>FB</a:t>
            </a:r>
            <a:r>
              <a:rPr lang="en-US" sz="2000" b="1" dirty="0" smtClean="0"/>
              <a:t> = 1.6 V </a:t>
            </a:r>
            <a:endParaRPr lang="en-US" sz="2000" b="1" dirty="0"/>
          </a:p>
        </p:txBody>
      </p:sp>
      <p:sp>
        <p:nvSpPr>
          <p:cNvPr id="47" name="TextBox 46"/>
          <p:cNvSpPr txBox="1"/>
          <p:nvPr/>
        </p:nvSpPr>
        <p:spPr>
          <a:xfrm>
            <a:off x="5018203" y="1266592"/>
            <a:ext cx="3885551" cy="400110"/>
          </a:xfrm>
          <a:prstGeom prst="rect">
            <a:avLst/>
          </a:prstGeom>
          <a:noFill/>
        </p:spPr>
        <p:txBody>
          <a:bodyPr wrap="none" rtlCol="0">
            <a:spAutoFit/>
          </a:bodyPr>
          <a:lstStyle/>
          <a:p>
            <a:r>
              <a:rPr lang="en-US" sz="2000" b="1" dirty="0" smtClean="0"/>
              <a:t>Photo-Voltage:   U</a:t>
            </a:r>
            <a:r>
              <a:rPr lang="en-US" sz="2000" b="1" baseline="-25000" dirty="0" smtClean="0"/>
              <a:t>OC</a:t>
            </a:r>
            <a:r>
              <a:rPr lang="en-US" sz="2000" b="1" baseline="30000" dirty="0" smtClean="0"/>
              <a:t> </a:t>
            </a:r>
            <a:r>
              <a:rPr lang="en-US" sz="2000" b="1" dirty="0" smtClean="0"/>
              <a:t>= U</a:t>
            </a:r>
            <a:r>
              <a:rPr lang="en-US" sz="2000" b="1" baseline="-25000" dirty="0" smtClean="0"/>
              <a:t>SC</a:t>
            </a:r>
            <a:r>
              <a:rPr lang="en-US" sz="2000" b="1" dirty="0" smtClean="0"/>
              <a:t> =</a:t>
            </a:r>
            <a:r>
              <a:rPr lang="en-US" sz="2000" b="1" baseline="-25000" dirty="0" smtClean="0"/>
              <a:t> </a:t>
            </a:r>
            <a:r>
              <a:rPr lang="en-US" sz="2000" b="1" dirty="0" smtClean="0"/>
              <a:t>0.85 V </a:t>
            </a:r>
            <a:endParaRPr lang="en-US" sz="2000" b="1" dirty="0"/>
          </a:p>
        </p:txBody>
      </p:sp>
      <p:sp>
        <p:nvSpPr>
          <p:cNvPr id="50" name="TextBox 49"/>
          <p:cNvSpPr txBox="1"/>
          <p:nvPr/>
        </p:nvSpPr>
        <p:spPr>
          <a:xfrm>
            <a:off x="1524000" y="5029200"/>
            <a:ext cx="6562187" cy="1323439"/>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solidFill>
                  <a:schemeClr val="accent1">
                    <a:lumMod val="75000"/>
                  </a:schemeClr>
                </a:solidFill>
              </a:rPr>
              <a:t>Photo-voltage at open circuit roughly half of U</a:t>
            </a:r>
            <a:r>
              <a:rPr lang="en-US" sz="2000" b="1" baseline="-25000" dirty="0" smtClean="0">
                <a:solidFill>
                  <a:schemeClr val="accent1">
                    <a:lumMod val="75000"/>
                  </a:schemeClr>
                </a:solidFill>
              </a:rPr>
              <a:t>FB</a:t>
            </a:r>
            <a:endParaRPr lang="en-US" sz="2000" b="1" dirty="0" smtClean="0">
              <a:solidFill>
                <a:schemeClr val="accent1">
                  <a:lumMod val="75000"/>
                </a:schemeClr>
              </a:solidFill>
            </a:endParaRPr>
          </a:p>
          <a:p>
            <a:pPr marL="342900" indent="-342900">
              <a:buFont typeface="Arial" panose="020B0604020202020204" pitchFamily="34" charset="0"/>
              <a:buChar char="•"/>
            </a:pPr>
            <a:endParaRPr lang="en-US" sz="2000" b="1" dirty="0">
              <a:solidFill>
                <a:schemeClr val="accent1">
                  <a:lumMod val="75000"/>
                </a:schemeClr>
              </a:solidFill>
            </a:endParaRPr>
          </a:p>
          <a:p>
            <a:pPr marL="342900" indent="-342900">
              <a:buFont typeface="Arial" panose="020B0604020202020204" pitchFamily="34" charset="0"/>
              <a:buChar char="•"/>
            </a:pPr>
            <a:r>
              <a:rPr lang="en-US" sz="2000" b="1" dirty="0" smtClean="0">
                <a:solidFill>
                  <a:schemeClr val="accent1">
                    <a:lumMod val="75000"/>
                  </a:schemeClr>
                </a:solidFill>
              </a:rPr>
              <a:t>U</a:t>
            </a:r>
            <a:r>
              <a:rPr lang="en-US" sz="2000" b="1" baseline="-25000" dirty="0" smtClean="0">
                <a:solidFill>
                  <a:schemeClr val="accent1">
                    <a:lumMod val="75000"/>
                  </a:schemeClr>
                </a:solidFill>
              </a:rPr>
              <a:t>H</a:t>
            </a:r>
            <a:r>
              <a:rPr lang="en-US" sz="2000" b="1" dirty="0" smtClean="0">
                <a:solidFill>
                  <a:schemeClr val="accent1">
                    <a:lumMod val="75000"/>
                  </a:schemeClr>
                </a:solidFill>
              </a:rPr>
              <a:t>= 0.65 V in the dark, at equilibrium  </a:t>
            </a:r>
            <a:r>
              <a:rPr lang="en-US" sz="2000" b="1" dirty="0">
                <a:solidFill>
                  <a:schemeClr val="accent1">
                    <a:lumMod val="75000"/>
                  </a:schemeClr>
                </a:solidFill>
              </a:rPr>
              <a:t>(</a:t>
            </a:r>
            <a:r>
              <a:rPr lang="en-US" sz="2000" b="1" dirty="0" smtClean="0">
                <a:solidFill>
                  <a:schemeClr val="accent1">
                    <a:lumMod val="75000"/>
                  </a:schemeClr>
                </a:solidFill>
              </a:rPr>
              <a:t>no applied U)</a:t>
            </a:r>
            <a:endParaRPr lang="en-US" sz="2000" b="1" dirty="0">
              <a:solidFill>
                <a:schemeClr val="accent1">
                  <a:lumMod val="75000"/>
                </a:schemeClr>
              </a:solidFill>
            </a:endParaRPr>
          </a:p>
          <a:p>
            <a:pPr marL="342900" indent="-342900">
              <a:buFont typeface="Arial" panose="020B0604020202020204" pitchFamily="34" charset="0"/>
              <a:buChar char="•"/>
            </a:pPr>
            <a:endParaRPr lang="en-US" sz="2000" b="1" dirty="0" smtClean="0">
              <a:solidFill>
                <a:schemeClr val="accent1">
                  <a:lumMod val="75000"/>
                </a:schemeClr>
              </a:solidFill>
            </a:endParaRPr>
          </a:p>
        </p:txBody>
      </p:sp>
      <p:pic>
        <p:nvPicPr>
          <p:cNvPr id="1428" name="Picture 14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 y="1645920"/>
            <a:ext cx="8635719" cy="2905298"/>
          </a:xfrm>
          <a:prstGeom prst="rect">
            <a:avLst/>
          </a:prstGeom>
        </p:spPr>
      </p:pic>
    </p:spTree>
    <p:extLst>
      <p:ext uri="{BB962C8B-B14F-4D97-AF65-F5344CB8AC3E}">
        <p14:creationId xmlns:p14="http://schemas.microsoft.com/office/powerpoint/2010/main" val="2380394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02897"/>
            <a:ext cx="9144000" cy="6858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tx1">
                    <a:lumMod val="50000"/>
                    <a:lumOff val="50000"/>
                  </a:schemeClr>
                </a:solidFill>
                <a:latin typeface="Adobe Garamond Pro Bold" pitchFamily="18" charset="0"/>
              </a:rPr>
              <a:t>Voltage Distribution (Illumination)</a:t>
            </a:r>
            <a:endParaRPr lang="en-US" sz="3600" b="1" dirty="0">
              <a:solidFill>
                <a:schemeClr val="tx1">
                  <a:lumMod val="50000"/>
                  <a:lumOff val="50000"/>
                </a:schemeClr>
              </a:solidFill>
              <a:latin typeface="Adobe Garamond Pro Bold" pitchFamily="18" charset="0"/>
            </a:endParaRPr>
          </a:p>
        </p:txBody>
      </p:sp>
      <p:sp>
        <p:nvSpPr>
          <p:cNvPr id="5" name="TextBox 4"/>
          <p:cNvSpPr txBox="1"/>
          <p:nvPr/>
        </p:nvSpPr>
        <p:spPr>
          <a:xfrm>
            <a:off x="1828800" y="1133027"/>
            <a:ext cx="1795876" cy="461665"/>
          </a:xfrm>
          <a:prstGeom prst="rect">
            <a:avLst/>
          </a:prstGeom>
          <a:noFill/>
        </p:spPr>
        <p:txBody>
          <a:bodyPr wrap="none" rtlCol="0">
            <a:spAutoFit/>
          </a:bodyPr>
          <a:lstStyle/>
          <a:p>
            <a:r>
              <a:rPr lang="en-US" sz="2400" b="1" dirty="0" smtClean="0"/>
              <a:t>Capacitance </a:t>
            </a:r>
            <a:endParaRPr lang="en-US" sz="2400" b="1" dirty="0"/>
          </a:p>
        </p:txBody>
      </p:sp>
      <p:sp>
        <p:nvSpPr>
          <p:cNvPr id="11" name="TextBox 10"/>
          <p:cNvSpPr txBox="1"/>
          <p:nvPr/>
        </p:nvSpPr>
        <p:spPr>
          <a:xfrm>
            <a:off x="5765480" y="1136266"/>
            <a:ext cx="2789290" cy="461665"/>
          </a:xfrm>
          <a:prstGeom prst="rect">
            <a:avLst/>
          </a:prstGeom>
          <a:noFill/>
        </p:spPr>
        <p:txBody>
          <a:bodyPr wrap="none" rtlCol="0">
            <a:spAutoFit/>
          </a:bodyPr>
          <a:lstStyle/>
          <a:p>
            <a:r>
              <a:rPr lang="en-US" sz="2400" b="1" dirty="0" smtClean="0"/>
              <a:t>Illuminated Junction</a:t>
            </a:r>
            <a:endParaRPr lang="en-US" sz="2400" b="1" dirty="0"/>
          </a:p>
        </p:txBody>
      </p:sp>
      <p:sp>
        <p:nvSpPr>
          <p:cNvPr id="37" name="Rectangle 36"/>
          <p:cNvSpPr/>
          <p:nvPr/>
        </p:nvSpPr>
        <p:spPr>
          <a:xfrm>
            <a:off x="554310" y="5326879"/>
            <a:ext cx="8686062" cy="1015663"/>
          </a:xfrm>
          <a:prstGeom prst="rect">
            <a:avLst/>
          </a:prstGeom>
        </p:spPr>
        <p:txBody>
          <a:bodyPr wrap="square">
            <a:spAutoFit/>
          </a:bodyPr>
          <a:lstStyle/>
          <a:p>
            <a:pPr marL="342900" indent="-342900">
              <a:buFont typeface="Arial" panose="020B0604020202020204" pitchFamily="34" charset="0"/>
              <a:buChar char="•"/>
            </a:pPr>
            <a:r>
              <a:rPr lang="en-US" sz="2000" b="1" dirty="0" smtClean="0">
                <a:solidFill>
                  <a:schemeClr val="accent1">
                    <a:lumMod val="75000"/>
                  </a:schemeClr>
                </a:solidFill>
              </a:rPr>
              <a:t>Photo-induced holes at interface create an interfacial p-type layer</a:t>
            </a:r>
          </a:p>
          <a:p>
            <a:pPr marL="342900" indent="-342900">
              <a:buFont typeface="Arial" panose="020B0604020202020204" pitchFamily="34" charset="0"/>
              <a:buChar char="•"/>
            </a:pPr>
            <a:endParaRPr lang="en-US" sz="2000" b="1" dirty="0">
              <a:solidFill>
                <a:schemeClr val="accent1">
                  <a:lumMod val="75000"/>
                </a:schemeClr>
              </a:solidFill>
            </a:endParaRPr>
          </a:p>
          <a:p>
            <a:pPr marL="342900" indent="-342900">
              <a:buFont typeface="Arial" panose="020B0604020202020204" pitchFamily="34" charset="0"/>
              <a:buChar char="•"/>
            </a:pPr>
            <a:r>
              <a:rPr lang="en-US" sz="2000" b="1" dirty="0" smtClean="0">
                <a:solidFill>
                  <a:schemeClr val="accent1">
                    <a:lumMod val="75000"/>
                  </a:schemeClr>
                </a:solidFill>
              </a:rPr>
              <a:t>This interfacial “carrier inversion” changes U</a:t>
            </a:r>
            <a:r>
              <a:rPr lang="en-US" sz="2000" b="1" baseline="-25000" dirty="0" smtClean="0">
                <a:solidFill>
                  <a:schemeClr val="accent1">
                    <a:lumMod val="75000"/>
                  </a:schemeClr>
                </a:solidFill>
              </a:rPr>
              <a:t>H</a:t>
            </a:r>
            <a:r>
              <a:rPr lang="en-US" sz="2000" b="1" dirty="0" smtClean="0">
                <a:solidFill>
                  <a:schemeClr val="accent1">
                    <a:lumMod val="75000"/>
                  </a:schemeClr>
                </a:solidFill>
              </a:rPr>
              <a:t>, even with no applied U</a:t>
            </a:r>
          </a:p>
        </p:txBody>
      </p:sp>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631" y="1669918"/>
            <a:ext cx="4648592" cy="3347871"/>
          </a:xfrm>
          <a:prstGeom prst="rect">
            <a:avLst/>
          </a:prstGeom>
        </p:spPr>
      </p:pic>
      <p:sp>
        <p:nvSpPr>
          <p:cNvPr id="4" name="TextBox 3"/>
          <p:cNvSpPr txBox="1"/>
          <p:nvPr/>
        </p:nvSpPr>
        <p:spPr>
          <a:xfrm>
            <a:off x="6154226" y="4648457"/>
            <a:ext cx="2760436" cy="369332"/>
          </a:xfrm>
          <a:prstGeom prst="rect">
            <a:avLst/>
          </a:prstGeom>
          <a:noFill/>
        </p:spPr>
        <p:txBody>
          <a:bodyPr wrap="none" rtlCol="0">
            <a:spAutoFit/>
          </a:bodyPr>
          <a:lstStyle/>
          <a:p>
            <a:r>
              <a:rPr lang="en-US" dirty="0" smtClean="0"/>
              <a:t>Turner, </a:t>
            </a:r>
            <a:r>
              <a:rPr lang="en-US" dirty="0" err="1" smtClean="0"/>
              <a:t>Nozik</a:t>
            </a:r>
            <a:r>
              <a:rPr lang="en-US" dirty="0" smtClean="0"/>
              <a:t> APL </a:t>
            </a:r>
            <a:r>
              <a:rPr lang="en-US" b="1" dirty="0" smtClean="0"/>
              <a:t>37 </a:t>
            </a:r>
            <a:r>
              <a:rPr lang="en-US" dirty="0" smtClean="0"/>
              <a:t>(1980)</a:t>
            </a:r>
            <a:endParaRPr lang="en-US" dirty="0"/>
          </a:p>
        </p:txBody>
      </p:sp>
      <p:grpSp>
        <p:nvGrpSpPr>
          <p:cNvPr id="23" name="Group 22"/>
          <p:cNvGrpSpPr/>
          <p:nvPr/>
        </p:nvGrpSpPr>
        <p:grpSpPr>
          <a:xfrm>
            <a:off x="5161526" y="1811945"/>
            <a:ext cx="4078846" cy="2952730"/>
            <a:chOff x="3316826" y="235711"/>
            <a:chExt cx="2719330" cy="1721757"/>
          </a:xfrm>
        </p:grpSpPr>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6826" y="245816"/>
              <a:ext cx="2421904" cy="1711652"/>
            </a:xfrm>
            <a:prstGeom prst="rect">
              <a:avLst/>
            </a:prstGeom>
          </p:spPr>
        </p:pic>
        <p:sp>
          <p:nvSpPr>
            <p:cNvPr id="26" name="TextBox 25"/>
            <p:cNvSpPr txBox="1"/>
            <p:nvPr/>
          </p:nvSpPr>
          <p:spPr>
            <a:xfrm>
              <a:off x="3562027" y="519342"/>
              <a:ext cx="444414" cy="21536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CB</a:t>
              </a:r>
            </a:p>
          </p:txBody>
        </p:sp>
        <p:sp>
          <p:nvSpPr>
            <p:cNvPr id="27" name="TextBox 26"/>
            <p:cNvSpPr txBox="1"/>
            <p:nvPr/>
          </p:nvSpPr>
          <p:spPr>
            <a:xfrm>
              <a:off x="3562027" y="1136389"/>
              <a:ext cx="444414" cy="21536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VB</a:t>
              </a:r>
            </a:p>
          </p:txBody>
        </p:sp>
        <p:sp>
          <p:nvSpPr>
            <p:cNvPr id="29" name="TextBox 28"/>
            <p:cNvSpPr txBox="1"/>
            <p:nvPr/>
          </p:nvSpPr>
          <p:spPr>
            <a:xfrm>
              <a:off x="3837096" y="1351276"/>
              <a:ext cx="559768" cy="21536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n-type</a:t>
              </a:r>
            </a:p>
          </p:txBody>
        </p:sp>
        <p:sp>
          <p:nvSpPr>
            <p:cNvPr id="30" name="TextBox 29"/>
            <p:cNvSpPr txBox="1"/>
            <p:nvPr/>
          </p:nvSpPr>
          <p:spPr>
            <a:xfrm>
              <a:off x="4880164" y="1351302"/>
              <a:ext cx="559768" cy="215360"/>
            </a:xfrm>
            <a:prstGeom prst="rect">
              <a:avLst/>
            </a:prstGeom>
            <a:noFill/>
          </p:spPr>
          <p:txBody>
            <a:bodyPr wrap="square" rtlCol="0">
              <a:spAutoFit/>
            </a:bodyPr>
            <a:lstStyle/>
            <a:p>
              <a:r>
                <a:rPr lang="en-US" dirty="0">
                  <a:solidFill>
                    <a:srgbClr val="C00000"/>
                  </a:solidFill>
                  <a:latin typeface="Times New Roman" panose="02020603050405020304" pitchFamily="18" charset="0"/>
                  <a:cs typeface="Times New Roman" panose="02020603050405020304" pitchFamily="18" charset="0"/>
                </a:rPr>
                <a:t>p-type</a:t>
              </a:r>
            </a:p>
          </p:txBody>
        </p:sp>
        <p:sp>
          <p:nvSpPr>
            <p:cNvPr id="31" name="TextBox 30"/>
            <p:cNvSpPr txBox="1"/>
            <p:nvPr/>
          </p:nvSpPr>
          <p:spPr>
            <a:xfrm>
              <a:off x="3719477" y="1526985"/>
              <a:ext cx="624021" cy="340986"/>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Reverse Bias</a:t>
              </a:r>
            </a:p>
          </p:txBody>
        </p:sp>
        <p:sp>
          <p:nvSpPr>
            <p:cNvPr id="32" name="TextBox 31"/>
            <p:cNvSpPr txBox="1"/>
            <p:nvPr/>
          </p:nvSpPr>
          <p:spPr>
            <a:xfrm>
              <a:off x="4844989" y="1546018"/>
              <a:ext cx="665987" cy="340986"/>
            </a:xfrm>
            <a:prstGeom prst="rect">
              <a:avLst/>
            </a:prstGeom>
            <a:noFill/>
          </p:spPr>
          <p:txBody>
            <a:bodyPr wrap="square" rtlCol="0">
              <a:spAutoFit/>
            </a:bodyPr>
            <a:lstStyle/>
            <a:p>
              <a:r>
                <a:rPr lang="en-US" sz="1600" dirty="0">
                  <a:solidFill>
                    <a:srgbClr val="C00000"/>
                  </a:solidFill>
                  <a:latin typeface="Times New Roman" panose="02020603050405020304" pitchFamily="18" charset="0"/>
                  <a:cs typeface="Times New Roman" panose="02020603050405020304" pitchFamily="18" charset="0"/>
                </a:rPr>
                <a:t>Forward Bias</a:t>
              </a:r>
            </a:p>
          </p:txBody>
        </p:sp>
        <p:sp>
          <p:nvSpPr>
            <p:cNvPr id="36" name="TextBox 35"/>
            <p:cNvSpPr txBox="1"/>
            <p:nvPr/>
          </p:nvSpPr>
          <p:spPr>
            <a:xfrm>
              <a:off x="3504122" y="235711"/>
              <a:ext cx="665987" cy="215360"/>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q</a:t>
              </a:r>
              <a:r>
                <a:rPr lang="en-US" b="1" baseline="-25000" dirty="0" err="1">
                  <a:latin typeface="Times New Roman" panose="02020603050405020304" pitchFamily="18" charset="0"/>
                  <a:cs typeface="Times New Roman" panose="02020603050405020304" pitchFamily="18" charset="0"/>
                </a:rPr>
                <a:t>sc</a:t>
              </a:r>
              <a:endParaRPr lang="en-US" b="1" baseline="-25000"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4831667" y="241275"/>
              <a:ext cx="665987" cy="215360"/>
            </a:xfrm>
            <a:prstGeom prst="rect">
              <a:avLst/>
            </a:prstGeom>
            <a:noFill/>
          </p:spPr>
          <p:txBody>
            <a:bodyPr wrap="square" rtlCol="0">
              <a:spAutoFit/>
            </a:bodyPr>
            <a:lstStyle/>
            <a:p>
              <a:r>
                <a:rPr lang="en-US" b="1" dirty="0" err="1">
                  <a:solidFill>
                    <a:srgbClr val="C00000"/>
                  </a:solidFill>
                  <a:latin typeface="Times New Roman" panose="02020603050405020304" pitchFamily="18" charset="0"/>
                  <a:cs typeface="Times New Roman" panose="02020603050405020304" pitchFamily="18" charset="0"/>
                </a:rPr>
                <a:t>q</a:t>
              </a:r>
              <a:r>
                <a:rPr lang="en-US" b="1" baseline="-25000" dirty="0" err="1">
                  <a:solidFill>
                    <a:srgbClr val="C00000"/>
                  </a:solidFill>
                  <a:latin typeface="Times New Roman" panose="02020603050405020304" pitchFamily="18" charset="0"/>
                  <a:cs typeface="Times New Roman" panose="02020603050405020304" pitchFamily="18" charset="0"/>
                </a:rPr>
                <a:t>photo</a:t>
              </a:r>
              <a:endParaRPr lang="en-US" b="1" baseline="-25000" dirty="0">
                <a:solidFill>
                  <a:srgbClr val="C00000"/>
                </a:solidFill>
                <a:latin typeface="Times New Roman" panose="02020603050405020304" pitchFamily="18" charset="0"/>
                <a:cs typeface="Times New Roman" panose="02020603050405020304" pitchFamily="18" charset="0"/>
              </a:endParaRPr>
            </a:p>
          </p:txBody>
        </p:sp>
        <p:sp>
          <p:nvSpPr>
            <p:cNvPr id="40" name="Rectangle 39"/>
            <p:cNvSpPr/>
            <p:nvPr/>
          </p:nvSpPr>
          <p:spPr>
            <a:xfrm>
              <a:off x="5713201" y="1592651"/>
              <a:ext cx="50789" cy="234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50"/>
            </a:p>
          </p:txBody>
        </p:sp>
        <p:sp>
          <p:nvSpPr>
            <p:cNvPr id="41" name="TextBox 40"/>
            <p:cNvSpPr txBox="1"/>
            <p:nvPr/>
          </p:nvSpPr>
          <p:spPr>
            <a:xfrm>
              <a:off x="5370169" y="1548714"/>
              <a:ext cx="665987" cy="340986"/>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Double</a:t>
              </a:r>
            </a:p>
            <a:p>
              <a:r>
                <a:rPr lang="en-US" sz="1600" dirty="0">
                  <a:latin typeface="Times New Roman" panose="02020603050405020304" pitchFamily="18" charset="0"/>
                  <a:cs typeface="Times New Roman" panose="02020603050405020304" pitchFamily="18" charset="0"/>
                </a:rPr>
                <a:t>Layer</a:t>
              </a:r>
            </a:p>
          </p:txBody>
        </p:sp>
      </p:grpSp>
      <p:sp>
        <p:nvSpPr>
          <p:cNvPr id="79" name="Rectangle 78"/>
          <p:cNvSpPr/>
          <p:nvPr/>
        </p:nvSpPr>
        <p:spPr>
          <a:xfrm>
            <a:off x="2726738" y="2903930"/>
            <a:ext cx="644305" cy="5371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1143000" y="3272648"/>
            <a:ext cx="491905" cy="5371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4841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referRelativeResize="0">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024" y="2988101"/>
            <a:ext cx="2285466" cy="1714169"/>
          </a:xfrm>
          <a:prstGeom prst="rect">
            <a:avLst/>
          </a:prstGeom>
        </p:spPr>
      </p:pic>
      <p:pic>
        <p:nvPicPr>
          <p:cNvPr id="17" name="Picture 16"/>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1489" y="1273600"/>
            <a:ext cx="2285466" cy="1714169"/>
          </a:xfrm>
          <a:prstGeom prst="rect">
            <a:avLst/>
          </a:prstGeom>
        </p:spPr>
      </p:pic>
      <p:pic>
        <p:nvPicPr>
          <p:cNvPr id="18" name="Picture 17"/>
          <p:cNvPicPr preferRelativeResize="0">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1489" y="2988101"/>
            <a:ext cx="2285466" cy="1714169"/>
          </a:xfrm>
          <a:prstGeom prst="rect">
            <a:avLst/>
          </a:prstGeom>
        </p:spPr>
      </p:pic>
      <p:pic>
        <p:nvPicPr>
          <p:cNvPr id="19" name="Picture 18"/>
          <p:cNvPicPr preferRelativeResize="0">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024" y="1273932"/>
            <a:ext cx="2285466" cy="1714169"/>
          </a:xfrm>
          <a:prstGeom prst="rect">
            <a:avLst/>
          </a:prstGeom>
        </p:spPr>
      </p:pic>
      <p:cxnSp>
        <p:nvCxnSpPr>
          <p:cNvPr id="20" name="Straight Connector 19"/>
          <p:cNvCxnSpPr/>
          <p:nvPr/>
        </p:nvCxnSpPr>
        <p:spPr>
          <a:xfrm>
            <a:off x="841351" y="1718346"/>
            <a:ext cx="175275" cy="0"/>
          </a:xfrm>
          <a:prstGeom prst="line">
            <a:avLst/>
          </a:prstGeom>
          <a:ln w="6350">
            <a:solidFill>
              <a:schemeClr val="bg1"/>
            </a:solidFill>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593736" y="1494825"/>
            <a:ext cx="670506" cy="288484"/>
          </a:xfrm>
          <a:prstGeom prst="rect">
            <a:avLst/>
          </a:prstGeom>
          <a:noFill/>
        </p:spPr>
        <p:txBody>
          <a:bodyPr wrap="square" lIns="190470" tIns="95235" rIns="190470" bIns="95235" rtlCol="0">
            <a:spAutoFit/>
          </a:bodyPr>
          <a:lstStyle/>
          <a:p>
            <a:pPr algn="ctr"/>
            <a:r>
              <a:rPr lang="en-US" sz="600" b="1" dirty="0">
                <a:solidFill>
                  <a:schemeClr val="bg1"/>
                </a:solidFill>
                <a:latin typeface="Times New Roman" panose="02020603050405020304" pitchFamily="18" charset="0"/>
                <a:cs typeface="Times New Roman" panose="02020603050405020304" pitchFamily="18" charset="0"/>
              </a:rPr>
              <a:t>10</a:t>
            </a:r>
            <a:r>
              <a:rPr lang="el-GR" sz="600" b="1" dirty="0">
                <a:solidFill>
                  <a:schemeClr val="bg1"/>
                </a:solidFill>
                <a:latin typeface="Calibri"/>
                <a:cs typeface="Times New Roman" panose="02020603050405020304" pitchFamily="18" charset="0"/>
              </a:rPr>
              <a:t>μ</a:t>
            </a:r>
            <a:r>
              <a:rPr lang="en-US" sz="600" b="1" dirty="0">
                <a:solidFill>
                  <a:schemeClr val="bg1"/>
                </a:solidFill>
                <a:latin typeface="Times New Roman" panose="02020603050405020304" pitchFamily="18" charset="0"/>
                <a:cs typeface="Times New Roman" panose="02020603050405020304" pitchFamily="18" charset="0"/>
              </a:rPr>
              <a:t>m</a:t>
            </a:r>
          </a:p>
        </p:txBody>
      </p:sp>
      <p:cxnSp>
        <p:nvCxnSpPr>
          <p:cNvPr id="22" name="Straight Connector 21"/>
          <p:cNvCxnSpPr/>
          <p:nvPr/>
        </p:nvCxnSpPr>
        <p:spPr>
          <a:xfrm>
            <a:off x="3169104" y="1725807"/>
            <a:ext cx="175275" cy="0"/>
          </a:xfrm>
          <a:prstGeom prst="line">
            <a:avLst/>
          </a:prstGeom>
          <a:ln w="6350">
            <a:solidFill>
              <a:schemeClr val="bg1"/>
            </a:solidFill>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2921488" y="1494825"/>
            <a:ext cx="670506" cy="288484"/>
          </a:xfrm>
          <a:prstGeom prst="rect">
            <a:avLst/>
          </a:prstGeom>
          <a:noFill/>
        </p:spPr>
        <p:txBody>
          <a:bodyPr wrap="square" lIns="190470" tIns="95235" rIns="190470" bIns="95235" rtlCol="0">
            <a:spAutoFit/>
          </a:bodyPr>
          <a:lstStyle/>
          <a:p>
            <a:pPr algn="ctr"/>
            <a:r>
              <a:rPr lang="en-US" sz="600" b="1" dirty="0">
                <a:solidFill>
                  <a:schemeClr val="bg1"/>
                </a:solidFill>
                <a:latin typeface="Times New Roman" panose="02020603050405020304" pitchFamily="18" charset="0"/>
                <a:cs typeface="Times New Roman" panose="02020603050405020304" pitchFamily="18" charset="0"/>
              </a:rPr>
              <a:t>10</a:t>
            </a:r>
            <a:r>
              <a:rPr lang="el-GR" sz="600" b="1" dirty="0">
                <a:solidFill>
                  <a:schemeClr val="bg1"/>
                </a:solidFill>
                <a:latin typeface="Calibri"/>
                <a:cs typeface="Times New Roman" panose="02020603050405020304" pitchFamily="18" charset="0"/>
              </a:rPr>
              <a:t>μ</a:t>
            </a:r>
            <a:r>
              <a:rPr lang="en-US" sz="600" b="1" dirty="0">
                <a:solidFill>
                  <a:schemeClr val="bg1"/>
                </a:solidFill>
                <a:latin typeface="Times New Roman" panose="02020603050405020304" pitchFamily="18" charset="0"/>
                <a:cs typeface="Times New Roman" panose="02020603050405020304" pitchFamily="18" charset="0"/>
              </a:rPr>
              <a:t>m</a:t>
            </a:r>
          </a:p>
        </p:txBody>
      </p:sp>
      <p:cxnSp>
        <p:nvCxnSpPr>
          <p:cNvPr id="24" name="Straight Connector 23"/>
          <p:cNvCxnSpPr/>
          <p:nvPr/>
        </p:nvCxnSpPr>
        <p:spPr>
          <a:xfrm>
            <a:off x="869458" y="3422604"/>
            <a:ext cx="175275" cy="0"/>
          </a:xfrm>
          <a:prstGeom prst="line">
            <a:avLst/>
          </a:prstGeom>
          <a:ln w="6350">
            <a:solidFill>
              <a:schemeClr val="bg1"/>
            </a:solidFill>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680335" y="3196626"/>
            <a:ext cx="553520" cy="288484"/>
          </a:xfrm>
          <a:prstGeom prst="rect">
            <a:avLst/>
          </a:prstGeom>
          <a:noFill/>
        </p:spPr>
        <p:txBody>
          <a:bodyPr wrap="square" lIns="190470" tIns="95235" rIns="190470" bIns="95235" rtlCol="0">
            <a:spAutoFit/>
          </a:bodyPr>
          <a:lstStyle/>
          <a:p>
            <a:pPr algn="ctr"/>
            <a:r>
              <a:rPr lang="en-US" sz="600" b="1" dirty="0">
                <a:solidFill>
                  <a:schemeClr val="bg1"/>
                </a:solidFill>
                <a:latin typeface="Times New Roman" panose="02020603050405020304" pitchFamily="18" charset="0"/>
                <a:cs typeface="Times New Roman" panose="02020603050405020304" pitchFamily="18" charset="0"/>
              </a:rPr>
              <a:t>1</a:t>
            </a:r>
            <a:r>
              <a:rPr lang="el-GR" sz="600" b="1" dirty="0">
                <a:solidFill>
                  <a:schemeClr val="bg1"/>
                </a:solidFill>
                <a:latin typeface="Calibri"/>
                <a:cs typeface="Times New Roman" panose="02020603050405020304" pitchFamily="18" charset="0"/>
              </a:rPr>
              <a:t>μ</a:t>
            </a:r>
            <a:r>
              <a:rPr lang="en-US" sz="600" b="1" dirty="0">
                <a:solidFill>
                  <a:schemeClr val="bg1"/>
                </a:solidFill>
                <a:latin typeface="Times New Roman" panose="02020603050405020304" pitchFamily="18" charset="0"/>
                <a:cs typeface="Times New Roman" panose="02020603050405020304" pitchFamily="18" charset="0"/>
              </a:rPr>
              <a:t>m</a:t>
            </a:r>
          </a:p>
        </p:txBody>
      </p:sp>
      <p:cxnSp>
        <p:nvCxnSpPr>
          <p:cNvPr id="26" name="Straight Connector 25"/>
          <p:cNvCxnSpPr/>
          <p:nvPr/>
        </p:nvCxnSpPr>
        <p:spPr>
          <a:xfrm>
            <a:off x="3169104" y="3424258"/>
            <a:ext cx="175275" cy="0"/>
          </a:xfrm>
          <a:prstGeom prst="line">
            <a:avLst/>
          </a:prstGeom>
          <a:ln w="6350">
            <a:solidFill>
              <a:schemeClr val="bg1"/>
            </a:solidFill>
          </a:ln>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2921488" y="3196626"/>
            <a:ext cx="670506" cy="288484"/>
          </a:xfrm>
          <a:prstGeom prst="rect">
            <a:avLst/>
          </a:prstGeom>
          <a:noFill/>
        </p:spPr>
        <p:txBody>
          <a:bodyPr wrap="square" lIns="190470" tIns="95235" rIns="190470" bIns="95235" rtlCol="0">
            <a:spAutoFit/>
          </a:bodyPr>
          <a:lstStyle/>
          <a:p>
            <a:pPr algn="ctr"/>
            <a:r>
              <a:rPr lang="en-US" sz="600" b="1" dirty="0">
                <a:solidFill>
                  <a:schemeClr val="bg1"/>
                </a:solidFill>
                <a:latin typeface="Times New Roman" panose="02020603050405020304" pitchFamily="18" charset="0"/>
                <a:cs typeface="Times New Roman" panose="02020603050405020304" pitchFamily="18" charset="0"/>
              </a:rPr>
              <a:t>10</a:t>
            </a:r>
            <a:r>
              <a:rPr lang="el-GR" sz="600" b="1" dirty="0">
                <a:solidFill>
                  <a:schemeClr val="bg1"/>
                </a:solidFill>
                <a:latin typeface="Calibri"/>
                <a:cs typeface="Times New Roman" panose="02020603050405020304" pitchFamily="18" charset="0"/>
              </a:rPr>
              <a:t>μ</a:t>
            </a:r>
            <a:r>
              <a:rPr lang="en-US" sz="600" b="1" dirty="0">
                <a:solidFill>
                  <a:schemeClr val="bg1"/>
                </a:solidFill>
                <a:latin typeface="Times New Roman" panose="02020603050405020304" pitchFamily="18" charset="0"/>
                <a:cs typeface="Times New Roman" panose="02020603050405020304" pitchFamily="18" charset="0"/>
              </a:rPr>
              <a:t>m</a:t>
            </a:r>
          </a:p>
        </p:txBody>
      </p:sp>
      <p:sp>
        <p:nvSpPr>
          <p:cNvPr id="29" name="TextBox 28"/>
          <p:cNvSpPr txBox="1"/>
          <p:nvPr/>
        </p:nvSpPr>
        <p:spPr>
          <a:xfrm>
            <a:off x="-4779" y="1210773"/>
            <a:ext cx="670506" cy="384647"/>
          </a:xfrm>
          <a:prstGeom prst="rect">
            <a:avLst/>
          </a:prstGeom>
          <a:noFill/>
        </p:spPr>
        <p:txBody>
          <a:bodyPr wrap="square" lIns="190470" tIns="95235" rIns="190470" bIns="95235" rtlCol="0">
            <a:spAutoFit/>
          </a:bodyPr>
          <a:lstStyle/>
          <a:p>
            <a:pPr algn="ctr"/>
            <a:r>
              <a:rPr lang="en-US" sz="1200" b="1" dirty="0">
                <a:solidFill>
                  <a:schemeClr val="bg1"/>
                </a:solidFill>
                <a:latin typeface="Times New Roman" panose="02020603050405020304" pitchFamily="18" charset="0"/>
                <a:cs typeface="Times New Roman" panose="02020603050405020304" pitchFamily="18" charset="0"/>
              </a:rPr>
              <a:t>a)</a:t>
            </a:r>
          </a:p>
        </p:txBody>
      </p:sp>
      <p:sp>
        <p:nvSpPr>
          <p:cNvPr id="31" name="TextBox 30"/>
          <p:cNvSpPr txBox="1"/>
          <p:nvPr/>
        </p:nvSpPr>
        <p:spPr>
          <a:xfrm>
            <a:off x="2711578" y="1210773"/>
            <a:ext cx="670506" cy="384647"/>
          </a:xfrm>
          <a:prstGeom prst="rect">
            <a:avLst/>
          </a:prstGeom>
          <a:noFill/>
        </p:spPr>
        <p:txBody>
          <a:bodyPr wrap="square" lIns="190470" tIns="95235" rIns="190470" bIns="95235" rtlCol="0">
            <a:spAutoFit/>
          </a:bodyPr>
          <a:lstStyle/>
          <a:p>
            <a:pPr algn="ctr"/>
            <a:r>
              <a:rPr lang="en-US" sz="1200" b="1" dirty="0">
                <a:solidFill>
                  <a:schemeClr val="bg1"/>
                </a:solidFill>
                <a:latin typeface="Times New Roman" panose="02020603050405020304" pitchFamily="18" charset="0"/>
                <a:cs typeface="Times New Roman" panose="02020603050405020304" pitchFamily="18" charset="0"/>
              </a:rPr>
              <a:t>b)</a:t>
            </a:r>
          </a:p>
        </p:txBody>
      </p:sp>
      <p:sp>
        <p:nvSpPr>
          <p:cNvPr id="32" name="TextBox 31"/>
          <p:cNvSpPr txBox="1"/>
          <p:nvPr/>
        </p:nvSpPr>
        <p:spPr>
          <a:xfrm>
            <a:off x="-4779" y="2988100"/>
            <a:ext cx="670506" cy="384647"/>
          </a:xfrm>
          <a:prstGeom prst="rect">
            <a:avLst/>
          </a:prstGeom>
          <a:noFill/>
        </p:spPr>
        <p:txBody>
          <a:bodyPr wrap="square" lIns="190470" tIns="95235" rIns="190470" bIns="95235" rtlCol="0">
            <a:spAutoFit/>
          </a:bodyPr>
          <a:lstStyle/>
          <a:p>
            <a:pPr algn="ctr"/>
            <a:r>
              <a:rPr lang="en-US" sz="1200" b="1" dirty="0">
                <a:solidFill>
                  <a:schemeClr val="bg1"/>
                </a:solidFill>
                <a:latin typeface="Times New Roman" panose="02020603050405020304" pitchFamily="18" charset="0"/>
                <a:cs typeface="Times New Roman" panose="02020603050405020304" pitchFamily="18" charset="0"/>
              </a:rPr>
              <a:t>c)</a:t>
            </a:r>
          </a:p>
        </p:txBody>
      </p:sp>
      <p:sp>
        <p:nvSpPr>
          <p:cNvPr id="33" name="TextBox 32"/>
          <p:cNvSpPr txBox="1"/>
          <p:nvPr/>
        </p:nvSpPr>
        <p:spPr>
          <a:xfrm>
            <a:off x="2711578" y="2983818"/>
            <a:ext cx="670506" cy="384647"/>
          </a:xfrm>
          <a:prstGeom prst="rect">
            <a:avLst/>
          </a:prstGeom>
          <a:noFill/>
        </p:spPr>
        <p:txBody>
          <a:bodyPr wrap="square" lIns="190470" tIns="95235" rIns="190470" bIns="95235" rtlCol="0">
            <a:spAutoFit/>
          </a:bodyPr>
          <a:lstStyle/>
          <a:p>
            <a:pPr algn="ctr"/>
            <a:r>
              <a:rPr lang="en-US" sz="1200" b="1" dirty="0">
                <a:solidFill>
                  <a:schemeClr val="bg1"/>
                </a:solidFill>
                <a:latin typeface="Times New Roman" panose="02020603050405020304" pitchFamily="18" charset="0"/>
                <a:cs typeface="Times New Roman" panose="02020603050405020304" pitchFamily="18" charset="0"/>
              </a:rPr>
              <a:t>d)</a:t>
            </a:r>
          </a:p>
        </p:txBody>
      </p:sp>
      <p:sp>
        <p:nvSpPr>
          <p:cNvPr id="34" name="TextBox 33"/>
          <p:cNvSpPr txBox="1"/>
          <p:nvPr/>
        </p:nvSpPr>
        <p:spPr>
          <a:xfrm>
            <a:off x="1555972" y="257061"/>
            <a:ext cx="6032061" cy="833402"/>
          </a:xfrm>
          <a:prstGeom prst="rect">
            <a:avLst/>
          </a:prstGeom>
          <a:noFill/>
        </p:spPr>
        <p:txBody>
          <a:bodyPr wrap="square" lIns="190470" tIns="95235" rIns="190470" bIns="95235" rtlCol="0">
            <a:spAutoFit/>
          </a:bodyPr>
          <a:lstStyle/>
          <a:p>
            <a:r>
              <a:rPr lang="en-US" sz="2100" dirty="0">
                <a:latin typeface="Times New Roman" panose="02020603050405020304" pitchFamily="18" charset="0"/>
                <a:cs typeface="Times New Roman" panose="02020603050405020304" pitchFamily="18" charset="0"/>
              </a:rPr>
              <a:t>SEM images a)-d) show damage on 0.1% </a:t>
            </a:r>
            <a:r>
              <a:rPr lang="en-US" sz="2100" dirty="0" err="1">
                <a:latin typeface="Times New Roman" panose="02020603050405020304" pitchFamily="18" charset="0"/>
                <a:cs typeface="Times New Roman" panose="02020603050405020304" pitchFamily="18" charset="0"/>
              </a:rPr>
              <a:t>Nb</a:t>
            </a:r>
            <a:r>
              <a:rPr lang="en-US" sz="2100" dirty="0">
                <a:latin typeface="Times New Roman" panose="02020603050405020304" pitchFamily="18" charset="0"/>
                <a:cs typeface="Times New Roman" panose="02020603050405020304" pitchFamily="18" charset="0"/>
              </a:rPr>
              <a:t> doped SrTiO3 under laser and applied bias condition</a:t>
            </a:r>
          </a:p>
        </p:txBody>
      </p:sp>
      <p:sp>
        <p:nvSpPr>
          <p:cNvPr id="35" name="TextBox 34"/>
          <p:cNvSpPr txBox="1"/>
          <p:nvPr/>
        </p:nvSpPr>
        <p:spPr>
          <a:xfrm>
            <a:off x="5206954" y="2497887"/>
            <a:ext cx="4127201" cy="1346492"/>
          </a:xfrm>
          <a:prstGeom prst="rect">
            <a:avLst/>
          </a:prstGeom>
          <a:noFill/>
        </p:spPr>
        <p:txBody>
          <a:bodyPr wrap="square" lIns="190470" tIns="95235" rIns="190470" bIns="95235" rtlCol="0">
            <a:spAutoFit/>
          </a:bodyPr>
          <a:lstStyle/>
          <a:p>
            <a:pPr marL="476174" indent="-476174">
              <a:buAutoNum type="alphaLcParenR"/>
            </a:pPr>
            <a:r>
              <a:rPr lang="en-US" sz="1500" dirty="0">
                <a:latin typeface="Times New Roman" panose="02020603050405020304" pitchFamily="18" charset="0"/>
                <a:cs typeface="Times New Roman" panose="02020603050405020304" pitchFamily="18" charset="0"/>
              </a:rPr>
              <a:t>Damaged sample at 1500</a:t>
            </a:r>
            <a:r>
              <a:rPr lang="en-US" sz="1500" dirty="0">
                <a:latin typeface="Calibri"/>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rPr>
              <a:t>magnification</a:t>
            </a:r>
          </a:p>
          <a:p>
            <a:pPr marL="476174" indent="-476174">
              <a:buAutoNum type="alphaLcParenR"/>
            </a:pPr>
            <a:r>
              <a:rPr lang="en-US" sz="1500" dirty="0">
                <a:latin typeface="Times New Roman" panose="02020603050405020304" pitchFamily="18" charset="0"/>
                <a:cs typeface="Times New Roman" panose="02020603050405020304" pitchFamily="18" charset="0"/>
              </a:rPr>
              <a:t>Damaged sample at 1500</a:t>
            </a:r>
            <a:r>
              <a:rPr lang="en-US" sz="1500" dirty="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rPr>
              <a:t>magnification</a:t>
            </a:r>
          </a:p>
          <a:p>
            <a:pPr marL="476174" indent="-476174">
              <a:buAutoNum type="alphaLcParenR"/>
            </a:pPr>
            <a:r>
              <a:rPr lang="en-US" sz="1500" dirty="0">
                <a:latin typeface="Times New Roman" panose="02020603050405020304" pitchFamily="18" charset="0"/>
                <a:cs typeface="Times New Roman" panose="02020603050405020304" pitchFamily="18" charset="0"/>
              </a:rPr>
              <a:t>Damaged sample at 3500</a:t>
            </a:r>
            <a:r>
              <a:rPr lang="en-US" sz="1500" dirty="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rPr>
              <a:t>magnification</a:t>
            </a:r>
          </a:p>
          <a:p>
            <a:pPr marL="476174" indent="-476174">
              <a:buAutoNum type="alphaLcParenR"/>
            </a:pPr>
            <a:r>
              <a:rPr lang="en-US" sz="1500" dirty="0">
                <a:latin typeface="Times New Roman" panose="02020603050405020304" pitchFamily="18" charset="0"/>
                <a:cs typeface="Times New Roman" panose="02020603050405020304" pitchFamily="18" charset="0"/>
              </a:rPr>
              <a:t>Undamaged sample at 1500</a:t>
            </a:r>
            <a:r>
              <a:rPr lang="en-US" sz="1500" dirty="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rPr>
              <a:t>magnification</a:t>
            </a:r>
          </a:p>
        </p:txBody>
      </p:sp>
      <p:sp>
        <p:nvSpPr>
          <p:cNvPr id="36" name="TextBox 35"/>
          <p:cNvSpPr txBox="1"/>
          <p:nvPr/>
        </p:nvSpPr>
        <p:spPr>
          <a:xfrm>
            <a:off x="245604" y="4857473"/>
            <a:ext cx="8771071" cy="1808157"/>
          </a:xfrm>
          <a:prstGeom prst="rect">
            <a:avLst/>
          </a:prstGeom>
          <a:noFill/>
        </p:spPr>
        <p:txBody>
          <a:bodyPr wrap="square" lIns="190470" tIns="95235" rIns="190470" bIns="95235" rtlCol="0">
            <a:spAutoFit/>
          </a:bodyPr>
          <a:lstStyle/>
          <a:p>
            <a:pPr marL="476174" indent="-476174">
              <a:buFont typeface="+mj-lt"/>
              <a:buAutoNum type="arabicPeriod"/>
            </a:pPr>
            <a:r>
              <a:rPr lang="en-US" sz="1500" dirty="0">
                <a:latin typeface="Times New Roman" panose="02020603050405020304" pitchFamily="18" charset="0"/>
                <a:cs typeface="Times New Roman" panose="02020603050405020304" pitchFamily="18" charset="0"/>
              </a:rPr>
              <a:t>SEM image shows laser burned holes on sample surface, most of the holes have 5um as diameter while some big holes have 10um as diameter</a:t>
            </a:r>
          </a:p>
          <a:p>
            <a:pPr marL="476174" indent="-476174">
              <a:buAutoNum type="arabicPeriod"/>
            </a:pPr>
            <a:r>
              <a:rPr lang="en-US" sz="1500" dirty="0">
                <a:latin typeface="Times New Roman" panose="02020603050405020304" pitchFamily="18" charset="0"/>
                <a:cs typeface="Times New Roman" panose="02020603050405020304" pitchFamily="18" charset="0"/>
              </a:rPr>
              <a:t>No damage is observed if only laser is applied to our sample, damage happens when current is running through the sample and laser is applied.</a:t>
            </a:r>
          </a:p>
          <a:p>
            <a:pPr marL="476174" indent="-476174">
              <a:buAutoNum type="arabicPeriod"/>
            </a:pPr>
            <a:r>
              <a:rPr lang="en-US" sz="1500" dirty="0">
                <a:latin typeface="Times New Roman" panose="02020603050405020304" pitchFamily="18" charset="0"/>
                <a:cs typeface="Times New Roman" panose="02020603050405020304" pitchFamily="18" charset="0"/>
              </a:rPr>
              <a:t>Laser spot size is 500um(FWHM) but the peak is narrow around 10um</a:t>
            </a:r>
          </a:p>
          <a:p>
            <a:pPr marL="476174" indent="-476174">
              <a:buAutoNum type="arabicPeriod"/>
            </a:pPr>
            <a:r>
              <a:rPr lang="en-US" sz="1500" dirty="0">
                <a:latin typeface="Times New Roman" panose="02020603050405020304" pitchFamily="18" charset="0"/>
                <a:cs typeface="Times New Roman" panose="02020603050405020304" pitchFamily="18" charset="0"/>
              </a:rPr>
              <a:t>One possible mechanism for the damage is coulomb explosion where high density of </a:t>
            </a:r>
            <a:r>
              <a:rPr lang="en-US" sz="1500" dirty="0" err="1">
                <a:latin typeface="Times New Roman" panose="02020603050405020304" pitchFamily="18" charset="0"/>
                <a:cs typeface="Times New Roman" panose="02020603050405020304" pitchFamily="18" charset="0"/>
              </a:rPr>
              <a:t>excitons</a:t>
            </a:r>
            <a:r>
              <a:rPr lang="en-US" sz="1500" dirty="0">
                <a:latin typeface="Times New Roman" panose="02020603050405020304" pitchFamily="18" charset="0"/>
                <a:cs typeface="Times New Roman" panose="02020603050405020304" pitchFamily="18" charset="0"/>
              </a:rPr>
              <a:t> generated by laser accumulate at sample surface </a:t>
            </a:r>
            <a:r>
              <a:rPr lang="en-US" sz="1500">
                <a:latin typeface="Times New Roman" panose="02020603050405020304" pitchFamily="18" charset="0"/>
                <a:cs typeface="Times New Roman" panose="02020603050405020304" pitchFamily="18" charset="0"/>
              </a:rPr>
              <a:t>causes explosion</a:t>
            </a:r>
            <a:endParaRPr lang="en-US" sz="1500"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404566" y="1211166"/>
            <a:ext cx="670506" cy="384647"/>
          </a:xfrm>
          <a:prstGeom prst="rect">
            <a:avLst/>
          </a:prstGeom>
          <a:noFill/>
        </p:spPr>
        <p:txBody>
          <a:bodyPr wrap="square" lIns="190470" tIns="95235" rIns="190470" bIns="95235" rtlCol="0">
            <a:spAutoFit/>
          </a:bodyPr>
          <a:lstStyle/>
          <a:p>
            <a:pPr algn="ctr"/>
            <a:r>
              <a:rPr lang="en-US" sz="1200" b="1" dirty="0">
                <a:solidFill>
                  <a:schemeClr val="bg1"/>
                </a:solidFill>
                <a:latin typeface="Times New Roman" panose="02020603050405020304" pitchFamily="18" charset="0"/>
                <a:cs typeface="Times New Roman" panose="02020603050405020304" pitchFamily="18" charset="0"/>
              </a:rPr>
              <a:t>a)</a:t>
            </a:r>
          </a:p>
        </p:txBody>
      </p:sp>
      <p:sp>
        <p:nvSpPr>
          <p:cNvPr id="39" name="TextBox 38"/>
          <p:cNvSpPr txBox="1"/>
          <p:nvPr/>
        </p:nvSpPr>
        <p:spPr>
          <a:xfrm>
            <a:off x="404566" y="2956219"/>
            <a:ext cx="670506" cy="384647"/>
          </a:xfrm>
          <a:prstGeom prst="rect">
            <a:avLst/>
          </a:prstGeom>
          <a:noFill/>
        </p:spPr>
        <p:txBody>
          <a:bodyPr wrap="square" lIns="190470" tIns="95235" rIns="190470" bIns="95235" rtlCol="0">
            <a:spAutoFit/>
          </a:bodyPr>
          <a:lstStyle/>
          <a:p>
            <a:pPr algn="ctr"/>
            <a:r>
              <a:rPr lang="en-US" sz="1200" b="1" dirty="0">
                <a:solidFill>
                  <a:schemeClr val="bg1"/>
                </a:solidFill>
                <a:latin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5311587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 y="228600"/>
            <a:ext cx="9144000" cy="6858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lumMod val="50000"/>
                  </a:schemeClr>
                </a:solidFill>
                <a:latin typeface="Adobe Garamond Pro Bold" pitchFamily="18" charset="0"/>
              </a:rPr>
              <a:t>Water Oxidation </a:t>
            </a:r>
            <a:r>
              <a:rPr lang="en-US" sz="4000" b="1" dirty="0" smtClean="0">
                <a:solidFill>
                  <a:schemeClr val="bg1">
                    <a:lumMod val="50000"/>
                  </a:schemeClr>
                </a:solidFill>
                <a:latin typeface="Adobe Garamond Pro Bold" pitchFamily="18" charset="0"/>
                <a:sym typeface="Symbol"/>
              </a:rPr>
              <a:t> </a:t>
            </a:r>
            <a:r>
              <a:rPr lang="en-US" sz="4000" b="1" dirty="0" smtClean="0">
                <a:solidFill>
                  <a:schemeClr val="bg1">
                    <a:lumMod val="50000"/>
                  </a:schemeClr>
                </a:solidFill>
                <a:latin typeface="Adobe Garamond Pro Bold" pitchFamily="18" charset="0"/>
              </a:rPr>
              <a:t>Over-Potential</a:t>
            </a:r>
            <a:endParaRPr lang="en-US" sz="4000" b="1" dirty="0">
              <a:solidFill>
                <a:schemeClr val="bg1">
                  <a:lumMod val="50000"/>
                </a:schemeClr>
              </a:solidFill>
              <a:latin typeface="Adobe Garamond Pro Bold"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295400"/>
            <a:ext cx="5305910" cy="3662824"/>
          </a:xfrm>
          <a:prstGeom prst="rect">
            <a:avLst/>
          </a:prstGeom>
          <a:ln>
            <a:noFill/>
          </a:ln>
          <a:effectLst/>
        </p:spPr>
      </p:pic>
      <p:sp>
        <p:nvSpPr>
          <p:cNvPr id="5" name="TextBox 4"/>
          <p:cNvSpPr txBox="1"/>
          <p:nvPr/>
        </p:nvSpPr>
        <p:spPr>
          <a:xfrm>
            <a:off x="609600" y="5345373"/>
            <a:ext cx="7716986" cy="830997"/>
          </a:xfrm>
          <a:prstGeom prst="rect">
            <a:avLst/>
          </a:prstGeom>
          <a:noFill/>
        </p:spPr>
        <p:txBody>
          <a:bodyPr wrap="square" rtlCol="0">
            <a:spAutoFit/>
          </a:bodyPr>
          <a:lstStyle/>
          <a:p>
            <a:pPr algn="ctr"/>
            <a:r>
              <a:rPr lang="en-US" sz="2400" b="1" dirty="0" smtClean="0">
                <a:solidFill>
                  <a:schemeClr val="accent1">
                    <a:lumMod val="75000"/>
                  </a:schemeClr>
                </a:solidFill>
              </a:rPr>
              <a:t>How do the surface dynamics modify the kinetic barriers and thermodynamics of each intermediate in the cycle?</a:t>
            </a:r>
            <a:endParaRPr lang="en-US" sz="2400" b="1" dirty="0">
              <a:solidFill>
                <a:schemeClr val="accent1">
                  <a:lumMod val="75000"/>
                </a:schemeClr>
              </a:solidFill>
            </a:endParaRPr>
          </a:p>
        </p:txBody>
      </p:sp>
      <p:sp>
        <p:nvSpPr>
          <p:cNvPr id="6" name="TextBox 5"/>
          <p:cNvSpPr txBox="1"/>
          <p:nvPr/>
        </p:nvSpPr>
        <p:spPr>
          <a:xfrm>
            <a:off x="5867400" y="3586480"/>
            <a:ext cx="2215543" cy="923330"/>
          </a:xfrm>
          <a:prstGeom prst="rect">
            <a:avLst/>
          </a:prstGeom>
          <a:noFill/>
        </p:spPr>
        <p:txBody>
          <a:bodyPr wrap="none" rtlCol="0">
            <a:spAutoFit/>
          </a:bodyPr>
          <a:lstStyle/>
          <a:p>
            <a:r>
              <a:rPr lang="en-US" dirty="0" smtClean="0">
                <a:solidFill>
                  <a:srgbClr val="0825B8"/>
                </a:solidFill>
              </a:rPr>
              <a:t>High over-potential,</a:t>
            </a:r>
          </a:p>
          <a:p>
            <a:r>
              <a:rPr lang="en-US" dirty="0" smtClean="0">
                <a:solidFill>
                  <a:srgbClr val="0825B8"/>
                </a:solidFill>
              </a:rPr>
              <a:t>Lower kinetic barriers</a:t>
            </a:r>
          </a:p>
          <a:p>
            <a:r>
              <a:rPr lang="en-US" dirty="0" smtClean="0">
                <a:solidFill>
                  <a:srgbClr val="0825B8"/>
                </a:solidFill>
              </a:rPr>
              <a:t>~10’s O</a:t>
            </a:r>
            <a:r>
              <a:rPr lang="en-US" baseline="-25000" dirty="0" smtClean="0">
                <a:solidFill>
                  <a:srgbClr val="0825B8"/>
                </a:solidFill>
              </a:rPr>
              <a:t>2</a:t>
            </a:r>
            <a:r>
              <a:rPr lang="en-US" dirty="0" smtClean="0">
                <a:solidFill>
                  <a:srgbClr val="0825B8"/>
                </a:solidFill>
              </a:rPr>
              <a:t> /site-sec</a:t>
            </a:r>
            <a:endParaRPr lang="en-US" dirty="0">
              <a:solidFill>
                <a:srgbClr val="0825B8"/>
              </a:solidFill>
            </a:endParaRPr>
          </a:p>
        </p:txBody>
      </p:sp>
      <p:sp>
        <p:nvSpPr>
          <p:cNvPr id="7" name="TextBox 6"/>
          <p:cNvSpPr txBox="1"/>
          <p:nvPr/>
        </p:nvSpPr>
        <p:spPr>
          <a:xfrm>
            <a:off x="5856982" y="2351014"/>
            <a:ext cx="2671116" cy="923330"/>
          </a:xfrm>
          <a:prstGeom prst="rect">
            <a:avLst/>
          </a:prstGeom>
          <a:noFill/>
        </p:spPr>
        <p:txBody>
          <a:bodyPr wrap="none" rtlCol="0">
            <a:spAutoFit/>
          </a:bodyPr>
          <a:lstStyle/>
          <a:p>
            <a:r>
              <a:rPr lang="en-US" dirty="0" smtClean="0">
                <a:solidFill>
                  <a:srgbClr val="C00000"/>
                </a:solidFill>
              </a:rPr>
              <a:t>Thermodynamic potential,</a:t>
            </a:r>
          </a:p>
          <a:p>
            <a:r>
              <a:rPr lang="en-US" dirty="0" smtClean="0">
                <a:solidFill>
                  <a:srgbClr val="C00000"/>
                </a:solidFill>
              </a:rPr>
              <a:t>High kinetic barriers</a:t>
            </a:r>
          </a:p>
          <a:p>
            <a:r>
              <a:rPr lang="en-US" dirty="0" smtClean="0">
                <a:solidFill>
                  <a:srgbClr val="C00000"/>
                </a:solidFill>
              </a:rPr>
              <a:t>~ 0.01 O</a:t>
            </a:r>
            <a:r>
              <a:rPr lang="en-US" baseline="-25000" dirty="0" smtClean="0">
                <a:solidFill>
                  <a:srgbClr val="C00000"/>
                </a:solidFill>
              </a:rPr>
              <a:t>2</a:t>
            </a:r>
            <a:r>
              <a:rPr lang="en-US" dirty="0" smtClean="0">
                <a:solidFill>
                  <a:srgbClr val="C00000"/>
                </a:solidFill>
              </a:rPr>
              <a:t> /site-sec</a:t>
            </a:r>
            <a:endParaRPr lang="en-US" dirty="0">
              <a:solidFill>
                <a:srgbClr val="C00000"/>
              </a:solidFill>
            </a:endParaRPr>
          </a:p>
        </p:txBody>
      </p:sp>
    </p:spTree>
    <p:extLst>
      <p:ext uri="{BB962C8B-B14F-4D97-AF65-F5344CB8AC3E}">
        <p14:creationId xmlns:p14="http://schemas.microsoft.com/office/powerpoint/2010/main" val="3339909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85800"/>
          </a:xfrm>
          <a:noFill/>
        </p:spPr>
        <p:txBody>
          <a:bodyPr>
            <a:normAutofit/>
          </a:bodyPr>
          <a:lstStyle/>
          <a:p>
            <a:r>
              <a:rPr lang="en-US" sz="3600" b="1" dirty="0" smtClean="0">
                <a:solidFill>
                  <a:schemeClr val="bg1">
                    <a:lumMod val="50000"/>
                  </a:schemeClr>
                </a:solidFill>
                <a:latin typeface="Adobe Garamond Pro Bold" pitchFamily="18" charset="0"/>
              </a:rPr>
              <a:t>Heterogeneous Catalysis</a:t>
            </a:r>
            <a:endParaRPr lang="en-US" sz="3600" b="1" dirty="0">
              <a:solidFill>
                <a:schemeClr val="bg1">
                  <a:lumMod val="50000"/>
                </a:schemeClr>
              </a:solidFill>
              <a:latin typeface="Adobe Garamond Pro Bold" pitchFamily="18" charset="0"/>
            </a:endParaRPr>
          </a:p>
        </p:txBody>
      </p:sp>
      <p:sp>
        <p:nvSpPr>
          <p:cNvPr id="11" name="TextBox 10"/>
          <p:cNvSpPr txBox="1"/>
          <p:nvPr/>
        </p:nvSpPr>
        <p:spPr>
          <a:xfrm>
            <a:off x="1108884" y="5486400"/>
            <a:ext cx="7654116" cy="954107"/>
          </a:xfrm>
          <a:prstGeom prst="rect">
            <a:avLst/>
          </a:prstGeom>
          <a:noFill/>
        </p:spPr>
        <p:txBody>
          <a:bodyPr wrap="square" rtlCol="0">
            <a:spAutoFit/>
          </a:bodyPr>
          <a:lstStyle/>
          <a:p>
            <a:endParaRPr lang="en-US" sz="2800" b="1" dirty="0">
              <a:solidFill>
                <a:schemeClr val="accent1">
                  <a:lumMod val="75000"/>
                </a:schemeClr>
              </a:solidFill>
              <a:sym typeface="Symbol"/>
            </a:endParaRPr>
          </a:p>
          <a:p>
            <a:r>
              <a:rPr lang="en-US" sz="2800" b="1" dirty="0" smtClean="0">
                <a:solidFill>
                  <a:schemeClr val="accent1">
                    <a:lumMod val="75000"/>
                  </a:schemeClr>
                </a:solidFill>
                <a:sym typeface="Symbol"/>
              </a:rPr>
              <a:t>Activation Barrier thru Transient Spectroscopy</a:t>
            </a:r>
            <a:endParaRPr lang="en-US" sz="2800" b="1" dirty="0" smtClean="0">
              <a:solidFill>
                <a:srgbClr val="C00000"/>
              </a:solidFill>
              <a:sym typeface="Symbol"/>
            </a:endParaRPr>
          </a:p>
        </p:txBody>
      </p:sp>
      <p:sp>
        <p:nvSpPr>
          <p:cNvPr id="14" name="TextBox 13"/>
          <p:cNvSpPr txBox="1"/>
          <p:nvPr/>
        </p:nvSpPr>
        <p:spPr>
          <a:xfrm>
            <a:off x="4998929" y="845870"/>
            <a:ext cx="3485506" cy="830997"/>
          </a:xfrm>
          <a:prstGeom prst="rect">
            <a:avLst/>
          </a:prstGeom>
          <a:noFill/>
        </p:spPr>
        <p:txBody>
          <a:bodyPr wrap="none" rtlCol="0">
            <a:spAutoFit/>
          </a:bodyPr>
          <a:lstStyle/>
          <a:p>
            <a:r>
              <a:rPr lang="en-US" sz="2400" b="1" dirty="0" smtClean="0"/>
              <a:t>Dynamic Catalytic Surface</a:t>
            </a:r>
            <a:endParaRPr lang="en-US" sz="2400" dirty="0"/>
          </a:p>
          <a:p>
            <a:endParaRPr lang="en-US" sz="2400"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328802"/>
            <a:ext cx="4095722" cy="2777700"/>
          </a:xfrm>
          <a:prstGeom prst="rect">
            <a:avLst/>
          </a:prstGeom>
        </p:spPr>
      </p:pic>
      <p:sp>
        <p:nvSpPr>
          <p:cNvPr id="17" name="TextBox 16"/>
          <p:cNvSpPr txBox="1"/>
          <p:nvPr/>
        </p:nvSpPr>
        <p:spPr>
          <a:xfrm>
            <a:off x="1828800" y="4660545"/>
            <a:ext cx="5638800" cy="523220"/>
          </a:xfrm>
          <a:prstGeom prst="rect">
            <a:avLst/>
          </a:prstGeom>
          <a:noFill/>
        </p:spPr>
        <p:txBody>
          <a:bodyPr wrap="square" rtlCol="0">
            <a:spAutoFit/>
          </a:bodyPr>
          <a:lstStyle/>
          <a:p>
            <a:r>
              <a:rPr lang="en-US" sz="2800" b="1" dirty="0" smtClean="0">
                <a:solidFill>
                  <a:schemeClr val="accent1">
                    <a:lumMod val="75000"/>
                  </a:schemeClr>
                </a:solidFill>
                <a:sym typeface="Symbol"/>
              </a:rPr>
              <a:t>Suggested First Hole Transfer </a:t>
            </a:r>
            <a:r>
              <a:rPr lang="en-US" sz="2800" b="1" dirty="0" smtClean="0">
                <a:solidFill>
                  <a:schemeClr val="accent1">
                    <a:lumMod val="75000"/>
                  </a:schemeClr>
                </a:solidFill>
                <a:sym typeface="Symbol"/>
              </a:rPr>
              <a:t>(t=0</a:t>
            </a:r>
            <a:r>
              <a:rPr lang="en-US" sz="2800" b="1" dirty="0" smtClean="0">
                <a:solidFill>
                  <a:schemeClr val="accent1">
                    <a:lumMod val="75000"/>
                  </a:schemeClr>
                </a:solidFill>
                <a:sym typeface="Symbol"/>
              </a:rPr>
              <a:t>):</a:t>
            </a:r>
            <a:endParaRPr lang="en-US" sz="2800" b="1" dirty="0" smtClean="0">
              <a:solidFill>
                <a:srgbClr val="C00000"/>
              </a:solidFill>
              <a:sym typeface="Symbol"/>
            </a:endParaRPr>
          </a:p>
        </p:txBody>
      </p:sp>
      <p:sp>
        <p:nvSpPr>
          <p:cNvPr id="8" name="TextBox 7"/>
          <p:cNvSpPr txBox="1"/>
          <p:nvPr/>
        </p:nvSpPr>
        <p:spPr>
          <a:xfrm>
            <a:off x="533400" y="838200"/>
            <a:ext cx="3245605" cy="830997"/>
          </a:xfrm>
          <a:prstGeom prst="rect">
            <a:avLst/>
          </a:prstGeom>
          <a:noFill/>
        </p:spPr>
        <p:txBody>
          <a:bodyPr wrap="square" rtlCol="0">
            <a:spAutoFit/>
          </a:bodyPr>
          <a:lstStyle/>
          <a:p>
            <a:r>
              <a:rPr lang="en-US" sz="2400" b="1" dirty="0" smtClean="0"/>
              <a:t>Helmholtz Double Layer</a:t>
            </a:r>
            <a:endParaRPr lang="en-US" sz="2400" dirty="0"/>
          </a:p>
          <a:p>
            <a:endParaRPr lang="en-US" sz="2400" dirty="0"/>
          </a:p>
        </p:txBody>
      </p:sp>
      <p:grpSp>
        <p:nvGrpSpPr>
          <p:cNvPr id="9" name="Group 8"/>
          <p:cNvGrpSpPr/>
          <p:nvPr/>
        </p:nvGrpSpPr>
        <p:grpSpPr>
          <a:xfrm>
            <a:off x="2411803" y="5283024"/>
            <a:ext cx="6274997" cy="584775"/>
            <a:chOff x="1637504" y="5102362"/>
            <a:chExt cx="4876800" cy="584775"/>
          </a:xfrm>
        </p:grpSpPr>
        <p:sp>
          <p:nvSpPr>
            <p:cNvPr id="10" name="TextBox 9"/>
            <p:cNvSpPr txBox="1"/>
            <p:nvPr/>
          </p:nvSpPr>
          <p:spPr>
            <a:xfrm>
              <a:off x="1637504" y="5102362"/>
              <a:ext cx="4876800" cy="584775"/>
            </a:xfrm>
            <a:prstGeom prst="rect">
              <a:avLst/>
            </a:prstGeom>
            <a:noFill/>
          </p:spPr>
          <p:txBody>
            <a:bodyPr wrap="square" rtlCol="0">
              <a:spAutoFit/>
            </a:bodyPr>
            <a:lstStyle/>
            <a:p>
              <a:r>
                <a:rPr lang="en-US" sz="3200" b="1" dirty="0" smtClean="0"/>
                <a:t>[h+] + [OH</a:t>
              </a:r>
              <a:r>
                <a:rPr lang="en-US" sz="3200" b="1" baseline="30000" dirty="0" smtClean="0"/>
                <a:t>-</a:t>
              </a:r>
              <a:r>
                <a:rPr lang="en-US" sz="3200" b="1" dirty="0" smtClean="0"/>
                <a:t>] </a:t>
              </a:r>
              <a:r>
                <a:rPr lang="en-US" sz="3200" b="1" dirty="0"/>
                <a:t> </a:t>
              </a:r>
              <a:r>
                <a:rPr lang="en-US" sz="3200" b="1" dirty="0" smtClean="0"/>
                <a:t>       [OH</a:t>
              </a:r>
              <a:r>
                <a:rPr lang="en-US" sz="3200" b="1" dirty="0" smtClean="0"/>
                <a:t>*]</a:t>
              </a:r>
              <a:endParaRPr lang="en-US" sz="3200" b="1" dirty="0" smtClean="0"/>
            </a:p>
          </p:txBody>
        </p:sp>
        <p:cxnSp>
          <p:nvCxnSpPr>
            <p:cNvPr id="15" name="Straight Arrow Connector 14"/>
            <p:cNvCxnSpPr/>
            <p:nvPr/>
          </p:nvCxnSpPr>
          <p:spPr>
            <a:xfrm>
              <a:off x="3271427" y="5401300"/>
              <a:ext cx="520613"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b="12371"/>
          <a:stretch/>
        </p:blipFill>
        <p:spPr>
          <a:xfrm>
            <a:off x="1111697" y="1392563"/>
            <a:ext cx="2194937" cy="3048913"/>
          </a:xfrm>
          <a:prstGeom prst="rect">
            <a:avLst/>
          </a:prstGeom>
          <a:effectLst>
            <a:softEdge rad="63500"/>
          </a:effectLst>
        </p:spPr>
      </p:pic>
    </p:spTree>
    <p:extLst>
      <p:ext uri="{BB962C8B-B14F-4D97-AF65-F5344CB8AC3E}">
        <p14:creationId xmlns:p14="http://schemas.microsoft.com/office/powerpoint/2010/main" val="684757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685800"/>
          </a:xfrm>
          <a:noFill/>
        </p:spPr>
        <p:txBody>
          <a:bodyPr>
            <a:noAutofit/>
          </a:bodyPr>
          <a:lstStyle/>
          <a:p>
            <a:r>
              <a:rPr lang="en-US" sz="4000" b="1" dirty="0" smtClean="0">
                <a:solidFill>
                  <a:schemeClr val="tx1">
                    <a:lumMod val="50000"/>
                    <a:lumOff val="50000"/>
                  </a:schemeClr>
                </a:solidFill>
                <a:latin typeface="Adobe Garamond Pro Bold" pitchFamily="18" charset="0"/>
              </a:rPr>
              <a:t>Challenges </a:t>
            </a:r>
            <a:r>
              <a:rPr lang="en-US" sz="4000" b="1" dirty="0">
                <a:solidFill>
                  <a:schemeClr val="tx1">
                    <a:lumMod val="50000"/>
                    <a:lumOff val="50000"/>
                  </a:schemeClr>
                </a:solidFill>
                <a:latin typeface="Adobe Garamond Pro Bold" pitchFamily="18" charset="0"/>
              </a:rPr>
              <a:t>in Applying Ultrafast Spectroscopy to Catalysis</a:t>
            </a:r>
          </a:p>
        </p:txBody>
      </p:sp>
      <p:sp>
        <p:nvSpPr>
          <p:cNvPr id="5" name="TextBox 4"/>
          <p:cNvSpPr txBox="1"/>
          <p:nvPr/>
        </p:nvSpPr>
        <p:spPr>
          <a:xfrm>
            <a:off x="621323" y="2362200"/>
            <a:ext cx="7772400" cy="2677656"/>
          </a:xfrm>
          <a:prstGeom prst="rect">
            <a:avLst/>
          </a:prstGeom>
          <a:noFill/>
        </p:spPr>
        <p:txBody>
          <a:bodyPr wrap="square" rtlCol="0">
            <a:spAutoFit/>
          </a:bodyPr>
          <a:lstStyle/>
          <a:p>
            <a:pPr marL="285750" indent="-285750">
              <a:buFont typeface="Arial" pitchFamily="34" charset="0"/>
              <a:buChar char="•"/>
            </a:pPr>
            <a:r>
              <a:rPr lang="en-US" sz="2400" b="1" dirty="0" smtClean="0"/>
              <a:t>Interplay of recombination and interfacial charge transfer</a:t>
            </a:r>
          </a:p>
          <a:p>
            <a:endParaRPr lang="en-US" sz="2400" b="1" dirty="0" smtClean="0"/>
          </a:p>
          <a:p>
            <a:pPr marL="285750" indent="-285750">
              <a:buFont typeface="Arial" pitchFamily="34" charset="0"/>
              <a:buChar char="•"/>
            </a:pPr>
            <a:r>
              <a:rPr lang="en-US" sz="2400" b="1" dirty="0" smtClean="0"/>
              <a:t>Sensitivity to the surface</a:t>
            </a:r>
          </a:p>
          <a:p>
            <a:endParaRPr lang="en-US" sz="2400" b="1" dirty="0" smtClean="0"/>
          </a:p>
          <a:p>
            <a:pPr marL="285750" indent="-285750">
              <a:buFont typeface="Arial" pitchFamily="34" charset="0"/>
              <a:buChar char="•"/>
            </a:pPr>
            <a:r>
              <a:rPr lang="en-US" sz="2400" b="1" dirty="0" smtClean="0"/>
              <a:t>Studying hetero-junctions (solid-solid, solid-liquid)</a:t>
            </a:r>
          </a:p>
          <a:p>
            <a:endParaRPr lang="en-US" sz="2400" b="1" dirty="0" smtClean="0"/>
          </a:p>
          <a:p>
            <a:pPr marL="285750" indent="-285750">
              <a:buFont typeface="Arial" pitchFamily="34" charset="0"/>
              <a:buChar char="•"/>
            </a:pPr>
            <a:r>
              <a:rPr lang="en-US" sz="2400" b="1" dirty="0" smtClean="0"/>
              <a:t>Multi-electron transfer processes and “clocking” the cycle</a:t>
            </a:r>
            <a:endParaRPr lang="en-US" sz="2400" b="1" dirty="0"/>
          </a:p>
        </p:txBody>
      </p:sp>
    </p:spTree>
    <p:extLst>
      <p:ext uri="{BB962C8B-B14F-4D97-AF65-F5344CB8AC3E}">
        <p14:creationId xmlns:p14="http://schemas.microsoft.com/office/powerpoint/2010/main" val="347647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a:noFill/>
        </p:spPr>
        <p:txBody>
          <a:bodyPr>
            <a:noAutofit/>
          </a:bodyPr>
          <a:lstStyle/>
          <a:p>
            <a:r>
              <a:rPr lang="en-US" sz="4000" b="1" dirty="0" smtClean="0">
                <a:solidFill>
                  <a:schemeClr val="bg1">
                    <a:lumMod val="50000"/>
                  </a:schemeClr>
                </a:solidFill>
                <a:latin typeface="Adobe Garamond Pro Bold" pitchFamily="18" charset="0"/>
              </a:rPr>
              <a:t>Strategy and Techniques</a:t>
            </a:r>
            <a:endParaRPr lang="en-US" sz="4000" b="1" dirty="0">
              <a:solidFill>
                <a:schemeClr val="bg1">
                  <a:lumMod val="50000"/>
                </a:schemeClr>
              </a:solidFill>
              <a:latin typeface="Adobe Garamond Pro Bold"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2610949"/>
            <a:ext cx="5603372" cy="406150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 y="838200"/>
            <a:ext cx="4254380" cy="2514600"/>
          </a:xfrm>
          <a:prstGeom prst="rect">
            <a:avLst/>
          </a:prstGeom>
        </p:spPr>
      </p:pic>
      <p:grpSp>
        <p:nvGrpSpPr>
          <p:cNvPr id="37" name="Group 36"/>
          <p:cNvGrpSpPr/>
          <p:nvPr/>
        </p:nvGrpSpPr>
        <p:grpSpPr>
          <a:xfrm>
            <a:off x="683765" y="3862052"/>
            <a:ext cx="2273150" cy="2435436"/>
            <a:chOff x="806409" y="1008185"/>
            <a:chExt cx="2864622" cy="3046497"/>
          </a:xfrm>
          <a:effectLst/>
        </p:grpSpPr>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31266" y="1291319"/>
              <a:ext cx="3046497" cy="2480230"/>
            </a:xfrm>
            <a:prstGeom prst="rect">
              <a:avLst/>
            </a:prstGeom>
            <a:ln>
              <a:noFill/>
            </a:ln>
            <a:effectLst>
              <a:outerShdw blurRad="292100" dist="139700" dir="2700000" algn="tl" rotWithShape="0">
                <a:srgbClr val="333333">
                  <a:alpha val="65000"/>
                </a:srgbClr>
              </a:outerShdw>
            </a:effectLst>
          </p:spPr>
        </p:pic>
        <p:sp>
          <p:nvSpPr>
            <p:cNvPr id="39" name="TextBox 38"/>
            <p:cNvSpPr txBox="1"/>
            <p:nvPr/>
          </p:nvSpPr>
          <p:spPr>
            <a:xfrm>
              <a:off x="2283721" y="1115742"/>
              <a:ext cx="1387310" cy="624332"/>
            </a:xfrm>
            <a:prstGeom prst="rect">
              <a:avLst/>
            </a:prstGeom>
            <a:noFill/>
          </p:spPr>
          <p:txBody>
            <a:bodyPr wrap="square" rtlCol="0">
              <a:spAutoFit/>
            </a:bodyPr>
            <a:lstStyle/>
            <a:p>
              <a:pPr algn="ctr"/>
              <a:r>
                <a:rPr lang="en-US" sz="1400" b="1" dirty="0" smtClean="0">
                  <a:solidFill>
                    <a:schemeClr val="bg1"/>
                  </a:solidFill>
                </a:rPr>
                <a:t>Working </a:t>
              </a:r>
            </a:p>
            <a:p>
              <a:pPr algn="ctr"/>
              <a:r>
                <a:rPr lang="en-US" sz="1400" b="1" dirty="0" smtClean="0">
                  <a:solidFill>
                    <a:schemeClr val="bg1"/>
                  </a:solidFill>
                </a:rPr>
                <a:t>electrode</a:t>
              </a:r>
              <a:endParaRPr lang="en-US" sz="1400" b="1" dirty="0">
                <a:solidFill>
                  <a:schemeClr val="bg1"/>
                </a:solidFill>
              </a:endParaRPr>
            </a:p>
          </p:txBody>
        </p:sp>
        <p:sp>
          <p:nvSpPr>
            <p:cNvPr id="40" name="TextBox 39"/>
            <p:cNvSpPr txBox="1"/>
            <p:nvPr/>
          </p:nvSpPr>
          <p:spPr>
            <a:xfrm>
              <a:off x="806409" y="1148599"/>
              <a:ext cx="1387310" cy="624332"/>
            </a:xfrm>
            <a:prstGeom prst="rect">
              <a:avLst/>
            </a:prstGeom>
            <a:noFill/>
          </p:spPr>
          <p:txBody>
            <a:bodyPr wrap="square" rtlCol="0">
              <a:spAutoFit/>
            </a:bodyPr>
            <a:lstStyle/>
            <a:p>
              <a:pPr algn="ctr"/>
              <a:r>
                <a:rPr lang="en-US" sz="1400" b="1" dirty="0" smtClean="0">
                  <a:solidFill>
                    <a:schemeClr val="bg1"/>
                  </a:solidFill>
                </a:rPr>
                <a:t>Counter </a:t>
              </a:r>
            </a:p>
            <a:p>
              <a:pPr algn="ctr"/>
              <a:r>
                <a:rPr lang="en-US" sz="1400" b="1" dirty="0" smtClean="0">
                  <a:solidFill>
                    <a:schemeClr val="bg1"/>
                  </a:solidFill>
                </a:rPr>
                <a:t>electrode </a:t>
              </a:r>
              <a:endParaRPr lang="en-US" sz="1400" b="1" dirty="0">
                <a:solidFill>
                  <a:schemeClr val="bg1"/>
                </a:solidFill>
              </a:endParaRPr>
            </a:p>
          </p:txBody>
        </p:sp>
        <p:sp>
          <p:nvSpPr>
            <p:cNvPr id="41" name="TextBox 40"/>
            <p:cNvSpPr txBox="1"/>
            <p:nvPr/>
          </p:nvSpPr>
          <p:spPr>
            <a:xfrm>
              <a:off x="1881038" y="3226028"/>
              <a:ext cx="1355052" cy="624332"/>
            </a:xfrm>
            <a:prstGeom prst="rect">
              <a:avLst/>
            </a:prstGeom>
            <a:noFill/>
          </p:spPr>
          <p:txBody>
            <a:bodyPr wrap="square" rtlCol="0">
              <a:spAutoFit/>
            </a:bodyPr>
            <a:lstStyle/>
            <a:p>
              <a:pPr algn="ctr"/>
              <a:r>
                <a:rPr lang="en-US" sz="1400" b="1" dirty="0" smtClean="0">
                  <a:solidFill>
                    <a:schemeClr val="bg1"/>
                  </a:solidFill>
                </a:rPr>
                <a:t>Reference electrode</a:t>
              </a:r>
              <a:endParaRPr lang="en-US" sz="1400" b="1" dirty="0">
                <a:solidFill>
                  <a:schemeClr val="bg1"/>
                </a:solidFill>
              </a:endParaRPr>
            </a:p>
          </p:txBody>
        </p:sp>
      </p:grpSp>
      <p:sp>
        <p:nvSpPr>
          <p:cNvPr id="3" name="TextBox 2"/>
          <p:cNvSpPr txBox="1"/>
          <p:nvPr/>
        </p:nvSpPr>
        <p:spPr>
          <a:xfrm>
            <a:off x="6172200" y="4315361"/>
            <a:ext cx="394660" cy="1323439"/>
          </a:xfrm>
          <a:prstGeom prst="rect">
            <a:avLst/>
          </a:prstGeom>
          <a:noFill/>
        </p:spPr>
        <p:txBody>
          <a:bodyPr wrap="none" rtlCol="0">
            <a:spAutoFit/>
          </a:bodyPr>
          <a:lstStyle/>
          <a:p>
            <a:r>
              <a:rPr lang="en-US" sz="1600" b="1" dirty="0"/>
              <a:t>h</a:t>
            </a:r>
            <a:r>
              <a:rPr lang="en-US" sz="1600" b="1" dirty="0" smtClean="0"/>
              <a:t>+</a:t>
            </a:r>
          </a:p>
          <a:p>
            <a:r>
              <a:rPr lang="en-US" sz="1600" b="1" dirty="0" smtClean="0"/>
              <a:t>h+</a:t>
            </a:r>
          </a:p>
          <a:p>
            <a:r>
              <a:rPr lang="en-US" sz="1600" b="1" dirty="0" smtClean="0"/>
              <a:t>h+</a:t>
            </a:r>
          </a:p>
          <a:p>
            <a:r>
              <a:rPr lang="en-US" sz="1600" b="1" dirty="0" smtClean="0"/>
              <a:t>h+</a:t>
            </a:r>
          </a:p>
          <a:p>
            <a:r>
              <a:rPr lang="en-US" sz="1600" b="1" dirty="0" smtClean="0"/>
              <a:t>h+</a:t>
            </a:r>
            <a:endParaRPr lang="en-US" sz="1600" b="1" dirty="0"/>
          </a:p>
        </p:txBody>
      </p:sp>
    </p:spTree>
    <p:extLst>
      <p:ext uri="{BB962C8B-B14F-4D97-AF65-F5344CB8AC3E}">
        <p14:creationId xmlns:p14="http://schemas.microsoft.com/office/powerpoint/2010/main" val="3366528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a:noFill/>
        </p:spPr>
        <p:txBody>
          <a:bodyPr>
            <a:noAutofit/>
          </a:bodyPr>
          <a:lstStyle/>
          <a:p>
            <a:r>
              <a:rPr lang="en-US" sz="4000" b="1" dirty="0" smtClean="0">
                <a:solidFill>
                  <a:schemeClr val="bg1">
                    <a:lumMod val="50000"/>
                  </a:schemeClr>
                </a:solidFill>
                <a:latin typeface="Adobe Garamond Pro Bold" pitchFamily="18" charset="0"/>
              </a:rPr>
              <a:t>Catalysts </a:t>
            </a:r>
            <a:r>
              <a:rPr lang="en-US" sz="4000" b="1" dirty="0" smtClean="0">
                <a:solidFill>
                  <a:schemeClr val="bg1">
                    <a:lumMod val="50000"/>
                  </a:schemeClr>
                </a:solidFill>
                <a:latin typeface="Adobe Garamond Pro Bold" pitchFamily="18" charset="0"/>
                <a:sym typeface="Symbol"/>
              </a:rPr>
              <a:t></a:t>
            </a:r>
            <a:r>
              <a:rPr lang="en-US" sz="4000" b="1" dirty="0" smtClean="0">
                <a:solidFill>
                  <a:schemeClr val="bg1">
                    <a:lumMod val="50000"/>
                  </a:schemeClr>
                </a:solidFill>
                <a:latin typeface="Adobe Garamond Pro Bold" pitchFamily="18" charset="0"/>
              </a:rPr>
              <a:t> Devices Under Investigation</a:t>
            </a:r>
            <a:endParaRPr lang="en-US" sz="4000" b="1" dirty="0">
              <a:solidFill>
                <a:schemeClr val="bg1">
                  <a:lumMod val="50000"/>
                </a:schemeClr>
              </a:solidFill>
              <a:latin typeface="Adobe Garamond Pro Bold" pitchFamily="18" charset="0"/>
            </a:endParaRPr>
          </a:p>
        </p:txBody>
      </p:sp>
      <p:grpSp>
        <p:nvGrpSpPr>
          <p:cNvPr id="9" name="Group 8"/>
          <p:cNvGrpSpPr/>
          <p:nvPr/>
        </p:nvGrpSpPr>
        <p:grpSpPr>
          <a:xfrm>
            <a:off x="762000" y="1671560"/>
            <a:ext cx="7620001" cy="3454534"/>
            <a:chOff x="643006" y="1379141"/>
            <a:chExt cx="7620001" cy="3454534"/>
          </a:xfrm>
        </p:grpSpPr>
        <p:sp>
          <p:nvSpPr>
            <p:cNvPr id="5" name="Rectangle 4"/>
            <p:cNvSpPr/>
            <p:nvPr/>
          </p:nvSpPr>
          <p:spPr>
            <a:xfrm>
              <a:off x="643006" y="2073254"/>
              <a:ext cx="3810000" cy="265114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990600" y="4202317"/>
              <a:ext cx="2966325" cy="369332"/>
            </a:xfrm>
            <a:prstGeom prst="rect">
              <a:avLst/>
            </a:prstGeom>
            <a:noFill/>
          </p:spPr>
          <p:txBody>
            <a:bodyPr wrap="none" rtlCol="0">
              <a:spAutoFit/>
            </a:bodyPr>
            <a:lstStyle/>
            <a:p>
              <a:pPr algn="ctr"/>
              <a:r>
                <a:rPr lang="en-US" b="1" dirty="0" smtClean="0">
                  <a:solidFill>
                    <a:schemeClr val="tx2"/>
                  </a:solidFill>
                </a:rPr>
                <a:t>n-SrTiO</a:t>
              </a:r>
              <a:r>
                <a:rPr lang="en-US" b="1" baseline="-25000" dirty="0" smtClean="0">
                  <a:solidFill>
                    <a:schemeClr val="tx2"/>
                  </a:solidFill>
                </a:rPr>
                <a:t>3</a:t>
              </a:r>
              <a:r>
                <a:rPr lang="en-US" b="1" dirty="0" smtClean="0">
                  <a:solidFill>
                    <a:schemeClr val="tx2"/>
                  </a:solidFill>
                </a:rPr>
                <a:t>, High Over-Potential</a:t>
              </a:r>
            </a:p>
          </p:txBody>
        </p:sp>
        <p:sp>
          <p:nvSpPr>
            <p:cNvPr id="7" name="Rectangle 6"/>
            <p:cNvSpPr/>
            <p:nvPr/>
          </p:nvSpPr>
          <p:spPr>
            <a:xfrm>
              <a:off x="4453006" y="2060222"/>
              <a:ext cx="3810000" cy="2667000"/>
            </a:xfrm>
            <a:prstGeom prst="rect">
              <a:avLst/>
            </a:prstGeom>
            <a:solidFill>
              <a:srgbClr val="FBE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061489" y="4187344"/>
              <a:ext cx="2746265" cy="646331"/>
            </a:xfrm>
            <a:prstGeom prst="rect">
              <a:avLst/>
            </a:prstGeom>
            <a:noFill/>
          </p:spPr>
          <p:txBody>
            <a:bodyPr wrap="none" rtlCol="0">
              <a:spAutoFit/>
            </a:bodyPr>
            <a:lstStyle/>
            <a:p>
              <a:r>
                <a:rPr lang="en-US" b="1" dirty="0" smtClean="0">
                  <a:solidFill>
                    <a:schemeClr val="tx2"/>
                  </a:solidFill>
                </a:rPr>
                <a:t>Co</a:t>
              </a:r>
              <a:r>
                <a:rPr lang="en-US" b="1" baseline="-25000" dirty="0" smtClean="0">
                  <a:solidFill>
                    <a:schemeClr val="tx2"/>
                  </a:solidFill>
                </a:rPr>
                <a:t>3</a:t>
              </a:r>
              <a:r>
                <a:rPr lang="en-US" b="1" dirty="0" smtClean="0">
                  <a:solidFill>
                    <a:schemeClr val="tx2"/>
                  </a:solidFill>
                </a:rPr>
                <a:t>O</a:t>
              </a:r>
              <a:r>
                <a:rPr lang="en-US" b="1" baseline="-25000" dirty="0" smtClean="0">
                  <a:solidFill>
                    <a:schemeClr val="tx2"/>
                  </a:solidFill>
                </a:rPr>
                <a:t>4</a:t>
              </a:r>
              <a:r>
                <a:rPr lang="en-US" b="1" dirty="0" smtClean="0">
                  <a:solidFill>
                    <a:schemeClr val="tx2"/>
                  </a:solidFill>
                </a:rPr>
                <a:t> , Low Over-Potential</a:t>
              </a:r>
            </a:p>
            <a:p>
              <a:r>
                <a:rPr lang="en-US" b="1" dirty="0">
                  <a:solidFill>
                    <a:schemeClr val="tx2"/>
                  </a:solidFill>
                </a:rPr>
                <a:t> </a:t>
              </a:r>
              <a:r>
                <a:rPr lang="en-US" b="1" dirty="0" smtClean="0">
                  <a:solidFill>
                    <a:schemeClr val="tx2"/>
                  </a:solidFill>
                </a:rPr>
                <a:t>       </a:t>
              </a:r>
              <a:endParaRPr lang="en-US" b="1" dirty="0">
                <a:solidFill>
                  <a:schemeClr val="tx2"/>
                </a:solidFill>
              </a:endParaRPr>
            </a:p>
          </p:txBody>
        </p:sp>
        <p:pic>
          <p:nvPicPr>
            <p:cNvPr id="1283" name="Picture 259" descr="C:\Users\TANJAC~1\AppData\Local\Temp\SrTiO3.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77995" y="2426732"/>
              <a:ext cx="1832759" cy="16880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23623" y="2057400"/>
              <a:ext cx="1300934" cy="369332"/>
            </a:xfrm>
            <a:prstGeom prst="rect">
              <a:avLst/>
            </a:prstGeom>
            <a:noFill/>
          </p:spPr>
          <p:txBody>
            <a:bodyPr wrap="none" rtlCol="0">
              <a:spAutoFit/>
            </a:bodyPr>
            <a:lstStyle/>
            <a:p>
              <a:r>
                <a:rPr lang="en-US" b="1" dirty="0"/>
                <a:t>10 </a:t>
              </a:r>
              <a:r>
                <a:rPr lang="en-US" b="1" dirty="0" smtClean="0"/>
                <a:t>O</a:t>
              </a:r>
              <a:r>
                <a:rPr lang="en-US" b="1" baseline="-25000" dirty="0" smtClean="0"/>
                <a:t>2</a:t>
              </a:r>
              <a:r>
                <a:rPr lang="en-US" b="1" dirty="0" smtClean="0"/>
                <a:t>/site-s</a:t>
              </a:r>
              <a:endParaRPr lang="en-US" b="1" dirty="0"/>
            </a:p>
          </p:txBody>
        </p:sp>
        <p:sp>
          <p:nvSpPr>
            <p:cNvPr id="6" name="TextBox 5"/>
            <p:cNvSpPr txBox="1"/>
            <p:nvPr/>
          </p:nvSpPr>
          <p:spPr>
            <a:xfrm>
              <a:off x="6769979" y="2073254"/>
              <a:ext cx="1478866" cy="369332"/>
            </a:xfrm>
            <a:prstGeom prst="rect">
              <a:avLst/>
            </a:prstGeom>
            <a:noFill/>
          </p:spPr>
          <p:txBody>
            <a:bodyPr wrap="none" rtlCol="0">
              <a:spAutoFit/>
            </a:bodyPr>
            <a:lstStyle/>
            <a:p>
              <a:r>
                <a:rPr lang="en-US" b="1" dirty="0"/>
                <a:t>0.01 </a:t>
              </a:r>
              <a:r>
                <a:rPr lang="en-US" b="1" dirty="0" smtClean="0"/>
                <a:t>O</a:t>
              </a:r>
              <a:r>
                <a:rPr lang="en-US" b="1" baseline="-25000" dirty="0" smtClean="0"/>
                <a:t>2</a:t>
              </a:r>
              <a:r>
                <a:rPr lang="en-US" b="1" dirty="0" smtClean="0"/>
                <a:t>/site-s</a:t>
              </a:r>
              <a:endParaRPr lang="en-US" b="1" dirty="0"/>
            </a:p>
          </p:txBody>
        </p:sp>
        <p:pic>
          <p:nvPicPr>
            <p:cNvPr id="1287" name="Picture 263" descr="http://www.3dchem.com/inorganics/co3o4-poly.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1672" y="2257920"/>
              <a:ext cx="2035928" cy="19756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43007" y="1379958"/>
              <a:ext cx="3852794" cy="707886"/>
            </a:xfrm>
            <a:prstGeom prst="rect">
              <a:avLst/>
            </a:prstGeom>
            <a:solidFill>
              <a:schemeClr val="accent1">
                <a:lumMod val="20000"/>
                <a:lumOff val="80000"/>
              </a:schemeClr>
            </a:solidFill>
          </p:spPr>
          <p:txBody>
            <a:bodyPr wrap="square" rtlCol="0">
              <a:spAutoFit/>
            </a:bodyPr>
            <a:lstStyle/>
            <a:p>
              <a:pPr algn="ctr"/>
              <a:r>
                <a:rPr lang="en-US" sz="2000" b="1" dirty="0" smtClean="0">
                  <a:solidFill>
                    <a:schemeClr val="accent1">
                      <a:lumMod val="75000"/>
                    </a:schemeClr>
                  </a:solidFill>
                  <a:latin typeface="Adobe Garamond Pro Bold" pitchFamily="18" charset="0"/>
                </a:rPr>
                <a:t>n-type SC/Liquid </a:t>
              </a:r>
            </a:p>
            <a:p>
              <a:pPr algn="ctr"/>
              <a:r>
                <a:rPr lang="en-US" sz="2000" b="1" dirty="0" err="1" smtClean="0">
                  <a:solidFill>
                    <a:schemeClr val="accent1">
                      <a:lumMod val="75000"/>
                    </a:schemeClr>
                  </a:solidFill>
                  <a:latin typeface="Adobe Garamond Pro Bold" pitchFamily="18" charset="0"/>
                </a:rPr>
                <a:t>Schottky</a:t>
              </a:r>
              <a:r>
                <a:rPr lang="en-US" sz="2000" b="1" dirty="0" smtClean="0">
                  <a:solidFill>
                    <a:schemeClr val="accent1">
                      <a:lumMod val="75000"/>
                    </a:schemeClr>
                  </a:solidFill>
                  <a:latin typeface="Adobe Garamond Pro Bold" pitchFamily="18" charset="0"/>
                </a:rPr>
                <a:t> Barrier</a:t>
              </a:r>
              <a:endParaRPr lang="en-US" sz="2000" b="1" dirty="0">
                <a:solidFill>
                  <a:schemeClr val="accent1">
                    <a:lumMod val="75000"/>
                  </a:schemeClr>
                </a:solidFill>
                <a:latin typeface="Adobe Garamond Pro Bold" pitchFamily="18" charset="0"/>
              </a:endParaRPr>
            </a:p>
          </p:txBody>
        </p:sp>
        <p:sp>
          <p:nvSpPr>
            <p:cNvPr id="12" name="TextBox 11"/>
            <p:cNvSpPr txBox="1"/>
            <p:nvPr/>
          </p:nvSpPr>
          <p:spPr>
            <a:xfrm>
              <a:off x="4453007" y="1379141"/>
              <a:ext cx="3810000" cy="707886"/>
            </a:xfrm>
            <a:prstGeom prst="rect">
              <a:avLst/>
            </a:prstGeom>
            <a:solidFill>
              <a:srgbClr val="FCE9D0"/>
            </a:solidFill>
          </p:spPr>
          <p:txBody>
            <a:bodyPr wrap="square" rtlCol="0">
              <a:spAutoFit/>
            </a:bodyPr>
            <a:lstStyle/>
            <a:p>
              <a:pPr algn="ctr"/>
              <a:r>
                <a:rPr lang="en-US" sz="2000" b="1" dirty="0" smtClean="0">
                  <a:solidFill>
                    <a:schemeClr val="accent1">
                      <a:lumMod val="75000"/>
                    </a:schemeClr>
                  </a:solidFill>
                  <a:latin typeface="Adobe Garamond Pro Bold" pitchFamily="18" charset="0"/>
                </a:rPr>
                <a:t>n-p GaAs photodiode/Co</a:t>
              </a:r>
              <a:r>
                <a:rPr lang="en-US" sz="2000" b="1" baseline="-25000" dirty="0" smtClean="0">
                  <a:solidFill>
                    <a:schemeClr val="accent1">
                      <a:lumMod val="75000"/>
                    </a:schemeClr>
                  </a:solidFill>
                  <a:latin typeface="Adobe Garamond Pro Bold" pitchFamily="18" charset="0"/>
                </a:rPr>
                <a:t>3</a:t>
              </a:r>
              <a:r>
                <a:rPr lang="en-US" sz="2000" b="1" dirty="0" smtClean="0">
                  <a:solidFill>
                    <a:schemeClr val="accent1">
                      <a:lumMod val="75000"/>
                    </a:schemeClr>
                  </a:solidFill>
                  <a:latin typeface="Adobe Garamond Pro Bold" pitchFamily="18" charset="0"/>
                </a:rPr>
                <a:t>O</a:t>
              </a:r>
              <a:r>
                <a:rPr lang="en-US" sz="2000" b="1" baseline="-25000" dirty="0" smtClean="0">
                  <a:solidFill>
                    <a:schemeClr val="accent1">
                      <a:lumMod val="75000"/>
                    </a:schemeClr>
                  </a:solidFill>
                  <a:latin typeface="Adobe Garamond Pro Bold" pitchFamily="18" charset="0"/>
                </a:rPr>
                <a:t>4</a:t>
              </a:r>
              <a:r>
                <a:rPr lang="en-US" sz="2000" b="1" dirty="0" smtClean="0">
                  <a:solidFill>
                    <a:schemeClr val="accent1">
                      <a:lumMod val="75000"/>
                    </a:schemeClr>
                  </a:solidFill>
                  <a:latin typeface="Adobe Garamond Pro Bold" pitchFamily="18" charset="0"/>
                </a:rPr>
                <a:t> </a:t>
              </a:r>
            </a:p>
            <a:p>
              <a:pPr algn="ctr"/>
              <a:r>
                <a:rPr lang="en-US" sz="2000" b="1" dirty="0" smtClean="0">
                  <a:solidFill>
                    <a:schemeClr val="accent1">
                      <a:lumMod val="75000"/>
                    </a:schemeClr>
                  </a:solidFill>
                  <a:latin typeface="Adobe Garamond Pro Bold" pitchFamily="18" charset="0"/>
                </a:rPr>
                <a:t>Hetero-junction</a:t>
              </a:r>
              <a:endParaRPr lang="en-US" sz="2000" b="1" dirty="0">
                <a:solidFill>
                  <a:schemeClr val="accent1">
                    <a:lumMod val="75000"/>
                  </a:schemeClr>
                </a:solidFill>
                <a:latin typeface="Adobe Garamond Pro Bold" pitchFamily="18" charset="0"/>
              </a:endParaRPr>
            </a:p>
          </p:txBody>
        </p:sp>
      </p:grpSp>
    </p:spTree>
    <p:extLst>
      <p:ext uri="{BB962C8B-B14F-4D97-AF65-F5344CB8AC3E}">
        <p14:creationId xmlns:p14="http://schemas.microsoft.com/office/powerpoint/2010/main" val="1332754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85800"/>
          </a:xfrm>
          <a:noFill/>
        </p:spPr>
        <p:txBody>
          <a:bodyPr>
            <a:noAutofit/>
          </a:bodyPr>
          <a:lstStyle/>
          <a:p>
            <a:r>
              <a:rPr lang="en-US" sz="4000" b="1" dirty="0" smtClean="0">
                <a:solidFill>
                  <a:schemeClr val="tx1">
                    <a:lumMod val="50000"/>
                    <a:lumOff val="50000"/>
                  </a:schemeClr>
                </a:solidFill>
                <a:latin typeface="Adobe Garamond Pro Bold" pitchFamily="18" charset="0"/>
              </a:rPr>
              <a:t>Photo-electrochemistry of n-SrTiO</a:t>
            </a:r>
            <a:r>
              <a:rPr lang="en-US" sz="4000" b="1" baseline="-25000" dirty="0" smtClean="0">
                <a:solidFill>
                  <a:schemeClr val="tx1">
                    <a:lumMod val="50000"/>
                    <a:lumOff val="50000"/>
                  </a:schemeClr>
                </a:solidFill>
                <a:latin typeface="Adobe Garamond Pro Bold" pitchFamily="18" charset="0"/>
              </a:rPr>
              <a:t>3</a:t>
            </a:r>
            <a:r>
              <a:rPr lang="en-US" sz="4000" b="1" dirty="0" smtClean="0">
                <a:solidFill>
                  <a:schemeClr val="tx1">
                    <a:lumMod val="50000"/>
                    <a:lumOff val="50000"/>
                  </a:schemeClr>
                </a:solidFill>
                <a:latin typeface="Adobe Garamond Pro Bold" pitchFamily="18" charset="0"/>
              </a:rPr>
              <a:t> </a:t>
            </a:r>
            <a:endParaRPr lang="en-US" sz="4000" b="1" dirty="0">
              <a:solidFill>
                <a:schemeClr val="tx1">
                  <a:lumMod val="50000"/>
                  <a:lumOff val="50000"/>
                </a:schemeClr>
              </a:solidFill>
              <a:latin typeface="Adobe Garamond Pro Bold" pitchFamily="18" charset="0"/>
            </a:endParaRPr>
          </a:p>
        </p:txBody>
      </p:sp>
      <p:sp>
        <p:nvSpPr>
          <p:cNvPr id="6" name="TextBox 5"/>
          <p:cNvSpPr txBox="1"/>
          <p:nvPr/>
        </p:nvSpPr>
        <p:spPr>
          <a:xfrm>
            <a:off x="1676400" y="1101838"/>
            <a:ext cx="6579109" cy="830997"/>
          </a:xfrm>
          <a:prstGeom prst="rect">
            <a:avLst/>
          </a:prstGeom>
          <a:noFill/>
        </p:spPr>
        <p:txBody>
          <a:bodyPr wrap="none" rtlCol="0">
            <a:spAutoFit/>
          </a:bodyPr>
          <a:lstStyle/>
          <a:p>
            <a:r>
              <a:rPr lang="en-US" sz="2400" b="1" dirty="0" smtClean="0"/>
              <a:t>High Quantum Efficiency with 1 kHz Laser (W </a:t>
            </a:r>
            <a:r>
              <a:rPr lang="en-US" sz="2400" b="1" dirty="0">
                <a:sym typeface="Symbol"/>
              </a:rPr>
              <a:t> </a:t>
            </a:r>
            <a:r>
              <a:rPr lang="en-US" sz="2400" b="1" dirty="0" smtClean="0">
                <a:sym typeface="Symbol"/>
              </a:rPr>
              <a:t>) </a:t>
            </a:r>
            <a:endParaRPr lang="en-US" sz="2400" b="1" dirty="0"/>
          </a:p>
          <a:p>
            <a:endParaRPr lang="en-US" sz="2400" b="1"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511455" y="1901758"/>
            <a:ext cx="4114800" cy="2898908"/>
          </a:xfrm>
          <a:prstGeom prst="rect">
            <a:avLst/>
          </a:prstGeom>
        </p:spPr>
      </p:pic>
      <p:sp>
        <p:nvSpPr>
          <p:cNvPr id="9" name="TextBox 8"/>
          <p:cNvSpPr txBox="1"/>
          <p:nvPr/>
        </p:nvSpPr>
        <p:spPr>
          <a:xfrm>
            <a:off x="808318" y="5337855"/>
            <a:ext cx="7635873" cy="1015663"/>
          </a:xfrm>
          <a:prstGeom prst="rect">
            <a:avLst/>
          </a:prstGeom>
          <a:noFill/>
        </p:spPr>
        <p:txBody>
          <a:bodyPr wrap="none" rtlCol="0">
            <a:spAutoFit/>
          </a:bodyPr>
          <a:lstStyle/>
          <a:p>
            <a:pPr marL="285750" indent="-285750">
              <a:buFont typeface="Arial" panose="020B0604020202020204" pitchFamily="34" charset="0"/>
              <a:buChar char="•"/>
            </a:pPr>
            <a:r>
              <a:rPr lang="en-US" sz="2000" b="1" dirty="0" smtClean="0">
                <a:solidFill>
                  <a:schemeClr val="accent1">
                    <a:lumMod val="75000"/>
                  </a:schemeClr>
                </a:solidFill>
              </a:rPr>
              <a:t>Single 150 </a:t>
            </a:r>
            <a:r>
              <a:rPr lang="en-US" sz="2000" b="1" dirty="0" err="1" smtClean="0">
                <a:solidFill>
                  <a:schemeClr val="accent1">
                    <a:lumMod val="75000"/>
                  </a:schemeClr>
                </a:solidFill>
              </a:rPr>
              <a:t>fs</a:t>
            </a:r>
            <a:r>
              <a:rPr lang="en-US" sz="2000" b="1" dirty="0" smtClean="0">
                <a:solidFill>
                  <a:schemeClr val="accent1">
                    <a:lumMod val="75000"/>
                  </a:schemeClr>
                </a:solidFill>
              </a:rPr>
              <a:t> Pulse Triggers Multi-electron Transfer Water Oxidation</a:t>
            </a:r>
          </a:p>
          <a:p>
            <a:pPr marL="285750" indent="-285750">
              <a:buFont typeface="Arial" panose="020B0604020202020204" pitchFamily="34" charset="0"/>
              <a:buChar char="•"/>
            </a:pPr>
            <a:endParaRPr lang="en-US" sz="2000" b="1" dirty="0">
              <a:solidFill>
                <a:schemeClr val="accent1">
                  <a:lumMod val="75000"/>
                </a:schemeClr>
              </a:solidFill>
            </a:endParaRPr>
          </a:p>
          <a:p>
            <a:pPr marL="285750" indent="-285750">
              <a:buFont typeface="Arial" panose="020B0604020202020204" pitchFamily="34" charset="0"/>
              <a:buChar char="•"/>
            </a:pPr>
            <a:r>
              <a:rPr lang="en-US" sz="2000" b="1" dirty="0" smtClean="0">
                <a:solidFill>
                  <a:schemeClr val="accent1">
                    <a:lumMod val="75000"/>
                  </a:schemeClr>
                </a:solidFill>
              </a:rPr>
              <a:t>Achieve high quantum efficiency  (75%) under laser excitation</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291" y="1799313"/>
            <a:ext cx="4440972" cy="3103799"/>
          </a:xfrm>
          <a:prstGeom prst="rect">
            <a:avLst/>
          </a:prstGeom>
        </p:spPr>
      </p:pic>
      <p:cxnSp>
        <p:nvCxnSpPr>
          <p:cNvPr id="8" name="Straight Arrow Connector 7"/>
          <p:cNvCxnSpPr/>
          <p:nvPr/>
        </p:nvCxnSpPr>
        <p:spPr>
          <a:xfrm>
            <a:off x="1101125" y="3005894"/>
            <a:ext cx="0" cy="709172"/>
          </a:xfrm>
          <a:prstGeom prst="straightConnector1">
            <a:avLst/>
          </a:prstGeom>
          <a:ln w="38100">
            <a:solidFill>
              <a:srgbClr val="00B0F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57995" y="3045021"/>
            <a:ext cx="738955" cy="461665"/>
          </a:xfrm>
          <a:prstGeom prst="rect">
            <a:avLst/>
          </a:prstGeom>
          <a:noFill/>
          <a:ln>
            <a:noFill/>
          </a:ln>
        </p:spPr>
        <p:txBody>
          <a:bodyPr wrap="square" rtlCol="0">
            <a:spAutoFit/>
          </a:bodyPr>
          <a:lstStyle/>
          <a:p>
            <a:r>
              <a:rPr lang="en-US" sz="2400" b="1" dirty="0" smtClean="0">
                <a:solidFill>
                  <a:srgbClr val="00B0F0"/>
                </a:solidFill>
              </a:rPr>
              <a:t>V</a:t>
            </a:r>
            <a:r>
              <a:rPr lang="en-US" sz="2400" b="1" baseline="-25000" dirty="0" smtClean="0">
                <a:solidFill>
                  <a:srgbClr val="00B0F0"/>
                </a:solidFill>
              </a:rPr>
              <a:t>RB</a:t>
            </a:r>
            <a:r>
              <a:rPr lang="en-US" sz="2400" b="1" dirty="0" smtClean="0">
                <a:solidFill>
                  <a:srgbClr val="00B0F0"/>
                </a:solidFill>
              </a:rPr>
              <a:t> </a:t>
            </a:r>
          </a:p>
        </p:txBody>
      </p:sp>
      <p:sp>
        <p:nvSpPr>
          <p:cNvPr id="14" name="Right Brace 13"/>
          <p:cNvSpPr/>
          <p:nvPr/>
        </p:nvSpPr>
        <p:spPr>
          <a:xfrm rot="5400000">
            <a:off x="6781182" y="2707736"/>
            <a:ext cx="297190" cy="2136504"/>
          </a:xfrm>
          <a:prstGeom prst="rightBrace">
            <a:avLst/>
          </a:prstGeom>
          <a:ln w="28575">
            <a:solidFill>
              <a:srgbClr val="40A4F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rgbClr val="00B0F0"/>
              </a:solidFill>
            </a:endParaRPr>
          </a:p>
        </p:txBody>
      </p:sp>
      <p:sp>
        <p:nvSpPr>
          <p:cNvPr id="18" name="TextBox 17"/>
          <p:cNvSpPr txBox="1"/>
          <p:nvPr/>
        </p:nvSpPr>
        <p:spPr>
          <a:xfrm>
            <a:off x="6553200" y="3808402"/>
            <a:ext cx="838200" cy="400110"/>
          </a:xfrm>
          <a:prstGeom prst="rect">
            <a:avLst/>
          </a:prstGeom>
          <a:noFill/>
          <a:ln>
            <a:noFill/>
          </a:ln>
        </p:spPr>
        <p:txBody>
          <a:bodyPr wrap="square" rtlCol="0">
            <a:spAutoFit/>
          </a:bodyPr>
          <a:lstStyle/>
          <a:p>
            <a:r>
              <a:rPr lang="en-US" sz="2000" b="1" dirty="0" smtClean="0">
                <a:solidFill>
                  <a:srgbClr val="00B0F0"/>
                </a:solidFill>
              </a:rPr>
              <a:t>V</a:t>
            </a:r>
            <a:r>
              <a:rPr lang="en-US" sz="2000" b="1" baseline="-25000" dirty="0" smtClean="0">
                <a:solidFill>
                  <a:srgbClr val="00B0F0"/>
                </a:solidFill>
              </a:rPr>
              <a:t>RB</a:t>
            </a:r>
            <a:endParaRPr lang="en-US" sz="2000" b="1" dirty="0" smtClean="0">
              <a:solidFill>
                <a:srgbClr val="00B0F0"/>
              </a:solidFill>
            </a:endParaRPr>
          </a:p>
        </p:txBody>
      </p:sp>
    </p:spTree>
    <p:extLst>
      <p:ext uri="{BB962C8B-B14F-4D97-AF65-F5344CB8AC3E}">
        <p14:creationId xmlns:p14="http://schemas.microsoft.com/office/powerpoint/2010/main" val="2907460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a:noFill/>
        </p:spPr>
        <p:txBody>
          <a:bodyPr>
            <a:noAutofit/>
          </a:bodyPr>
          <a:lstStyle/>
          <a:p>
            <a:r>
              <a:rPr lang="en-US" sz="4000" b="1" dirty="0" smtClean="0">
                <a:solidFill>
                  <a:schemeClr val="tx1">
                    <a:lumMod val="50000"/>
                    <a:lumOff val="50000"/>
                  </a:schemeClr>
                </a:solidFill>
                <a:latin typeface="Adobe Garamond Pro Bold" pitchFamily="18" charset="0"/>
              </a:rPr>
              <a:t>Transient Reflectance of n-SrTiO</a:t>
            </a:r>
            <a:r>
              <a:rPr lang="en-US" sz="4000" b="1" baseline="-25000" dirty="0" smtClean="0">
                <a:solidFill>
                  <a:schemeClr val="tx1">
                    <a:lumMod val="50000"/>
                    <a:lumOff val="50000"/>
                  </a:schemeClr>
                </a:solidFill>
                <a:latin typeface="Adobe Garamond Pro Bold" pitchFamily="18" charset="0"/>
              </a:rPr>
              <a:t>3</a:t>
            </a:r>
            <a:r>
              <a:rPr lang="en-US" sz="4000" b="1" dirty="0" smtClean="0">
                <a:solidFill>
                  <a:schemeClr val="tx1">
                    <a:lumMod val="50000"/>
                    <a:lumOff val="50000"/>
                  </a:schemeClr>
                </a:solidFill>
                <a:latin typeface="Adobe Garamond Pro Bold" pitchFamily="18" charset="0"/>
              </a:rPr>
              <a:t> </a:t>
            </a:r>
            <a:endParaRPr lang="en-US" sz="4000" b="1" dirty="0">
              <a:solidFill>
                <a:schemeClr val="tx1">
                  <a:lumMod val="50000"/>
                  <a:lumOff val="50000"/>
                </a:schemeClr>
              </a:solidFill>
              <a:latin typeface="Adobe Garamond Pro Bold" pitchFamily="18" charset="0"/>
            </a:endParaRPr>
          </a:p>
        </p:txBody>
      </p:sp>
      <p:sp>
        <p:nvSpPr>
          <p:cNvPr id="7" name="TextBox 6"/>
          <p:cNvSpPr txBox="1"/>
          <p:nvPr/>
        </p:nvSpPr>
        <p:spPr>
          <a:xfrm>
            <a:off x="5008313" y="4114800"/>
            <a:ext cx="3679944" cy="2062103"/>
          </a:xfrm>
          <a:prstGeom prst="rect">
            <a:avLst/>
          </a:prstGeom>
          <a:noFill/>
        </p:spPr>
        <p:txBody>
          <a:bodyPr wrap="square" rtlCol="0">
            <a:spAutoFit/>
          </a:bodyPr>
          <a:lstStyle/>
          <a:p>
            <a:r>
              <a:rPr lang="en-US" sz="1600" b="1" dirty="0" smtClean="0"/>
              <a:t>Width of Electric Field at High Q.E.:</a:t>
            </a:r>
          </a:p>
          <a:p>
            <a:pPr algn="ctr"/>
            <a:r>
              <a:rPr lang="en-US" sz="1600" b="1" dirty="0"/>
              <a:t> </a:t>
            </a:r>
            <a:r>
              <a:rPr lang="en-US" sz="1600" b="1" dirty="0" smtClean="0"/>
              <a:t>    W </a:t>
            </a:r>
            <a:r>
              <a:rPr lang="en-US" sz="1600" b="1" dirty="0" smtClean="0">
                <a:sym typeface="Symbol"/>
              </a:rPr>
              <a:t></a:t>
            </a:r>
            <a:r>
              <a:rPr lang="en-US" sz="1600" b="1" dirty="0" smtClean="0"/>
              <a:t> 25 nm</a:t>
            </a:r>
          </a:p>
          <a:p>
            <a:endParaRPr lang="en-US" sz="1600" b="1" dirty="0"/>
          </a:p>
          <a:p>
            <a:r>
              <a:rPr lang="en-US" sz="1600" b="1" dirty="0" smtClean="0"/>
              <a:t>Pump Band Gap </a:t>
            </a:r>
            <a:r>
              <a:rPr lang="en-US" sz="1600" b="1" dirty="0"/>
              <a:t>(</a:t>
            </a:r>
            <a:r>
              <a:rPr lang="en-US" sz="1600" b="1" dirty="0" smtClean="0"/>
              <a:t>300 nm, 4 </a:t>
            </a:r>
            <a:r>
              <a:rPr lang="en-US" sz="1600" b="1" dirty="0" err="1" smtClean="0"/>
              <a:t>eV</a:t>
            </a:r>
            <a:r>
              <a:rPr lang="en-US" sz="1600" b="1" dirty="0" smtClean="0"/>
              <a:t>):</a:t>
            </a:r>
          </a:p>
          <a:p>
            <a:pPr algn="ctr"/>
            <a:r>
              <a:rPr lang="en-US" sz="1600" b="1" dirty="0"/>
              <a:t> </a:t>
            </a:r>
            <a:r>
              <a:rPr lang="en-US" sz="1600" b="1" dirty="0" smtClean="0"/>
              <a:t>    </a:t>
            </a:r>
            <a:r>
              <a:rPr lang="en-US" sz="1600" b="1" dirty="0" smtClean="0">
                <a:sym typeface="Symbol"/>
              </a:rPr>
              <a:t> = </a:t>
            </a:r>
            <a:r>
              <a:rPr lang="en-US" sz="1600" b="1" dirty="0">
                <a:sym typeface="Symbol"/>
              </a:rPr>
              <a:t></a:t>
            </a:r>
            <a:r>
              <a:rPr lang="en-US" sz="1600" b="1" dirty="0" smtClean="0">
                <a:sym typeface="Symbol"/>
              </a:rPr>
              <a:t>/4</a:t>
            </a:r>
            <a:r>
              <a:rPr lang="en-US" sz="1600" b="1" dirty="0">
                <a:sym typeface="Symbol"/>
              </a:rPr>
              <a:t></a:t>
            </a:r>
            <a:r>
              <a:rPr lang="en-US" sz="1600" b="1" dirty="0" smtClean="0">
                <a:sym typeface="Symbol"/>
              </a:rPr>
              <a:t>k  24 nm</a:t>
            </a:r>
          </a:p>
          <a:p>
            <a:endParaRPr lang="en-US" sz="1600" b="1" dirty="0"/>
          </a:p>
          <a:p>
            <a:r>
              <a:rPr lang="en-US" sz="1600" b="1" dirty="0" smtClean="0"/>
              <a:t>Probe Hole Absorption (800 nm, 1.5 </a:t>
            </a:r>
            <a:r>
              <a:rPr lang="en-US" sz="1600" b="1" dirty="0" err="1" smtClean="0"/>
              <a:t>eV</a:t>
            </a:r>
            <a:r>
              <a:rPr lang="en-US" sz="1600" b="1" dirty="0" smtClean="0"/>
              <a:t>):  </a:t>
            </a:r>
          </a:p>
          <a:p>
            <a:pPr algn="ctr"/>
            <a:r>
              <a:rPr lang="en-US" sz="1600" b="1" dirty="0"/>
              <a:t> </a:t>
            </a:r>
            <a:r>
              <a:rPr lang="en-US" sz="1600" b="1" dirty="0" smtClean="0"/>
              <a:t>    </a:t>
            </a:r>
            <a:r>
              <a:rPr lang="en-US" sz="1600" b="1" dirty="0" smtClean="0">
                <a:sym typeface="Symbol"/>
              </a:rPr>
              <a:t></a:t>
            </a:r>
            <a:r>
              <a:rPr lang="en-US" sz="1600" b="1" baseline="-25000" dirty="0" smtClean="0">
                <a:sym typeface="Symbol"/>
              </a:rPr>
              <a:t>REFL</a:t>
            </a:r>
            <a:r>
              <a:rPr lang="en-US" sz="1600" b="1" dirty="0" smtClean="0">
                <a:sym typeface="Symbol"/>
              </a:rPr>
              <a:t> </a:t>
            </a:r>
            <a:r>
              <a:rPr lang="en-US" sz="1600" b="1" dirty="0">
                <a:sym typeface="Symbol"/>
              </a:rPr>
              <a:t>= /4</a:t>
            </a:r>
            <a:r>
              <a:rPr lang="en-US" sz="1600" b="1" dirty="0" smtClean="0">
                <a:sym typeface="Symbol"/>
              </a:rPr>
              <a:t>n  27 nm</a:t>
            </a:r>
            <a:endParaRPr lang="en-US" sz="1600" b="1" dirty="0"/>
          </a:p>
        </p:txBody>
      </p:sp>
      <p:sp>
        <p:nvSpPr>
          <p:cNvPr id="11" name="TextBox 10"/>
          <p:cNvSpPr txBox="1"/>
          <p:nvPr/>
        </p:nvSpPr>
        <p:spPr>
          <a:xfrm>
            <a:off x="4912322" y="1066800"/>
            <a:ext cx="3553409" cy="369332"/>
          </a:xfrm>
          <a:prstGeom prst="rect">
            <a:avLst/>
          </a:prstGeom>
          <a:noFill/>
        </p:spPr>
        <p:txBody>
          <a:bodyPr wrap="none" rtlCol="0">
            <a:spAutoFit/>
          </a:bodyPr>
          <a:lstStyle/>
          <a:p>
            <a:r>
              <a:rPr lang="en-US" b="1" dirty="0" smtClean="0"/>
              <a:t>Surface Sensitivity Thru Reflectivity</a:t>
            </a:r>
            <a:endParaRPr lang="en-US"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2975" y="1436132"/>
            <a:ext cx="3963857" cy="2460721"/>
          </a:xfrm>
          <a:prstGeom prst="rect">
            <a:avLst/>
          </a:prstGeom>
        </p:spPr>
      </p:pic>
      <p:sp>
        <p:nvSpPr>
          <p:cNvPr id="8" name="TextBox 7"/>
          <p:cNvSpPr txBox="1"/>
          <p:nvPr/>
        </p:nvSpPr>
        <p:spPr>
          <a:xfrm>
            <a:off x="6400800" y="1676400"/>
            <a:ext cx="1674113" cy="307777"/>
          </a:xfrm>
          <a:prstGeom prst="rect">
            <a:avLst/>
          </a:prstGeom>
          <a:noFill/>
        </p:spPr>
        <p:txBody>
          <a:bodyPr wrap="none" rtlCol="0">
            <a:spAutoFit/>
          </a:bodyPr>
          <a:lstStyle/>
          <a:p>
            <a:r>
              <a:rPr lang="en-US" sz="1400" b="1" dirty="0" smtClean="0"/>
              <a:t>UV-VIS Ellipsometry</a:t>
            </a:r>
            <a:endParaRPr lang="en-US" sz="1400" b="1" dirty="0"/>
          </a:p>
        </p:txBody>
      </p:sp>
      <p:sp>
        <p:nvSpPr>
          <p:cNvPr id="5" name="TextBox 4"/>
          <p:cNvSpPr txBox="1"/>
          <p:nvPr/>
        </p:nvSpPr>
        <p:spPr>
          <a:xfrm>
            <a:off x="838200" y="4343400"/>
            <a:ext cx="3657600" cy="1446550"/>
          </a:xfrm>
          <a:prstGeom prst="rect">
            <a:avLst/>
          </a:prstGeom>
          <a:noFill/>
        </p:spPr>
        <p:txBody>
          <a:bodyPr wrap="square" rtlCol="0">
            <a:spAutoFit/>
          </a:bodyPr>
          <a:lstStyle/>
          <a:p>
            <a:r>
              <a:rPr lang="en-US" sz="2000" b="1" dirty="0" smtClean="0">
                <a:solidFill>
                  <a:schemeClr val="accent1">
                    <a:lumMod val="75000"/>
                  </a:schemeClr>
                </a:solidFill>
              </a:rPr>
              <a:t>Experimental conditions needed to probe </a:t>
            </a:r>
            <a:r>
              <a:rPr lang="en-US" sz="2000" b="1" dirty="0" err="1" smtClean="0">
                <a:solidFill>
                  <a:srgbClr val="C00000"/>
                </a:solidFill>
              </a:rPr>
              <a:t>k</a:t>
            </a:r>
            <a:r>
              <a:rPr lang="en-US" sz="2000" b="1" baseline="-25000" dirty="0" err="1" smtClean="0">
                <a:solidFill>
                  <a:srgbClr val="C00000"/>
                </a:solidFill>
              </a:rPr>
              <a:t>CT</a:t>
            </a:r>
            <a:r>
              <a:rPr lang="en-US" sz="2000" b="1" baseline="30000" dirty="0" smtClean="0">
                <a:solidFill>
                  <a:srgbClr val="C00000"/>
                </a:solidFill>
              </a:rPr>
              <a:t> </a:t>
            </a:r>
            <a:r>
              <a:rPr lang="en-US" sz="2000" b="1" dirty="0" smtClean="0">
                <a:solidFill>
                  <a:schemeClr val="accent1">
                    <a:lumMod val="75000"/>
                  </a:schemeClr>
                </a:solidFill>
              </a:rPr>
              <a:t>,</a:t>
            </a:r>
            <a:r>
              <a:rPr lang="en-US" sz="2000" b="1" dirty="0" smtClean="0"/>
              <a:t> </a:t>
            </a:r>
            <a:r>
              <a:rPr lang="en-US" sz="2000" b="1" dirty="0" smtClean="0">
                <a:solidFill>
                  <a:srgbClr val="C00000"/>
                </a:solidFill>
              </a:rPr>
              <a:t>[h]</a:t>
            </a:r>
            <a:r>
              <a:rPr lang="en-US" sz="2000" b="1" dirty="0" smtClean="0"/>
              <a:t> </a:t>
            </a:r>
            <a:r>
              <a:rPr lang="en-US" sz="2000" b="1" dirty="0" smtClean="0">
                <a:solidFill>
                  <a:schemeClr val="accent1">
                    <a:lumMod val="75000"/>
                  </a:schemeClr>
                </a:solidFill>
              </a:rPr>
              <a:t>:</a:t>
            </a:r>
          </a:p>
          <a:p>
            <a:endParaRPr lang="en-US" sz="2000" b="1" dirty="0" smtClean="0">
              <a:solidFill>
                <a:schemeClr val="accent1">
                  <a:lumMod val="75000"/>
                </a:schemeClr>
              </a:solidFill>
            </a:endParaRPr>
          </a:p>
          <a:p>
            <a:pPr algn="ctr"/>
            <a:r>
              <a:rPr lang="en-US" sz="2800" b="1" dirty="0" smtClean="0">
                <a:solidFill>
                  <a:schemeClr val="accent1">
                    <a:lumMod val="75000"/>
                  </a:schemeClr>
                </a:solidFill>
              </a:rPr>
              <a:t>W = </a:t>
            </a:r>
            <a:r>
              <a:rPr lang="en-US" sz="2800" b="1" dirty="0" smtClean="0">
                <a:solidFill>
                  <a:schemeClr val="accent1">
                    <a:lumMod val="75000"/>
                  </a:schemeClr>
                </a:solidFill>
                <a:sym typeface="Symbol"/>
              </a:rPr>
              <a:t></a:t>
            </a:r>
            <a:r>
              <a:rPr lang="en-US" sz="2800" b="1" baseline="-25000" dirty="0" smtClean="0">
                <a:solidFill>
                  <a:schemeClr val="accent1">
                    <a:lumMod val="75000"/>
                  </a:schemeClr>
                </a:solidFill>
                <a:sym typeface="Symbol"/>
              </a:rPr>
              <a:t>PUMP</a:t>
            </a:r>
            <a:r>
              <a:rPr lang="en-US" sz="2800" b="1" dirty="0" smtClean="0">
                <a:solidFill>
                  <a:schemeClr val="accent1">
                    <a:lumMod val="75000"/>
                  </a:schemeClr>
                </a:solidFill>
                <a:sym typeface="Symbol"/>
              </a:rPr>
              <a:t> = </a:t>
            </a:r>
            <a:r>
              <a:rPr lang="en-US" sz="2800" b="1" baseline="-25000" dirty="0" smtClean="0">
                <a:solidFill>
                  <a:schemeClr val="accent1">
                    <a:lumMod val="75000"/>
                  </a:schemeClr>
                </a:solidFill>
                <a:sym typeface="Symbol"/>
              </a:rPr>
              <a:t>PROBE</a:t>
            </a:r>
            <a:endParaRPr lang="en-US" sz="2800" b="1" dirty="0" smtClean="0">
              <a:solidFill>
                <a:schemeClr val="accent1">
                  <a:lumMod val="75000"/>
                </a:schemeClr>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5912" y="1582970"/>
            <a:ext cx="1636888" cy="2306222"/>
          </a:xfrm>
          <a:prstGeom prst="rect">
            <a:avLst/>
          </a:prstGeom>
        </p:spPr>
      </p:pic>
      <p:sp>
        <p:nvSpPr>
          <p:cNvPr id="9" name="TextBox 8"/>
          <p:cNvSpPr txBox="1"/>
          <p:nvPr/>
        </p:nvSpPr>
        <p:spPr>
          <a:xfrm>
            <a:off x="762000" y="1066800"/>
            <a:ext cx="2985497" cy="369332"/>
          </a:xfrm>
          <a:prstGeom prst="rect">
            <a:avLst/>
          </a:prstGeom>
          <a:noFill/>
        </p:spPr>
        <p:txBody>
          <a:bodyPr wrap="none" rtlCol="0">
            <a:spAutoFit/>
          </a:bodyPr>
          <a:lstStyle/>
          <a:p>
            <a:r>
              <a:rPr lang="en-US" b="1" dirty="0" smtClean="0"/>
              <a:t>Pump Band Gap, Probe Holes</a:t>
            </a:r>
            <a:endParaRPr lang="en-US" b="1" dirty="0"/>
          </a:p>
        </p:txBody>
      </p:sp>
    </p:spTree>
    <p:extLst>
      <p:ext uri="{BB962C8B-B14F-4D97-AF65-F5344CB8AC3E}">
        <p14:creationId xmlns:p14="http://schemas.microsoft.com/office/powerpoint/2010/main" val="2251632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44833</TotalTime>
  <Words>4080</Words>
  <Application>Microsoft Office PowerPoint</Application>
  <PresentationFormat>On-screen Show (4:3)</PresentationFormat>
  <Paragraphs>506</Paragraphs>
  <Slides>33</Slides>
  <Notes>19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3" baseType="lpstr">
      <vt:lpstr>Adobe Gothic Std B</vt:lpstr>
      <vt:lpstr>Adobe Garamond Pro Bold</vt:lpstr>
      <vt:lpstr>Arial</vt:lpstr>
      <vt:lpstr>Calibri</vt:lpstr>
      <vt:lpstr>Cambria Math</vt:lpstr>
      <vt:lpstr>Symbol</vt:lpstr>
      <vt:lpstr>Times New Roman</vt:lpstr>
      <vt:lpstr>Wingdings</vt:lpstr>
      <vt:lpstr>Office Theme</vt:lpstr>
      <vt:lpstr>CS ChemDraw Drawing</vt:lpstr>
      <vt:lpstr>Role of Ultrafast Charge Dynamics in Photocatalytic Water Oxidation  Nanotek, December 2014  Tanja Cuk Assistant Professor, Chemistry, UCB Faculty Scientist, CSD, LBNL</vt:lpstr>
      <vt:lpstr>PowerPoint Presentation</vt:lpstr>
      <vt:lpstr>Water Oxidation Catalysts:  Transition Metal Oxides</vt:lpstr>
      <vt:lpstr>Heterogeneous Catalysis</vt:lpstr>
      <vt:lpstr>Challenges in Applying Ultrafast Spectroscopy to Catalysis</vt:lpstr>
      <vt:lpstr>Strategy and Techniques</vt:lpstr>
      <vt:lpstr>Catalysts  Devices Under Investigation</vt:lpstr>
      <vt:lpstr>Photo-electrochemistry of n-SrTiO3 </vt:lpstr>
      <vt:lpstr>Transient Reflectance of n-SrTiO3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Catalysts  Devices Under Investigation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fast charge dynamics at the heterogeneous catalyst/reactant interface:    the water oxidation reaction on transition metal oxides</dc:title>
  <dc:creator>Tanja Cuk</dc:creator>
  <cp:lastModifiedBy>Tanja Cuk</cp:lastModifiedBy>
  <cp:revision>1335</cp:revision>
  <dcterms:created xsi:type="dcterms:W3CDTF">2013-08-29T18:37:07Z</dcterms:created>
  <dcterms:modified xsi:type="dcterms:W3CDTF">2014-12-01T20:33:32Z</dcterms:modified>
</cp:coreProperties>
</file>