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6" r:id="rId2"/>
    <p:sldMasterId id="2147483654" r:id="rId3"/>
    <p:sldMasterId id="2147483652" r:id="rId4"/>
    <p:sldMasterId id="2147483664" r:id="rId5"/>
    <p:sldMasterId id="2147483663" r:id="rId6"/>
    <p:sldMasterId id="2147483668" r:id="rId7"/>
    <p:sldMasterId id="2147483665" r:id="rId8"/>
    <p:sldMasterId id="2147483656" r:id="rId9"/>
    <p:sldMasterId id="2147483669" r:id="rId10"/>
    <p:sldMasterId id="2147483657" r:id="rId11"/>
    <p:sldMasterId id="2147483658" r:id="rId12"/>
    <p:sldMasterId id="2147483659" r:id="rId13"/>
    <p:sldMasterId id="2147483670" r:id="rId14"/>
    <p:sldMasterId id="2147483660" r:id="rId15"/>
    <p:sldMasterId id="2147483661" r:id="rId16"/>
  </p:sldMasterIdLst>
  <p:notesMasterIdLst>
    <p:notesMasterId r:id="rId36"/>
  </p:notesMasterIdLst>
  <p:handoutMasterIdLst>
    <p:handoutMasterId r:id="rId37"/>
  </p:handoutMasterIdLst>
  <p:sldIdLst>
    <p:sldId id="377" r:id="rId17"/>
    <p:sldId id="566" r:id="rId18"/>
    <p:sldId id="620" r:id="rId19"/>
    <p:sldId id="568" r:id="rId20"/>
    <p:sldId id="567" r:id="rId21"/>
    <p:sldId id="609" r:id="rId22"/>
    <p:sldId id="610" r:id="rId23"/>
    <p:sldId id="592" r:id="rId24"/>
    <p:sldId id="611" r:id="rId25"/>
    <p:sldId id="619" r:id="rId26"/>
    <p:sldId id="569" r:id="rId27"/>
    <p:sldId id="525" r:id="rId28"/>
    <p:sldId id="595" r:id="rId29"/>
    <p:sldId id="596" r:id="rId30"/>
    <p:sldId id="572" r:id="rId31"/>
    <p:sldId id="615" r:id="rId32"/>
    <p:sldId id="585" r:id="rId33"/>
    <p:sldId id="618" r:id="rId34"/>
    <p:sldId id="607" r:id="rId35"/>
  </p:sldIdLst>
  <p:sldSz cx="9144000" cy="6858000" type="screen4x3"/>
  <p:notesSz cx="9236075" cy="70104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1DE"/>
    <a:srgbClr val="00A16F"/>
    <a:srgbClr val="FF3300"/>
    <a:srgbClr val="00FF00"/>
    <a:srgbClr val="00060C"/>
    <a:srgbClr val="C4C4C6"/>
    <a:srgbClr val="002F5F"/>
    <a:srgbClr val="00539B"/>
    <a:srgbClr val="6D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7925" autoAdjust="0"/>
    <p:restoredTop sz="94692" autoAdjust="0"/>
  </p:normalViewPr>
  <p:slideViewPr>
    <p:cSldViewPr snapToGrid="0">
      <p:cViewPr varScale="1">
        <p:scale>
          <a:sx n="92" d="100"/>
          <a:sy n="92" d="100"/>
        </p:scale>
        <p:origin x="-161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03136" cy="3506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0849" y="0"/>
            <a:ext cx="4003136" cy="3506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5E111-77B5-4CCC-B141-91BCD1C43A19}" type="datetimeFigureOut">
              <a:rPr lang="en-US" smtClean="0"/>
              <a:t>9/29/2014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555"/>
            <a:ext cx="4003136" cy="3506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0849" y="6658555"/>
            <a:ext cx="4003136" cy="3506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E046F-C6AE-433E-A38C-54C194CB7B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58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2299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31639" y="0"/>
            <a:ext cx="4002299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65438" y="525463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7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608" y="3329940"/>
            <a:ext cx="7388860" cy="315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7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8663"/>
            <a:ext cx="4002299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7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1639" y="6658663"/>
            <a:ext cx="4002299" cy="3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AB0F838-46F3-4750-B7D5-57B2E77667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892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0F838-46F3-4750-B7D5-57B2E776671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25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0F838-46F3-4750-B7D5-57B2E776671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03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0F838-46F3-4750-B7D5-57B2E776671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10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0F838-46F3-4750-B7D5-57B2E776671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53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67D3744-6239-4725-8803-0F80842578C6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8800" y="412750"/>
            <a:ext cx="3038475" cy="227965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477" y="2854061"/>
            <a:ext cx="6773122" cy="3676808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4243" indent="-29009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0374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24523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8672" indent="-2320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52822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1697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81121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45270" indent="-232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89DD99-41B4-4FC6-A6B4-074A9EBD7FBB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98800" y="412750"/>
            <a:ext cx="3038475" cy="22796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477" y="2854061"/>
            <a:ext cx="6773122" cy="3676808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0F838-46F3-4750-B7D5-57B2E776671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36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0F838-46F3-4750-B7D5-57B2E776671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33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0F838-46F3-4750-B7D5-57B2E776671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53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0F838-46F3-4750-B7D5-57B2E776671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61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Show the 4 week FACS analysis and show more populations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02476" indent="-19326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773041" indent="-154608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082257" indent="-154608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391474" indent="-154608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700690" indent="-154608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009906" indent="-154608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319123" indent="-154608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2628339" indent="-154608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98A214B-85D6-481B-9B38-3F4FB1CC37E3}" type="slidenum">
              <a:rPr lang="en-US" altLang="en-US" sz="1200"/>
              <a:pPr eaLnBrk="1" hangingPunct="1">
                <a:spcBef>
                  <a:spcPct val="0"/>
                </a:spcBef>
              </a:pPr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B0F838-46F3-4750-B7D5-57B2E776671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76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4" descr="med_hrzlogo_rgb_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9" t="19753" r="7837" b="19012"/>
          <a:stretch>
            <a:fillRect/>
          </a:stretch>
        </p:blipFill>
        <p:spPr bwMode="auto">
          <a:xfrm>
            <a:off x="4267200" y="1219200"/>
            <a:ext cx="2794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 userDrawn="1"/>
        </p:nvSpPr>
        <p:spPr>
          <a:xfrm>
            <a:off x="-12700" y="-25400"/>
            <a:ext cx="3771900" cy="6908800"/>
          </a:xfrm>
          <a:custGeom>
            <a:avLst/>
            <a:gdLst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41500 h 6934200"/>
              <a:gd name="connsiteX1" fmla="*/ 469900 w 3771900"/>
              <a:gd name="connsiteY1" fmla="*/ 4102100 h 6934200"/>
              <a:gd name="connsiteX2" fmla="*/ 12700 w 3771900"/>
              <a:gd name="connsiteY2" fmla="*/ 3594100 h 6934200"/>
              <a:gd name="connsiteX3" fmla="*/ 0 w 3771900"/>
              <a:gd name="connsiteY3" fmla="*/ 1562100 h 6934200"/>
              <a:gd name="connsiteX4" fmla="*/ 444500 w 3771900"/>
              <a:gd name="connsiteY4" fmla="*/ 1701800 h 6934200"/>
              <a:gd name="connsiteX5" fmla="*/ 1282700 w 3771900"/>
              <a:gd name="connsiteY5" fmla="*/ 876300 h 6934200"/>
              <a:gd name="connsiteX6" fmla="*/ 457200 w 3771900"/>
              <a:gd name="connsiteY6" fmla="*/ 38100 h 6934200"/>
              <a:gd name="connsiteX7" fmla="*/ 12700 w 3771900"/>
              <a:gd name="connsiteY7" fmla="*/ 190500 h 6934200"/>
              <a:gd name="connsiteX8" fmla="*/ 25400 w 3771900"/>
              <a:gd name="connsiteY8" fmla="*/ 25400 h 6934200"/>
              <a:gd name="connsiteX9" fmla="*/ 3771900 w 3771900"/>
              <a:gd name="connsiteY9" fmla="*/ 38100 h 6934200"/>
              <a:gd name="connsiteX10" fmla="*/ 3759200 w 3771900"/>
              <a:gd name="connsiteY10" fmla="*/ 6921500 h 6934200"/>
              <a:gd name="connsiteX11" fmla="*/ 2463800 w 3771900"/>
              <a:gd name="connsiteY11" fmla="*/ 6934200 h 6934200"/>
              <a:gd name="connsiteX12" fmla="*/ 2476500 w 3771900"/>
              <a:gd name="connsiteY12" fmla="*/ 1841500 h 69342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586567 w 3881967"/>
              <a:gd name="connsiteY0" fmla="*/ 1981200 h 7073900"/>
              <a:gd name="connsiteX1" fmla="*/ 579967 w 3881967"/>
              <a:gd name="connsiteY1" fmla="*/ 4241800 h 7073900"/>
              <a:gd name="connsiteX2" fmla="*/ 122767 w 3881967"/>
              <a:gd name="connsiteY2" fmla="*/ 3733800 h 7073900"/>
              <a:gd name="connsiteX3" fmla="*/ 110067 w 3881967"/>
              <a:gd name="connsiteY3" fmla="*/ 1701800 h 7073900"/>
              <a:gd name="connsiteX4" fmla="*/ 554567 w 3881967"/>
              <a:gd name="connsiteY4" fmla="*/ 1841500 h 7073900"/>
              <a:gd name="connsiteX5" fmla="*/ 1392767 w 3881967"/>
              <a:gd name="connsiteY5" fmla="*/ 1016000 h 7073900"/>
              <a:gd name="connsiteX6" fmla="*/ 567267 w 3881967"/>
              <a:gd name="connsiteY6" fmla="*/ 177800 h 7073900"/>
              <a:gd name="connsiteX7" fmla="*/ 122767 w 3881967"/>
              <a:gd name="connsiteY7" fmla="*/ 330200 h 7073900"/>
              <a:gd name="connsiteX8" fmla="*/ 135467 w 3881967"/>
              <a:gd name="connsiteY8" fmla="*/ 165100 h 7073900"/>
              <a:gd name="connsiteX9" fmla="*/ 3881967 w 3881967"/>
              <a:gd name="connsiteY9" fmla="*/ 177800 h 7073900"/>
              <a:gd name="connsiteX10" fmla="*/ 3869267 w 3881967"/>
              <a:gd name="connsiteY10" fmla="*/ 7061200 h 7073900"/>
              <a:gd name="connsiteX11" fmla="*/ 2573867 w 3881967"/>
              <a:gd name="connsiteY11" fmla="*/ 7073900 h 7073900"/>
              <a:gd name="connsiteX12" fmla="*/ 2586567 w 3881967"/>
              <a:gd name="connsiteY12" fmla="*/ 1981200 h 70739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527299 w 3822699"/>
              <a:gd name="connsiteY0" fmla="*/ 1816100 h 6908800"/>
              <a:gd name="connsiteX1" fmla="*/ 520699 w 3822699"/>
              <a:gd name="connsiteY1" fmla="*/ 4076700 h 6908800"/>
              <a:gd name="connsiteX2" fmla="*/ 63499 w 3822699"/>
              <a:gd name="connsiteY2" fmla="*/ 3568700 h 6908800"/>
              <a:gd name="connsiteX3" fmla="*/ 50799 w 3822699"/>
              <a:gd name="connsiteY3" fmla="*/ 1536700 h 6908800"/>
              <a:gd name="connsiteX4" fmla="*/ 495299 w 3822699"/>
              <a:gd name="connsiteY4" fmla="*/ 1676400 h 6908800"/>
              <a:gd name="connsiteX5" fmla="*/ 1333499 w 3822699"/>
              <a:gd name="connsiteY5" fmla="*/ 850900 h 6908800"/>
              <a:gd name="connsiteX6" fmla="*/ 507999 w 3822699"/>
              <a:gd name="connsiteY6" fmla="*/ 12700 h 6908800"/>
              <a:gd name="connsiteX7" fmla="*/ 63499 w 3822699"/>
              <a:gd name="connsiteY7" fmla="*/ 165100 h 6908800"/>
              <a:gd name="connsiteX8" fmla="*/ 76199 w 3822699"/>
              <a:gd name="connsiteY8" fmla="*/ 0 h 6908800"/>
              <a:gd name="connsiteX9" fmla="*/ 3822699 w 3822699"/>
              <a:gd name="connsiteY9" fmla="*/ 12700 h 6908800"/>
              <a:gd name="connsiteX10" fmla="*/ 3809999 w 3822699"/>
              <a:gd name="connsiteY10" fmla="*/ 6896100 h 6908800"/>
              <a:gd name="connsiteX11" fmla="*/ 2514599 w 3822699"/>
              <a:gd name="connsiteY11" fmla="*/ 6908800 h 6908800"/>
              <a:gd name="connsiteX12" fmla="*/ 2527299 w 3822699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36738 h 6929438"/>
              <a:gd name="connsiteX1" fmla="*/ 469900 w 3771900"/>
              <a:gd name="connsiteY1" fmla="*/ 4097338 h 6929438"/>
              <a:gd name="connsiteX2" fmla="*/ 12700 w 3771900"/>
              <a:gd name="connsiteY2" fmla="*/ 3589338 h 6929438"/>
              <a:gd name="connsiteX3" fmla="*/ 0 w 3771900"/>
              <a:gd name="connsiteY3" fmla="*/ 1557338 h 6929438"/>
              <a:gd name="connsiteX4" fmla="*/ 444500 w 3771900"/>
              <a:gd name="connsiteY4" fmla="*/ 1697038 h 6929438"/>
              <a:gd name="connsiteX5" fmla="*/ 1282700 w 3771900"/>
              <a:gd name="connsiteY5" fmla="*/ 871538 h 6929438"/>
              <a:gd name="connsiteX6" fmla="*/ 457200 w 3771900"/>
              <a:gd name="connsiteY6" fmla="*/ 33338 h 6929438"/>
              <a:gd name="connsiteX7" fmla="*/ 12700 w 3771900"/>
              <a:gd name="connsiteY7" fmla="*/ 185738 h 6929438"/>
              <a:gd name="connsiteX8" fmla="*/ 25400 w 3771900"/>
              <a:gd name="connsiteY8" fmla="*/ 20638 h 6929438"/>
              <a:gd name="connsiteX9" fmla="*/ 3771900 w 3771900"/>
              <a:gd name="connsiteY9" fmla="*/ 33338 h 6929438"/>
              <a:gd name="connsiteX10" fmla="*/ 3759200 w 3771900"/>
              <a:gd name="connsiteY10" fmla="*/ 6916738 h 6929438"/>
              <a:gd name="connsiteX11" fmla="*/ 2463800 w 3771900"/>
              <a:gd name="connsiteY11" fmla="*/ 6929438 h 6929438"/>
              <a:gd name="connsiteX12" fmla="*/ 2476500 w 3771900"/>
              <a:gd name="connsiteY12" fmla="*/ 1836738 h 6929438"/>
              <a:gd name="connsiteX0" fmla="*/ 2480733 w 3776133"/>
              <a:gd name="connsiteY0" fmla="*/ 2044700 h 7137400"/>
              <a:gd name="connsiteX1" fmla="*/ 474133 w 3776133"/>
              <a:gd name="connsiteY1" fmla="*/ 4305300 h 7137400"/>
              <a:gd name="connsiteX2" fmla="*/ 16933 w 3776133"/>
              <a:gd name="connsiteY2" fmla="*/ 3797300 h 7137400"/>
              <a:gd name="connsiteX3" fmla="*/ 4233 w 3776133"/>
              <a:gd name="connsiteY3" fmla="*/ 1765300 h 7137400"/>
              <a:gd name="connsiteX4" fmla="*/ 448733 w 3776133"/>
              <a:gd name="connsiteY4" fmla="*/ 1905000 h 7137400"/>
              <a:gd name="connsiteX5" fmla="*/ 1286933 w 3776133"/>
              <a:gd name="connsiteY5" fmla="*/ 1079500 h 7137400"/>
              <a:gd name="connsiteX6" fmla="*/ 461433 w 3776133"/>
              <a:gd name="connsiteY6" fmla="*/ 241300 h 7137400"/>
              <a:gd name="connsiteX7" fmla="*/ 16933 w 3776133"/>
              <a:gd name="connsiteY7" fmla="*/ 393700 h 7137400"/>
              <a:gd name="connsiteX8" fmla="*/ 29633 w 3776133"/>
              <a:gd name="connsiteY8" fmla="*/ 228600 h 7137400"/>
              <a:gd name="connsiteX9" fmla="*/ 3776133 w 3776133"/>
              <a:gd name="connsiteY9" fmla="*/ 241300 h 7137400"/>
              <a:gd name="connsiteX10" fmla="*/ 3763433 w 3776133"/>
              <a:gd name="connsiteY10" fmla="*/ 7124700 h 7137400"/>
              <a:gd name="connsiteX11" fmla="*/ 2468033 w 3776133"/>
              <a:gd name="connsiteY11" fmla="*/ 7137400 h 7137400"/>
              <a:gd name="connsiteX12" fmla="*/ 2480733 w 3776133"/>
              <a:gd name="connsiteY12" fmla="*/ 2044700 h 7137400"/>
              <a:gd name="connsiteX0" fmla="*/ 2476500 w 3771900"/>
              <a:gd name="connsiteY0" fmla="*/ 1836738 h 6929438"/>
              <a:gd name="connsiteX1" fmla="*/ 469900 w 3771900"/>
              <a:gd name="connsiteY1" fmla="*/ 4097338 h 6929438"/>
              <a:gd name="connsiteX2" fmla="*/ 12700 w 3771900"/>
              <a:gd name="connsiteY2" fmla="*/ 3589338 h 6929438"/>
              <a:gd name="connsiteX3" fmla="*/ 0 w 3771900"/>
              <a:gd name="connsiteY3" fmla="*/ 1557338 h 6929438"/>
              <a:gd name="connsiteX4" fmla="*/ 444500 w 3771900"/>
              <a:gd name="connsiteY4" fmla="*/ 1697038 h 6929438"/>
              <a:gd name="connsiteX5" fmla="*/ 1282700 w 3771900"/>
              <a:gd name="connsiteY5" fmla="*/ 871538 h 6929438"/>
              <a:gd name="connsiteX6" fmla="*/ 457200 w 3771900"/>
              <a:gd name="connsiteY6" fmla="*/ 33338 h 6929438"/>
              <a:gd name="connsiteX7" fmla="*/ 12700 w 3771900"/>
              <a:gd name="connsiteY7" fmla="*/ 185738 h 6929438"/>
              <a:gd name="connsiteX8" fmla="*/ 25400 w 3771900"/>
              <a:gd name="connsiteY8" fmla="*/ 20638 h 6929438"/>
              <a:gd name="connsiteX9" fmla="*/ 3771900 w 3771900"/>
              <a:gd name="connsiteY9" fmla="*/ 33338 h 6929438"/>
              <a:gd name="connsiteX10" fmla="*/ 3759200 w 3771900"/>
              <a:gd name="connsiteY10" fmla="*/ 6916738 h 6929438"/>
              <a:gd name="connsiteX11" fmla="*/ 2463800 w 3771900"/>
              <a:gd name="connsiteY11" fmla="*/ 6929438 h 6929438"/>
              <a:gd name="connsiteX12" fmla="*/ 2476500 w 3771900"/>
              <a:gd name="connsiteY12" fmla="*/ 1836738 h 6929438"/>
              <a:gd name="connsiteX0" fmla="*/ 2476500 w 3771900"/>
              <a:gd name="connsiteY0" fmla="*/ 1836738 h 6929438"/>
              <a:gd name="connsiteX1" fmla="*/ 469900 w 3771900"/>
              <a:gd name="connsiteY1" fmla="*/ 4097338 h 6929438"/>
              <a:gd name="connsiteX2" fmla="*/ 12700 w 3771900"/>
              <a:gd name="connsiteY2" fmla="*/ 3589338 h 6929438"/>
              <a:gd name="connsiteX3" fmla="*/ 0 w 3771900"/>
              <a:gd name="connsiteY3" fmla="*/ 1557338 h 6929438"/>
              <a:gd name="connsiteX4" fmla="*/ 444500 w 3771900"/>
              <a:gd name="connsiteY4" fmla="*/ 1697038 h 6929438"/>
              <a:gd name="connsiteX5" fmla="*/ 1282700 w 3771900"/>
              <a:gd name="connsiteY5" fmla="*/ 871538 h 6929438"/>
              <a:gd name="connsiteX6" fmla="*/ 457200 w 3771900"/>
              <a:gd name="connsiteY6" fmla="*/ 33338 h 6929438"/>
              <a:gd name="connsiteX7" fmla="*/ 12700 w 3771900"/>
              <a:gd name="connsiteY7" fmla="*/ 185738 h 6929438"/>
              <a:gd name="connsiteX8" fmla="*/ 25400 w 3771900"/>
              <a:gd name="connsiteY8" fmla="*/ 20638 h 6929438"/>
              <a:gd name="connsiteX9" fmla="*/ 3771900 w 3771900"/>
              <a:gd name="connsiteY9" fmla="*/ 33338 h 6929438"/>
              <a:gd name="connsiteX10" fmla="*/ 3759200 w 3771900"/>
              <a:gd name="connsiteY10" fmla="*/ 6916738 h 6929438"/>
              <a:gd name="connsiteX11" fmla="*/ 2463800 w 3771900"/>
              <a:gd name="connsiteY11" fmla="*/ 6929438 h 6929438"/>
              <a:gd name="connsiteX12" fmla="*/ 2476500 w 3771900"/>
              <a:gd name="connsiteY12" fmla="*/ 1836738 h 6929438"/>
              <a:gd name="connsiteX0" fmla="*/ 2476500 w 3771900"/>
              <a:gd name="connsiteY0" fmla="*/ 1836738 h 6929438"/>
              <a:gd name="connsiteX1" fmla="*/ 469900 w 3771900"/>
              <a:gd name="connsiteY1" fmla="*/ 4097338 h 6929438"/>
              <a:gd name="connsiteX2" fmla="*/ 12700 w 3771900"/>
              <a:gd name="connsiteY2" fmla="*/ 3589338 h 6929438"/>
              <a:gd name="connsiteX3" fmla="*/ 0 w 3771900"/>
              <a:gd name="connsiteY3" fmla="*/ 1557338 h 6929438"/>
              <a:gd name="connsiteX4" fmla="*/ 444500 w 3771900"/>
              <a:gd name="connsiteY4" fmla="*/ 1697038 h 6929438"/>
              <a:gd name="connsiteX5" fmla="*/ 1282700 w 3771900"/>
              <a:gd name="connsiteY5" fmla="*/ 871538 h 6929438"/>
              <a:gd name="connsiteX6" fmla="*/ 457200 w 3771900"/>
              <a:gd name="connsiteY6" fmla="*/ 33338 h 6929438"/>
              <a:gd name="connsiteX7" fmla="*/ 12700 w 3771900"/>
              <a:gd name="connsiteY7" fmla="*/ 185738 h 6929438"/>
              <a:gd name="connsiteX8" fmla="*/ 25400 w 3771900"/>
              <a:gd name="connsiteY8" fmla="*/ 20638 h 6929438"/>
              <a:gd name="connsiteX9" fmla="*/ 3771900 w 3771900"/>
              <a:gd name="connsiteY9" fmla="*/ 33338 h 6929438"/>
              <a:gd name="connsiteX10" fmla="*/ 3759200 w 3771900"/>
              <a:gd name="connsiteY10" fmla="*/ 6916738 h 6929438"/>
              <a:gd name="connsiteX11" fmla="*/ 2463800 w 3771900"/>
              <a:gd name="connsiteY11" fmla="*/ 6929438 h 6929438"/>
              <a:gd name="connsiteX12" fmla="*/ 2476500 w 3771900"/>
              <a:gd name="connsiteY12" fmla="*/ 1836738 h 6929438"/>
              <a:gd name="connsiteX0" fmla="*/ 2476500 w 3771900"/>
              <a:gd name="connsiteY0" fmla="*/ 1836738 h 6929438"/>
              <a:gd name="connsiteX1" fmla="*/ 469900 w 3771900"/>
              <a:gd name="connsiteY1" fmla="*/ 4097338 h 6929438"/>
              <a:gd name="connsiteX2" fmla="*/ 12700 w 3771900"/>
              <a:gd name="connsiteY2" fmla="*/ 3589338 h 6929438"/>
              <a:gd name="connsiteX3" fmla="*/ 0 w 3771900"/>
              <a:gd name="connsiteY3" fmla="*/ 1557338 h 6929438"/>
              <a:gd name="connsiteX4" fmla="*/ 444500 w 3771900"/>
              <a:gd name="connsiteY4" fmla="*/ 1697038 h 6929438"/>
              <a:gd name="connsiteX5" fmla="*/ 1282700 w 3771900"/>
              <a:gd name="connsiteY5" fmla="*/ 871538 h 6929438"/>
              <a:gd name="connsiteX6" fmla="*/ 457200 w 3771900"/>
              <a:gd name="connsiteY6" fmla="*/ 33338 h 6929438"/>
              <a:gd name="connsiteX7" fmla="*/ 12700 w 3771900"/>
              <a:gd name="connsiteY7" fmla="*/ 185738 h 6929438"/>
              <a:gd name="connsiteX8" fmla="*/ 25400 w 3771900"/>
              <a:gd name="connsiteY8" fmla="*/ 20638 h 6929438"/>
              <a:gd name="connsiteX9" fmla="*/ 3771900 w 3771900"/>
              <a:gd name="connsiteY9" fmla="*/ 33338 h 6929438"/>
              <a:gd name="connsiteX10" fmla="*/ 3759200 w 3771900"/>
              <a:gd name="connsiteY10" fmla="*/ 6916738 h 6929438"/>
              <a:gd name="connsiteX11" fmla="*/ 2463800 w 3771900"/>
              <a:gd name="connsiteY11" fmla="*/ 6929438 h 6929438"/>
              <a:gd name="connsiteX12" fmla="*/ 2476500 w 3771900"/>
              <a:gd name="connsiteY12" fmla="*/ 1836738 h 6929438"/>
              <a:gd name="connsiteX0" fmla="*/ 2476500 w 3771900"/>
              <a:gd name="connsiteY0" fmla="*/ 1841500 h 6934200"/>
              <a:gd name="connsiteX1" fmla="*/ 469900 w 3771900"/>
              <a:gd name="connsiteY1" fmla="*/ 4102100 h 6934200"/>
              <a:gd name="connsiteX2" fmla="*/ 12700 w 3771900"/>
              <a:gd name="connsiteY2" fmla="*/ 3594100 h 6934200"/>
              <a:gd name="connsiteX3" fmla="*/ 0 w 3771900"/>
              <a:gd name="connsiteY3" fmla="*/ 1562100 h 6934200"/>
              <a:gd name="connsiteX4" fmla="*/ 444500 w 3771900"/>
              <a:gd name="connsiteY4" fmla="*/ 1701800 h 6934200"/>
              <a:gd name="connsiteX5" fmla="*/ 1282700 w 3771900"/>
              <a:gd name="connsiteY5" fmla="*/ 876300 h 6934200"/>
              <a:gd name="connsiteX6" fmla="*/ 457200 w 3771900"/>
              <a:gd name="connsiteY6" fmla="*/ 38100 h 6934200"/>
              <a:gd name="connsiteX7" fmla="*/ 12700 w 3771900"/>
              <a:gd name="connsiteY7" fmla="*/ 190500 h 6934200"/>
              <a:gd name="connsiteX8" fmla="*/ 25400 w 3771900"/>
              <a:gd name="connsiteY8" fmla="*/ 25400 h 6934200"/>
              <a:gd name="connsiteX9" fmla="*/ 3771900 w 3771900"/>
              <a:gd name="connsiteY9" fmla="*/ 38100 h 6934200"/>
              <a:gd name="connsiteX10" fmla="*/ 3759200 w 3771900"/>
              <a:gd name="connsiteY10" fmla="*/ 6921500 h 6934200"/>
              <a:gd name="connsiteX11" fmla="*/ 2463800 w 3771900"/>
              <a:gd name="connsiteY11" fmla="*/ 6934200 h 6934200"/>
              <a:gd name="connsiteX12" fmla="*/ 2476500 w 3771900"/>
              <a:gd name="connsiteY12" fmla="*/ 1841500 h 6934200"/>
              <a:gd name="connsiteX0" fmla="*/ 2476500 w 3771900"/>
              <a:gd name="connsiteY0" fmla="*/ 1828800 h 6921500"/>
              <a:gd name="connsiteX1" fmla="*/ 469900 w 3771900"/>
              <a:gd name="connsiteY1" fmla="*/ 4089400 h 6921500"/>
              <a:gd name="connsiteX2" fmla="*/ 12700 w 3771900"/>
              <a:gd name="connsiteY2" fmla="*/ 3581400 h 6921500"/>
              <a:gd name="connsiteX3" fmla="*/ 0 w 3771900"/>
              <a:gd name="connsiteY3" fmla="*/ 1549400 h 6921500"/>
              <a:gd name="connsiteX4" fmla="*/ 444500 w 3771900"/>
              <a:gd name="connsiteY4" fmla="*/ 1689100 h 6921500"/>
              <a:gd name="connsiteX5" fmla="*/ 1282700 w 3771900"/>
              <a:gd name="connsiteY5" fmla="*/ 863600 h 6921500"/>
              <a:gd name="connsiteX6" fmla="*/ 457200 w 3771900"/>
              <a:gd name="connsiteY6" fmla="*/ 25400 h 6921500"/>
              <a:gd name="connsiteX7" fmla="*/ 12700 w 3771900"/>
              <a:gd name="connsiteY7" fmla="*/ 177800 h 6921500"/>
              <a:gd name="connsiteX8" fmla="*/ 25400 w 3771900"/>
              <a:gd name="connsiteY8" fmla="*/ 12700 h 6921500"/>
              <a:gd name="connsiteX9" fmla="*/ 3771900 w 3771900"/>
              <a:gd name="connsiteY9" fmla="*/ 25400 h 6921500"/>
              <a:gd name="connsiteX10" fmla="*/ 3759200 w 3771900"/>
              <a:gd name="connsiteY10" fmla="*/ 6908800 h 6921500"/>
              <a:gd name="connsiteX11" fmla="*/ 2463800 w 3771900"/>
              <a:gd name="connsiteY11" fmla="*/ 6921500 h 6921500"/>
              <a:gd name="connsiteX12" fmla="*/ 2476500 w 3771900"/>
              <a:gd name="connsiteY12" fmla="*/ 1828800 h 69215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127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127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127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127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127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3462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127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127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127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127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55762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127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71900" h="6908800">
                <a:moveTo>
                  <a:pt x="2476500" y="1816100"/>
                </a:moveTo>
                <a:lnTo>
                  <a:pt x="469900" y="4076700"/>
                </a:lnTo>
                <a:lnTo>
                  <a:pt x="12700" y="3568700"/>
                </a:lnTo>
                <a:cubicBezTo>
                  <a:pt x="8467" y="2891367"/>
                  <a:pt x="0" y="1516062"/>
                  <a:pt x="0" y="1516062"/>
                </a:cubicBezTo>
                <a:cubicBezTo>
                  <a:pt x="50800" y="1537229"/>
                  <a:pt x="165100" y="1626129"/>
                  <a:pt x="444500" y="1655762"/>
                </a:cubicBezTo>
                <a:cubicBezTo>
                  <a:pt x="673100" y="1672695"/>
                  <a:pt x="1291167" y="1485900"/>
                  <a:pt x="1282700" y="850900"/>
                </a:cubicBezTo>
                <a:cubicBezTo>
                  <a:pt x="1274233" y="198967"/>
                  <a:pt x="749299" y="4233"/>
                  <a:pt x="457200" y="12700"/>
                </a:cubicBezTo>
                <a:cubicBezTo>
                  <a:pt x="258235" y="21167"/>
                  <a:pt x="143933" y="84666"/>
                  <a:pt x="12700" y="165100"/>
                </a:cubicBezTo>
                <a:cubicBezTo>
                  <a:pt x="16933" y="177800"/>
                  <a:pt x="8467" y="55033"/>
                  <a:pt x="12700" y="0"/>
                </a:cubicBezTo>
                <a:lnTo>
                  <a:pt x="3771900" y="12700"/>
                </a:lnTo>
                <a:cubicBezTo>
                  <a:pt x="3767667" y="2307167"/>
                  <a:pt x="3759200" y="6896100"/>
                  <a:pt x="3759200" y="6896100"/>
                </a:cubicBezTo>
                <a:lnTo>
                  <a:pt x="2463800" y="6908800"/>
                </a:lnTo>
                <a:cubicBezTo>
                  <a:pt x="2468033" y="5207000"/>
                  <a:pt x="2476500" y="1803400"/>
                  <a:pt x="2476500" y="1816100"/>
                </a:cubicBezTo>
                <a:close/>
              </a:path>
            </a:pathLst>
          </a:custGeom>
          <a:solidFill>
            <a:srgbClr val="0053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91000" y="2130425"/>
            <a:ext cx="4267200" cy="2211388"/>
          </a:xfrm>
        </p:spPr>
        <p:txBody>
          <a:bodyPr anchor="ctr"/>
          <a:lstStyle>
            <a:lvl1pPr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91000" y="4414838"/>
            <a:ext cx="4267200" cy="17557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79071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DA9B2-8F72-4AC7-92BC-58C788055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853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5CD5D-AC5C-4123-A3CA-2C913268E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816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0788" y="273050"/>
            <a:ext cx="1524000" cy="5853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4421188" cy="5853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4EF59-0555-4810-A06C-0CF16BE03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849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2CB64-D58E-438E-9646-8D0F4C6A18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976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BFA62-1DD5-4FF2-B4FB-C2962DDC4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427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683E7-580E-4478-9B31-E7CB15D04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209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971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400" y="1600200"/>
            <a:ext cx="29733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D4316-BA55-4401-88DF-277619527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640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DCD77-8BFB-447F-9F1B-C1B75DB56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624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868A6-1F25-4A91-9EE4-C1708111A6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636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49A3A-A764-4C13-85F6-826EE4317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533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E97D3-5CCB-48CD-8630-3C1167691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40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63D06-A5D5-4873-B74D-47FADFE51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236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CF38D-4287-4EF7-95FD-47EEA1889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262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87432-C18E-4D7E-97A0-BCEA220D0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973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0788" y="273050"/>
            <a:ext cx="1524000" cy="5853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4421188" cy="5853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56BFA-2195-4BCE-9835-6AEEEAB12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398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D784F-7077-4980-A87B-707A05BA1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3449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1ED2C-DA2D-4EDD-8D7A-C2BCE0FAE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194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1E28F-389E-473E-A145-E3126DE03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712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971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400" y="1600200"/>
            <a:ext cx="29733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27F25-A24D-4127-A970-EE3BB1146F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073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8C88D-D14C-4245-9FCF-1CC071A5C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480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2B804-42E9-43E3-A29A-9C2D83ABA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122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894B7-93C9-4E0F-9A5D-ECD4D4B48B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9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6425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DA17B-DB26-41E8-B1E2-33B0A993A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670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CEE0B-0132-4E1D-A846-703A432AD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7925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6E064-BF9F-43FA-A53E-430A8716A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609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50C45-D940-442F-8C44-D81F54F57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841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0788" y="273050"/>
            <a:ext cx="1524000" cy="5853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4421188" cy="5853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3E093-B92A-4739-8C4A-C2270A18A8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961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4EC0C-4D87-4DA5-A9A3-CC03EA7F5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732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BAA43-375E-4D36-B380-B10078FDE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046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0FDA7-8D47-4411-9E7B-914A4F3D5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1488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971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400" y="1600200"/>
            <a:ext cx="29733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E02D5-24CF-4B08-B755-887E205D3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933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9D646-C1C9-4D74-8DFF-09D042003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488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2C361-E8C3-4B59-A0DC-229E4338DA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23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642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7012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7013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613" y="3938588"/>
            <a:ext cx="4037012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0E1AC-8707-4CA4-8EA1-E898974B8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1117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2155C-02B4-4917-BB23-F3FEB988B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1176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02D4B-3170-4145-8001-115630377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8852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4975C-8F5C-48BF-BD41-BBC8DD25B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664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06A7D-BDB0-48D0-82BC-A5CBC6A5F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562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0788" y="273050"/>
            <a:ext cx="1524000" cy="5853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4421188" cy="5853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21D0F-6A8A-45D9-9988-1D81BAEE9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1470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F5F14-9A7F-4610-B91C-BA6606325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22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E35B9-A184-4094-B750-DB870C952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315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FA968-E7BC-4799-A6F3-84A03110D5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058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514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24200" y="1600200"/>
            <a:ext cx="25161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EA523-6272-4B90-A5E8-71D4A39E6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983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D41E9-3E9C-4F08-A406-324FCAFD2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21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4" descr="med_hrzlogo_rgb_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9" t="19753" r="7837" b="19012"/>
          <a:stretch>
            <a:fillRect/>
          </a:stretch>
        </p:blipFill>
        <p:spPr bwMode="auto">
          <a:xfrm>
            <a:off x="4267200" y="1219200"/>
            <a:ext cx="27940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 userDrawn="1"/>
        </p:nvSpPr>
        <p:spPr>
          <a:xfrm>
            <a:off x="-12700" y="-25400"/>
            <a:ext cx="3771900" cy="6908800"/>
          </a:xfrm>
          <a:custGeom>
            <a:avLst/>
            <a:gdLst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41500 h 6934200"/>
              <a:gd name="connsiteX1" fmla="*/ 469900 w 3771900"/>
              <a:gd name="connsiteY1" fmla="*/ 4102100 h 6934200"/>
              <a:gd name="connsiteX2" fmla="*/ 12700 w 3771900"/>
              <a:gd name="connsiteY2" fmla="*/ 3594100 h 6934200"/>
              <a:gd name="connsiteX3" fmla="*/ 0 w 3771900"/>
              <a:gd name="connsiteY3" fmla="*/ 1562100 h 6934200"/>
              <a:gd name="connsiteX4" fmla="*/ 444500 w 3771900"/>
              <a:gd name="connsiteY4" fmla="*/ 1701800 h 6934200"/>
              <a:gd name="connsiteX5" fmla="*/ 1282700 w 3771900"/>
              <a:gd name="connsiteY5" fmla="*/ 876300 h 6934200"/>
              <a:gd name="connsiteX6" fmla="*/ 457200 w 3771900"/>
              <a:gd name="connsiteY6" fmla="*/ 38100 h 6934200"/>
              <a:gd name="connsiteX7" fmla="*/ 12700 w 3771900"/>
              <a:gd name="connsiteY7" fmla="*/ 190500 h 6934200"/>
              <a:gd name="connsiteX8" fmla="*/ 25400 w 3771900"/>
              <a:gd name="connsiteY8" fmla="*/ 25400 h 6934200"/>
              <a:gd name="connsiteX9" fmla="*/ 3771900 w 3771900"/>
              <a:gd name="connsiteY9" fmla="*/ 38100 h 6934200"/>
              <a:gd name="connsiteX10" fmla="*/ 3759200 w 3771900"/>
              <a:gd name="connsiteY10" fmla="*/ 6921500 h 6934200"/>
              <a:gd name="connsiteX11" fmla="*/ 2463800 w 3771900"/>
              <a:gd name="connsiteY11" fmla="*/ 6934200 h 6934200"/>
              <a:gd name="connsiteX12" fmla="*/ 2476500 w 3771900"/>
              <a:gd name="connsiteY12" fmla="*/ 1841500 h 69342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586567 w 3881967"/>
              <a:gd name="connsiteY0" fmla="*/ 1981200 h 7073900"/>
              <a:gd name="connsiteX1" fmla="*/ 579967 w 3881967"/>
              <a:gd name="connsiteY1" fmla="*/ 4241800 h 7073900"/>
              <a:gd name="connsiteX2" fmla="*/ 122767 w 3881967"/>
              <a:gd name="connsiteY2" fmla="*/ 3733800 h 7073900"/>
              <a:gd name="connsiteX3" fmla="*/ 110067 w 3881967"/>
              <a:gd name="connsiteY3" fmla="*/ 1701800 h 7073900"/>
              <a:gd name="connsiteX4" fmla="*/ 554567 w 3881967"/>
              <a:gd name="connsiteY4" fmla="*/ 1841500 h 7073900"/>
              <a:gd name="connsiteX5" fmla="*/ 1392767 w 3881967"/>
              <a:gd name="connsiteY5" fmla="*/ 1016000 h 7073900"/>
              <a:gd name="connsiteX6" fmla="*/ 567267 w 3881967"/>
              <a:gd name="connsiteY6" fmla="*/ 177800 h 7073900"/>
              <a:gd name="connsiteX7" fmla="*/ 122767 w 3881967"/>
              <a:gd name="connsiteY7" fmla="*/ 330200 h 7073900"/>
              <a:gd name="connsiteX8" fmla="*/ 135467 w 3881967"/>
              <a:gd name="connsiteY8" fmla="*/ 165100 h 7073900"/>
              <a:gd name="connsiteX9" fmla="*/ 3881967 w 3881967"/>
              <a:gd name="connsiteY9" fmla="*/ 177800 h 7073900"/>
              <a:gd name="connsiteX10" fmla="*/ 3869267 w 3881967"/>
              <a:gd name="connsiteY10" fmla="*/ 7061200 h 7073900"/>
              <a:gd name="connsiteX11" fmla="*/ 2573867 w 3881967"/>
              <a:gd name="connsiteY11" fmla="*/ 7073900 h 7073900"/>
              <a:gd name="connsiteX12" fmla="*/ 2586567 w 3881967"/>
              <a:gd name="connsiteY12" fmla="*/ 1981200 h 70739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527299 w 3822699"/>
              <a:gd name="connsiteY0" fmla="*/ 1816100 h 6908800"/>
              <a:gd name="connsiteX1" fmla="*/ 520699 w 3822699"/>
              <a:gd name="connsiteY1" fmla="*/ 4076700 h 6908800"/>
              <a:gd name="connsiteX2" fmla="*/ 63499 w 3822699"/>
              <a:gd name="connsiteY2" fmla="*/ 3568700 h 6908800"/>
              <a:gd name="connsiteX3" fmla="*/ 50799 w 3822699"/>
              <a:gd name="connsiteY3" fmla="*/ 1536700 h 6908800"/>
              <a:gd name="connsiteX4" fmla="*/ 495299 w 3822699"/>
              <a:gd name="connsiteY4" fmla="*/ 1676400 h 6908800"/>
              <a:gd name="connsiteX5" fmla="*/ 1333499 w 3822699"/>
              <a:gd name="connsiteY5" fmla="*/ 850900 h 6908800"/>
              <a:gd name="connsiteX6" fmla="*/ 507999 w 3822699"/>
              <a:gd name="connsiteY6" fmla="*/ 12700 h 6908800"/>
              <a:gd name="connsiteX7" fmla="*/ 63499 w 3822699"/>
              <a:gd name="connsiteY7" fmla="*/ 165100 h 6908800"/>
              <a:gd name="connsiteX8" fmla="*/ 76199 w 3822699"/>
              <a:gd name="connsiteY8" fmla="*/ 0 h 6908800"/>
              <a:gd name="connsiteX9" fmla="*/ 3822699 w 3822699"/>
              <a:gd name="connsiteY9" fmla="*/ 12700 h 6908800"/>
              <a:gd name="connsiteX10" fmla="*/ 3809999 w 3822699"/>
              <a:gd name="connsiteY10" fmla="*/ 6896100 h 6908800"/>
              <a:gd name="connsiteX11" fmla="*/ 2514599 w 3822699"/>
              <a:gd name="connsiteY11" fmla="*/ 6908800 h 6908800"/>
              <a:gd name="connsiteX12" fmla="*/ 2527299 w 3822699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36738 h 6929438"/>
              <a:gd name="connsiteX1" fmla="*/ 469900 w 3771900"/>
              <a:gd name="connsiteY1" fmla="*/ 4097338 h 6929438"/>
              <a:gd name="connsiteX2" fmla="*/ 12700 w 3771900"/>
              <a:gd name="connsiteY2" fmla="*/ 3589338 h 6929438"/>
              <a:gd name="connsiteX3" fmla="*/ 0 w 3771900"/>
              <a:gd name="connsiteY3" fmla="*/ 1557338 h 6929438"/>
              <a:gd name="connsiteX4" fmla="*/ 444500 w 3771900"/>
              <a:gd name="connsiteY4" fmla="*/ 1697038 h 6929438"/>
              <a:gd name="connsiteX5" fmla="*/ 1282700 w 3771900"/>
              <a:gd name="connsiteY5" fmla="*/ 871538 h 6929438"/>
              <a:gd name="connsiteX6" fmla="*/ 457200 w 3771900"/>
              <a:gd name="connsiteY6" fmla="*/ 33338 h 6929438"/>
              <a:gd name="connsiteX7" fmla="*/ 12700 w 3771900"/>
              <a:gd name="connsiteY7" fmla="*/ 185738 h 6929438"/>
              <a:gd name="connsiteX8" fmla="*/ 25400 w 3771900"/>
              <a:gd name="connsiteY8" fmla="*/ 20638 h 6929438"/>
              <a:gd name="connsiteX9" fmla="*/ 3771900 w 3771900"/>
              <a:gd name="connsiteY9" fmla="*/ 33338 h 6929438"/>
              <a:gd name="connsiteX10" fmla="*/ 3759200 w 3771900"/>
              <a:gd name="connsiteY10" fmla="*/ 6916738 h 6929438"/>
              <a:gd name="connsiteX11" fmla="*/ 2463800 w 3771900"/>
              <a:gd name="connsiteY11" fmla="*/ 6929438 h 6929438"/>
              <a:gd name="connsiteX12" fmla="*/ 2476500 w 3771900"/>
              <a:gd name="connsiteY12" fmla="*/ 1836738 h 6929438"/>
              <a:gd name="connsiteX0" fmla="*/ 2480733 w 3776133"/>
              <a:gd name="connsiteY0" fmla="*/ 2044700 h 7137400"/>
              <a:gd name="connsiteX1" fmla="*/ 474133 w 3776133"/>
              <a:gd name="connsiteY1" fmla="*/ 4305300 h 7137400"/>
              <a:gd name="connsiteX2" fmla="*/ 16933 w 3776133"/>
              <a:gd name="connsiteY2" fmla="*/ 3797300 h 7137400"/>
              <a:gd name="connsiteX3" fmla="*/ 4233 w 3776133"/>
              <a:gd name="connsiteY3" fmla="*/ 1765300 h 7137400"/>
              <a:gd name="connsiteX4" fmla="*/ 448733 w 3776133"/>
              <a:gd name="connsiteY4" fmla="*/ 1905000 h 7137400"/>
              <a:gd name="connsiteX5" fmla="*/ 1286933 w 3776133"/>
              <a:gd name="connsiteY5" fmla="*/ 1079500 h 7137400"/>
              <a:gd name="connsiteX6" fmla="*/ 461433 w 3776133"/>
              <a:gd name="connsiteY6" fmla="*/ 241300 h 7137400"/>
              <a:gd name="connsiteX7" fmla="*/ 16933 w 3776133"/>
              <a:gd name="connsiteY7" fmla="*/ 393700 h 7137400"/>
              <a:gd name="connsiteX8" fmla="*/ 29633 w 3776133"/>
              <a:gd name="connsiteY8" fmla="*/ 228600 h 7137400"/>
              <a:gd name="connsiteX9" fmla="*/ 3776133 w 3776133"/>
              <a:gd name="connsiteY9" fmla="*/ 241300 h 7137400"/>
              <a:gd name="connsiteX10" fmla="*/ 3763433 w 3776133"/>
              <a:gd name="connsiteY10" fmla="*/ 7124700 h 7137400"/>
              <a:gd name="connsiteX11" fmla="*/ 2468033 w 3776133"/>
              <a:gd name="connsiteY11" fmla="*/ 7137400 h 7137400"/>
              <a:gd name="connsiteX12" fmla="*/ 2480733 w 3776133"/>
              <a:gd name="connsiteY12" fmla="*/ 2044700 h 7137400"/>
              <a:gd name="connsiteX0" fmla="*/ 2476500 w 3771900"/>
              <a:gd name="connsiteY0" fmla="*/ 1836738 h 6929438"/>
              <a:gd name="connsiteX1" fmla="*/ 469900 w 3771900"/>
              <a:gd name="connsiteY1" fmla="*/ 4097338 h 6929438"/>
              <a:gd name="connsiteX2" fmla="*/ 12700 w 3771900"/>
              <a:gd name="connsiteY2" fmla="*/ 3589338 h 6929438"/>
              <a:gd name="connsiteX3" fmla="*/ 0 w 3771900"/>
              <a:gd name="connsiteY3" fmla="*/ 1557338 h 6929438"/>
              <a:gd name="connsiteX4" fmla="*/ 444500 w 3771900"/>
              <a:gd name="connsiteY4" fmla="*/ 1697038 h 6929438"/>
              <a:gd name="connsiteX5" fmla="*/ 1282700 w 3771900"/>
              <a:gd name="connsiteY5" fmla="*/ 871538 h 6929438"/>
              <a:gd name="connsiteX6" fmla="*/ 457200 w 3771900"/>
              <a:gd name="connsiteY6" fmla="*/ 33338 h 6929438"/>
              <a:gd name="connsiteX7" fmla="*/ 12700 w 3771900"/>
              <a:gd name="connsiteY7" fmla="*/ 185738 h 6929438"/>
              <a:gd name="connsiteX8" fmla="*/ 25400 w 3771900"/>
              <a:gd name="connsiteY8" fmla="*/ 20638 h 6929438"/>
              <a:gd name="connsiteX9" fmla="*/ 3771900 w 3771900"/>
              <a:gd name="connsiteY9" fmla="*/ 33338 h 6929438"/>
              <a:gd name="connsiteX10" fmla="*/ 3759200 w 3771900"/>
              <a:gd name="connsiteY10" fmla="*/ 6916738 h 6929438"/>
              <a:gd name="connsiteX11" fmla="*/ 2463800 w 3771900"/>
              <a:gd name="connsiteY11" fmla="*/ 6929438 h 6929438"/>
              <a:gd name="connsiteX12" fmla="*/ 2476500 w 3771900"/>
              <a:gd name="connsiteY12" fmla="*/ 1836738 h 6929438"/>
              <a:gd name="connsiteX0" fmla="*/ 2476500 w 3771900"/>
              <a:gd name="connsiteY0" fmla="*/ 1836738 h 6929438"/>
              <a:gd name="connsiteX1" fmla="*/ 469900 w 3771900"/>
              <a:gd name="connsiteY1" fmla="*/ 4097338 h 6929438"/>
              <a:gd name="connsiteX2" fmla="*/ 12700 w 3771900"/>
              <a:gd name="connsiteY2" fmla="*/ 3589338 h 6929438"/>
              <a:gd name="connsiteX3" fmla="*/ 0 w 3771900"/>
              <a:gd name="connsiteY3" fmla="*/ 1557338 h 6929438"/>
              <a:gd name="connsiteX4" fmla="*/ 444500 w 3771900"/>
              <a:gd name="connsiteY4" fmla="*/ 1697038 h 6929438"/>
              <a:gd name="connsiteX5" fmla="*/ 1282700 w 3771900"/>
              <a:gd name="connsiteY5" fmla="*/ 871538 h 6929438"/>
              <a:gd name="connsiteX6" fmla="*/ 457200 w 3771900"/>
              <a:gd name="connsiteY6" fmla="*/ 33338 h 6929438"/>
              <a:gd name="connsiteX7" fmla="*/ 12700 w 3771900"/>
              <a:gd name="connsiteY7" fmla="*/ 185738 h 6929438"/>
              <a:gd name="connsiteX8" fmla="*/ 25400 w 3771900"/>
              <a:gd name="connsiteY8" fmla="*/ 20638 h 6929438"/>
              <a:gd name="connsiteX9" fmla="*/ 3771900 w 3771900"/>
              <a:gd name="connsiteY9" fmla="*/ 33338 h 6929438"/>
              <a:gd name="connsiteX10" fmla="*/ 3759200 w 3771900"/>
              <a:gd name="connsiteY10" fmla="*/ 6916738 h 6929438"/>
              <a:gd name="connsiteX11" fmla="*/ 2463800 w 3771900"/>
              <a:gd name="connsiteY11" fmla="*/ 6929438 h 6929438"/>
              <a:gd name="connsiteX12" fmla="*/ 2476500 w 3771900"/>
              <a:gd name="connsiteY12" fmla="*/ 1836738 h 6929438"/>
              <a:gd name="connsiteX0" fmla="*/ 2476500 w 3771900"/>
              <a:gd name="connsiteY0" fmla="*/ 1836738 h 6929438"/>
              <a:gd name="connsiteX1" fmla="*/ 469900 w 3771900"/>
              <a:gd name="connsiteY1" fmla="*/ 4097338 h 6929438"/>
              <a:gd name="connsiteX2" fmla="*/ 12700 w 3771900"/>
              <a:gd name="connsiteY2" fmla="*/ 3589338 h 6929438"/>
              <a:gd name="connsiteX3" fmla="*/ 0 w 3771900"/>
              <a:gd name="connsiteY3" fmla="*/ 1557338 h 6929438"/>
              <a:gd name="connsiteX4" fmla="*/ 444500 w 3771900"/>
              <a:gd name="connsiteY4" fmla="*/ 1697038 h 6929438"/>
              <a:gd name="connsiteX5" fmla="*/ 1282700 w 3771900"/>
              <a:gd name="connsiteY5" fmla="*/ 871538 h 6929438"/>
              <a:gd name="connsiteX6" fmla="*/ 457200 w 3771900"/>
              <a:gd name="connsiteY6" fmla="*/ 33338 h 6929438"/>
              <a:gd name="connsiteX7" fmla="*/ 12700 w 3771900"/>
              <a:gd name="connsiteY7" fmla="*/ 185738 h 6929438"/>
              <a:gd name="connsiteX8" fmla="*/ 25400 w 3771900"/>
              <a:gd name="connsiteY8" fmla="*/ 20638 h 6929438"/>
              <a:gd name="connsiteX9" fmla="*/ 3771900 w 3771900"/>
              <a:gd name="connsiteY9" fmla="*/ 33338 h 6929438"/>
              <a:gd name="connsiteX10" fmla="*/ 3759200 w 3771900"/>
              <a:gd name="connsiteY10" fmla="*/ 6916738 h 6929438"/>
              <a:gd name="connsiteX11" fmla="*/ 2463800 w 3771900"/>
              <a:gd name="connsiteY11" fmla="*/ 6929438 h 6929438"/>
              <a:gd name="connsiteX12" fmla="*/ 2476500 w 3771900"/>
              <a:gd name="connsiteY12" fmla="*/ 1836738 h 6929438"/>
              <a:gd name="connsiteX0" fmla="*/ 2476500 w 3771900"/>
              <a:gd name="connsiteY0" fmla="*/ 1836738 h 6929438"/>
              <a:gd name="connsiteX1" fmla="*/ 469900 w 3771900"/>
              <a:gd name="connsiteY1" fmla="*/ 4097338 h 6929438"/>
              <a:gd name="connsiteX2" fmla="*/ 12700 w 3771900"/>
              <a:gd name="connsiteY2" fmla="*/ 3589338 h 6929438"/>
              <a:gd name="connsiteX3" fmla="*/ 0 w 3771900"/>
              <a:gd name="connsiteY3" fmla="*/ 1557338 h 6929438"/>
              <a:gd name="connsiteX4" fmla="*/ 444500 w 3771900"/>
              <a:gd name="connsiteY4" fmla="*/ 1697038 h 6929438"/>
              <a:gd name="connsiteX5" fmla="*/ 1282700 w 3771900"/>
              <a:gd name="connsiteY5" fmla="*/ 871538 h 6929438"/>
              <a:gd name="connsiteX6" fmla="*/ 457200 w 3771900"/>
              <a:gd name="connsiteY6" fmla="*/ 33338 h 6929438"/>
              <a:gd name="connsiteX7" fmla="*/ 12700 w 3771900"/>
              <a:gd name="connsiteY7" fmla="*/ 185738 h 6929438"/>
              <a:gd name="connsiteX8" fmla="*/ 25400 w 3771900"/>
              <a:gd name="connsiteY8" fmla="*/ 20638 h 6929438"/>
              <a:gd name="connsiteX9" fmla="*/ 3771900 w 3771900"/>
              <a:gd name="connsiteY9" fmla="*/ 33338 h 6929438"/>
              <a:gd name="connsiteX10" fmla="*/ 3759200 w 3771900"/>
              <a:gd name="connsiteY10" fmla="*/ 6916738 h 6929438"/>
              <a:gd name="connsiteX11" fmla="*/ 2463800 w 3771900"/>
              <a:gd name="connsiteY11" fmla="*/ 6929438 h 6929438"/>
              <a:gd name="connsiteX12" fmla="*/ 2476500 w 3771900"/>
              <a:gd name="connsiteY12" fmla="*/ 1836738 h 6929438"/>
              <a:gd name="connsiteX0" fmla="*/ 2476500 w 3771900"/>
              <a:gd name="connsiteY0" fmla="*/ 1841500 h 6934200"/>
              <a:gd name="connsiteX1" fmla="*/ 469900 w 3771900"/>
              <a:gd name="connsiteY1" fmla="*/ 4102100 h 6934200"/>
              <a:gd name="connsiteX2" fmla="*/ 12700 w 3771900"/>
              <a:gd name="connsiteY2" fmla="*/ 3594100 h 6934200"/>
              <a:gd name="connsiteX3" fmla="*/ 0 w 3771900"/>
              <a:gd name="connsiteY3" fmla="*/ 1562100 h 6934200"/>
              <a:gd name="connsiteX4" fmla="*/ 444500 w 3771900"/>
              <a:gd name="connsiteY4" fmla="*/ 1701800 h 6934200"/>
              <a:gd name="connsiteX5" fmla="*/ 1282700 w 3771900"/>
              <a:gd name="connsiteY5" fmla="*/ 876300 h 6934200"/>
              <a:gd name="connsiteX6" fmla="*/ 457200 w 3771900"/>
              <a:gd name="connsiteY6" fmla="*/ 38100 h 6934200"/>
              <a:gd name="connsiteX7" fmla="*/ 12700 w 3771900"/>
              <a:gd name="connsiteY7" fmla="*/ 190500 h 6934200"/>
              <a:gd name="connsiteX8" fmla="*/ 25400 w 3771900"/>
              <a:gd name="connsiteY8" fmla="*/ 25400 h 6934200"/>
              <a:gd name="connsiteX9" fmla="*/ 3771900 w 3771900"/>
              <a:gd name="connsiteY9" fmla="*/ 38100 h 6934200"/>
              <a:gd name="connsiteX10" fmla="*/ 3759200 w 3771900"/>
              <a:gd name="connsiteY10" fmla="*/ 6921500 h 6934200"/>
              <a:gd name="connsiteX11" fmla="*/ 2463800 w 3771900"/>
              <a:gd name="connsiteY11" fmla="*/ 6934200 h 6934200"/>
              <a:gd name="connsiteX12" fmla="*/ 2476500 w 3771900"/>
              <a:gd name="connsiteY12" fmla="*/ 1841500 h 6934200"/>
              <a:gd name="connsiteX0" fmla="*/ 2476500 w 3771900"/>
              <a:gd name="connsiteY0" fmla="*/ 1828800 h 6921500"/>
              <a:gd name="connsiteX1" fmla="*/ 469900 w 3771900"/>
              <a:gd name="connsiteY1" fmla="*/ 4089400 h 6921500"/>
              <a:gd name="connsiteX2" fmla="*/ 12700 w 3771900"/>
              <a:gd name="connsiteY2" fmla="*/ 3581400 h 6921500"/>
              <a:gd name="connsiteX3" fmla="*/ 0 w 3771900"/>
              <a:gd name="connsiteY3" fmla="*/ 1549400 h 6921500"/>
              <a:gd name="connsiteX4" fmla="*/ 444500 w 3771900"/>
              <a:gd name="connsiteY4" fmla="*/ 1689100 h 6921500"/>
              <a:gd name="connsiteX5" fmla="*/ 1282700 w 3771900"/>
              <a:gd name="connsiteY5" fmla="*/ 863600 h 6921500"/>
              <a:gd name="connsiteX6" fmla="*/ 457200 w 3771900"/>
              <a:gd name="connsiteY6" fmla="*/ 25400 h 6921500"/>
              <a:gd name="connsiteX7" fmla="*/ 12700 w 3771900"/>
              <a:gd name="connsiteY7" fmla="*/ 177800 h 6921500"/>
              <a:gd name="connsiteX8" fmla="*/ 25400 w 3771900"/>
              <a:gd name="connsiteY8" fmla="*/ 12700 h 6921500"/>
              <a:gd name="connsiteX9" fmla="*/ 3771900 w 3771900"/>
              <a:gd name="connsiteY9" fmla="*/ 25400 h 6921500"/>
              <a:gd name="connsiteX10" fmla="*/ 3759200 w 3771900"/>
              <a:gd name="connsiteY10" fmla="*/ 6908800 h 6921500"/>
              <a:gd name="connsiteX11" fmla="*/ 2463800 w 3771900"/>
              <a:gd name="connsiteY11" fmla="*/ 6921500 h 6921500"/>
              <a:gd name="connsiteX12" fmla="*/ 2476500 w 3771900"/>
              <a:gd name="connsiteY12" fmla="*/ 1828800 h 69215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36700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254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127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127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127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127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127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3462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127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127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127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76400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127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  <a:gd name="connsiteX0" fmla="*/ 2476500 w 3771900"/>
              <a:gd name="connsiteY0" fmla="*/ 1816100 h 6908800"/>
              <a:gd name="connsiteX1" fmla="*/ 469900 w 3771900"/>
              <a:gd name="connsiteY1" fmla="*/ 4076700 h 6908800"/>
              <a:gd name="connsiteX2" fmla="*/ 12700 w 3771900"/>
              <a:gd name="connsiteY2" fmla="*/ 3568700 h 6908800"/>
              <a:gd name="connsiteX3" fmla="*/ 0 w 3771900"/>
              <a:gd name="connsiteY3" fmla="*/ 1516062 h 6908800"/>
              <a:gd name="connsiteX4" fmla="*/ 444500 w 3771900"/>
              <a:gd name="connsiteY4" fmla="*/ 1655762 h 6908800"/>
              <a:gd name="connsiteX5" fmla="*/ 1282700 w 3771900"/>
              <a:gd name="connsiteY5" fmla="*/ 850900 h 6908800"/>
              <a:gd name="connsiteX6" fmla="*/ 457200 w 3771900"/>
              <a:gd name="connsiteY6" fmla="*/ 12700 h 6908800"/>
              <a:gd name="connsiteX7" fmla="*/ 12700 w 3771900"/>
              <a:gd name="connsiteY7" fmla="*/ 165100 h 6908800"/>
              <a:gd name="connsiteX8" fmla="*/ 12700 w 3771900"/>
              <a:gd name="connsiteY8" fmla="*/ 0 h 6908800"/>
              <a:gd name="connsiteX9" fmla="*/ 3771900 w 3771900"/>
              <a:gd name="connsiteY9" fmla="*/ 12700 h 6908800"/>
              <a:gd name="connsiteX10" fmla="*/ 3759200 w 3771900"/>
              <a:gd name="connsiteY10" fmla="*/ 6896100 h 6908800"/>
              <a:gd name="connsiteX11" fmla="*/ 2463800 w 3771900"/>
              <a:gd name="connsiteY11" fmla="*/ 6908800 h 6908800"/>
              <a:gd name="connsiteX12" fmla="*/ 2476500 w 3771900"/>
              <a:gd name="connsiteY12" fmla="*/ 1816100 h 690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71900" h="6908800">
                <a:moveTo>
                  <a:pt x="2476500" y="1816100"/>
                </a:moveTo>
                <a:lnTo>
                  <a:pt x="469900" y="4076700"/>
                </a:lnTo>
                <a:lnTo>
                  <a:pt x="12700" y="3568700"/>
                </a:lnTo>
                <a:cubicBezTo>
                  <a:pt x="8467" y="2891367"/>
                  <a:pt x="0" y="1516062"/>
                  <a:pt x="0" y="1516062"/>
                </a:cubicBezTo>
                <a:cubicBezTo>
                  <a:pt x="50800" y="1537229"/>
                  <a:pt x="165100" y="1626129"/>
                  <a:pt x="444500" y="1655762"/>
                </a:cubicBezTo>
                <a:cubicBezTo>
                  <a:pt x="673100" y="1672695"/>
                  <a:pt x="1291167" y="1485900"/>
                  <a:pt x="1282700" y="850900"/>
                </a:cubicBezTo>
                <a:cubicBezTo>
                  <a:pt x="1274233" y="198967"/>
                  <a:pt x="749299" y="4233"/>
                  <a:pt x="457200" y="12700"/>
                </a:cubicBezTo>
                <a:cubicBezTo>
                  <a:pt x="258235" y="21167"/>
                  <a:pt x="143933" y="84666"/>
                  <a:pt x="12700" y="165100"/>
                </a:cubicBezTo>
                <a:cubicBezTo>
                  <a:pt x="16933" y="177800"/>
                  <a:pt x="8467" y="55033"/>
                  <a:pt x="12700" y="0"/>
                </a:cubicBezTo>
                <a:lnTo>
                  <a:pt x="3771900" y="12700"/>
                </a:lnTo>
                <a:cubicBezTo>
                  <a:pt x="3767667" y="2307167"/>
                  <a:pt x="3759200" y="6896100"/>
                  <a:pt x="3759200" y="6896100"/>
                </a:cubicBezTo>
                <a:lnTo>
                  <a:pt x="2463800" y="6908800"/>
                </a:lnTo>
                <a:cubicBezTo>
                  <a:pt x="2468033" y="5207000"/>
                  <a:pt x="2476500" y="1803400"/>
                  <a:pt x="2476500" y="1816100"/>
                </a:cubicBezTo>
                <a:close/>
              </a:path>
            </a:pathLst>
          </a:custGeom>
          <a:solidFill>
            <a:srgbClr val="0053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6" descr="Harlequin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50" y="0"/>
            <a:ext cx="29845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5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91000" y="2133600"/>
            <a:ext cx="4267200" cy="2211388"/>
          </a:xfrm>
        </p:spPr>
        <p:txBody>
          <a:bodyPr anchor="ctr"/>
          <a:lstStyle>
            <a:lvl1pPr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91000" y="4419600"/>
            <a:ext cx="4267200" cy="17557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2373836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B839-53A1-4B0C-B8A2-6960C9433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446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6FDF8-A339-497F-ADDE-D9416AA0F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84445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9E975-CA03-4C33-838B-9B5F7E18E6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9628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E405E-84D8-4844-B1CA-488EDA67D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9794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65FB9-7990-4443-A439-BB7C153BE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6594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44988" y="273050"/>
            <a:ext cx="1295400" cy="5853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3735388" cy="5853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C5BFF-ADB5-4521-BA37-B52D4210C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323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75588-8A9B-45BB-BD74-1C0D82BA55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0273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F1440-5B50-476F-ACAB-E4C994781B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747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A9E7-89FB-4AB1-B07A-6DDF60CDC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6121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514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24200" y="1600200"/>
            <a:ext cx="25161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FB9E5-98D0-41A4-96F1-898F4EE62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19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ECBA2-7EAF-4824-979F-3DFD91649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5624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BA00A-5CBB-4996-930E-2EE426932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18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886F5-06A8-4E74-B346-9BAFEBBC9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6001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6E717-3C66-4B69-AB09-FA6F2D8A0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900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BB23F-91A2-4839-A067-F27070876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6916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56EE7-2689-4D06-8FF0-B27839EEA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725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58627-0545-40A0-AA87-B7ACA3C50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7035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44988" y="273050"/>
            <a:ext cx="1295400" cy="5853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3735388" cy="5853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D60FC-25E0-4DF1-A320-90ACFF72AA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6286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D6BE7-32F6-449A-8E93-F91A5FFAD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97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03118-3710-431C-A10A-846F7DD4E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3064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DEBCF-EE88-432D-AEB4-2FED589B8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03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9C15B-2B08-40F4-BD09-AF4A4F3B2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78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514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24200" y="1600200"/>
            <a:ext cx="25161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AD40A-8DC3-4E6A-BC42-6CAD9AFF6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2256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AAABA-55A8-4D34-A7F8-C9C3B0AC2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2108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25FD1-0635-4407-BF42-DBD8C1297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5192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658BD-6586-4521-BD07-212C48B92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8369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48C14-EAE1-4D8B-BFF4-4D6F8FA55E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6810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0BD3A-4FA2-414E-8999-3800F2E42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538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D78DB-2558-4CE7-8B3F-C567D5063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4628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44988" y="273050"/>
            <a:ext cx="1295400" cy="5853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3735388" cy="5853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64146-2A9E-4496-9516-05978E0C53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615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F6A92-93E6-47CB-AE20-C8EF2145C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8474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2BC02-80D1-46D5-A9F4-C791225E7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22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FABB5-A700-46AC-8C46-26B96B4C9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5833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E147F-8CAE-4AC6-8C06-C18F2271C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2552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514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24200" y="1600200"/>
            <a:ext cx="25161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1AA67-AAAB-4E8E-93E7-AE15AA379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9479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25414-0CCE-4A43-AB2F-EFC58B817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8739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04A4-D982-4AC0-8460-2DB5E5DA0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3156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F5A08-3B62-48B4-B123-7FDAA15F1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4739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BED71-4648-4FBC-887E-314B76B9D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2269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73193-5D42-4B36-BFD7-FDEECDAEB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4049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63087-DCE1-4599-AC4E-4F9B6305B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9497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344988" y="273050"/>
            <a:ext cx="1295400" cy="5853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3735388" cy="5853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6B42E-740A-401B-8230-AF6C53FF4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72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9351B-E6C8-4D54-8762-FB7D51FCC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326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E7774-7ADA-4FA1-BE27-D6634B235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3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903CB-DD54-4534-BB33-BB457BF3E4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1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5339B-DDD5-4BB2-8300-7C080E345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7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83AEE-6B5D-467E-9AD6-AB4F2D41C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6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DEE1F-A07E-4572-B6D0-006E4AC37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31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8909D-1A5D-419A-A83E-D04606800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93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5FD6E-5E03-4125-9F64-E8679DA3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31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med_stackedlogo_rgb_7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3" r="8517"/>
          <a:stretch>
            <a:fillRect/>
          </a:stretch>
        </p:blipFill>
        <p:spPr bwMode="auto">
          <a:xfrm>
            <a:off x="182563" y="100013"/>
            <a:ext cx="15748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 userDrawn="1"/>
        </p:nvSpPr>
        <p:spPr bwMode="auto">
          <a:xfrm>
            <a:off x="-76200" y="-26988"/>
            <a:ext cx="9236075" cy="6884988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12700 h 6870700"/>
              <a:gd name="connsiteX1" fmla="*/ 3291840 w 9144000"/>
              <a:gd name="connsiteY1" fmla="*/ 0 h 6870700"/>
              <a:gd name="connsiteX2" fmla="*/ 9144000 w 9144000"/>
              <a:gd name="connsiteY2" fmla="*/ 12700 h 6870700"/>
              <a:gd name="connsiteX3" fmla="*/ 9144000 w 9144000"/>
              <a:gd name="connsiteY3" fmla="*/ 6870700 h 6870700"/>
              <a:gd name="connsiteX4" fmla="*/ 0 w 9144000"/>
              <a:gd name="connsiteY4" fmla="*/ 6870700 h 6870700"/>
              <a:gd name="connsiteX5" fmla="*/ 0 w 9144000"/>
              <a:gd name="connsiteY5" fmla="*/ 12700 h 6870700"/>
              <a:gd name="connsiteX0" fmla="*/ 0 w 9169400"/>
              <a:gd name="connsiteY0" fmla="*/ 3213100 h 6870700"/>
              <a:gd name="connsiteX1" fmla="*/ 3317240 w 9169400"/>
              <a:gd name="connsiteY1" fmla="*/ 0 h 6870700"/>
              <a:gd name="connsiteX2" fmla="*/ 9169400 w 9169400"/>
              <a:gd name="connsiteY2" fmla="*/ 12700 h 6870700"/>
              <a:gd name="connsiteX3" fmla="*/ 9169400 w 9169400"/>
              <a:gd name="connsiteY3" fmla="*/ 6870700 h 6870700"/>
              <a:gd name="connsiteX4" fmla="*/ 25400 w 9169400"/>
              <a:gd name="connsiteY4" fmla="*/ 6870700 h 6870700"/>
              <a:gd name="connsiteX5" fmla="*/ 0 w 9169400"/>
              <a:gd name="connsiteY5" fmla="*/ 32131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9400" h="6870700">
                <a:moveTo>
                  <a:pt x="0" y="3213100"/>
                </a:moveTo>
                <a:lnTo>
                  <a:pt x="3317240" y="0"/>
                </a:lnTo>
                <a:lnTo>
                  <a:pt x="9169400" y="12700"/>
                </a:lnTo>
                <a:lnTo>
                  <a:pt x="9169400" y="6870700"/>
                </a:lnTo>
                <a:lnTo>
                  <a:pt x="25400" y="6870700"/>
                </a:lnTo>
                <a:lnTo>
                  <a:pt x="0" y="3213100"/>
                </a:lnTo>
                <a:close/>
              </a:path>
            </a:pathLst>
          </a:custGeom>
          <a:solidFill>
            <a:srgbClr val="0053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86038" y="2133600"/>
            <a:ext cx="5868987" cy="1828800"/>
          </a:xfrm>
        </p:spPr>
        <p:txBody>
          <a:bodyPr anchor="ctr"/>
          <a:lstStyle>
            <a:lvl1pPr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86038" y="4113213"/>
            <a:ext cx="5868987" cy="1755775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52138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6BCB3-783B-4C3B-9D9E-FE29E0EF9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513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68474-7687-4FE3-82F1-71EF11E98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36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971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400" y="1600200"/>
            <a:ext cx="29733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6B45F-B101-434D-9DBE-9B88ED454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0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746B1-18E4-4229-AA67-61CAE42AF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37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F2E2A-70CA-41BE-805C-25EBF856C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86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0F641-9701-4AE3-B3F5-DA9D75FE3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899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C2881-C25B-412B-9111-1C9925D829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811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B5353-1004-4AA5-B58C-7CFA16A2DA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038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A7CB6-C5A4-427C-A04B-C0CD2C46A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89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65576-B523-40D9-8594-AA0D503A8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255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0788" y="274638"/>
            <a:ext cx="15240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4421188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AFCCF-35B1-40F8-8D9B-8FCDD064A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612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63318-65AC-4035-9CFF-D17613C5F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967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FC5DA-3972-4B59-83B9-DE9F10C93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15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5A16D-C349-4E95-95DD-D53918F92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785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351213" cy="4341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0813" y="1600200"/>
            <a:ext cx="3352800" cy="4341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78D5E-821B-4EAF-8D12-86CADAF81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2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F4C71-6BA9-407C-9288-B0EB31D24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111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741CD-7DF5-49B4-8364-22CE522D9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07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534EC-BB40-4A44-B797-FFF400459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34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94D0E-444A-46E0-B2F8-57A26949B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397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FFB4E-4F55-450E-B487-0519C32A2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9814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4D159-2534-4E85-A77C-880B6E1FD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004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B269C-3752-4A07-A0FD-4B08928E4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35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32006-C15D-4F59-B565-89A42A2DD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632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B014E-0629-4750-B47B-6F5DF993BF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66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F7510-D5D6-4A4D-B78F-FF1909F75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726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38B04-76E7-4975-B897-A71237B94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6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B060D-FAE1-4B98-B4CA-599E9097C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79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57775" y="2743200"/>
            <a:ext cx="1828800" cy="2057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8975" y="2743200"/>
            <a:ext cx="1830388" cy="2057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22032-014A-4E3D-8E17-4FE1C73F0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151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65972-C505-457A-B160-0FCBBA96B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52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3FB09-D16C-481A-8491-2815C88E2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39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D0A6F-F270-4687-A611-E348DEE08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831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92F7C-A7AF-4118-B3A2-99324B853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79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55C9D-1D07-4DB1-8EF0-1E71FF01A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027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E1DAC-938C-461B-98AA-78D8E15E2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897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80313" y="1447800"/>
            <a:ext cx="1331912" cy="3352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82988" y="1447800"/>
            <a:ext cx="3844925" cy="3352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6D56B-7C95-4C34-867C-A1CE89ED5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217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87779-4CA6-4F50-824F-CF1B4816F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765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80CB3-E0E1-4D71-8963-7D9E0F6EC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80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D73FA-E979-4EFB-B272-9251B9196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01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126C-C29B-4990-8558-00F042D27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978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3048000"/>
            <a:ext cx="3579813" cy="2057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5613" y="3048000"/>
            <a:ext cx="3581400" cy="2057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7D5DD-2C88-40C2-8A0F-AD8C7470B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133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4D42C-9754-4DA0-89D3-72F36FFEF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50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AB354-C7DD-4733-997F-2466E0F14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892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DF66E2-DA14-404C-9CBE-8127130D0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354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C1343-15EE-474C-8799-84F3B53AC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096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B3C8F-CEE5-4191-91E6-0FA4F7FB2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112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9F660-1F5D-4871-9FA7-C61DF865B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099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19800" y="1447800"/>
            <a:ext cx="1827213" cy="365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447800"/>
            <a:ext cx="5334000" cy="365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260FA-7610-41B0-93E7-E819BCF11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203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208EC-7E40-459B-A4D8-BE5F65F787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53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E1F76-C96E-4894-8745-81035AAA7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404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B8048-BF04-42F2-A121-DCB6C7F7E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089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5D697-0F28-4A36-986E-8B78AA3855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135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2200" y="2819400"/>
            <a:ext cx="2590800" cy="2057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2819400"/>
            <a:ext cx="2590800" cy="2057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87B13-BE12-4714-98A2-83771F40C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826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6D784-D88F-47D8-A44D-467A62F19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667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C1CB7-18EC-4BDF-9A90-509A2A1F0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543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B052A-44F4-48C0-9700-07CEDB21E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720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ADBEF-B072-4509-AF8C-73ADFABB5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124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2F3C5-9FDE-4CB3-8B68-F9A5EC6EF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450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5E801-2230-4A47-BC08-DD531478F5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058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1752600"/>
            <a:ext cx="1333500" cy="3124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62200" y="1752600"/>
            <a:ext cx="3848100" cy="3124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75F4E-746F-400E-86D1-208868F33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45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D5932-287B-4FEB-B833-69CE8E48A5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924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B259B-589A-43DE-B6CD-E5361F84C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492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21D83-BA73-49FC-9A8E-3776701EA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113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268DE-48FC-4099-9F5A-986D5F88D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28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3200400"/>
            <a:ext cx="1676400" cy="182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4600" y="3200400"/>
            <a:ext cx="1676400" cy="182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4143A-1A13-40F4-B9BA-56DD46104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551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DB9BB-D4DE-4E8E-8288-9004B7078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157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F5DFC-230F-4A51-AFA7-F3B957D59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420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EC0B0-1387-46C5-837E-403C7B06E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2754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DCDB1-4F6F-4987-A210-59D8C85C7A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219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75DB3-E6E1-4786-8D9B-8185DBC21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719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F2CFF-4BB0-4575-AD83-7E3C80ED4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58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05C78-5702-4681-8DE0-6573E6AEE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757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676400"/>
            <a:ext cx="2000250" cy="3352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676400"/>
            <a:ext cx="5848350" cy="3352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46BB0-78A2-4504-AF6D-71D5B4EBB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334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9BD3F-C762-4994-AA2A-683E6E8D6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405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BEB7A-D8E4-4008-956A-52D440C669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855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806C0-F9E9-4C7F-A670-E6E12151F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397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971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400" y="1600200"/>
            <a:ext cx="29733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A843E-A362-4B1A-AC1D-A7D8466AE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336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C836C-CEA4-4920-B688-C61BA7AAC5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291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CF87A-242E-40C3-A2B6-70B678EA2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00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9B5-BFD9-4755-A55F-F37C091FF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39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DDB49-9729-46EB-AFC8-E3A049295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758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92E7A-D51D-412C-A4B5-966F37EC6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47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8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9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image" Target="../media/image10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1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4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rgbClr val="00A1D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27" name="Picture 17" descr="med_hrzlogo_rgb_72.jpg"/>
          <p:cNvPicPr>
            <a:picLocks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7" b="17764"/>
          <a:stretch>
            <a:fillRect/>
          </a:stretch>
        </p:blipFill>
        <p:spPr bwMode="auto">
          <a:xfrm>
            <a:off x="227013" y="6265863"/>
            <a:ext cx="1709737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6D6E71"/>
                </a:solidFill>
              </a:defRPr>
            </a:lvl1pPr>
          </a:lstStyle>
          <a:p>
            <a:pPr>
              <a:defRPr/>
            </a:pPr>
            <a:fld id="{B4CF31F8-5F71-4B59-B02A-DC08ABAF4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5000"/>
        </a:spcAft>
        <a:buFont typeface="Wingdings" pitchFamily="2" charset="2"/>
        <a:buChar char="u"/>
        <a:defRPr sz="2000">
          <a:solidFill>
            <a:srgbClr val="002F5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6D6E7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6D6E7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6D6E7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47259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60975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69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rgbClr val="00A1D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69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6D6E71"/>
                </a:solidFill>
              </a:defRPr>
            </a:lvl1pPr>
          </a:lstStyle>
          <a:p>
            <a:pPr>
              <a:defRPr/>
            </a:pPr>
            <a:fld id="{770C2326-0D7C-454F-ACAF-FBC0ABB5E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46" name="Picture 17" descr="med_hrzlogo_rgb_72.jpg"/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7" b="17764"/>
          <a:stretch>
            <a:fillRect/>
          </a:stretch>
        </p:blipFill>
        <p:spPr bwMode="auto">
          <a:xfrm>
            <a:off x="228600" y="6261100"/>
            <a:ext cx="170973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0"/>
            <a:ext cx="4021137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5000"/>
        </a:spcAft>
        <a:buFont typeface="Wingdings" pitchFamily="2" charset="2"/>
        <a:buChar char="u"/>
        <a:defRPr sz="2000">
          <a:solidFill>
            <a:srgbClr val="002F5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6D6E7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6D6E7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6D6E7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47259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60975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rgbClr val="00A1D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6D6E71"/>
                </a:solidFill>
              </a:defRPr>
            </a:lvl1pPr>
          </a:lstStyle>
          <a:p>
            <a:pPr>
              <a:defRPr/>
            </a:pPr>
            <a:fld id="{B85D8E95-ACFB-4BF0-8BAF-17E7A56EA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270" name="Picture 17" descr="med_hrzlogo_rgb_72.jpg"/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7" b="17764"/>
          <a:stretch>
            <a:fillRect/>
          </a:stretch>
        </p:blipFill>
        <p:spPr bwMode="auto">
          <a:xfrm>
            <a:off x="228600" y="6261100"/>
            <a:ext cx="170973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0"/>
            <a:ext cx="4021137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5000"/>
        </a:spcAft>
        <a:buFont typeface="Wingdings" pitchFamily="2" charset="2"/>
        <a:buChar char="u"/>
        <a:defRPr sz="2000">
          <a:solidFill>
            <a:srgbClr val="002F5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6D6E7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6D6E7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6D6E7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47259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60975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rgbClr val="00A1D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6D6E71"/>
                </a:solidFill>
              </a:defRPr>
            </a:lvl1pPr>
          </a:lstStyle>
          <a:p>
            <a:pPr>
              <a:defRPr/>
            </a:pPr>
            <a:fld id="{091461D9-FA4E-4E55-977D-60D7EE4740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294" name="Picture 17" descr="med_hrzlogo_rgb_72.jpg"/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7" b="17764"/>
          <a:stretch>
            <a:fillRect/>
          </a:stretch>
        </p:blipFill>
        <p:spPr bwMode="auto">
          <a:xfrm>
            <a:off x="228600" y="6261100"/>
            <a:ext cx="170973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0"/>
            <a:ext cx="4021137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5000"/>
        </a:spcAft>
        <a:buFont typeface="Wingdings" pitchFamily="2" charset="2"/>
        <a:buChar char="u"/>
        <a:defRPr sz="2000">
          <a:solidFill>
            <a:srgbClr val="002F5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6D6E7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6D6E7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6D6E7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50276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51831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rgbClr val="00A1D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6D6E71"/>
                </a:solidFill>
              </a:defRPr>
            </a:lvl1pPr>
          </a:lstStyle>
          <a:p>
            <a:pPr>
              <a:defRPr/>
            </a:pPr>
            <a:fld id="{7F040BC1-B81C-4003-8D75-DC4F8B2F4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18" name="Picture 17" descr="med_hrzlogo_rgb_72.jpg"/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7" b="17764"/>
          <a:stretch>
            <a:fillRect/>
          </a:stretch>
        </p:blipFill>
        <p:spPr bwMode="auto">
          <a:xfrm>
            <a:off x="228600" y="6261100"/>
            <a:ext cx="170973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5000"/>
        </a:spcAft>
        <a:buFont typeface="Wingdings" pitchFamily="2" charset="2"/>
        <a:buChar char="u"/>
        <a:defRPr sz="2000">
          <a:solidFill>
            <a:srgbClr val="002F5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6D6E7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6D6E7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6D6E7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50276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51831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797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rgbClr val="00A1D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797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6D6E71"/>
                </a:solidFill>
              </a:defRPr>
            </a:lvl1pPr>
          </a:lstStyle>
          <a:p>
            <a:pPr>
              <a:defRPr/>
            </a:pPr>
            <a:fld id="{5E44EEFF-9FA0-4ADD-8ED1-95369B743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342" name="Picture 17" descr="med_hrzlogo_rgb_72.jpg"/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7" b="17764"/>
          <a:stretch>
            <a:fillRect/>
          </a:stretch>
        </p:blipFill>
        <p:spPr bwMode="auto">
          <a:xfrm>
            <a:off x="228600" y="6261100"/>
            <a:ext cx="170973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0"/>
            <a:ext cx="3309937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5000"/>
        </a:spcAft>
        <a:buFont typeface="Wingdings" pitchFamily="2" charset="2"/>
        <a:buChar char="u"/>
        <a:defRPr sz="2000">
          <a:solidFill>
            <a:srgbClr val="002F5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6D6E7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6D6E7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6D6E7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50276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51831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rgbClr val="00A1D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6D6E71"/>
                </a:solidFill>
              </a:defRPr>
            </a:lvl1pPr>
          </a:lstStyle>
          <a:p>
            <a:pPr>
              <a:defRPr/>
            </a:pPr>
            <a:fld id="{56456295-72A1-4B92-954A-EC88A5730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5366" name="Picture 17" descr="med_hrzlogo_rgb_72.jpg"/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7" b="17764"/>
          <a:stretch>
            <a:fillRect/>
          </a:stretch>
        </p:blipFill>
        <p:spPr bwMode="auto">
          <a:xfrm>
            <a:off x="228600" y="6261100"/>
            <a:ext cx="170973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6"/>
          <p:cNvPicPr>
            <a:picLocks noChangeAspect="1" noChangeArrowheads="1"/>
          </p:cNvPicPr>
          <p:nvPr userDrawn="1"/>
        </p:nvPicPr>
        <p:blipFill>
          <a:blip r:embed="rId14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r="19298"/>
          <a:stretch>
            <a:fillRect/>
          </a:stretch>
        </p:blipFill>
        <p:spPr bwMode="auto">
          <a:xfrm>
            <a:off x="5922963" y="0"/>
            <a:ext cx="3221037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5000"/>
        </a:spcAft>
        <a:buFont typeface="Wingdings" pitchFamily="2" charset="2"/>
        <a:buChar char="u"/>
        <a:defRPr sz="2000">
          <a:solidFill>
            <a:srgbClr val="002F5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6D6E7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6D6E7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6D6E7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50276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51831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rgbClr val="00A1D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6D6E71"/>
                </a:solidFill>
              </a:defRPr>
            </a:lvl1pPr>
          </a:lstStyle>
          <a:p>
            <a:pPr>
              <a:defRPr/>
            </a:pPr>
            <a:fld id="{3B602947-71D8-49DB-A9FA-645736CAC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6390" name="Picture 17" descr="med_hrzlogo_rgb_72.jpg"/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7" b="17764"/>
          <a:stretch>
            <a:fillRect/>
          </a:stretch>
        </p:blipFill>
        <p:spPr bwMode="auto">
          <a:xfrm>
            <a:off x="228600" y="6261100"/>
            <a:ext cx="170973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 descr="iStock_16197140Medium_circle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0"/>
            <a:ext cx="35941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5000"/>
        </a:spcAft>
        <a:buFont typeface="Wingdings" pitchFamily="2" charset="2"/>
        <a:buChar char="u"/>
        <a:defRPr sz="2000">
          <a:solidFill>
            <a:srgbClr val="002F5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6D6E7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6D6E7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6D6E7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rgbClr val="00A1D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2051" name="Picture 17" descr="med_hrzlogo_rgb_72.jpg"/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7" b="17764"/>
          <a:stretch>
            <a:fillRect/>
          </a:stretch>
        </p:blipFill>
        <p:spPr bwMode="auto">
          <a:xfrm>
            <a:off x="227013" y="6265863"/>
            <a:ext cx="1709737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747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D0BDB31-AB7F-47DA-84C0-A6FD8ECC3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5" name="Text Box 8"/>
          <p:cNvSpPr txBox="1">
            <a:spLocks noChangeArrowheads="1"/>
          </p:cNvSpPr>
          <p:nvPr userDrawn="1"/>
        </p:nvSpPr>
        <p:spPr bwMode="auto">
          <a:xfrm>
            <a:off x="7086600" y="3048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5000"/>
        </a:spcAft>
        <a:buSzPct val="180000"/>
        <a:buFont typeface="Wingdings" pitchFamily="2" charset="2"/>
        <a:buBlip>
          <a:blip r:embed="rId14"/>
        </a:buBlip>
        <a:defRPr sz="2000">
          <a:solidFill>
            <a:srgbClr val="002F5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6D6E7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6D6E7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6D6E7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rgbClr val="00A1D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3075" name="Picture 17" descr="med_hrzlogo_rgb_72.jpg"/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7" b="17764"/>
          <a:stretch>
            <a:fillRect/>
          </a:stretch>
        </p:blipFill>
        <p:spPr bwMode="auto">
          <a:xfrm>
            <a:off x="227013" y="6265863"/>
            <a:ext cx="1709737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6959600" y="0"/>
            <a:ext cx="2184400" cy="6858000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0975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60975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59EEEB0-E25E-4CD2-9616-B3F1C04C2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80" name="Text Box 12"/>
          <p:cNvSpPr txBox="1">
            <a:spLocks noChangeArrowheads="1"/>
          </p:cNvSpPr>
          <p:nvPr userDrawn="1"/>
        </p:nvSpPr>
        <p:spPr bwMode="auto">
          <a:xfrm>
            <a:off x="7086600" y="3048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5000"/>
        </a:spcAft>
        <a:buFont typeface="Wingdings" pitchFamily="2" charset="2"/>
        <a:buChar char="u"/>
        <a:defRPr sz="2000">
          <a:solidFill>
            <a:srgbClr val="002F5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6D6E7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6D6E7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6D6E7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74638"/>
            <a:ext cx="7391400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6856413" cy="434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rgbClr val="00A1D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 noChangeAspect="1"/>
          </p:cNvSpPr>
          <p:nvPr userDrawn="1"/>
        </p:nvSpPr>
        <p:spPr>
          <a:xfrm>
            <a:off x="-12700" y="-12700"/>
            <a:ext cx="1371600" cy="1319213"/>
          </a:xfrm>
          <a:custGeom>
            <a:avLst/>
            <a:gdLst>
              <a:gd name="connsiteX0" fmla="*/ 0 w 3289300"/>
              <a:gd name="connsiteY0" fmla="*/ 12700 h 3162300"/>
              <a:gd name="connsiteX1" fmla="*/ 0 w 3289300"/>
              <a:gd name="connsiteY1" fmla="*/ 3162300 h 3162300"/>
              <a:gd name="connsiteX2" fmla="*/ 3289300 w 3289300"/>
              <a:gd name="connsiteY2" fmla="*/ 0 h 3162300"/>
              <a:gd name="connsiteX3" fmla="*/ 0 w 3289300"/>
              <a:gd name="connsiteY3" fmla="*/ 127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3162300">
                <a:moveTo>
                  <a:pt x="0" y="12700"/>
                </a:moveTo>
                <a:lnTo>
                  <a:pt x="0" y="3162300"/>
                </a:lnTo>
                <a:lnTo>
                  <a:pt x="328930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53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Freeform 7"/>
          <p:cNvSpPr/>
          <p:nvPr userDrawn="1"/>
        </p:nvSpPr>
        <p:spPr>
          <a:xfrm flipH="1" flipV="1">
            <a:off x="6134100" y="4021138"/>
            <a:ext cx="3025775" cy="2870200"/>
          </a:xfrm>
          <a:custGeom>
            <a:avLst/>
            <a:gdLst>
              <a:gd name="connsiteX0" fmla="*/ 0 w 3289300"/>
              <a:gd name="connsiteY0" fmla="*/ 12700 h 3162300"/>
              <a:gd name="connsiteX1" fmla="*/ 0 w 3289300"/>
              <a:gd name="connsiteY1" fmla="*/ 3162300 h 3162300"/>
              <a:gd name="connsiteX2" fmla="*/ 3289300 w 3289300"/>
              <a:gd name="connsiteY2" fmla="*/ 0 h 3162300"/>
              <a:gd name="connsiteX3" fmla="*/ 0 w 3289300"/>
              <a:gd name="connsiteY3" fmla="*/ 127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9300" h="3162300">
                <a:moveTo>
                  <a:pt x="0" y="12700"/>
                </a:moveTo>
                <a:lnTo>
                  <a:pt x="0" y="3162300"/>
                </a:lnTo>
                <a:lnTo>
                  <a:pt x="328930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53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DD6586-0E63-4FB9-BB01-7883AB068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4" name="Picture 17" descr="med_hrzlogo_rgb_72.jpg"/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7" b="17764"/>
          <a:stretch>
            <a:fillRect/>
          </a:stretch>
        </p:blipFill>
        <p:spPr bwMode="auto">
          <a:xfrm>
            <a:off x="228600" y="6261100"/>
            <a:ext cx="170973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5000"/>
        </a:spcAft>
        <a:buFont typeface="Wingdings" pitchFamily="2" charset="2"/>
        <a:buChar char="u"/>
        <a:defRPr sz="2000">
          <a:solidFill>
            <a:srgbClr val="002F5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6D6E7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6D6E7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6D6E7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0 h 6858000"/>
              <a:gd name="connsiteX1" fmla="*/ 1361440 w 9144000"/>
              <a:gd name="connsiteY1" fmla="*/ 0 h 6858000"/>
              <a:gd name="connsiteX2" fmla="*/ 9144000 w 9144000"/>
              <a:gd name="connsiteY2" fmla="*/ 0 h 6858000"/>
              <a:gd name="connsiteX3" fmla="*/ 9144000 w 9144000"/>
              <a:gd name="connsiteY3" fmla="*/ 6858000 h 6858000"/>
              <a:gd name="connsiteX4" fmla="*/ 0 w 9144000"/>
              <a:gd name="connsiteY4" fmla="*/ 6858000 h 6858000"/>
              <a:gd name="connsiteX5" fmla="*/ 0 w 9144000"/>
              <a:gd name="connsiteY5" fmla="*/ 0 h 6858000"/>
              <a:gd name="connsiteX0" fmla="*/ 0 w 9144000"/>
              <a:gd name="connsiteY0" fmla="*/ 0 h 6858000"/>
              <a:gd name="connsiteX1" fmla="*/ 1361440 w 9144000"/>
              <a:gd name="connsiteY1" fmla="*/ 0 h 6858000"/>
              <a:gd name="connsiteX2" fmla="*/ 9144000 w 9144000"/>
              <a:gd name="connsiteY2" fmla="*/ 0 h 6858000"/>
              <a:gd name="connsiteX3" fmla="*/ 9144000 w 9144000"/>
              <a:gd name="connsiteY3" fmla="*/ 5974080 h 6858000"/>
              <a:gd name="connsiteX4" fmla="*/ 9144000 w 9144000"/>
              <a:gd name="connsiteY4" fmla="*/ 6858000 h 6858000"/>
              <a:gd name="connsiteX5" fmla="*/ 0 w 9144000"/>
              <a:gd name="connsiteY5" fmla="*/ 6858000 h 6858000"/>
              <a:gd name="connsiteX6" fmla="*/ 0 w 9144000"/>
              <a:gd name="connsiteY6" fmla="*/ 0 h 6858000"/>
              <a:gd name="connsiteX0" fmla="*/ 0 w 9144000"/>
              <a:gd name="connsiteY0" fmla="*/ 0 h 6858000"/>
              <a:gd name="connsiteX1" fmla="*/ 1361440 w 9144000"/>
              <a:gd name="connsiteY1" fmla="*/ 0 h 6858000"/>
              <a:gd name="connsiteX2" fmla="*/ 9144000 w 9144000"/>
              <a:gd name="connsiteY2" fmla="*/ 0 h 6858000"/>
              <a:gd name="connsiteX3" fmla="*/ 9144000 w 9144000"/>
              <a:gd name="connsiteY3" fmla="*/ 5974080 h 6858000"/>
              <a:gd name="connsiteX4" fmla="*/ 9144000 w 9144000"/>
              <a:gd name="connsiteY4" fmla="*/ 5961380 h 6858000"/>
              <a:gd name="connsiteX5" fmla="*/ 9144000 w 9144000"/>
              <a:gd name="connsiteY5" fmla="*/ 6858000 h 6858000"/>
              <a:gd name="connsiteX6" fmla="*/ 0 w 9144000"/>
              <a:gd name="connsiteY6" fmla="*/ 6858000 h 6858000"/>
              <a:gd name="connsiteX7" fmla="*/ 0 w 9144000"/>
              <a:gd name="connsiteY7" fmla="*/ 0 h 6858000"/>
              <a:gd name="connsiteX0" fmla="*/ 0 w 9144000"/>
              <a:gd name="connsiteY0" fmla="*/ 0 h 6858000"/>
              <a:gd name="connsiteX1" fmla="*/ 1361440 w 9144000"/>
              <a:gd name="connsiteY1" fmla="*/ 0 h 6858000"/>
              <a:gd name="connsiteX2" fmla="*/ 8168640 w 9144000"/>
              <a:gd name="connsiteY2" fmla="*/ 6858000 h 6858000"/>
              <a:gd name="connsiteX3" fmla="*/ 9144000 w 9144000"/>
              <a:gd name="connsiteY3" fmla="*/ 5974080 h 6858000"/>
              <a:gd name="connsiteX4" fmla="*/ 9144000 w 9144000"/>
              <a:gd name="connsiteY4" fmla="*/ 5961380 h 6858000"/>
              <a:gd name="connsiteX5" fmla="*/ 9144000 w 9144000"/>
              <a:gd name="connsiteY5" fmla="*/ 6858000 h 6858000"/>
              <a:gd name="connsiteX6" fmla="*/ 0 w 9144000"/>
              <a:gd name="connsiteY6" fmla="*/ 6858000 h 6858000"/>
              <a:gd name="connsiteX7" fmla="*/ 0 w 914400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1361440" y="0"/>
                </a:lnTo>
                <a:lnTo>
                  <a:pt x="8168640" y="6858000"/>
                </a:lnTo>
                <a:lnTo>
                  <a:pt x="9144000" y="5974080"/>
                </a:lnTo>
                <a:lnTo>
                  <a:pt x="9144000" y="596138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53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123" name="Picture 21" descr="med_stackedlogo_rgb_7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3" y="66675"/>
            <a:ext cx="181768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582988" y="1447800"/>
            <a:ext cx="5329237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57775" y="2743200"/>
            <a:ext cx="3811588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1607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rgbClr val="00A1D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607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A40F4E3-0C5C-49B3-9918-C9CD8E098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15000"/>
        </a:spcAft>
        <a:buFont typeface="Wingdings" pitchFamily="2" charset="2"/>
        <a:buChar char="u"/>
        <a:defRPr sz="1600">
          <a:solidFill>
            <a:srgbClr val="00539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6D6E7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6D6E7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6D6E7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1" descr="med_stackedlogo_rgb_7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3" y="66675"/>
            <a:ext cx="181768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/>
          <p:nvPr userDrawn="1"/>
        </p:nvSpPr>
        <p:spPr>
          <a:xfrm>
            <a:off x="0" y="-46038"/>
            <a:ext cx="9150350" cy="6910388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12700 h 6870700"/>
              <a:gd name="connsiteX1" fmla="*/ 9144000 w 9144000"/>
              <a:gd name="connsiteY1" fmla="*/ 0 h 6870700"/>
              <a:gd name="connsiteX2" fmla="*/ 9144000 w 9144000"/>
              <a:gd name="connsiteY2" fmla="*/ 6870700 h 6870700"/>
              <a:gd name="connsiteX3" fmla="*/ 0 w 9144000"/>
              <a:gd name="connsiteY3" fmla="*/ 6870700 h 6870700"/>
              <a:gd name="connsiteX4" fmla="*/ 0 w 9144000"/>
              <a:gd name="connsiteY4" fmla="*/ 12700 h 6870700"/>
              <a:gd name="connsiteX0" fmla="*/ 0 w 9144000"/>
              <a:gd name="connsiteY0" fmla="*/ 33020 h 6891020"/>
              <a:gd name="connsiteX1" fmla="*/ 5923280 w 9144000"/>
              <a:gd name="connsiteY1" fmla="*/ 0 h 6891020"/>
              <a:gd name="connsiteX2" fmla="*/ 9144000 w 9144000"/>
              <a:gd name="connsiteY2" fmla="*/ 20320 h 6891020"/>
              <a:gd name="connsiteX3" fmla="*/ 9144000 w 9144000"/>
              <a:gd name="connsiteY3" fmla="*/ 6891020 h 6891020"/>
              <a:gd name="connsiteX4" fmla="*/ 0 w 9144000"/>
              <a:gd name="connsiteY4" fmla="*/ 6891020 h 6891020"/>
              <a:gd name="connsiteX5" fmla="*/ 0 w 9144000"/>
              <a:gd name="connsiteY5" fmla="*/ 33020 h 6891020"/>
              <a:gd name="connsiteX0" fmla="*/ 0 w 9144000"/>
              <a:gd name="connsiteY0" fmla="*/ 33020 h 6891020"/>
              <a:gd name="connsiteX1" fmla="*/ 5923280 w 9144000"/>
              <a:gd name="connsiteY1" fmla="*/ 0 h 6891020"/>
              <a:gd name="connsiteX2" fmla="*/ 9144000 w 9144000"/>
              <a:gd name="connsiteY2" fmla="*/ 20320 h 6891020"/>
              <a:gd name="connsiteX3" fmla="*/ 9144000 w 9144000"/>
              <a:gd name="connsiteY3" fmla="*/ 1160780 h 6891020"/>
              <a:gd name="connsiteX4" fmla="*/ 9144000 w 9144000"/>
              <a:gd name="connsiteY4" fmla="*/ 6891020 h 6891020"/>
              <a:gd name="connsiteX5" fmla="*/ 0 w 9144000"/>
              <a:gd name="connsiteY5" fmla="*/ 6891020 h 6891020"/>
              <a:gd name="connsiteX6" fmla="*/ 0 w 9144000"/>
              <a:gd name="connsiteY6" fmla="*/ 33020 h 6891020"/>
              <a:gd name="connsiteX0" fmla="*/ 0 w 9144000"/>
              <a:gd name="connsiteY0" fmla="*/ 33020 h 6891020"/>
              <a:gd name="connsiteX1" fmla="*/ 5923280 w 9144000"/>
              <a:gd name="connsiteY1" fmla="*/ 0 h 6891020"/>
              <a:gd name="connsiteX2" fmla="*/ 8077200 w 9144000"/>
              <a:gd name="connsiteY2" fmla="*/ 2141220 h 6891020"/>
              <a:gd name="connsiteX3" fmla="*/ 9144000 w 9144000"/>
              <a:gd name="connsiteY3" fmla="*/ 1160780 h 6891020"/>
              <a:gd name="connsiteX4" fmla="*/ 9144000 w 9144000"/>
              <a:gd name="connsiteY4" fmla="*/ 6891020 h 6891020"/>
              <a:gd name="connsiteX5" fmla="*/ 0 w 9144000"/>
              <a:gd name="connsiteY5" fmla="*/ 6891020 h 6891020"/>
              <a:gd name="connsiteX6" fmla="*/ 0 w 9144000"/>
              <a:gd name="connsiteY6" fmla="*/ 33020 h 6891020"/>
              <a:gd name="connsiteX0" fmla="*/ 0 w 9144000"/>
              <a:gd name="connsiteY0" fmla="*/ 43180 h 6901180"/>
              <a:gd name="connsiteX1" fmla="*/ 5923280 w 9144000"/>
              <a:gd name="connsiteY1" fmla="*/ 10160 h 6901180"/>
              <a:gd name="connsiteX2" fmla="*/ 5923280 w 9144000"/>
              <a:gd name="connsiteY2" fmla="*/ 0 h 6901180"/>
              <a:gd name="connsiteX3" fmla="*/ 8077200 w 9144000"/>
              <a:gd name="connsiteY3" fmla="*/ 2151380 h 6901180"/>
              <a:gd name="connsiteX4" fmla="*/ 9144000 w 9144000"/>
              <a:gd name="connsiteY4" fmla="*/ 1170940 h 6901180"/>
              <a:gd name="connsiteX5" fmla="*/ 9144000 w 9144000"/>
              <a:gd name="connsiteY5" fmla="*/ 6901180 h 6901180"/>
              <a:gd name="connsiteX6" fmla="*/ 0 w 9144000"/>
              <a:gd name="connsiteY6" fmla="*/ 6901180 h 6901180"/>
              <a:gd name="connsiteX7" fmla="*/ 0 w 9144000"/>
              <a:gd name="connsiteY7" fmla="*/ 43180 h 6901180"/>
              <a:gd name="connsiteX0" fmla="*/ 0 w 9144000"/>
              <a:gd name="connsiteY0" fmla="*/ 43180 h 6901180"/>
              <a:gd name="connsiteX1" fmla="*/ 5923280 w 9144000"/>
              <a:gd name="connsiteY1" fmla="*/ 10160 h 6901180"/>
              <a:gd name="connsiteX2" fmla="*/ 5923280 w 9144000"/>
              <a:gd name="connsiteY2" fmla="*/ 0 h 6901180"/>
              <a:gd name="connsiteX3" fmla="*/ 8077200 w 9144000"/>
              <a:gd name="connsiteY3" fmla="*/ 2151380 h 6901180"/>
              <a:gd name="connsiteX4" fmla="*/ 9144000 w 9144000"/>
              <a:gd name="connsiteY4" fmla="*/ 1170940 h 6901180"/>
              <a:gd name="connsiteX5" fmla="*/ 9144000 w 9144000"/>
              <a:gd name="connsiteY5" fmla="*/ 6901180 h 6901180"/>
              <a:gd name="connsiteX6" fmla="*/ 0 w 9144000"/>
              <a:gd name="connsiteY6" fmla="*/ 6901180 h 6901180"/>
              <a:gd name="connsiteX7" fmla="*/ 0 w 9144000"/>
              <a:gd name="connsiteY7" fmla="*/ 43180 h 6901180"/>
              <a:gd name="connsiteX0" fmla="*/ 0 w 9144000"/>
              <a:gd name="connsiteY0" fmla="*/ 71120 h 6929120"/>
              <a:gd name="connsiteX1" fmla="*/ 5923280 w 9144000"/>
              <a:gd name="connsiteY1" fmla="*/ 38100 h 6929120"/>
              <a:gd name="connsiteX2" fmla="*/ 5694680 w 9144000"/>
              <a:gd name="connsiteY2" fmla="*/ 0 h 6929120"/>
              <a:gd name="connsiteX3" fmla="*/ 8077200 w 9144000"/>
              <a:gd name="connsiteY3" fmla="*/ 2179320 h 6929120"/>
              <a:gd name="connsiteX4" fmla="*/ 9144000 w 9144000"/>
              <a:gd name="connsiteY4" fmla="*/ 1198880 h 6929120"/>
              <a:gd name="connsiteX5" fmla="*/ 9144000 w 9144000"/>
              <a:gd name="connsiteY5" fmla="*/ 6929120 h 6929120"/>
              <a:gd name="connsiteX6" fmla="*/ 0 w 9144000"/>
              <a:gd name="connsiteY6" fmla="*/ 6929120 h 6929120"/>
              <a:gd name="connsiteX7" fmla="*/ 0 w 9144000"/>
              <a:gd name="connsiteY7" fmla="*/ 71120 h 6929120"/>
              <a:gd name="connsiteX0" fmla="*/ 0 w 9144000"/>
              <a:gd name="connsiteY0" fmla="*/ 33020 h 6891020"/>
              <a:gd name="connsiteX1" fmla="*/ 5923280 w 9144000"/>
              <a:gd name="connsiteY1" fmla="*/ 0 h 6891020"/>
              <a:gd name="connsiteX2" fmla="*/ 8077200 w 9144000"/>
              <a:gd name="connsiteY2" fmla="*/ 2141220 h 6891020"/>
              <a:gd name="connsiteX3" fmla="*/ 9144000 w 9144000"/>
              <a:gd name="connsiteY3" fmla="*/ 1160780 h 6891020"/>
              <a:gd name="connsiteX4" fmla="*/ 9144000 w 9144000"/>
              <a:gd name="connsiteY4" fmla="*/ 6891020 h 6891020"/>
              <a:gd name="connsiteX5" fmla="*/ 0 w 9144000"/>
              <a:gd name="connsiteY5" fmla="*/ 6891020 h 6891020"/>
              <a:gd name="connsiteX6" fmla="*/ 0 w 9144000"/>
              <a:gd name="connsiteY6" fmla="*/ 33020 h 6891020"/>
              <a:gd name="connsiteX0" fmla="*/ 0 w 9144000"/>
              <a:gd name="connsiteY0" fmla="*/ 33020 h 6891020"/>
              <a:gd name="connsiteX1" fmla="*/ 5923280 w 9144000"/>
              <a:gd name="connsiteY1" fmla="*/ 0 h 6891020"/>
              <a:gd name="connsiteX2" fmla="*/ 8077200 w 9144000"/>
              <a:gd name="connsiteY2" fmla="*/ 2141220 h 6891020"/>
              <a:gd name="connsiteX3" fmla="*/ 9144000 w 9144000"/>
              <a:gd name="connsiteY3" fmla="*/ 1160780 h 6891020"/>
              <a:gd name="connsiteX4" fmla="*/ 9144000 w 9144000"/>
              <a:gd name="connsiteY4" fmla="*/ 6891020 h 6891020"/>
              <a:gd name="connsiteX5" fmla="*/ 0 w 9144000"/>
              <a:gd name="connsiteY5" fmla="*/ 6891020 h 6891020"/>
              <a:gd name="connsiteX6" fmla="*/ 0 w 9144000"/>
              <a:gd name="connsiteY6" fmla="*/ 33020 h 6891020"/>
              <a:gd name="connsiteX0" fmla="*/ 0 w 9144000"/>
              <a:gd name="connsiteY0" fmla="*/ 33020 h 6891020"/>
              <a:gd name="connsiteX1" fmla="*/ 5923280 w 9144000"/>
              <a:gd name="connsiteY1" fmla="*/ 0 h 6891020"/>
              <a:gd name="connsiteX2" fmla="*/ 8077200 w 9144000"/>
              <a:gd name="connsiteY2" fmla="*/ 2141220 h 6891020"/>
              <a:gd name="connsiteX3" fmla="*/ 9144000 w 9144000"/>
              <a:gd name="connsiteY3" fmla="*/ 1160780 h 6891020"/>
              <a:gd name="connsiteX4" fmla="*/ 9144000 w 9144000"/>
              <a:gd name="connsiteY4" fmla="*/ 6891020 h 6891020"/>
              <a:gd name="connsiteX5" fmla="*/ 0 w 9144000"/>
              <a:gd name="connsiteY5" fmla="*/ 6891020 h 6891020"/>
              <a:gd name="connsiteX6" fmla="*/ 0 w 9144000"/>
              <a:gd name="connsiteY6" fmla="*/ 33020 h 6891020"/>
              <a:gd name="connsiteX0" fmla="*/ 0 w 9144000"/>
              <a:gd name="connsiteY0" fmla="*/ 33020 h 6891020"/>
              <a:gd name="connsiteX1" fmla="*/ 5923280 w 9144000"/>
              <a:gd name="connsiteY1" fmla="*/ 0 h 6891020"/>
              <a:gd name="connsiteX2" fmla="*/ 8077200 w 9144000"/>
              <a:gd name="connsiteY2" fmla="*/ 2141220 h 6891020"/>
              <a:gd name="connsiteX3" fmla="*/ 9144000 w 9144000"/>
              <a:gd name="connsiteY3" fmla="*/ 1160780 h 6891020"/>
              <a:gd name="connsiteX4" fmla="*/ 9144000 w 9144000"/>
              <a:gd name="connsiteY4" fmla="*/ 6891020 h 6891020"/>
              <a:gd name="connsiteX5" fmla="*/ 0 w 9144000"/>
              <a:gd name="connsiteY5" fmla="*/ 6891020 h 6891020"/>
              <a:gd name="connsiteX6" fmla="*/ 0 w 9144000"/>
              <a:gd name="connsiteY6" fmla="*/ 33020 h 6891020"/>
              <a:gd name="connsiteX0" fmla="*/ 0 w 9144000"/>
              <a:gd name="connsiteY0" fmla="*/ 33020 h 6891020"/>
              <a:gd name="connsiteX1" fmla="*/ 5923280 w 9144000"/>
              <a:gd name="connsiteY1" fmla="*/ 0 h 6891020"/>
              <a:gd name="connsiteX2" fmla="*/ 8077200 w 9144000"/>
              <a:gd name="connsiteY2" fmla="*/ 2141220 h 6891020"/>
              <a:gd name="connsiteX3" fmla="*/ 9144000 w 9144000"/>
              <a:gd name="connsiteY3" fmla="*/ 1160780 h 6891020"/>
              <a:gd name="connsiteX4" fmla="*/ 9144000 w 9144000"/>
              <a:gd name="connsiteY4" fmla="*/ 6891020 h 6891020"/>
              <a:gd name="connsiteX5" fmla="*/ 0 w 9144000"/>
              <a:gd name="connsiteY5" fmla="*/ 6891020 h 6891020"/>
              <a:gd name="connsiteX6" fmla="*/ 0 w 9144000"/>
              <a:gd name="connsiteY6" fmla="*/ 33020 h 6891020"/>
              <a:gd name="connsiteX0" fmla="*/ 0 w 9144000"/>
              <a:gd name="connsiteY0" fmla="*/ 33020 h 6891020"/>
              <a:gd name="connsiteX1" fmla="*/ 5923280 w 9144000"/>
              <a:gd name="connsiteY1" fmla="*/ 0 h 6891020"/>
              <a:gd name="connsiteX2" fmla="*/ 8077200 w 9144000"/>
              <a:gd name="connsiteY2" fmla="*/ 2141220 h 6891020"/>
              <a:gd name="connsiteX3" fmla="*/ 9144000 w 9144000"/>
              <a:gd name="connsiteY3" fmla="*/ 1160780 h 6891020"/>
              <a:gd name="connsiteX4" fmla="*/ 9144000 w 9144000"/>
              <a:gd name="connsiteY4" fmla="*/ 6891020 h 6891020"/>
              <a:gd name="connsiteX5" fmla="*/ 0 w 9144000"/>
              <a:gd name="connsiteY5" fmla="*/ 6891020 h 6891020"/>
              <a:gd name="connsiteX6" fmla="*/ 0 w 9144000"/>
              <a:gd name="connsiteY6" fmla="*/ 33020 h 6891020"/>
              <a:gd name="connsiteX0" fmla="*/ 0 w 9144000"/>
              <a:gd name="connsiteY0" fmla="*/ 151130 h 7009130"/>
              <a:gd name="connsiteX1" fmla="*/ 5923280 w 9144000"/>
              <a:gd name="connsiteY1" fmla="*/ 118110 h 7009130"/>
              <a:gd name="connsiteX2" fmla="*/ 7320280 w 9144000"/>
              <a:gd name="connsiteY2" fmla="*/ 356870 h 7009130"/>
              <a:gd name="connsiteX3" fmla="*/ 8077200 w 9144000"/>
              <a:gd name="connsiteY3" fmla="*/ 2259330 h 7009130"/>
              <a:gd name="connsiteX4" fmla="*/ 9144000 w 9144000"/>
              <a:gd name="connsiteY4" fmla="*/ 1278890 h 7009130"/>
              <a:gd name="connsiteX5" fmla="*/ 9144000 w 9144000"/>
              <a:gd name="connsiteY5" fmla="*/ 7009130 h 7009130"/>
              <a:gd name="connsiteX6" fmla="*/ 0 w 9144000"/>
              <a:gd name="connsiteY6" fmla="*/ 7009130 h 7009130"/>
              <a:gd name="connsiteX7" fmla="*/ 0 w 9144000"/>
              <a:gd name="connsiteY7" fmla="*/ 151130 h 7009130"/>
              <a:gd name="connsiteX0" fmla="*/ 0 w 9144000"/>
              <a:gd name="connsiteY0" fmla="*/ 33020 h 6891020"/>
              <a:gd name="connsiteX1" fmla="*/ 5923280 w 9144000"/>
              <a:gd name="connsiteY1" fmla="*/ 0 h 6891020"/>
              <a:gd name="connsiteX2" fmla="*/ 8077200 w 9144000"/>
              <a:gd name="connsiteY2" fmla="*/ 2141220 h 6891020"/>
              <a:gd name="connsiteX3" fmla="*/ 9144000 w 9144000"/>
              <a:gd name="connsiteY3" fmla="*/ 1160780 h 6891020"/>
              <a:gd name="connsiteX4" fmla="*/ 9144000 w 9144000"/>
              <a:gd name="connsiteY4" fmla="*/ 6891020 h 6891020"/>
              <a:gd name="connsiteX5" fmla="*/ 0 w 9144000"/>
              <a:gd name="connsiteY5" fmla="*/ 6891020 h 6891020"/>
              <a:gd name="connsiteX6" fmla="*/ 0 w 9144000"/>
              <a:gd name="connsiteY6" fmla="*/ 33020 h 6891020"/>
              <a:gd name="connsiteX0" fmla="*/ 0 w 9144000"/>
              <a:gd name="connsiteY0" fmla="*/ 45720 h 6903720"/>
              <a:gd name="connsiteX1" fmla="*/ 5633720 w 9144000"/>
              <a:gd name="connsiteY1" fmla="*/ 0 h 6903720"/>
              <a:gd name="connsiteX2" fmla="*/ 8077200 w 9144000"/>
              <a:gd name="connsiteY2" fmla="*/ 2153920 h 6903720"/>
              <a:gd name="connsiteX3" fmla="*/ 9144000 w 9144000"/>
              <a:gd name="connsiteY3" fmla="*/ 1173480 h 6903720"/>
              <a:gd name="connsiteX4" fmla="*/ 9144000 w 9144000"/>
              <a:gd name="connsiteY4" fmla="*/ 6903720 h 6903720"/>
              <a:gd name="connsiteX5" fmla="*/ 0 w 9144000"/>
              <a:gd name="connsiteY5" fmla="*/ 6903720 h 6903720"/>
              <a:gd name="connsiteX6" fmla="*/ 0 w 9144000"/>
              <a:gd name="connsiteY6" fmla="*/ 45720 h 6903720"/>
              <a:gd name="connsiteX0" fmla="*/ 0 w 9144000"/>
              <a:gd name="connsiteY0" fmla="*/ 45720 h 6903720"/>
              <a:gd name="connsiteX1" fmla="*/ 5633720 w 9144000"/>
              <a:gd name="connsiteY1" fmla="*/ 0 h 6903720"/>
              <a:gd name="connsiteX2" fmla="*/ 8077200 w 9144000"/>
              <a:gd name="connsiteY2" fmla="*/ 2153920 h 6903720"/>
              <a:gd name="connsiteX3" fmla="*/ 9144000 w 9144000"/>
              <a:gd name="connsiteY3" fmla="*/ 1173480 h 6903720"/>
              <a:gd name="connsiteX4" fmla="*/ 9144000 w 9144000"/>
              <a:gd name="connsiteY4" fmla="*/ 6903720 h 6903720"/>
              <a:gd name="connsiteX5" fmla="*/ 0 w 9144000"/>
              <a:gd name="connsiteY5" fmla="*/ 6903720 h 6903720"/>
              <a:gd name="connsiteX6" fmla="*/ 0 w 9144000"/>
              <a:gd name="connsiteY6" fmla="*/ 45720 h 6903720"/>
              <a:gd name="connsiteX0" fmla="*/ 0 w 9144000"/>
              <a:gd name="connsiteY0" fmla="*/ 45720 h 6903720"/>
              <a:gd name="connsiteX1" fmla="*/ 5633720 w 9144000"/>
              <a:gd name="connsiteY1" fmla="*/ 0 h 6903720"/>
              <a:gd name="connsiteX2" fmla="*/ 8077200 w 9144000"/>
              <a:gd name="connsiteY2" fmla="*/ 2153920 h 6903720"/>
              <a:gd name="connsiteX3" fmla="*/ 9144000 w 9144000"/>
              <a:gd name="connsiteY3" fmla="*/ 1173480 h 6903720"/>
              <a:gd name="connsiteX4" fmla="*/ 9144000 w 9144000"/>
              <a:gd name="connsiteY4" fmla="*/ 6903720 h 6903720"/>
              <a:gd name="connsiteX5" fmla="*/ 0 w 9144000"/>
              <a:gd name="connsiteY5" fmla="*/ 6903720 h 6903720"/>
              <a:gd name="connsiteX6" fmla="*/ 0 w 9144000"/>
              <a:gd name="connsiteY6" fmla="*/ 45720 h 6903720"/>
              <a:gd name="connsiteX0" fmla="*/ 0 w 9144000"/>
              <a:gd name="connsiteY0" fmla="*/ 45720 h 6903720"/>
              <a:gd name="connsiteX1" fmla="*/ 6527800 w 9144000"/>
              <a:gd name="connsiteY1" fmla="*/ 0 h 6903720"/>
              <a:gd name="connsiteX2" fmla="*/ 8077200 w 9144000"/>
              <a:gd name="connsiteY2" fmla="*/ 2153920 h 6903720"/>
              <a:gd name="connsiteX3" fmla="*/ 9144000 w 9144000"/>
              <a:gd name="connsiteY3" fmla="*/ 1173480 h 6903720"/>
              <a:gd name="connsiteX4" fmla="*/ 9144000 w 9144000"/>
              <a:gd name="connsiteY4" fmla="*/ 6903720 h 6903720"/>
              <a:gd name="connsiteX5" fmla="*/ 0 w 9144000"/>
              <a:gd name="connsiteY5" fmla="*/ 6903720 h 6903720"/>
              <a:gd name="connsiteX6" fmla="*/ 0 w 9144000"/>
              <a:gd name="connsiteY6" fmla="*/ 45720 h 6903720"/>
              <a:gd name="connsiteX0" fmla="*/ 0 w 9144000"/>
              <a:gd name="connsiteY0" fmla="*/ 45720 h 6903720"/>
              <a:gd name="connsiteX1" fmla="*/ 6386407 w 9144000"/>
              <a:gd name="connsiteY1" fmla="*/ 0 h 6903720"/>
              <a:gd name="connsiteX2" fmla="*/ 8077200 w 9144000"/>
              <a:gd name="connsiteY2" fmla="*/ 2153920 h 6903720"/>
              <a:gd name="connsiteX3" fmla="*/ 9144000 w 9144000"/>
              <a:gd name="connsiteY3" fmla="*/ 1173480 h 6903720"/>
              <a:gd name="connsiteX4" fmla="*/ 9144000 w 9144000"/>
              <a:gd name="connsiteY4" fmla="*/ 6903720 h 6903720"/>
              <a:gd name="connsiteX5" fmla="*/ 0 w 9144000"/>
              <a:gd name="connsiteY5" fmla="*/ 6903720 h 6903720"/>
              <a:gd name="connsiteX6" fmla="*/ 0 w 9144000"/>
              <a:gd name="connsiteY6" fmla="*/ 45720 h 6903720"/>
              <a:gd name="connsiteX0" fmla="*/ 0 w 9144000"/>
              <a:gd name="connsiteY0" fmla="*/ 45720 h 6903720"/>
              <a:gd name="connsiteX1" fmla="*/ 5858087 w 9144000"/>
              <a:gd name="connsiteY1" fmla="*/ 0 h 6903720"/>
              <a:gd name="connsiteX2" fmla="*/ 8077200 w 9144000"/>
              <a:gd name="connsiteY2" fmla="*/ 2153920 h 6903720"/>
              <a:gd name="connsiteX3" fmla="*/ 9144000 w 9144000"/>
              <a:gd name="connsiteY3" fmla="*/ 1173480 h 6903720"/>
              <a:gd name="connsiteX4" fmla="*/ 9144000 w 9144000"/>
              <a:gd name="connsiteY4" fmla="*/ 6903720 h 6903720"/>
              <a:gd name="connsiteX5" fmla="*/ 0 w 9144000"/>
              <a:gd name="connsiteY5" fmla="*/ 6903720 h 6903720"/>
              <a:gd name="connsiteX6" fmla="*/ 0 w 9144000"/>
              <a:gd name="connsiteY6" fmla="*/ 45720 h 6903720"/>
              <a:gd name="connsiteX0" fmla="*/ 0 w 9144000"/>
              <a:gd name="connsiteY0" fmla="*/ 45720 h 6903720"/>
              <a:gd name="connsiteX1" fmla="*/ 5858087 w 9144000"/>
              <a:gd name="connsiteY1" fmla="*/ 0 h 6903720"/>
              <a:gd name="connsiteX2" fmla="*/ 8077200 w 9144000"/>
              <a:gd name="connsiteY2" fmla="*/ 2153920 h 6903720"/>
              <a:gd name="connsiteX3" fmla="*/ 9144000 w 9144000"/>
              <a:gd name="connsiteY3" fmla="*/ 1173480 h 6903720"/>
              <a:gd name="connsiteX4" fmla="*/ 9144000 w 9144000"/>
              <a:gd name="connsiteY4" fmla="*/ 6903720 h 6903720"/>
              <a:gd name="connsiteX5" fmla="*/ 0 w 9144000"/>
              <a:gd name="connsiteY5" fmla="*/ 6903720 h 6903720"/>
              <a:gd name="connsiteX6" fmla="*/ 0 w 9144000"/>
              <a:gd name="connsiteY6" fmla="*/ 45720 h 6903720"/>
              <a:gd name="connsiteX0" fmla="*/ 0 w 9144000"/>
              <a:gd name="connsiteY0" fmla="*/ 665480 h 6903720"/>
              <a:gd name="connsiteX1" fmla="*/ 5858087 w 9144000"/>
              <a:gd name="connsiteY1" fmla="*/ 0 h 6903720"/>
              <a:gd name="connsiteX2" fmla="*/ 8077200 w 9144000"/>
              <a:gd name="connsiteY2" fmla="*/ 2153920 h 6903720"/>
              <a:gd name="connsiteX3" fmla="*/ 9144000 w 9144000"/>
              <a:gd name="connsiteY3" fmla="*/ 1173480 h 6903720"/>
              <a:gd name="connsiteX4" fmla="*/ 9144000 w 9144000"/>
              <a:gd name="connsiteY4" fmla="*/ 6903720 h 6903720"/>
              <a:gd name="connsiteX5" fmla="*/ 0 w 9144000"/>
              <a:gd name="connsiteY5" fmla="*/ 6903720 h 6903720"/>
              <a:gd name="connsiteX6" fmla="*/ 0 w 9144000"/>
              <a:gd name="connsiteY6" fmla="*/ 665480 h 6903720"/>
              <a:gd name="connsiteX0" fmla="*/ 0 w 9144000"/>
              <a:gd name="connsiteY0" fmla="*/ 15240 h 6903720"/>
              <a:gd name="connsiteX1" fmla="*/ 5858087 w 9144000"/>
              <a:gd name="connsiteY1" fmla="*/ 0 h 6903720"/>
              <a:gd name="connsiteX2" fmla="*/ 8077200 w 9144000"/>
              <a:gd name="connsiteY2" fmla="*/ 2153920 h 6903720"/>
              <a:gd name="connsiteX3" fmla="*/ 9144000 w 9144000"/>
              <a:gd name="connsiteY3" fmla="*/ 1173480 h 6903720"/>
              <a:gd name="connsiteX4" fmla="*/ 9144000 w 9144000"/>
              <a:gd name="connsiteY4" fmla="*/ 6903720 h 6903720"/>
              <a:gd name="connsiteX5" fmla="*/ 0 w 9144000"/>
              <a:gd name="connsiteY5" fmla="*/ 6903720 h 6903720"/>
              <a:gd name="connsiteX6" fmla="*/ 0 w 9144000"/>
              <a:gd name="connsiteY6" fmla="*/ 15240 h 690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6903720">
                <a:moveTo>
                  <a:pt x="0" y="15240"/>
                </a:moveTo>
                <a:lnTo>
                  <a:pt x="5858087" y="0"/>
                </a:lnTo>
                <a:lnTo>
                  <a:pt x="8077200" y="2153920"/>
                </a:lnTo>
                <a:lnTo>
                  <a:pt x="9144000" y="1173480"/>
                </a:lnTo>
                <a:lnTo>
                  <a:pt x="9144000" y="6903720"/>
                </a:lnTo>
                <a:lnTo>
                  <a:pt x="0" y="6903720"/>
                </a:lnTo>
                <a:lnTo>
                  <a:pt x="0" y="15240"/>
                </a:lnTo>
                <a:close/>
              </a:path>
            </a:pathLst>
          </a:custGeom>
          <a:solidFill>
            <a:srgbClr val="0053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447800"/>
            <a:ext cx="5942013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3048000"/>
            <a:ext cx="731361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rgbClr val="00A1D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149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0FF2357-59B5-4FE8-AB95-BF8571320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15000"/>
        </a:spcAft>
        <a:buFont typeface="Wingdings" pitchFamily="2" charset="2"/>
        <a:buChar char="u"/>
        <a:defRPr sz="1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bg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bg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362200" y="1752600"/>
            <a:ext cx="5329238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62200" y="2819400"/>
            <a:ext cx="5334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1"/>
            <a:r>
              <a:rPr lang="en-US" altLang="en-US" smtClean="0"/>
              <a:t>Fifth level</a:t>
            </a:r>
          </a:p>
        </p:txBody>
      </p:sp>
      <p:sp>
        <p:nvSpPr>
          <p:cNvPr id="4147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rgbClr val="00A1D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600200" cy="6858000"/>
          </a:xfrm>
          <a:prstGeom prst="rect">
            <a:avLst/>
          </a:prstGeom>
          <a:solidFill>
            <a:srgbClr val="0053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7174" name="Picture 21" descr="med_stackedlogo_rgb_7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6675"/>
            <a:ext cx="18176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Harlequin 4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550" y="0"/>
            <a:ext cx="29845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7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D348617-400C-4491-ADBE-0F290FABC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15000"/>
        </a:spcAft>
        <a:buFont typeface="Wingdings" pitchFamily="2" charset="2"/>
        <a:buChar char="u"/>
        <a:defRPr sz="1600">
          <a:solidFill>
            <a:srgbClr val="00539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6D6E7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6D6E7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6D6E7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3200400"/>
            <a:ext cx="3505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" name="Freeform 7"/>
          <p:cNvSpPr/>
          <p:nvPr userDrawn="1"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0 h 6858000"/>
              <a:gd name="connsiteX1" fmla="*/ 1361440 w 9144000"/>
              <a:gd name="connsiteY1" fmla="*/ 0 h 6858000"/>
              <a:gd name="connsiteX2" fmla="*/ 9144000 w 9144000"/>
              <a:gd name="connsiteY2" fmla="*/ 0 h 6858000"/>
              <a:gd name="connsiteX3" fmla="*/ 9144000 w 9144000"/>
              <a:gd name="connsiteY3" fmla="*/ 6858000 h 6858000"/>
              <a:gd name="connsiteX4" fmla="*/ 0 w 9144000"/>
              <a:gd name="connsiteY4" fmla="*/ 6858000 h 6858000"/>
              <a:gd name="connsiteX5" fmla="*/ 0 w 9144000"/>
              <a:gd name="connsiteY5" fmla="*/ 0 h 6858000"/>
              <a:gd name="connsiteX0" fmla="*/ 0 w 9144000"/>
              <a:gd name="connsiteY0" fmla="*/ 0 h 6858000"/>
              <a:gd name="connsiteX1" fmla="*/ 1361440 w 9144000"/>
              <a:gd name="connsiteY1" fmla="*/ 0 h 6858000"/>
              <a:gd name="connsiteX2" fmla="*/ 9144000 w 9144000"/>
              <a:gd name="connsiteY2" fmla="*/ 0 h 6858000"/>
              <a:gd name="connsiteX3" fmla="*/ 9144000 w 9144000"/>
              <a:gd name="connsiteY3" fmla="*/ 5974080 h 6858000"/>
              <a:gd name="connsiteX4" fmla="*/ 9144000 w 9144000"/>
              <a:gd name="connsiteY4" fmla="*/ 6858000 h 6858000"/>
              <a:gd name="connsiteX5" fmla="*/ 0 w 9144000"/>
              <a:gd name="connsiteY5" fmla="*/ 6858000 h 6858000"/>
              <a:gd name="connsiteX6" fmla="*/ 0 w 9144000"/>
              <a:gd name="connsiteY6" fmla="*/ 0 h 6858000"/>
              <a:gd name="connsiteX0" fmla="*/ 0 w 9144000"/>
              <a:gd name="connsiteY0" fmla="*/ 0 h 6858000"/>
              <a:gd name="connsiteX1" fmla="*/ 1361440 w 9144000"/>
              <a:gd name="connsiteY1" fmla="*/ 0 h 6858000"/>
              <a:gd name="connsiteX2" fmla="*/ 9144000 w 9144000"/>
              <a:gd name="connsiteY2" fmla="*/ 0 h 6858000"/>
              <a:gd name="connsiteX3" fmla="*/ 9144000 w 9144000"/>
              <a:gd name="connsiteY3" fmla="*/ 5974080 h 6858000"/>
              <a:gd name="connsiteX4" fmla="*/ 9144000 w 9144000"/>
              <a:gd name="connsiteY4" fmla="*/ 5961380 h 6858000"/>
              <a:gd name="connsiteX5" fmla="*/ 9144000 w 9144000"/>
              <a:gd name="connsiteY5" fmla="*/ 6858000 h 6858000"/>
              <a:gd name="connsiteX6" fmla="*/ 0 w 9144000"/>
              <a:gd name="connsiteY6" fmla="*/ 6858000 h 6858000"/>
              <a:gd name="connsiteX7" fmla="*/ 0 w 9144000"/>
              <a:gd name="connsiteY7" fmla="*/ 0 h 6858000"/>
              <a:gd name="connsiteX0" fmla="*/ 0 w 9144000"/>
              <a:gd name="connsiteY0" fmla="*/ 0 h 6858000"/>
              <a:gd name="connsiteX1" fmla="*/ 1361440 w 9144000"/>
              <a:gd name="connsiteY1" fmla="*/ 0 h 6858000"/>
              <a:gd name="connsiteX2" fmla="*/ 8168640 w 9144000"/>
              <a:gd name="connsiteY2" fmla="*/ 6858000 h 6858000"/>
              <a:gd name="connsiteX3" fmla="*/ 9144000 w 9144000"/>
              <a:gd name="connsiteY3" fmla="*/ 5974080 h 6858000"/>
              <a:gd name="connsiteX4" fmla="*/ 9144000 w 9144000"/>
              <a:gd name="connsiteY4" fmla="*/ 5961380 h 6858000"/>
              <a:gd name="connsiteX5" fmla="*/ 9144000 w 9144000"/>
              <a:gd name="connsiteY5" fmla="*/ 6858000 h 6858000"/>
              <a:gd name="connsiteX6" fmla="*/ 0 w 9144000"/>
              <a:gd name="connsiteY6" fmla="*/ 6858000 h 6858000"/>
              <a:gd name="connsiteX7" fmla="*/ 0 w 914400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1361440" y="0"/>
                </a:lnTo>
                <a:lnTo>
                  <a:pt x="8168640" y="6858000"/>
                </a:lnTo>
                <a:lnTo>
                  <a:pt x="9144000" y="5974080"/>
                </a:lnTo>
                <a:lnTo>
                  <a:pt x="9144000" y="596138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539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196" name="Picture 21" descr="med_stackedlogo_rgb_7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13" y="66675"/>
            <a:ext cx="181768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105400" y="1676400"/>
            <a:ext cx="35814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34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rgbClr val="00A1D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34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115B9EA-0555-4C83-9B08-04D20F85E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15000"/>
        </a:spcAft>
        <a:buFont typeface="Wingdings" pitchFamily="2" charset="2"/>
        <a:buChar char="u"/>
        <a:defRPr sz="1600">
          <a:solidFill>
            <a:srgbClr val="00539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00539B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rgbClr val="00539B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00539B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00539B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539B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539B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539B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539B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47259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60975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5157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smtClean="0">
                <a:solidFill>
                  <a:srgbClr val="00A1D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6D6E71"/>
                </a:solidFill>
              </a:defRPr>
            </a:lvl1pPr>
          </a:lstStyle>
          <a:p>
            <a:pPr>
              <a:defRPr/>
            </a:pPr>
            <a:fld id="{5D7678F2-E9E4-4808-975A-073AC6DA6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222" name="Picture 17" descr="med_hrzlogo_rgb_72.jpg"/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7" b="17764"/>
          <a:stretch>
            <a:fillRect/>
          </a:stretch>
        </p:blipFill>
        <p:spPr bwMode="auto">
          <a:xfrm>
            <a:off x="228600" y="6261100"/>
            <a:ext cx="170973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A1D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5000"/>
        </a:spcAft>
        <a:buFont typeface="Wingdings" pitchFamily="2" charset="2"/>
        <a:buChar char="u"/>
        <a:defRPr sz="2000">
          <a:solidFill>
            <a:srgbClr val="002F5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rgbClr val="6D6E7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6D6E7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6D6E7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6D6E7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62400" y="2130425"/>
            <a:ext cx="5181600" cy="2211388"/>
          </a:xfrm>
        </p:spPr>
        <p:txBody>
          <a:bodyPr/>
          <a:lstStyle/>
          <a:p>
            <a:pPr eaLnBrk="1" hangingPunct="1"/>
            <a:r>
              <a:rPr lang="en-US" altLang="en-US" sz="3200" dirty="0" smtClean="0"/>
              <a:t>Early Life Intervention Diminishes Manifestations of </a:t>
            </a:r>
            <a:r>
              <a:rPr lang="en-US" altLang="en-US" sz="3200" dirty="0" err="1" smtClean="0"/>
              <a:t>Sjögren's</a:t>
            </a:r>
            <a:r>
              <a:rPr lang="en-US" altLang="en-US" sz="3200" dirty="0" smtClean="0"/>
              <a:t> Syndrome in NOD.H-2</a:t>
            </a:r>
            <a:r>
              <a:rPr lang="en-US" altLang="en-US" sz="3200" baseline="30000" dirty="0" smtClean="0"/>
              <a:t>h4</a:t>
            </a:r>
            <a:r>
              <a:rPr lang="en-US" altLang="en-US" sz="3200" dirty="0" smtClean="0"/>
              <a:t> mice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14800" y="4572000"/>
            <a:ext cx="4267200" cy="17557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 smtClean="0"/>
              <a:t>Tamer Mahmoud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i="1" dirty="0" smtClean="0"/>
              <a:t>Postdoctoral Fellow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 smtClean="0"/>
              <a:t>Rachel Ettinger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600" i="1" dirty="0" smtClean="0"/>
              <a:t>Senior </a:t>
            </a:r>
            <a:r>
              <a:rPr lang="en-US" altLang="en-US" sz="1600" i="1" dirty="0" smtClean="0"/>
              <a:t>Scientist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9A04E32-A0C8-4DC9-A8DD-4BCC94296409}" type="slidenum">
              <a:rPr lang="en-US" altLang="en-US">
                <a:solidFill>
                  <a:srgbClr val="6D6E71"/>
                </a:solidFill>
              </a:rPr>
              <a:pPr eaLnBrk="1" hangingPunct="1"/>
              <a:t>10</a:t>
            </a:fld>
            <a:endParaRPr lang="en-US" altLang="en-US">
              <a:solidFill>
                <a:srgbClr val="6D6E71"/>
              </a:solidFill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200" dirty="0" smtClean="0"/>
              <a:t>Approach: Investigate the Long-Term Effect of Germinal Center Disruption in Early Life</a:t>
            </a:r>
          </a:p>
        </p:txBody>
      </p:sp>
      <p:sp>
        <p:nvSpPr>
          <p:cNvPr id="5" name="Freeform 4"/>
          <p:cNvSpPr/>
          <p:nvPr/>
        </p:nvSpPr>
        <p:spPr>
          <a:xfrm>
            <a:off x="2175926" y="2209800"/>
            <a:ext cx="6709833" cy="778934"/>
          </a:xfrm>
          <a:custGeom>
            <a:avLst/>
            <a:gdLst>
              <a:gd name="connsiteX0" fmla="*/ 0 w 6709833"/>
              <a:gd name="connsiteY0" fmla="*/ 0 h 778934"/>
              <a:gd name="connsiteX1" fmla="*/ 6709833 w 6709833"/>
              <a:gd name="connsiteY1" fmla="*/ 0 h 778934"/>
              <a:gd name="connsiteX2" fmla="*/ 6709833 w 6709833"/>
              <a:gd name="connsiteY2" fmla="*/ 778934 h 778934"/>
              <a:gd name="connsiteX3" fmla="*/ 0 w 6709833"/>
              <a:gd name="connsiteY3" fmla="*/ 778934 h 778934"/>
              <a:gd name="connsiteX4" fmla="*/ 0 w 6709833"/>
              <a:gd name="connsiteY4" fmla="*/ 0 h 778934"/>
              <a:gd name="connsiteX0" fmla="*/ 1 w 6709834"/>
              <a:gd name="connsiteY0" fmla="*/ 0 h 778934"/>
              <a:gd name="connsiteX1" fmla="*/ 6709834 w 6709834"/>
              <a:gd name="connsiteY1" fmla="*/ 0 h 778934"/>
              <a:gd name="connsiteX2" fmla="*/ 6709834 w 6709834"/>
              <a:gd name="connsiteY2" fmla="*/ 778934 h 778934"/>
              <a:gd name="connsiteX3" fmla="*/ 1 w 6709834"/>
              <a:gd name="connsiteY3" fmla="*/ 778934 h 778934"/>
              <a:gd name="connsiteX4" fmla="*/ 396239 w 6709834"/>
              <a:gd name="connsiteY4" fmla="*/ 342900 h 778934"/>
              <a:gd name="connsiteX5" fmla="*/ 1 w 6709834"/>
              <a:gd name="connsiteY5" fmla="*/ 0 h 778934"/>
              <a:gd name="connsiteX0" fmla="*/ 1 w 6709834"/>
              <a:gd name="connsiteY0" fmla="*/ 0 h 778934"/>
              <a:gd name="connsiteX1" fmla="*/ 6709834 w 6709834"/>
              <a:gd name="connsiteY1" fmla="*/ 0 h 778934"/>
              <a:gd name="connsiteX2" fmla="*/ 6709834 w 6709834"/>
              <a:gd name="connsiteY2" fmla="*/ 778934 h 778934"/>
              <a:gd name="connsiteX3" fmla="*/ 1 w 6709834"/>
              <a:gd name="connsiteY3" fmla="*/ 778934 h 778934"/>
              <a:gd name="connsiteX4" fmla="*/ 209972 w 6709834"/>
              <a:gd name="connsiteY4" fmla="*/ 342900 h 778934"/>
              <a:gd name="connsiteX5" fmla="*/ 1 w 6709834"/>
              <a:gd name="connsiteY5" fmla="*/ 0 h 778934"/>
              <a:gd name="connsiteX0" fmla="*/ 1 w 6709834"/>
              <a:gd name="connsiteY0" fmla="*/ 0 h 778934"/>
              <a:gd name="connsiteX1" fmla="*/ 6709834 w 6709834"/>
              <a:gd name="connsiteY1" fmla="*/ 0 h 778934"/>
              <a:gd name="connsiteX2" fmla="*/ 6709834 w 6709834"/>
              <a:gd name="connsiteY2" fmla="*/ 778934 h 778934"/>
              <a:gd name="connsiteX3" fmla="*/ 1 w 6709834"/>
              <a:gd name="connsiteY3" fmla="*/ 778934 h 778934"/>
              <a:gd name="connsiteX4" fmla="*/ 209972 w 6709834"/>
              <a:gd name="connsiteY4" fmla="*/ 342900 h 778934"/>
              <a:gd name="connsiteX5" fmla="*/ 1 w 6709834"/>
              <a:gd name="connsiteY5" fmla="*/ 0 h 778934"/>
              <a:gd name="connsiteX0" fmla="*/ 1 w 6709834"/>
              <a:gd name="connsiteY0" fmla="*/ 0 h 778934"/>
              <a:gd name="connsiteX1" fmla="*/ 6709834 w 6709834"/>
              <a:gd name="connsiteY1" fmla="*/ 0 h 778934"/>
              <a:gd name="connsiteX2" fmla="*/ 6709834 w 6709834"/>
              <a:gd name="connsiteY2" fmla="*/ 778934 h 778934"/>
              <a:gd name="connsiteX3" fmla="*/ 1 w 6709834"/>
              <a:gd name="connsiteY3" fmla="*/ 778934 h 778934"/>
              <a:gd name="connsiteX4" fmla="*/ 209972 w 6709834"/>
              <a:gd name="connsiteY4" fmla="*/ 342900 h 778934"/>
              <a:gd name="connsiteX5" fmla="*/ 1 w 6709834"/>
              <a:gd name="connsiteY5" fmla="*/ 0 h 778934"/>
              <a:gd name="connsiteX0" fmla="*/ 1 w 6709834"/>
              <a:gd name="connsiteY0" fmla="*/ 0 h 778934"/>
              <a:gd name="connsiteX1" fmla="*/ 6709834 w 6709834"/>
              <a:gd name="connsiteY1" fmla="*/ 0 h 778934"/>
              <a:gd name="connsiteX2" fmla="*/ 6709834 w 6709834"/>
              <a:gd name="connsiteY2" fmla="*/ 778934 h 778934"/>
              <a:gd name="connsiteX3" fmla="*/ 1 w 6709834"/>
              <a:gd name="connsiteY3" fmla="*/ 778934 h 778934"/>
              <a:gd name="connsiteX4" fmla="*/ 209972 w 6709834"/>
              <a:gd name="connsiteY4" fmla="*/ 397934 h 778934"/>
              <a:gd name="connsiteX5" fmla="*/ 1 w 6709834"/>
              <a:gd name="connsiteY5" fmla="*/ 0 h 778934"/>
              <a:gd name="connsiteX0" fmla="*/ 0 w 6709833"/>
              <a:gd name="connsiteY0" fmla="*/ 0 h 778934"/>
              <a:gd name="connsiteX1" fmla="*/ 6709833 w 6709833"/>
              <a:gd name="connsiteY1" fmla="*/ 0 h 778934"/>
              <a:gd name="connsiteX2" fmla="*/ 6709833 w 6709833"/>
              <a:gd name="connsiteY2" fmla="*/ 778934 h 778934"/>
              <a:gd name="connsiteX3" fmla="*/ 0 w 6709833"/>
              <a:gd name="connsiteY3" fmla="*/ 778934 h 778934"/>
              <a:gd name="connsiteX4" fmla="*/ 209971 w 6709833"/>
              <a:gd name="connsiteY4" fmla="*/ 397934 h 778934"/>
              <a:gd name="connsiteX5" fmla="*/ 0 w 6709833"/>
              <a:gd name="connsiteY5" fmla="*/ 0 h 778934"/>
              <a:gd name="connsiteX0" fmla="*/ 0 w 6709833"/>
              <a:gd name="connsiteY0" fmla="*/ 0 h 778934"/>
              <a:gd name="connsiteX1" fmla="*/ 6709833 w 6709833"/>
              <a:gd name="connsiteY1" fmla="*/ 0 h 778934"/>
              <a:gd name="connsiteX2" fmla="*/ 6709833 w 6709833"/>
              <a:gd name="connsiteY2" fmla="*/ 778934 h 778934"/>
              <a:gd name="connsiteX3" fmla="*/ 0 w 6709833"/>
              <a:gd name="connsiteY3" fmla="*/ 778934 h 778934"/>
              <a:gd name="connsiteX4" fmla="*/ 209971 w 6709833"/>
              <a:gd name="connsiteY4" fmla="*/ 397934 h 778934"/>
              <a:gd name="connsiteX5" fmla="*/ 0 w 6709833"/>
              <a:gd name="connsiteY5" fmla="*/ 0 h 77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09833" h="778934">
                <a:moveTo>
                  <a:pt x="0" y="0"/>
                </a:moveTo>
                <a:lnTo>
                  <a:pt x="6709833" y="0"/>
                </a:lnTo>
                <a:lnTo>
                  <a:pt x="6709833" y="778934"/>
                </a:lnTo>
                <a:lnTo>
                  <a:pt x="0" y="778934"/>
                </a:lnTo>
                <a:cubicBezTo>
                  <a:pt x="143931" y="688622"/>
                  <a:pt x="209972" y="543279"/>
                  <a:pt x="209971" y="397934"/>
                </a:cubicBezTo>
                <a:cubicBezTo>
                  <a:pt x="209972" y="283634"/>
                  <a:pt x="198965" y="173567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6D6E71">
                  <a:alpha val="35000"/>
                </a:srgbClr>
              </a:gs>
              <a:gs pos="93000">
                <a:schemeClr val="bg1"/>
              </a:gs>
            </a:gsLst>
            <a:lin ang="3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519238" y="2210327"/>
            <a:ext cx="795337" cy="777875"/>
          </a:xfrm>
          <a:prstGeom prst="ellipse">
            <a:avLst/>
          </a:prstGeom>
          <a:solidFill>
            <a:srgbClr val="002F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25608" name="Text Placeholder 16"/>
          <p:cNvSpPr txBox="1">
            <a:spLocks/>
          </p:cNvSpPr>
          <p:nvPr/>
        </p:nvSpPr>
        <p:spPr bwMode="auto">
          <a:xfrm>
            <a:off x="2679700" y="2223027"/>
            <a:ext cx="598963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>
                <a:solidFill>
                  <a:srgbClr val="6D6E71"/>
                </a:solidFill>
              </a:rPr>
              <a:t>Single early life </a:t>
            </a:r>
            <a:r>
              <a:rPr lang="en-US" altLang="en-US" sz="1600">
                <a:solidFill>
                  <a:srgbClr val="6D6E71"/>
                </a:solidFill>
                <a:latin typeface="Symbol" pitchFamily="18" charset="2"/>
              </a:rPr>
              <a:t>a</a:t>
            </a:r>
            <a:r>
              <a:rPr lang="en-US" altLang="en-US" sz="1600">
                <a:solidFill>
                  <a:srgbClr val="6D6E71"/>
                </a:solidFill>
              </a:rPr>
              <a:t>CD40L treatment</a:t>
            </a:r>
          </a:p>
        </p:txBody>
      </p:sp>
      <p:sp>
        <p:nvSpPr>
          <p:cNvPr id="25614" name="Line 13"/>
          <p:cNvSpPr>
            <a:spLocks noChangeShapeType="1"/>
          </p:cNvSpPr>
          <p:nvPr/>
        </p:nvSpPr>
        <p:spPr bwMode="auto">
          <a:xfrm>
            <a:off x="1981200" y="3871913"/>
            <a:ext cx="38846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5" name="Line 14"/>
          <p:cNvSpPr>
            <a:spLocks noChangeShapeType="1"/>
          </p:cNvSpPr>
          <p:nvPr/>
        </p:nvSpPr>
        <p:spPr bwMode="auto">
          <a:xfrm flipV="1">
            <a:off x="2819400" y="3948113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6" name="Line 15"/>
          <p:cNvSpPr>
            <a:spLocks noChangeShapeType="1"/>
          </p:cNvSpPr>
          <p:nvPr/>
        </p:nvSpPr>
        <p:spPr bwMode="auto">
          <a:xfrm flipV="1">
            <a:off x="5429250" y="3948113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7" name="Text Box 16"/>
          <p:cNvSpPr txBox="1">
            <a:spLocks noChangeArrowheads="1"/>
          </p:cNvSpPr>
          <p:nvPr/>
        </p:nvSpPr>
        <p:spPr bwMode="auto">
          <a:xfrm>
            <a:off x="5943600" y="3609975"/>
            <a:ext cx="153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weeks of age</a:t>
            </a:r>
          </a:p>
        </p:txBody>
      </p:sp>
      <p:sp>
        <p:nvSpPr>
          <p:cNvPr id="25618" name="Text Box 17"/>
          <p:cNvSpPr txBox="1">
            <a:spLocks noChangeArrowheads="1"/>
          </p:cNvSpPr>
          <p:nvPr/>
        </p:nvSpPr>
        <p:spPr bwMode="auto">
          <a:xfrm>
            <a:off x="2667000" y="35052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4</a:t>
            </a:r>
          </a:p>
        </p:txBody>
      </p:sp>
      <p:sp>
        <p:nvSpPr>
          <p:cNvPr id="25619" name="Text Box 18"/>
          <p:cNvSpPr txBox="1">
            <a:spLocks noChangeArrowheads="1"/>
          </p:cNvSpPr>
          <p:nvPr/>
        </p:nvSpPr>
        <p:spPr bwMode="auto">
          <a:xfrm>
            <a:off x="5200650" y="35052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24</a:t>
            </a:r>
          </a:p>
        </p:txBody>
      </p:sp>
      <p:sp>
        <p:nvSpPr>
          <p:cNvPr id="25620" name="Text Box 19"/>
          <p:cNvSpPr txBox="1">
            <a:spLocks noChangeArrowheads="1"/>
          </p:cNvSpPr>
          <p:nvPr/>
        </p:nvSpPr>
        <p:spPr bwMode="auto">
          <a:xfrm>
            <a:off x="2397128" y="4267200"/>
            <a:ext cx="87947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dirty="0" smtClean="0"/>
              <a:t>Treatment</a:t>
            </a:r>
            <a:endParaRPr lang="en-US" altLang="en-US" sz="1200" dirty="0"/>
          </a:p>
        </p:txBody>
      </p:sp>
      <p:sp>
        <p:nvSpPr>
          <p:cNvPr id="25621" name="Text Box 20"/>
          <p:cNvSpPr txBox="1">
            <a:spLocks noChangeArrowheads="1"/>
          </p:cNvSpPr>
          <p:nvPr/>
        </p:nvSpPr>
        <p:spPr bwMode="auto">
          <a:xfrm>
            <a:off x="4572000" y="4267200"/>
            <a:ext cx="1906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/>
              <a:t>Examine Ectopic Follicles</a:t>
            </a:r>
          </a:p>
          <a:p>
            <a:pPr algn="ctr" eaLnBrk="1" hangingPunct="1"/>
            <a:r>
              <a:rPr lang="en-US" altLang="en-US" sz="1200"/>
              <a:t> in Salivary Gland</a:t>
            </a:r>
          </a:p>
        </p:txBody>
      </p:sp>
      <p:sp>
        <p:nvSpPr>
          <p:cNvPr id="25622" name="Text Box 21"/>
          <p:cNvSpPr txBox="1">
            <a:spLocks noChangeArrowheads="1"/>
          </p:cNvSpPr>
          <p:nvPr/>
        </p:nvSpPr>
        <p:spPr bwMode="auto">
          <a:xfrm>
            <a:off x="1905000" y="4922838"/>
            <a:ext cx="21336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 b="1"/>
              <a:t>Age at which spontaneous </a:t>
            </a:r>
          </a:p>
          <a:p>
            <a:pPr algn="ctr" eaLnBrk="1" hangingPunct="1"/>
            <a:r>
              <a:rPr lang="en-US" altLang="en-US" sz="1200" b="1"/>
              <a:t>GCs emerge</a:t>
            </a:r>
          </a:p>
          <a:p>
            <a:pPr algn="ctr" eaLnBrk="1" hangingPunct="1"/>
            <a:endParaRPr lang="en-US" altLang="en-US" sz="1200" b="1"/>
          </a:p>
        </p:txBody>
      </p:sp>
      <p:sp>
        <p:nvSpPr>
          <p:cNvPr id="25623" name="Text Box 22"/>
          <p:cNvSpPr txBox="1">
            <a:spLocks noChangeArrowheads="1"/>
          </p:cNvSpPr>
          <p:nvPr/>
        </p:nvSpPr>
        <p:spPr bwMode="auto">
          <a:xfrm>
            <a:off x="4495800" y="49228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200" b="1"/>
              <a:t>Age at which SG ectopic follicles fully develop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1A627BD-B7AE-441D-B4E4-1B7ADD185084}" type="slidenum">
              <a:rPr lang="en-US" altLang="en-US">
                <a:solidFill>
                  <a:srgbClr val="6D6E71"/>
                </a:solidFill>
              </a:rPr>
              <a:pPr eaLnBrk="1" hangingPunct="1"/>
              <a:t>11</a:t>
            </a:fld>
            <a:endParaRPr lang="en-US" altLang="en-US">
              <a:solidFill>
                <a:srgbClr val="6D6E71"/>
              </a:solidFill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6425" cy="1143000"/>
          </a:xfrm>
        </p:spPr>
        <p:txBody>
          <a:bodyPr/>
          <a:lstStyle/>
          <a:p>
            <a:pPr algn="ctr" eaLnBrk="1" hangingPunct="1"/>
            <a:r>
              <a:rPr lang="en-US" altLang="en-US" sz="3200" smtClean="0"/>
              <a:t>Transient Disruption of Splenic Germinal Centers Post </a:t>
            </a:r>
            <a:r>
              <a:rPr lang="en-US" altLang="en-US" sz="3200" smtClean="0">
                <a:latin typeface="Symbol" pitchFamily="18" charset="2"/>
              </a:rPr>
              <a:t>a</a:t>
            </a:r>
            <a:r>
              <a:rPr lang="en-US" altLang="en-US" sz="3200" smtClean="0"/>
              <a:t>CD40L Treatment</a:t>
            </a: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3733800" y="1295400"/>
            <a:ext cx="83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>
                <a:ea typeface="ＭＳ Ｐゴシック" pitchFamily="34" charset="-128"/>
              </a:rPr>
              <a:t>Control</a:t>
            </a: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6600825" y="1295400"/>
            <a:ext cx="942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>
                <a:latin typeface="Symbol" pitchFamily="18" charset="2"/>
                <a:ea typeface="ＭＳ Ｐゴシック" pitchFamily="34" charset="-128"/>
              </a:rPr>
              <a:t>a</a:t>
            </a:r>
            <a:r>
              <a:rPr lang="en-US" altLang="en-US" sz="1600">
                <a:ea typeface="ＭＳ Ｐゴシック" pitchFamily="34" charset="-128"/>
              </a:rPr>
              <a:t>CD40L</a:t>
            </a:r>
          </a:p>
        </p:txBody>
      </p:sp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8382000" y="2514600"/>
            <a:ext cx="666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  <a:ea typeface="ＭＳ Ｐゴシック" pitchFamily="34" charset="-128"/>
              </a:rPr>
              <a:t>IgM</a:t>
            </a:r>
          </a:p>
          <a:p>
            <a:pPr eaLnBrk="1" hangingPunct="1"/>
            <a:r>
              <a:rPr lang="en-US" altLang="en-US" b="1">
                <a:solidFill>
                  <a:srgbClr val="00CC66"/>
                </a:solidFill>
                <a:ea typeface="ＭＳ Ｐゴシック" pitchFamily="34" charset="-128"/>
              </a:rPr>
              <a:t>PNA</a:t>
            </a:r>
          </a:p>
        </p:txBody>
      </p:sp>
      <p:pic>
        <p:nvPicPr>
          <p:cNvPr id="26631" name="Picture 6" descr="SP 52 (2)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48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5725" y="1628775"/>
            <a:ext cx="2860675" cy="2289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2" name="Picture 7" descr="SP 4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lum bright="4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1628775"/>
            <a:ext cx="2860675" cy="2289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3" name="Rectangle 8"/>
          <p:cNvSpPr>
            <a:spLocks noChangeArrowheads="1"/>
          </p:cNvSpPr>
          <p:nvPr/>
        </p:nvSpPr>
        <p:spPr bwMode="auto">
          <a:xfrm>
            <a:off x="1828800" y="5257800"/>
            <a:ext cx="2286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4" name="Rectangle 9"/>
          <p:cNvSpPr>
            <a:spLocks noChangeArrowheads="1"/>
          </p:cNvSpPr>
          <p:nvPr/>
        </p:nvSpPr>
        <p:spPr bwMode="auto">
          <a:xfrm>
            <a:off x="4648200" y="5257800"/>
            <a:ext cx="2286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5" name="Rectangle 10"/>
          <p:cNvSpPr>
            <a:spLocks noChangeArrowheads="1"/>
          </p:cNvSpPr>
          <p:nvPr/>
        </p:nvSpPr>
        <p:spPr bwMode="auto">
          <a:xfrm>
            <a:off x="2438400" y="6477000"/>
            <a:ext cx="838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6" name="Rectangle 11"/>
          <p:cNvSpPr>
            <a:spLocks noChangeArrowheads="1"/>
          </p:cNvSpPr>
          <p:nvPr/>
        </p:nvSpPr>
        <p:spPr bwMode="auto">
          <a:xfrm>
            <a:off x="5334000" y="6477000"/>
            <a:ext cx="838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7" name="Line 12"/>
          <p:cNvSpPr>
            <a:spLocks noChangeShapeType="1"/>
          </p:cNvSpPr>
          <p:nvPr/>
        </p:nvSpPr>
        <p:spPr bwMode="auto">
          <a:xfrm rot="5400000">
            <a:off x="-436562" y="3451225"/>
            <a:ext cx="37020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8" name="Line 13"/>
          <p:cNvSpPr>
            <a:spLocks noChangeShapeType="1"/>
          </p:cNvSpPr>
          <p:nvPr/>
        </p:nvSpPr>
        <p:spPr bwMode="auto">
          <a:xfrm rot="5400000" flipV="1">
            <a:off x="1219200" y="1935163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9" name="Line 14"/>
          <p:cNvSpPr>
            <a:spLocks noChangeShapeType="1"/>
          </p:cNvSpPr>
          <p:nvPr/>
        </p:nvSpPr>
        <p:spPr bwMode="auto">
          <a:xfrm rot="5400000" flipV="1">
            <a:off x="1219200" y="27432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0" name="Text Box 15"/>
          <p:cNvSpPr txBox="1">
            <a:spLocks noChangeArrowheads="1"/>
          </p:cNvSpPr>
          <p:nvPr/>
        </p:nvSpPr>
        <p:spPr bwMode="auto">
          <a:xfrm>
            <a:off x="1441450" y="19050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4</a:t>
            </a:r>
          </a:p>
        </p:txBody>
      </p:sp>
      <p:sp>
        <p:nvSpPr>
          <p:cNvPr id="26641" name="Text Box 16"/>
          <p:cNvSpPr txBox="1">
            <a:spLocks noChangeArrowheads="1"/>
          </p:cNvSpPr>
          <p:nvPr/>
        </p:nvSpPr>
        <p:spPr bwMode="auto">
          <a:xfrm>
            <a:off x="1377950" y="26670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/>
              <a:t>12</a:t>
            </a:r>
          </a:p>
        </p:txBody>
      </p:sp>
      <p:sp>
        <p:nvSpPr>
          <p:cNvPr id="26642" name="Text Box 17"/>
          <p:cNvSpPr txBox="1">
            <a:spLocks noChangeArrowheads="1"/>
          </p:cNvSpPr>
          <p:nvPr/>
        </p:nvSpPr>
        <p:spPr bwMode="auto">
          <a:xfrm>
            <a:off x="152400" y="1933575"/>
            <a:ext cx="8778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/>
              <a:t>Treatment</a:t>
            </a:r>
          </a:p>
        </p:txBody>
      </p:sp>
      <p:sp>
        <p:nvSpPr>
          <p:cNvPr id="26643" name="Text Box 18"/>
          <p:cNvSpPr txBox="1">
            <a:spLocks noChangeArrowheads="1"/>
          </p:cNvSpPr>
          <p:nvPr/>
        </p:nvSpPr>
        <p:spPr bwMode="auto">
          <a:xfrm>
            <a:off x="223838" y="2743200"/>
            <a:ext cx="7667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/>
              <a:t>Sacrifice</a:t>
            </a:r>
          </a:p>
        </p:txBody>
      </p:sp>
      <p:pic>
        <p:nvPicPr>
          <p:cNvPr id="26644" name="Picture 19" descr="1 yr Sp IgM PNA #2 jpeg"/>
          <p:cNvPicPr>
            <a:picLocks noChangeAspect="1" noChangeArrowheads="1"/>
          </p:cNvPicPr>
          <p:nvPr/>
        </p:nvPicPr>
        <p:blipFill>
          <a:blip r:embed="rId5">
            <a:lum bright="42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86200"/>
            <a:ext cx="2852737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Picture 20" descr="NOD sp GL7 B220 6 mo 10x"/>
          <p:cNvPicPr>
            <a:picLocks noChangeAspect="1" noChangeArrowheads="1"/>
          </p:cNvPicPr>
          <p:nvPr/>
        </p:nvPicPr>
        <p:blipFill>
          <a:blip r:embed="rId6">
            <a:lum bright="4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3886200"/>
            <a:ext cx="286067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6" name="Text Box 21"/>
          <p:cNvSpPr txBox="1">
            <a:spLocks noChangeArrowheads="1"/>
          </p:cNvSpPr>
          <p:nvPr/>
        </p:nvSpPr>
        <p:spPr bwMode="auto">
          <a:xfrm>
            <a:off x="4648200" y="6400800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/>
              <a:t>Spleen (</a:t>
            </a:r>
            <a:r>
              <a:rPr lang="en-US" altLang="en-US" dirty="0" smtClean="0"/>
              <a:t>100X</a:t>
            </a:r>
            <a:r>
              <a:rPr lang="en-US" altLang="en-US" dirty="0"/>
              <a:t>)</a:t>
            </a:r>
          </a:p>
        </p:txBody>
      </p:sp>
      <p:sp>
        <p:nvSpPr>
          <p:cNvPr id="26647" name="Line 22"/>
          <p:cNvSpPr>
            <a:spLocks noChangeShapeType="1"/>
          </p:cNvSpPr>
          <p:nvPr/>
        </p:nvSpPr>
        <p:spPr bwMode="auto">
          <a:xfrm rot="5400000" flipV="1">
            <a:off x="1219200" y="48006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8" name="Text Box 23"/>
          <p:cNvSpPr txBox="1">
            <a:spLocks noChangeArrowheads="1"/>
          </p:cNvSpPr>
          <p:nvPr/>
        </p:nvSpPr>
        <p:spPr bwMode="auto">
          <a:xfrm>
            <a:off x="1458913" y="47244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24</a:t>
            </a:r>
          </a:p>
        </p:txBody>
      </p:sp>
      <p:sp>
        <p:nvSpPr>
          <p:cNvPr id="26649" name="Text Box 24"/>
          <p:cNvSpPr txBox="1">
            <a:spLocks noChangeArrowheads="1"/>
          </p:cNvSpPr>
          <p:nvPr/>
        </p:nvSpPr>
        <p:spPr bwMode="auto">
          <a:xfrm>
            <a:off x="223838" y="4800600"/>
            <a:ext cx="7667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/>
              <a:t>Sacrifice</a:t>
            </a:r>
          </a:p>
        </p:txBody>
      </p:sp>
      <p:sp>
        <p:nvSpPr>
          <p:cNvPr id="26650" name="Text Box 25"/>
          <p:cNvSpPr txBox="1">
            <a:spLocks noChangeArrowheads="1"/>
          </p:cNvSpPr>
          <p:nvPr/>
        </p:nvSpPr>
        <p:spPr bwMode="auto">
          <a:xfrm>
            <a:off x="914400" y="5257800"/>
            <a:ext cx="984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/>
              <a:t>Age</a:t>
            </a:r>
          </a:p>
          <a:p>
            <a:pPr algn="ctr" eaLnBrk="1" hangingPunct="1"/>
            <a:r>
              <a:rPr lang="en-US" altLang="en-US"/>
              <a:t>(weeks)</a:t>
            </a:r>
          </a:p>
        </p:txBody>
      </p:sp>
      <p:sp>
        <p:nvSpPr>
          <p:cNvPr id="26651" name="AutoShape 26"/>
          <p:cNvSpPr>
            <a:spLocks noChangeArrowheads="1"/>
          </p:cNvSpPr>
          <p:nvPr/>
        </p:nvSpPr>
        <p:spPr bwMode="auto">
          <a:xfrm>
            <a:off x="1905000" y="2806700"/>
            <a:ext cx="381000" cy="165100"/>
          </a:xfrm>
          <a:prstGeom prst="rightArrow">
            <a:avLst>
              <a:gd name="adj1" fmla="val 50000"/>
              <a:gd name="adj2" fmla="val 576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52" name="AutoShape 27"/>
          <p:cNvSpPr>
            <a:spLocks noChangeArrowheads="1"/>
          </p:cNvSpPr>
          <p:nvPr/>
        </p:nvSpPr>
        <p:spPr bwMode="auto">
          <a:xfrm>
            <a:off x="1905000" y="4864100"/>
            <a:ext cx="381000" cy="165100"/>
          </a:xfrm>
          <a:prstGeom prst="rightArrow">
            <a:avLst>
              <a:gd name="adj1" fmla="val 50000"/>
              <a:gd name="adj2" fmla="val 576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53" name="Text Box 28"/>
          <p:cNvSpPr txBox="1">
            <a:spLocks noChangeArrowheads="1"/>
          </p:cNvSpPr>
          <p:nvPr/>
        </p:nvSpPr>
        <p:spPr bwMode="auto">
          <a:xfrm>
            <a:off x="8382000" y="4768850"/>
            <a:ext cx="730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  <a:ea typeface="ＭＳ Ｐゴシック" pitchFamily="34" charset="-128"/>
              </a:rPr>
              <a:t>B220</a:t>
            </a:r>
          </a:p>
          <a:p>
            <a:pPr eaLnBrk="1" hangingPunct="1"/>
            <a:r>
              <a:rPr lang="en-US" altLang="en-US" b="1">
                <a:solidFill>
                  <a:srgbClr val="00CC66"/>
                </a:solidFill>
                <a:ea typeface="ＭＳ Ｐゴシック" pitchFamily="34" charset="-128"/>
              </a:rPr>
              <a:t>PNA</a:t>
            </a:r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 rot="5400000" flipV="1">
            <a:off x="1219200" y="3352800"/>
            <a:ext cx="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1371600" y="3290887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 smtClean="0"/>
              <a:t>16</a:t>
            </a:r>
            <a:endParaRPr lang="en-US" altLang="en-US" dirty="0"/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auto">
          <a:xfrm>
            <a:off x="0" y="3316069"/>
            <a:ext cx="11721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dirty="0" smtClean="0"/>
              <a:t>GCs</a:t>
            </a:r>
          </a:p>
          <a:p>
            <a:pPr eaLnBrk="1" hangingPunct="1"/>
            <a:r>
              <a:rPr lang="en-US" altLang="en-US" dirty="0" smtClean="0"/>
              <a:t>reemerge</a:t>
            </a:r>
            <a:endParaRPr lang="en-US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5410200" y="1631950"/>
            <a:ext cx="114300" cy="454342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16200000">
            <a:off x="5444334" y="991394"/>
            <a:ext cx="76198" cy="571341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8E08317-3148-4A6D-9765-3AFCADD6E7F5}" type="slidenum">
              <a:rPr lang="en-US" altLang="en-US">
                <a:solidFill>
                  <a:srgbClr val="6D6E71"/>
                </a:solidFill>
              </a:rPr>
              <a:pPr eaLnBrk="1" hangingPunct="1"/>
              <a:t>12</a:t>
            </a:fld>
            <a:endParaRPr lang="en-US" altLang="en-US">
              <a:solidFill>
                <a:srgbClr val="6D6E71"/>
              </a:solidFill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4114800" y="6186488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CC66"/>
                </a:solidFill>
              </a:rPr>
              <a:t>CD3</a:t>
            </a:r>
            <a:r>
              <a:rPr lang="en-US" altLang="en-US">
                <a:solidFill>
                  <a:srgbClr val="66FF66"/>
                </a:solidFill>
              </a:rPr>
              <a:t>  </a:t>
            </a:r>
            <a:r>
              <a:rPr lang="en-US" altLang="en-US" b="1">
                <a:solidFill>
                  <a:srgbClr val="FF3300"/>
                </a:solidFill>
              </a:rPr>
              <a:t>B220</a:t>
            </a: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1898650" y="2514600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ea typeface="ＭＳ Ｐゴシック" pitchFamily="34" charset="-128"/>
              </a:rPr>
              <a:t>Control</a:t>
            </a: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6248400" y="2511425"/>
            <a:ext cx="1039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>
                <a:latin typeface="Symbol" pitchFamily="18" charset="2"/>
                <a:ea typeface="ＭＳ Ｐゴシック" pitchFamily="34" charset="-128"/>
              </a:rPr>
              <a:t>a</a:t>
            </a:r>
            <a:r>
              <a:rPr lang="en-US" altLang="en-US">
                <a:ea typeface="ＭＳ Ｐゴシック" pitchFamily="34" charset="-128"/>
              </a:rPr>
              <a:t>CD40L</a:t>
            </a:r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0A1DE"/>
                </a:solidFill>
              </a:rPr>
              <a:t>Single Early Life Treatment with </a:t>
            </a:r>
            <a:r>
              <a:rPr lang="en-US" altLang="en-US" sz="2800" dirty="0">
                <a:solidFill>
                  <a:srgbClr val="00A1DE"/>
                </a:solidFill>
                <a:latin typeface="Symbol" pitchFamily="18" charset="2"/>
              </a:rPr>
              <a:t>a</a:t>
            </a:r>
            <a:r>
              <a:rPr lang="en-US" altLang="en-US" sz="2800" dirty="0">
                <a:solidFill>
                  <a:srgbClr val="00A1DE"/>
                </a:solidFill>
              </a:rPr>
              <a:t>CD40L Abolished Salivary Gland Ectopic Follicles in Aged Mice</a:t>
            </a:r>
          </a:p>
        </p:txBody>
      </p:sp>
      <p:sp>
        <p:nvSpPr>
          <p:cNvPr id="27655" name="Text Box 6"/>
          <p:cNvSpPr txBox="1">
            <a:spLocks noChangeArrowheads="1"/>
          </p:cNvSpPr>
          <p:nvPr/>
        </p:nvSpPr>
        <p:spPr bwMode="auto">
          <a:xfrm>
            <a:off x="6934200" y="6019800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/>
              <a:t>Salivary gland </a:t>
            </a:r>
            <a:r>
              <a:rPr lang="en-US" altLang="en-US" b="1" dirty="0" smtClean="0"/>
              <a:t>40X</a:t>
            </a:r>
            <a:endParaRPr lang="en-US" altLang="en-US" b="1" dirty="0"/>
          </a:p>
        </p:txBody>
      </p:sp>
      <p:pic>
        <p:nvPicPr>
          <p:cNvPr id="27656" name="Picture 7" descr="Picture1"/>
          <p:cNvPicPr>
            <a:picLocks noChangeAspect="1" noChangeArrowheads="1"/>
          </p:cNvPicPr>
          <p:nvPr/>
        </p:nvPicPr>
        <p:blipFill>
          <a:blip r:embed="rId3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33688"/>
            <a:ext cx="4405313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8" descr="Picture2"/>
          <p:cNvPicPr>
            <a:picLocks noChangeAspect="1" noChangeArrowheads="1"/>
          </p:cNvPicPr>
          <p:nvPr/>
        </p:nvPicPr>
        <p:blipFill>
          <a:blip r:embed="rId4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2833688"/>
            <a:ext cx="4405312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8" name="Group 9"/>
          <p:cNvGrpSpPr>
            <a:grpSpLocks/>
          </p:cNvGrpSpPr>
          <p:nvPr/>
        </p:nvGrpSpPr>
        <p:grpSpPr bwMode="auto">
          <a:xfrm>
            <a:off x="2203450" y="1495425"/>
            <a:ext cx="5416550" cy="790575"/>
            <a:chOff x="1488" y="942"/>
            <a:chExt cx="3412" cy="498"/>
          </a:xfrm>
        </p:grpSpPr>
        <p:sp>
          <p:nvSpPr>
            <p:cNvPr id="27659" name="Line 10"/>
            <p:cNvSpPr>
              <a:spLocks noChangeShapeType="1"/>
            </p:cNvSpPr>
            <p:nvPr/>
          </p:nvSpPr>
          <p:spPr bwMode="auto">
            <a:xfrm>
              <a:off x="1488" y="1173"/>
              <a:ext cx="244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0" name="Line 11"/>
            <p:cNvSpPr>
              <a:spLocks noChangeShapeType="1"/>
            </p:cNvSpPr>
            <p:nvPr/>
          </p:nvSpPr>
          <p:spPr bwMode="auto">
            <a:xfrm flipV="1">
              <a:off x="2016" y="1221"/>
              <a:ext cx="0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1" name="Line 12"/>
            <p:cNvSpPr>
              <a:spLocks noChangeShapeType="1"/>
            </p:cNvSpPr>
            <p:nvPr/>
          </p:nvSpPr>
          <p:spPr bwMode="auto">
            <a:xfrm flipV="1">
              <a:off x="3660" y="1221"/>
              <a:ext cx="0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2" name="Text Box 13"/>
            <p:cNvSpPr txBox="1">
              <a:spLocks noChangeArrowheads="1"/>
            </p:cNvSpPr>
            <p:nvPr/>
          </p:nvSpPr>
          <p:spPr bwMode="auto">
            <a:xfrm>
              <a:off x="3984" y="1008"/>
              <a:ext cx="9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/>
                <a:t>Age (weeks)</a:t>
              </a:r>
            </a:p>
          </p:txBody>
        </p:sp>
        <p:sp>
          <p:nvSpPr>
            <p:cNvPr id="27663" name="Text Box 14"/>
            <p:cNvSpPr txBox="1">
              <a:spLocks noChangeArrowheads="1"/>
            </p:cNvSpPr>
            <p:nvPr/>
          </p:nvSpPr>
          <p:spPr bwMode="auto">
            <a:xfrm>
              <a:off x="1920" y="94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/>
                <a:t>4</a:t>
              </a:r>
            </a:p>
          </p:txBody>
        </p:sp>
        <p:sp>
          <p:nvSpPr>
            <p:cNvPr id="27664" name="Text Box 15"/>
            <p:cNvSpPr txBox="1">
              <a:spLocks noChangeArrowheads="1"/>
            </p:cNvSpPr>
            <p:nvPr/>
          </p:nvSpPr>
          <p:spPr bwMode="auto">
            <a:xfrm>
              <a:off x="3516" y="942"/>
              <a:ext cx="2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/>
                <a:t>24</a:t>
              </a:r>
            </a:p>
          </p:txBody>
        </p:sp>
        <p:sp>
          <p:nvSpPr>
            <p:cNvPr id="27665" name="Text Box 16"/>
            <p:cNvSpPr txBox="1">
              <a:spLocks noChangeArrowheads="1"/>
            </p:cNvSpPr>
            <p:nvPr/>
          </p:nvSpPr>
          <p:spPr bwMode="auto">
            <a:xfrm>
              <a:off x="2016" y="1267"/>
              <a:ext cx="55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200"/>
                <a:t>Treatment</a:t>
              </a:r>
            </a:p>
          </p:txBody>
        </p:sp>
        <p:sp>
          <p:nvSpPr>
            <p:cNvPr id="27666" name="Text Box 17"/>
            <p:cNvSpPr txBox="1">
              <a:spLocks noChangeArrowheads="1"/>
            </p:cNvSpPr>
            <p:nvPr/>
          </p:nvSpPr>
          <p:spPr bwMode="auto">
            <a:xfrm>
              <a:off x="3693" y="1267"/>
              <a:ext cx="48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sz="1200"/>
                <a:t>Sacrifice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spcAft>
                <a:spcPct val="25000"/>
              </a:spcAft>
              <a:buFont typeface="Wingdings" pitchFamily="2" charset="2"/>
              <a:buChar char="u"/>
              <a:defRPr sz="2000">
                <a:solidFill>
                  <a:srgbClr val="002F5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6D6E7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6D6E7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94148239-1214-4C6C-AF89-4D576F30A1DF}" type="slidenum">
              <a:rPr lang="en-US" altLang="en-US" sz="1000" smtClean="0">
                <a:solidFill>
                  <a:srgbClr val="6D6E71"/>
                </a:solidFill>
              </a:rPr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13</a:t>
            </a:fld>
            <a:endParaRPr lang="en-US" altLang="en-US" sz="1000" smtClean="0">
              <a:solidFill>
                <a:srgbClr val="6D6E71"/>
              </a:solidFill>
            </a:endParaRPr>
          </a:p>
        </p:txBody>
      </p:sp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ct val="25000"/>
              </a:spcAft>
              <a:buFont typeface="Wingdings" pitchFamily="2" charset="2"/>
              <a:buChar char="u"/>
              <a:defRPr sz="2000">
                <a:solidFill>
                  <a:srgbClr val="002F5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6D6E7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6D6E7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A1DE"/>
                </a:solidFill>
              </a:rPr>
              <a:t>Single Early Life Treatment with </a:t>
            </a:r>
            <a:r>
              <a:rPr lang="en-US" altLang="en-US" sz="2800" dirty="0">
                <a:solidFill>
                  <a:srgbClr val="00A1DE"/>
                </a:solidFill>
                <a:latin typeface="Symbol" pitchFamily="18" charset="2"/>
              </a:rPr>
              <a:t>a</a:t>
            </a:r>
            <a:r>
              <a:rPr lang="en-US" altLang="en-US" sz="2800" dirty="0">
                <a:solidFill>
                  <a:srgbClr val="00A1DE"/>
                </a:solidFill>
              </a:rPr>
              <a:t>CD40L Decreased Salivary Gland B </a:t>
            </a:r>
            <a:r>
              <a:rPr lang="en-US" altLang="en-US" sz="2800" dirty="0" smtClean="0">
                <a:solidFill>
                  <a:srgbClr val="00A1DE"/>
                </a:solidFill>
              </a:rPr>
              <a:t>and T </a:t>
            </a:r>
            <a:r>
              <a:rPr lang="en-US" altLang="en-US" sz="2800" dirty="0">
                <a:solidFill>
                  <a:srgbClr val="00A1DE"/>
                </a:solidFill>
              </a:rPr>
              <a:t>cells in Aged Mice</a:t>
            </a:r>
          </a:p>
        </p:txBody>
      </p:sp>
      <p:grpSp>
        <p:nvGrpSpPr>
          <p:cNvPr id="34820" name="Group 9"/>
          <p:cNvGrpSpPr>
            <a:grpSpLocks/>
          </p:cNvGrpSpPr>
          <p:nvPr/>
        </p:nvGrpSpPr>
        <p:grpSpPr bwMode="auto">
          <a:xfrm rot="5400000">
            <a:off x="-1436688" y="3128963"/>
            <a:ext cx="4327525" cy="1454150"/>
            <a:chOff x="1488" y="847"/>
            <a:chExt cx="2726" cy="916"/>
          </a:xfrm>
        </p:grpSpPr>
        <p:sp>
          <p:nvSpPr>
            <p:cNvPr id="34826" name="Line 10"/>
            <p:cNvSpPr>
              <a:spLocks noChangeShapeType="1"/>
            </p:cNvSpPr>
            <p:nvPr/>
          </p:nvSpPr>
          <p:spPr bwMode="auto">
            <a:xfrm>
              <a:off x="1488" y="1173"/>
              <a:ext cx="244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7" name="Line 11"/>
            <p:cNvSpPr>
              <a:spLocks noChangeShapeType="1"/>
            </p:cNvSpPr>
            <p:nvPr/>
          </p:nvSpPr>
          <p:spPr bwMode="auto">
            <a:xfrm flipV="1">
              <a:off x="2016" y="1221"/>
              <a:ext cx="0" cy="45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8" name="Line 12"/>
            <p:cNvSpPr>
              <a:spLocks noChangeShapeType="1"/>
            </p:cNvSpPr>
            <p:nvPr/>
          </p:nvSpPr>
          <p:spPr bwMode="auto">
            <a:xfrm flipV="1">
              <a:off x="3654" y="1304"/>
              <a:ext cx="6" cy="4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29" name="Text Box 13"/>
            <p:cNvSpPr txBox="1">
              <a:spLocks noChangeArrowheads="1"/>
            </p:cNvSpPr>
            <p:nvPr/>
          </p:nvSpPr>
          <p:spPr bwMode="auto">
            <a:xfrm rot="16200000">
              <a:off x="3641" y="1189"/>
              <a:ext cx="9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5000"/>
                </a:spcAft>
                <a:buFont typeface="Wingdings" pitchFamily="2" charset="2"/>
                <a:buChar char="u"/>
                <a:defRPr sz="2000">
                  <a:solidFill>
                    <a:srgbClr val="002F5F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rgbClr val="6D6E7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6D6E7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dirty="0">
                  <a:solidFill>
                    <a:schemeClr val="tx1"/>
                  </a:solidFill>
                </a:rPr>
                <a:t>Age (weeks)</a:t>
              </a:r>
            </a:p>
          </p:txBody>
        </p:sp>
        <p:sp>
          <p:nvSpPr>
            <p:cNvPr id="34830" name="Text Box 14"/>
            <p:cNvSpPr txBox="1">
              <a:spLocks noChangeArrowheads="1"/>
            </p:cNvSpPr>
            <p:nvPr/>
          </p:nvSpPr>
          <p:spPr bwMode="auto">
            <a:xfrm rot="-5400000">
              <a:off x="1914" y="959"/>
              <a:ext cx="19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5000"/>
                </a:spcAft>
                <a:buFont typeface="Wingdings" pitchFamily="2" charset="2"/>
                <a:buChar char="u"/>
                <a:defRPr sz="2000">
                  <a:solidFill>
                    <a:srgbClr val="002F5F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rgbClr val="6D6E7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6D6E7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34831" name="Text Box 15"/>
            <p:cNvSpPr txBox="1">
              <a:spLocks noChangeArrowheads="1"/>
            </p:cNvSpPr>
            <p:nvPr/>
          </p:nvSpPr>
          <p:spPr bwMode="auto">
            <a:xfrm rot="-5400000">
              <a:off x="3516" y="934"/>
              <a:ext cx="2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5000"/>
                </a:spcAft>
                <a:buFont typeface="Wingdings" pitchFamily="2" charset="2"/>
                <a:buChar char="u"/>
                <a:defRPr sz="2000">
                  <a:solidFill>
                    <a:srgbClr val="002F5F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rgbClr val="6D6E7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6D6E7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chemeClr val="tx1"/>
                  </a:solidFill>
                </a:rPr>
                <a:t>24</a:t>
              </a:r>
            </a:p>
          </p:txBody>
        </p:sp>
        <p:sp>
          <p:nvSpPr>
            <p:cNvPr id="34832" name="Text Box 16"/>
            <p:cNvSpPr txBox="1">
              <a:spLocks noChangeArrowheads="1"/>
            </p:cNvSpPr>
            <p:nvPr/>
          </p:nvSpPr>
          <p:spPr bwMode="auto">
            <a:xfrm rot="-5400000">
              <a:off x="1612" y="1387"/>
              <a:ext cx="579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5000"/>
                </a:spcAft>
                <a:buFont typeface="Wingdings" pitchFamily="2" charset="2"/>
                <a:buChar char="u"/>
                <a:defRPr sz="2000">
                  <a:solidFill>
                    <a:srgbClr val="002F5F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rgbClr val="6D6E7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6D6E7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chemeClr val="tx1"/>
                  </a:solidFill>
                </a:rPr>
                <a:t>Treatment</a:t>
              </a:r>
            </a:p>
          </p:txBody>
        </p:sp>
        <p:sp>
          <p:nvSpPr>
            <p:cNvPr id="34833" name="Text Box 17"/>
            <p:cNvSpPr txBox="1">
              <a:spLocks noChangeArrowheads="1"/>
            </p:cNvSpPr>
            <p:nvPr/>
          </p:nvSpPr>
          <p:spPr bwMode="auto">
            <a:xfrm rot="16200000">
              <a:off x="3274" y="1417"/>
              <a:ext cx="519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spcAft>
                  <a:spcPct val="25000"/>
                </a:spcAft>
                <a:buFont typeface="Wingdings" pitchFamily="2" charset="2"/>
                <a:buChar char="u"/>
                <a:defRPr sz="2000">
                  <a:solidFill>
                    <a:srgbClr val="002F5F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>
                  <a:solidFill>
                    <a:srgbClr val="6D6E7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1600">
                  <a:solidFill>
                    <a:srgbClr val="6D6E7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6D6E7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 dirty="0">
                  <a:solidFill>
                    <a:schemeClr val="tx1"/>
                  </a:solidFill>
                </a:rPr>
                <a:t>Sacrifice</a:t>
              </a:r>
            </a:p>
          </p:txBody>
        </p:sp>
      </p:grpSp>
      <p:sp>
        <p:nvSpPr>
          <p:cNvPr id="34821" name="TextBox 17"/>
          <p:cNvSpPr txBox="1">
            <a:spLocks noChangeArrowheads="1"/>
          </p:cNvSpPr>
          <p:nvPr/>
        </p:nvSpPr>
        <p:spPr bwMode="auto">
          <a:xfrm>
            <a:off x="14288" y="5181600"/>
            <a:ext cx="823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5000"/>
              </a:spcAft>
              <a:buFont typeface="Wingdings" pitchFamily="2" charset="2"/>
              <a:buChar char="u"/>
              <a:defRPr sz="2000">
                <a:solidFill>
                  <a:srgbClr val="002F5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6D6E7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6D6E7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chemeClr val="tx1"/>
                </a:solidFill>
              </a:rPr>
              <a:t>FACS Analysis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33606"/>
            <a:ext cx="39134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33606"/>
            <a:ext cx="395271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774614"/>
            <a:ext cx="395271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776" y="3774614"/>
            <a:ext cx="393954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16"/>
          <p:cNvSpPr txBox="1">
            <a:spLocks noChangeArrowheads="1"/>
          </p:cNvSpPr>
          <p:nvPr/>
        </p:nvSpPr>
        <p:spPr bwMode="auto">
          <a:xfrm>
            <a:off x="663575" y="239713"/>
            <a:ext cx="79248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ct val="25000"/>
              </a:spcAft>
              <a:buFont typeface="Wingdings" pitchFamily="2" charset="2"/>
              <a:buChar char="u"/>
              <a:defRPr sz="2000">
                <a:solidFill>
                  <a:srgbClr val="002F5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rgbClr val="6D6E7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600">
                <a:solidFill>
                  <a:srgbClr val="6D6E7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6D6E7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dirty="0">
                <a:solidFill>
                  <a:schemeClr val="tx2"/>
                </a:solidFill>
                <a:latin typeface="Symbol" pitchFamily="18" charset="2"/>
              </a:rPr>
              <a:t>a</a:t>
            </a:r>
            <a:r>
              <a:rPr lang="en-US" altLang="en-US" sz="3200" dirty="0">
                <a:solidFill>
                  <a:schemeClr val="tx2"/>
                </a:solidFill>
              </a:rPr>
              <a:t>CD40L </a:t>
            </a:r>
            <a:r>
              <a:rPr lang="en-US" altLang="en-US" sz="3200" dirty="0" smtClean="0">
                <a:solidFill>
                  <a:schemeClr val="tx2"/>
                </a:solidFill>
              </a:rPr>
              <a:t>Significantly Reduced </a:t>
            </a:r>
            <a:r>
              <a:rPr lang="en-US" altLang="en-US" sz="3200" dirty="0">
                <a:solidFill>
                  <a:schemeClr val="tx2"/>
                </a:solidFill>
              </a:rPr>
              <a:t>T/B </a:t>
            </a:r>
            <a:r>
              <a:rPr lang="en-US" altLang="en-US" sz="3200" dirty="0" smtClean="0">
                <a:solidFill>
                  <a:schemeClr val="tx2"/>
                </a:solidFill>
              </a:rPr>
              <a:t>Clusters </a:t>
            </a:r>
            <a:r>
              <a:rPr lang="en-US" altLang="en-US" sz="3200" dirty="0">
                <a:solidFill>
                  <a:schemeClr val="tx2"/>
                </a:solidFill>
              </a:rPr>
              <a:t>in the </a:t>
            </a:r>
            <a:r>
              <a:rPr lang="en-US" altLang="en-US" sz="3200" dirty="0" smtClean="0">
                <a:solidFill>
                  <a:schemeClr val="tx2"/>
                </a:solidFill>
              </a:rPr>
              <a:t>Salivary Gland</a:t>
            </a:r>
            <a:endParaRPr lang="en-US" altLang="en-US" sz="3200" dirty="0">
              <a:solidFill>
                <a:schemeClr val="tx2"/>
              </a:solidFill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1895475"/>
            <a:ext cx="706755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86400" y="5410200"/>
            <a:ext cx="2604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 &amp; E paraffin sections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0400" y="6251575"/>
            <a:ext cx="2133600" cy="476250"/>
          </a:xfrm>
        </p:spPr>
        <p:txBody>
          <a:bodyPr/>
          <a:lstStyle/>
          <a:p>
            <a:pPr>
              <a:defRPr/>
            </a:pPr>
            <a:fld id="{607D5932-287B-4FEB-B833-69CE8E48A55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4"/>
          <p:cNvSpPr>
            <a:spLocks noGrp="1"/>
          </p:cNvSpPr>
          <p:nvPr>
            <p:ph type="sldNum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2B475C82-A653-4A3C-B8B4-F12DDEF0AE6C}" type="slidenum">
              <a:rPr lang="en-US" sz="1000" smtClean="0">
                <a:solidFill>
                  <a:srgbClr val="6D6E71"/>
                </a:solidFill>
              </a:rPr>
              <a:pPr eaLnBrk="1" hangingPunct="1">
                <a:defRPr/>
              </a:pPr>
              <a:t>15</a:t>
            </a:fld>
            <a:endParaRPr lang="en-US" sz="1000" smtClean="0">
              <a:solidFill>
                <a:srgbClr val="6D6E71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3048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1D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1DE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1DE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1DE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1DE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1DE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1DE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1DE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1DE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200" kern="0" dirty="0" smtClean="0">
                <a:latin typeface="Symbol" pitchFamily="18" charset="2"/>
              </a:rPr>
              <a:t>a</a:t>
            </a:r>
            <a:r>
              <a:rPr lang="en-US" altLang="en-US" sz="3200" kern="0" dirty="0" smtClean="0"/>
              <a:t>CD40L  Decreases </a:t>
            </a:r>
            <a:r>
              <a:rPr lang="en-US" altLang="en-US" sz="3200" kern="0" dirty="0" smtClean="0">
                <a:latin typeface="Symbol" pitchFamily="18" charset="2"/>
              </a:rPr>
              <a:t>a</a:t>
            </a:r>
            <a:r>
              <a:rPr lang="en-US" altLang="en-US" sz="3200" kern="0" dirty="0" smtClean="0"/>
              <a:t>Ro52 Autoantibodies</a:t>
            </a: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7" y="1926265"/>
            <a:ext cx="55340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828800"/>
            <a:ext cx="55340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1828800"/>
            <a:ext cx="59626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07D5932-287B-4FEB-B833-69CE8E48A55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8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1D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1DE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1DE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1DE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A1DE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1DE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1DE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1DE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A1DE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200" kern="0" dirty="0" smtClean="0"/>
              <a:t>Early Life Treatment with </a:t>
            </a:r>
            <a:r>
              <a:rPr lang="en-US" altLang="en-US" sz="3200" kern="0" dirty="0" smtClean="0">
                <a:latin typeface="Symbol" pitchFamily="18" charset="2"/>
              </a:rPr>
              <a:t>a</a:t>
            </a:r>
            <a:r>
              <a:rPr lang="en-US" altLang="en-US" sz="3200" kern="0" dirty="0" smtClean="0"/>
              <a:t>CD40L Improves Salivary Flow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495350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00800" y="354913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 week old mice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75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642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dirty="0" smtClean="0"/>
              <a:t>Conclusions</a:t>
            </a:r>
            <a:endParaRPr lang="en-US" sz="3200" dirty="0"/>
          </a:p>
        </p:txBody>
      </p:sp>
      <p:sp>
        <p:nvSpPr>
          <p:cNvPr id="3891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89037"/>
            <a:ext cx="8226425" cy="4525963"/>
          </a:xfrm>
        </p:spPr>
        <p:txBody>
          <a:bodyPr/>
          <a:lstStyle/>
          <a:p>
            <a:pPr eaLnBrk="1" hangingPunct="1">
              <a:buFont typeface="Wingdings" charset="0"/>
              <a:buChar char="u"/>
              <a:defRPr/>
            </a:pPr>
            <a:r>
              <a:rPr lang="en-US" sz="2300" dirty="0"/>
              <a:t>NOD.H2h4 mice develop spontaneous germinal centers at 3.5 weeks of age, followed by the emergence of salivary gland lymphoid follicles starting at 12 weeks of age</a:t>
            </a:r>
          </a:p>
          <a:p>
            <a:pPr eaLnBrk="1" hangingPunct="1">
              <a:buFont typeface="Wingdings" charset="0"/>
              <a:buChar char="u"/>
              <a:defRPr/>
            </a:pPr>
            <a:r>
              <a:rPr lang="en-US" sz="2300" dirty="0" smtClean="0"/>
              <a:t>Early </a:t>
            </a:r>
            <a:r>
              <a:rPr lang="en-US" sz="2300" dirty="0"/>
              <a:t>life blockade of CD40-CD40L </a:t>
            </a:r>
            <a:r>
              <a:rPr lang="en-US" sz="2300" dirty="0" smtClean="0"/>
              <a:t>interactions in mice:</a:t>
            </a:r>
            <a:endParaRPr lang="en-US" sz="2300" dirty="0"/>
          </a:p>
          <a:p>
            <a:pPr lvl="1" eaLnBrk="1" hangingPunct="1">
              <a:defRPr/>
            </a:pPr>
            <a:r>
              <a:rPr lang="en-US" sz="2300" dirty="0"/>
              <a:t>Inhibits splenic GC reactions for at least 8 weeks</a:t>
            </a:r>
          </a:p>
          <a:p>
            <a:pPr lvl="1" eaLnBrk="1" hangingPunct="1">
              <a:defRPr/>
            </a:pPr>
            <a:r>
              <a:rPr lang="en-US" sz="2300" dirty="0"/>
              <a:t>Significantly reduces SG </a:t>
            </a:r>
            <a:r>
              <a:rPr lang="en-US" sz="2300" dirty="0" smtClean="0"/>
              <a:t>lymphoid follicles in </a:t>
            </a:r>
            <a:r>
              <a:rPr lang="en-US" sz="2300" dirty="0"/>
              <a:t>aged </a:t>
            </a:r>
            <a:r>
              <a:rPr lang="en-US" sz="2300" dirty="0" smtClean="0"/>
              <a:t>mice</a:t>
            </a:r>
          </a:p>
          <a:p>
            <a:pPr lvl="1" eaLnBrk="1" hangingPunct="1">
              <a:defRPr/>
            </a:pPr>
            <a:r>
              <a:rPr lang="en-US" sz="2300" dirty="0" smtClean="0"/>
              <a:t>Significantly reduces B cells and CD8 T cells in SG infiltrates</a:t>
            </a:r>
            <a:endParaRPr lang="en-US" sz="2300" dirty="0"/>
          </a:p>
          <a:p>
            <a:pPr lvl="1" eaLnBrk="1" hangingPunct="1">
              <a:defRPr/>
            </a:pPr>
            <a:r>
              <a:rPr lang="en-US" sz="2300" dirty="0"/>
              <a:t>Lowers serum levels of SS-associated autoantibodies in an age-specific manner in this mouse model </a:t>
            </a:r>
            <a:endParaRPr lang="en-US" sz="2300" dirty="0" smtClean="0"/>
          </a:p>
          <a:p>
            <a:pPr lvl="1" eaLnBrk="1" hangingPunct="1">
              <a:defRPr/>
            </a:pPr>
            <a:r>
              <a:rPr lang="en-US" sz="2300" dirty="0" smtClean="0"/>
              <a:t>Improves salivary flow in aged mice</a:t>
            </a:r>
          </a:p>
        </p:txBody>
      </p:sp>
      <p:sp>
        <p:nvSpPr>
          <p:cNvPr id="38914" name="Slide Number Placeholder 4"/>
          <p:cNvSpPr>
            <a:spLocks noGrp="1"/>
          </p:cNvSpPr>
          <p:nvPr>
            <p:ph type="sldNum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17F33E3D-A7E6-46AD-B2F5-2C0972BB6140}" type="slidenum">
              <a:rPr lang="en-US" sz="1000" smtClean="0">
                <a:solidFill>
                  <a:srgbClr val="6D6E71"/>
                </a:solidFill>
              </a:rPr>
              <a:pPr eaLnBrk="1" hangingPunct="1">
                <a:defRPr/>
              </a:pPr>
              <a:t>17</a:t>
            </a:fld>
            <a:endParaRPr lang="en-US" sz="1000" smtClean="0">
              <a:solidFill>
                <a:srgbClr val="6D6E7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6425" cy="1143000"/>
          </a:xfrm>
        </p:spPr>
        <p:txBody>
          <a:bodyPr/>
          <a:lstStyle/>
          <a:p>
            <a:pPr algn="ctr"/>
            <a:r>
              <a:rPr lang="en-US" altLang="en-US" sz="3200" dirty="0" smtClean="0"/>
              <a:t>Model</a:t>
            </a:r>
            <a:endParaRPr lang="en-US" altLang="en-US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5715000" cy="5410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152900"/>
            <a:ext cx="5715000" cy="270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60C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114800" y="4267200"/>
            <a:ext cx="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200400" y="48400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+mj-cs"/>
              </a:rPr>
              <a:t>Elevated </a:t>
            </a:r>
            <a:r>
              <a:rPr lang="en-US" dirty="0" smtClean="0"/>
              <a:t>Autoantibodies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572000" y="1981200"/>
            <a:ext cx="6858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953000" y="5272161"/>
            <a:ext cx="6858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91200" y="5105400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Reduced Salivary Flow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213498" y="1676400"/>
            <a:ext cx="1720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Salivary Gland Infiltration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6377547" y="2438400"/>
            <a:ext cx="0" cy="685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691747" y="3124200"/>
            <a:ext cx="1852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Ectopic Follicle </a:t>
            </a:r>
            <a:r>
              <a:rPr lang="en-US" dirty="0" err="1" smtClean="0"/>
              <a:t>Neogenesis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377547" y="2514600"/>
            <a:ext cx="565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LT</a:t>
            </a:r>
            <a:r>
              <a:rPr lang="en-US" dirty="0" err="1" smtClean="0">
                <a:latin typeface="Symbol" panose="05050102010706020507" pitchFamily="18" charset="2"/>
              </a:rPr>
              <a:t>b</a:t>
            </a: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602113" name="TextBox 602112"/>
          <p:cNvSpPr txBox="1"/>
          <p:nvPr/>
        </p:nvSpPr>
        <p:spPr>
          <a:xfrm>
            <a:off x="1295400" y="1143000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Early Life</a:t>
            </a:r>
            <a:endParaRPr lang="en-US" sz="1400" b="1" dirty="0"/>
          </a:p>
        </p:txBody>
      </p:sp>
      <p:sp>
        <p:nvSpPr>
          <p:cNvPr id="602114" name="TextBox 602113"/>
          <p:cNvSpPr txBox="1"/>
          <p:nvPr/>
        </p:nvSpPr>
        <p:spPr>
          <a:xfrm>
            <a:off x="3581400" y="1447800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Autoreactive</a:t>
            </a:r>
            <a:endParaRPr lang="en-US" sz="1400" b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400800" y="3962400"/>
            <a:ext cx="0" cy="990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2590800" y="838200"/>
            <a:ext cx="0" cy="4586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75515" y="468868"/>
            <a:ext cx="104868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CD40L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6803" name="Picture 3" descr="C:\Users\mahmoudt\AppData\Local\Microsoft\Windows\Temporary Internet Files\Content.IE5\Y4SSLQTC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488" y="17526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mahmoudt\AppData\Local\Microsoft\Windows\Temporary Internet Files\Content.IE5\Y4SSLQTC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956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0400" y="6251575"/>
            <a:ext cx="2133600" cy="476250"/>
          </a:xfrm>
        </p:spPr>
        <p:txBody>
          <a:bodyPr/>
          <a:lstStyle/>
          <a:p>
            <a:pPr>
              <a:defRPr/>
            </a:pPr>
            <a:fld id="{607D5932-287B-4FEB-B833-69CE8E48A55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7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5"/>
          <p:cNvSpPr>
            <a:spLocks noGrp="1"/>
          </p:cNvSpPr>
          <p:nvPr>
            <p:ph type="sldNum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066FCF00-4979-4442-8D95-3045778D4918}" type="slidenum">
              <a:rPr lang="en-US" sz="1000" smtClean="0">
                <a:solidFill>
                  <a:srgbClr val="6D6E71"/>
                </a:solidFill>
              </a:rPr>
              <a:pPr eaLnBrk="1" hangingPunct="1">
                <a:defRPr/>
              </a:pPr>
              <a:t>19</a:t>
            </a:fld>
            <a:endParaRPr lang="en-US" sz="1000" smtClean="0">
              <a:solidFill>
                <a:srgbClr val="6D6E71"/>
              </a:solidFill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425450"/>
            <a:ext cx="8226425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dirty="0"/>
              <a:t>Acknowledgements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77" y="1830302"/>
            <a:ext cx="4741717" cy="2726487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/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5105400" y="1219200"/>
            <a:ext cx="3538106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25000"/>
              </a:spcAft>
              <a:buFont typeface="Wingdings" pitchFamily="2" charset="2"/>
              <a:buChar char="u"/>
              <a:defRPr sz="2800">
                <a:solidFill>
                  <a:srgbClr val="002F5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D6E7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6D6E7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6D6E7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6D6E7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6D6E7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6D6E7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6D6E7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6D6E71"/>
                </a:solidFill>
                <a:latin typeface="+mn-lt"/>
                <a:cs typeface="+mn-cs"/>
              </a:defRPr>
            </a:lvl9pPr>
          </a:lstStyle>
          <a:p>
            <a:pPr marL="457200" lvl="1" indent="0" eaLnBrk="1" hangingPunct="1">
              <a:buNone/>
              <a:defRPr/>
            </a:pPr>
            <a:r>
              <a:rPr lang="en-US" sz="2000" kern="0" dirty="0" smtClean="0">
                <a:solidFill>
                  <a:srgbClr val="00060C"/>
                </a:solidFill>
              </a:rPr>
              <a:t>Rachel Ettinger</a:t>
            </a:r>
          </a:p>
          <a:p>
            <a:pPr marL="457200" lvl="1" indent="0" eaLnBrk="1" hangingPunct="1">
              <a:buNone/>
              <a:defRPr/>
            </a:pPr>
            <a:r>
              <a:rPr lang="en-US" sz="2000" kern="0" dirty="0" smtClean="0">
                <a:solidFill>
                  <a:srgbClr val="00060C"/>
                </a:solidFill>
              </a:rPr>
              <a:t>Ronald Herbst</a:t>
            </a:r>
          </a:p>
          <a:p>
            <a:pPr marL="457200" lvl="1" indent="0" eaLnBrk="1" hangingPunct="1">
              <a:buNone/>
              <a:defRPr/>
            </a:pPr>
            <a:r>
              <a:rPr lang="en-US" sz="2000" kern="0" dirty="0" smtClean="0">
                <a:solidFill>
                  <a:srgbClr val="00060C"/>
                </a:solidFill>
              </a:rPr>
              <a:t>Laura Carter</a:t>
            </a:r>
            <a:endParaRPr lang="en-US" sz="2000" kern="0" dirty="0">
              <a:solidFill>
                <a:srgbClr val="00060C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r>
              <a:rPr lang="en-US" sz="2000" kern="0" dirty="0" smtClean="0">
                <a:solidFill>
                  <a:srgbClr val="00060C"/>
                </a:solidFill>
              </a:rPr>
              <a:t>Jodi Karnell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sz="2000" kern="0" dirty="0" smtClean="0">
                <a:solidFill>
                  <a:srgbClr val="00060C"/>
                </a:solidFill>
              </a:rPr>
              <a:t>Shu Wang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sz="2000" kern="0" dirty="0" err="1" smtClean="0">
                <a:solidFill>
                  <a:srgbClr val="00060C"/>
                </a:solidFill>
              </a:rPr>
              <a:t>Naemeh</a:t>
            </a:r>
            <a:r>
              <a:rPr lang="en-US" sz="2000" kern="0" dirty="0" smtClean="0">
                <a:solidFill>
                  <a:srgbClr val="00060C"/>
                </a:solidFill>
              </a:rPr>
              <a:t> </a:t>
            </a:r>
            <a:r>
              <a:rPr lang="en-US" sz="2000" kern="0" dirty="0" err="1" smtClean="0">
                <a:solidFill>
                  <a:srgbClr val="00060C"/>
                </a:solidFill>
              </a:rPr>
              <a:t>Poushafie</a:t>
            </a:r>
            <a:endParaRPr lang="en-US" sz="2000" kern="0" dirty="0" smtClean="0">
              <a:solidFill>
                <a:srgbClr val="00060C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r>
              <a:rPr lang="en-US" sz="2000" kern="0" dirty="0" smtClean="0">
                <a:solidFill>
                  <a:srgbClr val="00060C"/>
                </a:solidFill>
              </a:rPr>
              <a:t>Isharat Yusuf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sz="2000" kern="0" dirty="0" smtClean="0">
                <a:solidFill>
                  <a:srgbClr val="00060C"/>
                </a:solidFill>
              </a:rPr>
              <a:t>Yue Wang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sz="2000" kern="0" dirty="0" smtClean="0">
                <a:solidFill>
                  <a:srgbClr val="00060C"/>
                </a:solidFill>
              </a:rPr>
              <a:t>Nanette </a:t>
            </a:r>
            <a:r>
              <a:rPr lang="en-US" sz="2000" kern="0" dirty="0" err="1" smtClean="0">
                <a:solidFill>
                  <a:srgbClr val="00060C"/>
                </a:solidFill>
              </a:rPr>
              <a:t>Mittereder</a:t>
            </a:r>
            <a:endParaRPr lang="en-US" sz="2000" kern="0" dirty="0" smtClean="0">
              <a:solidFill>
                <a:srgbClr val="00060C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r>
              <a:rPr lang="en-US" sz="2000" kern="0" dirty="0" smtClean="0">
                <a:solidFill>
                  <a:srgbClr val="00060C"/>
                </a:solidFill>
              </a:rPr>
              <a:t>Ellen </a:t>
            </a:r>
            <a:r>
              <a:rPr lang="en-US" sz="2000" kern="0" dirty="0" err="1" smtClean="0">
                <a:solidFill>
                  <a:srgbClr val="00060C"/>
                </a:solidFill>
              </a:rPr>
              <a:t>Kuta</a:t>
            </a:r>
            <a:endParaRPr lang="en-US" sz="2000" kern="0" dirty="0" smtClean="0">
              <a:solidFill>
                <a:srgbClr val="00060C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r>
              <a:rPr lang="en-US" sz="2000" kern="0" dirty="0" smtClean="0">
                <a:solidFill>
                  <a:srgbClr val="00060C"/>
                </a:solidFill>
              </a:rPr>
              <a:t>Devon Taylor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sz="2000" kern="0" dirty="0" smtClean="0">
                <a:solidFill>
                  <a:srgbClr val="00060C"/>
                </a:solidFill>
              </a:rPr>
              <a:t>Diana Pao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sz="2000" kern="0" dirty="0" smtClean="0">
                <a:solidFill>
                  <a:srgbClr val="00060C"/>
                </a:solidFill>
              </a:rPr>
              <a:t>Julie Bakken</a:t>
            </a:r>
          </a:p>
          <a:p>
            <a:pPr marL="457200" lvl="1" indent="0" eaLnBrk="1" hangingPunct="1">
              <a:buFontTx/>
              <a:buNone/>
              <a:defRPr/>
            </a:pPr>
            <a:endParaRPr lang="en-US" sz="2000" kern="0" dirty="0" smtClean="0">
              <a:solidFill>
                <a:srgbClr val="00060C"/>
              </a:solidFill>
            </a:endParaRPr>
          </a:p>
          <a:p>
            <a:pPr lvl="1" eaLnBrk="1" hangingPunct="1">
              <a:buFontTx/>
              <a:buNone/>
              <a:defRPr/>
            </a:pPr>
            <a:endParaRPr lang="en-US" sz="2000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B2C69AF-9FD7-40DB-AAF8-819284FC234C}" type="slidenum">
              <a:rPr lang="en-US" altLang="en-US">
                <a:solidFill>
                  <a:srgbClr val="6D6E71"/>
                </a:solidFill>
              </a:rPr>
              <a:pPr eaLnBrk="1" hangingPunct="1"/>
              <a:t>2</a:t>
            </a:fld>
            <a:endParaRPr lang="en-US" altLang="en-US">
              <a:solidFill>
                <a:srgbClr val="6D6E71"/>
              </a:solidFill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6425" cy="11430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Clinical Manifestations of </a:t>
            </a:r>
            <a:r>
              <a:rPr lang="en-US" altLang="en-US" sz="3200" dirty="0" err="1" smtClean="0"/>
              <a:t>Sjögren’s</a:t>
            </a:r>
            <a:r>
              <a:rPr lang="en-US" altLang="en-US" sz="3200" dirty="0" smtClean="0"/>
              <a:t> Syndrome in Humans and Mice</a:t>
            </a:r>
          </a:p>
        </p:txBody>
      </p:sp>
      <p:grpSp>
        <p:nvGrpSpPr>
          <p:cNvPr id="21508" name="Group 3"/>
          <p:cNvGrpSpPr>
            <a:grpSpLocks/>
          </p:cNvGrpSpPr>
          <p:nvPr/>
        </p:nvGrpSpPr>
        <p:grpSpPr bwMode="auto">
          <a:xfrm>
            <a:off x="4710113" y="1836738"/>
            <a:ext cx="4357687" cy="3802062"/>
            <a:chOff x="2843" y="1340"/>
            <a:chExt cx="2745" cy="2395"/>
          </a:xfrm>
        </p:grpSpPr>
        <p:sp>
          <p:nvSpPr>
            <p:cNvPr id="21510" name="Rectangle 4"/>
            <p:cNvSpPr>
              <a:spLocks noChangeArrowheads="1"/>
            </p:cNvSpPr>
            <p:nvPr/>
          </p:nvSpPr>
          <p:spPr bwMode="auto">
            <a:xfrm>
              <a:off x="2843" y="3409"/>
              <a:ext cx="265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5760" tIns="0" rIns="0" bIns="137160" anchor="b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25000"/>
                </a:spcBef>
                <a:spcAft>
                  <a:spcPct val="25000"/>
                </a:spcAft>
                <a:buFont typeface="Wingdings" pitchFamily="2" charset="2"/>
                <a:buNone/>
              </a:pPr>
              <a:r>
                <a:rPr lang="en-US" altLang="en-US" sz="900">
                  <a:solidFill>
                    <a:srgbClr val="002F5F"/>
                  </a:solidFill>
                </a:rPr>
                <a:t>Cihakova, D. et al. Contemporary Challenges in Autoimmunity. 1173:378-383 (2009).</a:t>
              </a:r>
            </a:p>
          </p:txBody>
        </p:sp>
        <p:grpSp>
          <p:nvGrpSpPr>
            <p:cNvPr id="21511" name="Group 5"/>
            <p:cNvGrpSpPr>
              <a:grpSpLocks/>
            </p:cNvGrpSpPr>
            <p:nvPr/>
          </p:nvGrpSpPr>
          <p:grpSpPr bwMode="auto">
            <a:xfrm>
              <a:off x="2992" y="1422"/>
              <a:ext cx="2530" cy="1924"/>
              <a:chOff x="2883" y="1348"/>
              <a:chExt cx="2530" cy="1924"/>
            </a:xfrm>
          </p:grpSpPr>
          <p:pic>
            <p:nvPicPr>
              <p:cNvPr id="21513" name="Picture 6" descr="nf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6" y="1581"/>
                <a:ext cx="2387" cy="15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14" name="Text Box 7"/>
              <p:cNvSpPr txBox="1">
                <a:spLocks noChangeArrowheads="1"/>
              </p:cNvSpPr>
              <p:nvPr/>
            </p:nvSpPr>
            <p:spPr bwMode="auto">
              <a:xfrm>
                <a:off x="3001" y="1348"/>
                <a:ext cx="111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altLang="en-US" sz="2000" b="1"/>
                  <a:t>Salivary Gland</a:t>
                </a:r>
              </a:p>
            </p:txBody>
          </p:sp>
          <p:sp>
            <p:nvSpPr>
              <p:cNvPr id="21515" name="Text Box 8"/>
              <p:cNvSpPr txBox="1">
                <a:spLocks noChangeArrowheads="1"/>
              </p:cNvSpPr>
              <p:nvPr/>
            </p:nvSpPr>
            <p:spPr bwMode="auto">
              <a:xfrm>
                <a:off x="2908" y="1865"/>
                <a:ext cx="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altLang="en-US" sz="2000" b="1"/>
                  <a:t>F</a:t>
                </a:r>
              </a:p>
            </p:txBody>
          </p:sp>
          <p:sp>
            <p:nvSpPr>
              <p:cNvPr id="21516" name="Text Box 9"/>
              <p:cNvSpPr txBox="1">
                <a:spLocks noChangeArrowheads="1"/>
              </p:cNvSpPr>
              <p:nvPr/>
            </p:nvSpPr>
            <p:spPr bwMode="auto">
              <a:xfrm>
                <a:off x="2883" y="2673"/>
                <a:ext cx="13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altLang="en-US" sz="2000" b="1"/>
                  <a:t>M</a:t>
                </a:r>
              </a:p>
            </p:txBody>
          </p:sp>
          <p:sp>
            <p:nvSpPr>
              <p:cNvPr id="21517" name="Text Box 10"/>
              <p:cNvSpPr txBox="1">
                <a:spLocks noChangeArrowheads="1"/>
              </p:cNvSpPr>
              <p:nvPr/>
            </p:nvSpPr>
            <p:spPr bwMode="auto">
              <a:xfrm>
                <a:off x="3133" y="3138"/>
                <a:ext cx="849" cy="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/>
                <a:r>
                  <a:rPr lang="en-US" altLang="en-US" sz="1400" b="1"/>
                  <a:t>60 weeks of age</a:t>
                </a:r>
              </a:p>
            </p:txBody>
          </p:sp>
        </p:grpSp>
        <p:sp>
          <p:nvSpPr>
            <p:cNvPr id="21512" name="Rectangle 11"/>
            <p:cNvSpPr>
              <a:spLocks noChangeArrowheads="1"/>
            </p:cNvSpPr>
            <p:nvPr/>
          </p:nvSpPr>
          <p:spPr bwMode="auto">
            <a:xfrm>
              <a:off x="2909" y="1340"/>
              <a:ext cx="2679" cy="210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1509" name="Text Box 12"/>
          <p:cNvSpPr txBox="1">
            <a:spLocks noChangeArrowheads="1"/>
          </p:cNvSpPr>
          <p:nvPr/>
        </p:nvSpPr>
        <p:spPr bwMode="auto">
          <a:xfrm>
            <a:off x="457200" y="1397198"/>
            <a:ext cx="4133850" cy="523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2000" dirty="0" err="1"/>
              <a:t>Sjögren's</a:t>
            </a:r>
            <a:r>
              <a:rPr lang="en-US" altLang="en-US" sz="2000" dirty="0"/>
              <a:t> Syndrome is the 2</a:t>
            </a:r>
            <a:r>
              <a:rPr lang="en-US" altLang="en-US" sz="2000" baseline="30000" dirty="0"/>
              <a:t>nd</a:t>
            </a:r>
            <a:r>
              <a:rPr lang="en-US" altLang="en-US" sz="2000" dirty="0"/>
              <a:t> most common autoimmune rheumatic disease characterized by: </a:t>
            </a:r>
          </a:p>
          <a:p>
            <a:endParaRPr lang="en-US" altLang="en-US" sz="2000" dirty="0"/>
          </a:p>
          <a:p>
            <a:pPr>
              <a:buFontTx/>
              <a:buChar char="•"/>
            </a:pPr>
            <a:r>
              <a:rPr lang="en-US" altLang="en-US" sz="2000" b="1" dirty="0">
                <a:sym typeface="Symbol" pitchFamily="18" charset="2"/>
              </a:rPr>
              <a:t></a:t>
            </a:r>
            <a:r>
              <a:rPr lang="en-US" altLang="en-US" sz="2000" dirty="0">
                <a:sym typeface="Symbol" pitchFamily="18" charset="2"/>
              </a:rPr>
              <a:t> Autoantibodies</a:t>
            </a:r>
            <a:endParaRPr lang="en-US" altLang="en-US" sz="2000" dirty="0"/>
          </a:p>
          <a:p>
            <a:endParaRPr lang="en-US" altLang="en-US" sz="2000" dirty="0" smtClean="0"/>
          </a:p>
          <a:p>
            <a:pPr>
              <a:buFontTx/>
              <a:buChar char="•"/>
            </a:pPr>
            <a:r>
              <a:rPr lang="en-US" altLang="en-US" sz="2000" dirty="0"/>
              <a:t>Ectopic lymphoid follicles in the salivary and lacrimal </a:t>
            </a:r>
            <a:r>
              <a:rPr lang="en-US" altLang="en-US" sz="2000" dirty="0" smtClean="0"/>
              <a:t>gland</a:t>
            </a:r>
          </a:p>
          <a:p>
            <a:pPr>
              <a:buFontTx/>
              <a:buChar char="•"/>
            </a:pPr>
            <a:endParaRPr lang="en-US" altLang="en-US" sz="2000" dirty="0" smtClean="0"/>
          </a:p>
          <a:p>
            <a:pPr>
              <a:buFontTx/>
              <a:buChar char="•"/>
            </a:pPr>
            <a:r>
              <a:rPr lang="en-US" altLang="en-US" sz="2000" b="1" dirty="0" smtClean="0">
                <a:sym typeface="Symbol" pitchFamily="18" charset="2"/>
              </a:rPr>
              <a:t>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salivary and tear flow</a:t>
            </a:r>
          </a:p>
          <a:p>
            <a:endParaRPr lang="en-US" altLang="en-US" sz="2000" dirty="0"/>
          </a:p>
          <a:p>
            <a:pPr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b="1" dirty="0">
                <a:sym typeface="Symbol" pitchFamily="18" charset="2"/>
              </a:rPr>
              <a:t></a:t>
            </a:r>
            <a:r>
              <a:rPr lang="en-US" altLang="en-US" sz="2000" dirty="0"/>
              <a:t> Female predisposition (9:1)</a:t>
            </a:r>
          </a:p>
          <a:p>
            <a:endParaRPr lang="en-US" altLang="en-US" sz="2000" dirty="0"/>
          </a:p>
          <a:p>
            <a:pPr>
              <a:buFontTx/>
              <a:buChar char="•"/>
            </a:pPr>
            <a:r>
              <a:rPr lang="en-US" altLang="en-US" sz="2000" dirty="0"/>
              <a:t>NOD.H-2</a:t>
            </a:r>
            <a:r>
              <a:rPr lang="en-US" altLang="en-US" sz="2000" baseline="30000" dirty="0"/>
              <a:t>h4</a:t>
            </a:r>
            <a:r>
              <a:rPr lang="en-US" altLang="en-US" sz="2000" dirty="0"/>
              <a:t> mice recapitulate many of the human clinical presentations</a:t>
            </a:r>
          </a:p>
          <a:p>
            <a:pPr>
              <a:buFontTx/>
              <a:buChar char="•"/>
            </a:pPr>
            <a:endParaRPr lang="en-US" altLang="en-US" sz="2000" dirty="0"/>
          </a:p>
          <a:p>
            <a:endParaRPr lang="en-US" altLang="en-US" sz="20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4"/>
          <p:cNvSpPr>
            <a:spLocks noGrp="1"/>
          </p:cNvSpPr>
          <p:nvPr>
            <p:ph type="sldNum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fld id="{D76979A5-95F2-4342-9354-ED6110C6EDF5}" type="slidenum">
              <a:rPr lang="en-US" sz="1000" smtClean="0">
                <a:solidFill>
                  <a:srgbClr val="6D6E71"/>
                </a:solidFill>
              </a:rPr>
              <a:pPr eaLnBrk="1" hangingPunct="1">
                <a:defRPr/>
              </a:pPr>
              <a:t>3</a:t>
            </a:fld>
            <a:endParaRPr lang="en-US" sz="1000" smtClean="0">
              <a:solidFill>
                <a:srgbClr val="6D6E71"/>
              </a:solidFill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3975" y="1409700"/>
            <a:ext cx="3025775" cy="235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71500" y="2143125"/>
            <a:ext cx="10398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000" b="1" smtClean="0">
                <a:solidFill>
                  <a:srgbClr val="FF0000"/>
                </a:solidFill>
                <a:cs typeface="ＭＳ Ｐゴシック" charset="0"/>
              </a:rPr>
              <a:t>IgM</a:t>
            </a:r>
            <a:endParaRPr lang="en-US" sz="2000" b="1" smtClean="0">
              <a:cs typeface="ＭＳ Ｐゴシック" charset="0"/>
            </a:endParaRPr>
          </a:p>
          <a:p>
            <a:pPr>
              <a:defRPr/>
            </a:pPr>
            <a:r>
              <a:rPr lang="en-US" sz="2000" b="1" smtClean="0">
                <a:solidFill>
                  <a:srgbClr val="00CC00"/>
                </a:solidFill>
                <a:cs typeface="ＭＳ Ｐゴシック" charset="0"/>
              </a:rPr>
              <a:t>IgD</a:t>
            </a:r>
            <a:endParaRPr lang="en-US" sz="2000" b="1" smtClean="0">
              <a:cs typeface="ＭＳ Ｐゴシック" charset="0"/>
            </a:endParaRPr>
          </a:p>
          <a:p>
            <a:pPr>
              <a:defRPr/>
            </a:pPr>
            <a:r>
              <a:rPr lang="en-US" sz="2000" b="1" smtClean="0">
                <a:solidFill>
                  <a:srgbClr val="0000FF"/>
                </a:solidFill>
                <a:cs typeface="ＭＳ Ｐゴシック" charset="0"/>
              </a:rPr>
              <a:t>PNA</a:t>
            </a:r>
            <a:endParaRPr lang="en-US" sz="2000" smtClean="0">
              <a:solidFill>
                <a:srgbClr val="0000FF"/>
              </a:solidFill>
              <a:cs typeface="ＭＳ Ｐゴシック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409700" y="1076325"/>
            <a:ext cx="652938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sz="2000" b="1" smtClean="0">
                <a:solidFill>
                  <a:schemeClr val="bg2"/>
                </a:solidFill>
              </a:rPr>
              <a:t>              Spleen                                         Lymph Node</a:t>
            </a:r>
          </a:p>
          <a:p>
            <a:pPr>
              <a:defRPr/>
            </a:pPr>
            <a:endParaRPr lang="en-US" sz="2000" b="1" smtClean="0">
              <a:solidFill>
                <a:schemeClr val="bg2"/>
              </a:solidFill>
            </a:endParaRPr>
          </a:p>
          <a:p>
            <a:pPr>
              <a:defRPr/>
            </a:pPr>
            <a:endParaRPr lang="en-US" sz="2000" b="1" smtClean="0">
              <a:solidFill>
                <a:schemeClr val="bg2"/>
              </a:solidFill>
            </a:endParaRPr>
          </a:p>
          <a:p>
            <a:pPr>
              <a:defRPr/>
            </a:pPr>
            <a:endParaRPr lang="en-US" sz="2000" b="1" smtClean="0">
              <a:solidFill>
                <a:schemeClr val="bg2"/>
              </a:solidFill>
            </a:endParaRPr>
          </a:p>
          <a:p>
            <a:pPr>
              <a:defRPr/>
            </a:pPr>
            <a:endParaRPr lang="en-US" sz="2000" b="1" smtClean="0">
              <a:solidFill>
                <a:schemeClr val="bg2"/>
              </a:solidFill>
            </a:endParaRPr>
          </a:p>
          <a:p>
            <a:pPr>
              <a:defRPr/>
            </a:pPr>
            <a:endParaRPr lang="en-US" sz="2000" b="1" smtClean="0">
              <a:solidFill>
                <a:schemeClr val="bg2"/>
              </a:solidFill>
            </a:endParaRPr>
          </a:p>
          <a:p>
            <a:pPr>
              <a:defRPr/>
            </a:pPr>
            <a:endParaRPr lang="en-US" sz="2000" b="1" smtClean="0">
              <a:solidFill>
                <a:schemeClr val="bg2"/>
              </a:solidFill>
            </a:endParaRPr>
          </a:p>
          <a:p>
            <a:pPr>
              <a:defRPr/>
            </a:pPr>
            <a:endParaRPr lang="en-US" sz="2000" b="1" smtClean="0">
              <a:solidFill>
                <a:schemeClr val="bg2"/>
              </a:solidFill>
            </a:endParaRPr>
          </a:p>
          <a:p>
            <a:pPr>
              <a:defRPr/>
            </a:pPr>
            <a:endParaRPr lang="en-US" sz="2000" b="1" smtClean="0">
              <a:solidFill>
                <a:schemeClr val="bg2"/>
              </a:solidFill>
            </a:endParaRPr>
          </a:p>
          <a:p>
            <a:pPr>
              <a:defRPr/>
            </a:pPr>
            <a:r>
              <a:rPr lang="en-US" sz="2000" b="1" smtClean="0">
                <a:solidFill>
                  <a:schemeClr val="bg2"/>
                </a:solidFill>
              </a:rPr>
              <a:t>          Peyer</a:t>
            </a:r>
            <a:r>
              <a:rPr lang="ja-JP" altLang="en-US" sz="2000" b="1" smtClean="0">
                <a:solidFill>
                  <a:schemeClr val="bg2"/>
                </a:solidFill>
              </a:rPr>
              <a:t>’</a:t>
            </a:r>
            <a:r>
              <a:rPr lang="en-US" altLang="ja-JP" sz="2000" b="1" smtClean="0">
                <a:solidFill>
                  <a:schemeClr val="bg2"/>
                </a:solidFill>
              </a:rPr>
              <a:t>s Patch                                 Ectopic Follicle</a:t>
            </a:r>
            <a:endParaRPr lang="en-US" sz="2000" b="1" smtClean="0">
              <a:solidFill>
                <a:schemeClr val="bg2"/>
              </a:solidFill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4587875" y="5045075"/>
            <a:ext cx="6080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000" b="1" smtClean="0">
                <a:solidFill>
                  <a:srgbClr val="FF0000"/>
                </a:solidFill>
              </a:rPr>
              <a:t>B220</a:t>
            </a:r>
            <a:endParaRPr lang="en-US" sz="2000" b="1" smtClean="0">
              <a:solidFill>
                <a:schemeClr val="bg2"/>
              </a:solidFill>
            </a:endParaRPr>
          </a:p>
          <a:p>
            <a:pPr algn="ctr">
              <a:defRPr/>
            </a:pPr>
            <a:r>
              <a:rPr lang="en-US" sz="2000" b="1" smtClean="0">
                <a:solidFill>
                  <a:srgbClr val="33CC33"/>
                </a:solidFill>
              </a:rPr>
              <a:t>CD4</a:t>
            </a:r>
          </a:p>
        </p:txBody>
      </p:sp>
      <p:graphicFrame>
        <p:nvGraphicFramePr>
          <p:cNvPr id="24583" name="Object 7"/>
          <p:cNvGraphicFramePr>
            <a:graphicFrameLocks noChangeAspect="1"/>
          </p:cNvGraphicFramePr>
          <p:nvPr/>
        </p:nvGraphicFramePr>
        <p:xfrm>
          <a:off x="5281613" y="4146550"/>
          <a:ext cx="3100387" cy="233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18" name="Image" r:id="rId4" imgW="2781269" imgH="2089384" progId="Photoshop.Image.10">
                  <p:embed/>
                </p:oleObj>
              </mc:Choice>
              <mc:Fallback>
                <p:oleObj name="Image" r:id="rId4" imgW="2781269" imgH="2089384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1613" y="4146550"/>
                        <a:ext cx="3100387" cy="233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4" name="Object 8"/>
          <p:cNvGraphicFramePr>
            <a:graphicFrameLocks noChangeAspect="1"/>
          </p:cNvGraphicFramePr>
          <p:nvPr/>
        </p:nvGraphicFramePr>
        <p:xfrm>
          <a:off x="1330325" y="4200525"/>
          <a:ext cx="2995613" cy="224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19" name="Image" r:id="rId6" imgW="2817391" imgH="2117162" progId="Photoshop.Image.10">
                  <p:embed/>
                </p:oleObj>
              </mc:Choice>
              <mc:Fallback>
                <p:oleObj name="Image" r:id="rId6" imgW="2817391" imgH="2117162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0325" y="4200525"/>
                        <a:ext cx="2995613" cy="224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717550" y="4662488"/>
            <a:ext cx="5381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2000" b="1">
                <a:solidFill>
                  <a:srgbClr val="FF0000"/>
                </a:solidFill>
                <a:ea typeface="ＭＳ Ｐゴシック" charset="0"/>
              </a:rPr>
              <a:t>IgM</a:t>
            </a:r>
            <a:endParaRPr lang="en-US" sz="2000" b="1">
              <a:ea typeface="ＭＳ Ｐゴシック" charset="0"/>
            </a:endParaRPr>
          </a:p>
          <a:p>
            <a:pPr algn="ctr" eaLnBrk="0" hangingPunct="0">
              <a:defRPr/>
            </a:pPr>
            <a:r>
              <a:rPr lang="en-US" sz="2000" b="1">
                <a:solidFill>
                  <a:srgbClr val="00CC00"/>
                </a:solidFill>
                <a:ea typeface="ＭＳ Ｐゴシック" charset="0"/>
              </a:rPr>
              <a:t>CD4</a:t>
            </a:r>
            <a:endParaRPr lang="en-US" sz="2000" b="1">
              <a:ea typeface="ＭＳ Ｐゴシック" charset="0"/>
            </a:endParaRPr>
          </a:p>
          <a:p>
            <a:pPr algn="ctr" eaLnBrk="0" hangingPunct="0">
              <a:defRPr/>
            </a:pPr>
            <a:r>
              <a:rPr lang="en-US" sz="2000" b="1">
                <a:solidFill>
                  <a:srgbClr val="0000FF"/>
                </a:solidFill>
                <a:ea typeface="ＭＳ Ｐゴシック" charset="0"/>
              </a:rPr>
              <a:t>PNA</a:t>
            </a:r>
          </a:p>
        </p:txBody>
      </p:sp>
      <p:pic>
        <p:nvPicPr>
          <p:cNvPr id="24586" name="Picture 10" descr="d perip1610 LN IgM-PNA-CD8 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1404938"/>
            <a:ext cx="29749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645025" y="1897063"/>
            <a:ext cx="5381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2000" b="1">
                <a:solidFill>
                  <a:srgbClr val="FF0000"/>
                </a:solidFill>
                <a:ea typeface="ＭＳ Ｐゴシック" charset="0"/>
              </a:rPr>
              <a:t>IgM</a:t>
            </a:r>
            <a:endParaRPr lang="en-US" sz="2000" b="1">
              <a:ea typeface="ＭＳ Ｐゴシック" charset="0"/>
            </a:endParaRPr>
          </a:p>
          <a:p>
            <a:pPr algn="ctr" eaLnBrk="0" hangingPunct="0">
              <a:defRPr/>
            </a:pPr>
            <a:r>
              <a:rPr lang="en-US" sz="2000" b="1">
                <a:solidFill>
                  <a:srgbClr val="00CC00"/>
                </a:solidFill>
                <a:ea typeface="ＭＳ Ｐゴシック" charset="0"/>
              </a:rPr>
              <a:t>CD4</a:t>
            </a:r>
            <a:endParaRPr lang="en-US" sz="2000" b="1">
              <a:ea typeface="ＭＳ Ｐゴシック" charset="0"/>
            </a:endParaRPr>
          </a:p>
          <a:p>
            <a:pPr algn="ctr" eaLnBrk="0" hangingPunct="0">
              <a:defRPr/>
            </a:pPr>
            <a:r>
              <a:rPr lang="en-US" sz="2000" b="1">
                <a:solidFill>
                  <a:srgbClr val="0000FF"/>
                </a:solidFill>
                <a:ea typeface="ＭＳ Ｐゴシック" charset="0"/>
              </a:rPr>
              <a:t>PNA</a:t>
            </a:r>
          </a:p>
        </p:txBody>
      </p:sp>
      <p:sp>
        <p:nvSpPr>
          <p:cNvPr id="24588" name="Rectangle 24"/>
          <p:cNvSpPr>
            <a:spLocks noChangeArrowheads="1"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sz="2800" dirty="0">
                <a:solidFill>
                  <a:srgbClr val="00A1DE"/>
                </a:solidFill>
                <a:ea typeface="ＭＳ Ｐゴシック" charset="0"/>
              </a:rPr>
              <a:t>Ectopic Follicles are Organized Lymphocyte Clusters that Develop in Chronically Inflamed Tissue</a:t>
            </a:r>
          </a:p>
        </p:txBody>
      </p:sp>
      <p:sp>
        <p:nvSpPr>
          <p:cNvPr id="2" name="Rectangle 1"/>
          <p:cNvSpPr/>
          <p:nvPr/>
        </p:nvSpPr>
        <p:spPr>
          <a:xfrm>
            <a:off x="4446588" y="3835400"/>
            <a:ext cx="4365625" cy="29225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917C4A5-E3A5-4A51-9307-CB74D2648F51}" type="slidenum">
              <a:rPr lang="en-US" altLang="en-US">
                <a:solidFill>
                  <a:srgbClr val="6D6E71"/>
                </a:solidFill>
              </a:rPr>
              <a:pPr eaLnBrk="1" hangingPunct="1"/>
              <a:t>4</a:t>
            </a:fld>
            <a:endParaRPr lang="en-US" altLang="en-US">
              <a:solidFill>
                <a:srgbClr val="6D6E71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23913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Ectopic Lymphoid Follicles in Salivary Glands Fully Develop at 20 Weeks of Age</a:t>
            </a: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52388" y="1522413"/>
            <a:ext cx="593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000" b="1">
                <a:solidFill>
                  <a:schemeClr val="bg2"/>
                </a:solidFill>
              </a:rPr>
              <a:t>100X</a:t>
            </a: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541338" y="2628900"/>
            <a:ext cx="981075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200" b="1">
                <a:solidFill>
                  <a:schemeClr val="bg2"/>
                </a:solidFill>
              </a:rPr>
              <a:t>No lymphocytes detected</a:t>
            </a:r>
          </a:p>
        </p:txBody>
      </p:sp>
      <p:pic>
        <p:nvPicPr>
          <p:cNvPr id="24582" name="Picture 5" descr="SPL &amp; SG pics (one per group) 0908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1" t="45064" r="2353" b="20399"/>
          <a:stretch>
            <a:fillRect/>
          </a:stretch>
        </p:blipFill>
        <p:spPr bwMode="auto">
          <a:xfrm>
            <a:off x="1644650" y="2057400"/>
            <a:ext cx="749935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652463" y="1806575"/>
            <a:ext cx="83026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400" b="1"/>
              <a:t>8 wks</a:t>
            </a:r>
          </a:p>
        </p:txBody>
      </p:sp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2174875" y="1806575"/>
            <a:ext cx="10001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400" b="1"/>
              <a:t>12 wks</a:t>
            </a:r>
          </a:p>
        </p:txBody>
      </p:sp>
      <p:sp>
        <p:nvSpPr>
          <p:cNvPr id="24585" name="Text Box 8"/>
          <p:cNvSpPr txBox="1">
            <a:spLocks noChangeArrowheads="1"/>
          </p:cNvSpPr>
          <p:nvPr/>
        </p:nvSpPr>
        <p:spPr bwMode="auto">
          <a:xfrm>
            <a:off x="4040188" y="1806575"/>
            <a:ext cx="10001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400" b="1"/>
              <a:t>16 wks</a:t>
            </a:r>
          </a:p>
        </p:txBody>
      </p:sp>
      <p:sp>
        <p:nvSpPr>
          <p:cNvPr id="24586" name="Text Box 9"/>
          <p:cNvSpPr txBox="1">
            <a:spLocks noChangeArrowheads="1"/>
          </p:cNvSpPr>
          <p:nvPr/>
        </p:nvSpPr>
        <p:spPr bwMode="auto">
          <a:xfrm>
            <a:off x="5913438" y="1806575"/>
            <a:ext cx="10001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400" b="1" dirty="0"/>
              <a:t>20 </a:t>
            </a:r>
            <a:r>
              <a:rPr lang="en-US" altLang="en-US" sz="2400" b="1" dirty="0" err="1"/>
              <a:t>wks</a:t>
            </a:r>
            <a:endParaRPr lang="en-US" altLang="en-US" sz="2400" b="1" dirty="0"/>
          </a:p>
        </p:txBody>
      </p:sp>
      <p:sp>
        <p:nvSpPr>
          <p:cNvPr id="24587" name="Text Box 10"/>
          <p:cNvSpPr txBox="1">
            <a:spLocks noChangeArrowheads="1"/>
          </p:cNvSpPr>
          <p:nvPr/>
        </p:nvSpPr>
        <p:spPr bwMode="auto">
          <a:xfrm>
            <a:off x="7778750" y="1806575"/>
            <a:ext cx="10001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400" b="1"/>
              <a:t>24 wks</a:t>
            </a:r>
          </a:p>
        </p:txBody>
      </p:sp>
      <p:sp>
        <p:nvSpPr>
          <p:cNvPr id="24588" name="Text Box 11"/>
          <p:cNvSpPr txBox="1">
            <a:spLocks noChangeArrowheads="1"/>
          </p:cNvSpPr>
          <p:nvPr/>
        </p:nvSpPr>
        <p:spPr bwMode="auto">
          <a:xfrm>
            <a:off x="63500" y="1220788"/>
            <a:ext cx="1327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000" b="1">
                <a:solidFill>
                  <a:srgbClr val="FF0000"/>
                </a:solidFill>
              </a:rPr>
              <a:t>B220 /</a:t>
            </a:r>
            <a:r>
              <a:rPr lang="en-US" altLang="en-US" sz="2000" b="1"/>
              <a:t> </a:t>
            </a:r>
            <a:r>
              <a:rPr lang="en-US" altLang="en-US" sz="2000" b="1">
                <a:solidFill>
                  <a:srgbClr val="00FF00"/>
                </a:solidFill>
              </a:rPr>
              <a:t>CD3</a:t>
            </a:r>
          </a:p>
        </p:txBody>
      </p:sp>
      <p:sp>
        <p:nvSpPr>
          <p:cNvPr id="24589" name="Text Box 12"/>
          <p:cNvSpPr txBox="1">
            <a:spLocks noChangeArrowheads="1"/>
          </p:cNvSpPr>
          <p:nvPr/>
        </p:nvSpPr>
        <p:spPr bwMode="auto">
          <a:xfrm>
            <a:off x="1031875" y="3668713"/>
            <a:ext cx="35083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600">
                <a:solidFill>
                  <a:schemeClr val="bg2"/>
                </a:solidFill>
              </a:rPr>
              <a:t>0% </a:t>
            </a:r>
          </a:p>
          <a:p>
            <a:pPr algn="ctr"/>
            <a:r>
              <a:rPr lang="en-US" altLang="en-US" sz="2000" b="1">
                <a:solidFill>
                  <a:schemeClr val="bg2"/>
                </a:solidFill>
              </a:rPr>
              <a:t> </a:t>
            </a:r>
          </a:p>
          <a:p>
            <a:pPr algn="ctr"/>
            <a:endParaRPr lang="en-US" altLang="en-US" sz="2000" b="1">
              <a:solidFill>
                <a:schemeClr val="bg2"/>
              </a:solidFill>
            </a:endParaRPr>
          </a:p>
        </p:txBody>
      </p:sp>
      <p:sp>
        <p:nvSpPr>
          <p:cNvPr id="24590" name="Text Box 13"/>
          <p:cNvSpPr txBox="1">
            <a:spLocks noChangeArrowheads="1"/>
          </p:cNvSpPr>
          <p:nvPr/>
        </p:nvSpPr>
        <p:spPr bwMode="auto">
          <a:xfrm>
            <a:off x="2379663" y="3668713"/>
            <a:ext cx="4635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600">
                <a:solidFill>
                  <a:schemeClr val="bg2"/>
                </a:solidFill>
              </a:rPr>
              <a:t>67% </a:t>
            </a:r>
          </a:p>
          <a:p>
            <a:pPr algn="ctr"/>
            <a:endParaRPr lang="en-US" altLang="en-US" sz="2000" b="1">
              <a:solidFill>
                <a:schemeClr val="bg2"/>
              </a:solidFill>
            </a:endParaRPr>
          </a:p>
          <a:p>
            <a:pPr algn="ctr"/>
            <a:endParaRPr lang="en-US" altLang="en-US" sz="2000" b="1">
              <a:solidFill>
                <a:schemeClr val="bg2"/>
              </a:solidFill>
            </a:endParaRPr>
          </a:p>
        </p:txBody>
      </p:sp>
      <p:sp>
        <p:nvSpPr>
          <p:cNvPr id="24591" name="Text Box 14"/>
          <p:cNvSpPr txBox="1">
            <a:spLocks noChangeArrowheads="1"/>
          </p:cNvSpPr>
          <p:nvPr/>
        </p:nvSpPr>
        <p:spPr bwMode="auto">
          <a:xfrm>
            <a:off x="4232275" y="3668713"/>
            <a:ext cx="4635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600">
                <a:solidFill>
                  <a:schemeClr val="bg2"/>
                </a:solidFill>
              </a:rPr>
              <a:t>50% </a:t>
            </a:r>
          </a:p>
          <a:p>
            <a:pPr algn="ctr"/>
            <a:endParaRPr lang="en-US" altLang="en-US" sz="2000" b="1">
              <a:solidFill>
                <a:schemeClr val="bg2"/>
              </a:solidFill>
            </a:endParaRPr>
          </a:p>
          <a:p>
            <a:pPr algn="ctr"/>
            <a:endParaRPr lang="en-US" altLang="en-US" sz="2000" b="1">
              <a:solidFill>
                <a:schemeClr val="bg2"/>
              </a:solidFill>
            </a:endParaRPr>
          </a:p>
        </p:txBody>
      </p:sp>
      <p:sp>
        <p:nvSpPr>
          <p:cNvPr id="24592" name="Text Box 15"/>
          <p:cNvSpPr txBox="1">
            <a:spLocks noChangeArrowheads="1"/>
          </p:cNvSpPr>
          <p:nvPr/>
        </p:nvSpPr>
        <p:spPr bwMode="auto">
          <a:xfrm>
            <a:off x="6076950" y="3668713"/>
            <a:ext cx="5762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600">
                <a:solidFill>
                  <a:schemeClr val="bg2"/>
                </a:solidFill>
              </a:rPr>
              <a:t>100% </a:t>
            </a:r>
          </a:p>
          <a:p>
            <a:pPr algn="ctr"/>
            <a:endParaRPr lang="en-US" altLang="en-US" sz="2000" b="1">
              <a:solidFill>
                <a:schemeClr val="bg2"/>
              </a:solidFill>
            </a:endParaRPr>
          </a:p>
          <a:p>
            <a:pPr algn="ctr"/>
            <a:endParaRPr lang="en-US" altLang="en-US" sz="2000" b="1">
              <a:solidFill>
                <a:schemeClr val="bg2"/>
              </a:solidFill>
            </a:endParaRPr>
          </a:p>
        </p:txBody>
      </p:sp>
      <p:sp>
        <p:nvSpPr>
          <p:cNvPr id="24593" name="Text Box 16"/>
          <p:cNvSpPr txBox="1">
            <a:spLocks noChangeArrowheads="1"/>
          </p:cNvSpPr>
          <p:nvPr/>
        </p:nvSpPr>
        <p:spPr bwMode="auto">
          <a:xfrm>
            <a:off x="8002588" y="3668713"/>
            <a:ext cx="576262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600">
                <a:solidFill>
                  <a:schemeClr val="bg2"/>
                </a:solidFill>
              </a:rPr>
              <a:t>100% </a:t>
            </a:r>
          </a:p>
          <a:p>
            <a:pPr algn="ctr"/>
            <a:endParaRPr lang="en-US" altLang="en-US" sz="2000" b="1">
              <a:solidFill>
                <a:schemeClr val="bg2"/>
              </a:solidFill>
            </a:endParaRPr>
          </a:p>
          <a:p>
            <a:pPr algn="ctr"/>
            <a:endParaRPr lang="en-US" altLang="en-US" sz="2000" b="1">
              <a:solidFill>
                <a:schemeClr val="bg2"/>
              </a:solidFill>
            </a:endParaRPr>
          </a:p>
        </p:txBody>
      </p:sp>
      <p:sp>
        <p:nvSpPr>
          <p:cNvPr id="24594" name="Text Box 17"/>
          <p:cNvSpPr txBox="1">
            <a:spLocks noChangeArrowheads="1"/>
          </p:cNvSpPr>
          <p:nvPr/>
        </p:nvSpPr>
        <p:spPr bwMode="auto">
          <a:xfrm>
            <a:off x="7251700" y="1292225"/>
            <a:ext cx="1762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000" b="1"/>
              <a:t>Salivary Gland</a:t>
            </a:r>
          </a:p>
        </p:txBody>
      </p:sp>
      <p:sp>
        <p:nvSpPr>
          <p:cNvPr id="24595" name="Text Box 18"/>
          <p:cNvSpPr txBox="1">
            <a:spLocks noChangeArrowheads="1"/>
          </p:cNvSpPr>
          <p:nvPr/>
        </p:nvSpPr>
        <p:spPr bwMode="auto">
          <a:xfrm>
            <a:off x="25400" y="3705225"/>
            <a:ext cx="8477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chemeClr val="bg2"/>
                </a:solidFill>
              </a:rPr>
              <a:t>% of mice with EFs:</a:t>
            </a:r>
          </a:p>
          <a:p>
            <a:pPr algn="ctr"/>
            <a:endParaRPr lang="en-US" altLang="en-US" sz="1400" b="1" dirty="0">
              <a:solidFill>
                <a:schemeClr val="bg2"/>
              </a:solidFill>
            </a:endParaRPr>
          </a:p>
          <a:p>
            <a:pPr algn="ctr"/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5560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93867"/>
            <a:ext cx="32031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99118" y="4952462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60 </a:t>
            </a:r>
            <a:r>
              <a:rPr lang="en-US" sz="2000" b="1" dirty="0" err="1" smtClean="0"/>
              <a:t>wks</a:t>
            </a:r>
            <a:endParaRPr lang="en-US" sz="2000" b="1" dirty="0"/>
          </a:p>
        </p:txBody>
      </p:sp>
      <p:sp>
        <p:nvSpPr>
          <p:cNvPr id="2" name="Rectangle 1"/>
          <p:cNvSpPr/>
          <p:nvPr/>
        </p:nvSpPr>
        <p:spPr>
          <a:xfrm>
            <a:off x="152400" y="2195511"/>
            <a:ext cx="1554480" cy="1426464"/>
          </a:xfrm>
          <a:prstGeom prst="rect">
            <a:avLst/>
          </a:prstGeom>
          <a:solidFill>
            <a:srgbClr val="00060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EFs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596322" y="6539299"/>
            <a:ext cx="21836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Karnell et. al, Mol. </a:t>
            </a:r>
            <a:r>
              <a:rPr lang="en-US" sz="1200" dirty="0" err="1" smtClean="0"/>
              <a:t>Imm</a:t>
            </a:r>
            <a:r>
              <a:rPr lang="en-US" sz="1200" dirty="0" smtClean="0"/>
              <a:t>. 2014</a:t>
            </a:r>
            <a:endParaRPr lang="en-US" sz="12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8583F5A-A0D6-445C-BE08-A88ECAAD0121}" type="slidenum">
              <a:rPr lang="en-US" altLang="en-US">
                <a:solidFill>
                  <a:srgbClr val="6D6E71"/>
                </a:solidFill>
              </a:rPr>
              <a:pPr eaLnBrk="1" hangingPunct="1"/>
              <a:t>5</a:t>
            </a:fld>
            <a:endParaRPr lang="en-US" altLang="en-US">
              <a:solidFill>
                <a:srgbClr val="6D6E71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Spontaneous Germinal Centers Develop in the Spleens of Female but not Male Mice Early in Life</a:t>
            </a:r>
          </a:p>
        </p:txBody>
      </p:sp>
      <p:pic>
        <p:nvPicPr>
          <p:cNvPr id="23556" name="Picture 3" descr="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57350"/>
            <a:ext cx="8226425" cy="2581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7467600" y="4267200"/>
            <a:ext cx="16002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0000"/>
                </a:solidFill>
              </a:rPr>
              <a:t>IgM </a:t>
            </a:r>
            <a:r>
              <a:rPr lang="en-US" altLang="en-US" sz="2000" b="1" dirty="0" smtClean="0">
                <a:solidFill>
                  <a:srgbClr val="00FF00"/>
                </a:solidFill>
              </a:rPr>
              <a:t>PNA</a:t>
            </a:r>
          </a:p>
          <a:p>
            <a:pPr algn="ctr"/>
            <a:r>
              <a:rPr lang="en-US" altLang="en-US" sz="2000" b="1" dirty="0" smtClean="0">
                <a:solidFill>
                  <a:schemeClr val="bg1">
                    <a:lumMod val="50000"/>
                  </a:schemeClr>
                </a:solidFill>
              </a:rPr>
              <a:t>100X</a:t>
            </a:r>
            <a:endParaRPr lang="en-US" alt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1295400" y="1219200"/>
            <a:ext cx="1022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3 weeks</a:t>
            </a:r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3962400" y="1219200"/>
            <a:ext cx="1212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3.5 weeks</a:t>
            </a:r>
          </a:p>
        </p:txBody>
      </p:sp>
      <p:sp>
        <p:nvSpPr>
          <p:cNvPr id="23560" name="Text Box 7"/>
          <p:cNvSpPr txBox="1">
            <a:spLocks noChangeArrowheads="1"/>
          </p:cNvSpPr>
          <p:nvPr/>
        </p:nvSpPr>
        <p:spPr bwMode="auto">
          <a:xfrm>
            <a:off x="6902450" y="1219200"/>
            <a:ext cx="1022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6 weeks</a:t>
            </a:r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76200" y="1233488"/>
            <a:ext cx="61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/>
              <a:t>Age</a:t>
            </a:r>
          </a:p>
        </p:txBody>
      </p:sp>
      <p:graphicFrame>
        <p:nvGraphicFramePr>
          <p:cNvPr id="2356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878538"/>
              </p:ext>
            </p:extLst>
          </p:nvPr>
        </p:nvGraphicFramePr>
        <p:xfrm>
          <a:off x="3211456" y="4331474"/>
          <a:ext cx="3033713" cy="242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37" name="Prism Project" r:id="rId5" imgW="3924000" imgH="3132000" progId="Prism5.Document">
                  <p:embed/>
                </p:oleObj>
              </mc:Choice>
              <mc:Fallback>
                <p:oleObj name="Prism Project" r:id="rId5" imgW="3924000" imgH="3132000" progId="Prism5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1456" y="4331474"/>
                        <a:ext cx="3033713" cy="242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629400" y="6477000"/>
            <a:ext cx="21836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Karnell et. al, Mol. </a:t>
            </a:r>
            <a:r>
              <a:rPr lang="en-US" sz="1200" dirty="0" err="1" smtClean="0"/>
              <a:t>Imm</a:t>
            </a:r>
            <a:r>
              <a:rPr lang="en-US" sz="1200" dirty="0" smtClean="0"/>
              <a:t>. 2014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B60175-4EC1-439F-9EEE-7FFA3E8B04F8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602116" name="Rectangle 4"/>
          <p:cNvSpPr>
            <a:spLocks noGrp="1" noChangeArrowheads="1"/>
          </p:cNvSpPr>
          <p:nvPr>
            <p:ph type="title"/>
          </p:nvPr>
        </p:nvSpPr>
        <p:spPr>
          <a:xfrm>
            <a:off x="-28353" y="76200"/>
            <a:ext cx="9144000" cy="1143000"/>
          </a:xfrm>
        </p:spPr>
        <p:txBody>
          <a:bodyPr/>
          <a:lstStyle/>
          <a:p>
            <a:r>
              <a:rPr lang="en-US" altLang="en-US" sz="3200" dirty="0"/>
              <a:t>Activated B </a:t>
            </a:r>
            <a:r>
              <a:rPr lang="en-US" altLang="en-US" sz="3200" dirty="0" smtClean="0"/>
              <a:t>Cells </a:t>
            </a:r>
            <a:r>
              <a:rPr lang="en-US" altLang="en-US" sz="3200" dirty="0"/>
              <a:t>undergo </a:t>
            </a:r>
            <a:r>
              <a:rPr lang="en-US" altLang="en-US" sz="3200" dirty="0" smtClean="0"/>
              <a:t>Affinity Maturation </a:t>
            </a:r>
            <a:r>
              <a:rPr lang="en-US" altLang="en-US" sz="3200" dirty="0"/>
              <a:t>and </a:t>
            </a:r>
            <a:r>
              <a:rPr lang="en-US" altLang="en-US" sz="3200" dirty="0" smtClean="0"/>
              <a:t>Class Switch Recombination </a:t>
            </a:r>
            <a:r>
              <a:rPr lang="en-US" altLang="en-US" sz="3200" dirty="0"/>
              <a:t>in </a:t>
            </a:r>
            <a:r>
              <a:rPr lang="en-US" altLang="en-US" sz="3200" dirty="0" smtClean="0"/>
              <a:t>Germinal Centers</a:t>
            </a:r>
            <a:endParaRPr lang="en-US" altLang="en-US" sz="3200" dirty="0"/>
          </a:p>
        </p:txBody>
      </p:sp>
      <p:pic>
        <p:nvPicPr>
          <p:cNvPr id="602118" name="Picture 6" descr="nri2217-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527175"/>
            <a:ext cx="5229225" cy="365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2119" name="Text Box 7"/>
          <p:cNvSpPr txBox="1">
            <a:spLocks noChangeArrowheads="1"/>
          </p:cNvSpPr>
          <p:nvPr/>
        </p:nvSpPr>
        <p:spPr bwMode="auto">
          <a:xfrm>
            <a:off x="1600200" y="5562600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602120" name="Rectangle 8"/>
          <p:cNvSpPr>
            <a:spLocks noChangeArrowheads="1"/>
          </p:cNvSpPr>
          <p:nvPr/>
        </p:nvSpPr>
        <p:spPr bwMode="auto">
          <a:xfrm>
            <a:off x="533400" y="5410200"/>
            <a:ext cx="845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en-US" dirty="0"/>
              <a:t>GC in </a:t>
            </a:r>
            <a:r>
              <a:rPr lang="en-US" altLang="en-US" dirty="0" smtClean="0"/>
              <a:t>autoimmune </a:t>
            </a:r>
            <a:r>
              <a:rPr lang="en-US" altLang="en-US" dirty="0"/>
              <a:t>mice are likely to be the sites where mutated, self-reactive autoantibodies are generated </a:t>
            </a:r>
          </a:p>
        </p:txBody>
      </p:sp>
      <p:sp>
        <p:nvSpPr>
          <p:cNvPr id="602121" name="Text Box 9"/>
          <p:cNvSpPr txBox="1">
            <a:spLocks noChangeArrowheads="1"/>
          </p:cNvSpPr>
          <p:nvPr/>
        </p:nvSpPr>
        <p:spPr bwMode="auto">
          <a:xfrm>
            <a:off x="5821767" y="4820314"/>
            <a:ext cx="12843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/>
              <a:t>Klein et al.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92" y="304800"/>
            <a:ext cx="9144000" cy="1020762"/>
          </a:xfrm>
        </p:spPr>
        <p:txBody>
          <a:bodyPr/>
          <a:lstStyle/>
          <a:p>
            <a:r>
              <a:rPr lang="en-US" sz="3000" dirty="0" smtClean="0"/>
              <a:t>Detection of </a:t>
            </a:r>
            <a:r>
              <a:rPr lang="en-US" sz="3000" dirty="0" smtClean="0">
                <a:latin typeface="Symbol" panose="05050102010706020507" pitchFamily="18" charset="2"/>
              </a:rPr>
              <a:t>a</a:t>
            </a:r>
            <a:r>
              <a:rPr lang="en-US" sz="3000" dirty="0" smtClean="0"/>
              <a:t> Ro/La Autoantibodies Following the Emergence of Spontaneous Germinal Centers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A2903CB-DD54-4534-BB33-BB457BF3E48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864" y="2590800"/>
            <a:ext cx="467813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64" y="2590800"/>
            <a:ext cx="467813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12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ext Placeholder 2"/>
          <p:cNvSpPr txBox="1">
            <a:spLocks/>
          </p:cNvSpPr>
          <p:nvPr/>
        </p:nvSpPr>
        <p:spPr bwMode="auto">
          <a:xfrm>
            <a:off x="3733800" y="6400800"/>
            <a:ext cx="5029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127000" bIns="6350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Helvetica" charset="0"/>
              </a:rPr>
              <a:t>JAMA. 2013;310(17):1854-1855. doi:10.1001/jama.2013.278448</a:t>
            </a:r>
          </a:p>
        </p:txBody>
      </p:sp>
      <p:pic>
        <p:nvPicPr>
          <p:cNvPr id="14348" name="Picture 1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6400800" cy="291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63500" rIns="12700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00A1DE"/>
                </a:solidFill>
                <a:latin typeface="+mj-lt"/>
              </a:rPr>
              <a:t>Autoantibodies </a:t>
            </a:r>
            <a:r>
              <a:rPr lang="en-US" altLang="en-US" dirty="0">
                <a:solidFill>
                  <a:srgbClr val="00A1DE"/>
                </a:solidFill>
                <a:latin typeface="+mj-lt"/>
              </a:rPr>
              <a:t>Present Before Symptom Onset in Primary </a:t>
            </a:r>
            <a:r>
              <a:rPr lang="en-US" altLang="en-US" dirty="0" err="1">
                <a:solidFill>
                  <a:srgbClr val="00A1DE"/>
                </a:solidFill>
                <a:latin typeface="+mj-lt"/>
              </a:rPr>
              <a:t>Sjögren</a:t>
            </a:r>
            <a:r>
              <a:rPr lang="en-US" altLang="en-US" dirty="0">
                <a:solidFill>
                  <a:srgbClr val="00A1DE"/>
                </a:solidFill>
                <a:latin typeface="+mj-lt"/>
              </a:rPr>
              <a:t> Syndrome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10400" y="6367573"/>
            <a:ext cx="2133600" cy="476250"/>
          </a:xfrm>
        </p:spPr>
        <p:txBody>
          <a:bodyPr/>
          <a:lstStyle/>
          <a:p>
            <a:pPr>
              <a:defRPr/>
            </a:pPr>
            <a:fld id="{3A2903CB-DD54-4534-BB33-BB457BF3E48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Timeline of Clinical Manifestations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A2903CB-DD54-4534-BB33-BB457BF3E48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219200" y="3657600"/>
            <a:ext cx="6126480" cy="0"/>
          </a:xfrm>
          <a:prstGeom prst="straightConnector1">
            <a:avLst/>
          </a:prstGeom>
          <a:ln w="57150"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86600" y="4038600"/>
            <a:ext cx="203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Age (months)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0" y="370153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133600" y="370153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370153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6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416854" y="3701534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15</a:t>
            </a:r>
            <a:endParaRPr lang="en-US" sz="24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702094" y="3200400"/>
            <a:ext cx="0" cy="381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8008" y="2200870"/>
            <a:ext cx="193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Spontaneous germinal centers arise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311694" y="4193232"/>
            <a:ext cx="0" cy="45496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447800" y="47244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Autoantibodies detected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174486" y="3209330"/>
            <a:ext cx="0" cy="381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00400" y="2209800"/>
            <a:ext cx="193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Salivary gland ectopic follicles fully develop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689086" y="3209330"/>
            <a:ext cx="0" cy="381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15000" y="2325469"/>
            <a:ext cx="193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Salivary flow rates decline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67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1151&quot;&gt;&lt;property id=&quot;20148&quot; value=&quot;5&quot;/&gt;&lt;property id=&quot;20300&quot; value=&quot;Slide 6 - &amp;quot;Use graphics to emphasize content.&amp;quot;&quot;/&gt;&lt;property id=&quot;20307&quot; value=&quot;269&quot;/&gt;&lt;/object&gt;&lt;object type=&quot;3&quot; unique_id=&quot;11197&quot;&gt;&lt;property id=&quot;20148&quot; value=&quot;5&quot;/&gt;&lt;property id=&quot;20300&quot; value=&quot;Slide 7 - &amp;quot;These are the new standard MedImmune colors.&amp;quot;&quot;/&gt;&lt;property id=&quot;20307&quot; value=&quot;270&quot;/&gt;&lt;/object&gt;&lt;object type=&quot;3&quot; unique_id=&quot;11246&quot;&gt;&lt;property id=&quot;20148&quot; value=&quot;5&quot;/&gt;&lt;property id=&quot;20300&quot; value=&quot;Slide 8 - &amp;quot;These are the new column headers.&amp;quot;&quot;/&gt;&lt;property id=&quot;20307&quot; value=&quot;271&quot;/&gt;&lt;/object&gt;&lt;object type=&quot;3&quot; unique_id=&quot;11298&quot;&gt;&lt;property id=&quot;20148&quot; value=&quot;5&quot;/&gt;&lt;property id=&quot;20300&quot; value=&quot;Slide 9 - &amp;quot;These are alternative header styles.&amp;quot;&quot;/&gt;&lt;property id=&quot;20307&quot; value=&quot;272&quot;/&gt;&lt;/object&gt;&lt;object type=&quot;3&quot; unique_id=&quot;11371&quot;&gt;&lt;property id=&quot;20148&quot; value=&quot;5&quot;/&gt;&lt;property id=&quot;20300&quot; value=&quot;Slide 10 - &amp;quot;Arrow styles and treatments in the new color palette.&amp;quot;&quot;/&gt;&lt;property id=&quot;20307&quot; value=&quot;273&quot;/&gt;&lt;/object&gt;&lt;object type=&quot;3&quot; unique_id=&quot;11537&quot;&gt;&lt;property id=&quot;20148&quot; value=&quot;5&quot;/&gt;&lt;property id=&quot;20300&quot; value=&quot;Slide 12 - &amp;quot;This is a chart example with the new color palette.&amp;quot;&quot;/&gt;&lt;property id=&quot;20307&quot; value=&quot;276&quot;/&gt;&lt;/object&gt;&lt;object type=&quot;3&quot; unique_id=&quot;16634&quot;&gt;&lt;property id=&quot;20148&quot; value=&quot;5&quot;/&gt;&lt;property id=&quot;20300&quot; value=&quot;Slide 11 - &amp;quot;This is a sample table treatment.&amp;quot;&quot;/&gt;&lt;property id=&quot;20307&quot; value=&quot;292&quot;/&gt;&lt;/object&gt;&lt;object type=&quot;3&quot; unique_id=&quot;17839&quot;&gt;&lt;property id=&quot;20148&quot; value=&quot;5&quot;/&gt;&lt;property id=&quot;20300&quot; value=&quot;Slide 1&quot;/&gt;&lt;property id=&quot;20307&quot; value=&quot;293&quot;/&gt;&lt;/object&gt;&lt;object type=&quot;3&quot; unique_id=&quot;17840&quot;&gt;&lt;property id=&quot;20148&quot; value=&quot;5&quot;/&gt;&lt;property id=&quot;20300&quot; value=&quot;Slide 2&quot;/&gt;&lt;property id=&quot;20307&quot; value=&quot;294&quot;/&gt;&lt;/object&gt;&lt;object type=&quot;3&quot; unique_id=&quot;17841&quot;&gt;&lt;property id=&quot;20148&quot; value=&quot;5&quot;/&gt;&lt;property id=&quot;20300&quot; value=&quot;Slide 3&quot;/&gt;&lt;property id=&quot;20307&quot; value=&quot;295&quot;/&gt;&lt;/object&gt;&lt;object type=&quot;3&quot; unique_id=&quot;17842&quot;&gt;&lt;property id=&quot;20148&quot; value=&quot;5&quot;/&gt;&lt;property id=&quot;20300&quot; value=&quot;Slide 4&quot;/&gt;&lt;property id=&quot;20307&quot; value=&quot;296&quot;/&gt;&lt;/object&gt;&lt;object type=&quot;3&quot; unique_id=&quot;17843&quot;&gt;&lt;property id=&quot;20148&quot; value=&quot;5&quot;/&gt;&lt;property id=&quot;20300&quot; value=&quot;Slide 5&quot;/&gt;&lt;property id=&quot;20307&quot; value=&quot;29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MedImmune Default Template">
  <a:themeElements>
    <a:clrScheme name="MedImmune Default Template 13">
      <a:dk1>
        <a:srgbClr val="002F5F"/>
      </a:dk1>
      <a:lt1>
        <a:srgbClr val="FFFFFF"/>
      </a:lt1>
      <a:dk2>
        <a:srgbClr val="00A1DE"/>
      </a:dk2>
      <a:lt2>
        <a:srgbClr val="808080"/>
      </a:lt2>
      <a:accent1>
        <a:srgbClr val="00539B"/>
      </a:accent1>
      <a:accent2>
        <a:srgbClr val="72C7E7"/>
      </a:accent2>
      <a:accent3>
        <a:srgbClr val="FFFFFF"/>
      </a:accent3>
      <a:accent4>
        <a:srgbClr val="002750"/>
      </a:accent4>
      <a:accent5>
        <a:srgbClr val="AAB3CB"/>
      </a:accent5>
      <a:accent6>
        <a:srgbClr val="67B4D1"/>
      </a:accent6>
      <a:hlink>
        <a:srgbClr val="00A1DE"/>
      </a:hlink>
      <a:folHlink>
        <a:srgbClr val="830051"/>
      </a:folHlink>
    </a:clrScheme>
    <a:fontScheme name="MedImmune Default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edImmune Defaul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mmune Defaul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mmune Defaul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mmune Defaul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mmune Defaul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mmune Defaul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Immune Defaul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Immune Defaul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Immune Defaul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Immune Defaul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Immune Defaul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Immune Defaul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Immune Default Template 13">
        <a:dk1>
          <a:srgbClr val="002F5F"/>
        </a:dk1>
        <a:lt1>
          <a:srgbClr val="FFFFFF"/>
        </a:lt1>
        <a:dk2>
          <a:srgbClr val="00A1DE"/>
        </a:dk2>
        <a:lt2>
          <a:srgbClr val="808080"/>
        </a:lt2>
        <a:accent1>
          <a:srgbClr val="00539B"/>
        </a:accent1>
        <a:accent2>
          <a:srgbClr val="72C7E7"/>
        </a:accent2>
        <a:accent3>
          <a:srgbClr val="FFFFFF"/>
        </a:accent3>
        <a:accent4>
          <a:srgbClr val="002750"/>
        </a:accent4>
        <a:accent5>
          <a:srgbClr val="AAB3CB"/>
        </a:accent5>
        <a:accent6>
          <a:srgbClr val="67B4D1"/>
        </a:accent6>
        <a:hlink>
          <a:srgbClr val="00A1DE"/>
        </a:hlink>
        <a:folHlink>
          <a:srgbClr val="83005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Triangle Image 1">
  <a:themeElements>
    <a:clrScheme name="1_Triangle Image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riangle Image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Triangle Image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iangle Image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iangle Image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iangle Image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iangle Image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iangle Image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iangle Image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iangle Image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iangle Image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iangle Image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iangle Image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iangle Image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iangle Image 1 13">
        <a:dk1>
          <a:srgbClr val="002F5F"/>
        </a:dk1>
        <a:lt1>
          <a:srgbClr val="FFFFFF"/>
        </a:lt1>
        <a:dk2>
          <a:srgbClr val="00A1DE"/>
        </a:dk2>
        <a:lt2>
          <a:srgbClr val="808080"/>
        </a:lt2>
        <a:accent1>
          <a:srgbClr val="00539B"/>
        </a:accent1>
        <a:accent2>
          <a:srgbClr val="72C7E7"/>
        </a:accent2>
        <a:accent3>
          <a:srgbClr val="FFFFFF"/>
        </a:accent3>
        <a:accent4>
          <a:srgbClr val="002750"/>
        </a:accent4>
        <a:accent5>
          <a:srgbClr val="AAB3CB"/>
        </a:accent5>
        <a:accent6>
          <a:srgbClr val="67B4D1"/>
        </a:accent6>
        <a:hlink>
          <a:srgbClr val="00A1DE"/>
        </a:hlink>
        <a:folHlink>
          <a:srgbClr val="83005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riangle Image 2">
  <a:themeElements>
    <a:clrScheme name="Triangle Image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iangle Image 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iangle Imag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angle Imag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angle Imag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angle Imag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angle Imag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angle Imag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angle Imag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angle Imag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angle Imag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angle Imag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angle Imag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angle Imag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angle Image 2 13">
        <a:dk1>
          <a:srgbClr val="002F5F"/>
        </a:dk1>
        <a:lt1>
          <a:srgbClr val="FFFFFF"/>
        </a:lt1>
        <a:dk2>
          <a:srgbClr val="00A1DE"/>
        </a:dk2>
        <a:lt2>
          <a:srgbClr val="808080"/>
        </a:lt2>
        <a:accent1>
          <a:srgbClr val="00539B"/>
        </a:accent1>
        <a:accent2>
          <a:srgbClr val="72C7E7"/>
        </a:accent2>
        <a:accent3>
          <a:srgbClr val="FFFFFF"/>
        </a:accent3>
        <a:accent4>
          <a:srgbClr val="002750"/>
        </a:accent4>
        <a:accent5>
          <a:srgbClr val="AAB3CB"/>
        </a:accent5>
        <a:accent6>
          <a:srgbClr val="67B4D1"/>
        </a:accent6>
        <a:hlink>
          <a:srgbClr val="00A1DE"/>
        </a:hlink>
        <a:folHlink>
          <a:srgbClr val="83005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riangle Image 3">
  <a:themeElements>
    <a:clrScheme name="Triangle Image 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iangle Image 3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iangle Image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angle Image 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angle Image 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angle Image 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angle Image 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angle Image 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angle Image 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angle Image 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angle Image 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angle Image 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angle Image 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angle Image 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angle Image 3 13">
        <a:dk1>
          <a:srgbClr val="002F5F"/>
        </a:dk1>
        <a:lt1>
          <a:srgbClr val="FFFFFF"/>
        </a:lt1>
        <a:dk2>
          <a:srgbClr val="00A1DE"/>
        </a:dk2>
        <a:lt2>
          <a:srgbClr val="808080"/>
        </a:lt2>
        <a:accent1>
          <a:srgbClr val="00539B"/>
        </a:accent1>
        <a:accent2>
          <a:srgbClr val="72C7E7"/>
        </a:accent2>
        <a:accent3>
          <a:srgbClr val="FFFFFF"/>
        </a:accent3>
        <a:accent4>
          <a:srgbClr val="002750"/>
        </a:accent4>
        <a:accent5>
          <a:srgbClr val="AAB3CB"/>
        </a:accent5>
        <a:accent6>
          <a:srgbClr val="67B4D1"/>
        </a:accent6>
        <a:hlink>
          <a:srgbClr val="00A1DE"/>
        </a:hlink>
        <a:folHlink>
          <a:srgbClr val="83005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Circle Image 1">
  <a:themeElements>
    <a:clrScheme name="Circle Image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rcle Image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ircle Image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Image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Image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Image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Image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Image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 Image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 Image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 Image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 Image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 Image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 Image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 Image 1 13">
        <a:dk1>
          <a:srgbClr val="002F5F"/>
        </a:dk1>
        <a:lt1>
          <a:srgbClr val="FFFFFF"/>
        </a:lt1>
        <a:dk2>
          <a:srgbClr val="00A1DE"/>
        </a:dk2>
        <a:lt2>
          <a:srgbClr val="808080"/>
        </a:lt2>
        <a:accent1>
          <a:srgbClr val="00539B"/>
        </a:accent1>
        <a:accent2>
          <a:srgbClr val="72C7E7"/>
        </a:accent2>
        <a:accent3>
          <a:srgbClr val="FFFFFF"/>
        </a:accent3>
        <a:accent4>
          <a:srgbClr val="002750"/>
        </a:accent4>
        <a:accent5>
          <a:srgbClr val="AAB3CB"/>
        </a:accent5>
        <a:accent6>
          <a:srgbClr val="67B4D1"/>
        </a:accent6>
        <a:hlink>
          <a:srgbClr val="00A1DE"/>
        </a:hlink>
        <a:folHlink>
          <a:srgbClr val="83005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Circle Image 1">
  <a:themeElements>
    <a:clrScheme name="1_Circle Image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ircle Image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ircle Image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ircle Image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ircle Image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ircle Image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ircle Image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ircle Image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ircle Image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ircle Image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ircle Image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ircle Image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ircle Image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ircle Image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ircle Image 1 13">
        <a:dk1>
          <a:srgbClr val="002F5F"/>
        </a:dk1>
        <a:lt1>
          <a:srgbClr val="FFFFFF"/>
        </a:lt1>
        <a:dk2>
          <a:srgbClr val="00A1DE"/>
        </a:dk2>
        <a:lt2>
          <a:srgbClr val="808080"/>
        </a:lt2>
        <a:accent1>
          <a:srgbClr val="00539B"/>
        </a:accent1>
        <a:accent2>
          <a:srgbClr val="72C7E7"/>
        </a:accent2>
        <a:accent3>
          <a:srgbClr val="FFFFFF"/>
        </a:accent3>
        <a:accent4>
          <a:srgbClr val="002750"/>
        </a:accent4>
        <a:accent5>
          <a:srgbClr val="AAB3CB"/>
        </a:accent5>
        <a:accent6>
          <a:srgbClr val="67B4D1"/>
        </a:accent6>
        <a:hlink>
          <a:srgbClr val="00A1DE"/>
        </a:hlink>
        <a:folHlink>
          <a:srgbClr val="83005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Circle Image 2">
  <a:themeElements>
    <a:clrScheme name="Circle Image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rcle Image 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ircle Image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Image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Image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Image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Image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Image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 Image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 Image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 Image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 Image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 Image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 Image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 Image 2 13">
        <a:dk1>
          <a:srgbClr val="002F5F"/>
        </a:dk1>
        <a:lt1>
          <a:srgbClr val="FFFFFF"/>
        </a:lt1>
        <a:dk2>
          <a:srgbClr val="00A1DE"/>
        </a:dk2>
        <a:lt2>
          <a:srgbClr val="808080"/>
        </a:lt2>
        <a:accent1>
          <a:srgbClr val="00539B"/>
        </a:accent1>
        <a:accent2>
          <a:srgbClr val="72C7E7"/>
        </a:accent2>
        <a:accent3>
          <a:srgbClr val="FFFFFF"/>
        </a:accent3>
        <a:accent4>
          <a:srgbClr val="002750"/>
        </a:accent4>
        <a:accent5>
          <a:srgbClr val="AAB3CB"/>
        </a:accent5>
        <a:accent6>
          <a:srgbClr val="67B4D1"/>
        </a:accent6>
        <a:hlink>
          <a:srgbClr val="00A1DE"/>
        </a:hlink>
        <a:folHlink>
          <a:srgbClr val="83005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Circle Image 3">
  <a:themeElements>
    <a:clrScheme name="Circle Image 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rcle Image 3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ircle Image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Image 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Image 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Image 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Image 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rcle Image 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 Image 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 Image 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 Image 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 Image 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 Image 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 Image 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rcle Image 3 13">
        <a:dk1>
          <a:srgbClr val="002F5F"/>
        </a:dk1>
        <a:lt1>
          <a:srgbClr val="FFFFFF"/>
        </a:lt1>
        <a:dk2>
          <a:srgbClr val="00A1DE"/>
        </a:dk2>
        <a:lt2>
          <a:srgbClr val="808080"/>
        </a:lt2>
        <a:accent1>
          <a:srgbClr val="00539B"/>
        </a:accent1>
        <a:accent2>
          <a:srgbClr val="72C7E7"/>
        </a:accent2>
        <a:accent3>
          <a:srgbClr val="FFFFFF"/>
        </a:accent3>
        <a:accent4>
          <a:srgbClr val="002750"/>
        </a:accent4>
        <a:accent5>
          <a:srgbClr val="AAB3CB"/>
        </a:accent5>
        <a:accent6>
          <a:srgbClr val="67B4D1"/>
        </a:accent6>
        <a:hlink>
          <a:srgbClr val="00A1DE"/>
        </a:hlink>
        <a:folHlink>
          <a:srgbClr val="83005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con Template">
  <a:themeElements>
    <a:clrScheme name="Icon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con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co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o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o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o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o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co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o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o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o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o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o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o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con Template 13">
        <a:dk1>
          <a:srgbClr val="002F5F"/>
        </a:dk1>
        <a:lt1>
          <a:srgbClr val="FFFFFF"/>
        </a:lt1>
        <a:dk2>
          <a:srgbClr val="00A1DE"/>
        </a:dk2>
        <a:lt2>
          <a:srgbClr val="808080"/>
        </a:lt2>
        <a:accent1>
          <a:srgbClr val="00539B"/>
        </a:accent1>
        <a:accent2>
          <a:srgbClr val="72C7E7"/>
        </a:accent2>
        <a:accent3>
          <a:srgbClr val="FFFFFF"/>
        </a:accent3>
        <a:accent4>
          <a:srgbClr val="002750"/>
        </a:accent4>
        <a:accent5>
          <a:srgbClr val="AAB3CB"/>
        </a:accent5>
        <a:accent6>
          <a:srgbClr val="67B4D1"/>
        </a:accent6>
        <a:hlink>
          <a:srgbClr val="00A1DE"/>
        </a:hlink>
        <a:folHlink>
          <a:srgbClr val="83005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olid Color Template">
  <a:themeElements>
    <a:clrScheme name="Solid Color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olid Color Templa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olid Color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 Color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 Color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 Color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 Color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 Color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 Color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 Color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 Color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 Color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 Color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 Color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 Color Template 13">
        <a:dk1>
          <a:srgbClr val="002F5F"/>
        </a:dk1>
        <a:lt1>
          <a:srgbClr val="FFFFFF"/>
        </a:lt1>
        <a:dk2>
          <a:srgbClr val="00A1DE"/>
        </a:dk2>
        <a:lt2>
          <a:srgbClr val="808080"/>
        </a:lt2>
        <a:accent1>
          <a:srgbClr val="00539B"/>
        </a:accent1>
        <a:accent2>
          <a:srgbClr val="72C7E7"/>
        </a:accent2>
        <a:accent3>
          <a:srgbClr val="FFFFFF"/>
        </a:accent3>
        <a:accent4>
          <a:srgbClr val="002750"/>
        </a:accent4>
        <a:accent5>
          <a:srgbClr val="AAB3CB"/>
        </a:accent5>
        <a:accent6>
          <a:srgbClr val="67B4D1"/>
        </a:accent6>
        <a:hlink>
          <a:srgbClr val="00A1DE"/>
        </a:hlink>
        <a:folHlink>
          <a:srgbClr val="83005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olid Color Content Option 2">
  <a:themeElements>
    <a:clrScheme name="Solid Color Content Option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olid Color Content Option 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olid Color Content Option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 Color Content Option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 Color Content Option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 Color Content Option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 Color Content Option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lid Color Content Option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 Color Content Option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 Color Content Option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 Color Content Option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 Color Content Option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 Color Content Option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 Color Content Option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lid Color Content Option 2 13">
        <a:dk1>
          <a:srgbClr val="002F5F"/>
        </a:dk1>
        <a:lt1>
          <a:srgbClr val="FFFFFF"/>
        </a:lt1>
        <a:dk2>
          <a:srgbClr val="00A1DE"/>
        </a:dk2>
        <a:lt2>
          <a:srgbClr val="808080"/>
        </a:lt2>
        <a:accent1>
          <a:srgbClr val="00539B"/>
        </a:accent1>
        <a:accent2>
          <a:srgbClr val="72C7E7"/>
        </a:accent2>
        <a:accent3>
          <a:srgbClr val="FFFFFF"/>
        </a:accent3>
        <a:accent4>
          <a:srgbClr val="002750"/>
        </a:accent4>
        <a:accent5>
          <a:srgbClr val="AAB3CB"/>
        </a:accent5>
        <a:accent6>
          <a:srgbClr val="67B4D1"/>
        </a:accent6>
        <a:hlink>
          <a:srgbClr val="00A1DE"/>
        </a:hlink>
        <a:folHlink>
          <a:srgbClr val="83005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ection Break Option 1">
  <a:themeElements>
    <a:clrScheme name="Section Break Option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ction Break Option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ection Break Option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Break Option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Break Option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Break Option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Break Option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Break Option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Break Option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Break Option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Break Option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Break Option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Break Option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Break Option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Break Option 1 13">
        <a:dk1>
          <a:srgbClr val="002F5F"/>
        </a:dk1>
        <a:lt1>
          <a:srgbClr val="FFFFFF"/>
        </a:lt1>
        <a:dk2>
          <a:srgbClr val="00A1DE"/>
        </a:dk2>
        <a:lt2>
          <a:srgbClr val="808080"/>
        </a:lt2>
        <a:accent1>
          <a:srgbClr val="00539B"/>
        </a:accent1>
        <a:accent2>
          <a:srgbClr val="72C7E7"/>
        </a:accent2>
        <a:accent3>
          <a:srgbClr val="FFFFFF"/>
        </a:accent3>
        <a:accent4>
          <a:srgbClr val="002750"/>
        </a:accent4>
        <a:accent5>
          <a:srgbClr val="AAB3CB"/>
        </a:accent5>
        <a:accent6>
          <a:srgbClr val="67B4D1"/>
        </a:accent6>
        <a:hlink>
          <a:srgbClr val="00A1DE"/>
        </a:hlink>
        <a:folHlink>
          <a:srgbClr val="83005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ection Break Option 2">
  <a:themeElements>
    <a:clrScheme name="Section Break Option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ction Break Option 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ection Break Option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Break Option 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Break Option 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Break Option 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Break Option 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Break Option 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Break Option 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Break Option 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Break Option 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Break Option 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Break Option 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Break Option 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Break Option 2 13">
        <a:dk1>
          <a:srgbClr val="002F5F"/>
        </a:dk1>
        <a:lt1>
          <a:srgbClr val="FFFFFF"/>
        </a:lt1>
        <a:dk2>
          <a:srgbClr val="00A1DE"/>
        </a:dk2>
        <a:lt2>
          <a:srgbClr val="808080"/>
        </a:lt2>
        <a:accent1>
          <a:srgbClr val="00539B"/>
        </a:accent1>
        <a:accent2>
          <a:srgbClr val="72C7E7"/>
        </a:accent2>
        <a:accent3>
          <a:srgbClr val="FFFFFF"/>
        </a:accent3>
        <a:accent4>
          <a:srgbClr val="002750"/>
        </a:accent4>
        <a:accent5>
          <a:srgbClr val="AAB3CB"/>
        </a:accent5>
        <a:accent6>
          <a:srgbClr val="67B4D1"/>
        </a:accent6>
        <a:hlink>
          <a:srgbClr val="00A1DE"/>
        </a:hlink>
        <a:folHlink>
          <a:srgbClr val="83005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ection Break Option 3">
  <a:themeElements>
    <a:clrScheme name="Section Break Option 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ction Break Option 3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ection Break Option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Break Option 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Break Option 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Break Option 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Break Option 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Break Option 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Break Option 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Break Option 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Break Option 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Break Option 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Break Option 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Break Option 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Break Option 3 13">
        <a:dk1>
          <a:srgbClr val="002F5F"/>
        </a:dk1>
        <a:lt1>
          <a:srgbClr val="FFFFFF"/>
        </a:lt1>
        <a:dk2>
          <a:srgbClr val="00A1DE"/>
        </a:dk2>
        <a:lt2>
          <a:srgbClr val="808080"/>
        </a:lt2>
        <a:accent1>
          <a:srgbClr val="00539B"/>
        </a:accent1>
        <a:accent2>
          <a:srgbClr val="72C7E7"/>
        </a:accent2>
        <a:accent3>
          <a:srgbClr val="FFFFFF"/>
        </a:accent3>
        <a:accent4>
          <a:srgbClr val="002750"/>
        </a:accent4>
        <a:accent5>
          <a:srgbClr val="AAB3CB"/>
        </a:accent5>
        <a:accent6>
          <a:srgbClr val="67B4D1"/>
        </a:accent6>
        <a:hlink>
          <a:srgbClr val="00A1DE"/>
        </a:hlink>
        <a:folHlink>
          <a:srgbClr val="83005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Quote">
  <a:themeElements>
    <a:clrScheme name="Quo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Quot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Quo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o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o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o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o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o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o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o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o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o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o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o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ote 13">
        <a:dk1>
          <a:srgbClr val="002F5F"/>
        </a:dk1>
        <a:lt1>
          <a:srgbClr val="FFFFFF"/>
        </a:lt1>
        <a:dk2>
          <a:srgbClr val="00A1DE"/>
        </a:dk2>
        <a:lt2>
          <a:srgbClr val="808080"/>
        </a:lt2>
        <a:accent1>
          <a:srgbClr val="00539B"/>
        </a:accent1>
        <a:accent2>
          <a:srgbClr val="72C7E7"/>
        </a:accent2>
        <a:accent3>
          <a:srgbClr val="FFFFFF"/>
        </a:accent3>
        <a:accent4>
          <a:srgbClr val="002750"/>
        </a:accent4>
        <a:accent5>
          <a:srgbClr val="AAB3CB"/>
        </a:accent5>
        <a:accent6>
          <a:srgbClr val="67B4D1"/>
        </a:accent6>
        <a:hlink>
          <a:srgbClr val="00A1DE"/>
        </a:hlink>
        <a:folHlink>
          <a:srgbClr val="83005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riangle Image 1">
  <a:themeElements>
    <a:clrScheme name="Triangle Image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iangle Image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iangle Image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angle Image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angle Image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angle Image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angle Image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iangle Image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angle Image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angle Image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angle Image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angle Image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angle Image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angle Image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iangle Image 1 13">
        <a:dk1>
          <a:srgbClr val="002F5F"/>
        </a:dk1>
        <a:lt1>
          <a:srgbClr val="FFFFFF"/>
        </a:lt1>
        <a:dk2>
          <a:srgbClr val="00A1DE"/>
        </a:dk2>
        <a:lt2>
          <a:srgbClr val="808080"/>
        </a:lt2>
        <a:accent1>
          <a:srgbClr val="00539B"/>
        </a:accent1>
        <a:accent2>
          <a:srgbClr val="72C7E7"/>
        </a:accent2>
        <a:accent3>
          <a:srgbClr val="FFFFFF"/>
        </a:accent3>
        <a:accent4>
          <a:srgbClr val="002750"/>
        </a:accent4>
        <a:accent5>
          <a:srgbClr val="AAB3CB"/>
        </a:accent5>
        <a:accent6>
          <a:srgbClr val="67B4D1"/>
        </a:accent6>
        <a:hlink>
          <a:srgbClr val="00A1DE"/>
        </a:hlink>
        <a:folHlink>
          <a:srgbClr val="83005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15115</TotalTime>
  <Words>653</Words>
  <Application>Microsoft Office PowerPoint</Application>
  <PresentationFormat>On-screen Show (4:3)</PresentationFormat>
  <Paragraphs>204</Paragraphs>
  <Slides>19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MedImmune Default Template</vt:lpstr>
      <vt:lpstr>Icon Template</vt:lpstr>
      <vt:lpstr>Solid Color Template</vt:lpstr>
      <vt:lpstr>Solid Color Content Option 2</vt:lpstr>
      <vt:lpstr>Section Break Option 1</vt:lpstr>
      <vt:lpstr>Section Break Option 2</vt:lpstr>
      <vt:lpstr>Section Break Option 3</vt:lpstr>
      <vt:lpstr>Quote</vt:lpstr>
      <vt:lpstr>Triangle Image 1</vt:lpstr>
      <vt:lpstr>1_Triangle Image 1</vt:lpstr>
      <vt:lpstr>Triangle Image 2</vt:lpstr>
      <vt:lpstr>Triangle Image 3</vt:lpstr>
      <vt:lpstr>Circle Image 1</vt:lpstr>
      <vt:lpstr>1_Circle Image 1</vt:lpstr>
      <vt:lpstr>Circle Image 2</vt:lpstr>
      <vt:lpstr>Circle Image 3</vt:lpstr>
      <vt:lpstr>Image</vt:lpstr>
      <vt:lpstr>Prism Project</vt:lpstr>
      <vt:lpstr>Early Life Intervention Diminishes Manifestations of Sjögren's Syndrome in NOD.H-2h4 mice</vt:lpstr>
      <vt:lpstr>Clinical Manifestations of Sjögren’s Syndrome in Humans and Mice</vt:lpstr>
      <vt:lpstr>PowerPoint Presentation</vt:lpstr>
      <vt:lpstr>Ectopic Lymphoid Follicles in Salivary Glands Fully Develop at 20 Weeks of Age</vt:lpstr>
      <vt:lpstr>Spontaneous Germinal Centers Develop in the Spleens of Female but not Male Mice Early in Life</vt:lpstr>
      <vt:lpstr>Activated B Cells undergo Affinity Maturation and Class Switch Recombination in Germinal Centers</vt:lpstr>
      <vt:lpstr>Detection of a Ro/La Autoantibodies Following the Emergence of Spontaneous Germinal Centers</vt:lpstr>
      <vt:lpstr>Autoantibodies Present Before Symptom Onset in Primary Sjögren Syndrome</vt:lpstr>
      <vt:lpstr>Timeline of Clinical Manifestations</vt:lpstr>
      <vt:lpstr>Approach: Investigate the Long-Term Effect of Germinal Center Disruption in Early Life</vt:lpstr>
      <vt:lpstr>Transient Disruption of Splenic Germinal Centers Post aCD40L Treatment</vt:lpstr>
      <vt:lpstr>PowerPoint Presentation</vt:lpstr>
      <vt:lpstr>PowerPoint Presentation</vt:lpstr>
      <vt:lpstr>PowerPoint Presentation</vt:lpstr>
      <vt:lpstr>PowerPoint Presentation</vt:lpstr>
      <vt:lpstr>Early Life Treatment with aCD40L Improves Salivary Flow</vt:lpstr>
      <vt:lpstr>Conclusions</vt:lpstr>
      <vt:lpstr>Model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Internal Communications</dc:creator>
  <cp:lastModifiedBy>Mahmoud, Tamer Ibrahim</cp:lastModifiedBy>
  <cp:revision>556</cp:revision>
  <cp:lastPrinted>2014-05-20T15:29:40Z</cp:lastPrinted>
  <dcterms:created xsi:type="dcterms:W3CDTF">2012-05-09T17:04:27Z</dcterms:created>
  <dcterms:modified xsi:type="dcterms:W3CDTF">2014-09-29T22:08:48Z</dcterms:modified>
</cp:coreProperties>
</file>