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 id="2147483716" r:id="rId2"/>
  </p:sldMasterIdLst>
  <p:notesMasterIdLst>
    <p:notesMasterId r:id="rId27"/>
  </p:notesMasterIdLst>
  <p:handoutMasterIdLst>
    <p:handoutMasterId r:id="rId28"/>
  </p:handoutMasterIdLst>
  <p:sldIdLst>
    <p:sldId id="297" r:id="rId3"/>
    <p:sldId id="298" r:id="rId4"/>
    <p:sldId id="256" r:id="rId5"/>
    <p:sldId id="276" r:id="rId6"/>
    <p:sldId id="258" r:id="rId7"/>
    <p:sldId id="286" r:id="rId8"/>
    <p:sldId id="287" r:id="rId9"/>
    <p:sldId id="288" r:id="rId10"/>
    <p:sldId id="285" r:id="rId11"/>
    <p:sldId id="289" r:id="rId12"/>
    <p:sldId id="296" r:id="rId13"/>
    <p:sldId id="290" r:id="rId14"/>
    <p:sldId id="262" r:id="rId15"/>
    <p:sldId id="263" r:id="rId16"/>
    <p:sldId id="291" r:id="rId17"/>
    <p:sldId id="292" r:id="rId18"/>
    <p:sldId id="293" r:id="rId19"/>
    <p:sldId id="295" r:id="rId20"/>
    <p:sldId id="264" r:id="rId21"/>
    <p:sldId id="282" r:id="rId22"/>
    <p:sldId id="283" r:id="rId23"/>
    <p:sldId id="273" r:id="rId24"/>
    <p:sldId id="265" r:id="rId25"/>
    <p:sldId id="274" r:id="rId26"/>
  </p:sldIdLst>
  <p:sldSz cx="9144000" cy="6858000" type="screen4x3"/>
  <p:notesSz cx="7099300" cy="10234613"/>
  <p:defaultTextStyle>
    <a:defPPr>
      <a:defRPr lang="he-IL"/>
    </a:defPPr>
    <a:lvl1pPr algn="l" rtl="1" fontAlgn="base">
      <a:spcBef>
        <a:spcPct val="0"/>
      </a:spcBef>
      <a:spcAft>
        <a:spcPct val="0"/>
      </a:spcAft>
      <a:defRPr kern="1200">
        <a:solidFill>
          <a:schemeClr val="tx1"/>
        </a:solidFill>
        <a:latin typeface="Arial" pitchFamily="34" charset="0"/>
        <a:ea typeface="+mn-ea"/>
        <a:cs typeface="Arial" pitchFamily="34" charset="0"/>
      </a:defRPr>
    </a:lvl1pPr>
    <a:lvl2pPr marL="457200" algn="l" rtl="1" fontAlgn="base">
      <a:spcBef>
        <a:spcPct val="0"/>
      </a:spcBef>
      <a:spcAft>
        <a:spcPct val="0"/>
      </a:spcAft>
      <a:defRPr kern="1200">
        <a:solidFill>
          <a:schemeClr val="tx1"/>
        </a:solidFill>
        <a:latin typeface="Arial" pitchFamily="34" charset="0"/>
        <a:ea typeface="+mn-ea"/>
        <a:cs typeface="Arial" pitchFamily="34" charset="0"/>
      </a:defRPr>
    </a:lvl2pPr>
    <a:lvl3pPr marL="914400" algn="l" rtl="1" fontAlgn="base">
      <a:spcBef>
        <a:spcPct val="0"/>
      </a:spcBef>
      <a:spcAft>
        <a:spcPct val="0"/>
      </a:spcAft>
      <a:defRPr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73166" autoAdjust="0"/>
  </p:normalViewPr>
  <p:slideViewPr>
    <p:cSldViewPr>
      <p:cViewPr varScale="1">
        <p:scale>
          <a:sx n="74" d="100"/>
          <a:sy n="74" d="100"/>
        </p:scale>
        <p:origin x="-1266" y="-90"/>
      </p:cViewPr>
      <p:guideLst>
        <p:guide orient="horz" pos="2160"/>
        <p:guide pos="2880"/>
      </p:guideLst>
    </p:cSldViewPr>
  </p:slideViewPr>
  <p:notesTextViewPr>
    <p:cViewPr>
      <p:scale>
        <a:sx n="100" d="100"/>
        <a:sy n="100" d="100"/>
      </p:scale>
      <p:origin x="0" y="0"/>
    </p:cViewPr>
  </p:notesTextViewPr>
  <p:notesViewPr>
    <p:cSldViewPr>
      <p:cViewPr varScale="1">
        <p:scale>
          <a:sx n="51" d="100"/>
          <a:sy n="51" d="100"/>
        </p:scale>
        <p:origin x="-1884" y="-108"/>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4022937"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vl1pPr>
          </a:lstStyle>
          <a:p>
            <a:pPr>
              <a:defRPr/>
            </a:pPr>
            <a:endParaRPr lang="en-US"/>
          </a:p>
        </p:txBody>
      </p:sp>
      <p:sp>
        <p:nvSpPr>
          <p:cNvPr id="70659" name="Rectangle 3"/>
          <p:cNvSpPr>
            <a:spLocks noGrp="1" noChangeArrowheads="1"/>
          </p:cNvSpPr>
          <p:nvPr>
            <p:ph type="dt" sz="quarter" idx="1"/>
          </p:nvPr>
        </p:nvSpPr>
        <p:spPr bwMode="auto">
          <a:xfrm>
            <a:off x="1644"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vl1pPr>
          </a:lstStyle>
          <a:p>
            <a:pPr>
              <a:defRPr/>
            </a:pPr>
            <a:endParaRPr lang="en-US"/>
          </a:p>
        </p:txBody>
      </p:sp>
      <p:sp>
        <p:nvSpPr>
          <p:cNvPr id="70660" name="Rectangle 4"/>
          <p:cNvSpPr>
            <a:spLocks noGrp="1" noChangeArrowheads="1"/>
          </p:cNvSpPr>
          <p:nvPr>
            <p:ph type="ftr" sz="quarter" idx="2"/>
          </p:nvPr>
        </p:nvSpPr>
        <p:spPr bwMode="auto">
          <a:xfrm>
            <a:off x="4022937"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vl1pPr>
          </a:lstStyle>
          <a:p>
            <a:pPr>
              <a:defRPr/>
            </a:pPr>
            <a:endParaRPr lang="en-US"/>
          </a:p>
        </p:txBody>
      </p:sp>
      <p:sp>
        <p:nvSpPr>
          <p:cNvPr id="70661" name="Rectangle 5"/>
          <p:cNvSpPr>
            <a:spLocks noGrp="1" noChangeArrowheads="1"/>
          </p:cNvSpPr>
          <p:nvPr>
            <p:ph type="sldNum" sz="quarter" idx="3"/>
          </p:nvPr>
        </p:nvSpPr>
        <p:spPr bwMode="auto">
          <a:xfrm>
            <a:off x="1644"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vl1pPr>
          </a:lstStyle>
          <a:p>
            <a:pPr>
              <a:defRPr/>
            </a:pPr>
            <a:fld id="{86F76E13-F09A-4A21-9A6A-CE0F9D73CADC}" type="slidenum">
              <a:rPr lang="he-IL"/>
              <a:pPr>
                <a:defRPr/>
              </a:pPr>
              <a:t>‹#›</a:t>
            </a:fld>
            <a:endParaRPr lang="en-US"/>
          </a:p>
        </p:txBody>
      </p:sp>
    </p:spTree>
    <p:extLst>
      <p:ext uri="{BB962C8B-B14F-4D97-AF65-F5344CB8AC3E}">
        <p14:creationId xmlns:p14="http://schemas.microsoft.com/office/powerpoint/2010/main" val="3517887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4022937"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vl1pPr>
          </a:lstStyle>
          <a:p>
            <a:pPr>
              <a:defRPr/>
            </a:pPr>
            <a:endParaRPr lang="en-US"/>
          </a:p>
        </p:txBody>
      </p:sp>
      <p:sp>
        <p:nvSpPr>
          <p:cNvPr id="18435" name="Rectangle 3"/>
          <p:cNvSpPr>
            <a:spLocks noGrp="1" noChangeArrowheads="1"/>
          </p:cNvSpPr>
          <p:nvPr>
            <p:ph type="dt" idx="1"/>
          </p:nvPr>
        </p:nvSpPr>
        <p:spPr bwMode="auto">
          <a:xfrm>
            <a:off x="1644"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vl1pPr>
          </a:lstStyle>
          <a:p>
            <a:pPr>
              <a:defRPr/>
            </a:pPr>
            <a:endParaRPr lang="en-US"/>
          </a:p>
        </p:txBody>
      </p:sp>
      <p:sp>
        <p:nvSpPr>
          <p:cNvPr id="18436"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7" name="Rectangle 5"/>
          <p:cNvSpPr>
            <a:spLocks noGrp="1" noChangeArrowheads="1"/>
          </p:cNvSpPr>
          <p:nvPr>
            <p:ph type="body" sz="quarter" idx="3"/>
          </p:nvPr>
        </p:nvSpPr>
        <p:spPr bwMode="auto">
          <a:xfrm>
            <a:off x="709930" y="4861441"/>
            <a:ext cx="5679440" cy="4605576"/>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he-IL" noProof="0" smtClean="0"/>
              <a:t>לחץ כדי לערוך סגנונות טקסט של תבנית בסיס</a:t>
            </a:r>
            <a:endParaRPr lang="en-US" noProof="0" smtClean="0"/>
          </a:p>
          <a:p>
            <a:pPr lvl="1"/>
            <a:r>
              <a:rPr lang="he-IL" noProof="0" smtClean="0"/>
              <a:t>רמה שנייה</a:t>
            </a:r>
            <a:endParaRPr lang="en-US" noProof="0" smtClean="0"/>
          </a:p>
          <a:p>
            <a:pPr lvl="2"/>
            <a:r>
              <a:rPr lang="he-IL" noProof="0" smtClean="0"/>
              <a:t>רמה שלישית</a:t>
            </a:r>
            <a:endParaRPr lang="en-US" noProof="0" smtClean="0"/>
          </a:p>
          <a:p>
            <a:pPr lvl="3"/>
            <a:r>
              <a:rPr lang="he-IL" noProof="0" smtClean="0"/>
              <a:t>רמה רביעית</a:t>
            </a:r>
            <a:endParaRPr lang="en-US" noProof="0" smtClean="0"/>
          </a:p>
          <a:p>
            <a:pPr lvl="4"/>
            <a:r>
              <a:rPr lang="he-IL" noProof="0" smtClean="0"/>
              <a:t>רמה חמישית</a:t>
            </a:r>
            <a:endParaRPr lang="en-US" noProof="0" smtClean="0"/>
          </a:p>
        </p:txBody>
      </p:sp>
      <p:sp>
        <p:nvSpPr>
          <p:cNvPr id="18438" name="Rectangle 6"/>
          <p:cNvSpPr>
            <a:spLocks noGrp="1" noChangeArrowheads="1"/>
          </p:cNvSpPr>
          <p:nvPr>
            <p:ph type="ftr" sz="quarter" idx="4"/>
          </p:nvPr>
        </p:nvSpPr>
        <p:spPr bwMode="auto">
          <a:xfrm>
            <a:off x="4022937"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vl1pPr>
          </a:lstStyle>
          <a:p>
            <a:pPr>
              <a:defRPr/>
            </a:pPr>
            <a:endParaRPr lang="en-US"/>
          </a:p>
        </p:txBody>
      </p:sp>
      <p:sp>
        <p:nvSpPr>
          <p:cNvPr id="18439" name="Rectangle 7"/>
          <p:cNvSpPr>
            <a:spLocks noGrp="1" noChangeArrowheads="1"/>
          </p:cNvSpPr>
          <p:nvPr>
            <p:ph type="sldNum" sz="quarter" idx="5"/>
          </p:nvPr>
        </p:nvSpPr>
        <p:spPr bwMode="auto">
          <a:xfrm>
            <a:off x="1644"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vl1pPr>
          </a:lstStyle>
          <a:p>
            <a:pPr>
              <a:defRPr/>
            </a:pPr>
            <a:fld id="{31474CC4-BD35-4811-9D16-B6B50045F382}" type="slidenum">
              <a:rPr lang="he-IL"/>
              <a:pPr>
                <a:defRPr/>
              </a:pPr>
              <a:t>‹#›</a:t>
            </a:fld>
            <a:endParaRPr lang="en-US"/>
          </a:p>
        </p:txBody>
      </p:sp>
    </p:spTree>
    <p:extLst>
      <p:ext uri="{BB962C8B-B14F-4D97-AF65-F5344CB8AC3E}">
        <p14:creationId xmlns:p14="http://schemas.microsoft.com/office/powerpoint/2010/main" val="11595345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4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4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4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4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804763" indent="-309524" eaLnBrk="0" hangingPunct="0">
              <a:defRPr>
                <a:solidFill>
                  <a:schemeClr val="tx1"/>
                </a:solidFill>
                <a:latin typeface="Arial" pitchFamily="34" charset="0"/>
                <a:cs typeface="Arial" pitchFamily="34" charset="0"/>
              </a:defRPr>
            </a:lvl2pPr>
            <a:lvl3pPr marL="1238098" indent="-247620" eaLnBrk="0" hangingPunct="0">
              <a:defRPr>
                <a:solidFill>
                  <a:schemeClr val="tx1"/>
                </a:solidFill>
                <a:latin typeface="Arial" pitchFamily="34" charset="0"/>
                <a:cs typeface="Arial" pitchFamily="34" charset="0"/>
              </a:defRPr>
            </a:lvl3pPr>
            <a:lvl4pPr marL="1733337" indent="-247620" eaLnBrk="0" hangingPunct="0">
              <a:defRPr>
                <a:solidFill>
                  <a:schemeClr val="tx1"/>
                </a:solidFill>
                <a:latin typeface="Arial" pitchFamily="34" charset="0"/>
                <a:cs typeface="Arial" pitchFamily="34" charset="0"/>
              </a:defRPr>
            </a:lvl4pPr>
            <a:lvl5pPr marL="2228576" indent="-247620" eaLnBrk="0" hangingPunct="0">
              <a:defRPr>
                <a:solidFill>
                  <a:schemeClr val="tx1"/>
                </a:solidFill>
                <a:latin typeface="Arial" pitchFamily="34" charset="0"/>
                <a:cs typeface="Arial" pitchFamily="34" charset="0"/>
              </a:defRPr>
            </a:lvl5pPr>
            <a:lvl6pPr marL="2723815" indent="-247620" algn="l" eaLnBrk="0" fontAlgn="base" hangingPunct="0">
              <a:spcBef>
                <a:spcPct val="0"/>
              </a:spcBef>
              <a:spcAft>
                <a:spcPct val="0"/>
              </a:spcAft>
              <a:defRPr>
                <a:solidFill>
                  <a:schemeClr val="tx1"/>
                </a:solidFill>
                <a:latin typeface="Arial" pitchFamily="34" charset="0"/>
                <a:cs typeface="Arial" pitchFamily="34" charset="0"/>
              </a:defRPr>
            </a:lvl6pPr>
            <a:lvl7pPr marL="3219054" indent="-247620" algn="l" eaLnBrk="0" fontAlgn="base" hangingPunct="0">
              <a:spcBef>
                <a:spcPct val="0"/>
              </a:spcBef>
              <a:spcAft>
                <a:spcPct val="0"/>
              </a:spcAft>
              <a:defRPr>
                <a:solidFill>
                  <a:schemeClr val="tx1"/>
                </a:solidFill>
                <a:latin typeface="Arial" pitchFamily="34" charset="0"/>
                <a:cs typeface="Arial" pitchFamily="34" charset="0"/>
              </a:defRPr>
            </a:lvl7pPr>
            <a:lvl8pPr marL="3714293" indent="-247620" algn="l" eaLnBrk="0" fontAlgn="base" hangingPunct="0">
              <a:spcBef>
                <a:spcPct val="0"/>
              </a:spcBef>
              <a:spcAft>
                <a:spcPct val="0"/>
              </a:spcAft>
              <a:defRPr>
                <a:solidFill>
                  <a:schemeClr val="tx1"/>
                </a:solidFill>
                <a:latin typeface="Arial" pitchFamily="34" charset="0"/>
                <a:cs typeface="Arial" pitchFamily="34" charset="0"/>
              </a:defRPr>
            </a:lvl8pPr>
            <a:lvl9pPr marL="4209532" indent="-247620" algn="l"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438F06D-540C-48B5-B9C4-731A0A1521E5}" type="slidenum">
              <a:rPr lang="he-IL" altLang="he-IL" smtClean="0"/>
              <a:pPr eaLnBrk="1" hangingPunct="1"/>
              <a:t>3</a:t>
            </a:fld>
            <a:endParaRPr lang="en-US" altLang="he-IL"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he-IL" dirty="0" smtClean="0"/>
              <a:t>Hello everyone, my name is Tamar and I’m about to present a study on highway traffic signs. </a:t>
            </a:r>
          </a:p>
          <a:p>
            <a:pPr eaLnBrk="1" hangingPunct="1"/>
            <a:endParaRPr lang="en-US" altLang="he-IL" dirty="0" smtClean="0"/>
          </a:p>
          <a:p>
            <a:pPr eaLnBrk="1" hangingPunct="1"/>
            <a:r>
              <a:rPr lang="en-US" altLang="he-IL" dirty="0" smtClean="0"/>
              <a:t>Are there any American drivers here in the </a:t>
            </a:r>
            <a:r>
              <a:rPr lang="en-US" sz="1400" kern="1200" dirty="0" smtClean="0">
                <a:solidFill>
                  <a:schemeClr val="tx1"/>
                </a:solidFill>
                <a:effectLst/>
                <a:latin typeface="Arial" pitchFamily="34" charset="0"/>
                <a:ea typeface="+mn-ea"/>
                <a:cs typeface="Arial" pitchFamily="34" charset="0"/>
              </a:rPr>
              <a:t>audience</a:t>
            </a:r>
            <a:r>
              <a:rPr lang="en-US" altLang="he-IL" dirty="0" smtClean="0"/>
              <a:t>?</a:t>
            </a:r>
          </a:p>
          <a:p>
            <a:pPr eaLnBrk="1" hangingPunct="1"/>
            <a:endParaRPr lang="en-US" altLang="he-IL" dirty="0" smtClean="0"/>
          </a:p>
          <a:p>
            <a:pPr eaLnBrk="1" hangingPunct="1"/>
            <a:r>
              <a:rPr lang="en-US" altLang="he-IL" dirty="0" smtClean="0"/>
              <a:t>Please join me in a little quiz – </a:t>
            </a:r>
          </a:p>
        </p:txBody>
      </p:sp>
    </p:spTree>
    <p:extLst>
      <p:ext uri="{BB962C8B-B14F-4D97-AF65-F5344CB8AC3E}">
        <p14:creationId xmlns:p14="http://schemas.microsoft.com/office/powerpoint/2010/main" val="86583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7E5C7A-F32A-428A-BAD0-351B06F1C65B}" type="slidenum">
              <a:rPr lang="he-IL" altLang="he-IL"/>
              <a:pPr/>
              <a:t>12</a:t>
            </a:fld>
            <a:endParaRPr lang="en-US" altLang="he-IL"/>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pPr marL="247620" indent="-247620"/>
            <a:r>
              <a:rPr lang="en-US" altLang="he-IL" baseline="0" dirty="0" smtClean="0"/>
              <a:t>When we tested drivers comprehension of road signs, we found that </a:t>
            </a:r>
            <a:r>
              <a:rPr lang="en-US" sz="1400" kern="1200" dirty="0" smtClean="0">
                <a:solidFill>
                  <a:schemeClr val="tx1"/>
                </a:solidFill>
                <a:effectLst/>
                <a:latin typeface="Arial" pitchFamily="34" charset="0"/>
                <a:ea typeface="+mn-ea"/>
                <a:cs typeface="Arial" pitchFamily="34" charset="0"/>
              </a:rPr>
              <a:t>ergonomically designed traffic signs, that comply with these basic ergonomic rules for design, were more comprehendible</a:t>
            </a:r>
            <a:r>
              <a:rPr lang="en-US" sz="1400" kern="1200" baseline="0" dirty="0" smtClean="0">
                <a:solidFill>
                  <a:schemeClr val="tx1"/>
                </a:solidFill>
                <a:effectLst/>
                <a:latin typeface="Arial" pitchFamily="34" charset="0"/>
                <a:ea typeface="+mn-ea"/>
                <a:cs typeface="Arial" pitchFamily="34" charset="0"/>
              </a:rPr>
              <a:t> </a:t>
            </a:r>
            <a:r>
              <a:rPr lang="en-US" sz="1400" kern="1200" dirty="0" smtClean="0">
                <a:solidFill>
                  <a:schemeClr val="tx1"/>
                </a:solidFill>
                <a:effectLst/>
                <a:latin typeface="Arial" pitchFamily="34" charset="0"/>
                <a:ea typeface="+mn-ea"/>
                <a:cs typeface="Arial" pitchFamily="34" charset="0"/>
              </a:rPr>
              <a:t>by all drivers</a:t>
            </a:r>
            <a:r>
              <a:rPr lang="en-US" sz="1400" kern="1200" baseline="0" dirty="0" smtClean="0">
                <a:solidFill>
                  <a:schemeClr val="tx1"/>
                </a:solidFill>
                <a:effectLst/>
                <a:latin typeface="Arial" pitchFamily="34" charset="0"/>
                <a:ea typeface="+mn-ea"/>
                <a:cs typeface="Arial" pitchFamily="34" charset="0"/>
              </a:rPr>
              <a:t> – local and non-local. </a:t>
            </a:r>
            <a:br>
              <a:rPr lang="en-US" sz="1400" kern="1200" baseline="0" dirty="0" smtClean="0">
                <a:solidFill>
                  <a:schemeClr val="tx1"/>
                </a:solidFill>
                <a:effectLst/>
                <a:latin typeface="Arial" pitchFamily="34" charset="0"/>
                <a:ea typeface="+mn-ea"/>
                <a:cs typeface="Arial" pitchFamily="34" charset="0"/>
              </a:rPr>
            </a:br>
            <a:endParaRPr lang="en-US" sz="1400" kern="1200" baseline="0" dirty="0" smtClean="0">
              <a:solidFill>
                <a:schemeClr val="tx1"/>
              </a:solidFill>
              <a:effectLst/>
              <a:latin typeface="Arial" pitchFamily="34" charset="0"/>
              <a:ea typeface="+mn-ea"/>
              <a:cs typeface="Arial" pitchFamily="34" charset="0"/>
            </a:endParaRPr>
          </a:p>
          <a:p>
            <a:pPr marL="247620" indent="-247620"/>
            <a:r>
              <a:rPr lang="en-US" sz="1400" kern="1200" baseline="0" dirty="0" smtClean="0">
                <a:solidFill>
                  <a:schemeClr val="tx1"/>
                </a:solidFill>
                <a:effectLst/>
                <a:latin typeface="Arial" pitchFamily="34" charset="0"/>
                <a:ea typeface="+mn-ea"/>
                <a:cs typeface="Arial" pitchFamily="34" charset="0"/>
              </a:rPr>
              <a:t>* For example: Can you guess what this sign means?</a:t>
            </a:r>
          </a:p>
          <a:p>
            <a:pPr marL="247620" indent="-247620"/>
            <a:r>
              <a:rPr lang="en-US" sz="1400" b="0" kern="1200" baseline="0" dirty="0" smtClean="0">
                <a:solidFill>
                  <a:schemeClr val="tx1"/>
                </a:solidFill>
                <a:effectLst/>
                <a:latin typeface="Arial" pitchFamily="34" charset="0"/>
                <a:ea typeface="+mn-ea"/>
                <a:cs typeface="Arial" pitchFamily="34" charset="0"/>
              </a:rPr>
              <a:t>It means: </a:t>
            </a:r>
            <a:r>
              <a:rPr lang="en-US" sz="1400" b="0" kern="1200" dirty="0" smtClean="0">
                <a:solidFill>
                  <a:schemeClr val="tx1"/>
                </a:solidFill>
                <a:effectLst/>
                <a:latin typeface="Arial" pitchFamily="34" charset="0"/>
                <a:ea typeface="+mn-ea"/>
                <a:cs typeface="Arial" pitchFamily="34" charset="0"/>
              </a:rPr>
              <a:t>Tunnel ahead</a:t>
            </a:r>
          </a:p>
          <a:p>
            <a:pPr marL="247620" indent="-247620"/>
            <a:endParaRPr lang="en-US" sz="1400" b="0" kern="1200" baseline="0" dirty="0" smtClean="0">
              <a:solidFill>
                <a:schemeClr val="tx1"/>
              </a:solidFill>
              <a:effectLst/>
              <a:latin typeface="Arial" pitchFamily="34" charset="0"/>
              <a:ea typeface="+mn-ea"/>
              <a:cs typeface="Arial" pitchFamily="34" charset="0"/>
            </a:endParaRPr>
          </a:p>
          <a:p>
            <a:pPr marL="247620" indent="-247620"/>
            <a:r>
              <a:rPr lang="en-US" sz="1400" b="0" kern="1200" baseline="0" dirty="0" smtClean="0">
                <a:solidFill>
                  <a:schemeClr val="tx1"/>
                </a:solidFill>
                <a:effectLst/>
                <a:latin typeface="Arial" pitchFamily="34" charset="0"/>
                <a:ea typeface="+mn-ea"/>
                <a:cs typeface="Arial" pitchFamily="34" charset="0"/>
              </a:rPr>
              <a:t>* In united states the sign looks like that, but still it can be assumed that most of the American drivers will understand the meaning of the equivalent European sign.</a:t>
            </a:r>
          </a:p>
          <a:p>
            <a:pPr marL="247620" indent="-247620"/>
            <a:endParaRPr lang="en-US" sz="1400" kern="1200" dirty="0" smtClean="0">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1983986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804763" indent="-309524" eaLnBrk="0" hangingPunct="0">
              <a:defRPr>
                <a:solidFill>
                  <a:schemeClr val="tx1"/>
                </a:solidFill>
                <a:latin typeface="Arial" pitchFamily="34" charset="0"/>
                <a:cs typeface="Arial" pitchFamily="34" charset="0"/>
              </a:defRPr>
            </a:lvl2pPr>
            <a:lvl3pPr marL="1238098" indent="-247620" eaLnBrk="0" hangingPunct="0">
              <a:defRPr>
                <a:solidFill>
                  <a:schemeClr val="tx1"/>
                </a:solidFill>
                <a:latin typeface="Arial" pitchFamily="34" charset="0"/>
                <a:cs typeface="Arial" pitchFamily="34" charset="0"/>
              </a:defRPr>
            </a:lvl3pPr>
            <a:lvl4pPr marL="1733337" indent="-247620" eaLnBrk="0" hangingPunct="0">
              <a:defRPr>
                <a:solidFill>
                  <a:schemeClr val="tx1"/>
                </a:solidFill>
                <a:latin typeface="Arial" pitchFamily="34" charset="0"/>
                <a:cs typeface="Arial" pitchFamily="34" charset="0"/>
              </a:defRPr>
            </a:lvl4pPr>
            <a:lvl5pPr marL="2228576" indent="-247620" eaLnBrk="0" hangingPunct="0">
              <a:defRPr>
                <a:solidFill>
                  <a:schemeClr val="tx1"/>
                </a:solidFill>
                <a:latin typeface="Arial" pitchFamily="34" charset="0"/>
                <a:cs typeface="Arial" pitchFamily="34" charset="0"/>
              </a:defRPr>
            </a:lvl5pPr>
            <a:lvl6pPr marL="2723815" indent="-247620" algn="l" eaLnBrk="0" fontAlgn="base" hangingPunct="0">
              <a:spcBef>
                <a:spcPct val="0"/>
              </a:spcBef>
              <a:spcAft>
                <a:spcPct val="0"/>
              </a:spcAft>
              <a:defRPr>
                <a:solidFill>
                  <a:schemeClr val="tx1"/>
                </a:solidFill>
                <a:latin typeface="Arial" pitchFamily="34" charset="0"/>
                <a:cs typeface="Arial" pitchFamily="34" charset="0"/>
              </a:defRPr>
            </a:lvl6pPr>
            <a:lvl7pPr marL="3219054" indent="-247620" algn="l" eaLnBrk="0" fontAlgn="base" hangingPunct="0">
              <a:spcBef>
                <a:spcPct val="0"/>
              </a:spcBef>
              <a:spcAft>
                <a:spcPct val="0"/>
              </a:spcAft>
              <a:defRPr>
                <a:solidFill>
                  <a:schemeClr val="tx1"/>
                </a:solidFill>
                <a:latin typeface="Arial" pitchFamily="34" charset="0"/>
                <a:cs typeface="Arial" pitchFamily="34" charset="0"/>
              </a:defRPr>
            </a:lvl7pPr>
            <a:lvl8pPr marL="3714293" indent="-247620" algn="l" eaLnBrk="0" fontAlgn="base" hangingPunct="0">
              <a:spcBef>
                <a:spcPct val="0"/>
              </a:spcBef>
              <a:spcAft>
                <a:spcPct val="0"/>
              </a:spcAft>
              <a:defRPr>
                <a:solidFill>
                  <a:schemeClr val="tx1"/>
                </a:solidFill>
                <a:latin typeface="Arial" pitchFamily="34" charset="0"/>
                <a:cs typeface="Arial" pitchFamily="34" charset="0"/>
              </a:defRPr>
            </a:lvl8pPr>
            <a:lvl9pPr marL="4209532" indent="-247620" algn="l"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522F602-2F79-42B3-84EE-E745BA508CF5}" type="slidenum">
              <a:rPr lang="he-IL" altLang="he-IL" smtClean="0"/>
              <a:pPr eaLnBrk="1" hangingPunct="1"/>
              <a:t>13</a:t>
            </a:fld>
            <a:endParaRPr lang="en-US" altLang="he-IL" smtClean="0"/>
          </a:p>
        </p:txBody>
      </p:sp>
      <p:sp>
        <p:nvSpPr>
          <p:cNvPr id="22531"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pPr marL="247620" indent="-247620" eaLnBrk="1" hangingPunct="1">
              <a:defRPr/>
            </a:pPr>
            <a:r>
              <a:rPr lang="en-US" dirty="0" smtClean="0"/>
              <a:t>In the current study, the goal was </a:t>
            </a:r>
            <a:r>
              <a:rPr lang="en-US" sz="1400" kern="1200" dirty="0" smtClean="0">
                <a:solidFill>
                  <a:schemeClr val="tx1"/>
                </a:solidFill>
                <a:effectLst/>
                <a:latin typeface="Arial" pitchFamily="34" charset="0"/>
                <a:ea typeface="+mn-ea"/>
                <a:cs typeface="Arial" pitchFamily="34" charset="0"/>
              </a:rPr>
              <a:t>to map the differences between Israeli road signs’ design, based on the Vienna Convention, and American road signs design, based on the Manual on Uniform Traffic Control Devices (MUTCD).</a:t>
            </a:r>
          </a:p>
          <a:p>
            <a:pPr marL="247620" indent="-247620" eaLnBrk="1" hangingPunct="1">
              <a:defRPr/>
            </a:pPr>
            <a:endParaRPr lang="en-US" dirty="0" smtClean="0"/>
          </a:p>
        </p:txBody>
      </p:sp>
    </p:spTree>
    <p:extLst>
      <p:ext uri="{BB962C8B-B14F-4D97-AF65-F5344CB8AC3E}">
        <p14:creationId xmlns:p14="http://schemas.microsoft.com/office/powerpoint/2010/main" val="2929041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804763" indent="-309524" eaLnBrk="0" hangingPunct="0">
              <a:defRPr>
                <a:solidFill>
                  <a:schemeClr val="tx1"/>
                </a:solidFill>
                <a:latin typeface="Arial" pitchFamily="34" charset="0"/>
                <a:cs typeface="Arial" pitchFamily="34" charset="0"/>
              </a:defRPr>
            </a:lvl2pPr>
            <a:lvl3pPr marL="1238098" indent="-247620" eaLnBrk="0" hangingPunct="0">
              <a:defRPr>
                <a:solidFill>
                  <a:schemeClr val="tx1"/>
                </a:solidFill>
                <a:latin typeface="Arial" pitchFamily="34" charset="0"/>
                <a:cs typeface="Arial" pitchFamily="34" charset="0"/>
              </a:defRPr>
            </a:lvl3pPr>
            <a:lvl4pPr marL="1733337" indent="-247620" eaLnBrk="0" hangingPunct="0">
              <a:defRPr>
                <a:solidFill>
                  <a:schemeClr val="tx1"/>
                </a:solidFill>
                <a:latin typeface="Arial" pitchFamily="34" charset="0"/>
                <a:cs typeface="Arial" pitchFamily="34" charset="0"/>
              </a:defRPr>
            </a:lvl4pPr>
            <a:lvl5pPr marL="2228576" indent="-247620" eaLnBrk="0" hangingPunct="0">
              <a:defRPr>
                <a:solidFill>
                  <a:schemeClr val="tx1"/>
                </a:solidFill>
                <a:latin typeface="Arial" pitchFamily="34" charset="0"/>
                <a:cs typeface="Arial" pitchFamily="34" charset="0"/>
              </a:defRPr>
            </a:lvl5pPr>
            <a:lvl6pPr marL="2723815" indent="-247620" algn="l" eaLnBrk="0" fontAlgn="base" hangingPunct="0">
              <a:spcBef>
                <a:spcPct val="0"/>
              </a:spcBef>
              <a:spcAft>
                <a:spcPct val="0"/>
              </a:spcAft>
              <a:defRPr>
                <a:solidFill>
                  <a:schemeClr val="tx1"/>
                </a:solidFill>
                <a:latin typeface="Arial" pitchFamily="34" charset="0"/>
                <a:cs typeface="Arial" pitchFamily="34" charset="0"/>
              </a:defRPr>
            </a:lvl6pPr>
            <a:lvl7pPr marL="3219054" indent="-247620" algn="l" eaLnBrk="0" fontAlgn="base" hangingPunct="0">
              <a:spcBef>
                <a:spcPct val="0"/>
              </a:spcBef>
              <a:spcAft>
                <a:spcPct val="0"/>
              </a:spcAft>
              <a:defRPr>
                <a:solidFill>
                  <a:schemeClr val="tx1"/>
                </a:solidFill>
                <a:latin typeface="Arial" pitchFamily="34" charset="0"/>
                <a:cs typeface="Arial" pitchFamily="34" charset="0"/>
              </a:defRPr>
            </a:lvl7pPr>
            <a:lvl8pPr marL="3714293" indent="-247620" algn="l" eaLnBrk="0" fontAlgn="base" hangingPunct="0">
              <a:spcBef>
                <a:spcPct val="0"/>
              </a:spcBef>
              <a:spcAft>
                <a:spcPct val="0"/>
              </a:spcAft>
              <a:defRPr>
                <a:solidFill>
                  <a:schemeClr val="tx1"/>
                </a:solidFill>
                <a:latin typeface="Arial" pitchFamily="34" charset="0"/>
                <a:cs typeface="Arial" pitchFamily="34" charset="0"/>
              </a:defRPr>
            </a:lvl8pPr>
            <a:lvl9pPr marL="4209532" indent="-247620" algn="l"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4D4FC78-E379-4DD7-A174-B7FC9AF0C071}" type="slidenum">
              <a:rPr lang="he-IL" altLang="he-IL" smtClean="0"/>
              <a:pPr eaLnBrk="1" hangingPunct="1"/>
              <a:t>14</a:t>
            </a:fld>
            <a:endParaRPr lang="en-US" altLang="he-IL"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kern="1200" dirty="0" smtClean="0">
                <a:solidFill>
                  <a:schemeClr val="tx1"/>
                </a:solidFill>
                <a:effectLst/>
                <a:latin typeface="Arial" pitchFamily="34" charset="0"/>
                <a:ea typeface="+mn-ea"/>
                <a:cs typeface="Arial" pitchFamily="34" charset="0"/>
              </a:rPr>
              <a:t>The signs in this study were distributed into five categories: </a:t>
            </a:r>
          </a:p>
          <a:p>
            <a:pPr marL="342900" indent="-342900" eaLnBrk="1" hangingPunct="1">
              <a:buAutoNum type="arabicPeriod"/>
            </a:pPr>
            <a:r>
              <a:rPr lang="en-US" sz="1400" kern="1200" dirty="0" smtClean="0">
                <a:solidFill>
                  <a:schemeClr val="tx1"/>
                </a:solidFill>
                <a:effectLst/>
                <a:latin typeface="Arial" pitchFamily="34" charset="0"/>
                <a:ea typeface="+mn-ea"/>
                <a:cs typeface="Arial" pitchFamily="34" charset="0"/>
              </a:rPr>
              <a:t>The first category was similar signs (Israeli and American) in all aspects (meaning, shape, color and sign-content); </a:t>
            </a:r>
            <a:br>
              <a:rPr lang="en-US" sz="1400" kern="1200" dirty="0" smtClean="0">
                <a:solidFill>
                  <a:schemeClr val="tx1"/>
                </a:solidFill>
                <a:effectLst/>
                <a:latin typeface="Arial" pitchFamily="34" charset="0"/>
                <a:ea typeface="+mn-ea"/>
                <a:cs typeface="Arial" pitchFamily="34" charset="0"/>
              </a:rPr>
            </a:br>
            <a:r>
              <a:rPr lang="en-US" sz="1400" kern="1200" dirty="0" smtClean="0">
                <a:solidFill>
                  <a:schemeClr val="tx1"/>
                </a:solidFill>
                <a:effectLst/>
                <a:latin typeface="Arial" pitchFamily="34" charset="0"/>
                <a:ea typeface="+mn-ea"/>
                <a:cs typeface="Arial" pitchFamily="34" charset="0"/>
              </a:rPr>
              <a:t>* for example: no left turn sign. As you can see, the signs are almost identical. </a:t>
            </a:r>
          </a:p>
        </p:txBody>
      </p:sp>
    </p:spTree>
    <p:extLst>
      <p:ext uri="{BB962C8B-B14F-4D97-AF65-F5344CB8AC3E}">
        <p14:creationId xmlns:p14="http://schemas.microsoft.com/office/powerpoint/2010/main" val="505813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804763" indent="-309524" eaLnBrk="0" hangingPunct="0">
              <a:defRPr>
                <a:solidFill>
                  <a:schemeClr val="tx1"/>
                </a:solidFill>
                <a:latin typeface="Arial" pitchFamily="34" charset="0"/>
                <a:cs typeface="Arial" pitchFamily="34" charset="0"/>
              </a:defRPr>
            </a:lvl2pPr>
            <a:lvl3pPr marL="1238098" indent="-247620" eaLnBrk="0" hangingPunct="0">
              <a:defRPr>
                <a:solidFill>
                  <a:schemeClr val="tx1"/>
                </a:solidFill>
                <a:latin typeface="Arial" pitchFamily="34" charset="0"/>
                <a:cs typeface="Arial" pitchFamily="34" charset="0"/>
              </a:defRPr>
            </a:lvl3pPr>
            <a:lvl4pPr marL="1733337" indent="-247620" eaLnBrk="0" hangingPunct="0">
              <a:defRPr>
                <a:solidFill>
                  <a:schemeClr val="tx1"/>
                </a:solidFill>
                <a:latin typeface="Arial" pitchFamily="34" charset="0"/>
                <a:cs typeface="Arial" pitchFamily="34" charset="0"/>
              </a:defRPr>
            </a:lvl4pPr>
            <a:lvl5pPr marL="2228576" indent="-247620" eaLnBrk="0" hangingPunct="0">
              <a:defRPr>
                <a:solidFill>
                  <a:schemeClr val="tx1"/>
                </a:solidFill>
                <a:latin typeface="Arial" pitchFamily="34" charset="0"/>
                <a:cs typeface="Arial" pitchFamily="34" charset="0"/>
              </a:defRPr>
            </a:lvl5pPr>
            <a:lvl6pPr marL="2723815" indent="-247620" algn="l" eaLnBrk="0" fontAlgn="base" hangingPunct="0">
              <a:spcBef>
                <a:spcPct val="0"/>
              </a:spcBef>
              <a:spcAft>
                <a:spcPct val="0"/>
              </a:spcAft>
              <a:defRPr>
                <a:solidFill>
                  <a:schemeClr val="tx1"/>
                </a:solidFill>
                <a:latin typeface="Arial" pitchFamily="34" charset="0"/>
                <a:cs typeface="Arial" pitchFamily="34" charset="0"/>
              </a:defRPr>
            </a:lvl6pPr>
            <a:lvl7pPr marL="3219054" indent="-247620" algn="l" eaLnBrk="0" fontAlgn="base" hangingPunct="0">
              <a:spcBef>
                <a:spcPct val="0"/>
              </a:spcBef>
              <a:spcAft>
                <a:spcPct val="0"/>
              </a:spcAft>
              <a:defRPr>
                <a:solidFill>
                  <a:schemeClr val="tx1"/>
                </a:solidFill>
                <a:latin typeface="Arial" pitchFamily="34" charset="0"/>
                <a:cs typeface="Arial" pitchFamily="34" charset="0"/>
              </a:defRPr>
            </a:lvl7pPr>
            <a:lvl8pPr marL="3714293" indent="-247620" algn="l" eaLnBrk="0" fontAlgn="base" hangingPunct="0">
              <a:spcBef>
                <a:spcPct val="0"/>
              </a:spcBef>
              <a:spcAft>
                <a:spcPct val="0"/>
              </a:spcAft>
              <a:defRPr>
                <a:solidFill>
                  <a:schemeClr val="tx1"/>
                </a:solidFill>
                <a:latin typeface="Arial" pitchFamily="34" charset="0"/>
                <a:cs typeface="Arial" pitchFamily="34" charset="0"/>
              </a:defRPr>
            </a:lvl8pPr>
            <a:lvl9pPr marL="4209532" indent="-247620" algn="l"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4D4FC78-E379-4DD7-A174-B7FC9AF0C071}" type="slidenum">
              <a:rPr lang="he-IL" altLang="he-IL" smtClean="0"/>
              <a:pPr eaLnBrk="1" hangingPunct="1"/>
              <a:t>15</a:t>
            </a:fld>
            <a:endParaRPr lang="en-US" altLang="he-IL"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buFont typeface="+mj-lt"/>
              <a:buAutoNum type="arabicPeriod" startAt="2"/>
            </a:pPr>
            <a:r>
              <a:rPr lang="en-US" sz="1400" kern="1200" dirty="0" smtClean="0">
                <a:solidFill>
                  <a:schemeClr val="tx1"/>
                </a:solidFill>
                <a:effectLst/>
                <a:latin typeface="Arial" pitchFamily="34" charset="0"/>
                <a:ea typeface="+mn-ea"/>
                <a:cs typeface="Arial" pitchFamily="34" charset="0"/>
              </a:rPr>
              <a:t>In the second category there are similar signs in shape and color but different in sign-content; </a:t>
            </a:r>
            <a:br>
              <a:rPr lang="en-US" sz="1400" kern="1200" dirty="0" smtClean="0">
                <a:solidFill>
                  <a:schemeClr val="tx1"/>
                </a:solidFill>
                <a:effectLst/>
                <a:latin typeface="Arial" pitchFamily="34" charset="0"/>
                <a:ea typeface="+mn-ea"/>
                <a:cs typeface="Arial" pitchFamily="34" charset="0"/>
              </a:rPr>
            </a:br>
            <a:r>
              <a:rPr lang="en-US" sz="1400" kern="1200" dirty="0" smtClean="0">
                <a:solidFill>
                  <a:schemeClr val="tx1"/>
                </a:solidFill>
                <a:effectLst/>
                <a:latin typeface="Arial" pitchFamily="34" charset="0"/>
                <a:ea typeface="+mn-ea"/>
                <a:cs typeface="Arial" pitchFamily="34" charset="0"/>
              </a:rPr>
              <a:t>* for example: the stop sign.</a:t>
            </a:r>
          </a:p>
        </p:txBody>
      </p:sp>
    </p:spTree>
    <p:extLst>
      <p:ext uri="{BB962C8B-B14F-4D97-AF65-F5344CB8AC3E}">
        <p14:creationId xmlns:p14="http://schemas.microsoft.com/office/powerpoint/2010/main" val="3521685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804763" indent="-309524" eaLnBrk="0" hangingPunct="0">
              <a:defRPr>
                <a:solidFill>
                  <a:schemeClr val="tx1"/>
                </a:solidFill>
                <a:latin typeface="Arial" pitchFamily="34" charset="0"/>
                <a:cs typeface="Arial" pitchFamily="34" charset="0"/>
              </a:defRPr>
            </a:lvl2pPr>
            <a:lvl3pPr marL="1238098" indent="-247620" eaLnBrk="0" hangingPunct="0">
              <a:defRPr>
                <a:solidFill>
                  <a:schemeClr val="tx1"/>
                </a:solidFill>
                <a:latin typeface="Arial" pitchFamily="34" charset="0"/>
                <a:cs typeface="Arial" pitchFamily="34" charset="0"/>
              </a:defRPr>
            </a:lvl3pPr>
            <a:lvl4pPr marL="1733337" indent="-247620" eaLnBrk="0" hangingPunct="0">
              <a:defRPr>
                <a:solidFill>
                  <a:schemeClr val="tx1"/>
                </a:solidFill>
                <a:latin typeface="Arial" pitchFamily="34" charset="0"/>
                <a:cs typeface="Arial" pitchFamily="34" charset="0"/>
              </a:defRPr>
            </a:lvl4pPr>
            <a:lvl5pPr marL="2228576" indent="-247620" eaLnBrk="0" hangingPunct="0">
              <a:defRPr>
                <a:solidFill>
                  <a:schemeClr val="tx1"/>
                </a:solidFill>
                <a:latin typeface="Arial" pitchFamily="34" charset="0"/>
                <a:cs typeface="Arial" pitchFamily="34" charset="0"/>
              </a:defRPr>
            </a:lvl5pPr>
            <a:lvl6pPr marL="2723815" indent="-247620" algn="l" eaLnBrk="0" fontAlgn="base" hangingPunct="0">
              <a:spcBef>
                <a:spcPct val="0"/>
              </a:spcBef>
              <a:spcAft>
                <a:spcPct val="0"/>
              </a:spcAft>
              <a:defRPr>
                <a:solidFill>
                  <a:schemeClr val="tx1"/>
                </a:solidFill>
                <a:latin typeface="Arial" pitchFamily="34" charset="0"/>
                <a:cs typeface="Arial" pitchFamily="34" charset="0"/>
              </a:defRPr>
            </a:lvl6pPr>
            <a:lvl7pPr marL="3219054" indent="-247620" algn="l" eaLnBrk="0" fontAlgn="base" hangingPunct="0">
              <a:spcBef>
                <a:spcPct val="0"/>
              </a:spcBef>
              <a:spcAft>
                <a:spcPct val="0"/>
              </a:spcAft>
              <a:defRPr>
                <a:solidFill>
                  <a:schemeClr val="tx1"/>
                </a:solidFill>
                <a:latin typeface="Arial" pitchFamily="34" charset="0"/>
                <a:cs typeface="Arial" pitchFamily="34" charset="0"/>
              </a:defRPr>
            </a:lvl7pPr>
            <a:lvl8pPr marL="3714293" indent="-247620" algn="l" eaLnBrk="0" fontAlgn="base" hangingPunct="0">
              <a:spcBef>
                <a:spcPct val="0"/>
              </a:spcBef>
              <a:spcAft>
                <a:spcPct val="0"/>
              </a:spcAft>
              <a:defRPr>
                <a:solidFill>
                  <a:schemeClr val="tx1"/>
                </a:solidFill>
                <a:latin typeface="Arial" pitchFamily="34" charset="0"/>
                <a:cs typeface="Arial" pitchFamily="34" charset="0"/>
              </a:defRPr>
            </a:lvl8pPr>
            <a:lvl9pPr marL="4209532" indent="-247620" algn="l"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4D4FC78-E379-4DD7-A174-B7FC9AF0C071}" type="slidenum">
              <a:rPr lang="he-IL" altLang="he-IL" smtClean="0"/>
              <a:pPr eaLnBrk="1" hangingPunct="1"/>
              <a:t>16</a:t>
            </a:fld>
            <a:endParaRPr lang="en-US" altLang="he-IL"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buFont typeface="+mj-lt"/>
              <a:buAutoNum type="arabicPeriod" startAt="3"/>
            </a:pPr>
            <a:r>
              <a:rPr lang="en-US" sz="1400" kern="1200" dirty="0" smtClean="0">
                <a:solidFill>
                  <a:schemeClr val="tx1"/>
                </a:solidFill>
                <a:effectLst/>
                <a:latin typeface="Arial" pitchFamily="34" charset="0"/>
                <a:ea typeface="+mn-ea"/>
                <a:cs typeface="Arial" pitchFamily="34" charset="0"/>
              </a:rPr>
              <a:t>The third category is the</a:t>
            </a:r>
            <a:r>
              <a:rPr lang="en-US" sz="1400" kern="1200" baseline="0" dirty="0" smtClean="0">
                <a:solidFill>
                  <a:schemeClr val="tx1"/>
                </a:solidFill>
                <a:effectLst/>
                <a:latin typeface="Arial" pitchFamily="34" charset="0"/>
                <a:ea typeface="+mn-ea"/>
                <a:cs typeface="Arial" pitchFamily="34" charset="0"/>
              </a:rPr>
              <a:t> opposite - </a:t>
            </a:r>
            <a:r>
              <a:rPr lang="en-US" sz="1400" kern="1200" dirty="0" smtClean="0">
                <a:solidFill>
                  <a:schemeClr val="tx1"/>
                </a:solidFill>
                <a:effectLst/>
                <a:latin typeface="Arial" pitchFamily="34" charset="0"/>
                <a:ea typeface="+mn-ea"/>
                <a:cs typeface="Arial" pitchFamily="34" charset="0"/>
              </a:rPr>
              <a:t>similar in sign-content but different in shape and color; </a:t>
            </a:r>
            <a:br>
              <a:rPr lang="en-US" sz="1400" kern="1200" dirty="0" smtClean="0">
                <a:solidFill>
                  <a:schemeClr val="tx1"/>
                </a:solidFill>
                <a:effectLst/>
                <a:latin typeface="Arial" pitchFamily="34" charset="0"/>
                <a:ea typeface="+mn-ea"/>
                <a:cs typeface="Arial" pitchFamily="34" charset="0"/>
              </a:rPr>
            </a:br>
            <a:r>
              <a:rPr lang="en-US" sz="1400" kern="1200" dirty="0" smtClean="0">
                <a:solidFill>
                  <a:schemeClr val="tx1"/>
                </a:solidFill>
                <a:effectLst/>
                <a:latin typeface="Arial" pitchFamily="34" charset="0"/>
                <a:ea typeface="+mn-ea"/>
                <a:cs typeface="Arial" pitchFamily="34" charset="0"/>
              </a:rPr>
              <a:t>* </a:t>
            </a:r>
            <a:r>
              <a:rPr lang="en-US" sz="1400" kern="1200" baseline="0" dirty="0" smtClean="0">
                <a:solidFill>
                  <a:schemeClr val="tx1"/>
                </a:solidFill>
                <a:effectLst/>
                <a:latin typeface="Arial" pitchFamily="34" charset="0"/>
                <a:ea typeface="+mn-ea"/>
                <a:cs typeface="Arial" pitchFamily="34" charset="0"/>
              </a:rPr>
              <a:t>For example: the skid sign.</a:t>
            </a:r>
            <a:endParaRPr lang="en-US" sz="1400" kern="1200" dirty="0" smtClean="0">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4282936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804763" indent="-309524" eaLnBrk="0" hangingPunct="0">
              <a:defRPr>
                <a:solidFill>
                  <a:schemeClr val="tx1"/>
                </a:solidFill>
                <a:latin typeface="Arial" pitchFamily="34" charset="0"/>
                <a:cs typeface="Arial" pitchFamily="34" charset="0"/>
              </a:defRPr>
            </a:lvl2pPr>
            <a:lvl3pPr marL="1238098" indent="-247620" eaLnBrk="0" hangingPunct="0">
              <a:defRPr>
                <a:solidFill>
                  <a:schemeClr val="tx1"/>
                </a:solidFill>
                <a:latin typeface="Arial" pitchFamily="34" charset="0"/>
                <a:cs typeface="Arial" pitchFamily="34" charset="0"/>
              </a:defRPr>
            </a:lvl3pPr>
            <a:lvl4pPr marL="1733337" indent="-247620" eaLnBrk="0" hangingPunct="0">
              <a:defRPr>
                <a:solidFill>
                  <a:schemeClr val="tx1"/>
                </a:solidFill>
                <a:latin typeface="Arial" pitchFamily="34" charset="0"/>
                <a:cs typeface="Arial" pitchFamily="34" charset="0"/>
              </a:defRPr>
            </a:lvl4pPr>
            <a:lvl5pPr marL="2228576" indent="-247620" eaLnBrk="0" hangingPunct="0">
              <a:defRPr>
                <a:solidFill>
                  <a:schemeClr val="tx1"/>
                </a:solidFill>
                <a:latin typeface="Arial" pitchFamily="34" charset="0"/>
                <a:cs typeface="Arial" pitchFamily="34" charset="0"/>
              </a:defRPr>
            </a:lvl5pPr>
            <a:lvl6pPr marL="2723815" indent="-247620" algn="l" eaLnBrk="0" fontAlgn="base" hangingPunct="0">
              <a:spcBef>
                <a:spcPct val="0"/>
              </a:spcBef>
              <a:spcAft>
                <a:spcPct val="0"/>
              </a:spcAft>
              <a:defRPr>
                <a:solidFill>
                  <a:schemeClr val="tx1"/>
                </a:solidFill>
                <a:latin typeface="Arial" pitchFamily="34" charset="0"/>
                <a:cs typeface="Arial" pitchFamily="34" charset="0"/>
              </a:defRPr>
            </a:lvl6pPr>
            <a:lvl7pPr marL="3219054" indent="-247620" algn="l" eaLnBrk="0" fontAlgn="base" hangingPunct="0">
              <a:spcBef>
                <a:spcPct val="0"/>
              </a:spcBef>
              <a:spcAft>
                <a:spcPct val="0"/>
              </a:spcAft>
              <a:defRPr>
                <a:solidFill>
                  <a:schemeClr val="tx1"/>
                </a:solidFill>
                <a:latin typeface="Arial" pitchFamily="34" charset="0"/>
                <a:cs typeface="Arial" pitchFamily="34" charset="0"/>
              </a:defRPr>
            </a:lvl7pPr>
            <a:lvl8pPr marL="3714293" indent="-247620" algn="l" eaLnBrk="0" fontAlgn="base" hangingPunct="0">
              <a:spcBef>
                <a:spcPct val="0"/>
              </a:spcBef>
              <a:spcAft>
                <a:spcPct val="0"/>
              </a:spcAft>
              <a:defRPr>
                <a:solidFill>
                  <a:schemeClr val="tx1"/>
                </a:solidFill>
                <a:latin typeface="Arial" pitchFamily="34" charset="0"/>
                <a:cs typeface="Arial" pitchFamily="34" charset="0"/>
              </a:defRPr>
            </a:lvl8pPr>
            <a:lvl9pPr marL="4209532" indent="-247620" algn="l"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4D4FC78-E379-4DD7-A174-B7FC9AF0C071}" type="slidenum">
              <a:rPr lang="he-IL" altLang="he-IL" smtClean="0"/>
              <a:pPr eaLnBrk="1" hangingPunct="1"/>
              <a:t>17</a:t>
            </a:fld>
            <a:endParaRPr lang="en-US" altLang="he-IL"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buFont typeface="+mj-lt"/>
              <a:buAutoNum type="arabicPeriod" startAt="4"/>
            </a:pPr>
            <a:r>
              <a:rPr lang="en-US" sz="1400" kern="1200" dirty="0" smtClean="0">
                <a:solidFill>
                  <a:schemeClr val="tx1"/>
                </a:solidFill>
                <a:effectLst/>
                <a:latin typeface="Arial" pitchFamily="34" charset="0"/>
                <a:ea typeface="+mn-ea"/>
                <a:cs typeface="Arial" pitchFamily="34" charset="0"/>
              </a:rPr>
              <a:t>In the forth category there are signs who are different in all aspects – shape, color and content;</a:t>
            </a:r>
            <a:br>
              <a:rPr lang="en-US" sz="1400" kern="1200" dirty="0" smtClean="0">
                <a:solidFill>
                  <a:schemeClr val="tx1"/>
                </a:solidFill>
                <a:effectLst/>
                <a:latin typeface="Arial" pitchFamily="34" charset="0"/>
                <a:ea typeface="+mn-ea"/>
                <a:cs typeface="Arial" pitchFamily="34" charset="0"/>
              </a:rPr>
            </a:br>
            <a:r>
              <a:rPr lang="en-US" sz="1400" kern="1200" dirty="0" smtClean="0">
                <a:solidFill>
                  <a:schemeClr val="tx1"/>
                </a:solidFill>
                <a:effectLst/>
                <a:latin typeface="Arial" pitchFamily="34" charset="0"/>
                <a:ea typeface="+mn-ea"/>
                <a:cs typeface="Arial" pitchFamily="34" charset="0"/>
              </a:rPr>
              <a:t>* for example: the</a:t>
            </a:r>
            <a:r>
              <a:rPr lang="en-US" sz="1400" kern="1200" baseline="0" dirty="0" smtClean="0">
                <a:solidFill>
                  <a:schemeClr val="tx1"/>
                </a:solidFill>
                <a:effectLst/>
                <a:latin typeface="Arial" pitchFamily="34" charset="0"/>
                <a:ea typeface="+mn-ea"/>
                <a:cs typeface="Arial" pitchFamily="34" charset="0"/>
              </a:rPr>
              <a:t> sign “</a:t>
            </a:r>
            <a:r>
              <a:rPr lang="en-US" sz="1400" kern="1200" dirty="0" smtClean="0">
                <a:solidFill>
                  <a:schemeClr val="tx1"/>
                </a:solidFill>
                <a:effectLst/>
                <a:latin typeface="Arial" pitchFamily="34" charset="0"/>
                <a:ea typeface="+mn-ea"/>
                <a:cs typeface="Arial" pitchFamily="34" charset="0"/>
              </a:rPr>
              <a:t>Yield here for pedestrians” </a:t>
            </a:r>
          </a:p>
        </p:txBody>
      </p:sp>
    </p:spTree>
    <p:extLst>
      <p:ext uri="{BB962C8B-B14F-4D97-AF65-F5344CB8AC3E}">
        <p14:creationId xmlns:p14="http://schemas.microsoft.com/office/powerpoint/2010/main" val="2469925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804763" indent="-309524" eaLnBrk="0" hangingPunct="0">
              <a:defRPr>
                <a:solidFill>
                  <a:schemeClr val="tx1"/>
                </a:solidFill>
                <a:latin typeface="Arial" pitchFamily="34" charset="0"/>
                <a:cs typeface="Arial" pitchFamily="34" charset="0"/>
              </a:defRPr>
            </a:lvl2pPr>
            <a:lvl3pPr marL="1238098" indent="-247620" eaLnBrk="0" hangingPunct="0">
              <a:defRPr>
                <a:solidFill>
                  <a:schemeClr val="tx1"/>
                </a:solidFill>
                <a:latin typeface="Arial" pitchFamily="34" charset="0"/>
                <a:cs typeface="Arial" pitchFamily="34" charset="0"/>
              </a:defRPr>
            </a:lvl3pPr>
            <a:lvl4pPr marL="1733337" indent="-247620" eaLnBrk="0" hangingPunct="0">
              <a:defRPr>
                <a:solidFill>
                  <a:schemeClr val="tx1"/>
                </a:solidFill>
                <a:latin typeface="Arial" pitchFamily="34" charset="0"/>
                <a:cs typeface="Arial" pitchFamily="34" charset="0"/>
              </a:defRPr>
            </a:lvl4pPr>
            <a:lvl5pPr marL="2228576" indent="-247620" eaLnBrk="0" hangingPunct="0">
              <a:defRPr>
                <a:solidFill>
                  <a:schemeClr val="tx1"/>
                </a:solidFill>
                <a:latin typeface="Arial" pitchFamily="34" charset="0"/>
                <a:cs typeface="Arial" pitchFamily="34" charset="0"/>
              </a:defRPr>
            </a:lvl5pPr>
            <a:lvl6pPr marL="2723815" indent="-247620" algn="l" eaLnBrk="0" fontAlgn="base" hangingPunct="0">
              <a:spcBef>
                <a:spcPct val="0"/>
              </a:spcBef>
              <a:spcAft>
                <a:spcPct val="0"/>
              </a:spcAft>
              <a:defRPr>
                <a:solidFill>
                  <a:schemeClr val="tx1"/>
                </a:solidFill>
                <a:latin typeface="Arial" pitchFamily="34" charset="0"/>
                <a:cs typeface="Arial" pitchFamily="34" charset="0"/>
              </a:defRPr>
            </a:lvl6pPr>
            <a:lvl7pPr marL="3219054" indent="-247620" algn="l" eaLnBrk="0" fontAlgn="base" hangingPunct="0">
              <a:spcBef>
                <a:spcPct val="0"/>
              </a:spcBef>
              <a:spcAft>
                <a:spcPct val="0"/>
              </a:spcAft>
              <a:defRPr>
                <a:solidFill>
                  <a:schemeClr val="tx1"/>
                </a:solidFill>
                <a:latin typeface="Arial" pitchFamily="34" charset="0"/>
                <a:cs typeface="Arial" pitchFamily="34" charset="0"/>
              </a:defRPr>
            </a:lvl7pPr>
            <a:lvl8pPr marL="3714293" indent="-247620" algn="l" eaLnBrk="0" fontAlgn="base" hangingPunct="0">
              <a:spcBef>
                <a:spcPct val="0"/>
              </a:spcBef>
              <a:spcAft>
                <a:spcPct val="0"/>
              </a:spcAft>
              <a:defRPr>
                <a:solidFill>
                  <a:schemeClr val="tx1"/>
                </a:solidFill>
                <a:latin typeface="Arial" pitchFamily="34" charset="0"/>
                <a:cs typeface="Arial" pitchFamily="34" charset="0"/>
              </a:defRPr>
            </a:lvl8pPr>
            <a:lvl9pPr marL="4209532" indent="-247620" algn="l"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4D4FC78-E379-4DD7-A174-B7FC9AF0C071}" type="slidenum">
              <a:rPr lang="he-IL" altLang="he-IL" smtClean="0"/>
              <a:pPr eaLnBrk="1" hangingPunct="1"/>
              <a:t>18</a:t>
            </a:fld>
            <a:endParaRPr lang="en-US" altLang="he-IL"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buFont typeface="+mj-lt"/>
              <a:buAutoNum type="arabicPeriod" startAt="5"/>
            </a:pPr>
            <a:r>
              <a:rPr lang="en-US" sz="1400" kern="1200" dirty="0" smtClean="0">
                <a:solidFill>
                  <a:schemeClr val="tx1"/>
                </a:solidFill>
                <a:effectLst/>
                <a:latin typeface="Arial" pitchFamily="34" charset="0"/>
                <a:ea typeface="+mn-ea"/>
                <a:cs typeface="Arial" pitchFamily="34" charset="0"/>
              </a:rPr>
              <a:t>And the final category</a:t>
            </a:r>
            <a:r>
              <a:rPr lang="en-US" sz="1400" kern="1200" baseline="0" dirty="0" smtClean="0">
                <a:solidFill>
                  <a:schemeClr val="tx1"/>
                </a:solidFill>
                <a:effectLst/>
                <a:latin typeface="Arial" pitchFamily="34" charset="0"/>
                <a:ea typeface="+mn-ea"/>
                <a:cs typeface="Arial" pitchFamily="34" charset="0"/>
              </a:rPr>
              <a:t> is </a:t>
            </a:r>
            <a:r>
              <a:rPr lang="en-US" sz="1400" kern="1200" dirty="0" smtClean="0">
                <a:solidFill>
                  <a:schemeClr val="tx1"/>
                </a:solidFill>
                <a:effectLst/>
                <a:latin typeface="Arial" pitchFamily="34" charset="0"/>
                <a:ea typeface="+mn-ea"/>
                <a:cs typeface="Arial" pitchFamily="34" charset="0"/>
              </a:rPr>
              <a:t>signs that exists in one country (Israel or USA), but do not exist in the other.</a:t>
            </a:r>
            <a:br>
              <a:rPr lang="en-US" sz="1400" kern="1200" dirty="0" smtClean="0">
                <a:solidFill>
                  <a:schemeClr val="tx1"/>
                </a:solidFill>
                <a:effectLst/>
                <a:latin typeface="Arial" pitchFamily="34" charset="0"/>
                <a:ea typeface="+mn-ea"/>
                <a:cs typeface="Arial" pitchFamily="34" charset="0"/>
              </a:rPr>
            </a:br>
            <a:r>
              <a:rPr lang="en-US" sz="1400" kern="1200" dirty="0" smtClean="0">
                <a:solidFill>
                  <a:schemeClr val="tx1"/>
                </a:solidFill>
                <a:effectLst/>
                <a:latin typeface="Arial" pitchFamily="34" charset="0"/>
                <a:ea typeface="+mn-ea"/>
                <a:cs typeface="Arial" pitchFamily="34" charset="0"/>
              </a:rPr>
              <a:t>* For</a:t>
            </a:r>
            <a:r>
              <a:rPr lang="en-US" sz="1400" kern="1200" baseline="0" dirty="0" smtClean="0">
                <a:solidFill>
                  <a:schemeClr val="tx1"/>
                </a:solidFill>
                <a:effectLst/>
                <a:latin typeface="Arial" pitchFamily="34" charset="0"/>
                <a:ea typeface="+mn-ea"/>
                <a:cs typeface="Arial" pitchFamily="34" charset="0"/>
              </a:rPr>
              <a:t> example: heavy traffic sign from Israel. As far as we know there is no American equivalent. </a:t>
            </a:r>
            <a:br>
              <a:rPr lang="en-US" sz="1400" kern="1200" baseline="0" dirty="0" smtClean="0">
                <a:solidFill>
                  <a:schemeClr val="tx1"/>
                </a:solidFill>
                <a:effectLst/>
                <a:latin typeface="Arial" pitchFamily="34" charset="0"/>
                <a:ea typeface="+mn-ea"/>
                <a:cs typeface="Arial" pitchFamily="34" charset="0"/>
              </a:rPr>
            </a:br>
            <a:r>
              <a:rPr lang="en-US" sz="1400" kern="1200" baseline="0" dirty="0" smtClean="0">
                <a:solidFill>
                  <a:schemeClr val="tx1"/>
                </a:solidFill>
                <a:effectLst/>
                <a:latin typeface="Arial" pitchFamily="34" charset="0"/>
                <a:ea typeface="+mn-ea"/>
                <a:cs typeface="Arial" pitchFamily="34" charset="0"/>
              </a:rPr>
              <a:t>* and another example: Parallel Railroad Crossing from united states.</a:t>
            </a:r>
            <a:endParaRPr lang="en-US" sz="1400" kern="1200" dirty="0" smtClean="0">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25662469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804763" indent="-309524" eaLnBrk="0" hangingPunct="0">
              <a:defRPr>
                <a:solidFill>
                  <a:schemeClr val="tx1"/>
                </a:solidFill>
                <a:latin typeface="Arial" pitchFamily="34" charset="0"/>
                <a:cs typeface="Arial" pitchFamily="34" charset="0"/>
              </a:defRPr>
            </a:lvl2pPr>
            <a:lvl3pPr marL="1238098" indent="-247620" eaLnBrk="0" hangingPunct="0">
              <a:defRPr>
                <a:solidFill>
                  <a:schemeClr val="tx1"/>
                </a:solidFill>
                <a:latin typeface="Arial" pitchFamily="34" charset="0"/>
                <a:cs typeface="Arial" pitchFamily="34" charset="0"/>
              </a:defRPr>
            </a:lvl3pPr>
            <a:lvl4pPr marL="1733337" indent="-247620" eaLnBrk="0" hangingPunct="0">
              <a:defRPr>
                <a:solidFill>
                  <a:schemeClr val="tx1"/>
                </a:solidFill>
                <a:latin typeface="Arial" pitchFamily="34" charset="0"/>
                <a:cs typeface="Arial" pitchFamily="34" charset="0"/>
              </a:defRPr>
            </a:lvl4pPr>
            <a:lvl5pPr marL="2228576" indent="-247620" eaLnBrk="0" hangingPunct="0">
              <a:defRPr>
                <a:solidFill>
                  <a:schemeClr val="tx1"/>
                </a:solidFill>
                <a:latin typeface="Arial" pitchFamily="34" charset="0"/>
                <a:cs typeface="Arial" pitchFamily="34" charset="0"/>
              </a:defRPr>
            </a:lvl5pPr>
            <a:lvl6pPr marL="2723815" indent="-247620" algn="l" eaLnBrk="0" fontAlgn="base" hangingPunct="0">
              <a:spcBef>
                <a:spcPct val="0"/>
              </a:spcBef>
              <a:spcAft>
                <a:spcPct val="0"/>
              </a:spcAft>
              <a:defRPr>
                <a:solidFill>
                  <a:schemeClr val="tx1"/>
                </a:solidFill>
                <a:latin typeface="Arial" pitchFamily="34" charset="0"/>
                <a:cs typeface="Arial" pitchFamily="34" charset="0"/>
              </a:defRPr>
            </a:lvl6pPr>
            <a:lvl7pPr marL="3219054" indent="-247620" algn="l" eaLnBrk="0" fontAlgn="base" hangingPunct="0">
              <a:spcBef>
                <a:spcPct val="0"/>
              </a:spcBef>
              <a:spcAft>
                <a:spcPct val="0"/>
              </a:spcAft>
              <a:defRPr>
                <a:solidFill>
                  <a:schemeClr val="tx1"/>
                </a:solidFill>
                <a:latin typeface="Arial" pitchFamily="34" charset="0"/>
                <a:cs typeface="Arial" pitchFamily="34" charset="0"/>
              </a:defRPr>
            </a:lvl7pPr>
            <a:lvl8pPr marL="3714293" indent="-247620" algn="l" eaLnBrk="0" fontAlgn="base" hangingPunct="0">
              <a:spcBef>
                <a:spcPct val="0"/>
              </a:spcBef>
              <a:spcAft>
                <a:spcPct val="0"/>
              </a:spcAft>
              <a:defRPr>
                <a:solidFill>
                  <a:schemeClr val="tx1"/>
                </a:solidFill>
                <a:latin typeface="Arial" pitchFamily="34" charset="0"/>
                <a:cs typeface="Arial" pitchFamily="34" charset="0"/>
              </a:defRPr>
            </a:lvl8pPr>
            <a:lvl9pPr marL="4209532" indent="-247620" algn="l"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0DE7D73-6DB6-4DCE-8930-E08DF5FEE2FF}" type="slidenum">
              <a:rPr lang="he-IL" altLang="he-IL" smtClean="0"/>
              <a:pPr eaLnBrk="1" hangingPunct="1"/>
              <a:t>19</a:t>
            </a:fld>
            <a:endParaRPr lang="en-US" altLang="he-IL"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kern="1200" dirty="0" smtClean="0">
                <a:solidFill>
                  <a:schemeClr val="tx1"/>
                </a:solidFill>
                <a:effectLst/>
                <a:latin typeface="Arial" pitchFamily="34" charset="0"/>
                <a:ea typeface="+mn-ea"/>
                <a:cs typeface="Arial" pitchFamily="34" charset="0"/>
              </a:rPr>
              <a:t>Results of the signs mapping, revealed great variability in road signs design. We found much more signs that were different</a:t>
            </a:r>
            <a:r>
              <a:rPr lang="en-US" sz="1400" kern="1200" baseline="0" dirty="0" smtClean="0">
                <a:solidFill>
                  <a:schemeClr val="tx1"/>
                </a:solidFill>
                <a:effectLst/>
                <a:latin typeface="Arial" pitchFamily="34" charset="0"/>
                <a:ea typeface="+mn-ea"/>
                <a:cs typeface="Arial" pitchFamily="34" charset="0"/>
              </a:rPr>
              <a:t> than similar signs, especially in terms of shape and color of the sign.</a:t>
            </a:r>
          </a:p>
          <a:p>
            <a:pPr eaLnBrk="1" hangingPunct="1"/>
            <a:endParaRPr lang="en-US" sz="1400" kern="1200" baseline="0" dirty="0" smtClean="0">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40693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804763" indent="-309524" eaLnBrk="0" hangingPunct="0">
              <a:defRPr>
                <a:solidFill>
                  <a:schemeClr val="tx1"/>
                </a:solidFill>
                <a:latin typeface="Arial" pitchFamily="34" charset="0"/>
                <a:cs typeface="Arial" pitchFamily="34" charset="0"/>
              </a:defRPr>
            </a:lvl2pPr>
            <a:lvl3pPr marL="1238098" indent="-247620" eaLnBrk="0" hangingPunct="0">
              <a:defRPr>
                <a:solidFill>
                  <a:schemeClr val="tx1"/>
                </a:solidFill>
                <a:latin typeface="Arial" pitchFamily="34" charset="0"/>
                <a:cs typeface="Arial" pitchFamily="34" charset="0"/>
              </a:defRPr>
            </a:lvl3pPr>
            <a:lvl4pPr marL="1733337" indent="-247620" eaLnBrk="0" hangingPunct="0">
              <a:defRPr>
                <a:solidFill>
                  <a:schemeClr val="tx1"/>
                </a:solidFill>
                <a:latin typeface="Arial" pitchFamily="34" charset="0"/>
                <a:cs typeface="Arial" pitchFamily="34" charset="0"/>
              </a:defRPr>
            </a:lvl4pPr>
            <a:lvl5pPr marL="2228576" indent="-247620" eaLnBrk="0" hangingPunct="0">
              <a:defRPr>
                <a:solidFill>
                  <a:schemeClr val="tx1"/>
                </a:solidFill>
                <a:latin typeface="Arial" pitchFamily="34" charset="0"/>
                <a:cs typeface="Arial" pitchFamily="34" charset="0"/>
              </a:defRPr>
            </a:lvl5pPr>
            <a:lvl6pPr marL="2723815" indent="-247620" algn="l" eaLnBrk="0" fontAlgn="base" hangingPunct="0">
              <a:spcBef>
                <a:spcPct val="0"/>
              </a:spcBef>
              <a:spcAft>
                <a:spcPct val="0"/>
              </a:spcAft>
              <a:defRPr>
                <a:solidFill>
                  <a:schemeClr val="tx1"/>
                </a:solidFill>
                <a:latin typeface="Arial" pitchFamily="34" charset="0"/>
                <a:cs typeface="Arial" pitchFamily="34" charset="0"/>
              </a:defRPr>
            </a:lvl6pPr>
            <a:lvl7pPr marL="3219054" indent="-247620" algn="l" eaLnBrk="0" fontAlgn="base" hangingPunct="0">
              <a:spcBef>
                <a:spcPct val="0"/>
              </a:spcBef>
              <a:spcAft>
                <a:spcPct val="0"/>
              </a:spcAft>
              <a:defRPr>
                <a:solidFill>
                  <a:schemeClr val="tx1"/>
                </a:solidFill>
                <a:latin typeface="Arial" pitchFamily="34" charset="0"/>
                <a:cs typeface="Arial" pitchFamily="34" charset="0"/>
              </a:defRPr>
            </a:lvl7pPr>
            <a:lvl8pPr marL="3714293" indent="-247620" algn="l" eaLnBrk="0" fontAlgn="base" hangingPunct="0">
              <a:spcBef>
                <a:spcPct val="0"/>
              </a:spcBef>
              <a:spcAft>
                <a:spcPct val="0"/>
              </a:spcAft>
              <a:defRPr>
                <a:solidFill>
                  <a:schemeClr val="tx1"/>
                </a:solidFill>
                <a:latin typeface="Arial" pitchFamily="34" charset="0"/>
                <a:cs typeface="Arial" pitchFamily="34" charset="0"/>
              </a:defRPr>
            </a:lvl8pPr>
            <a:lvl9pPr marL="4209532" indent="-247620" algn="l"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4D4FC78-E379-4DD7-A174-B7FC9AF0C071}" type="slidenum">
              <a:rPr lang="he-IL" altLang="he-IL" smtClean="0"/>
              <a:pPr eaLnBrk="1" hangingPunct="1"/>
              <a:t>20</a:t>
            </a:fld>
            <a:endParaRPr lang="en-US" altLang="he-IL"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kern="1200" dirty="0" smtClean="0">
                <a:solidFill>
                  <a:schemeClr val="tx1"/>
                </a:solidFill>
                <a:effectLst/>
                <a:latin typeface="Arial" pitchFamily="34" charset="0"/>
                <a:ea typeface="+mn-ea"/>
                <a:cs typeface="Arial" pitchFamily="34" charset="0"/>
              </a:rPr>
              <a:t>After we mapped all</a:t>
            </a:r>
            <a:r>
              <a:rPr lang="en-US" sz="1400" kern="1200" baseline="0" dirty="0" smtClean="0">
                <a:solidFill>
                  <a:schemeClr val="tx1"/>
                </a:solidFill>
                <a:effectLst/>
                <a:latin typeface="Arial" pitchFamily="34" charset="0"/>
                <a:ea typeface="+mn-ea"/>
                <a:cs typeface="Arial" pitchFamily="34" charset="0"/>
              </a:rPr>
              <a:t> signs, we chose 30 Israeli signs - 6 from each category, and </a:t>
            </a:r>
            <a:r>
              <a:rPr lang="en-US" sz="1400" kern="1200" dirty="0" smtClean="0">
                <a:solidFill>
                  <a:schemeClr val="tx1"/>
                </a:solidFill>
                <a:effectLst/>
                <a:latin typeface="Arial" pitchFamily="34" charset="0"/>
                <a:ea typeface="+mn-ea"/>
                <a:cs typeface="Arial" pitchFamily="34" charset="0"/>
              </a:rPr>
              <a:t>rated them according to two ergonomic principles: </a:t>
            </a:r>
          </a:p>
          <a:p>
            <a:pPr marL="342900" indent="-342900" eaLnBrk="1" hangingPunct="1">
              <a:buAutoNum type="arabicPeriod"/>
            </a:pPr>
            <a:r>
              <a:rPr lang="en-US" sz="1400" kern="1200" dirty="0" smtClean="0">
                <a:solidFill>
                  <a:schemeClr val="tx1"/>
                </a:solidFill>
                <a:effectLst/>
                <a:latin typeface="Arial" pitchFamily="34" charset="0"/>
                <a:ea typeface="+mn-ea"/>
                <a:cs typeface="Arial" pitchFamily="34" charset="0"/>
              </a:rPr>
              <a:t>sign-content compatibility</a:t>
            </a:r>
          </a:p>
          <a:p>
            <a:pPr marL="342900" indent="-342900" eaLnBrk="1" hangingPunct="1">
              <a:buAutoNum type="arabicPeriod"/>
            </a:pPr>
            <a:r>
              <a:rPr lang="en-US" sz="1400" kern="1200" dirty="0" smtClean="0">
                <a:solidFill>
                  <a:schemeClr val="tx1"/>
                </a:solidFill>
                <a:effectLst/>
                <a:latin typeface="Arial" pitchFamily="34" charset="0"/>
                <a:ea typeface="+mn-ea"/>
                <a:cs typeface="Arial" pitchFamily="34" charset="0"/>
              </a:rPr>
              <a:t>and standardization. </a:t>
            </a:r>
            <a:br>
              <a:rPr lang="en-US" sz="1400" kern="1200" dirty="0" smtClean="0">
                <a:solidFill>
                  <a:schemeClr val="tx1"/>
                </a:solidFill>
                <a:effectLst/>
                <a:latin typeface="Arial" pitchFamily="34" charset="0"/>
                <a:ea typeface="+mn-ea"/>
                <a:cs typeface="Arial" pitchFamily="34" charset="0"/>
              </a:rPr>
            </a:br>
            <a:r>
              <a:rPr lang="en-US" altLang="he-IL" sz="1400" kern="1200" dirty="0" smtClean="0">
                <a:solidFill>
                  <a:schemeClr val="tx1"/>
                </a:solidFill>
                <a:effectLst/>
                <a:latin typeface="Arial" pitchFamily="34" charset="0"/>
                <a:ea typeface="+mn-ea"/>
                <a:cs typeface="Arial" pitchFamily="34" charset="0"/>
              </a:rPr>
              <a:t>Of course, standards in Israel are</a:t>
            </a:r>
            <a:r>
              <a:rPr lang="en-US" altLang="he-IL" sz="1400" kern="1200" baseline="0" dirty="0" smtClean="0">
                <a:solidFill>
                  <a:schemeClr val="tx1"/>
                </a:solidFill>
                <a:effectLst/>
                <a:latin typeface="Arial" pitchFamily="34" charset="0"/>
                <a:ea typeface="+mn-ea"/>
                <a:cs typeface="Arial" pitchFamily="34" charset="0"/>
              </a:rPr>
              <a:t> very different from the us standards. But because we rated Israeli signs, and our final goal is to test sign comprehension of Israeli signs, the rate was according to the Israeli and Vienna convention standards. </a:t>
            </a:r>
          </a:p>
          <a:p>
            <a:pPr marL="342900" indent="-342900" eaLnBrk="1" hangingPunct="1">
              <a:buAutoNum type="arabicPeriod"/>
            </a:pPr>
            <a:endParaRPr lang="en-US" altLang="he-IL" sz="1400" kern="1200" baseline="0" dirty="0" smtClean="0">
              <a:solidFill>
                <a:schemeClr val="tx1"/>
              </a:solidFill>
              <a:effectLst/>
              <a:latin typeface="Arial" pitchFamily="34" charset="0"/>
              <a:ea typeface="+mn-ea"/>
              <a:cs typeface="Arial" pitchFamily="34" charset="0"/>
            </a:endParaRPr>
          </a:p>
          <a:p>
            <a:pPr marL="0" indent="0" eaLnBrk="1" hangingPunct="1">
              <a:buNone/>
            </a:pPr>
            <a:r>
              <a:rPr lang="en-US" altLang="he-IL" sz="1400" kern="1200" baseline="0" dirty="0" smtClean="0">
                <a:solidFill>
                  <a:schemeClr val="tx1"/>
                </a:solidFill>
                <a:effectLst/>
                <a:latin typeface="Arial" pitchFamily="34" charset="0"/>
                <a:ea typeface="+mn-ea"/>
                <a:cs typeface="Arial" pitchFamily="34" charset="0"/>
              </a:rPr>
              <a:t>The evaluation of the signs was conducted by human factors and ergonomics students, after they were familiar with the ergonomic principles for symbol design.</a:t>
            </a:r>
          </a:p>
        </p:txBody>
      </p:sp>
    </p:spTree>
    <p:extLst>
      <p:ext uri="{BB962C8B-B14F-4D97-AF65-F5344CB8AC3E}">
        <p14:creationId xmlns:p14="http://schemas.microsoft.com/office/powerpoint/2010/main" val="2234180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804763" indent="-309524" eaLnBrk="0" hangingPunct="0">
              <a:defRPr>
                <a:solidFill>
                  <a:schemeClr val="tx1"/>
                </a:solidFill>
                <a:latin typeface="Arial" pitchFamily="34" charset="0"/>
                <a:cs typeface="Arial" pitchFamily="34" charset="0"/>
              </a:defRPr>
            </a:lvl2pPr>
            <a:lvl3pPr marL="1238098" indent="-247620" eaLnBrk="0" hangingPunct="0">
              <a:defRPr>
                <a:solidFill>
                  <a:schemeClr val="tx1"/>
                </a:solidFill>
                <a:latin typeface="Arial" pitchFamily="34" charset="0"/>
                <a:cs typeface="Arial" pitchFamily="34" charset="0"/>
              </a:defRPr>
            </a:lvl3pPr>
            <a:lvl4pPr marL="1733337" indent="-247620" eaLnBrk="0" hangingPunct="0">
              <a:defRPr>
                <a:solidFill>
                  <a:schemeClr val="tx1"/>
                </a:solidFill>
                <a:latin typeface="Arial" pitchFamily="34" charset="0"/>
                <a:cs typeface="Arial" pitchFamily="34" charset="0"/>
              </a:defRPr>
            </a:lvl4pPr>
            <a:lvl5pPr marL="2228576" indent="-247620" eaLnBrk="0" hangingPunct="0">
              <a:defRPr>
                <a:solidFill>
                  <a:schemeClr val="tx1"/>
                </a:solidFill>
                <a:latin typeface="Arial" pitchFamily="34" charset="0"/>
                <a:cs typeface="Arial" pitchFamily="34" charset="0"/>
              </a:defRPr>
            </a:lvl5pPr>
            <a:lvl6pPr marL="2723815" indent="-247620" algn="l" eaLnBrk="0" fontAlgn="base" hangingPunct="0">
              <a:spcBef>
                <a:spcPct val="0"/>
              </a:spcBef>
              <a:spcAft>
                <a:spcPct val="0"/>
              </a:spcAft>
              <a:defRPr>
                <a:solidFill>
                  <a:schemeClr val="tx1"/>
                </a:solidFill>
                <a:latin typeface="Arial" pitchFamily="34" charset="0"/>
                <a:cs typeface="Arial" pitchFamily="34" charset="0"/>
              </a:defRPr>
            </a:lvl6pPr>
            <a:lvl7pPr marL="3219054" indent="-247620" algn="l" eaLnBrk="0" fontAlgn="base" hangingPunct="0">
              <a:spcBef>
                <a:spcPct val="0"/>
              </a:spcBef>
              <a:spcAft>
                <a:spcPct val="0"/>
              </a:spcAft>
              <a:defRPr>
                <a:solidFill>
                  <a:schemeClr val="tx1"/>
                </a:solidFill>
                <a:latin typeface="Arial" pitchFamily="34" charset="0"/>
                <a:cs typeface="Arial" pitchFamily="34" charset="0"/>
              </a:defRPr>
            </a:lvl7pPr>
            <a:lvl8pPr marL="3714293" indent="-247620" algn="l" eaLnBrk="0" fontAlgn="base" hangingPunct="0">
              <a:spcBef>
                <a:spcPct val="0"/>
              </a:spcBef>
              <a:spcAft>
                <a:spcPct val="0"/>
              </a:spcAft>
              <a:defRPr>
                <a:solidFill>
                  <a:schemeClr val="tx1"/>
                </a:solidFill>
                <a:latin typeface="Arial" pitchFamily="34" charset="0"/>
                <a:cs typeface="Arial" pitchFamily="34" charset="0"/>
              </a:defRPr>
            </a:lvl8pPr>
            <a:lvl9pPr marL="4209532" indent="-247620" algn="l"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80F8F88-AEC8-427D-84D6-AB943CD690B2}" type="slidenum">
              <a:rPr lang="he-IL" altLang="he-IL" smtClean="0"/>
              <a:pPr eaLnBrk="1" hangingPunct="1"/>
              <a:t>21</a:t>
            </a:fld>
            <a:endParaRPr lang="en-US" altLang="he-IL"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400" kern="1200" dirty="0" smtClean="0">
                <a:solidFill>
                  <a:schemeClr val="tx1"/>
                </a:solidFill>
                <a:effectLst/>
                <a:latin typeface="Arial" pitchFamily="34" charset="0"/>
                <a:ea typeface="+mn-ea"/>
                <a:cs typeface="Arial" pitchFamily="34" charset="0"/>
              </a:rPr>
              <a:t>Among Israeli signs that were different from the equivalent American sign, there were signs that were poorly designed in terms of ergonomic principles and signs that got high rates in ergonomic design.</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400" kern="1200" dirty="0" smtClean="0">
                <a:solidFill>
                  <a:schemeClr val="tx1"/>
                </a:solidFill>
                <a:effectLst/>
                <a:latin typeface="Arial" pitchFamily="34" charset="0"/>
                <a:ea typeface="+mn-ea"/>
                <a:cs typeface="Arial" pitchFamily="34" charset="0"/>
              </a:rPr>
              <a:t>For</a:t>
            </a:r>
            <a:r>
              <a:rPr lang="en-US" sz="1400" kern="1200" baseline="0" dirty="0" smtClean="0">
                <a:solidFill>
                  <a:schemeClr val="tx1"/>
                </a:solidFill>
                <a:effectLst/>
                <a:latin typeface="Arial" pitchFamily="34" charset="0"/>
                <a:ea typeface="+mn-ea"/>
                <a:cs typeface="Arial" pitchFamily="34" charset="0"/>
              </a:rPr>
              <a:t> example: the sign on the left – fallen rocks – can be understood quite easily even if you never saw this sign. Whereas the one on the right – which means</a:t>
            </a:r>
            <a:r>
              <a:rPr lang="en-US" sz="1400" b="1" kern="1200" baseline="0" dirty="0" smtClean="0">
                <a:solidFill>
                  <a:schemeClr val="tx1"/>
                </a:solidFill>
                <a:effectLst/>
                <a:latin typeface="Arial" pitchFamily="34" charset="0"/>
                <a:ea typeface="+mn-ea"/>
                <a:cs typeface="Arial" pitchFamily="34" charset="0"/>
              </a:rPr>
              <a:t>…???? </a:t>
            </a:r>
            <a:r>
              <a:rPr lang="en-US" sz="1400" kern="1200" baseline="0" dirty="0" smtClean="0">
                <a:solidFill>
                  <a:schemeClr val="tx1"/>
                </a:solidFill>
                <a:effectLst/>
                <a:latin typeface="Arial" pitchFamily="34" charset="0"/>
                <a:ea typeface="+mn-ea"/>
                <a:cs typeface="Arial" pitchFamily="34" charset="0"/>
              </a:rPr>
              <a:t>Closed lane – does not comply with the ergonomic principles, and </a:t>
            </a:r>
            <a:r>
              <a:rPr lang="en-US" sz="1400" kern="1200" dirty="0" smtClean="0">
                <a:solidFill>
                  <a:schemeClr val="tx1"/>
                </a:solidFill>
                <a:effectLst/>
                <a:latin typeface="Arial" pitchFamily="34" charset="0"/>
                <a:ea typeface="+mn-ea"/>
                <a:cs typeface="Arial" pitchFamily="34" charset="0"/>
              </a:rPr>
              <a:t>therefore it can be assumed that non local drivers will find it difficult to understand its meaning.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400" kern="1200" dirty="0" smtClean="0">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741977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804763" indent="-309524" eaLnBrk="0" hangingPunct="0">
              <a:defRPr>
                <a:solidFill>
                  <a:schemeClr val="tx1"/>
                </a:solidFill>
                <a:latin typeface="Arial" pitchFamily="34" charset="0"/>
                <a:cs typeface="Arial" pitchFamily="34" charset="0"/>
              </a:defRPr>
            </a:lvl2pPr>
            <a:lvl3pPr marL="1238098" indent="-247620" eaLnBrk="0" hangingPunct="0">
              <a:defRPr>
                <a:solidFill>
                  <a:schemeClr val="tx1"/>
                </a:solidFill>
                <a:latin typeface="Arial" pitchFamily="34" charset="0"/>
                <a:cs typeface="Arial" pitchFamily="34" charset="0"/>
              </a:defRPr>
            </a:lvl3pPr>
            <a:lvl4pPr marL="1733337" indent="-247620" eaLnBrk="0" hangingPunct="0">
              <a:defRPr>
                <a:solidFill>
                  <a:schemeClr val="tx1"/>
                </a:solidFill>
                <a:latin typeface="Arial" pitchFamily="34" charset="0"/>
                <a:cs typeface="Arial" pitchFamily="34" charset="0"/>
              </a:defRPr>
            </a:lvl4pPr>
            <a:lvl5pPr marL="2228576" indent="-247620" eaLnBrk="0" hangingPunct="0">
              <a:defRPr>
                <a:solidFill>
                  <a:schemeClr val="tx1"/>
                </a:solidFill>
                <a:latin typeface="Arial" pitchFamily="34" charset="0"/>
                <a:cs typeface="Arial" pitchFamily="34" charset="0"/>
              </a:defRPr>
            </a:lvl5pPr>
            <a:lvl6pPr marL="2723815" indent="-247620" algn="l" eaLnBrk="0" fontAlgn="base" hangingPunct="0">
              <a:spcBef>
                <a:spcPct val="0"/>
              </a:spcBef>
              <a:spcAft>
                <a:spcPct val="0"/>
              </a:spcAft>
              <a:defRPr>
                <a:solidFill>
                  <a:schemeClr val="tx1"/>
                </a:solidFill>
                <a:latin typeface="Arial" pitchFamily="34" charset="0"/>
                <a:cs typeface="Arial" pitchFamily="34" charset="0"/>
              </a:defRPr>
            </a:lvl6pPr>
            <a:lvl7pPr marL="3219054" indent="-247620" algn="l" eaLnBrk="0" fontAlgn="base" hangingPunct="0">
              <a:spcBef>
                <a:spcPct val="0"/>
              </a:spcBef>
              <a:spcAft>
                <a:spcPct val="0"/>
              </a:spcAft>
              <a:defRPr>
                <a:solidFill>
                  <a:schemeClr val="tx1"/>
                </a:solidFill>
                <a:latin typeface="Arial" pitchFamily="34" charset="0"/>
                <a:cs typeface="Arial" pitchFamily="34" charset="0"/>
              </a:defRPr>
            </a:lvl7pPr>
            <a:lvl8pPr marL="3714293" indent="-247620" algn="l" eaLnBrk="0" fontAlgn="base" hangingPunct="0">
              <a:spcBef>
                <a:spcPct val="0"/>
              </a:spcBef>
              <a:spcAft>
                <a:spcPct val="0"/>
              </a:spcAft>
              <a:defRPr>
                <a:solidFill>
                  <a:schemeClr val="tx1"/>
                </a:solidFill>
                <a:latin typeface="Arial" pitchFamily="34" charset="0"/>
                <a:cs typeface="Arial" pitchFamily="34" charset="0"/>
              </a:defRPr>
            </a:lvl8pPr>
            <a:lvl9pPr marL="4209532" indent="-247620" algn="l"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61149CC-CC52-46B4-A435-B27EFEC7B99E}" type="slidenum">
              <a:rPr lang="he-IL" altLang="he-IL" smtClean="0"/>
              <a:pPr eaLnBrk="1" hangingPunct="1"/>
              <a:t>4</a:t>
            </a:fld>
            <a:endParaRPr lang="en-US" altLang="he-IL"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he-IL" dirty="0" smtClean="0"/>
              <a:t>If you think you know or can guess what this sign means, please raise your hand.</a:t>
            </a:r>
          </a:p>
          <a:p>
            <a:pPr eaLnBrk="1" hangingPunct="1"/>
            <a:r>
              <a:rPr lang="en-US" altLang="he-IL" dirty="0" smtClean="0"/>
              <a:t>This is</a:t>
            </a:r>
            <a:r>
              <a:rPr lang="en-US" altLang="he-IL" baseline="0" dirty="0" smtClean="0"/>
              <a:t> the Israeli version</a:t>
            </a:r>
          </a:p>
          <a:p>
            <a:pPr eaLnBrk="1" hangingPunct="1"/>
            <a:r>
              <a:rPr lang="en-US" altLang="he-IL" baseline="0" dirty="0" smtClean="0"/>
              <a:t>* And this is the American version of the same sign, meaning:</a:t>
            </a:r>
            <a:endParaRPr lang="en-US" altLang="he-IL" dirty="0" smtClean="0"/>
          </a:p>
          <a:p>
            <a:pPr eaLnBrk="1" hangingPunct="1"/>
            <a:r>
              <a:rPr lang="en-US" altLang="he-IL" dirty="0" smtClean="0"/>
              <a:t>* “No Motorcycles”. </a:t>
            </a:r>
          </a:p>
        </p:txBody>
      </p:sp>
    </p:spTree>
    <p:extLst>
      <p:ext uri="{BB962C8B-B14F-4D97-AF65-F5344CB8AC3E}">
        <p14:creationId xmlns:p14="http://schemas.microsoft.com/office/powerpoint/2010/main" val="27883526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804763" indent="-309524" eaLnBrk="0" hangingPunct="0">
              <a:defRPr>
                <a:solidFill>
                  <a:schemeClr val="tx1"/>
                </a:solidFill>
                <a:latin typeface="Arial" pitchFamily="34" charset="0"/>
                <a:cs typeface="Arial" pitchFamily="34" charset="0"/>
              </a:defRPr>
            </a:lvl2pPr>
            <a:lvl3pPr marL="1238098" indent="-247620" eaLnBrk="0" hangingPunct="0">
              <a:defRPr>
                <a:solidFill>
                  <a:schemeClr val="tx1"/>
                </a:solidFill>
                <a:latin typeface="Arial" pitchFamily="34" charset="0"/>
                <a:cs typeface="Arial" pitchFamily="34" charset="0"/>
              </a:defRPr>
            </a:lvl3pPr>
            <a:lvl4pPr marL="1733337" indent="-247620" eaLnBrk="0" hangingPunct="0">
              <a:defRPr>
                <a:solidFill>
                  <a:schemeClr val="tx1"/>
                </a:solidFill>
                <a:latin typeface="Arial" pitchFamily="34" charset="0"/>
                <a:cs typeface="Arial" pitchFamily="34" charset="0"/>
              </a:defRPr>
            </a:lvl4pPr>
            <a:lvl5pPr marL="2228576" indent="-247620" eaLnBrk="0" hangingPunct="0">
              <a:defRPr>
                <a:solidFill>
                  <a:schemeClr val="tx1"/>
                </a:solidFill>
                <a:latin typeface="Arial" pitchFamily="34" charset="0"/>
                <a:cs typeface="Arial" pitchFamily="34" charset="0"/>
              </a:defRPr>
            </a:lvl5pPr>
            <a:lvl6pPr marL="2723815" indent="-247620" algn="l" eaLnBrk="0" fontAlgn="base" hangingPunct="0">
              <a:spcBef>
                <a:spcPct val="0"/>
              </a:spcBef>
              <a:spcAft>
                <a:spcPct val="0"/>
              </a:spcAft>
              <a:defRPr>
                <a:solidFill>
                  <a:schemeClr val="tx1"/>
                </a:solidFill>
                <a:latin typeface="Arial" pitchFamily="34" charset="0"/>
                <a:cs typeface="Arial" pitchFamily="34" charset="0"/>
              </a:defRPr>
            </a:lvl6pPr>
            <a:lvl7pPr marL="3219054" indent="-247620" algn="l" eaLnBrk="0" fontAlgn="base" hangingPunct="0">
              <a:spcBef>
                <a:spcPct val="0"/>
              </a:spcBef>
              <a:spcAft>
                <a:spcPct val="0"/>
              </a:spcAft>
              <a:defRPr>
                <a:solidFill>
                  <a:schemeClr val="tx1"/>
                </a:solidFill>
                <a:latin typeface="Arial" pitchFamily="34" charset="0"/>
                <a:cs typeface="Arial" pitchFamily="34" charset="0"/>
              </a:defRPr>
            </a:lvl7pPr>
            <a:lvl8pPr marL="3714293" indent="-247620" algn="l" eaLnBrk="0" fontAlgn="base" hangingPunct="0">
              <a:spcBef>
                <a:spcPct val="0"/>
              </a:spcBef>
              <a:spcAft>
                <a:spcPct val="0"/>
              </a:spcAft>
              <a:defRPr>
                <a:solidFill>
                  <a:schemeClr val="tx1"/>
                </a:solidFill>
                <a:latin typeface="Arial" pitchFamily="34" charset="0"/>
                <a:cs typeface="Arial" pitchFamily="34" charset="0"/>
              </a:defRPr>
            </a:lvl8pPr>
            <a:lvl9pPr marL="4209532" indent="-247620" algn="l"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A9C035F-282C-4D53-B73B-A09840DA529F}" type="slidenum">
              <a:rPr lang="he-IL" altLang="he-IL" smtClean="0"/>
              <a:pPr eaLnBrk="1" hangingPunct="1"/>
              <a:t>22</a:t>
            </a:fld>
            <a:endParaRPr lang="en-US" altLang="he-IL"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47620" indent="-247620" eaLnBrk="1" hangingPunct="1">
              <a:lnSpc>
                <a:spcPct val="80000"/>
              </a:lnSpc>
            </a:pPr>
            <a:r>
              <a:rPr lang="en-US" altLang="he-IL" sz="1400" dirty="0"/>
              <a:t>In conclusion, we found that</a:t>
            </a:r>
          </a:p>
          <a:p>
            <a:pPr marL="742859" lvl="1" indent="-247620" eaLnBrk="1" hangingPunct="1">
              <a:lnSpc>
                <a:spcPct val="80000"/>
              </a:lnSpc>
              <a:buFontTx/>
              <a:buChar char="•"/>
            </a:pPr>
            <a:r>
              <a:rPr lang="en-US" altLang="he-IL" sz="1400" dirty="0" smtClean="0"/>
              <a:t>There are great differences between</a:t>
            </a:r>
            <a:r>
              <a:rPr lang="en-US" altLang="he-IL" sz="1400" baseline="0" dirty="0" smtClean="0"/>
              <a:t> Israeli and American road signs</a:t>
            </a:r>
            <a:r>
              <a:rPr lang="en-US" altLang="he-IL" sz="1400" dirty="0" smtClean="0"/>
              <a:t>. Most of the signs are designed completely different.</a:t>
            </a:r>
            <a:endParaRPr lang="en-US" altLang="he-IL" sz="1400" dirty="0"/>
          </a:p>
          <a:p>
            <a:pPr marL="742859" lvl="1" indent="-247620" eaLnBrk="1" hangingPunct="1">
              <a:lnSpc>
                <a:spcPct val="80000"/>
              </a:lnSpc>
            </a:pPr>
            <a:endParaRPr lang="en-US" altLang="he-IL" sz="1400" dirty="0"/>
          </a:p>
          <a:p>
            <a:pPr marL="742859" lvl="1" indent="-247620" eaLnBrk="1" hangingPunct="1">
              <a:lnSpc>
                <a:spcPct val="80000"/>
              </a:lnSpc>
              <a:buFontTx/>
              <a:buChar char="•"/>
            </a:pPr>
            <a:r>
              <a:rPr lang="en-US" altLang="he-IL" sz="1400" dirty="0" smtClean="0"/>
              <a:t>These differences are mostly based on the different standards that are used in these two countries. </a:t>
            </a:r>
          </a:p>
          <a:p>
            <a:pPr marL="742859" lvl="1" indent="-247620" eaLnBrk="1" hangingPunct="1">
              <a:lnSpc>
                <a:spcPct val="80000"/>
              </a:lnSpc>
              <a:buFontTx/>
              <a:buChar char="•"/>
            </a:pPr>
            <a:endParaRPr lang="en-US" altLang="he-IL" sz="1400" dirty="0" smtClean="0"/>
          </a:p>
          <a:p>
            <a:pPr marL="742859" lvl="1" indent="-247620" eaLnBrk="1" hangingPunct="1">
              <a:lnSpc>
                <a:spcPct val="80000"/>
              </a:lnSpc>
              <a:buFontTx/>
              <a:buChar char="•"/>
            </a:pPr>
            <a:r>
              <a:rPr lang="en-US" altLang="he-IL" sz="1400" dirty="0" smtClean="0"/>
              <a:t>And therefore,</a:t>
            </a:r>
            <a:r>
              <a:rPr lang="en-US" altLang="he-IL" sz="1400" baseline="0" dirty="0" smtClean="0"/>
              <a:t> i</a:t>
            </a:r>
            <a:r>
              <a:rPr lang="en-US" altLang="he-IL" sz="1400" dirty="0" smtClean="0"/>
              <a:t>t can be assumed that foreign drivers will find some</a:t>
            </a:r>
            <a:r>
              <a:rPr lang="en-US" altLang="he-IL" sz="1400" baseline="0" dirty="0" smtClean="0"/>
              <a:t> of the poorly designed Israeli signs hard to comprehend</a:t>
            </a:r>
            <a:r>
              <a:rPr lang="en-US" altLang="he-IL" sz="1400" dirty="0" smtClean="0"/>
              <a:t>. </a:t>
            </a:r>
          </a:p>
        </p:txBody>
      </p:sp>
    </p:spTree>
    <p:extLst>
      <p:ext uri="{BB962C8B-B14F-4D97-AF65-F5344CB8AC3E}">
        <p14:creationId xmlns:p14="http://schemas.microsoft.com/office/powerpoint/2010/main" val="33146019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804763" indent="-309524" eaLnBrk="0" hangingPunct="0">
              <a:defRPr>
                <a:solidFill>
                  <a:schemeClr val="tx1"/>
                </a:solidFill>
                <a:latin typeface="Arial" pitchFamily="34" charset="0"/>
                <a:cs typeface="Arial" pitchFamily="34" charset="0"/>
              </a:defRPr>
            </a:lvl2pPr>
            <a:lvl3pPr marL="1238098" indent="-247620" eaLnBrk="0" hangingPunct="0">
              <a:defRPr>
                <a:solidFill>
                  <a:schemeClr val="tx1"/>
                </a:solidFill>
                <a:latin typeface="Arial" pitchFamily="34" charset="0"/>
                <a:cs typeface="Arial" pitchFamily="34" charset="0"/>
              </a:defRPr>
            </a:lvl3pPr>
            <a:lvl4pPr marL="1733337" indent="-247620" eaLnBrk="0" hangingPunct="0">
              <a:defRPr>
                <a:solidFill>
                  <a:schemeClr val="tx1"/>
                </a:solidFill>
                <a:latin typeface="Arial" pitchFamily="34" charset="0"/>
                <a:cs typeface="Arial" pitchFamily="34" charset="0"/>
              </a:defRPr>
            </a:lvl4pPr>
            <a:lvl5pPr marL="2228576" indent="-247620" eaLnBrk="0" hangingPunct="0">
              <a:defRPr>
                <a:solidFill>
                  <a:schemeClr val="tx1"/>
                </a:solidFill>
                <a:latin typeface="Arial" pitchFamily="34" charset="0"/>
                <a:cs typeface="Arial" pitchFamily="34" charset="0"/>
              </a:defRPr>
            </a:lvl5pPr>
            <a:lvl6pPr marL="2723815" indent="-247620" algn="l" eaLnBrk="0" fontAlgn="base" hangingPunct="0">
              <a:spcBef>
                <a:spcPct val="0"/>
              </a:spcBef>
              <a:spcAft>
                <a:spcPct val="0"/>
              </a:spcAft>
              <a:defRPr>
                <a:solidFill>
                  <a:schemeClr val="tx1"/>
                </a:solidFill>
                <a:latin typeface="Arial" pitchFamily="34" charset="0"/>
                <a:cs typeface="Arial" pitchFamily="34" charset="0"/>
              </a:defRPr>
            </a:lvl6pPr>
            <a:lvl7pPr marL="3219054" indent="-247620" algn="l" eaLnBrk="0" fontAlgn="base" hangingPunct="0">
              <a:spcBef>
                <a:spcPct val="0"/>
              </a:spcBef>
              <a:spcAft>
                <a:spcPct val="0"/>
              </a:spcAft>
              <a:defRPr>
                <a:solidFill>
                  <a:schemeClr val="tx1"/>
                </a:solidFill>
                <a:latin typeface="Arial" pitchFamily="34" charset="0"/>
                <a:cs typeface="Arial" pitchFamily="34" charset="0"/>
              </a:defRPr>
            </a:lvl7pPr>
            <a:lvl8pPr marL="3714293" indent="-247620" algn="l" eaLnBrk="0" fontAlgn="base" hangingPunct="0">
              <a:spcBef>
                <a:spcPct val="0"/>
              </a:spcBef>
              <a:spcAft>
                <a:spcPct val="0"/>
              </a:spcAft>
              <a:defRPr>
                <a:solidFill>
                  <a:schemeClr val="tx1"/>
                </a:solidFill>
                <a:latin typeface="Arial" pitchFamily="34" charset="0"/>
                <a:cs typeface="Arial" pitchFamily="34" charset="0"/>
              </a:defRPr>
            </a:lvl8pPr>
            <a:lvl9pPr marL="4209532" indent="-247620" algn="l"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1FE2CA2-549A-4666-B5E7-D32A4B9F9C4B}" type="slidenum">
              <a:rPr lang="he-IL" altLang="he-IL" smtClean="0"/>
              <a:pPr eaLnBrk="1" hangingPunct="1"/>
              <a:t>23</a:t>
            </a:fld>
            <a:endParaRPr lang="en-US" altLang="he-IL"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47620" indent="-247620" eaLnBrk="1" hangingPunct="1">
              <a:lnSpc>
                <a:spcPct val="80000"/>
              </a:lnSpc>
            </a:pPr>
            <a:r>
              <a:rPr lang="en-US" sz="1400" kern="1200" dirty="0" smtClean="0">
                <a:solidFill>
                  <a:schemeClr val="tx1"/>
                </a:solidFill>
                <a:effectLst/>
                <a:latin typeface="Arial" pitchFamily="34" charset="0"/>
                <a:ea typeface="+mn-ea"/>
                <a:cs typeface="Arial" pitchFamily="34" charset="0"/>
              </a:rPr>
              <a:t>Future study will examine comprehension level of signs from the 5 categories mentioned, among American drivers.</a:t>
            </a:r>
          </a:p>
          <a:p>
            <a:pPr marL="247620" indent="-247620" eaLnBrk="1" hangingPunct="1">
              <a:lnSpc>
                <a:spcPct val="80000"/>
              </a:lnSpc>
            </a:pPr>
            <a:endParaRPr lang="en-US" altLang="he-IL" sz="1400" kern="1200" dirty="0" smtClean="0">
              <a:solidFill>
                <a:schemeClr val="tx1"/>
              </a:solidFill>
              <a:effectLst/>
              <a:latin typeface="Arial" pitchFamily="34" charset="0"/>
              <a:ea typeface="+mn-ea"/>
              <a:cs typeface="Arial" pitchFamily="34" charset="0"/>
            </a:endParaRPr>
          </a:p>
          <a:p>
            <a:pPr marL="247620" indent="-247620" eaLnBrk="1" hangingPunct="1">
              <a:lnSpc>
                <a:spcPct val="80000"/>
              </a:lnSpc>
            </a:pPr>
            <a:r>
              <a:rPr lang="en-US" altLang="he-IL" sz="1400" kern="1200" dirty="0" smtClean="0">
                <a:solidFill>
                  <a:schemeClr val="tx1"/>
                </a:solidFill>
                <a:effectLst/>
                <a:latin typeface="Arial" pitchFamily="34" charset="0"/>
                <a:ea typeface="+mn-ea"/>
                <a:cs typeface="Arial" pitchFamily="34" charset="0"/>
              </a:rPr>
              <a:t>Actually, this future study was already done. And I can say for sure that as we expected, local Israeli signs that are</a:t>
            </a:r>
            <a:r>
              <a:rPr lang="en-US" altLang="he-IL" sz="1400" kern="1200" baseline="0" dirty="0" smtClean="0">
                <a:solidFill>
                  <a:schemeClr val="tx1"/>
                </a:solidFill>
                <a:effectLst/>
                <a:latin typeface="Arial" pitchFamily="34" charset="0"/>
                <a:ea typeface="+mn-ea"/>
                <a:cs typeface="Arial" pitchFamily="34" charset="0"/>
              </a:rPr>
              <a:t> poorly designed in terms of compliance to ergonomic principles of signs designs were not understood by </a:t>
            </a:r>
            <a:r>
              <a:rPr lang="en-US" altLang="he-IL" sz="1400" kern="1200" baseline="0" smtClean="0">
                <a:solidFill>
                  <a:schemeClr val="tx1"/>
                </a:solidFill>
                <a:effectLst/>
                <a:latin typeface="Arial" pitchFamily="34" charset="0"/>
                <a:ea typeface="+mn-ea"/>
                <a:cs typeface="Arial" pitchFamily="34" charset="0"/>
              </a:rPr>
              <a:t>American drivers. </a:t>
            </a:r>
            <a:r>
              <a:rPr lang="en-US" altLang="he-IL" sz="1400" kern="1200" smtClean="0">
                <a:solidFill>
                  <a:schemeClr val="tx1"/>
                </a:solidFill>
                <a:effectLst/>
                <a:latin typeface="Arial" pitchFamily="34" charset="0"/>
                <a:ea typeface="+mn-ea"/>
                <a:cs typeface="Arial" pitchFamily="34" charset="0"/>
              </a:rPr>
              <a:t> </a:t>
            </a:r>
            <a:endParaRPr lang="en-US" altLang="he-IL" dirty="0" smtClean="0"/>
          </a:p>
        </p:txBody>
      </p:sp>
    </p:spTree>
    <p:extLst>
      <p:ext uri="{BB962C8B-B14F-4D97-AF65-F5344CB8AC3E}">
        <p14:creationId xmlns:p14="http://schemas.microsoft.com/office/powerpoint/2010/main" val="13837671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he-IL" smtClean="0"/>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804763" indent="-309524" eaLnBrk="0" hangingPunct="0">
              <a:defRPr>
                <a:solidFill>
                  <a:schemeClr val="tx1"/>
                </a:solidFill>
                <a:latin typeface="Arial" pitchFamily="34" charset="0"/>
                <a:cs typeface="Arial" pitchFamily="34" charset="0"/>
              </a:defRPr>
            </a:lvl2pPr>
            <a:lvl3pPr marL="1238098" indent="-247620" eaLnBrk="0" hangingPunct="0">
              <a:defRPr>
                <a:solidFill>
                  <a:schemeClr val="tx1"/>
                </a:solidFill>
                <a:latin typeface="Arial" pitchFamily="34" charset="0"/>
                <a:cs typeface="Arial" pitchFamily="34" charset="0"/>
              </a:defRPr>
            </a:lvl3pPr>
            <a:lvl4pPr marL="1733337" indent="-247620" eaLnBrk="0" hangingPunct="0">
              <a:defRPr>
                <a:solidFill>
                  <a:schemeClr val="tx1"/>
                </a:solidFill>
                <a:latin typeface="Arial" pitchFamily="34" charset="0"/>
                <a:cs typeface="Arial" pitchFamily="34" charset="0"/>
              </a:defRPr>
            </a:lvl4pPr>
            <a:lvl5pPr marL="2228576" indent="-247620" eaLnBrk="0" hangingPunct="0">
              <a:defRPr>
                <a:solidFill>
                  <a:schemeClr val="tx1"/>
                </a:solidFill>
                <a:latin typeface="Arial" pitchFamily="34" charset="0"/>
                <a:cs typeface="Arial" pitchFamily="34" charset="0"/>
              </a:defRPr>
            </a:lvl5pPr>
            <a:lvl6pPr marL="2723815" indent="-247620" algn="l" eaLnBrk="0" fontAlgn="base" hangingPunct="0">
              <a:spcBef>
                <a:spcPct val="0"/>
              </a:spcBef>
              <a:spcAft>
                <a:spcPct val="0"/>
              </a:spcAft>
              <a:defRPr>
                <a:solidFill>
                  <a:schemeClr val="tx1"/>
                </a:solidFill>
                <a:latin typeface="Arial" pitchFamily="34" charset="0"/>
                <a:cs typeface="Arial" pitchFamily="34" charset="0"/>
              </a:defRPr>
            </a:lvl6pPr>
            <a:lvl7pPr marL="3219054" indent="-247620" algn="l" eaLnBrk="0" fontAlgn="base" hangingPunct="0">
              <a:spcBef>
                <a:spcPct val="0"/>
              </a:spcBef>
              <a:spcAft>
                <a:spcPct val="0"/>
              </a:spcAft>
              <a:defRPr>
                <a:solidFill>
                  <a:schemeClr val="tx1"/>
                </a:solidFill>
                <a:latin typeface="Arial" pitchFamily="34" charset="0"/>
                <a:cs typeface="Arial" pitchFamily="34" charset="0"/>
              </a:defRPr>
            </a:lvl7pPr>
            <a:lvl8pPr marL="3714293" indent="-247620" algn="l" eaLnBrk="0" fontAlgn="base" hangingPunct="0">
              <a:spcBef>
                <a:spcPct val="0"/>
              </a:spcBef>
              <a:spcAft>
                <a:spcPct val="0"/>
              </a:spcAft>
              <a:defRPr>
                <a:solidFill>
                  <a:schemeClr val="tx1"/>
                </a:solidFill>
                <a:latin typeface="Arial" pitchFamily="34" charset="0"/>
                <a:cs typeface="Arial" pitchFamily="34" charset="0"/>
              </a:defRPr>
            </a:lvl8pPr>
            <a:lvl9pPr marL="4209532" indent="-247620" algn="l"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BDD8F29-DBD8-4C71-9681-0815378EEC30}" type="slidenum">
              <a:rPr lang="he-IL" altLang="he-IL" smtClean="0"/>
              <a:pPr eaLnBrk="1" hangingPunct="1"/>
              <a:t>24</a:t>
            </a:fld>
            <a:endParaRPr lang="en-US" altLang="he-IL" smtClean="0"/>
          </a:p>
        </p:txBody>
      </p:sp>
    </p:spTree>
    <p:extLst>
      <p:ext uri="{BB962C8B-B14F-4D97-AF65-F5344CB8AC3E}">
        <p14:creationId xmlns:p14="http://schemas.microsoft.com/office/powerpoint/2010/main" val="3753974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804763" indent="-309524" eaLnBrk="0" hangingPunct="0">
              <a:defRPr>
                <a:solidFill>
                  <a:schemeClr val="tx1"/>
                </a:solidFill>
                <a:latin typeface="Arial" pitchFamily="34" charset="0"/>
                <a:cs typeface="Arial" pitchFamily="34" charset="0"/>
              </a:defRPr>
            </a:lvl2pPr>
            <a:lvl3pPr marL="1238098" indent="-247620" eaLnBrk="0" hangingPunct="0">
              <a:defRPr>
                <a:solidFill>
                  <a:schemeClr val="tx1"/>
                </a:solidFill>
                <a:latin typeface="Arial" pitchFamily="34" charset="0"/>
                <a:cs typeface="Arial" pitchFamily="34" charset="0"/>
              </a:defRPr>
            </a:lvl3pPr>
            <a:lvl4pPr marL="1733337" indent="-247620" eaLnBrk="0" hangingPunct="0">
              <a:defRPr>
                <a:solidFill>
                  <a:schemeClr val="tx1"/>
                </a:solidFill>
                <a:latin typeface="Arial" pitchFamily="34" charset="0"/>
                <a:cs typeface="Arial" pitchFamily="34" charset="0"/>
              </a:defRPr>
            </a:lvl4pPr>
            <a:lvl5pPr marL="2228576" indent="-247620" eaLnBrk="0" hangingPunct="0">
              <a:defRPr>
                <a:solidFill>
                  <a:schemeClr val="tx1"/>
                </a:solidFill>
                <a:latin typeface="Arial" pitchFamily="34" charset="0"/>
                <a:cs typeface="Arial" pitchFamily="34" charset="0"/>
              </a:defRPr>
            </a:lvl5pPr>
            <a:lvl6pPr marL="2723815" indent="-247620" algn="l" eaLnBrk="0" fontAlgn="base" hangingPunct="0">
              <a:spcBef>
                <a:spcPct val="0"/>
              </a:spcBef>
              <a:spcAft>
                <a:spcPct val="0"/>
              </a:spcAft>
              <a:defRPr>
                <a:solidFill>
                  <a:schemeClr val="tx1"/>
                </a:solidFill>
                <a:latin typeface="Arial" pitchFamily="34" charset="0"/>
                <a:cs typeface="Arial" pitchFamily="34" charset="0"/>
              </a:defRPr>
            </a:lvl6pPr>
            <a:lvl7pPr marL="3219054" indent="-247620" algn="l" eaLnBrk="0" fontAlgn="base" hangingPunct="0">
              <a:spcBef>
                <a:spcPct val="0"/>
              </a:spcBef>
              <a:spcAft>
                <a:spcPct val="0"/>
              </a:spcAft>
              <a:defRPr>
                <a:solidFill>
                  <a:schemeClr val="tx1"/>
                </a:solidFill>
                <a:latin typeface="Arial" pitchFamily="34" charset="0"/>
                <a:cs typeface="Arial" pitchFamily="34" charset="0"/>
              </a:defRPr>
            </a:lvl7pPr>
            <a:lvl8pPr marL="3714293" indent="-247620" algn="l" eaLnBrk="0" fontAlgn="base" hangingPunct="0">
              <a:spcBef>
                <a:spcPct val="0"/>
              </a:spcBef>
              <a:spcAft>
                <a:spcPct val="0"/>
              </a:spcAft>
              <a:defRPr>
                <a:solidFill>
                  <a:schemeClr val="tx1"/>
                </a:solidFill>
                <a:latin typeface="Arial" pitchFamily="34" charset="0"/>
                <a:cs typeface="Arial" pitchFamily="34" charset="0"/>
              </a:defRPr>
            </a:lvl8pPr>
            <a:lvl9pPr marL="4209532" indent="-247620" algn="l"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F825D10-F4B4-469A-9945-4B79C6B98CCE}" type="slidenum">
              <a:rPr lang="he-IL" altLang="he-IL" smtClean="0"/>
              <a:pPr eaLnBrk="1" hangingPunct="1"/>
              <a:t>5</a:t>
            </a:fld>
            <a:endParaRPr lang="en-US" altLang="he-IL"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he-IL" dirty="0" smtClean="0"/>
              <a:t>And what about this one? If you think you know what its means, please raise your hand.</a:t>
            </a:r>
          </a:p>
          <a:p>
            <a:pPr eaLnBrk="1" hangingPunct="1"/>
            <a:r>
              <a:rPr lang="en-US" altLang="he-IL" dirty="0" smtClean="0"/>
              <a:t>* Here is the American version of the same sign</a:t>
            </a:r>
          </a:p>
          <a:p>
            <a:pPr eaLnBrk="1" hangingPunct="1"/>
            <a:r>
              <a:rPr lang="en-US" altLang="he-IL" dirty="0" smtClean="0"/>
              <a:t>* And it means “</a:t>
            </a:r>
            <a:r>
              <a:rPr lang="en-US" altLang="he-IL" dirty="0" smtClean="0">
                <a:solidFill>
                  <a:schemeClr val="tx2"/>
                </a:solidFill>
              </a:rPr>
              <a:t>No Parking</a:t>
            </a:r>
            <a:r>
              <a:rPr lang="en-US" altLang="he-IL" dirty="0" smtClean="0"/>
              <a:t>”. </a:t>
            </a:r>
          </a:p>
          <a:p>
            <a:pPr eaLnBrk="1" hangingPunct="1"/>
            <a:endParaRPr lang="en-US" altLang="he-IL" dirty="0" smtClean="0"/>
          </a:p>
        </p:txBody>
      </p:sp>
    </p:spTree>
    <p:extLst>
      <p:ext uri="{BB962C8B-B14F-4D97-AF65-F5344CB8AC3E}">
        <p14:creationId xmlns:p14="http://schemas.microsoft.com/office/powerpoint/2010/main" val="1506943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eaLnBrk="1" hangingPunct="1"/>
            <a:r>
              <a:rPr lang="en-US" altLang="he-IL" dirty="0" smtClean="0"/>
              <a:t>Well, traffic signs represent one of the most common devices for controlling traffic. </a:t>
            </a:r>
          </a:p>
          <a:p>
            <a:pPr eaLnBrk="1" hangingPunct="1"/>
            <a:r>
              <a:rPr lang="en-US" altLang="he-IL" dirty="0" smtClean="0"/>
              <a:t>They help regulate, warn, and guide road users. </a:t>
            </a:r>
          </a:p>
          <a:p>
            <a:endParaRPr lang="he-IL" dirty="0"/>
          </a:p>
        </p:txBody>
      </p:sp>
      <p:sp>
        <p:nvSpPr>
          <p:cNvPr id="4" name="מציין מיקום של מספר שקופית 3"/>
          <p:cNvSpPr>
            <a:spLocks noGrp="1"/>
          </p:cNvSpPr>
          <p:nvPr>
            <p:ph type="sldNum" sz="quarter" idx="10"/>
          </p:nvPr>
        </p:nvSpPr>
        <p:spPr/>
        <p:txBody>
          <a:bodyPr/>
          <a:lstStyle/>
          <a:p>
            <a:pPr>
              <a:defRPr/>
            </a:pPr>
            <a:fld id="{31474CC4-BD35-4811-9D16-B6B50045F382}" type="slidenum">
              <a:rPr lang="he-IL" smtClean="0"/>
              <a:pPr>
                <a:defRPr/>
              </a:pPr>
              <a:t>6</a:t>
            </a:fld>
            <a:endParaRPr lang="en-US"/>
          </a:p>
        </p:txBody>
      </p:sp>
    </p:spTree>
    <p:extLst>
      <p:ext uri="{BB962C8B-B14F-4D97-AF65-F5344CB8AC3E}">
        <p14:creationId xmlns:p14="http://schemas.microsoft.com/office/powerpoint/2010/main" val="1152550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he-IL" dirty="0" smtClean="0"/>
              <a:t>Nevertheless, several previous studies have shown that in spite of their importance, traffic signs are not always clear to local drivers, and especially</a:t>
            </a:r>
            <a:r>
              <a:rPr lang="en-US" altLang="he-IL" baseline="0" dirty="0" smtClean="0"/>
              <a:t> to foreign drivers</a:t>
            </a:r>
            <a:r>
              <a:rPr lang="en-US" altLang="he-IL" dirty="0" smtClean="0"/>
              <a:t>. </a:t>
            </a:r>
          </a:p>
          <a:p>
            <a:endParaRPr lang="en-US" dirty="0" smtClean="0"/>
          </a:p>
          <a:p>
            <a:r>
              <a:rPr lang="en-US" dirty="0" smtClean="0"/>
              <a:t>Here you can see some examples of road signs from different countries.</a:t>
            </a:r>
            <a:endParaRPr lang="he-IL" dirty="0"/>
          </a:p>
        </p:txBody>
      </p:sp>
      <p:sp>
        <p:nvSpPr>
          <p:cNvPr id="4" name="מציין מיקום של מספר שקופית 3"/>
          <p:cNvSpPr>
            <a:spLocks noGrp="1"/>
          </p:cNvSpPr>
          <p:nvPr>
            <p:ph type="sldNum" sz="quarter" idx="10"/>
          </p:nvPr>
        </p:nvSpPr>
        <p:spPr/>
        <p:txBody>
          <a:bodyPr/>
          <a:lstStyle/>
          <a:p>
            <a:pPr>
              <a:defRPr/>
            </a:pPr>
            <a:fld id="{31474CC4-BD35-4811-9D16-B6B50045F382}" type="slidenum">
              <a:rPr lang="he-IL" smtClean="0"/>
              <a:pPr>
                <a:defRPr/>
              </a:pPr>
              <a:t>7</a:t>
            </a:fld>
            <a:endParaRPr lang="en-US"/>
          </a:p>
        </p:txBody>
      </p:sp>
    </p:spTree>
    <p:extLst>
      <p:ext uri="{BB962C8B-B14F-4D97-AF65-F5344CB8AC3E}">
        <p14:creationId xmlns:p14="http://schemas.microsoft.com/office/powerpoint/2010/main" val="820922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he-IL" dirty="0" smtClean="0"/>
              <a:t>The issue of comprehension level of signs used in different countries is critical. A driver, licensed in one country may rent a car and drive it in almost any other country, with signs that may be very different from those he is familiar with.</a:t>
            </a:r>
          </a:p>
          <a:p>
            <a:endParaRPr lang="he-IL" dirty="0"/>
          </a:p>
        </p:txBody>
      </p:sp>
      <p:sp>
        <p:nvSpPr>
          <p:cNvPr id="4" name="מציין מיקום של מספר שקופית 3"/>
          <p:cNvSpPr>
            <a:spLocks noGrp="1"/>
          </p:cNvSpPr>
          <p:nvPr>
            <p:ph type="sldNum" sz="quarter" idx="10"/>
          </p:nvPr>
        </p:nvSpPr>
        <p:spPr/>
        <p:txBody>
          <a:bodyPr/>
          <a:lstStyle/>
          <a:p>
            <a:pPr>
              <a:defRPr/>
            </a:pPr>
            <a:fld id="{31474CC4-BD35-4811-9D16-B6B50045F382}" type="slidenum">
              <a:rPr lang="he-IL" smtClean="0"/>
              <a:pPr>
                <a:defRPr/>
              </a:pPr>
              <a:t>8</a:t>
            </a:fld>
            <a:endParaRPr lang="en-US"/>
          </a:p>
        </p:txBody>
      </p:sp>
    </p:spTree>
    <p:extLst>
      <p:ext uri="{BB962C8B-B14F-4D97-AF65-F5344CB8AC3E}">
        <p14:creationId xmlns:p14="http://schemas.microsoft.com/office/powerpoint/2010/main" val="1003056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7E5C7A-F32A-428A-BAD0-351B06F1C65B}" type="slidenum">
              <a:rPr lang="he-IL" altLang="he-IL"/>
              <a:pPr/>
              <a:t>9</a:t>
            </a:fld>
            <a:endParaRPr lang="en-US" altLang="he-IL"/>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pPr marL="247620" indent="-247620"/>
            <a:r>
              <a:rPr lang="en-US" altLang="he-IL" dirty="0" smtClean="0"/>
              <a:t>In a cross-cultural research of Shinar and colleagues, published in 2003, it was found </a:t>
            </a:r>
            <a:r>
              <a:rPr lang="en-US" altLang="he-IL" dirty="0"/>
              <a:t>that:</a:t>
            </a:r>
          </a:p>
          <a:p>
            <a:pPr marL="247620" indent="-247620">
              <a:buFontTx/>
              <a:buAutoNum type="arabicPeriod"/>
            </a:pPr>
            <a:r>
              <a:rPr lang="en-US" altLang="he-IL" dirty="0"/>
              <a:t>There are large differences among signs in their comprehension by the drivers – Some of the signs, were </a:t>
            </a:r>
            <a:r>
              <a:rPr lang="en-US" altLang="he-IL" u="sng" dirty="0"/>
              <a:t>fully understood</a:t>
            </a:r>
            <a:r>
              <a:rPr lang="en-US" altLang="he-IL" dirty="0"/>
              <a:t> by over 90% of the </a:t>
            </a:r>
            <a:r>
              <a:rPr lang="en-US" altLang="he-IL" dirty="0" smtClean="0"/>
              <a:t>drivers from different countries, </a:t>
            </a:r>
            <a:r>
              <a:rPr lang="en-US" altLang="he-IL" dirty="0"/>
              <a:t>while others were </a:t>
            </a:r>
            <a:r>
              <a:rPr lang="en-US" altLang="he-IL" u="sng" dirty="0"/>
              <a:t>not understood</a:t>
            </a:r>
            <a:r>
              <a:rPr lang="en-US" altLang="he-IL" dirty="0"/>
              <a:t> at all, or understood by only a </a:t>
            </a:r>
            <a:r>
              <a:rPr lang="en-US" altLang="he-IL" u="sng" dirty="0"/>
              <a:t>small percent</a:t>
            </a:r>
            <a:r>
              <a:rPr lang="en-US" altLang="he-IL" dirty="0"/>
              <a:t> of the drivers.</a:t>
            </a:r>
          </a:p>
          <a:p>
            <a:pPr marL="247620" indent="-247620">
              <a:buFontTx/>
              <a:buAutoNum type="arabicPeriod"/>
            </a:pPr>
            <a:r>
              <a:rPr lang="en-US" altLang="he-IL" dirty="0"/>
              <a:t>As expected, </a:t>
            </a:r>
            <a:r>
              <a:rPr lang="en-US" altLang="he-IL" dirty="0" smtClean="0"/>
              <a:t>they also </a:t>
            </a:r>
            <a:r>
              <a:rPr lang="en-US" altLang="he-IL" dirty="0"/>
              <a:t>found that </a:t>
            </a:r>
            <a:r>
              <a:rPr lang="en-US" altLang="he-IL" u="sng" dirty="0"/>
              <a:t>local traffic signs</a:t>
            </a:r>
            <a:r>
              <a:rPr lang="en-US" altLang="he-IL" dirty="0"/>
              <a:t> were understood by more drivers than </a:t>
            </a:r>
            <a:r>
              <a:rPr lang="en-US" altLang="he-IL" u="sng" dirty="0"/>
              <a:t>non–local signs</a:t>
            </a:r>
            <a:r>
              <a:rPr lang="en-US" altLang="he-IL" dirty="0" smtClean="0"/>
              <a:t>.</a:t>
            </a:r>
            <a:endParaRPr lang="en-US" altLang="he-IL" dirty="0"/>
          </a:p>
        </p:txBody>
      </p:sp>
    </p:spTree>
    <p:extLst>
      <p:ext uri="{BB962C8B-B14F-4D97-AF65-F5344CB8AC3E}">
        <p14:creationId xmlns:p14="http://schemas.microsoft.com/office/powerpoint/2010/main" val="463135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7E5C7A-F32A-428A-BAD0-351B06F1C65B}" type="slidenum">
              <a:rPr lang="he-IL" altLang="he-IL"/>
              <a:pPr/>
              <a:t>10</a:t>
            </a:fld>
            <a:endParaRPr lang="en-US" altLang="he-IL"/>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pPr marL="247620" indent="-247620"/>
            <a:r>
              <a:rPr lang="en-US" altLang="he-IL" dirty="0" smtClean="0"/>
              <a:t>There are two</a:t>
            </a:r>
            <a:r>
              <a:rPr lang="en-US" altLang="he-IL" baseline="0" dirty="0" smtClean="0"/>
              <a:t> major reasons </a:t>
            </a:r>
            <a:r>
              <a:rPr lang="en-US" altLang="he-IL" dirty="0" smtClean="0"/>
              <a:t>for the variability in road signs comprehension:</a:t>
            </a:r>
          </a:p>
          <a:p>
            <a:pPr marL="247620" indent="-247620"/>
            <a:endParaRPr lang="en-US" altLang="he-IL" dirty="0" smtClean="0"/>
          </a:p>
          <a:p>
            <a:pPr marL="247620" indent="-247620"/>
            <a:r>
              <a:rPr lang="en-US" altLang="he-IL" dirty="0" smtClean="0"/>
              <a:t>The</a:t>
            </a:r>
            <a:r>
              <a:rPr lang="en-US" altLang="he-IL" baseline="0" dirty="0" smtClean="0"/>
              <a:t> first reason is familiarity – obviously, common signs are more understood by drivers, even if their design do not comply with ergonomic principles for symbol design.</a:t>
            </a:r>
            <a:br>
              <a:rPr lang="en-US" altLang="he-IL" baseline="0" dirty="0" smtClean="0"/>
            </a:br>
            <a:r>
              <a:rPr lang="en-US" altLang="he-IL" baseline="0" dirty="0" smtClean="0"/>
              <a:t>* For example: No entry sign. This sign’s design has low compatibility level because </a:t>
            </a:r>
            <a:r>
              <a:rPr lang="en-US" sz="1400" kern="1200" dirty="0" smtClean="0">
                <a:solidFill>
                  <a:schemeClr val="tx1"/>
                </a:solidFill>
                <a:effectLst/>
                <a:latin typeface="Arial" pitchFamily="34" charset="0"/>
                <a:ea typeface="+mn-ea"/>
                <a:cs typeface="Arial" pitchFamily="34" charset="0"/>
              </a:rPr>
              <a:t>the content of the sign do not resemble reality and </a:t>
            </a:r>
            <a:r>
              <a:rPr lang="en-US" altLang="he-IL" baseline="0" dirty="0" smtClean="0"/>
              <a:t>it do not comply with </a:t>
            </a:r>
            <a:r>
              <a:rPr lang="en-US" sz="1400" kern="1200" dirty="0" smtClean="0">
                <a:solidFill>
                  <a:schemeClr val="tx1"/>
                </a:solidFill>
                <a:effectLst/>
                <a:latin typeface="Arial" pitchFamily="34" charset="0"/>
                <a:ea typeface="+mn-ea"/>
                <a:cs typeface="Arial" pitchFamily="34" charset="0"/>
              </a:rPr>
              <a:t>people’s associations.</a:t>
            </a:r>
            <a:r>
              <a:rPr lang="en-US" sz="1400" kern="1200" baseline="0" dirty="0" smtClean="0">
                <a:solidFill>
                  <a:schemeClr val="tx1"/>
                </a:solidFill>
                <a:effectLst/>
                <a:latin typeface="Arial" pitchFamily="34" charset="0"/>
                <a:ea typeface="+mn-ea"/>
                <a:cs typeface="Arial" pitchFamily="34" charset="0"/>
              </a:rPr>
              <a:t> But, in spite of its poor design, most drivers know its meaning because it is a very common sign.</a:t>
            </a:r>
            <a:endParaRPr lang="en-US" altLang="he-IL" dirty="0" smtClean="0"/>
          </a:p>
          <a:p>
            <a:pPr marL="247620" indent="-247620"/>
            <a:endParaRPr lang="en-US" altLang="he-IL" dirty="0" smtClean="0"/>
          </a:p>
          <a:p>
            <a:pPr marL="247620" indent="-247620"/>
            <a:r>
              <a:rPr lang="en-US" altLang="he-IL" dirty="0" smtClean="0"/>
              <a:t>The problem is that commonly used signs can</a:t>
            </a:r>
            <a:r>
              <a:rPr lang="en-US" altLang="he-IL" baseline="0" dirty="0" smtClean="0"/>
              <a:t> be unfamiliar to non-local drivers. </a:t>
            </a:r>
          </a:p>
        </p:txBody>
      </p:sp>
    </p:spTree>
    <p:extLst>
      <p:ext uri="{BB962C8B-B14F-4D97-AF65-F5344CB8AC3E}">
        <p14:creationId xmlns:p14="http://schemas.microsoft.com/office/powerpoint/2010/main" val="1439513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7E5C7A-F32A-428A-BAD0-351B06F1C65B}" type="slidenum">
              <a:rPr lang="he-IL" altLang="he-IL"/>
              <a:pPr/>
              <a:t>11</a:t>
            </a:fld>
            <a:endParaRPr lang="en-US" altLang="he-IL"/>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pPr marL="247620" indent="-247620"/>
            <a:r>
              <a:rPr lang="en-US" sz="1400" kern="1200" baseline="0" dirty="0" smtClean="0">
                <a:solidFill>
                  <a:schemeClr val="tx1"/>
                </a:solidFill>
                <a:effectLst/>
                <a:latin typeface="Arial" pitchFamily="34" charset="0"/>
                <a:ea typeface="+mn-ea"/>
                <a:cs typeface="Arial" pitchFamily="34" charset="0"/>
              </a:rPr>
              <a:t>In our study from 2006, we defined three principles for ergonomic signs design. </a:t>
            </a:r>
          </a:p>
          <a:p>
            <a:pPr marL="247620" indent="-247620"/>
            <a:r>
              <a:rPr lang="en-US" sz="1400" kern="1200" baseline="0" dirty="0" smtClean="0">
                <a:solidFill>
                  <a:schemeClr val="tx1"/>
                </a:solidFill>
                <a:effectLst/>
                <a:latin typeface="Arial" pitchFamily="34" charset="0"/>
                <a:ea typeface="+mn-ea"/>
                <a:cs typeface="Arial" pitchFamily="34" charset="0"/>
              </a:rPr>
              <a:t>The first principle is familiarity</a:t>
            </a:r>
          </a:p>
          <a:p>
            <a:pPr marL="247620" indent="-247620"/>
            <a:r>
              <a:rPr lang="en-US" sz="1400" kern="1200" baseline="0" dirty="0" smtClean="0">
                <a:solidFill>
                  <a:schemeClr val="tx1"/>
                </a:solidFill>
                <a:effectLst/>
                <a:latin typeface="Arial" pitchFamily="34" charset="0"/>
                <a:ea typeface="+mn-ea"/>
                <a:cs typeface="Arial" pitchFamily="34" charset="0"/>
              </a:rPr>
              <a:t>The second one is compatibility, which is a</a:t>
            </a:r>
            <a:r>
              <a:rPr lang="en-US" dirty="0" smtClean="0"/>
              <a:t> combination of three principles (Spatial compatibility, Conceptual compatibility and Physical representation), all relating to how the sign is perceived by the driver.</a:t>
            </a:r>
          </a:p>
          <a:p>
            <a:pPr marL="247620" indent="-247620"/>
            <a:r>
              <a:rPr lang="en-US" altLang="he-IL" dirty="0" smtClean="0"/>
              <a:t>And the third principle is </a:t>
            </a:r>
            <a:r>
              <a:rPr lang="en-US" altLang="he-IL" baseline="0" dirty="0" smtClean="0"/>
              <a:t>standardization, which is c</a:t>
            </a:r>
            <a:r>
              <a:rPr lang="en-US" sz="1400" kern="1200" dirty="0" smtClean="0">
                <a:solidFill>
                  <a:schemeClr val="tx1"/>
                </a:solidFill>
                <a:effectLst/>
                <a:latin typeface="Arial" pitchFamily="34" charset="0"/>
                <a:ea typeface="+mn-ea"/>
                <a:cs typeface="Arial" pitchFamily="34" charset="0"/>
              </a:rPr>
              <a:t>onsistency, homogenous representation of forms/colors/symbols/directions and so on in all traffic signs for presenting a similar message. </a:t>
            </a:r>
            <a:endParaRPr lang="en-US" altLang="he-IL" dirty="0" smtClean="0"/>
          </a:p>
          <a:p>
            <a:pPr marL="247620" indent="-247620"/>
            <a:endParaRPr lang="en-US" sz="1400" kern="1200" baseline="0" dirty="0" smtClean="0">
              <a:solidFill>
                <a:schemeClr val="tx1"/>
              </a:solidFill>
              <a:effectLst/>
              <a:latin typeface="Arial" pitchFamily="34" charset="0"/>
              <a:ea typeface="+mn-ea"/>
              <a:cs typeface="Arial" pitchFamily="34" charset="0"/>
            </a:endParaRPr>
          </a:p>
          <a:p>
            <a:pPr marL="247620" indent="-247620"/>
            <a:r>
              <a:rPr lang="en-US" sz="1400" kern="1200" dirty="0" smtClean="0">
                <a:solidFill>
                  <a:schemeClr val="tx1"/>
                </a:solidFill>
                <a:effectLst/>
                <a:latin typeface="Arial" pitchFamily="34" charset="0"/>
                <a:ea typeface="+mn-ea"/>
                <a:cs typeface="Arial" pitchFamily="34" charset="0"/>
              </a:rPr>
              <a:t>The standardization and compatibility principles are significant issues when addressing the problem of non-local drivers who are unfamiliar with local signs.</a:t>
            </a:r>
          </a:p>
        </p:txBody>
      </p:sp>
    </p:spTree>
    <p:extLst>
      <p:ext uri="{BB962C8B-B14F-4D97-AF65-F5344CB8AC3E}">
        <p14:creationId xmlns:p14="http://schemas.microsoft.com/office/powerpoint/2010/main" val="3922816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914400 h 1000"/>
              <a:gd name="T2" fmla="*/ 0 w 1000"/>
              <a:gd name="T3" fmla="*/ 0 h 1000"/>
              <a:gd name="T4" fmla="*/ 79248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he-IL"/>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8194" name="Rectangle 2"/>
          <p:cNvSpPr>
            <a:spLocks noGrp="1" noChangeArrowheads="1"/>
          </p:cNvSpPr>
          <p:nvPr>
            <p:ph type="ctrTitle"/>
          </p:nvPr>
        </p:nvSpPr>
        <p:spPr>
          <a:xfrm>
            <a:off x="914400" y="1524000"/>
            <a:ext cx="7623175" cy="1752600"/>
          </a:xfrm>
        </p:spPr>
        <p:txBody>
          <a:bodyPr/>
          <a:lstStyle>
            <a:lvl1pPr>
              <a:defRPr sz="6000"/>
            </a:lvl1pPr>
          </a:lstStyle>
          <a:p>
            <a:r>
              <a:rPr lang="he-IL" altLang="en-US"/>
              <a:t>לחץ כדי לערוך סגנון כותרת של תבנית בסיס</a:t>
            </a:r>
            <a:endParaRPr lang="en-US" altLang="en-US"/>
          </a:p>
        </p:txBody>
      </p:sp>
      <p:sp>
        <p:nvSpPr>
          <p:cNvPr id="8195"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he-IL" altLang="en-US"/>
              <a:t>לחץ כדי לערוך סגנון כותרת משנה של תבנית בסיס</a:t>
            </a:r>
            <a:endParaRPr lang="en-US" altLang="en-US"/>
          </a:p>
        </p:txBody>
      </p:sp>
      <p:sp>
        <p:nvSpPr>
          <p:cNvPr id="6" name="Rectangle 4"/>
          <p:cNvSpPr>
            <a:spLocks noGrp="1" noChangeArrowheads="1"/>
          </p:cNvSpPr>
          <p:nvPr>
            <p:ph type="dt" sz="half" idx="10"/>
          </p:nvPr>
        </p:nvSpPr>
        <p:spPr/>
        <p:txBody>
          <a:bodyPr/>
          <a:lstStyle>
            <a:lvl1pPr>
              <a:defRPr/>
            </a:lvl1pPr>
          </a:lstStyle>
          <a:p>
            <a:pPr>
              <a:defRPr/>
            </a:pPr>
            <a:fld id="{DE1D51F5-0328-43DE-BBFF-113E2E241E09}" type="datetime4">
              <a:rPr lang="en-US"/>
              <a:pPr>
                <a:defRPr/>
              </a:pPr>
              <a:t>September 24, 2015</a:t>
            </a:fld>
            <a:endParaRPr lang="en-US"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r>
              <a:rPr lang="en-US" altLang="en-US"/>
              <a:t>Ben-Bassat &amp; Shinar</a:t>
            </a:r>
          </a:p>
        </p:txBody>
      </p:sp>
      <p:sp>
        <p:nvSpPr>
          <p:cNvPr id="8" name="Rectangle 6"/>
          <p:cNvSpPr>
            <a:spLocks noGrp="1" noChangeArrowheads="1"/>
          </p:cNvSpPr>
          <p:nvPr>
            <p:ph type="sldNum" sz="quarter" idx="12"/>
          </p:nvPr>
        </p:nvSpPr>
        <p:spPr/>
        <p:txBody>
          <a:bodyPr/>
          <a:lstStyle>
            <a:lvl1pPr>
              <a:defRPr/>
            </a:lvl1pPr>
          </a:lstStyle>
          <a:p>
            <a:pPr>
              <a:defRPr/>
            </a:pPr>
            <a:fld id="{BF07EEDE-3D15-443C-9D97-98DFCBF7F6DF}" type="slidenum">
              <a:rPr lang="he-IL" altLang="en-US"/>
              <a:pPr>
                <a:defRPr/>
              </a:pPr>
              <a:t>‹#›</a:t>
            </a:fld>
            <a:endParaRPr lang="en-US" altLang="en-US"/>
          </a:p>
        </p:txBody>
      </p:sp>
    </p:spTree>
    <p:extLst>
      <p:ext uri="{BB962C8B-B14F-4D97-AF65-F5344CB8AC3E}">
        <p14:creationId xmlns:p14="http://schemas.microsoft.com/office/powerpoint/2010/main" val="951614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Rectangle 4"/>
          <p:cNvSpPr>
            <a:spLocks noGrp="1" noChangeArrowheads="1"/>
          </p:cNvSpPr>
          <p:nvPr>
            <p:ph type="dt" sz="half" idx="10"/>
          </p:nvPr>
        </p:nvSpPr>
        <p:spPr>
          <a:ln/>
        </p:spPr>
        <p:txBody>
          <a:bodyPr/>
          <a:lstStyle>
            <a:lvl1pPr>
              <a:defRPr/>
            </a:lvl1pPr>
          </a:lstStyle>
          <a:p>
            <a:pPr>
              <a:defRPr/>
            </a:pPr>
            <a:fld id="{F307AFA6-A822-4257-B5D3-69A332924242}" type="datetime4">
              <a:rPr lang="en-US"/>
              <a:pPr>
                <a:defRPr/>
              </a:pPr>
              <a:t>September 24, 2015</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smtClean="0"/>
              <a:t>T. Ben-Bassat</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FDFC3A6-A05A-4B68-8031-15A55B631D8E}" type="slidenum">
              <a:rPr lang="he-IL" altLang="en-US"/>
              <a:pPr>
                <a:defRPr/>
              </a:pPr>
              <a:t>‹#›</a:t>
            </a:fld>
            <a:endParaRPr lang="en-US" altLang="en-US"/>
          </a:p>
        </p:txBody>
      </p:sp>
    </p:spTree>
    <p:extLst>
      <p:ext uri="{BB962C8B-B14F-4D97-AF65-F5344CB8AC3E}">
        <p14:creationId xmlns:p14="http://schemas.microsoft.com/office/powerpoint/2010/main" val="139564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7813"/>
            <a:ext cx="2057400" cy="5853112"/>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7813"/>
            <a:ext cx="6019800" cy="5853112"/>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Rectangle 4"/>
          <p:cNvSpPr>
            <a:spLocks noGrp="1" noChangeArrowheads="1"/>
          </p:cNvSpPr>
          <p:nvPr>
            <p:ph type="dt" sz="half" idx="10"/>
          </p:nvPr>
        </p:nvSpPr>
        <p:spPr>
          <a:ln/>
        </p:spPr>
        <p:txBody>
          <a:bodyPr/>
          <a:lstStyle>
            <a:lvl1pPr>
              <a:defRPr/>
            </a:lvl1pPr>
          </a:lstStyle>
          <a:p>
            <a:pPr>
              <a:defRPr/>
            </a:pPr>
            <a:fld id="{F100A382-FB78-44CF-8837-14BAD63C572E}" type="datetime4">
              <a:rPr lang="en-US"/>
              <a:pPr>
                <a:defRPr/>
              </a:pPr>
              <a:t>September 24, 2015</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smtClean="0"/>
              <a:t>T. Ben-Bassat</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4DCEC5B-46C0-40D3-81F0-81A8066828A0}" type="slidenum">
              <a:rPr lang="he-IL" altLang="en-US"/>
              <a:pPr>
                <a:defRPr/>
              </a:pPr>
              <a:t>‹#›</a:t>
            </a:fld>
            <a:endParaRPr lang="en-US" altLang="en-US"/>
          </a:p>
        </p:txBody>
      </p:sp>
    </p:spTree>
    <p:extLst>
      <p:ext uri="{BB962C8B-B14F-4D97-AF65-F5344CB8AC3E}">
        <p14:creationId xmlns:p14="http://schemas.microsoft.com/office/powerpoint/2010/main" val="407889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כותרת, טקסט ו- 2 תכנים">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7813"/>
            <a:ext cx="8229600" cy="1139825"/>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sz="half" idx="1"/>
          </p:nvPr>
        </p:nvSpPr>
        <p:spPr>
          <a:xfrm>
            <a:off x="457200" y="1600200"/>
            <a:ext cx="4038600" cy="4530725"/>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quarter" idx="2"/>
          </p:nvPr>
        </p:nvSpPr>
        <p:spPr>
          <a:xfrm>
            <a:off x="4648200" y="1600200"/>
            <a:ext cx="4038600" cy="2189163"/>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תוכן 4"/>
          <p:cNvSpPr>
            <a:spLocks noGrp="1"/>
          </p:cNvSpPr>
          <p:nvPr>
            <p:ph sz="quarter" idx="3"/>
          </p:nvPr>
        </p:nvSpPr>
        <p:spPr>
          <a:xfrm>
            <a:off x="4648200" y="3941763"/>
            <a:ext cx="4038600" cy="2189162"/>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Rectangle 4"/>
          <p:cNvSpPr>
            <a:spLocks noGrp="1" noChangeArrowheads="1"/>
          </p:cNvSpPr>
          <p:nvPr>
            <p:ph type="dt" sz="half" idx="10"/>
          </p:nvPr>
        </p:nvSpPr>
        <p:spPr>
          <a:ln/>
        </p:spPr>
        <p:txBody>
          <a:bodyPr/>
          <a:lstStyle>
            <a:lvl1pPr>
              <a:defRPr/>
            </a:lvl1pPr>
          </a:lstStyle>
          <a:p>
            <a:pPr>
              <a:defRPr/>
            </a:pPr>
            <a:fld id="{6D7EA9D0-F3B1-4699-9A13-3038E648076D}" type="datetime4">
              <a:rPr lang="en-US"/>
              <a:pPr>
                <a:defRPr/>
              </a:pPr>
              <a:t>September 24, 2015</a:t>
            </a:fld>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ltLang="en-US" dirty="0" smtClean="0"/>
              <a:t>T. Ben-Bassat</a:t>
            </a:r>
            <a:endParaRPr lang="en-US" alt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35763F81-5805-45F9-9936-540ED12CB4DC}" type="slidenum">
              <a:rPr lang="he-IL" altLang="en-US"/>
              <a:pPr>
                <a:defRPr/>
              </a:pPr>
              <a:t>‹#›</a:t>
            </a:fld>
            <a:endParaRPr lang="en-US" altLang="en-US"/>
          </a:p>
        </p:txBody>
      </p:sp>
    </p:spTree>
    <p:extLst>
      <p:ext uri="{BB962C8B-B14F-4D97-AF65-F5344CB8AC3E}">
        <p14:creationId xmlns:p14="http://schemas.microsoft.com/office/powerpoint/2010/main" val="1568801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Line 1026"/>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pPr rtl="0" eaLnBrk="0" hangingPunct="0"/>
            <a:endParaRPr kumimoji="1" lang="en-US" sz="2800">
              <a:solidFill>
                <a:srgbClr val="FFFFFF"/>
              </a:solidFill>
              <a:latin typeface="Times New Roman" pitchFamily="18" charset="0"/>
              <a:ea typeface="ＭＳ Ｐゴシック" pitchFamily="34" charset="-128"/>
              <a:cs typeface="+mn-cs"/>
            </a:endParaRPr>
          </a:p>
        </p:txBody>
      </p:sp>
      <p:sp>
        <p:nvSpPr>
          <p:cNvPr id="5" name="Arc 1027"/>
          <p:cNvSpPr>
            <a:spLocks/>
          </p:cNvSpPr>
          <p:nvPr/>
        </p:nvSpPr>
        <p:spPr bwMode="auto">
          <a:xfrm>
            <a:off x="0" y="842966"/>
            <a:ext cx="2897188" cy="6015037"/>
          </a:xfrm>
          <a:custGeom>
            <a:avLst/>
            <a:gdLst>
              <a:gd name="T0" fmla="*/ 0 w 21600"/>
              <a:gd name="T1" fmla="*/ 0 h 21600"/>
              <a:gd name="T2" fmla="*/ 388597144 w 21600"/>
              <a:gd name="T3" fmla="*/ 1675031024 h 21600"/>
              <a:gd name="T4" fmla="*/ 0 w 21600"/>
              <a:gd name="T5" fmla="*/ 167503102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rtl="0" eaLnBrk="0" hangingPunct="0"/>
            <a:endParaRPr kumimoji="1" lang="en-US" sz="2800">
              <a:solidFill>
                <a:srgbClr val="FFFFFF"/>
              </a:solidFill>
              <a:latin typeface="Times New Roman" pitchFamily="18" charset="0"/>
              <a:ea typeface="ＭＳ Ｐゴシック" pitchFamily="34" charset="-128"/>
              <a:cs typeface="+mn-cs"/>
            </a:endParaRPr>
          </a:p>
        </p:txBody>
      </p:sp>
      <p:sp>
        <p:nvSpPr>
          <p:cNvPr id="22532" name="Rectangle 1028"/>
          <p:cNvSpPr>
            <a:spLocks noGrp="1" noChangeArrowheads="1"/>
          </p:cNvSpPr>
          <p:nvPr>
            <p:ph type="ctrTitle" sz="quarter"/>
          </p:nvPr>
        </p:nvSpPr>
        <p:spPr>
          <a:xfrm>
            <a:off x="2743203" y="427038"/>
            <a:ext cx="6399213" cy="1524000"/>
          </a:xfrm>
        </p:spPr>
        <p:txBody>
          <a:bodyPr anchor="b"/>
          <a:lstStyle>
            <a:lvl1pPr>
              <a:lnSpc>
                <a:spcPct val="80000"/>
              </a:lnSpc>
              <a:defRPr sz="6600"/>
            </a:lvl1pPr>
          </a:lstStyle>
          <a:p>
            <a:r>
              <a:rPr lang="ja-JP" altLang="en-US"/>
              <a:t>マスタ タイトルの</a:t>
            </a:r>
            <a:br>
              <a:rPr lang="ja-JP" altLang="en-US"/>
            </a:br>
            <a:r>
              <a:rPr lang="ja-JP" altLang="en-US"/>
              <a:t>書式設定</a:t>
            </a:r>
          </a:p>
        </p:txBody>
      </p:sp>
      <p:sp>
        <p:nvSpPr>
          <p:cNvPr id="22533" name="Rectangle 1029"/>
          <p:cNvSpPr>
            <a:spLocks noGrp="1" noChangeArrowheads="1"/>
          </p:cNvSpPr>
          <p:nvPr>
            <p:ph type="subTitle" sz="quarter" idx="1"/>
          </p:nvPr>
        </p:nvSpPr>
        <p:spPr>
          <a:xfrm>
            <a:off x="4191000" y="1828800"/>
            <a:ext cx="4572000" cy="1752600"/>
          </a:xfrm>
        </p:spPr>
        <p:txBody>
          <a:bodyPr/>
          <a:lstStyle>
            <a:lvl1pPr marL="0" indent="0">
              <a:buFont typeface="Wingdings" pitchFamily="2" charset="2"/>
              <a:buNone/>
              <a:defRPr sz="2400"/>
            </a:lvl1pPr>
          </a:lstStyle>
          <a:p>
            <a:r>
              <a:rPr lang="ja-JP" altLang="en-US"/>
              <a:t>マスタ サブタイトルの書式設定</a:t>
            </a:r>
          </a:p>
        </p:txBody>
      </p:sp>
      <p:sp>
        <p:nvSpPr>
          <p:cNvPr id="6" name="Rectangle 1030"/>
          <p:cNvSpPr>
            <a:spLocks noGrp="1" noChangeArrowheads="1"/>
          </p:cNvSpPr>
          <p:nvPr>
            <p:ph type="dt" sz="quarter" idx="10"/>
          </p:nvPr>
        </p:nvSpPr>
        <p:spPr/>
        <p:txBody>
          <a:bodyPr/>
          <a:lstStyle>
            <a:lvl1pPr>
              <a:defRPr smtClean="0"/>
            </a:lvl1pPr>
          </a:lstStyle>
          <a:p>
            <a:pPr>
              <a:defRPr/>
            </a:pPr>
            <a:fld id="{6C173D50-E166-4435-9EEB-2B6ED71E984F}" type="datetime1">
              <a:rPr lang="ja-JP" altLang="en-US">
                <a:solidFill>
                  <a:srgbClr val="FFFFFF"/>
                </a:solidFill>
              </a:rPr>
              <a:pPr>
                <a:defRPr/>
              </a:pPr>
              <a:t>2015/9/24</a:t>
            </a:fld>
            <a:endParaRPr lang="en-US" altLang="ja-JP">
              <a:solidFill>
                <a:srgbClr val="FFFFFF"/>
              </a:solidFill>
            </a:endParaRPr>
          </a:p>
        </p:txBody>
      </p:sp>
      <p:sp>
        <p:nvSpPr>
          <p:cNvPr id="7" name="Rectangle 1031"/>
          <p:cNvSpPr>
            <a:spLocks noGrp="1" noChangeArrowheads="1"/>
          </p:cNvSpPr>
          <p:nvPr>
            <p:ph type="ftr" sz="quarter" idx="11"/>
          </p:nvPr>
        </p:nvSpPr>
        <p:spPr/>
        <p:txBody>
          <a:bodyPr/>
          <a:lstStyle>
            <a:lvl1pPr>
              <a:defRPr smtClean="0"/>
            </a:lvl1pPr>
          </a:lstStyle>
          <a:p>
            <a:pPr>
              <a:defRPr/>
            </a:pPr>
            <a:endParaRPr lang="en-US" altLang="ja-JP">
              <a:solidFill>
                <a:srgbClr val="FFFFFF"/>
              </a:solidFill>
            </a:endParaRPr>
          </a:p>
        </p:txBody>
      </p:sp>
      <p:sp>
        <p:nvSpPr>
          <p:cNvPr id="8" name="Rectangle 1032"/>
          <p:cNvSpPr>
            <a:spLocks noGrp="1" noChangeArrowheads="1"/>
          </p:cNvSpPr>
          <p:nvPr>
            <p:ph type="sldNum" sz="quarter" idx="12"/>
          </p:nvPr>
        </p:nvSpPr>
        <p:spPr/>
        <p:txBody>
          <a:bodyPr/>
          <a:lstStyle>
            <a:lvl1pPr>
              <a:defRPr smtClean="0"/>
            </a:lvl1pPr>
          </a:lstStyle>
          <a:p>
            <a:pPr>
              <a:defRPr/>
            </a:pPr>
            <a:fld id="{289DF824-A5D4-44F2-9082-6B9BFA81D393}"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263450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fld id="{C6EEC934-A16F-4FF9-B542-D26E38E44E81}" type="datetime1">
              <a:rPr lang="ja-JP" altLang="en-US">
                <a:solidFill>
                  <a:srgbClr val="FFFFFF"/>
                </a:solidFill>
              </a:rPr>
              <a:pPr>
                <a:defRPr/>
              </a:pPr>
              <a:t>2015/9/24</a:t>
            </a:fld>
            <a:endParaRPr lang="en-US" altLang="ja-JP">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9B1D514-AB0E-42F7-B6FE-C87590C6F6F6}"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991339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2C25EBCC-11C8-4A9D-84C2-FFB6C014B292}" type="datetime1">
              <a:rPr lang="ja-JP" altLang="en-US">
                <a:solidFill>
                  <a:srgbClr val="FFFFFF"/>
                </a:solidFill>
              </a:rPr>
              <a:pPr>
                <a:defRPr/>
              </a:pPr>
              <a:t>2015/9/24</a:t>
            </a:fld>
            <a:endParaRPr lang="en-US" altLang="ja-JP">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ADDA1997-3A31-41A4-94A7-EBF038C4C810}"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097904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1"/>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fld id="{8C37AD21-3DE5-47DB-BECF-A7AE85457FA1}" type="datetime1">
              <a:rPr lang="ja-JP" altLang="en-US">
                <a:solidFill>
                  <a:srgbClr val="FFFFFF"/>
                </a:solidFill>
              </a:rPr>
              <a:pPr>
                <a:defRPr/>
              </a:pPr>
              <a:t>2015/9/24</a:t>
            </a:fld>
            <a:endParaRPr lang="en-US" altLang="ja-JP">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5692266B-F93A-4A7D-B1C0-5E189B42743E}"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2388431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Rectangle 4"/>
          <p:cNvSpPr>
            <a:spLocks noGrp="1" noChangeArrowheads="1"/>
          </p:cNvSpPr>
          <p:nvPr>
            <p:ph type="dt" sz="half" idx="10"/>
          </p:nvPr>
        </p:nvSpPr>
        <p:spPr>
          <a:ln/>
        </p:spPr>
        <p:txBody>
          <a:bodyPr/>
          <a:lstStyle>
            <a:lvl1pPr>
              <a:defRPr/>
            </a:lvl1pPr>
          </a:lstStyle>
          <a:p>
            <a:pPr>
              <a:defRPr/>
            </a:pPr>
            <a:fld id="{FA536FE7-C398-4345-A890-A64C76CC14BC}" type="datetime4">
              <a:rPr lang="en-US"/>
              <a:pPr>
                <a:defRPr/>
              </a:pPr>
              <a:t>September 24, 2015</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Ben-Bassat &amp; Shinar</a:t>
            </a:r>
          </a:p>
        </p:txBody>
      </p:sp>
      <p:sp>
        <p:nvSpPr>
          <p:cNvPr id="6" name="Rectangle 6"/>
          <p:cNvSpPr>
            <a:spLocks noGrp="1" noChangeArrowheads="1"/>
          </p:cNvSpPr>
          <p:nvPr>
            <p:ph type="sldNum" sz="quarter" idx="12"/>
          </p:nvPr>
        </p:nvSpPr>
        <p:spPr>
          <a:ln/>
        </p:spPr>
        <p:txBody>
          <a:bodyPr/>
          <a:lstStyle>
            <a:lvl1pPr>
              <a:defRPr/>
            </a:lvl1pPr>
          </a:lstStyle>
          <a:p>
            <a:pPr>
              <a:defRPr/>
            </a:pPr>
            <a:fld id="{B55665A9-3821-477C-B401-C2B5DF67DCDB}" type="slidenum">
              <a:rPr lang="he-IL" altLang="en-US"/>
              <a:pPr>
                <a:defRPr/>
              </a:pPr>
              <a:t>‹#›</a:t>
            </a:fld>
            <a:endParaRPr lang="en-US" altLang="en-US"/>
          </a:p>
        </p:txBody>
      </p:sp>
    </p:spTree>
    <p:extLst>
      <p:ext uri="{BB962C8B-B14F-4D97-AF65-F5344CB8AC3E}">
        <p14:creationId xmlns:p14="http://schemas.microsoft.com/office/powerpoint/2010/main" val="3357647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smtClean="0"/>
              <a:t>לחץ כדי לערוך סגנונות טקסט של תבנית בסיס</a:t>
            </a:r>
          </a:p>
        </p:txBody>
      </p:sp>
      <p:sp>
        <p:nvSpPr>
          <p:cNvPr id="4" name="Rectangle 4"/>
          <p:cNvSpPr>
            <a:spLocks noGrp="1" noChangeArrowheads="1"/>
          </p:cNvSpPr>
          <p:nvPr>
            <p:ph type="dt" sz="half" idx="10"/>
          </p:nvPr>
        </p:nvSpPr>
        <p:spPr>
          <a:ln/>
        </p:spPr>
        <p:txBody>
          <a:bodyPr/>
          <a:lstStyle>
            <a:lvl1pPr>
              <a:defRPr/>
            </a:lvl1pPr>
          </a:lstStyle>
          <a:p>
            <a:pPr>
              <a:defRPr/>
            </a:pPr>
            <a:fld id="{6736E35B-B185-43E9-95C5-91E5DD9FB2C9}" type="datetime4">
              <a:rPr lang="en-US"/>
              <a:pPr>
                <a:defRPr/>
              </a:pPr>
              <a:t>September 24, 2015</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Ben-Bassat &amp; Shinar</a:t>
            </a:r>
          </a:p>
        </p:txBody>
      </p:sp>
      <p:sp>
        <p:nvSpPr>
          <p:cNvPr id="6" name="Rectangle 6"/>
          <p:cNvSpPr>
            <a:spLocks noGrp="1" noChangeArrowheads="1"/>
          </p:cNvSpPr>
          <p:nvPr>
            <p:ph type="sldNum" sz="quarter" idx="12"/>
          </p:nvPr>
        </p:nvSpPr>
        <p:spPr>
          <a:ln/>
        </p:spPr>
        <p:txBody>
          <a:bodyPr/>
          <a:lstStyle>
            <a:lvl1pPr>
              <a:defRPr/>
            </a:lvl1pPr>
          </a:lstStyle>
          <a:p>
            <a:pPr>
              <a:defRPr/>
            </a:pPr>
            <a:fld id="{C958EC77-B4BC-4681-A039-2503CF0333EF}" type="slidenum">
              <a:rPr lang="he-IL" altLang="en-US"/>
              <a:pPr>
                <a:defRPr/>
              </a:pPr>
              <a:t>‹#›</a:t>
            </a:fld>
            <a:endParaRPr lang="en-US" altLang="en-US"/>
          </a:p>
        </p:txBody>
      </p:sp>
    </p:spTree>
    <p:extLst>
      <p:ext uri="{BB962C8B-B14F-4D97-AF65-F5344CB8AC3E}">
        <p14:creationId xmlns:p14="http://schemas.microsoft.com/office/powerpoint/2010/main" val="3680773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Rectangle 4"/>
          <p:cNvSpPr>
            <a:spLocks noGrp="1" noChangeArrowheads="1"/>
          </p:cNvSpPr>
          <p:nvPr>
            <p:ph type="dt" sz="half" idx="10"/>
          </p:nvPr>
        </p:nvSpPr>
        <p:spPr>
          <a:ln/>
        </p:spPr>
        <p:txBody>
          <a:bodyPr/>
          <a:lstStyle>
            <a:lvl1pPr>
              <a:defRPr/>
            </a:lvl1pPr>
          </a:lstStyle>
          <a:p>
            <a:pPr>
              <a:defRPr/>
            </a:pPr>
            <a:fld id="{378E6886-987D-4746-90B0-B78DA0C962A0}" type="datetime4">
              <a:rPr lang="en-US"/>
              <a:pPr>
                <a:defRPr/>
              </a:pPr>
              <a:t>September 24, 2015</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dirty="0" smtClean="0"/>
              <a:t>T. Ben-Bassat</a:t>
            </a: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4FE4BD5-AAB6-4B99-886D-E46AA339D1D1}" type="slidenum">
              <a:rPr lang="he-IL" altLang="en-US"/>
              <a:pPr>
                <a:defRPr/>
              </a:pPr>
              <a:t>‹#›</a:t>
            </a:fld>
            <a:endParaRPr lang="en-US" altLang="en-US"/>
          </a:p>
        </p:txBody>
      </p:sp>
    </p:spTree>
    <p:extLst>
      <p:ext uri="{BB962C8B-B14F-4D97-AF65-F5344CB8AC3E}">
        <p14:creationId xmlns:p14="http://schemas.microsoft.com/office/powerpoint/2010/main" val="3665821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Rectangle 4"/>
          <p:cNvSpPr>
            <a:spLocks noGrp="1" noChangeArrowheads="1"/>
          </p:cNvSpPr>
          <p:nvPr>
            <p:ph type="dt" sz="half" idx="10"/>
          </p:nvPr>
        </p:nvSpPr>
        <p:spPr>
          <a:ln/>
        </p:spPr>
        <p:txBody>
          <a:bodyPr/>
          <a:lstStyle>
            <a:lvl1pPr>
              <a:defRPr/>
            </a:lvl1pPr>
          </a:lstStyle>
          <a:p>
            <a:pPr>
              <a:defRPr/>
            </a:pPr>
            <a:fld id="{71D08312-5F97-48BB-9BD4-277C92930B14}" type="datetime4">
              <a:rPr lang="en-US"/>
              <a:pPr>
                <a:defRPr/>
              </a:pPr>
              <a:t>September 24, 2015</a:t>
            </a:fld>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en-US" dirty="0" smtClean="0"/>
              <a:t>T. Ben-Bassat</a:t>
            </a: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8BED6F41-4C47-4D24-847F-14426DEC3253}" type="slidenum">
              <a:rPr lang="he-IL" altLang="en-US"/>
              <a:pPr>
                <a:defRPr/>
              </a:pPr>
              <a:t>‹#›</a:t>
            </a:fld>
            <a:endParaRPr lang="en-US" altLang="en-US"/>
          </a:p>
        </p:txBody>
      </p:sp>
    </p:spTree>
    <p:extLst>
      <p:ext uri="{BB962C8B-B14F-4D97-AF65-F5344CB8AC3E}">
        <p14:creationId xmlns:p14="http://schemas.microsoft.com/office/powerpoint/2010/main" val="2586910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Rectangle 4"/>
          <p:cNvSpPr>
            <a:spLocks noGrp="1" noChangeArrowheads="1"/>
          </p:cNvSpPr>
          <p:nvPr>
            <p:ph type="dt" sz="half" idx="10"/>
          </p:nvPr>
        </p:nvSpPr>
        <p:spPr>
          <a:ln/>
        </p:spPr>
        <p:txBody>
          <a:bodyPr/>
          <a:lstStyle>
            <a:lvl1pPr>
              <a:defRPr/>
            </a:lvl1pPr>
          </a:lstStyle>
          <a:p>
            <a:pPr>
              <a:defRPr/>
            </a:pPr>
            <a:fld id="{FB6312A4-BD37-461E-9FEB-2E1BB239AF81}" type="datetime4">
              <a:rPr lang="en-US"/>
              <a:pPr>
                <a:defRPr/>
              </a:pPr>
              <a:t>September 24, 2015</a:t>
            </a:fld>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dirty="0" smtClean="0"/>
              <a:t>T. Ben-Bassat</a:t>
            </a: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31E0612B-A80E-45EB-AA2B-871F82F129A3}" type="slidenum">
              <a:rPr lang="he-IL" altLang="en-US"/>
              <a:pPr>
                <a:defRPr/>
              </a:pPr>
              <a:t>‹#›</a:t>
            </a:fld>
            <a:endParaRPr lang="en-US" altLang="en-US"/>
          </a:p>
        </p:txBody>
      </p:sp>
    </p:spTree>
    <p:extLst>
      <p:ext uri="{BB962C8B-B14F-4D97-AF65-F5344CB8AC3E}">
        <p14:creationId xmlns:p14="http://schemas.microsoft.com/office/powerpoint/2010/main" val="371341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4739DEB-DE20-4066-9676-4CBCD9385054}" type="datetime4">
              <a:rPr lang="en-US"/>
              <a:pPr>
                <a:defRPr/>
              </a:pPr>
              <a:t>September 24, 2015</a:t>
            </a:fld>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n-US" dirty="0" smtClean="0"/>
              <a:t>T. Ben-Bassat</a:t>
            </a: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62E9DC9E-A4EF-49A6-A8FA-69F8A6FC91A9}" type="slidenum">
              <a:rPr lang="he-IL" altLang="en-US"/>
              <a:pPr>
                <a:defRPr/>
              </a:pPr>
              <a:t>‹#›</a:t>
            </a:fld>
            <a:endParaRPr lang="en-US" altLang="en-US"/>
          </a:p>
        </p:txBody>
      </p:sp>
    </p:spTree>
    <p:extLst>
      <p:ext uri="{BB962C8B-B14F-4D97-AF65-F5344CB8AC3E}">
        <p14:creationId xmlns:p14="http://schemas.microsoft.com/office/powerpoint/2010/main" val="1806411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Rectangle 4"/>
          <p:cNvSpPr>
            <a:spLocks noGrp="1" noChangeArrowheads="1"/>
          </p:cNvSpPr>
          <p:nvPr>
            <p:ph type="dt" sz="half" idx="10"/>
          </p:nvPr>
        </p:nvSpPr>
        <p:spPr>
          <a:ln/>
        </p:spPr>
        <p:txBody>
          <a:bodyPr/>
          <a:lstStyle>
            <a:lvl1pPr>
              <a:defRPr/>
            </a:lvl1pPr>
          </a:lstStyle>
          <a:p>
            <a:pPr>
              <a:defRPr/>
            </a:pPr>
            <a:fld id="{D17ACF76-6DC7-4E49-AD33-0122A7E271CA}" type="datetime4">
              <a:rPr lang="en-US"/>
              <a:pPr>
                <a:defRPr/>
              </a:pPr>
              <a:t>September 24, 2015</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dirty="0" smtClean="0"/>
              <a:t>T. Ben-Bassat</a:t>
            </a: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048DB14-8A3E-4DC2-AD59-FA6129A46CEE}" type="slidenum">
              <a:rPr lang="he-IL" altLang="en-US"/>
              <a:pPr>
                <a:defRPr/>
              </a:pPr>
              <a:t>‹#›</a:t>
            </a:fld>
            <a:endParaRPr lang="en-US" altLang="en-US"/>
          </a:p>
        </p:txBody>
      </p:sp>
    </p:spTree>
    <p:extLst>
      <p:ext uri="{BB962C8B-B14F-4D97-AF65-F5344CB8AC3E}">
        <p14:creationId xmlns:p14="http://schemas.microsoft.com/office/powerpoint/2010/main" val="3842948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smtClean="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Rectangle 4"/>
          <p:cNvSpPr>
            <a:spLocks noGrp="1" noChangeArrowheads="1"/>
          </p:cNvSpPr>
          <p:nvPr>
            <p:ph type="dt" sz="half" idx="10"/>
          </p:nvPr>
        </p:nvSpPr>
        <p:spPr>
          <a:ln/>
        </p:spPr>
        <p:txBody>
          <a:bodyPr/>
          <a:lstStyle>
            <a:lvl1pPr>
              <a:defRPr/>
            </a:lvl1pPr>
          </a:lstStyle>
          <a:p>
            <a:pPr>
              <a:defRPr/>
            </a:pPr>
            <a:fld id="{7BDC8169-8F3B-4107-965A-9FA057134697}" type="datetime4">
              <a:rPr lang="en-US"/>
              <a:pPr>
                <a:defRPr/>
              </a:pPr>
              <a:t>September 24, 2015</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dirty="0" smtClean="0"/>
              <a:t>T. Ben-Bassat</a:t>
            </a: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FBF7800-48D5-4B90-8E3E-625B43DF810D}" type="slidenum">
              <a:rPr lang="he-IL" altLang="en-US"/>
              <a:pPr>
                <a:defRPr/>
              </a:pPr>
              <a:t>‹#›</a:t>
            </a:fld>
            <a:endParaRPr lang="en-US" altLang="en-US"/>
          </a:p>
        </p:txBody>
      </p:sp>
    </p:spTree>
    <p:extLst>
      <p:ext uri="{BB962C8B-B14F-4D97-AF65-F5344CB8AC3E}">
        <p14:creationId xmlns:p14="http://schemas.microsoft.com/office/powerpoint/2010/main" val="538114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en-US" smtClean="0"/>
              <a:t>לחץ כדי לערוך סגנון כותרת של תבנית בסיס</a:t>
            </a:r>
            <a:endParaRPr lang="en-US" altLang="en-US" smtClean="0"/>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en-US" smtClean="0"/>
              <a:t>לחץ כדי לערוך סגנונות טקסט של תבנית בסיס</a:t>
            </a:r>
            <a:endParaRPr lang="en-US" altLang="en-US" smtClean="0"/>
          </a:p>
          <a:p>
            <a:pPr lvl="1"/>
            <a:r>
              <a:rPr lang="he-IL" altLang="en-US" smtClean="0"/>
              <a:t>רמה שנייה</a:t>
            </a:r>
            <a:endParaRPr lang="en-US" altLang="en-US" smtClean="0"/>
          </a:p>
          <a:p>
            <a:pPr lvl="2"/>
            <a:r>
              <a:rPr lang="he-IL" altLang="en-US" smtClean="0"/>
              <a:t>רמה שלישית</a:t>
            </a:r>
            <a:endParaRPr lang="en-US" altLang="en-US" smtClean="0"/>
          </a:p>
          <a:p>
            <a:pPr lvl="3"/>
            <a:r>
              <a:rPr lang="he-IL" altLang="en-US" smtClean="0"/>
              <a:t>רמה רביעית</a:t>
            </a:r>
            <a:endParaRPr lang="en-US" altLang="en-US" smtClean="0"/>
          </a:p>
          <a:p>
            <a:pPr lvl="4"/>
            <a:r>
              <a:rPr lang="he-IL" altLang="en-US" smtClean="0"/>
              <a:t>רמה חמישית</a:t>
            </a:r>
            <a:endParaRPr lang="en-US" altLang="en-US" smtClean="0"/>
          </a:p>
        </p:txBody>
      </p:sp>
      <p:sp>
        <p:nvSpPr>
          <p:cNvPr id="7172"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1200">
                <a:solidFill>
                  <a:schemeClr val="tx2"/>
                </a:solidFill>
                <a:latin typeface="+mj-lt"/>
              </a:defRPr>
            </a:lvl1pPr>
          </a:lstStyle>
          <a:p>
            <a:pPr>
              <a:defRPr/>
            </a:pPr>
            <a:fld id="{2E9BBD55-12D3-4794-8D1C-0782712333E7}" type="datetime4">
              <a:rPr lang="en-US"/>
              <a:pPr>
                <a:defRPr/>
              </a:pPr>
              <a:t>September 24, 2015</a:t>
            </a:fld>
            <a:endParaRPr lang="en-US" altLang="en-US"/>
          </a:p>
        </p:txBody>
      </p:sp>
      <p:sp>
        <p:nvSpPr>
          <p:cNvPr id="71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a:defRPr sz="1200">
                <a:solidFill>
                  <a:schemeClr val="tx2"/>
                </a:solidFill>
                <a:latin typeface="+mj-lt"/>
              </a:defRPr>
            </a:lvl1pPr>
          </a:lstStyle>
          <a:p>
            <a:pPr>
              <a:defRPr/>
            </a:pPr>
            <a:r>
              <a:rPr lang="en-US" altLang="en-US"/>
              <a:t>Ben-Bassat &amp; Shinar</a:t>
            </a:r>
          </a:p>
        </p:txBody>
      </p:sp>
      <p:sp>
        <p:nvSpPr>
          <p:cNvPr id="7174"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0">
              <a:defRPr sz="1200">
                <a:solidFill>
                  <a:schemeClr val="tx2"/>
                </a:solidFill>
                <a:latin typeface="+mj-lt"/>
              </a:defRPr>
            </a:lvl1pPr>
          </a:lstStyle>
          <a:p>
            <a:pPr>
              <a:defRPr/>
            </a:pPr>
            <a:fld id="{B7D46AFB-53FF-440A-A3EC-73DC6C80F24F}" type="slidenum">
              <a:rPr lang="he-IL" altLang="en-US"/>
              <a:pPr>
                <a:defRPr/>
              </a:pPr>
              <a:t>‹#›</a:t>
            </a:fld>
            <a:endParaRPr lang="en-US" altLang="en-US"/>
          </a:p>
        </p:txBody>
      </p:sp>
      <p:sp>
        <p:nvSpPr>
          <p:cNvPr id="1031" name="Freeform 7"/>
          <p:cNvSpPr>
            <a:spLocks noChangeArrowheads="1"/>
          </p:cNvSpPr>
          <p:nvPr/>
        </p:nvSpPr>
        <p:spPr bwMode="auto">
          <a:xfrm>
            <a:off x="381000" y="228600"/>
            <a:ext cx="8229600" cy="609600"/>
          </a:xfrm>
          <a:custGeom>
            <a:avLst/>
            <a:gdLst>
              <a:gd name="T0" fmla="*/ 0 w 1000"/>
              <a:gd name="T1" fmla="*/ 6096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he-IL"/>
          </a:p>
        </p:txBody>
      </p:sp>
      <p:sp>
        <p:nvSpPr>
          <p:cNvPr id="1032" name="Line 8"/>
          <p:cNvSpPr>
            <a:spLocks noChangeShapeType="1"/>
          </p:cNvSpPr>
          <p:nvPr/>
        </p:nvSpPr>
        <p:spPr bwMode="auto">
          <a:xfrm>
            <a:off x="457200" y="617220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he-IL"/>
          </a:p>
        </p:txBody>
      </p:sp>
    </p:spTree>
  </p:cSld>
  <p:clrMap bg1="lt1" tx1="dk1" bg2="lt2" tx2="dk2" accent1="accent1" accent2="accent2" accent3="accent3" accent4="accent4" accent5="accent5" accent6="accent6" hlink="hlink" folHlink="folHlink"/>
  <p:sldLayoutIdLst>
    <p:sldLayoutId id="2147483715"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timing>
    <p:tnLst>
      <p:par>
        <p:cTn id="1" dur="indefinite" restart="never" nodeType="tmRoot"/>
      </p:par>
    </p:tnLst>
  </p:timing>
  <p:hf hdr="0"/>
  <p:txStyles>
    <p:titleStyle>
      <a:lvl1pPr algn="l" rtl="0" eaLnBrk="0" fontAlgn="base" hangingPunct="0">
        <a:spcBef>
          <a:spcPct val="0"/>
        </a:spcBef>
        <a:spcAft>
          <a:spcPct val="0"/>
        </a:spcAft>
        <a:defRPr sz="4800">
          <a:solidFill>
            <a:schemeClr val="tx2"/>
          </a:solidFill>
          <a:latin typeface="+mj-lt"/>
          <a:ea typeface="+mj-ea"/>
          <a:cs typeface="+mj-cs"/>
        </a:defRPr>
      </a:lvl1pPr>
      <a:lvl2pPr algn="l" rtl="0" eaLnBrk="0" fontAlgn="base" hangingPunct="0">
        <a:spcBef>
          <a:spcPct val="0"/>
        </a:spcBef>
        <a:spcAft>
          <a:spcPct val="0"/>
        </a:spcAft>
        <a:defRPr sz="4800">
          <a:solidFill>
            <a:schemeClr val="tx2"/>
          </a:solidFill>
          <a:latin typeface="Garamond" pitchFamily="18" charset="0"/>
          <a:cs typeface="Arial" pitchFamily="34" charset="0"/>
        </a:defRPr>
      </a:lvl2pPr>
      <a:lvl3pPr algn="l" rtl="0" eaLnBrk="0" fontAlgn="base" hangingPunct="0">
        <a:spcBef>
          <a:spcPct val="0"/>
        </a:spcBef>
        <a:spcAft>
          <a:spcPct val="0"/>
        </a:spcAft>
        <a:defRPr sz="4800">
          <a:solidFill>
            <a:schemeClr val="tx2"/>
          </a:solidFill>
          <a:latin typeface="Garamond" pitchFamily="18" charset="0"/>
          <a:cs typeface="Arial" pitchFamily="34" charset="0"/>
        </a:defRPr>
      </a:lvl3pPr>
      <a:lvl4pPr algn="l" rtl="0" eaLnBrk="0" fontAlgn="base" hangingPunct="0">
        <a:spcBef>
          <a:spcPct val="0"/>
        </a:spcBef>
        <a:spcAft>
          <a:spcPct val="0"/>
        </a:spcAft>
        <a:defRPr sz="4800">
          <a:solidFill>
            <a:schemeClr val="tx2"/>
          </a:solidFill>
          <a:latin typeface="Garamond" pitchFamily="18" charset="0"/>
          <a:cs typeface="Arial" pitchFamily="34" charset="0"/>
        </a:defRPr>
      </a:lvl4pPr>
      <a:lvl5pPr algn="l" rtl="0" eaLnBrk="0" fontAlgn="base" hangingPunct="0">
        <a:spcBef>
          <a:spcPct val="0"/>
        </a:spcBef>
        <a:spcAft>
          <a:spcPct val="0"/>
        </a:spcAft>
        <a:defRPr sz="4800">
          <a:solidFill>
            <a:schemeClr val="tx2"/>
          </a:solidFill>
          <a:latin typeface="Garamond" pitchFamily="18" charset="0"/>
          <a:cs typeface="Arial" pitchFamily="34" charset="0"/>
        </a:defRPr>
      </a:lvl5pPr>
      <a:lvl6pPr marL="457200" algn="l" rtl="0" fontAlgn="base">
        <a:spcBef>
          <a:spcPct val="0"/>
        </a:spcBef>
        <a:spcAft>
          <a:spcPct val="0"/>
        </a:spcAft>
        <a:defRPr sz="4800">
          <a:solidFill>
            <a:schemeClr val="tx2"/>
          </a:solidFill>
          <a:latin typeface="Garamond" pitchFamily="18" charset="0"/>
          <a:cs typeface="Arial" pitchFamily="34" charset="0"/>
        </a:defRPr>
      </a:lvl6pPr>
      <a:lvl7pPr marL="914400" algn="l" rtl="0" fontAlgn="base">
        <a:spcBef>
          <a:spcPct val="0"/>
        </a:spcBef>
        <a:spcAft>
          <a:spcPct val="0"/>
        </a:spcAft>
        <a:defRPr sz="4800">
          <a:solidFill>
            <a:schemeClr val="tx2"/>
          </a:solidFill>
          <a:latin typeface="Garamond" pitchFamily="18" charset="0"/>
          <a:cs typeface="Arial" pitchFamily="34" charset="0"/>
        </a:defRPr>
      </a:lvl7pPr>
      <a:lvl8pPr marL="1371600" algn="l" rtl="0" fontAlgn="base">
        <a:spcBef>
          <a:spcPct val="0"/>
        </a:spcBef>
        <a:spcAft>
          <a:spcPct val="0"/>
        </a:spcAft>
        <a:defRPr sz="4800">
          <a:solidFill>
            <a:schemeClr val="tx2"/>
          </a:solidFill>
          <a:latin typeface="Garamond" pitchFamily="18" charset="0"/>
          <a:cs typeface="Arial" pitchFamily="34" charset="0"/>
        </a:defRPr>
      </a:lvl8pPr>
      <a:lvl9pPr marL="1828800" algn="l" rtl="0" fontAlgn="base">
        <a:spcBef>
          <a:spcPct val="0"/>
        </a:spcBef>
        <a:spcAft>
          <a:spcPct val="0"/>
        </a:spcAft>
        <a:defRPr sz="4800">
          <a:solidFill>
            <a:schemeClr val="tx2"/>
          </a:solidFill>
          <a:latin typeface="Garamond" pitchFamily="18" charset="0"/>
          <a:cs typeface="Arial" pitchFamily="34"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D0D0D">
            <a:alpha val="0"/>
          </a:srgbClr>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2819400" y="609600"/>
            <a:ext cx="609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ja-JP" altLang="en-US" smtClean="0"/>
              <a:t>マスタ タイトルの</a:t>
            </a:r>
            <a:br>
              <a:rPr lang="ja-JP" altLang="en-US" smtClean="0"/>
            </a:br>
            <a:r>
              <a:rPr lang="ja-JP" altLang="en-US" smtClean="0"/>
              <a:t>書式設定</a:t>
            </a:r>
          </a:p>
        </p:txBody>
      </p:sp>
      <p:sp>
        <p:nvSpPr>
          <p:cNvPr id="1027" name="Rectangle 4"/>
          <p:cNvSpPr>
            <a:spLocks noGrp="1" noChangeArrowheads="1"/>
          </p:cNvSpPr>
          <p:nvPr>
            <p:ph type="body" idx="1"/>
          </p:nvPr>
        </p:nvSpPr>
        <p:spPr bwMode="auto">
          <a:xfrm>
            <a:off x="2819400" y="1981200"/>
            <a:ext cx="609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endParaRPr lang="ja-JP" altLang="ja-JP" smtClean="0"/>
          </a:p>
          <a:p>
            <a:pPr lvl="3"/>
            <a:r>
              <a:rPr lang="ja-JP" altLang="en-US" smtClean="0"/>
              <a:t>第 </a:t>
            </a:r>
            <a:r>
              <a:rPr lang="en-US" altLang="ja-JP" smtClean="0"/>
              <a:t>4 </a:t>
            </a:r>
            <a:r>
              <a:rPr lang="ja-JP" altLang="en-US" smtClean="0"/>
              <a:t>レベル</a:t>
            </a:r>
            <a:endParaRPr lang="ja-JP" altLang="ja-JP" smtClean="0"/>
          </a:p>
          <a:p>
            <a:pPr lvl="4"/>
            <a:r>
              <a:rPr lang="ja-JP" altLang="en-US" smtClean="0"/>
              <a:t>第 </a:t>
            </a:r>
            <a:r>
              <a:rPr lang="en-US" altLang="ja-JP" smtClean="0"/>
              <a:t>5 </a:t>
            </a:r>
            <a:r>
              <a:rPr lang="ja-JP" altLang="en-US" smtClean="0"/>
              <a:t>レベル</a:t>
            </a:r>
            <a:endParaRPr lang="ja-JP" altLang="ja-JP" smtClean="0"/>
          </a:p>
        </p:txBody>
      </p:sp>
      <p:sp>
        <p:nvSpPr>
          <p:cNvPr id="8" name="Rectangle 5"/>
          <p:cNvSpPr>
            <a:spLocks noGrp="1" noChangeArrowheads="1"/>
          </p:cNvSpPr>
          <p:nvPr>
            <p:ph type="dt" sz="half" idx="2"/>
          </p:nvPr>
        </p:nvSpPr>
        <p:spPr bwMode="auto">
          <a:xfrm>
            <a:off x="304800" y="62484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eaLnBrk="1" hangingPunct="1">
              <a:defRPr sz="1400" smtClean="0"/>
            </a:lvl1pPr>
          </a:lstStyle>
          <a:p>
            <a:pPr rtl="0">
              <a:defRPr/>
            </a:pPr>
            <a:fld id="{660B9A97-EAE3-4393-9844-3EC263B28109}" type="datetime1">
              <a:rPr kumimoji="1" lang="ja-JP" altLang="en-US">
                <a:solidFill>
                  <a:srgbClr val="FFFFFF"/>
                </a:solidFill>
                <a:latin typeface="Times New Roman" pitchFamily="18" charset="0"/>
                <a:ea typeface="ＭＳ Ｐゴシック" pitchFamily="34" charset="-128"/>
                <a:cs typeface="+mn-cs"/>
              </a:rPr>
              <a:pPr rtl="0">
                <a:defRPr/>
              </a:pPr>
              <a:t>2015/9/24</a:t>
            </a:fld>
            <a:endParaRPr kumimoji="1" lang="en-US" altLang="ja-JP">
              <a:solidFill>
                <a:srgbClr val="FFFFFF"/>
              </a:solidFill>
              <a:latin typeface="Times New Roman" pitchFamily="18" charset="0"/>
              <a:ea typeface="ＭＳ Ｐゴシック" pitchFamily="34" charset="-128"/>
              <a:cs typeface="+mn-cs"/>
            </a:endParaRPr>
          </a:p>
        </p:txBody>
      </p:sp>
      <p:sp>
        <p:nvSpPr>
          <p:cNvPr id="9" name="Rectangle 6"/>
          <p:cNvSpPr>
            <a:spLocks noGrp="1" noChangeArrowheads="1"/>
          </p:cNvSpPr>
          <p:nvPr>
            <p:ph type="ftr" sz="quarter" idx="3"/>
          </p:nvPr>
        </p:nvSpPr>
        <p:spPr bwMode="auto">
          <a:xfrm>
            <a:off x="3581400" y="6248400"/>
            <a:ext cx="28956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ctr" eaLnBrk="1" hangingPunct="1">
              <a:defRPr sz="1400" smtClean="0"/>
            </a:lvl1pPr>
          </a:lstStyle>
          <a:p>
            <a:pPr rtl="0">
              <a:defRPr/>
            </a:pPr>
            <a:endParaRPr kumimoji="1" lang="en-US" altLang="ja-JP">
              <a:solidFill>
                <a:srgbClr val="FFFFFF"/>
              </a:solidFill>
              <a:latin typeface="Times New Roman" pitchFamily="18" charset="0"/>
              <a:ea typeface="ＭＳ Ｐゴシック" pitchFamily="34" charset="-128"/>
              <a:cs typeface="+mn-cs"/>
            </a:endParaRPr>
          </a:p>
        </p:txBody>
      </p:sp>
      <p:sp>
        <p:nvSpPr>
          <p:cNvPr id="10" name="Rectangle 7"/>
          <p:cNvSpPr>
            <a:spLocks noGrp="1" noChangeArrowheads="1"/>
          </p:cNvSpPr>
          <p:nvPr>
            <p:ph type="sldNum" sz="quarter" idx="4"/>
          </p:nvPr>
        </p:nvSpPr>
        <p:spPr bwMode="auto">
          <a:xfrm>
            <a:off x="7010400" y="6248400"/>
            <a:ext cx="19050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lgn="r" eaLnBrk="1" hangingPunct="1">
              <a:defRPr sz="1400" smtClean="0"/>
            </a:lvl1pPr>
          </a:lstStyle>
          <a:p>
            <a:pPr rtl="0">
              <a:defRPr/>
            </a:pPr>
            <a:fld id="{B8230C9D-D6AA-4A10-B604-F50816F95B66}" type="slidenum">
              <a:rPr kumimoji="1" lang="en-US" altLang="ja-JP">
                <a:solidFill>
                  <a:srgbClr val="FFFFFF"/>
                </a:solidFill>
                <a:latin typeface="Times New Roman" pitchFamily="18" charset="0"/>
                <a:ea typeface="ＭＳ Ｐゴシック" pitchFamily="34" charset="-128"/>
                <a:cs typeface="+mn-cs"/>
              </a:rPr>
              <a:pPr rtl="0">
                <a:defRPr/>
              </a:pPr>
              <a:t>‹#›</a:t>
            </a:fld>
            <a:endParaRPr kumimoji="1" lang="en-US" altLang="ja-JP">
              <a:solidFill>
                <a:srgbClr val="FFFFFF"/>
              </a:solidFill>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2048089890"/>
      </p:ext>
    </p:extLst>
  </p:cSld>
  <p:clrMap bg1="dk2" tx1="lt1" bg2="dk1"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Lst>
  <p:hf hdr="0" ftr="0"/>
  <p:txStyles>
    <p:titleStyle>
      <a:lvl1pPr algn="l" rtl="0" eaLnBrk="0" fontAlgn="base" hangingPunct="0">
        <a:lnSpc>
          <a:spcPct val="70000"/>
        </a:lnSpc>
        <a:spcBef>
          <a:spcPct val="0"/>
        </a:spcBef>
        <a:spcAft>
          <a:spcPct val="0"/>
        </a:spcAft>
        <a:defRPr kumimoji="1" sz="4800" b="1">
          <a:solidFill>
            <a:schemeClr val="tx2"/>
          </a:solidFill>
          <a:latin typeface="Arial" pitchFamily="34" charset="0"/>
          <a:ea typeface="+mj-ea"/>
          <a:cs typeface="+mj-cs"/>
        </a:defRPr>
      </a:lvl1pPr>
      <a:lvl2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2pPr>
      <a:lvl3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3pPr>
      <a:lvl4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4pPr>
      <a:lvl5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5pPr>
      <a:lvl6pPr marL="4572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6pPr>
      <a:lvl7pPr marL="9144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7pPr>
      <a:lvl8pPr marL="13716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8pPr>
      <a:lvl9pPr marL="18288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kumimoji="1" sz="28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Clr>
          <a:schemeClr val="tx2"/>
        </a:buClr>
        <a:buSzPct val="65000"/>
        <a:buFont typeface="Wingdings" pitchFamily="2" charset="2"/>
        <a:buChar char="u"/>
        <a:defRPr kumimoji="1" sz="2600">
          <a:solidFill>
            <a:schemeClr val="tx1"/>
          </a:solidFill>
          <a:latin typeface="Arial" pitchFamily="34" charset="0"/>
          <a:ea typeface="+mn-ea"/>
        </a:defRPr>
      </a:lvl2pPr>
      <a:lvl3pPr marL="1143000" indent="-228600" algn="l" rtl="0" eaLnBrk="0" fontAlgn="base" hangingPunct="0">
        <a:spcBef>
          <a:spcPct val="20000"/>
        </a:spcBef>
        <a:spcAft>
          <a:spcPct val="0"/>
        </a:spcAft>
        <a:buClr>
          <a:schemeClr val="hlink"/>
        </a:buClr>
        <a:buSzPct val="65000"/>
        <a:buFont typeface="Wingdings" pitchFamily="2" charset="2"/>
        <a:buChar char="«"/>
        <a:defRPr kumimoji="1" sz="2400">
          <a:solidFill>
            <a:schemeClr val="tx1"/>
          </a:solidFill>
          <a:latin typeface="Arial" pitchFamily="34" charset="0"/>
          <a:ea typeface="+mn-ea"/>
        </a:defRPr>
      </a:lvl3pPr>
      <a:lvl4pPr marL="1600200" indent="-228600" algn="l" rtl="0" eaLnBrk="0" fontAlgn="base" hangingPunct="0">
        <a:spcBef>
          <a:spcPct val="20000"/>
        </a:spcBef>
        <a:spcAft>
          <a:spcPct val="0"/>
        </a:spcAft>
        <a:buClr>
          <a:schemeClr val="tx2"/>
        </a:buClr>
        <a:buSzPct val="100000"/>
        <a:buChar char="•"/>
        <a:defRPr kumimoji="1" sz="2000">
          <a:solidFill>
            <a:schemeClr val="tx1"/>
          </a:solidFill>
          <a:latin typeface="Arial" pitchFamily="34" charset="0"/>
          <a:ea typeface="+mn-ea"/>
        </a:defRPr>
      </a:lvl4pPr>
      <a:lvl5pPr marL="2057400" indent="-228600" algn="l" rtl="0" eaLnBrk="0" fontAlgn="base" hangingPunct="0">
        <a:spcBef>
          <a:spcPct val="20000"/>
        </a:spcBef>
        <a:spcAft>
          <a:spcPct val="0"/>
        </a:spcAft>
        <a:buClr>
          <a:schemeClr val="hlink"/>
        </a:buClr>
        <a:buSzPct val="100000"/>
        <a:buChar char="–"/>
        <a:defRPr kumimoji="1" sz="2000">
          <a:solidFill>
            <a:schemeClr val="tx1"/>
          </a:solidFill>
          <a:latin typeface="Arial" pitchFamily="34" charset="0"/>
          <a:ea typeface="+mn-ea"/>
        </a:defRPr>
      </a:lvl5pPr>
      <a:lvl6pPr marL="25146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6pPr>
      <a:lvl7pPr marL="29718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7pPr>
      <a:lvl8pPr marL="34290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8pPr>
      <a:lvl9pPr marL="38862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14.xml"/><Relationship Id="rId5" Type="http://schemas.openxmlformats.org/officeDocument/2006/relationships/image" Target="../media/image1.jpeg"/><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38.gif"/></Relationships>
</file>

<file path=ppt/slides/_rels/slide19.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emf"/><Relationship Id="rId7" Type="http://schemas.openxmlformats.org/officeDocument/2006/relationships/image" Target="../media/image43.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emf"/><Relationship Id="rId10" Type="http://schemas.openxmlformats.org/officeDocument/2006/relationships/image" Target="../media/image46.jpeg"/><Relationship Id="rId4" Type="http://schemas.openxmlformats.org/officeDocument/2006/relationships/image" Target="../media/image40.png"/><Relationship Id="rId9" Type="http://schemas.openxmlformats.org/officeDocument/2006/relationships/image" Target="../media/image45.emf"/></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8.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tamibb@bgu.ac.il"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9.gif"/></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gif"/><Relationship Id="rId4" Type="http://schemas.openxmlformats.org/officeDocument/2006/relationships/image" Target="../media/image3.jpeg"/><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25"/>
            <a:ext cx="8382000" cy="1143000"/>
          </a:xfrm>
          <a:solidFill>
            <a:schemeClr val="tx2"/>
          </a:solidFill>
          <a:ln w="3175"/>
        </p:spPr>
        <p:txBody>
          <a:bodyPr/>
          <a:lstStyle/>
          <a:p>
            <a:pPr eaLnBrk="1" hangingPunct="1">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a:t>
            </a:r>
            <a:endParaRPr lang="en-US" sz="3600" dirty="0">
              <a:solidFill>
                <a:srgbClr val="FF6600"/>
              </a:solidFill>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a:xfrm>
            <a:off x="457200" y="1600206"/>
            <a:ext cx="8382000" cy="4530725"/>
          </a:xfrm>
          <a:solidFill>
            <a:schemeClr val="tx2"/>
          </a:solidFill>
          <a:ln>
            <a:solidFill>
              <a:schemeClr val="accent1"/>
            </a:solidFill>
          </a:ln>
        </p:spPr>
        <p:txBody>
          <a:bodyPr>
            <a:normAutofit lnSpcReduction="10000"/>
          </a:bodyPr>
          <a:lstStyle/>
          <a:p>
            <a:pPr algn="just" eaLnBrk="1" hangingPunct="1">
              <a:buFont typeface="Arial" charset="0"/>
              <a:buNone/>
              <a:defRPr/>
            </a:pPr>
            <a:r>
              <a:rPr lang="en-US" sz="2000" dirty="0" smtClean="0">
                <a:solidFill>
                  <a:schemeClr val="bg2">
                    <a:lumMod val="75000"/>
                  </a:schemeClr>
                </a:solidFill>
                <a:latin typeface="+mj-lt"/>
              </a:rPr>
              <a:t>      </a:t>
            </a:r>
            <a:r>
              <a:rPr lang="en-US" sz="2000" b="1" dirty="0" smtClean="0">
                <a:solidFill>
                  <a:schemeClr val="bg2">
                    <a:lumMod val="75000"/>
                  </a:schemeClr>
                </a:solidFill>
                <a:latin typeface="+mj-lt"/>
              </a:rPr>
              <a:t>OMICS Group International is an amalgamation of </a:t>
            </a:r>
            <a:r>
              <a:rPr lang="en-US" sz="2000" b="1" dirty="0" smtClean="0">
                <a:solidFill>
                  <a:schemeClr val="bg2">
                    <a:lumMod val="75000"/>
                  </a:schemeClr>
                </a:solidFill>
                <a:latin typeface="+mj-lt"/>
                <a:hlinkClick r:id="rId2" tooltip="Open Access publications"/>
              </a:rPr>
              <a:t>Open Access publications</a:t>
            </a:r>
            <a:r>
              <a:rPr lang="en-US" sz="2000" b="1" dirty="0" smtClean="0">
                <a:solidFill>
                  <a:schemeClr val="bg2">
                    <a:lumMod val="75000"/>
                  </a:schemeClr>
                </a:solidFill>
                <a:latin typeface="+mj-lt"/>
              </a:rPr>
              <a:t> and worldwide international science conferences and events. Established in the year 2007 with the sole aim of making the information on Sciences and technology ‘Open Access’, OMICS Group publishes 400 online open access </a:t>
            </a:r>
            <a:r>
              <a:rPr lang="en-US" sz="2000" b="1" dirty="0" smtClean="0">
                <a:solidFill>
                  <a:schemeClr val="bg2">
                    <a:lumMod val="75000"/>
                  </a:schemeClr>
                </a:solidFill>
                <a:latin typeface="+mj-lt"/>
                <a:hlinkClick r:id="rId3" tooltip="scholarly journals"/>
              </a:rPr>
              <a:t>scholarly journals</a:t>
            </a:r>
            <a:r>
              <a:rPr lang="en-US" sz="2000" b="1" dirty="0" smtClean="0">
                <a:solidFill>
                  <a:schemeClr val="bg2">
                    <a:lumMod val="75000"/>
                  </a:schemeClr>
                </a:solidFill>
                <a:latin typeface="+mj-lt"/>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a:t>
            </a:r>
            <a:r>
              <a:rPr lang="en-US" sz="2000" b="1" dirty="0" smtClean="0">
                <a:solidFill>
                  <a:schemeClr val="bg2">
                    <a:lumMod val="75000"/>
                  </a:schemeClr>
                </a:solidFill>
                <a:latin typeface="+mj-lt"/>
                <a:hlinkClick r:id="rId4" tooltip="International conferences"/>
              </a:rPr>
              <a:t>International conferences</a:t>
            </a:r>
            <a:r>
              <a:rPr lang="en-US" sz="2000" b="1" dirty="0" smtClean="0">
                <a:solidFill>
                  <a:schemeClr val="bg2">
                    <a:lumMod val="75000"/>
                  </a:schemeClr>
                </a:solidFill>
                <a:latin typeface="+mj-lt"/>
              </a:rPr>
              <a:t> annually across the globe, where knowledge transfer takes place through debates, round table discussions, poster presentations, workshops, symposia and exhibitions</a:t>
            </a:r>
            <a:r>
              <a:rPr lang="en-US" sz="1800" b="1" dirty="0" smtClean="0">
                <a:solidFill>
                  <a:schemeClr val="bg2">
                    <a:lumMod val="75000"/>
                  </a:schemeClr>
                </a:solidFill>
                <a:latin typeface="+mj-lt"/>
              </a:rPr>
              <a:t>.</a:t>
            </a:r>
            <a:endParaRPr lang="en-US" sz="1800" b="1" dirty="0">
              <a:solidFill>
                <a:schemeClr val="bg2">
                  <a:lumMod val="75000"/>
                </a:schemeClr>
              </a:solidFill>
              <a:latin typeface="+mj-lt"/>
            </a:endParaRPr>
          </a:p>
        </p:txBody>
      </p:sp>
      <p:pic>
        <p:nvPicPr>
          <p:cNvPr id="3076"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15128" y="0"/>
            <a:ext cx="24288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9389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תאריך 3"/>
          <p:cNvSpPr>
            <a:spLocks noGrp="1"/>
          </p:cNvSpPr>
          <p:nvPr>
            <p:ph type="dt" sz="half" idx="10"/>
          </p:nvPr>
        </p:nvSpPr>
        <p:spPr/>
        <p:txBody>
          <a:bodyPr/>
          <a:lstStyle/>
          <a:p>
            <a:fld id="{14C19CA9-F195-4AFB-B28A-5494B7DDE4AA}" type="datetime4">
              <a:rPr lang="en-US" altLang="he-IL"/>
              <a:pPr/>
              <a:t>September 24, 2015</a:t>
            </a:fld>
            <a:endParaRPr lang="en-US" altLang="en-US"/>
          </a:p>
        </p:txBody>
      </p:sp>
      <p:sp>
        <p:nvSpPr>
          <p:cNvPr id="5" name="מציין מיקום של כותרת תחתונה 4"/>
          <p:cNvSpPr>
            <a:spLocks noGrp="1"/>
          </p:cNvSpPr>
          <p:nvPr>
            <p:ph type="ftr" sz="quarter" idx="11"/>
          </p:nvPr>
        </p:nvSpPr>
        <p:spPr/>
        <p:txBody>
          <a:bodyPr/>
          <a:lstStyle/>
          <a:p>
            <a:pPr>
              <a:defRPr/>
            </a:pPr>
            <a:r>
              <a:rPr lang="en-US" altLang="en-US" dirty="0"/>
              <a:t>T. Ben-Bassat</a:t>
            </a:r>
          </a:p>
        </p:txBody>
      </p:sp>
      <p:sp>
        <p:nvSpPr>
          <p:cNvPr id="6" name="מציין מיקום של מספר שקופית 5"/>
          <p:cNvSpPr>
            <a:spLocks noGrp="1"/>
          </p:cNvSpPr>
          <p:nvPr>
            <p:ph type="sldNum" sz="quarter" idx="12"/>
          </p:nvPr>
        </p:nvSpPr>
        <p:spPr/>
        <p:txBody>
          <a:bodyPr/>
          <a:lstStyle/>
          <a:p>
            <a:fld id="{8E17017D-84E5-44AB-86F1-3E576E5CEC0E}" type="slidenum">
              <a:rPr lang="he-IL" altLang="en-US"/>
              <a:pPr/>
              <a:t>10</a:t>
            </a:fld>
            <a:endParaRPr lang="en-US" altLang="en-US"/>
          </a:p>
        </p:txBody>
      </p:sp>
      <p:sp>
        <p:nvSpPr>
          <p:cNvPr id="21506" name="Rectangle 2"/>
          <p:cNvSpPr>
            <a:spLocks noGrp="1" noChangeArrowheads="1"/>
          </p:cNvSpPr>
          <p:nvPr>
            <p:ph type="title"/>
          </p:nvPr>
        </p:nvSpPr>
        <p:spPr/>
        <p:txBody>
          <a:bodyPr/>
          <a:lstStyle/>
          <a:p>
            <a:r>
              <a:rPr lang="en-US" altLang="he-IL"/>
              <a:t>Background</a:t>
            </a:r>
          </a:p>
        </p:txBody>
      </p:sp>
      <p:sp>
        <p:nvSpPr>
          <p:cNvPr id="21507" name="Rectangle 3"/>
          <p:cNvSpPr>
            <a:spLocks noGrp="1" noChangeArrowheads="1"/>
          </p:cNvSpPr>
          <p:nvPr>
            <p:ph type="body" idx="1"/>
          </p:nvPr>
        </p:nvSpPr>
        <p:spPr>
          <a:xfrm>
            <a:off x="457200" y="1600200"/>
            <a:ext cx="8229600" cy="3773488"/>
          </a:xfrm>
        </p:spPr>
        <p:txBody>
          <a:bodyPr/>
          <a:lstStyle/>
          <a:p>
            <a:r>
              <a:rPr lang="en-US" altLang="he-IL" dirty="0"/>
              <a:t>Ben-Bassat and Shinar </a:t>
            </a:r>
            <a:r>
              <a:rPr lang="en-US" altLang="he-IL" dirty="0" smtClean="0"/>
              <a:t>(2006):</a:t>
            </a:r>
          </a:p>
          <a:p>
            <a:pPr marL="514350" indent="-514350">
              <a:buFont typeface="+mj-lt"/>
              <a:buAutoNum type="arabicPeriod"/>
            </a:pPr>
            <a:r>
              <a:rPr lang="en-US" altLang="he-IL" dirty="0" smtClean="0"/>
              <a:t>Familiarity is the </a:t>
            </a:r>
            <a:r>
              <a:rPr lang="en-US" dirty="0" smtClean="0"/>
              <a:t>most </a:t>
            </a:r>
            <a:r>
              <a:rPr lang="en-US" dirty="0"/>
              <a:t>significant </a:t>
            </a:r>
            <a:r>
              <a:rPr lang="en-US" dirty="0" smtClean="0"/>
              <a:t>factor affecting road signs comprehension.</a:t>
            </a:r>
            <a:endParaRPr lang="en-US" altLang="he-IL" dirty="0" smtClean="0"/>
          </a:p>
        </p:txBody>
      </p:sp>
      <p:pic>
        <p:nvPicPr>
          <p:cNvPr id="58370" name="Picture 2" descr="http://www.allpark.co.uk/user/products/large/No-Entry-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738809"/>
            <a:ext cx="2210471" cy="2210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5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fade">
                                      <p:cBhvr>
                                        <p:cTn id="7" dur="500"/>
                                        <p:tgtEl>
                                          <p:spTgt spid="58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תאריך 3"/>
          <p:cNvSpPr>
            <a:spLocks noGrp="1"/>
          </p:cNvSpPr>
          <p:nvPr>
            <p:ph type="dt" sz="half" idx="10"/>
          </p:nvPr>
        </p:nvSpPr>
        <p:spPr/>
        <p:txBody>
          <a:bodyPr/>
          <a:lstStyle/>
          <a:p>
            <a:fld id="{14C19CA9-F195-4AFB-B28A-5494B7DDE4AA}" type="datetime4">
              <a:rPr lang="en-US" altLang="he-IL"/>
              <a:pPr/>
              <a:t>September 24, 2015</a:t>
            </a:fld>
            <a:endParaRPr lang="en-US" altLang="en-US"/>
          </a:p>
        </p:txBody>
      </p:sp>
      <p:sp>
        <p:nvSpPr>
          <p:cNvPr id="5" name="מציין מיקום של כותרת תחתונה 4"/>
          <p:cNvSpPr>
            <a:spLocks noGrp="1"/>
          </p:cNvSpPr>
          <p:nvPr>
            <p:ph type="ftr" sz="quarter" idx="11"/>
          </p:nvPr>
        </p:nvSpPr>
        <p:spPr/>
        <p:txBody>
          <a:bodyPr/>
          <a:lstStyle/>
          <a:p>
            <a:pPr>
              <a:defRPr/>
            </a:pPr>
            <a:r>
              <a:rPr lang="en-US" altLang="en-US" dirty="0"/>
              <a:t>T. Ben-Bassat</a:t>
            </a:r>
          </a:p>
        </p:txBody>
      </p:sp>
      <p:sp>
        <p:nvSpPr>
          <p:cNvPr id="6" name="מציין מיקום של מספר שקופית 5"/>
          <p:cNvSpPr>
            <a:spLocks noGrp="1"/>
          </p:cNvSpPr>
          <p:nvPr>
            <p:ph type="sldNum" sz="quarter" idx="12"/>
          </p:nvPr>
        </p:nvSpPr>
        <p:spPr/>
        <p:txBody>
          <a:bodyPr/>
          <a:lstStyle/>
          <a:p>
            <a:fld id="{8E17017D-84E5-44AB-86F1-3E576E5CEC0E}" type="slidenum">
              <a:rPr lang="he-IL" altLang="en-US"/>
              <a:pPr/>
              <a:t>11</a:t>
            </a:fld>
            <a:endParaRPr lang="en-US" altLang="en-US"/>
          </a:p>
        </p:txBody>
      </p:sp>
      <p:sp>
        <p:nvSpPr>
          <p:cNvPr id="21506" name="Rectangle 2"/>
          <p:cNvSpPr>
            <a:spLocks noGrp="1" noChangeArrowheads="1"/>
          </p:cNvSpPr>
          <p:nvPr>
            <p:ph type="title"/>
          </p:nvPr>
        </p:nvSpPr>
        <p:spPr/>
        <p:txBody>
          <a:bodyPr/>
          <a:lstStyle/>
          <a:p>
            <a:r>
              <a:rPr lang="en-US" altLang="he-IL" dirty="0"/>
              <a:t>Background</a:t>
            </a:r>
          </a:p>
        </p:txBody>
      </p:sp>
      <p:sp>
        <p:nvSpPr>
          <p:cNvPr id="21507" name="Rectangle 3"/>
          <p:cNvSpPr>
            <a:spLocks noGrp="1" noChangeArrowheads="1"/>
          </p:cNvSpPr>
          <p:nvPr>
            <p:ph type="body" idx="1"/>
          </p:nvPr>
        </p:nvSpPr>
        <p:spPr>
          <a:xfrm>
            <a:off x="457200" y="1600200"/>
            <a:ext cx="8229600" cy="4565104"/>
          </a:xfrm>
        </p:spPr>
        <p:txBody>
          <a:bodyPr/>
          <a:lstStyle/>
          <a:p>
            <a:r>
              <a:rPr lang="en-US" altLang="he-IL" dirty="0"/>
              <a:t>Ben-Bassat and Shinar </a:t>
            </a:r>
            <a:r>
              <a:rPr lang="en-US" altLang="he-IL" dirty="0" smtClean="0"/>
              <a:t>(2006):</a:t>
            </a:r>
          </a:p>
          <a:p>
            <a:pPr marL="514350" indent="-514350">
              <a:buFont typeface="+mj-lt"/>
              <a:buAutoNum type="arabicPeriod"/>
            </a:pPr>
            <a:r>
              <a:rPr lang="en-US" altLang="he-IL" dirty="0" smtClean="0"/>
              <a:t>Familiarity is the </a:t>
            </a:r>
            <a:r>
              <a:rPr lang="en-US" dirty="0" smtClean="0"/>
              <a:t>most </a:t>
            </a:r>
            <a:r>
              <a:rPr lang="en-US" dirty="0"/>
              <a:t>significant </a:t>
            </a:r>
            <a:r>
              <a:rPr lang="en-US" dirty="0" smtClean="0"/>
              <a:t>factor affecting road signs comprehension.</a:t>
            </a:r>
          </a:p>
          <a:p>
            <a:pPr marL="841375" lvl="1" indent="-514350"/>
            <a:r>
              <a:rPr lang="en-US" altLang="he-IL" b="1" i="1" dirty="0" smtClean="0"/>
              <a:t>Familiarity</a:t>
            </a:r>
            <a:r>
              <a:rPr lang="en-US" altLang="he-IL" dirty="0" smtClean="0"/>
              <a:t> - </a:t>
            </a:r>
            <a:r>
              <a:rPr lang="en-US" dirty="0" smtClean="0"/>
              <a:t>The </a:t>
            </a:r>
            <a:r>
              <a:rPr lang="en-US" dirty="0"/>
              <a:t>frequency of the sign in the </a:t>
            </a:r>
            <a:r>
              <a:rPr lang="en-US" dirty="0" smtClean="0"/>
              <a:t>road.</a:t>
            </a:r>
            <a:endParaRPr lang="en-US" altLang="he-IL" dirty="0" smtClean="0"/>
          </a:p>
          <a:p>
            <a:pPr marL="841375" lvl="1" indent="-514350"/>
            <a:r>
              <a:rPr lang="en-US" altLang="he-IL" b="1" i="1" dirty="0" smtClean="0"/>
              <a:t>Compatibility</a:t>
            </a:r>
            <a:r>
              <a:rPr lang="en-US" altLang="he-IL" dirty="0" smtClean="0"/>
              <a:t> - </a:t>
            </a:r>
            <a:r>
              <a:rPr lang="en-US" dirty="0" smtClean="0"/>
              <a:t>The </a:t>
            </a:r>
            <a:r>
              <a:rPr lang="en-US" dirty="0"/>
              <a:t>correspondence between the sign and the message it </a:t>
            </a:r>
            <a:r>
              <a:rPr lang="en-US" dirty="0" smtClean="0"/>
              <a:t>represents. </a:t>
            </a:r>
          </a:p>
          <a:p>
            <a:pPr marL="841375" lvl="1" indent="-514350"/>
            <a:r>
              <a:rPr lang="en-US" altLang="he-IL" b="1" i="1" dirty="0" smtClean="0"/>
              <a:t>Standardization</a:t>
            </a:r>
            <a:r>
              <a:rPr lang="en-US" altLang="he-IL" dirty="0" smtClean="0"/>
              <a:t> - </a:t>
            </a:r>
            <a:r>
              <a:rPr lang="en-US" dirty="0"/>
              <a:t>the extent to which the codes used for different dimensions like color and shape are consistent for all signs.</a:t>
            </a:r>
            <a:endParaRPr lang="en-US" altLang="he-IL" dirty="0" smtClean="0"/>
          </a:p>
        </p:txBody>
      </p:sp>
    </p:spTree>
    <p:extLst>
      <p:ext uri="{BB962C8B-B14F-4D97-AF65-F5344CB8AC3E}">
        <p14:creationId xmlns:p14="http://schemas.microsoft.com/office/powerpoint/2010/main" val="37178681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תאריך 3"/>
          <p:cNvSpPr>
            <a:spLocks noGrp="1"/>
          </p:cNvSpPr>
          <p:nvPr>
            <p:ph type="dt" sz="half" idx="10"/>
          </p:nvPr>
        </p:nvSpPr>
        <p:spPr/>
        <p:txBody>
          <a:bodyPr/>
          <a:lstStyle/>
          <a:p>
            <a:fld id="{14C19CA9-F195-4AFB-B28A-5494B7DDE4AA}" type="datetime4">
              <a:rPr lang="en-US" altLang="he-IL"/>
              <a:pPr/>
              <a:t>September 24, 2015</a:t>
            </a:fld>
            <a:endParaRPr lang="en-US" altLang="en-US"/>
          </a:p>
        </p:txBody>
      </p:sp>
      <p:sp>
        <p:nvSpPr>
          <p:cNvPr id="5" name="מציין מיקום של כותרת תחתונה 4"/>
          <p:cNvSpPr>
            <a:spLocks noGrp="1"/>
          </p:cNvSpPr>
          <p:nvPr>
            <p:ph type="ftr" sz="quarter" idx="11"/>
          </p:nvPr>
        </p:nvSpPr>
        <p:spPr/>
        <p:txBody>
          <a:bodyPr/>
          <a:lstStyle/>
          <a:p>
            <a:pPr>
              <a:defRPr/>
            </a:pPr>
            <a:r>
              <a:rPr lang="en-US" altLang="en-US" dirty="0"/>
              <a:t>T. Ben-Bassat</a:t>
            </a:r>
          </a:p>
        </p:txBody>
      </p:sp>
      <p:sp>
        <p:nvSpPr>
          <p:cNvPr id="6" name="מציין מיקום של מספר שקופית 5"/>
          <p:cNvSpPr>
            <a:spLocks noGrp="1"/>
          </p:cNvSpPr>
          <p:nvPr>
            <p:ph type="sldNum" sz="quarter" idx="12"/>
          </p:nvPr>
        </p:nvSpPr>
        <p:spPr/>
        <p:txBody>
          <a:bodyPr/>
          <a:lstStyle/>
          <a:p>
            <a:fld id="{8E17017D-84E5-44AB-86F1-3E576E5CEC0E}" type="slidenum">
              <a:rPr lang="he-IL" altLang="en-US"/>
              <a:pPr/>
              <a:t>12</a:t>
            </a:fld>
            <a:endParaRPr lang="en-US" altLang="en-US"/>
          </a:p>
        </p:txBody>
      </p:sp>
      <p:sp>
        <p:nvSpPr>
          <p:cNvPr id="21506" name="Rectangle 2"/>
          <p:cNvSpPr>
            <a:spLocks noGrp="1" noChangeArrowheads="1"/>
          </p:cNvSpPr>
          <p:nvPr>
            <p:ph type="title"/>
          </p:nvPr>
        </p:nvSpPr>
        <p:spPr/>
        <p:txBody>
          <a:bodyPr/>
          <a:lstStyle/>
          <a:p>
            <a:r>
              <a:rPr lang="en-US" altLang="he-IL"/>
              <a:t>Background</a:t>
            </a:r>
          </a:p>
        </p:txBody>
      </p:sp>
      <p:sp>
        <p:nvSpPr>
          <p:cNvPr id="21507" name="Rectangle 3"/>
          <p:cNvSpPr>
            <a:spLocks noGrp="1" noChangeArrowheads="1"/>
          </p:cNvSpPr>
          <p:nvPr>
            <p:ph type="body" idx="1"/>
          </p:nvPr>
        </p:nvSpPr>
        <p:spPr>
          <a:xfrm>
            <a:off x="457200" y="1600200"/>
            <a:ext cx="8229600" cy="3773488"/>
          </a:xfrm>
        </p:spPr>
        <p:txBody>
          <a:bodyPr/>
          <a:lstStyle/>
          <a:p>
            <a:r>
              <a:rPr lang="en-US" altLang="he-IL" dirty="0"/>
              <a:t>Ben-Bassat and Shinar </a:t>
            </a:r>
            <a:r>
              <a:rPr lang="en-US" altLang="he-IL" dirty="0" smtClean="0"/>
              <a:t>(2006):</a:t>
            </a:r>
          </a:p>
          <a:p>
            <a:pPr marL="514350" indent="-514350">
              <a:buFont typeface="+mj-lt"/>
              <a:buAutoNum type="arabicPeriod" startAt="2"/>
            </a:pPr>
            <a:r>
              <a:rPr lang="en-US" dirty="0" smtClean="0"/>
              <a:t>Significant </a:t>
            </a:r>
            <a:r>
              <a:rPr lang="en-US" dirty="0"/>
              <a:t>correlations were found between comprehension level and </a:t>
            </a:r>
            <a:r>
              <a:rPr lang="en-US" dirty="0" smtClean="0"/>
              <a:t>two </a:t>
            </a:r>
            <a:r>
              <a:rPr lang="en-US" dirty="0"/>
              <a:t>ergonomic design principles </a:t>
            </a:r>
            <a:r>
              <a:rPr lang="en-US" dirty="0" smtClean="0"/>
              <a:t>- compatibility </a:t>
            </a:r>
            <a:r>
              <a:rPr lang="en-US" dirty="0"/>
              <a:t>and </a:t>
            </a:r>
            <a:r>
              <a:rPr lang="en-US" dirty="0" smtClean="0"/>
              <a:t>standardization.</a:t>
            </a:r>
          </a:p>
        </p:txBody>
      </p:sp>
      <p:pic>
        <p:nvPicPr>
          <p:cNvPr id="49161" name="Picture 9"/>
          <p:cNvPicPr>
            <a:picLocks noChangeAspect="1" noChangeArrowheads="1"/>
          </p:cNvPicPr>
          <p:nvPr/>
        </p:nvPicPr>
        <p:blipFill>
          <a:blip r:embed="rId3">
            <a:clrChange>
              <a:clrFrom>
                <a:srgbClr val="EEF2FB"/>
              </a:clrFrom>
              <a:clrTo>
                <a:srgbClr val="EEF2FB">
                  <a:alpha val="0"/>
                </a:srgbClr>
              </a:clrTo>
            </a:clrChange>
            <a:extLst>
              <a:ext uri="{28A0092B-C50C-407E-A947-70E740481C1C}">
                <a14:useLocalDpi xmlns:a14="http://schemas.microsoft.com/office/drawing/2010/main" val="0"/>
              </a:ext>
            </a:extLst>
          </a:blip>
          <a:srcRect l="35728" t="26033" r="35544" b="33514"/>
          <a:stretch>
            <a:fillRect/>
          </a:stretch>
        </p:blipFill>
        <p:spPr bwMode="auto">
          <a:xfrm>
            <a:off x="4932040" y="4158799"/>
            <a:ext cx="1944216" cy="2006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3" name="Picture 11" descr="http://noeg.co.il/tamrurs/i4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4262907"/>
            <a:ext cx="2232248" cy="1902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639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163"/>
                                        </p:tgtEl>
                                        <p:attrNameLst>
                                          <p:attrName>style.visibility</p:attrName>
                                        </p:attrNameLst>
                                      </p:cBhvr>
                                      <p:to>
                                        <p:strVal val="visible"/>
                                      </p:to>
                                    </p:set>
                                    <p:animEffect transition="in" filter="fade">
                                      <p:cBhvr>
                                        <p:cTn id="7" dur="500"/>
                                        <p:tgtEl>
                                          <p:spTgt spid="491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161"/>
                                        </p:tgtEl>
                                        <p:attrNameLst>
                                          <p:attrName>style.visibility</p:attrName>
                                        </p:attrNameLst>
                                      </p:cBhvr>
                                      <p:to>
                                        <p:strVal val="visible"/>
                                      </p:to>
                                    </p:set>
                                    <p:animEffect transition="in" filter="fade">
                                      <p:cBhvr>
                                        <p:cTn id="12" dur="500"/>
                                        <p:tgtEl>
                                          <p:spTgt spid="49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של תאריך 3"/>
          <p:cNvSpPr>
            <a:spLocks noGrp="1"/>
          </p:cNvSpPr>
          <p:nvPr>
            <p:ph type="dt" sz="quarter" idx="10"/>
          </p:nvPr>
        </p:nvSpPr>
        <p:spPr/>
        <p:txBody>
          <a:bodyPr/>
          <a:lstStyle/>
          <a:p>
            <a:pPr>
              <a:defRPr/>
            </a:pPr>
            <a:fld id="{0F9DC856-B3AD-44C2-9D94-C27179DBAC68}" type="datetime4">
              <a:rPr lang="en-US"/>
              <a:pPr>
                <a:defRPr/>
              </a:pPr>
              <a:t>September 24, 2015</a:t>
            </a:fld>
            <a:endParaRPr lang="en-US" altLang="en-US"/>
          </a:p>
        </p:txBody>
      </p:sp>
      <p:sp>
        <p:nvSpPr>
          <p:cNvPr id="6" name="מציין מיקום של כותרת תחתונה 4"/>
          <p:cNvSpPr>
            <a:spLocks noGrp="1"/>
          </p:cNvSpPr>
          <p:nvPr>
            <p:ph type="ftr" sz="quarter" idx="11"/>
          </p:nvPr>
        </p:nvSpPr>
        <p:spPr/>
        <p:txBody>
          <a:bodyPr/>
          <a:lstStyle/>
          <a:p>
            <a:pPr>
              <a:defRPr/>
            </a:pPr>
            <a:r>
              <a:rPr lang="en-US" altLang="en-US" dirty="0"/>
              <a:t>T. Ben-Bassat</a:t>
            </a:r>
          </a:p>
        </p:txBody>
      </p:sp>
      <p:sp>
        <p:nvSpPr>
          <p:cNvPr id="7" name="מציין מיקום של מספר שקופית 5"/>
          <p:cNvSpPr>
            <a:spLocks noGrp="1"/>
          </p:cNvSpPr>
          <p:nvPr>
            <p:ph type="sldNum" sz="quarter" idx="12"/>
          </p:nvPr>
        </p:nvSpPr>
        <p:spPr/>
        <p:txBody>
          <a:bodyPr/>
          <a:lstStyle/>
          <a:p>
            <a:pPr>
              <a:defRPr/>
            </a:pPr>
            <a:fld id="{C53F511D-C599-4364-B45E-6BABDFAC5DD9}" type="slidenum">
              <a:rPr lang="he-IL" altLang="en-US"/>
              <a:pPr>
                <a:defRPr/>
              </a:pPr>
              <a:t>13</a:t>
            </a:fld>
            <a:endParaRPr lang="en-US" altLang="en-US"/>
          </a:p>
        </p:txBody>
      </p:sp>
      <p:sp>
        <p:nvSpPr>
          <p:cNvPr id="6149" name="Rectangle 2"/>
          <p:cNvSpPr>
            <a:spLocks noGrp="1" noChangeArrowheads="1"/>
          </p:cNvSpPr>
          <p:nvPr>
            <p:ph type="title"/>
          </p:nvPr>
        </p:nvSpPr>
        <p:spPr/>
        <p:txBody>
          <a:bodyPr/>
          <a:lstStyle/>
          <a:p>
            <a:pPr eaLnBrk="1" hangingPunct="1"/>
            <a:r>
              <a:rPr lang="en-US" altLang="he-IL" smtClean="0"/>
              <a:t>The goal of this study</a:t>
            </a:r>
          </a:p>
        </p:txBody>
      </p:sp>
      <p:sp>
        <p:nvSpPr>
          <p:cNvPr id="6150" name="Rectangle 3"/>
          <p:cNvSpPr>
            <a:spLocks noGrp="1" noChangeArrowheads="1"/>
          </p:cNvSpPr>
          <p:nvPr>
            <p:ph type="body" idx="1"/>
          </p:nvPr>
        </p:nvSpPr>
        <p:spPr>
          <a:xfrm>
            <a:off x="457200" y="1600200"/>
            <a:ext cx="8229600" cy="1541463"/>
          </a:xfrm>
        </p:spPr>
        <p:txBody>
          <a:bodyPr/>
          <a:lstStyle/>
          <a:p>
            <a:pPr marL="0" indent="0" eaLnBrk="1" hangingPunct="1">
              <a:buFontTx/>
              <a:buNone/>
            </a:pPr>
            <a:r>
              <a:rPr lang="en-US" altLang="he-IL" sz="3200" dirty="0" smtClean="0"/>
              <a:t>Compare </a:t>
            </a:r>
            <a:r>
              <a:rPr lang="en-US" sz="3200" kern="1200" dirty="0">
                <a:latin typeface="Arial" pitchFamily="34" charset="0"/>
                <a:cs typeface="Arial" pitchFamily="34" charset="0"/>
              </a:rPr>
              <a:t>Israeli road signs design </a:t>
            </a:r>
            <a:r>
              <a:rPr lang="en-US" sz="3200" kern="1200" dirty="0" smtClean="0">
                <a:latin typeface="Arial" pitchFamily="34" charset="0"/>
                <a:cs typeface="Arial" pitchFamily="34" charset="0"/>
              </a:rPr>
              <a:t>(Vienna Convention) </a:t>
            </a:r>
            <a:r>
              <a:rPr lang="en-US" altLang="he-IL" sz="3200" dirty="0" smtClean="0"/>
              <a:t>and </a:t>
            </a:r>
            <a:r>
              <a:rPr lang="en-US" sz="3200" kern="1200" dirty="0">
                <a:latin typeface="Arial" pitchFamily="34" charset="0"/>
                <a:cs typeface="Arial" pitchFamily="34" charset="0"/>
              </a:rPr>
              <a:t>American road signs </a:t>
            </a:r>
            <a:r>
              <a:rPr lang="en-US" sz="3200" kern="1200" dirty="0" smtClean="0">
                <a:latin typeface="Arial" pitchFamily="34" charset="0"/>
                <a:cs typeface="Arial" pitchFamily="34" charset="0"/>
              </a:rPr>
              <a:t>design (MUTCD)</a:t>
            </a:r>
            <a:r>
              <a:rPr lang="en-US" altLang="he-IL" sz="3200" dirty="0" smtClean="0"/>
              <a:t>.</a:t>
            </a:r>
          </a:p>
        </p:txBody>
      </p:sp>
      <p:pic>
        <p:nvPicPr>
          <p:cNvPr id="55298" name="Picture 2" descr="https://upload.wikimedia.org/wikipedia/commons/thumb/d/d4/Flag_of_Israel.svg/1280px-Flag_of_Israel.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3632533"/>
            <a:ext cx="2987211" cy="2172731"/>
          </a:xfrm>
          <a:prstGeom prst="rect">
            <a:avLst/>
          </a:prstGeom>
          <a:noFill/>
          <a:extLst>
            <a:ext uri="{909E8E84-426E-40DD-AFC4-6F175D3DCCD1}">
              <a14:hiddenFill xmlns:a14="http://schemas.microsoft.com/office/drawing/2010/main">
                <a:solidFill>
                  <a:srgbClr val="FFFFFF"/>
                </a:solidFill>
              </a14:hiddenFill>
            </a:ext>
          </a:extLst>
        </p:spPr>
      </p:pic>
      <p:pic>
        <p:nvPicPr>
          <p:cNvPr id="55300" name="Picture 4" descr="http://img4.wikia.nocookie.net/__cb20091127094208/harrypotter/images/4/4d/American_Fla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9965" y="3820581"/>
            <a:ext cx="3420427" cy="180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59632" y="5723964"/>
            <a:ext cx="2160240" cy="369332"/>
          </a:xfrm>
          <a:prstGeom prst="rect">
            <a:avLst/>
          </a:prstGeom>
          <a:noFill/>
        </p:spPr>
        <p:txBody>
          <a:bodyPr wrap="square" rtlCol="1">
            <a:spAutoFit/>
          </a:bodyPr>
          <a:lstStyle/>
          <a:p>
            <a:pPr algn="ctr"/>
            <a:r>
              <a:rPr lang="en-US" dirty="0" smtClean="0"/>
              <a:t>Vienna Convention</a:t>
            </a:r>
            <a:endParaRPr lang="he-IL" dirty="0"/>
          </a:p>
        </p:txBody>
      </p:sp>
      <p:sp>
        <p:nvSpPr>
          <p:cNvPr id="10" name="TextBox 9"/>
          <p:cNvSpPr txBox="1"/>
          <p:nvPr/>
        </p:nvSpPr>
        <p:spPr>
          <a:xfrm>
            <a:off x="5263352" y="5733256"/>
            <a:ext cx="2160240" cy="369332"/>
          </a:xfrm>
          <a:prstGeom prst="rect">
            <a:avLst/>
          </a:prstGeom>
          <a:noFill/>
        </p:spPr>
        <p:txBody>
          <a:bodyPr wrap="square" rtlCol="1">
            <a:spAutoFit/>
          </a:bodyPr>
          <a:lstStyle/>
          <a:p>
            <a:pPr algn="ctr"/>
            <a:r>
              <a:rPr lang="en-US" dirty="0" smtClean="0"/>
              <a:t>MUTCD</a:t>
            </a:r>
            <a:endParaRPr lang="he-IL" dirty="0"/>
          </a:p>
        </p:txBody>
      </p:sp>
      <p:sp>
        <p:nvSpPr>
          <p:cNvPr id="3" name="TextBox 2"/>
          <p:cNvSpPr txBox="1"/>
          <p:nvPr/>
        </p:nvSpPr>
        <p:spPr>
          <a:xfrm>
            <a:off x="3886803" y="4509120"/>
            <a:ext cx="757205" cy="369332"/>
          </a:xfrm>
          <a:prstGeom prst="rect">
            <a:avLst/>
          </a:prstGeom>
          <a:noFill/>
        </p:spPr>
        <p:txBody>
          <a:bodyPr wrap="square" rtlCol="1">
            <a:spAutoFit/>
          </a:bodyPr>
          <a:lstStyle/>
          <a:p>
            <a:pPr algn="ctr"/>
            <a:r>
              <a:rPr lang="en-US" dirty="0"/>
              <a:t>v</a:t>
            </a:r>
            <a:r>
              <a:rPr lang="en-US" dirty="0" smtClean="0"/>
              <a:t>s.</a:t>
            </a:r>
            <a:endParaRPr lang="he-IL"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תאריך 3"/>
          <p:cNvSpPr>
            <a:spLocks noGrp="1"/>
          </p:cNvSpPr>
          <p:nvPr>
            <p:ph type="dt" sz="quarter" idx="10"/>
          </p:nvPr>
        </p:nvSpPr>
        <p:spPr/>
        <p:txBody>
          <a:bodyPr/>
          <a:lstStyle/>
          <a:p>
            <a:pPr>
              <a:defRPr/>
            </a:pPr>
            <a:fld id="{E235892F-F6B5-413F-9A57-E9BBC8D1B1FF}" type="datetime4">
              <a:rPr lang="en-US"/>
              <a:pPr>
                <a:defRPr/>
              </a:pPr>
              <a:t>September 24, 2015</a:t>
            </a:fld>
            <a:endParaRPr lang="en-US" altLang="en-US"/>
          </a:p>
        </p:txBody>
      </p:sp>
      <p:sp>
        <p:nvSpPr>
          <p:cNvPr id="5" name="מציין מיקום של כותרת תחתונה 4"/>
          <p:cNvSpPr>
            <a:spLocks noGrp="1"/>
          </p:cNvSpPr>
          <p:nvPr>
            <p:ph type="ftr" sz="quarter" idx="11"/>
          </p:nvPr>
        </p:nvSpPr>
        <p:spPr/>
        <p:txBody>
          <a:bodyPr/>
          <a:lstStyle/>
          <a:p>
            <a:pPr>
              <a:defRPr/>
            </a:pPr>
            <a:r>
              <a:rPr lang="en-US" altLang="en-US" dirty="0"/>
              <a:t>T. Ben-Bassat</a:t>
            </a:r>
          </a:p>
        </p:txBody>
      </p:sp>
      <p:sp>
        <p:nvSpPr>
          <p:cNvPr id="6" name="מציין מיקום של מספר שקופית 5"/>
          <p:cNvSpPr>
            <a:spLocks noGrp="1"/>
          </p:cNvSpPr>
          <p:nvPr>
            <p:ph type="sldNum" sz="quarter" idx="12"/>
          </p:nvPr>
        </p:nvSpPr>
        <p:spPr/>
        <p:txBody>
          <a:bodyPr/>
          <a:lstStyle/>
          <a:p>
            <a:pPr>
              <a:defRPr/>
            </a:pPr>
            <a:fld id="{A47C608A-B5C4-4E52-BDCE-BE7B71366FBA}" type="slidenum">
              <a:rPr lang="he-IL" altLang="en-US"/>
              <a:pPr>
                <a:defRPr/>
              </a:pPr>
              <a:t>14</a:t>
            </a:fld>
            <a:endParaRPr lang="en-US" altLang="en-US"/>
          </a:p>
        </p:txBody>
      </p:sp>
      <p:sp>
        <p:nvSpPr>
          <p:cNvPr id="10245" name="Rectangle 2"/>
          <p:cNvSpPr>
            <a:spLocks noGrp="1" noChangeArrowheads="1"/>
          </p:cNvSpPr>
          <p:nvPr>
            <p:ph type="title"/>
          </p:nvPr>
        </p:nvSpPr>
        <p:spPr/>
        <p:txBody>
          <a:bodyPr/>
          <a:lstStyle/>
          <a:p>
            <a:pPr eaLnBrk="1" hangingPunct="1"/>
            <a:r>
              <a:rPr lang="en-US" altLang="he-IL" smtClean="0"/>
              <a:t>Method </a:t>
            </a:r>
          </a:p>
        </p:txBody>
      </p:sp>
      <p:sp>
        <p:nvSpPr>
          <p:cNvPr id="28675" name="Rectangle 3"/>
          <p:cNvSpPr>
            <a:spLocks noGrp="1" noChangeArrowheads="1"/>
          </p:cNvSpPr>
          <p:nvPr>
            <p:ph type="body" idx="1"/>
          </p:nvPr>
        </p:nvSpPr>
        <p:spPr>
          <a:xfrm>
            <a:off x="457200" y="1600200"/>
            <a:ext cx="8435975" cy="4530725"/>
          </a:xfrm>
        </p:spPr>
        <p:txBody>
          <a:bodyPr/>
          <a:lstStyle/>
          <a:p>
            <a:pPr eaLnBrk="1" hangingPunct="1"/>
            <a:r>
              <a:rPr lang="en-US" altLang="he-IL" sz="3200" u="sng" dirty="0" smtClean="0"/>
              <a:t>Five categories of signs</a:t>
            </a:r>
            <a:r>
              <a:rPr lang="en-US" altLang="he-IL" sz="3200" dirty="0" smtClean="0"/>
              <a:t>: </a:t>
            </a:r>
          </a:p>
          <a:p>
            <a:pPr marL="858837" lvl="1" indent="-514350" eaLnBrk="1" hangingPunct="1">
              <a:buFont typeface="+mj-lt"/>
              <a:buAutoNum type="arabicPeriod"/>
            </a:pPr>
            <a:r>
              <a:rPr lang="en-US" altLang="he-IL" sz="2800" dirty="0" smtClean="0"/>
              <a:t>Similar in all aspects</a:t>
            </a:r>
          </a:p>
        </p:txBody>
      </p:sp>
      <p:pic>
        <p:nvPicPr>
          <p:cNvPr id="50178" name="Picture 2" descr="http://www.studioleshltim.com/image/users/205567/detail/big/3766989-934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7704" y="3212976"/>
            <a:ext cx="2184177" cy="2302596"/>
          </a:xfrm>
          <a:prstGeom prst="rect">
            <a:avLst/>
          </a:prstGeom>
          <a:noFill/>
          <a:extLst>
            <a:ext uri="{909E8E84-426E-40DD-AFC4-6F175D3DCCD1}">
              <a14:hiddenFill xmlns:a14="http://schemas.microsoft.com/office/drawing/2010/main">
                <a:solidFill>
                  <a:srgbClr val="FFFFFF"/>
                </a:solidFill>
              </a14:hiddenFill>
            </a:ext>
          </a:extLst>
        </p:spPr>
      </p:pic>
      <p:pic>
        <p:nvPicPr>
          <p:cNvPr id="50179" name="Picture 3" descr="ANd9GcTQSgRkbogLhdwc20ZXnU9hOLmG0-Y78jTyDgJmnb87thlZODE7-w"/>
          <p:cNvPicPr>
            <a:picLocks noChangeAspect="1" noChangeArrowheads="1"/>
          </p:cNvPicPr>
          <p:nvPr/>
        </p:nvPicPr>
        <p:blipFill rotWithShape="1">
          <a:blip r:embed="rId4">
            <a:extLst>
              <a:ext uri="{28A0092B-C50C-407E-A947-70E740481C1C}">
                <a14:useLocalDpi xmlns:a14="http://schemas.microsoft.com/office/drawing/2010/main" val="0"/>
              </a:ext>
            </a:extLst>
          </a:blip>
          <a:srcRect l="6198" t="4549" r="5058" b="31758"/>
          <a:stretch/>
        </p:blipFill>
        <p:spPr bwMode="auto">
          <a:xfrm>
            <a:off x="5076056" y="3212976"/>
            <a:ext cx="2282982"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https://upload.wikimedia.org/wikipedia/commons/thumb/d/d4/Flag_of_Israel.svg/1280px-Flag_of_Israel.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63942" y="5750208"/>
            <a:ext cx="471699" cy="3430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img4.wikia.nocookie.net/__cb20091127094208/harrypotter/images/4/4d/American_Fla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32978" y="5809065"/>
            <a:ext cx="540107" cy="2842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animEffect transition="in" filter="fade">
                                      <p:cBhvr>
                                        <p:cTn id="7" dur="500"/>
                                        <p:tgtEl>
                                          <p:spTgt spid="2867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178"/>
                                        </p:tgtEl>
                                        <p:attrNameLst>
                                          <p:attrName>style.visibility</p:attrName>
                                        </p:attrNameLst>
                                      </p:cBhvr>
                                      <p:to>
                                        <p:strVal val="visible"/>
                                      </p:to>
                                    </p:set>
                                    <p:animEffect transition="in" filter="fade">
                                      <p:cBhvr>
                                        <p:cTn id="12" dur="500"/>
                                        <p:tgtEl>
                                          <p:spTgt spid="50178"/>
                                        </p:tgtEl>
                                      </p:cBhvr>
                                    </p:animEffect>
                                  </p:childTnLst>
                                </p:cTn>
                              </p:par>
                              <p:par>
                                <p:cTn id="13" presetID="10" presetClass="entr" presetSubtype="0" fill="hold" nodeType="withEffect">
                                  <p:stCondLst>
                                    <p:cond delay="0"/>
                                  </p:stCondLst>
                                  <p:childTnLst>
                                    <p:set>
                                      <p:cBhvr>
                                        <p:cTn id="14" dur="1" fill="hold">
                                          <p:stCondLst>
                                            <p:cond delay="0"/>
                                          </p:stCondLst>
                                        </p:cTn>
                                        <p:tgtEl>
                                          <p:spTgt spid="50179"/>
                                        </p:tgtEl>
                                        <p:attrNameLst>
                                          <p:attrName>style.visibility</p:attrName>
                                        </p:attrNameLst>
                                      </p:cBhvr>
                                      <p:to>
                                        <p:strVal val="visible"/>
                                      </p:to>
                                    </p:set>
                                    <p:animEffect transition="in" filter="fade">
                                      <p:cBhvr>
                                        <p:cTn id="15" dur="500"/>
                                        <p:tgtEl>
                                          <p:spTgt spid="50179"/>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תאריך 3"/>
          <p:cNvSpPr>
            <a:spLocks noGrp="1"/>
          </p:cNvSpPr>
          <p:nvPr>
            <p:ph type="dt" sz="quarter" idx="10"/>
          </p:nvPr>
        </p:nvSpPr>
        <p:spPr/>
        <p:txBody>
          <a:bodyPr/>
          <a:lstStyle/>
          <a:p>
            <a:pPr>
              <a:defRPr/>
            </a:pPr>
            <a:fld id="{E235892F-F6B5-413F-9A57-E9BBC8D1B1FF}" type="datetime4">
              <a:rPr lang="en-US"/>
              <a:pPr>
                <a:defRPr/>
              </a:pPr>
              <a:t>September 24, 2015</a:t>
            </a:fld>
            <a:endParaRPr lang="en-US" altLang="en-US"/>
          </a:p>
        </p:txBody>
      </p:sp>
      <p:sp>
        <p:nvSpPr>
          <p:cNvPr id="5" name="מציין מיקום של כותרת תחתונה 4"/>
          <p:cNvSpPr>
            <a:spLocks noGrp="1"/>
          </p:cNvSpPr>
          <p:nvPr>
            <p:ph type="ftr" sz="quarter" idx="11"/>
          </p:nvPr>
        </p:nvSpPr>
        <p:spPr/>
        <p:txBody>
          <a:bodyPr/>
          <a:lstStyle/>
          <a:p>
            <a:pPr>
              <a:defRPr/>
            </a:pPr>
            <a:r>
              <a:rPr lang="en-US" altLang="en-US" dirty="0"/>
              <a:t>T. Ben-Bassat</a:t>
            </a:r>
          </a:p>
        </p:txBody>
      </p:sp>
      <p:sp>
        <p:nvSpPr>
          <p:cNvPr id="6" name="מציין מיקום של מספר שקופית 5"/>
          <p:cNvSpPr>
            <a:spLocks noGrp="1"/>
          </p:cNvSpPr>
          <p:nvPr>
            <p:ph type="sldNum" sz="quarter" idx="12"/>
          </p:nvPr>
        </p:nvSpPr>
        <p:spPr/>
        <p:txBody>
          <a:bodyPr/>
          <a:lstStyle/>
          <a:p>
            <a:pPr>
              <a:defRPr/>
            </a:pPr>
            <a:fld id="{A47C608A-B5C4-4E52-BDCE-BE7B71366FBA}" type="slidenum">
              <a:rPr lang="he-IL" altLang="en-US"/>
              <a:pPr>
                <a:defRPr/>
              </a:pPr>
              <a:t>15</a:t>
            </a:fld>
            <a:endParaRPr lang="en-US" altLang="en-US"/>
          </a:p>
        </p:txBody>
      </p:sp>
      <p:sp>
        <p:nvSpPr>
          <p:cNvPr id="10245" name="Rectangle 2"/>
          <p:cNvSpPr>
            <a:spLocks noGrp="1" noChangeArrowheads="1"/>
          </p:cNvSpPr>
          <p:nvPr>
            <p:ph type="title"/>
          </p:nvPr>
        </p:nvSpPr>
        <p:spPr/>
        <p:txBody>
          <a:bodyPr/>
          <a:lstStyle/>
          <a:p>
            <a:pPr eaLnBrk="1" hangingPunct="1"/>
            <a:r>
              <a:rPr lang="en-US" altLang="he-IL" smtClean="0"/>
              <a:t>Method </a:t>
            </a:r>
          </a:p>
        </p:txBody>
      </p:sp>
      <p:sp>
        <p:nvSpPr>
          <p:cNvPr id="28675" name="Rectangle 3"/>
          <p:cNvSpPr>
            <a:spLocks noGrp="1" noChangeArrowheads="1"/>
          </p:cNvSpPr>
          <p:nvPr>
            <p:ph type="body" idx="1"/>
          </p:nvPr>
        </p:nvSpPr>
        <p:spPr>
          <a:xfrm>
            <a:off x="457200" y="1600200"/>
            <a:ext cx="8435975" cy="4530725"/>
          </a:xfrm>
        </p:spPr>
        <p:txBody>
          <a:bodyPr/>
          <a:lstStyle/>
          <a:p>
            <a:pPr eaLnBrk="1" hangingPunct="1"/>
            <a:r>
              <a:rPr lang="en-US" altLang="he-IL" sz="3200" u="sng" dirty="0" smtClean="0"/>
              <a:t>Five categories of signs</a:t>
            </a:r>
            <a:r>
              <a:rPr lang="en-US" altLang="he-IL" sz="3200" dirty="0" smtClean="0"/>
              <a:t>: </a:t>
            </a:r>
          </a:p>
          <a:p>
            <a:pPr marL="858837" lvl="1" indent="-514350" eaLnBrk="1" hangingPunct="1">
              <a:buFont typeface="+mj-lt"/>
              <a:buAutoNum type="arabicPeriod" startAt="2"/>
            </a:pPr>
            <a:r>
              <a:rPr lang="en-US" sz="2800" kern="1200" dirty="0" smtClean="0">
                <a:latin typeface="Arial" pitchFamily="34" charset="0"/>
                <a:cs typeface="Arial" pitchFamily="34" charset="0"/>
              </a:rPr>
              <a:t>Similar in </a:t>
            </a:r>
            <a:r>
              <a:rPr lang="en-US" sz="2800" kern="1200" dirty="0">
                <a:latin typeface="Arial" pitchFamily="34" charset="0"/>
                <a:cs typeface="Arial" pitchFamily="34" charset="0"/>
              </a:rPr>
              <a:t>shape and color </a:t>
            </a:r>
            <a:r>
              <a:rPr lang="en-US" sz="2800" kern="1200" dirty="0" smtClean="0">
                <a:latin typeface="Arial" pitchFamily="34" charset="0"/>
                <a:cs typeface="Arial" pitchFamily="34" charset="0"/>
              </a:rPr>
              <a:t/>
            </a:r>
            <a:br>
              <a:rPr lang="en-US" sz="2800" kern="1200" dirty="0" smtClean="0">
                <a:latin typeface="Arial" pitchFamily="34" charset="0"/>
                <a:cs typeface="Arial" pitchFamily="34" charset="0"/>
              </a:rPr>
            </a:br>
            <a:r>
              <a:rPr lang="en-US" sz="2800" kern="1200" dirty="0" smtClean="0">
                <a:latin typeface="Arial" pitchFamily="34" charset="0"/>
                <a:cs typeface="Arial" pitchFamily="34" charset="0"/>
              </a:rPr>
              <a:t>but </a:t>
            </a:r>
            <a:r>
              <a:rPr lang="en-US" sz="2800" kern="1200" dirty="0">
                <a:latin typeface="Arial" pitchFamily="34" charset="0"/>
                <a:cs typeface="Arial" pitchFamily="34" charset="0"/>
              </a:rPr>
              <a:t>different in sign-content</a:t>
            </a:r>
            <a:endParaRPr lang="en-US" altLang="he-IL" sz="2800" dirty="0" smtClean="0"/>
          </a:p>
        </p:txBody>
      </p:sp>
      <p:pic>
        <p:nvPicPr>
          <p:cNvPr id="51202" name="Picture 2" descr="http://www.usa-traffic-signs.com/v/vspfiles/photos/r1-1ra16-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4592" y="3356992"/>
            <a:ext cx="2311704" cy="2304000"/>
          </a:xfrm>
          <a:prstGeom prst="rect">
            <a:avLst/>
          </a:prstGeom>
          <a:noFill/>
          <a:extLst>
            <a:ext uri="{909E8E84-426E-40DD-AFC4-6F175D3DCCD1}">
              <a14:hiddenFill xmlns:a14="http://schemas.microsoft.com/office/drawing/2010/main">
                <a:solidFill>
                  <a:srgbClr val="FFFFFF"/>
                </a:solidFill>
              </a14:hiddenFill>
            </a:ext>
          </a:extLst>
        </p:spPr>
      </p:pic>
      <p:pic>
        <p:nvPicPr>
          <p:cNvPr id="51204" name="Picture 4" descr="https://upload.wikimedia.org/wikipedia/commons/thumb/c/c8/Israeli_Stop_Sign.svg/2000px-Israeli_Stop_Sign.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3688" y="3356992"/>
            <a:ext cx="2304000" cy="2304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upload.wikimedia.org/wikipedia/commons/thumb/d/d4/Flag_of_Israel.svg/1280px-Flag_of_Israel.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63942" y="5750208"/>
            <a:ext cx="471699" cy="3430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img4.wikia.nocookie.net/__cb20091127094208/harrypotter/images/4/4d/American_Fla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32978" y="5809065"/>
            <a:ext cx="540107" cy="284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07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animEffect transition="in" filter="fade">
                                      <p:cBhvr>
                                        <p:cTn id="7" dur="500"/>
                                        <p:tgtEl>
                                          <p:spTgt spid="2867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02"/>
                                        </p:tgtEl>
                                        <p:attrNameLst>
                                          <p:attrName>style.visibility</p:attrName>
                                        </p:attrNameLst>
                                      </p:cBhvr>
                                      <p:to>
                                        <p:strVal val="visible"/>
                                      </p:to>
                                    </p:set>
                                    <p:animEffect transition="in" filter="fade">
                                      <p:cBhvr>
                                        <p:cTn id="12" dur="500"/>
                                        <p:tgtEl>
                                          <p:spTgt spid="51202"/>
                                        </p:tgtEl>
                                      </p:cBhvr>
                                    </p:animEffect>
                                  </p:childTnLst>
                                </p:cTn>
                              </p:par>
                              <p:par>
                                <p:cTn id="13" presetID="10" presetClass="entr" presetSubtype="0" fill="hold" nodeType="withEffect">
                                  <p:stCondLst>
                                    <p:cond delay="0"/>
                                  </p:stCondLst>
                                  <p:childTnLst>
                                    <p:set>
                                      <p:cBhvr>
                                        <p:cTn id="14" dur="1" fill="hold">
                                          <p:stCondLst>
                                            <p:cond delay="0"/>
                                          </p:stCondLst>
                                        </p:cTn>
                                        <p:tgtEl>
                                          <p:spTgt spid="51204"/>
                                        </p:tgtEl>
                                        <p:attrNameLst>
                                          <p:attrName>style.visibility</p:attrName>
                                        </p:attrNameLst>
                                      </p:cBhvr>
                                      <p:to>
                                        <p:strVal val="visible"/>
                                      </p:to>
                                    </p:set>
                                    <p:animEffect transition="in" filter="fade">
                                      <p:cBhvr>
                                        <p:cTn id="15" dur="500"/>
                                        <p:tgtEl>
                                          <p:spTgt spid="51204"/>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תאריך 3"/>
          <p:cNvSpPr>
            <a:spLocks noGrp="1"/>
          </p:cNvSpPr>
          <p:nvPr>
            <p:ph type="dt" sz="quarter" idx="10"/>
          </p:nvPr>
        </p:nvSpPr>
        <p:spPr/>
        <p:txBody>
          <a:bodyPr/>
          <a:lstStyle/>
          <a:p>
            <a:pPr>
              <a:defRPr/>
            </a:pPr>
            <a:fld id="{E235892F-F6B5-413F-9A57-E9BBC8D1B1FF}" type="datetime4">
              <a:rPr lang="en-US"/>
              <a:pPr>
                <a:defRPr/>
              </a:pPr>
              <a:t>September 24, 2015</a:t>
            </a:fld>
            <a:endParaRPr lang="en-US" altLang="en-US"/>
          </a:p>
        </p:txBody>
      </p:sp>
      <p:sp>
        <p:nvSpPr>
          <p:cNvPr id="5" name="מציין מיקום של כותרת תחתונה 4"/>
          <p:cNvSpPr>
            <a:spLocks noGrp="1"/>
          </p:cNvSpPr>
          <p:nvPr>
            <p:ph type="ftr" sz="quarter" idx="11"/>
          </p:nvPr>
        </p:nvSpPr>
        <p:spPr/>
        <p:txBody>
          <a:bodyPr/>
          <a:lstStyle/>
          <a:p>
            <a:pPr>
              <a:defRPr/>
            </a:pPr>
            <a:r>
              <a:rPr lang="en-US" altLang="en-US" dirty="0"/>
              <a:t>T. Ben-Bassat</a:t>
            </a:r>
          </a:p>
        </p:txBody>
      </p:sp>
      <p:sp>
        <p:nvSpPr>
          <p:cNvPr id="6" name="מציין מיקום של מספר שקופית 5"/>
          <p:cNvSpPr>
            <a:spLocks noGrp="1"/>
          </p:cNvSpPr>
          <p:nvPr>
            <p:ph type="sldNum" sz="quarter" idx="12"/>
          </p:nvPr>
        </p:nvSpPr>
        <p:spPr/>
        <p:txBody>
          <a:bodyPr/>
          <a:lstStyle/>
          <a:p>
            <a:pPr>
              <a:defRPr/>
            </a:pPr>
            <a:fld id="{A47C608A-B5C4-4E52-BDCE-BE7B71366FBA}" type="slidenum">
              <a:rPr lang="he-IL" altLang="en-US"/>
              <a:pPr>
                <a:defRPr/>
              </a:pPr>
              <a:t>16</a:t>
            </a:fld>
            <a:endParaRPr lang="en-US" altLang="en-US"/>
          </a:p>
        </p:txBody>
      </p:sp>
      <p:sp>
        <p:nvSpPr>
          <p:cNvPr id="10245" name="Rectangle 2"/>
          <p:cNvSpPr>
            <a:spLocks noGrp="1" noChangeArrowheads="1"/>
          </p:cNvSpPr>
          <p:nvPr>
            <p:ph type="title"/>
          </p:nvPr>
        </p:nvSpPr>
        <p:spPr/>
        <p:txBody>
          <a:bodyPr/>
          <a:lstStyle/>
          <a:p>
            <a:pPr eaLnBrk="1" hangingPunct="1"/>
            <a:r>
              <a:rPr lang="en-US" altLang="he-IL" smtClean="0"/>
              <a:t>Method </a:t>
            </a:r>
          </a:p>
        </p:txBody>
      </p:sp>
      <p:sp>
        <p:nvSpPr>
          <p:cNvPr id="28675" name="Rectangle 3"/>
          <p:cNvSpPr>
            <a:spLocks noGrp="1" noChangeArrowheads="1"/>
          </p:cNvSpPr>
          <p:nvPr>
            <p:ph type="body" idx="1"/>
          </p:nvPr>
        </p:nvSpPr>
        <p:spPr>
          <a:xfrm>
            <a:off x="457200" y="1600200"/>
            <a:ext cx="8435975" cy="4530725"/>
          </a:xfrm>
        </p:spPr>
        <p:txBody>
          <a:bodyPr/>
          <a:lstStyle/>
          <a:p>
            <a:pPr eaLnBrk="1" hangingPunct="1"/>
            <a:r>
              <a:rPr lang="en-US" altLang="he-IL" sz="3200" u="sng" dirty="0" smtClean="0"/>
              <a:t>Five categories of signs</a:t>
            </a:r>
            <a:r>
              <a:rPr lang="en-US" altLang="he-IL" sz="3200" dirty="0" smtClean="0"/>
              <a:t>: </a:t>
            </a:r>
          </a:p>
          <a:p>
            <a:pPr marL="858837" lvl="1" indent="-514350" eaLnBrk="1" hangingPunct="1">
              <a:buFont typeface="+mj-lt"/>
              <a:buAutoNum type="arabicPeriod" startAt="3"/>
            </a:pPr>
            <a:r>
              <a:rPr lang="en-US" sz="2800" kern="1200" dirty="0" smtClean="0">
                <a:latin typeface="Arial" pitchFamily="34" charset="0"/>
                <a:cs typeface="Arial" pitchFamily="34" charset="0"/>
              </a:rPr>
              <a:t>Similar </a:t>
            </a:r>
            <a:r>
              <a:rPr lang="en-US" sz="2800" kern="1200" dirty="0">
                <a:latin typeface="Arial" pitchFamily="34" charset="0"/>
                <a:cs typeface="Arial" pitchFamily="34" charset="0"/>
              </a:rPr>
              <a:t>in sign-content </a:t>
            </a:r>
            <a:r>
              <a:rPr lang="en-US" sz="2800" kern="1200" dirty="0" smtClean="0">
                <a:latin typeface="Arial" pitchFamily="34" charset="0"/>
                <a:cs typeface="Arial" pitchFamily="34" charset="0"/>
              </a:rPr>
              <a:t/>
            </a:r>
            <a:br>
              <a:rPr lang="en-US" sz="2800" kern="1200" dirty="0" smtClean="0">
                <a:latin typeface="Arial" pitchFamily="34" charset="0"/>
                <a:cs typeface="Arial" pitchFamily="34" charset="0"/>
              </a:rPr>
            </a:br>
            <a:r>
              <a:rPr lang="en-US" sz="2800" kern="1200" dirty="0" smtClean="0">
                <a:latin typeface="Arial" pitchFamily="34" charset="0"/>
                <a:cs typeface="Arial" pitchFamily="34" charset="0"/>
              </a:rPr>
              <a:t>but </a:t>
            </a:r>
            <a:r>
              <a:rPr lang="en-US" sz="2800" kern="1200" dirty="0">
                <a:latin typeface="Arial" pitchFamily="34" charset="0"/>
                <a:cs typeface="Arial" pitchFamily="34" charset="0"/>
              </a:rPr>
              <a:t>different in shape and color</a:t>
            </a:r>
            <a:endParaRPr lang="en-US" altLang="he-IL" sz="2800" dirty="0" smtClean="0"/>
          </a:p>
        </p:txBody>
      </p:sp>
      <p:pic>
        <p:nvPicPr>
          <p:cNvPr id="52226" name="Picture 2" descr="An image of a 'Slippery When Wet' 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3044" y="3356992"/>
            <a:ext cx="2313252" cy="2304000"/>
          </a:xfrm>
          <a:prstGeom prst="rect">
            <a:avLst/>
          </a:prstGeom>
          <a:noFill/>
          <a:extLst>
            <a:ext uri="{909E8E84-426E-40DD-AFC4-6F175D3DCCD1}">
              <a14:hiddenFill xmlns:a14="http://schemas.microsoft.com/office/drawing/2010/main">
                <a:solidFill>
                  <a:srgbClr val="FFFFFF"/>
                </a:solidFill>
              </a14:hiddenFill>
            </a:ext>
          </a:extLst>
        </p:spPr>
      </p:pic>
      <p:pic>
        <p:nvPicPr>
          <p:cNvPr id="52228" name="Picture 4" descr="http://noeg.co.il/tamrurs/i4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5210" y="3356992"/>
            <a:ext cx="2712774" cy="2304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upload.wikimedia.org/wikipedia/commons/thumb/d/d4/Flag_of_Israel.svg/1280px-Flag_of_Israel.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63942" y="5750208"/>
            <a:ext cx="471699" cy="3430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img4.wikia.nocookie.net/__cb20091127094208/harrypotter/images/4/4d/American_Fla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32978" y="5809065"/>
            <a:ext cx="540107" cy="284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865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animEffect transition="in" filter="fade">
                                      <p:cBhvr>
                                        <p:cTn id="7" dur="500"/>
                                        <p:tgtEl>
                                          <p:spTgt spid="2867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226"/>
                                        </p:tgtEl>
                                        <p:attrNameLst>
                                          <p:attrName>style.visibility</p:attrName>
                                        </p:attrNameLst>
                                      </p:cBhvr>
                                      <p:to>
                                        <p:strVal val="visible"/>
                                      </p:to>
                                    </p:set>
                                    <p:animEffect transition="in" filter="fade">
                                      <p:cBhvr>
                                        <p:cTn id="12" dur="500"/>
                                        <p:tgtEl>
                                          <p:spTgt spid="52226"/>
                                        </p:tgtEl>
                                      </p:cBhvr>
                                    </p:animEffect>
                                  </p:childTnLst>
                                </p:cTn>
                              </p:par>
                              <p:par>
                                <p:cTn id="13" presetID="10" presetClass="entr" presetSubtype="0" fill="hold" nodeType="withEffect">
                                  <p:stCondLst>
                                    <p:cond delay="0"/>
                                  </p:stCondLst>
                                  <p:childTnLst>
                                    <p:set>
                                      <p:cBhvr>
                                        <p:cTn id="14" dur="1" fill="hold">
                                          <p:stCondLst>
                                            <p:cond delay="0"/>
                                          </p:stCondLst>
                                        </p:cTn>
                                        <p:tgtEl>
                                          <p:spTgt spid="52228"/>
                                        </p:tgtEl>
                                        <p:attrNameLst>
                                          <p:attrName>style.visibility</p:attrName>
                                        </p:attrNameLst>
                                      </p:cBhvr>
                                      <p:to>
                                        <p:strVal val="visible"/>
                                      </p:to>
                                    </p:set>
                                    <p:animEffect transition="in" filter="fade">
                                      <p:cBhvr>
                                        <p:cTn id="15" dur="500"/>
                                        <p:tgtEl>
                                          <p:spTgt spid="52228"/>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תאריך 3"/>
          <p:cNvSpPr>
            <a:spLocks noGrp="1"/>
          </p:cNvSpPr>
          <p:nvPr>
            <p:ph type="dt" sz="quarter" idx="10"/>
          </p:nvPr>
        </p:nvSpPr>
        <p:spPr/>
        <p:txBody>
          <a:bodyPr/>
          <a:lstStyle/>
          <a:p>
            <a:pPr>
              <a:defRPr/>
            </a:pPr>
            <a:fld id="{E235892F-F6B5-413F-9A57-E9BBC8D1B1FF}" type="datetime4">
              <a:rPr lang="en-US"/>
              <a:pPr>
                <a:defRPr/>
              </a:pPr>
              <a:t>September 24, 2015</a:t>
            </a:fld>
            <a:endParaRPr lang="en-US" altLang="en-US" dirty="0"/>
          </a:p>
        </p:txBody>
      </p:sp>
      <p:sp>
        <p:nvSpPr>
          <p:cNvPr id="5" name="מציין מיקום של כותרת תחתונה 4"/>
          <p:cNvSpPr>
            <a:spLocks noGrp="1"/>
          </p:cNvSpPr>
          <p:nvPr>
            <p:ph type="ftr" sz="quarter" idx="11"/>
          </p:nvPr>
        </p:nvSpPr>
        <p:spPr/>
        <p:txBody>
          <a:bodyPr/>
          <a:lstStyle/>
          <a:p>
            <a:pPr>
              <a:defRPr/>
            </a:pPr>
            <a:r>
              <a:rPr lang="en-US" altLang="en-US" dirty="0"/>
              <a:t>T. Ben-Bassat</a:t>
            </a:r>
          </a:p>
        </p:txBody>
      </p:sp>
      <p:sp>
        <p:nvSpPr>
          <p:cNvPr id="6" name="מציין מיקום של מספר שקופית 5"/>
          <p:cNvSpPr>
            <a:spLocks noGrp="1"/>
          </p:cNvSpPr>
          <p:nvPr>
            <p:ph type="sldNum" sz="quarter" idx="12"/>
          </p:nvPr>
        </p:nvSpPr>
        <p:spPr/>
        <p:txBody>
          <a:bodyPr/>
          <a:lstStyle/>
          <a:p>
            <a:pPr>
              <a:defRPr/>
            </a:pPr>
            <a:fld id="{A47C608A-B5C4-4E52-BDCE-BE7B71366FBA}" type="slidenum">
              <a:rPr lang="he-IL" altLang="en-US"/>
              <a:pPr>
                <a:defRPr/>
              </a:pPr>
              <a:t>17</a:t>
            </a:fld>
            <a:endParaRPr lang="en-US" altLang="en-US"/>
          </a:p>
        </p:txBody>
      </p:sp>
      <p:sp>
        <p:nvSpPr>
          <p:cNvPr id="10245" name="Rectangle 2"/>
          <p:cNvSpPr>
            <a:spLocks noGrp="1" noChangeArrowheads="1"/>
          </p:cNvSpPr>
          <p:nvPr>
            <p:ph type="title"/>
          </p:nvPr>
        </p:nvSpPr>
        <p:spPr/>
        <p:txBody>
          <a:bodyPr/>
          <a:lstStyle/>
          <a:p>
            <a:pPr eaLnBrk="1" hangingPunct="1"/>
            <a:r>
              <a:rPr lang="en-US" altLang="he-IL" smtClean="0"/>
              <a:t>Method </a:t>
            </a:r>
          </a:p>
        </p:txBody>
      </p:sp>
      <p:sp>
        <p:nvSpPr>
          <p:cNvPr id="28675" name="Rectangle 3"/>
          <p:cNvSpPr>
            <a:spLocks noGrp="1" noChangeArrowheads="1"/>
          </p:cNvSpPr>
          <p:nvPr>
            <p:ph type="body" idx="1"/>
          </p:nvPr>
        </p:nvSpPr>
        <p:spPr>
          <a:xfrm>
            <a:off x="457200" y="1600200"/>
            <a:ext cx="8435975" cy="4530725"/>
          </a:xfrm>
        </p:spPr>
        <p:txBody>
          <a:bodyPr/>
          <a:lstStyle/>
          <a:p>
            <a:pPr eaLnBrk="1" hangingPunct="1"/>
            <a:r>
              <a:rPr lang="en-US" altLang="he-IL" sz="3200" u="sng" dirty="0" smtClean="0"/>
              <a:t>Five categories of signs</a:t>
            </a:r>
            <a:r>
              <a:rPr lang="en-US" altLang="he-IL" sz="3200" dirty="0" smtClean="0"/>
              <a:t>: </a:t>
            </a:r>
          </a:p>
          <a:p>
            <a:pPr marL="858837" lvl="1" indent="-514350" eaLnBrk="1" hangingPunct="1">
              <a:buFont typeface="+mj-lt"/>
              <a:buAutoNum type="arabicPeriod" startAt="4"/>
            </a:pPr>
            <a:r>
              <a:rPr lang="en-US" sz="2800" kern="1200" dirty="0" smtClean="0">
                <a:latin typeface="Arial" pitchFamily="34" charset="0"/>
                <a:cs typeface="Arial" pitchFamily="34" charset="0"/>
              </a:rPr>
              <a:t>Different in all aspects</a:t>
            </a:r>
            <a:endParaRPr lang="en-US" altLang="he-IL" sz="2800" dirty="0" smtClean="0"/>
          </a:p>
        </p:txBody>
      </p:sp>
      <p:pic>
        <p:nvPicPr>
          <p:cNvPr id="53252" name="Picture 4" descr="http://noeg.co.il/tamrurs/i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3245024"/>
            <a:ext cx="2664296" cy="2271952"/>
          </a:xfrm>
          <a:prstGeom prst="rect">
            <a:avLst/>
          </a:prstGeom>
          <a:noFill/>
          <a:extLst>
            <a:ext uri="{909E8E84-426E-40DD-AFC4-6F175D3DCCD1}">
              <a14:hiddenFill xmlns:a14="http://schemas.microsoft.com/office/drawing/2010/main">
                <a:solidFill>
                  <a:srgbClr val="FFFFFF"/>
                </a:solidFill>
              </a14:hiddenFill>
            </a:ext>
          </a:extLst>
        </p:spPr>
      </p:pic>
      <p:pic>
        <p:nvPicPr>
          <p:cNvPr id="53255" name="Picture 7" descr="http://www.centerlinesupply.com/highway_products/signs/regulatory_signs/regulatory_signs_r1_r2/1447dedc578bff/1/r1_5l_yield_here_to_pedestrians_lef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1960" y="3212976"/>
            <a:ext cx="2304000" cy="2304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upload.wikimedia.org/wikipedia/commons/thumb/d/d4/Flag_of_Israel.svg/1280px-Flag_of_Israel.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63942" y="5750208"/>
            <a:ext cx="471699" cy="3430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img4.wikia.nocookie.net/__cb20091127094208/harrypotter/images/4/4d/American_Fla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32978" y="5809065"/>
            <a:ext cx="540107" cy="284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88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animEffect transition="in" filter="fade">
                                      <p:cBhvr>
                                        <p:cTn id="7" dur="500"/>
                                        <p:tgtEl>
                                          <p:spTgt spid="2867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252"/>
                                        </p:tgtEl>
                                        <p:attrNameLst>
                                          <p:attrName>style.visibility</p:attrName>
                                        </p:attrNameLst>
                                      </p:cBhvr>
                                      <p:to>
                                        <p:strVal val="visible"/>
                                      </p:to>
                                    </p:set>
                                    <p:animEffect transition="in" filter="fade">
                                      <p:cBhvr>
                                        <p:cTn id="12" dur="500"/>
                                        <p:tgtEl>
                                          <p:spTgt spid="53252"/>
                                        </p:tgtEl>
                                      </p:cBhvr>
                                    </p:animEffect>
                                  </p:childTnLst>
                                </p:cTn>
                              </p:par>
                              <p:par>
                                <p:cTn id="13" presetID="10" presetClass="entr" presetSubtype="0" fill="hold" nodeType="withEffect">
                                  <p:stCondLst>
                                    <p:cond delay="0"/>
                                  </p:stCondLst>
                                  <p:childTnLst>
                                    <p:set>
                                      <p:cBhvr>
                                        <p:cTn id="14" dur="1" fill="hold">
                                          <p:stCondLst>
                                            <p:cond delay="0"/>
                                          </p:stCondLst>
                                        </p:cTn>
                                        <p:tgtEl>
                                          <p:spTgt spid="53255"/>
                                        </p:tgtEl>
                                        <p:attrNameLst>
                                          <p:attrName>style.visibility</p:attrName>
                                        </p:attrNameLst>
                                      </p:cBhvr>
                                      <p:to>
                                        <p:strVal val="visible"/>
                                      </p:to>
                                    </p:set>
                                    <p:animEffect transition="in" filter="fade">
                                      <p:cBhvr>
                                        <p:cTn id="15" dur="500"/>
                                        <p:tgtEl>
                                          <p:spTgt spid="53255"/>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תאריך 3"/>
          <p:cNvSpPr>
            <a:spLocks noGrp="1"/>
          </p:cNvSpPr>
          <p:nvPr>
            <p:ph type="dt" sz="quarter" idx="10"/>
          </p:nvPr>
        </p:nvSpPr>
        <p:spPr/>
        <p:txBody>
          <a:bodyPr/>
          <a:lstStyle/>
          <a:p>
            <a:pPr>
              <a:defRPr/>
            </a:pPr>
            <a:fld id="{E235892F-F6B5-413F-9A57-E9BBC8D1B1FF}" type="datetime4">
              <a:rPr lang="en-US"/>
              <a:pPr>
                <a:defRPr/>
              </a:pPr>
              <a:t>September 24, 2015</a:t>
            </a:fld>
            <a:endParaRPr lang="en-US" altLang="en-US"/>
          </a:p>
        </p:txBody>
      </p:sp>
      <p:sp>
        <p:nvSpPr>
          <p:cNvPr id="5" name="מציין מיקום של כותרת תחתונה 4"/>
          <p:cNvSpPr>
            <a:spLocks noGrp="1"/>
          </p:cNvSpPr>
          <p:nvPr>
            <p:ph type="ftr" sz="quarter" idx="11"/>
          </p:nvPr>
        </p:nvSpPr>
        <p:spPr/>
        <p:txBody>
          <a:bodyPr/>
          <a:lstStyle/>
          <a:p>
            <a:pPr>
              <a:defRPr/>
            </a:pPr>
            <a:r>
              <a:rPr lang="en-US" altLang="en-US" dirty="0"/>
              <a:t>T. Ben-Bassat</a:t>
            </a:r>
          </a:p>
        </p:txBody>
      </p:sp>
      <p:sp>
        <p:nvSpPr>
          <p:cNvPr id="6" name="מציין מיקום של מספר שקופית 5"/>
          <p:cNvSpPr>
            <a:spLocks noGrp="1"/>
          </p:cNvSpPr>
          <p:nvPr>
            <p:ph type="sldNum" sz="quarter" idx="12"/>
          </p:nvPr>
        </p:nvSpPr>
        <p:spPr/>
        <p:txBody>
          <a:bodyPr/>
          <a:lstStyle/>
          <a:p>
            <a:pPr>
              <a:defRPr/>
            </a:pPr>
            <a:fld id="{A47C608A-B5C4-4E52-BDCE-BE7B71366FBA}" type="slidenum">
              <a:rPr lang="he-IL" altLang="en-US"/>
              <a:pPr>
                <a:defRPr/>
              </a:pPr>
              <a:t>18</a:t>
            </a:fld>
            <a:endParaRPr lang="en-US" altLang="en-US"/>
          </a:p>
        </p:txBody>
      </p:sp>
      <p:sp>
        <p:nvSpPr>
          <p:cNvPr id="10245" name="Rectangle 2"/>
          <p:cNvSpPr>
            <a:spLocks noGrp="1" noChangeArrowheads="1"/>
          </p:cNvSpPr>
          <p:nvPr>
            <p:ph type="title"/>
          </p:nvPr>
        </p:nvSpPr>
        <p:spPr/>
        <p:txBody>
          <a:bodyPr/>
          <a:lstStyle/>
          <a:p>
            <a:pPr eaLnBrk="1" hangingPunct="1"/>
            <a:r>
              <a:rPr lang="en-US" altLang="he-IL" smtClean="0"/>
              <a:t>Method </a:t>
            </a:r>
          </a:p>
        </p:txBody>
      </p:sp>
      <p:sp>
        <p:nvSpPr>
          <p:cNvPr id="28675" name="Rectangle 3"/>
          <p:cNvSpPr>
            <a:spLocks noGrp="1" noChangeArrowheads="1"/>
          </p:cNvSpPr>
          <p:nvPr>
            <p:ph type="body" idx="1"/>
          </p:nvPr>
        </p:nvSpPr>
        <p:spPr>
          <a:xfrm>
            <a:off x="457200" y="1600200"/>
            <a:ext cx="8435975" cy="4530725"/>
          </a:xfrm>
        </p:spPr>
        <p:txBody>
          <a:bodyPr/>
          <a:lstStyle/>
          <a:p>
            <a:pPr eaLnBrk="1" hangingPunct="1"/>
            <a:r>
              <a:rPr lang="en-US" altLang="he-IL" sz="3200" u="sng" dirty="0" smtClean="0"/>
              <a:t>Five categories of signs</a:t>
            </a:r>
            <a:r>
              <a:rPr lang="en-US" altLang="he-IL" sz="3200" dirty="0" smtClean="0"/>
              <a:t>: </a:t>
            </a:r>
          </a:p>
          <a:p>
            <a:pPr marL="858837" lvl="1" indent="-514350" eaLnBrk="1" hangingPunct="1">
              <a:buFont typeface="+mj-lt"/>
              <a:buAutoNum type="arabicPeriod" startAt="5"/>
            </a:pPr>
            <a:r>
              <a:rPr lang="en-US" sz="2800" kern="1200" dirty="0" smtClean="0">
                <a:latin typeface="Arial" pitchFamily="34" charset="0"/>
                <a:cs typeface="Arial" pitchFamily="34" charset="0"/>
              </a:rPr>
              <a:t>Exists only in </a:t>
            </a:r>
            <a:r>
              <a:rPr lang="en-US" sz="2800" kern="1200" dirty="0">
                <a:latin typeface="Arial" pitchFamily="34" charset="0"/>
                <a:cs typeface="Arial" pitchFamily="34" charset="0"/>
              </a:rPr>
              <a:t>one country (Israel or USA</a:t>
            </a:r>
            <a:r>
              <a:rPr lang="en-US" sz="2800" kern="1200" dirty="0" smtClean="0">
                <a:latin typeface="Arial" pitchFamily="34" charset="0"/>
                <a:cs typeface="Arial" pitchFamily="34" charset="0"/>
              </a:rPr>
              <a:t>) </a:t>
            </a:r>
            <a:br>
              <a:rPr lang="en-US" sz="2800" kern="1200" dirty="0" smtClean="0">
                <a:latin typeface="Arial" pitchFamily="34" charset="0"/>
                <a:cs typeface="Arial" pitchFamily="34" charset="0"/>
              </a:rPr>
            </a:br>
            <a:endParaRPr lang="en-US" altLang="he-IL" sz="2800" dirty="0" smtClean="0"/>
          </a:p>
        </p:txBody>
      </p:sp>
      <p:pic>
        <p:nvPicPr>
          <p:cNvPr id="55298" name="Picture 2" descr="http://noeg.co.il/tamrurs/i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1499" y="3213232"/>
            <a:ext cx="2684477" cy="2304000"/>
          </a:xfrm>
          <a:prstGeom prst="rect">
            <a:avLst/>
          </a:prstGeom>
          <a:noFill/>
          <a:extLst>
            <a:ext uri="{909E8E84-426E-40DD-AFC4-6F175D3DCCD1}">
              <a14:hiddenFill xmlns:a14="http://schemas.microsoft.com/office/drawing/2010/main">
                <a:solidFill>
                  <a:srgbClr val="FFFFFF"/>
                </a:solidFill>
              </a14:hiddenFill>
            </a:ext>
          </a:extLst>
        </p:spPr>
      </p:pic>
      <p:pic>
        <p:nvPicPr>
          <p:cNvPr id="55300" name="Picture 4" descr="http://www.trafficsign.us/650/warn/w10-3.gif"/>
          <p:cNvPicPr>
            <a:picLocks noChangeAspect="1" noChangeArrowheads="1"/>
          </p:cNvPicPr>
          <p:nvPr/>
        </p:nvPicPr>
        <p:blipFill rotWithShape="1">
          <a:blip r:embed="rId4">
            <a:extLst>
              <a:ext uri="{28A0092B-C50C-407E-A947-70E740481C1C}">
                <a14:useLocalDpi xmlns:a14="http://schemas.microsoft.com/office/drawing/2010/main" val="0"/>
              </a:ext>
            </a:extLst>
          </a:blip>
          <a:srcRect b="26703"/>
          <a:stretch/>
        </p:blipFill>
        <p:spPr bwMode="auto">
          <a:xfrm>
            <a:off x="4932040" y="3213232"/>
            <a:ext cx="2266716" cy="2304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upload.wikimedia.org/wikipedia/commons/thumb/d/d4/Flag_of_Israel.svg/1280px-Flag_of_Israel.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63942" y="5750208"/>
            <a:ext cx="471699" cy="3430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img4.wikia.nocookie.net/__cb20091127094208/harrypotter/images/4/4d/American_Fla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32978" y="5809065"/>
            <a:ext cx="540107" cy="284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1257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animEffect transition="in" filter="fade">
                                      <p:cBhvr>
                                        <p:cTn id="7" dur="500"/>
                                        <p:tgtEl>
                                          <p:spTgt spid="2867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298"/>
                                        </p:tgtEl>
                                        <p:attrNameLst>
                                          <p:attrName>style.visibility</p:attrName>
                                        </p:attrNameLst>
                                      </p:cBhvr>
                                      <p:to>
                                        <p:strVal val="visible"/>
                                      </p:to>
                                    </p:set>
                                    <p:animEffect transition="in" filter="fade">
                                      <p:cBhvr>
                                        <p:cTn id="12" dur="500"/>
                                        <p:tgtEl>
                                          <p:spTgt spid="55298"/>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5300"/>
                                        </p:tgtEl>
                                        <p:attrNameLst>
                                          <p:attrName>style.visibility</p:attrName>
                                        </p:attrNameLst>
                                      </p:cBhvr>
                                      <p:to>
                                        <p:strVal val="visible"/>
                                      </p:to>
                                    </p:set>
                                    <p:animEffect transition="in" filter="fade">
                                      <p:cBhvr>
                                        <p:cTn id="20" dur="500"/>
                                        <p:tgtEl>
                                          <p:spTgt spid="55300"/>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מציין מיקום של תאריך 3"/>
          <p:cNvSpPr>
            <a:spLocks noGrp="1"/>
          </p:cNvSpPr>
          <p:nvPr>
            <p:ph type="dt" sz="quarter" idx="10"/>
          </p:nvPr>
        </p:nvSpPr>
        <p:spPr/>
        <p:txBody>
          <a:bodyPr/>
          <a:lstStyle/>
          <a:p>
            <a:pPr>
              <a:defRPr/>
            </a:pPr>
            <a:fld id="{5EF59229-BB9B-4E62-98DA-15EB1B5039A9}" type="datetime4">
              <a:rPr lang="en-US"/>
              <a:pPr>
                <a:defRPr/>
              </a:pPr>
              <a:t>September 24, 2015</a:t>
            </a:fld>
            <a:endParaRPr lang="en-US" altLang="en-US"/>
          </a:p>
        </p:txBody>
      </p:sp>
      <p:sp>
        <p:nvSpPr>
          <p:cNvPr id="5" name="מציין מיקום של כותרת תחתונה 4"/>
          <p:cNvSpPr>
            <a:spLocks noGrp="1"/>
          </p:cNvSpPr>
          <p:nvPr>
            <p:ph type="ftr" sz="quarter" idx="11"/>
          </p:nvPr>
        </p:nvSpPr>
        <p:spPr/>
        <p:txBody>
          <a:bodyPr/>
          <a:lstStyle/>
          <a:p>
            <a:pPr>
              <a:defRPr/>
            </a:pPr>
            <a:r>
              <a:rPr lang="en-US" altLang="en-US" dirty="0"/>
              <a:t>T. Ben-Bassat</a:t>
            </a:r>
          </a:p>
        </p:txBody>
      </p:sp>
      <p:sp>
        <p:nvSpPr>
          <p:cNvPr id="6" name="מציין מיקום של מספר שקופית 5"/>
          <p:cNvSpPr>
            <a:spLocks noGrp="1"/>
          </p:cNvSpPr>
          <p:nvPr>
            <p:ph type="sldNum" sz="quarter" idx="12"/>
          </p:nvPr>
        </p:nvSpPr>
        <p:spPr/>
        <p:txBody>
          <a:bodyPr/>
          <a:lstStyle/>
          <a:p>
            <a:pPr>
              <a:defRPr/>
            </a:pPr>
            <a:fld id="{E78C0B5E-BB63-43F8-874E-12DC4475CD2B}" type="slidenum">
              <a:rPr lang="he-IL" altLang="en-US"/>
              <a:pPr>
                <a:defRPr/>
              </a:pPr>
              <a:t>19</a:t>
            </a:fld>
            <a:endParaRPr lang="en-US" altLang="en-US"/>
          </a:p>
        </p:txBody>
      </p:sp>
      <p:sp>
        <p:nvSpPr>
          <p:cNvPr id="12293" name="Rectangle 2"/>
          <p:cNvSpPr>
            <a:spLocks noGrp="1" noChangeArrowheads="1"/>
          </p:cNvSpPr>
          <p:nvPr>
            <p:ph type="title"/>
          </p:nvPr>
        </p:nvSpPr>
        <p:spPr/>
        <p:txBody>
          <a:bodyPr/>
          <a:lstStyle/>
          <a:p>
            <a:pPr eaLnBrk="1" hangingPunct="1"/>
            <a:r>
              <a:rPr lang="en-US" altLang="he-IL" smtClean="0"/>
              <a:t>Results</a:t>
            </a:r>
          </a:p>
        </p:txBody>
      </p:sp>
      <p:sp>
        <p:nvSpPr>
          <p:cNvPr id="12294" name="Rectangle 3"/>
          <p:cNvSpPr>
            <a:spLocks noGrp="1" noChangeArrowheads="1"/>
          </p:cNvSpPr>
          <p:nvPr>
            <p:ph type="body" idx="1"/>
          </p:nvPr>
        </p:nvSpPr>
        <p:spPr>
          <a:xfrm>
            <a:off x="457200" y="1196975"/>
            <a:ext cx="8229600" cy="4933950"/>
          </a:xfrm>
        </p:spPr>
        <p:txBody>
          <a:bodyPr/>
          <a:lstStyle/>
          <a:p>
            <a:pPr marL="571500" indent="-571500" eaLnBrk="1" hangingPunct="1">
              <a:buFont typeface="Wingdings" pitchFamily="2" charset="2"/>
              <a:buAutoNum type="arabicPeriod"/>
            </a:pPr>
            <a:r>
              <a:rPr lang="en-US" altLang="he-IL" sz="3200" dirty="0" smtClean="0"/>
              <a:t>Great variability in road signs design between Israel and USA</a:t>
            </a:r>
          </a:p>
          <a:p>
            <a:pPr marL="571500" indent="-571500" eaLnBrk="1" hangingPunct="1">
              <a:buFont typeface="Wingdings" pitchFamily="2" charset="2"/>
              <a:buAutoNum type="arabicPeriod"/>
            </a:pPr>
            <a:endParaRPr lang="en-US" altLang="he-IL" sz="2800" dirty="0" smtClean="0"/>
          </a:p>
        </p:txBody>
      </p:sp>
      <p:sp>
        <p:nvSpPr>
          <p:cNvPr id="12295"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he-IL" altLang="he-IL"/>
          </a:p>
        </p:txBody>
      </p:sp>
      <p:grpSp>
        <p:nvGrpSpPr>
          <p:cNvPr id="3" name="קבוצה 2"/>
          <p:cNvGrpSpPr/>
          <p:nvPr/>
        </p:nvGrpSpPr>
        <p:grpSpPr>
          <a:xfrm>
            <a:off x="5024544" y="2502184"/>
            <a:ext cx="2934000" cy="1584176"/>
            <a:chOff x="6372200" y="2564904"/>
            <a:chExt cx="2314600" cy="1460649"/>
          </a:xfrm>
        </p:grpSpPr>
        <p:sp>
          <p:nvSpPr>
            <p:cNvPr id="2" name="מלבן 1"/>
            <p:cNvSpPr/>
            <p:nvPr/>
          </p:nvSpPr>
          <p:spPr bwMode="auto">
            <a:xfrm>
              <a:off x="6372200" y="2564904"/>
              <a:ext cx="2314600" cy="1460649"/>
            </a:xfrm>
            <a:prstGeom prst="rect">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pitchFamily="34" charset="0"/>
                <a:cs typeface="Arial" pitchFamily="34" charset="0"/>
              </a:endParaRPr>
            </a:p>
          </p:txBody>
        </p:sp>
        <p:pic>
          <p:nvPicPr>
            <p:cNvPr id="12373" name="Picture 85"/>
            <p:cNvPicPr>
              <a:picLocks noChangeAspect="1" noChangeArrowheads="1"/>
            </p:cNvPicPr>
            <p:nvPr/>
          </p:nvPicPr>
          <p:blipFill rotWithShape="1">
            <a:blip r:embed="rId3">
              <a:extLst>
                <a:ext uri="{28A0092B-C50C-407E-A947-70E740481C1C}">
                  <a14:useLocalDpi xmlns:a14="http://schemas.microsoft.com/office/drawing/2010/main" val="0"/>
                </a:ext>
              </a:extLst>
            </a:blip>
            <a:srcRect r="8731"/>
            <a:stretch/>
          </p:blipFill>
          <p:spPr bwMode="auto">
            <a:xfrm>
              <a:off x="6553201" y="2685073"/>
              <a:ext cx="827112" cy="1269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74" name="Picture 86" descr="d13-3a"/>
            <p:cNvPicPr>
              <a:picLocks noChangeAspect="1" noChangeArrowheads="1"/>
            </p:cNvPicPr>
            <p:nvPr/>
          </p:nvPicPr>
          <p:blipFill rotWithShape="1">
            <a:blip r:embed="rId4">
              <a:extLst>
                <a:ext uri="{28A0092B-C50C-407E-A947-70E740481C1C}">
                  <a14:useLocalDpi xmlns:a14="http://schemas.microsoft.com/office/drawing/2010/main" val="0"/>
                </a:ext>
              </a:extLst>
            </a:blip>
            <a:srcRect t="4930" b="6332"/>
            <a:stretch/>
          </p:blipFill>
          <p:spPr bwMode="auto">
            <a:xfrm>
              <a:off x="7668344" y="2636911"/>
              <a:ext cx="813607" cy="129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קבוצה 6"/>
          <p:cNvGrpSpPr/>
          <p:nvPr/>
        </p:nvGrpSpPr>
        <p:grpSpPr>
          <a:xfrm>
            <a:off x="1324380" y="2502184"/>
            <a:ext cx="2934000" cy="1584000"/>
            <a:chOff x="1187624" y="2516342"/>
            <a:chExt cx="2782175" cy="1555861"/>
          </a:xfrm>
        </p:grpSpPr>
        <p:sp>
          <p:nvSpPr>
            <p:cNvPr id="19" name="מלבן 18"/>
            <p:cNvSpPr/>
            <p:nvPr/>
          </p:nvSpPr>
          <p:spPr bwMode="auto">
            <a:xfrm>
              <a:off x="1187624" y="2516342"/>
              <a:ext cx="2782175" cy="1555861"/>
            </a:xfrm>
            <a:prstGeom prst="rect">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pitchFamily="34" charset="0"/>
                <a:cs typeface="Arial" pitchFamily="34" charset="0"/>
              </a:endParaRPr>
            </a:p>
          </p:txBody>
        </p:sp>
        <p:pic>
          <p:nvPicPr>
            <p:cNvPr id="12375" name="Picture 8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6478" y="2685073"/>
              <a:ext cx="1269298" cy="1269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76" name="Picture 88" descr="w21_1a"/>
            <p:cNvPicPr>
              <a:picLocks noChangeAspect="1" noChangeArrowheads="1"/>
            </p:cNvPicPr>
            <p:nvPr/>
          </p:nvPicPr>
          <p:blipFill>
            <a:blip r:embed="rId6">
              <a:extLst>
                <a:ext uri="{28A0092B-C50C-407E-A947-70E740481C1C}">
                  <a14:useLocalDpi xmlns:a14="http://schemas.microsoft.com/office/drawing/2010/main" val="0"/>
                </a:ext>
              </a:extLst>
            </a:blip>
            <a:srcRect r="1134" b="27257"/>
            <a:stretch>
              <a:fillRect/>
            </a:stretch>
          </p:blipFill>
          <p:spPr bwMode="auto">
            <a:xfrm>
              <a:off x="2555776" y="2685073"/>
              <a:ext cx="1336844" cy="1269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קבוצה 8"/>
          <p:cNvGrpSpPr/>
          <p:nvPr/>
        </p:nvGrpSpPr>
        <p:grpSpPr>
          <a:xfrm>
            <a:off x="1324487" y="4437505"/>
            <a:ext cx="2933787" cy="1584000"/>
            <a:chOff x="1649935" y="4469959"/>
            <a:chExt cx="2933787" cy="1481381"/>
          </a:xfrm>
        </p:grpSpPr>
        <p:sp>
          <p:nvSpPr>
            <p:cNvPr id="23" name="מלבן 22"/>
            <p:cNvSpPr/>
            <p:nvPr/>
          </p:nvSpPr>
          <p:spPr bwMode="auto">
            <a:xfrm>
              <a:off x="1649935" y="4469959"/>
              <a:ext cx="2933787" cy="1481381"/>
            </a:xfrm>
            <a:prstGeom prst="rect">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pitchFamily="34" charset="0"/>
                <a:cs typeface="Arial" pitchFamily="34" charset="0"/>
              </a:endParaRPr>
            </a:p>
          </p:txBody>
        </p:sp>
        <p:pic>
          <p:nvPicPr>
            <p:cNvPr id="12377" name="Picture 8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9834" y="4585457"/>
              <a:ext cx="1272698" cy="1272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78" name="Picture 90" descr="w2_1"/>
            <p:cNvPicPr>
              <a:picLocks noChangeAspect="1" noChangeArrowheads="1"/>
            </p:cNvPicPr>
            <p:nvPr/>
          </p:nvPicPr>
          <p:blipFill>
            <a:blip r:embed="rId8">
              <a:extLst>
                <a:ext uri="{28A0092B-C50C-407E-A947-70E740481C1C}">
                  <a14:useLocalDpi xmlns:a14="http://schemas.microsoft.com/office/drawing/2010/main" val="0"/>
                </a:ext>
              </a:extLst>
            </a:blip>
            <a:srcRect r="1134" b="23985"/>
            <a:stretch>
              <a:fillRect/>
            </a:stretch>
          </p:blipFill>
          <p:spPr bwMode="auto">
            <a:xfrm>
              <a:off x="3131840" y="4585457"/>
              <a:ext cx="1298054" cy="1283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קבוצה 7"/>
          <p:cNvGrpSpPr/>
          <p:nvPr/>
        </p:nvGrpSpPr>
        <p:grpSpPr>
          <a:xfrm>
            <a:off x="5024544" y="4437505"/>
            <a:ext cx="2934000" cy="1584000"/>
            <a:chOff x="5415770" y="4437506"/>
            <a:chExt cx="2900645" cy="1502111"/>
          </a:xfrm>
        </p:grpSpPr>
        <p:sp>
          <p:nvSpPr>
            <p:cNvPr id="21" name="מלבן 20"/>
            <p:cNvSpPr/>
            <p:nvPr/>
          </p:nvSpPr>
          <p:spPr bwMode="auto">
            <a:xfrm>
              <a:off x="5415770" y="4437506"/>
              <a:ext cx="2900645" cy="1502111"/>
            </a:xfrm>
            <a:prstGeom prst="rect">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pitchFamily="34" charset="0"/>
                <a:cs typeface="Arial" pitchFamily="34" charset="0"/>
              </a:endParaRPr>
            </a:p>
          </p:txBody>
        </p:sp>
        <p:pic>
          <p:nvPicPr>
            <p:cNvPr id="12379" name="Picture 9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80112" y="4585457"/>
              <a:ext cx="1188098" cy="1283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80" name="Picture 92" descr="r15_1"/>
            <p:cNvPicPr>
              <a:picLocks noChangeAspect="1" noChangeArrowheads="1"/>
            </p:cNvPicPr>
            <p:nvPr/>
          </p:nvPicPr>
          <p:blipFill>
            <a:blip r:embed="rId10">
              <a:extLst>
                <a:ext uri="{28A0092B-C50C-407E-A947-70E740481C1C}">
                  <a14:useLocalDpi xmlns:a14="http://schemas.microsoft.com/office/drawing/2010/main" val="0"/>
                </a:ext>
              </a:extLst>
            </a:blip>
            <a:srcRect r="1134" b="28564"/>
            <a:stretch>
              <a:fillRect/>
            </a:stretch>
          </p:blipFill>
          <p:spPr bwMode="auto">
            <a:xfrm>
              <a:off x="6982564" y="4585457"/>
              <a:ext cx="1261844" cy="1173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85750"/>
            <a:ext cx="8258175" cy="1143000"/>
          </a:xfrm>
          <a:solidFill>
            <a:schemeClr val="tx2"/>
          </a:solidFill>
        </p:spPr>
        <p:txBody>
          <a:bodyPr>
            <a:normAutofit/>
          </a:bodyPr>
          <a:lstStyle/>
          <a:p>
            <a:pPr eaLnBrk="1" hangingPunct="1">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 Conferences</a:t>
            </a:r>
          </a:p>
        </p:txBody>
      </p:sp>
      <p:sp>
        <p:nvSpPr>
          <p:cNvPr id="3" name="Content Placeholder 2"/>
          <p:cNvSpPr>
            <a:spLocks noGrp="1"/>
          </p:cNvSpPr>
          <p:nvPr>
            <p:ph idx="1"/>
          </p:nvPr>
        </p:nvSpPr>
        <p:spPr>
          <a:xfrm>
            <a:off x="457200" y="1571625"/>
            <a:ext cx="8229600" cy="4483100"/>
          </a:xfrm>
          <a:solidFill>
            <a:schemeClr val="tx2"/>
          </a:solidFill>
          <a:ln>
            <a:solidFill>
              <a:schemeClr val="accent1"/>
            </a:solidFill>
          </a:ln>
        </p:spPr>
        <p:txBody>
          <a:bodyPr>
            <a:normAutofit/>
          </a:bodyPr>
          <a:lstStyle/>
          <a:p>
            <a:pPr eaLnBrk="1" hangingPunct="1">
              <a:buFont typeface="Arial" charset="0"/>
              <a:buNone/>
              <a:defRPr/>
            </a:pPr>
            <a:r>
              <a:rPr lang="en-US" sz="2000" b="1" dirty="0" smtClean="0">
                <a:solidFill>
                  <a:schemeClr val="bg2">
                    <a:lumMod val="50000"/>
                  </a:schemeClr>
                </a:solidFill>
                <a:latin typeface="+mj-lt"/>
              </a:rPr>
              <a:t>     </a:t>
            </a:r>
            <a:r>
              <a:rPr lang="en-US" sz="2000" b="1" dirty="0">
                <a:solidFill>
                  <a:schemeClr val="bg2">
                    <a:lumMod val="50000"/>
                  </a:schemeClr>
                </a:solidFill>
              </a:rPr>
              <a:t>OMICS Group International is a pioneer and leading science event organizer, which publishes around 400 open access journals and conducts over 300 Medical, Clinical, Engineering, Life Sciences, Pharma scientific conferences all over the globe annually with the support of more than 1000 scientific associations and 30,000 editorial board members and 3.5 million followers to its credit.</a:t>
            </a:r>
            <a:br>
              <a:rPr lang="en-US" sz="2000" b="1" dirty="0">
                <a:solidFill>
                  <a:schemeClr val="bg2">
                    <a:lumMod val="50000"/>
                  </a:schemeClr>
                </a:solidFill>
              </a:rPr>
            </a:br>
            <a:endParaRPr lang="en-US" sz="2000" b="1" dirty="0">
              <a:solidFill>
                <a:schemeClr val="bg2">
                  <a:lumMod val="50000"/>
                </a:schemeClr>
              </a:solidFill>
            </a:endParaRPr>
          </a:p>
          <a:p>
            <a:pPr algn="just" eaLnBrk="1" hangingPunct="1">
              <a:buFont typeface="Arial" charset="0"/>
              <a:buNone/>
              <a:defRPr/>
            </a:pPr>
            <a:r>
              <a:rPr lang="en-US" sz="2000" b="1" dirty="0">
                <a:solidFill>
                  <a:schemeClr val="bg2">
                    <a:lumMod val="50000"/>
                  </a:schemeClr>
                </a:solidFill>
              </a:rPr>
              <a:t>    OMICS Group has organized 500 conferences, workshops and national symposiums across the major cities including San Francisco, Las Vegas, San Antonio, Omaha, Orlando, Raleigh, Santa Clara, Chicago, Philadelphia, Baltimore, United Kingdom, Valencia, Dubai, Beijing, Hyderabad, Bengaluru and Mumbai.</a:t>
            </a:r>
          </a:p>
          <a:p>
            <a:pPr eaLnBrk="1" hangingPunct="1">
              <a:defRPr/>
            </a:pPr>
            <a:endParaRPr lang="en-US" b="1" dirty="0">
              <a:solidFill>
                <a:schemeClr val="bg2">
                  <a:lumMod val="50000"/>
                </a:schemeClr>
              </a:solidFill>
            </a:endParaRPr>
          </a:p>
        </p:txBody>
      </p:sp>
      <p:pic>
        <p:nvPicPr>
          <p:cNvPr id="410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0"/>
            <a:ext cx="2133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8571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תאריך 3"/>
          <p:cNvSpPr>
            <a:spLocks noGrp="1"/>
          </p:cNvSpPr>
          <p:nvPr>
            <p:ph type="dt" sz="quarter" idx="10"/>
          </p:nvPr>
        </p:nvSpPr>
        <p:spPr/>
        <p:txBody>
          <a:bodyPr/>
          <a:lstStyle/>
          <a:p>
            <a:pPr>
              <a:defRPr/>
            </a:pPr>
            <a:fld id="{E235892F-F6B5-413F-9A57-E9BBC8D1B1FF}" type="datetime4">
              <a:rPr lang="en-US"/>
              <a:pPr>
                <a:defRPr/>
              </a:pPr>
              <a:t>September 24, 2015</a:t>
            </a:fld>
            <a:endParaRPr lang="en-US" altLang="en-US"/>
          </a:p>
        </p:txBody>
      </p:sp>
      <p:sp>
        <p:nvSpPr>
          <p:cNvPr id="5" name="מציין מיקום של כותרת תחתונה 4"/>
          <p:cNvSpPr>
            <a:spLocks noGrp="1"/>
          </p:cNvSpPr>
          <p:nvPr>
            <p:ph type="ftr" sz="quarter" idx="11"/>
          </p:nvPr>
        </p:nvSpPr>
        <p:spPr/>
        <p:txBody>
          <a:bodyPr/>
          <a:lstStyle/>
          <a:p>
            <a:pPr>
              <a:defRPr/>
            </a:pPr>
            <a:r>
              <a:rPr lang="en-US" altLang="en-US" dirty="0"/>
              <a:t>T. Ben-Bassat</a:t>
            </a:r>
          </a:p>
        </p:txBody>
      </p:sp>
      <p:sp>
        <p:nvSpPr>
          <p:cNvPr id="6" name="מציין מיקום של מספר שקופית 5"/>
          <p:cNvSpPr>
            <a:spLocks noGrp="1"/>
          </p:cNvSpPr>
          <p:nvPr>
            <p:ph type="sldNum" sz="quarter" idx="12"/>
          </p:nvPr>
        </p:nvSpPr>
        <p:spPr/>
        <p:txBody>
          <a:bodyPr/>
          <a:lstStyle/>
          <a:p>
            <a:pPr>
              <a:defRPr/>
            </a:pPr>
            <a:fld id="{A47C608A-B5C4-4E52-BDCE-BE7B71366FBA}" type="slidenum">
              <a:rPr lang="he-IL" altLang="en-US"/>
              <a:pPr>
                <a:defRPr/>
              </a:pPr>
              <a:t>20</a:t>
            </a:fld>
            <a:endParaRPr lang="en-US" altLang="en-US"/>
          </a:p>
        </p:txBody>
      </p:sp>
      <p:sp>
        <p:nvSpPr>
          <p:cNvPr id="10245" name="Rectangle 2"/>
          <p:cNvSpPr>
            <a:spLocks noGrp="1" noChangeArrowheads="1"/>
          </p:cNvSpPr>
          <p:nvPr>
            <p:ph type="title"/>
          </p:nvPr>
        </p:nvSpPr>
        <p:spPr/>
        <p:txBody>
          <a:bodyPr/>
          <a:lstStyle/>
          <a:p>
            <a:pPr eaLnBrk="1" hangingPunct="1"/>
            <a:r>
              <a:rPr lang="en-US" altLang="he-IL" smtClean="0"/>
              <a:t>Method </a:t>
            </a:r>
          </a:p>
        </p:txBody>
      </p:sp>
      <p:sp>
        <p:nvSpPr>
          <p:cNvPr id="28675" name="Rectangle 3"/>
          <p:cNvSpPr>
            <a:spLocks noGrp="1" noChangeArrowheads="1"/>
          </p:cNvSpPr>
          <p:nvPr>
            <p:ph type="body" idx="1"/>
          </p:nvPr>
        </p:nvSpPr>
        <p:spPr>
          <a:xfrm>
            <a:off x="457200" y="1600200"/>
            <a:ext cx="8435975" cy="4530725"/>
          </a:xfrm>
        </p:spPr>
        <p:txBody>
          <a:bodyPr/>
          <a:lstStyle/>
          <a:p>
            <a:pPr eaLnBrk="1" hangingPunct="1"/>
            <a:r>
              <a:rPr lang="en-US" altLang="he-IL" sz="3200" dirty="0" smtClean="0"/>
              <a:t>Rate 30 signs according to two ergonomic principles:</a:t>
            </a:r>
          </a:p>
          <a:p>
            <a:pPr lvl="1" eaLnBrk="1" hangingPunct="1"/>
            <a:r>
              <a:rPr lang="en-US" sz="2400" kern="1200" dirty="0" smtClean="0">
                <a:latin typeface="Arial" pitchFamily="34" charset="0"/>
                <a:cs typeface="Arial" pitchFamily="34" charset="0"/>
              </a:rPr>
              <a:t>Sign-content </a:t>
            </a:r>
            <a:r>
              <a:rPr lang="en-US" sz="2400" kern="1200" dirty="0">
                <a:latin typeface="Arial" pitchFamily="34" charset="0"/>
                <a:cs typeface="Arial" pitchFamily="34" charset="0"/>
              </a:rPr>
              <a:t>compatibility </a:t>
            </a:r>
            <a:endParaRPr lang="en-US" sz="2400" kern="1200" dirty="0" smtClean="0">
              <a:latin typeface="Arial" pitchFamily="34" charset="0"/>
              <a:cs typeface="Arial" pitchFamily="34" charset="0"/>
            </a:endParaRPr>
          </a:p>
          <a:p>
            <a:pPr lvl="1" eaLnBrk="1" hangingPunct="1"/>
            <a:r>
              <a:rPr lang="en-US" sz="2400" kern="1200" dirty="0" smtClean="0">
                <a:latin typeface="Arial" pitchFamily="34" charset="0"/>
                <a:cs typeface="Arial" pitchFamily="34" charset="0"/>
              </a:rPr>
              <a:t>Standardization (according to Israel standard)</a:t>
            </a:r>
          </a:p>
          <a:p>
            <a:pPr lvl="1" eaLnBrk="1" hangingPunct="1"/>
            <a:endParaRPr lang="en-US" altLang="he-IL" sz="2400" kern="1200" dirty="0">
              <a:latin typeface="Arial" pitchFamily="34" charset="0"/>
              <a:cs typeface="Arial" pitchFamily="34" charset="0"/>
            </a:endParaRPr>
          </a:p>
          <a:p>
            <a:pPr lvl="1" eaLnBrk="1" hangingPunct="1"/>
            <a:r>
              <a:rPr lang="en-US" altLang="he-IL" sz="2400" i="1" kern="1200" dirty="0" smtClean="0">
                <a:latin typeface="Arial" pitchFamily="34" charset="0"/>
                <a:cs typeface="Arial" pitchFamily="34" charset="0"/>
              </a:rPr>
              <a:t>Participants</a:t>
            </a:r>
            <a:r>
              <a:rPr lang="en-US" altLang="he-IL" sz="2400" kern="1200" dirty="0" smtClean="0">
                <a:latin typeface="Arial" pitchFamily="34" charset="0"/>
                <a:cs typeface="Arial" pitchFamily="34" charset="0"/>
              </a:rPr>
              <a:t>: human factors and ergonomics students</a:t>
            </a:r>
            <a:endParaRPr lang="en-US" altLang="he-IL" sz="2400" dirty="0" smtClean="0"/>
          </a:p>
        </p:txBody>
      </p:sp>
    </p:spTree>
    <p:extLst>
      <p:ext uri="{BB962C8B-B14F-4D97-AF65-F5344CB8AC3E}">
        <p14:creationId xmlns:p14="http://schemas.microsoft.com/office/powerpoint/2010/main" val="31869683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מציין מיקום של תאריך 3"/>
          <p:cNvSpPr>
            <a:spLocks noGrp="1"/>
          </p:cNvSpPr>
          <p:nvPr>
            <p:ph type="dt" sz="quarter" idx="10"/>
          </p:nvPr>
        </p:nvSpPr>
        <p:spPr/>
        <p:txBody>
          <a:bodyPr/>
          <a:lstStyle/>
          <a:p>
            <a:pPr>
              <a:defRPr/>
            </a:pPr>
            <a:fld id="{5EF59229-BB9B-4E62-98DA-15EB1B5039A9}" type="datetime4">
              <a:rPr lang="en-US"/>
              <a:pPr>
                <a:defRPr/>
              </a:pPr>
              <a:t>September 24, 2015</a:t>
            </a:fld>
            <a:endParaRPr lang="en-US" altLang="en-US"/>
          </a:p>
        </p:txBody>
      </p:sp>
      <p:sp>
        <p:nvSpPr>
          <p:cNvPr id="5" name="מציין מיקום של כותרת תחתונה 4"/>
          <p:cNvSpPr>
            <a:spLocks noGrp="1"/>
          </p:cNvSpPr>
          <p:nvPr>
            <p:ph type="ftr" sz="quarter" idx="11"/>
          </p:nvPr>
        </p:nvSpPr>
        <p:spPr/>
        <p:txBody>
          <a:bodyPr/>
          <a:lstStyle/>
          <a:p>
            <a:pPr>
              <a:defRPr/>
            </a:pPr>
            <a:r>
              <a:rPr lang="en-US" altLang="en-US" dirty="0"/>
              <a:t>T. Ben-Bassat</a:t>
            </a:r>
          </a:p>
        </p:txBody>
      </p:sp>
      <p:sp>
        <p:nvSpPr>
          <p:cNvPr id="6" name="מציין מיקום של מספר שקופית 5"/>
          <p:cNvSpPr>
            <a:spLocks noGrp="1"/>
          </p:cNvSpPr>
          <p:nvPr>
            <p:ph type="sldNum" sz="quarter" idx="12"/>
          </p:nvPr>
        </p:nvSpPr>
        <p:spPr/>
        <p:txBody>
          <a:bodyPr/>
          <a:lstStyle/>
          <a:p>
            <a:pPr>
              <a:defRPr/>
            </a:pPr>
            <a:fld id="{A90E907B-C508-40A8-8117-8D34BFE4460D}" type="slidenum">
              <a:rPr lang="he-IL" altLang="en-US"/>
              <a:pPr>
                <a:defRPr/>
              </a:pPr>
              <a:t>21</a:t>
            </a:fld>
            <a:endParaRPr lang="en-US" altLang="en-US"/>
          </a:p>
        </p:txBody>
      </p:sp>
      <p:sp>
        <p:nvSpPr>
          <p:cNvPr id="13317" name="Rectangle 2"/>
          <p:cNvSpPr>
            <a:spLocks noGrp="1" noChangeArrowheads="1"/>
          </p:cNvSpPr>
          <p:nvPr>
            <p:ph type="title"/>
          </p:nvPr>
        </p:nvSpPr>
        <p:spPr/>
        <p:txBody>
          <a:bodyPr/>
          <a:lstStyle/>
          <a:p>
            <a:pPr eaLnBrk="1" hangingPunct="1"/>
            <a:r>
              <a:rPr lang="en-US" altLang="he-IL" smtClean="0"/>
              <a:t>Results</a:t>
            </a:r>
          </a:p>
        </p:txBody>
      </p:sp>
      <p:sp>
        <p:nvSpPr>
          <p:cNvPr id="13318" name="Rectangle 3"/>
          <p:cNvSpPr>
            <a:spLocks noGrp="1" noChangeArrowheads="1"/>
          </p:cNvSpPr>
          <p:nvPr>
            <p:ph type="body" idx="1"/>
          </p:nvPr>
        </p:nvSpPr>
        <p:spPr>
          <a:xfrm>
            <a:off x="457200" y="1198800"/>
            <a:ext cx="8229600" cy="4530725"/>
          </a:xfrm>
        </p:spPr>
        <p:txBody>
          <a:bodyPr/>
          <a:lstStyle/>
          <a:p>
            <a:pPr marL="571500" indent="-571500" eaLnBrk="1" hangingPunct="1">
              <a:buFont typeface="Garamond" pitchFamily="18" charset="0"/>
              <a:buAutoNum type="arabicPeriod" startAt="2"/>
            </a:pPr>
            <a:r>
              <a:rPr lang="en-US" altLang="he-IL" sz="3600" dirty="0" smtClean="0"/>
              <a:t>Variability in compliance to ergonomic principles</a:t>
            </a:r>
            <a:r>
              <a:rPr lang="en-US" altLang="he-IL" sz="3300" dirty="0" smtClean="0"/>
              <a:t>.</a:t>
            </a:r>
            <a:br>
              <a:rPr lang="en-US" altLang="he-IL" sz="3300" dirty="0" smtClean="0"/>
            </a:br>
            <a:endParaRPr lang="en-US" altLang="he-IL" dirty="0" smtClean="0"/>
          </a:p>
        </p:txBody>
      </p:sp>
      <p:sp>
        <p:nvSpPr>
          <p:cNvPr id="13319"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he-IL" altLang="he-IL"/>
          </a:p>
        </p:txBody>
      </p:sp>
      <p:pic>
        <p:nvPicPr>
          <p:cNvPr id="48216" name="Picture 8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0956" y="3140967"/>
            <a:ext cx="1982972" cy="1838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979712" y="5064722"/>
            <a:ext cx="1944216" cy="369332"/>
          </a:xfrm>
          <a:prstGeom prst="rect">
            <a:avLst/>
          </a:prstGeom>
          <a:noFill/>
        </p:spPr>
        <p:txBody>
          <a:bodyPr wrap="square" rtlCol="1">
            <a:spAutoFit/>
          </a:bodyPr>
          <a:lstStyle/>
          <a:p>
            <a:pPr algn="ctr"/>
            <a:r>
              <a:rPr lang="en-US" dirty="0" smtClean="0"/>
              <a:t>High compliance</a:t>
            </a:r>
            <a:endParaRPr lang="he-IL" dirty="0"/>
          </a:p>
        </p:txBody>
      </p:sp>
      <p:pic>
        <p:nvPicPr>
          <p:cNvPr id="48217" name="Picture 89"/>
          <p:cNvPicPr>
            <a:picLocks noChangeAspect="1" noChangeArrowheads="1"/>
          </p:cNvPicPr>
          <p:nvPr/>
        </p:nvPicPr>
        <p:blipFill>
          <a:blip r:embed="rId4">
            <a:extLst>
              <a:ext uri="{28A0092B-C50C-407E-A947-70E740481C1C}">
                <a14:useLocalDpi xmlns:a14="http://schemas.microsoft.com/office/drawing/2010/main" val="0"/>
              </a:ext>
            </a:extLst>
          </a:blip>
          <a:srcRect l="3477" t="2582" r="6261" b="6339"/>
          <a:stretch>
            <a:fillRect/>
          </a:stretch>
        </p:blipFill>
        <p:spPr bwMode="auto">
          <a:xfrm>
            <a:off x="4627382" y="3211630"/>
            <a:ext cx="1768293" cy="176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4663663" y="5075892"/>
            <a:ext cx="1944216" cy="369332"/>
          </a:xfrm>
          <a:prstGeom prst="rect">
            <a:avLst/>
          </a:prstGeom>
          <a:noFill/>
        </p:spPr>
        <p:txBody>
          <a:bodyPr wrap="square" rtlCol="1">
            <a:spAutoFit/>
          </a:bodyPr>
          <a:lstStyle/>
          <a:p>
            <a:pPr algn="ctr"/>
            <a:r>
              <a:rPr lang="en-US" dirty="0" smtClean="0"/>
              <a:t>Low compliance</a:t>
            </a:r>
            <a:endParaRPr lang="he-IL" dirty="0"/>
          </a:p>
        </p:txBody>
      </p:sp>
    </p:spTree>
    <p:extLst>
      <p:ext uri="{BB962C8B-B14F-4D97-AF65-F5344CB8AC3E}">
        <p14:creationId xmlns:p14="http://schemas.microsoft.com/office/powerpoint/2010/main" val="20363101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מציין מיקום של תאריך 5"/>
          <p:cNvSpPr>
            <a:spLocks noGrp="1"/>
          </p:cNvSpPr>
          <p:nvPr>
            <p:ph type="dt" sz="quarter" idx="10"/>
          </p:nvPr>
        </p:nvSpPr>
        <p:spPr/>
        <p:txBody>
          <a:bodyPr/>
          <a:lstStyle/>
          <a:p>
            <a:pPr>
              <a:defRPr/>
            </a:pPr>
            <a:fld id="{D0423FFA-1C13-443D-9C22-574CC0CC0954}" type="datetime4">
              <a:rPr lang="en-US"/>
              <a:pPr>
                <a:defRPr/>
              </a:pPr>
              <a:t>September 24, 2015</a:t>
            </a:fld>
            <a:endParaRPr lang="en-US" altLang="en-US"/>
          </a:p>
        </p:txBody>
      </p:sp>
      <p:sp>
        <p:nvSpPr>
          <p:cNvPr id="12" name="מציין מיקום של כותרת תחתונה 6"/>
          <p:cNvSpPr>
            <a:spLocks noGrp="1"/>
          </p:cNvSpPr>
          <p:nvPr>
            <p:ph type="ftr" sz="quarter" idx="11"/>
          </p:nvPr>
        </p:nvSpPr>
        <p:spPr/>
        <p:txBody>
          <a:bodyPr/>
          <a:lstStyle/>
          <a:p>
            <a:pPr>
              <a:defRPr/>
            </a:pPr>
            <a:r>
              <a:rPr lang="en-US" altLang="en-US" dirty="0"/>
              <a:t>T. Ben-Bassat</a:t>
            </a:r>
          </a:p>
        </p:txBody>
      </p:sp>
      <p:sp>
        <p:nvSpPr>
          <p:cNvPr id="13" name="מציין מיקום של מספר שקופית 7"/>
          <p:cNvSpPr>
            <a:spLocks noGrp="1"/>
          </p:cNvSpPr>
          <p:nvPr>
            <p:ph type="sldNum" sz="quarter" idx="12"/>
          </p:nvPr>
        </p:nvSpPr>
        <p:spPr/>
        <p:txBody>
          <a:bodyPr/>
          <a:lstStyle/>
          <a:p>
            <a:pPr>
              <a:defRPr/>
            </a:pPr>
            <a:fld id="{32C15481-A301-45B2-8AA1-2FCCC33A6032}" type="slidenum">
              <a:rPr lang="he-IL" altLang="en-US"/>
              <a:pPr>
                <a:defRPr/>
              </a:pPr>
              <a:t>22</a:t>
            </a:fld>
            <a:endParaRPr lang="en-US" altLang="en-US"/>
          </a:p>
        </p:txBody>
      </p:sp>
      <p:sp>
        <p:nvSpPr>
          <p:cNvPr id="15365" name="Rectangle 2"/>
          <p:cNvSpPr>
            <a:spLocks noGrp="1" noChangeArrowheads="1"/>
          </p:cNvSpPr>
          <p:nvPr>
            <p:ph type="title"/>
          </p:nvPr>
        </p:nvSpPr>
        <p:spPr/>
        <p:txBody>
          <a:bodyPr/>
          <a:lstStyle/>
          <a:p>
            <a:pPr eaLnBrk="1" hangingPunct="1"/>
            <a:r>
              <a:rPr lang="en-US" altLang="he-IL" smtClean="0"/>
              <a:t>Conclusions</a:t>
            </a:r>
          </a:p>
        </p:txBody>
      </p:sp>
      <p:sp>
        <p:nvSpPr>
          <p:cNvPr id="58371" name="Rectangle 3"/>
          <p:cNvSpPr>
            <a:spLocks noGrp="1" noChangeArrowheads="1"/>
          </p:cNvSpPr>
          <p:nvPr>
            <p:ph type="body" sz="half" idx="1"/>
          </p:nvPr>
        </p:nvSpPr>
        <p:spPr>
          <a:xfrm>
            <a:off x="457200" y="1600200"/>
            <a:ext cx="8218488" cy="4530725"/>
          </a:xfrm>
        </p:spPr>
        <p:txBody>
          <a:bodyPr/>
          <a:lstStyle/>
          <a:p>
            <a:pPr eaLnBrk="1" hangingPunct="1">
              <a:defRPr/>
            </a:pPr>
            <a:r>
              <a:rPr lang="en-US" dirty="0" smtClean="0"/>
              <a:t>Great differences between Israel and USA in road design. </a:t>
            </a:r>
          </a:p>
          <a:p>
            <a:pPr eaLnBrk="1" hangingPunct="1">
              <a:defRPr/>
            </a:pPr>
            <a:r>
              <a:rPr lang="en-US" sz="3200" kern="1200" dirty="0" smtClean="0"/>
              <a:t>Different standards between Vienna convention and </a:t>
            </a:r>
            <a:r>
              <a:rPr lang="en-US" sz="3200" dirty="0"/>
              <a:t>MUTCD</a:t>
            </a:r>
            <a:r>
              <a:rPr lang="en-US" sz="3200" kern="1200" dirty="0" smtClean="0"/>
              <a:t>.</a:t>
            </a:r>
          </a:p>
          <a:p>
            <a:pPr eaLnBrk="1" hangingPunct="1">
              <a:defRPr/>
            </a:pPr>
            <a:r>
              <a:rPr lang="en-US" sz="3200" kern="1200" dirty="0" smtClean="0"/>
              <a:t>Can create difficulty among tourist drivers to understand local signs.</a:t>
            </a:r>
          </a:p>
          <a:p>
            <a:pPr eaLnBrk="1" hangingPunct="1">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wipe(up)">
                                      <p:cBhvr>
                                        <p:cTn id="7" dur="500"/>
                                        <p:tgtEl>
                                          <p:spTgt spid="58371">
                                            <p:txEl>
                                              <p:pRg st="0" end="0"/>
                                            </p:txEl>
                                          </p:spTgt>
                                        </p:tgtEl>
                                      </p:cBhvr>
                                    </p:animEffect>
                                  </p:childTnLst>
                                </p:cTn>
                              </p:par>
                            </p:childTnLst>
                          </p:cTn>
                        </p:par>
                        <p:par>
                          <p:cTn id="8" fill="hold" nodeType="withGroup">
                            <p:stCondLst>
                              <p:cond delay="1500"/>
                            </p:stCondLst>
                            <p:childTnLst>
                              <p:par>
                                <p:cTn id="9" presetID="22" presetClass="entr" presetSubtype="1" fill="hold" grpId="0" nodeType="afterEffect">
                                  <p:stCondLst>
                                    <p:cond delay="1000"/>
                                  </p:stCondLst>
                                  <p:childTnLst>
                                    <p:set>
                                      <p:cBhvr>
                                        <p:cTn id="10" dur="1" fill="hold">
                                          <p:stCondLst>
                                            <p:cond delay="0"/>
                                          </p:stCondLst>
                                        </p:cTn>
                                        <p:tgtEl>
                                          <p:spTgt spid="58371">
                                            <p:txEl>
                                              <p:pRg st="1" end="1"/>
                                            </p:txEl>
                                          </p:spTgt>
                                        </p:tgtEl>
                                        <p:attrNameLst>
                                          <p:attrName>style.visibility</p:attrName>
                                        </p:attrNameLst>
                                      </p:cBhvr>
                                      <p:to>
                                        <p:strVal val="visible"/>
                                      </p:to>
                                    </p:set>
                                    <p:animEffect transition="in" filter="wipe(up)">
                                      <p:cBhvr>
                                        <p:cTn id="11" dur="500"/>
                                        <p:tgtEl>
                                          <p:spTgt spid="58371">
                                            <p:txEl>
                                              <p:pRg st="1" end="1"/>
                                            </p:txEl>
                                          </p:spTgt>
                                        </p:tgtEl>
                                      </p:cBhvr>
                                    </p:animEffect>
                                  </p:childTnLst>
                                </p:cTn>
                              </p:par>
                            </p:childTnLst>
                          </p:cTn>
                        </p:par>
                        <p:par>
                          <p:cTn id="12" fill="hold" nodeType="withGroup">
                            <p:stCondLst>
                              <p:cond delay="3000"/>
                            </p:stCondLst>
                            <p:childTnLst>
                              <p:par>
                                <p:cTn id="13" presetID="22" presetClass="entr" presetSubtype="1" fill="hold" grpId="0" nodeType="afterEffect">
                                  <p:stCondLst>
                                    <p:cond delay="1000"/>
                                  </p:stCondLst>
                                  <p:childTnLst>
                                    <p:set>
                                      <p:cBhvr>
                                        <p:cTn id="14" dur="1" fill="hold">
                                          <p:stCondLst>
                                            <p:cond delay="0"/>
                                          </p:stCondLst>
                                        </p:cTn>
                                        <p:tgtEl>
                                          <p:spTgt spid="58371">
                                            <p:txEl>
                                              <p:pRg st="2" end="2"/>
                                            </p:txEl>
                                          </p:spTgt>
                                        </p:tgtEl>
                                        <p:attrNameLst>
                                          <p:attrName>style.visibility</p:attrName>
                                        </p:attrNameLst>
                                      </p:cBhvr>
                                      <p:to>
                                        <p:strVal val="visible"/>
                                      </p:to>
                                    </p:set>
                                    <p:animEffect transition="in" filter="wipe(up)">
                                      <p:cBhvr>
                                        <p:cTn id="15" dur="500"/>
                                        <p:tgtEl>
                                          <p:spTgt spid="583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תאריך 3"/>
          <p:cNvSpPr>
            <a:spLocks noGrp="1"/>
          </p:cNvSpPr>
          <p:nvPr>
            <p:ph type="dt" sz="quarter" idx="10"/>
          </p:nvPr>
        </p:nvSpPr>
        <p:spPr/>
        <p:txBody>
          <a:bodyPr/>
          <a:lstStyle/>
          <a:p>
            <a:pPr>
              <a:defRPr/>
            </a:pPr>
            <a:fld id="{22D635B9-FF68-4513-B571-F8638331B88A}" type="datetime4">
              <a:rPr lang="en-US"/>
              <a:pPr>
                <a:defRPr/>
              </a:pPr>
              <a:t>September 24, 2015</a:t>
            </a:fld>
            <a:endParaRPr lang="en-US" altLang="en-US"/>
          </a:p>
        </p:txBody>
      </p:sp>
      <p:sp>
        <p:nvSpPr>
          <p:cNvPr id="5" name="מציין מיקום של כותרת תחתונה 4"/>
          <p:cNvSpPr>
            <a:spLocks noGrp="1"/>
          </p:cNvSpPr>
          <p:nvPr>
            <p:ph type="ftr" sz="quarter" idx="11"/>
          </p:nvPr>
        </p:nvSpPr>
        <p:spPr/>
        <p:txBody>
          <a:bodyPr/>
          <a:lstStyle/>
          <a:p>
            <a:pPr>
              <a:defRPr/>
            </a:pPr>
            <a:r>
              <a:rPr lang="en-US" altLang="en-US" dirty="0"/>
              <a:t>T. Ben-Bassat</a:t>
            </a:r>
          </a:p>
        </p:txBody>
      </p:sp>
      <p:sp>
        <p:nvSpPr>
          <p:cNvPr id="6" name="מציין מיקום של מספר שקופית 5"/>
          <p:cNvSpPr>
            <a:spLocks noGrp="1"/>
          </p:cNvSpPr>
          <p:nvPr>
            <p:ph type="sldNum" sz="quarter" idx="12"/>
          </p:nvPr>
        </p:nvSpPr>
        <p:spPr/>
        <p:txBody>
          <a:bodyPr/>
          <a:lstStyle/>
          <a:p>
            <a:pPr>
              <a:defRPr/>
            </a:pPr>
            <a:fld id="{70757896-FC77-43F3-B602-4F99286A82F6}" type="slidenum">
              <a:rPr lang="he-IL" altLang="en-US"/>
              <a:pPr>
                <a:defRPr/>
              </a:pPr>
              <a:t>23</a:t>
            </a:fld>
            <a:endParaRPr lang="en-US" altLang="en-US"/>
          </a:p>
        </p:txBody>
      </p:sp>
      <p:sp>
        <p:nvSpPr>
          <p:cNvPr id="16389" name="Rectangle 2"/>
          <p:cNvSpPr>
            <a:spLocks noGrp="1" noChangeArrowheads="1"/>
          </p:cNvSpPr>
          <p:nvPr>
            <p:ph type="title"/>
          </p:nvPr>
        </p:nvSpPr>
        <p:spPr/>
        <p:txBody>
          <a:bodyPr/>
          <a:lstStyle/>
          <a:p>
            <a:pPr eaLnBrk="1" hangingPunct="1"/>
            <a:r>
              <a:rPr lang="en-US" altLang="he-IL" dirty="0" smtClean="0"/>
              <a:t>Future research</a:t>
            </a:r>
          </a:p>
        </p:txBody>
      </p:sp>
      <p:sp>
        <p:nvSpPr>
          <p:cNvPr id="31747" name="Rectangle 3"/>
          <p:cNvSpPr>
            <a:spLocks noGrp="1" noChangeArrowheads="1"/>
          </p:cNvSpPr>
          <p:nvPr>
            <p:ph type="body" idx="1"/>
          </p:nvPr>
        </p:nvSpPr>
        <p:spPr/>
        <p:txBody>
          <a:bodyPr/>
          <a:lstStyle/>
          <a:p>
            <a:pPr eaLnBrk="1" hangingPunct="1">
              <a:defRPr/>
            </a:pPr>
            <a:r>
              <a:rPr lang="en-US" sz="3200" kern="1200" dirty="0"/>
              <a:t>Test traffic signs' meaning among American </a:t>
            </a:r>
            <a:r>
              <a:rPr lang="en-US" sz="3200" kern="1200" dirty="0" smtClean="0"/>
              <a:t>drivers:</a:t>
            </a:r>
          </a:p>
          <a:p>
            <a:pPr lvl="1" eaLnBrk="1" hangingPunct="1">
              <a:defRPr/>
            </a:pPr>
            <a:r>
              <a:rPr lang="en-US" altLang="he-IL" sz="2400" dirty="0"/>
              <a:t>Similar in all aspects</a:t>
            </a:r>
          </a:p>
          <a:p>
            <a:pPr lvl="1" eaLnBrk="1" hangingPunct="1">
              <a:defRPr/>
            </a:pPr>
            <a:r>
              <a:rPr lang="en-US" sz="2400" kern="1200" dirty="0">
                <a:latin typeface="Arial" pitchFamily="34" charset="0"/>
                <a:cs typeface="Arial" pitchFamily="34" charset="0"/>
              </a:rPr>
              <a:t>Similar in shape and color </a:t>
            </a:r>
            <a:r>
              <a:rPr lang="en-US" sz="2400" kern="1200" dirty="0" smtClean="0">
                <a:latin typeface="Arial" pitchFamily="34" charset="0"/>
                <a:cs typeface="Arial" pitchFamily="34" charset="0"/>
              </a:rPr>
              <a:t>but </a:t>
            </a:r>
            <a:r>
              <a:rPr lang="en-US" sz="2400" kern="1200" dirty="0">
                <a:latin typeface="Arial" pitchFamily="34" charset="0"/>
                <a:cs typeface="Arial" pitchFamily="34" charset="0"/>
              </a:rPr>
              <a:t>different in sign-content</a:t>
            </a:r>
            <a:endParaRPr lang="en-US" altLang="he-IL" sz="2400" dirty="0"/>
          </a:p>
          <a:p>
            <a:pPr lvl="1" eaLnBrk="1" hangingPunct="1">
              <a:defRPr/>
            </a:pPr>
            <a:r>
              <a:rPr lang="en-US" sz="2400" kern="1200" dirty="0">
                <a:latin typeface="Arial" pitchFamily="34" charset="0"/>
                <a:cs typeface="Arial" pitchFamily="34" charset="0"/>
              </a:rPr>
              <a:t>Similar in sign-content </a:t>
            </a:r>
            <a:r>
              <a:rPr lang="en-US" sz="2400" kern="1200" dirty="0" smtClean="0">
                <a:latin typeface="Arial" pitchFamily="34" charset="0"/>
                <a:cs typeface="Arial" pitchFamily="34" charset="0"/>
              </a:rPr>
              <a:t>but </a:t>
            </a:r>
            <a:r>
              <a:rPr lang="en-US" sz="2400" kern="1200" dirty="0">
                <a:latin typeface="Arial" pitchFamily="34" charset="0"/>
                <a:cs typeface="Arial" pitchFamily="34" charset="0"/>
              </a:rPr>
              <a:t>different in shape and color</a:t>
            </a:r>
            <a:endParaRPr lang="en-US" altLang="he-IL" sz="2400" dirty="0"/>
          </a:p>
          <a:p>
            <a:pPr lvl="1" eaLnBrk="1" hangingPunct="1">
              <a:defRPr/>
            </a:pPr>
            <a:r>
              <a:rPr lang="en-US" sz="2400" kern="1200" dirty="0">
                <a:latin typeface="Arial" pitchFamily="34" charset="0"/>
                <a:cs typeface="Arial" pitchFamily="34" charset="0"/>
              </a:rPr>
              <a:t>Different in all aspects</a:t>
            </a:r>
            <a:endParaRPr lang="en-US" altLang="he-IL" sz="2400" dirty="0"/>
          </a:p>
          <a:p>
            <a:pPr lvl="1" eaLnBrk="1" hangingPunct="1">
              <a:defRPr/>
            </a:pPr>
            <a:r>
              <a:rPr lang="en-US" sz="2400" kern="1200" dirty="0">
                <a:latin typeface="Arial" pitchFamily="34" charset="0"/>
                <a:cs typeface="Arial" pitchFamily="34" charset="0"/>
              </a:rPr>
              <a:t>Exists only in one </a:t>
            </a:r>
            <a:r>
              <a:rPr lang="en-US" sz="2400" kern="1200" dirty="0" smtClean="0">
                <a:latin typeface="Arial" pitchFamily="34" charset="0"/>
                <a:cs typeface="Arial" pitchFamily="34" charset="0"/>
              </a:rPr>
              <a:t>country</a:t>
            </a:r>
            <a:endParaRPr lang="en-US"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4"/>
          <p:cNvSpPr>
            <a:spLocks noGrp="1" noChangeArrowheads="1"/>
          </p:cNvSpPr>
          <p:nvPr>
            <p:ph type="ctrTitle"/>
          </p:nvPr>
        </p:nvSpPr>
        <p:spPr>
          <a:xfrm>
            <a:off x="914400" y="1892300"/>
            <a:ext cx="7623175" cy="1752600"/>
          </a:xfrm>
        </p:spPr>
        <p:txBody>
          <a:bodyPr/>
          <a:lstStyle/>
          <a:p>
            <a:pPr algn="ctr" eaLnBrk="1" hangingPunct="1"/>
            <a:r>
              <a:rPr lang="en-US" altLang="he-IL" b="1" smtClean="0"/>
              <a:t>Thank you!</a:t>
            </a:r>
          </a:p>
        </p:txBody>
      </p:sp>
      <p:sp>
        <p:nvSpPr>
          <p:cNvPr id="17411" name="Rectangle 5"/>
          <p:cNvSpPr>
            <a:spLocks noGrp="1" noChangeArrowheads="1"/>
          </p:cNvSpPr>
          <p:nvPr>
            <p:ph type="subTitle" idx="1"/>
          </p:nvPr>
        </p:nvSpPr>
        <p:spPr>
          <a:xfrm>
            <a:off x="1835696" y="4196680"/>
            <a:ext cx="6553200" cy="1752600"/>
          </a:xfrm>
        </p:spPr>
        <p:txBody>
          <a:bodyPr/>
          <a:lstStyle/>
          <a:p>
            <a:pPr algn="ctr" eaLnBrk="1" hangingPunct="1"/>
            <a:r>
              <a:rPr lang="en-US" altLang="he-IL" dirty="0" smtClean="0"/>
              <a:t>Tamar Ben-Bassat – </a:t>
            </a:r>
            <a:r>
              <a:rPr lang="en-US" altLang="he-IL" dirty="0" smtClean="0">
                <a:hlinkClick r:id="rId3"/>
              </a:rPr>
              <a:t>tamarbe@sce.ac.il</a:t>
            </a:r>
            <a:endParaRPr lang="en-US" altLang="he-IL" dirty="0" smtClean="0"/>
          </a:p>
        </p:txBody>
      </p:sp>
      <p:pic>
        <p:nvPicPr>
          <p:cNvPr id="4" name="תמונה 3" descr="sce logo.gif"/>
          <p:cNvPicPr>
            <a:picLocks noChangeAspect="1"/>
          </p:cNvPicPr>
          <p:nvPr/>
        </p:nvPicPr>
        <p:blipFill>
          <a:blip r:embed="rId4" cstate="print"/>
          <a:stretch>
            <a:fillRect/>
          </a:stretch>
        </p:blipFill>
        <p:spPr>
          <a:xfrm>
            <a:off x="214282" y="5643578"/>
            <a:ext cx="1866900" cy="9810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mph" presetSubtype="2" fill="hold" grpId="0" nodeType="withEffect">
                                  <p:stCondLst>
                                    <p:cond delay="0"/>
                                  </p:stCondLst>
                                  <p:childTnLst>
                                    <p:anim to="1.3" calcmode="lin" valueType="num">
                                      <p:cBhvr override="childStyle">
                                        <p:cTn id="6" dur="2000" fill="hold"/>
                                        <p:tgtEl>
                                          <p:spTgt spid="63492"/>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11560" y="1268760"/>
            <a:ext cx="8280275" cy="2625725"/>
          </a:xfrm>
        </p:spPr>
        <p:txBody>
          <a:bodyPr/>
          <a:lstStyle/>
          <a:p>
            <a:pPr algn="ctr"/>
            <a:r>
              <a:rPr lang="en-US" sz="4400" b="1" dirty="0"/>
              <a:t>Israeli and American traffic signs </a:t>
            </a:r>
            <a:r>
              <a:rPr lang="en-US" sz="4000" b="1" dirty="0" smtClean="0"/>
              <a:t>similarities</a:t>
            </a:r>
            <a:r>
              <a:rPr lang="en-US" sz="4000" b="1" dirty="0"/>
              <a:t>, differences and compliance with ergonomic principles of signs design</a:t>
            </a:r>
            <a:endParaRPr lang="en-US" sz="4400" b="1" dirty="0"/>
          </a:p>
        </p:txBody>
      </p:sp>
      <p:sp>
        <p:nvSpPr>
          <p:cNvPr id="3075" name="Rectangle 3"/>
          <p:cNvSpPr>
            <a:spLocks noGrp="1" noChangeArrowheads="1"/>
          </p:cNvSpPr>
          <p:nvPr>
            <p:ph type="subTitle" idx="1"/>
          </p:nvPr>
        </p:nvSpPr>
        <p:spPr>
          <a:xfrm>
            <a:off x="1981200" y="4250084"/>
            <a:ext cx="6553200" cy="1627188"/>
          </a:xfrm>
        </p:spPr>
        <p:txBody>
          <a:bodyPr/>
          <a:lstStyle/>
          <a:p>
            <a:pPr eaLnBrk="1" hangingPunct="1"/>
            <a:r>
              <a:rPr lang="it-IT" altLang="he-IL" i="1" dirty="0" smtClean="0"/>
              <a:t>Tamar Ben-Bassat </a:t>
            </a:r>
          </a:p>
          <a:p>
            <a:pPr eaLnBrk="1" hangingPunct="1"/>
            <a:r>
              <a:rPr lang="en-US" altLang="he-IL" sz="2200" i="1" dirty="0" err="1" smtClean="0"/>
              <a:t>Shamoon</a:t>
            </a:r>
            <a:r>
              <a:rPr lang="en-US" altLang="he-IL" sz="2200" i="1" dirty="0" smtClean="0"/>
              <a:t> college of Engineering, Israel</a:t>
            </a:r>
          </a:p>
        </p:txBody>
      </p:sp>
      <p:grpSp>
        <p:nvGrpSpPr>
          <p:cNvPr id="3076" name="Group 13"/>
          <p:cNvGrpSpPr>
            <a:grpSpLocks/>
          </p:cNvGrpSpPr>
          <p:nvPr/>
        </p:nvGrpSpPr>
        <p:grpSpPr bwMode="auto">
          <a:xfrm>
            <a:off x="1547813" y="406400"/>
            <a:ext cx="6192837" cy="574675"/>
            <a:chOff x="476" y="210"/>
            <a:chExt cx="5033" cy="488"/>
          </a:xfrm>
        </p:grpSpPr>
        <p:pic>
          <p:nvPicPr>
            <p:cNvPr id="3077" name="Picture 6" descr="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 y="210"/>
              <a:ext cx="545" cy="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7" descr="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2" y="210"/>
              <a:ext cx="488"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8" descr="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4" y="210"/>
              <a:ext cx="376"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9" descr="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4" y="210"/>
              <a:ext cx="480"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0" descr="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0" y="210"/>
              <a:ext cx="484"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11" descr="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41" y="210"/>
              <a:ext cx="534"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12" descr="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12" y="210"/>
              <a:ext cx="497" cy="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תמונה 11" descr="sce logo.gif"/>
          <p:cNvPicPr>
            <a:picLocks noChangeAspect="1"/>
          </p:cNvPicPr>
          <p:nvPr/>
        </p:nvPicPr>
        <p:blipFill>
          <a:blip r:embed="rId10" cstate="print"/>
          <a:stretch>
            <a:fillRect/>
          </a:stretch>
        </p:blipFill>
        <p:spPr>
          <a:xfrm>
            <a:off x="214282" y="5643578"/>
            <a:ext cx="1866900" cy="98107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של תאריך 4"/>
          <p:cNvSpPr>
            <a:spLocks noGrp="1"/>
          </p:cNvSpPr>
          <p:nvPr>
            <p:ph type="dt" sz="quarter" idx="10"/>
          </p:nvPr>
        </p:nvSpPr>
        <p:spPr/>
        <p:txBody>
          <a:bodyPr/>
          <a:lstStyle/>
          <a:p>
            <a:pPr>
              <a:defRPr/>
            </a:pPr>
            <a:fld id="{688859F1-593A-4665-A499-60258EBE278F}" type="datetime4">
              <a:rPr lang="en-US"/>
              <a:pPr>
                <a:defRPr/>
              </a:pPr>
              <a:t>September 24, 2015</a:t>
            </a:fld>
            <a:endParaRPr lang="en-US" altLang="en-US"/>
          </a:p>
        </p:txBody>
      </p:sp>
      <p:sp>
        <p:nvSpPr>
          <p:cNvPr id="6" name="מציין מיקום של כותרת תחתונה 5"/>
          <p:cNvSpPr>
            <a:spLocks noGrp="1"/>
          </p:cNvSpPr>
          <p:nvPr>
            <p:ph type="ftr" sz="quarter" idx="11"/>
          </p:nvPr>
        </p:nvSpPr>
        <p:spPr/>
        <p:txBody>
          <a:bodyPr/>
          <a:lstStyle/>
          <a:p>
            <a:pPr>
              <a:defRPr/>
            </a:pPr>
            <a:r>
              <a:rPr lang="en-US" altLang="en-US" dirty="0"/>
              <a:t>T. Ben-Bassat</a:t>
            </a:r>
          </a:p>
        </p:txBody>
      </p:sp>
      <p:sp>
        <p:nvSpPr>
          <p:cNvPr id="7" name="מציין מיקום של מספר שקופית 6"/>
          <p:cNvSpPr>
            <a:spLocks noGrp="1"/>
          </p:cNvSpPr>
          <p:nvPr>
            <p:ph type="sldNum" sz="quarter" idx="12"/>
          </p:nvPr>
        </p:nvSpPr>
        <p:spPr/>
        <p:txBody>
          <a:bodyPr/>
          <a:lstStyle/>
          <a:p>
            <a:pPr>
              <a:defRPr/>
            </a:pPr>
            <a:fld id="{84C3D271-A6B6-4D82-883C-847CF5558F45}" type="slidenum">
              <a:rPr lang="he-IL" altLang="en-US"/>
              <a:pPr>
                <a:defRPr/>
              </a:pPr>
              <a:t>4</a:t>
            </a:fld>
            <a:endParaRPr lang="en-US" altLang="en-US"/>
          </a:p>
        </p:txBody>
      </p:sp>
      <p:sp>
        <p:nvSpPr>
          <p:cNvPr id="4101" name="Rectangle 4"/>
          <p:cNvSpPr>
            <a:spLocks noGrp="1" noChangeArrowheads="1"/>
          </p:cNvSpPr>
          <p:nvPr>
            <p:ph type="title"/>
          </p:nvPr>
        </p:nvSpPr>
        <p:spPr/>
        <p:txBody>
          <a:bodyPr/>
          <a:lstStyle/>
          <a:p>
            <a:pPr eaLnBrk="1" hangingPunct="1"/>
            <a:r>
              <a:rPr lang="en-US" altLang="he-IL" smtClean="0"/>
              <a:t>What does this sign mean?</a:t>
            </a:r>
          </a:p>
        </p:txBody>
      </p:sp>
      <p:sp>
        <p:nvSpPr>
          <p:cNvPr id="9234" name="Text Box 18"/>
          <p:cNvSpPr txBox="1">
            <a:spLocks noChangeArrowheads="1"/>
          </p:cNvSpPr>
          <p:nvPr/>
        </p:nvSpPr>
        <p:spPr bwMode="auto">
          <a:xfrm>
            <a:off x="1619250" y="4959350"/>
            <a:ext cx="57610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eaLnBrk="0" fontAlgn="base" hangingPunct="0">
              <a:spcBef>
                <a:spcPct val="0"/>
              </a:spcBef>
              <a:spcAft>
                <a:spcPct val="0"/>
              </a:spcAft>
              <a:defRPr>
                <a:solidFill>
                  <a:schemeClr val="tx1"/>
                </a:solidFill>
                <a:latin typeface="Arial" pitchFamily="34" charset="0"/>
                <a:cs typeface="Arial" pitchFamily="34" charset="0"/>
              </a:defRPr>
            </a:lvl9pPr>
          </a:lstStyle>
          <a:p>
            <a:pPr algn="ctr" rtl="0" eaLnBrk="1" hangingPunct="1">
              <a:spcBef>
                <a:spcPct val="50000"/>
              </a:spcBef>
            </a:pPr>
            <a:r>
              <a:rPr lang="en-US" altLang="he-IL" sz="4800" dirty="0" smtClean="0">
                <a:solidFill>
                  <a:schemeClr val="tx2"/>
                </a:solidFill>
                <a:latin typeface="Garamond" pitchFamily="18" charset="0"/>
              </a:rPr>
              <a:t>No Motorcycles</a:t>
            </a:r>
            <a:endParaRPr lang="en-US" altLang="he-IL" sz="4800" dirty="0">
              <a:solidFill>
                <a:schemeClr val="tx2"/>
              </a:solidFill>
              <a:latin typeface="Garamond" pitchFamily="18" charset="0"/>
            </a:endParaRPr>
          </a:p>
        </p:txBody>
      </p:sp>
      <p:sp>
        <p:nvSpPr>
          <p:cNvPr id="4104" name="מלבן 10"/>
          <p:cNvSpPr>
            <a:spLocks noChangeArrowheads="1"/>
          </p:cNvSpPr>
          <p:nvPr/>
        </p:nvSpPr>
        <p:spPr bwMode="auto">
          <a:xfrm>
            <a:off x="5292725" y="1844675"/>
            <a:ext cx="574675" cy="431800"/>
          </a:xfrm>
          <a:prstGeom prst="rect">
            <a:avLst/>
          </a:prstGeom>
          <a:solidFill>
            <a:schemeClr val="bg1"/>
          </a:solidFill>
          <a:ln w="9525" algn="ctr">
            <a:solidFill>
              <a:schemeClr val="bg1"/>
            </a:solidFill>
            <a:round/>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he-IL" altLang="he-IL"/>
          </a:p>
        </p:txBody>
      </p:sp>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844675"/>
            <a:ext cx="3090750" cy="2860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3" descr="ANd9GcQjMr6tSzvsMGhQo2R7dFzJRwMdcXsx7nCuQZ-0FVYudNh9cDBRW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0822" y="1916498"/>
            <a:ext cx="2645514" cy="2717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9155"/>
                                        </p:tgtEl>
                                        <p:attrNameLst>
                                          <p:attrName>style.visibility</p:attrName>
                                        </p:attrNameLst>
                                      </p:cBhvr>
                                      <p:to>
                                        <p:strVal val="visible"/>
                                      </p:to>
                                    </p:set>
                                    <p:animEffect transition="in" filter="fade">
                                      <p:cBhvr>
                                        <p:cTn id="7" dur="500"/>
                                        <p:tgtEl>
                                          <p:spTgt spid="4915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iterate type="lt">
                                    <p:tmAbs val="30"/>
                                  </p:iterate>
                                  <p:childTnLst>
                                    <p:set>
                                      <p:cBhvr>
                                        <p:cTn id="11" dur="1" fill="hold">
                                          <p:stCondLst>
                                            <p:cond delay="74"/>
                                          </p:stCondLst>
                                        </p:cTn>
                                        <p:tgtEl>
                                          <p:spTgt spid="92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4"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של תאריך 3"/>
          <p:cNvSpPr>
            <a:spLocks noGrp="1"/>
          </p:cNvSpPr>
          <p:nvPr>
            <p:ph type="dt" sz="quarter" idx="10"/>
          </p:nvPr>
        </p:nvSpPr>
        <p:spPr/>
        <p:txBody>
          <a:bodyPr/>
          <a:lstStyle/>
          <a:p>
            <a:pPr>
              <a:defRPr/>
            </a:pPr>
            <a:fld id="{DD325D64-5972-4E77-B4E6-68BE34C97E7F}" type="datetime4">
              <a:rPr lang="en-US"/>
              <a:pPr>
                <a:defRPr/>
              </a:pPr>
              <a:t>September 24, 2015</a:t>
            </a:fld>
            <a:endParaRPr lang="en-US" altLang="en-US"/>
          </a:p>
        </p:txBody>
      </p:sp>
      <p:sp>
        <p:nvSpPr>
          <p:cNvPr id="6" name="מציין מיקום של כותרת תחתונה 4"/>
          <p:cNvSpPr>
            <a:spLocks noGrp="1"/>
          </p:cNvSpPr>
          <p:nvPr>
            <p:ph type="ftr" sz="quarter" idx="11"/>
          </p:nvPr>
        </p:nvSpPr>
        <p:spPr/>
        <p:txBody>
          <a:bodyPr/>
          <a:lstStyle/>
          <a:p>
            <a:pPr>
              <a:defRPr/>
            </a:pPr>
            <a:r>
              <a:rPr lang="en-US" altLang="en-US" dirty="0"/>
              <a:t>T. Ben-Bassat</a:t>
            </a:r>
          </a:p>
        </p:txBody>
      </p:sp>
      <p:sp>
        <p:nvSpPr>
          <p:cNvPr id="7" name="מציין מיקום של מספר שקופית 5"/>
          <p:cNvSpPr>
            <a:spLocks noGrp="1"/>
          </p:cNvSpPr>
          <p:nvPr>
            <p:ph type="sldNum" sz="quarter" idx="12"/>
          </p:nvPr>
        </p:nvSpPr>
        <p:spPr/>
        <p:txBody>
          <a:bodyPr/>
          <a:lstStyle/>
          <a:p>
            <a:pPr>
              <a:defRPr/>
            </a:pPr>
            <a:fld id="{E2207AAD-6FBF-43E8-94BC-2BA8012BBEB9}" type="slidenum">
              <a:rPr lang="he-IL" altLang="en-US"/>
              <a:pPr>
                <a:defRPr/>
              </a:pPr>
              <a:t>5</a:t>
            </a:fld>
            <a:endParaRPr lang="en-US" altLang="en-US"/>
          </a:p>
        </p:txBody>
      </p:sp>
      <p:sp>
        <p:nvSpPr>
          <p:cNvPr id="5125" name="Rectangle 4"/>
          <p:cNvSpPr>
            <a:spLocks noGrp="1" noChangeArrowheads="1"/>
          </p:cNvSpPr>
          <p:nvPr>
            <p:ph type="title"/>
          </p:nvPr>
        </p:nvSpPr>
        <p:spPr/>
        <p:txBody>
          <a:bodyPr/>
          <a:lstStyle/>
          <a:p>
            <a:pPr eaLnBrk="1" hangingPunct="1"/>
            <a:r>
              <a:rPr lang="en-US" altLang="he-IL" smtClean="0"/>
              <a:t>and this one</a:t>
            </a:r>
            <a:r>
              <a:rPr lang="en-US" altLang="he-IL" smtClean="0">
                <a:latin typeface="Arial" pitchFamily="34" charset="0"/>
              </a:rPr>
              <a:t>…</a:t>
            </a:r>
            <a:r>
              <a:rPr lang="en-US" altLang="he-IL" smtClean="0"/>
              <a:t>?</a:t>
            </a:r>
          </a:p>
        </p:txBody>
      </p:sp>
      <p:sp>
        <p:nvSpPr>
          <p:cNvPr id="10" name="Text Box 18"/>
          <p:cNvSpPr txBox="1">
            <a:spLocks noChangeArrowheads="1"/>
          </p:cNvSpPr>
          <p:nvPr/>
        </p:nvSpPr>
        <p:spPr bwMode="auto">
          <a:xfrm>
            <a:off x="1187450" y="4959350"/>
            <a:ext cx="6769100" cy="769938"/>
          </a:xfrm>
          <a:prstGeom prst="rect">
            <a:avLst/>
          </a:prstGeom>
          <a:noFill/>
          <a:ln w="9525" algn="ctr">
            <a:noFill/>
            <a:miter lim="800000"/>
            <a:headEnd/>
            <a:tailEnd/>
          </a:ln>
          <a:effectLst/>
        </p:spPr>
        <p:txBody>
          <a:bodyPr>
            <a:spAutoFit/>
          </a:bodyPr>
          <a:lstStyle/>
          <a:p>
            <a:pPr algn="ctr" rtl="0">
              <a:spcBef>
                <a:spcPct val="50000"/>
              </a:spcBef>
              <a:defRPr/>
            </a:pPr>
            <a:r>
              <a:rPr lang="en-US" sz="4400" dirty="0" smtClean="0">
                <a:solidFill>
                  <a:schemeClr val="tx2"/>
                </a:solidFill>
                <a:latin typeface="+mj-lt"/>
                <a:ea typeface="+mj-ea"/>
                <a:cs typeface="+mj-cs"/>
              </a:rPr>
              <a:t>No Parking</a:t>
            </a:r>
            <a:endParaRPr lang="en-US" sz="4400" dirty="0">
              <a:solidFill>
                <a:schemeClr val="tx2"/>
              </a:solidFill>
              <a:latin typeface="+mj-lt"/>
              <a:ea typeface="+mj-ea"/>
              <a:cs typeface="+mj-cs"/>
            </a:endParaRPr>
          </a:p>
        </p:txBody>
      </p:sp>
      <p:pic>
        <p:nvPicPr>
          <p:cNvPr id="50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782315"/>
            <a:ext cx="3067769" cy="279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3" descr="r8_3a"/>
          <p:cNvPicPr>
            <a:picLocks noChangeAspect="1" noChangeArrowheads="1"/>
          </p:cNvPicPr>
          <p:nvPr/>
        </p:nvPicPr>
        <p:blipFill rotWithShape="1">
          <a:blip r:embed="rId4">
            <a:extLst>
              <a:ext uri="{28A0092B-C50C-407E-A947-70E740481C1C}">
                <a14:useLocalDpi xmlns:a14="http://schemas.microsoft.com/office/drawing/2010/main" val="0"/>
              </a:ext>
            </a:extLst>
          </a:blip>
          <a:srcRect l="-5952" b="23211"/>
          <a:stretch/>
        </p:blipFill>
        <p:spPr bwMode="auto">
          <a:xfrm>
            <a:off x="4512394" y="1638300"/>
            <a:ext cx="3155950" cy="304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0179"/>
                                        </p:tgtEl>
                                        <p:attrNameLst>
                                          <p:attrName>style.visibility</p:attrName>
                                        </p:attrNameLst>
                                      </p:cBhvr>
                                      <p:to>
                                        <p:strVal val="visible"/>
                                      </p:to>
                                    </p:set>
                                    <p:animEffect transition="in" filter="fade">
                                      <p:cBhvr>
                                        <p:cTn id="7" dur="500"/>
                                        <p:tgtEl>
                                          <p:spTgt spid="5017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iterate type="lt">
                                    <p:tmAbs val="30"/>
                                  </p:iterate>
                                  <p:childTnLst>
                                    <p:set>
                                      <p:cBhvr>
                                        <p:cTn id="11" dur="1" fill="hold">
                                          <p:stCondLst>
                                            <p:cond delay="74"/>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pPr>
              <a:defRPr/>
            </a:pPr>
            <a:fld id="{84739DEB-DE20-4066-9676-4CBCD9385054}" type="datetime4">
              <a:rPr lang="en-US" smtClean="0"/>
              <a:pPr>
                <a:defRPr/>
              </a:pPr>
              <a:t>September 24, 2015</a:t>
            </a:fld>
            <a:endParaRPr lang="en-US" altLang="en-US"/>
          </a:p>
        </p:txBody>
      </p:sp>
      <p:sp>
        <p:nvSpPr>
          <p:cNvPr id="3" name="מציין מיקום של כותרת תחתונה 2"/>
          <p:cNvSpPr>
            <a:spLocks noGrp="1"/>
          </p:cNvSpPr>
          <p:nvPr>
            <p:ph type="ftr" sz="quarter" idx="11"/>
          </p:nvPr>
        </p:nvSpPr>
        <p:spPr/>
        <p:txBody>
          <a:bodyPr/>
          <a:lstStyle/>
          <a:p>
            <a:pPr>
              <a:defRPr/>
            </a:pPr>
            <a:r>
              <a:rPr lang="en-US" altLang="en-US" smtClean="0"/>
              <a:t>T. Ben-Bassat</a:t>
            </a:r>
            <a:endParaRPr lang="en-US" altLang="en-US" dirty="0"/>
          </a:p>
        </p:txBody>
      </p:sp>
      <p:sp>
        <p:nvSpPr>
          <p:cNvPr id="4" name="מציין מיקום של מספר שקופית 3"/>
          <p:cNvSpPr>
            <a:spLocks noGrp="1"/>
          </p:cNvSpPr>
          <p:nvPr>
            <p:ph type="sldNum" sz="quarter" idx="12"/>
          </p:nvPr>
        </p:nvSpPr>
        <p:spPr/>
        <p:txBody>
          <a:bodyPr/>
          <a:lstStyle/>
          <a:p>
            <a:pPr>
              <a:defRPr/>
            </a:pPr>
            <a:fld id="{62E9DC9E-A4EF-49A6-A8FA-69F8A6FC91A9}" type="slidenum">
              <a:rPr lang="he-IL" altLang="en-US" smtClean="0"/>
              <a:pPr>
                <a:defRPr/>
              </a:pPr>
              <a:t>6</a:t>
            </a:fld>
            <a:endParaRPr lang="en-US" altLang="en-US"/>
          </a:p>
        </p:txBody>
      </p:sp>
      <p:pic>
        <p:nvPicPr>
          <p:cNvPr id="51202" name="Picture 2" descr="http://i1.mirror.co.uk/incoming/article135882.ece/ALTERNATES/s615/image-16-sunday-mirror-pictures-19th-june-4957950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60648"/>
            <a:ext cx="8662087" cy="576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902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pPr>
              <a:defRPr/>
            </a:pPr>
            <a:fld id="{84739DEB-DE20-4066-9676-4CBCD9385054}" type="datetime4">
              <a:rPr lang="en-US" smtClean="0"/>
              <a:pPr>
                <a:defRPr/>
              </a:pPr>
              <a:t>September 24, 2015</a:t>
            </a:fld>
            <a:endParaRPr lang="en-US" altLang="en-US"/>
          </a:p>
        </p:txBody>
      </p:sp>
      <p:sp>
        <p:nvSpPr>
          <p:cNvPr id="3" name="מציין מיקום של כותרת תחתונה 2"/>
          <p:cNvSpPr>
            <a:spLocks noGrp="1"/>
          </p:cNvSpPr>
          <p:nvPr>
            <p:ph type="ftr" sz="quarter" idx="11"/>
          </p:nvPr>
        </p:nvSpPr>
        <p:spPr/>
        <p:txBody>
          <a:bodyPr/>
          <a:lstStyle/>
          <a:p>
            <a:pPr>
              <a:defRPr/>
            </a:pPr>
            <a:r>
              <a:rPr lang="en-US" altLang="en-US" smtClean="0"/>
              <a:t>T. Ben-Bassat</a:t>
            </a:r>
            <a:endParaRPr lang="en-US" altLang="en-US" dirty="0"/>
          </a:p>
        </p:txBody>
      </p:sp>
      <p:sp>
        <p:nvSpPr>
          <p:cNvPr id="4" name="מציין מיקום של מספר שקופית 3"/>
          <p:cNvSpPr>
            <a:spLocks noGrp="1"/>
          </p:cNvSpPr>
          <p:nvPr>
            <p:ph type="sldNum" sz="quarter" idx="12"/>
          </p:nvPr>
        </p:nvSpPr>
        <p:spPr/>
        <p:txBody>
          <a:bodyPr/>
          <a:lstStyle/>
          <a:p>
            <a:pPr>
              <a:defRPr/>
            </a:pPr>
            <a:fld id="{62E9DC9E-A4EF-49A6-A8FA-69F8A6FC91A9}" type="slidenum">
              <a:rPr lang="he-IL" altLang="en-US" smtClean="0"/>
              <a:pPr>
                <a:defRPr/>
              </a:pPr>
              <a:t>7</a:t>
            </a:fld>
            <a:endParaRPr lang="en-US" altLang="en-US"/>
          </a:p>
        </p:txBody>
      </p:sp>
      <p:pic>
        <p:nvPicPr>
          <p:cNvPr id="54274" name="Picture 2" descr="https://www.kiwisforkiwi.org/wp-content/uploads/2012/12/A-kiwi-road-sign-on-Okarito-R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32656"/>
            <a:ext cx="214312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54276" name="Picture 4" descr="http://d28septx7rf3dp.cloudfront.net/images/motorcycle/images/road-sign-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0015" y="332656"/>
            <a:ext cx="2190750" cy="2876551"/>
          </a:xfrm>
          <a:prstGeom prst="rect">
            <a:avLst/>
          </a:prstGeom>
          <a:noFill/>
          <a:extLst>
            <a:ext uri="{909E8E84-426E-40DD-AFC4-6F175D3DCCD1}">
              <a14:hiddenFill xmlns:a14="http://schemas.microsoft.com/office/drawing/2010/main">
                <a:solidFill>
                  <a:srgbClr val="FFFFFF"/>
                </a:solidFill>
              </a14:hiddenFill>
            </a:ext>
          </a:extLst>
        </p:spPr>
      </p:pic>
      <p:pic>
        <p:nvPicPr>
          <p:cNvPr id="54280" name="Picture 8" descr="https://upload.wikimedia.org/wikipedia/commons/f/f1/Japan_Stop%26Pedestrian_Crossing.jpg"/>
          <p:cNvPicPr>
            <a:picLocks noChangeAspect="1" noChangeArrowheads="1"/>
          </p:cNvPicPr>
          <p:nvPr/>
        </p:nvPicPr>
        <p:blipFill rotWithShape="1">
          <a:blip r:embed="rId5">
            <a:extLst>
              <a:ext uri="{28A0092B-C50C-407E-A947-70E740481C1C}">
                <a14:useLocalDpi xmlns:a14="http://schemas.microsoft.com/office/drawing/2010/main" val="0"/>
              </a:ext>
            </a:extLst>
          </a:blip>
          <a:srcRect b="5652"/>
          <a:stretch/>
        </p:blipFill>
        <p:spPr bwMode="auto">
          <a:xfrm>
            <a:off x="1730539" y="3429000"/>
            <a:ext cx="1285983" cy="2659199"/>
          </a:xfrm>
          <a:prstGeom prst="rect">
            <a:avLst/>
          </a:prstGeom>
          <a:noFill/>
          <a:extLst>
            <a:ext uri="{909E8E84-426E-40DD-AFC4-6F175D3DCCD1}">
              <a14:hiddenFill xmlns:a14="http://schemas.microsoft.com/office/drawing/2010/main">
                <a:solidFill>
                  <a:srgbClr val="FFFFFF"/>
                </a:solidFill>
              </a14:hiddenFill>
            </a:ext>
          </a:extLst>
        </p:spPr>
      </p:pic>
      <p:pic>
        <p:nvPicPr>
          <p:cNvPr id="54282" name="Picture 10" descr="http://3.bp.blogspot.com/-9b-B-BFoqak/VR8Wo-4mNCI/AAAAAAAAGsk/KdwepdS4cLw/s1600/shaka%2Bdrive%2Bslow%2Bdriving%2Bsign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08103" y="332657"/>
            <a:ext cx="2455761" cy="2857500"/>
          </a:xfrm>
          <a:prstGeom prst="rect">
            <a:avLst/>
          </a:prstGeom>
          <a:noFill/>
          <a:extLst>
            <a:ext uri="{909E8E84-426E-40DD-AFC4-6F175D3DCCD1}">
              <a14:hiddenFill xmlns:a14="http://schemas.microsoft.com/office/drawing/2010/main">
                <a:solidFill>
                  <a:srgbClr val="FFFFFF"/>
                </a:solidFill>
              </a14:hiddenFill>
            </a:ext>
          </a:extLst>
        </p:spPr>
      </p:pic>
      <p:pic>
        <p:nvPicPr>
          <p:cNvPr id="54284" name="Picture 12" descr="http://cdn.trans-americas.com/blog/wp-content/uploads/2013/09/Costa-Rican-road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68157" y="3428999"/>
            <a:ext cx="3540970" cy="265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0007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pPr>
              <a:defRPr/>
            </a:pPr>
            <a:fld id="{84739DEB-DE20-4066-9676-4CBCD9385054}" type="datetime4">
              <a:rPr lang="en-US" smtClean="0"/>
              <a:pPr>
                <a:defRPr/>
              </a:pPr>
              <a:t>September 24, 2015</a:t>
            </a:fld>
            <a:endParaRPr lang="en-US" altLang="en-US"/>
          </a:p>
        </p:txBody>
      </p:sp>
      <p:sp>
        <p:nvSpPr>
          <p:cNvPr id="3" name="מציין מיקום של כותרת תחתונה 2"/>
          <p:cNvSpPr>
            <a:spLocks noGrp="1"/>
          </p:cNvSpPr>
          <p:nvPr>
            <p:ph type="ftr" sz="quarter" idx="11"/>
          </p:nvPr>
        </p:nvSpPr>
        <p:spPr/>
        <p:txBody>
          <a:bodyPr/>
          <a:lstStyle/>
          <a:p>
            <a:pPr>
              <a:defRPr/>
            </a:pPr>
            <a:r>
              <a:rPr lang="en-US" altLang="en-US" smtClean="0"/>
              <a:t>T. Ben-Bassat</a:t>
            </a:r>
            <a:endParaRPr lang="en-US" altLang="en-US" dirty="0"/>
          </a:p>
        </p:txBody>
      </p:sp>
      <p:sp>
        <p:nvSpPr>
          <p:cNvPr id="4" name="מציין מיקום של מספר שקופית 3"/>
          <p:cNvSpPr>
            <a:spLocks noGrp="1"/>
          </p:cNvSpPr>
          <p:nvPr>
            <p:ph type="sldNum" sz="quarter" idx="12"/>
          </p:nvPr>
        </p:nvSpPr>
        <p:spPr/>
        <p:txBody>
          <a:bodyPr/>
          <a:lstStyle/>
          <a:p>
            <a:pPr>
              <a:defRPr/>
            </a:pPr>
            <a:fld id="{62E9DC9E-A4EF-49A6-A8FA-69F8A6FC91A9}" type="slidenum">
              <a:rPr lang="he-IL" altLang="en-US" smtClean="0"/>
              <a:pPr>
                <a:defRPr/>
              </a:pPr>
              <a:t>8</a:t>
            </a:fld>
            <a:endParaRPr lang="en-US" altLang="en-US"/>
          </a:p>
        </p:txBody>
      </p:sp>
      <p:pic>
        <p:nvPicPr>
          <p:cNvPr id="56322" name="Picture 2" descr="http://www.thehindu.com/multimedia/dynamic/00012/VBKN16-CHEN-01_TOURI_12682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132856"/>
            <a:ext cx="6057900" cy="3962401"/>
          </a:xfrm>
          <a:prstGeom prst="rect">
            <a:avLst/>
          </a:prstGeom>
          <a:noFill/>
          <a:extLst>
            <a:ext uri="{909E8E84-426E-40DD-AFC4-6F175D3DCCD1}">
              <a14:hiddenFill xmlns:a14="http://schemas.microsoft.com/office/drawing/2010/main">
                <a:solidFill>
                  <a:srgbClr val="FFFFFF"/>
                </a:solidFill>
              </a14:hiddenFill>
            </a:ext>
          </a:extLst>
        </p:spPr>
      </p:pic>
      <p:pic>
        <p:nvPicPr>
          <p:cNvPr id="56324" name="Picture 4" descr="http://images.sodahead.com/polls/000268027/polls_map_distr_1443_700978_answer_7_xlarge.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404664"/>
            <a:ext cx="3547647" cy="2660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6087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תאריך 3"/>
          <p:cNvSpPr>
            <a:spLocks noGrp="1"/>
          </p:cNvSpPr>
          <p:nvPr>
            <p:ph type="dt" sz="half" idx="10"/>
          </p:nvPr>
        </p:nvSpPr>
        <p:spPr/>
        <p:txBody>
          <a:bodyPr/>
          <a:lstStyle/>
          <a:p>
            <a:fld id="{14C19CA9-F195-4AFB-B28A-5494B7DDE4AA}" type="datetime4">
              <a:rPr lang="en-US" altLang="he-IL"/>
              <a:pPr/>
              <a:t>September 24, 2015</a:t>
            </a:fld>
            <a:endParaRPr lang="en-US" altLang="en-US"/>
          </a:p>
        </p:txBody>
      </p:sp>
      <p:sp>
        <p:nvSpPr>
          <p:cNvPr id="5" name="מציין מיקום של כותרת תחתונה 4"/>
          <p:cNvSpPr>
            <a:spLocks noGrp="1"/>
          </p:cNvSpPr>
          <p:nvPr>
            <p:ph type="ftr" sz="quarter" idx="11"/>
          </p:nvPr>
        </p:nvSpPr>
        <p:spPr/>
        <p:txBody>
          <a:bodyPr/>
          <a:lstStyle/>
          <a:p>
            <a:pPr>
              <a:defRPr/>
            </a:pPr>
            <a:r>
              <a:rPr lang="en-US" altLang="en-US" dirty="0"/>
              <a:t>T. Ben-Bassat</a:t>
            </a:r>
          </a:p>
        </p:txBody>
      </p:sp>
      <p:sp>
        <p:nvSpPr>
          <p:cNvPr id="6" name="מציין מיקום של מספר שקופית 5"/>
          <p:cNvSpPr>
            <a:spLocks noGrp="1"/>
          </p:cNvSpPr>
          <p:nvPr>
            <p:ph type="sldNum" sz="quarter" idx="12"/>
          </p:nvPr>
        </p:nvSpPr>
        <p:spPr/>
        <p:txBody>
          <a:bodyPr/>
          <a:lstStyle/>
          <a:p>
            <a:fld id="{8E17017D-84E5-44AB-86F1-3E576E5CEC0E}" type="slidenum">
              <a:rPr lang="he-IL" altLang="en-US"/>
              <a:pPr/>
              <a:t>9</a:t>
            </a:fld>
            <a:endParaRPr lang="en-US" altLang="en-US"/>
          </a:p>
        </p:txBody>
      </p:sp>
      <p:sp>
        <p:nvSpPr>
          <p:cNvPr id="21506" name="Rectangle 2"/>
          <p:cNvSpPr>
            <a:spLocks noGrp="1" noChangeArrowheads="1"/>
          </p:cNvSpPr>
          <p:nvPr>
            <p:ph type="title"/>
          </p:nvPr>
        </p:nvSpPr>
        <p:spPr/>
        <p:txBody>
          <a:bodyPr/>
          <a:lstStyle/>
          <a:p>
            <a:r>
              <a:rPr lang="en-US" altLang="he-IL"/>
              <a:t>Background</a:t>
            </a:r>
          </a:p>
        </p:txBody>
      </p:sp>
      <p:sp>
        <p:nvSpPr>
          <p:cNvPr id="21507" name="Rectangle 3"/>
          <p:cNvSpPr>
            <a:spLocks noGrp="1" noChangeArrowheads="1"/>
          </p:cNvSpPr>
          <p:nvPr>
            <p:ph type="body" idx="1"/>
          </p:nvPr>
        </p:nvSpPr>
        <p:spPr>
          <a:xfrm>
            <a:off x="457200" y="1600200"/>
            <a:ext cx="8229600" cy="3773488"/>
          </a:xfrm>
        </p:spPr>
        <p:txBody>
          <a:bodyPr/>
          <a:lstStyle/>
          <a:p>
            <a:r>
              <a:rPr lang="en-US" altLang="he-IL"/>
              <a:t>Shinar, Dewar, Summala, and Zakowska (2003) compared sign comprehension of drivers of four different countries - Canada, Finland, Israel and Poland:</a:t>
            </a:r>
          </a:p>
          <a:p>
            <a:pPr lvl="1"/>
            <a:r>
              <a:rPr lang="en-US" altLang="he-IL"/>
              <a:t>There are large differences among signs in their comprehension by the drivers.</a:t>
            </a:r>
          </a:p>
          <a:p>
            <a:pPr lvl="1"/>
            <a:r>
              <a:rPr lang="en-US" altLang="he-IL"/>
              <a:t>Local traffic signs were understood by more people than non–local signs.</a:t>
            </a:r>
          </a:p>
        </p:txBody>
      </p:sp>
    </p:spTree>
    <p:extLst>
      <p:ext uri="{BB962C8B-B14F-4D97-AF65-F5344CB8AC3E}">
        <p14:creationId xmlns:p14="http://schemas.microsoft.com/office/powerpoint/2010/main" val="1375182473"/>
      </p:ext>
    </p:extLst>
  </p:cSld>
  <p:clrMapOvr>
    <a:masterClrMapping/>
  </p:clrMapOvr>
  <p:timing>
    <p:tnLst>
      <p:par>
        <p:cTn id="1" dur="indefinite" restart="never" nodeType="tmRoot"/>
      </p:par>
    </p:tn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3_一般">
  <a:themeElements>
    <a:clrScheme name="一般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13_一般">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kumimoji="1" dirty="0" err="1" smtClean="0"/>
        </a:defPPr>
      </a:lstStyle>
    </a:txDef>
  </a:objectDefaults>
  <a:extraClrSchemeLst>
    <a:extraClrScheme>
      <a:clrScheme name="一般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一般 2">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一般 3">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ערכת נושא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ערכת נושא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5886</TotalTime>
  <Words>1522</Words>
  <Application>Microsoft Office PowerPoint</Application>
  <PresentationFormat>On-screen Show (4:3)</PresentationFormat>
  <Paragraphs>216</Paragraphs>
  <Slides>24</Slides>
  <Notes>22</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Edge</vt:lpstr>
      <vt:lpstr>13_一般</vt:lpstr>
      <vt:lpstr>About OMICS Group</vt:lpstr>
      <vt:lpstr>About OMICS Group Conferences</vt:lpstr>
      <vt:lpstr>Israeli and American traffic signs similarities, differences and compliance with ergonomic principles of signs design</vt:lpstr>
      <vt:lpstr>What does this sign mean?</vt:lpstr>
      <vt:lpstr>and this one…?</vt:lpstr>
      <vt:lpstr>PowerPoint Presentation</vt:lpstr>
      <vt:lpstr>PowerPoint Presentation</vt:lpstr>
      <vt:lpstr>PowerPoint Presentation</vt:lpstr>
      <vt:lpstr>Background</vt:lpstr>
      <vt:lpstr>Background</vt:lpstr>
      <vt:lpstr>Background</vt:lpstr>
      <vt:lpstr>Background</vt:lpstr>
      <vt:lpstr>The goal of this study</vt:lpstr>
      <vt:lpstr>Method </vt:lpstr>
      <vt:lpstr>Method </vt:lpstr>
      <vt:lpstr>Method </vt:lpstr>
      <vt:lpstr>Method </vt:lpstr>
      <vt:lpstr>Method </vt:lpstr>
      <vt:lpstr>Results</vt:lpstr>
      <vt:lpstr>Method </vt:lpstr>
      <vt:lpstr>Results</vt:lpstr>
      <vt:lpstr>Conclusions</vt:lpstr>
      <vt:lpstr>Future research</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 Ergonomically Designed Traffic Signs More Comprehensible?</dc:title>
  <dc:creator>user</dc:creator>
  <cp:lastModifiedBy>Riya Dhar</cp:lastModifiedBy>
  <cp:revision>648</cp:revision>
  <cp:lastPrinted>2014-07-19T21:56:59Z</cp:lastPrinted>
  <dcterms:created xsi:type="dcterms:W3CDTF">2004-08-24T13:03:16Z</dcterms:created>
  <dcterms:modified xsi:type="dcterms:W3CDTF">2015-09-24T09:07:31Z</dcterms:modified>
</cp:coreProperties>
</file>