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2" r:id="rId2"/>
    <p:sldId id="403" r:id="rId3"/>
    <p:sldId id="256" r:id="rId4"/>
    <p:sldId id="309" r:id="rId5"/>
    <p:sldId id="381" r:id="rId6"/>
    <p:sldId id="360" r:id="rId7"/>
    <p:sldId id="394" r:id="rId8"/>
    <p:sldId id="395" r:id="rId9"/>
    <p:sldId id="397" r:id="rId10"/>
    <p:sldId id="398" r:id="rId11"/>
    <p:sldId id="399" r:id="rId12"/>
    <p:sldId id="400" r:id="rId13"/>
    <p:sldId id="401" r:id="rId14"/>
    <p:sldId id="301" r:id="rId15"/>
    <p:sldId id="404" r:id="rId16"/>
  </p:sldIdLst>
  <p:sldSz cx="9144000" cy="6858000" type="screen4x3"/>
  <p:notesSz cx="7104063" cy="10234613"/>
  <p:defaultTextStyle>
    <a:defPPr>
      <a:defRPr lang="ja-JP"/>
    </a:defPPr>
    <a:lvl1pPr algn="l" rtl="0" fontAlgn="base">
      <a:spcBef>
        <a:spcPct val="0"/>
      </a:spcBef>
      <a:spcAft>
        <a:spcPct val="0"/>
      </a:spcAft>
      <a:defRPr kumimoji="1" sz="2000" kern="1200">
        <a:solidFill>
          <a:schemeClr val="tx1"/>
        </a:solidFill>
        <a:latin typeface="Constantia" pitchFamily="18" charset="0"/>
        <a:ea typeface="ＭＳ Ｐゴシック" charset="-128"/>
        <a:cs typeface="+mn-cs"/>
      </a:defRPr>
    </a:lvl1pPr>
    <a:lvl2pPr marL="457200" algn="l" rtl="0" fontAlgn="base">
      <a:spcBef>
        <a:spcPct val="0"/>
      </a:spcBef>
      <a:spcAft>
        <a:spcPct val="0"/>
      </a:spcAft>
      <a:defRPr kumimoji="1" sz="2000" kern="1200">
        <a:solidFill>
          <a:schemeClr val="tx1"/>
        </a:solidFill>
        <a:latin typeface="Constantia" pitchFamily="18" charset="0"/>
        <a:ea typeface="ＭＳ Ｐゴシック" charset="-128"/>
        <a:cs typeface="+mn-cs"/>
      </a:defRPr>
    </a:lvl2pPr>
    <a:lvl3pPr marL="914400" algn="l" rtl="0" fontAlgn="base">
      <a:spcBef>
        <a:spcPct val="0"/>
      </a:spcBef>
      <a:spcAft>
        <a:spcPct val="0"/>
      </a:spcAft>
      <a:defRPr kumimoji="1" sz="2000" kern="1200">
        <a:solidFill>
          <a:schemeClr val="tx1"/>
        </a:solidFill>
        <a:latin typeface="Constantia" pitchFamily="18" charset="0"/>
        <a:ea typeface="ＭＳ Ｐゴシック" charset="-128"/>
        <a:cs typeface="+mn-cs"/>
      </a:defRPr>
    </a:lvl3pPr>
    <a:lvl4pPr marL="1371600" algn="l" rtl="0" fontAlgn="base">
      <a:spcBef>
        <a:spcPct val="0"/>
      </a:spcBef>
      <a:spcAft>
        <a:spcPct val="0"/>
      </a:spcAft>
      <a:defRPr kumimoji="1" sz="2000" kern="1200">
        <a:solidFill>
          <a:schemeClr val="tx1"/>
        </a:solidFill>
        <a:latin typeface="Constantia" pitchFamily="18" charset="0"/>
        <a:ea typeface="ＭＳ Ｐゴシック" charset="-128"/>
        <a:cs typeface="+mn-cs"/>
      </a:defRPr>
    </a:lvl4pPr>
    <a:lvl5pPr marL="1828800" algn="l" rtl="0" fontAlgn="base">
      <a:spcBef>
        <a:spcPct val="0"/>
      </a:spcBef>
      <a:spcAft>
        <a:spcPct val="0"/>
      </a:spcAft>
      <a:defRPr kumimoji="1" sz="2000" kern="1200">
        <a:solidFill>
          <a:schemeClr val="tx1"/>
        </a:solidFill>
        <a:latin typeface="Constantia" pitchFamily="18" charset="0"/>
        <a:ea typeface="ＭＳ Ｐゴシック" charset="-128"/>
        <a:cs typeface="+mn-cs"/>
      </a:defRPr>
    </a:lvl5pPr>
    <a:lvl6pPr marL="2286000" algn="l" defTabSz="914400" rtl="0" eaLnBrk="1" latinLnBrk="0" hangingPunct="1">
      <a:defRPr kumimoji="1" sz="2000" kern="1200">
        <a:solidFill>
          <a:schemeClr val="tx1"/>
        </a:solidFill>
        <a:latin typeface="Constantia" pitchFamily="18" charset="0"/>
        <a:ea typeface="ＭＳ Ｐゴシック" charset="-128"/>
        <a:cs typeface="+mn-cs"/>
      </a:defRPr>
    </a:lvl6pPr>
    <a:lvl7pPr marL="2743200" algn="l" defTabSz="914400" rtl="0" eaLnBrk="1" latinLnBrk="0" hangingPunct="1">
      <a:defRPr kumimoji="1" sz="2000" kern="1200">
        <a:solidFill>
          <a:schemeClr val="tx1"/>
        </a:solidFill>
        <a:latin typeface="Constantia" pitchFamily="18" charset="0"/>
        <a:ea typeface="ＭＳ Ｐゴシック" charset="-128"/>
        <a:cs typeface="+mn-cs"/>
      </a:defRPr>
    </a:lvl7pPr>
    <a:lvl8pPr marL="3200400" algn="l" defTabSz="914400" rtl="0" eaLnBrk="1" latinLnBrk="0" hangingPunct="1">
      <a:defRPr kumimoji="1" sz="2000" kern="1200">
        <a:solidFill>
          <a:schemeClr val="tx1"/>
        </a:solidFill>
        <a:latin typeface="Constantia" pitchFamily="18" charset="0"/>
        <a:ea typeface="ＭＳ Ｐゴシック" charset="-128"/>
        <a:cs typeface="+mn-cs"/>
      </a:defRPr>
    </a:lvl8pPr>
    <a:lvl9pPr marL="3657600" algn="l" defTabSz="914400" rtl="0" eaLnBrk="1" latinLnBrk="0" hangingPunct="1">
      <a:defRPr kumimoji="1" sz="2000" kern="1200">
        <a:solidFill>
          <a:schemeClr val="tx1"/>
        </a:solidFill>
        <a:latin typeface="Constantia"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8F8F8"/>
    <a:srgbClr val="047796"/>
    <a:srgbClr val="0000FF"/>
    <a:srgbClr val="046D8A"/>
    <a:srgbClr val="1E14EC"/>
    <a:srgbClr val="2010F0"/>
    <a:srgbClr val="99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p:cViewPr varScale="1">
        <p:scale>
          <a:sx n="73" d="100"/>
          <a:sy n="73" d="100"/>
        </p:scale>
        <p:origin x="-1362"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4"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5"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grpSp>
        <p:nvGrpSpPr>
          <p:cNvPr id="6" name="グループ化 1"/>
          <p:cNvGrpSpPr>
            <a:grpSpLocks/>
          </p:cNvGrpSpPr>
          <p:nvPr/>
        </p:nvGrpSpPr>
        <p:grpSpPr bwMode="auto">
          <a:xfrm>
            <a:off x="-19050" y="203200"/>
            <a:ext cx="9180513" cy="647700"/>
            <a:chOff x="-19045" y="216550"/>
            <a:chExt cx="9180548" cy="649224"/>
          </a:xfrm>
        </p:grpSpPr>
        <p:sp>
          <p:nvSpPr>
            <p:cNvPr id="7"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8"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grpSp>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10" name="日付プレースホルダ 29"/>
          <p:cNvSpPr>
            <a:spLocks noGrp="1"/>
          </p:cNvSpPr>
          <p:nvPr>
            <p:ph type="dt" sz="half" idx="10"/>
          </p:nvPr>
        </p:nvSpPr>
        <p:spPr/>
        <p:txBody>
          <a:bodyPr/>
          <a:lstStyle>
            <a:lvl1pPr>
              <a:defRPr/>
            </a:lvl1pPr>
          </a:lstStyle>
          <a:p>
            <a:pPr>
              <a:defRPr/>
            </a:pPr>
            <a:fld id="{5432A891-B8FD-4F28-A0E5-BB4C61FF63AB}" type="datetimeFigureOut">
              <a:rPr lang="ja-JP" altLang="en-US"/>
              <a:pPr>
                <a:defRPr/>
              </a:pPr>
              <a:t>2014/12/23</a:t>
            </a:fld>
            <a:endParaRPr lang="ja-JP" altLang="en-US"/>
          </a:p>
        </p:txBody>
      </p:sp>
      <p:sp>
        <p:nvSpPr>
          <p:cNvPr id="11" name="フッター プレースホルダ 18"/>
          <p:cNvSpPr>
            <a:spLocks noGrp="1"/>
          </p:cNvSpPr>
          <p:nvPr>
            <p:ph type="ftr" sz="quarter" idx="11"/>
          </p:nvPr>
        </p:nvSpPr>
        <p:spPr/>
        <p:txBody>
          <a:bodyPr/>
          <a:lstStyle>
            <a:lvl1pPr>
              <a:defRPr/>
            </a:lvl1pPr>
          </a:lstStyle>
          <a:p>
            <a:pPr>
              <a:defRPr/>
            </a:pPr>
            <a:endParaRPr lang="ja-JP" altLang="en-US"/>
          </a:p>
        </p:txBody>
      </p:sp>
      <p:sp>
        <p:nvSpPr>
          <p:cNvPr id="12" name="スライド番号プレースホルダ 26"/>
          <p:cNvSpPr>
            <a:spLocks noGrp="1"/>
          </p:cNvSpPr>
          <p:nvPr>
            <p:ph type="sldNum" sz="quarter" idx="12"/>
          </p:nvPr>
        </p:nvSpPr>
        <p:spPr/>
        <p:txBody>
          <a:bodyPr/>
          <a:lstStyle>
            <a:lvl1pPr>
              <a:defRPr/>
            </a:lvl1pPr>
          </a:lstStyle>
          <a:p>
            <a:pPr>
              <a:defRPr/>
            </a:pPr>
            <a:fld id="{F5A336BB-7B62-414C-9CBE-0DFE1DF905AC}"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E5FA257C-5371-4184-A669-E65E007D5A36}" type="datetimeFigureOut">
              <a:rPr lang="ja-JP" altLang="en-US"/>
              <a:pPr>
                <a:defRPr/>
              </a:pPr>
              <a:t>2014/12/23</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1EF94BA8-4878-4211-BA19-2B903A441916}"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pic>
        <p:nvPicPr>
          <p:cNvPr id="4" name="Content Placeholder 9" descr="school logo1.bmp"/>
          <p:cNvPicPr>
            <a:picLocks noChangeAspect="1"/>
          </p:cNvPicPr>
          <p:nvPr userDrawn="1"/>
        </p:nvPicPr>
        <p:blipFill>
          <a:blip r:embed="rId2" cstate="print"/>
          <a:srcRect/>
          <a:stretch>
            <a:fillRect/>
          </a:stretch>
        </p:blipFill>
        <p:spPr bwMode="auto">
          <a:xfrm>
            <a:off x="144463" y="6480175"/>
            <a:ext cx="2428875" cy="377825"/>
          </a:xfrm>
          <a:prstGeom prst="rect">
            <a:avLst/>
          </a:prstGeom>
          <a:noFill/>
          <a:ln w="9525">
            <a:noFill/>
            <a:miter lim="800000"/>
            <a:headEnd/>
            <a:tailEnd/>
          </a:ln>
        </p:spPr>
      </p:pic>
      <p:cxnSp>
        <p:nvCxnSpPr>
          <p:cNvPr id="5" name="Straight Connector 6"/>
          <p:cNvCxnSpPr/>
          <p:nvPr userDrawn="1"/>
        </p:nvCxnSpPr>
        <p:spPr>
          <a:xfrm>
            <a:off x="573088" y="6500813"/>
            <a:ext cx="8286750" cy="0"/>
          </a:xfrm>
          <a:prstGeom prst="line">
            <a:avLst/>
          </a:prstGeom>
          <a:ln w="19050"/>
          <a:effectLst>
            <a:outerShdw blurRad="50800" dist="508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sp>
        <p:nvSpPr>
          <p:cNvPr id="6" name="TextBox 7"/>
          <p:cNvSpPr txBox="1"/>
          <p:nvPr userDrawn="1"/>
        </p:nvSpPr>
        <p:spPr>
          <a:xfrm>
            <a:off x="5508625" y="6519863"/>
            <a:ext cx="3681413" cy="338137"/>
          </a:xfrm>
          <a:prstGeom prst="rect">
            <a:avLst/>
          </a:prstGeom>
          <a:noFill/>
        </p:spPr>
        <p:txBody>
          <a:bodyPr>
            <a:spAutoFit/>
          </a:bodyPr>
          <a:lstStyle/>
          <a:p>
            <a:pPr fontAlgn="auto">
              <a:spcBef>
                <a:spcPts val="0"/>
              </a:spcBef>
              <a:spcAft>
                <a:spcPts val="0"/>
              </a:spcAft>
              <a:defRPr/>
            </a:pPr>
            <a:r>
              <a:rPr kumimoji="0" lang="en-US" sz="1600" b="1" i="1" spc="-100" dirty="0">
                <a:solidFill>
                  <a:schemeClr val="tx1">
                    <a:lumMod val="65000"/>
                    <a:lumOff val="35000"/>
                  </a:schemeClr>
                </a:solidFill>
                <a:latin typeface="Times New Roman" pitchFamily="18" charset="0"/>
                <a:ea typeface="+mn-ea"/>
                <a:cs typeface="Times New Roman" pitchFamily="18" charset="0"/>
              </a:rPr>
              <a:t>S</a:t>
            </a:r>
            <a:r>
              <a:rPr kumimoji="0" lang="en-US" sz="1100" b="1" i="1" spc="-100" dirty="0">
                <a:solidFill>
                  <a:schemeClr val="tx1">
                    <a:lumMod val="65000"/>
                    <a:lumOff val="35000"/>
                  </a:schemeClr>
                </a:solidFill>
                <a:latin typeface="Times New Roman" pitchFamily="18" charset="0"/>
                <a:ea typeface="+mn-ea"/>
                <a:cs typeface="Times New Roman" pitchFamily="18" charset="0"/>
              </a:rPr>
              <a:t>MART  </a:t>
            </a:r>
            <a:r>
              <a:rPr kumimoji="0" lang="en-US" sz="1600" b="1" i="1" spc="-100" dirty="0">
                <a:solidFill>
                  <a:schemeClr val="tx1">
                    <a:lumMod val="65000"/>
                    <a:lumOff val="35000"/>
                  </a:schemeClr>
                </a:solidFill>
                <a:latin typeface="Times New Roman" pitchFamily="18" charset="0"/>
                <a:ea typeface="+mn-ea"/>
                <a:cs typeface="Times New Roman" pitchFamily="18" charset="0"/>
              </a:rPr>
              <a:t>C</a:t>
            </a:r>
            <a:r>
              <a:rPr kumimoji="0" lang="en-US" sz="1100" b="1" i="1" spc="-100" dirty="0">
                <a:solidFill>
                  <a:schemeClr val="tx1">
                    <a:lumMod val="65000"/>
                    <a:lumOff val="35000"/>
                  </a:schemeClr>
                </a:solidFill>
                <a:latin typeface="Times New Roman" pitchFamily="18" charset="0"/>
                <a:ea typeface="+mn-ea"/>
                <a:cs typeface="Times New Roman" pitchFamily="18" charset="0"/>
              </a:rPr>
              <a:t>OMPOSITES  </a:t>
            </a:r>
            <a:r>
              <a:rPr kumimoji="0" lang="en-US" sz="1600" b="1" i="1" spc="-100" dirty="0">
                <a:solidFill>
                  <a:schemeClr val="tx1">
                    <a:lumMod val="65000"/>
                    <a:lumOff val="35000"/>
                  </a:schemeClr>
                </a:solidFill>
                <a:latin typeface="Times New Roman" pitchFamily="18" charset="0"/>
                <a:ea typeface="+mn-ea"/>
                <a:cs typeface="Times New Roman" pitchFamily="18" charset="0"/>
              </a:rPr>
              <a:t>S</a:t>
            </a:r>
            <a:r>
              <a:rPr kumimoji="0" lang="en-US" sz="1100" b="1" i="1" spc="-100" dirty="0">
                <a:solidFill>
                  <a:schemeClr val="tx1">
                    <a:lumMod val="65000"/>
                    <a:lumOff val="35000"/>
                  </a:schemeClr>
                </a:solidFill>
                <a:latin typeface="Times New Roman" pitchFamily="18" charset="0"/>
                <a:ea typeface="+mn-ea"/>
                <a:cs typeface="Times New Roman" pitchFamily="18" charset="0"/>
              </a:rPr>
              <a:t>YSTEM   </a:t>
            </a:r>
            <a:r>
              <a:rPr kumimoji="0" lang="en-US" sz="1600" b="1" i="1" spc="-100" dirty="0">
                <a:solidFill>
                  <a:schemeClr val="tx1">
                    <a:lumMod val="65000"/>
                    <a:lumOff val="35000"/>
                  </a:schemeClr>
                </a:solidFill>
                <a:latin typeface="Times New Roman" pitchFamily="18" charset="0"/>
                <a:ea typeface="+mn-ea"/>
                <a:cs typeface="Times New Roman" pitchFamily="18" charset="0"/>
              </a:rPr>
              <a:t>L</a:t>
            </a:r>
            <a:r>
              <a:rPr kumimoji="0" lang="en-US" sz="1100" b="1" i="1" spc="-100" dirty="0">
                <a:solidFill>
                  <a:schemeClr val="tx1">
                    <a:lumMod val="65000"/>
                    <a:lumOff val="35000"/>
                  </a:schemeClr>
                </a:solidFill>
                <a:latin typeface="Times New Roman" pitchFamily="18" charset="0"/>
                <a:ea typeface="+mn-ea"/>
                <a:cs typeface="Times New Roman" pitchFamily="18" charset="0"/>
              </a:rPr>
              <a:t>ABORATORY</a:t>
            </a:r>
          </a:p>
        </p:txBody>
      </p:sp>
      <p:grpSp>
        <p:nvGrpSpPr>
          <p:cNvPr id="7" name="Group 26"/>
          <p:cNvGrpSpPr>
            <a:grpSpLocks/>
          </p:cNvGrpSpPr>
          <p:nvPr userDrawn="1"/>
        </p:nvGrpSpPr>
        <p:grpSpPr bwMode="auto">
          <a:xfrm>
            <a:off x="-47625" y="0"/>
            <a:ext cx="9191625" cy="1047750"/>
            <a:chOff x="-18" y="0"/>
            <a:chExt cx="5790" cy="660"/>
          </a:xfrm>
        </p:grpSpPr>
        <p:pic>
          <p:nvPicPr>
            <p:cNvPr id="8" name="フリーフォーム 12"/>
            <p:cNvPicPr>
              <a:picLocks noChangeArrowheads="1"/>
            </p:cNvPicPr>
            <p:nvPr userDrawn="1"/>
          </p:nvPicPr>
          <p:blipFill>
            <a:blip r:embed="rId3" cstate="print"/>
            <a:srcRect/>
            <a:stretch>
              <a:fillRect/>
            </a:stretch>
          </p:blipFill>
          <p:spPr bwMode="auto">
            <a:xfrm>
              <a:off x="-8" y="0"/>
              <a:ext cx="5768" cy="572"/>
            </a:xfrm>
            <a:prstGeom prst="rect">
              <a:avLst/>
            </a:prstGeom>
            <a:noFill/>
            <a:ln w="9525">
              <a:noFill/>
              <a:miter lim="800000"/>
              <a:headEnd/>
              <a:tailEnd/>
            </a:ln>
          </p:spPr>
        </p:pic>
        <p:sp>
          <p:nvSpPr>
            <p:cNvPr id="9" name="フリーフォーム 7"/>
            <p:cNvSpPr>
              <a:spLocks/>
            </p:cNvSpPr>
            <p:nvPr userDrawn="1"/>
          </p:nvSpPr>
          <p:spPr bwMode="auto">
            <a:xfrm>
              <a:off x="2760" y="0"/>
              <a:ext cx="3000" cy="402"/>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DFF6">
                    <a:alpha val="60001"/>
                  </a:srgbClr>
                </a:gs>
                <a:gs pos="100000">
                  <a:srgbClr val="C8FCFF">
                    <a:alpha val="60001"/>
                  </a:srgbClr>
                </a:gs>
              </a:gsLst>
              <a:lin ang="5400000" scaled="1"/>
            </a:gradFill>
            <a:ln w="9525" cap="flat" cmpd="sng" algn="ctr">
              <a:noFill/>
              <a:prstDash val="solid"/>
              <a:round/>
              <a:headEnd type="none" w="med" len="med"/>
              <a:tailEnd type="none" w="med" len="med"/>
            </a:ln>
          </p:spPr>
          <p:txBody>
            <a:bodyPr/>
            <a:lstStyle/>
            <a:p>
              <a:pPr>
                <a:spcBef>
                  <a:spcPct val="50000"/>
                </a:spcBef>
                <a:defRPr/>
              </a:pPr>
              <a:endParaRPr lang="ja-JP" altLang="en-US"/>
            </a:p>
          </p:txBody>
        </p:sp>
        <p:sp>
          <p:nvSpPr>
            <p:cNvPr id="10" name="フリーフォーム 6"/>
            <p:cNvSpPr>
              <a:spLocks/>
            </p:cNvSpPr>
            <p:nvPr userDrawn="1"/>
          </p:nvSpPr>
          <p:spPr bwMode="auto">
            <a:xfrm>
              <a:off x="0" y="0"/>
              <a:ext cx="5772" cy="656"/>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DFF6">
                    <a:alpha val="60001"/>
                  </a:srgbClr>
                </a:gs>
                <a:gs pos="100000">
                  <a:srgbClr val="C8FCFF">
                    <a:alpha val="60001"/>
                  </a:srgbClr>
                </a:gs>
              </a:gsLst>
              <a:lin ang="5400000" scaled="1"/>
            </a:gradFill>
            <a:ln w="9525" cap="flat" cmpd="sng" algn="ctr">
              <a:noFill/>
              <a:prstDash val="solid"/>
              <a:round/>
              <a:headEnd type="none" w="med" len="med"/>
              <a:tailEnd type="none" w="med" len="med"/>
            </a:ln>
          </p:spPr>
          <p:txBody>
            <a:bodyPr/>
            <a:lstStyle/>
            <a:p>
              <a:pPr>
                <a:spcBef>
                  <a:spcPct val="50000"/>
                </a:spcBef>
                <a:defRPr/>
              </a:pPr>
              <a:endParaRPr lang="ja-JP" altLang="en-US"/>
            </a:p>
          </p:txBody>
        </p:sp>
        <p:pic>
          <p:nvPicPr>
            <p:cNvPr id="11" name="フリーフォーム 11"/>
            <p:cNvPicPr>
              <a:picLocks noChangeArrowheads="1"/>
            </p:cNvPicPr>
            <p:nvPr userDrawn="1"/>
          </p:nvPicPr>
          <p:blipFill>
            <a:blip r:embed="rId4" cstate="print"/>
            <a:srcRect/>
            <a:stretch>
              <a:fillRect/>
            </a:stretch>
          </p:blipFill>
          <p:spPr bwMode="auto">
            <a:xfrm>
              <a:off x="0" y="0"/>
              <a:ext cx="5756" cy="660"/>
            </a:xfrm>
            <a:prstGeom prst="rect">
              <a:avLst/>
            </a:prstGeom>
            <a:noFill/>
            <a:ln w="9525">
              <a:noFill/>
              <a:miter lim="800000"/>
              <a:headEnd/>
              <a:tailEnd/>
            </a:ln>
          </p:spPr>
        </p:pic>
        <p:sp>
          <p:nvSpPr>
            <p:cNvPr id="12" name="Text Box 31"/>
            <p:cNvSpPr txBox="1">
              <a:spLocks noChangeArrowheads="1"/>
            </p:cNvSpPr>
            <p:nvPr userDrawn="1"/>
          </p:nvSpPr>
          <p:spPr bwMode="auto">
            <a:xfrm rot="21435692">
              <a:off x="-15" y="281"/>
              <a:ext cx="0" cy="0"/>
            </a:xfrm>
            <a:prstGeom prst="rect">
              <a:avLst/>
            </a:prstGeom>
            <a:noFill/>
            <a:ln w="9525">
              <a:noFill/>
              <a:miter lim="800000"/>
              <a:headEnd/>
              <a:tailEnd/>
            </a:ln>
          </p:spPr>
          <p:txBody>
            <a:bodyPr/>
            <a:lstStyle/>
            <a:p>
              <a:pPr>
                <a:defRPr/>
              </a:pPr>
              <a:endParaRPr kumimoji="0" lang="en-US" altLang="ja-JP" sz="1800"/>
            </a:p>
          </p:txBody>
        </p:sp>
        <p:sp>
          <p:nvSpPr>
            <p:cNvPr id="13" name="Text Box 32"/>
            <p:cNvSpPr txBox="1">
              <a:spLocks noChangeArrowheads="1"/>
            </p:cNvSpPr>
            <p:nvPr userDrawn="1"/>
          </p:nvSpPr>
          <p:spPr bwMode="auto">
            <a:xfrm rot="21435692">
              <a:off x="-18" y="282"/>
              <a:ext cx="0" cy="0"/>
            </a:xfrm>
            <a:prstGeom prst="rect">
              <a:avLst/>
            </a:prstGeom>
            <a:noFill/>
            <a:ln w="9525">
              <a:noFill/>
              <a:miter lim="800000"/>
              <a:headEnd/>
              <a:tailEnd/>
            </a:ln>
          </p:spPr>
          <p:txBody>
            <a:bodyPr/>
            <a:lstStyle/>
            <a:p>
              <a:pPr>
                <a:defRPr/>
              </a:pPr>
              <a:endParaRPr kumimoji="0" lang="en-US" altLang="ja-JP" sz="1800"/>
            </a:p>
          </p:txBody>
        </p:sp>
      </p:grpSp>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4" name="日付プレースホルダ 9"/>
          <p:cNvSpPr>
            <a:spLocks noGrp="1"/>
          </p:cNvSpPr>
          <p:nvPr>
            <p:ph type="dt" sz="half" idx="10"/>
          </p:nvPr>
        </p:nvSpPr>
        <p:spPr>
          <a:xfrm>
            <a:off x="601663" y="6356350"/>
            <a:ext cx="2133600" cy="365125"/>
          </a:xfrm>
        </p:spPr>
        <p:txBody>
          <a:bodyPr/>
          <a:lstStyle>
            <a:lvl1pPr>
              <a:defRPr/>
            </a:lvl1pPr>
          </a:lstStyle>
          <a:p>
            <a:pPr>
              <a:defRPr/>
            </a:pPr>
            <a:fld id="{38040FEB-31EB-4784-A199-3BBE94E29671}" type="datetimeFigureOut">
              <a:rPr lang="ja-JP" altLang="en-US"/>
              <a:pPr>
                <a:defRPr/>
              </a:pPr>
              <a:t>2014/12/23</a:t>
            </a:fld>
            <a:endParaRPr lang="ja-JP" altLang="en-US"/>
          </a:p>
        </p:txBody>
      </p:sp>
      <p:sp>
        <p:nvSpPr>
          <p:cNvPr id="15" name="フッター プレースホルダ 21"/>
          <p:cNvSpPr>
            <a:spLocks noGrp="1"/>
          </p:cNvSpPr>
          <p:nvPr>
            <p:ph type="ftr" sz="quarter" idx="11"/>
          </p:nvPr>
        </p:nvSpPr>
        <p:spPr>
          <a:xfrm>
            <a:off x="2811463" y="6356350"/>
            <a:ext cx="3352800" cy="365125"/>
          </a:xfrm>
        </p:spPr>
        <p:txBody>
          <a:bodyPr/>
          <a:lstStyle>
            <a:lvl1pPr>
              <a:defRPr/>
            </a:lvl1pPr>
          </a:lstStyle>
          <a:p>
            <a:pPr>
              <a:defRPr/>
            </a:pPr>
            <a:endParaRPr lang="ja-JP" altLang="en-US"/>
          </a:p>
        </p:txBody>
      </p:sp>
      <p:sp>
        <p:nvSpPr>
          <p:cNvPr id="16" name="スライド番号プレースホルダ 17"/>
          <p:cNvSpPr>
            <a:spLocks noGrp="1"/>
          </p:cNvSpPr>
          <p:nvPr>
            <p:ph type="sldNum" sz="quarter" idx="12"/>
          </p:nvPr>
        </p:nvSpPr>
        <p:spPr>
          <a:xfrm>
            <a:off x="8069263" y="6356350"/>
            <a:ext cx="762000" cy="365125"/>
          </a:xfrm>
        </p:spPr>
        <p:txBody>
          <a:bodyPr/>
          <a:lstStyle>
            <a:lvl1pPr>
              <a:defRPr/>
            </a:lvl1pPr>
          </a:lstStyle>
          <a:p>
            <a:pPr>
              <a:defRPr/>
            </a:pPr>
            <a:fld id="{D69CBCFB-5578-43A5-9F2C-4F8F769205FB}"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4"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5"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grpSp>
        <p:nvGrpSpPr>
          <p:cNvPr id="6" name="グループ化 1"/>
          <p:cNvGrpSpPr>
            <a:grpSpLocks/>
          </p:cNvGrpSpPr>
          <p:nvPr/>
        </p:nvGrpSpPr>
        <p:grpSpPr bwMode="auto">
          <a:xfrm>
            <a:off x="-19050" y="203200"/>
            <a:ext cx="9180513" cy="647700"/>
            <a:chOff x="-19045" y="216550"/>
            <a:chExt cx="9180548" cy="649224"/>
          </a:xfrm>
        </p:grpSpPr>
        <p:sp>
          <p:nvSpPr>
            <p:cNvPr id="7"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8"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grpSp>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9" name="日付プレースホルダ 3"/>
          <p:cNvSpPr>
            <a:spLocks noGrp="1"/>
          </p:cNvSpPr>
          <p:nvPr>
            <p:ph type="dt" sz="half" idx="10"/>
          </p:nvPr>
        </p:nvSpPr>
        <p:spPr/>
        <p:txBody>
          <a:bodyPr/>
          <a:lstStyle>
            <a:lvl1pPr>
              <a:defRPr/>
            </a:lvl1pPr>
          </a:lstStyle>
          <a:p>
            <a:pPr>
              <a:defRPr/>
            </a:pPr>
            <a:fld id="{9043B6C8-377E-4FC1-84C1-6CB5AAF8E759}" type="datetimeFigureOut">
              <a:rPr lang="ja-JP" altLang="en-US"/>
              <a:pPr>
                <a:defRPr/>
              </a:pPr>
              <a:t>2014/12/23</a:t>
            </a:fld>
            <a:endParaRPr lang="ja-JP" altLang="en-US"/>
          </a:p>
        </p:txBody>
      </p:sp>
      <p:sp>
        <p:nvSpPr>
          <p:cNvPr id="10"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5"/>
          <p:cNvSpPr>
            <a:spLocks noGrp="1"/>
          </p:cNvSpPr>
          <p:nvPr>
            <p:ph type="sldNum" sz="quarter" idx="12"/>
          </p:nvPr>
        </p:nvSpPr>
        <p:spPr/>
        <p:txBody>
          <a:bodyPr/>
          <a:lstStyle>
            <a:lvl1pPr>
              <a:defRPr/>
            </a:lvl1pPr>
          </a:lstStyle>
          <a:p>
            <a:pPr>
              <a:defRPr/>
            </a:pPr>
            <a:fld id="{B7620EB5-385F-4A75-9C4C-B4FD6C3EC6BB}"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D3BE36F6-FA90-45B9-AC59-FD746193ED5D}" type="datetimeFigureOut">
              <a:rPr lang="ja-JP" altLang="en-US"/>
              <a:pPr>
                <a:defRPr/>
              </a:pPr>
              <a:t>2014/12/23</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809AF386-387A-4A28-AC03-A5A8E7FBF67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AADF1B68-5500-43C8-939E-48212BFBC2AF}" type="datetimeFigureOut">
              <a:rPr lang="ja-JP" altLang="en-US"/>
              <a:pPr>
                <a:defRPr/>
              </a:pPr>
              <a:t>2014/12/23</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10496A05-C6E2-4100-95E2-13A5D94A4003}"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CA4D1940-9DF5-4E7A-AFEC-DFE401FBB1E5}" type="datetimeFigureOut">
              <a:rPr lang="ja-JP" altLang="en-US"/>
              <a:pPr>
                <a:defRPr/>
              </a:pPr>
              <a:t>2014/12/23</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BA14FE84-6C48-444F-8AE2-336A48B76CB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581F261D-3542-47AC-B353-F001268822D7}" type="datetimeFigureOut">
              <a:rPr lang="ja-JP" altLang="en-US"/>
              <a:pPr>
                <a:defRPr/>
              </a:pPr>
              <a:t>2014/12/23</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258D40C4-70F6-4C4F-AC68-439FAF3587C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p>
        </p:txBody>
      </p:sp>
      <p:sp>
        <p:nvSpPr>
          <p:cNvPr id="7"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8"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sz="1800">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fld id="{1FCFEEAE-86F6-401F-856B-20E64A1CB416}" type="datetimeFigureOut">
              <a:rPr lang="ja-JP" altLang="en-US"/>
              <a:pPr>
                <a:defRPr/>
              </a:pPr>
              <a:t>2014/12/23</a:t>
            </a:fld>
            <a:endParaRPr lang="ja-JP" altLang="en-US"/>
          </a:p>
        </p:txBody>
      </p:sp>
      <p:sp>
        <p:nvSpPr>
          <p:cNvPr id="10"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85DF41B8-3D6D-463C-B2AF-EE350D45F0AC}"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C2501FEA-4097-4506-8278-3D0987E674AF}" type="datetimeFigureOut">
              <a:rPr lang="ja-JP" altLang="en-US"/>
              <a:pPr>
                <a:defRPr/>
              </a:pPr>
              <a:t>2014/12/23</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7E8E430D-A2FE-490B-85BF-B4D176D0834B}"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タイトル プレースホルダ 8"/>
          <p:cNvSpPr>
            <a:spLocks noGrp="1"/>
          </p:cNvSpPr>
          <p:nvPr>
            <p:ph type="title"/>
          </p:nvPr>
        </p:nvSpPr>
        <p:spPr bwMode="auto">
          <a:xfrm>
            <a:off x="468313" y="333375"/>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smtClean="0"/>
          </a:p>
        </p:txBody>
      </p:sp>
      <p:sp>
        <p:nvSpPr>
          <p:cNvPr id="1027" name="テキスト プレースホル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1" sz="1200">
                <a:solidFill>
                  <a:schemeClr val="tx2">
                    <a:shade val="90000"/>
                  </a:schemeClr>
                </a:solidFill>
                <a:latin typeface="+mn-lt"/>
                <a:ea typeface="+mn-ea"/>
              </a:defRPr>
            </a:lvl1pPr>
          </a:lstStyle>
          <a:p>
            <a:pPr>
              <a:defRPr/>
            </a:pPr>
            <a:fld id="{042442EB-49A2-440D-921C-4D6A92BC5CA9}" type="datetimeFigureOut">
              <a:rPr lang="ja-JP" altLang="en-US"/>
              <a:pPr>
                <a:defRPr/>
              </a:pPr>
              <a:t>2014/12/23</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1" sz="1200">
                <a:solidFill>
                  <a:schemeClr val="tx2">
                    <a:shade val="90000"/>
                  </a:schemeClr>
                </a:solidFill>
                <a:latin typeface="+mn-lt"/>
                <a:ea typeface="+mn-ea"/>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buClrTx/>
              <a:buSzTx/>
              <a:buFontTx/>
              <a:buNone/>
              <a:defRPr kumimoji="1" sz="1200">
                <a:solidFill>
                  <a:schemeClr val="tx2">
                    <a:shade val="90000"/>
                  </a:schemeClr>
                </a:solidFill>
                <a:latin typeface="+mn-lt"/>
                <a:ea typeface="+mn-ea"/>
              </a:defRPr>
            </a:lvl1pPr>
          </a:lstStyle>
          <a:p>
            <a:pPr>
              <a:defRPr/>
            </a:pPr>
            <a:fld id="{66151282-FC6B-4494-8E68-E9D4D577F25F}" type="slidenum">
              <a:rPr lang="ja-JP" altLang="en-US"/>
              <a:pPr>
                <a:defRPr/>
              </a:pPr>
              <a:t>‹#›</a:t>
            </a:fld>
            <a:endParaRPr lang="ja-JP" altLang="en-US"/>
          </a:p>
        </p:txBody>
      </p:sp>
      <p:grpSp>
        <p:nvGrpSpPr>
          <p:cNvPr id="1031" name="Group 16"/>
          <p:cNvGrpSpPr>
            <a:grpSpLocks/>
          </p:cNvGrpSpPr>
          <p:nvPr userDrawn="1"/>
        </p:nvGrpSpPr>
        <p:grpSpPr bwMode="auto">
          <a:xfrm>
            <a:off x="-28575" y="0"/>
            <a:ext cx="9191625" cy="1047750"/>
            <a:chOff x="-18" y="0"/>
            <a:chExt cx="5790" cy="660"/>
          </a:xfrm>
        </p:grpSpPr>
        <p:pic>
          <p:nvPicPr>
            <p:cNvPr id="1032" name="フリーフォーム 12"/>
            <p:cNvPicPr>
              <a:picLocks noChangeArrowheads="1"/>
            </p:cNvPicPr>
            <p:nvPr/>
          </p:nvPicPr>
          <p:blipFill>
            <a:blip r:embed="rId12" cstate="print"/>
            <a:srcRect/>
            <a:stretch>
              <a:fillRect/>
            </a:stretch>
          </p:blipFill>
          <p:spPr bwMode="auto">
            <a:xfrm>
              <a:off x="-8" y="0"/>
              <a:ext cx="5768" cy="572"/>
            </a:xfrm>
            <a:prstGeom prst="rect">
              <a:avLst/>
            </a:prstGeom>
            <a:noFill/>
            <a:ln w="9525">
              <a:noFill/>
              <a:miter lim="800000"/>
              <a:headEnd/>
              <a:tailEnd/>
            </a:ln>
          </p:spPr>
        </p:pic>
        <p:sp>
          <p:nvSpPr>
            <p:cNvPr id="8" name="フリーフォーム 7"/>
            <p:cNvSpPr>
              <a:spLocks/>
            </p:cNvSpPr>
            <p:nvPr/>
          </p:nvSpPr>
          <p:spPr bwMode="auto">
            <a:xfrm>
              <a:off x="2760" y="0"/>
              <a:ext cx="3000" cy="402"/>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DFF6">
                    <a:alpha val="60001"/>
                  </a:srgbClr>
                </a:gs>
                <a:gs pos="100000">
                  <a:srgbClr val="C8FCFF">
                    <a:alpha val="60001"/>
                  </a:srgbClr>
                </a:gs>
              </a:gsLst>
              <a:lin ang="5400000" scaled="1"/>
            </a:gradFill>
            <a:ln w="9525" cap="flat" cmpd="sng" algn="ctr">
              <a:noFill/>
              <a:prstDash val="solid"/>
              <a:round/>
              <a:headEnd type="none" w="med" len="med"/>
              <a:tailEnd type="none" w="med" len="med"/>
            </a:ln>
          </p:spPr>
          <p:txBody>
            <a:bodyPr/>
            <a:lstStyle/>
            <a:p>
              <a:pPr>
                <a:spcBef>
                  <a:spcPct val="50000"/>
                </a:spcBef>
                <a:defRPr/>
              </a:pPr>
              <a:endParaRPr lang="ja-JP" altLang="en-US"/>
            </a:p>
          </p:txBody>
        </p:sp>
        <p:sp>
          <p:nvSpPr>
            <p:cNvPr id="7" name="フリーフォーム 6"/>
            <p:cNvSpPr>
              <a:spLocks/>
            </p:cNvSpPr>
            <p:nvPr/>
          </p:nvSpPr>
          <p:spPr bwMode="auto">
            <a:xfrm>
              <a:off x="0" y="0"/>
              <a:ext cx="5772" cy="656"/>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DFF6">
                    <a:alpha val="60001"/>
                  </a:srgbClr>
                </a:gs>
                <a:gs pos="100000">
                  <a:srgbClr val="C8FCFF">
                    <a:alpha val="60001"/>
                  </a:srgbClr>
                </a:gs>
              </a:gsLst>
              <a:lin ang="5400000" scaled="1"/>
            </a:gradFill>
            <a:ln w="9525" cap="flat" cmpd="sng" algn="ctr">
              <a:noFill/>
              <a:prstDash val="solid"/>
              <a:round/>
              <a:headEnd type="none" w="med" len="med"/>
              <a:tailEnd type="none" w="med" len="med"/>
            </a:ln>
          </p:spPr>
          <p:txBody>
            <a:bodyPr/>
            <a:lstStyle/>
            <a:p>
              <a:pPr>
                <a:spcBef>
                  <a:spcPct val="50000"/>
                </a:spcBef>
                <a:defRPr/>
              </a:pPr>
              <a:endParaRPr lang="ja-JP" altLang="en-US"/>
            </a:p>
          </p:txBody>
        </p:sp>
        <p:pic>
          <p:nvPicPr>
            <p:cNvPr id="1035" name="フリーフォーム 11"/>
            <p:cNvPicPr>
              <a:picLocks noChangeArrowheads="1"/>
            </p:cNvPicPr>
            <p:nvPr/>
          </p:nvPicPr>
          <p:blipFill>
            <a:blip r:embed="rId13" cstate="print"/>
            <a:srcRect/>
            <a:stretch>
              <a:fillRect/>
            </a:stretch>
          </p:blipFill>
          <p:spPr bwMode="auto">
            <a:xfrm>
              <a:off x="0" y="0"/>
              <a:ext cx="5756" cy="660"/>
            </a:xfrm>
            <a:prstGeom prst="rect">
              <a:avLst/>
            </a:prstGeom>
            <a:noFill/>
            <a:ln w="9525">
              <a:noFill/>
              <a:miter lim="800000"/>
              <a:headEnd/>
              <a:tailEnd/>
            </a:ln>
          </p:spPr>
        </p:pic>
        <p:sp>
          <p:nvSpPr>
            <p:cNvPr id="2" name="Text Box 11"/>
            <p:cNvSpPr txBox="1">
              <a:spLocks noChangeArrowheads="1"/>
            </p:cNvSpPr>
            <p:nvPr/>
          </p:nvSpPr>
          <p:spPr bwMode="auto">
            <a:xfrm rot="21435692">
              <a:off x="-15" y="281"/>
              <a:ext cx="0" cy="0"/>
            </a:xfrm>
            <a:prstGeom prst="rect">
              <a:avLst/>
            </a:prstGeom>
            <a:noFill/>
            <a:ln w="9525">
              <a:noFill/>
              <a:miter lim="800000"/>
              <a:headEnd/>
              <a:tailEnd/>
            </a:ln>
          </p:spPr>
          <p:txBody>
            <a:bodyPr/>
            <a:lstStyle/>
            <a:p>
              <a:pPr>
                <a:defRPr/>
              </a:pPr>
              <a:endParaRPr kumimoji="0" lang="en-US" altLang="ja-JP" sz="1800"/>
            </a:p>
          </p:txBody>
        </p:sp>
        <p:sp>
          <p:nvSpPr>
            <p:cNvPr id="1038" name="Text Box 14"/>
            <p:cNvSpPr txBox="1">
              <a:spLocks noChangeArrowheads="1"/>
            </p:cNvSpPr>
            <p:nvPr/>
          </p:nvSpPr>
          <p:spPr bwMode="auto">
            <a:xfrm rot="21435692">
              <a:off x="-18" y="282"/>
              <a:ext cx="0" cy="0"/>
            </a:xfrm>
            <a:prstGeom prst="rect">
              <a:avLst/>
            </a:prstGeom>
            <a:noFill/>
            <a:ln w="9525">
              <a:noFill/>
              <a:miter lim="800000"/>
              <a:headEnd/>
              <a:tailEnd/>
            </a:ln>
          </p:spPr>
          <p:txBody>
            <a:bodyPr/>
            <a:lstStyle/>
            <a:p>
              <a:pPr>
                <a:defRPr/>
              </a:pPr>
              <a:endParaRPr kumimoji="0" lang="en-US" altLang="ja-JP" sz="1800"/>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0" r:id="rId4"/>
    <p:sldLayoutId id="2147483669" r:id="rId5"/>
    <p:sldLayoutId id="2147483668" r:id="rId6"/>
    <p:sldLayoutId id="2147483667" r:id="rId7"/>
    <p:sldLayoutId id="2147483674" r:id="rId8"/>
    <p:sldLayoutId id="2147483666" r:id="rId9"/>
    <p:sldLayoutId id="2147483665" r:id="rId10"/>
  </p:sldLayoutIdLst>
  <p:txStyles>
    <p:titleStyle>
      <a:lvl1pPr algn="l" rtl="0" eaLnBrk="0" fontAlgn="base" hangingPunct="0">
        <a:spcBef>
          <a:spcPct val="0"/>
        </a:spcBef>
        <a:spcAft>
          <a:spcPct val="0"/>
        </a:spcAft>
        <a:defRPr kumimoji="1" sz="3600" kern="12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36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36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36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18.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76400"/>
            <a:ext cx="8229600" cy="408463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7/11</a:t>
            </a:r>
            <a:endParaRPr kumimoji="0" lang="en-US" altLang="ja-JP" sz="1600" dirty="0">
              <a:solidFill>
                <a:srgbClr val="047796"/>
              </a:solidFill>
              <a:latin typeface="Arial" charset="0"/>
            </a:endParaRPr>
          </a:p>
        </p:txBody>
      </p:sp>
      <p:sp>
        <p:nvSpPr>
          <p:cNvPr id="8"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Numerical Simulation of Transverse Compressive Failure</a:t>
            </a:r>
            <a:endParaRPr kumimoji="1" lang="ja-JP" altLang="en-US" dirty="0"/>
          </a:p>
        </p:txBody>
      </p:sp>
      <p:sp>
        <p:nvSpPr>
          <p:cNvPr id="15" name="Text Box 43"/>
          <p:cNvSpPr txBox="1">
            <a:spLocks noChangeArrowheads="1"/>
          </p:cNvSpPr>
          <p:nvPr/>
        </p:nvSpPr>
        <p:spPr bwMode="auto">
          <a:xfrm>
            <a:off x="1043608" y="1268760"/>
            <a:ext cx="4464496"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         Deformation               Shear strain rate</a:t>
            </a:r>
            <a:endParaRPr lang="en-US" altLang="ja-JP" sz="1600" dirty="0">
              <a:latin typeface="Arial" charset="0"/>
            </a:endParaRPr>
          </a:p>
        </p:txBody>
      </p:sp>
      <p:sp>
        <p:nvSpPr>
          <p:cNvPr id="16" name="Text Box 43"/>
          <p:cNvSpPr txBox="1">
            <a:spLocks noChangeArrowheads="1"/>
          </p:cNvSpPr>
          <p:nvPr/>
        </p:nvSpPr>
        <p:spPr bwMode="auto">
          <a:xfrm>
            <a:off x="3333109" y="1506270"/>
            <a:ext cx="2174995"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-0.001                   0.001</a:t>
            </a:r>
            <a:endParaRPr lang="en-US" altLang="ja-JP" sz="1400" dirty="0">
              <a:latin typeface="Arial" charset="0"/>
            </a:endParaRP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8458" r="60607" b="72634"/>
          <a:stretch/>
        </p:blipFill>
        <p:spPr bwMode="auto">
          <a:xfrm>
            <a:off x="3504579" y="1738908"/>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43"/>
          <p:cNvSpPr txBox="1">
            <a:spLocks noChangeArrowheads="1"/>
          </p:cNvSpPr>
          <p:nvPr/>
        </p:nvSpPr>
        <p:spPr bwMode="auto">
          <a:xfrm>
            <a:off x="3333109" y="4171072"/>
            <a:ext cx="2174995"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-0.001                   0.001</a:t>
            </a:r>
            <a:endParaRPr lang="en-US" altLang="ja-JP" sz="1400" dirty="0">
              <a:latin typeface="Arial" charset="0"/>
            </a:endParaRPr>
          </a:p>
        </p:txBody>
      </p:sp>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8458" r="60607" b="72634"/>
          <a:stretch/>
        </p:blipFill>
        <p:spPr bwMode="auto">
          <a:xfrm>
            <a:off x="3504579" y="4403710"/>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4" descr="image081"/>
          <p:cNvPicPr>
            <a:picLocks noChangeAspect="1" noChangeArrowheads="1"/>
          </p:cNvPicPr>
          <p:nvPr/>
        </p:nvPicPr>
        <p:blipFill>
          <a:blip r:embed="rId3"/>
          <a:srcRect l="10834" t="9805" r="28236" b="9537"/>
          <a:stretch>
            <a:fillRect/>
          </a:stretch>
        </p:blipFill>
        <p:spPr bwMode="auto">
          <a:xfrm>
            <a:off x="1187624" y="1909166"/>
            <a:ext cx="1945121" cy="2290498"/>
          </a:xfrm>
          <a:prstGeom prst="rect">
            <a:avLst/>
          </a:prstGeom>
          <a:noFill/>
          <a:ln w="9525">
            <a:noFill/>
            <a:miter lim="800000"/>
            <a:headEnd/>
            <a:tailEnd/>
          </a:ln>
        </p:spPr>
      </p:pic>
      <p:pic>
        <p:nvPicPr>
          <p:cNvPr id="89" name="Picture 2" descr="Fig9b"/>
          <p:cNvPicPr>
            <a:picLocks noChangeAspect="1" noChangeArrowheads="1"/>
          </p:cNvPicPr>
          <p:nvPr/>
        </p:nvPicPr>
        <p:blipFill>
          <a:blip r:embed="rId4"/>
          <a:srcRect l="13139" t="12364" r="13133" b="11426"/>
          <a:stretch>
            <a:fillRect/>
          </a:stretch>
        </p:blipFill>
        <p:spPr bwMode="auto">
          <a:xfrm>
            <a:off x="1252410" y="4690830"/>
            <a:ext cx="1812038" cy="1690498"/>
          </a:xfrm>
          <a:prstGeom prst="rect">
            <a:avLst/>
          </a:prstGeom>
          <a:noFill/>
          <a:ln w="9525">
            <a:noFill/>
            <a:miter lim="800000"/>
            <a:headEnd/>
            <a:tailEnd/>
          </a:ln>
        </p:spPr>
      </p:pic>
      <p:pic>
        <p:nvPicPr>
          <p:cNvPr id="90" name="Picture 5" descr="image083"/>
          <p:cNvPicPr>
            <a:picLocks noChangeAspect="1" noChangeArrowheads="1"/>
          </p:cNvPicPr>
          <p:nvPr/>
        </p:nvPicPr>
        <p:blipFill>
          <a:blip r:embed="rId5"/>
          <a:srcRect l="10075" t="11327" r="27519" b="9431"/>
          <a:stretch>
            <a:fillRect/>
          </a:stretch>
        </p:blipFill>
        <p:spPr bwMode="auto">
          <a:xfrm>
            <a:off x="3305620" y="1962714"/>
            <a:ext cx="1960334" cy="2214138"/>
          </a:xfrm>
          <a:prstGeom prst="rect">
            <a:avLst/>
          </a:prstGeom>
          <a:noFill/>
          <a:ln w="9525">
            <a:noFill/>
            <a:miter lim="800000"/>
            <a:headEnd/>
            <a:tailEnd/>
          </a:ln>
        </p:spPr>
      </p:pic>
      <p:sp>
        <p:nvSpPr>
          <p:cNvPr id="50" name="正方形/長方形 49"/>
          <p:cNvSpPr/>
          <p:nvPr/>
        </p:nvSpPr>
        <p:spPr>
          <a:xfrm flipH="1">
            <a:off x="1653738" y="2766849"/>
            <a:ext cx="1135488" cy="30211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Text Box 43"/>
          <p:cNvSpPr txBox="1">
            <a:spLocks noChangeArrowheads="1"/>
          </p:cNvSpPr>
          <p:nvPr/>
        </p:nvSpPr>
        <p:spPr bwMode="auto">
          <a:xfrm>
            <a:off x="1657117" y="2761183"/>
            <a:ext cx="1258699"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shear band</a:t>
            </a:r>
            <a:endParaRPr lang="en-US" altLang="ja-JP" sz="1400" dirty="0">
              <a:latin typeface="Arial" charset="0"/>
            </a:endParaRPr>
          </a:p>
        </p:txBody>
      </p:sp>
      <p:sp>
        <p:nvSpPr>
          <p:cNvPr id="91" name="Oval 26"/>
          <p:cNvSpPr>
            <a:spLocks noChangeArrowheads="1"/>
          </p:cNvSpPr>
          <p:nvPr/>
        </p:nvSpPr>
        <p:spPr bwMode="auto">
          <a:xfrm rot="18580885" flipH="1">
            <a:off x="2410069" y="2270072"/>
            <a:ext cx="287337" cy="504825"/>
          </a:xfrm>
          <a:prstGeom prst="ellipse">
            <a:avLst/>
          </a:prstGeom>
          <a:noFill/>
          <a:ln w="19050">
            <a:solidFill>
              <a:schemeClr val="bg1"/>
            </a:solidFill>
            <a:round/>
            <a:headEnd/>
            <a:tailEnd/>
          </a:ln>
        </p:spPr>
        <p:txBody>
          <a:bodyPr wrap="none" anchor="ctr"/>
          <a:lstStyle/>
          <a:p>
            <a:endParaRPr lang="ja-JP" altLang="en-US"/>
          </a:p>
        </p:txBody>
      </p:sp>
      <p:pic>
        <p:nvPicPr>
          <p:cNvPr id="92" name="Picture 3" descr="Fig9g2"/>
          <p:cNvPicPr>
            <a:picLocks noChangeAspect="1" noChangeArrowheads="1"/>
          </p:cNvPicPr>
          <p:nvPr/>
        </p:nvPicPr>
        <p:blipFill>
          <a:blip r:embed="rId6"/>
          <a:srcRect l="13254" t="15669" r="18233" b="14893"/>
          <a:stretch>
            <a:fillRect/>
          </a:stretch>
        </p:blipFill>
        <p:spPr bwMode="auto">
          <a:xfrm>
            <a:off x="3388210" y="4716555"/>
            <a:ext cx="1844925" cy="1664773"/>
          </a:xfrm>
          <a:prstGeom prst="rect">
            <a:avLst/>
          </a:prstGeom>
          <a:noFill/>
          <a:ln w="9525">
            <a:noFill/>
            <a:miter lim="800000"/>
            <a:headEnd/>
            <a:tailEnd/>
          </a:ln>
        </p:spPr>
      </p:pic>
      <p:sp>
        <p:nvSpPr>
          <p:cNvPr id="93" name="テキスト ボックス 12"/>
          <p:cNvSpPr txBox="1">
            <a:spLocks noChangeArrowheads="1"/>
          </p:cNvSpPr>
          <p:nvPr/>
        </p:nvSpPr>
        <p:spPr bwMode="auto">
          <a:xfrm>
            <a:off x="467544" y="2060848"/>
            <a:ext cx="784866" cy="523220"/>
          </a:xfrm>
          <a:prstGeom prst="rect">
            <a:avLst/>
          </a:prstGeom>
          <a:noFill/>
          <a:ln w="9525">
            <a:noFill/>
            <a:miter lim="800000"/>
            <a:headEnd/>
            <a:tailEnd/>
          </a:ln>
        </p:spPr>
        <p:txBody>
          <a:bodyPr wrap="square">
            <a:spAutoFit/>
          </a:bodyPr>
          <a:lstStyle/>
          <a:p>
            <a:pPr algn="ctr">
              <a:spcBef>
                <a:spcPct val="50000"/>
              </a:spcBef>
            </a:pPr>
            <a:r>
              <a:rPr lang="en-US" altLang="ja-JP" sz="1400" dirty="0" smtClean="0">
                <a:latin typeface="Arial" charset="0"/>
              </a:rPr>
              <a:t>Strain 6.0%</a:t>
            </a:r>
            <a:endParaRPr lang="ja-JP" altLang="en-US" sz="1400" dirty="0">
              <a:latin typeface="Arial" charset="0"/>
            </a:endParaRPr>
          </a:p>
        </p:txBody>
      </p:sp>
      <p:pic>
        <p:nvPicPr>
          <p:cNvPr id="94" name="Picture 4" descr="image081"/>
          <p:cNvPicPr>
            <a:picLocks noChangeAspect="1" noChangeArrowheads="1"/>
          </p:cNvPicPr>
          <p:nvPr/>
        </p:nvPicPr>
        <p:blipFill>
          <a:blip r:embed="rId3"/>
          <a:srcRect l="10834" t="9805" r="28236" b="9537"/>
          <a:stretch>
            <a:fillRect/>
          </a:stretch>
        </p:blipFill>
        <p:spPr bwMode="auto">
          <a:xfrm>
            <a:off x="5940152" y="1605265"/>
            <a:ext cx="2160240" cy="2543815"/>
          </a:xfrm>
          <a:prstGeom prst="rect">
            <a:avLst/>
          </a:prstGeom>
          <a:noFill/>
          <a:ln w="9525">
            <a:noFill/>
            <a:miter lim="800000"/>
            <a:headEnd/>
            <a:tailEnd/>
          </a:ln>
        </p:spPr>
      </p:pic>
      <p:pic>
        <p:nvPicPr>
          <p:cNvPr id="95" name="Picture 70" descr="Fig4d_2"/>
          <p:cNvPicPr>
            <a:picLocks noChangeAspect="1" noChangeArrowheads="1"/>
          </p:cNvPicPr>
          <p:nvPr/>
        </p:nvPicPr>
        <p:blipFill>
          <a:blip r:embed="rId7"/>
          <a:srcRect l="47552" t="31242" r="17085" b="31833"/>
          <a:stretch>
            <a:fillRect/>
          </a:stretch>
        </p:blipFill>
        <p:spPr bwMode="auto">
          <a:xfrm>
            <a:off x="5950479" y="4414398"/>
            <a:ext cx="2221921" cy="1994033"/>
          </a:xfrm>
          <a:prstGeom prst="rect">
            <a:avLst/>
          </a:prstGeom>
          <a:noFill/>
          <a:ln w="9525">
            <a:noFill/>
            <a:miter lim="800000"/>
            <a:headEnd/>
            <a:tailEnd/>
          </a:ln>
        </p:spPr>
      </p:pic>
      <p:sp>
        <p:nvSpPr>
          <p:cNvPr id="96" name="テキスト ボックス 12"/>
          <p:cNvSpPr txBox="1">
            <a:spLocks noChangeArrowheads="1"/>
          </p:cNvSpPr>
          <p:nvPr/>
        </p:nvSpPr>
        <p:spPr bwMode="auto">
          <a:xfrm>
            <a:off x="5500314" y="1377605"/>
            <a:ext cx="3032126"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Simulated deformation</a:t>
            </a:r>
            <a:endParaRPr lang="ja-JP" altLang="en-US" sz="1600" dirty="0">
              <a:latin typeface="Arial" charset="0"/>
            </a:endParaRPr>
          </a:p>
        </p:txBody>
      </p:sp>
      <p:sp>
        <p:nvSpPr>
          <p:cNvPr id="97" name="テキスト ボックス 12"/>
          <p:cNvSpPr txBox="1">
            <a:spLocks noChangeArrowheads="1"/>
          </p:cNvSpPr>
          <p:nvPr/>
        </p:nvSpPr>
        <p:spPr bwMode="auto">
          <a:xfrm>
            <a:off x="5724128" y="4098558"/>
            <a:ext cx="2715816"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Microscope photograph</a:t>
            </a:r>
            <a:endParaRPr lang="ja-JP" altLang="en-US" sz="1600" dirty="0">
              <a:latin typeface="Arial" charset="0"/>
            </a:endParaRPr>
          </a:p>
        </p:txBody>
      </p:sp>
    </p:spTree>
    <p:extLst>
      <p:ext uri="{BB962C8B-B14F-4D97-AF65-F5344CB8AC3E}">
        <p14:creationId xmlns:p14="http://schemas.microsoft.com/office/powerpoint/2010/main" val="34080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75688" cy="1143000"/>
          </a:xfrm>
        </p:spPr>
        <p:txBody>
          <a:bodyPr/>
          <a:lstStyle/>
          <a:p>
            <a:r>
              <a:rPr lang="en-US" altLang="ja-JP" sz="2600" dirty="0">
                <a:solidFill>
                  <a:srgbClr val="047796"/>
                </a:solidFill>
              </a:rPr>
              <a:t>Numerical Simulation of Compressive Failure in Laminated Plate</a:t>
            </a:r>
            <a:endParaRPr lang="ja-JP" altLang="en-US" sz="2600" dirty="0">
              <a:solidFill>
                <a:srgbClr val="047796"/>
              </a:solidFill>
            </a:endParaRPr>
          </a:p>
        </p:txBody>
      </p:sp>
      <p:sp>
        <p:nvSpPr>
          <p:cNvPr id="48"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8/11</a:t>
            </a:r>
            <a:endParaRPr kumimoji="0" lang="en-US" altLang="ja-JP" sz="1600" dirty="0">
              <a:solidFill>
                <a:srgbClr val="047796"/>
              </a:solidFill>
              <a:latin typeface="Arial" charset="0"/>
            </a:endParaRPr>
          </a:p>
        </p:txBody>
      </p:sp>
      <p:sp>
        <p:nvSpPr>
          <p:cNvPr id="49" name="正方形/長方形 48"/>
          <p:cNvSpPr/>
          <p:nvPr/>
        </p:nvSpPr>
        <p:spPr>
          <a:xfrm>
            <a:off x="5148064" y="3002919"/>
            <a:ext cx="3923928" cy="33115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4" descr="Fig2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218943"/>
            <a:ext cx="3923928" cy="30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descr="C:\Users\Nadabe\Desktop\ファイル\アブストラクト準備\India_NPRcollege\ICAETM2014_paper_Nadabe.files\image009.png"/>
          <p:cNvPicPr>
            <a:picLocks noChangeAspect="1" noChangeArrowheads="1"/>
          </p:cNvPicPr>
          <p:nvPr/>
        </p:nvPicPr>
        <p:blipFill rotWithShape="1">
          <a:blip r:embed="rId3">
            <a:extLst>
              <a:ext uri="{28A0092B-C50C-407E-A947-70E740481C1C}">
                <a14:useLocalDpi xmlns:a14="http://schemas.microsoft.com/office/drawing/2010/main" val="0"/>
              </a:ext>
            </a:extLst>
          </a:blip>
          <a:srcRect l="10703" t="9913" r="10203" b="9646"/>
          <a:stretch/>
        </p:blipFill>
        <p:spPr bwMode="auto">
          <a:xfrm>
            <a:off x="5717408" y="1416408"/>
            <a:ext cx="1903946" cy="17229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Nadabe\Desktop\ファイル\アブストラクト準備\India_NPRcollege\ICAETM2014_paper_Nadabe.files\image028.png"/>
          <p:cNvPicPr>
            <a:picLocks noChangeAspect="1" noChangeArrowheads="1"/>
          </p:cNvPicPr>
          <p:nvPr/>
        </p:nvPicPr>
        <p:blipFill rotWithShape="1">
          <a:blip r:embed="rId4">
            <a:extLst>
              <a:ext uri="{28A0092B-C50C-407E-A947-70E740481C1C}">
                <a14:useLocalDpi xmlns:a14="http://schemas.microsoft.com/office/drawing/2010/main" val="0"/>
              </a:ext>
            </a:extLst>
          </a:blip>
          <a:srcRect l="12306" t="10762" r="55986" b="10112"/>
          <a:stretch/>
        </p:blipFill>
        <p:spPr bwMode="auto">
          <a:xfrm>
            <a:off x="1331640" y="1809953"/>
            <a:ext cx="1872208" cy="4155836"/>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直線コネクタ 52"/>
          <p:cNvCxnSpPr/>
          <p:nvPr/>
        </p:nvCxnSpPr>
        <p:spPr>
          <a:xfrm flipV="1">
            <a:off x="7221675" y="1643497"/>
            <a:ext cx="590685" cy="247194"/>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54" name="テキスト ボックス 12"/>
          <p:cNvSpPr txBox="1">
            <a:spLocks noChangeArrowheads="1"/>
          </p:cNvSpPr>
          <p:nvPr/>
        </p:nvSpPr>
        <p:spPr bwMode="auto">
          <a:xfrm>
            <a:off x="7396697" y="1439472"/>
            <a:ext cx="1438516"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Fiber</a:t>
            </a:r>
            <a:endParaRPr lang="ja-JP" altLang="en-US" sz="1800" dirty="0">
              <a:latin typeface="Arial" charset="0"/>
            </a:endParaRPr>
          </a:p>
        </p:txBody>
      </p:sp>
      <p:cxnSp>
        <p:nvCxnSpPr>
          <p:cNvPr id="55" name="直線コネクタ 54"/>
          <p:cNvCxnSpPr/>
          <p:nvPr/>
        </p:nvCxnSpPr>
        <p:spPr>
          <a:xfrm>
            <a:off x="7236296" y="2355963"/>
            <a:ext cx="576064" cy="142900"/>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56" name="テキスト ボックス 12"/>
          <p:cNvSpPr txBox="1">
            <a:spLocks noChangeArrowheads="1"/>
          </p:cNvSpPr>
          <p:nvPr/>
        </p:nvSpPr>
        <p:spPr bwMode="auto">
          <a:xfrm>
            <a:off x="7440945" y="2317522"/>
            <a:ext cx="1438516"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Matrix</a:t>
            </a:r>
            <a:endParaRPr lang="ja-JP" altLang="en-US" sz="1800" dirty="0">
              <a:latin typeface="Arial" charset="0"/>
            </a:endParaRPr>
          </a:p>
        </p:txBody>
      </p:sp>
      <p:sp>
        <p:nvSpPr>
          <p:cNvPr id="57" name="テキスト ボックス 12"/>
          <p:cNvSpPr txBox="1">
            <a:spLocks noChangeArrowheads="1"/>
          </p:cNvSpPr>
          <p:nvPr/>
        </p:nvSpPr>
        <p:spPr bwMode="auto">
          <a:xfrm>
            <a:off x="7559760" y="2633587"/>
            <a:ext cx="1628327"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Misalignment</a:t>
            </a:r>
            <a:endParaRPr lang="ja-JP" altLang="en-US" sz="1800" dirty="0">
              <a:latin typeface="Arial" charset="0"/>
            </a:endParaRPr>
          </a:p>
        </p:txBody>
      </p:sp>
      <p:sp>
        <p:nvSpPr>
          <p:cNvPr id="58" name="テキスト ボックス 12"/>
          <p:cNvSpPr txBox="1">
            <a:spLocks noChangeArrowheads="1"/>
          </p:cNvSpPr>
          <p:nvPr/>
        </p:nvSpPr>
        <p:spPr bwMode="auto">
          <a:xfrm>
            <a:off x="3289156" y="1718063"/>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45-degree ply</a:t>
            </a:r>
            <a:endParaRPr lang="ja-JP" altLang="en-US" sz="1800" dirty="0">
              <a:latin typeface="Arial" charset="0"/>
            </a:endParaRPr>
          </a:p>
        </p:txBody>
      </p:sp>
      <p:cxnSp>
        <p:nvCxnSpPr>
          <p:cNvPr id="59" name="直線コネクタ 58"/>
          <p:cNvCxnSpPr/>
          <p:nvPr/>
        </p:nvCxnSpPr>
        <p:spPr>
          <a:xfrm>
            <a:off x="6673532" y="2284515"/>
            <a:ext cx="1008112" cy="533738"/>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60" name="テキスト ボックス 12"/>
          <p:cNvSpPr txBox="1">
            <a:spLocks noChangeArrowheads="1"/>
          </p:cNvSpPr>
          <p:nvPr/>
        </p:nvSpPr>
        <p:spPr bwMode="auto">
          <a:xfrm>
            <a:off x="3279181" y="2229447"/>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a:latin typeface="Arial" charset="0"/>
              </a:rPr>
              <a:t>0</a:t>
            </a:r>
            <a:r>
              <a:rPr lang="en-US" altLang="ja-JP" sz="1800" dirty="0" smtClean="0">
                <a:latin typeface="Arial" charset="0"/>
              </a:rPr>
              <a:t>-degree ply</a:t>
            </a:r>
            <a:endParaRPr lang="ja-JP" altLang="en-US" sz="1800" dirty="0">
              <a:latin typeface="Arial" charset="0"/>
            </a:endParaRPr>
          </a:p>
        </p:txBody>
      </p:sp>
      <p:sp>
        <p:nvSpPr>
          <p:cNvPr id="61" name="テキスト ボックス 12"/>
          <p:cNvSpPr txBox="1">
            <a:spLocks noChangeArrowheads="1"/>
          </p:cNvSpPr>
          <p:nvPr/>
        </p:nvSpPr>
        <p:spPr bwMode="auto">
          <a:xfrm>
            <a:off x="3281789" y="2754250"/>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-45-degree ply</a:t>
            </a:r>
            <a:endParaRPr lang="ja-JP" altLang="en-US" sz="1800" dirty="0">
              <a:latin typeface="Arial" charset="0"/>
            </a:endParaRPr>
          </a:p>
        </p:txBody>
      </p:sp>
      <p:sp>
        <p:nvSpPr>
          <p:cNvPr id="62" name="テキスト ボックス 12"/>
          <p:cNvSpPr txBox="1">
            <a:spLocks noChangeArrowheads="1"/>
          </p:cNvSpPr>
          <p:nvPr/>
        </p:nvSpPr>
        <p:spPr bwMode="auto">
          <a:xfrm>
            <a:off x="3279609" y="3241257"/>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90-degree ply</a:t>
            </a:r>
            <a:endParaRPr lang="ja-JP" altLang="en-US" sz="1800" dirty="0">
              <a:latin typeface="Arial" charset="0"/>
            </a:endParaRPr>
          </a:p>
        </p:txBody>
      </p:sp>
      <p:sp>
        <p:nvSpPr>
          <p:cNvPr id="63" name="テキスト ボックス 12"/>
          <p:cNvSpPr txBox="1">
            <a:spLocks noChangeArrowheads="1"/>
          </p:cNvSpPr>
          <p:nvPr/>
        </p:nvSpPr>
        <p:spPr bwMode="auto">
          <a:xfrm>
            <a:off x="3283802" y="4183701"/>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90-degree ply</a:t>
            </a:r>
            <a:endParaRPr lang="ja-JP" altLang="en-US" sz="1800" dirty="0">
              <a:latin typeface="Arial" charset="0"/>
            </a:endParaRPr>
          </a:p>
        </p:txBody>
      </p:sp>
      <p:sp>
        <p:nvSpPr>
          <p:cNvPr id="64" name="テキスト ボックス 12"/>
          <p:cNvSpPr txBox="1">
            <a:spLocks noChangeArrowheads="1"/>
          </p:cNvSpPr>
          <p:nvPr/>
        </p:nvSpPr>
        <p:spPr bwMode="auto">
          <a:xfrm>
            <a:off x="3287231" y="4738076"/>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-45-degree ply</a:t>
            </a:r>
            <a:endParaRPr lang="ja-JP" altLang="en-US" sz="1800" dirty="0">
              <a:latin typeface="Arial" charset="0"/>
            </a:endParaRPr>
          </a:p>
        </p:txBody>
      </p:sp>
      <p:sp>
        <p:nvSpPr>
          <p:cNvPr id="65" name="テキスト ボックス 12"/>
          <p:cNvSpPr txBox="1">
            <a:spLocks noChangeArrowheads="1"/>
          </p:cNvSpPr>
          <p:nvPr/>
        </p:nvSpPr>
        <p:spPr bwMode="auto">
          <a:xfrm>
            <a:off x="3282934" y="5191811"/>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a:latin typeface="Arial" charset="0"/>
              </a:rPr>
              <a:t>0</a:t>
            </a:r>
            <a:r>
              <a:rPr lang="en-US" altLang="ja-JP" sz="1800" dirty="0" smtClean="0">
                <a:latin typeface="Arial" charset="0"/>
              </a:rPr>
              <a:t>-degree ply</a:t>
            </a:r>
            <a:endParaRPr lang="ja-JP" altLang="en-US" sz="1800" dirty="0">
              <a:latin typeface="Arial" charset="0"/>
            </a:endParaRPr>
          </a:p>
        </p:txBody>
      </p:sp>
      <p:sp>
        <p:nvSpPr>
          <p:cNvPr id="66" name="テキスト ボックス 12"/>
          <p:cNvSpPr txBox="1">
            <a:spLocks noChangeArrowheads="1"/>
          </p:cNvSpPr>
          <p:nvPr/>
        </p:nvSpPr>
        <p:spPr bwMode="auto">
          <a:xfrm>
            <a:off x="3289584" y="5716890"/>
            <a:ext cx="1960828"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45-degree ply</a:t>
            </a:r>
            <a:endParaRPr lang="ja-JP" altLang="en-US" sz="1800" dirty="0">
              <a:latin typeface="Arial" charset="0"/>
            </a:endParaRPr>
          </a:p>
        </p:txBody>
      </p:sp>
      <p:sp>
        <p:nvSpPr>
          <p:cNvPr id="67" name="正方形/長方形 66"/>
          <p:cNvSpPr/>
          <p:nvPr/>
        </p:nvSpPr>
        <p:spPr>
          <a:xfrm>
            <a:off x="1917679" y="2512163"/>
            <a:ext cx="288032" cy="2629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p:cNvCxnSpPr/>
          <p:nvPr/>
        </p:nvCxnSpPr>
        <p:spPr>
          <a:xfrm flipV="1">
            <a:off x="2205711" y="2138823"/>
            <a:ext cx="1214161" cy="434987"/>
          </a:xfrm>
          <a:prstGeom prst="line">
            <a:avLst/>
          </a:prstGeom>
          <a:ln w="4445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3403275" y="2140576"/>
            <a:ext cx="2248845" cy="1"/>
          </a:xfrm>
          <a:prstGeom prst="line">
            <a:avLst/>
          </a:prstGeom>
          <a:ln w="44450">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2927534" y="1922799"/>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3115786" y="1884041"/>
            <a:ext cx="0" cy="4022072"/>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1373723" y="1884041"/>
            <a:ext cx="0" cy="4022072"/>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2771800" y="5821964"/>
            <a:ext cx="341928" cy="205291"/>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70398" y="5761897"/>
            <a:ext cx="249274" cy="24473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75" name="テキスト ボックス 12"/>
          <p:cNvSpPr txBox="1">
            <a:spLocks noChangeArrowheads="1"/>
          </p:cNvSpPr>
          <p:nvPr/>
        </p:nvSpPr>
        <p:spPr bwMode="auto">
          <a:xfrm>
            <a:off x="899592" y="5961438"/>
            <a:ext cx="3073920"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Periodic boundary condition</a:t>
            </a:r>
            <a:endParaRPr lang="ja-JP" altLang="en-US" sz="1800" dirty="0">
              <a:latin typeface="Arial" charset="0"/>
            </a:endParaRPr>
          </a:p>
        </p:txBody>
      </p:sp>
      <p:cxnSp>
        <p:nvCxnSpPr>
          <p:cNvPr id="76" name="直線コネクタ 75"/>
          <p:cNvCxnSpPr/>
          <p:nvPr/>
        </p:nvCxnSpPr>
        <p:spPr>
          <a:xfrm flipH="1">
            <a:off x="3113728" y="1706775"/>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77" name="テキスト ボックス 12"/>
          <p:cNvSpPr txBox="1">
            <a:spLocks noChangeArrowheads="1"/>
          </p:cNvSpPr>
          <p:nvPr/>
        </p:nvSpPr>
        <p:spPr bwMode="auto">
          <a:xfrm>
            <a:off x="6627674" y="4724243"/>
            <a:ext cx="1687738" cy="646331"/>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Matrix stress-strain curve</a:t>
            </a:r>
            <a:endParaRPr lang="ja-JP" altLang="en-US" sz="1800" dirty="0">
              <a:latin typeface="Arial" charset="0"/>
            </a:endParaRPr>
          </a:p>
        </p:txBody>
      </p:sp>
      <p:cxnSp>
        <p:nvCxnSpPr>
          <p:cNvPr id="78" name="直線コネクタ 77"/>
          <p:cNvCxnSpPr/>
          <p:nvPr/>
        </p:nvCxnSpPr>
        <p:spPr>
          <a:xfrm flipH="1">
            <a:off x="1370398" y="1706087"/>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373723" y="1774316"/>
            <a:ext cx="1742063" cy="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2929116" y="2428881"/>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2927534" y="2942991"/>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2923843" y="3432101"/>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923947" y="4141226"/>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923843" y="4669257"/>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920518" y="5151202"/>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920518" y="5678332"/>
            <a:ext cx="420330" cy="213841"/>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87" name="テキスト ボックス 12"/>
          <p:cNvSpPr txBox="1">
            <a:spLocks noChangeArrowheads="1"/>
          </p:cNvSpPr>
          <p:nvPr/>
        </p:nvSpPr>
        <p:spPr bwMode="auto">
          <a:xfrm>
            <a:off x="1373723" y="1412776"/>
            <a:ext cx="1742063"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500 </a:t>
            </a:r>
            <a:r>
              <a:rPr lang="en-US" altLang="ja-JP" sz="1800" dirty="0" smtClean="0">
                <a:latin typeface="Symbol" pitchFamily="18" charset="2"/>
              </a:rPr>
              <a:t>m</a:t>
            </a:r>
            <a:r>
              <a:rPr lang="en-US" altLang="ja-JP" sz="1800" dirty="0" smtClean="0">
                <a:latin typeface="Arial" charset="0"/>
              </a:rPr>
              <a:t>m</a:t>
            </a:r>
            <a:endParaRPr lang="ja-JP" altLang="en-US" sz="1800" dirty="0">
              <a:latin typeface="Arial" charset="0"/>
            </a:endParaRPr>
          </a:p>
        </p:txBody>
      </p:sp>
      <p:cxnSp>
        <p:nvCxnSpPr>
          <p:cNvPr id="88" name="直線コネクタ 87"/>
          <p:cNvCxnSpPr/>
          <p:nvPr/>
        </p:nvCxnSpPr>
        <p:spPr>
          <a:xfrm rot="5400000">
            <a:off x="1252477" y="1811529"/>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5400000">
            <a:off x="1260085" y="5845669"/>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1256760" y="1877391"/>
            <a:ext cx="0" cy="4034141"/>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91" name="テキスト ボックス 12"/>
          <p:cNvSpPr txBox="1">
            <a:spLocks noChangeArrowheads="1"/>
          </p:cNvSpPr>
          <p:nvPr/>
        </p:nvSpPr>
        <p:spPr bwMode="auto">
          <a:xfrm>
            <a:off x="546657" y="3580724"/>
            <a:ext cx="819651" cy="646331"/>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1160 </a:t>
            </a:r>
            <a:r>
              <a:rPr lang="en-US" altLang="ja-JP" sz="1800" dirty="0" smtClean="0">
                <a:latin typeface="Symbol" pitchFamily="18" charset="2"/>
              </a:rPr>
              <a:t>m</a:t>
            </a:r>
            <a:r>
              <a:rPr lang="en-US" altLang="ja-JP" sz="1800" dirty="0" smtClean="0">
                <a:latin typeface="Arial" charset="0"/>
              </a:rPr>
              <a:t>m</a:t>
            </a:r>
            <a:endParaRPr lang="ja-JP" altLang="en-US" sz="1800" dirty="0">
              <a:latin typeface="Arial" charset="0"/>
            </a:endParaRPr>
          </a:p>
        </p:txBody>
      </p:sp>
      <p:cxnSp>
        <p:nvCxnSpPr>
          <p:cNvPr id="92" name="直線コネクタ 91"/>
          <p:cNvCxnSpPr/>
          <p:nvPr/>
        </p:nvCxnSpPr>
        <p:spPr>
          <a:xfrm flipH="1" flipV="1">
            <a:off x="392227" y="1938443"/>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rot="16200000" flipH="1" flipV="1">
            <a:off x="212954" y="1740968"/>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94" name="テキスト ボックス 12"/>
          <p:cNvSpPr txBox="1">
            <a:spLocks noChangeArrowheads="1"/>
          </p:cNvSpPr>
          <p:nvPr/>
        </p:nvSpPr>
        <p:spPr bwMode="auto">
          <a:xfrm>
            <a:off x="394311" y="1904349"/>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x</a:t>
            </a:r>
            <a:endParaRPr lang="ja-JP" altLang="en-US" sz="1800" dirty="0">
              <a:latin typeface="Arial" charset="0"/>
            </a:endParaRPr>
          </a:p>
        </p:txBody>
      </p:sp>
      <p:sp>
        <p:nvSpPr>
          <p:cNvPr id="95" name="テキスト ボックス 12"/>
          <p:cNvSpPr txBox="1">
            <a:spLocks noChangeArrowheads="1"/>
          </p:cNvSpPr>
          <p:nvPr/>
        </p:nvSpPr>
        <p:spPr bwMode="auto">
          <a:xfrm>
            <a:off x="228278" y="1419884"/>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y</a:t>
            </a:r>
            <a:endParaRPr lang="ja-JP" altLang="en-US" sz="1800" dirty="0">
              <a:latin typeface="Arial" charset="0"/>
            </a:endParaRPr>
          </a:p>
        </p:txBody>
      </p:sp>
    </p:spTree>
    <p:extLst>
      <p:ext uri="{BB962C8B-B14F-4D97-AF65-F5344CB8AC3E}">
        <p14:creationId xmlns:p14="http://schemas.microsoft.com/office/powerpoint/2010/main" val="128321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9/11</a:t>
            </a:r>
            <a:endParaRPr kumimoji="0" lang="en-US" altLang="ja-JP" sz="1600" dirty="0">
              <a:solidFill>
                <a:srgbClr val="047796"/>
              </a:solidFill>
              <a:latin typeface="Arial" charset="0"/>
            </a:endParaRPr>
          </a:p>
        </p:txBody>
      </p:sp>
      <p:pic>
        <p:nvPicPr>
          <p:cNvPr id="4" name="Picture 2" descr="C:\Users\Nadabe\Desktop\ファイル\アブストラクト準備\India_NPRcollege\ICAETM2014_paper_Nadabe.files\image0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282" t="10060" r="10570" b="10193"/>
          <a:stretch/>
        </p:blipFill>
        <p:spPr bwMode="auto">
          <a:xfrm>
            <a:off x="7182966" y="1556793"/>
            <a:ext cx="1775121" cy="16144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Nadabe\Desktop\ファイル\アブストラクト準備\India_NPRcollege\ICAETM2014_paper_Nadabe.files\image04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25" t="10104" r="10345" b="9412"/>
          <a:stretch/>
        </p:blipFill>
        <p:spPr bwMode="auto">
          <a:xfrm>
            <a:off x="5331719" y="1556793"/>
            <a:ext cx="1760190" cy="1614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Nadabe\Desktop\ファイル\アブストラクト準備\India_NPRcollege\ICAETM2014_paper_Nadabe.files\image058.png"/>
          <p:cNvPicPr>
            <a:picLocks noChangeAspect="1" noChangeArrowheads="1"/>
          </p:cNvPicPr>
          <p:nvPr/>
        </p:nvPicPr>
        <p:blipFill rotWithShape="1">
          <a:blip r:embed="rId4">
            <a:extLst>
              <a:ext uri="{28A0092B-C50C-407E-A947-70E740481C1C}">
                <a14:useLocalDpi xmlns:a14="http://schemas.microsoft.com/office/drawing/2010/main" val="0"/>
              </a:ext>
            </a:extLst>
          </a:blip>
          <a:srcRect l="11380" t="11087" r="10508" b="10113"/>
          <a:stretch/>
        </p:blipFill>
        <p:spPr bwMode="auto">
          <a:xfrm>
            <a:off x="3428816" y="1556792"/>
            <a:ext cx="1790885" cy="1609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Nadabe\Desktop\ファイル\アブストラクト準備\India_NPRcollege\ICAETM2014_paper_Nadabe.files\image040.png"/>
          <p:cNvPicPr>
            <a:picLocks noChangeAspect="1" noChangeArrowheads="1"/>
          </p:cNvPicPr>
          <p:nvPr/>
        </p:nvPicPr>
        <p:blipFill rotWithShape="1">
          <a:blip r:embed="rId5">
            <a:extLst>
              <a:ext uri="{28A0092B-C50C-407E-A947-70E740481C1C}">
                <a14:useLocalDpi xmlns:a14="http://schemas.microsoft.com/office/drawing/2010/main" val="0"/>
              </a:ext>
            </a:extLst>
          </a:blip>
          <a:srcRect l="11527" t="11456" r="10099" b="9604"/>
          <a:stretch/>
        </p:blipFill>
        <p:spPr bwMode="auto">
          <a:xfrm>
            <a:off x="7188300" y="4871987"/>
            <a:ext cx="1775121" cy="1592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Nadabe\Desktop\ファイル\アブストラクト準備\India_NPRcollege\ICAETM2014_paper_Nadabe.files\image044.png"/>
          <p:cNvPicPr>
            <a:picLocks noChangeAspect="1" noChangeArrowheads="1"/>
          </p:cNvPicPr>
          <p:nvPr/>
        </p:nvPicPr>
        <p:blipFill rotWithShape="1">
          <a:blip r:embed="rId6">
            <a:extLst>
              <a:ext uri="{28A0092B-C50C-407E-A947-70E740481C1C}">
                <a14:useLocalDpi xmlns:a14="http://schemas.microsoft.com/office/drawing/2010/main" val="0"/>
              </a:ext>
            </a:extLst>
          </a:blip>
          <a:srcRect l="11191" t="10672" r="9674" b="8912"/>
          <a:stretch/>
        </p:blipFill>
        <p:spPr bwMode="auto">
          <a:xfrm>
            <a:off x="7182966" y="3204452"/>
            <a:ext cx="1781522" cy="1610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Nadabe\Desktop\ファイル\アブストラクト準備\India_NPRcollege\ICAETM2014_paper_Nadabe.files\image048.png"/>
          <p:cNvPicPr>
            <a:picLocks noChangeAspect="1" noChangeArrowheads="1"/>
          </p:cNvPicPr>
          <p:nvPr/>
        </p:nvPicPr>
        <p:blipFill rotWithShape="1">
          <a:blip r:embed="rId7">
            <a:extLst>
              <a:ext uri="{28A0092B-C50C-407E-A947-70E740481C1C}">
                <a14:useLocalDpi xmlns:a14="http://schemas.microsoft.com/office/drawing/2010/main" val="0"/>
              </a:ext>
            </a:extLst>
          </a:blip>
          <a:srcRect l="11232" t="9643" r="9459" b="10188"/>
          <a:stretch/>
        </p:blipFill>
        <p:spPr bwMode="auto">
          <a:xfrm>
            <a:off x="5312668" y="3177787"/>
            <a:ext cx="1804405" cy="1617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Nadabe\Desktop\ファイル\アブストラクト準備\India_NPRcollege\ICAETM2014_paper_Nadabe.files\image050.png"/>
          <p:cNvPicPr>
            <a:picLocks noChangeAspect="1" noChangeArrowheads="1"/>
          </p:cNvPicPr>
          <p:nvPr/>
        </p:nvPicPr>
        <p:blipFill rotWithShape="1">
          <a:blip r:embed="rId8">
            <a:extLst>
              <a:ext uri="{28A0092B-C50C-407E-A947-70E740481C1C}">
                <a14:useLocalDpi xmlns:a14="http://schemas.microsoft.com/office/drawing/2010/main" val="0"/>
              </a:ext>
            </a:extLst>
          </a:blip>
          <a:srcRect l="11500" t="11069" r="9558" b="9805"/>
          <a:stretch/>
        </p:blipFill>
        <p:spPr bwMode="auto">
          <a:xfrm>
            <a:off x="5332836" y="4860103"/>
            <a:ext cx="1784237" cy="1593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Nadabe\Desktop\ファイル\アブストラクト準備\India_NPRcollege\ICAETM2014_paper_Nadabe.files\image054.png"/>
          <p:cNvPicPr>
            <a:picLocks noChangeAspect="1" noChangeArrowheads="1"/>
          </p:cNvPicPr>
          <p:nvPr/>
        </p:nvPicPr>
        <p:blipFill rotWithShape="1">
          <a:blip r:embed="rId9">
            <a:extLst>
              <a:ext uri="{28A0092B-C50C-407E-A947-70E740481C1C}">
                <a14:useLocalDpi xmlns:a14="http://schemas.microsoft.com/office/drawing/2010/main" val="0"/>
              </a:ext>
            </a:extLst>
          </a:blip>
          <a:srcRect l="11404" t="10988" r="10640" b="9846"/>
          <a:stretch/>
        </p:blipFill>
        <p:spPr bwMode="auto">
          <a:xfrm>
            <a:off x="3457391" y="4850578"/>
            <a:ext cx="1790885" cy="1620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Nadabe\Desktop\ファイル\アブストラクト準備\India_NPRcollege\ICAETM2014_paper_Nadabe.files\image056.png"/>
          <p:cNvPicPr>
            <a:picLocks noChangeAspect="1" noChangeArrowheads="1"/>
          </p:cNvPicPr>
          <p:nvPr/>
        </p:nvPicPr>
        <p:blipFill rotWithShape="1">
          <a:blip r:embed="rId10">
            <a:extLst>
              <a:ext uri="{28A0092B-C50C-407E-A947-70E740481C1C}">
                <a14:useLocalDpi xmlns:a14="http://schemas.microsoft.com/office/drawing/2010/main" val="0"/>
              </a:ext>
            </a:extLst>
          </a:blip>
          <a:srcRect l="11970" t="9124" r="10074" b="9423"/>
          <a:stretch/>
        </p:blipFill>
        <p:spPr bwMode="auto">
          <a:xfrm>
            <a:off x="3457392" y="3153697"/>
            <a:ext cx="1801550" cy="167696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a:spLocks noChangeArrowheads="1"/>
          </p:cNvSpPr>
          <p:nvPr/>
        </p:nvSpPr>
        <p:spPr bwMode="auto">
          <a:xfrm>
            <a:off x="1907704" y="2176522"/>
            <a:ext cx="1752763"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Deformation</a:t>
            </a:r>
            <a:endParaRPr lang="ja-JP" altLang="en-US" sz="1800" dirty="0">
              <a:latin typeface="Arial" charset="0"/>
            </a:endParaRPr>
          </a:p>
        </p:txBody>
      </p:sp>
      <p:sp>
        <p:nvSpPr>
          <p:cNvPr id="14" name="テキスト ボックス 12"/>
          <p:cNvSpPr txBox="1">
            <a:spLocks noChangeArrowheads="1"/>
          </p:cNvSpPr>
          <p:nvPr/>
        </p:nvSpPr>
        <p:spPr bwMode="auto">
          <a:xfrm>
            <a:off x="2145431" y="3657903"/>
            <a:ext cx="986409" cy="646331"/>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Stress in fibers</a:t>
            </a:r>
            <a:endParaRPr lang="ja-JP" altLang="en-US" sz="1800" dirty="0">
              <a:latin typeface="Arial" charset="0"/>
            </a:endParaRPr>
          </a:p>
        </p:txBody>
      </p:sp>
      <p:sp>
        <p:nvSpPr>
          <p:cNvPr id="15" name="テキスト ボックス 12"/>
          <p:cNvSpPr txBox="1">
            <a:spLocks noChangeArrowheads="1"/>
          </p:cNvSpPr>
          <p:nvPr/>
        </p:nvSpPr>
        <p:spPr bwMode="auto">
          <a:xfrm>
            <a:off x="2119906" y="5347617"/>
            <a:ext cx="1083942" cy="646331"/>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Stress  in matrix</a:t>
            </a:r>
            <a:endParaRPr lang="ja-JP" altLang="en-US" sz="1800" dirty="0">
              <a:latin typeface="Arial" charset="0"/>
            </a:endParaRPr>
          </a:p>
        </p:txBody>
      </p:sp>
      <p:pic>
        <p:nvPicPr>
          <p:cNvPr id="1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9392" t="18458" r="60607" b="72634"/>
          <a:stretch/>
        </p:blipFill>
        <p:spPr bwMode="auto">
          <a:xfrm rot="16200000">
            <a:off x="2633394" y="3881884"/>
            <a:ext cx="1357159" cy="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9392" t="18458" r="60607" b="72634"/>
          <a:stretch/>
        </p:blipFill>
        <p:spPr bwMode="auto">
          <a:xfrm rot="16200000">
            <a:off x="2638516" y="5542704"/>
            <a:ext cx="1357159" cy="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2"/>
          <p:cNvSpPr txBox="1">
            <a:spLocks noChangeArrowheads="1"/>
          </p:cNvSpPr>
          <p:nvPr/>
        </p:nvSpPr>
        <p:spPr bwMode="auto">
          <a:xfrm>
            <a:off x="2166790" y="3217278"/>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2000MPa</a:t>
            </a:r>
            <a:endParaRPr lang="ja-JP" altLang="en-US" sz="1400" dirty="0">
              <a:latin typeface="Arial" charset="0"/>
            </a:endParaRPr>
          </a:p>
        </p:txBody>
      </p:sp>
      <p:sp>
        <p:nvSpPr>
          <p:cNvPr id="19" name="テキスト ボックス 12"/>
          <p:cNvSpPr txBox="1">
            <a:spLocks noChangeArrowheads="1"/>
          </p:cNvSpPr>
          <p:nvPr/>
        </p:nvSpPr>
        <p:spPr bwMode="auto">
          <a:xfrm>
            <a:off x="2166790" y="4480545"/>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-2000MPa</a:t>
            </a:r>
            <a:endParaRPr lang="ja-JP" altLang="en-US" sz="1400" dirty="0">
              <a:latin typeface="Arial" charset="0"/>
            </a:endParaRPr>
          </a:p>
        </p:txBody>
      </p:sp>
      <p:sp>
        <p:nvSpPr>
          <p:cNvPr id="20" name="テキスト ボックス 12"/>
          <p:cNvSpPr txBox="1">
            <a:spLocks noChangeArrowheads="1"/>
          </p:cNvSpPr>
          <p:nvPr/>
        </p:nvSpPr>
        <p:spPr bwMode="auto">
          <a:xfrm>
            <a:off x="2166790" y="4868465"/>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140MPa</a:t>
            </a:r>
            <a:endParaRPr lang="ja-JP" altLang="en-US" sz="1400" dirty="0">
              <a:latin typeface="Arial" charset="0"/>
            </a:endParaRPr>
          </a:p>
        </p:txBody>
      </p:sp>
      <p:sp>
        <p:nvSpPr>
          <p:cNvPr id="21" name="テキスト ボックス 12"/>
          <p:cNvSpPr txBox="1">
            <a:spLocks noChangeArrowheads="1"/>
          </p:cNvSpPr>
          <p:nvPr/>
        </p:nvSpPr>
        <p:spPr bwMode="auto">
          <a:xfrm>
            <a:off x="2172805" y="6126509"/>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-140MPa</a:t>
            </a:r>
            <a:endParaRPr lang="ja-JP" altLang="en-US" sz="1400" dirty="0">
              <a:latin typeface="Arial" charset="0"/>
            </a:endParaRPr>
          </a:p>
        </p:txBody>
      </p:sp>
      <p:sp>
        <p:nvSpPr>
          <p:cNvPr id="22" name="テキスト ボックス 12"/>
          <p:cNvSpPr txBox="1">
            <a:spLocks noChangeArrowheads="1"/>
          </p:cNvSpPr>
          <p:nvPr/>
        </p:nvSpPr>
        <p:spPr bwMode="auto">
          <a:xfrm>
            <a:off x="3428816" y="1275865"/>
            <a:ext cx="5535672" cy="338554"/>
          </a:xfrm>
          <a:prstGeom prst="rect">
            <a:avLst/>
          </a:prstGeom>
          <a:noFill/>
          <a:ln w="9525">
            <a:noFill/>
            <a:miter lim="800000"/>
            <a:headEnd/>
            <a:tailEnd/>
          </a:ln>
        </p:spPr>
        <p:txBody>
          <a:bodyPr wrap="square">
            <a:spAutoFit/>
          </a:bodyPr>
          <a:lstStyle/>
          <a:p>
            <a:pPr>
              <a:spcBef>
                <a:spcPct val="50000"/>
              </a:spcBef>
            </a:pPr>
            <a:r>
              <a:rPr lang="en-US" altLang="ja-JP" sz="1600" dirty="0" smtClean="0">
                <a:latin typeface="Arial" charset="0"/>
              </a:rPr>
              <a:t>  At strain 1.45%                 8.5%                        15.0%</a:t>
            </a:r>
            <a:endParaRPr lang="ja-JP" altLang="en-US" sz="1600" dirty="0">
              <a:latin typeface="Arial" charset="0"/>
            </a:endParaRPr>
          </a:p>
        </p:txBody>
      </p:sp>
      <p:pic>
        <p:nvPicPr>
          <p:cNvPr id="26" name="Picture 5" descr="C:\Users\Nadabe\Desktop\ファイル\アブストラクト準備\India_NPRcollege\ICAETM2014_paper_Nadabe.files\image034.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04" t="11191" r="10600" b="9505"/>
          <a:stretch/>
        </p:blipFill>
        <p:spPr bwMode="auto">
          <a:xfrm>
            <a:off x="251520" y="2276516"/>
            <a:ext cx="1656184" cy="15125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Nadabe\Desktop\ファイル\アブストラクト準備\India_NPRcollege\ICAETM2014_paper_Nadabe.files\image035.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400" t="10405" r="10801" b="9505"/>
          <a:stretch/>
        </p:blipFill>
        <p:spPr bwMode="auto">
          <a:xfrm>
            <a:off x="251520" y="4581128"/>
            <a:ext cx="1656184" cy="1515685"/>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12"/>
          <p:cNvSpPr txBox="1">
            <a:spLocks noChangeArrowheads="1"/>
          </p:cNvSpPr>
          <p:nvPr/>
        </p:nvSpPr>
        <p:spPr bwMode="auto">
          <a:xfrm>
            <a:off x="171004" y="1552878"/>
            <a:ext cx="1827707"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Stress in fibers</a:t>
            </a:r>
            <a:endParaRPr lang="ja-JP" altLang="en-US" sz="1600" dirty="0">
              <a:latin typeface="Arial" charset="0"/>
            </a:endParaRPr>
          </a:p>
        </p:txBody>
      </p:sp>
      <p:pic>
        <p:nvPicPr>
          <p:cNvPr id="29"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9392" t="18458" r="60607" b="72634"/>
          <a:stretch/>
        </p:blipFill>
        <p:spPr bwMode="auto">
          <a:xfrm>
            <a:off x="510220" y="2068230"/>
            <a:ext cx="1123874" cy="2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12"/>
          <p:cNvSpPr txBox="1">
            <a:spLocks noChangeArrowheads="1"/>
          </p:cNvSpPr>
          <p:nvPr/>
        </p:nvSpPr>
        <p:spPr bwMode="auto">
          <a:xfrm>
            <a:off x="107504" y="1803871"/>
            <a:ext cx="2016224" cy="307777"/>
          </a:xfrm>
          <a:prstGeom prst="rect">
            <a:avLst/>
          </a:prstGeom>
          <a:noFill/>
          <a:ln w="9525">
            <a:noFill/>
            <a:miter lim="800000"/>
            <a:headEnd/>
            <a:tailEnd/>
          </a:ln>
        </p:spPr>
        <p:txBody>
          <a:bodyPr wrap="square">
            <a:spAutoFit/>
          </a:bodyPr>
          <a:lstStyle/>
          <a:p>
            <a:pPr>
              <a:spcBef>
                <a:spcPct val="50000"/>
              </a:spcBef>
            </a:pPr>
            <a:r>
              <a:rPr lang="en-US" altLang="ja-JP" sz="1400" dirty="0" smtClean="0">
                <a:latin typeface="Arial" charset="0"/>
              </a:rPr>
              <a:t>-550MPa      -230MPa</a:t>
            </a:r>
            <a:endParaRPr lang="ja-JP" altLang="en-US" sz="1400" dirty="0">
              <a:latin typeface="Arial" charset="0"/>
            </a:endParaRPr>
          </a:p>
        </p:txBody>
      </p:sp>
      <p:sp>
        <p:nvSpPr>
          <p:cNvPr id="31" name="テキスト ボックス 12"/>
          <p:cNvSpPr txBox="1">
            <a:spLocks noChangeArrowheads="1"/>
          </p:cNvSpPr>
          <p:nvPr/>
        </p:nvSpPr>
        <p:spPr bwMode="auto">
          <a:xfrm>
            <a:off x="217612" y="1259468"/>
            <a:ext cx="1827707"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At strain 0.20%</a:t>
            </a:r>
            <a:endParaRPr lang="ja-JP" altLang="en-US" sz="1600" dirty="0">
              <a:latin typeface="Arial" charset="0"/>
            </a:endParaRPr>
          </a:p>
        </p:txBody>
      </p:sp>
      <p:sp>
        <p:nvSpPr>
          <p:cNvPr id="32" name="テキスト ボックス 12"/>
          <p:cNvSpPr txBox="1">
            <a:spLocks noChangeArrowheads="1"/>
          </p:cNvSpPr>
          <p:nvPr/>
        </p:nvSpPr>
        <p:spPr bwMode="auto">
          <a:xfrm>
            <a:off x="196404" y="3861048"/>
            <a:ext cx="1827707"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Stress in matrix</a:t>
            </a:r>
            <a:endParaRPr lang="ja-JP" altLang="en-US" sz="1600" dirty="0">
              <a:latin typeface="Arial" charset="0"/>
            </a:endParaRPr>
          </a:p>
        </p:txBody>
      </p:sp>
      <p:pic>
        <p:nvPicPr>
          <p:cNvPr id="33"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9392" t="18458" r="60607" b="72634"/>
          <a:stretch/>
        </p:blipFill>
        <p:spPr bwMode="auto">
          <a:xfrm>
            <a:off x="535620" y="4376400"/>
            <a:ext cx="1123874" cy="2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12"/>
          <p:cNvSpPr txBox="1">
            <a:spLocks noChangeArrowheads="1"/>
          </p:cNvSpPr>
          <p:nvPr/>
        </p:nvSpPr>
        <p:spPr bwMode="auto">
          <a:xfrm>
            <a:off x="132904" y="4112041"/>
            <a:ext cx="2016224" cy="307777"/>
          </a:xfrm>
          <a:prstGeom prst="rect">
            <a:avLst/>
          </a:prstGeom>
          <a:noFill/>
          <a:ln w="9525">
            <a:noFill/>
            <a:miter lim="800000"/>
            <a:headEnd/>
            <a:tailEnd/>
          </a:ln>
        </p:spPr>
        <p:txBody>
          <a:bodyPr wrap="square">
            <a:spAutoFit/>
          </a:bodyPr>
          <a:lstStyle/>
          <a:p>
            <a:pPr>
              <a:spcBef>
                <a:spcPct val="50000"/>
              </a:spcBef>
            </a:pPr>
            <a:r>
              <a:rPr lang="en-US" altLang="ja-JP" sz="1400" dirty="0" smtClean="0">
                <a:latin typeface="Arial" charset="0"/>
              </a:rPr>
              <a:t>-10.0MPa      -8.0MPa</a:t>
            </a:r>
            <a:endParaRPr lang="ja-JP" altLang="en-US" sz="1400" dirty="0">
              <a:latin typeface="Arial" charset="0"/>
            </a:endParaRPr>
          </a:p>
        </p:txBody>
      </p:sp>
      <p:sp>
        <p:nvSpPr>
          <p:cNvPr id="3" name="正方形/長方形 2"/>
          <p:cNvSpPr/>
          <p:nvPr/>
        </p:nvSpPr>
        <p:spPr>
          <a:xfrm>
            <a:off x="107504" y="3423455"/>
            <a:ext cx="1937815" cy="4080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12"/>
          <p:cNvSpPr txBox="1">
            <a:spLocks noChangeArrowheads="1"/>
          </p:cNvSpPr>
          <p:nvPr/>
        </p:nvSpPr>
        <p:spPr bwMode="auto">
          <a:xfrm>
            <a:off x="19662" y="3403600"/>
            <a:ext cx="2172805" cy="307777"/>
          </a:xfrm>
          <a:prstGeom prst="rect">
            <a:avLst/>
          </a:prstGeom>
          <a:noFill/>
          <a:ln w="9525">
            <a:noFill/>
            <a:miter lim="800000"/>
            <a:headEnd/>
            <a:tailEnd/>
          </a:ln>
        </p:spPr>
        <p:txBody>
          <a:bodyPr wrap="square">
            <a:spAutoFit/>
          </a:bodyPr>
          <a:lstStyle/>
          <a:p>
            <a:pPr algn="ctr">
              <a:spcBef>
                <a:spcPct val="50000"/>
              </a:spcBef>
            </a:pPr>
            <a:r>
              <a:rPr lang="en-US" altLang="ja-JP" sz="1400" dirty="0" smtClean="0">
                <a:latin typeface="Arial" charset="0"/>
              </a:rPr>
              <a:t>Bending stress</a:t>
            </a:r>
            <a:endParaRPr lang="ja-JP" altLang="en-US" sz="1400" dirty="0">
              <a:latin typeface="Arial" charset="0"/>
            </a:endParaRPr>
          </a:p>
        </p:txBody>
      </p:sp>
      <p:sp>
        <p:nvSpPr>
          <p:cNvPr id="38" name="正方形/長方形 37"/>
          <p:cNvSpPr/>
          <p:nvPr/>
        </p:nvSpPr>
        <p:spPr>
          <a:xfrm>
            <a:off x="113905" y="5757303"/>
            <a:ext cx="1937815" cy="4080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2"/>
          <p:cNvSpPr txBox="1">
            <a:spLocks noChangeArrowheads="1"/>
          </p:cNvSpPr>
          <p:nvPr/>
        </p:nvSpPr>
        <p:spPr bwMode="auto">
          <a:xfrm>
            <a:off x="12699" y="5733256"/>
            <a:ext cx="2172805" cy="307777"/>
          </a:xfrm>
          <a:prstGeom prst="rect">
            <a:avLst/>
          </a:prstGeom>
          <a:noFill/>
          <a:ln w="9525">
            <a:noFill/>
            <a:miter lim="800000"/>
            <a:headEnd/>
            <a:tailEnd/>
          </a:ln>
        </p:spPr>
        <p:txBody>
          <a:bodyPr wrap="square">
            <a:spAutoFit/>
          </a:bodyPr>
          <a:lstStyle/>
          <a:p>
            <a:pPr algn="ctr">
              <a:spcBef>
                <a:spcPct val="50000"/>
              </a:spcBef>
            </a:pPr>
            <a:r>
              <a:rPr lang="en-US" altLang="ja-JP" sz="1400" dirty="0" smtClean="0">
                <a:latin typeface="Arial" charset="0"/>
              </a:rPr>
              <a:t>Stress concentration</a:t>
            </a:r>
            <a:endParaRPr lang="ja-JP" altLang="en-US" sz="1400" dirty="0">
              <a:latin typeface="Arial" charset="0"/>
            </a:endParaRPr>
          </a:p>
        </p:txBody>
      </p:sp>
      <p:cxnSp>
        <p:nvCxnSpPr>
          <p:cNvPr id="39" name="直線コネクタ 38"/>
          <p:cNvCxnSpPr/>
          <p:nvPr/>
        </p:nvCxnSpPr>
        <p:spPr>
          <a:xfrm>
            <a:off x="1198228" y="5483324"/>
            <a:ext cx="50400" cy="273979"/>
          </a:xfrm>
          <a:prstGeom prst="line">
            <a:avLst/>
          </a:prstGeom>
          <a:ln w="28575">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899592" y="3135086"/>
            <a:ext cx="50400" cy="273979"/>
          </a:xfrm>
          <a:prstGeom prst="line">
            <a:avLst/>
          </a:prstGeom>
          <a:ln w="28575">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40" name="タイトル 1"/>
          <p:cNvSpPr>
            <a:spLocks noGrp="1"/>
          </p:cNvSpPr>
          <p:nvPr>
            <p:ph type="title"/>
          </p:nvPr>
        </p:nvSpPr>
        <p:spPr>
          <a:xfrm>
            <a:off x="251520" y="116632"/>
            <a:ext cx="8675688" cy="1143000"/>
          </a:xfrm>
        </p:spPr>
        <p:txBody>
          <a:bodyPr/>
          <a:lstStyle/>
          <a:p>
            <a:r>
              <a:rPr lang="en-US" altLang="ja-JP" sz="2600" dirty="0">
                <a:solidFill>
                  <a:srgbClr val="047796"/>
                </a:solidFill>
              </a:rPr>
              <a:t>Numerical Simulation of Compressive Failure in Laminated Plate</a:t>
            </a:r>
            <a:endParaRPr lang="ja-JP" altLang="en-US" sz="2600" dirty="0">
              <a:solidFill>
                <a:srgbClr val="047796"/>
              </a:solidFill>
            </a:endParaRPr>
          </a:p>
        </p:txBody>
      </p:sp>
    </p:spTree>
    <p:extLst>
      <p:ext uri="{BB962C8B-B14F-4D97-AF65-F5344CB8AC3E}">
        <p14:creationId xmlns:p14="http://schemas.microsoft.com/office/powerpoint/2010/main" val="343658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10/11</a:t>
            </a:r>
            <a:endParaRPr kumimoji="0" lang="en-US" altLang="ja-JP" sz="1600" dirty="0">
              <a:solidFill>
                <a:srgbClr val="047796"/>
              </a:solidFill>
              <a:latin typeface="Arial" charset="0"/>
            </a:endParaRPr>
          </a:p>
        </p:txBody>
      </p:sp>
      <p:pic>
        <p:nvPicPr>
          <p:cNvPr id="4" name="Picture 2" descr="C:\Users\Nadabe\Desktop\ファイル\アブストラクト準備\India_NPRcollege\ICAETM2014_paper_Nadabe.files\image060.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4011"/>
          <a:stretch/>
        </p:blipFill>
        <p:spPr bwMode="auto">
          <a:xfrm>
            <a:off x="4788024" y="2244480"/>
            <a:ext cx="3960440" cy="3734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Nadabe\Desktop\ファイル\アブストラクト準備\India_NPRcollege\ICAETM2014_paper_Nadabe.files\image04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75" t="10179" r="10051" b="8284"/>
          <a:stretch/>
        </p:blipFill>
        <p:spPr bwMode="auto">
          <a:xfrm>
            <a:off x="314325" y="2162572"/>
            <a:ext cx="4257675" cy="393382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2"/>
          <p:cNvSpPr txBox="1">
            <a:spLocks noChangeArrowheads="1"/>
          </p:cNvSpPr>
          <p:nvPr/>
        </p:nvSpPr>
        <p:spPr bwMode="auto">
          <a:xfrm>
            <a:off x="344016" y="1782366"/>
            <a:ext cx="4083968" cy="430887"/>
          </a:xfrm>
          <a:prstGeom prst="rect">
            <a:avLst/>
          </a:prstGeom>
          <a:noFill/>
          <a:ln w="9525">
            <a:noFill/>
            <a:miter lim="800000"/>
            <a:headEnd/>
            <a:tailEnd/>
          </a:ln>
        </p:spPr>
        <p:txBody>
          <a:bodyPr wrap="square">
            <a:spAutoFit/>
          </a:bodyPr>
          <a:lstStyle/>
          <a:p>
            <a:pPr algn="ctr">
              <a:spcBef>
                <a:spcPct val="50000"/>
              </a:spcBef>
            </a:pPr>
            <a:r>
              <a:rPr lang="en-US" altLang="ja-JP" sz="2200" dirty="0" smtClean="0">
                <a:latin typeface="Arial" charset="0"/>
              </a:rPr>
              <a:t>Simulated deformation</a:t>
            </a:r>
            <a:endParaRPr lang="ja-JP" altLang="en-US" sz="2200" dirty="0">
              <a:latin typeface="Arial" charset="0"/>
            </a:endParaRPr>
          </a:p>
        </p:txBody>
      </p:sp>
      <p:sp>
        <p:nvSpPr>
          <p:cNvPr id="7" name="テキスト ボックス 12"/>
          <p:cNvSpPr txBox="1">
            <a:spLocks noChangeArrowheads="1"/>
          </p:cNvSpPr>
          <p:nvPr/>
        </p:nvSpPr>
        <p:spPr bwMode="auto">
          <a:xfrm>
            <a:off x="4726260" y="1795919"/>
            <a:ext cx="4083968" cy="430887"/>
          </a:xfrm>
          <a:prstGeom prst="rect">
            <a:avLst/>
          </a:prstGeom>
          <a:noFill/>
          <a:ln w="9525">
            <a:noFill/>
            <a:miter lim="800000"/>
            <a:headEnd/>
            <a:tailEnd/>
          </a:ln>
        </p:spPr>
        <p:txBody>
          <a:bodyPr wrap="square">
            <a:spAutoFit/>
          </a:bodyPr>
          <a:lstStyle/>
          <a:p>
            <a:pPr algn="ctr">
              <a:spcBef>
                <a:spcPct val="50000"/>
              </a:spcBef>
            </a:pPr>
            <a:r>
              <a:rPr lang="en-US" altLang="ja-JP" sz="2200" dirty="0" smtClean="0">
                <a:latin typeface="Arial" charset="0"/>
              </a:rPr>
              <a:t>Microscope photograph</a:t>
            </a:r>
            <a:endParaRPr lang="ja-JP" altLang="en-US" sz="2200" dirty="0">
              <a:latin typeface="Arial" charset="0"/>
            </a:endParaRPr>
          </a:p>
        </p:txBody>
      </p:sp>
      <p:sp>
        <p:nvSpPr>
          <p:cNvPr id="9" name="タイトル 1"/>
          <p:cNvSpPr>
            <a:spLocks noGrp="1"/>
          </p:cNvSpPr>
          <p:nvPr>
            <p:ph type="title"/>
          </p:nvPr>
        </p:nvSpPr>
        <p:spPr>
          <a:xfrm>
            <a:off x="251520" y="269776"/>
            <a:ext cx="8675688" cy="1143000"/>
          </a:xfrm>
        </p:spPr>
        <p:txBody>
          <a:bodyPr/>
          <a:lstStyle/>
          <a:p>
            <a:r>
              <a:rPr lang="en-US" altLang="ja-JP" sz="2600" dirty="0">
                <a:solidFill>
                  <a:srgbClr val="047796"/>
                </a:solidFill>
              </a:rPr>
              <a:t>Numerical Simulation of Compressive Failure in Laminated Plate</a:t>
            </a:r>
            <a:endParaRPr lang="ja-JP" altLang="en-US" sz="2600" dirty="0">
              <a:solidFill>
                <a:srgbClr val="047796"/>
              </a:solidFill>
            </a:endParaRPr>
          </a:p>
        </p:txBody>
      </p:sp>
    </p:spTree>
    <p:extLst>
      <p:ext uri="{BB962C8B-B14F-4D97-AF65-F5344CB8AC3E}">
        <p14:creationId xmlns:p14="http://schemas.microsoft.com/office/powerpoint/2010/main" val="59009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p:cNvSpPr>
          <p:nvPr>
            <p:ph type="title" idx="4294967295"/>
          </p:nvPr>
        </p:nvSpPr>
        <p:spPr>
          <a:xfrm>
            <a:off x="468313" y="116632"/>
            <a:ext cx="8229600" cy="645368"/>
          </a:xfrm>
        </p:spPr>
        <p:txBody>
          <a:bodyPr/>
          <a:lstStyle/>
          <a:p>
            <a:r>
              <a:rPr lang="en-US" altLang="ja-JP" dirty="0" smtClean="0">
                <a:solidFill>
                  <a:srgbClr val="047796"/>
                </a:solidFill>
              </a:rPr>
              <a:t>Conclusions</a:t>
            </a:r>
          </a:p>
        </p:txBody>
      </p:sp>
      <p:sp>
        <p:nvSpPr>
          <p:cNvPr id="200706" name="Rectangle 3"/>
          <p:cNvSpPr>
            <a:spLocks noGrp="1"/>
          </p:cNvSpPr>
          <p:nvPr>
            <p:ph type="body" idx="4294967295"/>
          </p:nvPr>
        </p:nvSpPr>
        <p:spPr>
          <a:xfrm>
            <a:off x="395288" y="1066800"/>
            <a:ext cx="8281168" cy="5432326"/>
          </a:xfrm>
        </p:spPr>
        <p:txBody>
          <a:bodyPr/>
          <a:lstStyle/>
          <a:p>
            <a:pPr marL="0" indent="0" algn="just">
              <a:buClr>
                <a:srgbClr val="2010F0"/>
              </a:buClr>
              <a:buNone/>
            </a:pPr>
            <a:r>
              <a:rPr lang="en-US" altLang="ja-JP" sz="1800" dirty="0" smtClean="0">
                <a:latin typeface="Arial" charset="0"/>
                <a:ea typeface="ＭＳ Ｐゴシック" charset="-128"/>
              </a:rPr>
              <a:t>This study investigates numerical simulation of fracture process of composite materials using computational analysis.</a:t>
            </a:r>
          </a:p>
          <a:p>
            <a:pPr>
              <a:buClr>
                <a:srgbClr val="2010F0"/>
              </a:buClr>
            </a:pPr>
            <a:endParaRPr lang="en-US" altLang="ja-JP" sz="1800" dirty="0">
              <a:latin typeface="Arial" charset="0"/>
              <a:ea typeface="ＭＳ Ｐゴシック" charset="-128"/>
            </a:endParaRPr>
          </a:p>
          <a:p>
            <a:pPr algn="just">
              <a:buClr>
                <a:srgbClr val="2010F0"/>
              </a:buClr>
            </a:pPr>
            <a:r>
              <a:rPr lang="en-US" altLang="ja-JP" sz="1800" dirty="0" smtClean="0">
                <a:latin typeface="Arial" charset="0"/>
                <a:ea typeface="ＭＳ Ｐゴシック" charset="-128"/>
              </a:rPr>
              <a:t>In numerical simulation of longitudinal compressive failure</a:t>
            </a:r>
            <a:r>
              <a:rPr lang="en-US" altLang="ja-JP" sz="1800" dirty="0">
                <a:latin typeface="Arial" charset="0"/>
                <a:ea typeface="ＭＳ Ｐゴシック" charset="-128"/>
              </a:rPr>
              <a:t>, stress concentration occurs in the initial state of loading </a:t>
            </a:r>
            <a:r>
              <a:rPr lang="en-US" altLang="ja-JP" sz="1800" dirty="0" smtClean="0">
                <a:latin typeface="Arial" charset="0"/>
                <a:ea typeface="ＭＳ Ｐゴシック" charset="-128"/>
              </a:rPr>
              <a:t>around </a:t>
            </a:r>
            <a:r>
              <a:rPr lang="en-US" altLang="ja-JP" sz="1800" dirty="0">
                <a:latin typeface="Arial" charset="0"/>
                <a:ea typeface="ＭＳ Ｐゴシック" charset="-128"/>
              </a:rPr>
              <a:t>initial </a:t>
            </a:r>
            <a:r>
              <a:rPr lang="en-US" altLang="ja-JP" sz="1800" dirty="0" smtClean="0">
                <a:latin typeface="Arial" charset="0"/>
                <a:ea typeface="ＭＳ Ｐゴシック" charset="-128"/>
              </a:rPr>
              <a:t>misalignment of fiber, and at one moment of the loading, localized deformation appears in the material with originating from the initial misalignment part.</a:t>
            </a:r>
          </a:p>
          <a:p>
            <a:pPr>
              <a:buClr>
                <a:srgbClr val="2010F0"/>
              </a:buClr>
            </a:pPr>
            <a:endParaRPr lang="en-US" altLang="ja-JP" sz="1800" dirty="0">
              <a:latin typeface="Arial" charset="0"/>
              <a:ea typeface="ＭＳ Ｐゴシック" charset="-128"/>
            </a:endParaRPr>
          </a:p>
          <a:p>
            <a:pPr>
              <a:buClr>
                <a:srgbClr val="2010F0"/>
              </a:buClr>
            </a:pPr>
            <a:r>
              <a:rPr lang="en-US" altLang="ja-JP" sz="1800" dirty="0" smtClean="0">
                <a:latin typeface="Arial" charset="0"/>
                <a:ea typeface="ＭＳ Ｐゴシック" charset="-128"/>
              </a:rPr>
              <a:t>In case of transverse compressive failure</a:t>
            </a:r>
            <a:r>
              <a:rPr lang="en-US" altLang="ja-JP" sz="1800" dirty="0">
                <a:latin typeface="Arial" charset="0"/>
                <a:ea typeface="ＭＳ Ｐゴシック" charset="-128"/>
              </a:rPr>
              <a:t>, </a:t>
            </a:r>
            <a:r>
              <a:rPr lang="en-US" altLang="ja-JP" sz="1800" dirty="0" smtClean="0">
                <a:latin typeface="Arial" charset="0"/>
                <a:ea typeface="ＭＳ Ｐゴシック" charset="-128"/>
              </a:rPr>
              <a:t>stress </a:t>
            </a:r>
            <a:r>
              <a:rPr lang="en-US" altLang="ja-JP" sz="1800" dirty="0">
                <a:latin typeface="Arial" charset="0"/>
                <a:ea typeface="ＭＳ Ｐゴシック" charset="-128"/>
              </a:rPr>
              <a:t>concentration occurs in </a:t>
            </a:r>
            <a:r>
              <a:rPr lang="en-US" altLang="ja-JP" sz="1800" dirty="0" smtClean="0">
                <a:latin typeface="Arial" charset="0"/>
                <a:ea typeface="ＭＳ Ｐゴシック" charset="-128"/>
              </a:rPr>
              <a:t>the material </a:t>
            </a:r>
            <a:r>
              <a:rPr lang="en-US" altLang="ja-JP" sz="1800" dirty="0">
                <a:latin typeface="Arial" charset="0"/>
                <a:ea typeface="ＭＳ Ｐゴシック" charset="-128"/>
              </a:rPr>
              <a:t>due to </a:t>
            </a:r>
            <a:r>
              <a:rPr lang="en-US" altLang="ja-JP" sz="1800" dirty="0" smtClean="0">
                <a:latin typeface="Arial" charset="0"/>
                <a:ea typeface="ＭＳ Ｐゴシック" charset="-128"/>
              </a:rPr>
              <a:t>random </a:t>
            </a:r>
            <a:r>
              <a:rPr lang="en-US" altLang="ja-JP" sz="1800" dirty="0">
                <a:latin typeface="Arial" charset="0"/>
                <a:ea typeface="ＭＳ Ｐゴシック" charset="-128"/>
              </a:rPr>
              <a:t>placement </a:t>
            </a:r>
            <a:r>
              <a:rPr lang="en-US" altLang="ja-JP" sz="1800" dirty="0" smtClean="0">
                <a:latin typeface="Arial" charset="0"/>
                <a:ea typeface="ＭＳ Ｐゴシック" charset="-128"/>
              </a:rPr>
              <a:t>of fibers, and after increase of applied strain, microscopic shear band appears from the maximum stress concentration point.</a:t>
            </a:r>
          </a:p>
          <a:p>
            <a:pPr>
              <a:buClr>
                <a:srgbClr val="2010F0"/>
              </a:buClr>
            </a:pPr>
            <a:endParaRPr lang="en-US" altLang="ja-JP" sz="1800" dirty="0">
              <a:latin typeface="Arial" charset="0"/>
              <a:ea typeface="ＭＳ Ｐゴシック" charset="-128"/>
            </a:endParaRPr>
          </a:p>
          <a:p>
            <a:pPr>
              <a:buClr>
                <a:srgbClr val="2010F0"/>
              </a:buClr>
            </a:pPr>
            <a:r>
              <a:rPr lang="en-US" altLang="ja-JP" sz="1800" dirty="0" smtClean="0">
                <a:latin typeface="Arial" charset="0"/>
                <a:ea typeface="ＭＳ Ｐゴシック" charset="-128"/>
              </a:rPr>
              <a:t>Taking into account the fiber bending breaking, fiber kinking which appears in both unidirectional material and laminated plate is simulated in numerical simulation.</a:t>
            </a:r>
          </a:p>
        </p:txBody>
      </p:sp>
      <p:sp>
        <p:nvSpPr>
          <p:cNvPr id="200707"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11/11</a:t>
            </a:r>
            <a:endParaRPr kumimoji="0" lang="en-US" altLang="ja-JP" sz="1600" dirty="0">
              <a:solidFill>
                <a:srgbClr val="047796"/>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rPr>
              <a:t>http</a:t>
            </a:r>
            <a:r>
              <a:rPr lang="en-US" sz="2800" dirty="0">
                <a:effectLst>
                  <a:outerShdw blurRad="38100" dist="38100" dir="2700000" algn="tl">
                    <a:srgbClr val="000000">
                      <a:alpha val="43137"/>
                    </a:srgbClr>
                  </a:outerShdw>
                </a:effectLst>
                <a:latin typeface="Georgia" pitchFamily="18" charset="0"/>
              </a:rPr>
              <a:t>://materialsscience.conferenceseries.com</a:t>
            </a:r>
            <a:r>
              <a:rPr lang="en-US" sz="2800" dirty="0" smtClean="0">
                <a:effectLst>
                  <a:outerShdw blurRad="38100" dist="38100" dir="2700000" algn="tl">
                    <a:srgbClr val="000000">
                      <a:alpha val="43137"/>
                    </a:srgbClr>
                  </a:outerShdw>
                </a:effectLst>
                <a:latin typeface="Georgia" pitchFamily="18" charset="0"/>
              </a:rPr>
              <a:t>/</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materialsscience.conference@omicsgroup.us</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materialsscience@omicsgroup.com</a:t>
            </a: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4"/>
          <p:cNvSpPr>
            <a:spLocks noGrp="1"/>
          </p:cNvSpPr>
          <p:nvPr>
            <p:ph type="ctrTitle"/>
          </p:nvPr>
        </p:nvSpPr>
        <p:spPr>
          <a:xfrm>
            <a:off x="533400" y="1799580"/>
            <a:ext cx="8143056" cy="1828800"/>
          </a:xfrm>
        </p:spPr>
        <p:txBody>
          <a:bodyPr>
            <a:noAutofit/>
          </a:bodyPr>
          <a:lstStyle/>
          <a:p>
            <a:pPr algn="ctr">
              <a:defRPr/>
            </a:pPr>
            <a:r>
              <a:rPr lang="en-US" altLang="ja-JP" sz="2800" dirty="0" smtClean="0">
                <a:effectLst/>
              </a:rPr>
              <a:t>Application of High Performance Computing for Numerical Simulation of Fracture of Fiber Reinforced Composite Materials</a:t>
            </a:r>
            <a:endParaRPr lang="ja-JP" altLang="en-US" sz="2800" dirty="0"/>
          </a:p>
        </p:txBody>
      </p:sp>
      <p:sp>
        <p:nvSpPr>
          <p:cNvPr id="9" name="サブタイトル 5"/>
          <p:cNvSpPr>
            <a:spLocks noGrp="1"/>
          </p:cNvSpPr>
          <p:nvPr>
            <p:ph type="subTitle" idx="1"/>
          </p:nvPr>
        </p:nvSpPr>
        <p:spPr>
          <a:xfrm>
            <a:off x="0" y="3748633"/>
            <a:ext cx="9144000" cy="1552575"/>
          </a:xfrm>
        </p:spPr>
        <p:txBody>
          <a:bodyPr/>
          <a:lstStyle/>
          <a:p>
            <a:pPr marR="0" algn="ctr"/>
            <a:r>
              <a:rPr lang="en-US" altLang="ja-JP" sz="2000" dirty="0" err="1" smtClean="0">
                <a:latin typeface="Calibri" pitchFamily="34" charset="0"/>
              </a:rPr>
              <a:t>Takeaki</a:t>
            </a:r>
            <a:r>
              <a:rPr lang="en-US" altLang="ja-JP" sz="2000" dirty="0" smtClean="0">
                <a:latin typeface="Calibri" pitchFamily="34" charset="0"/>
              </a:rPr>
              <a:t> </a:t>
            </a:r>
            <a:r>
              <a:rPr lang="en-US" altLang="ja-JP" sz="2000" dirty="0" err="1" smtClean="0">
                <a:latin typeface="Calibri" pitchFamily="34" charset="0"/>
              </a:rPr>
              <a:t>Nadabe</a:t>
            </a:r>
            <a:endParaRPr lang="en-US" altLang="ja-JP" sz="200" dirty="0" smtClean="0">
              <a:latin typeface="Calibri" pitchFamily="34" charset="0"/>
            </a:endParaRPr>
          </a:p>
          <a:p>
            <a:pPr marR="0" algn="ctr"/>
            <a:endParaRPr lang="en-US" altLang="ja-JP" sz="400" dirty="0" smtClean="0">
              <a:latin typeface="Calibri" pitchFamily="34" charset="0"/>
            </a:endParaRPr>
          </a:p>
          <a:p>
            <a:pPr marR="0" algn="ctr"/>
            <a:r>
              <a:rPr lang="en-US" altLang="ja-JP" sz="2000" dirty="0" smtClean="0">
                <a:latin typeface="Calibri" pitchFamily="34" charset="0"/>
              </a:rPr>
              <a:t>University of Tokyo</a:t>
            </a:r>
            <a:endParaRPr lang="ja-JP" altLang="en-US" sz="2000" dirty="0" smtClean="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1/11</a:t>
            </a:r>
            <a:endParaRPr kumimoji="0" lang="en-US" altLang="ja-JP" sz="1600" dirty="0">
              <a:solidFill>
                <a:srgbClr val="047796"/>
              </a:solidFill>
              <a:latin typeface="Arial" charset="0"/>
            </a:endParaRPr>
          </a:p>
        </p:txBody>
      </p:sp>
      <p:sp>
        <p:nvSpPr>
          <p:cNvPr id="13" name="Rectangle 2"/>
          <p:cNvSpPr>
            <a:spLocks noGrp="1"/>
          </p:cNvSpPr>
          <p:nvPr>
            <p:ph type="title" idx="4294967295"/>
          </p:nvPr>
        </p:nvSpPr>
        <p:spPr>
          <a:xfrm>
            <a:off x="468313" y="333375"/>
            <a:ext cx="8229600" cy="1143000"/>
          </a:xfrm>
        </p:spPr>
        <p:txBody>
          <a:bodyPr/>
          <a:lstStyle/>
          <a:p>
            <a:r>
              <a:rPr lang="en-US" altLang="ja-JP" dirty="0" smtClean="0">
                <a:solidFill>
                  <a:srgbClr val="047796"/>
                </a:solidFill>
              </a:rPr>
              <a:t>Background</a:t>
            </a:r>
          </a:p>
        </p:txBody>
      </p:sp>
      <p:sp>
        <p:nvSpPr>
          <p:cNvPr id="14" name="Text Box 36"/>
          <p:cNvSpPr txBox="1">
            <a:spLocks noChangeArrowheads="1"/>
          </p:cNvSpPr>
          <p:nvPr/>
        </p:nvSpPr>
        <p:spPr bwMode="auto">
          <a:xfrm>
            <a:off x="467544" y="1557338"/>
            <a:ext cx="7596188" cy="400050"/>
          </a:xfrm>
          <a:prstGeom prst="rect">
            <a:avLst/>
          </a:prstGeom>
          <a:noFill/>
          <a:ln w="9525">
            <a:noFill/>
            <a:miter lim="800000"/>
            <a:headEnd/>
            <a:tailEnd/>
          </a:ln>
        </p:spPr>
        <p:txBody>
          <a:bodyPr>
            <a:spAutoFit/>
          </a:bodyPr>
          <a:lstStyle/>
          <a:p>
            <a:pPr>
              <a:spcBef>
                <a:spcPct val="50000"/>
              </a:spcBef>
              <a:buClr>
                <a:srgbClr val="66FFFF"/>
              </a:buClr>
              <a:buFont typeface="Wingdings" pitchFamily="2" charset="2"/>
              <a:buChar char="Ø"/>
            </a:pPr>
            <a:r>
              <a:rPr lang="ja-JP" altLang="en-US" dirty="0">
                <a:latin typeface="Arial" charset="0"/>
                <a:cs typeface="Arial" charset="0"/>
              </a:rPr>
              <a:t>　</a:t>
            </a:r>
            <a:r>
              <a:rPr lang="en-US" altLang="ja-JP" dirty="0" smtClean="0">
                <a:latin typeface="Arial" charset="0"/>
                <a:cs typeface="Arial" charset="0"/>
              </a:rPr>
              <a:t>Application of composite materials in several industrial fields.</a:t>
            </a:r>
            <a:endParaRPr lang="ja-JP" altLang="en-US" dirty="0">
              <a:latin typeface="Arial" charset="0"/>
              <a:cs typeface="Arial" charset="0"/>
            </a:endParaRPr>
          </a:p>
        </p:txBody>
      </p:sp>
      <p:sp>
        <p:nvSpPr>
          <p:cNvPr id="17" name="Text Box 38"/>
          <p:cNvSpPr txBox="1">
            <a:spLocks noChangeArrowheads="1"/>
          </p:cNvSpPr>
          <p:nvPr/>
        </p:nvSpPr>
        <p:spPr bwMode="auto">
          <a:xfrm>
            <a:off x="6588224" y="2348880"/>
            <a:ext cx="2304256" cy="1077218"/>
          </a:xfrm>
          <a:prstGeom prst="rect">
            <a:avLst/>
          </a:prstGeom>
          <a:noFill/>
          <a:ln w="9525">
            <a:noFill/>
            <a:miter lim="800000"/>
            <a:headEnd/>
            <a:tailEnd/>
          </a:ln>
        </p:spPr>
        <p:txBody>
          <a:bodyPr wrap="square">
            <a:spAutoFit/>
          </a:bodyPr>
          <a:lstStyle/>
          <a:p>
            <a:pPr>
              <a:spcBef>
                <a:spcPct val="50000"/>
              </a:spcBef>
            </a:pPr>
            <a:r>
              <a:rPr lang="en-US" altLang="ja-JP" sz="1600" dirty="0" smtClean="0">
                <a:latin typeface="Arial" charset="0"/>
                <a:cs typeface="Arial" charset="0"/>
              </a:rPr>
              <a:t>Necessity of analysis for mechanical response of materials increases.</a:t>
            </a:r>
          </a:p>
        </p:txBody>
      </p:sp>
      <p:pic>
        <p:nvPicPr>
          <p:cNvPr id="18" name="Picture 2" descr="D:\home-aero-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12" y="2063296"/>
            <a:ext cx="2094079" cy="13657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D:\home-wind-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60848"/>
            <a:ext cx="2094079" cy="13657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IMachin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457" y="2116498"/>
            <a:ext cx="1446603" cy="1321002"/>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36"/>
          <p:cNvSpPr txBox="1">
            <a:spLocks noChangeArrowheads="1"/>
          </p:cNvSpPr>
          <p:nvPr/>
        </p:nvSpPr>
        <p:spPr bwMode="auto">
          <a:xfrm>
            <a:off x="467543" y="3676962"/>
            <a:ext cx="8541519" cy="400110"/>
          </a:xfrm>
          <a:prstGeom prst="rect">
            <a:avLst/>
          </a:prstGeom>
          <a:noFill/>
          <a:ln w="9525">
            <a:noFill/>
            <a:miter lim="800000"/>
            <a:headEnd/>
            <a:tailEnd/>
          </a:ln>
        </p:spPr>
        <p:txBody>
          <a:bodyPr wrap="square">
            <a:spAutoFit/>
          </a:bodyPr>
          <a:lstStyle/>
          <a:p>
            <a:pPr>
              <a:spcBef>
                <a:spcPct val="50000"/>
              </a:spcBef>
              <a:buClr>
                <a:srgbClr val="66FFFF"/>
              </a:buClr>
              <a:buFont typeface="Wingdings" pitchFamily="2" charset="2"/>
              <a:buChar char="Ø"/>
            </a:pPr>
            <a:r>
              <a:rPr lang="ja-JP" altLang="en-US" dirty="0">
                <a:latin typeface="Arial" charset="0"/>
                <a:cs typeface="Arial" charset="0"/>
              </a:rPr>
              <a:t>　</a:t>
            </a:r>
            <a:r>
              <a:rPr lang="en-US" altLang="ja-JP" dirty="0" smtClean="0">
                <a:latin typeface="Arial" charset="0"/>
                <a:cs typeface="Arial" charset="0"/>
              </a:rPr>
              <a:t>Improvement of computational capability.</a:t>
            </a:r>
            <a:endParaRPr lang="ja-JP" altLang="en-US" dirty="0">
              <a:latin typeface="Arial" charset="0"/>
              <a:cs typeface="Arial" charset="0"/>
            </a:endParaRPr>
          </a:p>
        </p:txBody>
      </p:sp>
      <p:sp>
        <p:nvSpPr>
          <p:cNvPr id="28" name="Text Box 38"/>
          <p:cNvSpPr txBox="1">
            <a:spLocks noChangeArrowheads="1"/>
          </p:cNvSpPr>
          <p:nvPr/>
        </p:nvSpPr>
        <p:spPr bwMode="auto">
          <a:xfrm>
            <a:off x="6156176" y="4512022"/>
            <a:ext cx="2664296" cy="1323439"/>
          </a:xfrm>
          <a:prstGeom prst="rect">
            <a:avLst/>
          </a:prstGeom>
          <a:noFill/>
          <a:ln w="9525">
            <a:noFill/>
            <a:miter lim="800000"/>
            <a:headEnd/>
            <a:tailEnd/>
          </a:ln>
        </p:spPr>
        <p:txBody>
          <a:bodyPr wrap="square">
            <a:spAutoFit/>
          </a:bodyPr>
          <a:lstStyle/>
          <a:p>
            <a:pPr>
              <a:spcBef>
                <a:spcPct val="50000"/>
              </a:spcBef>
            </a:pPr>
            <a:r>
              <a:rPr lang="en-US" altLang="ja-JP" sz="1600" dirty="0" smtClean="0">
                <a:latin typeface="Arial" charset="0"/>
                <a:cs typeface="Arial" charset="0"/>
              </a:rPr>
              <a:t>By applying computational analysis, manufacturing and operation process are expected to be understood more deeply.</a:t>
            </a:r>
            <a:endParaRPr lang="en-US" altLang="ja-JP" sz="1600" dirty="0">
              <a:latin typeface="Arial" charset="0"/>
              <a:cs typeface="Arial" charset="0"/>
            </a:endParaRPr>
          </a:p>
        </p:txBody>
      </p:sp>
      <p:sp>
        <p:nvSpPr>
          <p:cNvPr id="16" name="テキスト ボックス 15"/>
          <p:cNvSpPr txBox="1"/>
          <p:nvPr/>
        </p:nvSpPr>
        <p:spPr>
          <a:xfrm>
            <a:off x="599702" y="5909717"/>
            <a:ext cx="5832648" cy="600164"/>
          </a:xfrm>
          <a:prstGeom prst="rect">
            <a:avLst/>
          </a:prstGeom>
          <a:noFill/>
        </p:spPr>
        <p:txBody>
          <a:bodyPr wrap="square" rtlCol="0">
            <a:spAutoFit/>
          </a:bodyPr>
          <a:lstStyle/>
          <a:p>
            <a:r>
              <a:rPr lang="en-US" altLang="ja-JP" sz="1100" dirty="0">
                <a:latin typeface="Arial" pitchFamily="34" charset="0"/>
                <a:cs typeface="Arial" pitchFamily="34" charset="0"/>
              </a:rPr>
              <a:t>J. </a:t>
            </a:r>
            <a:r>
              <a:rPr lang="en-US" altLang="ja-JP" sz="1100" dirty="0" err="1">
                <a:latin typeface="Arial" pitchFamily="34" charset="0"/>
                <a:cs typeface="Arial" pitchFamily="34" charset="0"/>
              </a:rPr>
              <a:t>LLorca</a:t>
            </a:r>
            <a:r>
              <a:rPr lang="en-US" altLang="ja-JP" sz="1100" dirty="0">
                <a:latin typeface="Arial" pitchFamily="34" charset="0"/>
                <a:cs typeface="Arial" pitchFamily="34" charset="0"/>
              </a:rPr>
              <a:t>, C. González, J. M. Molina-</a:t>
            </a:r>
            <a:r>
              <a:rPr lang="en-US" altLang="ja-JP" sz="1100" dirty="0" err="1">
                <a:latin typeface="Arial" pitchFamily="34" charset="0"/>
                <a:cs typeface="Arial" pitchFamily="34" charset="0"/>
              </a:rPr>
              <a:t>Aldareguía</a:t>
            </a:r>
            <a:r>
              <a:rPr lang="en-US" altLang="ja-JP" sz="1100" dirty="0">
                <a:latin typeface="Arial" pitchFamily="34" charset="0"/>
                <a:cs typeface="Arial" pitchFamily="34" charset="0"/>
              </a:rPr>
              <a:t>, J. </a:t>
            </a:r>
            <a:r>
              <a:rPr lang="en-US" altLang="ja-JP" sz="1100" dirty="0" err="1">
                <a:latin typeface="Arial" pitchFamily="34" charset="0"/>
                <a:cs typeface="Arial" pitchFamily="34" charset="0"/>
              </a:rPr>
              <a:t>Segurado</a:t>
            </a:r>
            <a:r>
              <a:rPr lang="en-US" altLang="ja-JP" sz="1100" dirty="0">
                <a:latin typeface="Arial" pitchFamily="34" charset="0"/>
                <a:cs typeface="Arial" pitchFamily="34" charset="0"/>
              </a:rPr>
              <a:t>, R. Seltzer, F. </a:t>
            </a:r>
            <a:r>
              <a:rPr lang="en-US" altLang="ja-JP" sz="1100" dirty="0" err="1">
                <a:latin typeface="Arial" pitchFamily="34" charset="0"/>
                <a:cs typeface="Arial" pitchFamily="34" charset="0"/>
              </a:rPr>
              <a:t>Sket</a:t>
            </a:r>
            <a:r>
              <a:rPr lang="en-US" altLang="ja-JP" sz="1100" dirty="0">
                <a:latin typeface="Arial" pitchFamily="34" charset="0"/>
                <a:cs typeface="Arial" pitchFamily="34" charset="0"/>
              </a:rPr>
              <a:t>, M. Rodríguez, S. </a:t>
            </a:r>
            <a:r>
              <a:rPr lang="en-US" altLang="ja-JP" sz="1100" dirty="0" err="1">
                <a:latin typeface="Arial" pitchFamily="34" charset="0"/>
                <a:cs typeface="Arial" pitchFamily="34" charset="0"/>
              </a:rPr>
              <a:t>Sádaba</a:t>
            </a:r>
            <a:r>
              <a:rPr lang="en-US" altLang="ja-JP" sz="1100" dirty="0">
                <a:latin typeface="Arial" pitchFamily="34" charset="0"/>
                <a:cs typeface="Arial" pitchFamily="34" charset="0"/>
              </a:rPr>
              <a:t>, R. Muñoz and L. P. Canal, 2011, “</a:t>
            </a:r>
            <a:r>
              <a:rPr lang="en-US" altLang="ja-JP" sz="1100" dirty="0" err="1">
                <a:latin typeface="Arial" pitchFamily="34" charset="0"/>
                <a:cs typeface="Arial" pitchFamily="34" charset="0"/>
              </a:rPr>
              <a:t>Multiscale</a:t>
            </a:r>
            <a:r>
              <a:rPr lang="en-US" altLang="ja-JP" sz="1100" dirty="0">
                <a:latin typeface="Arial" pitchFamily="34" charset="0"/>
                <a:cs typeface="Arial" pitchFamily="34" charset="0"/>
              </a:rPr>
              <a:t> Modeling of Composite Materials: a Roadmap Towards Virtual Testing” Adv. Mater., vol. 23, no. 44, pp. 5130-5147.</a:t>
            </a:r>
            <a:endParaRPr kumimoji="1" lang="ja-JP" altLang="en-US" sz="1100" dirty="0">
              <a:latin typeface="Arial" pitchFamily="34" charset="0"/>
              <a:cs typeface="Arial" pitchFamily="34"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504098"/>
            <a:ext cx="2598415" cy="85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683568" y="4504098"/>
            <a:ext cx="249212" cy="149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254" y="4135788"/>
            <a:ext cx="1860842" cy="181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3533757" y="4135788"/>
            <a:ext cx="249212" cy="149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3516026" y="5055310"/>
            <a:ext cx="249212" cy="149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Numerical Simulation of Longitudinal Compressive Failure</a:t>
            </a:r>
            <a:endParaRPr kumimoji="1" lang="ja-JP" altLang="en-US" dirty="0"/>
          </a:p>
        </p:txBody>
      </p:sp>
      <p:pic>
        <p:nvPicPr>
          <p:cNvPr id="5" name="Picture 16" descr="Fiber50_fibmat_model_kakudai"/>
          <p:cNvPicPr>
            <a:picLocks noChangeAspect="1" noChangeArrowheads="1"/>
          </p:cNvPicPr>
          <p:nvPr/>
        </p:nvPicPr>
        <p:blipFill>
          <a:blip r:embed="rId2" cstate="print"/>
          <a:srcRect l="11057" t="10379" r="9634" b="8734"/>
          <a:stretch>
            <a:fillRect/>
          </a:stretch>
        </p:blipFill>
        <p:spPr bwMode="auto">
          <a:xfrm>
            <a:off x="6084888" y="1556073"/>
            <a:ext cx="2592387" cy="2351087"/>
          </a:xfrm>
          <a:prstGeom prst="rect">
            <a:avLst/>
          </a:prstGeom>
          <a:noFill/>
          <a:ln w="9525">
            <a:noFill/>
            <a:miter lim="800000"/>
            <a:headEnd/>
            <a:tailEnd/>
          </a:ln>
        </p:spPr>
      </p:pic>
      <p:sp>
        <p:nvSpPr>
          <p:cNvPr id="6" name="Rectangle 48"/>
          <p:cNvSpPr>
            <a:spLocks noChangeArrowheads="1"/>
          </p:cNvSpPr>
          <p:nvPr/>
        </p:nvSpPr>
        <p:spPr bwMode="auto">
          <a:xfrm>
            <a:off x="6300192" y="1941835"/>
            <a:ext cx="2160239" cy="551061"/>
          </a:xfrm>
          <a:prstGeom prst="rect">
            <a:avLst/>
          </a:prstGeom>
          <a:solidFill>
            <a:schemeClr val="bg1">
              <a:alpha val="67058"/>
            </a:schemeClr>
          </a:solidFill>
          <a:ln w="9525">
            <a:noFill/>
            <a:miter lim="800000"/>
            <a:headEnd/>
            <a:tailEnd/>
          </a:ln>
        </p:spPr>
        <p:txBody>
          <a:bodyPr wrap="none" anchor="ctr"/>
          <a:lstStyle/>
          <a:p>
            <a:endParaRPr lang="ja-JP" altLang="en-US" sz="1800"/>
          </a:p>
        </p:txBody>
      </p:sp>
      <p:sp>
        <p:nvSpPr>
          <p:cNvPr id="11" name="Line 44"/>
          <p:cNvSpPr>
            <a:spLocks noChangeShapeType="1"/>
          </p:cNvSpPr>
          <p:nvPr/>
        </p:nvSpPr>
        <p:spPr bwMode="auto">
          <a:xfrm>
            <a:off x="6595367" y="3751653"/>
            <a:ext cx="288032" cy="220743"/>
          </a:xfrm>
          <a:prstGeom prst="line">
            <a:avLst/>
          </a:prstGeom>
          <a:noFill/>
          <a:ln w="38100">
            <a:solidFill>
              <a:schemeClr val="tx1"/>
            </a:solidFill>
            <a:round/>
            <a:headEnd type="oval" w="sm" len="sm"/>
            <a:tailEnd w="sm" len="sm"/>
          </a:ln>
        </p:spPr>
        <p:txBody>
          <a:bodyPr/>
          <a:lstStyle/>
          <a:p>
            <a:endParaRPr lang="ja-JP" altLang="en-US"/>
          </a:p>
        </p:txBody>
      </p:sp>
      <p:sp>
        <p:nvSpPr>
          <p:cNvPr id="13" name="Oval 46"/>
          <p:cNvSpPr>
            <a:spLocks noChangeArrowheads="1"/>
          </p:cNvSpPr>
          <p:nvPr/>
        </p:nvSpPr>
        <p:spPr bwMode="auto">
          <a:xfrm>
            <a:off x="7058025" y="2549848"/>
            <a:ext cx="576263" cy="504825"/>
          </a:xfrm>
          <a:prstGeom prst="ellipse">
            <a:avLst/>
          </a:prstGeom>
          <a:noFill/>
          <a:ln w="38100">
            <a:solidFill>
              <a:schemeClr val="tx1"/>
            </a:solidFill>
            <a:round/>
            <a:headEnd/>
            <a:tailEnd/>
          </a:ln>
        </p:spPr>
        <p:txBody>
          <a:bodyPr wrap="none" anchor="ctr"/>
          <a:lstStyle/>
          <a:p>
            <a:endParaRPr lang="ja-JP" altLang="en-US" sz="1800"/>
          </a:p>
        </p:txBody>
      </p:sp>
      <p:pic>
        <p:nvPicPr>
          <p:cNvPr id="14" name="Picture 15" descr="Fiber50_fibmat_model"/>
          <p:cNvPicPr>
            <a:picLocks noChangeAspect="1" noChangeArrowheads="1"/>
          </p:cNvPicPr>
          <p:nvPr/>
        </p:nvPicPr>
        <p:blipFill>
          <a:blip r:embed="rId3" cstate="print"/>
          <a:srcRect l="11057" t="37357" r="9676" b="8734"/>
          <a:stretch>
            <a:fillRect/>
          </a:stretch>
        </p:blipFill>
        <p:spPr bwMode="auto">
          <a:xfrm>
            <a:off x="1331913" y="1700535"/>
            <a:ext cx="3671887" cy="2220913"/>
          </a:xfrm>
          <a:prstGeom prst="rect">
            <a:avLst/>
          </a:prstGeom>
          <a:noFill/>
          <a:ln w="9525">
            <a:noFill/>
            <a:miter lim="800000"/>
            <a:headEnd/>
            <a:tailEnd/>
          </a:ln>
        </p:spPr>
      </p:pic>
      <p:sp>
        <p:nvSpPr>
          <p:cNvPr id="16" name="Text Box 18"/>
          <p:cNvSpPr txBox="1">
            <a:spLocks noChangeArrowheads="1"/>
          </p:cNvSpPr>
          <p:nvPr/>
        </p:nvSpPr>
        <p:spPr bwMode="auto">
          <a:xfrm>
            <a:off x="358775" y="2564135"/>
            <a:ext cx="1476375" cy="369332"/>
          </a:xfrm>
          <a:prstGeom prst="rect">
            <a:avLst/>
          </a:prstGeom>
          <a:noFill/>
          <a:ln w="9525">
            <a:noFill/>
            <a:miter lim="800000"/>
            <a:headEnd/>
            <a:tailEnd/>
          </a:ln>
        </p:spPr>
        <p:txBody>
          <a:bodyPr>
            <a:spAutoFit/>
          </a:bodyPr>
          <a:lstStyle/>
          <a:p>
            <a:pPr>
              <a:spcBef>
                <a:spcPct val="50000"/>
              </a:spcBef>
            </a:pPr>
            <a:r>
              <a:rPr lang="en-US" altLang="ja-JP" sz="1800" dirty="0">
                <a:latin typeface="Arial" charset="0"/>
                <a:cs typeface="Arial" charset="0"/>
              </a:rPr>
              <a:t>6</a:t>
            </a:r>
            <a:r>
              <a:rPr lang="en-US" altLang="ja-JP" sz="1800" dirty="0" smtClean="0">
                <a:latin typeface="Arial" charset="0"/>
                <a:cs typeface="Arial" charset="0"/>
              </a:rPr>
              <a:t>00 </a:t>
            </a:r>
            <a:r>
              <a:rPr lang="el-GR" altLang="ja-JP" sz="1800" dirty="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22" name="Text Box 24"/>
          <p:cNvSpPr txBox="1">
            <a:spLocks noChangeArrowheads="1"/>
          </p:cNvSpPr>
          <p:nvPr/>
        </p:nvSpPr>
        <p:spPr bwMode="auto">
          <a:xfrm>
            <a:off x="1474788" y="1281823"/>
            <a:ext cx="3457575" cy="366712"/>
          </a:xfrm>
          <a:prstGeom prst="rect">
            <a:avLst/>
          </a:prstGeom>
          <a:noFill/>
          <a:ln w="9525">
            <a:noFill/>
            <a:miter lim="800000"/>
            <a:headEnd/>
            <a:tailEnd/>
          </a:ln>
        </p:spPr>
        <p:txBody>
          <a:bodyPr>
            <a:spAutoFit/>
          </a:bodyPr>
          <a:lstStyle/>
          <a:p>
            <a:pPr algn="ctr">
              <a:spcBef>
                <a:spcPct val="50000"/>
              </a:spcBef>
            </a:pPr>
            <a:r>
              <a:rPr lang="en-US" altLang="ja-JP" sz="1800" dirty="0" smtClean="0">
                <a:latin typeface="Arial" charset="0"/>
                <a:cs typeface="Arial" charset="0"/>
              </a:rPr>
              <a:t>1000 </a:t>
            </a:r>
            <a:r>
              <a:rPr lang="el-GR" altLang="ja-JP" sz="1800" dirty="0" smtClean="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24" name="Line 26"/>
          <p:cNvSpPr>
            <a:spLocks noChangeShapeType="1"/>
          </p:cNvSpPr>
          <p:nvPr/>
        </p:nvSpPr>
        <p:spPr bwMode="auto">
          <a:xfrm flipH="1">
            <a:off x="1072758" y="3299270"/>
            <a:ext cx="349250" cy="216148"/>
          </a:xfrm>
          <a:prstGeom prst="line">
            <a:avLst/>
          </a:prstGeom>
          <a:noFill/>
          <a:ln w="28575">
            <a:solidFill>
              <a:schemeClr val="tx1"/>
            </a:solidFill>
            <a:round/>
            <a:headEnd/>
            <a:tailEnd/>
          </a:ln>
        </p:spPr>
        <p:txBody>
          <a:bodyPr/>
          <a:lstStyle/>
          <a:p>
            <a:endParaRPr lang="ja-JP" altLang="en-US"/>
          </a:p>
        </p:txBody>
      </p:sp>
      <p:sp>
        <p:nvSpPr>
          <p:cNvPr id="29" name="Line 31"/>
          <p:cNvSpPr>
            <a:spLocks noChangeShapeType="1"/>
          </p:cNvSpPr>
          <p:nvPr/>
        </p:nvSpPr>
        <p:spPr bwMode="auto">
          <a:xfrm flipH="1">
            <a:off x="4932363" y="1916435"/>
            <a:ext cx="431800" cy="0"/>
          </a:xfrm>
          <a:prstGeom prst="line">
            <a:avLst/>
          </a:prstGeom>
          <a:noFill/>
          <a:ln w="57150">
            <a:solidFill>
              <a:schemeClr val="tx1"/>
            </a:solidFill>
            <a:round/>
            <a:headEnd/>
            <a:tailEnd type="triangle" w="sm" len="sm"/>
          </a:ln>
        </p:spPr>
        <p:txBody>
          <a:bodyPr/>
          <a:lstStyle/>
          <a:p>
            <a:endParaRPr lang="ja-JP" altLang="en-US"/>
          </a:p>
        </p:txBody>
      </p:sp>
      <p:sp>
        <p:nvSpPr>
          <p:cNvPr id="30" name="Line 32"/>
          <p:cNvSpPr>
            <a:spLocks noChangeShapeType="1"/>
          </p:cNvSpPr>
          <p:nvPr/>
        </p:nvSpPr>
        <p:spPr bwMode="auto">
          <a:xfrm flipH="1">
            <a:off x="4932363" y="2205360"/>
            <a:ext cx="431800" cy="0"/>
          </a:xfrm>
          <a:prstGeom prst="line">
            <a:avLst/>
          </a:prstGeom>
          <a:noFill/>
          <a:ln w="57150">
            <a:solidFill>
              <a:schemeClr val="tx1"/>
            </a:solidFill>
            <a:round/>
            <a:headEnd/>
            <a:tailEnd type="triangle" w="sm" len="sm"/>
          </a:ln>
        </p:spPr>
        <p:txBody>
          <a:bodyPr/>
          <a:lstStyle/>
          <a:p>
            <a:endParaRPr lang="ja-JP" altLang="en-US"/>
          </a:p>
        </p:txBody>
      </p:sp>
      <p:sp>
        <p:nvSpPr>
          <p:cNvPr id="31" name="Line 33"/>
          <p:cNvSpPr>
            <a:spLocks noChangeShapeType="1"/>
          </p:cNvSpPr>
          <p:nvPr/>
        </p:nvSpPr>
        <p:spPr bwMode="auto">
          <a:xfrm flipH="1">
            <a:off x="4932363" y="2492698"/>
            <a:ext cx="431800" cy="0"/>
          </a:xfrm>
          <a:prstGeom prst="line">
            <a:avLst/>
          </a:prstGeom>
          <a:noFill/>
          <a:ln w="57150">
            <a:solidFill>
              <a:schemeClr val="tx1"/>
            </a:solidFill>
            <a:round/>
            <a:headEnd/>
            <a:tailEnd type="triangle" w="sm" len="sm"/>
          </a:ln>
        </p:spPr>
        <p:txBody>
          <a:bodyPr/>
          <a:lstStyle/>
          <a:p>
            <a:endParaRPr lang="ja-JP" altLang="en-US"/>
          </a:p>
        </p:txBody>
      </p:sp>
      <p:sp>
        <p:nvSpPr>
          <p:cNvPr id="32" name="Line 34"/>
          <p:cNvSpPr>
            <a:spLocks noChangeShapeType="1"/>
          </p:cNvSpPr>
          <p:nvPr/>
        </p:nvSpPr>
        <p:spPr bwMode="auto">
          <a:xfrm flipH="1">
            <a:off x="4932363" y="2781623"/>
            <a:ext cx="431800" cy="0"/>
          </a:xfrm>
          <a:prstGeom prst="line">
            <a:avLst/>
          </a:prstGeom>
          <a:noFill/>
          <a:ln w="57150">
            <a:solidFill>
              <a:schemeClr val="tx1"/>
            </a:solidFill>
            <a:round/>
            <a:headEnd/>
            <a:tailEnd type="triangle" w="sm" len="sm"/>
          </a:ln>
        </p:spPr>
        <p:txBody>
          <a:bodyPr/>
          <a:lstStyle/>
          <a:p>
            <a:endParaRPr lang="ja-JP" altLang="en-US"/>
          </a:p>
        </p:txBody>
      </p:sp>
      <p:sp>
        <p:nvSpPr>
          <p:cNvPr id="33" name="Line 35"/>
          <p:cNvSpPr>
            <a:spLocks noChangeShapeType="1"/>
          </p:cNvSpPr>
          <p:nvPr/>
        </p:nvSpPr>
        <p:spPr bwMode="auto">
          <a:xfrm flipH="1">
            <a:off x="4932363" y="3068960"/>
            <a:ext cx="431800" cy="0"/>
          </a:xfrm>
          <a:prstGeom prst="line">
            <a:avLst/>
          </a:prstGeom>
          <a:noFill/>
          <a:ln w="57150">
            <a:solidFill>
              <a:schemeClr val="tx1"/>
            </a:solidFill>
            <a:round/>
            <a:headEnd/>
            <a:tailEnd type="triangle" w="sm" len="sm"/>
          </a:ln>
        </p:spPr>
        <p:txBody>
          <a:bodyPr/>
          <a:lstStyle/>
          <a:p>
            <a:endParaRPr lang="ja-JP" altLang="en-US"/>
          </a:p>
        </p:txBody>
      </p:sp>
      <p:sp>
        <p:nvSpPr>
          <p:cNvPr id="34" name="Line 36"/>
          <p:cNvSpPr>
            <a:spLocks noChangeShapeType="1"/>
          </p:cNvSpPr>
          <p:nvPr/>
        </p:nvSpPr>
        <p:spPr bwMode="auto">
          <a:xfrm flipH="1">
            <a:off x="4932363" y="3356298"/>
            <a:ext cx="431800" cy="0"/>
          </a:xfrm>
          <a:prstGeom prst="line">
            <a:avLst/>
          </a:prstGeom>
          <a:noFill/>
          <a:ln w="57150">
            <a:solidFill>
              <a:schemeClr val="tx1"/>
            </a:solidFill>
            <a:round/>
            <a:headEnd/>
            <a:tailEnd type="triangle" w="sm" len="sm"/>
          </a:ln>
        </p:spPr>
        <p:txBody>
          <a:bodyPr/>
          <a:lstStyle/>
          <a:p>
            <a:endParaRPr lang="ja-JP" altLang="en-US"/>
          </a:p>
        </p:txBody>
      </p:sp>
      <p:sp>
        <p:nvSpPr>
          <p:cNvPr id="35" name="Line 37"/>
          <p:cNvSpPr>
            <a:spLocks noChangeShapeType="1"/>
          </p:cNvSpPr>
          <p:nvPr/>
        </p:nvSpPr>
        <p:spPr bwMode="auto">
          <a:xfrm flipH="1">
            <a:off x="4932363" y="3645223"/>
            <a:ext cx="431800" cy="0"/>
          </a:xfrm>
          <a:prstGeom prst="line">
            <a:avLst/>
          </a:prstGeom>
          <a:noFill/>
          <a:ln w="57150">
            <a:solidFill>
              <a:schemeClr val="tx1"/>
            </a:solidFill>
            <a:round/>
            <a:headEnd/>
            <a:tailEnd type="triangle" w="sm" len="sm"/>
          </a:ln>
        </p:spPr>
        <p:txBody>
          <a:bodyPr/>
          <a:lstStyle/>
          <a:p>
            <a:endParaRPr lang="ja-JP" altLang="en-US"/>
          </a:p>
        </p:txBody>
      </p:sp>
      <p:sp>
        <p:nvSpPr>
          <p:cNvPr id="36" name="Line 38"/>
          <p:cNvSpPr>
            <a:spLocks noChangeShapeType="1"/>
          </p:cNvSpPr>
          <p:nvPr/>
        </p:nvSpPr>
        <p:spPr bwMode="auto">
          <a:xfrm>
            <a:off x="5148263" y="3645223"/>
            <a:ext cx="71437" cy="222250"/>
          </a:xfrm>
          <a:prstGeom prst="line">
            <a:avLst/>
          </a:prstGeom>
          <a:noFill/>
          <a:ln w="28575">
            <a:solidFill>
              <a:schemeClr val="tx1"/>
            </a:solidFill>
            <a:round/>
            <a:headEnd/>
            <a:tailEnd/>
          </a:ln>
        </p:spPr>
        <p:txBody>
          <a:bodyPr/>
          <a:lstStyle/>
          <a:p>
            <a:endParaRPr lang="ja-JP" altLang="en-US"/>
          </a:p>
        </p:txBody>
      </p:sp>
      <p:sp>
        <p:nvSpPr>
          <p:cNvPr id="37" name="Rectangle 40"/>
          <p:cNvSpPr>
            <a:spLocks noChangeArrowheads="1"/>
          </p:cNvSpPr>
          <p:nvPr/>
        </p:nvSpPr>
        <p:spPr bwMode="auto">
          <a:xfrm>
            <a:off x="2781300" y="2453010"/>
            <a:ext cx="769938" cy="647700"/>
          </a:xfrm>
          <a:prstGeom prst="rect">
            <a:avLst/>
          </a:prstGeom>
          <a:noFill/>
          <a:ln w="44450">
            <a:solidFill>
              <a:srgbClr val="2010F0"/>
            </a:solidFill>
            <a:miter lim="800000"/>
            <a:headEnd/>
            <a:tailEnd/>
          </a:ln>
        </p:spPr>
        <p:txBody>
          <a:bodyPr wrap="none" anchor="ctr"/>
          <a:lstStyle/>
          <a:p>
            <a:endParaRPr lang="ja-JP" altLang="en-US" sz="1800"/>
          </a:p>
        </p:txBody>
      </p:sp>
      <p:sp>
        <p:nvSpPr>
          <p:cNvPr id="38" name="Arc 42"/>
          <p:cNvSpPr>
            <a:spLocks noChangeAspect="1"/>
          </p:cNvSpPr>
          <p:nvPr/>
        </p:nvSpPr>
        <p:spPr bwMode="auto">
          <a:xfrm>
            <a:off x="3348038" y="1629098"/>
            <a:ext cx="2592387" cy="1274762"/>
          </a:xfrm>
          <a:custGeom>
            <a:avLst/>
            <a:gdLst>
              <a:gd name="T0" fmla="*/ 0 w 27621"/>
              <a:gd name="T1" fmla="*/ 1814649 h 21600"/>
              <a:gd name="T2" fmla="*/ 19040940 w 27621"/>
              <a:gd name="T3" fmla="*/ 167195 h 21600"/>
              <a:gd name="T4" fmla="*/ 13943599 w 27621"/>
              <a:gd name="T5" fmla="*/ 2796806 h 21600"/>
              <a:gd name="T6" fmla="*/ 0 60000 65536"/>
              <a:gd name="T7" fmla="*/ 0 60000 65536"/>
              <a:gd name="T8" fmla="*/ 0 60000 65536"/>
              <a:gd name="T9" fmla="*/ 0 w 27621"/>
              <a:gd name="T10" fmla="*/ 0 h 21600"/>
              <a:gd name="T11" fmla="*/ 27621 w 27621"/>
              <a:gd name="T12" fmla="*/ 21600 h 21600"/>
            </a:gdLst>
            <a:ahLst/>
            <a:cxnLst>
              <a:cxn ang="T6">
                <a:pos x="T0" y="T1"/>
              </a:cxn>
              <a:cxn ang="T7">
                <a:pos x="T2" y="T3"/>
              </a:cxn>
              <a:cxn ang="T8">
                <a:pos x="T4" y="T5"/>
              </a:cxn>
            </a:cxnLst>
            <a:rect l="T9" t="T10" r="T11" b="T12"/>
            <a:pathLst>
              <a:path w="27621" h="21600" fill="none" extrusionOk="0">
                <a:moveTo>
                  <a:pt x="-1" y="14024"/>
                </a:moveTo>
                <a:cubicBezTo>
                  <a:pt x="3158" y="5589"/>
                  <a:pt x="11220" y="-1"/>
                  <a:pt x="20228" y="0"/>
                </a:cubicBezTo>
                <a:cubicBezTo>
                  <a:pt x="22749" y="0"/>
                  <a:pt x="25251" y="441"/>
                  <a:pt x="27620" y="1304"/>
                </a:cubicBezTo>
              </a:path>
              <a:path w="27621" h="21600" stroke="0" extrusionOk="0">
                <a:moveTo>
                  <a:pt x="-1" y="14024"/>
                </a:moveTo>
                <a:cubicBezTo>
                  <a:pt x="3158" y="5589"/>
                  <a:pt x="11220" y="-1"/>
                  <a:pt x="20228" y="0"/>
                </a:cubicBezTo>
                <a:cubicBezTo>
                  <a:pt x="22749" y="0"/>
                  <a:pt x="25251" y="441"/>
                  <a:pt x="27620" y="1304"/>
                </a:cubicBezTo>
                <a:lnTo>
                  <a:pt x="20228" y="21600"/>
                </a:lnTo>
                <a:close/>
              </a:path>
            </a:pathLst>
          </a:custGeom>
          <a:noFill/>
          <a:ln w="57150">
            <a:solidFill>
              <a:srgbClr val="2010F0"/>
            </a:solidFill>
            <a:round/>
            <a:headEnd/>
            <a:tailEnd type="triangle" w="sm" len="med"/>
          </a:ln>
        </p:spPr>
        <p:txBody>
          <a:bodyPr wrap="none" anchor="ctr"/>
          <a:lstStyle/>
          <a:p>
            <a:endParaRPr lang="ja-JP" altLang="en-US"/>
          </a:p>
        </p:txBody>
      </p:sp>
      <p:sp>
        <p:nvSpPr>
          <p:cNvPr id="46" name="Text Box 39"/>
          <p:cNvSpPr txBox="1">
            <a:spLocks noChangeArrowheads="1"/>
          </p:cNvSpPr>
          <p:nvPr/>
        </p:nvSpPr>
        <p:spPr bwMode="auto">
          <a:xfrm>
            <a:off x="4860032" y="3861048"/>
            <a:ext cx="1115789"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Loading</a:t>
            </a:r>
            <a:endParaRPr lang="ja-JP" altLang="en-US" sz="1800" dirty="0"/>
          </a:p>
        </p:txBody>
      </p:sp>
      <p:sp>
        <p:nvSpPr>
          <p:cNvPr id="47" name="Text Box 27"/>
          <p:cNvSpPr txBox="1">
            <a:spLocks noChangeArrowheads="1"/>
          </p:cNvSpPr>
          <p:nvPr/>
        </p:nvSpPr>
        <p:spPr bwMode="auto">
          <a:xfrm>
            <a:off x="396031" y="3350319"/>
            <a:ext cx="863601" cy="366713"/>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Fixed</a:t>
            </a:r>
            <a:endParaRPr lang="ja-JP" altLang="en-US" sz="1800" dirty="0"/>
          </a:p>
        </p:txBody>
      </p:sp>
      <p:sp>
        <p:nvSpPr>
          <p:cNvPr id="49" name="Text Box 43"/>
          <p:cNvSpPr txBox="1">
            <a:spLocks noChangeArrowheads="1"/>
          </p:cNvSpPr>
          <p:nvPr/>
        </p:nvSpPr>
        <p:spPr bwMode="auto">
          <a:xfrm>
            <a:off x="107504" y="4154992"/>
            <a:ext cx="9036496"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            Material property of fiber                   Material property of matrix    </a:t>
            </a:r>
            <a:r>
              <a:rPr lang="en-US" altLang="ja-JP" sz="1600" dirty="0" err="1" smtClean="0">
                <a:latin typeface="Arial" charset="0"/>
              </a:rPr>
              <a:t>Matrix</a:t>
            </a:r>
            <a:r>
              <a:rPr lang="en-US" altLang="ja-JP" sz="1600" dirty="0" smtClean="0">
                <a:latin typeface="Arial" charset="0"/>
              </a:rPr>
              <a:t> stress-strain </a:t>
            </a:r>
            <a:r>
              <a:rPr lang="en-US" altLang="ja-JP" sz="1600" dirty="0">
                <a:latin typeface="Arial" charset="0"/>
              </a:rPr>
              <a:t>curve</a:t>
            </a:r>
          </a:p>
        </p:txBody>
      </p:sp>
      <p:sp>
        <p:nvSpPr>
          <p:cNvPr id="50" name="Text Box 45"/>
          <p:cNvSpPr txBox="1">
            <a:spLocks noChangeArrowheads="1"/>
          </p:cNvSpPr>
          <p:nvPr/>
        </p:nvSpPr>
        <p:spPr bwMode="auto">
          <a:xfrm>
            <a:off x="6802263" y="3789040"/>
            <a:ext cx="2206799" cy="366713"/>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Fiber       </a:t>
            </a:r>
            <a:r>
              <a:rPr lang="en-US" altLang="ja-JP" sz="1200" dirty="0" smtClean="0">
                <a:latin typeface="Arial" charset="0"/>
              </a:rPr>
              <a:t>  </a:t>
            </a:r>
            <a:r>
              <a:rPr lang="en-US" altLang="ja-JP" sz="1800" dirty="0" smtClean="0">
                <a:latin typeface="Arial" charset="0"/>
              </a:rPr>
              <a:t>Matrix</a:t>
            </a:r>
            <a:endParaRPr lang="en-US" altLang="ja-JP" sz="1800" dirty="0">
              <a:latin typeface="Arial" charset="0"/>
              <a:cs typeface="Arial" charset="0"/>
            </a:endParaRPr>
          </a:p>
        </p:txBody>
      </p:sp>
      <p:sp>
        <p:nvSpPr>
          <p:cNvPr id="51" name="Text Box 47"/>
          <p:cNvSpPr txBox="1">
            <a:spLocks noChangeArrowheads="1"/>
          </p:cNvSpPr>
          <p:nvPr/>
        </p:nvSpPr>
        <p:spPr bwMode="auto">
          <a:xfrm>
            <a:off x="6300192" y="1891432"/>
            <a:ext cx="2232025" cy="646331"/>
          </a:xfrm>
          <a:prstGeom prst="rect">
            <a:avLst/>
          </a:prstGeom>
          <a:noFill/>
          <a:ln w="9525">
            <a:noFill/>
            <a:miter lim="800000"/>
            <a:headEnd/>
            <a:tailEnd/>
          </a:ln>
        </p:spPr>
        <p:txBody>
          <a:bodyPr>
            <a:spAutoFit/>
          </a:bodyPr>
          <a:lstStyle/>
          <a:p>
            <a:pPr algn="ctr">
              <a:spcBef>
                <a:spcPct val="50000"/>
              </a:spcBef>
            </a:pPr>
            <a:r>
              <a:rPr lang="en-US" altLang="ja-JP" sz="1800" dirty="0">
                <a:latin typeface="Arial" charset="0"/>
              </a:rPr>
              <a:t>Initial </a:t>
            </a:r>
            <a:r>
              <a:rPr lang="en-US" altLang="ja-JP" sz="1800" dirty="0" smtClean="0">
                <a:latin typeface="Arial" charset="0"/>
              </a:rPr>
              <a:t>misalignment of fiber</a:t>
            </a:r>
            <a:endParaRPr lang="en-US" altLang="ja-JP" sz="1800" dirty="0">
              <a:latin typeface="Arial" charset="0"/>
            </a:endParaRPr>
          </a:p>
        </p:txBody>
      </p:sp>
      <p:sp>
        <p:nvSpPr>
          <p:cNvPr id="52"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2/11</a:t>
            </a:r>
            <a:endParaRPr kumimoji="0" lang="en-US" altLang="ja-JP" sz="1600" dirty="0">
              <a:solidFill>
                <a:srgbClr val="047796"/>
              </a:solidFill>
              <a:latin typeface="Arial" charset="0"/>
            </a:endParaRPr>
          </a:p>
        </p:txBody>
      </p:sp>
      <p:graphicFrame>
        <p:nvGraphicFramePr>
          <p:cNvPr id="53" name="表 52"/>
          <p:cNvGraphicFramePr>
            <a:graphicFrameLocks noGrp="1"/>
          </p:cNvGraphicFramePr>
          <p:nvPr>
            <p:extLst>
              <p:ext uri="{D42A27DB-BD31-4B8C-83A1-F6EECF244321}">
                <p14:modId xmlns:p14="http://schemas.microsoft.com/office/powerpoint/2010/main" val="840683223"/>
              </p:ext>
            </p:extLst>
          </p:nvPr>
        </p:nvGraphicFramePr>
        <p:xfrm>
          <a:off x="179512" y="4509120"/>
          <a:ext cx="3672408" cy="1854200"/>
        </p:xfrm>
        <a:graphic>
          <a:graphicData uri="http://schemas.openxmlformats.org/drawingml/2006/table">
            <a:tbl>
              <a:tblPr firstRow="1" bandRow="1">
                <a:tableStyleId>{2D5ABB26-0587-4C30-8999-92F81FD0307C}</a:tableStyleId>
              </a:tblPr>
              <a:tblGrid>
                <a:gridCol w="2592288"/>
                <a:gridCol w="504056"/>
                <a:gridCol w="576064"/>
              </a:tblGrid>
              <a:tr h="370840">
                <a:tc>
                  <a:txBody>
                    <a:bodyPr/>
                    <a:lstStyle/>
                    <a:p>
                      <a:pPr algn="l">
                        <a:lnSpc>
                          <a:spcPts val="1400"/>
                        </a:lnSpc>
                      </a:pPr>
                      <a:r>
                        <a:rPr kumimoji="1" lang="en-US" altLang="ja-JP" sz="1400" dirty="0" smtClean="0">
                          <a:latin typeface="Arial" pitchFamily="34" charset="0"/>
                          <a:cs typeface="Arial" pitchFamily="34" charset="0"/>
                        </a:rPr>
                        <a:t>Elastic</a:t>
                      </a:r>
                      <a:r>
                        <a:rPr kumimoji="1" lang="en-US" altLang="ja-JP" sz="1400" baseline="0" dirty="0" smtClean="0">
                          <a:latin typeface="Arial" pitchFamily="34" charset="0"/>
                          <a:cs typeface="Arial" pitchFamily="34" charset="0"/>
                        </a:rPr>
                        <a:t> modulus in x- direction</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c>
                  <a:txBody>
                    <a:bodyPr/>
                    <a:lstStyle/>
                    <a:p>
                      <a:pPr algn="ctr">
                        <a:lnSpc>
                          <a:spcPts val="1400"/>
                        </a:lnSpc>
                      </a:pPr>
                      <a:r>
                        <a:rPr kumimoji="1" lang="en-US" altLang="ja-JP" sz="1400" dirty="0" smtClean="0">
                          <a:latin typeface="Arial" pitchFamily="34" charset="0"/>
                          <a:cs typeface="Arial" pitchFamily="34" charset="0"/>
                        </a:rPr>
                        <a:t>225</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r>
              <a:tr h="370840">
                <a:tc>
                  <a:txBody>
                    <a:bodyPr/>
                    <a:lstStyle/>
                    <a:p>
                      <a:pPr algn="l">
                        <a:lnSpc>
                          <a:spcPts val="1400"/>
                        </a:lnSpc>
                      </a:pPr>
                      <a:r>
                        <a:rPr kumimoji="1" lang="en-US" altLang="ja-JP" sz="1400" dirty="0" smtClean="0">
                          <a:latin typeface="Arial" pitchFamily="34" charset="0"/>
                          <a:cs typeface="Arial" pitchFamily="34" charset="0"/>
                        </a:rPr>
                        <a:t>Elastic modulus in y- direction</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15</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In-plane Poisson’s ratio</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0.2</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endParaRPr kumimoji="1" lang="ja-JP" altLang="en-US" sz="140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In-plane shear modulus</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15</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Transverse shear modulus</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c>
                  <a:txBody>
                    <a:bodyPr/>
                    <a:lstStyle/>
                    <a:p>
                      <a:pPr algn="ctr">
                        <a:lnSpc>
                          <a:spcPts val="1400"/>
                        </a:lnSpc>
                      </a:pPr>
                      <a:r>
                        <a:rPr kumimoji="1" lang="en-US" altLang="ja-JP" sz="1400" dirty="0" smtClean="0">
                          <a:latin typeface="Arial" pitchFamily="34" charset="0"/>
                          <a:cs typeface="Arial" pitchFamily="34" charset="0"/>
                        </a:rPr>
                        <a:t>7</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110634371"/>
              </p:ext>
            </p:extLst>
          </p:nvPr>
        </p:nvGraphicFramePr>
        <p:xfrm>
          <a:off x="4042173" y="4534535"/>
          <a:ext cx="2643980" cy="1046480"/>
        </p:xfrm>
        <a:graphic>
          <a:graphicData uri="http://schemas.openxmlformats.org/drawingml/2006/table">
            <a:tbl>
              <a:tblPr firstRow="1" bandRow="1">
                <a:tableStyleId>{2D5ABB26-0587-4C30-8999-92F81FD0307C}</a:tableStyleId>
              </a:tblPr>
              <a:tblGrid>
                <a:gridCol w="1491852"/>
                <a:gridCol w="576064"/>
                <a:gridCol w="576064"/>
              </a:tblGrid>
              <a:tr h="370840">
                <a:tc>
                  <a:txBody>
                    <a:bodyPr/>
                    <a:lstStyle/>
                    <a:p>
                      <a:pPr algn="l"/>
                      <a:r>
                        <a:rPr kumimoji="1" lang="en-US" altLang="ja-JP" sz="1400" dirty="0" smtClean="0">
                          <a:latin typeface="Arial" pitchFamily="34" charset="0"/>
                          <a:cs typeface="Arial" pitchFamily="34" charset="0"/>
                        </a:rPr>
                        <a:t>Elastic</a:t>
                      </a:r>
                      <a:r>
                        <a:rPr kumimoji="1" lang="en-US" altLang="ja-JP" sz="1400" baseline="0" dirty="0" smtClean="0">
                          <a:latin typeface="Arial" pitchFamily="34" charset="0"/>
                          <a:cs typeface="Arial" pitchFamily="34" charset="0"/>
                        </a:rPr>
                        <a:t> modulus</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400" dirty="0" smtClean="0">
                          <a:latin typeface="Arial" pitchFamily="34" charset="0"/>
                          <a:cs typeface="Arial" pitchFamily="34" charset="0"/>
                        </a:rPr>
                        <a:t>4.2</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pPr algn="l"/>
                      <a:r>
                        <a:rPr kumimoji="1" lang="en-US" altLang="ja-JP" sz="1400" dirty="0" smtClean="0">
                          <a:latin typeface="Arial" pitchFamily="34" charset="0"/>
                          <a:cs typeface="Arial" pitchFamily="34" charset="0"/>
                        </a:rPr>
                        <a:t>Poisson’s ratio</a:t>
                      </a:r>
                      <a:endParaRPr kumimoji="1" lang="ja-JP" altLang="en-US" sz="1400" dirty="0">
                        <a:latin typeface="Arial" pitchFamily="34" charset="0"/>
                        <a:cs typeface="Arial" pitchFamily="34" charset="0"/>
                      </a:endParaRPr>
                    </a:p>
                  </a:txBody>
                  <a:tcPr anchor="ctr"/>
                </a:tc>
                <a:tc>
                  <a:txBody>
                    <a:bodyPr/>
                    <a:lstStyle/>
                    <a:p>
                      <a:pPr algn="ctr"/>
                      <a:r>
                        <a:rPr kumimoji="1" lang="en-US" altLang="ja-JP" sz="1400" dirty="0" smtClean="0">
                          <a:latin typeface="Arial" pitchFamily="34" charset="0"/>
                          <a:cs typeface="Arial" pitchFamily="34" charset="0"/>
                        </a:rPr>
                        <a:t>0.34</a:t>
                      </a:r>
                      <a:endParaRPr kumimoji="1" lang="ja-JP" altLang="en-US" sz="1400" dirty="0">
                        <a:latin typeface="Arial" pitchFamily="34" charset="0"/>
                        <a:cs typeface="Arial" pitchFamily="34" charset="0"/>
                      </a:endParaRPr>
                    </a:p>
                  </a:txBody>
                  <a:tcPr anchor="ctr"/>
                </a:tc>
                <a:tc>
                  <a:txBody>
                    <a:bodyPr/>
                    <a:lstStyle/>
                    <a:p>
                      <a:pPr algn="ctr"/>
                      <a:endParaRPr kumimoji="1" lang="ja-JP" altLang="en-US" sz="1400" dirty="0">
                        <a:latin typeface="Arial" pitchFamily="34" charset="0"/>
                        <a:cs typeface="Arial" pitchFamily="34" charset="0"/>
                      </a:endParaRPr>
                    </a:p>
                  </a:txBody>
                  <a:tcPr anchor="ctr"/>
                </a:tc>
              </a:tr>
              <a:tr h="194424">
                <a:tc>
                  <a:txBody>
                    <a:bodyPr/>
                    <a:lstStyle/>
                    <a:p>
                      <a:pPr algn="l"/>
                      <a:r>
                        <a:rPr kumimoji="1" lang="en-US" altLang="ja-JP" sz="1400" dirty="0" smtClean="0">
                          <a:latin typeface="Arial" pitchFamily="34" charset="0"/>
                          <a:cs typeface="Arial" pitchFamily="34" charset="0"/>
                        </a:rPr>
                        <a:t>Yield</a:t>
                      </a:r>
                      <a:r>
                        <a:rPr kumimoji="1" lang="en-US" altLang="ja-JP" sz="1400" baseline="0" dirty="0" smtClean="0">
                          <a:latin typeface="Arial" pitchFamily="34" charset="0"/>
                          <a:cs typeface="Arial" pitchFamily="34" charset="0"/>
                        </a:rPr>
                        <a:t> stress</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itchFamily="34" charset="0"/>
                          <a:cs typeface="Arial" pitchFamily="34" charset="0"/>
                        </a:rPr>
                        <a:t>90</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err="1" smtClean="0">
                          <a:latin typeface="Arial" pitchFamily="34" charset="0"/>
                          <a:cs typeface="Arial" pitchFamily="34" charset="0"/>
                        </a:rPr>
                        <a:t>MPa</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p:sp>
        <p:nvSpPr>
          <p:cNvPr id="55" name="Line 44"/>
          <p:cNvSpPr>
            <a:spLocks noChangeShapeType="1"/>
          </p:cNvSpPr>
          <p:nvPr/>
        </p:nvSpPr>
        <p:spPr bwMode="auto">
          <a:xfrm>
            <a:off x="7642944" y="3691979"/>
            <a:ext cx="288032" cy="280417"/>
          </a:xfrm>
          <a:prstGeom prst="line">
            <a:avLst/>
          </a:prstGeom>
          <a:noFill/>
          <a:ln w="38100">
            <a:solidFill>
              <a:schemeClr val="tx1"/>
            </a:solidFill>
            <a:round/>
            <a:headEnd type="oval" w="sm" len="sm"/>
            <a:tailEnd w="sm" len="sm"/>
          </a:ln>
        </p:spPr>
        <p:txBody>
          <a:bodyPr/>
          <a:lstStyle/>
          <a:p>
            <a:endParaRPr lang="ja-JP" altLang="en-US"/>
          </a:p>
        </p:txBody>
      </p:sp>
      <p:sp>
        <p:nvSpPr>
          <p:cNvPr id="56" name="Text Box 38"/>
          <p:cNvSpPr txBox="1">
            <a:spLocks noChangeArrowheads="1"/>
          </p:cNvSpPr>
          <p:nvPr/>
        </p:nvSpPr>
        <p:spPr bwMode="auto">
          <a:xfrm>
            <a:off x="4181499" y="5714672"/>
            <a:ext cx="2478733" cy="738664"/>
          </a:xfrm>
          <a:prstGeom prst="rect">
            <a:avLst/>
          </a:prstGeom>
          <a:noFill/>
          <a:ln w="9525">
            <a:noFill/>
            <a:miter lim="800000"/>
            <a:headEnd/>
            <a:tailEnd/>
          </a:ln>
        </p:spPr>
        <p:txBody>
          <a:bodyPr wrap="square">
            <a:spAutoFit/>
          </a:bodyPr>
          <a:lstStyle/>
          <a:p>
            <a:pPr>
              <a:spcBef>
                <a:spcPct val="50000"/>
              </a:spcBef>
            </a:pPr>
            <a:r>
              <a:rPr lang="en-US" altLang="ja-JP" sz="1400" dirty="0" smtClean="0">
                <a:latin typeface="Arial" charset="0"/>
                <a:cs typeface="Arial" charset="0"/>
              </a:rPr>
              <a:t>Carbon fiber/Epoxy resin AS4/3501-6 is </a:t>
            </a:r>
            <a:r>
              <a:rPr lang="en-US" altLang="ja-JP" sz="1400" dirty="0">
                <a:latin typeface="Arial" charset="0"/>
                <a:cs typeface="Arial" charset="0"/>
              </a:rPr>
              <a:t>assumed </a:t>
            </a:r>
            <a:r>
              <a:rPr lang="en-US" altLang="ja-JP" sz="1400" dirty="0" smtClean="0">
                <a:latin typeface="Arial" charset="0"/>
                <a:cs typeface="Arial" charset="0"/>
              </a:rPr>
              <a:t>as the material.</a:t>
            </a:r>
            <a:endParaRPr lang="en-US" altLang="ja-JP" sz="1400" dirty="0">
              <a:latin typeface="Arial" charset="0"/>
              <a:cs typeface="Arial" charset="0"/>
            </a:endParaRPr>
          </a:p>
        </p:txBody>
      </p:sp>
      <p:pic>
        <p:nvPicPr>
          <p:cNvPr id="57" name="Picture 4" descr="Fig2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148" y="4506038"/>
            <a:ext cx="2412852" cy="185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コネクタ 44"/>
          <p:cNvCxnSpPr/>
          <p:nvPr/>
        </p:nvCxnSpPr>
        <p:spPr>
          <a:xfrm flipH="1" flipV="1">
            <a:off x="392227" y="1938443"/>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flipH="1" flipV="1">
            <a:off x="212954" y="1740968"/>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58" name="テキスト ボックス 12"/>
          <p:cNvSpPr txBox="1">
            <a:spLocks noChangeArrowheads="1"/>
          </p:cNvSpPr>
          <p:nvPr/>
        </p:nvSpPr>
        <p:spPr bwMode="auto">
          <a:xfrm>
            <a:off x="394311" y="1904349"/>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x</a:t>
            </a:r>
            <a:endParaRPr lang="ja-JP" altLang="en-US" sz="1800" dirty="0">
              <a:latin typeface="Arial" charset="0"/>
            </a:endParaRPr>
          </a:p>
        </p:txBody>
      </p:sp>
      <p:sp>
        <p:nvSpPr>
          <p:cNvPr id="59" name="テキスト ボックス 12"/>
          <p:cNvSpPr txBox="1">
            <a:spLocks noChangeArrowheads="1"/>
          </p:cNvSpPr>
          <p:nvPr/>
        </p:nvSpPr>
        <p:spPr bwMode="auto">
          <a:xfrm>
            <a:off x="228278" y="1419884"/>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y</a:t>
            </a:r>
            <a:endParaRPr lang="ja-JP" altLang="en-US" sz="1800" dirty="0">
              <a:latin typeface="Arial" charset="0"/>
            </a:endParaRPr>
          </a:p>
        </p:txBody>
      </p:sp>
      <p:cxnSp>
        <p:nvCxnSpPr>
          <p:cNvPr id="63" name="直線コネクタ 62"/>
          <p:cNvCxnSpPr/>
          <p:nvPr/>
        </p:nvCxnSpPr>
        <p:spPr>
          <a:xfrm flipV="1">
            <a:off x="1422596" y="1737967"/>
            <a:ext cx="0" cy="208800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4898128" y="1563082"/>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1419271" y="1562394"/>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1422595" y="1630623"/>
            <a:ext cx="3484800" cy="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1301350" y="1667836"/>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rot="5400000">
            <a:off x="1308958" y="3766614"/>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1305633" y="1733698"/>
            <a:ext cx="0" cy="210240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84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3/11</a:t>
            </a:r>
            <a:endParaRPr kumimoji="0" lang="en-US" altLang="ja-JP" sz="1600" dirty="0">
              <a:solidFill>
                <a:srgbClr val="047796"/>
              </a:solidFill>
              <a:latin typeface="Arial" charset="0"/>
            </a:endParaRPr>
          </a:p>
        </p:txBody>
      </p:sp>
      <p:sp>
        <p:nvSpPr>
          <p:cNvPr id="8"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Numerical Simulation of Longitudinal Compressive Failure</a:t>
            </a:r>
            <a:endParaRPr kumimoji="1" lang="ja-JP" altLang="en-US" dirty="0"/>
          </a:p>
        </p:txBody>
      </p:sp>
      <p:pic>
        <p:nvPicPr>
          <p:cNvPr id="9" name="Picture 3" descr="export6"/>
          <p:cNvPicPr>
            <a:picLocks noChangeAspect="1" noChangeArrowheads="1"/>
          </p:cNvPicPr>
          <p:nvPr/>
        </p:nvPicPr>
        <p:blipFill>
          <a:blip r:embed="rId2" cstate="print">
            <a:extLst>
              <a:ext uri="{28A0092B-C50C-407E-A947-70E740481C1C}">
                <a14:useLocalDpi xmlns:a14="http://schemas.microsoft.com/office/drawing/2010/main" val="0"/>
              </a:ext>
            </a:extLst>
          </a:blip>
          <a:srcRect l="10495" t="10033" r="9544" b="9444"/>
          <a:stretch>
            <a:fillRect/>
          </a:stretch>
        </p:blipFill>
        <p:spPr bwMode="auto">
          <a:xfrm>
            <a:off x="4647532" y="1943217"/>
            <a:ext cx="2208723" cy="19773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xport5"/>
          <p:cNvPicPr>
            <a:picLocks noChangeAspect="1" noChangeArrowheads="1"/>
          </p:cNvPicPr>
          <p:nvPr/>
        </p:nvPicPr>
        <p:blipFill>
          <a:blip r:embed="rId3" cstate="print">
            <a:extLst>
              <a:ext uri="{28A0092B-C50C-407E-A947-70E740481C1C}">
                <a14:useLocalDpi xmlns:a14="http://schemas.microsoft.com/office/drawing/2010/main" val="0"/>
              </a:ext>
            </a:extLst>
          </a:blip>
          <a:srcRect l="10695" t="9430" r="8734" b="8385"/>
          <a:stretch>
            <a:fillRect/>
          </a:stretch>
        </p:blipFill>
        <p:spPr bwMode="auto">
          <a:xfrm>
            <a:off x="2345784" y="1918363"/>
            <a:ext cx="2227961" cy="20146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xport3"/>
          <p:cNvPicPr>
            <a:picLocks noChangeAspect="1" noChangeArrowheads="1"/>
          </p:cNvPicPr>
          <p:nvPr/>
        </p:nvPicPr>
        <p:blipFill>
          <a:blip r:embed="rId4" cstate="print">
            <a:extLst>
              <a:ext uri="{28A0092B-C50C-407E-A947-70E740481C1C}">
                <a14:useLocalDpi xmlns:a14="http://schemas.microsoft.com/office/drawing/2010/main" val="0"/>
              </a:ext>
            </a:extLst>
          </a:blip>
          <a:srcRect l="11179" t="26833" r="11917" b="8931"/>
          <a:stretch>
            <a:fillRect/>
          </a:stretch>
        </p:blipFill>
        <p:spPr bwMode="auto">
          <a:xfrm>
            <a:off x="569144" y="4221088"/>
            <a:ext cx="2736304" cy="20352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xport50"/>
          <p:cNvPicPr>
            <a:picLocks noChangeAspect="1" noChangeArrowheads="1"/>
          </p:cNvPicPr>
          <p:nvPr/>
        </p:nvPicPr>
        <p:blipFill>
          <a:blip r:embed="rId5" cstate="print">
            <a:extLst>
              <a:ext uri="{28A0092B-C50C-407E-A947-70E740481C1C}">
                <a14:useLocalDpi xmlns:a14="http://schemas.microsoft.com/office/drawing/2010/main" val="0"/>
              </a:ext>
            </a:extLst>
          </a:blip>
          <a:srcRect l="11200" t="24883" r="10600" b="18666"/>
          <a:stretch>
            <a:fillRect/>
          </a:stretch>
        </p:blipFill>
        <p:spPr bwMode="auto">
          <a:xfrm>
            <a:off x="3362147" y="4293096"/>
            <a:ext cx="2463581" cy="1585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g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107" y="4299404"/>
            <a:ext cx="2305812" cy="156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9392" t="18458" r="60607" b="72634"/>
          <a:stretch/>
        </p:blipFill>
        <p:spPr bwMode="auto">
          <a:xfrm>
            <a:off x="2652222" y="1744218"/>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43"/>
          <p:cNvSpPr txBox="1">
            <a:spLocks noChangeArrowheads="1"/>
          </p:cNvSpPr>
          <p:nvPr/>
        </p:nvSpPr>
        <p:spPr bwMode="auto">
          <a:xfrm>
            <a:off x="1981458" y="1268760"/>
            <a:ext cx="5207174"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              Stress in fiber                 Stress in matrix</a:t>
            </a:r>
            <a:endParaRPr lang="en-US" altLang="ja-JP" sz="1600" dirty="0">
              <a:latin typeface="Arial" charset="0"/>
            </a:endParaRPr>
          </a:p>
        </p:txBody>
      </p:sp>
      <p:sp>
        <p:nvSpPr>
          <p:cNvPr id="16" name="Text Box 43"/>
          <p:cNvSpPr txBox="1">
            <a:spLocks noChangeArrowheads="1"/>
          </p:cNvSpPr>
          <p:nvPr/>
        </p:nvSpPr>
        <p:spPr bwMode="auto">
          <a:xfrm>
            <a:off x="2246891" y="1506270"/>
            <a:ext cx="5207174"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   -235MPa         -205MPa         -4.40MPa      -4.25MPa</a:t>
            </a:r>
            <a:endParaRPr lang="en-US" altLang="ja-JP" sz="1400" dirty="0">
              <a:latin typeface="Arial" charset="0"/>
            </a:endParaRPr>
          </a:p>
        </p:txBody>
      </p:sp>
      <p:sp>
        <p:nvSpPr>
          <p:cNvPr id="17" name="Text Box 43"/>
          <p:cNvSpPr txBox="1">
            <a:spLocks noChangeArrowheads="1"/>
          </p:cNvSpPr>
          <p:nvPr/>
        </p:nvSpPr>
        <p:spPr bwMode="auto">
          <a:xfrm>
            <a:off x="1957114" y="3933056"/>
            <a:ext cx="6359302"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Bending stress occurs.               Stress concentration occurs.</a:t>
            </a:r>
            <a:endParaRPr lang="en-US" altLang="ja-JP" sz="1600" dirty="0">
              <a:latin typeface="Arial" charset="0"/>
            </a:endParaRPr>
          </a:p>
        </p:txBody>
      </p:sp>
      <p:sp>
        <p:nvSpPr>
          <p:cNvPr id="18" name="Text Box 43"/>
          <p:cNvSpPr txBox="1">
            <a:spLocks noChangeArrowheads="1"/>
          </p:cNvSpPr>
          <p:nvPr/>
        </p:nvSpPr>
        <p:spPr bwMode="auto">
          <a:xfrm>
            <a:off x="3703160" y="5915372"/>
            <a:ext cx="2669040"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Rhombus shape (shear)</a:t>
            </a:r>
            <a:endParaRPr lang="en-US" altLang="ja-JP" sz="1400" dirty="0">
              <a:latin typeface="Arial" charset="0"/>
            </a:endParaRPr>
          </a:p>
        </p:txBody>
      </p:sp>
      <p:sp>
        <p:nvSpPr>
          <p:cNvPr id="19" name="Text Box 43"/>
          <p:cNvSpPr txBox="1">
            <a:spLocks noChangeArrowheads="1"/>
          </p:cNvSpPr>
          <p:nvPr/>
        </p:nvSpPr>
        <p:spPr bwMode="auto">
          <a:xfrm>
            <a:off x="3131840" y="6145559"/>
            <a:ext cx="3233366"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Rectangle shape (compressive)</a:t>
            </a:r>
            <a:endParaRPr lang="en-US" altLang="ja-JP" sz="1400" dirty="0">
              <a:latin typeface="Arial" charset="0"/>
            </a:endParaRPr>
          </a:p>
        </p:txBody>
      </p:sp>
      <p:sp>
        <p:nvSpPr>
          <p:cNvPr id="20" name="テキスト ボックス 19"/>
          <p:cNvSpPr txBox="1"/>
          <p:nvPr/>
        </p:nvSpPr>
        <p:spPr>
          <a:xfrm>
            <a:off x="5794212" y="5853613"/>
            <a:ext cx="3170276" cy="646331"/>
          </a:xfrm>
          <a:prstGeom prst="rect">
            <a:avLst/>
          </a:prstGeom>
          <a:noFill/>
        </p:spPr>
        <p:txBody>
          <a:bodyPr wrap="square" rtlCol="0">
            <a:spAutoFit/>
          </a:bodyPr>
          <a:lstStyle/>
          <a:p>
            <a:r>
              <a:rPr lang="en-US" altLang="ja-JP" sz="900" dirty="0" smtClean="0">
                <a:latin typeface="Arial" pitchFamily="34" charset="0"/>
                <a:cs typeface="Arial" pitchFamily="34" charset="0"/>
              </a:rPr>
              <a:t>C</a:t>
            </a:r>
            <a:r>
              <a:rPr lang="en-US" altLang="ja-JP" sz="900" dirty="0">
                <a:latin typeface="Arial" pitchFamily="34" charset="0"/>
                <a:cs typeface="Arial" pitchFamily="34" charset="0"/>
              </a:rPr>
              <a:t>. S. </a:t>
            </a:r>
            <a:r>
              <a:rPr lang="en-US" altLang="ja-JP" sz="900" dirty="0" err="1">
                <a:latin typeface="Arial" pitchFamily="34" charset="0"/>
                <a:cs typeface="Arial" pitchFamily="34" charset="0"/>
              </a:rPr>
              <a:t>Yerramalli</a:t>
            </a:r>
            <a:r>
              <a:rPr lang="en-US" altLang="ja-JP" sz="900" dirty="0">
                <a:latin typeface="Arial" pitchFamily="34" charset="0"/>
                <a:cs typeface="Arial" pitchFamily="34" charset="0"/>
              </a:rPr>
              <a:t> and A. M. </a:t>
            </a:r>
            <a:r>
              <a:rPr lang="en-US" altLang="ja-JP" sz="900" dirty="0" err="1">
                <a:latin typeface="Arial" pitchFamily="34" charset="0"/>
                <a:cs typeface="Arial" pitchFamily="34" charset="0"/>
              </a:rPr>
              <a:t>Waas</a:t>
            </a:r>
            <a:r>
              <a:rPr lang="en-US" altLang="ja-JP" sz="900" dirty="0">
                <a:latin typeface="Arial" pitchFamily="34" charset="0"/>
                <a:cs typeface="Arial" pitchFamily="34" charset="0"/>
              </a:rPr>
              <a:t>, “A failure criterion for fiber reinforced polymer composites under combined compression–torsion loading,” International Journal of Solids and Structures, vol. 40, no. 5, pp. 1139–1164, 2003.</a:t>
            </a:r>
            <a:endParaRPr kumimoji="1" lang="ja-JP" altLang="en-US" sz="900" dirty="0">
              <a:latin typeface="Arial" pitchFamily="34" charset="0"/>
              <a:cs typeface="Arial" pitchFamily="34" charset="0"/>
            </a:endParaRPr>
          </a:p>
        </p:txBody>
      </p:sp>
      <p:pic>
        <p:nvPicPr>
          <p:cNvPr id="2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9392" t="18458" r="60607" b="72634"/>
          <a:stretch/>
        </p:blipFill>
        <p:spPr bwMode="auto">
          <a:xfrm>
            <a:off x="4946485" y="1738908"/>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12"/>
          <p:cNvSpPr txBox="1">
            <a:spLocks noChangeArrowheads="1"/>
          </p:cNvSpPr>
          <p:nvPr/>
        </p:nvSpPr>
        <p:spPr bwMode="auto">
          <a:xfrm>
            <a:off x="6587262" y="1681063"/>
            <a:ext cx="1369114" cy="307777"/>
          </a:xfrm>
          <a:prstGeom prst="rect">
            <a:avLst/>
          </a:prstGeom>
          <a:noFill/>
          <a:ln w="9525">
            <a:noFill/>
            <a:miter lim="800000"/>
            <a:headEnd/>
            <a:tailEnd/>
          </a:ln>
        </p:spPr>
        <p:txBody>
          <a:bodyPr wrap="square">
            <a:spAutoFit/>
          </a:bodyPr>
          <a:lstStyle/>
          <a:p>
            <a:pPr algn="ctr">
              <a:spcBef>
                <a:spcPct val="50000"/>
              </a:spcBef>
            </a:pPr>
            <a:r>
              <a:rPr lang="en-US" altLang="ja-JP" sz="1400" dirty="0" smtClean="0">
                <a:latin typeface="Arial" charset="0"/>
              </a:rPr>
              <a:t>Strain 0.10%</a:t>
            </a:r>
            <a:endParaRPr lang="ja-JP" altLang="en-US" sz="1400" dirty="0">
              <a:latin typeface="Arial" charset="0"/>
            </a:endParaRPr>
          </a:p>
        </p:txBody>
      </p:sp>
      <p:sp>
        <p:nvSpPr>
          <p:cNvPr id="23" name="テキスト ボックス 12"/>
          <p:cNvSpPr txBox="1">
            <a:spLocks noChangeArrowheads="1"/>
          </p:cNvSpPr>
          <p:nvPr/>
        </p:nvSpPr>
        <p:spPr bwMode="auto">
          <a:xfrm>
            <a:off x="425128" y="4178396"/>
            <a:ext cx="1369114" cy="307777"/>
          </a:xfrm>
          <a:prstGeom prst="rect">
            <a:avLst/>
          </a:prstGeom>
          <a:noFill/>
          <a:ln w="9525">
            <a:noFill/>
            <a:miter lim="800000"/>
            <a:headEnd/>
            <a:tailEnd/>
          </a:ln>
        </p:spPr>
        <p:txBody>
          <a:bodyPr wrap="square">
            <a:spAutoFit/>
          </a:bodyPr>
          <a:lstStyle/>
          <a:p>
            <a:pPr algn="ctr">
              <a:spcBef>
                <a:spcPct val="50000"/>
              </a:spcBef>
            </a:pPr>
            <a:r>
              <a:rPr lang="en-US" altLang="ja-JP" sz="1400" dirty="0" smtClean="0">
                <a:latin typeface="Arial" charset="0"/>
              </a:rPr>
              <a:t>Strain 1.20%</a:t>
            </a:r>
            <a:endParaRPr lang="ja-JP" altLang="en-US" sz="1400" dirty="0">
              <a:latin typeface="Arial" charset="0"/>
            </a:endParaRPr>
          </a:p>
        </p:txBody>
      </p:sp>
      <p:sp>
        <p:nvSpPr>
          <p:cNvPr id="24" name="Rectangle 40"/>
          <p:cNvSpPr>
            <a:spLocks noChangeArrowheads="1"/>
          </p:cNvSpPr>
          <p:nvPr/>
        </p:nvSpPr>
        <p:spPr bwMode="auto">
          <a:xfrm>
            <a:off x="1724547" y="5082790"/>
            <a:ext cx="432000" cy="288000"/>
          </a:xfrm>
          <a:prstGeom prst="rect">
            <a:avLst/>
          </a:prstGeom>
          <a:noFill/>
          <a:ln w="38100">
            <a:solidFill>
              <a:srgbClr val="2010F0"/>
            </a:solidFill>
            <a:miter lim="800000"/>
            <a:headEnd/>
            <a:tailEnd/>
          </a:ln>
        </p:spPr>
        <p:txBody>
          <a:bodyPr wrap="none" anchor="ctr"/>
          <a:lstStyle/>
          <a:p>
            <a:endParaRPr lang="ja-JP" altLang="en-US" sz="1800"/>
          </a:p>
        </p:txBody>
      </p:sp>
      <p:sp>
        <p:nvSpPr>
          <p:cNvPr id="25" name="円弧 24"/>
          <p:cNvSpPr/>
          <p:nvPr/>
        </p:nvSpPr>
        <p:spPr>
          <a:xfrm>
            <a:off x="2049926" y="4581128"/>
            <a:ext cx="2882114" cy="1275496"/>
          </a:xfrm>
          <a:prstGeom prst="arc">
            <a:avLst>
              <a:gd name="adj1" fmla="val 11187521"/>
              <a:gd name="adj2" fmla="val 15710458"/>
            </a:avLst>
          </a:prstGeom>
          <a:ln w="38100">
            <a:solidFill>
              <a:srgbClr val="2010F0"/>
            </a:solidFill>
            <a:headEnd type="none" w="sm" len="med"/>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7" name="直線コネクタ 26"/>
          <p:cNvCxnSpPr/>
          <p:nvPr/>
        </p:nvCxnSpPr>
        <p:spPr>
          <a:xfrm flipH="1">
            <a:off x="2987824" y="3068960"/>
            <a:ext cx="328004" cy="914896"/>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40563" y="3119760"/>
            <a:ext cx="143935" cy="864096"/>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31" name="テキスト ボックス 12"/>
          <p:cNvSpPr txBox="1">
            <a:spLocks noChangeArrowheads="1"/>
          </p:cNvSpPr>
          <p:nvPr/>
        </p:nvSpPr>
        <p:spPr bwMode="auto">
          <a:xfrm>
            <a:off x="756178" y="6144096"/>
            <a:ext cx="2536570" cy="338554"/>
          </a:xfrm>
          <a:prstGeom prst="rect">
            <a:avLst/>
          </a:prstGeom>
          <a:noFill/>
          <a:ln w="9525">
            <a:noFill/>
            <a:miter lim="800000"/>
            <a:headEnd/>
            <a:tailEnd/>
          </a:ln>
        </p:spPr>
        <p:txBody>
          <a:bodyPr wrap="square">
            <a:spAutoFit/>
          </a:bodyPr>
          <a:lstStyle/>
          <a:p>
            <a:pPr algn="ctr">
              <a:spcBef>
                <a:spcPct val="50000"/>
              </a:spcBef>
            </a:pPr>
            <a:r>
              <a:rPr lang="en-US" altLang="ja-JP" sz="1600" dirty="0" smtClean="0">
                <a:latin typeface="Arial" charset="0"/>
              </a:rPr>
              <a:t>Localized deformation</a:t>
            </a:r>
            <a:endParaRPr lang="ja-JP" altLang="en-US" sz="1600" dirty="0">
              <a:latin typeface="Arial" charset="0"/>
            </a:endParaRPr>
          </a:p>
        </p:txBody>
      </p:sp>
      <p:cxnSp>
        <p:nvCxnSpPr>
          <p:cNvPr id="32" name="直線コネクタ 31"/>
          <p:cNvCxnSpPr>
            <a:endCxn id="31" idx="0"/>
          </p:cNvCxnSpPr>
          <p:nvPr/>
        </p:nvCxnSpPr>
        <p:spPr>
          <a:xfrm>
            <a:off x="1952495" y="5744730"/>
            <a:ext cx="71968" cy="424800"/>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3648959" y="5392835"/>
            <a:ext cx="71968" cy="770400"/>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604859" y="5301208"/>
            <a:ext cx="108000" cy="651600"/>
          </a:xfrm>
          <a:prstGeom prst="line">
            <a:avLst/>
          </a:prstGeom>
          <a:ln w="3810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22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7" name="Picture 3" descr="C:\Users\Nadabe\Desktop\NCEITCS2014_paper_Nadabe.files\image07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71" t="19138" r="22405" b="16533"/>
          <a:stretch/>
        </p:blipFill>
        <p:spPr bwMode="auto">
          <a:xfrm>
            <a:off x="6012160" y="1598743"/>
            <a:ext cx="2448272" cy="2190297"/>
          </a:xfrm>
          <a:prstGeom prst="rect">
            <a:avLst/>
          </a:prstGeom>
          <a:noFill/>
          <a:extLst>
            <a:ext uri="{909E8E84-426E-40DD-AFC4-6F175D3DCCD1}">
              <a14:hiddenFill xmlns:a14="http://schemas.microsoft.com/office/drawing/2010/main">
                <a:solidFill>
                  <a:srgbClr val="FFFFFF"/>
                </a:solidFill>
              </a14:hiddenFill>
            </a:ext>
          </a:extLst>
        </p:spPr>
      </p:pic>
      <p:pic>
        <p:nvPicPr>
          <p:cNvPr id="226306" name="Picture 2" descr="C:\Users\Nadabe\Desktop\NCEITCS2014_paper_Nadabe.files\image073.png"/>
          <p:cNvPicPr>
            <a:picLocks noChangeAspect="1" noChangeArrowheads="1"/>
          </p:cNvPicPr>
          <p:nvPr/>
        </p:nvPicPr>
        <p:blipFill rotWithShape="1">
          <a:blip r:embed="rId3">
            <a:extLst>
              <a:ext uri="{28A0092B-C50C-407E-A947-70E740481C1C}">
                <a14:useLocalDpi xmlns:a14="http://schemas.microsoft.com/office/drawing/2010/main" val="0"/>
              </a:ext>
            </a:extLst>
          </a:blip>
          <a:srcRect l="12570" t="36203" r="10304" b="9639"/>
          <a:stretch/>
        </p:blipFill>
        <p:spPr bwMode="auto">
          <a:xfrm>
            <a:off x="1406106" y="1694807"/>
            <a:ext cx="3535156" cy="220684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4/11</a:t>
            </a:r>
            <a:endParaRPr kumimoji="0" lang="en-US" altLang="ja-JP" sz="1600" dirty="0">
              <a:solidFill>
                <a:srgbClr val="047796"/>
              </a:solidFill>
              <a:latin typeface="Arial" charset="0"/>
            </a:endParaRPr>
          </a:p>
        </p:txBody>
      </p:sp>
      <p:sp>
        <p:nvSpPr>
          <p:cNvPr id="97" name="Rectangle 48"/>
          <p:cNvSpPr>
            <a:spLocks noChangeArrowheads="1"/>
          </p:cNvSpPr>
          <p:nvPr/>
        </p:nvSpPr>
        <p:spPr bwMode="auto">
          <a:xfrm>
            <a:off x="6182302" y="1823219"/>
            <a:ext cx="2160239" cy="551061"/>
          </a:xfrm>
          <a:prstGeom prst="rect">
            <a:avLst/>
          </a:prstGeom>
          <a:solidFill>
            <a:schemeClr val="bg1">
              <a:alpha val="67058"/>
            </a:schemeClr>
          </a:solidFill>
          <a:ln w="9525">
            <a:noFill/>
            <a:miter lim="800000"/>
            <a:headEnd/>
            <a:tailEnd/>
          </a:ln>
        </p:spPr>
        <p:txBody>
          <a:bodyPr wrap="none" anchor="ctr"/>
          <a:lstStyle/>
          <a:p>
            <a:endParaRPr lang="ja-JP" altLang="en-US" sz="1800"/>
          </a:p>
        </p:txBody>
      </p:sp>
      <p:sp>
        <p:nvSpPr>
          <p:cNvPr id="98" name="Line 44"/>
          <p:cNvSpPr>
            <a:spLocks noChangeShapeType="1"/>
          </p:cNvSpPr>
          <p:nvPr/>
        </p:nvSpPr>
        <p:spPr bwMode="auto">
          <a:xfrm>
            <a:off x="6595367" y="3699827"/>
            <a:ext cx="288032" cy="266400"/>
          </a:xfrm>
          <a:prstGeom prst="line">
            <a:avLst/>
          </a:prstGeom>
          <a:noFill/>
          <a:ln w="38100">
            <a:solidFill>
              <a:schemeClr val="tx1"/>
            </a:solidFill>
            <a:round/>
            <a:headEnd type="oval" w="sm" len="sm"/>
            <a:tailEnd w="sm" len="sm"/>
          </a:ln>
        </p:spPr>
        <p:txBody>
          <a:bodyPr/>
          <a:lstStyle/>
          <a:p>
            <a:endParaRPr lang="ja-JP" altLang="en-US"/>
          </a:p>
        </p:txBody>
      </p:sp>
      <p:sp>
        <p:nvSpPr>
          <p:cNvPr id="99" name="Oval 46"/>
          <p:cNvSpPr>
            <a:spLocks noChangeArrowheads="1"/>
          </p:cNvSpPr>
          <p:nvPr/>
        </p:nvSpPr>
        <p:spPr bwMode="auto">
          <a:xfrm>
            <a:off x="6940135" y="2431232"/>
            <a:ext cx="576263" cy="504825"/>
          </a:xfrm>
          <a:prstGeom prst="ellipse">
            <a:avLst/>
          </a:prstGeom>
          <a:noFill/>
          <a:ln w="38100">
            <a:solidFill>
              <a:schemeClr val="tx1"/>
            </a:solidFill>
            <a:round/>
            <a:headEnd/>
            <a:tailEnd/>
          </a:ln>
        </p:spPr>
        <p:txBody>
          <a:bodyPr wrap="none" anchor="ctr"/>
          <a:lstStyle/>
          <a:p>
            <a:endParaRPr lang="ja-JP" altLang="en-US" sz="1800"/>
          </a:p>
        </p:txBody>
      </p:sp>
      <p:sp>
        <p:nvSpPr>
          <p:cNvPr id="101" name="Text Box 18"/>
          <p:cNvSpPr txBox="1">
            <a:spLocks noChangeArrowheads="1"/>
          </p:cNvSpPr>
          <p:nvPr/>
        </p:nvSpPr>
        <p:spPr bwMode="auto">
          <a:xfrm>
            <a:off x="358775" y="2564135"/>
            <a:ext cx="1476375" cy="369332"/>
          </a:xfrm>
          <a:prstGeom prst="rect">
            <a:avLst/>
          </a:prstGeom>
          <a:noFill/>
          <a:ln w="9525">
            <a:noFill/>
            <a:miter lim="800000"/>
            <a:headEnd/>
            <a:tailEnd/>
          </a:ln>
        </p:spPr>
        <p:txBody>
          <a:bodyPr>
            <a:spAutoFit/>
          </a:bodyPr>
          <a:lstStyle/>
          <a:p>
            <a:pPr>
              <a:spcBef>
                <a:spcPct val="50000"/>
              </a:spcBef>
            </a:pPr>
            <a:r>
              <a:rPr lang="en-US" altLang="ja-JP" sz="1800" dirty="0">
                <a:latin typeface="Arial" charset="0"/>
                <a:cs typeface="Arial" charset="0"/>
              </a:rPr>
              <a:t>6</a:t>
            </a:r>
            <a:r>
              <a:rPr lang="en-US" altLang="ja-JP" sz="1800" dirty="0" smtClean="0">
                <a:latin typeface="Arial" charset="0"/>
                <a:cs typeface="Arial" charset="0"/>
              </a:rPr>
              <a:t>00 </a:t>
            </a:r>
            <a:r>
              <a:rPr lang="el-GR" altLang="ja-JP" sz="1800" dirty="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102" name="Text Box 24"/>
          <p:cNvSpPr txBox="1">
            <a:spLocks noChangeArrowheads="1"/>
          </p:cNvSpPr>
          <p:nvPr/>
        </p:nvSpPr>
        <p:spPr bwMode="auto">
          <a:xfrm>
            <a:off x="1474788" y="1281823"/>
            <a:ext cx="3457575" cy="366712"/>
          </a:xfrm>
          <a:prstGeom prst="rect">
            <a:avLst/>
          </a:prstGeom>
          <a:noFill/>
          <a:ln w="9525">
            <a:noFill/>
            <a:miter lim="800000"/>
            <a:headEnd/>
            <a:tailEnd/>
          </a:ln>
        </p:spPr>
        <p:txBody>
          <a:bodyPr>
            <a:spAutoFit/>
          </a:bodyPr>
          <a:lstStyle/>
          <a:p>
            <a:pPr algn="ctr">
              <a:spcBef>
                <a:spcPct val="50000"/>
              </a:spcBef>
            </a:pPr>
            <a:r>
              <a:rPr lang="en-US" altLang="ja-JP" sz="1800" dirty="0" smtClean="0">
                <a:latin typeface="Arial" charset="0"/>
                <a:cs typeface="Arial" charset="0"/>
              </a:rPr>
              <a:t>1000 </a:t>
            </a:r>
            <a:r>
              <a:rPr lang="el-GR" altLang="ja-JP" sz="1800" dirty="0" smtClean="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103" name="Line 26"/>
          <p:cNvSpPr>
            <a:spLocks noChangeShapeType="1"/>
          </p:cNvSpPr>
          <p:nvPr/>
        </p:nvSpPr>
        <p:spPr bwMode="auto">
          <a:xfrm flipH="1">
            <a:off x="1072758" y="3299270"/>
            <a:ext cx="349250" cy="216148"/>
          </a:xfrm>
          <a:prstGeom prst="line">
            <a:avLst/>
          </a:prstGeom>
          <a:noFill/>
          <a:ln w="28575">
            <a:solidFill>
              <a:schemeClr val="tx1"/>
            </a:solidFill>
            <a:round/>
            <a:headEnd/>
            <a:tailEnd/>
          </a:ln>
        </p:spPr>
        <p:txBody>
          <a:bodyPr/>
          <a:lstStyle/>
          <a:p>
            <a:endParaRPr lang="ja-JP" altLang="en-US"/>
          </a:p>
        </p:txBody>
      </p:sp>
      <p:sp>
        <p:nvSpPr>
          <p:cNvPr id="104" name="Line 31"/>
          <p:cNvSpPr>
            <a:spLocks noChangeShapeType="1"/>
          </p:cNvSpPr>
          <p:nvPr/>
        </p:nvSpPr>
        <p:spPr bwMode="auto">
          <a:xfrm flipH="1">
            <a:off x="4919300" y="1916435"/>
            <a:ext cx="431800" cy="0"/>
          </a:xfrm>
          <a:prstGeom prst="line">
            <a:avLst/>
          </a:prstGeom>
          <a:noFill/>
          <a:ln w="57150">
            <a:solidFill>
              <a:schemeClr val="tx1"/>
            </a:solidFill>
            <a:round/>
            <a:headEnd/>
            <a:tailEnd type="triangle" w="sm" len="sm"/>
          </a:ln>
        </p:spPr>
        <p:txBody>
          <a:bodyPr/>
          <a:lstStyle/>
          <a:p>
            <a:endParaRPr lang="ja-JP" altLang="en-US"/>
          </a:p>
        </p:txBody>
      </p:sp>
      <p:sp>
        <p:nvSpPr>
          <p:cNvPr id="105" name="Line 32"/>
          <p:cNvSpPr>
            <a:spLocks noChangeShapeType="1"/>
          </p:cNvSpPr>
          <p:nvPr/>
        </p:nvSpPr>
        <p:spPr bwMode="auto">
          <a:xfrm flipH="1">
            <a:off x="4919300" y="2205360"/>
            <a:ext cx="431800" cy="0"/>
          </a:xfrm>
          <a:prstGeom prst="line">
            <a:avLst/>
          </a:prstGeom>
          <a:noFill/>
          <a:ln w="57150">
            <a:solidFill>
              <a:schemeClr val="tx1"/>
            </a:solidFill>
            <a:round/>
            <a:headEnd/>
            <a:tailEnd type="triangle" w="sm" len="sm"/>
          </a:ln>
        </p:spPr>
        <p:txBody>
          <a:bodyPr/>
          <a:lstStyle/>
          <a:p>
            <a:endParaRPr lang="ja-JP" altLang="en-US"/>
          </a:p>
        </p:txBody>
      </p:sp>
      <p:sp>
        <p:nvSpPr>
          <p:cNvPr id="106" name="Line 33"/>
          <p:cNvSpPr>
            <a:spLocks noChangeShapeType="1"/>
          </p:cNvSpPr>
          <p:nvPr/>
        </p:nvSpPr>
        <p:spPr bwMode="auto">
          <a:xfrm flipH="1">
            <a:off x="4919300" y="2492698"/>
            <a:ext cx="431800" cy="0"/>
          </a:xfrm>
          <a:prstGeom prst="line">
            <a:avLst/>
          </a:prstGeom>
          <a:noFill/>
          <a:ln w="57150">
            <a:solidFill>
              <a:schemeClr val="tx1"/>
            </a:solidFill>
            <a:round/>
            <a:headEnd/>
            <a:tailEnd type="triangle" w="sm" len="sm"/>
          </a:ln>
        </p:spPr>
        <p:txBody>
          <a:bodyPr/>
          <a:lstStyle/>
          <a:p>
            <a:endParaRPr lang="ja-JP" altLang="en-US"/>
          </a:p>
        </p:txBody>
      </p:sp>
      <p:sp>
        <p:nvSpPr>
          <p:cNvPr id="107" name="Line 34"/>
          <p:cNvSpPr>
            <a:spLocks noChangeShapeType="1"/>
          </p:cNvSpPr>
          <p:nvPr/>
        </p:nvSpPr>
        <p:spPr bwMode="auto">
          <a:xfrm flipH="1">
            <a:off x="4919300" y="2781623"/>
            <a:ext cx="431800" cy="0"/>
          </a:xfrm>
          <a:prstGeom prst="line">
            <a:avLst/>
          </a:prstGeom>
          <a:noFill/>
          <a:ln w="57150">
            <a:solidFill>
              <a:schemeClr val="tx1"/>
            </a:solidFill>
            <a:round/>
            <a:headEnd/>
            <a:tailEnd type="triangle" w="sm" len="sm"/>
          </a:ln>
        </p:spPr>
        <p:txBody>
          <a:bodyPr/>
          <a:lstStyle/>
          <a:p>
            <a:endParaRPr lang="ja-JP" altLang="en-US"/>
          </a:p>
        </p:txBody>
      </p:sp>
      <p:sp>
        <p:nvSpPr>
          <p:cNvPr id="108" name="Line 35"/>
          <p:cNvSpPr>
            <a:spLocks noChangeShapeType="1"/>
          </p:cNvSpPr>
          <p:nvPr/>
        </p:nvSpPr>
        <p:spPr bwMode="auto">
          <a:xfrm flipH="1">
            <a:off x="4919300" y="3068960"/>
            <a:ext cx="431800" cy="0"/>
          </a:xfrm>
          <a:prstGeom prst="line">
            <a:avLst/>
          </a:prstGeom>
          <a:noFill/>
          <a:ln w="57150">
            <a:solidFill>
              <a:schemeClr val="tx1"/>
            </a:solidFill>
            <a:round/>
            <a:headEnd/>
            <a:tailEnd type="triangle" w="sm" len="sm"/>
          </a:ln>
        </p:spPr>
        <p:txBody>
          <a:bodyPr/>
          <a:lstStyle/>
          <a:p>
            <a:endParaRPr lang="ja-JP" altLang="en-US"/>
          </a:p>
        </p:txBody>
      </p:sp>
      <p:sp>
        <p:nvSpPr>
          <p:cNvPr id="109" name="Line 36"/>
          <p:cNvSpPr>
            <a:spLocks noChangeShapeType="1"/>
          </p:cNvSpPr>
          <p:nvPr/>
        </p:nvSpPr>
        <p:spPr bwMode="auto">
          <a:xfrm flipH="1">
            <a:off x="4919300" y="3356298"/>
            <a:ext cx="431800" cy="0"/>
          </a:xfrm>
          <a:prstGeom prst="line">
            <a:avLst/>
          </a:prstGeom>
          <a:noFill/>
          <a:ln w="57150">
            <a:solidFill>
              <a:schemeClr val="tx1"/>
            </a:solidFill>
            <a:round/>
            <a:headEnd/>
            <a:tailEnd type="triangle" w="sm" len="sm"/>
          </a:ln>
        </p:spPr>
        <p:txBody>
          <a:bodyPr/>
          <a:lstStyle/>
          <a:p>
            <a:endParaRPr lang="ja-JP" altLang="en-US"/>
          </a:p>
        </p:txBody>
      </p:sp>
      <p:sp>
        <p:nvSpPr>
          <p:cNvPr id="110" name="Line 37"/>
          <p:cNvSpPr>
            <a:spLocks noChangeShapeType="1"/>
          </p:cNvSpPr>
          <p:nvPr/>
        </p:nvSpPr>
        <p:spPr bwMode="auto">
          <a:xfrm flipH="1">
            <a:off x="4919300" y="3645223"/>
            <a:ext cx="431800" cy="0"/>
          </a:xfrm>
          <a:prstGeom prst="line">
            <a:avLst/>
          </a:prstGeom>
          <a:noFill/>
          <a:ln w="57150">
            <a:solidFill>
              <a:schemeClr val="tx1"/>
            </a:solidFill>
            <a:round/>
            <a:headEnd/>
            <a:tailEnd type="triangle" w="sm" len="sm"/>
          </a:ln>
        </p:spPr>
        <p:txBody>
          <a:bodyPr/>
          <a:lstStyle/>
          <a:p>
            <a:endParaRPr lang="ja-JP" altLang="en-US"/>
          </a:p>
        </p:txBody>
      </p:sp>
      <p:sp>
        <p:nvSpPr>
          <p:cNvPr id="111" name="Line 38"/>
          <p:cNvSpPr>
            <a:spLocks noChangeShapeType="1"/>
          </p:cNvSpPr>
          <p:nvPr/>
        </p:nvSpPr>
        <p:spPr bwMode="auto">
          <a:xfrm>
            <a:off x="5135200" y="3645223"/>
            <a:ext cx="71437" cy="222250"/>
          </a:xfrm>
          <a:prstGeom prst="line">
            <a:avLst/>
          </a:prstGeom>
          <a:noFill/>
          <a:ln w="28575">
            <a:solidFill>
              <a:schemeClr val="tx1"/>
            </a:solidFill>
            <a:round/>
            <a:headEnd/>
            <a:tailEnd/>
          </a:ln>
        </p:spPr>
        <p:txBody>
          <a:bodyPr/>
          <a:lstStyle/>
          <a:p>
            <a:endParaRPr lang="ja-JP" altLang="en-US"/>
          </a:p>
        </p:txBody>
      </p:sp>
      <p:sp>
        <p:nvSpPr>
          <p:cNvPr id="112" name="Rectangle 40"/>
          <p:cNvSpPr>
            <a:spLocks noChangeArrowheads="1"/>
          </p:cNvSpPr>
          <p:nvPr/>
        </p:nvSpPr>
        <p:spPr bwMode="auto">
          <a:xfrm>
            <a:off x="2781300" y="2453010"/>
            <a:ext cx="769938" cy="647700"/>
          </a:xfrm>
          <a:prstGeom prst="rect">
            <a:avLst/>
          </a:prstGeom>
          <a:noFill/>
          <a:ln w="44450">
            <a:solidFill>
              <a:srgbClr val="2010F0"/>
            </a:solidFill>
            <a:miter lim="800000"/>
            <a:headEnd/>
            <a:tailEnd/>
          </a:ln>
        </p:spPr>
        <p:txBody>
          <a:bodyPr wrap="none" anchor="ctr"/>
          <a:lstStyle/>
          <a:p>
            <a:endParaRPr lang="ja-JP" altLang="en-US" sz="1800"/>
          </a:p>
        </p:txBody>
      </p:sp>
      <p:sp>
        <p:nvSpPr>
          <p:cNvPr id="113" name="Arc 42"/>
          <p:cNvSpPr>
            <a:spLocks noChangeAspect="1"/>
          </p:cNvSpPr>
          <p:nvPr/>
        </p:nvSpPr>
        <p:spPr bwMode="auto">
          <a:xfrm>
            <a:off x="3348038" y="1629098"/>
            <a:ext cx="2592387" cy="1274762"/>
          </a:xfrm>
          <a:custGeom>
            <a:avLst/>
            <a:gdLst>
              <a:gd name="T0" fmla="*/ 0 w 27621"/>
              <a:gd name="T1" fmla="*/ 1814649 h 21600"/>
              <a:gd name="T2" fmla="*/ 19040940 w 27621"/>
              <a:gd name="T3" fmla="*/ 167195 h 21600"/>
              <a:gd name="T4" fmla="*/ 13943599 w 27621"/>
              <a:gd name="T5" fmla="*/ 2796806 h 21600"/>
              <a:gd name="T6" fmla="*/ 0 60000 65536"/>
              <a:gd name="T7" fmla="*/ 0 60000 65536"/>
              <a:gd name="T8" fmla="*/ 0 60000 65536"/>
              <a:gd name="T9" fmla="*/ 0 w 27621"/>
              <a:gd name="T10" fmla="*/ 0 h 21600"/>
              <a:gd name="T11" fmla="*/ 27621 w 27621"/>
              <a:gd name="T12" fmla="*/ 21600 h 21600"/>
            </a:gdLst>
            <a:ahLst/>
            <a:cxnLst>
              <a:cxn ang="T6">
                <a:pos x="T0" y="T1"/>
              </a:cxn>
              <a:cxn ang="T7">
                <a:pos x="T2" y="T3"/>
              </a:cxn>
              <a:cxn ang="T8">
                <a:pos x="T4" y="T5"/>
              </a:cxn>
            </a:cxnLst>
            <a:rect l="T9" t="T10" r="T11" b="T12"/>
            <a:pathLst>
              <a:path w="27621" h="21600" fill="none" extrusionOk="0">
                <a:moveTo>
                  <a:pt x="-1" y="14024"/>
                </a:moveTo>
                <a:cubicBezTo>
                  <a:pt x="3158" y="5589"/>
                  <a:pt x="11220" y="-1"/>
                  <a:pt x="20228" y="0"/>
                </a:cubicBezTo>
                <a:cubicBezTo>
                  <a:pt x="22749" y="0"/>
                  <a:pt x="25251" y="441"/>
                  <a:pt x="27620" y="1304"/>
                </a:cubicBezTo>
              </a:path>
              <a:path w="27621" h="21600" stroke="0" extrusionOk="0">
                <a:moveTo>
                  <a:pt x="-1" y="14024"/>
                </a:moveTo>
                <a:cubicBezTo>
                  <a:pt x="3158" y="5589"/>
                  <a:pt x="11220" y="-1"/>
                  <a:pt x="20228" y="0"/>
                </a:cubicBezTo>
                <a:cubicBezTo>
                  <a:pt x="22749" y="0"/>
                  <a:pt x="25251" y="441"/>
                  <a:pt x="27620" y="1304"/>
                </a:cubicBezTo>
                <a:lnTo>
                  <a:pt x="20228" y="21600"/>
                </a:lnTo>
                <a:close/>
              </a:path>
            </a:pathLst>
          </a:custGeom>
          <a:noFill/>
          <a:ln w="57150">
            <a:solidFill>
              <a:srgbClr val="2010F0"/>
            </a:solidFill>
            <a:round/>
            <a:headEnd/>
            <a:tailEnd type="triangle" w="sm" len="med"/>
          </a:ln>
        </p:spPr>
        <p:txBody>
          <a:bodyPr wrap="none" anchor="ctr"/>
          <a:lstStyle/>
          <a:p>
            <a:endParaRPr lang="ja-JP" altLang="en-US"/>
          </a:p>
        </p:txBody>
      </p:sp>
      <p:sp>
        <p:nvSpPr>
          <p:cNvPr id="114" name="Text Box 39"/>
          <p:cNvSpPr txBox="1">
            <a:spLocks noChangeArrowheads="1"/>
          </p:cNvSpPr>
          <p:nvPr/>
        </p:nvSpPr>
        <p:spPr bwMode="auto">
          <a:xfrm>
            <a:off x="4860032" y="3861048"/>
            <a:ext cx="1115789"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Loading</a:t>
            </a:r>
            <a:endParaRPr lang="ja-JP" altLang="en-US" sz="1800" dirty="0"/>
          </a:p>
        </p:txBody>
      </p:sp>
      <p:sp>
        <p:nvSpPr>
          <p:cNvPr id="115" name="Text Box 27"/>
          <p:cNvSpPr txBox="1">
            <a:spLocks noChangeArrowheads="1"/>
          </p:cNvSpPr>
          <p:nvPr/>
        </p:nvSpPr>
        <p:spPr bwMode="auto">
          <a:xfrm>
            <a:off x="396031" y="3350319"/>
            <a:ext cx="863601" cy="366713"/>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Fixed</a:t>
            </a:r>
            <a:endParaRPr lang="ja-JP" altLang="en-US" sz="1800" dirty="0"/>
          </a:p>
        </p:txBody>
      </p:sp>
      <p:sp>
        <p:nvSpPr>
          <p:cNvPr id="116" name="Text Box 43"/>
          <p:cNvSpPr txBox="1">
            <a:spLocks noChangeArrowheads="1"/>
          </p:cNvSpPr>
          <p:nvPr/>
        </p:nvSpPr>
        <p:spPr bwMode="auto">
          <a:xfrm>
            <a:off x="107504" y="4154992"/>
            <a:ext cx="9036496"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            Material property of fiber                   Material property of matrix    </a:t>
            </a:r>
            <a:r>
              <a:rPr lang="en-US" altLang="ja-JP" sz="1600" dirty="0" err="1" smtClean="0">
                <a:latin typeface="Arial" charset="0"/>
              </a:rPr>
              <a:t>Matrix</a:t>
            </a:r>
            <a:r>
              <a:rPr lang="en-US" altLang="ja-JP" sz="1600" dirty="0" smtClean="0">
                <a:latin typeface="Arial" charset="0"/>
              </a:rPr>
              <a:t> stress-strain </a:t>
            </a:r>
            <a:r>
              <a:rPr lang="en-US" altLang="ja-JP" sz="1600" dirty="0">
                <a:latin typeface="Arial" charset="0"/>
              </a:rPr>
              <a:t>curve</a:t>
            </a:r>
          </a:p>
        </p:txBody>
      </p:sp>
      <p:sp>
        <p:nvSpPr>
          <p:cNvPr id="117" name="Text Box 45"/>
          <p:cNvSpPr txBox="1">
            <a:spLocks noChangeArrowheads="1"/>
          </p:cNvSpPr>
          <p:nvPr/>
        </p:nvSpPr>
        <p:spPr bwMode="auto">
          <a:xfrm>
            <a:off x="6802263" y="3789040"/>
            <a:ext cx="2206799" cy="366713"/>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rPr>
              <a:t>Fiber       </a:t>
            </a:r>
            <a:r>
              <a:rPr lang="en-US" altLang="ja-JP" sz="1200" dirty="0" smtClean="0">
                <a:latin typeface="Arial" charset="0"/>
              </a:rPr>
              <a:t>  </a:t>
            </a:r>
            <a:r>
              <a:rPr lang="en-US" altLang="ja-JP" sz="1800" dirty="0" smtClean="0">
                <a:latin typeface="Arial" charset="0"/>
              </a:rPr>
              <a:t>Matrix</a:t>
            </a:r>
            <a:endParaRPr lang="en-US" altLang="ja-JP" sz="1800" dirty="0">
              <a:latin typeface="Arial" charset="0"/>
              <a:cs typeface="Arial" charset="0"/>
            </a:endParaRPr>
          </a:p>
        </p:txBody>
      </p:sp>
      <p:sp>
        <p:nvSpPr>
          <p:cNvPr id="118" name="Text Box 47"/>
          <p:cNvSpPr txBox="1">
            <a:spLocks noChangeArrowheads="1"/>
          </p:cNvSpPr>
          <p:nvPr/>
        </p:nvSpPr>
        <p:spPr bwMode="auto">
          <a:xfrm>
            <a:off x="6182302" y="1772816"/>
            <a:ext cx="2232025" cy="646331"/>
          </a:xfrm>
          <a:prstGeom prst="rect">
            <a:avLst/>
          </a:prstGeom>
          <a:noFill/>
          <a:ln w="9525">
            <a:noFill/>
            <a:miter lim="800000"/>
            <a:headEnd/>
            <a:tailEnd/>
          </a:ln>
        </p:spPr>
        <p:txBody>
          <a:bodyPr>
            <a:spAutoFit/>
          </a:bodyPr>
          <a:lstStyle/>
          <a:p>
            <a:pPr algn="ctr">
              <a:spcBef>
                <a:spcPct val="50000"/>
              </a:spcBef>
            </a:pPr>
            <a:r>
              <a:rPr lang="en-US" altLang="ja-JP" sz="1800" dirty="0">
                <a:latin typeface="Arial" charset="0"/>
              </a:rPr>
              <a:t>Initial </a:t>
            </a:r>
            <a:r>
              <a:rPr lang="en-US" altLang="ja-JP" sz="1800" dirty="0" smtClean="0">
                <a:latin typeface="Arial" charset="0"/>
              </a:rPr>
              <a:t>misalignment of fiber</a:t>
            </a:r>
            <a:endParaRPr lang="en-US" altLang="ja-JP" sz="1800" dirty="0">
              <a:latin typeface="Arial" charset="0"/>
            </a:endParaRPr>
          </a:p>
        </p:txBody>
      </p:sp>
      <p:graphicFrame>
        <p:nvGraphicFramePr>
          <p:cNvPr id="119" name="表 118"/>
          <p:cNvGraphicFramePr>
            <a:graphicFrameLocks noGrp="1"/>
          </p:cNvGraphicFramePr>
          <p:nvPr>
            <p:extLst>
              <p:ext uri="{D42A27DB-BD31-4B8C-83A1-F6EECF244321}">
                <p14:modId xmlns:p14="http://schemas.microsoft.com/office/powerpoint/2010/main" val="1821325784"/>
              </p:ext>
            </p:extLst>
          </p:nvPr>
        </p:nvGraphicFramePr>
        <p:xfrm>
          <a:off x="179512" y="4509120"/>
          <a:ext cx="3672408" cy="1854200"/>
        </p:xfrm>
        <a:graphic>
          <a:graphicData uri="http://schemas.openxmlformats.org/drawingml/2006/table">
            <a:tbl>
              <a:tblPr firstRow="1" bandRow="1">
                <a:tableStyleId>{2D5ABB26-0587-4C30-8999-92F81FD0307C}</a:tableStyleId>
              </a:tblPr>
              <a:tblGrid>
                <a:gridCol w="2592288"/>
                <a:gridCol w="504056"/>
                <a:gridCol w="576064"/>
              </a:tblGrid>
              <a:tr h="370840">
                <a:tc>
                  <a:txBody>
                    <a:bodyPr/>
                    <a:lstStyle/>
                    <a:p>
                      <a:pPr algn="l">
                        <a:lnSpc>
                          <a:spcPts val="1400"/>
                        </a:lnSpc>
                      </a:pPr>
                      <a:r>
                        <a:rPr kumimoji="1" lang="en-US" altLang="ja-JP" sz="1400" dirty="0" smtClean="0">
                          <a:latin typeface="Arial" pitchFamily="34" charset="0"/>
                          <a:cs typeface="Arial" pitchFamily="34" charset="0"/>
                        </a:rPr>
                        <a:t>Elastic</a:t>
                      </a:r>
                      <a:r>
                        <a:rPr kumimoji="1" lang="en-US" altLang="ja-JP" sz="1400" baseline="0" dirty="0" smtClean="0">
                          <a:latin typeface="Arial" pitchFamily="34" charset="0"/>
                          <a:cs typeface="Arial" pitchFamily="34" charset="0"/>
                        </a:rPr>
                        <a:t> modulus in x- direction</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c>
                  <a:txBody>
                    <a:bodyPr/>
                    <a:lstStyle/>
                    <a:p>
                      <a:pPr algn="ctr">
                        <a:lnSpc>
                          <a:spcPts val="1400"/>
                        </a:lnSpc>
                      </a:pPr>
                      <a:r>
                        <a:rPr kumimoji="1" lang="en-US" altLang="ja-JP" sz="1400" dirty="0" smtClean="0">
                          <a:latin typeface="Arial" pitchFamily="34" charset="0"/>
                          <a:cs typeface="Arial" pitchFamily="34" charset="0"/>
                        </a:rPr>
                        <a:t>225</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lnT w="12700" cap="flat" cmpd="sng" algn="ctr">
                      <a:solidFill>
                        <a:schemeClr val="tx1"/>
                      </a:solidFill>
                      <a:prstDash val="solid"/>
                      <a:round/>
                      <a:headEnd type="none" w="med" len="med"/>
                      <a:tailEnd type="none" w="med" len="med"/>
                    </a:lnT>
                  </a:tcPr>
                </a:tc>
              </a:tr>
              <a:tr h="370840">
                <a:tc>
                  <a:txBody>
                    <a:bodyPr/>
                    <a:lstStyle/>
                    <a:p>
                      <a:pPr algn="l">
                        <a:lnSpc>
                          <a:spcPts val="1400"/>
                        </a:lnSpc>
                      </a:pPr>
                      <a:r>
                        <a:rPr kumimoji="1" lang="en-US" altLang="ja-JP" sz="1400" dirty="0" smtClean="0">
                          <a:latin typeface="Arial" pitchFamily="34" charset="0"/>
                          <a:cs typeface="Arial" pitchFamily="34" charset="0"/>
                        </a:rPr>
                        <a:t>Elastic modulus in y- direction</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15</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In-plane Poisson’s ratio</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0.2</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endParaRPr kumimoji="1" lang="ja-JP" altLang="en-US" sz="140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In-plane shear modulus</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smtClean="0">
                          <a:latin typeface="Arial" pitchFamily="34" charset="0"/>
                          <a:cs typeface="Arial" pitchFamily="34" charset="0"/>
                        </a:rPr>
                        <a:t>15</a:t>
                      </a:r>
                      <a:endParaRPr kumimoji="1" lang="ja-JP" altLang="en-US" sz="1400" dirty="0">
                        <a:latin typeface="Arial" pitchFamily="34" charset="0"/>
                        <a:cs typeface="Arial" pitchFamily="34" charset="0"/>
                      </a:endParaRPr>
                    </a:p>
                  </a:txBody>
                  <a:tcPr marT="36000" marB="36000" anchor="ct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tc>
              </a:tr>
              <a:tr h="370840">
                <a:tc>
                  <a:txBody>
                    <a:bodyPr/>
                    <a:lstStyle/>
                    <a:p>
                      <a:pPr algn="l">
                        <a:lnSpc>
                          <a:spcPts val="1400"/>
                        </a:lnSpc>
                      </a:pPr>
                      <a:r>
                        <a:rPr kumimoji="1" lang="en-US" altLang="ja-JP" sz="1400" dirty="0" smtClean="0">
                          <a:latin typeface="Arial" pitchFamily="34" charset="0"/>
                          <a:cs typeface="Arial" pitchFamily="34" charset="0"/>
                        </a:rPr>
                        <a:t>Transverse shear modulus</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c>
                  <a:txBody>
                    <a:bodyPr/>
                    <a:lstStyle/>
                    <a:p>
                      <a:pPr algn="ctr">
                        <a:lnSpc>
                          <a:spcPts val="1400"/>
                        </a:lnSpc>
                      </a:pPr>
                      <a:r>
                        <a:rPr kumimoji="1" lang="en-US" altLang="ja-JP" sz="1400" dirty="0" smtClean="0">
                          <a:latin typeface="Arial" pitchFamily="34" charset="0"/>
                          <a:cs typeface="Arial" pitchFamily="34" charset="0"/>
                        </a:rPr>
                        <a:t>7</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c>
                  <a:txBody>
                    <a:bodyPr/>
                    <a:lstStyle/>
                    <a:p>
                      <a:pPr algn="ctr">
                        <a:lnSpc>
                          <a:spcPts val="1400"/>
                        </a:lnSpc>
                      </a:pP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marT="36000" marB="36000" anchor="ctr">
                    <a:lnB w="12700" cap="flat" cmpd="sng" algn="ctr">
                      <a:solidFill>
                        <a:schemeClr val="tx1"/>
                      </a:solidFill>
                      <a:prstDash val="solid"/>
                      <a:round/>
                      <a:headEnd type="none" w="med" len="med"/>
                      <a:tailEnd type="none" w="med" len="med"/>
                    </a:lnB>
                  </a:tcPr>
                </a:tc>
              </a:tr>
            </a:tbl>
          </a:graphicData>
        </a:graphic>
      </p:graphicFrame>
      <p:graphicFrame>
        <p:nvGraphicFramePr>
          <p:cNvPr id="120" name="表 119"/>
          <p:cNvGraphicFramePr>
            <a:graphicFrameLocks noGrp="1"/>
          </p:cNvGraphicFramePr>
          <p:nvPr>
            <p:extLst>
              <p:ext uri="{D42A27DB-BD31-4B8C-83A1-F6EECF244321}">
                <p14:modId xmlns:p14="http://schemas.microsoft.com/office/powerpoint/2010/main" val="1206836218"/>
              </p:ext>
            </p:extLst>
          </p:nvPr>
        </p:nvGraphicFramePr>
        <p:xfrm>
          <a:off x="4042173" y="4534535"/>
          <a:ext cx="2643980" cy="1046480"/>
        </p:xfrm>
        <a:graphic>
          <a:graphicData uri="http://schemas.openxmlformats.org/drawingml/2006/table">
            <a:tbl>
              <a:tblPr firstRow="1" bandRow="1">
                <a:tableStyleId>{2D5ABB26-0587-4C30-8999-92F81FD0307C}</a:tableStyleId>
              </a:tblPr>
              <a:tblGrid>
                <a:gridCol w="1491852"/>
                <a:gridCol w="576064"/>
                <a:gridCol w="576064"/>
              </a:tblGrid>
              <a:tr h="370840">
                <a:tc>
                  <a:txBody>
                    <a:bodyPr/>
                    <a:lstStyle/>
                    <a:p>
                      <a:pPr algn="l"/>
                      <a:r>
                        <a:rPr kumimoji="1" lang="en-US" altLang="ja-JP" sz="1400" dirty="0" smtClean="0">
                          <a:latin typeface="Arial" pitchFamily="34" charset="0"/>
                          <a:cs typeface="Arial" pitchFamily="34" charset="0"/>
                        </a:rPr>
                        <a:t>Elastic</a:t>
                      </a:r>
                      <a:r>
                        <a:rPr kumimoji="1" lang="en-US" altLang="ja-JP" sz="1400" baseline="0" dirty="0" smtClean="0">
                          <a:latin typeface="Arial" pitchFamily="34" charset="0"/>
                          <a:cs typeface="Arial" pitchFamily="34" charset="0"/>
                        </a:rPr>
                        <a:t> modulus</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400" dirty="0" smtClean="0">
                          <a:latin typeface="Arial" pitchFamily="34" charset="0"/>
                          <a:cs typeface="Arial" pitchFamily="34" charset="0"/>
                        </a:rPr>
                        <a:t>4.2</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pPr algn="l"/>
                      <a:r>
                        <a:rPr kumimoji="1" lang="en-US" altLang="ja-JP" sz="1400" dirty="0" smtClean="0">
                          <a:latin typeface="Arial" pitchFamily="34" charset="0"/>
                          <a:cs typeface="Arial" pitchFamily="34" charset="0"/>
                        </a:rPr>
                        <a:t>Poisson’s ratio</a:t>
                      </a:r>
                      <a:endParaRPr kumimoji="1" lang="ja-JP" altLang="en-US" sz="1400" dirty="0">
                        <a:latin typeface="Arial" pitchFamily="34" charset="0"/>
                        <a:cs typeface="Arial" pitchFamily="34" charset="0"/>
                      </a:endParaRPr>
                    </a:p>
                  </a:txBody>
                  <a:tcPr anchor="ctr"/>
                </a:tc>
                <a:tc>
                  <a:txBody>
                    <a:bodyPr/>
                    <a:lstStyle/>
                    <a:p>
                      <a:pPr algn="ctr"/>
                      <a:r>
                        <a:rPr kumimoji="1" lang="en-US" altLang="ja-JP" sz="1400" dirty="0" smtClean="0">
                          <a:latin typeface="Arial" pitchFamily="34" charset="0"/>
                          <a:cs typeface="Arial" pitchFamily="34" charset="0"/>
                        </a:rPr>
                        <a:t>0.34</a:t>
                      </a:r>
                      <a:endParaRPr kumimoji="1" lang="ja-JP" altLang="en-US" sz="1400" dirty="0">
                        <a:latin typeface="Arial" pitchFamily="34" charset="0"/>
                        <a:cs typeface="Arial" pitchFamily="34" charset="0"/>
                      </a:endParaRPr>
                    </a:p>
                  </a:txBody>
                  <a:tcPr anchor="ctr"/>
                </a:tc>
                <a:tc>
                  <a:txBody>
                    <a:bodyPr/>
                    <a:lstStyle/>
                    <a:p>
                      <a:pPr algn="ctr"/>
                      <a:endParaRPr kumimoji="1" lang="ja-JP" altLang="en-US" sz="1400" dirty="0">
                        <a:latin typeface="Arial" pitchFamily="34" charset="0"/>
                        <a:cs typeface="Arial" pitchFamily="34" charset="0"/>
                      </a:endParaRPr>
                    </a:p>
                  </a:txBody>
                  <a:tcPr anchor="ctr"/>
                </a:tc>
              </a:tr>
              <a:tr h="194424">
                <a:tc>
                  <a:txBody>
                    <a:bodyPr/>
                    <a:lstStyle/>
                    <a:p>
                      <a:pPr algn="l"/>
                      <a:r>
                        <a:rPr kumimoji="1" lang="en-US" altLang="ja-JP" sz="1400" dirty="0" smtClean="0">
                          <a:latin typeface="Arial" pitchFamily="34" charset="0"/>
                          <a:cs typeface="Arial" pitchFamily="34" charset="0"/>
                        </a:rPr>
                        <a:t>Yield</a:t>
                      </a:r>
                      <a:r>
                        <a:rPr kumimoji="1" lang="en-US" altLang="ja-JP" sz="1400" baseline="0" dirty="0" smtClean="0">
                          <a:latin typeface="Arial" pitchFamily="34" charset="0"/>
                          <a:cs typeface="Arial" pitchFamily="34" charset="0"/>
                        </a:rPr>
                        <a:t> stress</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itchFamily="34" charset="0"/>
                          <a:cs typeface="Arial" pitchFamily="34" charset="0"/>
                        </a:rPr>
                        <a:t>90</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err="1" smtClean="0">
                          <a:latin typeface="Arial" pitchFamily="34" charset="0"/>
                          <a:cs typeface="Arial" pitchFamily="34" charset="0"/>
                        </a:rPr>
                        <a:t>MPa</a:t>
                      </a:r>
                      <a:endParaRPr kumimoji="1" lang="ja-JP" altLang="en-US" sz="14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p:sp>
        <p:nvSpPr>
          <p:cNvPr id="121" name="Line 44"/>
          <p:cNvSpPr>
            <a:spLocks noChangeShapeType="1"/>
          </p:cNvSpPr>
          <p:nvPr/>
        </p:nvSpPr>
        <p:spPr bwMode="auto">
          <a:xfrm>
            <a:off x="7642944" y="3614803"/>
            <a:ext cx="288032" cy="345600"/>
          </a:xfrm>
          <a:prstGeom prst="line">
            <a:avLst/>
          </a:prstGeom>
          <a:noFill/>
          <a:ln w="38100">
            <a:solidFill>
              <a:schemeClr val="tx1"/>
            </a:solidFill>
            <a:round/>
            <a:headEnd type="oval" w="sm" len="sm"/>
            <a:tailEnd w="sm" len="sm"/>
          </a:ln>
        </p:spPr>
        <p:txBody>
          <a:bodyPr/>
          <a:lstStyle/>
          <a:p>
            <a:endParaRPr lang="ja-JP" altLang="en-US"/>
          </a:p>
        </p:txBody>
      </p:sp>
      <p:sp>
        <p:nvSpPr>
          <p:cNvPr id="122" name="Text Box 38"/>
          <p:cNvSpPr txBox="1">
            <a:spLocks noChangeArrowheads="1"/>
          </p:cNvSpPr>
          <p:nvPr/>
        </p:nvSpPr>
        <p:spPr bwMode="auto">
          <a:xfrm>
            <a:off x="4181499" y="5714672"/>
            <a:ext cx="2478733" cy="738664"/>
          </a:xfrm>
          <a:prstGeom prst="rect">
            <a:avLst/>
          </a:prstGeom>
          <a:noFill/>
          <a:ln w="9525">
            <a:noFill/>
            <a:miter lim="800000"/>
            <a:headEnd/>
            <a:tailEnd/>
          </a:ln>
        </p:spPr>
        <p:txBody>
          <a:bodyPr wrap="square">
            <a:spAutoFit/>
          </a:bodyPr>
          <a:lstStyle/>
          <a:p>
            <a:pPr>
              <a:spcBef>
                <a:spcPct val="50000"/>
              </a:spcBef>
            </a:pPr>
            <a:r>
              <a:rPr lang="en-US" altLang="ja-JP" sz="1400" dirty="0" smtClean="0">
                <a:latin typeface="Arial" charset="0"/>
                <a:cs typeface="Arial" charset="0"/>
              </a:rPr>
              <a:t>Carbon fiber/Epoxy resin AS4/3501-6 is </a:t>
            </a:r>
            <a:r>
              <a:rPr lang="en-US" altLang="ja-JP" sz="1400" dirty="0">
                <a:latin typeface="Arial" charset="0"/>
                <a:cs typeface="Arial" charset="0"/>
              </a:rPr>
              <a:t>assumed </a:t>
            </a:r>
            <a:r>
              <a:rPr lang="en-US" altLang="ja-JP" sz="1400" dirty="0" smtClean="0">
                <a:latin typeface="Arial" charset="0"/>
                <a:cs typeface="Arial" charset="0"/>
              </a:rPr>
              <a:t>as the material.</a:t>
            </a:r>
            <a:endParaRPr lang="en-US" altLang="ja-JP" sz="1400" dirty="0">
              <a:latin typeface="Arial" charset="0"/>
              <a:cs typeface="Arial" charset="0"/>
            </a:endParaRPr>
          </a:p>
        </p:txBody>
      </p:sp>
      <p:pic>
        <p:nvPicPr>
          <p:cNvPr id="123" name="Picture 4" descr="Fig2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148" y="4506038"/>
            <a:ext cx="2412852" cy="185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 name="直線コネクタ 123"/>
          <p:cNvCxnSpPr/>
          <p:nvPr/>
        </p:nvCxnSpPr>
        <p:spPr>
          <a:xfrm flipH="1" flipV="1">
            <a:off x="392227" y="1938443"/>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rot="16200000" flipH="1" flipV="1">
            <a:off x="212954" y="1740968"/>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126" name="テキスト ボックス 12"/>
          <p:cNvSpPr txBox="1">
            <a:spLocks noChangeArrowheads="1"/>
          </p:cNvSpPr>
          <p:nvPr/>
        </p:nvSpPr>
        <p:spPr bwMode="auto">
          <a:xfrm>
            <a:off x="394311" y="1904349"/>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x</a:t>
            </a:r>
            <a:endParaRPr lang="ja-JP" altLang="en-US" sz="1800" dirty="0">
              <a:latin typeface="Arial" charset="0"/>
            </a:endParaRPr>
          </a:p>
        </p:txBody>
      </p:sp>
      <p:sp>
        <p:nvSpPr>
          <p:cNvPr id="127" name="テキスト ボックス 12"/>
          <p:cNvSpPr txBox="1">
            <a:spLocks noChangeArrowheads="1"/>
          </p:cNvSpPr>
          <p:nvPr/>
        </p:nvSpPr>
        <p:spPr bwMode="auto">
          <a:xfrm>
            <a:off x="228278" y="1419884"/>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y</a:t>
            </a:r>
            <a:endParaRPr lang="ja-JP" altLang="en-US" sz="1800" dirty="0">
              <a:latin typeface="Arial" charset="0"/>
            </a:endParaRPr>
          </a:p>
        </p:txBody>
      </p:sp>
      <p:cxnSp>
        <p:nvCxnSpPr>
          <p:cNvPr id="128" name="直線コネクタ 127"/>
          <p:cNvCxnSpPr/>
          <p:nvPr/>
        </p:nvCxnSpPr>
        <p:spPr>
          <a:xfrm flipV="1">
            <a:off x="1422596" y="1725677"/>
            <a:ext cx="0" cy="211680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a:off x="4866174" y="1563082"/>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1419271" y="1562394"/>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1422595" y="1630623"/>
            <a:ext cx="3448800" cy="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rot="5400000">
            <a:off x="1301350" y="1667836"/>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rot="5400000">
            <a:off x="1308958" y="3766614"/>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1305633" y="1733698"/>
            <a:ext cx="0" cy="210240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4"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In </a:t>
            </a:r>
            <a:r>
              <a:rPr lang="en-US" altLang="ja-JP" sz="2800" dirty="0">
                <a:solidFill>
                  <a:srgbClr val="047796"/>
                </a:solidFill>
              </a:rPr>
              <a:t>C</a:t>
            </a:r>
            <a:r>
              <a:rPr lang="en-US" altLang="ja-JP" sz="2800" dirty="0" smtClean="0">
                <a:solidFill>
                  <a:srgbClr val="047796"/>
                </a:solidFill>
              </a:rPr>
              <a:t>ase of Fiber Breaking</a:t>
            </a:r>
            <a:endParaRPr kumimoji="1" lang="ja-JP" altLang="en-US" dirty="0"/>
          </a:p>
        </p:txBody>
      </p:sp>
    </p:spTree>
    <p:extLst>
      <p:ext uri="{BB962C8B-B14F-4D97-AF65-F5344CB8AC3E}">
        <p14:creationId xmlns:p14="http://schemas.microsoft.com/office/powerpoint/2010/main" val="104200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5/11</a:t>
            </a:r>
            <a:endParaRPr kumimoji="0" lang="en-US" altLang="ja-JP" sz="1600" dirty="0">
              <a:solidFill>
                <a:srgbClr val="047796"/>
              </a:solidFill>
              <a:latin typeface="Arial" charset="0"/>
            </a:endParaRPr>
          </a:p>
        </p:txBody>
      </p:sp>
      <p:sp>
        <p:nvSpPr>
          <p:cNvPr id="13" name="テキスト ボックス 12"/>
          <p:cNvSpPr txBox="1">
            <a:spLocks noChangeArrowheads="1"/>
          </p:cNvSpPr>
          <p:nvPr/>
        </p:nvSpPr>
        <p:spPr bwMode="auto">
          <a:xfrm>
            <a:off x="814521" y="2267580"/>
            <a:ext cx="1752763"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Deformation</a:t>
            </a:r>
            <a:endParaRPr lang="ja-JP" altLang="en-US" sz="1800" dirty="0">
              <a:latin typeface="Arial" charset="0"/>
            </a:endParaRPr>
          </a:p>
        </p:txBody>
      </p:sp>
      <p:sp>
        <p:nvSpPr>
          <p:cNvPr id="14" name="テキスト ボックス 12"/>
          <p:cNvSpPr txBox="1">
            <a:spLocks noChangeArrowheads="1"/>
          </p:cNvSpPr>
          <p:nvPr/>
        </p:nvSpPr>
        <p:spPr bwMode="auto">
          <a:xfrm>
            <a:off x="1052248" y="3703462"/>
            <a:ext cx="986409" cy="646331"/>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Stress in fibers</a:t>
            </a:r>
            <a:endParaRPr lang="ja-JP" altLang="en-US" sz="1800" dirty="0">
              <a:latin typeface="Arial" charset="0"/>
            </a:endParaRPr>
          </a:p>
        </p:txBody>
      </p:sp>
      <p:sp>
        <p:nvSpPr>
          <p:cNvPr id="15" name="テキスト ボックス 12"/>
          <p:cNvSpPr txBox="1">
            <a:spLocks noChangeArrowheads="1"/>
          </p:cNvSpPr>
          <p:nvPr/>
        </p:nvSpPr>
        <p:spPr bwMode="auto">
          <a:xfrm>
            <a:off x="1026723" y="5249483"/>
            <a:ext cx="1083942" cy="646331"/>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Stress  in matrix</a:t>
            </a:r>
            <a:endParaRPr lang="ja-JP" altLang="en-US" sz="1800" dirty="0">
              <a:latin typeface="Arial" charset="0"/>
            </a:endParaRPr>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8458" r="60607" b="72634"/>
          <a:stretch/>
        </p:blipFill>
        <p:spPr bwMode="auto">
          <a:xfrm rot="16200000">
            <a:off x="1540211" y="3927443"/>
            <a:ext cx="1357159" cy="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8458" r="60607" b="72634"/>
          <a:stretch/>
        </p:blipFill>
        <p:spPr bwMode="auto">
          <a:xfrm rot="16200000">
            <a:off x="1545333" y="5444570"/>
            <a:ext cx="1357159" cy="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2"/>
          <p:cNvSpPr txBox="1">
            <a:spLocks noChangeArrowheads="1"/>
          </p:cNvSpPr>
          <p:nvPr/>
        </p:nvSpPr>
        <p:spPr bwMode="auto">
          <a:xfrm>
            <a:off x="1073607" y="3262837"/>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2000MPa</a:t>
            </a:r>
            <a:endParaRPr lang="ja-JP" altLang="en-US" sz="1400" dirty="0">
              <a:latin typeface="Arial" charset="0"/>
            </a:endParaRPr>
          </a:p>
        </p:txBody>
      </p:sp>
      <p:sp>
        <p:nvSpPr>
          <p:cNvPr id="19" name="テキスト ボックス 12"/>
          <p:cNvSpPr txBox="1">
            <a:spLocks noChangeArrowheads="1"/>
          </p:cNvSpPr>
          <p:nvPr/>
        </p:nvSpPr>
        <p:spPr bwMode="auto">
          <a:xfrm>
            <a:off x="1073607" y="4526104"/>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-2000MPa</a:t>
            </a:r>
            <a:endParaRPr lang="ja-JP" altLang="en-US" sz="1400" dirty="0">
              <a:latin typeface="Arial" charset="0"/>
            </a:endParaRPr>
          </a:p>
        </p:txBody>
      </p:sp>
      <p:sp>
        <p:nvSpPr>
          <p:cNvPr id="20" name="テキスト ボックス 12"/>
          <p:cNvSpPr txBox="1">
            <a:spLocks noChangeArrowheads="1"/>
          </p:cNvSpPr>
          <p:nvPr/>
        </p:nvSpPr>
        <p:spPr bwMode="auto">
          <a:xfrm>
            <a:off x="1073607" y="4770331"/>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140MPa</a:t>
            </a:r>
            <a:endParaRPr lang="ja-JP" altLang="en-US" sz="1400" dirty="0">
              <a:latin typeface="Arial" charset="0"/>
            </a:endParaRPr>
          </a:p>
        </p:txBody>
      </p:sp>
      <p:sp>
        <p:nvSpPr>
          <p:cNvPr id="21" name="テキスト ボックス 12"/>
          <p:cNvSpPr txBox="1">
            <a:spLocks noChangeArrowheads="1"/>
          </p:cNvSpPr>
          <p:nvPr/>
        </p:nvSpPr>
        <p:spPr bwMode="auto">
          <a:xfrm>
            <a:off x="1079622" y="6028375"/>
            <a:ext cx="1093155" cy="307777"/>
          </a:xfrm>
          <a:prstGeom prst="rect">
            <a:avLst/>
          </a:prstGeom>
          <a:noFill/>
          <a:ln w="9525">
            <a:noFill/>
            <a:miter lim="800000"/>
            <a:headEnd/>
            <a:tailEnd/>
          </a:ln>
        </p:spPr>
        <p:txBody>
          <a:bodyPr wrap="square">
            <a:spAutoFit/>
          </a:bodyPr>
          <a:lstStyle/>
          <a:p>
            <a:pPr algn="r">
              <a:spcBef>
                <a:spcPct val="50000"/>
              </a:spcBef>
            </a:pPr>
            <a:r>
              <a:rPr lang="en-US" altLang="ja-JP" sz="1400" dirty="0" smtClean="0">
                <a:latin typeface="Arial" charset="0"/>
              </a:rPr>
              <a:t>-140MPa</a:t>
            </a:r>
            <a:endParaRPr lang="ja-JP" altLang="en-US" sz="1400" dirty="0">
              <a:latin typeface="Arial" charset="0"/>
            </a:endParaRPr>
          </a:p>
        </p:txBody>
      </p:sp>
      <p:sp>
        <p:nvSpPr>
          <p:cNvPr id="22" name="テキスト ボックス 12"/>
          <p:cNvSpPr txBox="1">
            <a:spLocks noChangeArrowheads="1"/>
          </p:cNvSpPr>
          <p:nvPr/>
        </p:nvSpPr>
        <p:spPr bwMode="auto">
          <a:xfrm>
            <a:off x="2335633" y="1412776"/>
            <a:ext cx="5535672" cy="338554"/>
          </a:xfrm>
          <a:prstGeom prst="rect">
            <a:avLst/>
          </a:prstGeom>
          <a:noFill/>
          <a:ln w="9525">
            <a:noFill/>
            <a:miter lim="800000"/>
            <a:headEnd/>
            <a:tailEnd/>
          </a:ln>
        </p:spPr>
        <p:txBody>
          <a:bodyPr wrap="square">
            <a:spAutoFit/>
          </a:bodyPr>
          <a:lstStyle/>
          <a:p>
            <a:pPr>
              <a:spcBef>
                <a:spcPct val="50000"/>
              </a:spcBef>
            </a:pPr>
            <a:r>
              <a:rPr lang="en-US" altLang="ja-JP" sz="1600" dirty="0" smtClean="0">
                <a:latin typeface="Arial" charset="0"/>
              </a:rPr>
              <a:t>   At strain 2.0%                  4.0%                        6.0%</a:t>
            </a:r>
            <a:endParaRPr lang="ja-JP" altLang="en-US" sz="1600" dirty="0">
              <a:latin typeface="Arial" charset="0"/>
            </a:endParaRPr>
          </a:p>
        </p:txBody>
      </p:sp>
      <p:pic>
        <p:nvPicPr>
          <p:cNvPr id="225282" name="Picture 2" descr="C:\Users\Nadabe\Desktop\NCEITCS2014_paper_Nadabe.files\image09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74" t="24560" r="12846" b="9703"/>
          <a:stretch/>
        </p:blipFill>
        <p:spPr bwMode="auto">
          <a:xfrm>
            <a:off x="4238537" y="1800040"/>
            <a:ext cx="1760190" cy="1373747"/>
          </a:xfrm>
          <a:prstGeom prst="rect">
            <a:avLst/>
          </a:prstGeom>
          <a:noFill/>
          <a:extLst>
            <a:ext uri="{909E8E84-426E-40DD-AFC4-6F175D3DCCD1}">
              <a14:hiddenFill xmlns:a14="http://schemas.microsoft.com/office/drawing/2010/main">
                <a:solidFill>
                  <a:srgbClr val="FFFFFF"/>
                </a:solidFill>
              </a14:hiddenFill>
            </a:ext>
          </a:extLst>
        </p:spPr>
      </p:pic>
      <p:pic>
        <p:nvPicPr>
          <p:cNvPr id="225283" name="Picture 3" descr="C:\Users\Nadabe\Desktop\NCEITCS2014_paper_Nadabe.files\image09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73" t="22742" r="10640" b="9812"/>
          <a:stretch/>
        </p:blipFill>
        <p:spPr bwMode="auto">
          <a:xfrm>
            <a:off x="4219485" y="3356992"/>
            <a:ext cx="1779242" cy="1378572"/>
          </a:xfrm>
          <a:prstGeom prst="rect">
            <a:avLst/>
          </a:prstGeom>
          <a:noFill/>
          <a:extLst>
            <a:ext uri="{909E8E84-426E-40DD-AFC4-6F175D3DCCD1}">
              <a14:hiddenFill xmlns:a14="http://schemas.microsoft.com/office/drawing/2010/main">
                <a:solidFill>
                  <a:srgbClr val="FFFFFF"/>
                </a:solidFill>
              </a14:hiddenFill>
            </a:ext>
          </a:extLst>
        </p:spPr>
      </p:pic>
      <p:pic>
        <p:nvPicPr>
          <p:cNvPr id="225284" name="Picture 4" descr="C:\Users\Nadabe\Desktop\NCEITCS2014_paper_Nadabe.files\image09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45" t="23776" r="11188" b="10012"/>
          <a:stretch/>
        </p:blipFill>
        <p:spPr bwMode="auto">
          <a:xfrm>
            <a:off x="4216468" y="4901086"/>
            <a:ext cx="1782259" cy="1355982"/>
          </a:xfrm>
          <a:prstGeom prst="rect">
            <a:avLst/>
          </a:prstGeom>
          <a:noFill/>
          <a:extLst>
            <a:ext uri="{909E8E84-426E-40DD-AFC4-6F175D3DCCD1}">
              <a14:hiddenFill xmlns:a14="http://schemas.microsoft.com/office/drawing/2010/main">
                <a:solidFill>
                  <a:srgbClr val="FFFFFF"/>
                </a:solidFill>
              </a14:hiddenFill>
            </a:ext>
          </a:extLst>
        </p:spPr>
      </p:pic>
      <p:pic>
        <p:nvPicPr>
          <p:cNvPr id="225285" name="Picture 5" descr="C:\Users\Nadabe\Desktop\NCEITCS2014_paper_Nadabe.files\image08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13" t="16507" r="10470" b="9857"/>
          <a:stretch/>
        </p:blipFill>
        <p:spPr bwMode="auto">
          <a:xfrm>
            <a:off x="6102532" y="3284984"/>
            <a:ext cx="1781836" cy="1498944"/>
          </a:xfrm>
          <a:prstGeom prst="rect">
            <a:avLst/>
          </a:prstGeom>
          <a:noFill/>
          <a:extLst>
            <a:ext uri="{909E8E84-426E-40DD-AFC4-6F175D3DCCD1}">
              <a14:hiddenFill xmlns:a14="http://schemas.microsoft.com/office/drawing/2010/main">
                <a:solidFill>
                  <a:srgbClr val="FFFFFF"/>
                </a:solidFill>
              </a14:hiddenFill>
            </a:ext>
          </a:extLst>
        </p:spPr>
      </p:pic>
      <p:pic>
        <p:nvPicPr>
          <p:cNvPr id="225286" name="Picture 6" descr="C:\Users\Nadabe\Desktop\NCEITCS2014_paper_Nadabe.files\image086.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520" t="18311" r="10526" b="10166"/>
          <a:stretch/>
        </p:blipFill>
        <p:spPr bwMode="auto">
          <a:xfrm>
            <a:off x="6096131" y="4869160"/>
            <a:ext cx="1787170" cy="1457701"/>
          </a:xfrm>
          <a:prstGeom prst="rect">
            <a:avLst/>
          </a:prstGeom>
          <a:noFill/>
          <a:extLst>
            <a:ext uri="{909E8E84-426E-40DD-AFC4-6F175D3DCCD1}">
              <a14:hiddenFill xmlns:a14="http://schemas.microsoft.com/office/drawing/2010/main">
                <a:solidFill>
                  <a:srgbClr val="FFFFFF"/>
                </a:solidFill>
              </a14:hiddenFill>
            </a:ext>
          </a:extLst>
        </p:spPr>
      </p:pic>
      <p:pic>
        <p:nvPicPr>
          <p:cNvPr id="225287" name="Picture 7" descr="C:\Users\Nadabe\Desktop\NCEITCS2014_paper_Nadabe.files\image084.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322" t="16656" r="11052" b="10512"/>
          <a:stretch/>
        </p:blipFill>
        <p:spPr bwMode="auto">
          <a:xfrm>
            <a:off x="6113729" y="1733243"/>
            <a:ext cx="1751175" cy="1479733"/>
          </a:xfrm>
          <a:prstGeom prst="rect">
            <a:avLst/>
          </a:prstGeom>
          <a:noFill/>
          <a:extLst>
            <a:ext uri="{909E8E84-426E-40DD-AFC4-6F175D3DCCD1}">
              <a14:hiddenFill xmlns:a14="http://schemas.microsoft.com/office/drawing/2010/main">
                <a:solidFill>
                  <a:srgbClr val="FFFFFF"/>
                </a:solidFill>
              </a14:hiddenFill>
            </a:ext>
          </a:extLst>
        </p:spPr>
      </p:pic>
      <p:pic>
        <p:nvPicPr>
          <p:cNvPr id="225288" name="Picture 8" descr="C:\Users\Nadabe\Desktop\NCEITCS2014_paper_Nadabe.files\image08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823" t="27053" r="10829" b="10123"/>
          <a:stretch/>
        </p:blipFill>
        <p:spPr bwMode="auto">
          <a:xfrm>
            <a:off x="2335633" y="1833528"/>
            <a:ext cx="1774069" cy="1280991"/>
          </a:xfrm>
          <a:prstGeom prst="rect">
            <a:avLst/>
          </a:prstGeom>
          <a:noFill/>
          <a:extLst>
            <a:ext uri="{909E8E84-426E-40DD-AFC4-6F175D3DCCD1}">
              <a14:hiddenFill xmlns:a14="http://schemas.microsoft.com/office/drawing/2010/main">
                <a:solidFill>
                  <a:srgbClr val="FFFFFF"/>
                </a:solidFill>
              </a14:hiddenFill>
            </a:ext>
          </a:extLst>
        </p:spPr>
      </p:pic>
      <p:pic>
        <p:nvPicPr>
          <p:cNvPr id="225289" name="Picture 9" descr="C:\Users\Nadabe\Desktop\NCEITCS2014_paper_Nadabe.files\image079.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701" t="26694" r="10776" b="9889"/>
          <a:stretch/>
        </p:blipFill>
        <p:spPr bwMode="auto">
          <a:xfrm>
            <a:off x="2337330" y="3400578"/>
            <a:ext cx="1785435" cy="1298440"/>
          </a:xfrm>
          <a:prstGeom prst="rect">
            <a:avLst/>
          </a:prstGeom>
          <a:noFill/>
          <a:extLst>
            <a:ext uri="{909E8E84-426E-40DD-AFC4-6F175D3DCCD1}">
              <a14:hiddenFill xmlns:a14="http://schemas.microsoft.com/office/drawing/2010/main">
                <a:solidFill>
                  <a:srgbClr val="FFFFFF"/>
                </a:solidFill>
              </a14:hiddenFill>
            </a:ext>
          </a:extLst>
        </p:spPr>
      </p:pic>
      <p:pic>
        <p:nvPicPr>
          <p:cNvPr id="225290" name="Picture 10" descr="C:\Users\Nadabe\Desktop\NCEITCS2014_paper_Nadabe.files\image077.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207" t="28383" r="10557" b="10203"/>
          <a:stretch/>
        </p:blipFill>
        <p:spPr bwMode="auto">
          <a:xfrm>
            <a:off x="2351146" y="4947861"/>
            <a:ext cx="1745494" cy="1233864"/>
          </a:xfrm>
          <a:prstGeom prst="rect">
            <a:avLst/>
          </a:prstGeom>
          <a:noFill/>
          <a:extLst>
            <a:ext uri="{909E8E84-426E-40DD-AFC4-6F175D3DCCD1}">
              <a14:hiddenFill xmlns:a14="http://schemas.microsoft.com/office/drawing/2010/main">
                <a:solidFill>
                  <a:srgbClr val="FFFFFF"/>
                </a:solidFill>
              </a14:hiddenFill>
            </a:ext>
          </a:extLst>
        </p:spPr>
      </p:pic>
      <p:sp>
        <p:nvSpPr>
          <p:cNvPr id="33"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In </a:t>
            </a:r>
            <a:r>
              <a:rPr lang="en-US" altLang="ja-JP" sz="2800" dirty="0">
                <a:solidFill>
                  <a:srgbClr val="047796"/>
                </a:solidFill>
              </a:rPr>
              <a:t>C</a:t>
            </a:r>
            <a:r>
              <a:rPr lang="en-US" altLang="ja-JP" sz="2800" dirty="0" smtClean="0">
                <a:solidFill>
                  <a:srgbClr val="047796"/>
                </a:solidFill>
              </a:rPr>
              <a:t>ase of Fiber Breaking</a:t>
            </a:r>
            <a:endParaRPr kumimoji="1" lang="ja-JP" altLang="en-US" dirty="0"/>
          </a:p>
        </p:txBody>
      </p:sp>
    </p:spTree>
    <p:extLst>
      <p:ext uri="{BB962C8B-B14F-4D97-AF65-F5344CB8AC3E}">
        <p14:creationId xmlns:p14="http://schemas.microsoft.com/office/powerpoint/2010/main" val="146998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38" descr="image037"/>
          <p:cNvPicPr>
            <a:picLocks noChangeAspect="1" noChangeArrowheads="1"/>
          </p:cNvPicPr>
          <p:nvPr/>
        </p:nvPicPr>
        <p:blipFill>
          <a:blip r:embed="rId2"/>
          <a:srcRect l="12607" t="16170" r="25256" b="12897"/>
          <a:stretch>
            <a:fillRect/>
          </a:stretch>
        </p:blipFill>
        <p:spPr bwMode="auto">
          <a:xfrm>
            <a:off x="1276074" y="1759753"/>
            <a:ext cx="2552700" cy="2592388"/>
          </a:xfrm>
          <a:prstGeom prst="rect">
            <a:avLst/>
          </a:prstGeom>
          <a:noFill/>
          <a:ln w="9525">
            <a:noFill/>
            <a:miter lim="800000"/>
            <a:headEnd/>
            <a:tailEnd/>
          </a:ln>
        </p:spPr>
      </p:pic>
      <p:pic>
        <p:nvPicPr>
          <p:cNvPr id="45" name="Picture 18" descr="image078"/>
          <p:cNvPicPr>
            <a:picLocks noChangeAspect="1" noChangeArrowheads="1"/>
          </p:cNvPicPr>
          <p:nvPr/>
        </p:nvPicPr>
        <p:blipFill>
          <a:blip r:embed="rId3"/>
          <a:srcRect l="11725" t="10512" r="17975" b="10452"/>
          <a:stretch>
            <a:fillRect/>
          </a:stretch>
        </p:blipFill>
        <p:spPr bwMode="auto">
          <a:xfrm>
            <a:off x="6875761" y="4389743"/>
            <a:ext cx="1991585" cy="1991585"/>
          </a:xfrm>
          <a:prstGeom prst="rect">
            <a:avLst/>
          </a:prstGeom>
          <a:noFill/>
          <a:ln w="9525">
            <a:noFill/>
            <a:miter lim="800000"/>
            <a:headEnd/>
            <a:tailEnd/>
          </a:ln>
        </p:spPr>
      </p:pic>
      <p:pic>
        <p:nvPicPr>
          <p:cNvPr id="44" name="図 43" descr="figp1"/>
          <p:cNvPicPr>
            <a:picLocks noChangeAspect="1"/>
          </p:cNvPicPr>
          <p:nvPr/>
        </p:nvPicPr>
        <p:blipFill>
          <a:blip r:embed="rId4" cstate="print">
            <a:extLst>
              <a:ext uri="{28A0092B-C50C-407E-A947-70E740481C1C}">
                <a14:useLocalDpi xmlns:a14="http://schemas.microsoft.com/office/drawing/2010/main" val="0"/>
              </a:ext>
            </a:extLst>
          </a:blip>
          <a:srcRect l="20271" t="11189" r="11523" b="12651"/>
          <a:stretch>
            <a:fillRect/>
          </a:stretch>
        </p:blipFill>
        <p:spPr bwMode="auto">
          <a:xfrm>
            <a:off x="4800592" y="4437112"/>
            <a:ext cx="1926017" cy="1911832"/>
          </a:xfrm>
          <a:prstGeom prst="rect">
            <a:avLst/>
          </a:prstGeom>
          <a:noFill/>
        </p:spPr>
      </p:pic>
      <p:sp>
        <p:nvSpPr>
          <p:cNvPr id="33" name="Rectangle 9"/>
          <p:cNvSpPr>
            <a:spLocks noChangeArrowheads="1"/>
          </p:cNvSpPr>
          <p:nvPr/>
        </p:nvSpPr>
        <p:spPr bwMode="auto">
          <a:xfrm>
            <a:off x="8101013" y="188913"/>
            <a:ext cx="908050" cy="287337"/>
          </a:xfrm>
          <a:prstGeom prst="rect">
            <a:avLst/>
          </a:prstGeom>
          <a:noFill/>
          <a:ln w="9525">
            <a:noFill/>
            <a:miter lim="800000"/>
            <a:headEnd/>
            <a:tailEnd/>
          </a:ln>
        </p:spPr>
        <p:txBody>
          <a:bodyPr anchor="b"/>
          <a:lstStyle/>
          <a:p>
            <a:pPr algn="r"/>
            <a:r>
              <a:rPr kumimoji="0" lang="en-US" altLang="ja-JP" sz="1600" dirty="0" smtClean="0">
                <a:solidFill>
                  <a:srgbClr val="047796"/>
                </a:solidFill>
                <a:latin typeface="Arial" charset="0"/>
              </a:rPr>
              <a:t>6/11</a:t>
            </a:r>
            <a:endParaRPr kumimoji="0" lang="en-US" altLang="ja-JP" sz="1600" dirty="0">
              <a:solidFill>
                <a:srgbClr val="047796"/>
              </a:solidFill>
              <a:latin typeface="Arial" charset="0"/>
            </a:endParaRPr>
          </a:p>
        </p:txBody>
      </p:sp>
      <p:sp>
        <p:nvSpPr>
          <p:cNvPr id="8" name="タイトル 1"/>
          <p:cNvSpPr>
            <a:spLocks noGrp="1"/>
          </p:cNvSpPr>
          <p:nvPr>
            <p:ph type="title"/>
          </p:nvPr>
        </p:nvSpPr>
        <p:spPr>
          <a:xfrm>
            <a:off x="468312" y="116632"/>
            <a:ext cx="8675687" cy="1143000"/>
          </a:xfrm>
        </p:spPr>
        <p:txBody>
          <a:bodyPr/>
          <a:lstStyle/>
          <a:p>
            <a:r>
              <a:rPr lang="en-US" altLang="ja-JP" sz="2800" dirty="0" smtClean="0">
                <a:solidFill>
                  <a:srgbClr val="047796"/>
                </a:solidFill>
              </a:rPr>
              <a:t>Numerical Simulation of Transverse Compressive Failure</a:t>
            </a:r>
            <a:endParaRPr kumimoji="1" lang="ja-JP" altLang="en-US" dirty="0"/>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392" t="18458" r="60607" b="72634"/>
          <a:stretch/>
        </p:blipFill>
        <p:spPr bwMode="auto">
          <a:xfrm>
            <a:off x="4956946" y="1744218"/>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43"/>
          <p:cNvSpPr txBox="1">
            <a:spLocks noChangeArrowheads="1"/>
          </p:cNvSpPr>
          <p:nvPr/>
        </p:nvSpPr>
        <p:spPr bwMode="auto">
          <a:xfrm>
            <a:off x="4286182" y="1268760"/>
            <a:ext cx="4568255" cy="338554"/>
          </a:xfrm>
          <a:prstGeom prst="rect">
            <a:avLst/>
          </a:prstGeom>
          <a:noFill/>
          <a:ln w="9525" algn="ctr">
            <a:noFill/>
            <a:miter lim="800000"/>
            <a:headEnd/>
            <a:tailEnd/>
          </a:ln>
        </p:spPr>
        <p:txBody>
          <a:bodyPr wrap="square">
            <a:spAutoFit/>
          </a:bodyPr>
          <a:lstStyle/>
          <a:p>
            <a:pPr>
              <a:spcBef>
                <a:spcPct val="50000"/>
              </a:spcBef>
            </a:pPr>
            <a:r>
              <a:rPr lang="en-US" altLang="ja-JP" sz="1600" dirty="0" smtClean="0">
                <a:latin typeface="Arial" charset="0"/>
              </a:rPr>
              <a:t>          Stress distribution          Shear strain rate</a:t>
            </a:r>
            <a:endParaRPr lang="en-US" altLang="ja-JP" sz="1600" dirty="0">
              <a:latin typeface="Arial" charset="0"/>
            </a:endParaRPr>
          </a:p>
        </p:txBody>
      </p:sp>
      <p:sp>
        <p:nvSpPr>
          <p:cNvPr id="16" name="Text Box 43"/>
          <p:cNvSpPr txBox="1">
            <a:spLocks noChangeArrowheads="1"/>
          </p:cNvSpPr>
          <p:nvPr/>
        </p:nvSpPr>
        <p:spPr bwMode="auto">
          <a:xfrm>
            <a:off x="4551614" y="1506270"/>
            <a:ext cx="4412379"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   -80MPa                0MPa     -0.001                   0.001</a:t>
            </a:r>
            <a:endParaRPr lang="en-US" altLang="ja-JP" sz="1400" dirty="0">
              <a:latin typeface="Arial" charset="0"/>
            </a:endParaRPr>
          </a:p>
        </p:txBody>
      </p:sp>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392" t="18458" r="60607" b="72634"/>
          <a:stretch/>
        </p:blipFill>
        <p:spPr bwMode="auto">
          <a:xfrm>
            <a:off x="7035185" y="1738908"/>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5" descr="image069"/>
          <p:cNvPicPr>
            <a:picLocks noChangeAspect="1" noChangeArrowheads="1"/>
          </p:cNvPicPr>
          <p:nvPr/>
        </p:nvPicPr>
        <p:blipFill>
          <a:blip r:embed="rId6"/>
          <a:srcRect l="11322" t="10191" r="15932" b="10585"/>
          <a:stretch>
            <a:fillRect/>
          </a:stretch>
        </p:blipFill>
        <p:spPr bwMode="auto">
          <a:xfrm>
            <a:off x="4765696" y="1946125"/>
            <a:ext cx="2038058" cy="1974447"/>
          </a:xfrm>
          <a:prstGeom prst="rect">
            <a:avLst/>
          </a:prstGeom>
          <a:noFill/>
          <a:ln w="9525">
            <a:noFill/>
            <a:miter lim="800000"/>
            <a:headEnd/>
            <a:tailEnd/>
          </a:ln>
        </p:spPr>
      </p:pic>
      <p:pic>
        <p:nvPicPr>
          <p:cNvPr id="38" name="Picture 17" descr="image076"/>
          <p:cNvPicPr>
            <a:picLocks noChangeAspect="1" noChangeArrowheads="1"/>
          </p:cNvPicPr>
          <p:nvPr/>
        </p:nvPicPr>
        <p:blipFill>
          <a:blip r:embed="rId7"/>
          <a:srcRect l="12068" t="10374" r="17480" b="10474"/>
          <a:stretch>
            <a:fillRect/>
          </a:stretch>
        </p:blipFill>
        <p:spPr bwMode="auto">
          <a:xfrm>
            <a:off x="6875762" y="1943180"/>
            <a:ext cx="1978675" cy="1977392"/>
          </a:xfrm>
          <a:prstGeom prst="rect">
            <a:avLst/>
          </a:prstGeom>
          <a:noFill/>
          <a:ln w="9525">
            <a:noFill/>
            <a:miter lim="800000"/>
            <a:headEnd/>
            <a:tailEnd/>
          </a:ln>
        </p:spPr>
      </p:pic>
      <p:pic>
        <p:nvPicPr>
          <p:cNvPr id="3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392" t="18458" r="60607" b="72634"/>
          <a:stretch/>
        </p:blipFill>
        <p:spPr bwMode="auto">
          <a:xfrm>
            <a:off x="4956946" y="4204974"/>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43"/>
          <p:cNvSpPr txBox="1">
            <a:spLocks noChangeArrowheads="1"/>
          </p:cNvSpPr>
          <p:nvPr/>
        </p:nvSpPr>
        <p:spPr bwMode="auto">
          <a:xfrm>
            <a:off x="4551614" y="3967026"/>
            <a:ext cx="4412379"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   -80MPa                0MPa     -0.001                   0.001</a:t>
            </a:r>
            <a:endParaRPr lang="en-US" altLang="ja-JP" sz="1400" dirty="0">
              <a:latin typeface="Arial" charset="0"/>
            </a:endParaRPr>
          </a:p>
        </p:txBody>
      </p:sp>
      <p:pic>
        <p:nvPicPr>
          <p:cNvPr id="4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392" t="18458" r="60607" b="72634"/>
          <a:stretch/>
        </p:blipFill>
        <p:spPr bwMode="auto">
          <a:xfrm>
            <a:off x="7035185" y="4199664"/>
            <a:ext cx="1653477" cy="22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Oval 26"/>
          <p:cNvSpPr>
            <a:spLocks noChangeArrowheads="1"/>
          </p:cNvSpPr>
          <p:nvPr/>
        </p:nvSpPr>
        <p:spPr bwMode="auto">
          <a:xfrm rot="3019115">
            <a:off x="5348767" y="2432269"/>
            <a:ext cx="287337" cy="504825"/>
          </a:xfrm>
          <a:prstGeom prst="ellipse">
            <a:avLst/>
          </a:prstGeom>
          <a:noFill/>
          <a:ln w="19050">
            <a:solidFill>
              <a:schemeClr val="bg1"/>
            </a:solidFill>
            <a:round/>
            <a:headEnd/>
            <a:tailEnd/>
          </a:ln>
        </p:spPr>
        <p:txBody>
          <a:bodyPr wrap="none" anchor="ctr"/>
          <a:lstStyle/>
          <a:p>
            <a:endParaRPr lang="ja-JP" altLang="en-US"/>
          </a:p>
        </p:txBody>
      </p:sp>
      <p:sp>
        <p:nvSpPr>
          <p:cNvPr id="47" name="正方形/長方形 46"/>
          <p:cNvSpPr/>
          <p:nvPr/>
        </p:nvSpPr>
        <p:spPr>
          <a:xfrm flipH="1">
            <a:off x="4925175" y="2924943"/>
            <a:ext cx="1695382" cy="5034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Text Box 43"/>
          <p:cNvSpPr txBox="1">
            <a:spLocks noChangeArrowheads="1"/>
          </p:cNvSpPr>
          <p:nvPr/>
        </p:nvSpPr>
        <p:spPr bwMode="auto">
          <a:xfrm>
            <a:off x="4925175" y="2924944"/>
            <a:ext cx="2104993" cy="523220"/>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Maximum stress concentration point</a:t>
            </a:r>
            <a:endParaRPr lang="ja-JP" altLang="en-US" sz="1400" dirty="0">
              <a:latin typeface="Arial" charset="0"/>
            </a:endParaRPr>
          </a:p>
        </p:txBody>
      </p:sp>
      <p:sp>
        <p:nvSpPr>
          <p:cNvPr id="49" name="Oval 27"/>
          <p:cNvSpPr>
            <a:spLocks noChangeArrowheads="1"/>
          </p:cNvSpPr>
          <p:nvPr/>
        </p:nvSpPr>
        <p:spPr bwMode="auto">
          <a:xfrm rot="1680202">
            <a:off x="7409502" y="2464242"/>
            <a:ext cx="287338" cy="504825"/>
          </a:xfrm>
          <a:prstGeom prst="ellipse">
            <a:avLst/>
          </a:prstGeom>
          <a:noFill/>
          <a:ln w="19050">
            <a:solidFill>
              <a:schemeClr val="bg1"/>
            </a:solidFill>
            <a:round/>
            <a:headEnd/>
            <a:tailEnd/>
          </a:ln>
        </p:spPr>
        <p:txBody>
          <a:bodyPr wrap="none" anchor="ctr"/>
          <a:lstStyle/>
          <a:p>
            <a:endParaRPr lang="ja-JP" altLang="en-US"/>
          </a:p>
        </p:txBody>
      </p:sp>
      <p:sp>
        <p:nvSpPr>
          <p:cNvPr id="50" name="正方形/長方形 49"/>
          <p:cNvSpPr/>
          <p:nvPr/>
        </p:nvSpPr>
        <p:spPr>
          <a:xfrm flipH="1">
            <a:off x="7527044" y="2993907"/>
            <a:ext cx="1135488" cy="5044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Text Box 43"/>
          <p:cNvSpPr txBox="1">
            <a:spLocks noChangeArrowheads="1"/>
          </p:cNvSpPr>
          <p:nvPr/>
        </p:nvSpPr>
        <p:spPr bwMode="auto">
          <a:xfrm>
            <a:off x="7530423" y="2988241"/>
            <a:ext cx="1258699" cy="523220"/>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Initiating shear band</a:t>
            </a:r>
            <a:endParaRPr lang="en-US" altLang="ja-JP" sz="1400" dirty="0">
              <a:latin typeface="Arial" charset="0"/>
            </a:endParaRPr>
          </a:p>
        </p:txBody>
      </p:sp>
      <p:sp>
        <p:nvSpPr>
          <p:cNvPr id="52" name="Oval 28"/>
          <p:cNvSpPr>
            <a:spLocks noChangeArrowheads="1"/>
          </p:cNvSpPr>
          <p:nvPr/>
        </p:nvSpPr>
        <p:spPr bwMode="auto">
          <a:xfrm rot="2399491">
            <a:off x="7303064" y="4913860"/>
            <a:ext cx="287338" cy="793750"/>
          </a:xfrm>
          <a:prstGeom prst="ellipse">
            <a:avLst/>
          </a:prstGeom>
          <a:noFill/>
          <a:ln w="19050">
            <a:solidFill>
              <a:schemeClr val="bg1"/>
            </a:solidFill>
            <a:round/>
            <a:headEnd/>
            <a:tailEnd/>
          </a:ln>
        </p:spPr>
        <p:txBody>
          <a:bodyPr wrap="none" anchor="ctr"/>
          <a:lstStyle/>
          <a:p>
            <a:endParaRPr lang="ja-JP" altLang="en-US"/>
          </a:p>
        </p:txBody>
      </p:sp>
      <p:sp>
        <p:nvSpPr>
          <p:cNvPr id="53" name="正方形/長方形 52"/>
          <p:cNvSpPr/>
          <p:nvPr/>
        </p:nvSpPr>
        <p:spPr>
          <a:xfrm flipH="1">
            <a:off x="7523832" y="5450890"/>
            <a:ext cx="1164829" cy="5044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Text Box 43"/>
          <p:cNvSpPr txBox="1">
            <a:spLocks noChangeArrowheads="1"/>
          </p:cNvSpPr>
          <p:nvPr/>
        </p:nvSpPr>
        <p:spPr bwMode="auto">
          <a:xfrm>
            <a:off x="7527212" y="5445224"/>
            <a:ext cx="1258699" cy="523220"/>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Progressing shear band</a:t>
            </a:r>
            <a:endParaRPr lang="en-US" altLang="ja-JP" sz="1400" dirty="0">
              <a:latin typeface="Arial" charset="0"/>
            </a:endParaRPr>
          </a:p>
        </p:txBody>
      </p:sp>
      <p:cxnSp>
        <p:nvCxnSpPr>
          <p:cNvPr id="55" name="直線コネクタ 54"/>
          <p:cNvCxnSpPr/>
          <p:nvPr/>
        </p:nvCxnSpPr>
        <p:spPr>
          <a:xfrm>
            <a:off x="5308700" y="5681649"/>
            <a:ext cx="391505" cy="274324"/>
          </a:xfrm>
          <a:prstGeom prst="line">
            <a:avLst/>
          </a:prstGeom>
          <a:ln w="1905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5696911" y="5620613"/>
            <a:ext cx="288628" cy="33536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flipH="1">
            <a:off x="4983788" y="5968444"/>
            <a:ext cx="1626634" cy="28861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Text Box 43"/>
          <p:cNvSpPr txBox="1">
            <a:spLocks noChangeArrowheads="1"/>
          </p:cNvSpPr>
          <p:nvPr/>
        </p:nvSpPr>
        <p:spPr bwMode="auto">
          <a:xfrm>
            <a:off x="4983788" y="5949280"/>
            <a:ext cx="1819965" cy="307777"/>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Fibers come close</a:t>
            </a:r>
            <a:endParaRPr lang="en-US" altLang="ja-JP" sz="1400" dirty="0">
              <a:latin typeface="Arial" charset="0"/>
            </a:endParaRPr>
          </a:p>
        </p:txBody>
      </p:sp>
      <p:pic>
        <p:nvPicPr>
          <p:cNvPr id="59" name="Picture 4" descr="Fig2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05" y="4506038"/>
            <a:ext cx="2412852" cy="185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43"/>
          <p:cNvSpPr txBox="1">
            <a:spLocks noChangeArrowheads="1"/>
          </p:cNvSpPr>
          <p:nvPr/>
        </p:nvSpPr>
        <p:spPr bwMode="auto">
          <a:xfrm>
            <a:off x="1878894" y="5426060"/>
            <a:ext cx="1433055" cy="523220"/>
          </a:xfrm>
          <a:prstGeom prst="rect">
            <a:avLst/>
          </a:prstGeom>
          <a:noFill/>
          <a:ln w="9525" algn="ctr">
            <a:noFill/>
            <a:miter lim="800000"/>
            <a:headEnd/>
            <a:tailEnd/>
          </a:ln>
        </p:spPr>
        <p:txBody>
          <a:bodyPr wrap="square">
            <a:spAutoFit/>
          </a:bodyPr>
          <a:lstStyle/>
          <a:p>
            <a:pPr>
              <a:spcBef>
                <a:spcPct val="50000"/>
              </a:spcBef>
            </a:pPr>
            <a:r>
              <a:rPr lang="en-US" altLang="ja-JP" sz="1400" dirty="0" smtClean="0">
                <a:latin typeface="Arial" charset="0"/>
              </a:rPr>
              <a:t>Matrix stress-strain curve</a:t>
            </a:r>
            <a:endParaRPr lang="en-US" altLang="ja-JP" sz="1400" dirty="0">
              <a:latin typeface="Arial" charset="0"/>
            </a:endParaRPr>
          </a:p>
        </p:txBody>
      </p:sp>
      <p:sp>
        <p:nvSpPr>
          <p:cNvPr id="61" name="Text Box 18"/>
          <p:cNvSpPr txBox="1">
            <a:spLocks noChangeArrowheads="1"/>
          </p:cNvSpPr>
          <p:nvPr/>
        </p:nvSpPr>
        <p:spPr bwMode="auto">
          <a:xfrm>
            <a:off x="358826" y="2843644"/>
            <a:ext cx="1476375" cy="369332"/>
          </a:xfrm>
          <a:prstGeom prst="rect">
            <a:avLst/>
          </a:prstGeom>
          <a:noFill/>
          <a:ln w="9525">
            <a:noFill/>
            <a:miter lim="800000"/>
            <a:headEnd/>
            <a:tailEnd/>
          </a:ln>
        </p:spPr>
        <p:txBody>
          <a:bodyPr>
            <a:spAutoFit/>
          </a:bodyPr>
          <a:lstStyle/>
          <a:p>
            <a:pPr>
              <a:spcBef>
                <a:spcPct val="50000"/>
              </a:spcBef>
            </a:pPr>
            <a:r>
              <a:rPr lang="en-US" altLang="ja-JP" sz="1800" dirty="0" smtClean="0">
                <a:latin typeface="Arial" charset="0"/>
                <a:cs typeface="Arial" charset="0"/>
              </a:rPr>
              <a:t>60 </a:t>
            </a:r>
            <a:r>
              <a:rPr lang="el-GR" altLang="ja-JP" sz="1800" dirty="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62" name="Text Box 24"/>
          <p:cNvSpPr txBox="1">
            <a:spLocks noChangeArrowheads="1"/>
          </p:cNvSpPr>
          <p:nvPr/>
        </p:nvSpPr>
        <p:spPr bwMode="auto">
          <a:xfrm>
            <a:off x="1276075" y="1283046"/>
            <a:ext cx="2543610" cy="36671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cs typeface="Arial" charset="0"/>
              </a:rPr>
              <a:t>60 </a:t>
            </a:r>
            <a:r>
              <a:rPr lang="el-GR" altLang="ja-JP" sz="1800" dirty="0" smtClean="0">
                <a:latin typeface="Arial" charset="0"/>
                <a:cs typeface="Arial" charset="0"/>
              </a:rPr>
              <a:t>μ</a:t>
            </a:r>
            <a:r>
              <a:rPr lang="en-US" altLang="ja-JP" sz="1800" dirty="0" smtClean="0">
                <a:latin typeface="Arial" charset="0"/>
                <a:cs typeface="Arial" charset="0"/>
              </a:rPr>
              <a:t>m</a:t>
            </a:r>
            <a:endParaRPr lang="en-US" altLang="ja-JP" sz="1800" dirty="0">
              <a:latin typeface="Arial" charset="0"/>
              <a:cs typeface="Arial" charset="0"/>
            </a:endParaRPr>
          </a:p>
        </p:txBody>
      </p:sp>
      <p:sp>
        <p:nvSpPr>
          <p:cNvPr id="63" name="Line 26"/>
          <p:cNvSpPr>
            <a:spLocks noChangeShapeType="1"/>
          </p:cNvSpPr>
          <p:nvPr/>
        </p:nvSpPr>
        <p:spPr bwMode="auto">
          <a:xfrm flipH="1">
            <a:off x="928247" y="3875334"/>
            <a:ext cx="349250" cy="216148"/>
          </a:xfrm>
          <a:prstGeom prst="line">
            <a:avLst/>
          </a:prstGeom>
          <a:noFill/>
          <a:ln w="28575">
            <a:solidFill>
              <a:schemeClr val="tx1"/>
            </a:solidFill>
            <a:round/>
            <a:headEnd/>
            <a:tailEnd/>
          </a:ln>
        </p:spPr>
        <p:txBody>
          <a:bodyPr/>
          <a:lstStyle/>
          <a:p>
            <a:endParaRPr lang="ja-JP" altLang="en-US"/>
          </a:p>
        </p:txBody>
      </p:sp>
      <p:sp>
        <p:nvSpPr>
          <p:cNvPr id="64" name="Line 31"/>
          <p:cNvSpPr>
            <a:spLocks noChangeShapeType="1"/>
          </p:cNvSpPr>
          <p:nvPr/>
        </p:nvSpPr>
        <p:spPr bwMode="auto">
          <a:xfrm flipH="1">
            <a:off x="3851425" y="2473140"/>
            <a:ext cx="431800" cy="0"/>
          </a:xfrm>
          <a:prstGeom prst="line">
            <a:avLst/>
          </a:prstGeom>
          <a:noFill/>
          <a:ln w="57150">
            <a:solidFill>
              <a:schemeClr val="tx1"/>
            </a:solidFill>
            <a:round/>
            <a:headEnd/>
            <a:tailEnd type="triangle" w="sm" len="sm"/>
          </a:ln>
        </p:spPr>
        <p:txBody>
          <a:bodyPr/>
          <a:lstStyle/>
          <a:p>
            <a:endParaRPr lang="ja-JP" altLang="en-US"/>
          </a:p>
        </p:txBody>
      </p:sp>
      <p:sp>
        <p:nvSpPr>
          <p:cNvPr id="65" name="Line 32"/>
          <p:cNvSpPr>
            <a:spLocks noChangeShapeType="1"/>
          </p:cNvSpPr>
          <p:nvPr/>
        </p:nvSpPr>
        <p:spPr bwMode="auto">
          <a:xfrm flipH="1">
            <a:off x="3851425" y="2762065"/>
            <a:ext cx="431800" cy="0"/>
          </a:xfrm>
          <a:prstGeom prst="line">
            <a:avLst/>
          </a:prstGeom>
          <a:noFill/>
          <a:ln w="57150">
            <a:solidFill>
              <a:schemeClr val="tx1"/>
            </a:solidFill>
            <a:round/>
            <a:headEnd/>
            <a:tailEnd type="triangle" w="sm" len="sm"/>
          </a:ln>
        </p:spPr>
        <p:txBody>
          <a:bodyPr/>
          <a:lstStyle/>
          <a:p>
            <a:endParaRPr lang="ja-JP" altLang="en-US"/>
          </a:p>
        </p:txBody>
      </p:sp>
      <p:sp>
        <p:nvSpPr>
          <p:cNvPr id="66" name="Line 33"/>
          <p:cNvSpPr>
            <a:spLocks noChangeShapeType="1"/>
          </p:cNvSpPr>
          <p:nvPr/>
        </p:nvSpPr>
        <p:spPr bwMode="auto">
          <a:xfrm flipH="1">
            <a:off x="3851425" y="3049403"/>
            <a:ext cx="431800" cy="0"/>
          </a:xfrm>
          <a:prstGeom prst="line">
            <a:avLst/>
          </a:prstGeom>
          <a:noFill/>
          <a:ln w="57150">
            <a:solidFill>
              <a:schemeClr val="tx1"/>
            </a:solidFill>
            <a:round/>
            <a:headEnd/>
            <a:tailEnd type="triangle" w="sm" len="sm"/>
          </a:ln>
        </p:spPr>
        <p:txBody>
          <a:bodyPr/>
          <a:lstStyle/>
          <a:p>
            <a:endParaRPr lang="ja-JP" altLang="en-US"/>
          </a:p>
        </p:txBody>
      </p:sp>
      <p:sp>
        <p:nvSpPr>
          <p:cNvPr id="67" name="Line 34"/>
          <p:cNvSpPr>
            <a:spLocks noChangeShapeType="1"/>
          </p:cNvSpPr>
          <p:nvPr/>
        </p:nvSpPr>
        <p:spPr bwMode="auto">
          <a:xfrm flipH="1">
            <a:off x="3851425" y="3338328"/>
            <a:ext cx="431800" cy="0"/>
          </a:xfrm>
          <a:prstGeom prst="line">
            <a:avLst/>
          </a:prstGeom>
          <a:noFill/>
          <a:ln w="57150">
            <a:solidFill>
              <a:schemeClr val="tx1"/>
            </a:solidFill>
            <a:round/>
            <a:headEnd/>
            <a:tailEnd type="triangle" w="sm" len="sm"/>
          </a:ln>
        </p:spPr>
        <p:txBody>
          <a:bodyPr/>
          <a:lstStyle/>
          <a:p>
            <a:endParaRPr lang="ja-JP" altLang="en-US"/>
          </a:p>
        </p:txBody>
      </p:sp>
      <p:sp>
        <p:nvSpPr>
          <p:cNvPr id="68" name="Line 35"/>
          <p:cNvSpPr>
            <a:spLocks noChangeShapeType="1"/>
          </p:cNvSpPr>
          <p:nvPr/>
        </p:nvSpPr>
        <p:spPr bwMode="auto">
          <a:xfrm flipH="1">
            <a:off x="3851425" y="3625665"/>
            <a:ext cx="431800" cy="0"/>
          </a:xfrm>
          <a:prstGeom prst="line">
            <a:avLst/>
          </a:prstGeom>
          <a:noFill/>
          <a:ln w="57150">
            <a:solidFill>
              <a:schemeClr val="tx1"/>
            </a:solidFill>
            <a:round/>
            <a:headEnd/>
            <a:tailEnd type="triangle" w="sm" len="sm"/>
          </a:ln>
        </p:spPr>
        <p:txBody>
          <a:bodyPr/>
          <a:lstStyle/>
          <a:p>
            <a:endParaRPr lang="ja-JP" altLang="en-US"/>
          </a:p>
        </p:txBody>
      </p:sp>
      <p:sp>
        <p:nvSpPr>
          <p:cNvPr id="69" name="Line 36"/>
          <p:cNvSpPr>
            <a:spLocks noChangeShapeType="1"/>
          </p:cNvSpPr>
          <p:nvPr/>
        </p:nvSpPr>
        <p:spPr bwMode="auto">
          <a:xfrm flipH="1">
            <a:off x="3851425" y="3913003"/>
            <a:ext cx="431800" cy="0"/>
          </a:xfrm>
          <a:prstGeom prst="line">
            <a:avLst/>
          </a:prstGeom>
          <a:noFill/>
          <a:ln w="57150">
            <a:solidFill>
              <a:schemeClr val="tx1"/>
            </a:solidFill>
            <a:round/>
            <a:headEnd/>
            <a:tailEnd type="triangle" w="sm" len="sm"/>
          </a:ln>
        </p:spPr>
        <p:txBody>
          <a:bodyPr/>
          <a:lstStyle/>
          <a:p>
            <a:endParaRPr lang="ja-JP" altLang="en-US"/>
          </a:p>
        </p:txBody>
      </p:sp>
      <p:sp>
        <p:nvSpPr>
          <p:cNvPr id="70" name="Line 37"/>
          <p:cNvSpPr>
            <a:spLocks noChangeShapeType="1"/>
          </p:cNvSpPr>
          <p:nvPr/>
        </p:nvSpPr>
        <p:spPr bwMode="auto">
          <a:xfrm flipH="1">
            <a:off x="3851425" y="4201928"/>
            <a:ext cx="431800" cy="0"/>
          </a:xfrm>
          <a:prstGeom prst="line">
            <a:avLst/>
          </a:prstGeom>
          <a:noFill/>
          <a:ln w="57150">
            <a:solidFill>
              <a:schemeClr val="tx1"/>
            </a:solidFill>
            <a:round/>
            <a:headEnd/>
            <a:tailEnd type="triangle" w="sm" len="sm"/>
          </a:ln>
        </p:spPr>
        <p:txBody>
          <a:bodyPr/>
          <a:lstStyle/>
          <a:p>
            <a:endParaRPr lang="ja-JP" altLang="en-US"/>
          </a:p>
        </p:txBody>
      </p:sp>
      <p:sp>
        <p:nvSpPr>
          <p:cNvPr id="71" name="Line 38"/>
          <p:cNvSpPr>
            <a:spLocks noChangeShapeType="1"/>
          </p:cNvSpPr>
          <p:nvPr/>
        </p:nvSpPr>
        <p:spPr bwMode="auto">
          <a:xfrm>
            <a:off x="4067325" y="4201928"/>
            <a:ext cx="71437" cy="222250"/>
          </a:xfrm>
          <a:prstGeom prst="line">
            <a:avLst/>
          </a:prstGeom>
          <a:noFill/>
          <a:ln w="28575">
            <a:solidFill>
              <a:schemeClr val="tx1"/>
            </a:solidFill>
            <a:round/>
            <a:headEnd/>
            <a:tailEnd/>
          </a:ln>
        </p:spPr>
        <p:txBody>
          <a:bodyPr/>
          <a:lstStyle/>
          <a:p>
            <a:endParaRPr lang="ja-JP" altLang="en-US"/>
          </a:p>
        </p:txBody>
      </p:sp>
      <p:sp>
        <p:nvSpPr>
          <p:cNvPr id="72" name="Text Box 39"/>
          <p:cNvSpPr txBox="1">
            <a:spLocks noChangeArrowheads="1"/>
          </p:cNvSpPr>
          <p:nvPr/>
        </p:nvSpPr>
        <p:spPr bwMode="auto">
          <a:xfrm>
            <a:off x="3635401" y="4427820"/>
            <a:ext cx="1115789" cy="369332"/>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Loading</a:t>
            </a:r>
            <a:endParaRPr lang="ja-JP" altLang="en-US" sz="1800" dirty="0"/>
          </a:p>
        </p:txBody>
      </p:sp>
      <p:sp>
        <p:nvSpPr>
          <p:cNvPr id="73" name="Text Box 27"/>
          <p:cNvSpPr txBox="1">
            <a:spLocks noChangeArrowheads="1"/>
          </p:cNvSpPr>
          <p:nvPr/>
        </p:nvSpPr>
        <p:spPr bwMode="auto">
          <a:xfrm>
            <a:off x="251520" y="3926383"/>
            <a:ext cx="863601" cy="366713"/>
          </a:xfrm>
          <a:prstGeom prst="rect">
            <a:avLst/>
          </a:prstGeom>
          <a:noFill/>
          <a:ln w="9525">
            <a:noFill/>
            <a:miter lim="800000"/>
            <a:headEnd/>
            <a:tailEnd/>
          </a:ln>
        </p:spPr>
        <p:txBody>
          <a:bodyPr wrap="square">
            <a:spAutoFit/>
          </a:bodyPr>
          <a:lstStyle/>
          <a:p>
            <a:pPr>
              <a:spcBef>
                <a:spcPct val="50000"/>
              </a:spcBef>
            </a:pPr>
            <a:r>
              <a:rPr lang="en-US" altLang="ja-JP" sz="1800" dirty="0" smtClean="0">
                <a:latin typeface="Arial" charset="0"/>
                <a:cs typeface="Times New Roman" pitchFamily="18" charset="0"/>
              </a:rPr>
              <a:t>Fixed</a:t>
            </a:r>
            <a:endParaRPr lang="ja-JP" altLang="en-US" sz="1800" dirty="0"/>
          </a:p>
        </p:txBody>
      </p:sp>
      <p:cxnSp>
        <p:nvCxnSpPr>
          <p:cNvPr id="74" name="直線コネクタ 73"/>
          <p:cNvCxnSpPr/>
          <p:nvPr/>
        </p:nvCxnSpPr>
        <p:spPr>
          <a:xfrm flipH="1" flipV="1">
            <a:off x="476278" y="1990695"/>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16200000" flipH="1" flipV="1">
            <a:off x="297005" y="1793220"/>
            <a:ext cx="381764" cy="0"/>
          </a:xfrm>
          <a:prstGeom prst="line">
            <a:avLst/>
          </a:prstGeom>
          <a:ln w="3810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76" name="テキスト ボックス 12"/>
          <p:cNvSpPr txBox="1">
            <a:spLocks noChangeArrowheads="1"/>
          </p:cNvSpPr>
          <p:nvPr/>
        </p:nvSpPr>
        <p:spPr bwMode="auto">
          <a:xfrm>
            <a:off x="478362" y="1956601"/>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x</a:t>
            </a:r>
            <a:endParaRPr lang="ja-JP" altLang="en-US" sz="1800" dirty="0">
              <a:latin typeface="Arial" charset="0"/>
            </a:endParaRPr>
          </a:p>
        </p:txBody>
      </p:sp>
      <p:sp>
        <p:nvSpPr>
          <p:cNvPr id="77" name="テキスト ボックス 12"/>
          <p:cNvSpPr txBox="1">
            <a:spLocks noChangeArrowheads="1"/>
          </p:cNvSpPr>
          <p:nvPr/>
        </p:nvSpPr>
        <p:spPr bwMode="auto">
          <a:xfrm>
            <a:off x="312329" y="1472136"/>
            <a:ext cx="636759" cy="369332"/>
          </a:xfrm>
          <a:prstGeom prst="rect">
            <a:avLst/>
          </a:prstGeom>
          <a:noFill/>
          <a:ln w="9525">
            <a:noFill/>
            <a:miter lim="800000"/>
            <a:headEnd/>
            <a:tailEnd/>
          </a:ln>
        </p:spPr>
        <p:txBody>
          <a:bodyPr wrap="square">
            <a:spAutoFit/>
          </a:bodyPr>
          <a:lstStyle/>
          <a:p>
            <a:pPr algn="ctr">
              <a:spcBef>
                <a:spcPct val="50000"/>
              </a:spcBef>
            </a:pPr>
            <a:r>
              <a:rPr lang="en-US" altLang="ja-JP" sz="1800" dirty="0" smtClean="0">
                <a:latin typeface="Arial" charset="0"/>
              </a:rPr>
              <a:t>y</a:t>
            </a:r>
            <a:endParaRPr lang="ja-JP" altLang="en-US" sz="1800" dirty="0">
              <a:latin typeface="Arial" charset="0"/>
            </a:endParaRPr>
          </a:p>
        </p:txBody>
      </p:sp>
      <p:cxnSp>
        <p:nvCxnSpPr>
          <p:cNvPr id="78" name="直線コネクタ 77"/>
          <p:cNvCxnSpPr/>
          <p:nvPr/>
        </p:nvCxnSpPr>
        <p:spPr>
          <a:xfrm flipV="1">
            <a:off x="1278085" y="1790219"/>
            <a:ext cx="0" cy="252000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3811443" y="1615334"/>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1274760" y="1614646"/>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278084" y="1682875"/>
            <a:ext cx="2541600" cy="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5400000">
            <a:off x="1156839" y="1720088"/>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5400000">
            <a:off x="1164447" y="4243900"/>
            <a:ext cx="0" cy="131725"/>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1161122" y="1785950"/>
            <a:ext cx="0" cy="2527200"/>
          </a:xfrm>
          <a:prstGeom prst="line">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86" name="Line 31"/>
          <p:cNvSpPr>
            <a:spLocks noChangeShapeType="1"/>
          </p:cNvSpPr>
          <p:nvPr/>
        </p:nvSpPr>
        <p:spPr bwMode="auto">
          <a:xfrm flipH="1">
            <a:off x="3851425" y="1896183"/>
            <a:ext cx="431800" cy="0"/>
          </a:xfrm>
          <a:prstGeom prst="line">
            <a:avLst/>
          </a:prstGeom>
          <a:noFill/>
          <a:ln w="57150">
            <a:solidFill>
              <a:schemeClr val="tx1"/>
            </a:solidFill>
            <a:round/>
            <a:headEnd/>
            <a:tailEnd type="triangle" w="sm" len="sm"/>
          </a:ln>
        </p:spPr>
        <p:txBody>
          <a:bodyPr/>
          <a:lstStyle/>
          <a:p>
            <a:endParaRPr lang="ja-JP" altLang="en-US"/>
          </a:p>
        </p:txBody>
      </p:sp>
      <p:sp>
        <p:nvSpPr>
          <p:cNvPr id="87" name="Line 32"/>
          <p:cNvSpPr>
            <a:spLocks noChangeShapeType="1"/>
          </p:cNvSpPr>
          <p:nvPr/>
        </p:nvSpPr>
        <p:spPr bwMode="auto">
          <a:xfrm flipH="1">
            <a:off x="3851425" y="2185108"/>
            <a:ext cx="431800" cy="0"/>
          </a:xfrm>
          <a:prstGeom prst="line">
            <a:avLst/>
          </a:prstGeom>
          <a:noFill/>
          <a:ln w="57150">
            <a:solidFill>
              <a:schemeClr val="tx1"/>
            </a:solidFill>
            <a:round/>
            <a:headEnd/>
            <a:tailEnd type="triangle" w="sm" len="sm"/>
          </a:ln>
        </p:spPr>
        <p:txBody>
          <a:bodyPr/>
          <a:lstStyle/>
          <a:p>
            <a:endParaRPr lang="ja-JP" altLang="en-US"/>
          </a:p>
        </p:txBody>
      </p:sp>
    </p:spTree>
    <p:extLst>
      <p:ext uri="{BB962C8B-B14F-4D97-AF65-F5344CB8AC3E}">
        <p14:creationId xmlns:p14="http://schemas.microsoft.com/office/powerpoint/2010/main" val="928159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7215</TotalTime>
  <Words>779</Words>
  <Application>Microsoft Office PowerPoint</Application>
  <PresentationFormat>On-screen Show (4:3)</PresentationFormat>
  <Paragraphs>188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リゾート</vt:lpstr>
      <vt:lpstr>About OMICS Group</vt:lpstr>
      <vt:lpstr>About OMICS Group Conferences</vt:lpstr>
      <vt:lpstr>Application of High Performance Computing for Numerical Simulation of Fracture of Fiber Reinforced Composite Materials</vt:lpstr>
      <vt:lpstr>Background</vt:lpstr>
      <vt:lpstr>Numerical Simulation of Longitudinal Compressive Failure</vt:lpstr>
      <vt:lpstr>Numerical Simulation of Longitudinal Compressive Failure</vt:lpstr>
      <vt:lpstr>In Case of Fiber Breaking</vt:lpstr>
      <vt:lpstr>In Case of Fiber Breaking</vt:lpstr>
      <vt:lpstr>Numerical Simulation of Transverse Compressive Failure</vt:lpstr>
      <vt:lpstr>Numerical Simulation of Transverse Compressive Failure</vt:lpstr>
      <vt:lpstr>Numerical Simulation of Compressive Failure in Laminated Plate</vt:lpstr>
      <vt:lpstr>Numerical Simulation of Compressive Failure in Laminated Plate</vt:lpstr>
      <vt:lpstr>Numerical Simulation of Compressive Failure in Laminated Plate</vt:lpstr>
      <vt:lpstr>Conclusions</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Analysis on Influence of Material Property for First Peak Load  in Bearing Failure of CFRP Bolted Joints</dc:title>
  <dc:creator>owner</dc:creator>
  <cp:lastModifiedBy>swetha-g</cp:lastModifiedBy>
  <cp:revision>445</cp:revision>
  <dcterms:created xsi:type="dcterms:W3CDTF">2011-11-01T13:18:29Z</dcterms:created>
  <dcterms:modified xsi:type="dcterms:W3CDTF">2014-12-23T13:56:09Z</dcterms:modified>
</cp:coreProperties>
</file>