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8" r:id="rId3"/>
    <p:sldId id="281" r:id="rId4"/>
    <p:sldId id="318" r:id="rId5"/>
    <p:sldId id="321" r:id="rId6"/>
    <p:sldId id="314" r:id="rId7"/>
    <p:sldId id="315" r:id="rId8"/>
    <p:sldId id="316" r:id="rId9"/>
    <p:sldId id="301" r:id="rId10"/>
    <p:sldId id="319" r:id="rId11"/>
    <p:sldId id="320" r:id="rId12"/>
    <p:sldId id="258" r:id="rId13"/>
    <p:sldId id="287" r:id="rId14"/>
    <p:sldId id="305" r:id="rId15"/>
    <p:sldId id="306" r:id="rId16"/>
    <p:sldId id="307" r:id="rId17"/>
    <p:sldId id="308" r:id="rId18"/>
    <p:sldId id="309" r:id="rId19"/>
    <p:sldId id="310" r:id="rId20"/>
    <p:sldId id="313" r:id="rId21"/>
    <p:sldId id="288" r:id="rId22"/>
    <p:sldId id="302" r:id="rId23"/>
    <p:sldId id="289" r:id="rId24"/>
    <p:sldId id="290" r:id="rId25"/>
    <p:sldId id="291" r:id="rId26"/>
    <p:sldId id="312" r:id="rId27"/>
    <p:sldId id="261" r:id="rId28"/>
    <p:sldId id="262" r:id="rId29"/>
    <p:sldId id="263" r:id="rId30"/>
    <p:sldId id="264" r:id="rId31"/>
    <p:sldId id="265" r:id="rId32"/>
    <p:sldId id="266" r:id="rId33"/>
    <p:sldId id="267" r:id="rId34"/>
    <p:sldId id="268" r:id="rId35"/>
    <p:sldId id="269" r:id="rId36"/>
    <p:sldId id="270" r:id="rId37"/>
    <p:sldId id="27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8" y="1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D51C2-608F-494E-BC2B-F6ED45830CA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ABEE6258-3E58-4D98-A754-E2AFF571DB61}">
      <dgm:prSet custT="1"/>
      <dgm:spPr/>
      <dgm:t>
        <a:bodyPr/>
        <a:lstStyle/>
        <a:p>
          <a:pPr rtl="0"/>
          <a:r>
            <a:rPr lang="en-US" sz="1400" b="1" dirty="0" smtClean="0"/>
            <a:t>A qualitative approach was adopted, using a cross-sectional descriptive design</a:t>
          </a:r>
          <a:r>
            <a:rPr lang="en-US" sz="1300" dirty="0" smtClean="0"/>
            <a:t>.</a:t>
          </a:r>
          <a:endParaRPr lang="en-ZA" sz="1300" dirty="0"/>
        </a:p>
      </dgm:t>
    </dgm:pt>
    <dgm:pt modelId="{C529FB31-A0DE-483D-ABA5-09E8ABA93703}" type="parTrans" cxnId="{EB61E011-6A09-4608-B004-C30100FD4B5C}">
      <dgm:prSet/>
      <dgm:spPr/>
      <dgm:t>
        <a:bodyPr/>
        <a:lstStyle/>
        <a:p>
          <a:endParaRPr lang="en-ZA"/>
        </a:p>
      </dgm:t>
    </dgm:pt>
    <dgm:pt modelId="{7CD70ABD-8911-4DE5-AC33-AC07A46AAABA}" type="sibTrans" cxnId="{EB61E011-6A09-4608-B004-C30100FD4B5C}">
      <dgm:prSet/>
      <dgm:spPr/>
      <dgm:t>
        <a:bodyPr/>
        <a:lstStyle/>
        <a:p>
          <a:endParaRPr lang="en-ZA"/>
        </a:p>
      </dgm:t>
    </dgm:pt>
    <dgm:pt modelId="{40EC115E-2A54-49F6-A565-166DF1D396E7}">
      <dgm:prSet/>
      <dgm:spPr/>
      <dgm:t>
        <a:bodyPr/>
        <a:lstStyle/>
        <a:p>
          <a:pPr rtl="0"/>
          <a:r>
            <a:rPr lang="en-US" b="1" dirty="0" smtClean="0"/>
            <a:t>The target population was all the HCWs employed in the seven hospitals who were purposively sampled taking maximum variation into account.</a:t>
          </a:r>
          <a:endParaRPr lang="en-ZA" b="1" dirty="0"/>
        </a:p>
      </dgm:t>
    </dgm:pt>
    <dgm:pt modelId="{5769EEA5-348B-47A9-B03B-5ED94DE81DFF}" type="parTrans" cxnId="{5FFFD50F-0C9A-4D9C-88FE-E893DA868C43}">
      <dgm:prSet/>
      <dgm:spPr/>
      <dgm:t>
        <a:bodyPr/>
        <a:lstStyle/>
        <a:p>
          <a:endParaRPr lang="en-ZA"/>
        </a:p>
      </dgm:t>
    </dgm:pt>
    <dgm:pt modelId="{C1825648-1F2A-4696-9684-B2C23B423D84}" type="sibTrans" cxnId="{5FFFD50F-0C9A-4D9C-88FE-E893DA868C43}">
      <dgm:prSet/>
      <dgm:spPr/>
      <dgm:t>
        <a:bodyPr/>
        <a:lstStyle/>
        <a:p>
          <a:endParaRPr lang="en-ZA"/>
        </a:p>
      </dgm:t>
    </dgm:pt>
    <dgm:pt modelId="{CC8ECFD3-24B8-45A1-A28F-039F3B6432EE}">
      <dgm:prSet/>
      <dgm:spPr/>
      <dgm:t>
        <a:bodyPr/>
        <a:lstStyle/>
        <a:p>
          <a:pPr rtl="0"/>
          <a:r>
            <a:rPr lang="en-US" b="1" dirty="0" smtClean="0"/>
            <a:t>There was one focus group per hospital, each comprising five to 10 members.</a:t>
          </a:r>
          <a:endParaRPr lang="en-ZA" b="1" dirty="0"/>
        </a:p>
      </dgm:t>
    </dgm:pt>
    <dgm:pt modelId="{880F5D5D-A6CB-4077-AE08-6F050DAC84AA}" type="parTrans" cxnId="{8A1034F2-83AC-46DE-AE81-D99F0B295D3C}">
      <dgm:prSet/>
      <dgm:spPr/>
      <dgm:t>
        <a:bodyPr/>
        <a:lstStyle/>
        <a:p>
          <a:endParaRPr lang="en-ZA"/>
        </a:p>
      </dgm:t>
    </dgm:pt>
    <dgm:pt modelId="{08EB554F-2D68-4126-A440-23F97152B8EA}" type="sibTrans" cxnId="{8A1034F2-83AC-46DE-AE81-D99F0B295D3C}">
      <dgm:prSet/>
      <dgm:spPr/>
      <dgm:t>
        <a:bodyPr/>
        <a:lstStyle/>
        <a:p>
          <a:endParaRPr lang="en-ZA"/>
        </a:p>
      </dgm:t>
    </dgm:pt>
    <dgm:pt modelId="{2CCB2017-C7C5-40B7-8C7C-9CA95345CBC6}">
      <dgm:prSet custT="1"/>
      <dgm:spPr/>
      <dgm:t>
        <a:bodyPr/>
        <a:lstStyle/>
        <a:p>
          <a:pPr rtl="0"/>
          <a:r>
            <a:rPr lang="en-US" sz="1400" b="1" dirty="0" smtClean="0"/>
            <a:t>The central question for the focus group discussions was: “How would you describe the practices of managing LTBI in HCWs in this hospital?”</a:t>
          </a:r>
          <a:endParaRPr lang="en-ZA" sz="1400" b="1" dirty="0"/>
        </a:p>
      </dgm:t>
    </dgm:pt>
    <dgm:pt modelId="{19565DE0-A593-40CD-8BC0-460D7CD22535}" type="parTrans" cxnId="{9344FC4F-A8FB-4DAC-A93A-92AF899633D6}">
      <dgm:prSet/>
      <dgm:spPr/>
      <dgm:t>
        <a:bodyPr/>
        <a:lstStyle/>
        <a:p>
          <a:endParaRPr lang="en-ZA"/>
        </a:p>
      </dgm:t>
    </dgm:pt>
    <dgm:pt modelId="{ABBD74E5-37BA-4528-B26A-0973C41B3F67}" type="sibTrans" cxnId="{9344FC4F-A8FB-4DAC-A93A-92AF899633D6}">
      <dgm:prSet/>
      <dgm:spPr/>
      <dgm:t>
        <a:bodyPr/>
        <a:lstStyle/>
        <a:p>
          <a:endParaRPr lang="en-ZA"/>
        </a:p>
      </dgm:t>
    </dgm:pt>
    <dgm:pt modelId="{6281C59B-31B8-45AE-815B-C3F6E21FDEBB}" type="pres">
      <dgm:prSet presAssocID="{ABDD51C2-608F-494E-BC2B-F6ED45830CA8}" presName="cycle" presStyleCnt="0">
        <dgm:presLayoutVars>
          <dgm:dir/>
          <dgm:resizeHandles val="exact"/>
        </dgm:presLayoutVars>
      </dgm:prSet>
      <dgm:spPr/>
      <dgm:t>
        <a:bodyPr/>
        <a:lstStyle/>
        <a:p>
          <a:endParaRPr lang="en-CA"/>
        </a:p>
      </dgm:t>
    </dgm:pt>
    <dgm:pt modelId="{EB3E6571-A83A-4FAE-9F6D-109A5F2A7301}" type="pres">
      <dgm:prSet presAssocID="{ABEE6258-3E58-4D98-A754-E2AFF571DB61}" presName="node" presStyleLbl="node1" presStyleIdx="0" presStyleCnt="4" custScaleX="184053">
        <dgm:presLayoutVars>
          <dgm:bulletEnabled val="1"/>
        </dgm:presLayoutVars>
      </dgm:prSet>
      <dgm:spPr/>
      <dgm:t>
        <a:bodyPr/>
        <a:lstStyle/>
        <a:p>
          <a:endParaRPr lang="en-CA"/>
        </a:p>
      </dgm:t>
    </dgm:pt>
    <dgm:pt modelId="{257CD115-88C3-4DD2-859D-7BD1FE743B4C}" type="pres">
      <dgm:prSet presAssocID="{7CD70ABD-8911-4DE5-AC33-AC07A46AAABA}" presName="sibTrans" presStyleLbl="sibTrans2D1" presStyleIdx="0" presStyleCnt="4"/>
      <dgm:spPr/>
      <dgm:t>
        <a:bodyPr/>
        <a:lstStyle/>
        <a:p>
          <a:endParaRPr lang="en-CA"/>
        </a:p>
      </dgm:t>
    </dgm:pt>
    <dgm:pt modelId="{9FC030E2-8AC8-40C6-AD46-1A1E8423CAC1}" type="pres">
      <dgm:prSet presAssocID="{7CD70ABD-8911-4DE5-AC33-AC07A46AAABA}" presName="connectorText" presStyleLbl="sibTrans2D1" presStyleIdx="0" presStyleCnt="4"/>
      <dgm:spPr/>
      <dgm:t>
        <a:bodyPr/>
        <a:lstStyle/>
        <a:p>
          <a:endParaRPr lang="en-CA"/>
        </a:p>
      </dgm:t>
    </dgm:pt>
    <dgm:pt modelId="{EFFE16F7-1D63-495B-BE7C-1E8810E7C992}" type="pres">
      <dgm:prSet presAssocID="{40EC115E-2A54-49F6-A565-166DF1D396E7}" presName="node" presStyleLbl="node1" presStyleIdx="1" presStyleCnt="4" custScaleX="139698" custScaleY="235417" custRadScaleRad="159085" custRadScaleInc="-16179">
        <dgm:presLayoutVars>
          <dgm:bulletEnabled val="1"/>
        </dgm:presLayoutVars>
      </dgm:prSet>
      <dgm:spPr/>
      <dgm:t>
        <a:bodyPr/>
        <a:lstStyle/>
        <a:p>
          <a:endParaRPr lang="en-CA"/>
        </a:p>
      </dgm:t>
    </dgm:pt>
    <dgm:pt modelId="{2AC86DB8-DC61-4B77-A2A1-EAAD38CC08BE}" type="pres">
      <dgm:prSet presAssocID="{C1825648-1F2A-4696-9684-B2C23B423D84}" presName="sibTrans" presStyleLbl="sibTrans2D1" presStyleIdx="1" presStyleCnt="4"/>
      <dgm:spPr/>
      <dgm:t>
        <a:bodyPr/>
        <a:lstStyle/>
        <a:p>
          <a:endParaRPr lang="en-CA"/>
        </a:p>
      </dgm:t>
    </dgm:pt>
    <dgm:pt modelId="{D33ADC1C-AB16-4140-BAAF-F6F41FE28F62}" type="pres">
      <dgm:prSet presAssocID="{C1825648-1F2A-4696-9684-B2C23B423D84}" presName="connectorText" presStyleLbl="sibTrans2D1" presStyleIdx="1" presStyleCnt="4"/>
      <dgm:spPr/>
      <dgm:t>
        <a:bodyPr/>
        <a:lstStyle/>
        <a:p>
          <a:endParaRPr lang="en-CA"/>
        </a:p>
      </dgm:t>
    </dgm:pt>
    <dgm:pt modelId="{EE11C325-568D-4A7A-916E-49B37C3EF25E}" type="pres">
      <dgm:prSet presAssocID="{CC8ECFD3-24B8-45A1-A28F-039F3B6432EE}" presName="node" presStyleLbl="node1" presStyleIdx="2" presStyleCnt="4" custScaleX="199622" custRadScaleRad="81439" custRadScaleInc="5162">
        <dgm:presLayoutVars>
          <dgm:bulletEnabled val="1"/>
        </dgm:presLayoutVars>
      </dgm:prSet>
      <dgm:spPr/>
      <dgm:t>
        <a:bodyPr/>
        <a:lstStyle/>
        <a:p>
          <a:endParaRPr lang="en-CA"/>
        </a:p>
      </dgm:t>
    </dgm:pt>
    <dgm:pt modelId="{136524FA-5A12-4F9F-B024-FA4CBCD11E66}" type="pres">
      <dgm:prSet presAssocID="{08EB554F-2D68-4126-A440-23F97152B8EA}" presName="sibTrans" presStyleLbl="sibTrans2D1" presStyleIdx="2" presStyleCnt="4"/>
      <dgm:spPr/>
      <dgm:t>
        <a:bodyPr/>
        <a:lstStyle/>
        <a:p>
          <a:endParaRPr lang="en-CA"/>
        </a:p>
      </dgm:t>
    </dgm:pt>
    <dgm:pt modelId="{29D7BE15-12CC-46C1-8BFC-CA717D3B25F5}" type="pres">
      <dgm:prSet presAssocID="{08EB554F-2D68-4126-A440-23F97152B8EA}" presName="connectorText" presStyleLbl="sibTrans2D1" presStyleIdx="2" presStyleCnt="4"/>
      <dgm:spPr/>
      <dgm:t>
        <a:bodyPr/>
        <a:lstStyle/>
        <a:p>
          <a:endParaRPr lang="en-CA"/>
        </a:p>
      </dgm:t>
    </dgm:pt>
    <dgm:pt modelId="{4EFAD50E-16BB-4D1C-B104-35FAE173D16A}" type="pres">
      <dgm:prSet presAssocID="{2CCB2017-C7C5-40B7-8C7C-9CA95345CBC6}" presName="node" presStyleLbl="node1" presStyleIdx="3" presStyleCnt="4" custScaleX="142802" custScaleY="261099" custRadScaleRad="153124" custRadScaleInc="20201">
        <dgm:presLayoutVars>
          <dgm:bulletEnabled val="1"/>
        </dgm:presLayoutVars>
      </dgm:prSet>
      <dgm:spPr/>
      <dgm:t>
        <a:bodyPr/>
        <a:lstStyle/>
        <a:p>
          <a:endParaRPr lang="en-CA"/>
        </a:p>
      </dgm:t>
    </dgm:pt>
    <dgm:pt modelId="{1D636047-2698-4C5B-B2A7-13E2EA2C69C8}" type="pres">
      <dgm:prSet presAssocID="{ABBD74E5-37BA-4528-B26A-0973C41B3F67}" presName="sibTrans" presStyleLbl="sibTrans2D1" presStyleIdx="3" presStyleCnt="4"/>
      <dgm:spPr/>
      <dgm:t>
        <a:bodyPr/>
        <a:lstStyle/>
        <a:p>
          <a:endParaRPr lang="en-CA"/>
        </a:p>
      </dgm:t>
    </dgm:pt>
    <dgm:pt modelId="{ED0930C8-79D3-451A-9009-63B9BA368595}" type="pres">
      <dgm:prSet presAssocID="{ABBD74E5-37BA-4528-B26A-0973C41B3F67}" presName="connectorText" presStyleLbl="sibTrans2D1" presStyleIdx="3" presStyleCnt="4"/>
      <dgm:spPr/>
      <dgm:t>
        <a:bodyPr/>
        <a:lstStyle/>
        <a:p>
          <a:endParaRPr lang="en-CA"/>
        </a:p>
      </dgm:t>
    </dgm:pt>
  </dgm:ptLst>
  <dgm:cxnLst>
    <dgm:cxn modelId="{8A1034F2-83AC-46DE-AE81-D99F0B295D3C}" srcId="{ABDD51C2-608F-494E-BC2B-F6ED45830CA8}" destId="{CC8ECFD3-24B8-45A1-A28F-039F3B6432EE}" srcOrd="2" destOrd="0" parTransId="{880F5D5D-A6CB-4077-AE08-6F050DAC84AA}" sibTransId="{08EB554F-2D68-4126-A440-23F97152B8EA}"/>
    <dgm:cxn modelId="{59B17039-1C55-45B4-8E11-118B16846A94}" type="presOf" srcId="{7CD70ABD-8911-4DE5-AC33-AC07A46AAABA}" destId="{257CD115-88C3-4DD2-859D-7BD1FE743B4C}" srcOrd="0" destOrd="0" presId="urn:microsoft.com/office/officeart/2005/8/layout/cycle2"/>
    <dgm:cxn modelId="{9344FC4F-A8FB-4DAC-A93A-92AF899633D6}" srcId="{ABDD51C2-608F-494E-BC2B-F6ED45830CA8}" destId="{2CCB2017-C7C5-40B7-8C7C-9CA95345CBC6}" srcOrd="3" destOrd="0" parTransId="{19565DE0-A593-40CD-8BC0-460D7CD22535}" sibTransId="{ABBD74E5-37BA-4528-B26A-0973C41B3F67}"/>
    <dgm:cxn modelId="{A1FA25F1-548A-4536-8D15-EBC3734BEBC0}" type="presOf" srcId="{C1825648-1F2A-4696-9684-B2C23B423D84}" destId="{2AC86DB8-DC61-4B77-A2A1-EAAD38CC08BE}" srcOrd="0" destOrd="0" presId="urn:microsoft.com/office/officeart/2005/8/layout/cycle2"/>
    <dgm:cxn modelId="{975A5E63-FFD9-462B-A812-D58A970EE9D0}" type="presOf" srcId="{7CD70ABD-8911-4DE5-AC33-AC07A46AAABA}" destId="{9FC030E2-8AC8-40C6-AD46-1A1E8423CAC1}" srcOrd="1" destOrd="0" presId="urn:microsoft.com/office/officeart/2005/8/layout/cycle2"/>
    <dgm:cxn modelId="{EB61E011-6A09-4608-B004-C30100FD4B5C}" srcId="{ABDD51C2-608F-494E-BC2B-F6ED45830CA8}" destId="{ABEE6258-3E58-4D98-A754-E2AFF571DB61}" srcOrd="0" destOrd="0" parTransId="{C529FB31-A0DE-483D-ABA5-09E8ABA93703}" sibTransId="{7CD70ABD-8911-4DE5-AC33-AC07A46AAABA}"/>
    <dgm:cxn modelId="{5794F4B3-55DB-43C9-B3B1-B4A2830D2BBD}" type="presOf" srcId="{40EC115E-2A54-49F6-A565-166DF1D396E7}" destId="{EFFE16F7-1D63-495B-BE7C-1E8810E7C992}" srcOrd="0" destOrd="0" presId="urn:microsoft.com/office/officeart/2005/8/layout/cycle2"/>
    <dgm:cxn modelId="{DBDCF0A6-BEC4-4030-BF48-254F0EC47C75}" type="presOf" srcId="{C1825648-1F2A-4696-9684-B2C23B423D84}" destId="{D33ADC1C-AB16-4140-BAAF-F6F41FE28F62}" srcOrd="1" destOrd="0" presId="urn:microsoft.com/office/officeart/2005/8/layout/cycle2"/>
    <dgm:cxn modelId="{F311F616-C328-45F7-8324-BB12B0B82FAD}" type="presOf" srcId="{08EB554F-2D68-4126-A440-23F97152B8EA}" destId="{29D7BE15-12CC-46C1-8BFC-CA717D3B25F5}" srcOrd="1" destOrd="0" presId="urn:microsoft.com/office/officeart/2005/8/layout/cycle2"/>
    <dgm:cxn modelId="{F22B7324-D482-4A2D-AF1C-E15139E019A2}" type="presOf" srcId="{CC8ECFD3-24B8-45A1-A28F-039F3B6432EE}" destId="{EE11C325-568D-4A7A-916E-49B37C3EF25E}" srcOrd="0" destOrd="0" presId="urn:microsoft.com/office/officeart/2005/8/layout/cycle2"/>
    <dgm:cxn modelId="{5FFFD50F-0C9A-4D9C-88FE-E893DA868C43}" srcId="{ABDD51C2-608F-494E-BC2B-F6ED45830CA8}" destId="{40EC115E-2A54-49F6-A565-166DF1D396E7}" srcOrd="1" destOrd="0" parTransId="{5769EEA5-348B-47A9-B03B-5ED94DE81DFF}" sibTransId="{C1825648-1F2A-4696-9684-B2C23B423D84}"/>
    <dgm:cxn modelId="{0DE4D1EC-FE73-4867-B8F2-29D16904C67A}" type="presOf" srcId="{ABEE6258-3E58-4D98-A754-E2AFF571DB61}" destId="{EB3E6571-A83A-4FAE-9F6D-109A5F2A7301}" srcOrd="0" destOrd="0" presId="urn:microsoft.com/office/officeart/2005/8/layout/cycle2"/>
    <dgm:cxn modelId="{E0CB4854-6433-4F0F-A911-23DB8D5F3129}" type="presOf" srcId="{ABBD74E5-37BA-4528-B26A-0973C41B3F67}" destId="{1D636047-2698-4C5B-B2A7-13E2EA2C69C8}" srcOrd="0" destOrd="0" presId="urn:microsoft.com/office/officeart/2005/8/layout/cycle2"/>
    <dgm:cxn modelId="{CF18A8A9-6176-4507-AE35-BFB51644DCD8}" type="presOf" srcId="{ABDD51C2-608F-494E-BC2B-F6ED45830CA8}" destId="{6281C59B-31B8-45AE-815B-C3F6E21FDEBB}" srcOrd="0" destOrd="0" presId="urn:microsoft.com/office/officeart/2005/8/layout/cycle2"/>
    <dgm:cxn modelId="{79672469-6151-40CD-8699-084EF3756E2B}" type="presOf" srcId="{2CCB2017-C7C5-40B7-8C7C-9CA95345CBC6}" destId="{4EFAD50E-16BB-4D1C-B104-35FAE173D16A}" srcOrd="0" destOrd="0" presId="urn:microsoft.com/office/officeart/2005/8/layout/cycle2"/>
    <dgm:cxn modelId="{64FBE9AA-7443-4613-AC55-BF28B288BAE4}" type="presOf" srcId="{ABBD74E5-37BA-4528-B26A-0973C41B3F67}" destId="{ED0930C8-79D3-451A-9009-63B9BA368595}" srcOrd="1" destOrd="0" presId="urn:microsoft.com/office/officeart/2005/8/layout/cycle2"/>
    <dgm:cxn modelId="{F4B3819D-1E06-4ACA-8F17-1A6815F6723A}" type="presOf" srcId="{08EB554F-2D68-4126-A440-23F97152B8EA}" destId="{136524FA-5A12-4F9F-B024-FA4CBCD11E66}" srcOrd="0" destOrd="0" presId="urn:microsoft.com/office/officeart/2005/8/layout/cycle2"/>
    <dgm:cxn modelId="{F17E7AD8-2B74-4E40-8AFE-9FC78D3014E6}" type="presParOf" srcId="{6281C59B-31B8-45AE-815B-C3F6E21FDEBB}" destId="{EB3E6571-A83A-4FAE-9F6D-109A5F2A7301}" srcOrd="0" destOrd="0" presId="urn:microsoft.com/office/officeart/2005/8/layout/cycle2"/>
    <dgm:cxn modelId="{500CC5C7-54D9-4C2C-96AC-63EA03D857BA}" type="presParOf" srcId="{6281C59B-31B8-45AE-815B-C3F6E21FDEBB}" destId="{257CD115-88C3-4DD2-859D-7BD1FE743B4C}" srcOrd="1" destOrd="0" presId="urn:microsoft.com/office/officeart/2005/8/layout/cycle2"/>
    <dgm:cxn modelId="{BE79C694-2FF2-482A-86E4-29704A47B741}" type="presParOf" srcId="{257CD115-88C3-4DD2-859D-7BD1FE743B4C}" destId="{9FC030E2-8AC8-40C6-AD46-1A1E8423CAC1}" srcOrd="0" destOrd="0" presId="urn:microsoft.com/office/officeart/2005/8/layout/cycle2"/>
    <dgm:cxn modelId="{8A7325BA-1CE2-48E6-9481-0D2CF64FF738}" type="presParOf" srcId="{6281C59B-31B8-45AE-815B-C3F6E21FDEBB}" destId="{EFFE16F7-1D63-495B-BE7C-1E8810E7C992}" srcOrd="2" destOrd="0" presId="urn:microsoft.com/office/officeart/2005/8/layout/cycle2"/>
    <dgm:cxn modelId="{AB0C6E3C-A7FA-499E-8A56-7B64646102EE}" type="presParOf" srcId="{6281C59B-31B8-45AE-815B-C3F6E21FDEBB}" destId="{2AC86DB8-DC61-4B77-A2A1-EAAD38CC08BE}" srcOrd="3" destOrd="0" presId="urn:microsoft.com/office/officeart/2005/8/layout/cycle2"/>
    <dgm:cxn modelId="{4AEF1E15-9FD9-4835-8A73-BEAF4FF7F1CC}" type="presParOf" srcId="{2AC86DB8-DC61-4B77-A2A1-EAAD38CC08BE}" destId="{D33ADC1C-AB16-4140-BAAF-F6F41FE28F62}" srcOrd="0" destOrd="0" presId="urn:microsoft.com/office/officeart/2005/8/layout/cycle2"/>
    <dgm:cxn modelId="{0871C715-499B-4C13-A154-ECD457B034AD}" type="presParOf" srcId="{6281C59B-31B8-45AE-815B-C3F6E21FDEBB}" destId="{EE11C325-568D-4A7A-916E-49B37C3EF25E}" srcOrd="4" destOrd="0" presId="urn:microsoft.com/office/officeart/2005/8/layout/cycle2"/>
    <dgm:cxn modelId="{1E784923-E1A2-4FF9-967F-5360DA2529CE}" type="presParOf" srcId="{6281C59B-31B8-45AE-815B-C3F6E21FDEBB}" destId="{136524FA-5A12-4F9F-B024-FA4CBCD11E66}" srcOrd="5" destOrd="0" presId="urn:microsoft.com/office/officeart/2005/8/layout/cycle2"/>
    <dgm:cxn modelId="{A9852EB3-046C-468E-898E-CCE3BB9D7AC8}" type="presParOf" srcId="{136524FA-5A12-4F9F-B024-FA4CBCD11E66}" destId="{29D7BE15-12CC-46C1-8BFC-CA717D3B25F5}" srcOrd="0" destOrd="0" presId="urn:microsoft.com/office/officeart/2005/8/layout/cycle2"/>
    <dgm:cxn modelId="{76A3BF7A-3131-4B60-B781-40C35A7284B5}" type="presParOf" srcId="{6281C59B-31B8-45AE-815B-C3F6E21FDEBB}" destId="{4EFAD50E-16BB-4D1C-B104-35FAE173D16A}" srcOrd="6" destOrd="0" presId="urn:microsoft.com/office/officeart/2005/8/layout/cycle2"/>
    <dgm:cxn modelId="{5A71700F-8FAB-404B-91D4-31765579FDF1}" type="presParOf" srcId="{6281C59B-31B8-45AE-815B-C3F6E21FDEBB}" destId="{1D636047-2698-4C5B-B2A7-13E2EA2C69C8}" srcOrd="7" destOrd="0" presId="urn:microsoft.com/office/officeart/2005/8/layout/cycle2"/>
    <dgm:cxn modelId="{808856B4-F5BB-4CB5-A530-D83254F52D16}" type="presParOf" srcId="{1D636047-2698-4C5B-B2A7-13E2EA2C69C8}" destId="{ED0930C8-79D3-451A-9009-63B9BA36859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3C7C10-1328-4C8A-BB00-B8D8CC3738D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0F46D3FC-A41E-4A29-890E-35F0ED9C9D87}">
      <dgm:prSet custT="1"/>
      <dgm:spPr/>
      <dgm:t>
        <a:bodyPr/>
        <a:lstStyle/>
        <a:p>
          <a:pPr rtl="0"/>
          <a:r>
            <a:rPr lang="en-US" sz="2000" b="1" dirty="0" err="1" smtClean="0"/>
            <a:t>Zungu</a:t>
          </a:r>
          <a:r>
            <a:rPr lang="en-US" sz="2000" b="1" dirty="0" smtClean="0"/>
            <a:t> and </a:t>
          </a:r>
          <a:r>
            <a:rPr lang="en-US" sz="2000" b="1" dirty="0" err="1" smtClean="0"/>
            <a:t>Malotle</a:t>
          </a:r>
          <a:r>
            <a:rPr lang="en-US" sz="2000" b="1" dirty="0" smtClean="0"/>
            <a:t> argue that occupationally-acquired TB has the potential to disrupt the provision of quality health care services by HCWs as a result of absenteeism, decreased morale and, in extreme cases, loss of HCWs.</a:t>
          </a:r>
          <a:endParaRPr lang="en-ZA" sz="2000" b="1" dirty="0"/>
        </a:p>
      </dgm:t>
    </dgm:pt>
    <dgm:pt modelId="{7FB28B1B-7DC5-42DD-82A0-9DF22B9D2D68}" type="parTrans" cxnId="{FAE9A347-ECD1-4D76-A121-3A80BAD645CA}">
      <dgm:prSet/>
      <dgm:spPr/>
      <dgm:t>
        <a:bodyPr/>
        <a:lstStyle/>
        <a:p>
          <a:endParaRPr lang="en-ZA"/>
        </a:p>
      </dgm:t>
    </dgm:pt>
    <dgm:pt modelId="{69A2B38B-3148-401E-8782-FE1470EE3746}" type="sibTrans" cxnId="{FAE9A347-ECD1-4D76-A121-3A80BAD645CA}">
      <dgm:prSet/>
      <dgm:spPr/>
      <dgm:t>
        <a:bodyPr/>
        <a:lstStyle/>
        <a:p>
          <a:endParaRPr lang="en-ZA"/>
        </a:p>
      </dgm:t>
    </dgm:pt>
    <dgm:pt modelId="{3EBFBC79-5C62-4899-9CB0-BFF5071283D3}">
      <dgm:prSet custT="1"/>
      <dgm:spPr/>
      <dgm:t>
        <a:bodyPr/>
        <a:lstStyle/>
        <a:p>
          <a:pPr rtl="0"/>
          <a:r>
            <a:rPr lang="en-US" sz="2400" b="1" dirty="0" smtClean="0"/>
            <a:t>Furthermore, HCWs can claim compensation for contracting TB infection at work</a:t>
          </a:r>
          <a:endParaRPr lang="en-ZA" sz="2400" b="1" dirty="0"/>
        </a:p>
      </dgm:t>
    </dgm:pt>
    <dgm:pt modelId="{F0A7302F-FDA9-4A12-8C8C-010946AC55A2}" type="parTrans" cxnId="{02955BC6-EF48-46AA-9F35-65923297BB98}">
      <dgm:prSet/>
      <dgm:spPr/>
      <dgm:t>
        <a:bodyPr/>
        <a:lstStyle/>
        <a:p>
          <a:endParaRPr lang="en-ZA"/>
        </a:p>
      </dgm:t>
    </dgm:pt>
    <dgm:pt modelId="{CE746D60-F8E7-4DB0-AE66-8228DA3106B8}" type="sibTrans" cxnId="{02955BC6-EF48-46AA-9F35-65923297BB98}">
      <dgm:prSet/>
      <dgm:spPr/>
      <dgm:t>
        <a:bodyPr/>
        <a:lstStyle/>
        <a:p>
          <a:endParaRPr lang="en-ZA"/>
        </a:p>
      </dgm:t>
    </dgm:pt>
    <dgm:pt modelId="{9248DCA9-38EB-40E4-AF53-CFD08EAEF631}" type="pres">
      <dgm:prSet presAssocID="{A53C7C10-1328-4C8A-BB00-B8D8CC3738D4}" presName="cycle" presStyleCnt="0">
        <dgm:presLayoutVars>
          <dgm:dir/>
          <dgm:resizeHandles val="exact"/>
        </dgm:presLayoutVars>
      </dgm:prSet>
      <dgm:spPr/>
      <dgm:t>
        <a:bodyPr/>
        <a:lstStyle/>
        <a:p>
          <a:endParaRPr lang="en-CA"/>
        </a:p>
      </dgm:t>
    </dgm:pt>
    <dgm:pt modelId="{87766AAC-19D0-48D4-A340-9929D1CF6153}" type="pres">
      <dgm:prSet presAssocID="{0F46D3FC-A41E-4A29-890E-35F0ED9C9D87}" presName="node" presStyleLbl="node1" presStyleIdx="0" presStyleCnt="2" custScaleX="123928" custScaleY="139531" custRadScaleRad="62871" custRadScaleInc="691">
        <dgm:presLayoutVars>
          <dgm:bulletEnabled val="1"/>
        </dgm:presLayoutVars>
      </dgm:prSet>
      <dgm:spPr/>
      <dgm:t>
        <a:bodyPr/>
        <a:lstStyle/>
        <a:p>
          <a:endParaRPr lang="en-CA"/>
        </a:p>
      </dgm:t>
    </dgm:pt>
    <dgm:pt modelId="{794DE5EB-30F9-461C-BCCA-C615680F1EC9}" type="pres">
      <dgm:prSet presAssocID="{69A2B38B-3148-401E-8782-FE1470EE3746}" presName="sibTrans" presStyleLbl="sibTrans2D1" presStyleIdx="0" presStyleCnt="2"/>
      <dgm:spPr/>
      <dgm:t>
        <a:bodyPr/>
        <a:lstStyle/>
        <a:p>
          <a:endParaRPr lang="en-CA"/>
        </a:p>
      </dgm:t>
    </dgm:pt>
    <dgm:pt modelId="{35E5A714-8FCD-499F-A329-992167B50E24}" type="pres">
      <dgm:prSet presAssocID="{69A2B38B-3148-401E-8782-FE1470EE3746}" presName="connectorText" presStyleLbl="sibTrans2D1" presStyleIdx="0" presStyleCnt="2"/>
      <dgm:spPr/>
      <dgm:t>
        <a:bodyPr/>
        <a:lstStyle/>
        <a:p>
          <a:endParaRPr lang="en-CA"/>
        </a:p>
      </dgm:t>
    </dgm:pt>
    <dgm:pt modelId="{103BBA2D-6B04-4608-BFDB-9A1B842A9CAC}" type="pres">
      <dgm:prSet presAssocID="{3EBFBC79-5C62-4899-9CB0-BFF5071283D3}" presName="node" presStyleLbl="node1" presStyleIdx="1" presStyleCnt="2">
        <dgm:presLayoutVars>
          <dgm:bulletEnabled val="1"/>
        </dgm:presLayoutVars>
      </dgm:prSet>
      <dgm:spPr/>
      <dgm:t>
        <a:bodyPr/>
        <a:lstStyle/>
        <a:p>
          <a:endParaRPr lang="en-CA"/>
        </a:p>
      </dgm:t>
    </dgm:pt>
    <dgm:pt modelId="{DB87961D-2A7D-4232-A8AC-0BB7E7F0FFD4}" type="pres">
      <dgm:prSet presAssocID="{CE746D60-F8E7-4DB0-AE66-8228DA3106B8}" presName="sibTrans" presStyleLbl="sibTrans2D1" presStyleIdx="1" presStyleCnt="2"/>
      <dgm:spPr/>
      <dgm:t>
        <a:bodyPr/>
        <a:lstStyle/>
        <a:p>
          <a:endParaRPr lang="en-CA"/>
        </a:p>
      </dgm:t>
    </dgm:pt>
    <dgm:pt modelId="{1FF48D4E-9ED5-42AE-AF82-08AC74890469}" type="pres">
      <dgm:prSet presAssocID="{CE746D60-F8E7-4DB0-AE66-8228DA3106B8}" presName="connectorText" presStyleLbl="sibTrans2D1" presStyleIdx="1" presStyleCnt="2"/>
      <dgm:spPr/>
      <dgm:t>
        <a:bodyPr/>
        <a:lstStyle/>
        <a:p>
          <a:endParaRPr lang="en-CA"/>
        </a:p>
      </dgm:t>
    </dgm:pt>
  </dgm:ptLst>
  <dgm:cxnLst>
    <dgm:cxn modelId="{C10BCF6F-C2C0-4395-8B84-A8D32E9E1A92}" type="presOf" srcId="{69A2B38B-3148-401E-8782-FE1470EE3746}" destId="{794DE5EB-30F9-461C-BCCA-C615680F1EC9}" srcOrd="0" destOrd="0" presId="urn:microsoft.com/office/officeart/2005/8/layout/cycle2"/>
    <dgm:cxn modelId="{FAE9A347-ECD1-4D76-A121-3A80BAD645CA}" srcId="{A53C7C10-1328-4C8A-BB00-B8D8CC3738D4}" destId="{0F46D3FC-A41E-4A29-890E-35F0ED9C9D87}" srcOrd="0" destOrd="0" parTransId="{7FB28B1B-7DC5-42DD-82A0-9DF22B9D2D68}" sibTransId="{69A2B38B-3148-401E-8782-FE1470EE3746}"/>
    <dgm:cxn modelId="{5F98A137-99D7-43C2-8B45-150E25A6DDEF}" type="presOf" srcId="{CE746D60-F8E7-4DB0-AE66-8228DA3106B8}" destId="{1FF48D4E-9ED5-42AE-AF82-08AC74890469}" srcOrd="1" destOrd="0" presId="urn:microsoft.com/office/officeart/2005/8/layout/cycle2"/>
    <dgm:cxn modelId="{55CE7065-2F82-4F7B-B788-F8532312865F}" type="presOf" srcId="{3EBFBC79-5C62-4899-9CB0-BFF5071283D3}" destId="{103BBA2D-6B04-4608-BFDB-9A1B842A9CAC}" srcOrd="0" destOrd="0" presId="urn:microsoft.com/office/officeart/2005/8/layout/cycle2"/>
    <dgm:cxn modelId="{BED72CA7-B543-4C91-B302-EB159221C626}" type="presOf" srcId="{0F46D3FC-A41E-4A29-890E-35F0ED9C9D87}" destId="{87766AAC-19D0-48D4-A340-9929D1CF6153}" srcOrd="0" destOrd="0" presId="urn:microsoft.com/office/officeart/2005/8/layout/cycle2"/>
    <dgm:cxn modelId="{676C1CFF-48ED-4432-A07B-79189EE9AAFA}" type="presOf" srcId="{CE746D60-F8E7-4DB0-AE66-8228DA3106B8}" destId="{DB87961D-2A7D-4232-A8AC-0BB7E7F0FFD4}" srcOrd="0" destOrd="0" presId="urn:microsoft.com/office/officeart/2005/8/layout/cycle2"/>
    <dgm:cxn modelId="{D50A2A34-D29F-4D6D-B2C5-FB4B9490F8B7}" type="presOf" srcId="{A53C7C10-1328-4C8A-BB00-B8D8CC3738D4}" destId="{9248DCA9-38EB-40E4-AF53-CFD08EAEF631}" srcOrd="0" destOrd="0" presId="urn:microsoft.com/office/officeart/2005/8/layout/cycle2"/>
    <dgm:cxn modelId="{C433AE44-BA03-4E56-AED0-E88FF9E3D0D9}" type="presOf" srcId="{69A2B38B-3148-401E-8782-FE1470EE3746}" destId="{35E5A714-8FCD-499F-A329-992167B50E24}" srcOrd="1" destOrd="0" presId="urn:microsoft.com/office/officeart/2005/8/layout/cycle2"/>
    <dgm:cxn modelId="{02955BC6-EF48-46AA-9F35-65923297BB98}" srcId="{A53C7C10-1328-4C8A-BB00-B8D8CC3738D4}" destId="{3EBFBC79-5C62-4899-9CB0-BFF5071283D3}" srcOrd="1" destOrd="0" parTransId="{F0A7302F-FDA9-4A12-8C8C-010946AC55A2}" sibTransId="{CE746D60-F8E7-4DB0-AE66-8228DA3106B8}"/>
    <dgm:cxn modelId="{82DD2F4D-52D7-4281-B6F2-CE49E188117D}" type="presParOf" srcId="{9248DCA9-38EB-40E4-AF53-CFD08EAEF631}" destId="{87766AAC-19D0-48D4-A340-9929D1CF6153}" srcOrd="0" destOrd="0" presId="urn:microsoft.com/office/officeart/2005/8/layout/cycle2"/>
    <dgm:cxn modelId="{F9B70B90-051F-464C-B428-5ED84895993F}" type="presParOf" srcId="{9248DCA9-38EB-40E4-AF53-CFD08EAEF631}" destId="{794DE5EB-30F9-461C-BCCA-C615680F1EC9}" srcOrd="1" destOrd="0" presId="urn:microsoft.com/office/officeart/2005/8/layout/cycle2"/>
    <dgm:cxn modelId="{AC309EF2-FC06-4226-A199-B303958AB853}" type="presParOf" srcId="{794DE5EB-30F9-461C-BCCA-C615680F1EC9}" destId="{35E5A714-8FCD-499F-A329-992167B50E24}" srcOrd="0" destOrd="0" presId="urn:microsoft.com/office/officeart/2005/8/layout/cycle2"/>
    <dgm:cxn modelId="{4AB7FA99-868D-4EB4-B307-C83B2E1655CE}" type="presParOf" srcId="{9248DCA9-38EB-40E4-AF53-CFD08EAEF631}" destId="{103BBA2D-6B04-4608-BFDB-9A1B842A9CAC}" srcOrd="2" destOrd="0" presId="urn:microsoft.com/office/officeart/2005/8/layout/cycle2"/>
    <dgm:cxn modelId="{BC03ACB6-1D83-44B2-86DE-40077FA168CC}" type="presParOf" srcId="{9248DCA9-38EB-40E4-AF53-CFD08EAEF631}" destId="{DB87961D-2A7D-4232-A8AC-0BB7E7F0FFD4}" srcOrd="3" destOrd="0" presId="urn:microsoft.com/office/officeart/2005/8/layout/cycle2"/>
    <dgm:cxn modelId="{849E9A3C-B226-41E0-89DE-96CFFF63ED2F}" type="presParOf" srcId="{DB87961D-2A7D-4232-A8AC-0BB7E7F0FFD4}" destId="{1FF48D4E-9ED5-42AE-AF82-08AC7489046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C26FD-60EB-4BBC-B134-4ABB61E834A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ZA"/>
        </a:p>
      </dgm:t>
    </dgm:pt>
    <dgm:pt modelId="{D91303B9-0C14-4095-8C80-3E709E2BF8C1}">
      <dgm:prSet/>
      <dgm:spPr/>
      <dgm:t>
        <a:bodyPr/>
        <a:lstStyle/>
        <a:p>
          <a:pPr rtl="0"/>
          <a:r>
            <a:rPr lang="en-ZA" b="1" dirty="0" smtClean="0"/>
            <a:t>The University of Venda research directorate for funding this study.</a:t>
          </a:r>
          <a:endParaRPr lang="en-ZA" b="1" dirty="0"/>
        </a:p>
      </dgm:t>
    </dgm:pt>
    <dgm:pt modelId="{D064AF7C-8B89-4C2E-832E-19D459755656}" type="parTrans" cxnId="{940AA5FE-4015-44DF-BED0-F697D59C67F7}">
      <dgm:prSet/>
      <dgm:spPr/>
      <dgm:t>
        <a:bodyPr/>
        <a:lstStyle/>
        <a:p>
          <a:endParaRPr lang="en-ZA"/>
        </a:p>
      </dgm:t>
    </dgm:pt>
    <dgm:pt modelId="{972F9371-0BCB-4ACB-94AC-3496B110341C}" type="sibTrans" cxnId="{940AA5FE-4015-44DF-BED0-F697D59C67F7}">
      <dgm:prSet/>
      <dgm:spPr/>
      <dgm:t>
        <a:bodyPr/>
        <a:lstStyle/>
        <a:p>
          <a:endParaRPr lang="en-ZA"/>
        </a:p>
      </dgm:t>
    </dgm:pt>
    <dgm:pt modelId="{E93327B1-BB79-47D4-8D03-9CCC49DBE616}" type="pres">
      <dgm:prSet presAssocID="{0C9C26FD-60EB-4BBC-B134-4ABB61E834A4}" presName="matrix" presStyleCnt="0">
        <dgm:presLayoutVars>
          <dgm:chMax val="1"/>
          <dgm:dir/>
          <dgm:resizeHandles val="exact"/>
        </dgm:presLayoutVars>
      </dgm:prSet>
      <dgm:spPr/>
      <dgm:t>
        <a:bodyPr/>
        <a:lstStyle/>
        <a:p>
          <a:endParaRPr lang="en-CA"/>
        </a:p>
      </dgm:t>
    </dgm:pt>
    <dgm:pt modelId="{81509D71-CD08-49D7-AEE3-5D0263F59F26}" type="pres">
      <dgm:prSet presAssocID="{0C9C26FD-60EB-4BBC-B134-4ABB61E834A4}" presName="diamond" presStyleLbl="bgShp" presStyleIdx="0" presStyleCnt="1"/>
      <dgm:spPr/>
    </dgm:pt>
    <dgm:pt modelId="{2098CFBF-B0E9-47B4-9447-C76BDE88C582}" type="pres">
      <dgm:prSet presAssocID="{0C9C26FD-60EB-4BBC-B134-4ABB61E834A4}" presName="quad1" presStyleLbl="node1" presStyleIdx="0" presStyleCnt="4">
        <dgm:presLayoutVars>
          <dgm:chMax val="0"/>
          <dgm:chPref val="0"/>
          <dgm:bulletEnabled val="1"/>
        </dgm:presLayoutVars>
      </dgm:prSet>
      <dgm:spPr/>
      <dgm:t>
        <a:bodyPr/>
        <a:lstStyle/>
        <a:p>
          <a:endParaRPr lang="en-CA"/>
        </a:p>
      </dgm:t>
    </dgm:pt>
    <dgm:pt modelId="{089593CA-19F0-4E67-B944-331F29D10E29}" type="pres">
      <dgm:prSet presAssocID="{0C9C26FD-60EB-4BBC-B134-4ABB61E834A4}" presName="quad2" presStyleLbl="node1" presStyleIdx="1" presStyleCnt="4">
        <dgm:presLayoutVars>
          <dgm:chMax val="0"/>
          <dgm:chPref val="0"/>
          <dgm:bulletEnabled val="1"/>
        </dgm:presLayoutVars>
      </dgm:prSet>
      <dgm:spPr/>
      <dgm:t>
        <a:bodyPr/>
        <a:lstStyle/>
        <a:p>
          <a:endParaRPr lang="en-CA"/>
        </a:p>
      </dgm:t>
    </dgm:pt>
    <dgm:pt modelId="{6E618053-D8A3-44F4-976B-736E55DC4AE1}" type="pres">
      <dgm:prSet presAssocID="{0C9C26FD-60EB-4BBC-B134-4ABB61E834A4}" presName="quad3" presStyleLbl="node1" presStyleIdx="2" presStyleCnt="4">
        <dgm:presLayoutVars>
          <dgm:chMax val="0"/>
          <dgm:chPref val="0"/>
          <dgm:bulletEnabled val="1"/>
        </dgm:presLayoutVars>
      </dgm:prSet>
      <dgm:spPr/>
      <dgm:t>
        <a:bodyPr/>
        <a:lstStyle/>
        <a:p>
          <a:endParaRPr lang="en-CA"/>
        </a:p>
      </dgm:t>
    </dgm:pt>
    <dgm:pt modelId="{A6F1840C-98E7-4BDA-89FA-C81FB05BCD26}" type="pres">
      <dgm:prSet presAssocID="{0C9C26FD-60EB-4BBC-B134-4ABB61E834A4}" presName="quad4" presStyleLbl="node1" presStyleIdx="3" presStyleCnt="4">
        <dgm:presLayoutVars>
          <dgm:chMax val="0"/>
          <dgm:chPref val="0"/>
          <dgm:bulletEnabled val="1"/>
        </dgm:presLayoutVars>
      </dgm:prSet>
      <dgm:spPr/>
    </dgm:pt>
  </dgm:ptLst>
  <dgm:cxnLst>
    <dgm:cxn modelId="{6D26DC86-A326-4A3C-94BE-1EF825663E77}" type="presOf" srcId="{D91303B9-0C14-4095-8C80-3E709E2BF8C1}" destId="{2098CFBF-B0E9-47B4-9447-C76BDE88C582}" srcOrd="0" destOrd="0" presId="urn:microsoft.com/office/officeart/2005/8/layout/matrix3"/>
    <dgm:cxn modelId="{E7D11E0B-EC74-4C5A-9970-7F4056F9B270}" type="presOf" srcId="{0C9C26FD-60EB-4BBC-B134-4ABB61E834A4}" destId="{E93327B1-BB79-47D4-8D03-9CCC49DBE616}" srcOrd="0" destOrd="0" presId="urn:microsoft.com/office/officeart/2005/8/layout/matrix3"/>
    <dgm:cxn modelId="{940AA5FE-4015-44DF-BED0-F697D59C67F7}" srcId="{0C9C26FD-60EB-4BBC-B134-4ABB61E834A4}" destId="{D91303B9-0C14-4095-8C80-3E709E2BF8C1}" srcOrd="0" destOrd="0" parTransId="{D064AF7C-8B89-4C2E-832E-19D459755656}" sibTransId="{972F9371-0BCB-4ACB-94AC-3496B110341C}"/>
    <dgm:cxn modelId="{D00FBD6C-853E-49EE-94E1-B9980053872B}" type="presParOf" srcId="{E93327B1-BB79-47D4-8D03-9CCC49DBE616}" destId="{81509D71-CD08-49D7-AEE3-5D0263F59F26}" srcOrd="0" destOrd="0" presId="urn:microsoft.com/office/officeart/2005/8/layout/matrix3"/>
    <dgm:cxn modelId="{1244213A-1D89-4104-8842-DFF06A78104D}" type="presParOf" srcId="{E93327B1-BB79-47D4-8D03-9CCC49DBE616}" destId="{2098CFBF-B0E9-47B4-9447-C76BDE88C582}" srcOrd="1" destOrd="0" presId="urn:microsoft.com/office/officeart/2005/8/layout/matrix3"/>
    <dgm:cxn modelId="{BAEAD9DF-101E-4EC7-A2EF-513BF9A7824F}" type="presParOf" srcId="{E93327B1-BB79-47D4-8D03-9CCC49DBE616}" destId="{089593CA-19F0-4E67-B944-331F29D10E29}" srcOrd="2" destOrd="0" presId="urn:microsoft.com/office/officeart/2005/8/layout/matrix3"/>
    <dgm:cxn modelId="{D0ABB438-CA3B-425B-9AC8-CA13E71A3F73}" type="presParOf" srcId="{E93327B1-BB79-47D4-8D03-9CCC49DBE616}" destId="{6E618053-D8A3-44F4-976B-736E55DC4AE1}" srcOrd="3" destOrd="0" presId="urn:microsoft.com/office/officeart/2005/8/layout/matrix3"/>
    <dgm:cxn modelId="{F94F4519-8577-45FD-AF15-632B5656B17A}" type="presParOf" srcId="{E93327B1-BB79-47D4-8D03-9CCC49DBE616}" destId="{A6F1840C-98E7-4BDA-89FA-C81FB05BCD2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6571-A83A-4FAE-9F6D-109A5F2A7301}">
      <dsp:nvSpPr>
        <dsp:cNvPr id="0" name=""/>
        <dsp:cNvSpPr/>
      </dsp:nvSpPr>
      <dsp:spPr>
        <a:xfrm>
          <a:off x="2893377" y="1232"/>
          <a:ext cx="3096338" cy="16823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A qualitative approach was adopted, using a cross-sectional descriptive design</a:t>
          </a:r>
          <a:r>
            <a:rPr lang="en-US" sz="1300" kern="1200" dirty="0" smtClean="0"/>
            <a:t>.</a:t>
          </a:r>
          <a:endParaRPr lang="en-ZA" sz="1300" kern="1200" dirty="0"/>
        </a:p>
      </dsp:txBody>
      <dsp:txXfrm>
        <a:off x="3346825" y="247600"/>
        <a:ext cx="2189442" cy="1189571"/>
      </dsp:txXfrm>
    </dsp:sp>
    <dsp:sp modelId="{257CD115-88C3-4DD2-859D-7BD1FE743B4C}">
      <dsp:nvSpPr>
        <dsp:cNvPr id="0" name=""/>
        <dsp:cNvSpPr/>
      </dsp:nvSpPr>
      <dsp:spPr>
        <a:xfrm rot="1610217">
          <a:off x="5679785" y="1269087"/>
          <a:ext cx="332482" cy="5677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ZA" sz="1300" kern="1200"/>
        </a:p>
      </dsp:txBody>
      <dsp:txXfrm>
        <a:off x="5685157" y="1360128"/>
        <a:ext cx="232737" cy="340666"/>
      </dsp:txXfrm>
    </dsp:sp>
    <dsp:sp modelId="{EFFE16F7-1D63-495B-BE7C-1E8810E7C992}">
      <dsp:nvSpPr>
        <dsp:cNvPr id="0" name=""/>
        <dsp:cNvSpPr/>
      </dsp:nvSpPr>
      <dsp:spPr>
        <a:xfrm>
          <a:off x="6084673" y="288024"/>
          <a:ext cx="2350150" cy="39604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The target population was all the HCWs employed in the seven hospitals who were purposively sampled taking maximum variation into account.</a:t>
          </a:r>
          <a:endParaRPr lang="en-ZA" sz="1600" b="1" kern="1200" dirty="0"/>
        </a:p>
      </dsp:txBody>
      <dsp:txXfrm>
        <a:off x="6428844" y="868017"/>
        <a:ext cx="1661808" cy="2800453"/>
      </dsp:txXfrm>
    </dsp:sp>
    <dsp:sp modelId="{2AC86DB8-DC61-4B77-A2A1-EAAD38CC08BE}">
      <dsp:nvSpPr>
        <dsp:cNvPr id="0" name=""/>
        <dsp:cNvSpPr/>
      </dsp:nvSpPr>
      <dsp:spPr>
        <a:xfrm rot="8866770">
          <a:off x="5575046" y="2901661"/>
          <a:ext cx="458398" cy="5677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ZA" sz="1300" kern="1200"/>
        </a:p>
      </dsp:txBody>
      <dsp:txXfrm rot="10800000">
        <a:off x="5701976" y="2978556"/>
        <a:ext cx="320879" cy="340666"/>
      </dsp:txXfrm>
    </dsp:sp>
    <dsp:sp modelId="{EE11C325-568D-4A7A-916E-49B37C3EF25E}">
      <dsp:nvSpPr>
        <dsp:cNvPr id="0" name=""/>
        <dsp:cNvSpPr/>
      </dsp:nvSpPr>
      <dsp:spPr>
        <a:xfrm>
          <a:off x="2703468" y="3240366"/>
          <a:ext cx="3358256" cy="16823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There was one focus group per hospital, each comprising five to 10 members.</a:t>
          </a:r>
          <a:endParaRPr lang="en-ZA" sz="1600" b="1" kern="1200" dirty="0"/>
        </a:p>
      </dsp:txBody>
      <dsp:txXfrm>
        <a:off x="3195273" y="3486734"/>
        <a:ext cx="2374646" cy="1189571"/>
      </dsp:txXfrm>
    </dsp:sp>
    <dsp:sp modelId="{136524FA-5A12-4F9F-B024-FA4CBCD11E66}">
      <dsp:nvSpPr>
        <dsp:cNvPr id="0" name=""/>
        <dsp:cNvSpPr/>
      </dsp:nvSpPr>
      <dsp:spPr>
        <a:xfrm rot="12931049">
          <a:off x="2965848" y="2916040"/>
          <a:ext cx="363204" cy="5677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ZA" sz="1300" kern="1200"/>
        </a:p>
      </dsp:txBody>
      <dsp:txXfrm rot="10800000">
        <a:off x="3064672" y="3061247"/>
        <a:ext cx="254243" cy="340666"/>
      </dsp:txXfrm>
    </dsp:sp>
    <dsp:sp modelId="{4EFAD50E-16BB-4D1C-B104-35FAE173D16A}">
      <dsp:nvSpPr>
        <dsp:cNvPr id="0" name=""/>
        <dsp:cNvSpPr/>
      </dsp:nvSpPr>
      <dsp:spPr>
        <a:xfrm>
          <a:off x="540058" y="0"/>
          <a:ext cx="2402369" cy="43924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The central question for the focus group discussions was: “How would you describe the practices of managing LTBI in HCWs in this hospital?”</a:t>
          </a:r>
          <a:endParaRPr lang="en-ZA" sz="1400" b="1" kern="1200" dirty="0"/>
        </a:p>
      </dsp:txBody>
      <dsp:txXfrm>
        <a:off x="891877" y="643265"/>
        <a:ext cx="1698731" cy="3105959"/>
      </dsp:txXfrm>
    </dsp:sp>
    <dsp:sp modelId="{1D636047-2698-4C5B-B2A7-13E2EA2C69C8}">
      <dsp:nvSpPr>
        <dsp:cNvPr id="0" name=""/>
        <dsp:cNvSpPr/>
      </dsp:nvSpPr>
      <dsp:spPr>
        <a:xfrm rot="20002324">
          <a:off x="2975864" y="1233286"/>
          <a:ext cx="239596" cy="5677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ZA" sz="1300" kern="1200"/>
        </a:p>
      </dsp:txBody>
      <dsp:txXfrm>
        <a:off x="2979676" y="1362950"/>
        <a:ext cx="167717" cy="340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66AAC-19D0-48D4-A340-9929D1CF6153}">
      <dsp:nvSpPr>
        <dsp:cNvPr id="0" name=""/>
        <dsp:cNvSpPr/>
      </dsp:nvSpPr>
      <dsp:spPr>
        <a:xfrm>
          <a:off x="720081" y="216027"/>
          <a:ext cx="4063295" cy="45748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err="1" smtClean="0"/>
            <a:t>Zungu</a:t>
          </a:r>
          <a:r>
            <a:rPr lang="en-US" sz="2000" b="1" kern="1200" dirty="0" smtClean="0"/>
            <a:t> and </a:t>
          </a:r>
          <a:r>
            <a:rPr lang="en-US" sz="2000" b="1" kern="1200" dirty="0" err="1" smtClean="0"/>
            <a:t>Malotle</a:t>
          </a:r>
          <a:r>
            <a:rPr lang="en-US" sz="2000" b="1" kern="1200" dirty="0" smtClean="0"/>
            <a:t> argue that occupationally-acquired TB has the potential to disrupt the provision of quality health care services by HCWs as a result of absenteeism, decreased morale and, in extreme cases, loss of HCWs.</a:t>
          </a:r>
          <a:endParaRPr lang="en-ZA" sz="2000" b="1" kern="1200" dirty="0"/>
        </a:p>
      </dsp:txBody>
      <dsp:txXfrm>
        <a:off x="1315137" y="886003"/>
        <a:ext cx="2873183" cy="3234927"/>
      </dsp:txXfrm>
    </dsp:sp>
    <dsp:sp modelId="{794DE5EB-30F9-461C-BCCA-C615680F1EC9}">
      <dsp:nvSpPr>
        <dsp:cNvPr id="0" name=""/>
        <dsp:cNvSpPr/>
      </dsp:nvSpPr>
      <dsp:spPr>
        <a:xfrm rot="99011">
          <a:off x="4496378" y="384563"/>
          <a:ext cx="1177526" cy="1106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ZA" sz="4700" kern="1200"/>
        </a:p>
      </dsp:txBody>
      <dsp:txXfrm>
        <a:off x="4496447" y="601099"/>
        <a:ext cx="845552" cy="663947"/>
      </dsp:txXfrm>
    </dsp:sp>
    <dsp:sp modelId="{103BBA2D-6B04-4608-BFDB-9A1B842A9CAC}">
      <dsp:nvSpPr>
        <dsp:cNvPr id="0" name=""/>
        <dsp:cNvSpPr/>
      </dsp:nvSpPr>
      <dsp:spPr>
        <a:xfrm>
          <a:off x="5124913" y="880902"/>
          <a:ext cx="3278754" cy="32787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Furthermore, HCWs can claim compensation for contracting TB infection at work</a:t>
          </a:r>
          <a:endParaRPr lang="en-ZA" sz="2400" b="1" kern="1200" dirty="0"/>
        </a:p>
      </dsp:txBody>
      <dsp:txXfrm>
        <a:off x="5605075" y="1361064"/>
        <a:ext cx="2318430" cy="2318430"/>
      </dsp:txXfrm>
    </dsp:sp>
    <dsp:sp modelId="{DB87961D-2A7D-4232-A8AC-0BB7E7F0FFD4}">
      <dsp:nvSpPr>
        <dsp:cNvPr id="0" name=""/>
        <dsp:cNvSpPr/>
      </dsp:nvSpPr>
      <dsp:spPr>
        <a:xfrm rot="10712772">
          <a:off x="4536839" y="3544233"/>
          <a:ext cx="1195948" cy="1106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ZA" sz="4700" kern="1200"/>
        </a:p>
      </dsp:txBody>
      <dsp:txXfrm rot="10800000">
        <a:off x="4868760" y="3761338"/>
        <a:ext cx="863974" cy="663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09D71-CD08-49D7-AEE3-5D0263F59F26}">
      <dsp:nvSpPr>
        <dsp:cNvPr id="0" name=""/>
        <dsp:cNvSpPr/>
      </dsp:nvSpPr>
      <dsp:spPr>
        <a:xfrm>
          <a:off x="1800200" y="0"/>
          <a:ext cx="5256583" cy="525658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8CFBF-B0E9-47B4-9447-C76BDE88C582}">
      <dsp:nvSpPr>
        <dsp:cNvPr id="0" name=""/>
        <dsp:cNvSpPr/>
      </dsp:nvSpPr>
      <dsp:spPr>
        <a:xfrm>
          <a:off x="2299575" y="499375"/>
          <a:ext cx="2050067" cy="20500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b="1" kern="1200" dirty="0" smtClean="0"/>
            <a:t>The University of Venda research directorate for funding this study.</a:t>
          </a:r>
          <a:endParaRPr lang="en-ZA" sz="2000" b="1" kern="1200" dirty="0"/>
        </a:p>
      </dsp:txBody>
      <dsp:txXfrm>
        <a:off x="2399651" y="599451"/>
        <a:ext cx="1849915" cy="1849915"/>
      </dsp:txXfrm>
    </dsp:sp>
    <dsp:sp modelId="{089593CA-19F0-4E67-B944-331F29D10E29}">
      <dsp:nvSpPr>
        <dsp:cNvPr id="0" name=""/>
        <dsp:cNvSpPr/>
      </dsp:nvSpPr>
      <dsp:spPr>
        <a:xfrm>
          <a:off x="4507340" y="499375"/>
          <a:ext cx="2050067" cy="20500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18053-D8A3-44F4-976B-736E55DC4AE1}">
      <dsp:nvSpPr>
        <dsp:cNvPr id="0" name=""/>
        <dsp:cNvSpPr/>
      </dsp:nvSpPr>
      <dsp:spPr>
        <a:xfrm>
          <a:off x="2299575" y="2707140"/>
          <a:ext cx="2050067" cy="20500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1840C-98E7-4BDA-89FA-C81FB05BCD26}">
      <dsp:nvSpPr>
        <dsp:cNvPr id="0" name=""/>
        <dsp:cNvSpPr/>
      </dsp:nvSpPr>
      <dsp:spPr>
        <a:xfrm>
          <a:off x="4507340" y="2707140"/>
          <a:ext cx="2050067" cy="20500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C0C560E-B046-4F24-AA29-727534C3DD41}" type="datetimeFigureOut">
              <a:rPr lang="en-ZA" smtClean="0"/>
              <a:t>2014/06/24</a:t>
            </a:fld>
            <a:endParaRPr lang="en-Z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Z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8D53A21-1265-4B83-AAA6-560DBBD67FB4}" type="slidenum">
              <a:rPr lang="en-ZA" smtClean="0"/>
              <a:t>‹#›</a:t>
            </a:fld>
            <a:endParaRPr lang="en-Z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C560E-B046-4F24-AA29-727534C3DD41}" type="datetimeFigureOut">
              <a:rPr lang="en-ZA" smtClean="0"/>
              <a:t>2014/06/24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C560E-B046-4F24-AA29-727534C3DD41}" type="datetimeFigureOut">
              <a:rPr lang="en-ZA" smtClean="0"/>
              <a:t>2014/06/24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0C560E-B046-4F24-AA29-727534C3DD41}" type="datetimeFigureOut">
              <a:rPr lang="en-ZA" smtClean="0"/>
              <a:t>2014/06/24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C560E-B046-4F24-AA29-727534C3DD41}" type="datetimeFigureOut">
              <a:rPr lang="en-ZA" smtClean="0"/>
              <a:t>2014/06/24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0C560E-B046-4F24-AA29-727534C3DD41}" type="datetimeFigureOut">
              <a:rPr lang="en-ZA" smtClean="0"/>
              <a:t>2014/06/24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8D53A21-1265-4B83-AAA6-560DBBD67FB4}" type="slidenum">
              <a:rPr lang="en-ZA" smtClean="0"/>
              <a:t>‹#›</a:t>
            </a:fld>
            <a:endParaRPr lang="en-Z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0C560E-B046-4F24-AA29-727534C3DD41}" type="datetimeFigureOut">
              <a:rPr lang="en-ZA" smtClean="0"/>
              <a:t>2014/06/24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C560E-B046-4F24-AA29-727534C3DD41}" type="datetimeFigureOut">
              <a:rPr lang="en-ZA" smtClean="0"/>
              <a:t>2014/06/24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C560E-B046-4F24-AA29-727534C3DD41}" type="datetimeFigureOut">
              <a:rPr lang="en-ZA" smtClean="0"/>
              <a:t>2014/06/24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C0C560E-B046-4F24-AA29-727534C3DD41}" type="datetimeFigureOut">
              <a:rPr lang="en-ZA" smtClean="0"/>
              <a:t>2014/06/24</a:t>
            </a:fld>
            <a:endParaRPr lang="en-ZA"/>
          </a:p>
        </p:txBody>
      </p:sp>
      <p:sp>
        <p:nvSpPr>
          <p:cNvPr id="7" name="Slide Number Placeholder 6"/>
          <p:cNvSpPr>
            <a:spLocks noGrp="1"/>
          </p:cNvSpPr>
          <p:nvPr>
            <p:ph type="sldNum" sz="quarter" idx="12"/>
          </p:nvPr>
        </p:nvSpPr>
        <p:spPr/>
        <p:txBody>
          <a:bodyPr/>
          <a:lstStyle/>
          <a:p>
            <a:fld id="{98D53A21-1265-4B83-AAA6-560DBBD67FB4}" type="slidenum">
              <a:rPr lang="en-ZA" smtClean="0"/>
              <a:t>‹#›</a:t>
            </a:fld>
            <a:endParaRPr lang="en-Z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Z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C560E-B046-4F24-AA29-727534C3DD41}" type="datetimeFigureOut">
              <a:rPr lang="en-ZA" smtClean="0"/>
              <a:t>2014/06/24</a:t>
            </a:fld>
            <a:endParaRPr lang="en-Z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ZA"/>
          </a:p>
        </p:txBody>
      </p:sp>
      <p:sp>
        <p:nvSpPr>
          <p:cNvPr id="7" name="Slide Number Placeholder 6"/>
          <p:cNvSpPr>
            <a:spLocks noGrp="1"/>
          </p:cNvSpPr>
          <p:nvPr>
            <p:ph type="sldNum" sz="quarter" idx="12"/>
          </p:nvPr>
        </p:nvSpPr>
        <p:spPr/>
        <p:txBody>
          <a:bodyPr/>
          <a:lstStyle/>
          <a:p>
            <a:fld id="{98D53A21-1265-4B83-AAA6-560DBBD67FB4}"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C0C560E-B046-4F24-AA29-727534C3DD41}" type="datetimeFigureOut">
              <a:rPr lang="en-ZA" smtClean="0"/>
              <a:t>2014/06/24</a:t>
            </a:fld>
            <a:endParaRPr lang="en-Z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Z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8D53A21-1265-4B83-AAA6-560DBBD67FB4}"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takalani.tshitangano@univen.ac.z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ncbi.nlm.nih.gov/pubmed?term=Cho%20OH%5bAuthor%5d&amp;cauthor=true&amp;cauthor_uid=23946754" TargetMode="External"/><Relationship Id="rId3" Type="http://schemas.openxmlformats.org/officeDocument/2006/relationships/hyperlink" Target="http://www.ncbi.nlm.nih.gov/pubmed?term=Hong%20Y%5bAuthor%5d&amp;cauthor=true&amp;cauthor_uid=23946754" TargetMode="External"/><Relationship Id="rId7" Type="http://schemas.openxmlformats.org/officeDocument/2006/relationships/hyperlink" Target="http://www.ncbi.nlm.nih.gov/pubmed?term=Lee%20SR%5bAuthor%5d&amp;cauthor=true&amp;cauthor_uid=23946754" TargetMode="External"/><Relationship Id="rId12" Type="http://schemas.openxmlformats.org/officeDocument/2006/relationships/hyperlink" Target="http://www.ncbi.nlm.nih.gov/pubmed?term=Shim%20TS%5bAuthor%5d&amp;cauthor=true&amp;cauthor_uid=23946754" TargetMode="External"/><Relationship Id="rId2" Type="http://schemas.openxmlformats.org/officeDocument/2006/relationships/hyperlink" Target="http://www.ncbi.nlm.nih.gov/pubmed?term=Jo%20KW%5bAuthor%5d&amp;cauthor=true&amp;cauthor_uid=23946754" TargetMode="External"/><Relationship Id="rId1" Type="http://schemas.openxmlformats.org/officeDocument/2006/relationships/slideLayout" Target="../slideLayouts/slideLayout2.xml"/><Relationship Id="rId6" Type="http://schemas.openxmlformats.org/officeDocument/2006/relationships/hyperlink" Target="http://www.ncbi.nlm.nih.gov/pubmed?term=Eom%20JS%5bAuthor%5d&amp;cauthor=true&amp;cauthor_uid=23946754" TargetMode="External"/><Relationship Id="rId11" Type="http://schemas.openxmlformats.org/officeDocument/2006/relationships/hyperlink" Target="http://www.ncbi.nlm.nih.gov/pubmed?term=Woo%20JH%5bAuthor%5d&amp;cauthor=true&amp;cauthor_uid=23946754" TargetMode="External"/><Relationship Id="rId5" Type="http://schemas.openxmlformats.org/officeDocument/2006/relationships/hyperlink" Target="http://www.ncbi.nlm.nih.gov/pubmed?term=Bae%20IG%5bAuthor%5d&amp;cauthor=true&amp;cauthor_uid=23946754" TargetMode="External"/><Relationship Id="rId10" Type="http://schemas.openxmlformats.org/officeDocument/2006/relationships/hyperlink" Target="http://www.ncbi.nlm.nih.gov/pubmed?term=Heo%20JY%5bAuthor%5d&amp;cauthor=true&amp;cauthor_uid=23946754" TargetMode="External"/><Relationship Id="rId4" Type="http://schemas.openxmlformats.org/officeDocument/2006/relationships/hyperlink" Target="http://www.ncbi.nlm.nih.gov/pubmed?term=Park%20JS%5bAuthor%5d&amp;cauthor=true&amp;cauthor_uid=23946754" TargetMode="External"/><Relationship Id="rId9" Type="http://schemas.openxmlformats.org/officeDocument/2006/relationships/hyperlink" Target="http://www.ncbi.nlm.nih.gov/pubmed?term=Choo%20EJ%5bAuthor%5d&amp;cauthor=true&amp;cauthor_uid=23946754"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ncbi.nlm.nih.gov/pubmed?term=Du%20B%5bAuthor%5d&amp;cauthor=true&amp;cauthor_uid=23823871" TargetMode="External"/><Relationship Id="rId3" Type="http://schemas.openxmlformats.org/officeDocument/2006/relationships/hyperlink" Target="http://www.ncbi.nlm.nih.gov/pubmed?term=Jia%20H%5bAuthor%5d&amp;cauthor=true&amp;cauthor_uid=23823871" TargetMode="External"/><Relationship Id="rId7" Type="http://schemas.openxmlformats.org/officeDocument/2006/relationships/hyperlink" Target="http://www.ncbi.nlm.nih.gov/pubmed?term=Gu%20S%5bAuthor%5d&amp;cauthor=true&amp;cauthor_uid=23823871" TargetMode="External"/><Relationship Id="rId2" Type="http://schemas.openxmlformats.org/officeDocument/2006/relationships/hyperlink" Target="http://www.ncbi.nlm.nih.gov/pubmed?term=Zhang%20X%5bAuthor%5d&amp;cauthor=true&amp;cauthor_uid=23823871" TargetMode="External"/><Relationship Id="rId1" Type="http://schemas.openxmlformats.org/officeDocument/2006/relationships/slideLayout" Target="../slideLayouts/slideLayout2.xml"/><Relationship Id="rId6" Type="http://schemas.openxmlformats.org/officeDocument/2006/relationships/hyperlink" Target="http://www.ncbi.nlm.nih.gov/pubmed?term=Xing%20A%5bAuthor%5d&amp;cauthor=true&amp;cauthor_uid=23823871" TargetMode="External"/><Relationship Id="rId11" Type="http://schemas.openxmlformats.org/officeDocument/2006/relationships/hyperlink" Target="http://www.ncbi.nlm.nih.gov/pubmed?term=Zhang%20Z%5bAuthor%5d&amp;cauthor=true&amp;cauthor_uid=23823871" TargetMode="External"/><Relationship Id="rId5" Type="http://schemas.openxmlformats.org/officeDocument/2006/relationships/hyperlink" Target="http://www.ncbi.nlm.nih.gov/pubmed?term=Pan%20L%5bAuthor%5d&amp;cauthor=true&amp;cauthor_uid=23823871" TargetMode="External"/><Relationship Id="rId10" Type="http://schemas.openxmlformats.org/officeDocument/2006/relationships/hyperlink" Target="http://www.ncbi.nlm.nih.gov/pubmed?term=Wei%20R%5bAuthor%5d&amp;cauthor=true&amp;cauthor_uid=23823871" TargetMode="External"/><Relationship Id="rId4" Type="http://schemas.openxmlformats.org/officeDocument/2006/relationships/hyperlink" Target="http://www.ncbi.nlm.nih.gov/pubmed?term=Liu%20F%5bAuthor%5d&amp;cauthor=true&amp;cauthor_uid=23823871" TargetMode="External"/><Relationship Id="rId9" Type="http://schemas.openxmlformats.org/officeDocument/2006/relationships/hyperlink" Target="http://www.ncbi.nlm.nih.gov/pubmed?term=Sun%20Q%5bAuthor%5d&amp;cauthor=true&amp;cauthor_uid=2382387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000" cy="6559559"/>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buNone/>
            </a:pPr>
            <a:r>
              <a:rPr lang="en-ZA" sz="4400" b="1" dirty="0" smtClean="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The management of </a:t>
            </a:r>
            <a:r>
              <a:rPr lang="en-ZA" sz="4400" b="1" dirty="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health care </a:t>
            </a:r>
            <a:r>
              <a:rPr lang="en-ZA" sz="4400" b="1" dirty="0" smtClean="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workers’ latent tuberculosis infection at public hospitals of Vhembe district, South Africa.</a:t>
            </a:r>
          </a:p>
          <a:p>
            <a:pPr marL="0" indent="0" algn="just">
              <a:buNone/>
            </a:pPr>
            <a:endParaRPr lang="en-ZA"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gn="r">
              <a:buNone/>
            </a:pPr>
            <a:r>
              <a:rPr lang="en-ZA" sz="3600" b="1" dirty="0" smtClean="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DR </a:t>
            </a:r>
            <a:r>
              <a:rPr lang="en-ZA" sz="3600" b="1" dirty="0" err="1" smtClean="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Takalani</a:t>
            </a:r>
            <a:r>
              <a:rPr lang="en-ZA" sz="3600" b="1" dirty="0" smtClean="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 </a:t>
            </a:r>
            <a:r>
              <a:rPr lang="en-ZA" sz="3600" b="1" dirty="0" err="1" smtClean="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Tshitangano</a:t>
            </a:r>
            <a:r>
              <a:rPr lang="en-ZA" sz="3600" b="1" dirty="0" smtClean="0">
                <a:ln w="18000">
                  <a:solidFill>
                    <a:schemeClr val="tx2">
                      <a:lumMod val="60000"/>
                      <a:lumOff val="40000"/>
                    </a:schemeClr>
                  </a:solidFill>
                  <a:prstDash val="solid"/>
                  <a:miter lim="800000"/>
                </a:ln>
                <a:solidFill>
                  <a:schemeClr val="accent1"/>
                </a:solidFill>
                <a:effectLst>
                  <a:outerShdw blurRad="25500" dist="23000" dir="7020000" algn="tl">
                    <a:srgbClr val="000000">
                      <a:alpha val="50000"/>
                    </a:srgbClr>
                  </a:outerShdw>
                </a:effectLst>
              </a:rPr>
              <a:t> </a:t>
            </a:r>
            <a:r>
              <a:rPr lang="en-Z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2"/>
              </a:rPr>
              <a:t>takalani.tshitangano@univen.ac.za</a:t>
            </a:r>
            <a:endParaRPr lang="en-Z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r">
              <a:buNone/>
            </a:pPr>
            <a:r>
              <a:rPr lang="en-Z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Z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+27824484111</a:t>
            </a:r>
          </a:p>
          <a:p>
            <a:pPr marL="0" indent="0" algn="r">
              <a:buNone/>
            </a:pPr>
            <a:r>
              <a:rPr lang="en-Z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Z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marL="0" indent="0" algn="r">
              <a:buNone/>
            </a:pPr>
            <a:r>
              <a:rPr lang="en-Z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South Africa</a:t>
            </a:r>
          </a:p>
          <a:p>
            <a:pPr marL="0" indent="0" algn="just">
              <a:buNone/>
            </a:pPr>
            <a:endParaRPr lang="en-ZA" sz="4400" dirty="0"/>
          </a:p>
        </p:txBody>
      </p:sp>
      <p:pic>
        <p:nvPicPr>
          <p:cNvPr id="4" name="Picture 3"/>
          <p:cNvPicPr/>
          <p:nvPr/>
        </p:nvPicPr>
        <p:blipFill>
          <a:blip r:embed="rId3"/>
          <a:srcRect/>
          <a:stretch>
            <a:fillRect/>
          </a:stretch>
        </p:blipFill>
        <p:spPr bwMode="auto">
          <a:xfrm>
            <a:off x="103795" y="3933056"/>
            <a:ext cx="1731901" cy="2736304"/>
          </a:xfrm>
          <a:prstGeom prst="rect">
            <a:avLst/>
          </a:prstGeom>
          <a:noFill/>
          <a:ln w="9525">
            <a:noFill/>
            <a:miter lim="800000"/>
            <a:headEnd/>
            <a:tailEnd/>
          </a:ln>
        </p:spPr>
      </p:pic>
    </p:spTree>
    <p:extLst>
      <p:ext uri="{BB962C8B-B14F-4D97-AF65-F5344CB8AC3E}">
        <p14:creationId xmlns:p14="http://schemas.microsoft.com/office/powerpoint/2010/main" val="2346621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048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5499973"/>
          </a:xfrm>
        </p:spPr>
        <p:txBody>
          <a:bodyPr>
            <a:normAutofit/>
          </a:bodyPr>
          <a:lstStyle/>
          <a:p>
            <a:pPr marL="68580" indent="0">
              <a:buNone/>
            </a:pPr>
            <a:endParaRPr lang="en-ZA" dirty="0" smtClean="0"/>
          </a:p>
          <a:p>
            <a:pPr marL="68580" indent="0">
              <a:buNone/>
            </a:pPr>
            <a:endParaRPr lang="en-ZA" dirty="0"/>
          </a:p>
          <a:p>
            <a:pPr algn="just">
              <a:lnSpc>
                <a:spcPct val="150000"/>
              </a:lnSpc>
              <a:buFont typeface="Wingdings" panose="05000000000000000000" pitchFamily="2" charset="2"/>
              <a:buChar char="§"/>
            </a:pPr>
            <a:r>
              <a:rPr lang="en-CA" dirty="0" smtClean="0"/>
              <a:t>However, </a:t>
            </a:r>
            <a:r>
              <a:rPr lang="en-CA" dirty="0" err="1" smtClean="0"/>
              <a:t>Hayani</a:t>
            </a:r>
            <a:r>
              <a:rPr lang="en-CA" dirty="0" smtClean="0"/>
              <a:t> </a:t>
            </a:r>
            <a:r>
              <a:rPr lang="en-CA" dirty="0"/>
              <a:t>hospital does not admit TB patients, it is a mental hospital.</a:t>
            </a:r>
          </a:p>
          <a:p>
            <a:pPr algn="just">
              <a:lnSpc>
                <a:spcPct val="150000"/>
              </a:lnSpc>
              <a:buFont typeface="Wingdings" panose="05000000000000000000" pitchFamily="2" charset="2"/>
              <a:buChar char="§"/>
            </a:pPr>
            <a:r>
              <a:rPr lang="en-CA" dirty="0" smtClean="0"/>
              <a:t>Thus</a:t>
            </a:r>
            <a:r>
              <a:rPr lang="en-CA" dirty="0"/>
              <a:t>, this study was conducted in seven of the eight </a:t>
            </a:r>
            <a:r>
              <a:rPr lang="en-CA" dirty="0" smtClean="0"/>
              <a:t>hospitals of the district.</a:t>
            </a:r>
          </a:p>
          <a:p>
            <a:pPr marL="68580" indent="0" algn="just">
              <a:lnSpc>
                <a:spcPct val="150000"/>
              </a:lnSpc>
              <a:buNone/>
            </a:pPr>
            <a:endParaRPr lang="en-CA" dirty="0"/>
          </a:p>
          <a:p>
            <a:pPr algn="just">
              <a:lnSpc>
                <a:spcPct val="150000"/>
              </a:lnSpc>
              <a:buFont typeface="Wingdings" panose="05000000000000000000" pitchFamily="2" charset="2"/>
              <a:buChar char="§"/>
            </a:pPr>
            <a:r>
              <a:rPr lang="en-ZA" dirty="0"/>
              <a:t>Why an interest in the management of HCWs’ LTBI and not any other condition?</a:t>
            </a:r>
          </a:p>
          <a:p>
            <a:pPr marL="68580" indent="0" algn="just">
              <a:lnSpc>
                <a:spcPct val="150000"/>
              </a:lnSpc>
              <a:buNone/>
            </a:pPr>
            <a:endParaRPr lang="en-CA" dirty="0"/>
          </a:p>
          <a:p>
            <a:pPr marL="68580" indent="0">
              <a:buNone/>
            </a:pPr>
            <a:endParaRPr lang="en-ZA" dirty="0"/>
          </a:p>
        </p:txBody>
      </p:sp>
    </p:spTree>
    <p:extLst>
      <p:ext uri="{BB962C8B-B14F-4D97-AF65-F5344CB8AC3E}">
        <p14:creationId xmlns:p14="http://schemas.microsoft.com/office/powerpoint/2010/main" val="3341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52128"/>
          </a:xfrm>
        </p:spPr>
        <p:txBody>
          <a:bodyPr/>
          <a:lstStyle/>
          <a:p>
            <a:r>
              <a:rPr lang="en-ZA" b="1" dirty="0" smtClean="0"/>
              <a:t>  </a:t>
            </a:r>
            <a:r>
              <a:rPr lang="en-ZA" b="1" dirty="0" smtClean="0"/>
              <a:t>RATIONALE OF THE STUDY</a:t>
            </a:r>
            <a:endParaRPr lang="en-ZA" b="1" dirty="0"/>
          </a:p>
        </p:txBody>
      </p:sp>
      <p:sp>
        <p:nvSpPr>
          <p:cNvPr id="3" name="Content Placeholder 2"/>
          <p:cNvSpPr>
            <a:spLocks noGrp="1"/>
          </p:cNvSpPr>
          <p:nvPr>
            <p:ph idx="1"/>
          </p:nvPr>
        </p:nvSpPr>
        <p:spPr>
          <a:xfrm>
            <a:off x="467544" y="1412776"/>
            <a:ext cx="8208912" cy="5112568"/>
          </a:xfrm>
        </p:spPr>
        <p:txBody>
          <a:bodyPr>
            <a:normAutofit lnSpcReduction="10000"/>
          </a:bodyPr>
          <a:lstStyle/>
          <a:p>
            <a:pPr algn="just"/>
            <a:endParaRPr lang="en-ZA" dirty="0" smtClean="0"/>
          </a:p>
          <a:p>
            <a:pPr algn="just"/>
            <a:r>
              <a:rPr lang="en-ZA" dirty="0" smtClean="0"/>
              <a:t>Several authors concur that tuberculosis (TB) has become a major occupational hazard in low and middle-income countries with health care workers (HCWs) being the category of employees frequently exposed to infectious </a:t>
            </a:r>
            <a:r>
              <a:rPr lang="en-ZA" dirty="0" err="1" smtClean="0"/>
              <a:t>tuberculotic</a:t>
            </a:r>
            <a:r>
              <a:rPr lang="en-ZA" dirty="0" smtClean="0"/>
              <a:t> patients and developing latent tuberculosis infection (LTBI). </a:t>
            </a:r>
          </a:p>
          <a:p>
            <a:pPr algn="just"/>
            <a:endParaRPr lang="en-ZA" dirty="0"/>
          </a:p>
          <a:p>
            <a:pPr algn="just"/>
            <a:r>
              <a:rPr lang="en-CA" dirty="0">
                <a:solidFill>
                  <a:schemeClr val="tx1"/>
                </a:solidFill>
              </a:rPr>
              <a:t>A 2013 study by </a:t>
            </a:r>
            <a:r>
              <a:rPr lang="en-CA" dirty="0">
                <a:solidFill>
                  <a:schemeClr val="tx1"/>
                </a:solidFill>
                <a:hlinkClick r:id="rId2" action="ppaction://hlinkfile"/>
              </a:rPr>
              <a:t>Jo</a:t>
            </a:r>
            <a:r>
              <a:rPr lang="en-CA" dirty="0">
                <a:solidFill>
                  <a:schemeClr val="tx1"/>
                </a:solidFill>
              </a:rPr>
              <a:t>, </a:t>
            </a:r>
            <a:r>
              <a:rPr lang="en-CA" dirty="0">
                <a:solidFill>
                  <a:schemeClr val="tx1"/>
                </a:solidFill>
                <a:hlinkClick r:id="rId3" action="ppaction://hlinkfile"/>
              </a:rPr>
              <a:t>Hong</a:t>
            </a:r>
            <a:r>
              <a:rPr lang="en-CA" dirty="0">
                <a:solidFill>
                  <a:schemeClr val="tx1"/>
                </a:solidFill>
              </a:rPr>
              <a:t>, </a:t>
            </a:r>
            <a:r>
              <a:rPr lang="en-CA" dirty="0">
                <a:solidFill>
                  <a:schemeClr val="tx1"/>
                </a:solidFill>
                <a:hlinkClick r:id="rId4" action="ppaction://hlinkfile"/>
              </a:rPr>
              <a:t>Park</a:t>
            </a:r>
            <a:r>
              <a:rPr lang="en-CA" dirty="0">
                <a:solidFill>
                  <a:schemeClr val="tx1"/>
                </a:solidFill>
              </a:rPr>
              <a:t>, </a:t>
            </a:r>
            <a:r>
              <a:rPr lang="en-CA" dirty="0" err="1">
                <a:solidFill>
                  <a:schemeClr val="tx1"/>
                </a:solidFill>
                <a:hlinkClick r:id="rId5" action="ppaction://hlinkfile"/>
              </a:rPr>
              <a:t>Bae</a:t>
            </a:r>
            <a:r>
              <a:rPr lang="en-CA" dirty="0">
                <a:solidFill>
                  <a:schemeClr val="tx1"/>
                </a:solidFill>
              </a:rPr>
              <a:t>, </a:t>
            </a:r>
            <a:r>
              <a:rPr lang="en-CA" dirty="0" err="1">
                <a:solidFill>
                  <a:schemeClr val="tx1"/>
                </a:solidFill>
                <a:hlinkClick r:id="rId6" action="ppaction://hlinkfile"/>
              </a:rPr>
              <a:t>Eom</a:t>
            </a:r>
            <a:r>
              <a:rPr lang="en-CA" dirty="0">
                <a:solidFill>
                  <a:schemeClr val="tx1"/>
                </a:solidFill>
              </a:rPr>
              <a:t>, </a:t>
            </a:r>
            <a:r>
              <a:rPr lang="en-CA" dirty="0">
                <a:solidFill>
                  <a:schemeClr val="tx1"/>
                </a:solidFill>
                <a:hlinkClick r:id="rId7" action="ppaction://hlinkfile"/>
              </a:rPr>
              <a:t>Lee</a:t>
            </a:r>
            <a:r>
              <a:rPr lang="en-CA" dirty="0">
                <a:solidFill>
                  <a:schemeClr val="tx1"/>
                </a:solidFill>
              </a:rPr>
              <a:t>, </a:t>
            </a:r>
            <a:r>
              <a:rPr lang="en-CA" dirty="0">
                <a:solidFill>
                  <a:schemeClr val="tx1"/>
                </a:solidFill>
                <a:hlinkClick r:id="rId8" action="ppaction://hlinkfile"/>
              </a:rPr>
              <a:t>Cho</a:t>
            </a:r>
            <a:r>
              <a:rPr lang="en-CA" dirty="0">
                <a:solidFill>
                  <a:schemeClr val="tx1"/>
                </a:solidFill>
              </a:rPr>
              <a:t>, </a:t>
            </a:r>
            <a:r>
              <a:rPr lang="en-CA" dirty="0" err="1">
                <a:solidFill>
                  <a:schemeClr val="tx1"/>
                </a:solidFill>
                <a:hlinkClick r:id="rId9" action="ppaction://hlinkfile"/>
              </a:rPr>
              <a:t>Choo</a:t>
            </a:r>
            <a:r>
              <a:rPr lang="en-CA" dirty="0">
                <a:solidFill>
                  <a:schemeClr val="tx1"/>
                </a:solidFill>
              </a:rPr>
              <a:t>, </a:t>
            </a:r>
            <a:r>
              <a:rPr lang="en-CA" dirty="0" err="1">
                <a:solidFill>
                  <a:schemeClr val="tx1"/>
                </a:solidFill>
                <a:hlinkClick r:id="rId10" action="ppaction://hlinkfile"/>
              </a:rPr>
              <a:t>Heo</a:t>
            </a:r>
            <a:r>
              <a:rPr lang="en-CA" dirty="0">
                <a:solidFill>
                  <a:schemeClr val="tx1"/>
                </a:solidFill>
              </a:rPr>
              <a:t>, </a:t>
            </a:r>
            <a:r>
              <a:rPr lang="en-CA" dirty="0">
                <a:solidFill>
                  <a:schemeClr val="tx1"/>
                </a:solidFill>
                <a:hlinkClick r:id="rId11" action="ppaction://hlinkfile"/>
              </a:rPr>
              <a:t>Woo</a:t>
            </a:r>
            <a:r>
              <a:rPr lang="en-CA" dirty="0">
                <a:solidFill>
                  <a:schemeClr val="tx1"/>
                </a:solidFill>
              </a:rPr>
              <a:t>, </a:t>
            </a:r>
            <a:r>
              <a:rPr lang="en-CA" dirty="0">
                <a:solidFill>
                  <a:schemeClr val="tx1"/>
                </a:solidFill>
                <a:hlinkClick r:id="rId12" action="ppaction://hlinkfile"/>
              </a:rPr>
              <a:t>Shim</a:t>
            </a:r>
            <a:r>
              <a:rPr lang="en-CA" dirty="0">
                <a:solidFill>
                  <a:schemeClr val="tx1"/>
                </a:solidFill>
              </a:rPr>
              <a:t> discovered a high prevalence of LTBI among South Korean HCWs, which was associated with experience of working in tuberculosis (TB)-related departments</a:t>
            </a:r>
            <a:r>
              <a:rPr lang="en-CA" dirty="0" smtClean="0">
                <a:solidFill>
                  <a:schemeClr val="tx1"/>
                </a:solidFill>
              </a:rPr>
              <a:t>.</a:t>
            </a:r>
            <a:endParaRPr lang="en-ZA" dirty="0" smtClean="0"/>
          </a:p>
          <a:p>
            <a:pPr marL="68580" indent="0" algn="just">
              <a:buNone/>
            </a:pPr>
            <a:endParaRPr lang="en-ZA" dirty="0" smtClean="0"/>
          </a:p>
          <a:p>
            <a:pPr algn="just"/>
            <a:endParaRPr lang="en-ZA" dirty="0" smtClean="0"/>
          </a:p>
          <a:p>
            <a:pPr marL="68580" indent="0" algn="just">
              <a:buNone/>
            </a:pPr>
            <a:endParaRPr lang="en-ZA" dirty="0" smtClean="0"/>
          </a:p>
        </p:txBody>
      </p:sp>
    </p:spTree>
    <p:extLst>
      <p:ext uri="{BB962C8B-B14F-4D97-AF65-F5344CB8AC3E}">
        <p14:creationId xmlns:p14="http://schemas.microsoft.com/office/powerpoint/2010/main" val="21765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normAutofit/>
          </a:bodyPr>
          <a:lstStyle/>
          <a:p>
            <a:pPr marL="68580" indent="0" algn="just">
              <a:buNone/>
            </a:pPr>
            <a:endParaRPr lang="en-CA" dirty="0" smtClean="0">
              <a:solidFill>
                <a:schemeClr val="tx1"/>
              </a:solidFill>
            </a:endParaRPr>
          </a:p>
          <a:p>
            <a:pPr marL="68580" indent="0" algn="just">
              <a:buNone/>
            </a:pPr>
            <a:r>
              <a:rPr lang="en-CA" dirty="0" smtClean="0">
                <a:solidFill>
                  <a:schemeClr val="tx1"/>
                </a:solidFill>
              </a:rPr>
              <a:t>Similarly, a 2013 study by </a:t>
            </a:r>
            <a:r>
              <a:rPr lang="en-CA" dirty="0" smtClean="0">
                <a:solidFill>
                  <a:schemeClr val="tx1"/>
                </a:solidFill>
                <a:hlinkClick r:id="rId2" action="ppaction://hlinkfile"/>
              </a:rPr>
              <a:t>Zhang</a:t>
            </a:r>
            <a:r>
              <a:rPr lang="en-CA" dirty="0" smtClean="0">
                <a:solidFill>
                  <a:schemeClr val="tx1"/>
                </a:solidFill>
              </a:rPr>
              <a:t>, </a:t>
            </a:r>
            <a:r>
              <a:rPr lang="en-CA" dirty="0" err="1" smtClean="0">
                <a:solidFill>
                  <a:schemeClr val="tx1"/>
                </a:solidFill>
                <a:hlinkClick r:id="rId3" action="ppaction://hlinkfile"/>
              </a:rPr>
              <a:t>Jia</a:t>
            </a:r>
            <a:r>
              <a:rPr lang="en-CA" dirty="0" smtClean="0">
                <a:solidFill>
                  <a:schemeClr val="tx1"/>
                </a:solidFill>
              </a:rPr>
              <a:t>, </a:t>
            </a:r>
            <a:r>
              <a:rPr lang="en-CA" dirty="0" smtClean="0">
                <a:solidFill>
                  <a:schemeClr val="tx1"/>
                </a:solidFill>
                <a:hlinkClick r:id="rId4" action="ppaction://hlinkfile"/>
              </a:rPr>
              <a:t>Liu</a:t>
            </a:r>
            <a:r>
              <a:rPr lang="en-CA" dirty="0" smtClean="0">
                <a:solidFill>
                  <a:schemeClr val="tx1"/>
                </a:solidFill>
              </a:rPr>
              <a:t>, </a:t>
            </a:r>
            <a:r>
              <a:rPr lang="en-CA" dirty="0" smtClean="0">
                <a:solidFill>
                  <a:schemeClr val="tx1"/>
                </a:solidFill>
                <a:hlinkClick r:id="rId5" action="ppaction://hlinkfile"/>
              </a:rPr>
              <a:t>Pan</a:t>
            </a:r>
            <a:r>
              <a:rPr lang="en-CA" dirty="0" smtClean="0">
                <a:solidFill>
                  <a:schemeClr val="tx1"/>
                </a:solidFill>
              </a:rPr>
              <a:t>, </a:t>
            </a:r>
            <a:r>
              <a:rPr lang="en-CA" dirty="0" smtClean="0">
                <a:solidFill>
                  <a:schemeClr val="tx1"/>
                </a:solidFill>
                <a:hlinkClick r:id="rId6" action="ppaction://hlinkfile"/>
              </a:rPr>
              <a:t>Xing</a:t>
            </a:r>
            <a:r>
              <a:rPr lang="en-CA" dirty="0" smtClean="0">
                <a:solidFill>
                  <a:schemeClr val="tx1"/>
                </a:solidFill>
              </a:rPr>
              <a:t>, </a:t>
            </a:r>
            <a:r>
              <a:rPr lang="en-CA" dirty="0" err="1" smtClean="0">
                <a:solidFill>
                  <a:schemeClr val="tx1"/>
                </a:solidFill>
                <a:hlinkClick r:id="rId7" action="ppaction://hlinkfile"/>
              </a:rPr>
              <a:t>Gu</a:t>
            </a:r>
            <a:r>
              <a:rPr lang="en-CA" dirty="0" smtClean="0">
                <a:solidFill>
                  <a:schemeClr val="tx1"/>
                </a:solidFill>
              </a:rPr>
              <a:t>, </a:t>
            </a:r>
            <a:r>
              <a:rPr lang="en-CA" dirty="0" smtClean="0">
                <a:solidFill>
                  <a:schemeClr val="tx1"/>
                </a:solidFill>
                <a:hlinkClick r:id="rId8" action="ppaction://hlinkfile"/>
              </a:rPr>
              <a:t>Du</a:t>
            </a:r>
            <a:r>
              <a:rPr lang="en-CA" dirty="0" smtClean="0">
                <a:solidFill>
                  <a:schemeClr val="tx1"/>
                </a:solidFill>
              </a:rPr>
              <a:t>, </a:t>
            </a:r>
            <a:r>
              <a:rPr lang="en-CA" dirty="0" smtClean="0">
                <a:solidFill>
                  <a:schemeClr val="tx1"/>
                </a:solidFill>
                <a:hlinkClick r:id="rId9" action="ppaction://hlinkfile"/>
              </a:rPr>
              <a:t>Sun</a:t>
            </a:r>
            <a:r>
              <a:rPr lang="en-CA" dirty="0" smtClean="0">
                <a:solidFill>
                  <a:schemeClr val="tx1"/>
                </a:solidFill>
              </a:rPr>
              <a:t>, </a:t>
            </a:r>
            <a:r>
              <a:rPr lang="en-CA" dirty="0" smtClean="0">
                <a:solidFill>
                  <a:schemeClr val="tx1"/>
                </a:solidFill>
                <a:hlinkClick r:id="rId10" action="ppaction://hlinkfile"/>
              </a:rPr>
              <a:t>Wei</a:t>
            </a:r>
            <a:r>
              <a:rPr lang="en-CA" dirty="0" smtClean="0">
                <a:solidFill>
                  <a:schemeClr val="tx1"/>
                </a:solidFill>
              </a:rPr>
              <a:t>, </a:t>
            </a:r>
            <a:r>
              <a:rPr lang="en-CA" dirty="0">
                <a:solidFill>
                  <a:schemeClr val="tx1"/>
                </a:solidFill>
                <a:hlinkClick r:id="rId11" action="ppaction://hlinkfile"/>
              </a:rPr>
              <a:t>Zhang </a:t>
            </a:r>
            <a:r>
              <a:rPr lang="en-CA" dirty="0" smtClean="0">
                <a:solidFill>
                  <a:schemeClr val="tx1"/>
                </a:solidFill>
              </a:rPr>
              <a:t> revealed high TB prevalence among </a:t>
            </a:r>
            <a:r>
              <a:rPr lang="en-CA" dirty="0">
                <a:solidFill>
                  <a:schemeClr val="tx1"/>
                </a:solidFill>
              </a:rPr>
              <a:t>Chinese HCWs </a:t>
            </a:r>
            <a:r>
              <a:rPr lang="en-CA" dirty="0" smtClean="0">
                <a:solidFill>
                  <a:schemeClr val="tx1"/>
                </a:solidFill>
              </a:rPr>
              <a:t>with an increased </a:t>
            </a:r>
            <a:r>
              <a:rPr lang="en-CA" dirty="0">
                <a:solidFill>
                  <a:schemeClr val="tx1"/>
                </a:solidFill>
              </a:rPr>
              <a:t>working </a:t>
            </a:r>
            <a:r>
              <a:rPr lang="en-CA" dirty="0" smtClean="0">
                <a:solidFill>
                  <a:schemeClr val="tx1"/>
                </a:solidFill>
              </a:rPr>
              <a:t>duration in TB related departments as well as </a:t>
            </a:r>
            <a:r>
              <a:rPr lang="en-CA" dirty="0">
                <a:solidFill>
                  <a:schemeClr val="tx1"/>
                </a:solidFill>
              </a:rPr>
              <a:t>the history of household TB </a:t>
            </a:r>
            <a:r>
              <a:rPr lang="en-CA" dirty="0" smtClean="0">
                <a:solidFill>
                  <a:schemeClr val="tx1"/>
                </a:solidFill>
              </a:rPr>
              <a:t>contact.</a:t>
            </a:r>
          </a:p>
          <a:p>
            <a:pPr marL="68580" indent="0" algn="just">
              <a:buNone/>
            </a:pPr>
            <a:endParaRPr lang="en-CA" dirty="0">
              <a:solidFill>
                <a:schemeClr val="tx1"/>
              </a:solidFill>
            </a:endParaRPr>
          </a:p>
          <a:p>
            <a:pPr marL="68580" indent="0" algn="just">
              <a:buNone/>
            </a:pPr>
            <a:r>
              <a:rPr lang="en-CA" dirty="0" smtClean="0">
                <a:solidFill>
                  <a:schemeClr val="tx1"/>
                </a:solidFill>
              </a:rPr>
              <a:t>The CDC 2011 study confirm that TB among </a:t>
            </a:r>
            <a:r>
              <a:rPr lang="en-CA" dirty="0">
                <a:solidFill>
                  <a:schemeClr val="tx1"/>
                </a:solidFill>
              </a:rPr>
              <a:t>HCWs is consistently higher than the risk </a:t>
            </a:r>
            <a:r>
              <a:rPr lang="en-CA" dirty="0" smtClean="0">
                <a:solidFill>
                  <a:schemeClr val="tx1"/>
                </a:solidFill>
              </a:rPr>
              <a:t>among the </a:t>
            </a:r>
            <a:r>
              <a:rPr lang="en-CA" dirty="0">
                <a:solidFill>
                  <a:schemeClr val="tx1"/>
                </a:solidFill>
              </a:rPr>
              <a:t>general population </a:t>
            </a:r>
            <a:r>
              <a:rPr lang="en-CA" dirty="0" smtClean="0">
                <a:solidFill>
                  <a:schemeClr val="tx1"/>
                </a:solidFill>
              </a:rPr>
              <a:t>worldwide, which confirms that </a:t>
            </a:r>
            <a:r>
              <a:rPr lang="en-CA" dirty="0">
                <a:solidFill>
                  <a:schemeClr val="tx1"/>
                </a:solidFill>
              </a:rPr>
              <a:t>TB is an occupational </a:t>
            </a:r>
            <a:r>
              <a:rPr lang="en-CA" dirty="0" smtClean="0">
                <a:solidFill>
                  <a:schemeClr val="tx1"/>
                </a:solidFill>
              </a:rPr>
              <a:t>disease (</a:t>
            </a:r>
            <a:r>
              <a:rPr lang="en-CA" dirty="0" err="1" smtClean="0">
                <a:solidFill>
                  <a:schemeClr val="tx1"/>
                </a:solidFill>
              </a:rPr>
              <a:t>Baussano</a:t>
            </a:r>
            <a:r>
              <a:rPr lang="en-CA" dirty="0">
                <a:solidFill>
                  <a:schemeClr val="tx1"/>
                </a:solidFill>
              </a:rPr>
              <a:t>, </a:t>
            </a:r>
            <a:r>
              <a:rPr lang="en-CA" dirty="0" smtClean="0">
                <a:solidFill>
                  <a:schemeClr val="tx1"/>
                </a:solidFill>
              </a:rPr>
              <a:t>Nunn</a:t>
            </a:r>
            <a:r>
              <a:rPr lang="en-CA" dirty="0">
                <a:solidFill>
                  <a:schemeClr val="tx1"/>
                </a:solidFill>
              </a:rPr>
              <a:t>, </a:t>
            </a:r>
            <a:r>
              <a:rPr lang="en-CA" dirty="0" smtClean="0">
                <a:solidFill>
                  <a:schemeClr val="tx1"/>
                </a:solidFill>
              </a:rPr>
              <a:t>Williams</a:t>
            </a:r>
            <a:r>
              <a:rPr lang="en-CA" dirty="0">
                <a:solidFill>
                  <a:schemeClr val="tx1"/>
                </a:solidFill>
              </a:rPr>
              <a:t>, </a:t>
            </a:r>
            <a:r>
              <a:rPr lang="en-CA" dirty="0" err="1" smtClean="0">
                <a:solidFill>
                  <a:schemeClr val="tx1"/>
                </a:solidFill>
              </a:rPr>
              <a:t>Pivetta</a:t>
            </a:r>
            <a:r>
              <a:rPr lang="en-CA" dirty="0">
                <a:solidFill>
                  <a:schemeClr val="tx1"/>
                </a:solidFill>
              </a:rPr>
              <a:t>, </a:t>
            </a:r>
            <a:r>
              <a:rPr lang="en-CA" dirty="0" err="1" smtClean="0">
                <a:solidFill>
                  <a:schemeClr val="tx1"/>
                </a:solidFill>
              </a:rPr>
              <a:t>Bugiani,and</a:t>
            </a:r>
            <a:r>
              <a:rPr lang="en-CA" dirty="0" smtClean="0">
                <a:solidFill>
                  <a:schemeClr val="tx1"/>
                </a:solidFill>
              </a:rPr>
              <a:t> </a:t>
            </a:r>
            <a:r>
              <a:rPr lang="en-CA" dirty="0">
                <a:solidFill>
                  <a:schemeClr val="tx1"/>
                </a:solidFill>
              </a:rPr>
              <a:t>Fabio </a:t>
            </a:r>
            <a:r>
              <a:rPr lang="en-CA" dirty="0" err="1" smtClean="0">
                <a:solidFill>
                  <a:schemeClr val="tx1"/>
                </a:solidFill>
              </a:rPr>
              <a:t>Scano</a:t>
            </a:r>
            <a:r>
              <a:rPr lang="en-CA" dirty="0" smtClean="0">
                <a:solidFill>
                  <a:schemeClr val="tx1"/>
                </a:solidFill>
              </a:rPr>
              <a:t>).</a:t>
            </a:r>
          </a:p>
          <a:p>
            <a:pPr marL="68580" indent="0">
              <a:buNone/>
            </a:pPr>
            <a:endParaRPr lang="en-CA" dirty="0"/>
          </a:p>
          <a:p>
            <a:pPr marL="68580" indent="0">
              <a:buNone/>
            </a:pPr>
            <a:endParaRPr lang="en-CA" dirty="0"/>
          </a:p>
        </p:txBody>
      </p:sp>
    </p:spTree>
    <p:extLst>
      <p:ext uri="{BB962C8B-B14F-4D97-AF65-F5344CB8AC3E}">
        <p14:creationId xmlns:p14="http://schemas.microsoft.com/office/powerpoint/2010/main" val="9872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064896" cy="6048672"/>
          </a:xfrm>
        </p:spPr>
        <p:txBody>
          <a:bodyPr>
            <a:normAutofit fontScale="92500"/>
          </a:bodyPr>
          <a:lstStyle/>
          <a:p>
            <a:pPr marL="68580" indent="0">
              <a:buNone/>
            </a:pPr>
            <a:endParaRPr lang="en-ZA" dirty="0" smtClean="0"/>
          </a:p>
          <a:p>
            <a:pPr marL="68580" indent="0">
              <a:buNone/>
            </a:pPr>
            <a:r>
              <a:rPr lang="en-ZA" dirty="0" smtClean="0"/>
              <a:t>Though the prevalence rate of LTBI amongst HCWs is not known in </a:t>
            </a:r>
            <a:r>
              <a:rPr lang="en-ZA" dirty="0"/>
              <a:t>V</a:t>
            </a:r>
            <a:r>
              <a:rPr lang="en-ZA" dirty="0" smtClean="0"/>
              <a:t>hembe district, </a:t>
            </a:r>
            <a:endParaRPr lang="en-ZA" dirty="0"/>
          </a:p>
          <a:p>
            <a:pPr marL="68580" indent="0" algn="just">
              <a:buNone/>
            </a:pPr>
            <a:r>
              <a:rPr lang="en-ZA" sz="4400" dirty="0" smtClean="0"/>
              <a:t>The following slides showcases the factors, which might predispose HCWs to </a:t>
            </a:r>
            <a:r>
              <a:rPr lang="en-ZA" sz="4400" dirty="0"/>
              <a:t>TB </a:t>
            </a:r>
            <a:r>
              <a:rPr lang="en-ZA" sz="4400" dirty="0" smtClean="0"/>
              <a:t>infection in </a:t>
            </a:r>
            <a:r>
              <a:rPr lang="en-ZA" sz="4400" dirty="0"/>
              <a:t>public hospitals </a:t>
            </a:r>
            <a:r>
              <a:rPr lang="en-ZA" sz="4400" dirty="0" smtClean="0"/>
              <a:t>of Vhembe district, suggesting a possibility of high prevalence of LTBI amongst HCWs.</a:t>
            </a:r>
            <a:endParaRPr lang="en-ZA" sz="4400" dirty="0"/>
          </a:p>
        </p:txBody>
      </p:sp>
    </p:spTree>
    <p:extLst>
      <p:ext uri="{BB962C8B-B14F-4D97-AF65-F5344CB8AC3E}">
        <p14:creationId xmlns:p14="http://schemas.microsoft.com/office/powerpoint/2010/main" val="42428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064896" cy="6048672"/>
          </a:xfrm>
        </p:spPr>
        <p:txBody>
          <a:bodyPr/>
          <a:lstStyle/>
          <a:p>
            <a:pPr marL="68580" indent="0">
              <a:buNone/>
            </a:pPr>
            <a:endParaRPr lang="en-ZA" b="1" dirty="0" smtClean="0"/>
          </a:p>
          <a:p>
            <a:pPr marL="68580" indent="0">
              <a:buNone/>
            </a:pPr>
            <a:r>
              <a:rPr lang="en-ZA" b="1" dirty="0" smtClean="0"/>
              <a:t>Windows </a:t>
            </a:r>
            <a:r>
              <a:rPr lang="en-ZA" b="1" dirty="0"/>
              <a:t>at </a:t>
            </a:r>
            <a:r>
              <a:rPr lang="en-ZA" b="1" dirty="0" smtClean="0"/>
              <a:t>TB wards of some hospitals are at ceiling </a:t>
            </a:r>
            <a:r>
              <a:rPr lang="en-ZA" b="1" dirty="0"/>
              <a:t>height and </a:t>
            </a:r>
            <a:r>
              <a:rPr lang="en-ZA" b="1" dirty="0" smtClean="0"/>
              <a:t>they flip in-wards</a:t>
            </a:r>
            <a:endParaRPr lang="en-ZA" dirty="0"/>
          </a:p>
          <a:p>
            <a:pPr marL="68580" indent="0">
              <a:buNone/>
            </a:pPr>
            <a:endParaRPr lang="en-ZA" dirty="0" smtClean="0"/>
          </a:p>
          <a:p>
            <a:pPr marL="68580" indent="0">
              <a:buNone/>
            </a:pP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8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064896" cy="6048672"/>
          </a:xfrm>
        </p:spPr>
        <p:txBody>
          <a:bodyPr/>
          <a:lstStyle/>
          <a:p>
            <a:pPr marL="68580" indent="0">
              <a:buNone/>
            </a:pPr>
            <a:endParaRPr lang="en-ZA" b="1" dirty="0" smtClean="0"/>
          </a:p>
          <a:p>
            <a:pPr marL="68580" indent="0">
              <a:buNone/>
            </a:pPr>
            <a:r>
              <a:rPr lang="en-ZA" b="1" dirty="0" smtClean="0"/>
              <a:t>Window in OPD waiting </a:t>
            </a:r>
            <a:r>
              <a:rPr lang="en-ZA" b="1" dirty="0" smtClean="0"/>
              <a:t>areas </a:t>
            </a:r>
            <a:r>
              <a:rPr lang="en-ZA" b="1" dirty="0" smtClean="0"/>
              <a:t>of some hospitals are  decorated with curtains, thus preventing maximum air entry</a:t>
            </a:r>
            <a:endParaRPr lang="en-ZA" dirty="0"/>
          </a:p>
          <a:p>
            <a:pPr marL="68580" indent="0">
              <a:buNone/>
            </a:pPr>
            <a:endParaRPr lang="en-ZA" dirty="0" smtClean="0"/>
          </a:p>
          <a:p>
            <a:pPr marL="68580" indent="0">
              <a:buNone/>
            </a:pPr>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208912"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87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064896" cy="6048672"/>
          </a:xfrm>
        </p:spPr>
        <p:txBody>
          <a:bodyPr/>
          <a:lstStyle/>
          <a:p>
            <a:pPr marL="68580" indent="0">
              <a:buNone/>
            </a:pPr>
            <a:endParaRPr lang="en-ZA" b="1" dirty="0" smtClean="0"/>
          </a:p>
          <a:p>
            <a:pPr marL="68580" indent="0">
              <a:buNone/>
            </a:pPr>
            <a:r>
              <a:rPr lang="en-ZA" b="1" dirty="0" smtClean="0"/>
              <a:t>Window in TB wards of some hospitals are decorated with curtains, thus preventing maximum air entry</a:t>
            </a:r>
            <a:endParaRPr lang="en-ZA" dirty="0" smtClean="0"/>
          </a:p>
          <a:p>
            <a:pPr marL="68580" indent="0">
              <a:buNone/>
            </a:pPr>
            <a:endParaRPr lang="en-ZA" dirty="0"/>
          </a:p>
        </p:txBody>
      </p:sp>
      <p:pic>
        <p:nvPicPr>
          <p:cNvPr id="5123" name="Picture 2" descr="C:\Users\Vodacom 3G Customer\Pictures\Hospital pictures\DSC0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44824"/>
            <a:ext cx="8208912" cy="50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9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064896" cy="6048672"/>
          </a:xfrm>
        </p:spPr>
        <p:txBody>
          <a:bodyPr/>
          <a:lstStyle/>
          <a:p>
            <a:pPr marL="68580" indent="0">
              <a:buNone/>
            </a:pPr>
            <a:endParaRPr lang="en-ZA" b="1" dirty="0" smtClean="0"/>
          </a:p>
          <a:p>
            <a:pPr marL="68580" indent="0">
              <a:buNone/>
            </a:pPr>
            <a:r>
              <a:rPr lang="en-ZA" b="1" dirty="0" smtClean="0"/>
              <a:t>Lack of UVGI </a:t>
            </a:r>
            <a:r>
              <a:rPr lang="en-ZA" b="1" dirty="0"/>
              <a:t>lamps, </a:t>
            </a:r>
            <a:r>
              <a:rPr lang="en-ZA" b="1" dirty="0" smtClean="0"/>
              <a:t>ceiling fans and windows in some hospital waiting areas increases the risk of TB transmissions.</a:t>
            </a:r>
            <a:endParaRPr lang="en-ZA" dirty="0" smtClean="0"/>
          </a:p>
          <a:p>
            <a:pPr marL="68580" indent="0">
              <a:buNone/>
            </a:pP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208912"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064896" cy="6048672"/>
          </a:xfrm>
        </p:spPr>
        <p:txBody>
          <a:bodyPr/>
          <a:lstStyle/>
          <a:p>
            <a:pPr marL="68580" indent="0">
              <a:buNone/>
            </a:pPr>
            <a:endParaRPr lang="en-ZA" b="1" dirty="0" smtClean="0"/>
          </a:p>
          <a:p>
            <a:pPr marL="68580" indent="0" algn="just">
              <a:buNone/>
            </a:pPr>
            <a:r>
              <a:rPr lang="en-ZA" b="1" dirty="0" smtClean="0"/>
              <a:t>Isolation </a:t>
            </a:r>
            <a:r>
              <a:rPr lang="en-ZA" b="1" dirty="0"/>
              <a:t>cubicle in a medical </a:t>
            </a:r>
            <a:r>
              <a:rPr lang="en-ZA" b="1" dirty="0" smtClean="0"/>
              <a:t>wards of some  hospitals has half </a:t>
            </a:r>
            <a:r>
              <a:rPr lang="en-ZA" b="1" dirty="0"/>
              <a:t>walls opening towards the nurses’ </a:t>
            </a:r>
            <a:r>
              <a:rPr lang="en-ZA" b="1" dirty="0" smtClean="0"/>
              <a:t>station increasing HCWs exposure to TB.</a:t>
            </a:r>
            <a:endParaRPr lang="en-ZA" dirty="0"/>
          </a:p>
          <a:p>
            <a:pPr marL="68580" indent="0">
              <a:buNone/>
            </a:pPr>
            <a:endParaRPr lang="en-Z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144000"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7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6416487"/>
          </a:xfrm>
        </p:spPr>
        <p:txBody>
          <a:bodyPr>
            <a:normAutofit/>
          </a:bodyPr>
          <a:lstStyle/>
          <a:p>
            <a:pPr marL="68580" indent="0">
              <a:buNone/>
            </a:pPr>
            <a:r>
              <a:rPr lang="en-C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BACKGROUND</a:t>
            </a:r>
            <a:endParaRPr lang="en-C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76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263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688632"/>
          </a:xfrm>
        </p:spPr>
        <p:txBody>
          <a:bodyPr/>
          <a:lstStyle/>
          <a:p>
            <a:endParaRPr lang="en-ZA" dirty="0" smtClean="0"/>
          </a:p>
          <a:p>
            <a:endParaRPr lang="en-ZA" dirty="0"/>
          </a:p>
          <a:p>
            <a:endParaRPr lang="en-ZA" dirty="0" smtClean="0"/>
          </a:p>
          <a:p>
            <a:pPr marL="68580" indent="0">
              <a:buNone/>
            </a:pPr>
            <a:r>
              <a:rPr lang="en-ZA" dirty="0" smtClean="0"/>
              <a:t>     WHY ARE WE WORRIED ABOUT TB IN PARTICULAR?</a:t>
            </a:r>
            <a:endParaRPr lang="en-ZA" dirty="0"/>
          </a:p>
        </p:txBody>
      </p:sp>
    </p:spTree>
    <p:extLst>
      <p:ext uri="{BB962C8B-B14F-4D97-AF65-F5344CB8AC3E}">
        <p14:creationId xmlns:p14="http://schemas.microsoft.com/office/powerpoint/2010/main" val="15971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normAutofit/>
          </a:bodyPr>
          <a:lstStyle/>
          <a:p>
            <a:pPr marL="68580" indent="0">
              <a:buNone/>
            </a:pPr>
            <a:endParaRPr lang="en-ZA" dirty="0" smtClean="0"/>
          </a:p>
          <a:p>
            <a:pPr algn="just">
              <a:buFont typeface="Wingdings" panose="05000000000000000000" pitchFamily="2" charset="2"/>
              <a:buChar char="§"/>
            </a:pPr>
            <a:r>
              <a:rPr lang="en-ZA" dirty="0" smtClean="0"/>
              <a:t>TB </a:t>
            </a:r>
            <a:r>
              <a:rPr lang="en-ZA" dirty="0"/>
              <a:t>is the second leading cause of death </a:t>
            </a:r>
            <a:r>
              <a:rPr lang="en-ZA" dirty="0" smtClean="0"/>
              <a:t>after </a:t>
            </a:r>
            <a:r>
              <a:rPr lang="en-ZA" dirty="0"/>
              <a:t>HIV world- </a:t>
            </a:r>
            <a:r>
              <a:rPr lang="en-ZA" dirty="0" smtClean="0"/>
              <a:t>wide; </a:t>
            </a:r>
          </a:p>
          <a:p>
            <a:pPr marL="68580" indent="0" algn="just">
              <a:buNone/>
            </a:pPr>
            <a:endParaRPr lang="en-ZA" dirty="0" smtClean="0"/>
          </a:p>
          <a:p>
            <a:pPr algn="just">
              <a:buFont typeface="Wingdings" panose="05000000000000000000" pitchFamily="2" charset="2"/>
              <a:buChar char="§"/>
            </a:pPr>
            <a:r>
              <a:rPr lang="en-ZA" dirty="0" smtClean="0"/>
              <a:t>In </a:t>
            </a:r>
            <a:r>
              <a:rPr lang="en-ZA" dirty="0"/>
              <a:t>2012 alone, </a:t>
            </a:r>
            <a:r>
              <a:rPr lang="en-ZA" dirty="0" smtClean="0"/>
              <a:t>about 1.3 </a:t>
            </a:r>
            <a:r>
              <a:rPr lang="en-ZA" dirty="0"/>
              <a:t>million people died from TB (WHO TB report, 2013</a:t>
            </a:r>
            <a:r>
              <a:rPr lang="en-ZA" dirty="0" smtClean="0"/>
              <a:t>); </a:t>
            </a:r>
          </a:p>
          <a:p>
            <a:pPr marL="68580" indent="0" algn="just">
              <a:buNone/>
            </a:pPr>
            <a:r>
              <a:rPr lang="en-ZA" dirty="0" smtClean="0"/>
              <a:t> </a:t>
            </a:r>
          </a:p>
          <a:p>
            <a:pPr algn="just">
              <a:buFont typeface="Wingdings" panose="05000000000000000000" pitchFamily="2" charset="2"/>
              <a:buChar char="§"/>
            </a:pPr>
            <a:r>
              <a:rPr lang="en-ZA" dirty="0" smtClean="0"/>
              <a:t>About </a:t>
            </a:r>
            <a:r>
              <a:rPr lang="en-ZA" dirty="0"/>
              <a:t>5.7 million newly diagnosed cases were notified in national TB programmes world-wide in 2012. </a:t>
            </a:r>
            <a:endParaRPr lang="en-ZA" dirty="0" smtClean="0"/>
          </a:p>
          <a:p>
            <a:pPr marL="68580" indent="0" algn="just">
              <a:buNone/>
            </a:pPr>
            <a:endParaRPr lang="en-ZA" dirty="0" smtClean="0"/>
          </a:p>
          <a:p>
            <a:pPr algn="just">
              <a:buFont typeface="Wingdings" panose="05000000000000000000" pitchFamily="2" charset="2"/>
              <a:buChar char="§"/>
            </a:pPr>
            <a:r>
              <a:rPr lang="en-ZA" dirty="0" smtClean="0"/>
              <a:t>What is worse is that, in </a:t>
            </a:r>
            <a:r>
              <a:rPr lang="en-ZA" dirty="0"/>
              <a:t>2012 alone, South Africa was amongst the three countries that had almost 60% of the world cases of MDR-TB (WHO Global TB report, 2013</a:t>
            </a:r>
            <a:r>
              <a:rPr lang="en-ZA" dirty="0" smtClean="0"/>
              <a:t>); </a:t>
            </a:r>
          </a:p>
        </p:txBody>
      </p:sp>
    </p:spTree>
    <p:extLst>
      <p:ext uri="{BB962C8B-B14F-4D97-AF65-F5344CB8AC3E}">
        <p14:creationId xmlns:p14="http://schemas.microsoft.com/office/powerpoint/2010/main" val="81919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normAutofit/>
          </a:bodyPr>
          <a:lstStyle/>
          <a:p>
            <a:pPr marL="68580" indent="0">
              <a:buNone/>
            </a:pPr>
            <a:endParaRPr lang="en-ZA" dirty="0" smtClean="0"/>
          </a:p>
          <a:p>
            <a:pPr>
              <a:buFont typeface="Wingdings" panose="05000000000000000000" pitchFamily="2" charset="2"/>
              <a:buChar char="§"/>
            </a:pPr>
            <a:endParaRPr lang="en-ZA" dirty="0" smtClean="0"/>
          </a:p>
          <a:p>
            <a:pPr>
              <a:buFont typeface="Wingdings" panose="05000000000000000000" pitchFamily="2" charset="2"/>
              <a:buChar char="§"/>
            </a:pPr>
            <a:r>
              <a:rPr lang="en-ZA" dirty="0" smtClean="0"/>
              <a:t>South </a:t>
            </a:r>
            <a:r>
              <a:rPr lang="en-ZA" dirty="0"/>
              <a:t>Africa up till 2012 had not reached the global target of 85% TB cure rate. </a:t>
            </a:r>
            <a:endParaRPr lang="en-ZA" dirty="0" smtClean="0"/>
          </a:p>
          <a:p>
            <a:pPr marL="68580" indent="0">
              <a:buNone/>
            </a:pPr>
            <a:endParaRPr lang="en-ZA" dirty="0" smtClean="0"/>
          </a:p>
          <a:p>
            <a:pPr>
              <a:buFont typeface="Wingdings" panose="05000000000000000000" pitchFamily="2" charset="2"/>
              <a:buChar char="§"/>
            </a:pPr>
            <a:r>
              <a:rPr lang="en-ZA" dirty="0" smtClean="0"/>
              <a:t>In </a:t>
            </a:r>
            <a:r>
              <a:rPr lang="en-ZA" dirty="0"/>
              <a:t>2012 the South African cure rate was 79%, which was still 6% below target</a:t>
            </a:r>
            <a:r>
              <a:rPr lang="en-ZA" dirty="0" smtClean="0"/>
              <a:t>.</a:t>
            </a:r>
          </a:p>
          <a:p>
            <a:pPr marL="68580" indent="0">
              <a:buNone/>
            </a:pPr>
            <a:endParaRPr lang="en-ZA" dirty="0" smtClean="0"/>
          </a:p>
          <a:p>
            <a:pPr>
              <a:buFont typeface="Wingdings" panose="05000000000000000000" pitchFamily="2" charset="2"/>
              <a:buChar char="§"/>
            </a:pPr>
            <a:r>
              <a:rPr lang="en-ZA" dirty="0"/>
              <a:t>South Africa currently ranks the third highest in the world in terms of the TB burden, with an incidence that has increased by 400% over the past 15 years.</a:t>
            </a:r>
          </a:p>
          <a:p>
            <a:pPr>
              <a:buFont typeface="Wingdings" panose="05000000000000000000" pitchFamily="2" charset="2"/>
              <a:buChar char="§"/>
            </a:pPr>
            <a:endParaRPr lang="en-CA" dirty="0"/>
          </a:p>
        </p:txBody>
      </p:sp>
    </p:spTree>
    <p:extLst>
      <p:ext uri="{BB962C8B-B14F-4D97-AF65-F5344CB8AC3E}">
        <p14:creationId xmlns:p14="http://schemas.microsoft.com/office/powerpoint/2010/main" val="7935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normAutofit/>
          </a:bodyPr>
          <a:lstStyle/>
          <a:p>
            <a:pPr marL="68580" indent="0">
              <a:buNone/>
            </a:pPr>
            <a:endParaRPr lang="en-ZA" dirty="0" smtClean="0"/>
          </a:p>
          <a:p>
            <a:pPr algn="just">
              <a:buFont typeface="Arial" panose="020B0604020202020204" pitchFamily="34" charset="0"/>
              <a:buChar char="•"/>
            </a:pPr>
            <a:r>
              <a:rPr lang="en-ZA" dirty="0" smtClean="0"/>
              <a:t>In </a:t>
            </a:r>
            <a:r>
              <a:rPr lang="en-ZA" dirty="0"/>
              <a:t>2012 alone, the total new TB cases notified in South Africa were 296 664 (WHO global TB report, 2013). </a:t>
            </a:r>
            <a:endParaRPr lang="en-ZA" dirty="0" smtClean="0"/>
          </a:p>
          <a:p>
            <a:pPr algn="just">
              <a:buFont typeface="Arial" panose="020B0604020202020204" pitchFamily="34" charset="0"/>
              <a:buChar char="•"/>
            </a:pPr>
            <a:r>
              <a:rPr lang="en-ZA" dirty="0" smtClean="0"/>
              <a:t>The </a:t>
            </a:r>
            <a:r>
              <a:rPr lang="en-ZA" dirty="0"/>
              <a:t>increased incidence of new TB infections is attributed to the growing MDR-TB rates, with 15 419 confirmed MDR-TB cases in 2012 in SA. </a:t>
            </a:r>
            <a:endParaRPr lang="en-ZA" dirty="0" smtClean="0"/>
          </a:p>
          <a:p>
            <a:pPr algn="just">
              <a:buFont typeface="Arial" panose="020B0604020202020204" pitchFamily="34" charset="0"/>
              <a:buChar char="•"/>
            </a:pPr>
            <a:r>
              <a:rPr lang="en-ZA" dirty="0" smtClean="0"/>
              <a:t>Of </a:t>
            </a:r>
            <a:r>
              <a:rPr lang="en-ZA" dirty="0"/>
              <a:t>the 15 419 confirmed MDR-TB cases, only </a:t>
            </a:r>
            <a:r>
              <a:rPr lang="en-ZA" dirty="0" smtClean="0"/>
              <a:t>42% n= 6 </a:t>
            </a:r>
            <a:r>
              <a:rPr lang="en-ZA" dirty="0"/>
              <a:t>494 patients were started on MDR-TB </a:t>
            </a:r>
            <a:r>
              <a:rPr lang="en-ZA" dirty="0" smtClean="0"/>
              <a:t>treatments.</a:t>
            </a:r>
          </a:p>
          <a:p>
            <a:pPr algn="just">
              <a:buFont typeface="Arial" panose="020B0604020202020204" pitchFamily="34" charset="0"/>
              <a:buChar char="•"/>
            </a:pPr>
            <a:r>
              <a:rPr lang="en-ZA" dirty="0"/>
              <a:t>The remaining 68% were not started on MDR-TB treatments, which suggest that they continued to transmit the MDR-TB infection to people around them (such as their relatives, friends, health care workers and other patients). </a:t>
            </a:r>
            <a:endParaRPr lang="en-CA" dirty="0"/>
          </a:p>
          <a:p>
            <a:pPr marL="68580" indent="0">
              <a:buNone/>
            </a:pPr>
            <a:endParaRPr lang="en-CA" dirty="0"/>
          </a:p>
        </p:txBody>
      </p:sp>
    </p:spTree>
    <p:extLst>
      <p:ext uri="{BB962C8B-B14F-4D97-AF65-F5344CB8AC3E}">
        <p14:creationId xmlns:p14="http://schemas.microsoft.com/office/powerpoint/2010/main" val="6324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lstStyle/>
          <a:p>
            <a:pPr marL="68580" indent="0">
              <a:buNone/>
            </a:pPr>
            <a:endParaRPr lang="en-CA" dirty="0" smtClean="0"/>
          </a:p>
          <a:p>
            <a:pPr algn="just">
              <a:buFont typeface="Wingdings" pitchFamily="2" charset="2"/>
              <a:buChar char="§"/>
            </a:pPr>
            <a:r>
              <a:rPr lang="en-ZA" dirty="0"/>
              <a:t>The burning issue is that all infectious TB and untreated MDR/XDR-TB patients in Limpopo province including Vhembe district are first admitted at non-specialised hospitals in medical or TB wards, whilst appearing on the often long waiting lists for admissions to specialised public TB hospitals.</a:t>
            </a:r>
            <a:endParaRPr lang="en-CA" dirty="0"/>
          </a:p>
          <a:p>
            <a:pPr algn="just">
              <a:buFont typeface="Wingdings" pitchFamily="2" charset="2"/>
              <a:buChar char="§"/>
            </a:pPr>
            <a:endParaRPr lang="en-CA" dirty="0" smtClean="0"/>
          </a:p>
          <a:p>
            <a:pPr algn="just">
              <a:buFont typeface="Wingdings" pitchFamily="2" charset="2"/>
              <a:buChar char="§"/>
            </a:pPr>
            <a:r>
              <a:rPr lang="en-ZA" dirty="0" smtClean="0"/>
              <a:t>The concern here is that Robinson </a:t>
            </a:r>
            <a:r>
              <a:rPr lang="en-ZA" dirty="0"/>
              <a:t>et al </a:t>
            </a:r>
            <a:r>
              <a:rPr lang="en-ZA" dirty="0" smtClean="0"/>
              <a:t>in 2007 </a:t>
            </a:r>
            <a:r>
              <a:rPr lang="en-ZA" dirty="0"/>
              <a:t>found in </a:t>
            </a:r>
            <a:r>
              <a:rPr lang="en-ZA" dirty="0" smtClean="0"/>
              <a:t>all SA’s </a:t>
            </a:r>
            <a:r>
              <a:rPr lang="en-ZA" dirty="0"/>
              <a:t>nine provinces that non-specialised hospitals have no effective TB infection control programme in place, which suggest that there is an on-going substantial risk of hospital TB </a:t>
            </a:r>
            <a:r>
              <a:rPr lang="en-ZA" dirty="0" smtClean="0"/>
              <a:t>transmissions, HCWs being the victims. </a:t>
            </a:r>
          </a:p>
          <a:p>
            <a:pPr marL="68580" indent="0">
              <a:buNone/>
            </a:pPr>
            <a:endParaRPr lang="en-ZA" dirty="0"/>
          </a:p>
          <a:p>
            <a:pPr marL="68580" indent="0">
              <a:buNone/>
            </a:pPr>
            <a:endParaRPr lang="en-CA" dirty="0"/>
          </a:p>
        </p:txBody>
      </p:sp>
    </p:spTree>
    <p:extLst>
      <p:ext uri="{BB962C8B-B14F-4D97-AF65-F5344CB8AC3E}">
        <p14:creationId xmlns:p14="http://schemas.microsoft.com/office/powerpoint/2010/main" val="9316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normAutofit/>
          </a:bodyPr>
          <a:lstStyle/>
          <a:p>
            <a:endParaRPr lang="en-CA" dirty="0" smtClean="0"/>
          </a:p>
          <a:p>
            <a:endParaRPr lang="en-CA" dirty="0"/>
          </a:p>
          <a:p>
            <a:pPr algn="just">
              <a:buFont typeface="Wingdings" pitchFamily="2" charset="2"/>
              <a:buChar char="§"/>
            </a:pPr>
            <a:r>
              <a:rPr lang="en-ZA" dirty="0" smtClean="0"/>
              <a:t>The increased rates of new cases of TB, MDR-TB and XDR-TB, such as that found in the Vhembe district, is a major threat to achieving TB control and elimination by the year 2050 as advocated by the Millennium Development goals and Stop TB partnership.</a:t>
            </a:r>
          </a:p>
          <a:p>
            <a:pPr algn="just">
              <a:buFont typeface="Wingdings" pitchFamily="2" charset="2"/>
              <a:buChar char="§"/>
            </a:pPr>
            <a:endParaRPr lang="en-CA" dirty="0"/>
          </a:p>
          <a:p>
            <a:pPr algn="just">
              <a:buFont typeface="Wingdings" pitchFamily="2" charset="2"/>
              <a:buChar char="§"/>
            </a:pPr>
            <a:r>
              <a:rPr lang="en-ZA" dirty="0" err="1"/>
              <a:t>Javis</a:t>
            </a:r>
            <a:r>
              <a:rPr lang="en-ZA" dirty="0"/>
              <a:t> (2010) therefore emphasise that t</a:t>
            </a:r>
            <a:r>
              <a:rPr lang="en-GB" dirty="0"/>
              <a:t>here is need to implement practices that seek to </a:t>
            </a:r>
            <a:r>
              <a:rPr lang="en-GB" dirty="0" smtClean="0"/>
              <a:t>minimize the </a:t>
            </a:r>
            <a:r>
              <a:rPr lang="en-GB" dirty="0"/>
              <a:t>risk of contracting TB in public hospitals if the control of TB is to be achieved. </a:t>
            </a:r>
            <a:endParaRPr lang="en-GB" dirty="0" smtClean="0"/>
          </a:p>
          <a:p>
            <a:pPr algn="just">
              <a:buFont typeface="Wingdings" pitchFamily="2" charset="2"/>
              <a:buChar char="§"/>
            </a:pPr>
            <a:endParaRPr lang="en-GB" dirty="0"/>
          </a:p>
          <a:p>
            <a:pPr algn="just">
              <a:buFont typeface="Wingdings" pitchFamily="2" charset="2"/>
              <a:buChar char="§"/>
            </a:pPr>
            <a:r>
              <a:rPr lang="en-GB" dirty="0" smtClean="0"/>
              <a:t>These include the management of LTBI.</a:t>
            </a:r>
          </a:p>
          <a:p>
            <a:pPr marL="68580" indent="0" algn="just">
              <a:buNone/>
            </a:pPr>
            <a:endParaRPr lang="en-GB" dirty="0" smtClean="0"/>
          </a:p>
        </p:txBody>
      </p:sp>
    </p:spTree>
    <p:extLst>
      <p:ext uri="{BB962C8B-B14F-4D97-AF65-F5344CB8AC3E}">
        <p14:creationId xmlns:p14="http://schemas.microsoft.com/office/powerpoint/2010/main" val="8398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normAutofit fontScale="62500" lnSpcReduction="20000"/>
          </a:bodyPr>
          <a:lstStyle/>
          <a:p>
            <a:endParaRPr lang="en-ZA" dirty="0" smtClean="0"/>
          </a:p>
          <a:p>
            <a:endParaRPr lang="en-ZA" dirty="0"/>
          </a:p>
          <a:p>
            <a:pPr marL="68580" indent="0">
              <a:lnSpc>
                <a:spcPct val="170000"/>
              </a:lnSpc>
              <a:buNone/>
            </a:pPr>
            <a:r>
              <a:rPr lang="en-ZA" dirty="0"/>
              <a:t>This study in­vestigated practices of managing </a:t>
            </a:r>
            <a:r>
              <a:rPr lang="en-ZA" dirty="0" smtClean="0"/>
              <a:t>HCWs’ LTBI at </a:t>
            </a:r>
            <a:r>
              <a:rPr lang="en-ZA" dirty="0"/>
              <a:t>hospitals </a:t>
            </a:r>
            <a:r>
              <a:rPr lang="en-ZA" dirty="0" smtClean="0"/>
              <a:t>of Vhembe district in </a:t>
            </a:r>
            <a:r>
              <a:rPr lang="en-ZA" dirty="0"/>
              <a:t>order to:</a:t>
            </a:r>
          </a:p>
          <a:p>
            <a:pPr marL="0" indent="0">
              <a:lnSpc>
                <a:spcPct val="170000"/>
              </a:lnSpc>
              <a:buNone/>
            </a:pPr>
            <a:endParaRPr lang="en-ZA" dirty="0"/>
          </a:p>
          <a:p>
            <a:pPr marL="0" indent="0" algn="just">
              <a:lnSpc>
                <a:spcPct val="170000"/>
              </a:lnSpc>
              <a:buNone/>
            </a:pPr>
            <a:r>
              <a:rPr lang="en-ZA" dirty="0"/>
              <a:t>1</a:t>
            </a:r>
            <a:r>
              <a:rPr lang="en-ZA" dirty="0" smtClean="0"/>
              <a:t>) Describe </a:t>
            </a:r>
            <a:r>
              <a:rPr lang="en-ZA" dirty="0"/>
              <a:t>pre-employment or pre-placement LTBI screening practices at hospitals in Vhembe district, in the year </a:t>
            </a:r>
            <a:r>
              <a:rPr lang="en-ZA" dirty="0" smtClean="0"/>
              <a:t>2013; </a:t>
            </a:r>
            <a:endParaRPr lang="en-ZA" dirty="0"/>
          </a:p>
          <a:p>
            <a:pPr marL="0" indent="0" algn="just">
              <a:lnSpc>
                <a:spcPct val="170000"/>
              </a:lnSpc>
              <a:buNone/>
            </a:pPr>
            <a:endParaRPr lang="en-ZA" dirty="0"/>
          </a:p>
          <a:p>
            <a:pPr marL="0" indent="0" algn="just">
              <a:lnSpc>
                <a:spcPct val="170000"/>
              </a:lnSpc>
              <a:buNone/>
            </a:pPr>
            <a:r>
              <a:rPr lang="en-ZA" dirty="0"/>
              <a:t>2) Determine what action is taken if HCWs are exposed  to infectious </a:t>
            </a:r>
            <a:r>
              <a:rPr lang="en-ZA" dirty="0" err="1"/>
              <a:t>tuberculotic</a:t>
            </a:r>
            <a:r>
              <a:rPr lang="en-ZA" dirty="0"/>
              <a:t> patients at these hospitals; </a:t>
            </a:r>
          </a:p>
          <a:p>
            <a:pPr marL="0" indent="0" algn="just">
              <a:lnSpc>
                <a:spcPct val="170000"/>
              </a:lnSpc>
              <a:buNone/>
            </a:pPr>
            <a:endParaRPr lang="en-ZA" dirty="0"/>
          </a:p>
          <a:p>
            <a:pPr marL="0" indent="0" algn="just">
              <a:lnSpc>
                <a:spcPct val="170000"/>
              </a:lnSpc>
              <a:buNone/>
            </a:pPr>
            <a:r>
              <a:rPr lang="en-ZA" dirty="0"/>
              <a:t>3) Describe HCWs’ accessibility to LTBI screening at these hospitals; and </a:t>
            </a:r>
          </a:p>
          <a:p>
            <a:pPr marL="0" indent="0" algn="just">
              <a:lnSpc>
                <a:spcPct val="170000"/>
              </a:lnSpc>
              <a:buNone/>
            </a:pPr>
            <a:endParaRPr lang="en-ZA" dirty="0"/>
          </a:p>
          <a:p>
            <a:pPr marL="0" indent="0" algn="just">
              <a:lnSpc>
                <a:spcPct val="170000"/>
              </a:lnSpc>
              <a:buNone/>
            </a:pPr>
            <a:r>
              <a:rPr lang="en-ZA" dirty="0"/>
              <a:t>4) Describe the type of tests performed to diagnose LTBI in HCWs at these hospitals.</a:t>
            </a:r>
          </a:p>
          <a:p>
            <a:pPr marL="0" indent="0">
              <a:lnSpc>
                <a:spcPct val="170000"/>
              </a:lnSpc>
              <a:buNone/>
            </a:pPr>
            <a:r>
              <a:rPr lang="en-ZA" dirty="0"/>
              <a:t> </a:t>
            </a:r>
          </a:p>
          <a:p>
            <a:pPr marL="68580" indent="0">
              <a:buNone/>
            </a:pPr>
            <a:endParaRPr lang="en-ZA" dirty="0"/>
          </a:p>
        </p:txBody>
      </p:sp>
    </p:spTree>
    <p:extLst>
      <p:ext uri="{BB962C8B-B14F-4D97-AF65-F5344CB8AC3E}">
        <p14:creationId xmlns:p14="http://schemas.microsoft.com/office/powerpoint/2010/main" val="15139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anim calcmode="lin" valueType="num">
                                      <p:cBhvr>
                                        <p:cTn id="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52128"/>
          </a:xfrm>
        </p:spPr>
        <p:txBody>
          <a:bodyPr/>
          <a:lstStyle/>
          <a:p>
            <a:r>
              <a:rPr lang="en-ZA" b="1" dirty="0" smtClean="0"/>
              <a:t>  METHODOLOGY</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6081449"/>
              </p:ext>
            </p:extLst>
          </p:nvPr>
        </p:nvGraphicFramePr>
        <p:xfrm>
          <a:off x="179512" y="1412776"/>
          <a:ext cx="88569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35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552728"/>
          </a:xfrm>
        </p:spPr>
        <p:txBody>
          <a:bodyPr>
            <a:normAutofit/>
          </a:bodyPr>
          <a:lstStyle/>
          <a:p>
            <a:pPr algn="just"/>
            <a:endParaRPr lang="en-US" dirty="0" smtClean="0"/>
          </a:p>
          <a:p>
            <a:pPr algn="just"/>
            <a:r>
              <a:rPr lang="en-US" dirty="0" smtClean="0"/>
              <a:t>In response to participants’ answers, follow-up and probing questions in the form of unstructured focus group discussion guide were asked. </a:t>
            </a:r>
          </a:p>
          <a:p>
            <a:pPr marL="68580" indent="0" algn="just">
              <a:buNone/>
            </a:pPr>
            <a:endParaRPr lang="en-US" dirty="0" smtClean="0"/>
          </a:p>
          <a:p>
            <a:pPr algn="just"/>
            <a:r>
              <a:rPr lang="en-US" dirty="0" smtClean="0"/>
              <a:t>The content and construct validity of the discussion guide and the document study was checked and endorsed by the Vhembe district TB coordinator and then compared with the WHO TB infection control policy.</a:t>
            </a:r>
            <a:r>
              <a:rPr lang="en-ZA" dirty="0" smtClean="0"/>
              <a:t> </a:t>
            </a:r>
          </a:p>
          <a:p>
            <a:pPr marL="68580" indent="0" algn="just">
              <a:buNone/>
            </a:pPr>
            <a:endParaRPr lang="en-ZA" dirty="0" smtClean="0"/>
          </a:p>
          <a:p>
            <a:pPr algn="just"/>
            <a:r>
              <a:rPr lang="en-US" dirty="0" smtClean="0"/>
              <a:t>Data collection at the first hospital afforded the researcher an opportunity to pre-test the focus group discussion guide in order to check the reliability of the tool.</a:t>
            </a:r>
            <a:endParaRPr lang="en-ZA" dirty="0" smtClean="0"/>
          </a:p>
          <a:p>
            <a:pPr marL="0" indent="0">
              <a:buNone/>
            </a:pPr>
            <a:endParaRPr lang="en-ZA" dirty="0"/>
          </a:p>
        </p:txBody>
      </p:sp>
    </p:spTree>
    <p:extLst>
      <p:ext uri="{BB962C8B-B14F-4D97-AF65-F5344CB8AC3E}">
        <p14:creationId xmlns:p14="http://schemas.microsoft.com/office/powerpoint/2010/main" val="18690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552728"/>
          </a:xfrm>
        </p:spPr>
        <p:txBody>
          <a:bodyPr>
            <a:normAutofit/>
          </a:bodyPr>
          <a:lstStyle/>
          <a:p>
            <a:pPr algn="just"/>
            <a:endParaRPr lang="en-ZA" dirty="0" smtClean="0"/>
          </a:p>
          <a:p>
            <a:pPr algn="just"/>
            <a:r>
              <a:rPr lang="en-ZA" dirty="0" smtClean="0"/>
              <a:t>Permission to conduct this study was obtained from the School of Health Sciences and University of Venda (UNIVEN) Higher Degree Committees, as well as from the Limpopo Provincial Department of Health. Ethical clearance was obtained from the UNIVEN Ethics Committee. </a:t>
            </a:r>
          </a:p>
          <a:p>
            <a:pPr marL="68580" indent="0" algn="just">
              <a:buNone/>
            </a:pPr>
            <a:endParaRPr lang="en-ZA" dirty="0" smtClean="0"/>
          </a:p>
          <a:p>
            <a:pPr algn="just"/>
            <a:r>
              <a:rPr lang="en-ZA" dirty="0" smtClean="0"/>
              <a:t>Data were analysed using an open coding method, following </a:t>
            </a:r>
            <a:r>
              <a:rPr lang="en-ZA" dirty="0" err="1" smtClean="0"/>
              <a:t>Tesch’s</a:t>
            </a:r>
            <a:r>
              <a:rPr lang="en-ZA" dirty="0" smtClean="0"/>
              <a:t>  8-step criteria described by Creswell (2009).</a:t>
            </a:r>
          </a:p>
          <a:p>
            <a:pPr marL="68580" indent="0" algn="just">
              <a:buNone/>
            </a:pPr>
            <a:endParaRPr lang="en-ZA" dirty="0" smtClean="0"/>
          </a:p>
          <a:p>
            <a:pPr algn="just"/>
            <a:r>
              <a:rPr lang="en-US" dirty="0" smtClean="0"/>
              <a:t>Lincoln and </a:t>
            </a:r>
            <a:r>
              <a:rPr lang="en-US" dirty="0" err="1" smtClean="0"/>
              <a:t>Guba’s</a:t>
            </a:r>
            <a:r>
              <a:rPr lang="en-US" dirty="0" smtClean="0"/>
              <a:t> 1985 model, comprising four criteria or measures to ensure trustworthiness of the study findings was adopted</a:t>
            </a:r>
            <a:endParaRPr lang="en-ZA" dirty="0" smtClean="0"/>
          </a:p>
          <a:p>
            <a:pPr marL="0" indent="0">
              <a:buNone/>
            </a:pPr>
            <a:endParaRPr lang="en-ZA" dirty="0"/>
          </a:p>
        </p:txBody>
      </p:sp>
    </p:spTree>
    <p:extLst>
      <p:ext uri="{BB962C8B-B14F-4D97-AF65-F5344CB8AC3E}">
        <p14:creationId xmlns:p14="http://schemas.microsoft.com/office/powerpoint/2010/main" val="38706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679" y="1115786"/>
            <a:ext cx="8841921" cy="5565321"/>
          </a:xfrm>
        </p:spPr>
        <p:txBody>
          <a:bodyPr/>
          <a:lstStyle/>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347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52128"/>
          </a:xfrm>
        </p:spPr>
        <p:txBody>
          <a:bodyPr/>
          <a:lstStyle/>
          <a:p>
            <a:r>
              <a:rPr lang="en-ZA" b="1" dirty="0" smtClean="0"/>
              <a:t>    RESULTS</a:t>
            </a:r>
            <a:endParaRPr lang="en-ZA" b="1" dirty="0"/>
          </a:p>
        </p:txBody>
      </p:sp>
      <p:sp>
        <p:nvSpPr>
          <p:cNvPr id="3" name="Content Placeholder 2"/>
          <p:cNvSpPr>
            <a:spLocks noGrp="1"/>
          </p:cNvSpPr>
          <p:nvPr>
            <p:ph idx="1"/>
          </p:nvPr>
        </p:nvSpPr>
        <p:spPr>
          <a:xfrm>
            <a:off x="467544" y="1412776"/>
            <a:ext cx="8280920" cy="5184576"/>
          </a:xfrm>
        </p:spPr>
        <p:txBody>
          <a:bodyPr>
            <a:normAutofit fontScale="92500" lnSpcReduction="10000"/>
          </a:bodyPr>
          <a:lstStyle/>
          <a:p>
            <a:pPr marL="68580" indent="0" algn="just">
              <a:buNone/>
            </a:pPr>
            <a:r>
              <a:rPr lang="en-ZA" b="1" dirty="0"/>
              <a:t>Hospitals did not conduct pre-employment or pre-placement LTBI screening tests such as TSTs and interferon gamma release </a:t>
            </a:r>
            <a:r>
              <a:rPr lang="en-ZA" b="1" dirty="0" smtClean="0"/>
              <a:t>assays</a:t>
            </a:r>
          </a:p>
          <a:p>
            <a:pPr marL="68580" indent="0" algn="just">
              <a:buNone/>
            </a:pPr>
            <a:endParaRPr lang="en-ZA" b="1" dirty="0" smtClean="0">
              <a:effectLst/>
            </a:endParaRPr>
          </a:p>
          <a:p>
            <a:pPr marL="0" indent="0" algn="just">
              <a:buNone/>
            </a:pPr>
            <a:r>
              <a:rPr lang="en-ZA" i="1" dirty="0" smtClean="0"/>
              <a:t>“In this hospital, no HCW is screened for TB, either upon employment or periodically”.</a:t>
            </a:r>
          </a:p>
          <a:p>
            <a:pPr marL="0" indent="0" algn="just">
              <a:buNone/>
            </a:pPr>
            <a:endParaRPr lang="en-ZA" i="1" dirty="0">
              <a:effectLst/>
            </a:endParaRPr>
          </a:p>
          <a:p>
            <a:pPr marL="68580" indent="0" algn="just">
              <a:buNone/>
            </a:pPr>
            <a:r>
              <a:rPr lang="en-US" b="1" dirty="0"/>
              <a:t>HCWs’ screening for LTBI was not accessible due to </a:t>
            </a:r>
            <a:r>
              <a:rPr lang="en-US" b="1" dirty="0" smtClean="0"/>
              <a:t>costs</a:t>
            </a:r>
          </a:p>
          <a:p>
            <a:pPr marL="0" indent="0" algn="just">
              <a:buNone/>
            </a:pPr>
            <a:endParaRPr lang="en-US" b="1" dirty="0" smtClean="0"/>
          </a:p>
          <a:p>
            <a:pPr marL="0" indent="0" algn="just">
              <a:buNone/>
            </a:pPr>
            <a:r>
              <a:rPr lang="en-ZA" i="1" dirty="0" smtClean="0"/>
              <a:t>“Any nurse who wishes to be screened for TB at this hospital has to take the initiative and is expected to pay for the screening tests. However, if a nurse is found to be sick with TB, he or she is put on TB treatment free of charge.” </a:t>
            </a:r>
            <a:endParaRPr lang="en-ZA" dirty="0" smtClean="0"/>
          </a:p>
          <a:p>
            <a:pPr marL="0" indent="0" algn="just">
              <a:buNone/>
            </a:pPr>
            <a:r>
              <a:rPr lang="en-ZA" i="1" dirty="0" smtClean="0">
                <a:effectLst/>
              </a:rPr>
              <a:t>  </a:t>
            </a:r>
            <a:endParaRPr lang="en-ZA" dirty="0" smtClean="0"/>
          </a:p>
          <a:p>
            <a:pPr algn="just"/>
            <a:endParaRPr lang="en-ZA" dirty="0"/>
          </a:p>
        </p:txBody>
      </p:sp>
    </p:spTree>
    <p:extLst>
      <p:ext uri="{BB962C8B-B14F-4D97-AF65-F5344CB8AC3E}">
        <p14:creationId xmlns:p14="http://schemas.microsoft.com/office/powerpoint/2010/main" val="53026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2"/>
            <a:ext cx="8280920" cy="6408712"/>
          </a:xfrm>
        </p:spPr>
        <p:txBody>
          <a:bodyPr>
            <a:normAutofit/>
          </a:bodyPr>
          <a:lstStyle/>
          <a:p>
            <a:endParaRPr lang="en-ZA" dirty="0" smtClean="0"/>
          </a:p>
          <a:p>
            <a:pPr marL="68580" indent="0">
              <a:buNone/>
            </a:pPr>
            <a:r>
              <a:rPr lang="en-ZA" b="1" dirty="0" smtClean="0"/>
              <a:t>Hospitals </a:t>
            </a:r>
            <a:r>
              <a:rPr lang="en-ZA" b="1" dirty="0"/>
              <a:t>did not give prophylaxis TB ­treatment to HCWs exposed to TB </a:t>
            </a:r>
            <a:r>
              <a:rPr lang="en-ZA" b="1" dirty="0" smtClean="0"/>
              <a:t>infection</a:t>
            </a:r>
          </a:p>
          <a:p>
            <a:pPr marL="68580" indent="0">
              <a:buNone/>
            </a:pPr>
            <a:endParaRPr lang="en-ZA" dirty="0" smtClean="0">
              <a:effectLst/>
            </a:endParaRPr>
          </a:p>
          <a:p>
            <a:pPr marL="0" indent="0">
              <a:buNone/>
            </a:pPr>
            <a:r>
              <a:rPr lang="en-ZA" i="1" dirty="0" smtClean="0"/>
              <a:t>“It is not official that HCWs working in close contact with TB patients should take INH as a prophylaxis treatment. However, HCWs who realise the risk of contracting TB ‘take the treatments unauthorised’”.</a:t>
            </a:r>
          </a:p>
          <a:p>
            <a:pPr marL="0" indent="0">
              <a:buNone/>
            </a:pPr>
            <a:endParaRPr lang="en-ZA" dirty="0" smtClean="0"/>
          </a:p>
          <a:p>
            <a:pPr marL="68580" indent="0">
              <a:buNone/>
            </a:pPr>
            <a:r>
              <a:rPr lang="en-ZA" b="1" dirty="0"/>
              <a:t>Inappropriate tests are used to screen </a:t>
            </a:r>
            <a:r>
              <a:rPr lang="en-ZA" b="1" dirty="0" smtClean="0"/>
              <a:t>HCWs </a:t>
            </a:r>
            <a:r>
              <a:rPr lang="en-ZA" b="1" dirty="0"/>
              <a:t>for </a:t>
            </a:r>
            <a:r>
              <a:rPr lang="en-ZA" b="1" dirty="0" smtClean="0"/>
              <a:t>LTBI</a:t>
            </a:r>
          </a:p>
          <a:p>
            <a:pPr marL="68580" indent="0">
              <a:buNone/>
            </a:pPr>
            <a:endParaRPr lang="en-ZA" dirty="0" smtClean="0"/>
          </a:p>
          <a:p>
            <a:pPr marL="0" indent="0">
              <a:buNone/>
            </a:pPr>
            <a:r>
              <a:rPr lang="en-ZA" i="1" dirty="0" smtClean="0"/>
              <a:t>“Employees are offered pre-employment examination, which covers chest X-ray, ESR, FBC and hepatitis, the findings of which serve as baseline data.”</a:t>
            </a:r>
            <a:endParaRPr lang="en-ZA" dirty="0" smtClean="0"/>
          </a:p>
          <a:p>
            <a:pPr marL="0" indent="0">
              <a:buNone/>
            </a:pPr>
            <a:endParaRPr lang="en-ZA" dirty="0" smtClean="0">
              <a:effectLst/>
            </a:endParaRPr>
          </a:p>
          <a:p>
            <a:pPr marL="0" indent="0">
              <a:buNone/>
            </a:pPr>
            <a:endParaRPr lang="en-ZA" dirty="0"/>
          </a:p>
        </p:txBody>
      </p:sp>
    </p:spTree>
    <p:extLst>
      <p:ext uri="{BB962C8B-B14F-4D97-AF65-F5344CB8AC3E}">
        <p14:creationId xmlns:p14="http://schemas.microsoft.com/office/powerpoint/2010/main" val="29862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52128"/>
          </a:xfrm>
        </p:spPr>
        <p:txBody>
          <a:bodyPr/>
          <a:lstStyle/>
          <a:p>
            <a:r>
              <a:rPr lang="en-ZA" b="1" dirty="0" smtClean="0"/>
              <a:t>       DISCUSSIONS</a:t>
            </a:r>
            <a:endParaRPr lang="en-ZA" b="1" dirty="0"/>
          </a:p>
        </p:txBody>
      </p:sp>
      <p:sp>
        <p:nvSpPr>
          <p:cNvPr id="3" name="Content Placeholder 2"/>
          <p:cNvSpPr>
            <a:spLocks noGrp="1"/>
          </p:cNvSpPr>
          <p:nvPr>
            <p:ph idx="1"/>
          </p:nvPr>
        </p:nvSpPr>
        <p:spPr>
          <a:xfrm>
            <a:off x="467544" y="1412776"/>
            <a:ext cx="8208912" cy="5112568"/>
          </a:xfrm>
        </p:spPr>
        <p:txBody>
          <a:bodyPr>
            <a:normAutofit/>
          </a:bodyPr>
          <a:lstStyle/>
          <a:p>
            <a:pPr marL="0" indent="0" algn="just">
              <a:buNone/>
            </a:pPr>
            <a:r>
              <a:rPr lang="en-US" dirty="0" smtClean="0"/>
              <a:t>This study discovered that rural hospitals of Vhembe district in South Africa are failing to apply appropriate LTBI management practices amongst health care workers.</a:t>
            </a:r>
          </a:p>
          <a:p>
            <a:pPr marL="0" indent="0" algn="just">
              <a:buNone/>
            </a:pPr>
            <a:endParaRPr lang="en-US" dirty="0" smtClean="0"/>
          </a:p>
          <a:p>
            <a:pPr marL="0" indent="0" algn="just">
              <a:buNone/>
            </a:pPr>
            <a:r>
              <a:rPr lang="en-US" dirty="0" smtClean="0"/>
              <a:t>These findings are similar to the </a:t>
            </a:r>
            <a:r>
              <a:rPr lang="en-US" dirty="0"/>
              <a:t>University Research Co. LLC and the Desmond Tutu Tuberculosis </a:t>
            </a:r>
            <a:r>
              <a:rPr lang="en-US" dirty="0" smtClean="0"/>
              <a:t>Centre who discovered in 2013 that </a:t>
            </a:r>
            <a:r>
              <a:rPr lang="en-US" dirty="0"/>
              <a:t>only 40% of health care facilities in South Africa </a:t>
            </a:r>
            <a:r>
              <a:rPr lang="en-US" dirty="0" smtClean="0"/>
              <a:t>had LTBI </a:t>
            </a:r>
            <a:r>
              <a:rPr lang="en-US" dirty="0"/>
              <a:t>screening programme or a written occupational health policy. </a:t>
            </a:r>
            <a:endParaRPr lang="en-ZA" dirty="0" smtClean="0"/>
          </a:p>
          <a:p>
            <a:pPr algn="just"/>
            <a:endParaRPr lang="en-ZA" dirty="0"/>
          </a:p>
        </p:txBody>
      </p:sp>
    </p:spTree>
    <p:extLst>
      <p:ext uri="{BB962C8B-B14F-4D97-AF65-F5344CB8AC3E}">
        <p14:creationId xmlns:p14="http://schemas.microsoft.com/office/powerpoint/2010/main" val="30014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2"/>
            <a:ext cx="8208912" cy="6552728"/>
          </a:xfrm>
        </p:spPr>
        <p:txBody>
          <a:bodyPr>
            <a:normAutofit/>
          </a:bodyPr>
          <a:lstStyle/>
          <a:p>
            <a:pPr marL="0" indent="0" algn="just">
              <a:buNone/>
            </a:pPr>
            <a:endParaRPr lang="en-US" dirty="0" smtClean="0"/>
          </a:p>
          <a:p>
            <a:pPr marL="0" indent="0" algn="just">
              <a:buNone/>
            </a:pPr>
            <a:endParaRPr lang="en-US" dirty="0"/>
          </a:p>
          <a:p>
            <a:pPr marL="0" indent="0" algn="just">
              <a:buNone/>
            </a:pPr>
            <a:r>
              <a:rPr lang="en-US" dirty="0" smtClean="0"/>
              <a:t>Furthermore, in 2008, </a:t>
            </a:r>
            <a:r>
              <a:rPr lang="en-US" dirty="0" err="1" smtClean="0"/>
              <a:t>Eshun</a:t>
            </a:r>
            <a:r>
              <a:rPr lang="en-US" dirty="0" smtClean="0"/>
              <a:t>-Wilson, et al. reported that pre-employment, pre-placement or periodic screenings for LTBI were not done in South Africa. </a:t>
            </a:r>
          </a:p>
          <a:p>
            <a:pPr marL="0" indent="0" algn="just">
              <a:buNone/>
            </a:pPr>
            <a:endParaRPr lang="en-US" dirty="0" smtClean="0"/>
          </a:p>
          <a:p>
            <a:pPr marL="0" indent="0" algn="just">
              <a:buNone/>
            </a:pPr>
            <a:r>
              <a:rPr lang="en-US" dirty="0" smtClean="0"/>
              <a:t>They found that, at </a:t>
            </a:r>
            <a:r>
              <a:rPr lang="en-US" dirty="0" err="1" smtClean="0"/>
              <a:t>Tygerberg</a:t>
            </a:r>
            <a:r>
              <a:rPr lang="en-US" dirty="0" smtClean="0"/>
              <a:t> Hospital, in Cape Town, South Africa, poor management of LTBI in HCWs was attributed to increased incidences of TB infection.</a:t>
            </a:r>
          </a:p>
        </p:txBody>
      </p:sp>
    </p:spTree>
    <p:extLst>
      <p:ext uri="{BB962C8B-B14F-4D97-AF65-F5344CB8AC3E}">
        <p14:creationId xmlns:p14="http://schemas.microsoft.com/office/powerpoint/2010/main" val="123356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512168"/>
          </a:xfrm>
        </p:spPr>
        <p:txBody>
          <a:bodyPr>
            <a:normAutofit fontScale="90000"/>
          </a:bodyPr>
          <a:lstStyle/>
          <a:p>
            <a:r>
              <a:rPr lang="en-ZA" b="1" dirty="0" smtClean="0"/>
              <a:t/>
            </a:r>
            <a:br>
              <a:rPr lang="en-ZA" b="1" dirty="0" smtClean="0"/>
            </a:br>
            <a:r>
              <a:rPr lang="en-ZA" b="1" dirty="0"/>
              <a:t/>
            </a:r>
            <a:br>
              <a:rPr lang="en-ZA" b="1" dirty="0"/>
            </a:br>
            <a:r>
              <a:rPr lang="en-ZA" b="1" dirty="0" smtClean="0"/>
              <a:t>  </a:t>
            </a:r>
            <a:br>
              <a:rPr lang="en-ZA" b="1" dirty="0" smtClean="0"/>
            </a:br>
            <a:r>
              <a:rPr lang="en-ZA" b="1" dirty="0" smtClean="0"/>
              <a:t>   PRACTICAL IMPLICATIONS OF THE</a:t>
            </a:r>
            <a:br>
              <a:rPr lang="en-ZA" b="1" dirty="0" smtClean="0"/>
            </a:br>
            <a:r>
              <a:rPr lang="en-ZA" b="1" dirty="0"/>
              <a:t> </a:t>
            </a:r>
            <a:r>
              <a:rPr lang="en-ZA" b="1" dirty="0" smtClean="0"/>
              <a:t>   RESULTS</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3065798"/>
              </p:ext>
            </p:extLst>
          </p:nvPr>
        </p:nvGraphicFramePr>
        <p:xfrm>
          <a:off x="467544" y="1628800"/>
          <a:ext cx="820891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7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52128"/>
          </a:xfrm>
        </p:spPr>
        <p:txBody>
          <a:bodyPr>
            <a:normAutofit/>
          </a:bodyPr>
          <a:lstStyle/>
          <a:p>
            <a:r>
              <a:rPr lang="en-ZA" b="1" dirty="0" smtClean="0"/>
              <a:t>   RECOMMENDATIONS</a:t>
            </a:r>
            <a:endParaRPr lang="en-ZA" b="1" dirty="0"/>
          </a:p>
        </p:txBody>
      </p:sp>
      <p:sp>
        <p:nvSpPr>
          <p:cNvPr id="3" name="Content Placeholder 2"/>
          <p:cNvSpPr>
            <a:spLocks noGrp="1"/>
          </p:cNvSpPr>
          <p:nvPr>
            <p:ph idx="1"/>
          </p:nvPr>
        </p:nvSpPr>
        <p:spPr>
          <a:xfrm>
            <a:off x="467544" y="1412776"/>
            <a:ext cx="8208912" cy="5112568"/>
          </a:xfrm>
        </p:spPr>
        <p:txBody>
          <a:bodyPr>
            <a:normAutofit/>
          </a:bodyPr>
          <a:lstStyle/>
          <a:p>
            <a:pPr algn="just"/>
            <a:endParaRPr lang="en-ZA" dirty="0" smtClean="0"/>
          </a:p>
          <a:p>
            <a:pPr algn="just"/>
            <a:r>
              <a:rPr lang="en-ZA" dirty="0" smtClean="0"/>
              <a:t>A call is hereby made to the South African National Department of Health for clarity on practices for the detection and management of LTBI.</a:t>
            </a:r>
          </a:p>
          <a:p>
            <a:pPr marL="68580" indent="0" algn="just">
              <a:buNone/>
            </a:pPr>
            <a:r>
              <a:rPr lang="en-ZA" dirty="0" smtClean="0"/>
              <a:t> </a:t>
            </a:r>
          </a:p>
          <a:p>
            <a:pPr algn="just"/>
            <a:r>
              <a:rPr lang="en-ZA" dirty="0" smtClean="0"/>
              <a:t>Furthermore, there is a need for the enforcement of the Occupational Health and Safety Act and its regulations, and penalisation of employers who fail to comply with these, by the Department of Labour.</a:t>
            </a:r>
          </a:p>
          <a:p>
            <a:pPr algn="just"/>
            <a:endParaRPr lang="en-ZA" dirty="0"/>
          </a:p>
        </p:txBody>
      </p:sp>
    </p:spTree>
    <p:extLst>
      <p:ext uri="{BB962C8B-B14F-4D97-AF65-F5344CB8AC3E}">
        <p14:creationId xmlns:p14="http://schemas.microsoft.com/office/powerpoint/2010/main" val="42000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52128"/>
          </a:xfrm>
        </p:spPr>
        <p:txBody>
          <a:bodyPr>
            <a:normAutofit/>
          </a:bodyPr>
          <a:lstStyle/>
          <a:p>
            <a:r>
              <a:rPr lang="en-ZA" b="1" dirty="0" smtClean="0"/>
              <a:t>  Acknowledgement</a:t>
            </a: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1718549"/>
              </p:ext>
            </p:extLst>
          </p:nvPr>
        </p:nvGraphicFramePr>
        <p:xfrm>
          <a:off x="179512" y="1412776"/>
          <a:ext cx="88569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47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552728"/>
          </a:xfrm>
        </p:spPr>
        <p:txBody>
          <a:bodyPr>
            <a:normAutofit/>
          </a:bodyPr>
          <a:lstStyle/>
          <a:p>
            <a:pPr marL="0" indent="0" algn="just">
              <a:buNone/>
            </a:pPr>
            <a:r>
              <a:rPr lang="en-US" dirty="0" smtClean="0"/>
              <a:t>      </a:t>
            </a:r>
          </a:p>
          <a:p>
            <a:pPr marL="0" indent="0" algn="ctr">
              <a:buNone/>
            </a:pPr>
            <a:r>
              <a:rPr lang="en-US" sz="9600" dirty="0" smtClean="0"/>
              <a:t>                         </a:t>
            </a:r>
            <a:r>
              <a:rPr lang="en-US" sz="9600" smtClean="0"/>
              <a:t>Thank </a:t>
            </a:r>
            <a:r>
              <a:rPr lang="en-US" sz="9600" smtClean="0"/>
              <a:t>you FOR LISTENING</a:t>
            </a:r>
            <a:endParaRPr lang="en-US" sz="9600" dirty="0" smtClean="0"/>
          </a:p>
        </p:txBody>
      </p:sp>
    </p:spTree>
    <p:extLst>
      <p:ext uri="{BB962C8B-B14F-4D97-AF65-F5344CB8AC3E}">
        <p14:creationId xmlns:p14="http://schemas.microsoft.com/office/powerpoint/2010/main" val="31452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760640"/>
          </a:xfrm>
        </p:spPr>
        <p:txBody>
          <a:bodyPr/>
          <a:lstStyle/>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4216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5499973"/>
          </a:xfrm>
        </p:spPr>
        <p:txBody>
          <a:bodyPr/>
          <a:lstStyle/>
          <a:p>
            <a:pPr marL="68580" indent="0">
              <a:buNone/>
            </a:pPr>
            <a:endParaRPr lang="en-ZA" dirty="0" smtClean="0"/>
          </a:p>
          <a:p>
            <a:pPr marL="68580" indent="0">
              <a:buNone/>
            </a:pPr>
            <a:r>
              <a:rPr lang="en-ZA" dirty="0" smtClean="0"/>
              <a:t>The district has many cities. The university of </a:t>
            </a:r>
            <a:r>
              <a:rPr lang="en-ZA" dirty="0"/>
              <a:t>V</a:t>
            </a:r>
            <a:r>
              <a:rPr lang="en-ZA" dirty="0" smtClean="0"/>
              <a:t>enda is based in the city of </a:t>
            </a:r>
            <a:r>
              <a:rPr lang="en-ZA" dirty="0"/>
              <a:t>T</a:t>
            </a:r>
            <a:r>
              <a:rPr lang="en-ZA" dirty="0" smtClean="0"/>
              <a:t>hohoyandou</a:t>
            </a:r>
          </a:p>
          <a:p>
            <a:pPr marL="68580" indent="0">
              <a:buNone/>
            </a:pPr>
            <a:endParaRPr lang="en-ZA" dirty="0" smtClean="0"/>
          </a:p>
          <a:p>
            <a:pPr marL="68580" indent="0">
              <a:buNone/>
            </a:pPr>
            <a:endParaRPr lang="en-ZA"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0891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7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6192688"/>
          </a:xfrm>
        </p:spPr>
        <p:txBody>
          <a:bodyPr/>
          <a:lstStyle/>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147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760640"/>
          </a:xfrm>
        </p:spPr>
        <p:txBody>
          <a:bodyPr/>
          <a:lstStyle/>
          <a:p>
            <a:endParaRPr lang="en-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165618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60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760640"/>
          </a:xfrm>
        </p:spPr>
        <p:txBody>
          <a:bodyPr/>
          <a:lstStyle/>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898455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064896" cy="6048672"/>
          </a:xfrm>
        </p:spPr>
        <p:txBody>
          <a:bodyPr>
            <a:normAutofit fontScale="92500" lnSpcReduction="20000"/>
          </a:bodyPr>
          <a:lstStyle/>
          <a:p>
            <a:endParaRPr lang="en-CA" dirty="0" smtClean="0"/>
          </a:p>
          <a:p>
            <a:pPr marL="68580" indent="0" algn="just">
              <a:lnSpc>
                <a:spcPct val="150000"/>
              </a:lnSpc>
              <a:buNone/>
            </a:pPr>
            <a:r>
              <a:rPr lang="en-CA" dirty="0" smtClean="0"/>
              <a:t>The district’s 08 hospitals, namely </a:t>
            </a:r>
          </a:p>
          <a:p>
            <a:pPr algn="just">
              <a:lnSpc>
                <a:spcPct val="150000"/>
              </a:lnSpc>
              <a:buFont typeface="Wingdings" pitchFamily="2" charset="2"/>
              <a:buChar char="§"/>
            </a:pPr>
            <a:r>
              <a:rPr lang="en-CA" dirty="0" smtClean="0"/>
              <a:t>Donald Fraser hospital, </a:t>
            </a:r>
          </a:p>
          <a:p>
            <a:pPr algn="just">
              <a:lnSpc>
                <a:spcPct val="150000"/>
              </a:lnSpc>
              <a:buFont typeface="Wingdings" pitchFamily="2" charset="2"/>
              <a:buChar char="§"/>
            </a:pPr>
            <a:r>
              <a:rPr lang="en-CA" dirty="0" err="1" smtClean="0"/>
              <a:t>Elim</a:t>
            </a:r>
            <a:r>
              <a:rPr lang="en-CA" dirty="0" smtClean="0"/>
              <a:t> hospital, </a:t>
            </a:r>
          </a:p>
          <a:p>
            <a:pPr algn="just">
              <a:lnSpc>
                <a:spcPct val="150000"/>
              </a:lnSpc>
              <a:buFont typeface="Wingdings" pitchFamily="2" charset="2"/>
              <a:buChar char="§"/>
            </a:pPr>
            <a:r>
              <a:rPr lang="en-CA" dirty="0" err="1" smtClean="0"/>
              <a:t>Malamulele</a:t>
            </a:r>
            <a:r>
              <a:rPr lang="en-CA" dirty="0" smtClean="0"/>
              <a:t> hospital, </a:t>
            </a:r>
          </a:p>
          <a:p>
            <a:pPr algn="just">
              <a:lnSpc>
                <a:spcPct val="150000"/>
              </a:lnSpc>
              <a:buFont typeface="Wingdings" pitchFamily="2" charset="2"/>
              <a:buChar char="§"/>
            </a:pPr>
            <a:r>
              <a:rPr lang="en-CA" dirty="0" smtClean="0"/>
              <a:t>S</a:t>
            </a:r>
            <a:r>
              <a:rPr lang="en-CA" dirty="0" smtClean="0"/>
              <a:t>iloam hospital, </a:t>
            </a:r>
          </a:p>
          <a:p>
            <a:pPr algn="just">
              <a:lnSpc>
                <a:spcPct val="150000"/>
              </a:lnSpc>
              <a:buFont typeface="Wingdings" pitchFamily="2" charset="2"/>
              <a:buChar char="§"/>
            </a:pPr>
            <a:r>
              <a:rPr lang="en-CA" dirty="0" err="1" smtClean="0"/>
              <a:t>Louistrichardt</a:t>
            </a:r>
            <a:r>
              <a:rPr lang="en-CA" dirty="0" smtClean="0"/>
              <a:t> hospital, </a:t>
            </a:r>
          </a:p>
          <a:p>
            <a:pPr algn="just">
              <a:lnSpc>
                <a:spcPct val="150000"/>
              </a:lnSpc>
              <a:buFont typeface="Wingdings" pitchFamily="2" charset="2"/>
              <a:buChar char="§"/>
            </a:pPr>
            <a:r>
              <a:rPr lang="en-CA" dirty="0" err="1" smtClean="0"/>
              <a:t>Musina</a:t>
            </a:r>
            <a:r>
              <a:rPr lang="en-CA" dirty="0" smtClean="0"/>
              <a:t> hospital; </a:t>
            </a:r>
          </a:p>
          <a:p>
            <a:pPr algn="just">
              <a:lnSpc>
                <a:spcPct val="150000"/>
              </a:lnSpc>
              <a:buFont typeface="Wingdings" pitchFamily="2" charset="2"/>
              <a:buChar char="§"/>
            </a:pPr>
            <a:r>
              <a:rPr lang="en-CA" dirty="0" err="1" smtClean="0"/>
              <a:t>H</a:t>
            </a:r>
            <a:r>
              <a:rPr lang="en-CA" dirty="0" err="1" smtClean="0"/>
              <a:t>ayani</a:t>
            </a:r>
            <a:r>
              <a:rPr lang="en-CA" dirty="0" smtClean="0"/>
              <a:t> hospital; and</a:t>
            </a:r>
          </a:p>
          <a:p>
            <a:pPr algn="just">
              <a:lnSpc>
                <a:spcPct val="150000"/>
              </a:lnSpc>
              <a:buFont typeface="Wingdings" pitchFamily="2" charset="2"/>
              <a:buChar char="§"/>
            </a:pPr>
            <a:r>
              <a:rPr lang="en-CA" dirty="0" err="1" smtClean="0"/>
              <a:t>Tshilidzini</a:t>
            </a:r>
            <a:r>
              <a:rPr lang="en-CA" dirty="0" smtClean="0"/>
              <a:t> hospital,</a:t>
            </a:r>
          </a:p>
          <a:p>
            <a:pPr marL="68580" indent="0" algn="just">
              <a:lnSpc>
                <a:spcPct val="150000"/>
              </a:lnSpc>
              <a:buNone/>
            </a:pPr>
            <a:r>
              <a:rPr lang="en-CA" dirty="0" smtClean="0"/>
              <a:t>are distributed equitably amongst the four local municipalities.</a:t>
            </a:r>
            <a:endParaRPr lang="en-CA" dirty="0" smtClean="0"/>
          </a:p>
        </p:txBody>
      </p:sp>
    </p:spTree>
    <p:extLst>
      <p:ext uri="{BB962C8B-B14F-4D97-AF65-F5344CB8AC3E}">
        <p14:creationId xmlns:p14="http://schemas.microsoft.com/office/powerpoint/2010/main" val="288874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568</TotalTime>
  <Words>1692</Words>
  <Application>Microsoft Office PowerPoint</Application>
  <PresentationFormat>On-screen Show (4:3)</PresentationFormat>
  <Paragraphs>151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RATIONALE OF 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METHODOLOGY</vt:lpstr>
      <vt:lpstr>PowerPoint Presentation</vt:lpstr>
      <vt:lpstr>PowerPoint Presentation</vt:lpstr>
      <vt:lpstr>    RESULTS</vt:lpstr>
      <vt:lpstr>PowerPoint Presentation</vt:lpstr>
      <vt:lpstr>       DISCUSSIONS</vt:lpstr>
      <vt:lpstr>PowerPoint Presentation</vt:lpstr>
      <vt:lpstr>        PRACTICAL IMPLICATIONS OF THE     RESULTS</vt:lpstr>
      <vt:lpstr>   RECOMMENDATIONS</vt:lpstr>
      <vt:lpstr>  Acknowledgement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Takalani Tshitangano</dc:creator>
  <cp:lastModifiedBy>Takalani Tshitangano</cp:lastModifiedBy>
  <cp:revision>96</cp:revision>
  <dcterms:created xsi:type="dcterms:W3CDTF">2014-06-01T14:58:43Z</dcterms:created>
  <dcterms:modified xsi:type="dcterms:W3CDTF">2014-06-24T05:00:57Z</dcterms:modified>
</cp:coreProperties>
</file>