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51" r:id="rId1"/>
  </p:sldMasterIdLst>
  <p:notesMasterIdLst>
    <p:notesMasterId r:id="rId32"/>
  </p:notesMasterIdLst>
  <p:sldIdLst>
    <p:sldId id="256" r:id="rId2"/>
    <p:sldId id="285" r:id="rId3"/>
    <p:sldId id="257" r:id="rId4"/>
    <p:sldId id="258" r:id="rId5"/>
    <p:sldId id="259" r:id="rId6"/>
    <p:sldId id="262" r:id="rId7"/>
    <p:sldId id="263" r:id="rId8"/>
    <p:sldId id="264" r:id="rId9"/>
    <p:sldId id="265" r:id="rId10"/>
    <p:sldId id="267" r:id="rId11"/>
    <p:sldId id="261" r:id="rId12"/>
    <p:sldId id="268" r:id="rId13"/>
    <p:sldId id="269" r:id="rId14"/>
    <p:sldId id="270" r:id="rId15"/>
    <p:sldId id="271" r:id="rId16"/>
    <p:sldId id="272" r:id="rId17"/>
    <p:sldId id="260"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Lst>
  <p:sldSz cx="9144000" cy="6858000" type="screen4x3"/>
  <p:notesSz cx="6858000" cy="9144000"/>
  <p:defaultTextStyle>
    <a:defPPr>
      <a:defRPr lang="ja-JP"/>
    </a:defPPr>
    <a:lvl1pPr algn="r" rtl="0" fontAlgn="base">
      <a:spcBef>
        <a:spcPct val="0"/>
      </a:spcBef>
      <a:spcAft>
        <a:spcPct val="0"/>
      </a:spcAft>
      <a:defRPr kumimoji="1" kern="1200">
        <a:solidFill>
          <a:schemeClr val="tx1"/>
        </a:solidFill>
        <a:latin typeface="Arial" charset="0"/>
        <a:ea typeface="ＭＳ Ｐゴシック" charset="0"/>
        <a:cs typeface="ＭＳ Ｐゴシック" charset="0"/>
      </a:defRPr>
    </a:lvl1pPr>
    <a:lvl2pPr marL="457200" algn="r" rtl="0" fontAlgn="base">
      <a:spcBef>
        <a:spcPct val="0"/>
      </a:spcBef>
      <a:spcAft>
        <a:spcPct val="0"/>
      </a:spcAft>
      <a:defRPr kumimoji="1" kern="1200">
        <a:solidFill>
          <a:schemeClr val="tx1"/>
        </a:solidFill>
        <a:latin typeface="Arial" charset="0"/>
        <a:ea typeface="ＭＳ Ｐゴシック" charset="0"/>
        <a:cs typeface="ＭＳ Ｐゴシック" charset="0"/>
      </a:defRPr>
    </a:lvl2pPr>
    <a:lvl3pPr marL="914400" algn="r" rtl="0" fontAlgn="base">
      <a:spcBef>
        <a:spcPct val="0"/>
      </a:spcBef>
      <a:spcAft>
        <a:spcPct val="0"/>
      </a:spcAft>
      <a:defRPr kumimoji="1" kern="1200">
        <a:solidFill>
          <a:schemeClr val="tx1"/>
        </a:solidFill>
        <a:latin typeface="Arial" charset="0"/>
        <a:ea typeface="ＭＳ Ｐゴシック" charset="0"/>
        <a:cs typeface="ＭＳ Ｐゴシック" charset="0"/>
      </a:defRPr>
    </a:lvl3pPr>
    <a:lvl4pPr marL="1371600" algn="r" rtl="0" fontAlgn="base">
      <a:spcBef>
        <a:spcPct val="0"/>
      </a:spcBef>
      <a:spcAft>
        <a:spcPct val="0"/>
      </a:spcAft>
      <a:defRPr kumimoji="1" kern="1200">
        <a:solidFill>
          <a:schemeClr val="tx1"/>
        </a:solidFill>
        <a:latin typeface="Arial" charset="0"/>
        <a:ea typeface="ＭＳ Ｐゴシック" charset="0"/>
        <a:cs typeface="ＭＳ Ｐゴシック" charset="0"/>
      </a:defRPr>
    </a:lvl4pPr>
    <a:lvl5pPr marL="1828800" algn="r" rtl="0" fontAlgn="base">
      <a:spcBef>
        <a:spcPct val="0"/>
      </a:spcBef>
      <a:spcAft>
        <a:spcPct val="0"/>
      </a:spcAft>
      <a:defRPr kumimoji="1" kern="1200">
        <a:solidFill>
          <a:schemeClr val="tx1"/>
        </a:solidFill>
        <a:latin typeface="Arial" charset="0"/>
        <a:ea typeface="ＭＳ Ｐゴシック" charset="0"/>
        <a:cs typeface="ＭＳ Ｐゴシック" charset="0"/>
      </a:defRPr>
    </a:lvl5pPr>
    <a:lvl6pPr marL="2286000" algn="l" defTabSz="457200" rtl="0" eaLnBrk="1" latinLnBrk="0" hangingPunct="1">
      <a:defRPr kumimoji="1" kern="1200">
        <a:solidFill>
          <a:schemeClr val="tx1"/>
        </a:solidFill>
        <a:latin typeface="Arial" charset="0"/>
        <a:ea typeface="ＭＳ Ｐゴシック" charset="0"/>
        <a:cs typeface="ＭＳ Ｐゴシック" charset="0"/>
      </a:defRPr>
    </a:lvl6pPr>
    <a:lvl7pPr marL="2743200" algn="l" defTabSz="457200" rtl="0" eaLnBrk="1" latinLnBrk="0" hangingPunct="1">
      <a:defRPr kumimoji="1" kern="1200">
        <a:solidFill>
          <a:schemeClr val="tx1"/>
        </a:solidFill>
        <a:latin typeface="Arial" charset="0"/>
        <a:ea typeface="ＭＳ Ｐゴシック" charset="0"/>
        <a:cs typeface="ＭＳ Ｐゴシック" charset="0"/>
      </a:defRPr>
    </a:lvl7pPr>
    <a:lvl8pPr marL="3200400" algn="l" defTabSz="457200" rtl="0" eaLnBrk="1" latinLnBrk="0" hangingPunct="1">
      <a:defRPr kumimoji="1" kern="1200">
        <a:solidFill>
          <a:schemeClr val="tx1"/>
        </a:solidFill>
        <a:latin typeface="Arial" charset="0"/>
        <a:ea typeface="ＭＳ Ｐゴシック" charset="0"/>
        <a:cs typeface="ＭＳ Ｐゴシック" charset="0"/>
      </a:defRPr>
    </a:lvl8pPr>
    <a:lvl9pPr marL="3657600" algn="l" defTabSz="457200" rtl="0" eaLnBrk="1" latinLnBrk="0" hangingPunct="1">
      <a:defRPr kumimoji="1"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DDDDDD"/>
    <a:srgbClr val="333333"/>
    <a:srgbClr val="9CB66D"/>
    <a:srgbClr val="46CA38"/>
    <a:srgbClr val="23651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136" autoAdjust="0"/>
  </p:normalViewPr>
  <p:slideViewPr>
    <p:cSldViewPr snapToGrid="0">
      <p:cViewPr>
        <p:scale>
          <a:sx n="99" d="100"/>
          <a:sy n="99" d="100"/>
        </p:scale>
        <p:origin x="-45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Takahiro:Documents:Research:&#22922;&#23142;&#12398;&#12452;&#12531;&#12501;&#12523;&#12456;&#12531;&#12470;:2015&#24180;&#12398;&#30740;&#31350;:&#35299;&#26512;&#12501;&#12449;&#12452;&#12523;:japan1_map:Figure%201B&#12398;&#20803;.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Takahiro:Documents:Research:&#22922;&#23142;&#12398;&#12452;&#12531;&#12501;&#12523;&#12456;&#12531;&#12470;:2015&#24180;&#12398;&#30740;&#31350;:&#35299;&#26512;&#12501;&#12449;&#12452;&#12523;:New%20Figure%202%20Influenza%20infection%20rates%20according%20to%20maternal%20age%20and%20vaccination%20statu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Takahiro:Documents:Research:&#22922;&#23142;&#12398;&#12452;&#12531;&#12501;&#12523;&#12456;&#12531;&#12470;:2015&#24180;&#12398;&#30740;&#31350;:&#35299;&#26512;&#12501;&#12449;&#12452;&#12523;:For%20new%20Figure%203%200917.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Sheet1!$C$1</c:f>
              <c:strCache>
                <c:ptCount val="1"/>
                <c:pt idx="0">
                  <c:v>P</c:v>
                </c:pt>
              </c:strCache>
            </c:strRef>
          </c:tx>
          <c:spPr>
            <a:solidFill>
              <a:schemeClr val="bg1"/>
            </a:solidFill>
            <a:ln>
              <a:solidFill>
                <a:schemeClr val="tx1"/>
              </a:solidFill>
            </a:ln>
            <a:effectLst/>
          </c:spPr>
          <c:invertIfNegative val="0"/>
          <c:cat>
            <c:strRef>
              <c:f>Sheet1!$B$2:$B$20</c:f>
              <c:strCache>
                <c:ptCount val="19"/>
                <c:pt idx="0">
                  <c:v>A</c:v>
                </c:pt>
                <c:pt idx="1">
                  <c:v>B</c:v>
                </c:pt>
                <c:pt idx="2">
                  <c:v>C</c:v>
                </c:pt>
                <c:pt idx="3">
                  <c:v>D</c:v>
                </c:pt>
                <c:pt idx="4">
                  <c:v>E</c:v>
                </c:pt>
                <c:pt idx="5">
                  <c:v>F</c:v>
                </c:pt>
                <c:pt idx="6">
                  <c:v>G</c:v>
                </c:pt>
                <c:pt idx="7">
                  <c:v>H</c:v>
                </c:pt>
                <c:pt idx="8">
                  <c:v>I</c:v>
                </c:pt>
                <c:pt idx="9">
                  <c:v>J</c:v>
                </c:pt>
                <c:pt idx="10">
                  <c:v>K</c:v>
                </c:pt>
                <c:pt idx="11">
                  <c:v>L</c:v>
                </c:pt>
                <c:pt idx="12">
                  <c:v>M</c:v>
                </c:pt>
                <c:pt idx="13">
                  <c:v>N</c:v>
                </c:pt>
                <c:pt idx="14">
                  <c:v>O</c:v>
                </c:pt>
                <c:pt idx="15">
                  <c:v>P</c:v>
                </c:pt>
                <c:pt idx="16">
                  <c:v>Q</c:v>
                </c:pt>
                <c:pt idx="17">
                  <c:v>R</c:v>
                </c:pt>
                <c:pt idx="18">
                  <c:v>S</c:v>
                </c:pt>
              </c:strCache>
            </c:strRef>
          </c:cat>
          <c:val>
            <c:numRef>
              <c:f>Sheet1!$C$2:$C$20</c:f>
              <c:numCache>
                <c:formatCode>0.0%</c:formatCode>
                <c:ptCount val="19"/>
                <c:pt idx="0">
                  <c:v>0.087719298245614</c:v>
                </c:pt>
                <c:pt idx="1">
                  <c:v>0.0910891089108911</c:v>
                </c:pt>
                <c:pt idx="2">
                  <c:v>0.0615384615384615</c:v>
                </c:pt>
                <c:pt idx="3">
                  <c:v>0.0144927536231884</c:v>
                </c:pt>
                <c:pt idx="4">
                  <c:v>0.0343642611683849</c:v>
                </c:pt>
                <c:pt idx="5">
                  <c:v>0.0196078431372549</c:v>
                </c:pt>
                <c:pt idx="6">
                  <c:v>0.00833333333333333</c:v>
                </c:pt>
                <c:pt idx="7">
                  <c:v>0.0294117647058823</c:v>
                </c:pt>
                <c:pt idx="8">
                  <c:v>0.0245398773006135</c:v>
                </c:pt>
                <c:pt idx="9">
                  <c:v>0.051</c:v>
                </c:pt>
                <c:pt idx="10">
                  <c:v>0.0227272727272727</c:v>
                </c:pt>
                <c:pt idx="11">
                  <c:v>0.02</c:v>
                </c:pt>
                <c:pt idx="12">
                  <c:v>0.045</c:v>
                </c:pt>
                <c:pt idx="13">
                  <c:v>0.073394495412844</c:v>
                </c:pt>
                <c:pt idx="14">
                  <c:v>0.0357142857142857</c:v>
                </c:pt>
                <c:pt idx="15">
                  <c:v>0.0512820512820513</c:v>
                </c:pt>
                <c:pt idx="16">
                  <c:v>0.0612244897959184</c:v>
                </c:pt>
                <c:pt idx="17">
                  <c:v>0.0583333333333333</c:v>
                </c:pt>
                <c:pt idx="18">
                  <c:v>0.0333333333333333</c:v>
                </c:pt>
              </c:numCache>
            </c:numRef>
          </c:val>
        </c:ser>
        <c:ser>
          <c:idx val="1"/>
          <c:order val="1"/>
          <c:tx>
            <c:strRef>
              <c:f>Sheet1!$D$1</c:f>
              <c:strCache>
                <c:ptCount val="1"/>
                <c:pt idx="0">
                  <c:v>M</c:v>
                </c:pt>
              </c:strCache>
            </c:strRef>
          </c:tx>
          <c:spPr>
            <a:solidFill>
              <a:schemeClr val="tx1"/>
            </a:solidFill>
            <a:ln>
              <a:solidFill>
                <a:schemeClr val="tx1"/>
              </a:solidFill>
            </a:ln>
            <a:effectLst/>
          </c:spPr>
          <c:invertIfNegative val="0"/>
          <c:cat>
            <c:strRef>
              <c:f>Sheet1!$B$2:$B$20</c:f>
              <c:strCache>
                <c:ptCount val="19"/>
                <c:pt idx="0">
                  <c:v>A</c:v>
                </c:pt>
                <c:pt idx="1">
                  <c:v>B</c:v>
                </c:pt>
                <c:pt idx="2">
                  <c:v>C</c:v>
                </c:pt>
                <c:pt idx="3">
                  <c:v>D</c:v>
                </c:pt>
                <c:pt idx="4">
                  <c:v>E</c:v>
                </c:pt>
                <c:pt idx="5">
                  <c:v>F</c:v>
                </c:pt>
                <c:pt idx="6">
                  <c:v>G</c:v>
                </c:pt>
                <c:pt idx="7">
                  <c:v>H</c:v>
                </c:pt>
                <c:pt idx="8">
                  <c:v>I</c:v>
                </c:pt>
                <c:pt idx="9">
                  <c:v>J</c:v>
                </c:pt>
                <c:pt idx="10">
                  <c:v>K</c:v>
                </c:pt>
                <c:pt idx="11">
                  <c:v>L</c:v>
                </c:pt>
                <c:pt idx="12">
                  <c:v>M</c:v>
                </c:pt>
                <c:pt idx="13">
                  <c:v>N</c:v>
                </c:pt>
                <c:pt idx="14">
                  <c:v>O</c:v>
                </c:pt>
                <c:pt idx="15">
                  <c:v>P</c:v>
                </c:pt>
                <c:pt idx="16">
                  <c:v>Q</c:v>
                </c:pt>
                <c:pt idx="17">
                  <c:v>R</c:v>
                </c:pt>
                <c:pt idx="18">
                  <c:v>S</c:v>
                </c:pt>
              </c:strCache>
            </c:strRef>
          </c:cat>
          <c:val>
            <c:numRef>
              <c:f>Sheet1!$D$2:$D$20</c:f>
              <c:numCache>
                <c:formatCode>0.0%</c:formatCode>
                <c:ptCount val="19"/>
                <c:pt idx="0">
                  <c:v>0.0833333333333333</c:v>
                </c:pt>
                <c:pt idx="1">
                  <c:v>0.136655948553055</c:v>
                </c:pt>
                <c:pt idx="2">
                  <c:v>0.0555555555555555</c:v>
                </c:pt>
                <c:pt idx="3">
                  <c:v>0.0638297872340425</c:v>
                </c:pt>
                <c:pt idx="4">
                  <c:v>0.0819112627986348</c:v>
                </c:pt>
                <c:pt idx="5">
                  <c:v>0.0819672131147541</c:v>
                </c:pt>
                <c:pt idx="6">
                  <c:v>0.0842105263157895</c:v>
                </c:pt>
                <c:pt idx="7">
                  <c:v>0.037037037037037</c:v>
                </c:pt>
                <c:pt idx="8">
                  <c:v>0.0909090909090909</c:v>
                </c:pt>
                <c:pt idx="9">
                  <c:v>0.183</c:v>
                </c:pt>
                <c:pt idx="10">
                  <c:v>0.045045045045045</c:v>
                </c:pt>
                <c:pt idx="11">
                  <c:v>0.0732984293193717</c:v>
                </c:pt>
                <c:pt idx="12">
                  <c:v>0.0342465753424657</c:v>
                </c:pt>
                <c:pt idx="13">
                  <c:v>0.105820105820106</c:v>
                </c:pt>
                <c:pt idx="14">
                  <c:v>0.0584795321637427</c:v>
                </c:pt>
                <c:pt idx="15">
                  <c:v>0.0425531914893617</c:v>
                </c:pt>
                <c:pt idx="16">
                  <c:v>0.0760869565217391</c:v>
                </c:pt>
                <c:pt idx="17">
                  <c:v>0.0714285714285714</c:v>
                </c:pt>
                <c:pt idx="18">
                  <c:v>0.0677966101694915</c:v>
                </c:pt>
              </c:numCache>
            </c:numRef>
          </c:val>
        </c:ser>
        <c:dLbls>
          <c:showLegendKey val="0"/>
          <c:showVal val="0"/>
          <c:showCatName val="0"/>
          <c:showSerName val="0"/>
          <c:showPercent val="0"/>
          <c:showBubbleSize val="0"/>
        </c:dLbls>
        <c:gapWidth val="150"/>
        <c:axId val="2091584536"/>
        <c:axId val="2091587784"/>
      </c:barChart>
      <c:catAx>
        <c:axId val="2091584536"/>
        <c:scaling>
          <c:orientation val="minMax"/>
        </c:scaling>
        <c:delete val="0"/>
        <c:axPos val="b"/>
        <c:majorTickMark val="out"/>
        <c:minorTickMark val="none"/>
        <c:tickLblPos val="nextTo"/>
        <c:spPr>
          <a:ln>
            <a:solidFill>
              <a:schemeClr val="tx1"/>
            </a:solidFill>
          </a:ln>
        </c:spPr>
        <c:txPr>
          <a:bodyPr/>
          <a:lstStyle/>
          <a:p>
            <a:pPr>
              <a:defRPr sz="1800">
                <a:latin typeface="Helvetica"/>
              </a:defRPr>
            </a:pPr>
            <a:endParaRPr lang="ja-JP"/>
          </a:p>
        </c:txPr>
        <c:crossAx val="2091587784"/>
        <c:crosses val="autoZero"/>
        <c:auto val="1"/>
        <c:lblAlgn val="ctr"/>
        <c:lblOffset val="100"/>
        <c:noMultiLvlLbl val="0"/>
      </c:catAx>
      <c:valAx>
        <c:axId val="2091587784"/>
        <c:scaling>
          <c:orientation val="minMax"/>
          <c:max val="0.14"/>
        </c:scaling>
        <c:delete val="0"/>
        <c:axPos val="l"/>
        <c:majorGridlines>
          <c:spPr>
            <a:ln>
              <a:noFill/>
            </a:ln>
          </c:spPr>
        </c:majorGridlines>
        <c:numFmt formatCode="0.0%" sourceLinked="1"/>
        <c:majorTickMark val="out"/>
        <c:minorTickMark val="none"/>
        <c:tickLblPos val="nextTo"/>
        <c:spPr>
          <a:ln>
            <a:solidFill>
              <a:schemeClr val="tx1"/>
            </a:solidFill>
          </a:ln>
        </c:spPr>
        <c:txPr>
          <a:bodyPr/>
          <a:lstStyle/>
          <a:p>
            <a:pPr>
              <a:defRPr sz="1800">
                <a:latin typeface="Helvetica"/>
              </a:defRPr>
            </a:pPr>
            <a:endParaRPr lang="ja-JP"/>
          </a:p>
        </c:txPr>
        <c:crossAx val="2091584536"/>
        <c:crosses val="autoZero"/>
        <c:crossBetween val="between"/>
        <c:minorUnit val="0.004"/>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Sheet1!$N$3</c:f>
              <c:strCache>
                <c:ptCount val="1"/>
                <c:pt idx="0">
                  <c:v>Primiparous</c:v>
                </c:pt>
              </c:strCache>
            </c:strRef>
          </c:tx>
          <c:spPr>
            <a:solidFill>
              <a:schemeClr val="bg1"/>
            </a:solidFill>
            <a:ln>
              <a:solidFill>
                <a:schemeClr val="tx1"/>
              </a:solidFill>
            </a:ln>
            <a:effectLst/>
          </c:spPr>
          <c:invertIfNegative val="0"/>
          <c:cat>
            <c:strRef>
              <c:f>Sheet1!$M$4:$M$13</c:f>
              <c:strCache>
                <c:ptCount val="10"/>
                <c:pt idx="0">
                  <c:v>-19</c:v>
                </c:pt>
                <c:pt idx="1">
                  <c:v>20-29</c:v>
                </c:pt>
                <c:pt idx="2">
                  <c:v>30-34</c:v>
                </c:pt>
                <c:pt idx="3">
                  <c:v>35-39</c:v>
                </c:pt>
                <c:pt idx="4">
                  <c:v>40-</c:v>
                </c:pt>
                <c:pt idx="5">
                  <c:v>-19</c:v>
                </c:pt>
                <c:pt idx="6">
                  <c:v>20-29</c:v>
                </c:pt>
                <c:pt idx="7">
                  <c:v>30-34</c:v>
                </c:pt>
                <c:pt idx="8">
                  <c:v>35-39</c:v>
                </c:pt>
                <c:pt idx="9">
                  <c:v>40-</c:v>
                </c:pt>
              </c:strCache>
            </c:strRef>
          </c:cat>
          <c:val>
            <c:numRef>
              <c:f>Sheet1!$N$4:$N$13</c:f>
              <c:numCache>
                <c:formatCode>0.0_ </c:formatCode>
                <c:ptCount val="10"/>
                <c:pt idx="0">
                  <c:v>0.0</c:v>
                </c:pt>
                <c:pt idx="1">
                  <c:v>6.496519721577725</c:v>
                </c:pt>
                <c:pt idx="2">
                  <c:v>5.924170616113733</c:v>
                </c:pt>
                <c:pt idx="3">
                  <c:v>5.75079872204473</c:v>
                </c:pt>
                <c:pt idx="4">
                  <c:v>2.521008403361344</c:v>
                </c:pt>
                <c:pt idx="5">
                  <c:v>0.0</c:v>
                </c:pt>
                <c:pt idx="6">
                  <c:v>4.6</c:v>
                </c:pt>
                <c:pt idx="7">
                  <c:v>5.464480874316923</c:v>
                </c:pt>
                <c:pt idx="8">
                  <c:v>2.04778156996587</c:v>
                </c:pt>
                <c:pt idx="9">
                  <c:v>6.10687022900763</c:v>
                </c:pt>
              </c:numCache>
            </c:numRef>
          </c:val>
        </c:ser>
        <c:ser>
          <c:idx val="1"/>
          <c:order val="1"/>
          <c:tx>
            <c:strRef>
              <c:f>Sheet1!$O$3</c:f>
              <c:strCache>
                <c:ptCount val="1"/>
                <c:pt idx="0">
                  <c:v>Multiparous</c:v>
                </c:pt>
              </c:strCache>
            </c:strRef>
          </c:tx>
          <c:spPr>
            <a:solidFill>
              <a:schemeClr val="tx1"/>
            </a:solidFill>
            <a:ln>
              <a:solidFill>
                <a:schemeClr val="tx1"/>
              </a:solidFill>
            </a:ln>
            <a:effectLst/>
          </c:spPr>
          <c:invertIfNegative val="0"/>
          <c:cat>
            <c:strRef>
              <c:f>Sheet1!$M$4:$M$13</c:f>
              <c:strCache>
                <c:ptCount val="10"/>
                <c:pt idx="0">
                  <c:v>-19</c:v>
                </c:pt>
                <c:pt idx="1">
                  <c:v>20-29</c:v>
                </c:pt>
                <c:pt idx="2">
                  <c:v>30-34</c:v>
                </c:pt>
                <c:pt idx="3">
                  <c:v>35-39</c:v>
                </c:pt>
                <c:pt idx="4">
                  <c:v>40-</c:v>
                </c:pt>
                <c:pt idx="5">
                  <c:v>-19</c:v>
                </c:pt>
                <c:pt idx="6">
                  <c:v>20-29</c:v>
                </c:pt>
                <c:pt idx="7">
                  <c:v>30-34</c:v>
                </c:pt>
                <c:pt idx="8">
                  <c:v>35-39</c:v>
                </c:pt>
                <c:pt idx="9">
                  <c:v>40-</c:v>
                </c:pt>
              </c:strCache>
            </c:strRef>
          </c:cat>
          <c:val>
            <c:numRef>
              <c:f>Sheet1!$O$4:$O$13</c:f>
              <c:numCache>
                <c:formatCode>0.0_ </c:formatCode>
                <c:ptCount val="10"/>
                <c:pt idx="0">
                  <c:v>0.0</c:v>
                </c:pt>
                <c:pt idx="1">
                  <c:v>10.9004739336493</c:v>
                </c:pt>
                <c:pt idx="2">
                  <c:v>10.79429735234216</c:v>
                </c:pt>
                <c:pt idx="3">
                  <c:v>6.963249516441005</c:v>
                </c:pt>
                <c:pt idx="4">
                  <c:v>6.428571428571428</c:v>
                </c:pt>
                <c:pt idx="5">
                  <c:v>0.0</c:v>
                </c:pt>
                <c:pt idx="6">
                  <c:v>8.19112627986348</c:v>
                </c:pt>
                <c:pt idx="7">
                  <c:v>10.53811659192825</c:v>
                </c:pt>
                <c:pt idx="8">
                  <c:v>8.761329305135948</c:v>
                </c:pt>
                <c:pt idx="9">
                  <c:v>9.75609756097561</c:v>
                </c:pt>
              </c:numCache>
            </c:numRef>
          </c:val>
        </c:ser>
        <c:dLbls>
          <c:showLegendKey val="0"/>
          <c:showVal val="0"/>
          <c:showCatName val="0"/>
          <c:showSerName val="0"/>
          <c:showPercent val="0"/>
          <c:showBubbleSize val="0"/>
        </c:dLbls>
        <c:gapWidth val="150"/>
        <c:axId val="2091682456"/>
        <c:axId val="2091685704"/>
      </c:barChart>
      <c:catAx>
        <c:axId val="2091682456"/>
        <c:scaling>
          <c:orientation val="minMax"/>
        </c:scaling>
        <c:delete val="0"/>
        <c:axPos val="b"/>
        <c:majorTickMark val="out"/>
        <c:minorTickMark val="none"/>
        <c:tickLblPos val="nextTo"/>
        <c:spPr>
          <a:ln>
            <a:solidFill>
              <a:schemeClr val="tx1"/>
            </a:solidFill>
          </a:ln>
        </c:spPr>
        <c:txPr>
          <a:bodyPr/>
          <a:lstStyle/>
          <a:p>
            <a:pPr>
              <a:defRPr sz="1600">
                <a:latin typeface="Helvetica"/>
              </a:defRPr>
            </a:pPr>
            <a:endParaRPr lang="ja-JP"/>
          </a:p>
        </c:txPr>
        <c:crossAx val="2091685704"/>
        <c:crosses val="autoZero"/>
        <c:auto val="1"/>
        <c:lblAlgn val="ctr"/>
        <c:lblOffset val="100"/>
        <c:noMultiLvlLbl val="0"/>
      </c:catAx>
      <c:valAx>
        <c:axId val="2091685704"/>
        <c:scaling>
          <c:orientation val="minMax"/>
        </c:scaling>
        <c:delete val="0"/>
        <c:axPos val="l"/>
        <c:numFmt formatCode="0.0_ " sourceLinked="1"/>
        <c:majorTickMark val="out"/>
        <c:minorTickMark val="none"/>
        <c:tickLblPos val="nextTo"/>
        <c:spPr>
          <a:ln>
            <a:solidFill>
              <a:schemeClr val="tx1"/>
            </a:solidFill>
          </a:ln>
        </c:spPr>
        <c:txPr>
          <a:bodyPr/>
          <a:lstStyle/>
          <a:p>
            <a:pPr>
              <a:defRPr sz="1200">
                <a:latin typeface="Helvetica"/>
              </a:defRPr>
            </a:pPr>
            <a:endParaRPr lang="ja-JP"/>
          </a:p>
        </c:txPr>
        <c:crossAx val="2091682456"/>
        <c:crosses val="autoZero"/>
        <c:crossBetween val="between"/>
      </c:valAx>
    </c:plotArea>
    <c:legend>
      <c:legendPos val="r"/>
      <c:layout>
        <c:manualLayout>
          <c:xMode val="edge"/>
          <c:yMode val="edge"/>
          <c:x val="0.319607016134973"/>
          <c:y val="0.00262440758735778"/>
          <c:w val="0.29972966172746"/>
          <c:h val="0.199542257960318"/>
        </c:manualLayout>
      </c:layout>
      <c:overlay val="0"/>
      <c:txPr>
        <a:bodyPr/>
        <a:lstStyle/>
        <a:p>
          <a:pPr>
            <a:defRPr sz="1400">
              <a:latin typeface="Helvetica"/>
            </a:defRPr>
          </a:pPr>
          <a:endParaRPr lang="ja-JP"/>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6956466844678"/>
          <c:y val="0.0415841584158416"/>
          <c:w val="0.891432081282364"/>
          <c:h val="0.849549388009667"/>
        </c:manualLayout>
      </c:layout>
      <c:barChart>
        <c:barDir val="col"/>
        <c:grouping val="clustered"/>
        <c:varyColors val="0"/>
        <c:ser>
          <c:idx val="0"/>
          <c:order val="0"/>
          <c:tx>
            <c:strRef>
              <c:f>Sheet3!$B$27</c:f>
              <c:strCache>
                <c:ptCount val="1"/>
                <c:pt idx="0">
                  <c:v>all</c:v>
                </c:pt>
              </c:strCache>
            </c:strRef>
          </c:tx>
          <c:spPr>
            <a:solidFill>
              <a:schemeClr val="tx1"/>
            </a:solidFill>
            <a:ln>
              <a:solidFill>
                <a:schemeClr val="tx1"/>
              </a:solidFill>
            </a:ln>
            <a:effectLst/>
          </c:spPr>
          <c:invertIfNegative val="0"/>
          <c:cat>
            <c:strRef>
              <c:f>Sheet3!$A$28:$A$32</c:f>
              <c:strCache>
                <c:ptCount val="5"/>
                <c:pt idx="0">
                  <c:v>0</c:v>
                </c:pt>
                <c:pt idx="1">
                  <c:v>1</c:v>
                </c:pt>
                <c:pt idx="2">
                  <c:v>2</c:v>
                </c:pt>
                <c:pt idx="3">
                  <c:v>3</c:v>
                </c:pt>
                <c:pt idx="4">
                  <c:v>≥4</c:v>
                </c:pt>
              </c:strCache>
            </c:strRef>
          </c:cat>
          <c:val>
            <c:numRef>
              <c:f>Sheet3!$B$28:$B$32</c:f>
              <c:numCache>
                <c:formatCode>General</c:formatCode>
                <c:ptCount val="5"/>
                <c:pt idx="0">
                  <c:v>9.5</c:v>
                </c:pt>
                <c:pt idx="1">
                  <c:v>4.8</c:v>
                </c:pt>
                <c:pt idx="2">
                  <c:v>7.5</c:v>
                </c:pt>
                <c:pt idx="3">
                  <c:v>9.0</c:v>
                </c:pt>
                <c:pt idx="4">
                  <c:v>10.4</c:v>
                </c:pt>
              </c:numCache>
            </c:numRef>
          </c:val>
        </c:ser>
        <c:ser>
          <c:idx val="1"/>
          <c:order val="1"/>
          <c:tx>
            <c:strRef>
              <c:f>Sheet3!$C$27</c:f>
              <c:strCache>
                <c:ptCount val="1"/>
                <c:pt idx="0">
                  <c:v>0</c:v>
                </c:pt>
              </c:strCache>
            </c:strRef>
          </c:tx>
          <c:spPr>
            <a:pattFill prst="ltDnDiag">
              <a:fgClr>
                <a:prstClr val="black"/>
              </a:fgClr>
              <a:bgClr>
                <a:prstClr val="white"/>
              </a:bgClr>
            </a:pattFill>
            <a:ln>
              <a:solidFill>
                <a:schemeClr val="tx1"/>
              </a:solidFill>
            </a:ln>
            <a:effectLst/>
          </c:spPr>
          <c:invertIfNegative val="0"/>
          <c:cat>
            <c:strRef>
              <c:f>Sheet3!$A$28:$A$32</c:f>
              <c:strCache>
                <c:ptCount val="5"/>
                <c:pt idx="0">
                  <c:v>0</c:v>
                </c:pt>
                <c:pt idx="1">
                  <c:v>1</c:v>
                </c:pt>
                <c:pt idx="2">
                  <c:v>2</c:v>
                </c:pt>
                <c:pt idx="3">
                  <c:v>3</c:v>
                </c:pt>
                <c:pt idx="4">
                  <c:v>≥4</c:v>
                </c:pt>
              </c:strCache>
            </c:strRef>
          </c:cat>
          <c:val>
            <c:numRef>
              <c:f>Sheet3!$C$28:$C$32</c:f>
              <c:numCache>
                <c:formatCode>General</c:formatCode>
                <c:ptCount val="5"/>
                <c:pt idx="1">
                  <c:v>4.5</c:v>
                </c:pt>
                <c:pt idx="2">
                  <c:v>7.3</c:v>
                </c:pt>
                <c:pt idx="3">
                  <c:v>4.2</c:v>
                </c:pt>
                <c:pt idx="4">
                  <c:v>5.5</c:v>
                </c:pt>
              </c:numCache>
            </c:numRef>
          </c:val>
        </c:ser>
        <c:ser>
          <c:idx val="2"/>
          <c:order val="2"/>
          <c:tx>
            <c:strRef>
              <c:f>Sheet3!$D$27</c:f>
              <c:strCache>
                <c:ptCount val="1"/>
                <c:pt idx="0">
                  <c:v>≥1</c:v>
                </c:pt>
              </c:strCache>
            </c:strRef>
          </c:tx>
          <c:spPr>
            <a:solidFill>
              <a:schemeClr val="bg1"/>
            </a:solidFill>
            <a:ln>
              <a:solidFill>
                <a:schemeClr val="tx1"/>
              </a:solidFill>
            </a:ln>
            <a:effectLst/>
          </c:spPr>
          <c:invertIfNegative val="0"/>
          <c:cat>
            <c:strRef>
              <c:f>Sheet3!$A$28:$A$32</c:f>
              <c:strCache>
                <c:ptCount val="5"/>
                <c:pt idx="0">
                  <c:v>0</c:v>
                </c:pt>
                <c:pt idx="1">
                  <c:v>1</c:v>
                </c:pt>
                <c:pt idx="2">
                  <c:v>2</c:v>
                </c:pt>
                <c:pt idx="3">
                  <c:v>3</c:v>
                </c:pt>
                <c:pt idx="4">
                  <c:v>≥4</c:v>
                </c:pt>
              </c:strCache>
            </c:strRef>
          </c:cat>
          <c:val>
            <c:numRef>
              <c:f>Sheet3!$D$28:$D$32</c:f>
              <c:numCache>
                <c:formatCode>General</c:formatCode>
                <c:ptCount val="5"/>
                <c:pt idx="1">
                  <c:v>11.8</c:v>
                </c:pt>
                <c:pt idx="2">
                  <c:v>7.5</c:v>
                </c:pt>
                <c:pt idx="3">
                  <c:v>10.1</c:v>
                </c:pt>
                <c:pt idx="4">
                  <c:v>11.4</c:v>
                </c:pt>
              </c:numCache>
            </c:numRef>
          </c:val>
        </c:ser>
        <c:dLbls>
          <c:showLegendKey val="0"/>
          <c:showVal val="0"/>
          <c:showCatName val="0"/>
          <c:showSerName val="0"/>
          <c:showPercent val="0"/>
          <c:showBubbleSize val="0"/>
        </c:dLbls>
        <c:gapWidth val="150"/>
        <c:axId val="2090719128"/>
        <c:axId val="2090722376"/>
      </c:barChart>
      <c:catAx>
        <c:axId val="2090719128"/>
        <c:scaling>
          <c:orientation val="minMax"/>
        </c:scaling>
        <c:delete val="0"/>
        <c:axPos val="b"/>
        <c:majorTickMark val="out"/>
        <c:minorTickMark val="none"/>
        <c:tickLblPos val="nextTo"/>
        <c:spPr>
          <a:ln>
            <a:solidFill>
              <a:schemeClr val="tx1"/>
            </a:solidFill>
          </a:ln>
        </c:spPr>
        <c:txPr>
          <a:bodyPr/>
          <a:lstStyle/>
          <a:p>
            <a:pPr>
              <a:defRPr sz="1400" baseline="0">
                <a:latin typeface="Helvetica"/>
              </a:defRPr>
            </a:pPr>
            <a:endParaRPr lang="ja-JP"/>
          </a:p>
        </c:txPr>
        <c:crossAx val="2090722376"/>
        <c:crosses val="autoZero"/>
        <c:auto val="1"/>
        <c:lblAlgn val="ctr"/>
        <c:lblOffset val="100"/>
        <c:noMultiLvlLbl val="0"/>
      </c:catAx>
      <c:valAx>
        <c:axId val="2090722376"/>
        <c:scaling>
          <c:orientation val="minMax"/>
        </c:scaling>
        <c:delete val="0"/>
        <c:axPos val="l"/>
        <c:numFmt formatCode="General" sourceLinked="1"/>
        <c:majorTickMark val="out"/>
        <c:minorTickMark val="none"/>
        <c:tickLblPos val="nextTo"/>
        <c:spPr>
          <a:ln>
            <a:solidFill>
              <a:schemeClr val="tx1"/>
            </a:solidFill>
          </a:ln>
        </c:spPr>
        <c:txPr>
          <a:bodyPr/>
          <a:lstStyle/>
          <a:p>
            <a:pPr>
              <a:defRPr sz="1600">
                <a:latin typeface="Helvetica"/>
              </a:defRPr>
            </a:pPr>
            <a:endParaRPr lang="ja-JP"/>
          </a:p>
        </c:txPr>
        <c:crossAx val="2090719128"/>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0.33879</cdr:x>
      <cdr:y>0.06378</cdr:y>
    </cdr:from>
    <cdr:to>
      <cdr:x>0.40562</cdr:x>
      <cdr:y>0.26646</cdr:y>
    </cdr:to>
    <cdr:sp macro="" textlink="">
      <cdr:nvSpPr>
        <cdr:cNvPr id="2" name="テキスト ボックス 1"/>
        <cdr:cNvSpPr txBox="1"/>
      </cdr:nvSpPr>
      <cdr:spPr>
        <a:xfrm xmlns:a="http://schemas.openxmlformats.org/drawingml/2006/main">
          <a:off x="2786046" y="137182"/>
          <a:ext cx="549544" cy="43595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600" dirty="0" smtClean="0"/>
            <a:t>(10)</a:t>
          </a:r>
          <a:endParaRPr lang="ja-JP" altLang="en-US" sz="1600" dirty="0"/>
        </a:p>
      </cdr:txBody>
    </cdr:sp>
  </cdr:relSizeAnchor>
  <cdr:relSizeAnchor xmlns:cdr="http://schemas.openxmlformats.org/drawingml/2006/chartDrawing">
    <cdr:from>
      <cdr:x>0.30054</cdr:x>
      <cdr:y>0.4553</cdr:y>
    </cdr:from>
    <cdr:to>
      <cdr:x>0.39379</cdr:x>
      <cdr:y>0.58227</cdr:y>
    </cdr:to>
    <cdr:sp macro="" textlink="">
      <cdr:nvSpPr>
        <cdr:cNvPr id="3" name="テキスト ボックス 2"/>
        <cdr:cNvSpPr txBox="1"/>
      </cdr:nvSpPr>
      <cdr:spPr>
        <a:xfrm xmlns:a="http://schemas.openxmlformats.org/drawingml/2006/main">
          <a:off x="2471520" y="979327"/>
          <a:ext cx="766853" cy="27309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600" dirty="0" smtClean="0"/>
            <a:t>(90)</a:t>
          </a:r>
          <a:endParaRPr lang="ja-JP" altLang="en-US" sz="1600" dirty="0"/>
        </a:p>
      </cdr:txBody>
    </cdr:sp>
  </cdr:relSizeAnchor>
  <cdr:relSizeAnchor xmlns:cdr="http://schemas.openxmlformats.org/drawingml/2006/chartDrawing">
    <cdr:from>
      <cdr:x>0.50578</cdr:x>
      <cdr:y>0.39659</cdr:y>
    </cdr:from>
    <cdr:to>
      <cdr:x>0.66179</cdr:x>
      <cdr:y>0.63421</cdr:y>
    </cdr:to>
    <cdr:sp macro="" textlink="">
      <cdr:nvSpPr>
        <cdr:cNvPr id="4" name="テキスト ボックス 3"/>
        <cdr:cNvSpPr txBox="1"/>
      </cdr:nvSpPr>
      <cdr:spPr>
        <a:xfrm xmlns:a="http://schemas.openxmlformats.org/drawingml/2006/main">
          <a:off x="2964392" y="152611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0.47567</cdr:x>
      <cdr:y>0.30928</cdr:y>
    </cdr:from>
    <cdr:to>
      <cdr:x>0.63169</cdr:x>
      <cdr:y>0.5469</cdr:y>
    </cdr:to>
    <cdr:sp macro="" textlink="">
      <cdr:nvSpPr>
        <cdr:cNvPr id="5" name="テキスト ボックス 4"/>
        <cdr:cNvSpPr txBox="1"/>
      </cdr:nvSpPr>
      <cdr:spPr>
        <a:xfrm xmlns:a="http://schemas.openxmlformats.org/drawingml/2006/main">
          <a:off x="3911678" y="665243"/>
          <a:ext cx="1283031" cy="51110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600" dirty="0" smtClean="0"/>
            <a:t>(23)</a:t>
          </a:r>
          <a:endParaRPr lang="ja-JP" altLang="en-US" sz="1600" dirty="0"/>
        </a:p>
      </cdr:txBody>
    </cdr:sp>
  </cdr:relSizeAnchor>
  <cdr:relSizeAnchor xmlns:cdr="http://schemas.openxmlformats.org/drawingml/2006/chartDrawing">
    <cdr:from>
      <cdr:x>0.52417</cdr:x>
      <cdr:y>0.29534</cdr:y>
    </cdr:from>
    <cdr:to>
      <cdr:x>0.61336</cdr:x>
      <cdr:y>0.46326</cdr:y>
    </cdr:to>
    <cdr:sp macro="" textlink="">
      <cdr:nvSpPr>
        <cdr:cNvPr id="6" name="テキスト ボックス 5"/>
        <cdr:cNvSpPr txBox="1"/>
      </cdr:nvSpPr>
      <cdr:spPr>
        <a:xfrm xmlns:a="http://schemas.openxmlformats.org/drawingml/2006/main">
          <a:off x="4310534" y="635267"/>
          <a:ext cx="733440" cy="36118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600" dirty="0" smtClean="0"/>
            <a:t>(98)</a:t>
          </a:r>
          <a:endParaRPr lang="ja-JP" altLang="en-US" sz="1600" dirty="0"/>
        </a:p>
      </cdr:txBody>
    </cdr:sp>
  </cdr:relSizeAnchor>
  <cdr:relSizeAnchor xmlns:cdr="http://schemas.openxmlformats.org/drawingml/2006/chartDrawing">
    <cdr:from>
      <cdr:x>0.66456</cdr:x>
      <cdr:y>0.44652</cdr:y>
    </cdr:from>
    <cdr:to>
      <cdr:x>0.7412</cdr:x>
      <cdr:y>0.63025</cdr:y>
    </cdr:to>
    <cdr:sp macro="" textlink="">
      <cdr:nvSpPr>
        <cdr:cNvPr id="7" name="テキスト ボックス 6"/>
        <cdr:cNvSpPr txBox="1"/>
      </cdr:nvSpPr>
      <cdr:spPr>
        <a:xfrm xmlns:a="http://schemas.openxmlformats.org/drawingml/2006/main">
          <a:off x="5465012" y="960433"/>
          <a:ext cx="630243" cy="3951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600" dirty="0" smtClean="0"/>
            <a:t>(6)</a:t>
          </a:r>
          <a:endParaRPr lang="ja-JP" altLang="en-US" sz="1600" dirty="0"/>
        </a:p>
      </cdr:txBody>
    </cdr:sp>
  </cdr:relSizeAnchor>
  <cdr:relSizeAnchor xmlns:cdr="http://schemas.openxmlformats.org/drawingml/2006/chartDrawing">
    <cdr:from>
      <cdr:x>0.84866</cdr:x>
      <cdr:y>0.39324</cdr:y>
    </cdr:from>
    <cdr:to>
      <cdr:x>0.89704</cdr:x>
      <cdr:y>0.62428</cdr:y>
    </cdr:to>
    <cdr:sp macro="" textlink="">
      <cdr:nvSpPr>
        <cdr:cNvPr id="8" name="テキスト ボックス 7"/>
        <cdr:cNvSpPr txBox="1"/>
      </cdr:nvSpPr>
      <cdr:spPr>
        <a:xfrm xmlns:a="http://schemas.openxmlformats.org/drawingml/2006/main">
          <a:off x="6978965" y="845826"/>
          <a:ext cx="397817" cy="4969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600" dirty="0" smtClean="0"/>
            <a:t>(5)</a:t>
          </a:r>
          <a:endParaRPr lang="ja-JP" altLang="en-US"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ja-JP"/>
          </a:p>
        </p:txBody>
      </p:sp>
      <p:sp>
        <p:nvSpPr>
          <p:cNvPr id="20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ja-JP"/>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smtClean="0"/>
            </a:lvl1pPr>
          </a:lstStyle>
          <a:p>
            <a:pPr>
              <a:defRPr/>
            </a:pPr>
            <a:fld id="{2D20DF87-0849-D14F-8879-EAE18DEDBE3A}" type="slidenum">
              <a:rPr lang="en-US" altLang="ja-JP"/>
              <a:pPr>
                <a:defRPr/>
              </a:pPr>
              <a:t>‹#›</a:t>
            </a:fld>
            <a:endParaRPr lang="en-US" altLang="ja-JP"/>
          </a:p>
        </p:txBody>
      </p:sp>
    </p:spTree>
    <p:extLst>
      <p:ext uri="{BB962C8B-B14F-4D97-AF65-F5344CB8AC3E}">
        <p14:creationId xmlns:p14="http://schemas.microsoft.com/office/powerpoint/2010/main" val="4044646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0"/>
        <a:cs typeface="ＭＳ Ｐ明朝" charset="0"/>
      </a:defRPr>
    </a:lvl1pPr>
    <a:lvl2pPr marL="457200" algn="l" rtl="0" fontAlgn="base">
      <a:spcBef>
        <a:spcPct val="30000"/>
      </a:spcBef>
      <a:spcAft>
        <a:spcPct val="0"/>
      </a:spcAft>
      <a:defRPr kumimoji="1" sz="1200" kern="1200">
        <a:solidFill>
          <a:schemeClr val="tx1"/>
        </a:solidFill>
        <a:latin typeface="Arial" charset="0"/>
        <a:ea typeface="ＭＳ Ｐ明朝" charset="0"/>
        <a:cs typeface="ＭＳ Ｐ明朝" charset="0"/>
      </a:defRPr>
    </a:lvl2pPr>
    <a:lvl3pPr marL="914400" algn="l" rtl="0" fontAlgn="base">
      <a:spcBef>
        <a:spcPct val="30000"/>
      </a:spcBef>
      <a:spcAft>
        <a:spcPct val="0"/>
      </a:spcAft>
      <a:defRPr kumimoji="1" sz="1200" kern="1200">
        <a:solidFill>
          <a:schemeClr val="tx1"/>
        </a:solidFill>
        <a:latin typeface="Arial" charset="0"/>
        <a:ea typeface="ＭＳ Ｐ明朝" charset="0"/>
        <a:cs typeface="ＭＳ Ｐ明朝" charset="0"/>
      </a:defRPr>
    </a:lvl3pPr>
    <a:lvl4pPr marL="1371600" algn="l" rtl="0" fontAlgn="base">
      <a:spcBef>
        <a:spcPct val="30000"/>
      </a:spcBef>
      <a:spcAft>
        <a:spcPct val="0"/>
      </a:spcAft>
      <a:defRPr kumimoji="1" sz="1200" kern="1200">
        <a:solidFill>
          <a:schemeClr val="tx1"/>
        </a:solidFill>
        <a:latin typeface="Arial" charset="0"/>
        <a:ea typeface="ＭＳ Ｐ明朝" charset="0"/>
        <a:cs typeface="ＭＳ Ｐ明朝" charset="0"/>
      </a:defRPr>
    </a:lvl4pPr>
    <a:lvl5pPr marL="1828800" algn="l" rtl="0" fontAlgn="base">
      <a:spcBef>
        <a:spcPct val="30000"/>
      </a:spcBef>
      <a:spcAft>
        <a:spcPct val="0"/>
      </a:spcAft>
      <a:defRPr kumimoji="1" sz="1200" kern="1200">
        <a:solidFill>
          <a:schemeClr val="tx1"/>
        </a:solidFill>
        <a:latin typeface="Arial" charset="0"/>
        <a:ea typeface="ＭＳ Ｐ明朝" charset="0"/>
        <a:cs typeface="ＭＳ Ｐ明朝" charset="0"/>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7"/>
          <p:cNvSpPr>
            <a:spLocks noChangeArrowheads="1"/>
          </p:cNvSpPr>
          <p:nvPr/>
        </p:nvSpPr>
        <p:spPr bwMode="auto">
          <a:xfrm>
            <a:off x="0" y="0"/>
            <a:ext cx="2268538" cy="68580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ja-JP" altLang="en-US"/>
          </a:p>
        </p:txBody>
      </p:sp>
      <p:sp>
        <p:nvSpPr>
          <p:cNvPr id="5" name="Rectangle 8"/>
          <p:cNvSpPr>
            <a:spLocks noChangeArrowheads="1"/>
          </p:cNvSpPr>
          <p:nvPr/>
        </p:nvSpPr>
        <p:spPr bwMode="auto">
          <a:xfrm>
            <a:off x="2268538" y="0"/>
            <a:ext cx="53975" cy="6858000"/>
          </a:xfrm>
          <a:prstGeom prst="rect">
            <a:avLst/>
          </a:prstGeom>
          <a:solidFill>
            <a:srgbClr val="2365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ja-JP" altLang="en-US"/>
          </a:p>
        </p:txBody>
      </p:sp>
      <p:pic>
        <p:nvPicPr>
          <p:cNvPr id="6" name="Picture 25" descr="tmp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425" y="2276475"/>
            <a:ext cx="1825625" cy="172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Rectangle 2"/>
          <p:cNvSpPr>
            <a:spLocks noGrp="1" noChangeArrowheads="1"/>
          </p:cNvSpPr>
          <p:nvPr>
            <p:ph type="ctrTitle"/>
          </p:nvPr>
        </p:nvSpPr>
        <p:spPr>
          <a:xfrm>
            <a:off x="2411413" y="2276475"/>
            <a:ext cx="6624637" cy="1152525"/>
          </a:xfrm>
        </p:spPr>
        <p:txBody>
          <a:bodyPr anchor="t"/>
          <a:lstStyle>
            <a:lvl1pPr>
              <a:defRPr sz="3000"/>
            </a:lvl1pPr>
          </a:lstStyle>
          <a:p>
            <a:pPr lvl="0"/>
            <a:r>
              <a:rPr lang="ja-JP" altLang="en-US" noProof="0" smtClean="0"/>
              <a:t>マスター タイトルの書式設定</a:t>
            </a:r>
          </a:p>
        </p:txBody>
      </p:sp>
      <p:sp>
        <p:nvSpPr>
          <p:cNvPr id="12291" name="Rectangle 3"/>
          <p:cNvSpPr>
            <a:spLocks noGrp="1" noChangeArrowheads="1"/>
          </p:cNvSpPr>
          <p:nvPr>
            <p:ph type="subTitle" idx="1"/>
          </p:nvPr>
        </p:nvSpPr>
        <p:spPr>
          <a:xfrm>
            <a:off x="2413000" y="3500438"/>
            <a:ext cx="6407150" cy="576262"/>
          </a:xfrm>
        </p:spPr>
        <p:txBody>
          <a:bodyPr/>
          <a:lstStyle>
            <a:lvl1pPr marL="0" indent="0">
              <a:defRPr sz="2400"/>
            </a:lvl1pPr>
          </a:lstStyle>
          <a:p>
            <a:pPr lvl="0"/>
            <a:r>
              <a:rPr lang="ja-JP" altLang="en-US" noProof="0" smtClean="0"/>
              <a:t>マスター サブタイトルの書式設定</a:t>
            </a:r>
          </a:p>
        </p:txBody>
      </p:sp>
    </p:spTree>
    <p:extLst>
      <p:ext uri="{BB962C8B-B14F-4D97-AF65-F5344CB8AC3E}">
        <p14:creationId xmlns:p14="http://schemas.microsoft.com/office/powerpoint/2010/main" val="2240521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70B00791-0036-1545-A70B-B849450D11D3}" type="slidenum">
              <a:rPr lang="en-US" altLang="ja-JP"/>
              <a:pPr>
                <a:defRPr/>
              </a:pPr>
              <a:t>‹#›</a:t>
            </a:fld>
            <a:endParaRPr lang="en-US" altLang="ja-JP"/>
          </a:p>
        </p:txBody>
      </p:sp>
    </p:spTree>
    <p:extLst>
      <p:ext uri="{BB962C8B-B14F-4D97-AF65-F5344CB8AC3E}">
        <p14:creationId xmlns:p14="http://schemas.microsoft.com/office/powerpoint/2010/main" val="1648632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404813"/>
            <a:ext cx="2195513" cy="5688012"/>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79388" y="404813"/>
            <a:ext cx="6437312" cy="56880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35183C79-3CBB-1544-A082-2088B1C134BA}" type="slidenum">
              <a:rPr lang="en-US" altLang="ja-JP"/>
              <a:pPr>
                <a:defRPr/>
              </a:pPr>
              <a:t>‹#›</a:t>
            </a:fld>
            <a:endParaRPr lang="en-US" altLang="ja-JP"/>
          </a:p>
        </p:txBody>
      </p:sp>
    </p:spTree>
    <p:extLst>
      <p:ext uri="{BB962C8B-B14F-4D97-AF65-F5344CB8AC3E}">
        <p14:creationId xmlns:p14="http://schemas.microsoft.com/office/powerpoint/2010/main" val="4165372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6A93E056-5515-FF4E-B7D5-68470D4D4999}" type="slidenum">
              <a:rPr lang="en-US" altLang="ja-JP"/>
              <a:pPr>
                <a:defRPr/>
              </a:pPr>
              <a:t>‹#›</a:t>
            </a:fld>
            <a:endParaRPr lang="en-US" altLang="ja-JP"/>
          </a:p>
        </p:txBody>
      </p:sp>
    </p:spTree>
    <p:extLst>
      <p:ext uri="{BB962C8B-B14F-4D97-AF65-F5344CB8AC3E}">
        <p14:creationId xmlns:p14="http://schemas.microsoft.com/office/powerpoint/2010/main" val="81934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439A5C05-052B-D446-A85E-30CED0D11E3C}" type="slidenum">
              <a:rPr lang="en-US" altLang="ja-JP"/>
              <a:pPr>
                <a:defRPr/>
              </a:pPr>
              <a:t>‹#›</a:t>
            </a:fld>
            <a:endParaRPr lang="en-US" altLang="ja-JP"/>
          </a:p>
        </p:txBody>
      </p:sp>
    </p:spTree>
    <p:extLst>
      <p:ext uri="{BB962C8B-B14F-4D97-AF65-F5344CB8AC3E}">
        <p14:creationId xmlns:p14="http://schemas.microsoft.com/office/powerpoint/2010/main" val="1582886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79388" y="1125538"/>
            <a:ext cx="4316412"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125538"/>
            <a:ext cx="4316413"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15817396-7CCC-FF49-AF96-61B867981C13}" type="slidenum">
              <a:rPr lang="en-US" altLang="ja-JP"/>
              <a:pPr>
                <a:defRPr/>
              </a:pPr>
              <a:t>‹#›</a:t>
            </a:fld>
            <a:endParaRPr lang="en-US" altLang="ja-JP"/>
          </a:p>
        </p:txBody>
      </p:sp>
    </p:spTree>
    <p:extLst>
      <p:ext uri="{BB962C8B-B14F-4D97-AF65-F5344CB8AC3E}">
        <p14:creationId xmlns:p14="http://schemas.microsoft.com/office/powerpoint/2010/main" val="2990927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F4D5FEB0-03F7-6041-AEEC-1CEE432BEF58}" type="slidenum">
              <a:rPr lang="en-US" altLang="ja-JP"/>
              <a:pPr>
                <a:defRPr/>
              </a:pPr>
              <a:t>‹#›</a:t>
            </a:fld>
            <a:endParaRPr lang="en-US" altLang="ja-JP"/>
          </a:p>
        </p:txBody>
      </p:sp>
    </p:spTree>
    <p:extLst>
      <p:ext uri="{BB962C8B-B14F-4D97-AF65-F5344CB8AC3E}">
        <p14:creationId xmlns:p14="http://schemas.microsoft.com/office/powerpoint/2010/main" val="180921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15C21CF9-6184-CF4C-BCA3-B50DC6EF4334}" type="slidenum">
              <a:rPr lang="en-US" altLang="ja-JP"/>
              <a:pPr>
                <a:defRPr/>
              </a:pPr>
              <a:t>‹#›</a:t>
            </a:fld>
            <a:endParaRPr lang="en-US" altLang="ja-JP"/>
          </a:p>
        </p:txBody>
      </p:sp>
    </p:spTree>
    <p:extLst>
      <p:ext uri="{BB962C8B-B14F-4D97-AF65-F5344CB8AC3E}">
        <p14:creationId xmlns:p14="http://schemas.microsoft.com/office/powerpoint/2010/main" val="106669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DA5B4AE-B3CC-6944-8E9B-42D736BA123B}" type="slidenum">
              <a:rPr lang="en-US" altLang="ja-JP"/>
              <a:pPr>
                <a:defRPr/>
              </a:pPr>
              <a:t>‹#›</a:t>
            </a:fld>
            <a:endParaRPr lang="en-US" altLang="ja-JP"/>
          </a:p>
        </p:txBody>
      </p:sp>
    </p:spTree>
    <p:extLst>
      <p:ext uri="{BB962C8B-B14F-4D97-AF65-F5344CB8AC3E}">
        <p14:creationId xmlns:p14="http://schemas.microsoft.com/office/powerpoint/2010/main" val="1430696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D59ECA92-8E1A-734C-8B77-8DE65FE46BAD}" type="slidenum">
              <a:rPr lang="en-US" altLang="ja-JP"/>
              <a:pPr>
                <a:defRPr/>
              </a:pPr>
              <a:t>‹#›</a:t>
            </a:fld>
            <a:endParaRPr lang="en-US" altLang="ja-JP"/>
          </a:p>
        </p:txBody>
      </p:sp>
    </p:spTree>
    <p:extLst>
      <p:ext uri="{BB962C8B-B14F-4D97-AF65-F5344CB8AC3E}">
        <p14:creationId xmlns:p14="http://schemas.microsoft.com/office/powerpoint/2010/main" val="1381491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8F19FCEB-5060-0F4F-BF2C-043ED3DC214F}" type="slidenum">
              <a:rPr lang="en-US" altLang="ja-JP"/>
              <a:pPr>
                <a:defRPr/>
              </a:pPr>
              <a:t>‹#›</a:t>
            </a:fld>
            <a:endParaRPr lang="en-US" altLang="ja-JP"/>
          </a:p>
        </p:txBody>
      </p:sp>
    </p:spTree>
    <p:extLst>
      <p:ext uri="{BB962C8B-B14F-4D97-AF65-F5344CB8AC3E}">
        <p14:creationId xmlns:p14="http://schemas.microsoft.com/office/powerpoint/2010/main" val="13284433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81" name="Rectangle 17"/>
          <p:cNvSpPr>
            <a:spLocks noChangeArrowheads="1"/>
          </p:cNvSpPr>
          <p:nvPr/>
        </p:nvSpPr>
        <p:spPr bwMode="auto">
          <a:xfrm>
            <a:off x="0" y="6308725"/>
            <a:ext cx="9144000" cy="549275"/>
          </a:xfrm>
          <a:prstGeom prst="rect">
            <a:avLst/>
          </a:prstGeom>
          <a:solidFill>
            <a:srgbClr val="2365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ja-JP" altLang="en-US"/>
          </a:p>
        </p:txBody>
      </p:sp>
      <p:sp>
        <p:nvSpPr>
          <p:cNvPr id="11275" name="Rectangle 11"/>
          <p:cNvSpPr>
            <a:spLocks noChangeArrowheads="1"/>
          </p:cNvSpPr>
          <p:nvPr/>
        </p:nvSpPr>
        <p:spPr bwMode="auto">
          <a:xfrm>
            <a:off x="0" y="0"/>
            <a:ext cx="9144000" cy="90805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ja-JP" altLang="en-US"/>
          </a:p>
        </p:txBody>
      </p:sp>
      <p:sp>
        <p:nvSpPr>
          <p:cNvPr id="11271" name="Rectangle 7"/>
          <p:cNvSpPr>
            <a:spLocks noChangeArrowheads="1"/>
          </p:cNvSpPr>
          <p:nvPr/>
        </p:nvSpPr>
        <p:spPr bwMode="auto">
          <a:xfrm>
            <a:off x="0" y="908050"/>
            <a:ext cx="9144000" cy="71438"/>
          </a:xfrm>
          <a:prstGeom prst="rect">
            <a:avLst/>
          </a:prstGeom>
          <a:solidFill>
            <a:srgbClr val="2365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ja-JP" altLang="en-US"/>
          </a:p>
        </p:txBody>
      </p:sp>
      <p:sp>
        <p:nvSpPr>
          <p:cNvPr id="11266" name="Rectangle 2"/>
          <p:cNvSpPr>
            <a:spLocks noGrp="1" noChangeArrowheads="1"/>
          </p:cNvSpPr>
          <p:nvPr>
            <p:ph type="title"/>
          </p:nvPr>
        </p:nvSpPr>
        <p:spPr bwMode="auto">
          <a:xfrm>
            <a:off x="179388" y="404813"/>
            <a:ext cx="7561262"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1267" name="Rectangle 3"/>
          <p:cNvSpPr>
            <a:spLocks noGrp="1" noChangeArrowheads="1"/>
          </p:cNvSpPr>
          <p:nvPr>
            <p:ph type="body" idx="1"/>
          </p:nvPr>
        </p:nvSpPr>
        <p:spPr bwMode="auto">
          <a:xfrm>
            <a:off x="179388" y="1125538"/>
            <a:ext cx="8785225" cy="496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1270" name="Rectangle 6"/>
          <p:cNvSpPr>
            <a:spLocks noGrp="1" noChangeArrowheads="1"/>
          </p:cNvSpPr>
          <p:nvPr>
            <p:ph type="sldNum" sz="quarter" idx="4"/>
          </p:nvPr>
        </p:nvSpPr>
        <p:spPr bwMode="auto">
          <a:xfrm>
            <a:off x="8234363" y="44450"/>
            <a:ext cx="801687"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2400" smtClean="0"/>
            </a:lvl1pPr>
          </a:lstStyle>
          <a:p>
            <a:pPr>
              <a:defRPr/>
            </a:pPr>
            <a:fld id="{063C7413-C591-6446-B864-6CEDA6EC657F}" type="slidenum">
              <a:rPr lang="en-US" altLang="ja-JP"/>
              <a:pPr>
                <a:defRPr/>
              </a:pPr>
              <a:t>‹#›</a:t>
            </a:fld>
            <a:endParaRPr lang="en-US" altLang="ja-JP"/>
          </a:p>
        </p:txBody>
      </p:sp>
      <p:pic>
        <p:nvPicPr>
          <p:cNvPr id="1032" name="Picture 20" descr="tmp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00788" y="6396038"/>
            <a:ext cx="2663825"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rtl="0" eaLnBrk="1" fontAlgn="base" hangingPunct="1">
        <a:spcBef>
          <a:spcPct val="0"/>
        </a:spcBef>
        <a:spcAft>
          <a:spcPct val="0"/>
        </a:spcAft>
        <a:defRPr kumimoji="1" sz="2400">
          <a:solidFill>
            <a:schemeClr val="tx1"/>
          </a:solidFill>
          <a:latin typeface="+mj-lt"/>
          <a:ea typeface="+mj-ea"/>
          <a:cs typeface="+mj-cs"/>
        </a:defRPr>
      </a:lvl1pPr>
      <a:lvl2pPr algn="l" rtl="0" eaLnBrk="1" fontAlgn="base" hangingPunct="1">
        <a:spcBef>
          <a:spcPct val="0"/>
        </a:spcBef>
        <a:spcAft>
          <a:spcPct val="0"/>
        </a:spcAft>
        <a:defRPr kumimoji="1" sz="2400">
          <a:solidFill>
            <a:schemeClr val="tx1"/>
          </a:solidFill>
          <a:latin typeface="Franklin Gothic Demi" charset="0"/>
          <a:ea typeface="ＭＳ Ｐゴシック" charset="0"/>
          <a:cs typeface="ＭＳ Ｐゴシック" charset="0"/>
        </a:defRPr>
      </a:lvl2pPr>
      <a:lvl3pPr algn="l" rtl="0" eaLnBrk="1" fontAlgn="base" hangingPunct="1">
        <a:spcBef>
          <a:spcPct val="0"/>
        </a:spcBef>
        <a:spcAft>
          <a:spcPct val="0"/>
        </a:spcAft>
        <a:defRPr kumimoji="1" sz="2400">
          <a:solidFill>
            <a:schemeClr val="tx1"/>
          </a:solidFill>
          <a:latin typeface="Franklin Gothic Demi" charset="0"/>
          <a:ea typeface="ＭＳ Ｐゴシック" charset="0"/>
          <a:cs typeface="ＭＳ Ｐゴシック" charset="0"/>
        </a:defRPr>
      </a:lvl3pPr>
      <a:lvl4pPr algn="l" rtl="0" eaLnBrk="1" fontAlgn="base" hangingPunct="1">
        <a:spcBef>
          <a:spcPct val="0"/>
        </a:spcBef>
        <a:spcAft>
          <a:spcPct val="0"/>
        </a:spcAft>
        <a:defRPr kumimoji="1" sz="2400">
          <a:solidFill>
            <a:schemeClr val="tx1"/>
          </a:solidFill>
          <a:latin typeface="Franklin Gothic Demi" charset="0"/>
          <a:ea typeface="ＭＳ Ｐゴシック" charset="0"/>
          <a:cs typeface="ＭＳ Ｐゴシック" charset="0"/>
        </a:defRPr>
      </a:lvl4pPr>
      <a:lvl5pPr algn="l" rtl="0" eaLnBrk="1" fontAlgn="base" hangingPunct="1">
        <a:spcBef>
          <a:spcPct val="0"/>
        </a:spcBef>
        <a:spcAft>
          <a:spcPct val="0"/>
        </a:spcAft>
        <a:defRPr kumimoji="1" sz="2400">
          <a:solidFill>
            <a:schemeClr val="tx1"/>
          </a:solidFill>
          <a:latin typeface="Franklin Gothic Demi" charset="0"/>
          <a:ea typeface="ＭＳ Ｐゴシック" charset="0"/>
          <a:cs typeface="ＭＳ Ｐゴシック" charset="0"/>
        </a:defRPr>
      </a:lvl5pPr>
      <a:lvl6pPr marL="457200" algn="l" rtl="0" eaLnBrk="1" fontAlgn="base" hangingPunct="1">
        <a:spcBef>
          <a:spcPct val="0"/>
        </a:spcBef>
        <a:spcAft>
          <a:spcPct val="0"/>
        </a:spcAft>
        <a:defRPr kumimoji="1" sz="2400">
          <a:solidFill>
            <a:schemeClr val="tx1"/>
          </a:solidFill>
          <a:latin typeface="Franklin Gothic Demi" charset="0"/>
          <a:ea typeface="ＭＳ Ｐゴシック" charset="0"/>
          <a:cs typeface="ＭＳ Ｐゴシック" charset="0"/>
        </a:defRPr>
      </a:lvl6pPr>
      <a:lvl7pPr marL="914400" algn="l" rtl="0" eaLnBrk="1" fontAlgn="base" hangingPunct="1">
        <a:spcBef>
          <a:spcPct val="0"/>
        </a:spcBef>
        <a:spcAft>
          <a:spcPct val="0"/>
        </a:spcAft>
        <a:defRPr kumimoji="1" sz="2400">
          <a:solidFill>
            <a:schemeClr val="tx1"/>
          </a:solidFill>
          <a:latin typeface="Franklin Gothic Demi" charset="0"/>
          <a:ea typeface="ＭＳ Ｐゴシック" charset="0"/>
          <a:cs typeface="ＭＳ Ｐゴシック" charset="0"/>
        </a:defRPr>
      </a:lvl7pPr>
      <a:lvl8pPr marL="1371600" algn="l" rtl="0" eaLnBrk="1" fontAlgn="base" hangingPunct="1">
        <a:spcBef>
          <a:spcPct val="0"/>
        </a:spcBef>
        <a:spcAft>
          <a:spcPct val="0"/>
        </a:spcAft>
        <a:defRPr kumimoji="1" sz="2400">
          <a:solidFill>
            <a:schemeClr val="tx1"/>
          </a:solidFill>
          <a:latin typeface="Franklin Gothic Demi" charset="0"/>
          <a:ea typeface="ＭＳ Ｐゴシック" charset="0"/>
          <a:cs typeface="ＭＳ Ｐゴシック" charset="0"/>
        </a:defRPr>
      </a:lvl8pPr>
      <a:lvl9pPr marL="1828800" algn="l" rtl="0" eaLnBrk="1" fontAlgn="base" hangingPunct="1">
        <a:spcBef>
          <a:spcPct val="0"/>
        </a:spcBef>
        <a:spcAft>
          <a:spcPct val="0"/>
        </a:spcAft>
        <a:defRPr kumimoji="1" sz="2400">
          <a:solidFill>
            <a:schemeClr val="tx1"/>
          </a:solidFill>
          <a:latin typeface="Franklin Gothic Demi"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 Id="rId3" Type="http://schemas.openxmlformats.org/officeDocument/2006/relationships/image" Target="../media/image6.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2339975" y="1341438"/>
            <a:ext cx="6783388" cy="2735262"/>
          </a:xfrm>
        </p:spPr>
        <p:txBody>
          <a:bodyPr/>
          <a:lstStyle/>
          <a:p>
            <a:pPr>
              <a:defRPr/>
            </a:pPr>
            <a:r>
              <a:rPr lang="en-US" altLang="ja-JP" sz="3200" dirty="0" smtClean="0"/>
              <a:t>Status of vaccination against seasonal influenza in pregnant Japanese women: </a:t>
            </a:r>
            <a:br>
              <a:rPr lang="en-US" altLang="ja-JP" sz="3200" dirty="0" smtClean="0"/>
            </a:br>
            <a:r>
              <a:rPr lang="en-US" altLang="ja-JP" sz="3200" dirty="0" smtClean="0"/>
              <a:t>effect on infection rate among primiparous and multiparous women</a:t>
            </a:r>
            <a:r>
              <a:rPr lang="ja-JP" altLang="ja-JP" sz="3200" dirty="0" smtClean="0"/>
              <a:t> </a:t>
            </a:r>
            <a:endParaRPr lang="ja-JP" altLang="en-US" sz="3200" dirty="0"/>
          </a:p>
        </p:txBody>
      </p:sp>
      <p:sp>
        <p:nvSpPr>
          <p:cNvPr id="18439" name="Rectangle 7"/>
          <p:cNvSpPr>
            <a:spLocks noChangeArrowheads="1"/>
          </p:cNvSpPr>
          <p:nvPr/>
        </p:nvSpPr>
        <p:spPr bwMode="auto">
          <a:xfrm>
            <a:off x="6443663" y="5949950"/>
            <a:ext cx="2376487" cy="41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20000"/>
              </a:spcBef>
              <a:defRPr/>
            </a:pPr>
            <a:r>
              <a:rPr lang="en-US" dirty="0">
                <a:latin typeface="Franklin Gothic Demi" charset="0"/>
              </a:rPr>
              <a:t>September 29, 20</a:t>
            </a:r>
            <a:r>
              <a:rPr lang="en-US" altLang="ja-JP" dirty="0">
                <a:latin typeface="Franklin Gothic Demi" charset="0"/>
              </a:rPr>
              <a:t>15</a:t>
            </a:r>
          </a:p>
        </p:txBody>
      </p:sp>
      <p:sp>
        <p:nvSpPr>
          <p:cNvPr id="18443" name="Text Box 11"/>
          <p:cNvSpPr txBox="1">
            <a:spLocks noChangeArrowheads="1"/>
          </p:cNvSpPr>
          <p:nvPr/>
        </p:nvSpPr>
        <p:spPr bwMode="auto">
          <a:xfrm>
            <a:off x="2700338" y="4814888"/>
            <a:ext cx="6119812"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ja-JP" dirty="0"/>
              <a:t>Hokkaido University Graduate School of Medicine</a:t>
            </a:r>
            <a:r>
              <a:rPr lang="it-IT" altLang="ja-JP" dirty="0"/>
              <a:t>, Japan</a:t>
            </a:r>
            <a:r>
              <a:rPr lang="ja-JP" altLang="ja-JP" dirty="0"/>
              <a:t> </a:t>
            </a:r>
            <a:endParaRPr lang="en-US" altLang="ja-JP" b="1" dirty="0">
              <a:solidFill>
                <a:srgbClr val="292929"/>
              </a:solidFill>
              <a:latin typeface="Franklin Gothic Demi" charset="0"/>
            </a:endParaRPr>
          </a:p>
        </p:txBody>
      </p:sp>
      <p:sp>
        <p:nvSpPr>
          <p:cNvPr id="18444" name="Text Box 12"/>
          <p:cNvSpPr txBox="1">
            <a:spLocks noChangeArrowheads="1"/>
          </p:cNvSpPr>
          <p:nvPr/>
        </p:nvSpPr>
        <p:spPr bwMode="auto">
          <a:xfrm>
            <a:off x="3843338" y="4365625"/>
            <a:ext cx="49688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it-IT" altLang="ja-JP" sz="2800" dirty="0"/>
              <a:t>Takahiro Yamada</a:t>
            </a:r>
            <a:r>
              <a:rPr lang="ja-JP" altLang="ja-JP" sz="2800" dirty="0"/>
              <a:t> </a:t>
            </a:r>
            <a:endParaRPr lang="en-US" altLang="ja-JP" sz="2800" b="1" dirty="0">
              <a:solidFill>
                <a:srgbClr val="292929"/>
              </a:solidFill>
              <a:latin typeface="Franklin Gothic Demi"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225226"/>
            <a:ext cx="7561262" cy="509587"/>
          </a:xfrm>
        </p:spPr>
        <p:txBody>
          <a:bodyPr/>
          <a:lstStyle/>
          <a:p>
            <a:r>
              <a:rPr kumimoji="1" lang="en-US" altLang="ja-JP" sz="2800" dirty="0" smtClean="0"/>
              <a:t>Summery</a:t>
            </a:r>
            <a:r>
              <a:rPr kumimoji="1" lang="ja-JP" altLang="en-US" sz="2800" dirty="0" smtClean="0"/>
              <a:t> </a:t>
            </a:r>
            <a:r>
              <a:rPr kumimoji="1" lang="en-US" altLang="ja-JP" sz="2800" dirty="0" smtClean="0"/>
              <a:t>of</a:t>
            </a:r>
            <a:r>
              <a:rPr kumimoji="1" lang="ja-JP" altLang="en-US" sz="2800" dirty="0" smtClean="0"/>
              <a:t> </a:t>
            </a:r>
            <a:r>
              <a:rPr kumimoji="1" lang="en-US" altLang="ja-JP" sz="2800" dirty="0" smtClean="0"/>
              <a:t>first</a:t>
            </a:r>
            <a:r>
              <a:rPr kumimoji="1" lang="ja-JP" altLang="en-US" sz="2800" dirty="0" smtClean="0"/>
              <a:t> </a:t>
            </a:r>
            <a:r>
              <a:rPr lang="en-US" altLang="ja-JP" sz="2800" dirty="0"/>
              <a:t>questionnaire survey </a:t>
            </a:r>
            <a:endParaRPr kumimoji="1" lang="ja-JP" altLang="en-US" sz="2800" dirty="0"/>
          </a:p>
        </p:txBody>
      </p:sp>
      <p:sp>
        <p:nvSpPr>
          <p:cNvPr id="3" name="コンテンツ プレースホルダー 2"/>
          <p:cNvSpPr>
            <a:spLocks noGrp="1"/>
          </p:cNvSpPr>
          <p:nvPr>
            <p:ph idx="1"/>
          </p:nvPr>
        </p:nvSpPr>
        <p:spPr>
          <a:xfrm>
            <a:off x="179388" y="1342033"/>
            <a:ext cx="8785225" cy="4967287"/>
          </a:xfrm>
        </p:spPr>
        <p:txBody>
          <a:bodyPr/>
          <a:lstStyle/>
          <a:p>
            <a:pPr marL="457200" indent="-457200">
              <a:buFont typeface="Wingdings" charset="2"/>
              <a:buChar char="ü"/>
            </a:pPr>
            <a:r>
              <a:rPr lang="en-US" altLang="ja-JP" dirty="0" smtClean="0"/>
              <a:t>Pregnant Japanese women had a high level of concern regarding </a:t>
            </a:r>
            <a:r>
              <a:rPr lang="en-US" altLang="ja-JP" dirty="0" err="1" smtClean="0"/>
              <a:t>pandemin</a:t>
            </a:r>
            <a:r>
              <a:rPr lang="en-US" altLang="ja-JP" dirty="0" smtClean="0"/>
              <a:t> (H1N1) 2009</a:t>
            </a:r>
            <a:r>
              <a:rPr lang="en-GB" altLang="ja-JP" dirty="0"/>
              <a:t>, went to some effort to avoid contracting </a:t>
            </a:r>
            <a:r>
              <a:rPr lang="en-GB" altLang="ja-JP" dirty="0" smtClean="0"/>
              <a:t>the influenza </a:t>
            </a:r>
            <a:r>
              <a:rPr lang="en-GB" altLang="ja-JP" dirty="0"/>
              <a:t>by taking antiviral drugs and </a:t>
            </a:r>
            <a:r>
              <a:rPr lang="en-GB" altLang="ja-JP" dirty="0" smtClean="0"/>
              <a:t>vaccination</a:t>
            </a:r>
            <a:r>
              <a:rPr lang="en-US" altLang="ja-JP" dirty="0" smtClean="0"/>
              <a:t>.</a:t>
            </a:r>
          </a:p>
          <a:p>
            <a:pPr marL="457200" indent="-457200">
              <a:buFont typeface="Wingdings" charset="2"/>
              <a:buChar char="ü"/>
            </a:pPr>
            <a:r>
              <a:rPr lang="en-GB" altLang="ja-JP" dirty="0"/>
              <a:t>This behaviour may have contributed to the lack of maternal mortality associated with this pandemic in Japan.</a:t>
            </a:r>
            <a:r>
              <a:rPr lang="ja-JP" altLang="ja-JP" dirty="0"/>
              <a:t> </a:t>
            </a:r>
            <a:endParaRPr lang="en-US" altLang="ja-JP" dirty="0" smtClean="0"/>
          </a:p>
          <a:p>
            <a:pPr marL="457200" indent="-457200">
              <a:buFont typeface="Wingdings" charset="2"/>
              <a:buChar char="ü"/>
            </a:pPr>
            <a:r>
              <a:rPr lang="en-US" altLang="ja-JP" dirty="0" smtClean="0"/>
              <a:t>Vaccination reduced infection </a:t>
            </a:r>
            <a:r>
              <a:rPr lang="en-GB" altLang="ja-JP" dirty="0"/>
              <a:t>by 89% in pregnant Japanese women.</a:t>
            </a:r>
            <a:r>
              <a:rPr lang="ja-JP" altLang="ja-JP" dirty="0"/>
              <a:t> </a:t>
            </a:r>
            <a:endParaRPr lang="en-US" altLang="ja-JP" dirty="0" smtClean="0"/>
          </a:p>
          <a:p>
            <a:pPr marL="0" indent="0"/>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9</a:t>
            </a:fld>
            <a:endParaRPr lang="en-US" altLang="ja-JP"/>
          </a:p>
        </p:txBody>
      </p:sp>
    </p:spTree>
    <p:extLst>
      <p:ext uri="{BB962C8B-B14F-4D97-AF65-F5344CB8AC3E}">
        <p14:creationId xmlns:p14="http://schemas.microsoft.com/office/powerpoint/2010/main" val="97670792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797769"/>
          </a:xfrm>
        </p:spPr>
        <p:txBody>
          <a:bodyPr/>
          <a:lstStyle/>
          <a:p>
            <a:r>
              <a:rPr lang="en-US" altLang="ja-JP" sz="2000" dirty="0"/>
              <a:t>Vaccination during the 2013–2014 influenza season in pregnant Japanese </a:t>
            </a:r>
            <a:r>
              <a:rPr lang="en-US" altLang="ja-JP" sz="2000" dirty="0" smtClean="0"/>
              <a:t>women</a:t>
            </a:r>
            <a:r>
              <a:rPr lang="ja-JP" altLang="en-US" sz="2000" dirty="0" smtClean="0"/>
              <a:t> </a:t>
            </a:r>
            <a:r>
              <a:rPr lang="en-US" altLang="ja-JP" sz="2000" dirty="0" smtClean="0"/>
              <a:t>(Eur</a:t>
            </a:r>
            <a:r>
              <a:rPr lang="ja-JP" altLang="en-US" sz="2000" dirty="0" smtClean="0"/>
              <a:t> </a:t>
            </a:r>
            <a:r>
              <a:rPr lang="en-US" altLang="ja-JP" sz="2000" dirty="0" smtClean="0"/>
              <a:t>J</a:t>
            </a:r>
            <a:r>
              <a:rPr lang="ja-JP" altLang="en-US" sz="2000" dirty="0" smtClean="0"/>
              <a:t> </a:t>
            </a:r>
            <a:r>
              <a:rPr lang="en-US" altLang="ja-JP" sz="2000" dirty="0" smtClean="0"/>
              <a:t>Clin</a:t>
            </a:r>
            <a:r>
              <a:rPr lang="ja-JP" altLang="en-US" sz="2000" dirty="0" smtClean="0"/>
              <a:t> </a:t>
            </a:r>
            <a:r>
              <a:rPr lang="en-US" altLang="ja-JP" sz="2000" dirty="0" err="1" smtClean="0"/>
              <a:t>Microbiol</a:t>
            </a:r>
            <a:r>
              <a:rPr lang="ja-JP" altLang="en-US" sz="2000" dirty="0" smtClean="0"/>
              <a:t> </a:t>
            </a:r>
            <a:r>
              <a:rPr lang="en-US" altLang="ja-JP" sz="2000" dirty="0" smtClean="0"/>
              <a:t>Infect</a:t>
            </a:r>
            <a:r>
              <a:rPr lang="ja-JP" altLang="en-US" sz="2000" dirty="0" smtClean="0"/>
              <a:t> </a:t>
            </a:r>
            <a:r>
              <a:rPr lang="en-US" altLang="ja-JP" sz="2000" dirty="0" smtClean="0"/>
              <a:t>Dis</a:t>
            </a:r>
            <a:r>
              <a:rPr lang="ja-JP" altLang="en-US" sz="2000" dirty="0" smtClean="0"/>
              <a:t> </a:t>
            </a:r>
            <a:r>
              <a:rPr lang="en-US" altLang="ja-JP" sz="2000" dirty="0" smtClean="0"/>
              <a:t>34:543-548, 2015): </a:t>
            </a:r>
            <a:r>
              <a:rPr lang="en-US" altLang="ja-JP" sz="2000" dirty="0" smtClean="0">
                <a:solidFill>
                  <a:srgbClr val="FF0000"/>
                </a:solidFill>
              </a:rPr>
              <a:t>3</a:t>
            </a:r>
            <a:r>
              <a:rPr lang="en-US" altLang="ja-JP" sz="2000" baseline="30000" dirty="0" smtClean="0">
                <a:solidFill>
                  <a:srgbClr val="FF0000"/>
                </a:solidFill>
              </a:rPr>
              <a:t>rd</a:t>
            </a:r>
            <a:r>
              <a:rPr lang="en-US" altLang="ja-JP" sz="2000" dirty="0" smtClean="0">
                <a:solidFill>
                  <a:srgbClr val="FF0000"/>
                </a:solidFill>
              </a:rPr>
              <a:t> report</a:t>
            </a:r>
            <a:endParaRPr kumimoji="1" lang="ja-JP" altLang="en-US" sz="2000" dirty="0">
              <a:solidFill>
                <a:srgbClr val="FF0000"/>
              </a:solidFill>
            </a:endParaRPr>
          </a:p>
        </p:txBody>
      </p:sp>
      <p:sp>
        <p:nvSpPr>
          <p:cNvPr id="4" name="スライド番号プレースホルダー 3"/>
          <p:cNvSpPr>
            <a:spLocks noGrp="1"/>
          </p:cNvSpPr>
          <p:nvPr>
            <p:ph type="sldNum" sz="quarter" idx="10"/>
          </p:nvPr>
        </p:nvSpPr>
        <p:spPr>
          <a:xfrm>
            <a:off x="8325876" y="0"/>
            <a:ext cx="801687" cy="484188"/>
          </a:xfrm>
        </p:spPr>
        <p:txBody>
          <a:bodyPr/>
          <a:lstStyle/>
          <a:p>
            <a:pPr>
              <a:defRPr/>
            </a:pPr>
            <a:fld id="{6A93E056-5515-FF4E-B7D5-68470D4D4999}" type="slidenum">
              <a:rPr lang="en-US" altLang="ja-JP" smtClean="0"/>
              <a:pPr>
                <a:defRPr/>
              </a:pPr>
              <a:t>10</a:t>
            </a:fld>
            <a:endParaRPr lang="en-US" altLang="ja-JP" dirty="0"/>
          </a:p>
        </p:txBody>
      </p:sp>
      <p:pic>
        <p:nvPicPr>
          <p:cNvPr id="5" name="図 4" descr="スクリーンショット 2015-08-30 10.44.4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2328" y="4005064"/>
            <a:ext cx="6228184" cy="2297852"/>
          </a:xfrm>
          <a:prstGeom prst="rect">
            <a:avLst/>
          </a:prstGeom>
        </p:spPr>
      </p:pic>
      <p:sp>
        <p:nvSpPr>
          <p:cNvPr id="6" name="テキスト ボックス 5"/>
          <p:cNvSpPr txBox="1"/>
          <p:nvPr/>
        </p:nvSpPr>
        <p:spPr>
          <a:xfrm>
            <a:off x="179513" y="1124744"/>
            <a:ext cx="8964487" cy="2308324"/>
          </a:xfrm>
          <a:prstGeom prst="rect">
            <a:avLst/>
          </a:prstGeom>
          <a:noFill/>
        </p:spPr>
        <p:txBody>
          <a:bodyPr wrap="square" rtlCol="0">
            <a:spAutoFit/>
          </a:bodyPr>
          <a:lstStyle/>
          <a:p>
            <a:pPr marL="285750" indent="-285750" algn="l">
              <a:buFont typeface="Wingdings" charset="2"/>
              <a:buChar char="ü"/>
            </a:pPr>
            <a:r>
              <a:rPr lang="en-US" altLang="ja-JP" sz="2400" dirty="0" smtClean="0"/>
              <a:t>How many </a:t>
            </a:r>
            <a:r>
              <a:rPr lang="en-US" altLang="ja-JP" sz="2400" dirty="0"/>
              <a:t>pregnant Japanese women are vaccinated against seasonal </a:t>
            </a:r>
            <a:r>
              <a:rPr lang="en-US" altLang="ja-JP" sz="2400" dirty="0" smtClean="0"/>
              <a:t>influenza?</a:t>
            </a:r>
          </a:p>
          <a:p>
            <a:pPr marL="285750" indent="-285750" algn="l">
              <a:buFont typeface="Wingdings" charset="2"/>
              <a:buChar char="ü"/>
            </a:pPr>
            <a:r>
              <a:rPr lang="en-US" altLang="ja-JP" sz="2400" dirty="0"/>
              <a:t>H</a:t>
            </a:r>
            <a:r>
              <a:rPr lang="en-US" altLang="ja-JP" sz="2400" dirty="0" smtClean="0"/>
              <a:t>ow </a:t>
            </a:r>
            <a:r>
              <a:rPr lang="en-US" altLang="ja-JP" sz="2400" dirty="0"/>
              <a:t>many pregnant Japanese women contracted seasonal influenza before or after the pandemic (H1N1) </a:t>
            </a:r>
            <a:r>
              <a:rPr lang="en-US" altLang="ja-JP" sz="2400" dirty="0" smtClean="0"/>
              <a:t>2009? </a:t>
            </a:r>
          </a:p>
          <a:p>
            <a:pPr marL="285750" indent="-285750" algn="l">
              <a:buFont typeface="Wingdings" charset="2"/>
              <a:buChar char="ü"/>
            </a:pPr>
            <a:r>
              <a:rPr lang="en-US" altLang="ja-JP" sz="2400" dirty="0"/>
              <a:t>T</a:t>
            </a:r>
            <a:r>
              <a:rPr lang="en-US" altLang="ja-JP" sz="2400" dirty="0" smtClean="0"/>
              <a:t>he </a:t>
            </a:r>
            <a:r>
              <a:rPr lang="en-US" altLang="ja-JP" sz="2400" dirty="0"/>
              <a:t>baseline level of concern regarding influenza among pregnant Japanese </a:t>
            </a:r>
            <a:r>
              <a:rPr lang="en-US" altLang="ja-JP" sz="2400" dirty="0" smtClean="0"/>
              <a:t>women? </a:t>
            </a:r>
            <a:endParaRPr kumimoji="1" lang="ja-JP" altLang="en-US" sz="2400" dirty="0"/>
          </a:p>
        </p:txBody>
      </p:sp>
      <p:sp>
        <p:nvSpPr>
          <p:cNvPr id="7" name="テキスト ボックス 6"/>
          <p:cNvSpPr txBox="1"/>
          <p:nvPr/>
        </p:nvSpPr>
        <p:spPr>
          <a:xfrm>
            <a:off x="179512" y="3501008"/>
            <a:ext cx="8830061" cy="584776"/>
          </a:xfrm>
          <a:prstGeom prst="rect">
            <a:avLst/>
          </a:prstGeom>
          <a:noFill/>
        </p:spPr>
        <p:txBody>
          <a:bodyPr wrap="none" rtlCol="0">
            <a:spAutoFit/>
          </a:bodyPr>
          <a:lstStyle/>
          <a:p>
            <a:pPr algn="ctr"/>
            <a:r>
              <a:rPr lang="en-US" altLang="ja-JP" sz="3200" dirty="0" smtClean="0">
                <a:solidFill>
                  <a:srgbClr val="FF0000"/>
                </a:solidFill>
              </a:rPr>
              <a:t>To </a:t>
            </a:r>
            <a:r>
              <a:rPr lang="en-US" altLang="ja-JP" sz="3200" dirty="0">
                <a:solidFill>
                  <a:srgbClr val="FF0000"/>
                </a:solidFill>
              </a:rPr>
              <a:t>prepare for future avian influenza </a:t>
            </a:r>
            <a:r>
              <a:rPr lang="en-US" altLang="ja-JP" sz="3200" dirty="0" smtClean="0">
                <a:solidFill>
                  <a:srgbClr val="FF0000"/>
                </a:solidFill>
              </a:rPr>
              <a:t>epidemics</a:t>
            </a:r>
            <a:r>
              <a:rPr lang="en-US" altLang="ja-JP" sz="3200" dirty="0">
                <a:solidFill>
                  <a:srgbClr val="FF0000"/>
                </a:solidFill>
              </a:rPr>
              <a:t>. </a:t>
            </a:r>
            <a:endParaRPr kumimoji="1" lang="ja-JP" altLang="en-US" sz="3200" dirty="0">
              <a:solidFill>
                <a:srgbClr val="FF0000"/>
              </a:solidFill>
            </a:endParaRPr>
          </a:p>
        </p:txBody>
      </p:sp>
    </p:spTree>
    <p:extLst>
      <p:ext uri="{BB962C8B-B14F-4D97-AF65-F5344CB8AC3E}">
        <p14:creationId xmlns:p14="http://schemas.microsoft.com/office/powerpoint/2010/main" val="10422533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96" y="116632"/>
            <a:ext cx="8928992" cy="797769"/>
          </a:xfrm>
        </p:spPr>
        <p:txBody>
          <a:bodyPr/>
          <a:lstStyle/>
          <a:p>
            <a:r>
              <a:rPr lang="en-US" altLang="ja-JP" dirty="0"/>
              <a:t>Vaccination during the 2013–2014 influenza season in pregnant Japanese </a:t>
            </a:r>
            <a:r>
              <a:rPr lang="en-US" altLang="ja-JP" dirty="0" smtClean="0"/>
              <a:t>women</a:t>
            </a:r>
            <a:r>
              <a:rPr lang="ja-JP" altLang="en-US" dirty="0" smtClean="0"/>
              <a:t> </a:t>
            </a:r>
            <a:r>
              <a:rPr lang="en-US" altLang="ja-JP" sz="2000" dirty="0" smtClean="0"/>
              <a:t>(Eur</a:t>
            </a:r>
            <a:r>
              <a:rPr lang="ja-JP" altLang="en-US" sz="2000" dirty="0" smtClean="0"/>
              <a:t> </a:t>
            </a:r>
            <a:r>
              <a:rPr lang="en-US" altLang="ja-JP" sz="2000" dirty="0" smtClean="0"/>
              <a:t>J</a:t>
            </a:r>
            <a:r>
              <a:rPr lang="ja-JP" altLang="en-US" sz="2000" dirty="0" smtClean="0"/>
              <a:t> </a:t>
            </a:r>
            <a:r>
              <a:rPr lang="en-US" altLang="ja-JP" sz="2000" dirty="0" smtClean="0"/>
              <a:t>Clin</a:t>
            </a:r>
            <a:r>
              <a:rPr lang="ja-JP" altLang="en-US" sz="2000" dirty="0" smtClean="0"/>
              <a:t> </a:t>
            </a:r>
            <a:r>
              <a:rPr lang="en-US" altLang="ja-JP" sz="2000" dirty="0" err="1" smtClean="0"/>
              <a:t>Microbiol</a:t>
            </a:r>
            <a:r>
              <a:rPr lang="ja-JP" altLang="en-US" sz="2000" dirty="0" smtClean="0"/>
              <a:t> </a:t>
            </a:r>
            <a:r>
              <a:rPr lang="en-US" altLang="ja-JP" sz="2000" dirty="0" smtClean="0"/>
              <a:t>Infect</a:t>
            </a:r>
            <a:r>
              <a:rPr lang="ja-JP" altLang="en-US" sz="2000" dirty="0" smtClean="0"/>
              <a:t> </a:t>
            </a:r>
            <a:r>
              <a:rPr lang="en-US" altLang="ja-JP" sz="2000" dirty="0" smtClean="0"/>
              <a:t>Dis</a:t>
            </a:r>
            <a:r>
              <a:rPr lang="ja-JP" altLang="en-US" sz="2000" dirty="0" smtClean="0"/>
              <a:t> </a:t>
            </a:r>
            <a:r>
              <a:rPr lang="en-US" altLang="ja-JP" sz="2000" dirty="0" smtClean="0"/>
              <a:t>34:543-548, 2015)</a:t>
            </a:r>
            <a:endParaRPr kumimoji="1" lang="ja-JP" altLang="en-US" sz="2000" dirty="0"/>
          </a:p>
        </p:txBody>
      </p:sp>
      <p:sp>
        <p:nvSpPr>
          <p:cNvPr id="4" name="スライド番号プレースホルダー 3"/>
          <p:cNvSpPr>
            <a:spLocks noGrp="1"/>
          </p:cNvSpPr>
          <p:nvPr>
            <p:ph type="sldNum" sz="quarter" idx="10"/>
          </p:nvPr>
        </p:nvSpPr>
        <p:spPr>
          <a:xfrm>
            <a:off x="8325876" y="0"/>
            <a:ext cx="801687" cy="484188"/>
          </a:xfrm>
        </p:spPr>
        <p:txBody>
          <a:bodyPr/>
          <a:lstStyle/>
          <a:p>
            <a:pPr>
              <a:defRPr/>
            </a:pPr>
            <a:fld id="{6A93E056-5515-FF4E-B7D5-68470D4D4999}" type="slidenum">
              <a:rPr lang="en-US" altLang="ja-JP" smtClean="0"/>
              <a:pPr>
                <a:defRPr/>
              </a:pPr>
              <a:t>11</a:t>
            </a:fld>
            <a:endParaRPr lang="en-US" altLang="ja-JP" dirty="0"/>
          </a:p>
        </p:txBody>
      </p:sp>
      <p:pic>
        <p:nvPicPr>
          <p:cNvPr id="5" name="図 4" descr="スクリーンショット 2015-08-30 10.44.4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2328" y="4005064"/>
            <a:ext cx="6228184" cy="2297852"/>
          </a:xfrm>
          <a:prstGeom prst="rect">
            <a:avLst/>
          </a:prstGeom>
        </p:spPr>
      </p:pic>
      <p:sp>
        <p:nvSpPr>
          <p:cNvPr id="6" name="テキスト ボックス 5"/>
          <p:cNvSpPr txBox="1"/>
          <p:nvPr/>
        </p:nvSpPr>
        <p:spPr>
          <a:xfrm>
            <a:off x="179513" y="957985"/>
            <a:ext cx="8964487" cy="2246769"/>
          </a:xfrm>
          <a:prstGeom prst="rect">
            <a:avLst/>
          </a:prstGeom>
          <a:noFill/>
        </p:spPr>
        <p:txBody>
          <a:bodyPr wrap="square" rtlCol="0">
            <a:spAutoFit/>
          </a:bodyPr>
          <a:lstStyle/>
          <a:p>
            <a:pPr algn="l"/>
            <a:r>
              <a:rPr lang="en-US" altLang="ja-JP" sz="2800" dirty="0" smtClean="0"/>
              <a:t>W</a:t>
            </a:r>
            <a:r>
              <a:rPr lang="en-US" altLang="ja-JP" sz="2800" dirty="0" smtClean="0"/>
              <a:t>e </a:t>
            </a:r>
            <a:r>
              <a:rPr lang="en-US" altLang="ja-JP" sz="2800" dirty="0"/>
              <a:t>conducted </a:t>
            </a:r>
            <a:r>
              <a:rPr lang="en-US" altLang="ja-JP" sz="2800" dirty="0" smtClean="0"/>
              <a:t>the </a:t>
            </a:r>
            <a:r>
              <a:rPr lang="en-US" altLang="ja-JP" sz="2800" dirty="0"/>
              <a:t>multi-center study to determine vaccination coverage against seasonal influenza and the prevalence rate of influenza infection among pregnant Japanese women during the 2013 – 2014 influenza season.</a:t>
            </a:r>
            <a:r>
              <a:rPr lang="ja-JP" altLang="ja-JP" sz="2800" dirty="0"/>
              <a:t> </a:t>
            </a:r>
            <a:endParaRPr kumimoji="1" lang="ja-JP" altLang="en-US" sz="2800" dirty="0"/>
          </a:p>
        </p:txBody>
      </p:sp>
      <p:sp>
        <p:nvSpPr>
          <p:cNvPr id="7" name="テキスト ボックス 6"/>
          <p:cNvSpPr txBox="1"/>
          <p:nvPr/>
        </p:nvSpPr>
        <p:spPr>
          <a:xfrm>
            <a:off x="461851" y="3142780"/>
            <a:ext cx="8313310" cy="1616289"/>
          </a:xfrm>
          <a:prstGeom prst="rect">
            <a:avLst/>
          </a:prstGeom>
          <a:solidFill>
            <a:srgbClr val="333399"/>
          </a:solidFill>
        </p:spPr>
        <p:txBody>
          <a:bodyPr wrap="square" rtlCol="0">
            <a:spAutoFit/>
          </a:bodyPr>
          <a:lstStyle/>
          <a:p>
            <a:pPr algn="ctr"/>
            <a:r>
              <a:rPr lang="ja-JP" altLang="ja-JP" sz="3200" dirty="0" smtClean="0">
                <a:solidFill>
                  <a:schemeClr val="bg1"/>
                </a:solidFill>
              </a:rPr>
              <a:t>T</a:t>
            </a:r>
            <a:r>
              <a:rPr lang="en-US" altLang="ja-JP" sz="3200" dirty="0" smtClean="0">
                <a:solidFill>
                  <a:schemeClr val="bg1"/>
                </a:solidFill>
              </a:rPr>
              <a:t>h</a:t>
            </a:r>
            <a:r>
              <a:rPr lang="en-US" altLang="ja-JP" sz="3200" dirty="0" smtClean="0">
                <a:solidFill>
                  <a:schemeClr val="bg1"/>
                </a:solidFill>
              </a:rPr>
              <a:t>is</a:t>
            </a:r>
            <a:r>
              <a:rPr lang="ja-JP" altLang="en-US" sz="3200" dirty="0" smtClean="0">
                <a:solidFill>
                  <a:schemeClr val="bg1"/>
                </a:solidFill>
              </a:rPr>
              <a:t> </a:t>
            </a:r>
            <a:r>
              <a:rPr lang="en-US" altLang="ja-JP" sz="3200" dirty="0" smtClean="0">
                <a:solidFill>
                  <a:schemeClr val="bg1"/>
                </a:solidFill>
              </a:rPr>
              <a:t>is</a:t>
            </a:r>
            <a:r>
              <a:rPr lang="ja-JP" altLang="en-US" sz="3200" dirty="0" smtClean="0">
                <a:solidFill>
                  <a:schemeClr val="bg1"/>
                </a:solidFill>
              </a:rPr>
              <a:t> </a:t>
            </a:r>
            <a:r>
              <a:rPr lang="en-US" altLang="ja-JP" sz="3200" dirty="0" smtClean="0">
                <a:solidFill>
                  <a:schemeClr val="bg1"/>
                </a:solidFill>
              </a:rPr>
              <a:t>th</a:t>
            </a:r>
            <a:r>
              <a:rPr lang="en-US" altLang="ja-JP" sz="3200" dirty="0" smtClean="0">
                <a:solidFill>
                  <a:schemeClr val="bg1"/>
                </a:solidFill>
              </a:rPr>
              <a:t>e </a:t>
            </a:r>
            <a:r>
              <a:rPr lang="en-US" altLang="ja-JP" sz="3200" dirty="0">
                <a:solidFill>
                  <a:schemeClr val="bg1"/>
                </a:solidFill>
              </a:rPr>
              <a:t>first study focusing on the behavior of pregnant Japanese women with regard to seasonal influenza.</a:t>
            </a:r>
            <a:r>
              <a:rPr lang="ja-JP" altLang="ja-JP" sz="3200" dirty="0">
                <a:solidFill>
                  <a:schemeClr val="bg1"/>
                </a:solidFill>
              </a:rPr>
              <a:t> </a:t>
            </a:r>
            <a:endParaRPr kumimoji="1" lang="ja-JP" altLang="en-US" sz="3200" dirty="0">
              <a:solidFill>
                <a:schemeClr val="bg1"/>
              </a:solidFill>
            </a:endParaRPr>
          </a:p>
        </p:txBody>
      </p:sp>
    </p:spTree>
    <p:extLst>
      <p:ext uri="{BB962C8B-B14F-4D97-AF65-F5344CB8AC3E}">
        <p14:creationId xmlns:p14="http://schemas.microsoft.com/office/powerpoint/2010/main" val="250240561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705" y="122602"/>
            <a:ext cx="8300702" cy="711195"/>
          </a:xfrm>
        </p:spPr>
        <p:txBody>
          <a:bodyPr/>
          <a:lstStyle/>
          <a:p>
            <a:r>
              <a:rPr lang="en-US" altLang="ja-JP" sz="2800" b="1" dirty="0"/>
              <a:t>Vaccination rates according to maternal age and experience of prior birth</a:t>
            </a:r>
            <a:r>
              <a:rPr lang="ja-JP" altLang="ja-JP" sz="2800" dirty="0"/>
              <a:t> </a:t>
            </a:r>
            <a:endParaRPr kumimoji="1" lang="ja-JP" altLang="en-US" sz="2800"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12</a:t>
            </a:fld>
            <a:endParaRPr lang="en-US" altLang="ja-JP"/>
          </a:p>
        </p:txBody>
      </p:sp>
      <p:sp>
        <p:nvSpPr>
          <p:cNvPr id="5" name="テキスト ボックス 4"/>
          <p:cNvSpPr txBox="1"/>
          <p:nvPr/>
        </p:nvSpPr>
        <p:spPr>
          <a:xfrm>
            <a:off x="253376" y="1231458"/>
            <a:ext cx="8890624" cy="3170099"/>
          </a:xfrm>
          <a:prstGeom prst="rect">
            <a:avLst/>
          </a:prstGeom>
          <a:noFill/>
        </p:spPr>
        <p:txBody>
          <a:bodyPr wrap="square" rtlCol="0">
            <a:spAutoFit/>
          </a:bodyPr>
          <a:lstStyle/>
          <a:p>
            <a:pPr algn="l"/>
            <a:r>
              <a:rPr lang="en-US" altLang="ja-JP" sz="2000" u="sng" dirty="0"/>
              <a:t>Age (year)	Overall	</a:t>
            </a:r>
            <a:r>
              <a:rPr lang="en-US" altLang="ja-JP" sz="2000" u="sng" dirty="0" smtClean="0"/>
              <a:t>	Primiparous</a:t>
            </a:r>
            <a:r>
              <a:rPr lang="en-US" altLang="ja-JP" sz="2000" u="sng" dirty="0"/>
              <a:t>	Multiparous	</a:t>
            </a:r>
            <a:r>
              <a:rPr lang="en-US" altLang="ja-JP" sz="2000" i="1" u="sng" dirty="0"/>
              <a:t>P</a:t>
            </a:r>
            <a:r>
              <a:rPr lang="en-US" altLang="ja-JP" sz="2000" u="sng" dirty="0"/>
              <a:t>-value*   </a:t>
            </a:r>
            <a:endParaRPr lang="ja-JP" altLang="ja-JP" sz="2000" dirty="0"/>
          </a:p>
          <a:p>
            <a:pPr algn="l"/>
            <a:r>
              <a:rPr lang="en-US" altLang="ja-JP" sz="2000" dirty="0">
                <a:solidFill>
                  <a:srgbClr val="FF0000"/>
                </a:solidFill>
              </a:rPr>
              <a:t>   ≤ 24	</a:t>
            </a:r>
            <a:r>
              <a:rPr lang="en-US" altLang="ja-JP" sz="2000" dirty="0" smtClean="0">
                <a:solidFill>
                  <a:srgbClr val="FF0000"/>
                </a:solidFill>
              </a:rPr>
              <a:t>	39</a:t>
            </a:r>
            <a:r>
              <a:rPr lang="en-US" altLang="ja-JP" sz="2000" dirty="0">
                <a:solidFill>
                  <a:srgbClr val="FF0000"/>
                </a:solidFill>
              </a:rPr>
              <a:t>/124 (31%)¶	</a:t>
            </a:r>
            <a:r>
              <a:rPr lang="en-US" altLang="ja-JP" sz="2000" dirty="0" smtClean="0">
                <a:solidFill>
                  <a:srgbClr val="FF0000"/>
                </a:solidFill>
              </a:rPr>
              <a:t>29</a:t>
            </a:r>
            <a:r>
              <a:rPr lang="en-US" altLang="ja-JP" sz="2000" dirty="0">
                <a:solidFill>
                  <a:srgbClr val="FF0000"/>
                </a:solidFill>
              </a:rPr>
              <a:t>/92 (32%)¶	10/32 (31%)†	0.9772</a:t>
            </a:r>
            <a:endParaRPr lang="ja-JP" altLang="ja-JP" sz="2000" dirty="0">
              <a:solidFill>
                <a:srgbClr val="FF0000"/>
              </a:solidFill>
            </a:endParaRPr>
          </a:p>
          <a:p>
            <a:pPr algn="l"/>
            <a:r>
              <a:rPr lang="en-US" altLang="ja-JP" sz="2000" dirty="0"/>
              <a:t>25 – 29	</a:t>
            </a:r>
            <a:r>
              <a:rPr lang="en-US" altLang="ja-JP" sz="2000" dirty="0" smtClean="0"/>
              <a:t>	171</a:t>
            </a:r>
            <a:r>
              <a:rPr lang="en-US" altLang="ja-JP" sz="2000" dirty="0"/>
              <a:t>/332 (52%)	112/198 (57%)	59/134 (44%)	0.0249</a:t>
            </a:r>
            <a:endParaRPr lang="ja-JP" altLang="ja-JP" sz="2000" dirty="0"/>
          </a:p>
          <a:p>
            <a:pPr algn="l"/>
            <a:r>
              <a:rPr lang="en-US" altLang="ja-JP" sz="2000" dirty="0"/>
              <a:t>30 – 34	</a:t>
            </a:r>
            <a:r>
              <a:rPr lang="en-US" altLang="ja-JP" sz="2000" dirty="0" smtClean="0"/>
              <a:t>	305</a:t>
            </a:r>
            <a:r>
              <a:rPr lang="en-US" altLang="ja-JP" sz="2000" dirty="0"/>
              <a:t>/571 (53%)	156/299 (52%)	149/272 (55%)	0.5330</a:t>
            </a:r>
            <a:endParaRPr lang="ja-JP" altLang="ja-JP" sz="2000" dirty="0"/>
          </a:p>
          <a:p>
            <a:pPr algn="l"/>
            <a:r>
              <a:rPr lang="en-US" altLang="ja-JP" sz="2000" dirty="0"/>
              <a:t>35 – 39	</a:t>
            </a:r>
            <a:r>
              <a:rPr lang="en-US" altLang="ja-JP" sz="2000" dirty="0" smtClean="0"/>
              <a:t>	260</a:t>
            </a:r>
            <a:r>
              <a:rPr lang="en-US" altLang="ja-JP" sz="2000" dirty="0"/>
              <a:t>/501 (52%)	106/222 (48%)	154/279 (55%)	0.0974</a:t>
            </a:r>
            <a:endParaRPr lang="ja-JP" altLang="ja-JP" sz="2000" dirty="0"/>
          </a:p>
          <a:p>
            <a:pPr algn="l"/>
            <a:r>
              <a:rPr lang="en-US" altLang="ja-JP" sz="2000" dirty="0"/>
              <a:t>≥ 40	</a:t>
            </a:r>
            <a:r>
              <a:rPr lang="en-US" altLang="ja-JP" sz="2000" dirty="0" smtClean="0"/>
              <a:t>	101</a:t>
            </a:r>
            <a:r>
              <a:rPr lang="en-US" altLang="ja-JP" sz="2000" dirty="0"/>
              <a:t>/185 (55%)	44/92 (48%)	57/93 (61%)	0.0659</a:t>
            </a:r>
            <a:endParaRPr lang="ja-JP" altLang="ja-JP" sz="2000" dirty="0"/>
          </a:p>
          <a:p>
            <a:pPr algn="l"/>
            <a:r>
              <a:rPr lang="en-US" altLang="ja-JP" sz="2000" u="sng" dirty="0">
                <a:solidFill>
                  <a:srgbClr val="FF0000"/>
                </a:solidFill>
              </a:rPr>
              <a:t>Overall	</a:t>
            </a:r>
            <a:r>
              <a:rPr lang="en-US" altLang="ja-JP" sz="2000" u="sng" dirty="0" smtClean="0">
                <a:solidFill>
                  <a:srgbClr val="FF0000"/>
                </a:solidFill>
              </a:rPr>
              <a:t>	876</a:t>
            </a:r>
            <a:r>
              <a:rPr lang="en-US" altLang="ja-JP" sz="2000" u="sng" dirty="0">
                <a:solidFill>
                  <a:srgbClr val="FF0000"/>
                </a:solidFill>
              </a:rPr>
              <a:t>/1713 (51%)	447/903 (50%)	429/810 (53%) 	0.1525      </a:t>
            </a:r>
            <a:r>
              <a:rPr lang="en-US" altLang="ja-JP" sz="2000" u="sng" dirty="0" smtClean="0">
                <a:solidFill>
                  <a:srgbClr val="FF0000"/>
                </a:solidFill>
              </a:rPr>
              <a:t> </a:t>
            </a:r>
            <a:endParaRPr lang="ja-JP" altLang="ja-JP" sz="2000" dirty="0">
              <a:solidFill>
                <a:srgbClr val="FF0000"/>
              </a:solidFill>
            </a:endParaRPr>
          </a:p>
          <a:p>
            <a:pPr algn="l"/>
            <a:r>
              <a:rPr lang="en-US" altLang="ja-JP" sz="2000" dirty="0"/>
              <a:t>*, Comparison between primiparous and multiparous women.</a:t>
            </a:r>
            <a:endParaRPr lang="ja-JP" altLang="ja-JP" sz="2000" dirty="0"/>
          </a:p>
          <a:p>
            <a:pPr algn="l"/>
            <a:r>
              <a:rPr lang="en-US" altLang="ja-JP" sz="2000" dirty="0"/>
              <a:t>¶, </a:t>
            </a:r>
            <a:r>
              <a:rPr lang="en-US" altLang="ja-JP" sz="2000" i="1" dirty="0"/>
              <a:t>P</a:t>
            </a:r>
            <a:r>
              <a:rPr lang="en-US" altLang="ja-JP" sz="2000" dirty="0"/>
              <a:t> &lt; 0.05 vs. any other age category.</a:t>
            </a:r>
            <a:endParaRPr lang="ja-JP" altLang="ja-JP" sz="2000" dirty="0"/>
          </a:p>
          <a:p>
            <a:pPr algn="l"/>
            <a:r>
              <a:rPr lang="en-US" altLang="ja-JP" sz="2000" dirty="0"/>
              <a:t>†, </a:t>
            </a:r>
            <a:r>
              <a:rPr lang="en-US" altLang="ja-JP" sz="2000" i="1" dirty="0"/>
              <a:t>P</a:t>
            </a:r>
            <a:r>
              <a:rPr lang="en-US" altLang="ja-JP" sz="2000" dirty="0"/>
              <a:t> &lt; 0.05 vs. any other age category except women aged 25 – 29 years</a:t>
            </a:r>
            <a:r>
              <a:rPr lang="en-US" altLang="ja-JP" sz="2000" dirty="0" smtClean="0"/>
              <a:t>.</a:t>
            </a:r>
            <a:endParaRPr lang="ja-JP" altLang="ja-JP" sz="2000" dirty="0"/>
          </a:p>
        </p:txBody>
      </p:sp>
      <p:sp>
        <p:nvSpPr>
          <p:cNvPr id="6" name="テキスト ボックス 5"/>
          <p:cNvSpPr txBox="1"/>
          <p:nvPr/>
        </p:nvSpPr>
        <p:spPr>
          <a:xfrm>
            <a:off x="269412" y="4322923"/>
            <a:ext cx="8711015" cy="1938992"/>
          </a:xfrm>
          <a:prstGeom prst="rect">
            <a:avLst/>
          </a:prstGeom>
          <a:noFill/>
        </p:spPr>
        <p:txBody>
          <a:bodyPr wrap="square" rtlCol="0">
            <a:spAutoFit/>
          </a:bodyPr>
          <a:lstStyle/>
          <a:p>
            <a:pPr marL="342900" indent="-342900" algn="l">
              <a:buFont typeface="Wingdings" charset="2"/>
              <a:buChar char="ü"/>
            </a:pPr>
            <a:r>
              <a:rPr lang="en-US" altLang="ja-JP" sz="2400" dirty="0"/>
              <a:t>876 (51%) reported having received vaccination against influenza in or after October 2013.</a:t>
            </a:r>
            <a:r>
              <a:rPr lang="ja-JP" altLang="ja-JP" sz="2400" dirty="0"/>
              <a:t> </a:t>
            </a:r>
            <a:endParaRPr lang="en-US" altLang="ja-JP" sz="2400" dirty="0" smtClean="0"/>
          </a:p>
          <a:p>
            <a:pPr marL="342900" indent="-342900" algn="l">
              <a:buFont typeface="Wingdings" charset="2"/>
              <a:buChar char="ü"/>
            </a:pPr>
            <a:r>
              <a:rPr lang="en-US" altLang="ja-JP" sz="2400" dirty="0" smtClean="0"/>
              <a:t>Women </a:t>
            </a:r>
            <a:r>
              <a:rPr lang="en-US" altLang="ja-JP" sz="2400" dirty="0"/>
              <a:t>aged ≤ 24</a:t>
            </a:r>
            <a:r>
              <a:rPr lang="en-US" altLang="ja-JP" sz="2400" dirty="0" smtClean="0"/>
              <a:t> </a:t>
            </a:r>
            <a:r>
              <a:rPr lang="en-US" altLang="ja-JP" sz="2400" dirty="0"/>
              <a:t>years had a significantly lower vaccination rate than those aged ≥ 25 years (31% </a:t>
            </a:r>
            <a:r>
              <a:rPr lang="en-US" altLang="ja-JP" sz="2400" dirty="0" smtClean="0"/>
              <a:t>vs </a:t>
            </a:r>
            <a:r>
              <a:rPr lang="en-US" altLang="ja-JP" sz="2400" dirty="0"/>
              <a:t>53%, respectively; </a:t>
            </a:r>
            <a:r>
              <a:rPr lang="en-US" altLang="ja-JP" sz="2400" i="1" dirty="0"/>
              <a:t>P</a:t>
            </a:r>
            <a:r>
              <a:rPr lang="en-US" altLang="ja-JP" sz="2400" dirty="0"/>
              <a:t>=0.0000). </a:t>
            </a:r>
            <a:endParaRPr kumimoji="1" lang="ja-JP" altLang="en-US" sz="2400" dirty="0"/>
          </a:p>
        </p:txBody>
      </p:sp>
    </p:spTree>
    <p:extLst>
      <p:ext uri="{BB962C8B-B14F-4D97-AF65-F5344CB8AC3E}">
        <p14:creationId xmlns:p14="http://schemas.microsoft.com/office/powerpoint/2010/main" val="30555479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7" y="1"/>
            <a:ext cx="8339189" cy="914400"/>
          </a:xfrm>
        </p:spPr>
        <p:txBody>
          <a:bodyPr/>
          <a:lstStyle/>
          <a:p>
            <a:r>
              <a:rPr lang="en-US" altLang="ja-JP" sz="2800" b="1" dirty="0"/>
              <a:t>Comparison of women who did and did not contract influenza</a:t>
            </a:r>
            <a:r>
              <a:rPr lang="ja-JP" altLang="ja-JP" sz="2800" dirty="0"/>
              <a:t> </a:t>
            </a:r>
            <a:endParaRPr kumimoji="1" lang="ja-JP" altLang="en-US" sz="2800"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13</a:t>
            </a:fld>
            <a:endParaRPr lang="en-US" altLang="ja-JP"/>
          </a:p>
        </p:txBody>
      </p:sp>
      <p:sp>
        <p:nvSpPr>
          <p:cNvPr id="5" name="正方形/長方形 4"/>
          <p:cNvSpPr/>
          <p:nvPr/>
        </p:nvSpPr>
        <p:spPr>
          <a:xfrm>
            <a:off x="320729" y="956389"/>
            <a:ext cx="8338969" cy="3416320"/>
          </a:xfrm>
          <a:prstGeom prst="rect">
            <a:avLst/>
          </a:prstGeom>
        </p:spPr>
        <p:txBody>
          <a:bodyPr wrap="square">
            <a:spAutoFit/>
          </a:bodyPr>
          <a:lstStyle/>
          <a:p>
            <a:pPr algn="l"/>
            <a:r>
              <a:rPr lang="en-US" altLang="ja-JP" sz="2400" dirty="0"/>
              <a:t> </a:t>
            </a:r>
            <a:r>
              <a:rPr lang="en-US" altLang="ja-JP" sz="2400" dirty="0" smtClean="0"/>
              <a:t>			</a:t>
            </a:r>
            <a:r>
              <a:rPr lang="en-US" altLang="ja-JP" sz="2400" u="sng" dirty="0" smtClean="0"/>
              <a:t>Infection </a:t>
            </a:r>
            <a:r>
              <a:rPr lang="en-US" altLang="ja-JP" sz="2400" u="sng" dirty="0"/>
              <a:t>with influenza    </a:t>
            </a:r>
            <a:endParaRPr lang="ja-JP" altLang="ja-JP" sz="2400" dirty="0"/>
          </a:p>
          <a:p>
            <a:pPr algn="l"/>
            <a:r>
              <a:rPr lang="en-US" altLang="ja-JP" sz="2400" u="sng" dirty="0" smtClean="0"/>
              <a:t>			Yes		No		</a:t>
            </a:r>
            <a:r>
              <a:rPr lang="en-US" altLang="ja-JP" sz="2400" i="1" u="sng" dirty="0" smtClean="0"/>
              <a:t>P</a:t>
            </a:r>
            <a:r>
              <a:rPr lang="en-US" altLang="ja-JP" sz="2400" u="sng" dirty="0"/>
              <a:t>-value     </a:t>
            </a:r>
            <a:endParaRPr lang="ja-JP" altLang="ja-JP" sz="2400" dirty="0"/>
          </a:p>
          <a:p>
            <a:pPr algn="l"/>
            <a:r>
              <a:rPr lang="en-US" altLang="ja-JP" sz="2400" dirty="0"/>
              <a:t>No. of women	87		1626</a:t>
            </a:r>
            <a:endParaRPr lang="ja-JP" altLang="ja-JP" sz="2400" dirty="0"/>
          </a:p>
          <a:p>
            <a:pPr algn="l"/>
            <a:r>
              <a:rPr lang="en-US" altLang="ja-JP" sz="2400" dirty="0"/>
              <a:t>Vaccinated	</a:t>
            </a:r>
            <a:r>
              <a:rPr lang="en-US" altLang="ja-JP" sz="2400" dirty="0" smtClean="0"/>
              <a:t>	34 </a:t>
            </a:r>
            <a:r>
              <a:rPr lang="en-US" altLang="ja-JP" sz="2400" dirty="0"/>
              <a:t>(39%)	</a:t>
            </a:r>
            <a:r>
              <a:rPr lang="en-US" altLang="ja-JP" sz="2400" dirty="0" smtClean="0"/>
              <a:t>842 </a:t>
            </a:r>
            <a:r>
              <a:rPr lang="en-US" altLang="ja-JP" sz="2400" dirty="0"/>
              <a:t>(52%)	0.0210</a:t>
            </a:r>
            <a:endParaRPr lang="ja-JP" altLang="ja-JP" sz="2400" dirty="0"/>
          </a:p>
          <a:p>
            <a:pPr algn="l"/>
            <a:r>
              <a:rPr lang="en-US" altLang="ja-JP" sz="2400" dirty="0">
                <a:solidFill>
                  <a:srgbClr val="FF0000"/>
                </a:solidFill>
              </a:rPr>
              <a:t>Primiparous	</a:t>
            </a:r>
            <a:r>
              <a:rPr lang="en-US" altLang="ja-JP" sz="2400" dirty="0" smtClean="0">
                <a:solidFill>
                  <a:srgbClr val="FF0000"/>
                </a:solidFill>
              </a:rPr>
              <a:t>	26 </a:t>
            </a:r>
            <a:r>
              <a:rPr lang="en-US" altLang="ja-JP" sz="2400" dirty="0">
                <a:solidFill>
                  <a:srgbClr val="FF0000"/>
                </a:solidFill>
              </a:rPr>
              <a:t>(30%)	</a:t>
            </a:r>
            <a:r>
              <a:rPr lang="en-US" altLang="ja-JP" sz="2400" dirty="0" smtClean="0">
                <a:solidFill>
                  <a:srgbClr val="FF0000"/>
                </a:solidFill>
              </a:rPr>
              <a:t>877 </a:t>
            </a:r>
            <a:r>
              <a:rPr lang="en-US" altLang="ja-JP" sz="2400" dirty="0">
                <a:solidFill>
                  <a:srgbClr val="FF0000"/>
                </a:solidFill>
              </a:rPr>
              <a:t>(54%)	</a:t>
            </a:r>
            <a:r>
              <a:rPr lang="en-US" altLang="ja-JP" sz="2400" dirty="0" smtClean="0">
                <a:solidFill>
                  <a:srgbClr val="FF0000"/>
                </a:solidFill>
              </a:rPr>
              <a:t>&lt;0.0001</a:t>
            </a:r>
            <a:endParaRPr lang="ja-JP" altLang="ja-JP" sz="2400" dirty="0">
              <a:solidFill>
                <a:srgbClr val="FF0000"/>
              </a:solidFill>
            </a:endParaRPr>
          </a:p>
          <a:p>
            <a:pPr algn="l"/>
            <a:r>
              <a:rPr lang="en-US" altLang="ja-JP" sz="2400" dirty="0"/>
              <a:t>Maternal age (years</a:t>
            </a:r>
            <a:r>
              <a:rPr lang="en-US" altLang="ja-JP" sz="2400" dirty="0" smtClean="0"/>
              <a:t>)</a:t>
            </a:r>
            <a:endParaRPr lang="en-US" altLang="ja-JP" sz="2400" dirty="0"/>
          </a:p>
          <a:p>
            <a:pPr algn="l"/>
            <a:r>
              <a:rPr lang="en-US" altLang="ja-JP" sz="2400" dirty="0" smtClean="0"/>
              <a:t>≤</a:t>
            </a:r>
            <a:r>
              <a:rPr lang="en-US" altLang="ja-JP" sz="2400" dirty="0"/>
              <a:t> 29		</a:t>
            </a:r>
            <a:r>
              <a:rPr lang="en-US" altLang="ja-JP" sz="2400" dirty="0" smtClean="0"/>
              <a:t>	21 </a:t>
            </a:r>
            <a:r>
              <a:rPr lang="en-US" altLang="ja-JP" sz="2400" dirty="0"/>
              <a:t>(24%)	</a:t>
            </a:r>
            <a:r>
              <a:rPr lang="en-US" altLang="ja-JP" sz="2400" dirty="0" smtClean="0"/>
              <a:t>435 </a:t>
            </a:r>
            <a:r>
              <a:rPr lang="en-US" altLang="ja-JP" sz="2400" dirty="0"/>
              <a:t>(27%)	</a:t>
            </a:r>
            <a:r>
              <a:rPr lang="en-US" altLang="ja-JP" sz="2400" dirty="0" smtClean="0"/>
              <a:t>0.7088</a:t>
            </a:r>
            <a:endParaRPr lang="ja-JP" altLang="ja-JP" sz="2400" dirty="0"/>
          </a:p>
          <a:p>
            <a:pPr algn="l"/>
            <a:r>
              <a:rPr lang="en-US" altLang="ja-JP" sz="2400" dirty="0" smtClean="0"/>
              <a:t>30</a:t>
            </a:r>
            <a:r>
              <a:rPr lang="en-US" altLang="ja-JP" sz="2400" dirty="0"/>
              <a:t> – 35		34 (39%)	</a:t>
            </a:r>
            <a:r>
              <a:rPr lang="en-US" altLang="ja-JP" sz="2400" dirty="0" smtClean="0"/>
              <a:t>537 </a:t>
            </a:r>
            <a:r>
              <a:rPr lang="en-US" altLang="ja-JP" sz="2400" dirty="0"/>
              <a:t>(33%)	0.2450</a:t>
            </a:r>
            <a:endParaRPr lang="ja-JP" altLang="ja-JP" sz="2400" dirty="0"/>
          </a:p>
          <a:p>
            <a:pPr algn="l"/>
            <a:r>
              <a:rPr lang="en-US" altLang="ja-JP" sz="2400" u="sng" dirty="0" smtClean="0"/>
              <a:t>≥</a:t>
            </a:r>
            <a:r>
              <a:rPr lang="en-US" altLang="ja-JP" sz="2400" u="sng" dirty="0"/>
              <a:t> 35		</a:t>
            </a:r>
            <a:r>
              <a:rPr lang="en-US" altLang="ja-JP" sz="2400" u="sng" dirty="0" smtClean="0"/>
              <a:t>	32 </a:t>
            </a:r>
            <a:r>
              <a:rPr lang="en-US" altLang="ja-JP" sz="2400" u="sng" dirty="0"/>
              <a:t>(37%)	</a:t>
            </a:r>
            <a:r>
              <a:rPr lang="en-US" altLang="ja-JP" sz="2400" u="sng" dirty="0" smtClean="0"/>
              <a:t>654 </a:t>
            </a:r>
            <a:r>
              <a:rPr lang="en-US" altLang="ja-JP" sz="2400" u="sng" dirty="0"/>
              <a:t>(40%)    	0.5235     </a:t>
            </a:r>
            <a:endParaRPr lang="ja-JP" altLang="en-US" sz="2400" dirty="0"/>
          </a:p>
        </p:txBody>
      </p:sp>
      <p:sp>
        <p:nvSpPr>
          <p:cNvPr id="6" name="テキスト ボックス 5"/>
          <p:cNvSpPr txBox="1"/>
          <p:nvPr/>
        </p:nvSpPr>
        <p:spPr>
          <a:xfrm>
            <a:off x="0" y="4310103"/>
            <a:ext cx="9144000" cy="1938992"/>
          </a:xfrm>
          <a:prstGeom prst="rect">
            <a:avLst/>
          </a:prstGeom>
          <a:noFill/>
        </p:spPr>
        <p:txBody>
          <a:bodyPr wrap="square" rtlCol="0">
            <a:spAutoFit/>
          </a:bodyPr>
          <a:lstStyle/>
          <a:p>
            <a:pPr algn="l"/>
            <a:r>
              <a:rPr lang="en-US" altLang="ja-JP" sz="2000" dirty="0" smtClean="0"/>
              <a:t>87 (</a:t>
            </a:r>
            <a:r>
              <a:rPr lang="en-US" altLang="ja-JP" sz="2000" dirty="0"/>
              <a:t>5.1%) and 1626 (94.9%) women did and did not contract influenza, respectively. Although prior birth did not affect overall vaccination coverage (50% for primiparous vs. 53% for multiparous), multiparous women had a significantly higher rate of contracting influenza than primiparous women irrespective of vaccination status (5.6% vs. 2.2% [</a:t>
            </a:r>
            <a:r>
              <a:rPr lang="en-US" altLang="ja-JP" sz="2000" i="1" dirty="0"/>
              <a:t>P</a:t>
            </a:r>
            <a:r>
              <a:rPr lang="en-US" altLang="ja-JP" sz="2000" dirty="0"/>
              <a:t>=0.0216</a:t>
            </a:r>
            <a:r>
              <a:rPr lang="en-US" altLang="ja-JP" sz="2000" dirty="0" smtClean="0"/>
              <a:t>] with </a:t>
            </a:r>
            <a:r>
              <a:rPr lang="en-US" altLang="ja-JP" sz="2000" dirty="0"/>
              <a:t>vaccination</a:t>
            </a:r>
            <a:r>
              <a:rPr lang="en-US" altLang="ja-JP" sz="2000" dirty="0" smtClean="0"/>
              <a:t> </a:t>
            </a:r>
            <a:r>
              <a:rPr lang="en-US" altLang="ja-JP" sz="2000" dirty="0"/>
              <a:t>and 9.7% vs. 3.5% [</a:t>
            </a:r>
            <a:r>
              <a:rPr lang="en-US" altLang="ja-JP" sz="2000" i="1" dirty="0"/>
              <a:t>P</a:t>
            </a:r>
            <a:r>
              <a:rPr lang="en-US" altLang="ja-JP" sz="2000" dirty="0"/>
              <a:t>=0.0003] </a:t>
            </a:r>
            <a:r>
              <a:rPr lang="en-US" altLang="ja-JP" sz="2000" dirty="0" smtClean="0"/>
              <a:t>without </a:t>
            </a:r>
            <a:r>
              <a:rPr lang="en-US" altLang="ja-JP" sz="2000" dirty="0"/>
              <a:t>vaccination, respectively).</a:t>
            </a:r>
            <a:r>
              <a:rPr lang="ja-JP" altLang="ja-JP" sz="2000" dirty="0"/>
              <a:t> </a:t>
            </a:r>
            <a:endParaRPr kumimoji="1" lang="ja-JP" altLang="en-US" sz="2000" dirty="0"/>
          </a:p>
        </p:txBody>
      </p:sp>
    </p:spTree>
    <p:extLst>
      <p:ext uri="{BB962C8B-B14F-4D97-AF65-F5344CB8AC3E}">
        <p14:creationId xmlns:p14="http://schemas.microsoft.com/office/powerpoint/2010/main" val="38316818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1"/>
            <a:ext cx="7561262" cy="914400"/>
          </a:xfrm>
        </p:spPr>
        <p:txBody>
          <a:bodyPr/>
          <a:lstStyle/>
          <a:p>
            <a:r>
              <a:rPr lang="en-US" altLang="ja-JP" sz="2800" b="1" dirty="0"/>
              <a:t>Vaccination and infection with influenza virus A and B</a:t>
            </a:r>
            <a:r>
              <a:rPr lang="ja-JP" altLang="ja-JP" sz="2800" dirty="0"/>
              <a:t> </a:t>
            </a:r>
            <a:endParaRPr kumimoji="1" lang="ja-JP" altLang="en-US" sz="2800"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14</a:t>
            </a:fld>
            <a:endParaRPr lang="en-US" altLang="ja-JP"/>
          </a:p>
        </p:txBody>
      </p:sp>
      <p:sp>
        <p:nvSpPr>
          <p:cNvPr id="5" name="テキスト ボックス 4"/>
          <p:cNvSpPr txBox="1"/>
          <p:nvPr/>
        </p:nvSpPr>
        <p:spPr>
          <a:xfrm>
            <a:off x="0" y="962077"/>
            <a:ext cx="9144000" cy="3046988"/>
          </a:xfrm>
          <a:prstGeom prst="rect">
            <a:avLst/>
          </a:prstGeom>
          <a:noFill/>
        </p:spPr>
        <p:txBody>
          <a:bodyPr wrap="square" rtlCol="0">
            <a:spAutoFit/>
          </a:bodyPr>
          <a:lstStyle/>
          <a:p>
            <a:pPr algn="l"/>
            <a:r>
              <a:rPr lang="en-US" altLang="ja-JP" sz="2400" u="sng" dirty="0"/>
              <a:t>	</a:t>
            </a:r>
            <a:r>
              <a:rPr lang="en-US" altLang="ja-JP" sz="2400" u="sng" dirty="0" smtClean="0"/>
              <a:t>		Vaccinated	Unvaccinated	</a:t>
            </a:r>
            <a:r>
              <a:rPr lang="en-US" altLang="ja-JP" sz="2400" i="1" u="sng" dirty="0" smtClean="0"/>
              <a:t>P</a:t>
            </a:r>
            <a:r>
              <a:rPr lang="en-US" altLang="ja-JP" sz="2400" u="sng" dirty="0"/>
              <a:t>-value       </a:t>
            </a:r>
            <a:endParaRPr lang="ja-JP" altLang="ja-JP" sz="2400" dirty="0"/>
          </a:p>
          <a:p>
            <a:pPr algn="l"/>
            <a:r>
              <a:rPr lang="en-US" altLang="ja-JP" sz="2400" dirty="0"/>
              <a:t>No. of women	876		837</a:t>
            </a:r>
            <a:endParaRPr lang="ja-JP" altLang="ja-JP" sz="2400" dirty="0"/>
          </a:p>
          <a:p>
            <a:pPr algn="l"/>
            <a:r>
              <a:rPr lang="en-US" altLang="ja-JP" sz="2400" dirty="0"/>
              <a:t>Type of influenza virus</a:t>
            </a:r>
            <a:endParaRPr lang="ja-JP" altLang="ja-JP" sz="2400" dirty="0"/>
          </a:p>
          <a:p>
            <a:pPr algn="l"/>
            <a:r>
              <a:rPr lang="en-US" altLang="ja-JP" sz="2400" dirty="0"/>
              <a:t>  A		</a:t>
            </a:r>
            <a:r>
              <a:rPr lang="en-US" altLang="ja-JP" sz="2400" dirty="0" smtClean="0"/>
              <a:t>	24</a:t>
            </a:r>
            <a:r>
              <a:rPr lang="en-US" altLang="ja-JP" sz="2400" dirty="0"/>
              <a:t>* (2.7%)	27* (3.2%)	</a:t>
            </a:r>
            <a:r>
              <a:rPr lang="en-US" altLang="ja-JP" sz="2400" dirty="0" smtClean="0"/>
              <a:t>	0.5542</a:t>
            </a:r>
            <a:endParaRPr lang="ja-JP" altLang="ja-JP" sz="2400" dirty="0"/>
          </a:p>
          <a:p>
            <a:pPr algn="l"/>
            <a:r>
              <a:rPr lang="en-US" altLang="ja-JP" sz="2400" dirty="0"/>
              <a:t>  B		</a:t>
            </a:r>
            <a:r>
              <a:rPr lang="en-US" altLang="ja-JP" sz="2400" dirty="0" smtClean="0"/>
              <a:t>	7 </a:t>
            </a:r>
            <a:r>
              <a:rPr lang="en-US" altLang="ja-JP" sz="2400" dirty="0"/>
              <a:t>(0.8%)	</a:t>
            </a:r>
            <a:r>
              <a:rPr lang="en-US" altLang="ja-JP" sz="2400" dirty="0" smtClean="0"/>
              <a:t>16 </a:t>
            </a:r>
            <a:r>
              <a:rPr lang="en-US" altLang="ja-JP" sz="2400" dirty="0"/>
              <a:t>(1.9%)		0.0455</a:t>
            </a:r>
            <a:endParaRPr lang="ja-JP" altLang="ja-JP" sz="2400" dirty="0"/>
          </a:p>
          <a:p>
            <a:pPr algn="l"/>
            <a:r>
              <a:rPr lang="en-US" altLang="ja-JP" sz="2400" dirty="0"/>
              <a:t>  Unknown	</a:t>
            </a:r>
            <a:r>
              <a:rPr lang="en-US" altLang="ja-JP" sz="2400" dirty="0" smtClean="0"/>
              <a:t>	4 </a:t>
            </a:r>
            <a:r>
              <a:rPr lang="en-US" altLang="ja-JP" sz="2400" dirty="0"/>
              <a:t>(0.5%)	</a:t>
            </a:r>
            <a:r>
              <a:rPr lang="en-US" altLang="ja-JP" sz="2400" dirty="0" smtClean="0"/>
              <a:t>11 </a:t>
            </a:r>
            <a:r>
              <a:rPr lang="en-US" altLang="ja-JP" sz="2400" dirty="0"/>
              <a:t>(1.3%)		0.0569</a:t>
            </a:r>
            <a:endParaRPr lang="ja-JP" altLang="ja-JP" sz="2400" dirty="0"/>
          </a:p>
          <a:p>
            <a:pPr algn="l"/>
            <a:r>
              <a:rPr lang="en-US" altLang="ja-JP" sz="2400" u="sng" dirty="0"/>
              <a:t>  </a:t>
            </a:r>
            <a:r>
              <a:rPr lang="en-US" altLang="ja-JP" sz="2400" u="sng" dirty="0">
                <a:solidFill>
                  <a:srgbClr val="FF0000"/>
                </a:solidFill>
              </a:rPr>
              <a:t>Overall		34 (3.9%)	</a:t>
            </a:r>
            <a:r>
              <a:rPr lang="en-US" altLang="ja-JP" sz="2400" u="sng" dirty="0" smtClean="0">
                <a:solidFill>
                  <a:srgbClr val="FF0000"/>
                </a:solidFill>
              </a:rPr>
              <a:t>53 </a:t>
            </a:r>
            <a:r>
              <a:rPr lang="en-US" altLang="ja-JP" sz="2400" u="sng" dirty="0">
                <a:solidFill>
                  <a:srgbClr val="FF0000"/>
                </a:solidFill>
              </a:rPr>
              <a:t>(6.3%)		0.0272        </a:t>
            </a:r>
            <a:endParaRPr lang="ja-JP" altLang="ja-JP" sz="2400" dirty="0">
              <a:solidFill>
                <a:srgbClr val="FF0000"/>
              </a:solidFill>
            </a:endParaRPr>
          </a:p>
          <a:p>
            <a:pPr algn="l"/>
            <a:r>
              <a:rPr lang="en-US" altLang="ja-JP" sz="2400" dirty="0"/>
              <a:t>*, One was also infected with influenza virus B.</a:t>
            </a:r>
            <a:endParaRPr kumimoji="1" lang="ja-JP" altLang="en-US" sz="2400" dirty="0"/>
          </a:p>
        </p:txBody>
      </p:sp>
      <p:sp>
        <p:nvSpPr>
          <p:cNvPr id="6" name="テキスト ボックス 5"/>
          <p:cNvSpPr txBox="1"/>
          <p:nvPr/>
        </p:nvSpPr>
        <p:spPr>
          <a:xfrm>
            <a:off x="0" y="3976581"/>
            <a:ext cx="9144000" cy="1938992"/>
          </a:xfrm>
          <a:prstGeom prst="rect">
            <a:avLst/>
          </a:prstGeom>
          <a:noFill/>
        </p:spPr>
        <p:txBody>
          <a:bodyPr wrap="square" rtlCol="0">
            <a:spAutoFit/>
          </a:bodyPr>
          <a:lstStyle/>
          <a:p>
            <a:pPr marL="342900" indent="-342900" algn="l">
              <a:buFont typeface="Wingdings" charset="2"/>
              <a:buChar char="ü"/>
            </a:pPr>
            <a:r>
              <a:rPr lang="en-US" altLang="ja-JP" sz="2400" dirty="0"/>
              <a:t>The </a:t>
            </a:r>
            <a:r>
              <a:rPr lang="en-US" altLang="ja-JP" sz="2400" dirty="0" smtClean="0"/>
              <a:t>vaccination program of this season </a:t>
            </a:r>
            <a:r>
              <a:rPr lang="en-US" altLang="ja-JP" sz="2400" dirty="0"/>
              <a:t>significantly reduced influenza infection rate by 35% (3.9% vs. 6.3% for women with and without vaccination, respectively; </a:t>
            </a:r>
            <a:r>
              <a:rPr lang="en-US" altLang="ja-JP" sz="2400" i="1" dirty="0"/>
              <a:t>P</a:t>
            </a:r>
            <a:r>
              <a:rPr lang="en-US" altLang="ja-JP" sz="2400" dirty="0"/>
              <a:t>=0.0272).</a:t>
            </a:r>
            <a:r>
              <a:rPr lang="ja-JP" altLang="ja-JP" sz="2400" dirty="0"/>
              <a:t> </a:t>
            </a:r>
            <a:endParaRPr lang="en-US" altLang="ja-JP" sz="2400" dirty="0" smtClean="0"/>
          </a:p>
          <a:p>
            <a:pPr marL="342900" indent="-342900" algn="l">
              <a:buFont typeface="Wingdings" charset="2"/>
              <a:buChar char="ü"/>
            </a:pPr>
            <a:r>
              <a:rPr lang="en-US" altLang="ja-JP" sz="2400" dirty="0" smtClean="0"/>
              <a:t>72 (</a:t>
            </a:r>
            <a:r>
              <a:rPr lang="en-US" altLang="ja-JP" sz="2400" dirty="0"/>
              <a:t>83%) of the 87 </a:t>
            </a:r>
            <a:r>
              <a:rPr lang="en-US" altLang="ja-JP" sz="2400" dirty="0" smtClean="0"/>
              <a:t>infected women </a:t>
            </a:r>
            <a:r>
              <a:rPr lang="en-US" altLang="ja-JP" sz="2400" dirty="0"/>
              <a:t>took antiviral agents for the treatment of influenza and </a:t>
            </a:r>
            <a:r>
              <a:rPr lang="en-US" altLang="ja-JP" sz="2400" dirty="0" smtClean="0"/>
              <a:t>2 </a:t>
            </a:r>
            <a:r>
              <a:rPr lang="en-US" altLang="ja-JP" sz="2400" dirty="0"/>
              <a:t>(2.3%) required hospitalization.</a:t>
            </a:r>
            <a:r>
              <a:rPr lang="ja-JP" altLang="ja-JP" sz="2400" dirty="0"/>
              <a:t> </a:t>
            </a:r>
            <a:endParaRPr kumimoji="1" lang="ja-JP" altLang="en-US" sz="2400" dirty="0"/>
          </a:p>
        </p:txBody>
      </p:sp>
    </p:spTree>
    <p:extLst>
      <p:ext uri="{BB962C8B-B14F-4D97-AF65-F5344CB8AC3E}">
        <p14:creationId xmlns:p14="http://schemas.microsoft.com/office/powerpoint/2010/main" val="16016491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047" y="250881"/>
            <a:ext cx="7561262" cy="509587"/>
          </a:xfrm>
        </p:spPr>
        <p:txBody>
          <a:bodyPr/>
          <a:lstStyle/>
          <a:p>
            <a:r>
              <a:rPr kumimoji="1" lang="en-US" altLang="ja-JP" sz="2800" dirty="0" smtClean="0"/>
              <a:t>Summery</a:t>
            </a:r>
            <a:r>
              <a:rPr kumimoji="1" lang="ja-JP" altLang="en-US" sz="2800" dirty="0" smtClean="0"/>
              <a:t> </a:t>
            </a:r>
            <a:r>
              <a:rPr kumimoji="1" lang="en-US" altLang="ja-JP" sz="2800" dirty="0" smtClean="0"/>
              <a:t>of</a:t>
            </a:r>
            <a:r>
              <a:rPr kumimoji="1" lang="ja-JP" altLang="en-US" sz="2800" dirty="0" smtClean="0"/>
              <a:t> </a:t>
            </a:r>
            <a:r>
              <a:rPr kumimoji="1" lang="en-US" altLang="ja-JP" sz="2800" dirty="0" smtClean="0"/>
              <a:t>second</a:t>
            </a:r>
            <a:r>
              <a:rPr kumimoji="1" lang="ja-JP" altLang="en-US" sz="2800" dirty="0" smtClean="0"/>
              <a:t> </a:t>
            </a:r>
            <a:r>
              <a:rPr lang="en-US" altLang="ja-JP" sz="2800" dirty="0"/>
              <a:t>questionnaire survey </a:t>
            </a:r>
            <a:endParaRPr kumimoji="1" lang="ja-JP" altLang="en-US" sz="2800" dirty="0"/>
          </a:p>
        </p:txBody>
      </p:sp>
      <p:sp>
        <p:nvSpPr>
          <p:cNvPr id="3" name="コンテンツ プレースホルダー 2"/>
          <p:cNvSpPr>
            <a:spLocks noGrp="1"/>
          </p:cNvSpPr>
          <p:nvPr>
            <p:ph idx="1"/>
          </p:nvPr>
        </p:nvSpPr>
        <p:spPr>
          <a:xfrm>
            <a:off x="179388" y="1342034"/>
            <a:ext cx="8785225" cy="3776212"/>
          </a:xfrm>
        </p:spPr>
        <p:txBody>
          <a:bodyPr/>
          <a:lstStyle/>
          <a:p>
            <a:pPr marL="457200" indent="-457200">
              <a:buFont typeface="Wingdings" charset="2"/>
              <a:buChar char="ü"/>
            </a:pPr>
            <a:r>
              <a:rPr lang="en-US" altLang="ja-JP" dirty="0"/>
              <a:t>P</a:t>
            </a:r>
            <a:r>
              <a:rPr lang="en-US" altLang="ja-JP" dirty="0" smtClean="0"/>
              <a:t>regnant </a:t>
            </a:r>
            <a:r>
              <a:rPr lang="en-US" altLang="ja-JP" dirty="0"/>
              <a:t>Japanese women had a high level of concern regarding seasonal influenza</a:t>
            </a:r>
            <a:r>
              <a:rPr lang="ja-JP" altLang="ja-JP" dirty="0"/>
              <a:t> </a:t>
            </a:r>
            <a:r>
              <a:rPr lang="en-US" altLang="ja-JP" dirty="0" smtClean="0"/>
              <a:t>.</a:t>
            </a:r>
          </a:p>
          <a:p>
            <a:pPr marL="457200" indent="-457200">
              <a:buFont typeface="Wingdings" charset="2"/>
              <a:buChar char="ü"/>
            </a:pPr>
            <a:r>
              <a:rPr lang="en-US" altLang="ja-JP" dirty="0"/>
              <a:t>T</a:t>
            </a:r>
            <a:r>
              <a:rPr lang="en-US" altLang="ja-JP" dirty="0" smtClean="0"/>
              <a:t>he </a:t>
            </a:r>
            <a:r>
              <a:rPr lang="en-US" altLang="ja-JP" dirty="0"/>
              <a:t>higher vaccination level achieved during the pandemic (H1N1) 2009 was sustained.</a:t>
            </a:r>
            <a:r>
              <a:rPr lang="ja-JP" altLang="ja-JP" dirty="0"/>
              <a:t> </a:t>
            </a:r>
            <a:endParaRPr lang="en-US" altLang="ja-JP" dirty="0" smtClean="0"/>
          </a:p>
          <a:p>
            <a:pPr marL="457200" indent="-457200">
              <a:buFont typeface="Wingdings" charset="2"/>
              <a:buChar char="ü"/>
            </a:pPr>
            <a:r>
              <a:rPr lang="en-US" altLang="ja-JP" dirty="0" smtClean="0"/>
              <a:t>Campaigns </a:t>
            </a:r>
            <a:r>
              <a:rPr lang="en-US" altLang="ja-JP" dirty="0"/>
              <a:t>targeting young pregnant Japanese women as well as multiparous women for vaccination are needed to further reduce the incidence of influenza among pregnant Japanese women.</a:t>
            </a:r>
            <a:r>
              <a:rPr lang="ja-JP" altLang="ja-JP" dirty="0"/>
              <a:t> </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15</a:t>
            </a:fld>
            <a:endParaRPr lang="en-US" altLang="ja-JP"/>
          </a:p>
        </p:txBody>
      </p:sp>
    </p:spTree>
    <p:extLst>
      <p:ext uri="{BB962C8B-B14F-4D97-AF65-F5344CB8AC3E}">
        <p14:creationId xmlns:p14="http://schemas.microsoft.com/office/powerpoint/2010/main" val="208839938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8277"/>
            <a:ext cx="9144000" cy="670674"/>
          </a:xfrm>
        </p:spPr>
        <p:txBody>
          <a:bodyPr/>
          <a:lstStyle/>
          <a:p>
            <a:r>
              <a:rPr lang="en-US" altLang="ja-JP" sz="2000" dirty="0" smtClean="0"/>
              <a:t>Status of vaccination against seasonal influenza in pregnant Japanese women: effect on infection rate among primiparous and multiparous women</a:t>
            </a:r>
            <a:r>
              <a:rPr lang="ja-JP" altLang="ja-JP" sz="2000" dirty="0" smtClean="0"/>
              <a:t> </a:t>
            </a:r>
            <a:endParaRPr kumimoji="1" lang="ja-JP" altLang="en-US" sz="2000" dirty="0"/>
          </a:p>
        </p:txBody>
      </p:sp>
      <p:sp>
        <p:nvSpPr>
          <p:cNvPr id="4" name="スライド番号プレースホルダー 3"/>
          <p:cNvSpPr>
            <a:spLocks noGrp="1"/>
          </p:cNvSpPr>
          <p:nvPr>
            <p:ph type="sldNum" sz="quarter" idx="10"/>
          </p:nvPr>
        </p:nvSpPr>
        <p:spPr>
          <a:xfrm>
            <a:off x="8234363" y="-79524"/>
            <a:ext cx="801687" cy="484188"/>
          </a:xfrm>
        </p:spPr>
        <p:txBody>
          <a:bodyPr/>
          <a:lstStyle/>
          <a:p>
            <a:pPr>
              <a:defRPr/>
            </a:pPr>
            <a:fld id="{6A93E056-5515-FF4E-B7D5-68470D4D4999}" type="slidenum">
              <a:rPr lang="en-US" altLang="ja-JP" smtClean="0"/>
              <a:pPr>
                <a:defRPr/>
              </a:pPr>
              <a:t>16</a:t>
            </a:fld>
            <a:endParaRPr lang="en-US" altLang="ja-JP" dirty="0"/>
          </a:p>
        </p:txBody>
      </p:sp>
      <p:sp>
        <p:nvSpPr>
          <p:cNvPr id="6" name="テキスト ボックス 5"/>
          <p:cNvSpPr txBox="1"/>
          <p:nvPr/>
        </p:nvSpPr>
        <p:spPr>
          <a:xfrm>
            <a:off x="1372723" y="1500837"/>
            <a:ext cx="6530054" cy="2308324"/>
          </a:xfrm>
          <a:prstGeom prst="rect">
            <a:avLst/>
          </a:prstGeom>
          <a:noFill/>
        </p:spPr>
        <p:txBody>
          <a:bodyPr wrap="square" rtlCol="0">
            <a:spAutoFit/>
          </a:bodyPr>
          <a:lstStyle/>
          <a:p>
            <a:pPr algn="ctr"/>
            <a:r>
              <a:rPr lang="it-IT" altLang="ja-JP" sz="3600" dirty="0" smtClean="0">
                <a:solidFill>
                  <a:srgbClr val="FF0000"/>
                </a:solidFill>
              </a:rPr>
              <a:t>CQ. </a:t>
            </a:r>
            <a:r>
              <a:rPr lang="it-IT" altLang="ja-JP" sz="3600" dirty="0" err="1" smtClean="0">
                <a:solidFill>
                  <a:srgbClr val="FF0000"/>
                </a:solidFill>
              </a:rPr>
              <a:t>Why</a:t>
            </a:r>
            <a:r>
              <a:rPr lang="it-IT" altLang="ja-JP" sz="3600" dirty="0" smtClean="0">
                <a:solidFill>
                  <a:srgbClr val="FF0000"/>
                </a:solidFill>
              </a:rPr>
              <a:t> </a:t>
            </a:r>
            <a:r>
              <a:rPr lang="it-IT" altLang="ja-JP" sz="3600" dirty="0" err="1" smtClean="0">
                <a:solidFill>
                  <a:srgbClr val="FF0000"/>
                </a:solidFill>
              </a:rPr>
              <a:t>multiparous</a:t>
            </a:r>
            <a:r>
              <a:rPr lang="it-IT" altLang="ja-JP" sz="3600" dirty="0" smtClean="0">
                <a:solidFill>
                  <a:srgbClr val="FF0000"/>
                </a:solidFill>
              </a:rPr>
              <a:t> </a:t>
            </a:r>
            <a:r>
              <a:rPr lang="it-IT" altLang="ja-JP" sz="3600" dirty="0" err="1">
                <a:solidFill>
                  <a:srgbClr val="FF0000"/>
                </a:solidFill>
              </a:rPr>
              <a:t>pregnant</a:t>
            </a:r>
            <a:r>
              <a:rPr lang="it-IT" altLang="ja-JP" sz="3600" dirty="0">
                <a:solidFill>
                  <a:srgbClr val="FF0000"/>
                </a:solidFill>
              </a:rPr>
              <a:t> </a:t>
            </a:r>
            <a:r>
              <a:rPr lang="it-IT" altLang="ja-JP" sz="3600" dirty="0" err="1">
                <a:solidFill>
                  <a:srgbClr val="FF0000"/>
                </a:solidFill>
              </a:rPr>
              <a:t>women</a:t>
            </a:r>
            <a:r>
              <a:rPr lang="it-IT" altLang="ja-JP" sz="3600" dirty="0">
                <a:solidFill>
                  <a:srgbClr val="FF0000"/>
                </a:solidFill>
              </a:rPr>
              <a:t> are more </a:t>
            </a:r>
            <a:r>
              <a:rPr lang="it-IT" altLang="ja-JP" sz="3600" dirty="0" err="1">
                <a:solidFill>
                  <a:srgbClr val="FF0000"/>
                </a:solidFill>
              </a:rPr>
              <a:t>susceptible</a:t>
            </a:r>
            <a:r>
              <a:rPr lang="it-IT" altLang="ja-JP" sz="3600" dirty="0">
                <a:solidFill>
                  <a:srgbClr val="FF0000"/>
                </a:solidFill>
              </a:rPr>
              <a:t> to </a:t>
            </a:r>
            <a:r>
              <a:rPr lang="it-IT" altLang="ja-JP" sz="3600" dirty="0" err="1">
                <a:solidFill>
                  <a:srgbClr val="FF0000"/>
                </a:solidFill>
              </a:rPr>
              <a:t>flu</a:t>
            </a:r>
            <a:r>
              <a:rPr lang="it-IT" altLang="ja-JP" sz="3600" dirty="0">
                <a:solidFill>
                  <a:srgbClr val="FF0000"/>
                </a:solidFill>
              </a:rPr>
              <a:t> </a:t>
            </a:r>
            <a:r>
              <a:rPr lang="it-IT" altLang="ja-JP" sz="3600" dirty="0" err="1">
                <a:solidFill>
                  <a:srgbClr val="FF0000"/>
                </a:solidFill>
              </a:rPr>
              <a:t>than</a:t>
            </a:r>
            <a:r>
              <a:rPr lang="it-IT" altLang="ja-JP" sz="3600" dirty="0">
                <a:solidFill>
                  <a:srgbClr val="FF0000"/>
                </a:solidFill>
              </a:rPr>
              <a:t> primiparous </a:t>
            </a:r>
            <a:r>
              <a:rPr lang="it-IT" altLang="ja-JP" sz="3600" dirty="0" err="1">
                <a:solidFill>
                  <a:srgbClr val="FF0000"/>
                </a:solidFill>
              </a:rPr>
              <a:t>pregnant</a:t>
            </a:r>
            <a:r>
              <a:rPr lang="it-IT" altLang="ja-JP" sz="3600" dirty="0">
                <a:solidFill>
                  <a:srgbClr val="FF0000"/>
                </a:solidFill>
              </a:rPr>
              <a:t> </a:t>
            </a:r>
            <a:r>
              <a:rPr lang="it-IT" altLang="ja-JP" sz="3600" dirty="0" err="1" smtClean="0">
                <a:solidFill>
                  <a:srgbClr val="FF0000"/>
                </a:solidFill>
              </a:rPr>
              <a:t>women</a:t>
            </a:r>
            <a:r>
              <a:rPr lang="it-IT" altLang="ja-JP" sz="3600" dirty="0" smtClean="0">
                <a:solidFill>
                  <a:srgbClr val="FF0000"/>
                </a:solidFill>
              </a:rPr>
              <a:t>?</a:t>
            </a:r>
          </a:p>
        </p:txBody>
      </p:sp>
      <p:sp>
        <p:nvSpPr>
          <p:cNvPr id="8" name="テキスト ボックス 7"/>
          <p:cNvSpPr txBox="1"/>
          <p:nvPr/>
        </p:nvSpPr>
        <p:spPr>
          <a:xfrm>
            <a:off x="900599" y="4258790"/>
            <a:ext cx="7515346" cy="830997"/>
          </a:xfrm>
          <a:prstGeom prst="rect">
            <a:avLst/>
          </a:prstGeom>
          <a:noFill/>
        </p:spPr>
        <p:txBody>
          <a:bodyPr wrap="square" rtlCol="0">
            <a:spAutoFit/>
          </a:bodyPr>
          <a:lstStyle/>
          <a:p>
            <a:pPr algn="l"/>
            <a:r>
              <a:rPr lang="it-IT" altLang="ja-JP" sz="2400" dirty="0" err="1">
                <a:latin typeface="Helvetica"/>
                <a:cs typeface="Helvetica"/>
              </a:rPr>
              <a:t>We</a:t>
            </a:r>
            <a:r>
              <a:rPr lang="it-IT" altLang="ja-JP" sz="2400" dirty="0">
                <a:latin typeface="Helvetica"/>
                <a:cs typeface="Helvetica"/>
              </a:rPr>
              <a:t> </a:t>
            </a:r>
            <a:r>
              <a:rPr lang="it-IT" altLang="ja-JP" sz="2400" dirty="0" err="1">
                <a:latin typeface="Helvetica"/>
                <a:cs typeface="Helvetica"/>
              </a:rPr>
              <a:t>conducted</a:t>
            </a:r>
            <a:r>
              <a:rPr lang="it-IT" altLang="ja-JP" sz="2400" dirty="0">
                <a:latin typeface="Helvetica"/>
                <a:cs typeface="Helvetica"/>
              </a:rPr>
              <a:t> </a:t>
            </a:r>
            <a:r>
              <a:rPr lang="it-IT" altLang="ja-JP" sz="2400" dirty="0" smtClean="0">
                <a:latin typeface="Helvetica"/>
                <a:cs typeface="Helvetica"/>
              </a:rPr>
              <a:t>4th </a:t>
            </a:r>
            <a:r>
              <a:rPr lang="it-IT" altLang="ja-JP" sz="2400" dirty="0" err="1">
                <a:latin typeface="Helvetica"/>
                <a:cs typeface="Helvetica"/>
              </a:rPr>
              <a:t>study</a:t>
            </a:r>
            <a:r>
              <a:rPr lang="it-IT" altLang="ja-JP" sz="2400" dirty="0">
                <a:latin typeface="Helvetica"/>
                <a:cs typeface="Helvetica"/>
              </a:rPr>
              <a:t> to </a:t>
            </a:r>
            <a:r>
              <a:rPr lang="it-IT" altLang="ja-JP" sz="2400" dirty="0" err="1">
                <a:latin typeface="Helvetica"/>
                <a:cs typeface="Helvetica"/>
              </a:rPr>
              <a:t>address</a:t>
            </a:r>
            <a:r>
              <a:rPr lang="it-IT" altLang="ja-JP" sz="2400" dirty="0">
                <a:latin typeface="Helvetica"/>
                <a:cs typeface="Helvetica"/>
              </a:rPr>
              <a:t> </a:t>
            </a:r>
            <a:r>
              <a:rPr lang="it-IT" altLang="ja-JP" sz="2400" dirty="0" err="1">
                <a:latin typeface="Helvetica"/>
                <a:cs typeface="Helvetica"/>
              </a:rPr>
              <a:t>this</a:t>
            </a:r>
            <a:r>
              <a:rPr lang="it-IT" altLang="ja-JP" sz="2400" dirty="0">
                <a:latin typeface="Helvetica"/>
                <a:cs typeface="Helvetica"/>
              </a:rPr>
              <a:t> </a:t>
            </a:r>
            <a:r>
              <a:rPr lang="it-IT" altLang="ja-JP" sz="2400" dirty="0" err="1">
                <a:latin typeface="Helvetica"/>
                <a:cs typeface="Helvetica"/>
              </a:rPr>
              <a:t>issue</a:t>
            </a:r>
            <a:r>
              <a:rPr lang="it-IT" altLang="ja-JP" sz="2400" dirty="0">
                <a:latin typeface="Helvetica"/>
                <a:cs typeface="Helvetica"/>
              </a:rPr>
              <a:t> </a:t>
            </a:r>
            <a:r>
              <a:rPr lang="it-IT" altLang="ja-JP" sz="2400" dirty="0" err="1">
                <a:latin typeface="Helvetica"/>
                <a:cs typeface="Helvetica"/>
              </a:rPr>
              <a:t>during</a:t>
            </a:r>
            <a:r>
              <a:rPr lang="it-IT" altLang="ja-JP" sz="2400" dirty="0">
                <a:latin typeface="Helvetica"/>
                <a:cs typeface="Helvetica"/>
              </a:rPr>
              <a:t> 2014-2015 </a:t>
            </a:r>
            <a:r>
              <a:rPr lang="it-IT" altLang="ja-JP" sz="2400" dirty="0" err="1">
                <a:latin typeface="Helvetica"/>
                <a:cs typeface="Helvetica"/>
              </a:rPr>
              <a:t>flu</a:t>
            </a:r>
            <a:r>
              <a:rPr lang="it-IT" altLang="ja-JP" sz="2400" dirty="0">
                <a:latin typeface="Helvetica"/>
                <a:cs typeface="Helvetica"/>
              </a:rPr>
              <a:t> season</a:t>
            </a:r>
            <a:r>
              <a:rPr lang="ja-JP" altLang="ja-JP" sz="2400" dirty="0">
                <a:latin typeface="Helvetica"/>
                <a:cs typeface="Helvetica"/>
              </a:rPr>
              <a:t> </a:t>
            </a:r>
            <a:endParaRPr kumimoji="1" lang="ja-JP" altLang="en-US" sz="2400" dirty="0">
              <a:latin typeface="Helvetica"/>
              <a:cs typeface="Helvetica"/>
            </a:endParaRPr>
          </a:p>
        </p:txBody>
      </p:sp>
    </p:spTree>
    <p:extLst>
      <p:ext uri="{BB962C8B-B14F-4D97-AF65-F5344CB8AC3E}">
        <p14:creationId xmlns:p14="http://schemas.microsoft.com/office/powerpoint/2010/main" val="261418784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1"/>
            <a:ext cx="7561262" cy="914400"/>
          </a:xfrm>
        </p:spPr>
        <p:txBody>
          <a:bodyPr/>
          <a:lstStyle/>
          <a:p>
            <a:r>
              <a:rPr lang="en-US" altLang="ja-JP" dirty="0"/>
              <a:t>Influenza 2014 - 2015 among pregnant Japanese women: primiparous vs. multiparous </a:t>
            </a:r>
            <a:r>
              <a:rPr lang="en-US" altLang="ja-JP" dirty="0" smtClean="0"/>
              <a:t>women:</a:t>
            </a:r>
            <a:r>
              <a:rPr lang="ja-JP" altLang="en-US" dirty="0" smtClean="0"/>
              <a:t> </a:t>
            </a:r>
            <a:r>
              <a:rPr lang="en-US" altLang="ja-JP" dirty="0" smtClean="0">
                <a:solidFill>
                  <a:srgbClr val="FF0000"/>
                </a:solidFill>
              </a:rPr>
              <a:t>4</a:t>
            </a:r>
            <a:r>
              <a:rPr lang="en-US" altLang="ja-JP" baseline="30000" dirty="0" smtClean="0">
                <a:solidFill>
                  <a:srgbClr val="FF0000"/>
                </a:solidFill>
              </a:rPr>
              <a:t>th</a:t>
            </a:r>
            <a:r>
              <a:rPr lang="en-US" altLang="ja-JP" dirty="0" smtClean="0">
                <a:solidFill>
                  <a:srgbClr val="FF0000"/>
                </a:solidFill>
              </a:rPr>
              <a:t> report</a:t>
            </a:r>
            <a:r>
              <a:rPr lang="ja-JP" altLang="ja-JP" dirty="0" smtClean="0">
                <a:solidFill>
                  <a:srgbClr val="FF0000"/>
                </a:solidFill>
              </a:rPr>
              <a:t> </a:t>
            </a:r>
            <a:endParaRPr kumimoji="1" lang="ja-JP" altLang="en-US" dirty="0">
              <a:solidFill>
                <a:srgbClr val="FF0000"/>
              </a:solidFill>
            </a:endParaRPr>
          </a:p>
        </p:txBody>
      </p:sp>
      <p:sp>
        <p:nvSpPr>
          <p:cNvPr id="3" name="コンテンツ プレースホルダー 2"/>
          <p:cNvSpPr>
            <a:spLocks noGrp="1"/>
          </p:cNvSpPr>
          <p:nvPr>
            <p:ph idx="1"/>
          </p:nvPr>
        </p:nvSpPr>
        <p:spPr>
          <a:xfrm>
            <a:off x="179388" y="1382091"/>
            <a:ext cx="8785225" cy="4005535"/>
          </a:xfrm>
        </p:spPr>
        <p:txBody>
          <a:bodyPr/>
          <a:lstStyle/>
          <a:p>
            <a:r>
              <a:rPr kumimoji="1" lang="en-US" altLang="ja-JP" dirty="0" smtClean="0"/>
              <a:t>Objective:</a:t>
            </a:r>
          </a:p>
          <a:p>
            <a:pPr marL="514350" indent="-514350">
              <a:buAutoNum type="arabicPeriod"/>
            </a:pPr>
            <a:r>
              <a:rPr lang="en-US" altLang="ja-JP" dirty="0" smtClean="0"/>
              <a:t>To determine the reproducibility </a:t>
            </a:r>
            <a:r>
              <a:rPr lang="en-US" altLang="ja-JP" dirty="0"/>
              <a:t>of the phenomenon, i.e., “multiparous pregnant Japanese women are more vulnerable to influenza than primiparous pregnant Japanese women</a:t>
            </a:r>
            <a:r>
              <a:rPr lang="en-US" altLang="ja-JP" dirty="0" smtClean="0"/>
              <a:t>”</a:t>
            </a:r>
          </a:p>
          <a:p>
            <a:pPr marL="514350" indent="-514350">
              <a:buAutoNum type="arabicPeriod"/>
            </a:pPr>
            <a:r>
              <a:rPr lang="en-US" altLang="ja-JP" dirty="0" smtClean="0"/>
              <a:t>To </a:t>
            </a:r>
            <a:r>
              <a:rPr lang="en-US" altLang="ja-JP" dirty="0"/>
              <a:t>test a hypothesis that the risk of influenza increases with increasing number of cohabitants among pregnant Japanese women</a:t>
            </a:r>
            <a:r>
              <a:rPr lang="ja-JP" altLang="ja-JP" dirty="0"/>
              <a:t> </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17</a:t>
            </a:fld>
            <a:endParaRPr lang="en-US" altLang="ja-JP"/>
          </a:p>
        </p:txBody>
      </p:sp>
    </p:spTree>
    <p:extLst>
      <p:ext uri="{BB962C8B-B14F-4D97-AF65-F5344CB8AC3E}">
        <p14:creationId xmlns:p14="http://schemas.microsoft.com/office/powerpoint/2010/main" val="29913504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Materials and Methods</a:t>
            </a:r>
            <a:endParaRPr lang="ja-JP" altLang="ja-JP" dirty="0"/>
          </a:p>
        </p:txBody>
      </p:sp>
      <p:sp>
        <p:nvSpPr>
          <p:cNvPr id="3" name="コンテンツ プレースホルダー 2"/>
          <p:cNvSpPr>
            <a:spLocks noGrp="1"/>
          </p:cNvSpPr>
          <p:nvPr>
            <p:ph idx="1"/>
          </p:nvPr>
        </p:nvSpPr>
        <p:spPr>
          <a:xfrm>
            <a:off x="179388" y="1125539"/>
            <a:ext cx="8785225" cy="1234756"/>
          </a:xfrm>
        </p:spPr>
        <p:txBody>
          <a:bodyPr/>
          <a:lstStyle/>
          <a:p>
            <a:pPr marL="0" indent="0"/>
            <a:r>
              <a:rPr kumimoji="1" lang="en-US" altLang="ja-JP" sz="2400" dirty="0" smtClean="0"/>
              <a:t>The </a:t>
            </a:r>
            <a:r>
              <a:rPr lang="en-US" altLang="ja-JP" sz="2400" dirty="0" err="1"/>
              <a:t>multicentre</a:t>
            </a:r>
            <a:r>
              <a:rPr lang="en-US" altLang="ja-JP" sz="2400" dirty="0"/>
              <a:t> questionnaire survey was conducted targeting postpartum Japanese women who gave birth during a 5-month period between March 1, 2015 and July 31, 2015.</a:t>
            </a:r>
            <a:r>
              <a:rPr lang="ja-JP" altLang="ja-JP" sz="2400" dirty="0"/>
              <a:t> </a:t>
            </a:r>
            <a:endParaRPr kumimoji="1" lang="ja-JP" altLang="en-US" sz="2400"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18</a:t>
            </a:fld>
            <a:endParaRPr lang="en-US" altLang="ja-JP"/>
          </a:p>
        </p:txBody>
      </p:sp>
      <p:pic>
        <p:nvPicPr>
          <p:cNvPr id="5" name="図 4" descr="Japa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0692" y="2548743"/>
            <a:ext cx="3084177" cy="3253540"/>
          </a:xfrm>
          <a:prstGeom prst="rect">
            <a:avLst/>
          </a:prstGeom>
        </p:spPr>
      </p:pic>
      <p:cxnSp>
        <p:nvCxnSpPr>
          <p:cNvPr id="6" name="直線コネクタ 5"/>
          <p:cNvCxnSpPr/>
          <p:nvPr/>
        </p:nvCxnSpPr>
        <p:spPr>
          <a:xfrm flipH="1">
            <a:off x="3054897" y="5591173"/>
            <a:ext cx="588211" cy="245533"/>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a:xfrm flipH="1">
            <a:off x="3054897" y="5376164"/>
            <a:ext cx="588212" cy="181142"/>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8" name="直線コネクタ 7"/>
          <p:cNvCxnSpPr/>
          <p:nvPr/>
        </p:nvCxnSpPr>
        <p:spPr>
          <a:xfrm flipH="1" flipV="1">
            <a:off x="3054898" y="5239806"/>
            <a:ext cx="446505" cy="104051"/>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9" name="直線コネクタ 8"/>
          <p:cNvCxnSpPr/>
          <p:nvPr/>
        </p:nvCxnSpPr>
        <p:spPr>
          <a:xfrm flipH="1" flipV="1">
            <a:off x="3054897" y="4879973"/>
            <a:ext cx="882318" cy="18259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直線コネクタ 9"/>
          <p:cNvCxnSpPr/>
          <p:nvPr/>
        </p:nvCxnSpPr>
        <p:spPr>
          <a:xfrm flipH="1" flipV="1">
            <a:off x="3054897" y="4532839"/>
            <a:ext cx="1386086" cy="500092"/>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flipH="1" flipV="1">
            <a:off x="3054897" y="4177239"/>
            <a:ext cx="1436886" cy="736603"/>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flipH="1" flipV="1">
            <a:off x="4600063" y="4990038"/>
            <a:ext cx="1286934" cy="846668"/>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flipH="1" flipV="1">
            <a:off x="3054897" y="3749673"/>
            <a:ext cx="1661253" cy="838203"/>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flipH="1" flipV="1">
            <a:off x="5091129" y="4854572"/>
            <a:ext cx="795868" cy="596901"/>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flipH="1" flipV="1">
            <a:off x="5091129" y="4801657"/>
            <a:ext cx="795868" cy="116418"/>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flipH="1" flipV="1">
            <a:off x="5091131" y="4838201"/>
            <a:ext cx="795866" cy="401605"/>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テキスト ボックス 16"/>
          <p:cNvSpPr txBox="1"/>
          <p:nvPr/>
        </p:nvSpPr>
        <p:spPr>
          <a:xfrm>
            <a:off x="5861699" y="5314174"/>
            <a:ext cx="287308" cy="276999"/>
          </a:xfrm>
          <a:prstGeom prst="rect">
            <a:avLst/>
          </a:prstGeom>
          <a:noFill/>
        </p:spPr>
        <p:txBody>
          <a:bodyPr wrap="none" rtlCol="0">
            <a:spAutoFit/>
          </a:bodyPr>
          <a:lstStyle/>
          <a:p>
            <a:r>
              <a:rPr kumimoji="1" lang="en-US" altLang="ja-JP" sz="1200" dirty="0" smtClean="0">
                <a:latin typeface="Helvetica"/>
                <a:cs typeface="Helvetica"/>
              </a:rPr>
              <a:t>K</a:t>
            </a:r>
            <a:endParaRPr kumimoji="1" lang="ja-JP" altLang="en-US" sz="1200" dirty="0">
              <a:latin typeface="Helvetica"/>
              <a:cs typeface="Helvetica"/>
            </a:endParaRPr>
          </a:p>
        </p:txBody>
      </p:sp>
      <p:sp>
        <p:nvSpPr>
          <p:cNvPr id="18" name="テキスト ボックス 17"/>
          <p:cNvSpPr txBox="1"/>
          <p:nvPr/>
        </p:nvSpPr>
        <p:spPr>
          <a:xfrm>
            <a:off x="5891643" y="5107943"/>
            <a:ext cx="227421" cy="276999"/>
          </a:xfrm>
          <a:prstGeom prst="rect">
            <a:avLst/>
          </a:prstGeom>
          <a:noFill/>
        </p:spPr>
        <p:txBody>
          <a:bodyPr wrap="none" rtlCol="0">
            <a:spAutoFit/>
          </a:bodyPr>
          <a:lstStyle/>
          <a:p>
            <a:r>
              <a:rPr kumimoji="1" lang="en-US" altLang="ja-JP" sz="1200" dirty="0" smtClean="0">
                <a:latin typeface="Helvetica"/>
                <a:cs typeface="Helvetica"/>
              </a:rPr>
              <a:t>I</a:t>
            </a:r>
            <a:endParaRPr kumimoji="1" lang="ja-JP" altLang="en-US" sz="1200" dirty="0">
              <a:latin typeface="Helvetica"/>
              <a:cs typeface="Helvetica"/>
            </a:endParaRPr>
          </a:p>
        </p:txBody>
      </p:sp>
      <p:sp>
        <p:nvSpPr>
          <p:cNvPr id="19" name="テキスト ボックス 18"/>
          <p:cNvSpPr txBox="1"/>
          <p:nvPr/>
        </p:nvSpPr>
        <p:spPr>
          <a:xfrm>
            <a:off x="5874548" y="4771662"/>
            <a:ext cx="261610" cy="276999"/>
          </a:xfrm>
          <a:prstGeom prst="rect">
            <a:avLst/>
          </a:prstGeom>
          <a:noFill/>
        </p:spPr>
        <p:txBody>
          <a:bodyPr wrap="none" rtlCol="0">
            <a:spAutoFit/>
          </a:bodyPr>
          <a:lstStyle/>
          <a:p>
            <a:r>
              <a:rPr kumimoji="1" lang="en-US" altLang="ja-JP" sz="1200" dirty="0" smtClean="0">
                <a:latin typeface="Helvetica"/>
                <a:cs typeface="Helvetica"/>
              </a:rPr>
              <a:t>J</a:t>
            </a:r>
            <a:endParaRPr kumimoji="1" lang="ja-JP" altLang="en-US" sz="1200" dirty="0">
              <a:latin typeface="Helvetica"/>
              <a:cs typeface="Helvetica"/>
            </a:endParaRPr>
          </a:p>
        </p:txBody>
      </p:sp>
      <p:sp>
        <p:nvSpPr>
          <p:cNvPr id="20" name="テキスト ボックス 19"/>
          <p:cNvSpPr txBox="1"/>
          <p:nvPr/>
        </p:nvSpPr>
        <p:spPr>
          <a:xfrm>
            <a:off x="2776118" y="5702439"/>
            <a:ext cx="300082" cy="276999"/>
          </a:xfrm>
          <a:prstGeom prst="rect">
            <a:avLst/>
          </a:prstGeom>
          <a:noFill/>
        </p:spPr>
        <p:txBody>
          <a:bodyPr wrap="none" rtlCol="0">
            <a:spAutoFit/>
          </a:bodyPr>
          <a:lstStyle/>
          <a:p>
            <a:r>
              <a:rPr kumimoji="1" lang="en-US" altLang="ja-JP" sz="1200" dirty="0" smtClean="0">
                <a:latin typeface="Helvetica"/>
                <a:cs typeface="Helvetica"/>
              </a:rPr>
              <a:t>A</a:t>
            </a:r>
            <a:endParaRPr kumimoji="1" lang="ja-JP" altLang="en-US" sz="1200" dirty="0">
              <a:latin typeface="Helvetica"/>
              <a:cs typeface="Helvetica"/>
            </a:endParaRPr>
          </a:p>
        </p:txBody>
      </p:sp>
      <p:sp>
        <p:nvSpPr>
          <p:cNvPr id="21" name="テキスト ボックス 20"/>
          <p:cNvSpPr txBox="1"/>
          <p:nvPr/>
        </p:nvSpPr>
        <p:spPr>
          <a:xfrm>
            <a:off x="2782505" y="5418806"/>
            <a:ext cx="287308" cy="276999"/>
          </a:xfrm>
          <a:prstGeom prst="rect">
            <a:avLst/>
          </a:prstGeom>
          <a:noFill/>
        </p:spPr>
        <p:txBody>
          <a:bodyPr wrap="none" rtlCol="0">
            <a:spAutoFit/>
          </a:bodyPr>
          <a:lstStyle/>
          <a:p>
            <a:r>
              <a:rPr kumimoji="1" lang="en-US" altLang="ja-JP" sz="1200" dirty="0" smtClean="0">
                <a:latin typeface="Helvetica"/>
                <a:cs typeface="Helvetica"/>
              </a:rPr>
              <a:t>B</a:t>
            </a:r>
            <a:endParaRPr kumimoji="1" lang="ja-JP" altLang="en-US" sz="1200" dirty="0">
              <a:latin typeface="Helvetica"/>
              <a:cs typeface="Helvetica"/>
            </a:endParaRPr>
          </a:p>
        </p:txBody>
      </p:sp>
      <p:sp>
        <p:nvSpPr>
          <p:cNvPr id="22" name="テキスト ボックス 21"/>
          <p:cNvSpPr txBox="1"/>
          <p:nvPr/>
        </p:nvSpPr>
        <p:spPr>
          <a:xfrm>
            <a:off x="2776118" y="5101306"/>
            <a:ext cx="300082" cy="276999"/>
          </a:xfrm>
          <a:prstGeom prst="rect">
            <a:avLst/>
          </a:prstGeom>
          <a:noFill/>
        </p:spPr>
        <p:txBody>
          <a:bodyPr wrap="none" rtlCol="0">
            <a:spAutoFit/>
          </a:bodyPr>
          <a:lstStyle/>
          <a:p>
            <a:r>
              <a:rPr kumimoji="1" lang="en-US" altLang="ja-JP" sz="1200" dirty="0" smtClean="0">
                <a:latin typeface="Helvetica"/>
                <a:cs typeface="Helvetica"/>
              </a:rPr>
              <a:t>C</a:t>
            </a:r>
            <a:endParaRPr kumimoji="1" lang="ja-JP" altLang="en-US" sz="1200" dirty="0">
              <a:latin typeface="Helvetica"/>
              <a:cs typeface="Helvetica"/>
            </a:endParaRPr>
          </a:p>
        </p:txBody>
      </p:sp>
      <p:sp>
        <p:nvSpPr>
          <p:cNvPr id="23" name="テキスト ボックス 22"/>
          <p:cNvSpPr txBox="1"/>
          <p:nvPr/>
        </p:nvSpPr>
        <p:spPr>
          <a:xfrm>
            <a:off x="2778260" y="4741473"/>
            <a:ext cx="295799" cy="276999"/>
          </a:xfrm>
          <a:prstGeom prst="rect">
            <a:avLst/>
          </a:prstGeom>
          <a:noFill/>
        </p:spPr>
        <p:txBody>
          <a:bodyPr wrap="none" rtlCol="0">
            <a:spAutoFit/>
          </a:bodyPr>
          <a:lstStyle/>
          <a:p>
            <a:r>
              <a:rPr kumimoji="1" lang="en-US" altLang="ja-JP" sz="1200" dirty="0" smtClean="0">
                <a:latin typeface="Helvetica"/>
                <a:cs typeface="Helvetica"/>
              </a:rPr>
              <a:t>D</a:t>
            </a:r>
            <a:endParaRPr kumimoji="1" lang="ja-JP" altLang="en-US" sz="1200" dirty="0">
              <a:latin typeface="Helvetica"/>
              <a:cs typeface="Helvetica"/>
            </a:endParaRPr>
          </a:p>
        </p:txBody>
      </p:sp>
      <p:sp>
        <p:nvSpPr>
          <p:cNvPr id="24" name="テキスト ボックス 23"/>
          <p:cNvSpPr txBox="1"/>
          <p:nvPr/>
        </p:nvSpPr>
        <p:spPr>
          <a:xfrm>
            <a:off x="2782505" y="4394339"/>
            <a:ext cx="287308" cy="276999"/>
          </a:xfrm>
          <a:prstGeom prst="rect">
            <a:avLst/>
          </a:prstGeom>
          <a:noFill/>
        </p:spPr>
        <p:txBody>
          <a:bodyPr wrap="none" rtlCol="0">
            <a:spAutoFit/>
          </a:bodyPr>
          <a:lstStyle/>
          <a:p>
            <a:r>
              <a:rPr kumimoji="1" lang="en-US" altLang="ja-JP" sz="1200" dirty="0" smtClean="0">
                <a:latin typeface="Helvetica"/>
                <a:cs typeface="Helvetica"/>
              </a:rPr>
              <a:t>E</a:t>
            </a:r>
            <a:endParaRPr kumimoji="1" lang="ja-JP" altLang="en-US" sz="1200" dirty="0">
              <a:latin typeface="Helvetica"/>
              <a:cs typeface="Helvetica"/>
            </a:endParaRPr>
          </a:p>
        </p:txBody>
      </p:sp>
      <p:sp>
        <p:nvSpPr>
          <p:cNvPr id="25" name="テキスト ボックス 24"/>
          <p:cNvSpPr txBox="1"/>
          <p:nvPr/>
        </p:nvSpPr>
        <p:spPr>
          <a:xfrm>
            <a:off x="2782505" y="4038739"/>
            <a:ext cx="287308" cy="276999"/>
          </a:xfrm>
          <a:prstGeom prst="rect">
            <a:avLst/>
          </a:prstGeom>
          <a:noFill/>
        </p:spPr>
        <p:txBody>
          <a:bodyPr wrap="none" rtlCol="0">
            <a:spAutoFit/>
          </a:bodyPr>
          <a:lstStyle/>
          <a:p>
            <a:r>
              <a:rPr kumimoji="1" lang="en-US" altLang="ja-JP" sz="1200" dirty="0" smtClean="0">
                <a:latin typeface="Helvetica"/>
                <a:cs typeface="Helvetica"/>
              </a:rPr>
              <a:t>F</a:t>
            </a:r>
            <a:endParaRPr kumimoji="1" lang="ja-JP" altLang="en-US" sz="1200" dirty="0">
              <a:latin typeface="Helvetica"/>
              <a:cs typeface="Helvetica"/>
            </a:endParaRPr>
          </a:p>
        </p:txBody>
      </p:sp>
      <p:sp>
        <p:nvSpPr>
          <p:cNvPr id="26" name="テキスト ボックス 25"/>
          <p:cNvSpPr txBox="1"/>
          <p:nvPr/>
        </p:nvSpPr>
        <p:spPr>
          <a:xfrm>
            <a:off x="2778260" y="3611173"/>
            <a:ext cx="295799" cy="276999"/>
          </a:xfrm>
          <a:prstGeom prst="rect">
            <a:avLst/>
          </a:prstGeom>
          <a:noFill/>
        </p:spPr>
        <p:txBody>
          <a:bodyPr wrap="none" rtlCol="0">
            <a:spAutoFit/>
          </a:bodyPr>
          <a:lstStyle/>
          <a:p>
            <a:r>
              <a:rPr kumimoji="1" lang="en-US" altLang="ja-JP" sz="1200" dirty="0" smtClean="0">
                <a:latin typeface="Helvetica"/>
                <a:cs typeface="Helvetica"/>
              </a:rPr>
              <a:t>H</a:t>
            </a:r>
            <a:endParaRPr kumimoji="1" lang="ja-JP" altLang="en-US" sz="1200" dirty="0">
              <a:latin typeface="Helvetica"/>
              <a:cs typeface="Helvetica"/>
            </a:endParaRPr>
          </a:p>
        </p:txBody>
      </p:sp>
      <p:sp>
        <p:nvSpPr>
          <p:cNvPr id="27" name="テキスト ボックス 26"/>
          <p:cNvSpPr txBox="1"/>
          <p:nvPr/>
        </p:nvSpPr>
        <p:spPr>
          <a:xfrm>
            <a:off x="5853171" y="5695805"/>
            <a:ext cx="304365" cy="276999"/>
          </a:xfrm>
          <a:prstGeom prst="rect">
            <a:avLst/>
          </a:prstGeom>
          <a:noFill/>
        </p:spPr>
        <p:txBody>
          <a:bodyPr wrap="none" rtlCol="0">
            <a:spAutoFit/>
          </a:bodyPr>
          <a:lstStyle/>
          <a:p>
            <a:r>
              <a:rPr kumimoji="1" lang="en-US" altLang="ja-JP" sz="1200" dirty="0" smtClean="0">
                <a:latin typeface="Helvetica"/>
                <a:cs typeface="Helvetica"/>
              </a:rPr>
              <a:t>G</a:t>
            </a:r>
            <a:endParaRPr kumimoji="1" lang="ja-JP" altLang="en-US" sz="1200" dirty="0">
              <a:latin typeface="Helvetica"/>
              <a:cs typeface="Helvetica"/>
            </a:endParaRPr>
          </a:p>
        </p:txBody>
      </p:sp>
      <p:cxnSp>
        <p:nvCxnSpPr>
          <p:cNvPr id="28" name="直線コネクタ 27"/>
          <p:cNvCxnSpPr/>
          <p:nvPr/>
        </p:nvCxnSpPr>
        <p:spPr>
          <a:xfrm flipH="1" flipV="1">
            <a:off x="5129229" y="4838198"/>
            <a:ext cx="757768" cy="224365"/>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9" name="テキスト ボックス 28"/>
          <p:cNvSpPr txBox="1"/>
          <p:nvPr/>
        </p:nvSpPr>
        <p:spPr>
          <a:xfrm>
            <a:off x="5868136" y="4943473"/>
            <a:ext cx="274434" cy="276999"/>
          </a:xfrm>
          <a:prstGeom prst="rect">
            <a:avLst/>
          </a:prstGeom>
          <a:noFill/>
        </p:spPr>
        <p:txBody>
          <a:bodyPr wrap="none" rtlCol="0">
            <a:spAutoFit/>
          </a:bodyPr>
          <a:lstStyle/>
          <a:p>
            <a:r>
              <a:rPr kumimoji="1" lang="en-US" altLang="ja-JP" sz="1200" dirty="0" smtClean="0">
                <a:latin typeface="Helvetica"/>
                <a:cs typeface="Helvetica"/>
              </a:rPr>
              <a:t>L</a:t>
            </a:r>
            <a:endParaRPr kumimoji="1" lang="ja-JP" altLang="en-US" sz="1200" dirty="0">
              <a:latin typeface="Helvetica"/>
              <a:cs typeface="Helvetica"/>
            </a:endParaRPr>
          </a:p>
        </p:txBody>
      </p:sp>
      <p:cxnSp>
        <p:nvCxnSpPr>
          <p:cNvPr id="30" name="直線コネクタ 29"/>
          <p:cNvCxnSpPr/>
          <p:nvPr/>
        </p:nvCxnSpPr>
        <p:spPr>
          <a:xfrm flipH="1">
            <a:off x="5155642" y="4741473"/>
            <a:ext cx="731355" cy="60184"/>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1" name="テキスト ボックス 30"/>
          <p:cNvSpPr txBox="1"/>
          <p:nvPr/>
        </p:nvSpPr>
        <p:spPr>
          <a:xfrm>
            <a:off x="5848900" y="4602973"/>
            <a:ext cx="312906" cy="276999"/>
          </a:xfrm>
          <a:prstGeom prst="rect">
            <a:avLst/>
          </a:prstGeom>
          <a:noFill/>
        </p:spPr>
        <p:txBody>
          <a:bodyPr wrap="none" rtlCol="0">
            <a:spAutoFit/>
          </a:bodyPr>
          <a:lstStyle/>
          <a:p>
            <a:r>
              <a:rPr kumimoji="1" lang="en-US" altLang="ja-JP" sz="1200" dirty="0" smtClean="0">
                <a:latin typeface="Helvetica"/>
                <a:cs typeface="Helvetica"/>
              </a:rPr>
              <a:t>M</a:t>
            </a:r>
            <a:endParaRPr kumimoji="1" lang="ja-JP" altLang="en-US" sz="1200" dirty="0">
              <a:latin typeface="Helvetica"/>
              <a:cs typeface="Helvetica"/>
            </a:endParaRPr>
          </a:p>
        </p:txBody>
      </p:sp>
      <p:cxnSp>
        <p:nvCxnSpPr>
          <p:cNvPr id="32" name="直線コネクタ 31"/>
          <p:cNvCxnSpPr/>
          <p:nvPr/>
        </p:nvCxnSpPr>
        <p:spPr>
          <a:xfrm flipH="1">
            <a:off x="5231842" y="4587876"/>
            <a:ext cx="655155" cy="113554"/>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3" name="テキスト ボックス 32"/>
          <p:cNvSpPr txBox="1"/>
          <p:nvPr/>
        </p:nvSpPr>
        <p:spPr>
          <a:xfrm>
            <a:off x="5857454" y="4449376"/>
            <a:ext cx="295799" cy="276999"/>
          </a:xfrm>
          <a:prstGeom prst="rect">
            <a:avLst/>
          </a:prstGeom>
          <a:noFill/>
        </p:spPr>
        <p:txBody>
          <a:bodyPr wrap="none" rtlCol="0">
            <a:spAutoFit/>
          </a:bodyPr>
          <a:lstStyle/>
          <a:p>
            <a:r>
              <a:rPr kumimoji="1" lang="en-US" altLang="ja-JP" sz="1200" dirty="0" smtClean="0">
                <a:latin typeface="Helvetica"/>
                <a:cs typeface="Helvetica"/>
              </a:rPr>
              <a:t>N</a:t>
            </a:r>
            <a:endParaRPr kumimoji="1" lang="ja-JP" altLang="en-US" sz="1200" dirty="0">
              <a:latin typeface="Helvetica"/>
              <a:cs typeface="Helvetica"/>
            </a:endParaRPr>
          </a:p>
        </p:txBody>
      </p:sp>
      <p:cxnSp>
        <p:nvCxnSpPr>
          <p:cNvPr id="34" name="直線コネクタ 33"/>
          <p:cNvCxnSpPr/>
          <p:nvPr/>
        </p:nvCxnSpPr>
        <p:spPr>
          <a:xfrm flipH="1">
            <a:off x="5155643" y="4394339"/>
            <a:ext cx="731354" cy="24111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テキスト ボックス 34"/>
          <p:cNvSpPr txBox="1"/>
          <p:nvPr/>
        </p:nvSpPr>
        <p:spPr>
          <a:xfrm>
            <a:off x="5853171" y="4255839"/>
            <a:ext cx="304365" cy="276999"/>
          </a:xfrm>
          <a:prstGeom prst="rect">
            <a:avLst/>
          </a:prstGeom>
          <a:noFill/>
        </p:spPr>
        <p:txBody>
          <a:bodyPr wrap="none" rtlCol="0">
            <a:spAutoFit/>
          </a:bodyPr>
          <a:lstStyle/>
          <a:p>
            <a:r>
              <a:rPr kumimoji="1" lang="en-US" altLang="ja-JP" sz="1200" dirty="0" smtClean="0">
                <a:latin typeface="Helvetica"/>
                <a:cs typeface="Helvetica"/>
              </a:rPr>
              <a:t>O</a:t>
            </a:r>
            <a:endParaRPr kumimoji="1" lang="ja-JP" altLang="en-US" sz="1200" dirty="0">
              <a:latin typeface="Helvetica"/>
              <a:cs typeface="Helvetica"/>
            </a:endParaRPr>
          </a:p>
        </p:txBody>
      </p:sp>
      <p:cxnSp>
        <p:nvCxnSpPr>
          <p:cNvPr id="36" name="直線コネクタ 35"/>
          <p:cNvCxnSpPr/>
          <p:nvPr/>
        </p:nvCxnSpPr>
        <p:spPr>
          <a:xfrm flipH="1" flipV="1">
            <a:off x="5327083" y="3478739"/>
            <a:ext cx="559914" cy="182034"/>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7" name="テキスト ボックス 36"/>
          <p:cNvSpPr txBox="1"/>
          <p:nvPr/>
        </p:nvSpPr>
        <p:spPr>
          <a:xfrm>
            <a:off x="5861699" y="3522273"/>
            <a:ext cx="287308" cy="276999"/>
          </a:xfrm>
          <a:prstGeom prst="rect">
            <a:avLst/>
          </a:prstGeom>
          <a:noFill/>
        </p:spPr>
        <p:txBody>
          <a:bodyPr wrap="none" rtlCol="0">
            <a:spAutoFit/>
          </a:bodyPr>
          <a:lstStyle/>
          <a:p>
            <a:r>
              <a:rPr kumimoji="1" lang="en-US" altLang="ja-JP" sz="1200" dirty="0" smtClean="0">
                <a:latin typeface="Helvetica"/>
                <a:cs typeface="Helvetica"/>
              </a:rPr>
              <a:t>P</a:t>
            </a:r>
            <a:endParaRPr kumimoji="1" lang="ja-JP" altLang="en-US" sz="1200" dirty="0">
              <a:latin typeface="Helvetica"/>
              <a:cs typeface="Helvetica"/>
            </a:endParaRPr>
          </a:p>
        </p:txBody>
      </p:sp>
      <p:cxnSp>
        <p:nvCxnSpPr>
          <p:cNvPr id="38" name="直線コネクタ 37"/>
          <p:cNvCxnSpPr/>
          <p:nvPr/>
        </p:nvCxnSpPr>
        <p:spPr>
          <a:xfrm flipH="1" flipV="1">
            <a:off x="3054898" y="2593973"/>
            <a:ext cx="2367350" cy="588438"/>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9" name="直線コネクタ 38"/>
          <p:cNvCxnSpPr/>
          <p:nvPr/>
        </p:nvCxnSpPr>
        <p:spPr>
          <a:xfrm flipH="1" flipV="1">
            <a:off x="3054897" y="2907239"/>
            <a:ext cx="2367351" cy="313271"/>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直線コネクタ 39"/>
          <p:cNvCxnSpPr/>
          <p:nvPr/>
        </p:nvCxnSpPr>
        <p:spPr>
          <a:xfrm flipH="1">
            <a:off x="5430690" y="2801406"/>
            <a:ext cx="456524" cy="381005"/>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1" name="テキスト ボックス 40"/>
          <p:cNvSpPr txBox="1"/>
          <p:nvPr/>
        </p:nvSpPr>
        <p:spPr>
          <a:xfrm>
            <a:off x="2773977" y="2768739"/>
            <a:ext cx="304365" cy="276999"/>
          </a:xfrm>
          <a:prstGeom prst="rect">
            <a:avLst/>
          </a:prstGeom>
          <a:noFill/>
        </p:spPr>
        <p:txBody>
          <a:bodyPr wrap="none" rtlCol="0">
            <a:spAutoFit/>
          </a:bodyPr>
          <a:lstStyle/>
          <a:p>
            <a:r>
              <a:rPr kumimoji="1" lang="en-US" altLang="ja-JP" sz="1200" dirty="0" smtClean="0">
                <a:latin typeface="Helvetica"/>
                <a:cs typeface="Helvetica"/>
              </a:rPr>
              <a:t>Q</a:t>
            </a:r>
            <a:endParaRPr kumimoji="1" lang="ja-JP" altLang="en-US" sz="1200" dirty="0">
              <a:latin typeface="Helvetica"/>
              <a:cs typeface="Helvetica"/>
            </a:endParaRPr>
          </a:p>
        </p:txBody>
      </p:sp>
      <p:sp>
        <p:nvSpPr>
          <p:cNvPr id="42" name="テキスト ボックス 41"/>
          <p:cNvSpPr txBox="1"/>
          <p:nvPr/>
        </p:nvSpPr>
        <p:spPr>
          <a:xfrm>
            <a:off x="5857454" y="2635674"/>
            <a:ext cx="295799" cy="276999"/>
          </a:xfrm>
          <a:prstGeom prst="rect">
            <a:avLst/>
          </a:prstGeom>
          <a:noFill/>
        </p:spPr>
        <p:txBody>
          <a:bodyPr wrap="none" rtlCol="0">
            <a:spAutoFit/>
          </a:bodyPr>
          <a:lstStyle/>
          <a:p>
            <a:r>
              <a:rPr kumimoji="1" lang="en-US" altLang="ja-JP" sz="1200" dirty="0" smtClean="0">
                <a:latin typeface="Helvetica"/>
                <a:cs typeface="Helvetica"/>
              </a:rPr>
              <a:t>R</a:t>
            </a:r>
            <a:endParaRPr kumimoji="1" lang="ja-JP" altLang="en-US" sz="1200" dirty="0">
              <a:latin typeface="Helvetica"/>
              <a:cs typeface="Helvetica"/>
            </a:endParaRPr>
          </a:p>
        </p:txBody>
      </p:sp>
      <p:sp>
        <p:nvSpPr>
          <p:cNvPr id="43" name="テキスト ボックス 42"/>
          <p:cNvSpPr txBox="1"/>
          <p:nvPr/>
        </p:nvSpPr>
        <p:spPr>
          <a:xfrm>
            <a:off x="2782505" y="2453643"/>
            <a:ext cx="287308" cy="276999"/>
          </a:xfrm>
          <a:prstGeom prst="rect">
            <a:avLst/>
          </a:prstGeom>
          <a:noFill/>
        </p:spPr>
        <p:txBody>
          <a:bodyPr wrap="none" rtlCol="0">
            <a:spAutoFit/>
          </a:bodyPr>
          <a:lstStyle/>
          <a:p>
            <a:r>
              <a:rPr kumimoji="1" lang="en-US" altLang="ja-JP" sz="1200" dirty="0" smtClean="0">
                <a:latin typeface="Helvetica"/>
                <a:cs typeface="Helvetica"/>
              </a:rPr>
              <a:t>S</a:t>
            </a:r>
            <a:endParaRPr kumimoji="1" lang="ja-JP" altLang="en-US" sz="1200" dirty="0">
              <a:latin typeface="Helvetica"/>
              <a:cs typeface="Helvetica"/>
            </a:endParaRPr>
          </a:p>
        </p:txBody>
      </p:sp>
      <p:sp>
        <p:nvSpPr>
          <p:cNvPr id="44" name="テキスト ボックス 43"/>
          <p:cNvSpPr txBox="1"/>
          <p:nvPr/>
        </p:nvSpPr>
        <p:spPr>
          <a:xfrm>
            <a:off x="128290" y="2373123"/>
            <a:ext cx="2732616" cy="3554819"/>
          </a:xfrm>
          <a:prstGeom prst="rect">
            <a:avLst/>
          </a:prstGeom>
          <a:noFill/>
        </p:spPr>
        <p:txBody>
          <a:bodyPr wrap="square" rtlCol="0">
            <a:spAutoFit/>
          </a:bodyPr>
          <a:lstStyle/>
          <a:p>
            <a:pPr algn="l"/>
            <a:r>
              <a:rPr lang="en-US" altLang="ja-JP" sz="1500" dirty="0"/>
              <a:t>A: Kagoshima City Hospital</a:t>
            </a:r>
          </a:p>
          <a:p>
            <a:pPr algn="l"/>
            <a:r>
              <a:rPr lang="en-US" altLang="ja-JP" sz="1500" dirty="0"/>
              <a:t>B: Fukuda Hospital</a:t>
            </a:r>
          </a:p>
          <a:p>
            <a:pPr algn="l"/>
            <a:r>
              <a:rPr lang="en-US" altLang="ja-JP" sz="1500" dirty="0"/>
              <a:t>C: Nagasaki University Hospital</a:t>
            </a:r>
          </a:p>
          <a:p>
            <a:pPr algn="l"/>
            <a:r>
              <a:rPr lang="en-US" altLang="ja-JP" sz="1500" dirty="0"/>
              <a:t>D: Hiroshima University Hospital</a:t>
            </a:r>
          </a:p>
          <a:p>
            <a:pPr algn="l"/>
            <a:r>
              <a:rPr lang="en-US" altLang="ja-JP" sz="1500" dirty="0"/>
              <a:t>E: Osaka Medical Center and Research Institute for Maternal and Child Health</a:t>
            </a:r>
          </a:p>
          <a:p>
            <a:pPr algn="l"/>
            <a:r>
              <a:rPr lang="en-US" altLang="ja-JP" sz="1500" dirty="0"/>
              <a:t>F: </a:t>
            </a:r>
            <a:r>
              <a:rPr lang="en-US" altLang="ja-JP" sz="1500" dirty="0" err="1"/>
              <a:t>Rakuwakai</a:t>
            </a:r>
            <a:r>
              <a:rPr lang="en-US" altLang="ja-JP" sz="1500" dirty="0"/>
              <a:t> </a:t>
            </a:r>
            <a:r>
              <a:rPr lang="en-US" altLang="ja-JP" sz="1500" dirty="0" err="1"/>
              <a:t>Otowa</a:t>
            </a:r>
            <a:r>
              <a:rPr lang="en-US" altLang="ja-JP" sz="1500" dirty="0"/>
              <a:t> Hospital</a:t>
            </a:r>
          </a:p>
          <a:p>
            <a:pPr algn="l"/>
            <a:r>
              <a:rPr lang="en-US" altLang="ja-JP" sz="1500" dirty="0"/>
              <a:t>G: Mie Chuo Medical Center</a:t>
            </a:r>
          </a:p>
          <a:p>
            <a:pPr algn="l"/>
            <a:r>
              <a:rPr lang="en-US" altLang="ja-JP" sz="1500" dirty="0"/>
              <a:t>H: Toyama University </a:t>
            </a:r>
            <a:r>
              <a:rPr lang="en-US" altLang="ja-JP" sz="1500" dirty="0" smtClean="0"/>
              <a:t>Hospital</a:t>
            </a:r>
          </a:p>
          <a:p>
            <a:pPr algn="l"/>
            <a:r>
              <a:rPr lang="en-US" altLang="ja-JP" sz="1500" dirty="0"/>
              <a:t>I: </a:t>
            </a:r>
            <a:r>
              <a:rPr lang="en-US" altLang="ja-JP" sz="1500" dirty="0" err="1"/>
              <a:t>Kitasato</a:t>
            </a:r>
            <a:r>
              <a:rPr lang="en-US" altLang="ja-JP" sz="1500" dirty="0"/>
              <a:t> University </a:t>
            </a:r>
            <a:r>
              <a:rPr lang="en-US" altLang="ja-JP" sz="1500" dirty="0" smtClean="0"/>
              <a:t>Hospital</a:t>
            </a:r>
          </a:p>
          <a:p>
            <a:pPr algn="l"/>
            <a:r>
              <a:rPr lang="en-US" altLang="ja-JP" sz="1500" dirty="0"/>
              <a:t>J: Nippon Medical School Tama-</a:t>
            </a:r>
            <a:r>
              <a:rPr lang="en-US" altLang="ja-JP" sz="1500" dirty="0" err="1"/>
              <a:t>Nagayama</a:t>
            </a:r>
            <a:r>
              <a:rPr lang="en-US" altLang="ja-JP" sz="1500" dirty="0"/>
              <a:t> </a:t>
            </a:r>
            <a:r>
              <a:rPr lang="en-US" altLang="ja-JP" sz="1500" dirty="0" smtClean="0"/>
              <a:t>Hospital</a:t>
            </a:r>
            <a:endParaRPr lang="en-US" altLang="ja-JP" sz="1500" dirty="0"/>
          </a:p>
        </p:txBody>
      </p:sp>
      <p:sp>
        <p:nvSpPr>
          <p:cNvPr id="45" name="テキスト ボックス 44"/>
          <p:cNvSpPr txBox="1"/>
          <p:nvPr/>
        </p:nvSpPr>
        <p:spPr>
          <a:xfrm>
            <a:off x="6299131" y="2373123"/>
            <a:ext cx="2742238" cy="3554819"/>
          </a:xfrm>
          <a:prstGeom prst="rect">
            <a:avLst/>
          </a:prstGeom>
          <a:noFill/>
        </p:spPr>
        <p:txBody>
          <a:bodyPr wrap="square" rtlCol="0">
            <a:spAutoFit/>
          </a:bodyPr>
          <a:lstStyle/>
          <a:p>
            <a:pPr algn="l"/>
            <a:r>
              <a:rPr lang="en-US" altLang="ja-JP" sz="1500" dirty="0" smtClean="0"/>
              <a:t>K</a:t>
            </a:r>
            <a:r>
              <a:rPr lang="en-US" altLang="ja-JP" sz="1500" dirty="0"/>
              <a:t>: </a:t>
            </a:r>
            <a:r>
              <a:rPr lang="en-US" altLang="ja-JP" sz="1500" dirty="0" err="1"/>
              <a:t>Shirota</a:t>
            </a:r>
            <a:r>
              <a:rPr lang="en-US" altLang="ja-JP" sz="1500" dirty="0"/>
              <a:t> Obstetrical and Gynecological Hospital</a:t>
            </a:r>
          </a:p>
          <a:p>
            <a:pPr algn="l"/>
            <a:r>
              <a:rPr lang="en-US" altLang="ja-JP" sz="1500" dirty="0"/>
              <a:t>L: Showa University Northern Yokohama Hospital</a:t>
            </a:r>
          </a:p>
          <a:p>
            <a:pPr algn="l"/>
            <a:r>
              <a:rPr lang="en-US" altLang="ja-JP" sz="1500" dirty="0"/>
              <a:t>M: Showa University Hospital</a:t>
            </a:r>
          </a:p>
          <a:p>
            <a:pPr algn="l"/>
            <a:r>
              <a:rPr lang="en-US" altLang="ja-JP" sz="1500" dirty="0"/>
              <a:t>N: University of Tsukuba Hospital</a:t>
            </a:r>
          </a:p>
          <a:p>
            <a:pPr algn="l"/>
            <a:r>
              <a:rPr lang="en-US" altLang="ja-JP" sz="1500" dirty="0"/>
              <a:t>O: Jichi Medical University Hospital</a:t>
            </a:r>
          </a:p>
          <a:p>
            <a:pPr algn="l"/>
            <a:r>
              <a:rPr lang="en-US" altLang="ja-JP" sz="1500" dirty="0"/>
              <a:t>P: Hakodate Central General Hospital</a:t>
            </a:r>
          </a:p>
          <a:p>
            <a:pPr algn="l"/>
            <a:r>
              <a:rPr lang="en-US" altLang="ja-JP" sz="1500" dirty="0"/>
              <a:t>Q: JCHO Hokkaido Hospital</a:t>
            </a:r>
          </a:p>
          <a:p>
            <a:pPr algn="l"/>
            <a:r>
              <a:rPr lang="en-US" altLang="ja-JP" sz="1500" dirty="0"/>
              <a:t>R: Sapporo Toho Hospital</a:t>
            </a:r>
          </a:p>
          <a:p>
            <a:pPr algn="l"/>
            <a:r>
              <a:rPr lang="en-US" altLang="ja-JP" sz="1500" dirty="0"/>
              <a:t>S: Hokkaido University </a:t>
            </a:r>
            <a:r>
              <a:rPr lang="en-US" altLang="ja-JP" sz="1500" dirty="0" smtClean="0"/>
              <a:t>Hospital</a:t>
            </a:r>
            <a:endParaRPr lang="ja-JP" altLang="en-US" sz="1500" dirty="0"/>
          </a:p>
        </p:txBody>
      </p:sp>
    </p:spTree>
    <p:extLst>
      <p:ext uri="{BB962C8B-B14F-4D97-AF65-F5344CB8AC3E}">
        <p14:creationId xmlns:p14="http://schemas.microsoft.com/office/powerpoint/2010/main" val="11977437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225226"/>
            <a:ext cx="7561262" cy="509587"/>
          </a:xfrm>
        </p:spPr>
        <p:txBody>
          <a:bodyPr/>
          <a:lstStyle/>
          <a:p>
            <a:r>
              <a:rPr kumimoji="1" lang="en-US" altLang="ja-JP" sz="2800" dirty="0" smtClean="0"/>
              <a:t>Today’s</a:t>
            </a:r>
            <a:r>
              <a:rPr kumimoji="1" lang="ja-JP" altLang="en-US" sz="2800" dirty="0" smtClean="0"/>
              <a:t> </a:t>
            </a:r>
            <a:r>
              <a:rPr kumimoji="1" lang="en-US" altLang="ja-JP" sz="2800" dirty="0" smtClean="0"/>
              <a:t>presentation</a:t>
            </a:r>
            <a:endParaRPr kumimoji="1" lang="ja-JP" altLang="en-US" sz="2800"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lang="en-GB" altLang="ja-JP" dirty="0">
                <a:ea typeface="ＤＦＰ太丸ゴシック体" charset="0"/>
                <a:cs typeface="ＤＦＰ太丸ゴシック体" charset="0"/>
              </a:rPr>
              <a:t>No maternal mortality from pandemic (H1N1) 2009 occurred in Japan</a:t>
            </a:r>
            <a:r>
              <a:rPr lang="ja-JP" altLang="en-US" dirty="0">
                <a:ea typeface="ＤＦＰ太丸ゴシック体" charset="0"/>
                <a:cs typeface="ＤＦＰ太丸ゴシック体" charset="0"/>
              </a:rPr>
              <a:t> </a:t>
            </a:r>
            <a:r>
              <a:rPr lang="en-US" altLang="ja-JP" dirty="0">
                <a:ea typeface="ＤＦＰ太丸ゴシック体" charset="0"/>
                <a:cs typeface="ＤＦＰ太丸ゴシック体" charset="0"/>
              </a:rPr>
              <a:t>(</a:t>
            </a:r>
            <a:r>
              <a:rPr lang="en-US" altLang="ja-JP" i="1" dirty="0">
                <a:ea typeface="ＤＦＰ太丸ゴシック体" charset="0"/>
                <a:cs typeface="ＤＦＰ太丸ゴシック体" charset="0"/>
              </a:rPr>
              <a:t>Letter</a:t>
            </a:r>
            <a:r>
              <a:rPr lang="ja-JP" altLang="en-US" i="1" dirty="0">
                <a:ea typeface="ＤＦＰ太丸ゴシック体" charset="0"/>
                <a:cs typeface="ＤＦＰ太丸ゴシック体" charset="0"/>
              </a:rPr>
              <a:t> </a:t>
            </a:r>
            <a:r>
              <a:rPr lang="en-US" altLang="ja-JP" i="1" dirty="0">
                <a:ea typeface="ＤＦＰ太丸ゴシック体" charset="0"/>
                <a:cs typeface="ＤＦＰ太丸ゴシック体" charset="0"/>
              </a:rPr>
              <a:t>BMJ</a:t>
            </a:r>
            <a:r>
              <a:rPr lang="ja-JP" altLang="en-US" i="1" dirty="0">
                <a:ea typeface="ＤＦＰ太丸ゴシック体" charset="0"/>
                <a:cs typeface="ＤＦＰ太丸ゴシック体" charset="0"/>
              </a:rPr>
              <a:t> </a:t>
            </a:r>
            <a:r>
              <a:rPr lang="en-US" altLang="ja-JP" dirty="0"/>
              <a:t>2010 Aug 6</a:t>
            </a:r>
            <a:r>
              <a:rPr lang="ja-JP" altLang="ja-JP" dirty="0"/>
              <a:t> </a:t>
            </a:r>
            <a:r>
              <a:rPr lang="en-US" altLang="ja-JP" dirty="0" smtClean="0"/>
              <a:t>)</a:t>
            </a:r>
          </a:p>
          <a:p>
            <a:pPr marL="514350" indent="-514350">
              <a:buFont typeface="+mj-lt"/>
              <a:buAutoNum type="arabicPeriod"/>
            </a:pPr>
            <a:r>
              <a:rPr lang="en-US" altLang="ja-JP" dirty="0"/>
              <a:t>Pandemic (H1N1) 2009 in pregnant Japanese women in Hokkaido</a:t>
            </a:r>
            <a:r>
              <a:rPr lang="ja-JP" altLang="en-US" dirty="0"/>
              <a:t> </a:t>
            </a:r>
            <a:r>
              <a:rPr lang="en-US" altLang="ja-JP" dirty="0"/>
              <a:t>(</a:t>
            </a:r>
            <a:r>
              <a:rPr lang="en-US" altLang="ja-JP" i="1" dirty="0"/>
              <a:t>J Obstet Gynaecol Res </a:t>
            </a:r>
            <a:r>
              <a:rPr lang="en-US" altLang="ja-JP" dirty="0"/>
              <a:t>38: 130–6, 2012</a:t>
            </a:r>
            <a:r>
              <a:rPr lang="en-US" altLang="ja-JP" dirty="0" smtClean="0"/>
              <a:t>)</a:t>
            </a:r>
          </a:p>
          <a:p>
            <a:pPr marL="514350" indent="-514350">
              <a:buFont typeface="+mj-lt"/>
              <a:buAutoNum type="arabicPeriod"/>
            </a:pPr>
            <a:r>
              <a:rPr lang="en-US" altLang="ja-JP" dirty="0"/>
              <a:t>Vaccination during the 2013–2014 influenza season in pregnant Japanese women</a:t>
            </a:r>
            <a:r>
              <a:rPr lang="ja-JP" altLang="en-US" dirty="0"/>
              <a:t> </a:t>
            </a:r>
            <a:r>
              <a:rPr lang="en-US" altLang="ja-JP" dirty="0"/>
              <a:t>(</a:t>
            </a:r>
            <a:r>
              <a:rPr lang="en-US" altLang="ja-JP" i="1" dirty="0"/>
              <a:t>Eur</a:t>
            </a:r>
            <a:r>
              <a:rPr lang="ja-JP" altLang="en-US" i="1" dirty="0"/>
              <a:t> </a:t>
            </a:r>
            <a:r>
              <a:rPr lang="en-US" altLang="ja-JP" i="1" dirty="0"/>
              <a:t>J</a:t>
            </a:r>
            <a:r>
              <a:rPr lang="ja-JP" altLang="en-US" i="1" dirty="0"/>
              <a:t> </a:t>
            </a:r>
            <a:r>
              <a:rPr lang="en-US" altLang="ja-JP" i="1" dirty="0"/>
              <a:t>Clin</a:t>
            </a:r>
            <a:r>
              <a:rPr lang="ja-JP" altLang="en-US" i="1" dirty="0"/>
              <a:t> </a:t>
            </a:r>
            <a:r>
              <a:rPr lang="en-US" altLang="ja-JP" i="1" dirty="0" err="1"/>
              <a:t>Microbiol</a:t>
            </a:r>
            <a:r>
              <a:rPr lang="ja-JP" altLang="en-US" i="1" dirty="0"/>
              <a:t> </a:t>
            </a:r>
            <a:r>
              <a:rPr lang="en-US" altLang="ja-JP" i="1" dirty="0"/>
              <a:t>Infect</a:t>
            </a:r>
            <a:r>
              <a:rPr lang="ja-JP" altLang="en-US" i="1" dirty="0"/>
              <a:t> </a:t>
            </a:r>
            <a:r>
              <a:rPr lang="en-US" altLang="ja-JP" i="1" dirty="0"/>
              <a:t>Dis</a:t>
            </a:r>
            <a:r>
              <a:rPr lang="ja-JP" altLang="en-US" dirty="0"/>
              <a:t> </a:t>
            </a:r>
            <a:r>
              <a:rPr lang="en-US" altLang="ja-JP" dirty="0"/>
              <a:t>34:543-548, 2015</a:t>
            </a:r>
            <a:r>
              <a:rPr lang="en-US" altLang="ja-JP" dirty="0" smtClean="0"/>
              <a:t>)</a:t>
            </a:r>
            <a:r>
              <a:rPr lang="en-US" altLang="ja-JP" dirty="0"/>
              <a:t> </a:t>
            </a:r>
            <a:endParaRPr lang="en-US" altLang="ja-JP" dirty="0" smtClean="0"/>
          </a:p>
          <a:p>
            <a:pPr marL="514350" indent="-514350">
              <a:buFont typeface="+mj-lt"/>
              <a:buAutoNum type="arabicPeriod"/>
            </a:pPr>
            <a:r>
              <a:rPr lang="en-US" altLang="ja-JP" dirty="0" smtClean="0"/>
              <a:t>Influenza </a:t>
            </a:r>
            <a:r>
              <a:rPr lang="en-US" altLang="ja-JP" dirty="0"/>
              <a:t>2014 - 2015 among pregnant Japanese women: primiparous vs. multiparous </a:t>
            </a:r>
            <a:r>
              <a:rPr lang="en-US" altLang="ja-JP" dirty="0" smtClean="0"/>
              <a:t>women</a:t>
            </a:r>
            <a:r>
              <a:rPr lang="ja-JP" altLang="en-US" dirty="0" smtClean="0"/>
              <a:t> </a:t>
            </a:r>
            <a:r>
              <a:rPr lang="en-US" altLang="ja-JP" dirty="0" smtClean="0"/>
              <a:t>(manuscript in preparation)</a:t>
            </a:r>
            <a:endParaRPr lang="en-US" altLang="ja-JP" dirty="0" smtClean="0"/>
          </a:p>
          <a:p>
            <a:pPr marL="0" indent="0"/>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1</a:t>
            </a:fld>
            <a:endParaRPr lang="en-US" altLang="ja-JP"/>
          </a:p>
        </p:txBody>
      </p:sp>
    </p:spTree>
    <p:extLst>
      <p:ext uri="{BB962C8B-B14F-4D97-AF65-F5344CB8AC3E}">
        <p14:creationId xmlns:p14="http://schemas.microsoft.com/office/powerpoint/2010/main" val="404508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0"/>
            <a:ext cx="8031289" cy="914401"/>
          </a:xfrm>
        </p:spPr>
        <p:txBody>
          <a:bodyPr/>
          <a:lstStyle/>
          <a:p>
            <a:r>
              <a:rPr kumimoji="1" lang="en-US" altLang="ja-JP" sz="2800" b="1" dirty="0" smtClean="0"/>
              <a:t>Result 1: </a:t>
            </a:r>
            <a:r>
              <a:rPr lang="en-US" altLang="ja-JP" sz="2800" b="1" dirty="0"/>
              <a:t>Maternal age distribution among all 6694 candidates and 5197 </a:t>
            </a:r>
            <a:r>
              <a:rPr lang="en-US" altLang="ja-JP" sz="2800" b="1" dirty="0" smtClean="0"/>
              <a:t>respondents (78%)</a:t>
            </a:r>
            <a:r>
              <a:rPr lang="ja-JP" altLang="ja-JP" sz="2800" b="1" dirty="0" smtClean="0"/>
              <a:t> </a:t>
            </a:r>
            <a:endParaRPr kumimoji="1" lang="ja-JP" altLang="en-US" sz="2800" b="1" dirty="0"/>
          </a:p>
        </p:txBody>
      </p:sp>
      <p:sp>
        <p:nvSpPr>
          <p:cNvPr id="3" name="コンテンツ プレースホルダー 2"/>
          <p:cNvSpPr>
            <a:spLocks noGrp="1"/>
          </p:cNvSpPr>
          <p:nvPr>
            <p:ph idx="1"/>
          </p:nvPr>
        </p:nvSpPr>
        <p:spPr>
          <a:xfrm>
            <a:off x="0" y="2583084"/>
            <a:ext cx="9275499" cy="4274916"/>
          </a:xfrm>
        </p:spPr>
        <p:txBody>
          <a:bodyPr/>
          <a:lstStyle/>
          <a:p>
            <a:pPr marL="0" indent="0">
              <a:tabLst>
                <a:tab pos="1885950" algn="l"/>
                <a:tab pos="5284788" algn="l"/>
              </a:tabLst>
            </a:pPr>
            <a:r>
              <a:rPr lang="en-US" altLang="ja-JP" sz="2000" dirty="0" smtClean="0"/>
              <a:t>	All </a:t>
            </a:r>
            <a:r>
              <a:rPr lang="en-US" altLang="ja-JP" sz="2000" dirty="0"/>
              <a:t>candidates (primiparous</a:t>
            </a:r>
            <a:r>
              <a:rPr lang="en-US" altLang="ja-JP" sz="2000" dirty="0" smtClean="0"/>
              <a:t>)	Respondents </a:t>
            </a:r>
            <a:r>
              <a:rPr lang="en-US" altLang="ja-JP" sz="2000" dirty="0"/>
              <a:t>(primiparous)            </a:t>
            </a:r>
            <a:endParaRPr lang="ja-JP" altLang="ja-JP" sz="2000" dirty="0"/>
          </a:p>
          <a:p>
            <a:pPr marL="0" indent="0">
              <a:tabLst>
                <a:tab pos="1885950" algn="l"/>
                <a:tab pos="5284788" algn="l"/>
              </a:tabLst>
            </a:pPr>
            <a:r>
              <a:rPr lang="en-US" altLang="ja-JP" sz="2000" dirty="0"/>
              <a:t>Maternal </a:t>
            </a:r>
            <a:r>
              <a:rPr lang="en-US" altLang="ja-JP" sz="2000" dirty="0" smtClean="0"/>
              <a:t>age</a:t>
            </a:r>
            <a:endParaRPr lang="ja-JP" altLang="ja-JP" sz="2000" dirty="0" smtClean="0"/>
          </a:p>
          <a:p>
            <a:pPr marL="0" indent="0">
              <a:tabLst>
                <a:tab pos="1885950" algn="l"/>
                <a:tab pos="5284788" algn="l"/>
              </a:tabLst>
            </a:pPr>
            <a:r>
              <a:rPr lang="en-US" altLang="ja-JP" sz="2000" dirty="0" smtClean="0"/>
              <a:t>   – 19	83 (70),  [1.2% (2.0%)]	56 (50), [1.1% (1.9%)]</a:t>
            </a:r>
            <a:endParaRPr lang="ja-JP" altLang="ja-JP" sz="2000" dirty="0" smtClean="0"/>
          </a:p>
          <a:p>
            <a:pPr marL="0" indent="0">
              <a:tabLst>
                <a:tab pos="1885950" algn="l"/>
                <a:tab pos="5284788" algn="l"/>
              </a:tabLst>
            </a:pPr>
            <a:r>
              <a:rPr lang="en-US" altLang="ja-JP" sz="2000" dirty="0" smtClean="0"/>
              <a:t>  </a:t>
            </a:r>
            <a:r>
              <a:rPr lang="en-US" altLang="ja-JP" sz="2000" dirty="0"/>
              <a:t>20 – </a:t>
            </a:r>
            <a:r>
              <a:rPr lang="en-US" altLang="ja-JP" sz="2000" dirty="0" smtClean="0"/>
              <a:t>29	2036 </a:t>
            </a:r>
            <a:r>
              <a:rPr lang="en-US" altLang="ja-JP" sz="2000" dirty="0"/>
              <a:t>(1313), [30.4% (37.8%)</a:t>
            </a:r>
            <a:r>
              <a:rPr lang="en-US" altLang="ja-JP" sz="2000" dirty="0" smtClean="0"/>
              <a:t>]	1437 </a:t>
            </a:r>
            <a:r>
              <a:rPr lang="en-US" altLang="ja-JP" sz="2000" dirty="0"/>
              <a:t>(933), [27.7% (35.4%)]</a:t>
            </a:r>
            <a:endParaRPr lang="ja-JP" altLang="ja-JP" sz="2000" dirty="0"/>
          </a:p>
          <a:p>
            <a:pPr marL="0" indent="0">
              <a:tabLst>
                <a:tab pos="1885950" algn="l"/>
                <a:tab pos="5284788" algn="l"/>
              </a:tabLst>
            </a:pPr>
            <a:r>
              <a:rPr lang="en-US" altLang="ja-JP" sz="2000" dirty="0"/>
              <a:t>  30 – 34	</a:t>
            </a:r>
            <a:r>
              <a:rPr lang="en-US" altLang="ja-JP" sz="2000" dirty="0" smtClean="0"/>
              <a:t>2200 </a:t>
            </a:r>
            <a:r>
              <a:rPr lang="en-US" altLang="ja-JP" sz="2000" dirty="0"/>
              <a:t>(1049), [32.9% (30.2%)]	1728 (791), [33.2% (30.0%)]</a:t>
            </a:r>
            <a:endParaRPr lang="ja-JP" altLang="ja-JP" sz="2000" dirty="0"/>
          </a:p>
          <a:p>
            <a:pPr marL="0" indent="0">
              <a:tabLst>
                <a:tab pos="1885950" algn="l"/>
                <a:tab pos="5284788" algn="l"/>
              </a:tabLst>
            </a:pPr>
            <a:r>
              <a:rPr lang="en-US" altLang="ja-JP" sz="2000" dirty="0"/>
              <a:t>  35 – 39	</a:t>
            </a:r>
            <a:r>
              <a:rPr lang="en-US" altLang="ja-JP" sz="2000" dirty="0" smtClean="0"/>
              <a:t>1793 </a:t>
            </a:r>
            <a:r>
              <a:rPr lang="en-US" altLang="ja-JP" sz="2000" dirty="0"/>
              <a:t>(749), [26.8% (21.6%)]	1456 (607), [28.0% (23.0%)]</a:t>
            </a:r>
            <a:endParaRPr lang="ja-JP" altLang="ja-JP" sz="2000" dirty="0"/>
          </a:p>
          <a:p>
            <a:pPr marL="0" indent="0">
              <a:tabLst>
                <a:tab pos="1885950" algn="l"/>
                <a:tab pos="5284788" algn="l"/>
              </a:tabLst>
            </a:pPr>
            <a:r>
              <a:rPr lang="en-US" altLang="ja-JP" sz="2000" dirty="0"/>
              <a:t>  40 – 	</a:t>
            </a:r>
            <a:r>
              <a:rPr lang="en-US" altLang="ja-JP" sz="2000" dirty="0" smtClean="0"/>
              <a:t>582 </a:t>
            </a:r>
            <a:r>
              <a:rPr lang="en-US" altLang="ja-JP" sz="2000" dirty="0"/>
              <a:t>(294), [8.7% (8.5%)]	515 (251), [9.9% (9.5%)]</a:t>
            </a:r>
            <a:endParaRPr lang="ja-JP" altLang="ja-JP" sz="2000" dirty="0"/>
          </a:p>
          <a:p>
            <a:pPr marL="0" indent="0">
              <a:tabLst>
                <a:tab pos="1885950" algn="l"/>
                <a:tab pos="5284788" algn="l"/>
              </a:tabLst>
            </a:pPr>
            <a:r>
              <a:rPr lang="en-US" altLang="ja-JP" sz="2000" dirty="0"/>
              <a:t>  Unknown    	0 (0), [0.0% (0.0%)]	</a:t>
            </a:r>
            <a:r>
              <a:rPr lang="en-US" altLang="ja-JP" sz="2000" dirty="0" smtClean="0"/>
              <a:t>5</a:t>
            </a:r>
            <a:r>
              <a:rPr lang="en-US" altLang="ja-JP" sz="2000" dirty="0"/>
              <a:t>(3), [0.1% (0.1%)]  </a:t>
            </a:r>
            <a:endParaRPr lang="ja-JP" altLang="ja-JP" sz="2000" dirty="0"/>
          </a:p>
          <a:p>
            <a:pPr marL="0" indent="0">
              <a:tabLst>
                <a:tab pos="1885950" algn="l"/>
                <a:tab pos="5284788" algn="l"/>
              </a:tabLst>
            </a:pPr>
            <a:r>
              <a:rPr lang="en-US" altLang="ja-JP" sz="2000" dirty="0"/>
              <a:t>  Overall 	6694 (3475), [100% (100%)]	5197 (2635), [100% (100%)]     </a:t>
            </a:r>
            <a:endParaRPr lang="ja-JP" altLang="ja-JP" sz="2000" dirty="0"/>
          </a:p>
          <a:p>
            <a:pPr marL="0" indent="0">
              <a:tabLst>
                <a:tab pos="1885950" algn="l"/>
                <a:tab pos="5284788" algn="l"/>
              </a:tabLst>
            </a:pPr>
            <a:r>
              <a:rPr lang="en-US" altLang="ja-JP" sz="2000" dirty="0"/>
              <a:t>Percentages of all women (primiparous women) are indicated in square brackets</a:t>
            </a:r>
            <a:endParaRPr kumimoji="1" lang="ja-JP" altLang="en-US" sz="2000"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19</a:t>
            </a:fld>
            <a:endParaRPr lang="en-US" altLang="ja-JP"/>
          </a:p>
        </p:txBody>
      </p:sp>
      <p:cxnSp>
        <p:nvCxnSpPr>
          <p:cNvPr id="6" name="直線コネクタ 5"/>
          <p:cNvCxnSpPr/>
          <p:nvPr/>
        </p:nvCxnSpPr>
        <p:spPr bwMode="auto">
          <a:xfrm flipV="1">
            <a:off x="0" y="2988875"/>
            <a:ext cx="9144000" cy="256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 name="直線コネクタ 6"/>
          <p:cNvCxnSpPr/>
          <p:nvPr/>
        </p:nvCxnSpPr>
        <p:spPr bwMode="auto">
          <a:xfrm flipV="1">
            <a:off x="0" y="5924882"/>
            <a:ext cx="9144000" cy="256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9" name="テキスト ボックス 8"/>
          <p:cNvSpPr txBox="1"/>
          <p:nvPr/>
        </p:nvSpPr>
        <p:spPr>
          <a:xfrm>
            <a:off x="112255" y="1154492"/>
            <a:ext cx="9031745" cy="1200328"/>
          </a:xfrm>
          <a:prstGeom prst="rect">
            <a:avLst/>
          </a:prstGeom>
          <a:noFill/>
        </p:spPr>
        <p:txBody>
          <a:bodyPr wrap="square" rtlCol="0">
            <a:spAutoFit/>
          </a:bodyPr>
          <a:lstStyle/>
          <a:p>
            <a:pPr algn="l"/>
            <a:r>
              <a:rPr lang="en-US" altLang="ja-JP" sz="2400" dirty="0"/>
              <a:t>The 5197 women corresponded to approximately 1.2% of all expected 440,000 maternities occurring in the study period in Japan that has approximately population of 130,000,000.</a:t>
            </a:r>
            <a:r>
              <a:rPr lang="ja-JP" altLang="ja-JP" sz="2400" dirty="0"/>
              <a:t> </a:t>
            </a:r>
            <a:endParaRPr kumimoji="1" lang="ja-JP" altLang="en-US" sz="2400" dirty="0"/>
          </a:p>
        </p:txBody>
      </p:sp>
    </p:spTree>
    <p:extLst>
      <p:ext uri="{BB962C8B-B14F-4D97-AF65-F5344CB8AC3E}">
        <p14:creationId xmlns:p14="http://schemas.microsoft.com/office/powerpoint/2010/main" val="42615628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1"/>
            <a:ext cx="8018460" cy="914400"/>
          </a:xfrm>
        </p:spPr>
        <p:txBody>
          <a:bodyPr/>
          <a:lstStyle/>
          <a:p>
            <a:r>
              <a:rPr kumimoji="1" lang="en-US" altLang="ja-JP" sz="2800" dirty="0" smtClean="0"/>
              <a:t>Result</a:t>
            </a:r>
            <a:r>
              <a:rPr kumimoji="1" lang="ja-JP" altLang="en-US" sz="2800" dirty="0" smtClean="0"/>
              <a:t> </a:t>
            </a:r>
            <a:r>
              <a:rPr kumimoji="1" lang="en-US" altLang="ja-JP" sz="2800" dirty="0" smtClean="0"/>
              <a:t>2:</a:t>
            </a:r>
            <a:r>
              <a:rPr kumimoji="1" lang="ja-JP" altLang="en-US" sz="2800" dirty="0" smtClean="0"/>
              <a:t>　</a:t>
            </a:r>
            <a:r>
              <a:rPr lang="en-US" altLang="ja-JP" sz="2800" dirty="0"/>
              <a:t>Influenza infection rate in primiparous vs. multiparous </a:t>
            </a:r>
            <a:r>
              <a:rPr lang="en-US" altLang="ja-JP" sz="2800" dirty="0" smtClean="0"/>
              <a:t>women</a:t>
            </a:r>
            <a:endParaRPr kumimoji="1" lang="ja-JP" altLang="en-US" sz="2800" dirty="0"/>
          </a:p>
        </p:txBody>
      </p:sp>
      <p:sp>
        <p:nvSpPr>
          <p:cNvPr id="3" name="コンテンツ プレースホルダー 2"/>
          <p:cNvSpPr>
            <a:spLocks noGrp="1"/>
          </p:cNvSpPr>
          <p:nvPr>
            <p:ph idx="1"/>
          </p:nvPr>
        </p:nvSpPr>
        <p:spPr>
          <a:xfrm>
            <a:off x="0" y="984435"/>
            <a:ext cx="9144000" cy="2748422"/>
          </a:xfrm>
          <a:solidFill>
            <a:schemeClr val="accent1"/>
          </a:solidFill>
        </p:spPr>
        <p:txBody>
          <a:bodyPr/>
          <a:lstStyle/>
          <a:p>
            <a:pPr marL="0" indent="0">
              <a:tabLst>
                <a:tab pos="2603500" algn="l"/>
                <a:tab pos="4926013" algn="l"/>
                <a:tab pos="7261225" algn="l"/>
              </a:tabLst>
            </a:pPr>
            <a:r>
              <a:rPr lang="en-US" altLang="ja-JP" sz="2400" b="1" dirty="0"/>
              <a:t> </a:t>
            </a:r>
            <a:r>
              <a:rPr lang="en-US" altLang="ja-JP" sz="2400" dirty="0"/>
              <a:t>Influenza infection during current pregnancy  </a:t>
            </a:r>
          </a:p>
          <a:p>
            <a:pPr marL="0" indent="0">
              <a:tabLst>
                <a:tab pos="2603500" algn="l"/>
                <a:tab pos="4926013" algn="l"/>
                <a:tab pos="7261225" algn="l"/>
              </a:tabLst>
            </a:pPr>
            <a:r>
              <a:rPr lang="en-US" altLang="ja-JP" sz="2400" dirty="0"/>
              <a:t>	</a:t>
            </a:r>
            <a:r>
              <a:rPr lang="en-US" altLang="ja-JP" sz="2400" dirty="0" smtClean="0"/>
              <a:t>Yes	No         </a:t>
            </a:r>
            <a:r>
              <a:rPr lang="en-US" altLang="ja-JP" sz="2400" dirty="0"/>
              <a:t>	</a:t>
            </a:r>
            <a:r>
              <a:rPr lang="en-US" altLang="ja-JP" sz="2400" dirty="0" smtClean="0"/>
              <a:t>Total </a:t>
            </a:r>
            <a:endParaRPr lang="ja-JP" altLang="ja-JP" sz="2400" dirty="0"/>
          </a:p>
          <a:p>
            <a:pPr marL="0" indent="0">
              <a:tabLst>
                <a:tab pos="2603500" algn="l"/>
                <a:tab pos="4926013" algn="l"/>
                <a:tab pos="7261225" algn="l"/>
              </a:tabLst>
            </a:pPr>
            <a:r>
              <a:rPr lang="en-US" altLang="ja-JP" sz="2400" dirty="0"/>
              <a:t>No. of </a:t>
            </a:r>
            <a:r>
              <a:rPr lang="en-US" altLang="ja-JP" sz="2400" dirty="0" smtClean="0"/>
              <a:t>women	364	4833	5197</a:t>
            </a:r>
            <a:r>
              <a:rPr lang="en-US" altLang="ja-JP" sz="2400" dirty="0"/>
              <a:t>	</a:t>
            </a:r>
            <a:endParaRPr lang="ja-JP" altLang="ja-JP" sz="2400" dirty="0"/>
          </a:p>
          <a:p>
            <a:pPr marL="0" indent="0">
              <a:tabLst>
                <a:tab pos="2603500" algn="l"/>
                <a:tab pos="4926013" algn="l"/>
                <a:tab pos="7261225" algn="l"/>
              </a:tabLst>
            </a:pPr>
            <a:r>
              <a:rPr lang="en-US" altLang="ja-JP" sz="2400" dirty="0">
                <a:solidFill>
                  <a:srgbClr val="FF0000"/>
                </a:solidFill>
              </a:rPr>
              <a:t>  </a:t>
            </a:r>
            <a:r>
              <a:rPr lang="en-US" altLang="ja-JP" sz="2400" dirty="0" smtClean="0">
                <a:solidFill>
                  <a:srgbClr val="FF0000"/>
                </a:solidFill>
              </a:rPr>
              <a:t>Primiparous	131 </a:t>
            </a:r>
            <a:r>
              <a:rPr lang="en-US" altLang="ja-JP" sz="2400" dirty="0">
                <a:solidFill>
                  <a:srgbClr val="FF0000"/>
                </a:solidFill>
              </a:rPr>
              <a:t>(36.0%</a:t>
            </a:r>
            <a:r>
              <a:rPr lang="en-US" altLang="ja-JP" sz="2400" dirty="0" smtClean="0">
                <a:solidFill>
                  <a:srgbClr val="FF0000"/>
                </a:solidFill>
              </a:rPr>
              <a:t>)	2504 </a:t>
            </a:r>
            <a:r>
              <a:rPr lang="en-US" altLang="ja-JP" sz="2400" dirty="0">
                <a:solidFill>
                  <a:srgbClr val="FF0000"/>
                </a:solidFill>
              </a:rPr>
              <a:t>(51.8%</a:t>
            </a:r>
            <a:r>
              <a:rPr lang="en-US" altLang="ja-JP" sz="2400" dirty="0" smtClean="0">
                <a:solidFill>
                  <a:srgbClr val="FF0000"/>
                </a:solidFill>
              </a:rPr>
              <a:t>)	2635</a:t>
            </a:r>
            <a:r>
              <a:rPr lang="en-US" altLang="ja-JP" sz="2400" dirty="0">
                <a:solidFill>
                  <a:srgbClr val="FF0000"/>
                </a:solidFill>
              </a:rPr>
              <a:t>	</a:t>
            </a:r>
            <a:endParaRPr lang="ja-JP" altLang="ja-JP" sz="2400" dirty="0">
              <a:solidFill>
                <a:srgbClr val="FF0000"/>
              </a:solidFill>
            </a:endParaRPr>
          </a:p>
          <a:p>
            <a:pPr marL="0" indent="0">
              <a:tabLst>
                <a:tab pos="2603500" algn="l"/>
                <a:tab pos="4926013" algn="l"/>
                <a:tab pos="7261225" algn="l"/>
              </a:tabLst>
            </a:pPr>
            <a:r>
              <a:rPr lang="en-US" altLang="ja-JP" sz="2400" dirty="0">
                <a:solidFill>
                  <a:srgbClr val="FF0000"/>
                </a:solidFill>
              </a:rPr>
              <a:t>  Multiparous	</a:t>
            </a:r>
            <a:r>
              <a:rPr lang="en-US" altLang="ja-JP" sz="2400" dirty="0" smtClean="0">
                <a:solidFill>
                  <a:srgbClr val="FF0000"/>
                </a:solidFill>
              </a:rPr>
              <a:t>233 </a:t>
            </a:r>
            <a:r>
              <a:rPr lang="en-US" altLang="ja-JP" sz="2400" dirty="0">
                <a:solidFill>
                  <a:srgbClr val="FF0000"/>
                </a:solidFill>
              </a:rPr>
              <a:t>(64.0%)	2329 (48.2%</a:t>
            </a:r>
            <a:r>
              <a:rPr lang="en-US" altLang="ja-JP" sz="2400" dirty="0" smtClean="0">
                <a:solidFill>
                  <a:srgbClr val="FF0000"/>
                </a:solidFill>
              </a:rPr>
              <a:t>)	2562</a:t>
            </a:r>
            <a:r>
              <a:rPr lang="en-US" altLang="ja-JP" sz="2400" dirty="0"/>
              <a:t>	</a:t>
            </a:r>
            <a:endParaRPr lang="ja-JP" altLang="ja-JP" sz="2400" dirty="0"/>
          </a:p>
          <a:p>
            <a:pPr marL="0" indent="0">
              <a:tabLst>
                <a:tab pos="2603500" algn="l"/>
                <a:tab pos="4926013" algn="l"/>
                <a:tab pos="7261225" algn="l"/>
              </a:tabLst>
            </a:pPr>
            <a:r>
              <a:rPr lang="en-US" altLang="ja-JP" sz="2400" dirty="0"/>
              <a:t>  Unknown	</a:t>
            </a:r>
            <a:r>
              <a:rPr lang="en-US" altLang="ja-JP" sz="2400" dirty="0" smtClean="0"/>
              <a:t>0 </a:t>
            </a:r>
            <a:r>
              <a:rPr lang="en-US" altLang="ja-JP" sz="2400" dirty="0"/>
              <a:t>(0%</a:t>
            </a:r>
            <a:r>
              <a:rPr lang="en-US" altLang="ja-JP" sz="2400" dirty="0" smtClean="0"/>
              <a:t>)	0 </a:t>
            </a:r>
            <a:r>
              <a:rPr lang="en-US" altLang="ja-JP" sz="2400" dirty="0"/>
              <a:t>(0%)	</a:t>
            </a:r>
            <a:r>
              <a:rPr lang="en-US" altLang="ja-JP" sz="2400" dirty="0" smtClean="0"/>
              <a:t>0</a:t>
            </a:r>
            <a:r>
              <a:rPr lang="ja-JP" altLang="ja-JP" sz="2400" dirty="0" smtClean="0"/>
              <a:t> </a:t>
            </a:r>
            <a:endParaRPr kumimoji="1" lang="ja-JP" altLang="en-US" sz="2400"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20</a:t>
            </a:fld>
            <a:endParaRPr lang="en-US" altLang="ja-JP" dirty="0"/>
          </a:p>
        </p:txBody>
      </p:sp>
      <p:sp>
        <p:nvSpPr>
          <p:cNvPr id="5" name="テキスト ボックス 4"/>
          <p:cNvSpPr txBox="1"/>
          <p:nvPr/>
        </p:nvSpPr>
        <p:spPr>
          <a:xfrm>
            <a:off x="359216" y="3963753"/>
            <a:ext cx="8621211" cy="1892826"/>
          </a:xfrm>
          <a:prstGeom prst="rect">
            <a:avLst/>
          </a:prstGeom>
          <a:noFill/>
        </p:spPr>
        <p:txBody>
          <a:bodyPr wrap="square" rtlCol="0">
            <a:spAutoFit/>
          </a:bodyPr>
          <a:lstStyle/>
          <a:p>
            <a:pPr algn="l"/>
            <a:r>
              <a:rPr lang="en-US" altLang="ja-JP" sz="2800" dirty="0"/>
              <a:t>Infection rate was significantly higher for multi- than for primiparous </a:t>
            </a:r>
            <a:r>
              <a:rPr lang="en-US" altLang="ja-JP" sz="2800" dirty="0" smtClean="0"/>
              <a:t>women</a:t>
            </a:r>
          </a:p>
          <a:p>
            <a:pPr algn="l">
              <a:spcBef>
                <a:spcPts val="600"/>
              </a:spcBef>
            </a:pPr>
            <a:r>
              <a:rPr lang="en-US" altLang="ja-JP" sz="2800" dirty="0" smtClean="0"/>
              <a:t> 9.1</a:t>
            </a:r>
            <a:r>
              <a:rPr lang="en-US" altLang="ja-JP" sz="2800" dirty="0"/>
              <a:t>% [233/2562] vs. 5.0% [131/2635], </a:t>
            </a:r>
            <a:r>
              <a:rPr lang="en-US" altLang="ja-JP" sz="2800" i="1" dirty="0"/>
              <a:t>P</a:t>
            </a:r>
            <a:r>
              <a:rPr lang="en-US" altLang="ja-JP" sz="2800" dirty="0"/>
              <a:t>=</a:t>
            </a:r>
            <a:r>
              <a:rPr lang="en-US" altLang="ja-JP" sz="2800" dirty="0" smtClean="0"/>
              <a:t>0.0000</a:t>
            </a:r>
          </a:p>
          <a:p>
            <a:pPr algn="l"/>
            <a:r>
              <a:rPr lang="en-US" altLang="ja-JP" sz="2800" dirty="0" smtClean="0"/>
              <a:t>RR [</a:t>
            </a:r>
            <a:r>
              <a:rPr lang="en-US" altLang="ja-JP" sz="2800" dirty="0"/>
              <a:t>95%CI</a:t>
            </a:r>
            <a:r>
              <a:rPr lang="en-US" altLang="ja-JP" sz="2800" dirty="0" smtClean="0"/>
              <a:t>]:</a:t>
            </a:r>
            <a:r>
              <a:rPr lang="ja-JP" altLang="en-US" sz="2800" dirty="0" smtClean="0"/>
              <a:t> </a:t>
            </a:r>
            <a:r>
              <a:rPr lang="en-US" altLang="ja-JP" sz="2800" dirty="0" smtClean="0"/>
              <a:t>1.83 </a:t>
            </a:r>
            <a:r>
              <a:rPr lang="en-US" altLang="ja-JP" sz="2800" dirty="0"/>
              <a:t>[1.49 – 2.25</a:t>
            </a:r>
            <a:r>
              <a:rPr lang="en-US" altLang="ja-JP" sz="2800" dirty="0" smtClean="0"/>
              <a:t>]</a:t>
            </a:r>
            <a:endParaRPr kumimoji="1" lang="ja-JP" altLang="en-US" sz="2800" dirty="0"/>
          </a:p>
        </p:txBody>
      </p:sp>
    </p:spTree>
    <p:extLst>
      <p:ext uri="{BB962C8B-B14F-4D97-AF65-F5344CB8AC3E}">
        <p14:creationId xmlns:p14="http://schemas.microsoft.com/office/powerpoint/2010/main" val="339161548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1"/>
            <a:ext cx="8018460" cy="914400"/>
          </a:xfrm>
        </p:spPr>
        <p:txBody>
          <a:bodyPr/>
          <a:lstStyle/>
          <a:p>
            <a:r>
              <a:rPr kumimoji="1" lang="en-US" altLang="ja-JP" sz="2800" dirty="0" smtClean="0"/>
              <a:t>Result</a:t>
            </a:r>
            <a:r>
              <a:rPr kumimoji="1" lang="ja-JP" altLang="en-US" sz="2800" dirty="0" smtClean="0"/>
              <a:t> </a:t>
            </a:r>
            <a:r>
              <a:rPr kumimoji="1" lang="en-US" altLang="ja-JP" sz="2800" dirty="0" smtClean="0"/>
              <a:t>2:</a:t>
            </a:r>
            <a:r>
              <a:rPr kumimoji="1" lang="ja-JP" altLang="en-US" sz="2800" dirty="0" smtClean="0"/>
              <a:t>　</a:t>
            </a:r>
            <a:r>
              <a:rPr lang="en-US" altLang="ja-JP" sz="2800" dirty="0"/>
              <a:t>Influenza infection rate in primiparous vs. multiparous </a:t>
            </a:r>
            <a:r>
              <a:rPr lang="en-US" altLang="ja-JP" sz="2800" dirty="0" smtClean="0"/>
              <a:t>women</a:t>
            </a:r>
            <a:endParaRPr kumimoji="1" lang="ja-JP" altLang="en-US" sz="2800"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21</a:t>
            </a:fld>
            <a:endParaRPr lang="en-US" altLang="ja-JP" dirty="0"/>
          </a:p>
        </p:txBody>
      </p:sp>
      <p:graphicFrame>
        <p:nvGraphicFramePr>
          <p:cNvPr id="7" name="グラフ 6"/>
          <p:cNvGraphicFramePr>
            <a:graphicFrameLocks/>
          </p:cNvGraphicFramePr>
          <p:nvPr>
            <p:extLst>
              <p:ext uri="{D42A27DB-BD31-4B8C-83A1-F6EECF244321}">
                <p14:modId xmlns:p14="http://schemas.microsoft.com/office/powerpoint/2010/main" val="2050305769"/>
              </p:ext>
            </p:extLst>
          </p:nvPr>
        </p:nvGraphicFramePr>
        <p:xfrm>
          <a:off x="790962" y="1026214"/>
          <a:ext cx="7252935" cy="370653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45"/>
          <p:cNvSpPr txBox="1"/>
          <p:nvPr/>
        </p:nvSpPr>
        <p:spPr>
          <a:xfrm rot="16200000">
            <a:off x="-1111233" y="2239835"/>
            <a:ext cx="3335198" cy="830997"/>
          </a:xfrm>
          <a:prstGeom prst="rect">
            <a:avLst/>
          </a:prstGeom>
          <a:noFill/>
        </p:spPr>
        <p:txBody>
          <a:bodyPr wrap="square" rtlCol="0">
            <a:spAutoFit/>
          </a:bodyPr>
          <a:lstStyle/>
          <a:p>
            <a:pPr algn="ctr"/>
            <a:r>
              <a:rPr kumimoji="1" lang="en-US" altLang="ja-JP" sz="2400" dirty="0" smtClean="0"/>
              <a:t>Prevalence rate of influenza </a:t>
            </a:r>
            <a:endParaRPr kumimoji="1" lang="ja-JP" altLang="en-US" sz="2400" dirty="0"/>
          </a:p>
        </p:txBody>
      </p:sp>
      <p:sp>
        <p:nvSpPr>
          <p:cNvPr id="9" name="TextBox 47"/>
          <p:cNvSpPr txBox="1"/>
          <p:nvPr/>
        </p:nvSpPr>
        <p:spPr>
          <a:xfrm>
            <a:off x="6290335" y="1284892"/>
            <a:ext cx="2382192" cy="830997"/>
          </a:xfrm>
          <a:prstGeom prst="rect">
            <a:avLst/>
          </a:prstGeom>
          <a:noFill/>
        </p:spPr>
        <p:txBody>
          <a:bodyPr wrap="square" rtlCol="0">
            <a:spAutoFit/>
          </a:bodyPr>
          <a:lstStyle/>
          <a:p>
            <a:r>
              <a:rPr kumimoji="1" lang="en-US" altLang="ja-JP" sz="2400" dirty="0" smtClean="0"/>
              <a:t>□ </a:t>
            </a:r>
            <a:r>
              <a:rPr kumimoji="1" lang="en-US" altLang="ja-JP" sz="2400" dirty="0" err="1" smtClean="0"/>
              <a:t>Primiparous</a:t>
            </a:r>
            <a:endParaRPr kumimoji="1" lang="en-US" altLang="ja-JP" sz="2400" dirty="0" smtClean="0"/>
          </a:p>
          <a:p>
            <a:r>
              <a:rPr lang="en-US" altLang="ja-JP" sz="2400" dirty="0" smtClean="0"/>
              <a:t>■ </a:t>
            </a:r>
            <a:r>
              <a:rPr lang="en-US" altLang="ja-JP" sz="2400" dirty="0" err="1" smtClean="0"/>
              <a:t>Multiparous</a:t>
            </a:r>
            <a:endParaRPr kumimoji="1" lang="ja-JP" altLang="en-US" sz="2400" dirty="0"/>
          </a:p>
        </p:txBody>
      </p:sp>
      <p:sp>
        <p:nvSpPr>
          <p:cNvPr id="10" name="TextBox 48"/>
          <p:cNvSpPr txBox="1"/>
          <p:nvPr/>
        </p:nvSpPr>
        <p:spPr>
          <a:xfrm>
            <a:off x="3001661" y="4654416"/>
            <a:ext cx="3044468" cy="461665"/>
          </a:xfrm>
          <a:prstGeom prst="rect">
            <a:avLst/>
          </a:prstGeom>
          <a:noFill/>
        </p:spPr>
        <p:txBody>
          <a:bodyPr wrap="square" rtlCol="0">
            <a:spAutoFit/>
          </a:bodyPr>
          <a:lstStyle/>
          <a:p>
            <a:r>
              <a:rPr kumimoji="1" lang="en-US" altLang="ja-JP" sz="2400" dirty="0" smtClean="0"/>
              <a:t>Nineteen hospitals</a:t>
            </a:r>
            <a:endParaRPr kumimoji="1" lang="ja-JP" altLang="en-US" sz="2400" dirty="0"/>
          </a:p>
        </p:txBody>
      </p:sp>
      <p:sp>
        <p:nvSpPr>
          <p:cNvPr id="11" name="テキスト ボックス 10"/>
          <p:cNvSpPr txBox="1"/>
          <p:nvPr/>
        </p:nvSpPr>
        <p:spPr>
          <a:xfrm>
            <a:off x="141122" y="5208039"/>
            <a:ext cx="8938733" cy="830997"/>
          </a:xfrm>
          <a:prstGeom prst="rect">
            <a:avLst/>
          </a:prstGeom>
          <a:solidFill>
            <a:srgbClr val="BBE0E3"/>
          </a:solidFill>
        </p:spPr>
        <p:txBody>
          <a:bodyPr wrap="square" rtlCol="0">
            <a:spAutoFit/>
          </a:bodyPr>
          <a:lstStyle/>
          <a:p>
            <a:pPr algn="l"/>
            <a:r>
              <a:rPr lang="en-US" altLang="ja-JP" sz="2400" dirty="0"/>
              <a:t>T</a:t>
            </a:r>
            <a:r>
              <a:rPr lang="en-US" altLang="ja-JP" sz="2400" dirty="0" smtClean="0"/>
              <a:t>he </a:t>
            </a:r>
            <a:r>
              <a:rPr lang="en-US" altLang="ja-JP" sz="2400" dirty="0"/>
              <a:t>infection rate was higher in multi- than in primiparous women at 15 (79%) of the 19 hospitals</a:t>
            </a:r>
            <a:r>
              <a:rPr lang="ja-JP" altLang="ja-JP" sz="2400" dirty="0"/>
              <a:t> </a:t>
            </a:r>
            <a:endParaRPr kumimoji="1" lang="ja-JP" altLang="en-US" sz="2400" dirty="0"/>
          </a:p>
        </p:txBody>
      </p:sp>
    </p:spTree>
    <p:extLst>
      <p:ext uri="{BB962C8B-B14F-4D97-AF65-F5344CB8AC3E}">
        <p14:creationId xmlns:p14="http://schemas.microsoft.com/office/powerpoint/2010/main" val="321627530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1"/>
            <a:ext cx="7561262" cy="914400"/>
          </a:xfrm>
        </p:spPr>
        <p:txBody>
          <a:bodyPr/>
          <a:lstStyle/>
          <a:p>
            <a:r>
              <a:rPr kumimoji="1" lang="en-US" altLang="ja-JP" sz="2800" dirty="0" smtClean="0"/>
              <a:t>Result 3: </a:t>
            </a:r>
            <a:r>
              <a:rPr lang="en-US" altLang="ja-JP" sz="2800" dirty="0"/>
              <a:t>Vaccination coverage rate and effect of vaccination on influenza </a:t>
            </a:r>
            <a:r>
              <a:rPr lang="en-US" altLang="ja-JP" sz="2800" dirty="0" smtClean="0"/>
              <a:t>infection</a:t>
            </a:r>
            <a:endParaRPr kumimoji="1" lang="ja-JP" altLang="en-US" sz="2800"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22</a:t>
            </a:fld>
            <a:endParaRPr lang="en-US" altLang="ja-JP"/>
          </a:p>
        </p:txBody>
      </p:sp>
      <p:sp>
        <p:nvSpPr>
          <p:cNvPr id="5" name="コンテンツ プレースホルダー 2"/>
          <p:cNvSpPr>
            <a:spLocks noGrp="1"/>
          </p:cNvSpPr>
          <p:nvPr>
            <p:ph idx="1"/>
          </p:nvPr>
        </p:nvSpPr>
        <p:spPr>
          <a:xfrm>
            <a:off x="0" y="984435"/>
            <a:ext cx="9144000" cy="2632972"/>
          </a:xfrm>
          <a:solidFill>
            <a:schemeClr val="accent1"/>
          </a:solidFill>
        </p:spPr>
        <p:txBody>
          <a:bodyPr/>
          <a:lstStyle/>
          <a:p>
            <a:pPr marL="0" indent="0">
              <a:tabLst>
                <a:tab pos="2873375" algn="l"/>
                <a:tab pos="5387975" algn="l"/>
              </a:tabLst>
            </a:pPr>
            <a:r>
              <a:rPr lang="en-US" altLang="ja-JP" sz="2000" dirty="0"/>
              <a:t>Overall vaccination coverage rate was 51% (2661/5197</a:t>
            </a:r>
            <a:r>
              <a:rPr lang="en-US" altLang="ja-JP" sz="2000" dirty="0" smtClean="0"/>
              <a:t>) </a:t>
            </a:r>
            <a:r>
              <a:rPr lang="en-US" altLang="ja-JP" sz="2000" dirty="0"/>
              <a:t>and did not differ greatly between </a:t>
            </a:r>
            <a:r>
              <a:rPr lang="en-US" altLang="ja-JP" sz="2000" dirty="0" err="1"/>
              <a:t>primi</a:t>
            </a:r>
            <a:r>
              <a:rPr lang="en-US" altLang="ja-JP" sz="2000" dirty="0"/>
              <a:t>- and multiparous </a:t>
            </a:r>
            <a:r>
              <a:rPr lang="en-US" altLang="ja-JP" sz="2000" dirty="0" smtClean="0"/>
              <a:t>women.</a:t>
            </a:r>
            <a:endParaRPr lang="en-US" altLang="ja-JP" sz="2000" b="1" dirty="0" smtClean="0"/>
          </a:p>
          <a:p>
            <a:pPr marL="0" indent="0">
              <a:tabLst>
                <a:tab pos="2873375" algn="l"/>
                <a:tab pos="5387975" algn="l"/>
              </a:tabLst>
            </a:pPr>
            <a:r>
              <a:rPr lang="en-US" altLang="ja-JP" sz="2000" dirty="0" smtClean="0"/>
              <a:t>Influenza </a:t>
            </a:r>
            <a:r>
              <a:rPr lang="en-US" altLang="ja-JP" sz="2000" dirty="0"/>
              <a:t>infection during current pregnancy  </a:t>
            </a:r>
          </a:p>
          <a:p>
            <a:pPr marL="0" indent="0">
              <a:spcBef>
                <a:spcPts val="0"/>
              </a:spcBef>
              <a:tabLst>
                <a:tab pos="2873375" algn="l"/>
                <a:tab pos="5387975" algn="l"/>
                <a:tab pos="7350125" algn="l"/>
              </a:tabLst>
            </a:pPr>
            <a:r>
              <a:rPr lang="en-US" altLang="ja-JP" sz="1600" dirty="0"/>
              <a:t>	</a:t>
            </a:r>
            <a:r>
              <a:rPr lang="en-US" altLang="ja-JP" sz="1600" dirty="0" smtClean="0"/>
              <a:t>Yes	No         </a:t>
            </a:r>
            <a:r>
              <a:rPr lang="en-US" altLang="ja-JP" sz="1600" dirty="0"/>
              <a:t>	</a:t>
            </a:r>
            <a:r>
              <a:rPr lang="en-US" altLang="ja-JP" sz="1600" dirty="0" smtClean="0"/>
              <a:t>total </a:t>
            </a:r>
            <a:endParaRPr lang="en-US" altLang="ja-JP" sz="1600" dirty="0"/>
          </a:p>
          <a:p>
            <a:pPr marL="0" indent="0">
              <a:tabLst>
                <a:tab pos="2873375" algn="l"/>
                <a:tab pos="5387975" algn="l"/>
                <a:tab pos="7350125" algn="l"/>
              </a:tabLst>
            </a:pPr>
            <a:r>
              <a:rPr lang="en-US" altLang="ja-JP" sz="1600" dirty="0" smtClean="0"/>
              <a:t>Use </a:t>
            </a:r>
            <a:r>
              <a:rPr lang="en-US" altLang="ja-JP" sz="1600" dirty="0"/>
              <a:t>of vaccination </a:t>
            </a:r>
          </a:p>
          <a:p>
            <a:pPr marL="0" indent="0">
              <a:tabLst>
                <a:tab pos="2873375" algn="l"/>
                <a:tab pos="5387975" algn="l"/>
                <a:tab pos="7350125" algn="l"/>
              </a:tabLst>
            </a:pPr>
            <a:r>
              <a:rPr lang="en-US" altLang="ja-JP" sz="1600" dirty="0" smtClean="0"/>
              <a:t>Yes</a:t>
            </a:r>
            <a:r>
              <a:rPr lang="en-US" altLang="ja-JP" sz="1600" dirty="0"/>
              <a:t>	</a:t>
            </a:r>
            <a:r>
              <a:rPr lang="en-US" altLang="ja-JP" sz="1600" dirty="0" smtClean="0"/>
              <a:t>195 </a:t>
            </a:r>
            <a:r>
              <a:rPr lang="en-US" altLang="ja-JP" sz="1600" dirty="0"/>
              <a:t>(53.6%)	2466 (51.0%</a:t>
            </a:r>
            <a:r>
              <a:rPr lang="en-US" altLang="ja-JP" sz="1600" dirty="0" smtClean="0"/>
              <a:t>)	2661</a:t>
            </a:r>
            <a:r>
              <a:rPr lang="en-US" altLang="ja-JP" sz="1600" dirty="0"/>
              <a:t>	</a:t>
            </a:r>
          </a:p>
          <a:p>
            <a:pPr marL="0" indent="0">
              <a:tabLst>
                <a:tab pos="2873375" algn="l"/>
                <a:tab pos="5387975" algn="l"/>
                <a:tab pos="7350125" algn="l"/>
              </a:tabLst>
            </a:pPr>
            <a:r>
              <a:rPr lang="en-US" altLang="ja-JP" sz="1600" dirty="0" smtClean="0"/>
              <a:t>No</a:t>
            </a:r>
            <a:r>
              <a:rPr lang="en-US" altLang="ja-JP" sz="1600" dirty="0"/>
              <a:t>	</a:t>
            </a:r>
            <a:r>
              <a:rPr lang="en-US" altLang="ja-JP" sz="1600" dirty="0" smtClean="0"/>
              <a:t>169 </a:t>
            </a:r>
            <a:r>
              <a:rPr lang="en-US" altLang="ja-JP" sz="1600" dirty="0"/>
              <a:t>(46.4%)	2357 (48.8%</a:t>
            </a:r>
            <a:r>
              <a:rPr lang="en-US" altLang="ja-JP" sz="1600" dirty="0" smtClean="0"/>
              <a:t>)	2526</a:t>
            </a:r>
            <a:r>
              <a:rPr lang="en-US" altLang="ja-JP" sz="1600" dirty="0"/>
              <a:t>	</a:t>
            </a:r>
          </a:p>
          <a:p>
            <a:pPr marL="0" indent="0">
              <a:tabLst>
                <a:tab pos="2873375" algn="l"/>
                <a:tab pos="5387975" algn="l"/>
                <a:tab pos="7350125" algn="l"/>
              </a:tabLst>
            </a:pPr>
            <a:r>
              <a:rPr lang="en-US" altLang="ja-JP" sz="1600" dirty="0" smtClean="0"/>
              <a:t>Unknown</a:t>
            </a:r>
            <a:r>
              <a:rPr lang="en-US" altLang="ja-JP" sz="1600" dirty="0"/>
              <a:t>	</a:t>
            </a:r>
            <a:r>
              <a:rPr lang="en-US" altLang="ja-JP" sz="1600" dirty="0" smtClean="0"/>
              <a:t>0 </a:t>
            </a:r>
            <a:r>
              <a:rPr lang="en-US" altLang="ja-JP" sz="1600" dirty="0"/>
              <a:t>(0%)	</a:t>
            </a:r>
            <a:r>
              <a:rPr lang="en-US" altLang="ja-JP" sz="1600" dirty="0" smtClean="0"/>
              <a:t>10 </a:t>
            </a:r>
            <a:r>
              <a:rPr lang="en-US" altLang="ja-JP" sz="1600" dirty="0"/>
              <a:t>(0.2%</a:t>
            </a:r>
            <a:r>
              <a:rPr lang="en-US" altLang="ja-JP" sz="1600" dirty="0" smtClean="0"/>
              <a:t>)	10</a:t>
            </a:r>
            <a:r>
              <a:rPr lang="en-US" altLang="ja-JP" sz="1600" dirty="0"/>
              <a:t>	</a:t>
            </a:r>
            <a:r>
              <a:rPr lang="ja-JP" altLang="ja-JP" sz="2000" dirty="0"/>
              <a:t> </a:t>
            </a:r>
            <a:r>
              <a:rPr lang="en-US" altLang="ja-JP" sz="2000" dirty="0"/>
              <a:t>	</a:t>
            </a:r>
            <a:r>
              <a:rPr lang="ja-JP" altLang="ja-JP" sz="2000" dirty="0"/>
              <a:t> </a:t>
            </a:r>
            <a:endParaRPr kumimoji="1" lang="ja-JP" altLang="en-US" sz="2000" dirty="0"/>
          </a:p>
        </p:txBody>
      </p:sp>
      <p:sp>
        <p:nvSpPr>
          <p:cNvPr id="25" name="テキスト ボックス 24"/>
          <p:cNvSpPr txBox="1"/>
          <p:nvPr/>
        </p:nvSpPr>
        <p:spPr>
          <a:xfrm>
            <a:off x="89803" y="3758510"/>
            <a:ext cx="8977221" cy="2308324"/>
          </a:xfrm>
          <a:prstGeom prst="rect">
            <a:avLst/>
          </a:prstGeom>
          <a:solidFill>
            <a:schemeClr val="accent6">
              <a:lumMod val="20000"/>
              <a:lumOff val="80000"/>
            </a:schemeClr>
          </a:solidFill>
        </p:spPr>
        <p:txBody>
          <a:bodyPr wrap="square" rtlCol="0">
            <a:spAutoFit/>
          </a:bodyPr>
          <a:lstStyle/>
          <a:p>
            <a:pPr marL="342900" indent="-342900" algn="l">
              <a:buFont typeface="Wingdings" charset="2"/>
              <a:buChar char="ü"/>
            </a:pPr>
            <a:r>
              <a:rPr lang="en-US" altLang="ja-JP" sz="2400" dirty="0"/>
              <a:t>Vaccines against influenza used in Japan in </a:t>
            </a:r>
            <a:r>
              <a:rPr lang="en-US" altLang="ja-JP" sz="2400" dirty="0" smtClean="0"/>
              <a:t>this season did </a:t>
            </a:r>
            <a:r>
              <a:rPr lang="en-US" altLang="ja-JP" sz="2400" dirty="0"/>
              <a:t>not work at all to reduce number of pregnant women with influenza </a:t>
            </a:r>
            <a:r>
              <a:rPr lang="en-US" altLang="ja-JP" sz="2400" dirty="0" smtClean="0"/>
              <a:t>infection</a:t>
            </a:r>
            <a:r>
              <a:rPr lang="en-US" altLang="en-US" sz="2400" dirty="0" smtClean="0"/>
              <a:t>.</a:t>
            </a:r>
          </a:p>
          <a:p>
            <a:pPr marL="342900" indent="-342900" algn="l">
              <a:buFont typeface="Wingdings" charset="2"/>
              <a:buChar char="ü"/>
            </a:pPr>
            <a:r>
              <a:rPr lang="en-US" altLang="ja-JP" sz="2400" dirty="0"/>
              <a:t>Overall infection rate did not differ significantly between those with and without </a:t>
            </a:r>
            <a:r>
              <a:rPr lang="en-US" altLang="ja-JP" sz="2400" dirty="0" smtClean="0"/>
              <a:t>vaccination</a:t>
            </a:r>
          </a:p>
          <a:p>
            <a:pPr algn="l"/>
            <a:r>
              <a:rPr lang="en-US" altLang="ja-JP" sz="2400" dirty="0" smtClean="0"/>
              <a:t>    (</a:t>
            </a:r>
            <a:r>
              <a:rPr lang="en-US" altLang="ja-JP" sz="2400" dirty="0"/>
              <a:t>7.3% [195/2661] vs. 6.7% [169/2526]</a:t>
            </a:r>
            <a:r>
              <a:rPr lang="en-US" altLang="ja-JP" sz="2400" dirty="0" smtClean="0"/>
              <a:t>). </a:t>
            </a:r>
          </a:p>
        </p:txBody>
      </p:sp>
    </p:spTree>
    <p:extLst>
      <p:ext uri="{BB962C8B-B14F-4D97-AF65-F5344CB8AC3E}">
        <p14:creationId xmlns:p14="http://schemas.microsoft.com/office/powerpoint/2010/main" val="42517535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1"/>
            <a:ext cx="7561262" cy="914400"/>
          </a:xfrm>
        </p:spPr>
        <p:txBody>
          <a:bodyPr/>
          <a:lstStyle/>
          <a:p>
            <a:r>
              <a:rPr kumimoji="1" lang="en-US" altLang="ja-JP" sz="2800" dirty="0" smtClean="0"/>
              <a:t>Result 3: </a:t>
            </a:r>
            <a:r>
              <a:rPr lang="en-US" altLang="ja-JP" sz="2800" dirty="0"/>
              <a:t>Vaccination coverage rate and effect of vaccination on influenza </a:t>
            </a:r>
            <a:r>
              <a:rPr lang="en-US" altLang="ja-JP" sz="2800" dirty="0" smtClean="0"/>
              <a:t>infection</a:t>
            </a:r>
            <a:endParaRPr kumimoji="1" lang="ja-JP" altLang="en-US" sz="2800"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23</a:t>
            </a:fld>
            <a:endParaRPr lang="en-US" altLang="ja-JP"/>
          </a:p>
        </p:txBody>
      </p:sp>
      <p:graphicFrame>
        <p:nvGraphicFramePr>
          <p:cNvPr id="6" name="グラフ 5"/>
          <p:cNvGraphicFramePr>
            <a:graphicFrameLocks/>
          </p:cNvGraphicFramePr>
          <p:nvPr>
            <p:extLst>
              <p:ext uri="{D42A27DB-BD31-4B8C-83A1-F6EECF244321}">
                <p14:modId xmlns:p14="http://schemas.microsoft.com/office/powerpoint/2010/main" val="4291711889"/>
              </p:ext>
            </p:extLst>
          </p:nvPr>
        </p:nvGraphicFramePr>
        <p:xfrm>
          <a:off x="821068" y="3514797"/>
          <a:ext cx="8646869" cy="2680986"/>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2332555" y="6042573"/>
            <a:ext cx="1342460" cy="338554"/>
          </a:xfrm>
          <a:prstGeom prst="rect">
            <a:avLst/>
          </a:prstGeom>
          <a:noFill/>
        </p:spPr>
        <p:txBody>
          <a:bodyPr wrap="square" rtlCol="0">
            <a:spAutoFit/>
          </a:bodyPr>
          <a:lstStyle/>
          <a:p>
            <a:r>
              <a:rPr kumimoji="1" lang="en-US" altLang="ja-JP" sz="1600" dirty="0" smtClean="0">
                <a:latin typeface="Helvetica"/>
                <a:cs typeface="Helvetica"/>
              </a:rPr>
              <a:t>Vaccinated</a:t>
            </a:r>
            <a:endParaRPr kumimoji="1" lang="ja-JP" altLang="en-US" sz="1600" dirty="0">
              <a:latin typeface="Helvetica"/>
              <a:cs typeface="Helvetica"/>
            </a:endParaRPr>
          </a:p>
        </p:txBody>
      </p:sp>
      <p:sp>
        <p:nvSpPr>
          <p:cNvPr id="8" name="テキスト ボックス 7"/>
          <p:cNvSpPr txBox="1"/>
          <p:nvPr/>
        </p:nvSpPr>
        <p:spPr>
          <a:xfrm>
            <a:off x="5158248" y="6042573"/>
            <a:ext cx="1604379" cy="338554"/>
          </a:xfrm>
          <a:prstGeom prst="rect">
            <a:avLst/>
          </a:prstGeom>
          <a:noFill/>
        </p:spPr>
        <p:txBody>
          <a:bodyPr wrap="square" rtlCol="0">
            <a:spAutoFit/>
          </a:bodyPr>
          <a:lstStyle/>
          <a:p>
            <a:r>
              <a:rPr kumimoji="1" lang="en-US" altLang="ja-JP" sz="1600" dirty="0" smtClean="0">
                <a:latin typeface="Helvetica"/>
                <a:cs typeface="Helvetica"/>
              </a:rPr>
              <a:t>Unvaccinated</a:t>
            </a:r>
            <a:endParaRPr kumimoji="1" lang="ja-JP" altLang="en-US" sz="1600" dirty="0">
              <a:latin typeface="Helvetica"/>
              <a:cs typeface="Helvetica"/>
            </a:endParaRPr>
          </a:p>
        </p:txBody>
      </p:sp>
      <p:sp>
        <p:nvSpPr>
          <p:cNvPr id="11" name="テキスト ボックス 10"/>
          <p:cNvSpPr txBox="1"/>
          <p:nvPr/>
        </p:nvSpPr>
        <p:spPr>
          <a:xfrm>
            <a:off x="7974961" y="5397220"/>
            <a:ext cx="1169039" cy="830997"/>
          </a:xfrm>
          <a:prstGeom prst="rect">
            <a:avLst/>
          </a:prstGeom>
          <a:noFill/>
        </p:spPr>
        <p:txBody>
          <a:bodyPr wrap="square" rtlCol="0">
            <a:spAutoFit/>
          </a:bodyPr>
          <a:lstStyle/>
          <a:p>
            <a:pPr algn="l"/>
            <a:r>
              <a:rPr lang="en-US" altLang="ja-JP" sz="1600" dirty="0">
                <a:latin typeface="Helvetica"/>
                <a:cs typeface="Helvetica"/>
              </a:rPr>
              <a:t>Maternal age (years)</a:t>
            </a:r>
            <a:r>
              <a:rPr lang="ja-JP" altLang="ja-JP" sz="1600" dirty="0" smtClean="0">
                <a:effectLst/>
                <a:latin typeface="Helvetica"/>
                <a:cs typeface="Helvetica"/>
              </a:rPr>
              <a:t> </a:t>
            </a:r>
            <a:endParaRPr kumimoji="1" lang="ja-JP" altLang="en-US" sz="1600" dirty="0">
              <a:latin typeface="Helvetica"/>
              <a:cs typeface="Helvetica"/>
            </a:endParaRPr>
          </a:p>
        </p:txBody>
      </p:sp>
      <p:sp>
        <p:nvSpPr>
          <p:cNvPr id="12" name="テキスト ボックス 11"/>
          <p:cNvSpPr txBox="1"/>
          <p:nvPr/>
        </p:nvSpPr>
        <p:spPr>
          <a:xfrm>
            <a:off x="2835330" y="3598053"/>
            <a:ext cx="394237" cy="400110"/>
          </a:xfrm>
          <a:prstGeom prst="rect">
            <a:avLst/>
          </a:prstGeom>
          <a:noFill/>
        </p:spPr>
        <p:txBody>
          <a:bodyPr wrap="square" rtlCol="0">
            <a:spAutoFit/>
          </a:bodyPr>
          <a:lstStyle/>
          <a:p>
            <a:r>
              <a:rPr kumimoji="1" lang="en-US" altLang="ja-JP" sz="2000" dirty="0" smtClean="0">
                <a:latin typeface="Helvetica"/>
                <a:cs typeface="Helvetica"/>
              </a:rPr>
              <a:t>*</a:t>
            </a:r>
            <a:endParaRPr kumimoji="1" lang="ja-JP" altLang="en-US" sz="2000" dirty="0">
              <a:latin typeface="Helvetica"/>
              <a:cs typeface="Helvetica"/>
            </a:endParaRPr>
          </a:p>
        </p:txBody>
      </p:sp>
      <p:sp>
        <p:nvSpPr>
          <p:cNvPr id="13" name="テキスト ボックス 12"/>
          <p:cNvSpPr txBox="1"/>
          <p:nvPr/>
        </p:nvSpPr>
        <p:spPr>
          <a:xfrm>
            <a:off x="6825707" y="3923263"/>
            <a:ext cx="394237" cy="400110"/>
          </a:xfrm>
          <a:prstGeom prst="rect">
            <a:avLst/>
          </a:prstGeom>
          <a:noFill/>
        </p:spPr>
        <p:txBody>
          <a:bodyPr wrap="square" rtlCol="0">
            <a:spAutoFit/>
          </a:bodyPr>
          <a:lstStyle/>
          <a:p>
            <a:r>
              <a:rPr kumimoji="1" lang="en-US" altLang="ja-JP" sz="2000" dirty="0" smtClean="0">
                <a:latin typeface="Helvetica"/>
                <a:cs typeface="Helvetica"/>
              </a:rPr>
              <a:t>*</a:t>
            </a:r>
            <a:endParaRPr kumimoji="1" lang="ja-JP" altLang="en-US" sz="2000" dirty="0">
              <a:latin typeface="Helvetica"/>
              <a:cs typeface="Helvetica"/>
            </a:endParaRPr>
          </a:p>
        </p:txBody>
      </p:sp>
      <p:sp>
        <p:nvSpPr>
          <p:cNvPr id="14" name="テキスト ボックス 13"/>
          <p:cNvSpPr txBox="1"/>
          <p:nvPr/>
        </p:nvSpPr>
        <p:spPr>
          <a:xfrm>
            <a:off x="5521179" y="4030642"/>
            <a:ext cx="394237" cy="400110"/>
          </a:xfrm>
          <a:prstGeom prst="rect">
            <a:avLst/>
          </a:prstGeom>
          <a:noFill/>
        </p:spPr>
        <p:txBody>
          <a:bodyPr wrap="square" rtlCol="0">
            <a:spAutoFit/>
          </a:bodyPr>
          <a:lstStyle/>
          <a:p>
            <a:r>
              <a:rPr kumimoji="1" lang="en-US" altLang="ja-JP" sz="2000" dirty="0" smtClean="0">
                <a:latin typeface="Helvetica"/>
                <a:cs typeface="Helvetica"/>
              </a:rPr>
              <a:t>*</a:t>
            </a:r>
            <a:endParaRPr kumimoji="1" lang="ja-JP" altLang="en-US" sz="2000" dirty="0">
              <a:latin typeface="Helvetica"/>
              <a:cs typeface="Helvetica"/>
            </a:endParaRPr>
          </a:p>
        </p:txBody>
      </p:sp>
      <p:sp>
        <p:nvSpPr>
          <p:cNvPr id="15" name="TextBox 12"/>
          <p:cNvSpPr txBox="1"/>
          <p:nvPr/>
        </p:nvSpPr>
        <p:spPr>
          <a:xfrm>
            <a:off x="5603219" y="3535396"/>
            <a:ext cx="2958447" cy="317232"/>
          </a:xfrm>
          <a:prstGeom prst="rect">
            <a:avLst/>
          </a:prstGeom>
          <a:noFill/>
        </p:spPr>
        <p:txBody>
          <a:bodyPr wrap="square" rtlCol="0">
            <a:spAutoFit/>
          </a:bodyPr>
          <a:lstStyle/>
          <a:p>
            <a:r>
              <a:rPr kumimoji="1" lang="ja-JP" altLang="en-US" sz="1400" dirty="0" smtClean="0"/>
              <a:t>*</a:t>
            </a:r>
            <a:r>
              <a:rPr kumimoji="1" lang="en-US" altLang="ja-JP" sz="1400" dirty="0" smtClean="0"/>
              <a:t>, </a:t>
            </a:r>
            <a:r>
              <a:rPr kumimoji="1" lang="en-US" altLang="ja-JP" sz="1400" i="1" dirty="0" smtClean="0"/>
              <a:t>P</a:t>
            </a:r>
            <a:r>
              <a:rPr kumimoji="1" lang="en-US" altLang="ja-JP" sz="1400" dirty="0" smtClean="0"/>
              <a:t>&lt; 0.05 vs. </a:t>
            </a:r>
            <a:r>
              <a:rPr kumimoji="1" lang="en-US" altLang="ja-JP" sz="1400" dirty="0" err="1" smtClean="0"/>
              <a:t>primiparous</a:t>
            </a:r>
            <a:endParaRPr kumimoji="1" lang="ja-JP" altLang="en-US" sz="1400" dirty="0"/>
          </a:p>
        </p:txBody>
      </p:sp>
      <p:sp>
        <p:nvSpPr>
          <p:cNvPr id="16" name="TextBox 13"/>
          <p:cNvSpPr txBox="1"/>
          <p:nvPr/>
        </p:nvSpPr>
        <p:spPr>
          <a:xfrm rot="16200000">
            <a:off x="-461488" y="4460410"/>
            <a:ext cx="1995260" cy="584776"/>
          </a:xfrm>
          <a:prstGeom prst="rect">
            <a:avLst/>
          </a:prstGeom>
          <a:noFill/>
        </p:spPr>
        <p:txBody>
          <a:bodyPr wrap="square" rtlCol="0">
            <a:spAutoFit/>
          </a:bodyPr>
          <a:lstStyle/>
          <a:p>
            <a:r>
              <a:rPr kumimoji="1" lang="en-US" altLang="ja-JP" sz="1600" dirty="0" smtClean="0"/>
              <a:t>Prevalence rate of influenza (%)</a:t>
            </a:r>
            <a:endParaRPr kumimoji="1" lang="ja-JP" altLang="en-US" sz="1600" dirty="0"/>
          </a:p>
        </p:txBody>
      </p:sp>
      <p:sp>
        <p:nvSpPr>
          <p:cNvPr id="9" name="テキスト ボックス 8"/>
          <p:cNvSpPr txBox="1"/>
          <p:nvPr/>
        </p:nvSpPr>
        <p:spPr>
          <a:xfrm>
            <a:off x="179610" y="1000560"/>
            <a:ext cx="8823270" cy="2554545"/>
          </a:xfrm>
          <a:prstGeom prst="rect">
            <a:avLst/>
          </a:prstGeom>
          <a:noFill/>
        </p:spPr>
        <p:txBody>
          <a:bodyPr wrap="square" rtlCol="0">
            <a:spAutoFit/>
          </a:bodyPr>
          <a:lstStyle/>
          <a:p>
            <a:pPr marL="342900" indent="-342900" algn="l">
              <a:buFont typeface="Wingdings" charset="2"/>
              <a:buChar char="ü"/>
            </a:pPr>
            <a:r>
              <a:rPr lang="en-US" altLang="ja-JP" sz="2000" dirty="0" smtClean="0"/>
              <a:t>Women aged </a:t>
            </a:r>
            <a:r>
              <a:rPr lang="en-US" altLang="ja-JP" sz="2000" dirty="0"/>
              <a:t>less than 30 years received vaccination significantly less often than those aged 30 years </a:t>
            </a:r>
            <a:r>
              <a:rPr lang="en-US" altLang="ja-JP" sz="2000" dirty="0" smtClean="0"/>
              <a:t>or more.</a:t>
            </a:r>
          </a:p>
          <a:p>
            <a:pPr marL="342900" indent="-342900" algn="l">
              <a:buFont typeface="Wingdings" charset="2"/>
              <a:buChar char="ü"/>
            </a:pPr>
            <a:r>
              <a:rPr lang="en-US" altLang="ja-JP" sz="2000" dirty="0" smtClean="0"/>
              <a:t>The </a:t>
            </a:r>
            <a:r>
              <a:rPr lang="en-US" altLang="ja-JP" sz="2000" dirty="0"/>
              <a:t>infection rate did not differ significantly between those with and without vaccination among </a:t>
            </a:r>
            <a:r>
              <a:rPr lang="en-US" altLang="ja-JP" sz="2000" dirty="0" err="1" smtClean="0"/>
              <a:t>primiprous</a:t>
            </a:r>
            <a:r>
              <a:rPr lang="en-US" altLang="ja-JP" sz="2000" dirty="0" smtClean="0"/>
              <a:t> </a:t>
            </a:r>
            <a:r>
              <a:rPr lang="en-US" altLang="ja-JP" sz="2000" dirty="0"/>
              <a:t>as well as multiparous </a:t>
            </a:r>
            <a:r>
              <a:rPr lang="en-US" altLang="ja-JP" sz="2000" dirty="0" smtClean="0"/>
              <a:t>women. </a:t>
            </a:r>
          </a:p>
          <a:p>
            <a:pPr marL="342900" indent="-342900" algn="l">
              <a:buFont typeface="Wingdings" charset="2"/>
              <a:buChar char="ü"/>
            </a:pPr>
            <a:r>
              <a:rPr lang="en-US" altLang="ja-JP" sz="2000" dirty="0" smtClean="0"/>
              <a:t>Thus</a:t>
            </a:r>
            <a:r>
              <a:rPr lang="en-US" altLang="ja-JP" sz="2000" dirty="0"/>
              <a:t>, multiparous women had a higher risk of influenza irrespective of vaccination status compared to </a:t>
            </a:r>
            <a:r>
              <a:rPr lang="en-US" altLang="ja-JP" sz="2000" dirty="0" smtClean="0"/>
              <a:t>primiparous. </a:t>
            </a:r>
          </a:p>
          <a:p>
            <a:pPr marL="342900" indent="-342900" algn="l">
              <a:buFont typeface="Wingdings" charset="2"/>
              <a:buChar char="ü"/>
            </a:pPr>
            <a:r>
              <a:rPr lang="en-US" altLang="ja-JP" sz="2000" dirty="0" smtClean="0"/>
              <a:t>No </a:t>
            </a:r>
            <a:r>
              <a:rPr lang="en-US" altLang="ja-JP" sz="2000" dirty="0"/>
              <a:t>consistent association was seen between maternal age and the risk of influenza </a:t>
            </a:r>
            <a:r>
              <a:rPr lang="en-US" altLang="ja-JP" sz="2000" dirty="0" smtClean="0"/>
              <a:t>infection. </a:t>
            </a:r>
            <a:endParaRPr kumimoji="1" lang="ja-JP" altLang="en-US" sz="2000" dirty="0"/>
          </a:p>
        </p:txBody>
      </p:sp>
    </p:spTree>
    <p:extLst>
      <p:ext uri="{BB962C8B-B14F-4D97-AF65-F5344CB8AC3E}">
        <p14:creationId xmlns:p14="http://schemas.microsoft.com/office/powerpoint/2010/main" val="159243158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7" y="1"/>
            <a:ext cx="8223727" cy="914400"/>
          </a:xfrm>
        </p:spPr>
        <p:txBody>
          <a:bodyPr/>
          <a:lstStyle/>
          <a:p>
            <a:r>
              <a:rPr kumimoji="1" lang="en-US" altLang="ja-JP" sz="2800" dirty="0" smtClean="0"/>
              <a:t>Result</a:t>
            </a:r>
            <a:r>
              <a:rPr kumimoji="1" lang="ja-JP" altLang="en-US" sz="2800" dirty="0" smtClean="0"/>
              <a:t> </a:t>
            </a:r>
            <a:r>
              <a:rPr kumimoji="1" lang="en-US" altLang="ja-JP" sz="2800" dirty="0" smtClean="0"/>
              <a:t>4:</a:t>
            </a:r>
            <a:r>
              <a:rPr kumimoji="1" lang="ja-JP" altLang="en-US" sz="2800" dirty="0" smtClean="0"/>
              <a:t> </a:t>
            </a:r>
            <a:r>
              <a:rPr lang="en-US" altLang="ja-JP" sz="2800" dirty="0"/>
              <a:t>Effect of cohabitant number on influenza infection rate</a:t>
            </a:r>
            <a:r>
              <a:rPr lang="ja-JP" altLang="ja-JP" sz="2800" dirty="0"/>
              <a:t> </a:t>
            </a:r>
            <a:endParaRPr kumimoji="1" lang="ja-JP" altLang="en-US" sz="2800"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24</a:t>
            </a:fld>
            <a:endParaRPr lang="en-US" altLang="ja-JP"/>
          </a:p>
        </p:txBody>
      </p:sp>
      <p:graphicFrame>
        <p:nvGraphicFramePr>
          <p:cNvPr id="22" name="グラフ 21"/>
          <p:cNvGraphicFramePr>
            <a:graphicFrameLocks/>
          </p:cNvGraphicFramePr>
          <p:nvPr>
            <p:extLst>
              <p:ext uri="{D42A27DB-BD31-4B8C-83A1-F6EECF244321}">
                <p14:modId xmlns:p14="http://schemas.microsoft.com/office/powerpoint/2010/main" val="1712066767"/>
              </p:ext>
            </p:extLst>
          </p:nvPr>
        </p:nvGraphicFramePr>
        <p:xfrm>
          <a:off x="667116" y="1633224"/>
          <a:ext cx="8223508" cy="2150941"/>
        </p:xfrm>
        <a:graphic>
          <a:graphicData uri="http://schemas.openxmlformats.org/drawingml/2006/chart">
            <c:chart xmlns:c="http://schemas.openxmlformats.org/drawingml/2006/chart" xmlns:r="http://schemas.openxmlformats.org/officeDocument/2006/relationships" r:id="rId2"/>
          </a:graphicData>
        </a:graphic>
      </p:graphicFrame>
      <p:sp>
        <p:nvSpPr>
          <p:cNvPr id="23" name="正方形/長方形 22"/>
          <p:cNvSpPr/>
          <p:nvPr/>
        </p:nvSpPr>
        <p:spPr>
          <a:xfrm rot="16200000">
            <a:off x="-1030884" y="2374929"/>
            <a:ext cx="3274755" cy="338554"/>
          </a:xfrm>
          <a:prstGeom prst="rect">
            <a:avLst/>
          </a:prstGeom>
        </p:spPr>
        <p:txBody>
          <a:bodyPr wrap="none">
            <a:spAutoFit/>
          </a:bodyPr>
          <a:lstStyle/>
          <a:p>
            <a:r>
              <a:rPr lang="en-US" altLang="ja-JP" sz="1600" b="1" dirty="0" smtClean="0">
                <a:latin typeface="Helvetica"/>
                <a:cs typeface="Helvetica"/>
              </a:rPr>
              <a:t>Prevalence rate of influenza (%)</a:t>
            </a:r>
            <a:r>
              <a:rPr lang="ja-JP" altLang="ja-JP" sz="1600" b="1" dirty="0" smtClean="0">
                <a:effectLst/>
                <a:latin typeface="Helvetica"/>
                <a:cs typeface="Helvetica"/>
              </a:rPr>
              <a:t> </a:t>
            </a:r>
            <a:endParaRPr lang="ja-JP" altLang="en-US" sz="1600" b="1" dirty="0">
              <a:latin typeface="Helvetica"/>
              <a:cs typeface="Helvetica"/>
            </a:endParaRPr>
          </a:p>
        </p:txBody>
      </p:sp>
      <p:sp>
        <p:nvSpPr>
          <p:cNvPr id="24" name="テキスト ボックス 23"/>
          <p:cNvSpPr txBox="1"/>
          <p:nvPr/>
        </p:nvSpPr>
        <p:spPr>
          <a:xfrm>
            <a:off x="1572824" y="3788425"/>
            <a:ext cx="710451" cy="338554"/>
          </a:xfrm>
          <a:prstGeom prst="rect">
            <a:avLst/>
          </a:prstGeom>
          <a:solidFill>
            <a:schemeClr val="bg1"/>
          </a:solidFill>
        </p:spPr>
        <p:txBody>
          <a:bodyPr wrap="none" rtlCol="0">
            <a:spAutoFit/>
          </a:bodyPr>
          <a:lstStyle/>
          <a:p>
            <a:pPr algn="ctr"/>
            <a:r>
              <a:rPr kumimoji="1" lang="en-US" altLang="ja-JP" sz="1600" dirty="0" smtClean="0"/>
              <a:t>n=147</a:t>
            </a:r>
            <a:endParaRPr kumimoji="1" lang="ja-JP" altLang="en-US" sz="1600" dirty="0"/>
          </a:p>
        </p:txBody>
      </p:sp>
      <p:sp>
        <p:nvSpPr>
          <p:cNvPr id="25" name="テキスト ボックス 24"/>
          <p:cNvSpPr txBox="1"/>
          <p:nvPr/>
        </p:nvSpPr>
        <p:spPr>
          <a:xfrm>
            <a:off x="2890794" y="3788425"/>
            <a:ext cx="1063011" cy="584776"/>
          </a:xfrm>
          <a:prstGeom prst="rect">
            <a:avLst/>
          </a:prstGeom>
          <a:solidFill>
            <a:schemeClr val="bg1"/>
          </a:solidFill>
        </p:spPr>
        <p:txBody>
          <a:bodyPr wrap="none" rtlCol="0">
            <a:spAutoFit/>
          </a:bodyPr>
          <a:lstStyle/>
          <a:p>
            <a:pPr algn="ctr"/>
            <a:r>
              <a:rPr kumimoji="1" lang="en-US" altLang="ja-JP" sz="1600" dirty="0" smtClean="0"/>
              <a:t>n=2090</a:t>
            </a:r>
          </a:p>
          <a:p>
            <a:pPr algn="ctr"/>
            <a:r>
              <a:rPr kumimoji="1" lang="en-US" altLang="ja-JP" sz="1600" dirty="0" smtClean="0"/>
              <a:t>(2005/85)</a:t>
            </a:r>
          </a:p>
        </p:txBody>
      </p:sp>
      <p:sp>
        <p:nvSpPr>
          <p:cNvPr id="26" name="テキスト ボックス 25"/>
          <p:cNvSpPr txBox="1"/>
          <p:nvPr/>
        </p:nvSpPr>
        <p:spPr>
          <a:xfrm>
            <a:off x="4386396" y="3788425"/>
            <a:ext cx="1116311" cy="584776"/>
          </a:xfrm>
          <a:prstGeom prst="rect">
            <a:avLst/>
          </a:prstGeom>
          <a:solidFill>
            <a:schemeClr val="bg1"/>
          </a:solidFill>
        </p:spPr>
        <p:txBody>
          <a:bodyPr wrap="none" rtlCol="0">
            <a:spAutoFit/>
          </a:bodyPr>
          <a:lstStyle/>
          <a:p>
            <a:pPr algn="ctr"/>
            <a:r>
              <a:rPr kumimoji="1" lang="en-US" altLang="ja-JP" sz="1600" dirty="0" smtClean="0"/>
              <a:t>n=1618</a:t>
            </a:r>
          </a:p>
          <a:p>
            <a:pPr algn="ctr"/>
            <a:r>
              <a:rPr kumimoji="1" lang="en-US" altLang="ja-JP" sz="1600" dirty="0" smtClean="0"/>
              <a:t>(313/1305)</a:t>
            </a:r>
            <a:endParaRPr kumimoji="1" lang="ja-JP" altLang="en-US" sz="1600" dirty="0"/>
          </a:p>
        </p:txBody>
      </p:sp>
      <p:sp>
        <p:nvSpPr>
          <p:cNvPr id="27" name="テキスト ボックス 26"/>
          <p:cNvSpPr txBox="1"/>
          <p:nvPr/>
        </p:nvSpPr>
        <p:spPr>
          <a:xfrm>
            <a:off x="5940640" y="3788425"/>
            <a:ext cx="1012316" cy="584776"/>
          </a:xfrm>
          <a:prstGeom prst="rect">
            <a:avLst/>
          </a:prstGeom>
          <a:solidFill>
            <a:schemeClr val="bg1"/>
          </a:solidFill>
        </p:spPr>
        <p:txBody>
          <a:bodyPr wrap="none" rtlCol="0">
            <a:spAutoFit/>
          </a:bodyPr>
          <a:lstStyle/>
          <a:p>
            <a:pPr algn="ctr"/>
            <a:r>
              <a:rPr kumimoji="1" lang="en-US" altLang="ja-JP" sz="1600" dirty="0" smtClean="0"/>
              <a:t>n=785</a:t>
            </a:r>
          </a:p>
          <a:p>
            <a:pPr algn="ctr"/>
            <a:r>
              <a:rPr kumimoji="1" lang="en-US" altLang="ja-JP" sz="1600" dirty="0" smtClean="0"/>
              <a:t>(142/643)</a:t>
            </a:r>
            <a:endParaRPr kumimoji="1" lang="ja-JP" altLang="en-US" sz="1600" dirty="0"/>
          </a:p>
        </p:txBody>
      </p:sp>
      <p:sp>
        <p:nvSpPr>
          <p:cNvPr id="28" name="テキスト ボックス 27"/>
          <p:cNvSpPr txBox="1"/>
          <p:nvPr/>
        </p:nvSpPr>
        <p:spPr>
          <a:xfrm>
            <a:off x="7388999" y="3788425"/>
            <a:ext cx="908322" cy="584776"/>
          </a:xfrm>
          <a:prstGeom prst="rect">
            <a:avLst/>
          </a:prstGeom>
          <a:solidFill>
            <a:schemeClr val="bg1"/>
          </a:solidFill>
        </p:spPr>
        <p:txBody>
          <a:bodyPr wrap="none" rtlCol="0">
            <a:spAutoFit/>
          </a:bodyPr>
          <a:lstStyle/>
          <a:p>
            <a:pPr algn="ctr"/>
            <a:r>
              <a:rPr kumimoji="1" lang="en-US" altLang="ja-JP" sz="1600" dirty="0" smtClean="0"/>
              <a:t>n=557</a:t>
            </a:r>
          </a:p>
          <a:p>
            <a:pPr algn="ctr"/>
            <a:r>
              <a:rPr kumimoji="1" lang="en-US" altLang="ja-JP" sz="1600" dirty="0" smtClean="0"/>
              <a:t>(91/466)</a:t>
            </a:r>
            <a:endParaRPr kumimoji="1" lang="ja-JP" altLang="en-US" sz="1600" dirty="0"/>
          </a:p>
        </p:txBody>
      </p:sp>
      <p:sp>
        <p:nvSpPr>
          <p:cNvPr id="29" name="テキスト ボックス 28"/>
          <p:cNvSpPr txBox="1"/>
          <p:nvPr/>
        </p:nvSpPr>
        <p:spPr>
          <a:xfrm>
            <a:off x="1443194" y="2050089"/>
            <a:ext cx="392656" cy="338554"/>
          </a:xfrm>
          <a:prstGeom prst="rect">
            <a:avLst/>
          </a:prstGeom>
          <a:noFill/>
        </p:spPr>
        <p:txBody>
          <a:bodyPr wrap="none" rtlCol="0">
            <a:spAutoFit/>
          </a:bodyPr>
          <a:lstStyle/>
          <a:p>
            <a:pPr algn="ctr"/>
            <a:r>
              <a:rPr kumimoji="1" lang="en-US" altLang="ja-JP" sz="1600" dirty="0" smtClean="0"/>
              <a:t>14</a:t>
            </a:r>
            <a:endParaRPr kumimoji="1" lang="ja-JP" altLang="en-US" sz="1600" dirty="0"/>
          </a:p>
        </p:txBody>
      </p:sp>
      <p:sp>
        <p:nvSpPr>
          <p:cNvPr id="30" name="テキスト ボックス 29"/>
          <p:cNvSpPr txBox="1"/>
          <p:nvPr/>
        </p:nvSpPr>
        <p:spPr>
          <a:xfrm>
            <a:off x="2816910" y="2606684"/>
            <a:ext cx="496650" cy="338554"/>
          </a:xfrm>
          <a:prstGeom prst="rect">
            <a:avLst/>
          </a:prstGeom>
          <a:noFill/>
        </p:spPr>
        <p:txBody>
          <a:bodyPr wrap="none" rtlCol="0">
            <a:spAutoFit/>
          </a:bodyPr>
          <a:lstStyle/>
          <a:p>
            <a:pPr algn="ctr"/>
            <a:r>
              <a:rPr kumimoji="1" lang="en-US" altLang="ja-JP" sz="1600" dirty="0" smtClean="0"/>
              <a:t>100</a:t>
            </a:r>
            <a:endParaRPr kumimoji="1" lang="ja-JP" altLang="en-US" sz="1600" dirty="0"/>
          </a:p>
        </p:txBody>
      </p:sp>
      <p:sp>
        <p:nvSpPr>
          <p:cNvPr id="31" name="テキスト ボックス 30"/>
          <p:cNvSpPr txBox="1"/>
          <p:nvPr/>
        </p:nvSpPr>
        <p:spPr>
          <a:xfrm>
            <a:off x="4210745" y="2306272"/>
            <a:ext cx="496650" cy="338554"/>
          </a:xfrm>
          <a:prstGeom prst="rect">
            <a:avLst/>
          </a:prstGeom>
          <a:noFill/>
        </p:spPr>
        <p:txBody>
          <a:bodyPr wrap="none" rtlCol="0">
            <a:spAutoFit/>
          </a:bodyPr>
          <a:lstStyle/>
          <a:p>
            <a:pPr algn="ctr"/>
            <a:r>
              <a:rPr kumimoji="1" lang="en-US" altLang="ja-JP" sz="1600" dirty="0" smtClean="0"/>
              <a:t>121</a:t>
            </a:r>
            <a:endParaRPr kumimoji="1" lang="ja-JP" altLang="en-US" sz="1600" dirty="0"/>
          </a:p>
        </p:txBody>
      </p:sp>
      <p:sp>
        <p:nvSpPr>
          <p:cNvPr id="32" name="テキスト ボックス 31"/>
          <p:cNvSpPr txBox="1"/>
          <p:nvPr/>
        </p:nvSpPr>
        <p:spPr>
          <a:xfrm>
            <a:off x="5774638" y="2119182"/>
            <a:ext cx="392656" cy="338554"/>
          </a:xfrm>
          <a:prstGeom prst="rect">
            <a:avLst/>
          </a:prstGeom>
          <a:noFill/>
        </p:spPr>
        <p:txBody>
          <a:bodyPr wrap="none" rtlCol="0">
            <a:spAutoFit/>
          </a:bodyPr>
          <a:lstStyle/>
          <a:p>
            <a:pPr algn="ctr"/>
            <a:r>
              <a:rPr kumimoji="1" lang="en-US" altLang="ja-JP" sz="1600" dirty="0" smtClean="0"/>
              <a:t>71</a:t>
            </a:r>
            <a:endParaRPr kumimoji="1" lang="ja-JP" altLang="en-US" sz="1600" dirty="0"/>
          </a:p>
        </p:txBody>
      </p:sp>
      <p:sp>
        <p:nvSpPr>
          <p:cNvPr id="33" name="テキスト ボックス 32"/>
          <p:cNvSpPr txBox="1"/>
          <p:nvPr/>
        </p:nvSpPr>
        <p:spPr>
          <a:xfrm>
            <a:off x="7127185" y="1953385"/>
            <a:ext cx="711200" cy="338554"/>
          </a:xfrm>
          <a:prstGeom prst="rect">
            <a:avLst/>
          </a:prstGeom>
          <a:noFill/>
        </p:spPr>
        <p:txBody>
          <a:bodyPr wrap="square" rtlCol="0">
            <a:spAutoFit/>
          </a:bodyPr>
          <a:lstStyle/>
          <a:p>
            <a:pPr algn="ctr"/>
            <a:r>
              <a:rPr kumimoji="1" lang="en-US" altLang="ja-JP" sz="1600" dirty="0" smtClean="0"/>
              <a:t>58</a:t>
            </a:r>
            <a:endParaRPr kumimoji="1" lang="ja-JP" altLang="en-US" sz="1600" dirty="0"/>
          </a:p>
        </p:txBody>
      </p:sp>
      <p:sp>
        <p:nvSpPr>
          <p:cNvPr id="34" name="テキスト ボックス 33"/>
          <p:cNvSpPr txBox="1"/>
          <p:nvPr/>
        </p:nvSpPr>
        <p:spPr>
          <a:xfrm>
            <a:off x="6464717" y="1986856"/>
            <a:ext cx="517089" cy="338554"/>
          </a:xfrm>
          <a:prstGeom prst="rect">
            <a:avLst/>
          </a:prstGeom>
          <a:noFill/>
        </p:spPr>
        <p:txBody>
          <a:bodyPr wrap="none" rtlCol="0">
            <a:spAutoFit/>
          </a:bodyPr>
          <a:lstStyle/>
          <a:p>
            <a:r>
              <a:rPr lang="en-US" altLang="ja-JP" sz="1600" dirty="0"/>
              <a:t>(</a:t>
            </a:r>
            <a:r>
              <a:rPr kumimoji="1" lang="en-US" altLang="ja-JP" sz="1600" dirty="0" smtClean="0"/>
              <a:t>65)</a:t>
            </a:r>
            <a:endParaRPr kumimoji="1" lang="ja-JP" altLang="en-US" sz="1600" dirty="0"/>
          </a:p>
        </p:txBody>
      </p:sp>
      <p:sp>
        <p:nvSpPr>
          <p:cNvPr id="35" name="テキスト ボックス 34"/>
          <p:cNvSpPr txBox="1"/>
          <p:nvPr/>
        </p:nvSpPr>
        <p:spPr>
          <a:xfrm>
            <a:off x="7954105" y="1823671"/>
            <a:ext cx="517089" cy="338554"/>
          </a:xfrm>
          <a:prstGeom prst="rect">
            <a:avLst/>
          </a:prstGeom>
          <a:noFill/>
        </p:spPr>
        <p:txBody>
          <a:bodyPr wrap="none" rtlCol="0">
            <a:spAutoFit/>
          </a:bodyPr>
          <a:lstStyle/>
          <a:p>
            <a:r>
              <a:rPr kumimoji="1" lang="en-US" altLang="ja-JP" sz="1600" dirty="0" smtClean="0"/>
              <a:t>(53)</a:t>
            </a:r>
            <a:endParaRPr kumimoji="1" lang="ja-JP" altLang="en-US" sz="1600" dirty="0"/>
          </a:p>
        </p:txBody>
      </p:sp>
      <p:sp>
        <p:nvSpPr>
          <p:cNvPr id="36" name="テキスト ボックス 35"/>
          <p:cNvSpPr txBox="1"/>
          <p:nvPr/>
        </p:nvSpPr>
        <p:spPr>
          <a:xfrm>
            <a:off x="7861590" y="3429879"/>
            <a:ext cx="1333726" cy="523220"/>
          </a:xfrm>
          <a:prstGeom prst="rect">
            <a:avLst/>
          </a:prstGeom>
          <a:noFill/>
        </p:spPr>
        <p:txBody>
          <a:bodyPr wrap="square" rtlCol="0">
            <a:spAutoFit/>
          </a:bodyPr>
          <a:lstStyle/>
          <a:p>
            <a:r>
              <a:rPr kumimoji="1" lang="en-US" altLang="ja-JP" sz="1400" dirty="0" smtClean="0"/>
              <a:t>Number of cohabitants</a:t>
            </a:r>
            <a:endParaRPr kumimoji="1" lang="ja-JP" altLang="en-US" sz="1400" dirty="0"/>
          </a:p>
        </p:txBody>
      </p:sp>
      <p:sp>
        <p:nvSpPr>
          <p:cNvPr id="37" name="テキスト ボックス 36"/>
          <p:cNvSpPr txBox="1"/>
          <p:nvPr/>
        </p:nvSpPr>
        <p:spPr>
          <a:xfrm>
            <a:off x="6162933" y="1069292"/>
            <a:ext cx="2971439" cy="830997"/>
          </a:xfrm>
          <a:prstGeom prst="rect">
            <a:avLst/>
          </a:prstGeom>
          <a:noFill/>
        </p:spPr>
        <p:txBody>
          <a:bodyPr wrap="square" rtlCol="0">
            <a:spAutoFit/>
          </a:bodyPr>
          <a:lstStyle/>
          <a:p>
            <a:pPr algn="l"/>
            <a:r>
              <a:rPr lang="en-US" altLang="ja-JP" sz="1600" b="1" dirty="0" smtClean="0"/>
              <a:t>Overall</a:t>
            </a:r>
          </a:p>
          <a:p>
            <a:pPr algn="l"/>
            <a:r>
              <a:rPr lang="en-US" altLang="ja-JP" sz="1600" b="1" dirty="0" smtClean="0"/>
              <a:t>No child aged 1 – 17 years</a:t>
            </a:r>
          </a:p>
          <a:p>
            <a:pPr algn="l"/>
            <a:r>
              <a:rPr lang="en-US" altLang="ja-JP" sz="1600" b="1" dirty="0" smtClean="0"/>
              <a:t>At least one child age 1 – 17</a:t>
            </a:r>
            <a:endParaRPr kumimoji="1" lang="ja-JP" altLang="en-US" sz="1600" b="1" dirty="0"/>
          </a:p>
        </p:txBody>
      </p:sp>
      <p:pic>
        <p:nvPicPr>
          <p:cNvPr id="38" name="図 37" descr="凡例.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4338" y="990473"/>
            <a:ext cx="382270" cy="933450"/>
          </a:xfrm>
          <a:prstGeom prst="rect">
            <a:avLst/>
          </a:prstGeom>
        </p:spPr>
      </p:pic>
      <p:sp>
        <p:nvSpPr>
          <p:cNvPr id="39" name="テキスト ボックス 38"/>
          <p:cNvSpPr txBox="1"/>
          <p:nvPr/>
        </p:nvSpPr>
        <p:spPr>
          <a:xfrm>
            <a:off x="0" y="4300734"/>
            <a:ext cx="9143999" cy="2031325"/>
          </a:xfrm>
          <a:prstGeom prst="rect">
            <a:avLst/>
          </a:prstGeom>
          <a:solidFill>
            <a:srgbClr val="CECEEF"/>
          </a:solidFill>
        </p:spPr>
        <p:txBody>
          <a:bodyPr wrap="square" rtlCol="0">
            <a:spAutoFit/>
          </a:bodyPr>
          <a:lstStyle/>
          <a:p>
            <a:pPr marL="285750" indent="-285750" algn="l">
              <a:buFont typeface="Wingdings" charset="2"/>
              <a:buChar char="ü"/>
            </a:pPr>
            <a:r>
              <a:rPr lang="en-US" altLang="ja-JP" dirty="0" smtClean="0"/>
              <a:t>Number of </a:t>
            </a:r>
            <a:r>
              <a:rPr lang="en-US" altLang="ja-JP" dirty="0"/>
              <a:t>cohabitants was </a:t>
            </a:r>
            <a:r>
              <a:rPr lang="en-US" altLang="ja-JP" dirty="0" smtClean="0"/>
              <a:t>greater </a:t>
            </a:r>
            <a:r>
              <a:rPr lang="en-US" altLang="ja-JP" dirty="0"/>
              <a:t>in multiparous than in primiparous </a:t>
            </a:r>
            <a:r>
              <a:rPr lang="en-US" altLang="ja-JP" dirty="0" smtClean="0"/>
              <a:t>women. </a:t>
            </a:r>
          </a:p>
          <a:p>
            <a:pPr marL="285750" indent="-285750" algn="l">
              <a:buFont typeface="Wingdings" charset="2"/>
              <a:buChar char="ü"/>
            </a:pPr>
            <a:r>
              <a:rPr lang="en-US" altLang="ja-JP" dirty="0" smtClean="0"/>
              <a:t>The </a:t>
            </a:r>
            <a:r>
              <a:rPr lang="en-US" altLang="ja-JP" dirty="0"/>
              <a:t>influenza infection rate increased with increasing number of cohabitants among pregnant women with at least one </a:t>
            </a:r>
            <a:r>
              <a:rPr lang="en-US" altLang="ja-JP" dirty="0" smtClean="0"/>
              <a:t>cohabitant. </a:t>
            </a:r>
          </a:p>
          <a:p>
            <a:pPr marL="285750" indent="-285750" algn="l">
              <a:buFont typeface="Wingdings" charset="2"/>
              <a:buChar char="ü"/>
            </a:pPr>
            <a:r>
              <a:rPr lang="en-US" altLang="ja-JP" dirty="0" smtClean="0"/>
              <a:t>The </a:t>
            </a:r>
            <a:r>
              <a:rPr lang="en-US" altLang="ja-JP" dirty="0"/>
              <a:t>presence of at least one child aged 1 – 17 years increased consistently the risk of influenza in pregnancy at any family size. </a:t>
            </a:r>
            <a:endParaRPr lang="en-US" altLang="ja-JP" dirty="0" smtClean="0"/>
          </a:p>
          <a:p>
            <a:pPr marL="285750" indent="-285750" algn="l">
              <a:buFont typeface="Wingdings" charset="2"/>
              <a:buChar char="ü"/>
            </a:pPr>
            <a:r>
              <a:rPr lang="en-US" altLang="ja-JP" dirty="0" smtClean="0"/>
              <a:t>Overall </a:t>
            </a:r>
            <a:r>
              <a:rPr lang="en-US" altLang="ja-JP" dirty="0"/>
              <a:t>infection rate was higher for those with at least one child aged 1 – 17 years than in those without such children (9.0% [226/2499] vs. 5.1% [138/2698], </a:t>
            </a:r>
            <a:r>
              <a:rPr lang="en-US" altLang="ja-JP" i="1" dirty="0"/>
              <a:t>P</a:t>
            </a:r>
            <a:r>
              <a:rPr lang="en-US" altLang="ja-JP" dirty="0"/>
              <a:t>&lt;0.0001).</a:t>
            </a:r>
            <a:r>
              <a:rPr lang="ja-JP" altLang="ja-JP" dirty="0"/>
              <a:t> </a:t>
            </a:r>
            <a:endParaRPr kumimoji="1" lang="ja-JP" altLang="en-US" dirty="0"/>
          </a:p>
        </p:txBody>
      </p:sp>
    </p:spTree>
    <p:extLst>
      <p:ext uri="{BB962C8B-B14F-4D97-AF65-F5344CB8AC3E}">
        <p14:creationId xmlns:p14="http://schemas.microsoft.com/office/powerpoint/2010/main" val="114430887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8826477" cy="914400"/>
          </a:xfrm>
        </p:spPr>
        <p:txBody>
          <a:bodyPr/>
          <a:lstStyle/>
          <a:p>
            <a:r>
              <a:rPr kumimoji="1" lang="en-US" altLang="ja-JP" sz="2800" dirty="0" smtClean="0"/>
              <a:t>Result</a:t>
            </a:r>
            <a:r>
              <a:rPr kumimoji="1" lang="ja-JP" altLang="en-US" sz="2800" dirty="0" smtClean="0"/>
              <a:t> </a:t>
            </a:r>
            <a:r>
              <a:rPr kumimoji="1" lang="en-US" altLang="ja-JP" sz="2800" dirty="0" smtClean="0"/>
              <a:t>5:</a:t>
            </a:r>
            <a:r>
              <a:rPr kumimoji="1" lang="ja-JP" altLang="en-US" sz="2800" dirty="0" smtClean="0"/>
              <a:t> </a:t>
            </a:r>
            <a:r>
              <a:rPr lang="en-US" altLang="ja-JP" sz="2800" dirty="0"/>
              <a:t>Risk of influenza infection in women whose main job was housekeeping during current pregnancy</a:t>
            </a:r>
            <a:r>
              <a:rPr lang="ja-JP" altLang="ja-JP" sz="2800" dirty="0"/>
              <a:t> </a:t>
            </a:r>
            <a:endParaRPr kumimoji="1" lang="ja-JP" altLang="en-US" sz="2800"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25</a:t>
            </a:fld>
            <a:endParaRPr lang="en-US" altLang="ja-JP"/>
          </a:p>
        </p:txBody>
      </p:sp>
      <p:sp>
        <p:nvSpPr>
          <p:cNvPr id="5" name="コンテンツ プレースホルダー 2"/>
          <p:cNvSpPr>
            <a:spLocks noGrp="1"/>
          </p:cNvSpPr>
          <p:nvPr>
            <p:ph idx="1"/>
          </p:nvPr>
        </p:nvSpPr>
        <p:spPr>
          <a:xfrm>
            <a:off x="230927" y="1215336"/>
            <a:ext cx="8608382" cy="2453384"/>
          </a:xfrm>
          <a:solidFill>
            <a:schemeClr val="accent1"/>
          </a:solidFill>
        </p:spPr>
        <p:txBody>
          <a:bodyPr/>
          <a:lstStyle/>
          <a:p>
            <a:pPr marL="0" indent="0">
              <a:tabLst>
                <a:tab pos="2603500" algn="l"/>
                <a:tab pos="4926013" algn="l"/>
              </a:tabLst>
            </a:pPr>
            <a:r>
              <a:rPr lang="en-US" altLang="ja-JP" sz="2400" b="1" dirty="0"/>
              <a:t> </a:t>
            </a:r>
            <a:r>
              <a:rPr lang="en-US" altLang="ja-JP" sz="2000" dirty="0"/>
              <a:t>Influenza infection during current pregnancy  </a:t>
            </a:r>
          </a:p>
          <a:p>
            <a:pPr marL="0" indent="0" defTabSz="1504950">
              <a:tabLst>
                <a:tab pos="2603500" algn="l"/>
                <a:tab pos="4926013" algn="l"/>
                <a:tab pos="6991350" algn="l"/>
              </a:tabLst>
            </a:pPr>
            <a:r>
              <a:rPr lang="en-US" altLang="ja-JP" sz="2000" dirty="0"/>
              <a:t>	</a:t>
            </a:r>
            <a:r>
              <a:rPr lang="en-US" altLang="ja-JP" sz="2000" dirty="0" smtClean="0"/>
              <a:t>Yes	No         </a:t>
            </a:r>
            <a:r>
              <a:rPr lang="en-US" altLang="ja-JP" sz="2000" dirty="0"/>
              <a:t>	</a:t>
            </a:r>
            <a:r>
              <a:rPr lang="en-US" altLang="ja-JP" sz="2000" dirty="0" smtClean="0"/>
              <a:t>Total</a:t>
            </a:r>
            <a:endParaRPr lang="en-US" altLang="ja-JP" sz="2000" dirty="0"/>
          </a:p>
          <a:p>
            <a:pPr marL="0" indent="0" defTabSz="1504950">
              <a:tabLst>
                <a:tab pos="2603500" algn="l"/>
                <a:tab pos="4926013" algn="l"/>
                <a:tab pos="6991350" algn="l"/>
              </a:tabLst>
            </a:pPr>
            <a:r>
              <a:rPr lang="en-US" altLang="ja-JP" sz="2000" dirty="0" smtClean="0"/>
              <a:t>Job</a:t>
            </a:r>
            <a:endParaRPr lang="en-US" altLang="ja-JP" sz="2000" dirty="0"/>
          </a:p>
          <a:p>
            <a:pPr marL="0" indent="0" defTabSz="1504950">
              <a:tabLst>
                <a:tab pos="2603500" algn="l"/>
                <a:tab pos="4926013" algn="l"/>
                <a:tab pos="6991350" algn="l"/>
              </a:tabLst>
            </a:pPr>
            <a:r>
              <a:rPr lang="en-US" altLang="ja-JP" sz="2000" dirty="0" smtClean="0"/>
              <a:t>Housekeeping</a:t>
            </a:r>
            <a:r>
              <a:rPr lang="en-US" altLang="ja-JP" sz="2000" dirty="0"/>
              <a:t>	</a:t>
            </a:r>
            <a:r>
              <a:rPr lang="en-US" altLang="ja-JP" sz="2000" dirty="0" smtClean="0"/>
              <a:t>150 </a:t>
            </a:r>
            <a:r>
              <a:rPr lang="en-US" altLang="ja-JP" sz="2000" dirty="0"/>
              <a:t>(41.2%)	2391 (49.5%</a:t>
            </a:r>
            <a:r>
              <a:rPr lang="en-US" altLang="ja-JP" sz="2000" dirty="0" smtClean="0"/>
              <a:t>)	2541</a:t>
            </a:r>
            <a:endParaRPr lang="en-US" altLang="ja-JP" sz="2000" dirty="0"/>
          </a:p>
          <a:p>
            <a:pPr marL="0" indent="0" defTabSz="1504950">
              <a:tabLst>
                <a:tab pos="2603500" algn="l"/>
                <a:tab pos="4926013" algn="l"/>
                <a:tab pos="6991350" algn="l"/>
              </a:tabLst>
            </a:pPr>
            <a:r>
              <a:rPr lang="en-US" altLang="ja-JP" sz="2000" dirty="0" smtClean="0"/>
              <a:t>Outside </a:t>
            </a:r>
            <a:r>
              <a:rPr lang="en-US" altLang="ja-JP" sz="2000" dirty="0"/>
              <a:t>home	</a:t>
            </a:r>
            <a:r>
              <a:rPr lang="en-US" altLang="ja-JP" sz="2000" dirty="0" smtClean="0"/>
              <a:t>212 </a:t>
            </a:r>
            <a:r>
              <a:rPr lang="en-US" altLang="ja-JP" sz="2000" dirty="0"/>
              <a:t>(58.2%)	2404 (49.7%</a:t>
            </a:r>
            <a:r>
              <a:rPr lang="en-US" altLang="ja-JP" sz="2000" dirty="0" smtClean="0"/>
              <a:t>)	2616</a:t>
            </a:r>
          </a:p>
          <a:p>
            <a:pPr marL="0" indent="0" defTabSz="1504950">
              <a:tabLst>
                <a:tab pos="2603500" algn="l"/>
                <a:tab pos="4926013" algn="l"/>
                <a:tab pos="6991350" algn="l"/>
              </a:tabLst>
            </a:pPr>
            <a:r>
              <a:rPr lang="en-US" altLang="ja-JP" sz="2000" dirty="0" smtClean="0"/>
              <a:t>Unknown</a:t>
            </a:r>
            <a:r>
              <a:rPr lang="en-US" altLang="ja-JP" sz="2000" dirty="0"/>
              <a:t>	</a:t>
            </a:r>
            <a:r>
              <a:rPr lang="en-US" altLang="ja-JP" sz="2000" dirty="0" smtClean="0"/>
              <a:t>2 </a:t>
            </a:r>
            <a:r>
              <a:rPr lang="en-US" altLang="ja-JP" sz="2000" dirty="0"/>
              <a:t>(0.5%)	</a:t>
            </a:r>
            <a:r>
              <a:rPr lang="en-US" altLang="ja-JP" sz="2000" dirty="0" smtClean="0"/>
              <a:t>38 </a:t>
            </a:r>
            <a:r>
              <a:rPr lang="en-US" altLang="ja-JP" sz="2000" dirty="0"/>
              <a:t>(0.8%) </a:t>
            </a:r>
            <a:r>
              <a:rPr lang="ja-JP" altLang="ja-JP" sz="2000" dirty="0" smtClean="0"/>
              <a:t> </a:t>
            </a:r>
            <a:r>
              <a:rPr lang="en-US" altLang="ja-JP" sz="2000" dirty="0" smtClean="0"/>
              <a:t>	40</a:t>
            </a:r>
            <a:endParaRPr kumimoji="1" lang="ja-JP" altLang="en-US" sz="2000" dirty="0"/>
          </a:p>
        </p:txBody>
      </p:sp>
      <p:sp>
        <p:nvSpPr>
          <p:cNvPr id="6" name="テキスト ボックス 5"/>
          <p:cNvSpPr txBox="1"/>
          <p:nvPr/>
        </p:nvSpPr>
        <p:spPr>
          <a:xfrm>
            <a:off x="240548" y="3925273"/>
            <a:ext cx="8585930" cy="1631216"/>
          </a:xfrm>
          <a:prstGeom prst="rect">
            <a:avLst/>
          </a:prstGeom>
          <a:solidFill>
            <a:srgbClr val="CECEEF"/>
          </a:solidFill>
        </p:spPr>
        <p:txBody>
          <a:bodyPr wrap="square" rtlCol="0">
            <a:spAutoFit/>
          </a:bodyPr>
          <a:lstStyle/>
          <a:p>
            <a:pPr marL="342900" indent="-342900" algn="l">
              <a:buFont typeface="Wingdings" charset="2"/>
              <a:buChar char="ü"/>
            </a:pPr>
            <a:r>
              <a:rPr lang="en-US" altLang="ja-JP" sz="2000" dirty="0"/>
              <a:t>Neither maternal age nor number of cohabitants differed significantly between those who worked inside and outside </a:t>
            </a:r>
            <a:r>
              <a:rPr lang="en-US" altLang="ja-JP" sz="2000" dirty="0" smtClean="0"/>
              <a:t>home.</a:t>
            </a:r>
          </a:p>
          <a:p>
            <a:pPr marL="342900" indent="-342900" algn="l">
              <a:buFont typeface="Wingdings" charset="2"/>
              <a:buChar char="ü"/>
            </a:pPr>
            <a:r>
              <a:rPr lang="en-US" altLang="ja-JP" sz="2000" dirty="0"/>
              <a:t>However, women with housekeeping had a significantly reduced risk of influenza approximately by 27% (5.9% [150/2541] vs. 8.1% [212/2616]; RR [95%CI], 0.73 [0.60 – 0.89]). </a:t>
            </a:r>
            <a:endParaRPr kumimoji="1" lang="ja-JP" altLang="en-US" sz="2000" dirty="0"/>
          </a:p>
        </p:txBody>
      </p:sp>
    </p:spTree>
    <p:extLst>
      <p:ext uri="{BB962C8B-B14F-4D97-AF65-F5344CB8AC3E}">
        <p14:creationId xmlns:p14="http://schemas.microsoft.com/office/powerpoint/2010/main" val="191783543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047" y="225225"/>
            <a:ext cx="7561262" cy="509587"/>
          </a:xfrm>
        </p:spPr>
        <p:txBody>
          <a:bodyPr/>
          <a:lstStyle/>
          <a:p>
            <a:r>
              <a:rPr lang="en-US" altLang="ja-JP" sz="2800" dirty="0"/>
              <a:t>Summery</a:t>
            </a:r>
            <a:r>
              <a:rPr lang="ja-JP" altLang="en-US" sz="2800" dirty="0"/>
              <a:t> </a:t>
            </a:r>
            <a:r>
              <a:rPr lang="en-US" altLang="ja-JP" sz="2800" dirty="0"/>
              <a:t>of</a:t>
            </a:r>
            <a:r>
              <a:rPr lang="ja-JP" altLang="en-US" sz="2800" dirty="0"/>
              <a:t> </a:t>
            </a:r>
            <a:r>
              <a:rPr lang="en-US" altLang="ja-JP" sz="2800" dirty="0" smtClean="0"/>
              <a:t>third</a:t>
            </a:r>
            <a:r>
              <a:rPr lang="ja-JP" altLang="en-US" sz="2800" dirty="0" smtClean="0"/>
              <a:t> </a:t>
            </a:r>
            <a:r>
              <a:rPr lang="en-US" altLang="ja-JP" sz="2800" dirty="0"/>
              <a:t>questionnaire survey </a:t>
            </a:r>
            <a:r>
              <a:rPr kumimoji="1" lang="ja-JP" altLang="en-US" sz="2800" dirty="0" smtClean="0"/>
              <a:t> </a:t>
            </a:r>
            <a:endParaRPr kumimoji="1" lang="ja-JP" altLang="en-US" sz="2800" dirty="0"/>
          </a:p>
        </p:txBody>
      </p:sp>
      <p:sp>
        <p:nvSpPr>
          <p:cNvPr id="3" name="コンテンツ プレースホルダー 2"/>
          <p:cNvSpPr>
            <a:spLocks noGrp="1"/>
          </p:cNvSpPr>
          <p:nvPr>
            <p:ph idx="1"/>
          </p:nvPr>
        </p:nvSpPr>
        <p:spPr>
          <a:xfrm>
            <a:off x="179388" y="1125538"/>
            <a:ext cx="8785225" cy="5160027"/>
          </a:xfrm>
        </p:spPr>
        <p:txBody>
          <a:bodyPr/>
          <a:lstStyle/>
          <a:p>
            <a:pPr>
              <a:buFont typeface="Wingdings" charset="2"/>
              <a:buChar char="ü"/>
            </a:pPr>
            <a:r>
              <a:rPr lang="en-US" altLang="ja-JP" sz="2400" dirty="0"/>
              <a:t>Multiparous women had higher risk of influenza irrespective of vaccination </a:t>
            </a:r>
            <a:r>
              <a:rPr lang="en-US" altLang="ja-JP" sz="2400" dirty="0" smtClean="0"/>
              <a:t>status compared </a:t>
            </a:r>
            <a:r>
              <a:rPr lang="en-US" altLang="ja-JP" sz="2400" dirty="0"/>
              <a:t>to primiparous </a:t>
            </a:r>
            <a:r>
              <a:rPr lang="en-US" altLang="ja-JP" sz="2400" dirty="0" smtClean="0"/>
              <a:t>women.</a:t>
            </a:r>
            <a:r>
              <a:rPr lang="ja-JP" altLang="ja-JP" sz="2400" dirty="0" smtClean="0"/>
              <a:t> </a:t>
            </a:r>
            <a:endParaRPr lang="en-US" altLang="ja-JP" sz="2400" dirty="0" smtClean="0"/>
          </a:p>
          <a:p>
            <a:pPr>
              <a:buFont typeface="Wingdings" charset="2"/>
              <a:buChar char="ü"/>
            </a:pPr>
            <a:r>
              <a:rPr lang="en-US" altLang="ja-JP" sz="2400" dirty="0"/>
              <a:t>Number of cohabitants was </a:t>
            </a:r>
            <a:r>
              <a:rPr lang="en-US" altLang="ja-JP" sz="2400" dirty="0" smtClean="0"/>
              <a:t>greater </a:t>
            </a:r>
            <a:r>
              <a:rPr lang="en-US" altLang="ja-JP" sz="2400" dirty="0"/>
              <a:t>in multi- than in primiparous women.</a:t>
            </a:r>
            <a:r>
              <a:rPr lang="ja-JP" altLang="ja-JP" sz="2400" dirty="0"/>
              <a:t> </a:t>
            </a:r>
            <a:endParaRPr lang="en-US" altLang="ja-JP" sz="2400" dirty="0" smtClean="0"/>
          </a:p>
          <a:p>
            <a:pPr>
              <a:buFont typeface="Wingdings" charset="2"/>
              <a:buChar char="ü"/>
            </a:pPr>
            <a:r>
              <a:rPr lang="en-US" altLang="ja-JP" sz="2400" dirty="0"/>
              <a:t>The risk of influenza increased with increasing number of </a:t>
            </a:r>
            <a:r>
              <a:rPr lang="en-US" altLang="ja-JP" sz="2400" dirty="0" smtClean="0"/>
              <a:t>cohabitants.</a:t>
            </a:r>
          </a:p>
          <a:p>
            <a:pPr>
              <a:buFont typeface="Wingdings" charset="2"/>
              <a:buChar char="ü"/>
            </a:pPr>
            <a:r>
              <a:rPr lang="en-US" altLang="ja-JP" sz="2400" dirty="0"/>
              <a:t>The presence of at least one child aged 1 – 17 years increased consistently the risk of influenza in pregnancy at any family size. </a:t>
            </a:r>
            <a:endParaRPr lang="en-US" altLang="ja-JP" sz="2400" dirty="0" smtClean="0"/>
          </a:p>
          <a:p>
            <a:pPr>
              <a:buFont typeface="Wingdings" charset="2"/>
              <a:buChar char="ü"/>
            </a:pPr>
            <a:r>
              <a:rPr lang="en-US" altLang="ja-JP" sz="2400" dirty="0"/>
              <a:t>W</a:t>
            </a:r>
            <a:r>
              <a:rPr lang="en-US" altLang="ja-JP" sz="2400" dirty="0" smtClean="0"/>
              <a:t>omen </a:t>
            </a:r>
            <a:r>
              <a:rPr lang="en-US" altLang="ja-JP" sz="2400" dirty="0"/>
              <a:t>with housekeeping had </a:t>
            </a:r>
            <a:r>
              <a:rPr lang="en-US" altLang="ja-JP" sz="2400" dirty="0" smtClean="0"/>
              <a:t>a </a:t>
            </a:r>
            <a:r>
              <a:rPr lang="en-US" altLang="ja-JP" sz="2400" dirty="0"/>
              <a:t>reduced risk of </a:t>
            </a:r>
            <a:r>
              <a:rPr lang="en-US" altLang="ja-JP" sz="2400" dirty="0" smtClean="0"/>
              <a:t>influenza.</a:t>
            </a:r>
          </a:p>
          <a:p>
            <a:pPr>
              <a:buFont typeface="Wingdings" charset="2"/>
              <a:buChar char="ü"/>
            </a:pPr>
            <a:r>
              <a:rPr lang="en-US" altLang="ja-JP" sz="2400" dirty="0"/>
              <a:t>Vaccine coverage was low in younger pregnant Japanese women.</a:t>
            </a:r>
            <a:r>
              <a:rPr lang="ja-JP" altLang="ja-JP" sz="2400" dirty="0"/>
              <a:t> </a:t>
            </a:r>
            <a:endParaRPr kumimoji="1" lang="ja-JP" altLang="en-US" sz="2400"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26</a:t>
            </a:fld>
            <a:endParaRPr lang="en-US" altLang="ja-JP"/>
          </a:p>
        </p:txBody>
      </p:sp>
    </p:spTree>
    <p:extLst>
      <p:ext uri="{BB962C8B-B14F-4D97-AF65-F5344CB8AC3E}">
        <p14:creationId xmlns:p14="http://schemas.microsoft.com/office/powerpoint/2010/main" val="423654639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3677" y="0"/>
            <a:ext cx="7561262" cy="914400"/>
          </a:xfrm>
        </p:spPr>
        <p:txBody>
          <a:bodyPr/>
          <a:lstStyle/>
          <a:p>
            <a:pPr algn="ctr"/>
            <a:r>
              <a:rPr kumimoji="1" lang="en-US" altLang="ja-JP" sz="4000" dirty="0" smtClean="0"/>
              <a:t>Highlights</a:t>
            </a:r>
            <a:endParaRPr kumimoji="1" lang="ja-JP" altLang="en-US" sz="4000" dirty="0"/>
          </a:p>
        </p:txBody>
      </p:sp>
      <p:sp>
        <p:nvSpPr>
          <p:cNvPr id="3" name="コンテンツ プレースホルダー 2"/>
          <p:cNvSpPr>
            <a:spLocks noGrp="1"/>
          </p:cNvSpPr>
          <p:nvPr>
            <p:ph idx="1"/>
          </p:nvPr>
        </p:nvSpPr>
        <p:spPr>
          <a:xfrm>
            <a:off x="0" y="997258"/>
            <a:ext cx="9144000" cy="4967287"/>
          </a:xfrm>
        </p:spPr>
        <p:txBody>
          <a:bodyPr/>
          <a:lstStyle/>
          <a:p>
            <a:pPr>
              <a:spcBef>
                <a:spcPts val="0"/>
              </a:spcBef>
              <a:buFont typeface="Wingdings" charset="2"/>
              <a:buChar char="ü"/>
            </a:pPr>
            <a:r>
              <a:rPr lang="en-US" altLang="ja-JP" sz="2400" dirty="0"/>
              <a:t>Pregnant Japanese women had a high level of concern regarding influenza, went to some effort to avoid contracting the influenza by taking antiviral drugs and vaccination</a:t>
            </a:r>
            <a:r>
              <a:rPr lang="en-US" altLang="ja-JP" sz="2400" dirty="0" smtClean="0"/>
              <a:t>.</a:t>
            </a:r>
          </a:p>
          <a:p>
            <a:pPr>
              <a:spcBef>
                <a:spcPts val="0"/>
              </a:spcBef>
              <a:buFont typeface="Wingdings" charset="2"/>
              <a:buChar char="ü"/>
            </a:pPr>
            <a:r>
              <a:rPr lang="ja-JP" altLang="ja-JP" sz="2400" dirty="0" smtClean="0"/>
              <a:t>T</a:t>
            </a:r>
            <a:r>
              <a:rPr lang="en-US" altLang="ja-JP" sz="2400" dirty="0" smtClean="0"/>
              <a:t>his</a:t>
            </a:r>
            <a:r>
              <a:rPr lang="ja-JP" altLang="en-US" sz="2400" dirty="0" smtClean="0"/>
              <a:t> </a:t>
            </a:r>
            <a:r>
              <a:rPr lang="en-US" altLang="ja-JP" sz="2400" dirty="0" smtClean="0"/>
              <a:t>behavior</a:t>
            </a:r>
            <a:r>
              <a:rPr lang="ja-JP" altLang="en-US" sz="2400" dirty="0" smtClean="0"/>
              <a:t> </a:t>
            </a:r>
            <a:r>
              <a:rPr lang="en-US" altLang="ja-JP" sz="2400" dirty="0"/>
              <a:t>may have contributed to the lack of maternal mortality associated with </a:t>
            </a:r>
            <a:r>
              <a:rPr lang="en-US" altLang="ja-JP" sz="2400" dirty="0" smtClean="0"/>
              <a:t>the </a:t>
            </a:r>
            <a:r>
              <a:rPr lang="en-US" altLang="ja-JP" sz="2400" dirty="0"/>
              <a:t>pandemic in Japan.</a:t>
            </a:r>
            <a:endParaRPr lang="en-US" altLang="ja-JP" sz="2400" dirty="0" smtClean="0"/>
          </a:p>
          <a:p>
            <a:pPr>
              <a:spcBef>
                <a:spcPts val="0"/>
              </a:spcBef>
              <a:buFont typeface="Wingdings" charset="2"/>
              <a:buChar char="ü"/>
            </a:pPr>
            <a:r>
              <a:rPr lang="en-US" altLang="ja-JP" sz="2400" dirty="0"/>
              <a:t>Vaccine coverage was low in </a:t>
            </a:r>
            <a:r>
              <a:rPr lang="en-US" altLang="ja-JP" sz="2400" dirty="0">
                <a:solidFill>
                  <a:srgbClr val="FF0000"/>
                </a:solidFill>
              </a:rPr>
              <a:t>younger pregnant Japanese women</a:t>
            </a:r>
            <a:r>
              <a:rPr lang="en-US" altLang="ja-JP" sz="2400" dirty="0" smtClean="0">
                <a:solidFill>
                  <a:srgbClr val="FF0000"/>
                </a:solidFill>
              </a:rPr>
              <a:t>.</a:t>
            </a:r>
          </a:p>
          <a:p>
            <a:pPr>
              <a:spcBef>
                <a:spcPts val="0"/>
              </a:spcBef>
              <a:buFont typeface="Wingdings" charset="2"/>
              <a:buChar char="ü"/>
            </a:pPr>
            <a:r>
              <a:rPr lang="en-US" altLang="ja-JP" sz="2400" dirty="0">
                <a:solidFill>
                  <a:srgbClr val="FF0000"/>
                </a:solidFill>
              </a:rPr>
              <a:t>Multiparous women </a:t>
            </a:r>
            <a:r>
              <a:rPr lang="en-US" altLang="ja-JP" sz="2400" dirty="0"/>
              <a:t>had higher risk of </a:t>
            </a:r>
            <a:r>
              <a:rPr lang="en-US" altLang="ja-JP" sz="2400" dirty="0" smtClean="0"/>
              <a:t>influenza compared </a:t>
            </a:r>
            <a:r>
              <a:rPr lang="en-US" altLang="ja-JP" sz="2400" dirty="0"/>
              <a:t>to primiparous women</a:t>
            </a:r>
            <a:r>
              <a:rPr lang="en-US" altLang="ja-JP" sz="2400" dirty="0" smtClean="0"/>
              <a:t>.</a:t>
            </a:r>
          </a:p>
          <a:p>
            <a:pPr>
              <a:spcBef>
                <a:spcPts val="0"/>
              </a:spcBef>
              <a:buFont typeface="Wingdings" charset="2"/>
              <a:buChar char="ü"/>
            </a:pPr>
            <a:r>
              <a:rPr lang="en-US" altLang="ja-JP" sz="2400" dirty="0"/>
              <a:t>The risk of influenza increased with </a:t>
            </a:r>
            <a:r>
              <a:rPr lang="en-US" altLang="ja-JP" sz="2400" dirty="0">
                <a:solidFill>
                  <a:srgbClr val="FF0000"/>
                </a:solidFill>
              </a:rPr>
              <a:t>increasing number of cohabitants</a:t>
            </a:r>
            <a:r>
              <a:rPr lang="en-US" altLang="ja-JP" sz="2400" dirty="0" smtClean="0"/>
              <a:t>.</a:t>
            </a:r>
          </a:p>
          <a:p>
            <a:pPr>
              <a:spcBef>
                <a:spcPts val="0"/>
              </a:spcBef>
              <a:buFont typeface="Wingdings" charset="2"/>
              <a:buChar char="ü"/>
            </a:pPr>
            <a:r>
              <a:rPr lang="en-US" altLang="ja-JP" sz="2400" dirty="0"/>
              <a:t>The presence of at least one </a:t>
            </a:r>
            <a:r>
              <a:rPr lang="en-US" altLang="ja-JP" sz="2400" dirty="0">
                <a:solidFill>
                  <a:srgbClr val="FF0000"/>
                </a:solidFill>
              </a:rPr>
              <a:t>child aged 1 – 17 years </a:t>
            </a:r>
            <a:r>
              <a:rPr lang="en-US" altLang="ja-JP" sz="2400" dirty="0"/>
              <a:t>increased </a:t>
            </a:r>
            <a:r>
              <a:rPr lang="en-US" altLang="ja-JP" sz="2400" dirty="0" smtClean="0"/>
              <a:t>the </a:t>
            </a:r>
            <a:r>
              <a:rPr lang="en-US" altLang="ja-JP" sz="2400" dirty="0"/>
              <a:t>risk of influenza in </a:t>
            </a:r>
            <a:r>
              <a:rPr lang="en-US" altLang="ja-JP" sz="2400" dirty="0" smtClean="0"/>
              <a:t>pregnancy. </a:t>
            </a:r>
          </a:p>
          <a:p>
            <a:pPr>
              <a:spcBef>
                <a:spcPts val="0"/>
              </a:spcBef>
              <a:buFont typeface="Wingdings" charset="2"/>
              <a:buChar char="ü"/>
            </a:pPr>
            <a:r>
              <a:rPr lang="en-US" altLang="ja-JP" sz="2400" dirty="0"/>
              <a:t>Women with housekeeping had a reduced risk of influenza</a:t>
            </a:r>
            <a:endParaRPr lang="en-US" altLang="ja-JP" sz="2400" dirty="0" smtClean="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27</a:t>
            </a:fld>
            <a:endParaRPr lang="en-US" altLang="ja-JP"/>
          </a:p>
        </p:txBody>
      </p:sp>
    </p:spTree>
    <p:extLst>
      <p:ext uri="{BB962C8B-B14F-4D97-AF65-F5344CB8AC3E}">
        <p14:creationId xmlns:p14="http://schemas.microsoft.com/office/powerpoint/2010/main" val="25534935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3677" y="0"/>
            <a:ext cx="7561262" cy="914400"/>
          </a:xfrm>
        </p:spPr>
        <p:txBody>
          <a:bodyPr/>
          <a:lstStyle/>
          <a:p>
            <a:pPr algn="ctr"/>
            <a:r>
              <a:rPr kumimoji="1" lang="en-US" altLang="ja-JP" sz="4000" dirty="0" smtClean="0"/>
              <a:t>Conclusion</a:t>
            </a:r>
            <a:endParaRPr kumimoji="1" lang="ja-JP" altLang="en-US" sz="4000" dirty="0"/>
          </a:p>
        </p:txBody>
      </p:sp>
      <p:sp>
        <p:nvSpPr>
          <p:cNvPr id="3" name="コンテンツ プレースホルダー 2"/>
          <p:cNvSpPr>
            <a:spLocks noGrp="1"/>
          </p:cNvSpPr>
          <p:nvPr>
            <p:ph idx="1"/>
          </p:nvPr>
        </p:nvSpPr>
        <p:spPr>
          <a:xfrm>
            <a:off x="384875" y="1356433"/>
            <a:ext cx="8236335" cy="3967055"/>
          </a:xfrm>
        </p:spPr>
        <p:txBody>
          <a:bodyPr/>
          <a:lstStyle/>
          <a:p>
            <a:pPr marL="0" indent="0">
              <a:spcBef>
                <a:spcPts val="0"/>
              </a:spcBef>
            </a:pPr>
            <a:r>
              <a:rPr lang="en-US" altLang="ja-JP" sz="4000" dirty="0"/>
              <a:t>Campaigns targeting young pregnant Japanese women as well as multiparous women for vaccination are needed to further reduce the incidence of influenza among pregnant Japanese women. </a:t>
            </a:r>
            <a:endParaRPr lang="en-US" altLang="ja-JP" sz="4000" dirty="0" smtClean="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28</a:t>
            </a:fld>
            <a:endParaRPr lang="en-US" altLang="ja-JP"/>
          </a:p>
        </p:txBody>
      </p:sp>
    </p:spTree>
    <p:extLst>
      <p:ext uri="{BB962C8B-B14F-4D97-AF65-F5344CB8AC3E}">
        <p14:creationId xmlns:p14="http://schemas.microsoft.com/office/powerpoint/2010/main" val="18423367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a:spLocks noGrp="1"/>
          </p:cNvSpPr>
          <p:nvPr>
            <p:ph type="sldNum" sz="quarter" idx="10"/>
          </p:nvPr>
        </p:nvSpPr>
        <p:spPr/>
        <p:txBody>
          <a:bodyPr/>
          <a:lstStyle/>
          <a:p>
            <a:pPr>
              <a:defRPr/>
            </a:pPr>
            <a:fld id="{6641D9F4-DDF6-8647-AF41-9ADF72BB19F2}" type="slidenum">
              <a:rPr lang="en-US" altLang="ja-JP"/>
              <a:pPr>
                <a:defRPr/>
              </a:pPr>
              <a:t>2</a:t>
            </a:fld>
            <a:endParaRPr lang="en-US" altLang="ja-JP" dirty="0"/>
          </a:p>
        </p:txBody>
      </p:sp>
      <p:sp>
        <p:nvSpPr>
          <p:cNvPr id="53250" name="Rectangle 2"/>
          <p:cNvSpPr>
            <a:spLocks noGrp="1" noChangeArrowheads="1"/>
          </p:cNvSpPr>
          <p:nvPr>
            <p:ph type="title"/>
          </p:nvPr>
        </p:nvSpPr>
        <p:spPr>
          <a:xfrm>
            <a:off x="179388" y="238053"/>
            <a:ext cx="7561262" cy="509587"/>
          </a:xfrm>
        </p:spPr>
        <p:txBody>
          <a:bodyPr/>
          <a:lstStyle/>
          <a:p>
            <a:pPr>
              <a:defRPr/>
            </a:pPr>
            <a:r>
              <a:rPr lang="en-US" altLang="ja-JP" sz="2800" dirty="0" smtClean="0"/>
              <a:t>Background</a:t>
            </a:r>
            <a:endParaRPr lang="en-US" altLang="ja-JP" sz="2800" dirty="0" smtClean="0"/>
          </a:p>
        </p:txBody>
      </p:sp>
      <p:sp>
        <p:nvSpPr>
          <p:cNvPr id="53251" name="Rectangle 3"/>
          <p:cNvSpPr>
            <a:spLocks noGrp="1" noChangeArrowheads="1"/>
          </p:cNvSpPr>
          <p:nvPr>
            <p:ph type="body" idx="1"/>
          </p:nvPr>
        </p:nvSpPr>
        <p:spPr>
          <a:xfrm>
            <a:off x="107504" y="1700808"/>
            <a:ext cx="8964612" cy="3527598"/>
          </a:xfrm>
        </p:spPr>
        <p:txBody>
          <a:bodyPr/>
          <a:lstStyle/>
          <a:p>
            <a:pPr marL="457200" indent="-457200">
              <a:buFont typeface="Wingdings" charset="2"/>
              <a:buChar char="ü"/>
              <a:defRPr/>
            </a:pPr>
            <a:r>
              <a:rPr lang="en-US" altLang="ja-JP" dirty="0"/>
              <a:t>Pregnant women are at an increased risk of severe influenza-related </a:t>
            </a:r>
            <a:r>
              <a:rPr lang="en-US" altLang="ja-JP" dirty="0" smtClean="0"/>
              <a:t>complications.</a:t>
            </a:r>
          </a:p>
          <a:p>
            <a:pPr marL="457200" indent="-457200">
              <a:buFont typeface="Wingdings" charset="2"/>
              <a:buChar char="ü"/>
              <a:defRPr/>
            </a:pPr>
            <a:r>
              <a:rPr lang="en-US" altLang="ja-JP" dirty="0"/>
              <a:t>Evidence from several countries demonstrated increased hospitalization rates and </a:t>
            </a:r>
            <a:r>
              <a:rPr lang="en-US" altLang="ja-JP" dirty="0" smtClean="0"/>
              <a:t>higher </a:t>
            </a:r>
            <a:r>
              <a:rPr lang="en-US" altLang="ja-JP" dirty="0"/>
              <a:t>rate of mortality in pregnant women during </a:t>
            </a:r>
            <a:r>
              <a:rPr lang="en-US" altLang="ja-JP" dirty="0" smtClean="0"/>
              <a:t>the </a:t>
            </a:r>
            <a:r>
              <a:rPr lang="en-US" altLang="ja-JP" dirty="0"/>
              <a:t>influenza.</a:t>
            </a:r>
            <a:r>
              <a:rPr lang="ja-JP" altLang="ja-JP" dirty="0" smtClean="0"/>
              <a:t> </a:t>
            </a:r>
            <a:endParaRPr lang="ja-JP" altLang="en-US" dirty="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225226"/>
            <a:ext cx="7561262" cy="509587"/>
          </a:xfrm>
        </p:spPr>
        <p:txBody>
          <a:bodyPr/>
          <a:lstStyle/>
          <a:p>
            <a:r>
              <a:rPr kumimoji="1" lang="en-US" altLang="ja-JP" sz="2800" dirty="0" smtClean="0"/>
              <a:t>Acknowledgements</a:t>
            </a:r>
            <a:endParaRPr kumimoji="1" lang="ja-JP" altLang="en-US" sz="2800" dirty="0"/>
          </a:p>
        </p:txBody>
      </p:sp>
      <p:sp>
        <p:nvSpPr>
          <p:cNvPr id="3" name="コンテンツ プレースホルダー 2"/>
          <p:cNvSpPr>
            <a:spLocks noGrp="1"/>
          </p:cNvSpPr>
          <p:nvPr>
            <p:ph idx="1"/>
          </p:nvPr>
        </p:nvSpPr>
        <p:spPr>
          <a:xfrm>
            <a:off x="179388" y="997258"/>
            <a:ext cx="8785225" cy="4967287"/>
          </a:xfrm>
        </p:spPr>
        <p:txBody>
          <a:bodyPr/>
          <a:lstStyle/>
          <a:p>
            <a:pPr marL="0" indent="0"/>
            <a:r>
              <a:rPr kumimoji="1" lang="en-US" altLang="ja-JP" sz="1600" dirty="0" smtClean="0"/>
              <a:t>Collaborators</a:t>
            </a:r>
          </a:p>
          <a:p>
            <a:pPr marL="0" indent="0"/>
            <a:r>
              <a:rPr lang="en-US" altLang="ja-JP" sz="1400" dirty="0" err="1"/>
              <a:t>Shoichi</a:t>
            </a:r>
            <a:r>
              <a:rPr lang="en-US" altLang="ja-JP" sz="1400" dirty="0"/>
              <a:t> </a:t>
            </a:r>
            <a:r>
              <a:rPr lang="en-US" altLang="ja-JP" sz="1400" b="1" dirty="0"/>
              <a:t>Kawakami</a:t>
            </a:r>
            <a:r>
              <a:rPr lang="en-US" altLang="ja-JP" sz="1400" baseline="30000" dirty="0"/>
              <a:t>2</a:t>
            </a:r>
            <a:r>
              <a:rPr lang="en-US" altLang="ja-JP" sz="1400" dirty="0"/>
              <a:t>, </a:t>
            </a:r>
            <a:r>
              <a:rPr lang="en-US" altLang="ja-JP" sz="1400" dirty="0" err="1"/>
              <a:t>Yushin</a:t>
            </a:r>
            <a:r>
              <a:rPr lang="en-US" altLang="ja-JP" sz="1400" dirty="0"/>
              <a:t> </a:t>
            </a:r>
            <a:r>
              <a:rPr lang="en-US" altLang="ja-JP" sz="1400" b="1" dirty="0"/>
              <a:t>Yoshida</a:t>
            </a:r>
            <a:r>
              <a:rPr lang="en-US" altLang="ja-JP" sz="1400" baseline="30000" dirty="0"/>
              <a:t>2</a:t>
            </a:r>
            <a:r>
              <a:rPr lang="en-US" altLang="ja-JP" sz="1400" dirty="0"/>
              <a:t>, Hiroshi </a:t>
            </a:r>
            <a:r>
              <a:rPr lang="en-US" altLang="ja-JP" sz="1400" b="1" dirty="0"/>
              <a:t>Kawamura</a:t>
            </a:r>
            <a:r>
              <a:rPr lang="en-US" altLang="ja-JP" sz="1400" baseline="30000" dirty="0"/>
              <a:t>3</a:t>
            </a:r>
            <a:r>
              <a:rPr lang="en-US" altLang="ja-JP" sz="1400" dirty="0"/>
              <a:t>, </a:t>
            </a:r>
            <a:r>
              <a:rPr lang="en-US" altLang="ja-JP" sz="1400" dirty="0" err="1"/>
              <a:t>Shiyo</a:t>
            </a:r>
            <a:r>
              <a:rPr lang="en-US" altLang="ja-JP" sz="1400" dirty="0"/>
              <a:t> </a:t>
            </a:r>
            <a:r>
              <a:rPr lang="en-US" altLang="ja-JP" sz="1400" b="1" dirty="0"/>
              <a:t>Ohta</a:t>
            </a:r>
            <a:r>
              <a:rPr lang="en-US" altLang="ja-JP" sz="1400" baseline="30000" dirty="0"/>
              <a:t>3</a:t>
            </a:r>
            <a:r>
              <a:rPr lang="en-US" altLang="ja-JP" sz="1400" dirty="0"/>
              <a:t>, </a:t>
            </a:r>
            <a:r>
              <a:rPr lang="en-US" altLang="ja-JP" sz="1400" dirty="0" err="1"/>
              <a:t>Kanako</a:t>
            </a:r>
            <a:r>
              <a:rPr lang="en-US" altLang="ja-JP" sz="1400" dirty="0"/>
              <a:t> </a:t>
            </a:r>
            <a:r>
              <a:rPr lang="en-US" altLang="ja-JP" sz="1400" b="1" dirty="0"/>
              <a:t>Abe</a:t>
            </a:r>
            <a:r>
              <a:rPr lang="en-US" altLang="ja-JP" sz="1400" baseline="30000" dirty="0"/>
              <a:t>4</a:t>
            </a:r>
            <a:r>
              <a:rPr lang="en-US" altLang="ja-JP" sz="1400" dirty="0"/>
              <a:t>, Hiromi </a:t>
            </a:r>
            <a:r>
              <a:rPr lang="en-US" altLang="ja-JP" sz="1400" b="1" dirty="0"/>
              <a:t>Hamada</a:t>
            </a:r>
            <a:r>
              <a:rPr lang="en-US" altLang="ja-JP" sz="1400" baseline="30000" dirty="0"/>
              <a:t>4</a:t>
            </a:r>
            <a:r>
              <a:rPr lang="en-US" altLang="ja-JP" sz="1400" dirty="0"/>
              <a:t>, Satoshi </a:t>
            </a:r>
            <a:r>
              <a:rPr lang="en-US" altLang="ja-JP" sz="1400" b="1" dirty="0"/>
              <a:t>Dohi</a:t>
            </a:r>
            <a:r>
              <a:rPr lang="en-US" altLang="ja-JP" sz="1400" baseline="30000" dirty="0"/>
              <a:t>5</a:t>
            </a:r>
            <a:r>
              <a:rPr lang="en-US" altLang="ja-JP" sz="1400" dirty="0"/>
              <a:t>, </a:t>
            </a:r>
            <a:r>
              <a:rPr lang="en-US" altLang="ja-JP" sz="1400" dirty="0" err="1"/>
              <a:t>Kiyotake</a:t>
            </a:r>
            <a:r>
              <a:rPr lang="en-US" altLang="ja-JP" sz="1400" dirty="0"/>
              <a:t> </a:t>
            </a:r>
            <a:r>
              <a:rPr lang="en-US" altLang="ja-JP" sz="1400" b="1" dirty="0"/>
              <a:t>Ichizuka</a:t>
            </a:r>
            <a:r>
              <a:rPr lang="en-US" altLang="ja-JP" sz="1400" baseline="30000" dirty="0"/>
              <a:t>5</a:t>
            </a:r>
            <a:r>
              <a:rPr lang="en-US" altLang="ja-JP" sz="1400" dirty="0"/>
              <a:t>, Hiroko </a:t>
            </a:r>
            <a:r>
              <a:rPr lang="en-US" altLang="ja-JP" sz="1400" b="1" dirty="0"/>
              <a:t>Takita</a:t>
            </a:r>
            <a:r>
              <a:rPr lang="en-US" altLang="ja-JP" sz="1400" baseline="30000" dirty="0"/>
              <a:t>6</a:t>
            </a:r>
            <a:r>
              <a:rPr lang="en-US" altLang="ja-JP" sz="1400" dirty="0"/>
              <a:t>, Yosuke </a:t>
            </a:r>
            <a:r>
              <a:rPr lang="en-US" altLang="ja-JP" sz="1400" b="1" dirty="0"/>
              <a:t>Baba</a:t>
            </a:r>
            <a:r>
              <a:rPr lang="en-US" altLang="ja-JP" sz="1400" baseline="30000" dirty="0"/>
              <a:t>7</a:t>
            </a:r>
            <a:r>
              <a:rPr lang="en-US" altLang="ja-JP" sz="1400" dirty="0"/>
              <a:t>, Shigeki </a:t>
            </a:r>
            <a:r>
              <a:rPr lang="en-US" altLang="ja-JP" sz="1400" b="1" dirty="0"/>
              <a:t>Matsubara</a:t>
            </a:r>
            <a:r>
              <a:rPr lang="en-US" altLang="ja-JP" sz="1400" baseline="30000" dirty="0"/>
              <a:t>7</a:t>
            </a:r>
            <a:r>
              <a:rPr lang="en-US" altLang="ja-JP" sz="1400" dirty="0"/>
              <a:t>, Junko </a:t>
            </a:r>
            <a:r>
              <a:rPr lang="en-US" altLang="ja-JP" sz="1400" b="1" dirty="0"/>
              <a:t>Mochizuki</a:t>
            </a:r>
            <a:r>
              <a:rPr lang="en-US" altLang="ja-JP" sz="1400" baseline="30000" dirty="0"/>
              <a:t>8</a:t>
            </a:r>
            <a:r>
              <a:rPr lang="en-US" altLang="ja-JP" sz="1400" dirty="0"/>
              <a:t>, </a:t>
            </a:r>
            <a:r>
              <a:rPr lang="en-US" altLang="ja-JP" sz="1400" dirty="0" err="1"/>
              <a:t>Nobuya</a:t>
            </a:r>
            <a:r>
              <a:rPr lang="en-US" altLang="ja-JP" sz="1400" dirty="0"/>
              <a:t> </a:t>
            </a:r>
            <a:r>
              <a:rPr lang="en-US" altLang="ja-JP" sz="1400" b="1" dirty="0"/>
              <a:t>Unno</a:t>
            </a:r>
            <a:r>
              <a:rPr lang="en-US" altLang="ja-JP" sz="1400" baseline="30000" dirty="0"/>
              <a:t>8</a:t>
            </a:r>
            <a:r>
              <a:rPr lang="en-US" altLang="ja-JP" sz="1400" dirty="0"/>
              <a:t>, Yuka </a:t>
            </a:r>
            <a:r>
              <a:rPr lang="en-US" altLang="ja-JP" sz="1400" b="1" dirty="0"/>
              <a:t>Maegawa</a:t>
            </a:r>
            <a:r>
              <a:rPr lang="en-US" altLang="ja-JP" sz="1400" baseline="30000" dirty="0"/>
              <a:t>9</a:t>
            </a:r>
            <a:r>
              <a:rPr lang="en-US" altLang="ja-JP" sz="1400" dirty="0"/>
              <a:t>, Makoto </a:t>
            </a:r>
            <a:r>
              <a:rPr lang="en-US" altLang="ja-JP" sz="1400" b="1" dirty="0"/>
              <a:t>Maeda</a:t>
            </a:r>
            <a:r>
              <a:rPr lang="en-US" altLang="ja-JP" sz="1400" baseline="30000" dirty="0"/>
              <a:t>9</a:t>
            </a:r>
            <a:r>
              <a:rPr lang="en-US" altLang="ja-JP" sz="1400" dirty="0"/>
              <a:t>, </a:t>
            </a:r>
            <a:r>
              <a:rPr lang="en-US" altLang="ja-JP" sz="1400" dirty="0" err="1"/>
              <a:t>Eisuke</a:t>
            </a:r>
            <a:r>
              <a:rPr lang="en-US" altLang="ja-JP" sz="1400" dirty="0"/>
              <a:t> </a:t>
            </a:r>
            <a:r>
              <a:rPr lang="en-US" altLang="ja-JP" sz="1400" b="1" dirty="0"/>
              <a:t>Inubashiri</a:t>
            </a:r>
            <a:r>
              <a:rPr lang="en-US" altLang="ja-JP" sz="1400" baseline="30000" dirty="0"/>
              <a:t>10</a:t>
            </a:r>
            <a:r>
              <a:rPr lang="en-US" altLang="ja-JP" sz="1400" dirty="0"/>
              <a:t>, Noriyuki </a:t>
            </a:r>
            <a:r>
              <a:rPr lang="en-US" altLang="ja-JP" sz="1400" b="1" dirty="0"/>
              <a:t>Akutagawa</a:t>
            </a:r>
            <a:r>
              <a:rPr lang="en-US" altLang="ja-JP" sz="1400" baseline="30000" dirty="0"/>
              <a:t>10</a:t>
            </a:r>
            <a:r>
              <a:rPr lang="en-US" altLang="ja-JP" sz="1400" dirty="0"/>
              <a:t>, Takahiko </a:t>
            </a:r>
            <a:r>
              <a:rPr lang="en-US" altLang="ja-JP" sz="1400" b="1" dirty="0"/>
              <a:t>Kubo</a:t>
            </a:r>
            <a:r>
              <a:rPr lang="en-US" altLang="ja-JP" sz="1400" baseline="30000" dirty="0"/>
              <a:t>11</a:t>
            </a:r>
            <a:r>
              <a:rPr lang="en-US" altLang="ja-JP" sz="1400" dirty="0"/>
              <a:t>, </a:t>
            </a:r>
            <a:r>
              <a:rPr lang="en-US" altLang="ja-JP" sz="1400" dirty="0" err="1"/>
              <a:t>Takuhiko</a:t>
            </a:r>
            <a:r>
              <a:rPr lang="en-US" altLang="ja-JP" sz="1400" dirty="0"/>
              <a:t> </a:t>
            </a:r>
            <a:r>
              <a:rPr lang="en-US" altLang="ja-JP" sz="1400" b="1" dirty="0"/>
              <a:t>Shirota</a:t>
            </a:r>
            <a:r>
              <a:rPr lang="en-US" altLang="ja-JP" sz="1400" baseline="30000" dirty="0"/>
              <a:t>11</a:t>
            </a:r>
            <a:r>
              <a:rPr lang="en-US" altLang="ja-JP" sz="1400" dirty="0"/>
              <a:t>, </a:t>
            </a:r>
            <a:r>
              <a:rPr lang="en-US" altLang="ja-JP" sz="1400" dirty="0" err="1"/>
              <a:t>Yasunari</a:t>
            </a:r>
            <a:r>
              <a:rPr lang="en-US" altLang="ja-JP" sz="1400" dirty="0"/>
              <a:t> </a:t>
            </a:r>
            <a:r>
              <a:rPr lang="en-US" altLang="ja-JP" sz="1400" b="1" dirty="0"/>
              <a:t>Oda</a:t>
            </a:r>
            <a:r>
              <a:rPr lang="en-US" altLang="ja-JP" sz="1400" baseline="30000" dirty="0"/>
              <a:t>12</a:t>
            </a:r>
            <a:r>
              <a:rPr lang="en-US" altLang="ja-JP" sz="1400" dirty="0"/>
              <a:t>, Takashi </a:t>
            </a:r>
            <a:r>
              <a:rPr lang="en-US" altLang="ja-JP" sz="1400" b="1" dirty="0"/>
              <a:t>Yamada</a:t>
            </a:r>
            <a:r>
              <a:rPr lang="en-US" altLang="ja-JP" sz="1400" baseline="30000" dirty="0"/>
              <a:t>12</a:t>
            </a:r>
            <a:r>
              <a:rPr lang="en-US" altLang="ja-JP" sz="1400" dirty="0"/>
              <a:t>, Emi </a:t>
            </a:r>
            <a:r>
              <a:rPr lang="en-US" altLang="ja-JP" sz="1400" b="1" dirty="0"/>
              <a:t>Yamagishi</a:t>
            </a:r>
            <a:r>
              <a:rPr lang="en-US" altLang="ja-JP" sz="1400" baseline="30000" dirty="0"/>
              <a:t>13</a:t>
            </a:r>
            <a:r>
              <a:rPr lang="en-US" altLang="ja-JP" sz="1400" dirty="0"/>
              <a:t>, Akihito </a:t>
            </a:r>
            <a:r>
              <a:rPr lang="en-US" altLang="ja-JP" sz="1400" b="1" dirty="0"/>
              <a:t>Nakai</a:t>
            </a:r>
            <a:r>
              <a:rPr lang="en-US" altLang="ja-JP" sz="1400" baseline="30000" dirty="0"/>
              <a:t>13</a:t>
            </a:r>
            <a:r>
              <a:rPr lang="en-US" altLang="ja-JP" sz="1400" dirty="0"/>
              <a:t>, Naoki </a:t>
            </a:r>
            <a:r>
              <a:rPr lang="en-US" altLang="ja-JP" sz="1400" b="1" dirty="0"/>
              <a:t>Fuchi</a:t>
            </a:r>
            <a:r>
              <a:rPr lang="en-US" altLang="ja-JP" sz="1400" baseline="30000" dirty="0"/>
              <a:t>14</a:t>
            </a:r>
            <a:r>
              <a:rPr lang="en-US" altLang="ja-JP" sz="1400" dirty="0"/>
              <a:t>, Hideaki </a:t>
            </a:r>
            <a:r>
              <a:rPr lang="en-US" altLang="ja-JP" sz="1400" b="1" dirty="0"/>
              <a:t>Masuzaki</a:t>
            </a:r>
            <a:r>
              <a:rPr lang="en-US" altLang="ja-JP" sz="1400" baseline="30000" dirty="0"/>
              <a:t>14</a:t>
            </a:r>
            <a:r>
              <a:rPr lang="en-US" altLang="ja-JP" sz="1400" dirty="0"/>
              <a:t>, Satoshi </a:t>
            </a:r>
            <a:r>
              <a:rPr lang="en-US" altLang="ja-JP" sz="1400" b="1" dirty="0"/>
              <a:t>Urabe</a:t>
            </a:r>
            <a:r>
              <a:rPr lang="en-US" altLang="ja-JP" sz="1400" baseline="30000" dirty="0"/>
              <a:t>15</a:t>
            </a:r>
            <a:r>
              <a:rPr lang="en-US" altLang="ja-JP" sz="1400" dirty="0"/>
              <a:t>, Yoshiki </a:t>
            </a:r>
            <a:r>
              <a:rPr lang="en-US" altLang="ja-JP" sz="1400" b="1" dirty="0"/>
              <a:t>Kudo</a:t>
            </a:r>
            <a:r>
              <a:rPr lang="en-US" altLang="ja-JP" sz="1400" baseline="30000" dirty="0"/>
              <a:t>15</a:t>
            </a:r>
            <a:r>
              <a:rPr lang="en-US" altLang="ja-JP" sz="1400" dirty="0"/>
              <a:t>, Mari </a:t>
            </a:r>
            <a:r>
              <a:rPr lang="en-US" altLang="ja-JP" sz="1400" b="1" dirty="0"/>
              <a:t>Nomizo</a:t>
            </a:r>
            <a:r>
              <a:rPr lang="en-US" altLang="ja-JP" sz="1400" baseline="30000" dirty="0"/>
              <a:t>16</a:t>
            </a:r>
            <a:r>
              <a:rPr lang="en-US" altLang="ja-JP" sz="1400" dirty="0"/>
              <a:t>, Norimasa </a:t>
            </a:r>
            <a:r>
              <a:rPr lang="en-US" altLang="ja-JP" sz="1400" b="1" dirty="0"/>
              <a:t>Sagawa</a:t>
            </a:r>
            <a:r>
              <a:rPr lang="en-US" altLang="ja-JP" sz="1400" baseline="30000" dirty="0"/>
              <a:t>16</a:t>
            </a:r>
            <a:r>
              <a:rPr lang="en-US" altLang="ja-JP" sz="1400" dirty="0"/>
              <a:t>, </a:t>
            </a:r>
            <a:r>
              <a:rPr lang="en-US" altLang="ja-JP" sz="1400" dirty="0" err="1"/>
              <a:t>Takatsugu</a:t>
            </a:r>
            <a:r>
              <a:rPr lang="en-US" altLang="ja-JP" sz="1400" dirty="0"/>
              <a:t> </a:t>
            </a:r>
            <a:r>
              <a:rPr lang="en-US" altLang="ja-JP" sz="1400" b="1" dirty="0"/>
              <a:t>Maeda</a:t>
            </a:r>
            <a:r>
              <a:rPr lang="en-US" altLang="ja-JP" sz="1400" baseline="30000" dirty="0"/>
              <a:t>17</a:t>
            </a:r>
            <a:r>
              <a:rPr lang="en-US" altLang="ja-JP" sz="1400" dirty="0"/>
              <a:t>, Masato </a:t>
            </a:r>
            <a:r>
              <a:rPr lang="en-US" altLang="ja-JP" sz="1400" b="1" dirty="0"/>
              <a:t>Kamitomo</a:t>
            </a:r>
            <a:r>
              <a:rPr lang="en-US" altLang="ja-JP" sz="1400" baseline="30000" dirty="0"/>
              <a:t>17</a:t>
            </a:r>
            <a:r>
              <a:rPr lang="en-US" altLang="ja-JP" sz="1400" dirty="0"/>
              <a:t>, </a:t>
            </a:r>
            <a:r>
              <a:rPr lang="en-US" altLang="ja-JP" sz="1400" dirty="0" err="1"/>
              <a:t>Kosuke</a:t>
            </a:r>
            <a:r>
              <a:rPr lang="en-US" altLang="ja-JP" sz="1400" dirty="0"/>
              <a:t> </a:t>
            </a:r>
            <a:r>
              <a:rPr lang="en-US" altLang="ja-JP" sz="1400" b="1" dirty="0"/>
              <a:t>Kawabata</a:t>
            </a:r>
            <a:r>
              <a:rPr lang="en-US" altLang="ja-JP" sz="1400" baseline="30000" dirty="0"/>
              <a:t>18</a:t>
            </a:r>
            <a:r>
              <a:rPr lang="en-US" altLang="ja-JP" sz="1400" dirty="0"/>
              <a:t>, </a:t>
            </a:r>
            <a:r>
              <a:rPr lang="en-US" altLang="ja-JP" sz="1400" dirty="0" err="1"/>
              <a:t>Soromon</a:t>
            </a:r>
            <a:r>
              <a:rPr lang="en-US" altLang="ja-JP" sz="1400" dirty="0"/>
              <a:t> </a:t>
            </a:r>
            <a:r>
              <a:rPr lang="en-US" altLang="ja-JP" sz="1400" b="1" dirty="0"/>
              <a:t>Kataoka</a:t>
            </a:r>
            <a:r>
              <a:rPr lang="en-US" altLang="ja-JP" sz="1400" baseline="30000" dirty="0"/>
              <a:t>18</a:t>
            </a:r>
            <a:r>
              <a:rPr lang="en-US" altLang="ja-JP" sz="1400" dirty="0"/>
              <a:t>, </a:t>
            </a:r>
            <a:r>
              <a:rPr lang="en-US" altLang="ja-JP" sz="1400" dirty="0" err="1"/>
              <a:t>Arihiro</a:t>
            </a:r>
            <a:r>
              <a:rPr lang="en-US" altLang="ja-JP" sz="1400" dirty="0"/>
              <a:t> </a:t>
            </a:r>
            <a:r>
              <a:rPr lang="en-US" altLang="ja-JP" sz="1400" b="1" dirty="0"/>
              <a:t>Shiozaki</a:t>
            </a:r>
            <a:r>
              <a:rPr lang="en-US" altLang="ja-JP" sz="1400" baseline="30000" dirty="0"/>
              <a:t>19</a:t>
            </a:r>
            <a:r>
              <a:rPr lang="en-US" altLang="ja-JP" sz="1400" dirty="0"/>
              <a:t>, Shigeru </a:t>
            </a:r>
            <a:r>
              <a:rPr lang="en-US" altLang="ja-JP" sz="1400" b="1" dirty="0"/>
              <a:t>Saito</a:t>
            </a:r>
            <a:r>
              <a:rPr lang="en-US" altLang="ja-JP" sz="1400" baseline="30000" dirty="0"/>
              <a:t>19</a:t>
            </a:r>
            <a:r>
              <a:rPr lang="en-US" altLang="ja-JP" sz="1400" dirty="0"/>
              <a:t>, Akihiko </a:t>
            </a:r>
            <a:r>
              <a:rPr lang="en-US" altLang="ja-JP" sz="1400" b="1" dirty="0"/>
              <a:t>Sekizawa</a:t>
            </a:r>
            <a:r>
              <a:rPr lang="en-US" altLang="ja-JP" sz="1400" baseline="30000" dirty="0"/>
              <a:t>6</a:t>
            </a:r>
            <a:r>
              <a:rPr lang="en-US" altLang="ja-JP" sz="1400" dirty="0"/>
              <a:t>, Hisanori </a:t>
            </a:r>
            <a:r>
              <a:rPr lang="en-US" altLang="ja-JP" sz="1400" b="1" dirty="0"/>
              <a:t>Minakami</a:t>
            </a:r>
            <a:r>
              <a:rPr lang="en-US" altLang="ja-JP" sz="1400" baseline="30000" dirty="0"/>
              <a:t>1</a:t>
            </a:r>
            <a:r>
              <a:rPr lang="ja-JP" altLang="ja-JP" sz="1400" dirty="0"/>
              <a:t> </a:t>
            </a:r>
            <a:endParaRPr kumimoji="1" lang="en-US" altLang="ja-JP" sz="1400" dirty="0" smtClean="0"/>
          </a:p>
          <a:p>
            <a:r>
              <a:rPr lang="en-US" altLang="ja-JP" sz="1200" dirty="0"/>
              <a:t>1 Department of Obstetrics and Gynecology, Hokkaido University Graduate School of Medicine, Sapporo, Japan</a:t>
            </a:r>
            <a:endParaRPr lang="ja-JP" altLang="ja-JP" sz="1200" dirty="0"/>
          </a:p>
          <a:p>
            <a:r>
              <a:rPr lang="en-US" altLang="ja-JP" sz="1200" dirty="0"/>
              <a:t>2 Department of Obstetrics and Gynecology, Fukuda Hospital, Kumamoto, Japan</a:t>
            </a:r>
            <a:endParaRPr lang="ja-JP" altLang="ja-JP" sz="1200" dirty="0"/>
          </a:p>
          <a:p>
            <a:r>
              <a:rPr lang="en-US" altLang="ja-JP" sz="1200" dirty="0"/>
              <a:t>3 Department of Maternal Fetal Medicine, Osaka Medical Center and Research Institute for Maternal and Child Health, Izumi, Japan</a:t>
            </a:r>
            <a:endParaRPr lang="ja-JP" altLang="ja-JP" sz="1200" dirty="0"/>
          </a:p>
          <a:p>
            <a:r>
              <a:rPr lang="en-US" altLang="ja-JP" sz="1200" dirty="0"/>
              <a:t>4 Department of Obstetrics and Gynecology, Faculty of Medicine, University of Tsukuba, Tsukuba, Japan</a:t>
            </a:r>
            <a:endParaRPr lang="ja-JP" altLang="ja-JP" sz="1200" dirty="0"/>
          </a:p>
          <a:p>
            <a:r>
              <a:rPr lang="en-US" altLang="ja-JP" sz="1200" dirty="0"/>
              <a:t>5 Department of Obstetrics and Gynecology, Showa University Northern Yokohama Hospital, Yokohama, Japan</a:t>
            </a:r>
            <a:endParaRPr lang="ja-JP" altLang="ja-JP" sz="1200" dirty="0"/>
          </a:p>
          <a:p>
            <a:r>
              <a:rPr lang="en-US" altLang="ja-JP" sz="1200" dirty="0"/>
              <a:t>6 Department of Obstetrics and Gynecology, Showa University Hospital, Tokyo, Japan</a:t>
            </a:r>
            <a:endParaRPr lang="ja-JP" altLang="ja-JP" sz="1200" dirty="0"/>
          </a:p>
          <a:p>
            <a:r>
              <a:rPr lang="en-US" altLang="ja-JP" sz="1200" dirty="0"/>
              <a:t>7 Department of Obstetrics and Gynecology, Jichi Medical University, Tochigi, Japan</a:t>
            </a:r>
            <a:endParaRPr lang="ja-JP" altLang="ja-JP" sz="1200" dirty="0"/>
          </a:p>
          <a:p>
            <a:r>
              <a:rPr lang="en-US" altLang="ja-JP" sz="1200" dirty="0"/>
              <a:t>8 Department of Obstetrics and Gynecology, </a:t>
            </a:r>
            <a:r>
              <a:rPr lang="en-US" altLang="ja-JP" sz="1200" dirty="0" err="1"/>
              <a:t>Kitasato</a:t>
            </a:r>
            <a:r>
              <a:rPr lang="en-US" altLang="ja-JP" sz="1200" dirty="0"/>
              <a:t> University Hospital, Sagamihara, Japan</a:t>
            </a:r>
            <a:endParaRPr lang="ja-JP" altLang="ja-JP" sz="1200" dirty="0"/>
          </a:p>
          <a:p>
            <a:r>
              <a:rPr lang="en-US" altLang="ja-JP" sz="1200" dirty="0"/>
              <a:t>9 Department of Obstetrics and Gynecology, Mie Chuo Medical Center, </a:t>
            </a:r>
            <a:r>
              <a:rPr lang="en-US" altLang="ja-JP" sz="1200" dirty="0" err="1"/>
              <a:t>Tsu</a:t>
            </a:r>
            <a:r>
              <a:rPr lang="en-US" altLang="ja-JP" sz="1200" dirty="0"/>
              <a:t>, Japan</a:t>
            </a:r>
            <a:endParaRPr lang="ja-JP" altLang="ja-JP" sz="1200" dirty="0"/>
          </a:p>
          <a:p>
            <a:r>
              <a:rPr lang="en-US" altLang="ja-JP" sz="1200" dirty="0"/>
              <a:t>10 Department of Obstetrics and Gynecology, Sapporo Toho Hospital, Sapporo, Japan</a:t>
            </a:r>
            <a:endParaRPr lang="ja-JP" altLang="ja-JP" sz="1200" dirty="0"/>
          </a:p>
          <a:p>
            <a:r>
              <a:rPr lang="en-US" altLang="ja-JP" sz="1200" dirty="0"/>
              <a:t>11 </a:t>
            </a:r>
            <a:r>
              <a:rPr lang="en-US" altLang="ja-JP" sz="1200" dirty="0" err="1"/>
              <a:t>Shirota</a:t>
            </a:r>
            <a:r>
              <a:rPr lang="en-US" altLang="ja-JP" sz="1200" dirty="0"/>
              <a:t> Obstetrical and Gynecological Hospital, Zama, Japan</a:t>
            </a:r>
            <a:endParaRPr lang="ja-JP" altLang="ja-JP" sz="1200" dirty="0"/>
          </a:p>
          <a:p>
            <a:r>
              <a:rPr lang="en-US" altLang="ja-JP" sz="1200" dirty="0"/>
              <a:t>12 Department of Obstetrics and Gynecology, JCHO Hokkaido Hospital, Sapporo, Japan</a:t>
            </a:r>
            <a:endParaRPr lang="ja-JP" altLang="ja-JP" sz="1200" dirty="0"/>
          </a:p>
          <a:p>
            <a:r>
              <a:rPr lang="en-US" altLang="ja-JP" sz="1200" dirty="0"/>
              <a:t>13 Department of Obstetrics and Gynecology, Nippon Medical School Tama-</a:t>
            </a:r>
            <a:r>
              <a:rPr lang="en-US" altLang="ja-JP" sz="1200" dirty="0" err="1"/>
              <a:t>Nagayama</a:t>
            </a:r>
            <a:r>
              <a:rPr lang="en-US" altLang="ja-JP" sz="1200" dirty="0"/>
              <a:t> Hospital, Tokyo, Japan</a:t>
            </a:r>
            <a:endParaRPr lang="ja-JP" altLang="ja-JP" sz="1200" dirty="0"/>
          </a:p>
          <a:p>
            <a:r>
              <a:rPr lang="en-US" altLang="ja-JP" sz="1200" dirty="0"/>
              <a:t>14 Department of Obstetrics and Gynecology, Nagasaki University Hospital, Nagasaki, Japan</a:t>
            </a:r>
            <a:endParaRPr lang="ja-JP" altLang="ja-JP" sz="1200" dirty="0"/>
          </a:p>
          <a:p>
            <a:r>
              <a:rPr lang="en-US" altLang="ja-JP" sz="1200" dirty="0"/>
              <a:t>15 Department of Obstetrics and Gynecology, Hiroshima University Hospital, Hiroshima, Japan</a:t>
            </a:r>
            <a:endParaRPr lang="ja-JP" altLang="ja-JP" sz="1200" dirty="0"/>
          </a:p>
          <a:p>
            <a:endParaRPr kumimoji="1" lang="ja-JP" altLang="en-US" sz="1200"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29</a:t>
            </a:fld>
            <a:endParaRPr lang="en-US" altLang="ja-JP"/>
          </a:p>
        </p:txBody>
      </p:sp>
    </p:spTree>
    <p:extLst>
      <p:ext uri="{BB962C8B-B14F-4D97-AF65-F5344CB8AC3E}">
        <p14:creationId xmlns:p14="http://schemas.microsoft.com/office/powerpoint/2010/main" val="318743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3805"/>
            <a:ext cx="8647090" cy="797768"/>
          </a:xfrm>
        </p:spPr>
        <p:txBody>
          <a:bodyPr/>
          <a:lstStyle/>
          <a:p>
            <a:r>
              <a:rPr lang="en-GB" altLang="ja-JP" dirty="0" smtClean="0">
                <a:ea typeface="ＤＦＰ太丸ゴシック体" charset="0"/>
                <a:cs typeface="ＤＦＰ太丸ゴシック体" charset="0"/>
              </a:rPr>
              <a:t>No maternal mortality from pandemic (H1N1) 2009 occurred in Japan</a:t>
            </a:r>
            <a:r>
              <a:rPr lang="ja-JP" altLang="en-US" dirty="0" smtClean="0">
                <a:ea typeface="ＤＦＰ太丸ゴシック体" charset="0"/>
                <a:cs typeface="ＤＦＰ太丸ゴシック体" charset="0"/>
              </a:rPr>
              <a:t> </a:t>
            </a:r>
            <a:r>
              <a:rPr lang="en-US" altLang="ja-JP" dirty="0" smtClean="0">
                <a:ea typeface="ＤＦＰ太丸ゴシック体" charset="0"/>
                <a:cs typeface="ＤＦＰ太丸ゴシック体" charset="0"/>
              </a:rPr>
              <a:t>(Letter</a:t>
            </a:r>
            <a:r>
              <a:rPr lang="ja-JP" altLang="en-US" dirty="0" smtClean="0">
                <a:ea typeface="ＤＦＰ太丸ゴシック体" charset="0"/>
                <a:cs typeface="ＤＦＰ太丸ゴシック体" charset="0"/>
              </a:rPr>
              <a:t> </a:t>
            </a:r>
            <a:r>
              <a:rPr lang="en-US" altLang="ja-JP" dirty="0" smtClean="0">
                <a:ea typeface="ＤＦＰ太丸ゴシック体" charset="0"/>
                <a:cs typeface="ＤＦＰ太丸ゴシック体" charset="0"/>
              </a:rPr>
              <a:t>BMJ</a:t>
            </a:r>
            <a:r>
              <a:rPr lang="ja-JP" altLang="en-US" dirty="0" smtClean="0">
                <a:ea typeface="ＤＦＰ太丸ゴシック体" charset="0"/>
                <a:cs typeface="ＤＦＰ太丸ゴシック体" charset="0"/>
              </a:rPr>
              <a:t> </a:t>
            </a:r>
            <a:r>
              <a:rPr lang="en-US" altLang="ja-JP" dirty="0" smtClean="0"/>
              <a:t>2010 </a:t>
            </a:r>
            <a:r>
              <a:rPr lang="en-US" altLang="ja-JP" dirty="0"/>
              <a:t>Aug 6</a:t>
            </a:r>
            <a:r>
              <a:rPr lang="ja-JP" altLang="ja-JP" dirty="0"/>
              <a:t> </a:t>
            </a:r>
            <a:r>
              <a:rPr lang="en-US" altLang="ja-JP" dirty="0" smtClean="0"/>
              <a:t>):</a:t>
            </a:r>
            <a:r>
              <a:rPr lang="ja-JP" altLang="en-US" dirty="0" smtClean="0"/>
              <a:t> </a:t>
            </a:r>
            <a:r>
              <a:rPr lang="en-US" altLang="ja-JP" dirty="0" smtClean="0">
                <a:solidFill>
                  <a:srgbClr val="FF0000"/>
                </a:solidFill>
              </a:rPr>
              <a:t>Our</a:t>
            </a:r>
            <a:r>
              <a:rPr lang="ja-JP" altLang="en-US" dirty="0" smtClean="0">
                <a:solidFill>
                  <a:srgbClr val="FF0000"/>
                </a:solidFill>
              </a:rPr>
              <a:t> </a:t>
            </a:r>
            <a:r>
              <a:rPr lang="en-US" altLang="ja-JP" dirty="0" smtClean="0">
                <a:solidFill>
                  <a:srgbClr val="FF0000"/>
                </a:solidFill>
              </a:rPr>
              <a:t>first</a:t>
            </a:r>
            <a:r>
              <a:rPr lang="ja-JP" altLang="en-US" dirty="0" smtClean="0">
                <a:solidFill>
                  <a:srgbClr val="FF0000"/>
                </a:solidFill>
              </a:rPr>
              <a:t> </a:t>
            </a:r>
            <a:r>
              <a:rPr lang="en-US" altLang="ja-JP" dirty="0" smtClean="0">
                <a:solidFill>
                  <a:srgbClr val="FF0000"/>
                </a:solidFill>
              </a:rPr>
              <a:t>report</a:t>
            </a:r>
            <a:endParaRPr kumimoji="1" lang="ja-JP" altLang="en-US" dirty="0">
              <a:solidFill>
                <a:srgbClr val="FF0000"/>
              </a:solidFill>
            </a:endParaRPr>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3</a:t>
            </a:fld>
            <a:endParaRPr lang="en-US" altLang="ja-JP"/>
          </a:p>
        </p:txBody>
      </p:sp>
      <p:sp>
        <p:nvSpPr>
          <p:cNvPr id="5" name="Rectangle 5"/>
          <p:cNvSpPr>
            <a:spLocks noChangeArrowheads="1"/>
          </p:cNvSpPr>
          <p:nvPr/>
        </p:nvSpPr>
        <p:spPr bwMode="auto">
          <a:xfrm>
            <a:off x="292100" y="1531838"/>
            <a:ext cx="8159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lang="en-US" altLang="ja-JP" sz="1600">
                <a:solidFill>
                  <a:srgbClr val="000000"/>
                </a:solidFill>
                <a:latin typeface="ＭＳ Ｐゴシック" charset="0"/>
              </a:rPr>
              <a:t>district/ country</a:t>
            </a:r>
          </a:p>
        </p:txBody>
      </p:sp>
      <p:sp>
        <p:nvSpPr>
          <p:cNvPr id="6" name="Rectangle 7"/>
          <p:cNvSpPr>
            <a:spLocks noChangeArrowheads="1"/>
          </p:cNvSpPr>
          <p:nvPr/>
        </p:nvSpPr>
        <p:spPr bwMode="auto">
          <a:xfrm>
            <a:off x="1303338" y="1531838"/>
            <a:ext cx="838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lang="en-US" altLang="ja-JP" sz="1600">
                <a:solidFill>
                  <a:srgbClr val="000000"/>
                </a:solidFill>
                <a:latin typeface="ＭＳ Ｐゴシック" charset="0"/>
              </a:rPr>
              <a:t>Hokkaido, Japan</a:t>
            </a:r>
            <a:endParaRPr lang="en-US" altLang="ja-JP" sz="1600"/>
          </a:p>
        </p:txBody>
      </p:sp>
      <p:sp>
        <p:nvSpPr>
          <p:cNvPr id="7" name="Rectangle 8"/>
          <p:cNvSpPr>
            <a:spLocks noChangeArrowheads="1"/>
          </p:cNvSpPr>
          <p:nvPr/>
        </p:nvSpPr>
        <p:spPr bwMode="auto">
          <a:xfrm>
            <a:off x="2430463" y="1531838"/>
            <a:ext cx="5064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Japan</a:t>
            </a:r>
            <a:endParaRPr lang="en-US" altLang="ja-JP" sz="1600"/>
          </a:p>
        </p:txBody>
      </p:sp>
      <p:sp>
        <p:nvSpPr>
          <p:cNvPr id="8" name="Rectangle 9"/>
          <p:cNvSpPr>
            <a:spLocks noChangeArrowheads="1"/>
          </p:cNvSpPr>
          <p:nvPr/>
        </p:nvSpPr>
        <p:spPr bwMode="auto">
          <a:xfrm>
            <a:off x="3454400" y="1531838"/>
            <a:ext cx="7461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Australia</a:t>
            </a:r>
            <a:endParaRPr lang="en-US" altLang="ja-JP" sz="1600"/>
          </a:p>
        </p:txBody>
      </p:sp>
      <p:sp>
        <p:nvSpPr>
          <p:cNvPr id="9" name="Rectangle 10"/>
          <p:cNvSpPr>
            <a:spLocks noChangeArrowheads="1"/>
          </p:cNvSpPr>
          <p:nvPr/>
        </p:nvSpPr>
        <p:spPr bwMode="auto">
          <a:xfrm>
            <a:off x="4583113" y="1531838"/>
            <a:ext cx="8366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lang="en-US" altLang="ja-JP" sz="1600">
                <a:solidFill>
                  <a:srgbClr val="000000"/>
                </a:solidFill>
                <a:latin typeface="ＭＳ Ｐゴシック" charset="0"/>
              </a:rPr>
              <a:t>Calfornia, USA</a:t>
            </a:r>
            <a:endParaRPr lang="en-US" altLang="ja-JP" sz="1600"/>
          </a:p>
        </p:txBody>
      </p:sp>
      <p:sp>
        <p:nvSpPr>
          <p:cNvPr id="10" name="Rectangle 11"/>
          <p:cNvSpPr>
            <a:spLocks noChangeArrowheads="1"/>
          </p:cNvSpPr>
          <p:nvPr/>
        </p:nvSpPr>
        <p:spPr bwMode="auto">
          <a:xfrm>
            <a:off x="5591175" y="1531838"/>
            <a:ext cx="381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USA</a:t>
            </a:r>
            <a:endParaRPr lang="en-US" altLang="ja-JP" sz="1600"/>
          </a:p>
        </p:txBody>
      </p:sp>
      <p:sp>
        <p:nvSpPr>
          <p:cNvPr id="11" name="Rectangle 12"/>
          <p:cNvSpPr>
            <a:spLocks noChangeArrowheads="1"/>
          </p:cNvSpPr>
          <p:nvPr/>
        </p:nvSpPr>
        <p:spPr bwMode="auto">
          <a:xfrm>
            <a:off x="6661150" y="1531838"/>
            <a:ext cx="628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Canada</a:t>
            </a:r>
            <a:endParaRPr lang="en-US" altLang="ja-JP" sz="1600"/>
          </a:p>
        </p:txBody>
      </p:sp>
      <p:sp>
        <p:nvSpPr>
          <p:cNvPr id="12" name="Rectangle 13"/>
          <p:cNvSpPr>
            <a:spLocks noChangeArrowheads="1"/>
          </p:cNvSpPr>
          <p:nvPr/>
        </p:nvSpPr>
        <p:spPr bwMode="auto">
          <a:xfrm>
            <a:off x="7666038" y="1531838"/>
            <a:ext cx="4778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China</a:t>
            </a:r>
            <a:endParaRPr lang="en-US" altLang="ja-JP" sz="1600"/>
          </a:p>
        </p:txBody>
      </p:sp>
      <p:sp>
        <p:nvSpPr>
          <p:cNvPr id="13" name="Rectangle 14"/>
          <p:cNvSpPr>
            <a:spLocks noChangeArrowheads="1"/>
          </p:cNvSpPr>
          <p:nvPr/>
        </p:nvSpPr>
        <p:spPr bwMode="auto">
          <a:xfrm>
            <a:off x="290513" y="2331938"/>
            <a:ext cx="584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lang="en-US" altLang="ja-JP" sz="1600">
                <a:solidFill>
                  <a:srgbClr val="000000"/>
                </a:solidFill>
                <a:latin typeface="ＭＳ Ｐゴシック" charset="0"/>
              </a:rPr>
              <a:t>Study period</a:t>
            </a:r>
          </a:p>
        </p:txBody>
      </p:sp>
      <p:sp>
        <p:nvSpPr>
          <p:cNvPr id="14" name="Rectangle 16"/>
          <p:cNvSpPr>
            <a:spLocks noChangeArrowheads="1"/>
          </p:cNvSpPr>
          <p:nvPr/>
        </p:nvSpPr>
        <p:spPr bwMode="auto">
          <a:xfrm>
            <a:off x="1303338" y="2331938"/>
            <a:ext cx="9175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lang="en-US" altLang="ja-JP" sz="1600">
                <a:solidFill>
                  <a:srgbClr val="000000"/>
                </a:solidFill>
                <a:latin typeface="ＭＳ Ｐゴシック" charset="0"/>
              </a:rPr>
              <a:t>Dec,2009-May, 2010</a:t>
            </a:r>
          </a:p>
        </p:txBody>
      </p:sp>
      <p:sp>
        <p:nvSpPr>
          <p:cNvPr id="15" name="Rectangle 18"/>
          <p:cNvSpPr>
            <a:spLocks noChangeArrowheads="1"/>
          </p:cNvSpPr>
          <p:nvPr/>
        </p:nvSpPr>
        <p:spPr bwMode="auto">
          <a:xfrm>
            <a:off x="2430463" y="2331938"/>
            <a:ext cx="9842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lang="en-US" altLang="ja-JP" sz="1600">
                <a:solidFill>
                  <a:srgbClr val="000000"/>
                </a:solidFill>
                <a:latin typeface="ＭＳ Ｐゴシック" charset="0"/>
              </a:rPr>
              <a:t>July, 2009- May, 2010</a:t>
            </a:r>
          </a:p>
        </p:txBody>
      </p:sp>
      <p:sp>
        <p:nvSpPr>
          <p:cNvPr id="16" name="Rectangle 20"/>
          <p:cNvSpPr>
            <a:spLocks noChangeArrowheads="1"/>
          </p:cNvSpPr>
          <p:nvPr/>
        </p:nvSpPr>
        <p:spPr bwMode="auto">
          <a:xfrm>
            <a:off x="3454400" y="2331938"/>
            <a:ext cx="9540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lang="en-US" altLang="ja-JP" sz="1600">
                <a:solidFill>
                  <a:srgbClr val="000000"/>
                </a:solidFill>
                <a:latin typeface="ＭＳ Ｐゴシック" charset="0"/>
              </a:rPr>
              <a:t>May, - Oct, 2009</a:t>
            </a:r>
          </a:p>
        </p:txBody>
      </p:sp>
      <p:sp>
        <p:nvSpPr>
          <p:cNvPr id="17" name="Rectangle 22"/>
          <p:cNvSpPr>
            <a:spLocks noChangeArrowheads="1"/>
          </p:cNvSpPr>
          <p:nvPr/>
        </p:nvSpPr>
        <p:spPr bwMode="auto">
          <a:xfrm>
            <a:off x="4583113" y="2331938"/>
            <a:ext cx="89693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lang="en-US" altLang="ja-JP" sz="1600">
                <a:solidFill>
                  <a:srgbClr val="000000"/>
                </a:solidFill>
                <a:latin typeface="ＭＳ Ｐゴシック" charset="0"/>
              </a:rPr>
              <a:t>Apr. - Aug.2009</a:t>
            </a:r>
          </a:p>
        </p:txBody>
      </p:sp>
      <p:sp>
        <p:nvSpPr>
          <p:cNvPr id="18" name="Rectangle 24"/>
          <p:cNvSpPr>
            <a:spLocks noChangeArrowheads="1"/>
          </p:cNvSpPr>
          <p:nvPr/>
        </p:nvSpPr>
        <p:spPr bwMode="auto">
          <a:xfrm>
            <a:off x="5591175" y="2331938"/>
            <a:ext cx="8620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lang="en-US" altLang="ja-JP" sz="1600">
                <a:solidFill>
                  <a:srgbClr val="000000"/>
                </a:solidFill>
                <a:latin typeface="ＭＳ Ｐゴシック" charset="0"/>
              </a:rPr>
              <a:t>Apr, -Aug. 2009</a:t>
            </a:r>
            <a:endParaRPr lang="en-US" altLang="ja-JP" sz="1600"/>
          </a:p>
        </p:txBody>
      </p:sp>
      <p:sp>
        <p:nvSpPr>
          <p:cNvPr id="19" name="Rectangle 26"/>
          <p:cNvSpPr>
            <a:spLocks noChangeArrowheads="1"/>
          </p:cNvSpPr>
          <p:nvPr/>
        </p:nvSpPr>
        <p:spPr bwMode="auto">
          <a:xfrm>
            <a:off x="6661150" y="2331938"/>
            <a:ext cx="9286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-Oct. 2009</a:t>
            </a:r>
            <a:endParaRPr lang="en-US" altLang="ja-JP" sz="1600"/>
          </a:p>
        </p:txBody>
      </p:sp>
      <p:sp>
        <p:nvSpPr>
          <p:cNvPr id="20" name="Rectangle 27"/>
          <p:cNvSpPr>
            <a:spLocks noChangeArrowheads="1"/>
          </p:cNvSpPr>
          <p:nvPr/>
        </p:nvSpPr>
        <p:spPr bwMode="auto">
          <a:xfrm>
            <a:off x="7666038" y="2331938"/>
            <a:ext cx="946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-Dec. 2009</a:t>
            </a:r>
            <a:endParaRPr lang="en-US" altLang="ja-JP" sz="1600"/>
          </a:p>
        </p:txBody>
      </p:sp>
      <p:sp>
        <p:nvSpPr>
          <p:cNvPr id="21" name="Rectangle 28"/>
          <p:cNvSpPr>
            <a:spLocks noChangeArrowheads="1"/>
          </p:cNvSpPr>
          <p:nvPr/>
        </p:nvSpPr>
        <p:spPr bwMode="auto">
          <a:xfrm>
            <a:off x="290513" y="3071713"/>
            <a:ext cx="857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Admission</a:t>
            </a:r>
            <a:endParaRPr lang="en-US" altLang="ja-JP" sz="1600"/>
          </a:p>
        </p:txBody>
      </p:sp>
      <p:sp>
        <p:nvSpPr>
          <p:cNvPr id="22" name="Rectangle 30"/>
          <p:cNvSpPr>
            <a:spLocks noChangeArrowheads="1"/>
          </p:cNvSpPr>
          <p:nvPr/>
        </p:nvSpPr>
        <p:spPr bwMode="auto">
          <a:xfrm>
            <a:off x="1303338" y="3071713"/>
            <a:ext cx="942975"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lang="en-US" altLang="ja-JP" sz="1600" dirty="0">
                <a:solidFill>
                  <a:srgbClr val="000000"/>
                </a:solidFill>
                <a:latin typeface="ＭＳ Ｐゴシック" charset="0"/>
              </a:rPr>
              <a:t>6 </a:t>
            </a:r>
            <a:endParaRPr lang="en-US" altLang="ja-JP" sz="1600" dirty="0" smtClean="0">
              <a:solidFill>
                <a:srgbClr val="000000"/>
              </a:solidFill>
              <a:latin typeface="ＭＳ Ｐゴシック" charset="0"/>
            </a:endParaRPr>
          </a:p>
          <a:p>
            <a:pPr algn="l"/>
            <a:r>
              <a:rPr lang="en-US" altLang="ja-JP" sz="1600" dirty="0" smtClean="0">
                <a:solidFill>
                  <a:srgbClr val="000000"/>
                </a:solidFill>
                <a:latin typeface="ＭＳ Ｐゴシック" charset="0"/>
              </a:rPr>
              <a:t>(</a:t>
            </a:r>
            <a:r>
              <a:rPr lang="ja-JP" sz="1600" dirty="0" smtClean="0">
                <a:solidFill>
                  <a:srgbClr val="000000"/>
                </a:solidFill>
                <a:latin typeface="ＭＳ Ｐゴシック" charset="0"/>
              </a:rPr>
              <a:t>2</a:t>
            </a:r>
            <a:r>
              <a:rPr lang="en-US" altLang="ja-JP" sz="1600" dirty="0" smtClean="0">
                <a:solidFill>
                  <a:srgbClr val="000000"/>
                </a:solidFill>
                <a:latin typeface="ＭＳ Ｐゴシック" charset="0"/>
              </a:rPr>
              <a:t>.25% of pregnant patients</a:t>
            </a:r>
            <a:r>
              <a:rPr lang="ja-JP" altLang="en-US" sz="1600" dirty="0" smtClean="0">
                <a:solidFill>
                  <a:srgbClr val="000000"/>
                </a:solidFill>
                <a:latin typeface="ＭＳ Ｐゴシック" charset="0"/>
              </a:rPr>
              <a:t>）</a:t>
            </a:r>
            <a:endParaRPr lang="ja-JP" altLang="en-US" sz="1600" dirty="0">
              <a:solidFill>
                <a:srgbClr val="000000"/>
              </a:solidFill>
              <a:latin typeface="ＭＳ Ｐゴシック" charset="0"/>
            </a:endParaRPr>
          </a:p>
        </p:txBody>
      </p:sp>
      <p:sp>
        <p:nvSpPr>
          <p:cNvPr id="23" name="Rectangle 32"/>
          <p:cNvSpPr>
            <a:spLocks noChangeArrowheads="1"/>
          </p:cNvSpPr>
          <p:nvPr/>
        </p:nvSpPr>
        <p:spPr bwMode="auto">
          <a:xfrm>
            <a:off x="2430463" y="3071713"/>
            <a:ext cx="203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74</a:t>
            </a:r>
            <a:endParaRPr lang="en-US" altLang="ja-JP" sz="1600"/>
          </a:p>
        </p:txBody>
      </p:sp>
      <p:sp>
        <p:nvSpPr>
          <p:cNvPr id="24" name="Rectangle 33"/>
          <p:cNvSpPr>
            <a:spLocks noChangeArrowheads="1"/>
          </p:cNvSpPr>
          <p:nvPr/>
        </p:nvSpPr>
        <p:spPr bwMode="auto">
          <a:xfrm>
            <a:off x="3454400" y="3071713"/>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278</a:t>
            </a:r>
            <a:endParaRPr lang="en-US" altLang="ja-JP" sz="1600"/>
          </a:p>
        </p:txBody>
      </p:sp>
      <p:sp>
        <p:nvSpPr>
          <p:cNvPr id="25" name="Rectangle 34"/>
          <p:cNvSpPr>
            <a:spLocks noChangeArrowheads="1"/>
          </p:cNvSpPr>
          <p:nvPr/>
        </p:nvSpPr>
        <p:spPr bwMode="auto">
          <a:xfrm>
            <a:off x="4583113" y="3071713"/>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102</a:t>
            </a:r>
            <a:endParaRPr lang="en-US" altLang="ja-JP" sz="1600"/>
          </a:p>
        </p:txBody>
      </p:sp>
      <p:sp>
        <p:nvSpPr>
          <p:cNvPr id="26" name="Rectangle 35"/>
          <p:cNvSpPr>
            <a:spLocks noChangeArrowheads="1"/>
          </p:cNvSpPr>
          <p:nvPr/>
        </p:nvSpPr>
        <p:spPr bwMode="auto">
          <a:xfrm>
            <a:off x="5591175" y="3071713"/>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509</a:t>
            </a:r>
            <a:endParaRPr lang="en-US" altLang="ja-JP" sz="1600"/>
          </a:p>
        </p:txBody>
      </p:sp>
      <p:sp>
        <p:nvSpPr>
          <p:cNvPr id="27" name="Rectangle 36"/>
          <p:cNvSpPr>
            <a:spLocks noChangeArrowheads="1"/>
          </p:cNvSpPr>
          <p:nvPr/>
        </p:nvSpPr>
        <p:spPr bwMode="auto">
          <a:xfrm>
            <a:off x="6661150" y="3071713"/>
            <a:ext cx="203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85</a:t>
            </a:r>
            <a:endParaRPr lang="en-US" altLang="ja-JP" sz="1600"/>
          </a:p>
        </p:txBody>
      </p:sp>
      <p:sp>
        <p:nvSpPr>
          <p:cNvPr id="28" name="Rectangle 37"/>
          <p:cNvSpPr>
            <a:spLocks noChangeArrowheads="1"/>
          </p:cNvSpPr>
          <p:nvPr/>
        </p:nvSpPr>
        <p:spPr bwMode="auto">
          <a:xfrm>
            <a:off x="7666038" y="3071713"/>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4328</a:t>
            </a:r>
            <a:endParaRPr lang="en-US" altLang="ja-JP" sz="1600"/>
          </a:p>
        </p:txBody>
      </p:sp>
      <p:sp>
        <p:nvSpPr>
          <p:cNvPr id="29" name="Rectangle 38"/>
          <p:cNvSpPr>
            <a:spLocks noChangeArrowheads="1"/>
          </p:cNvSpPr>
          <p:nvPr/>
        </p:nvSpPr>
        <p:spPr bwMode="auto">
          <a:xfrm>
            <a:off x="304800" y="4154388"/>
            <a:ext cx="3159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ICU</a:t>
            </a:r>
            <a:endParaRPr lang="en-US" altLang="ja-JP" sz="1600"/>
          </a:p>
        </p:txBody>
      </p:sp>
      <p:sp>
        <p:nvSpPr>
          <p:cNvPr id="30" name="Rectangle 39"/>
          <p:cNvSpPr>
            <a:spLocks noChangeArrowheads="1"/>
          </p:cNvSpPr>
          <p:nvPr/>
        </p:nvSpPr>
        <p:spPr bwMode="auto">
          <a:xfrm>
            <a:off x="1303338" y="4154388"/>
            <a:ext cx="10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0</a:t>
            </a:r>
            <a:endParaRPr lang="en-US" altLang="ja-JP" sz="1600"/>
          </a:p>
        </p:txBody>
      </p:sp>
      <p:sp>
        <p:nvSpPr>
          <p:cNvPr id="31" name="Rectangle 40"/>
          <p:cNvSpPr>
            <a:spLocks noChangeArrowheads="1"/>
          </p:cNvSpPr>
          <p:nvPr/>
        </p:nvSpPr>
        <p:spPr bwMode="auto">
          <a:xfrm>
            <a:off x="3347864" y="4154388"/>
            <a:ext cx="936104"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r>
              <a:rPr lang="en-US" altLang="ja-JP" sz="1600" dirty="0">
                <a:solidFill>
                  <a:srgbClr val="000000"/>
                </a:solidFill>
                <a:latin typeface="ＭＳ Ｐゴシック" charset="0"/>
              </a:rPr>
              <a:t>47</a:t>
            </a:r>
          </a:p>
          <a:p>
            <a:pPr algn="l"/>
            <a:r>
              <a:rPr lang="en-US" altLang="ja-JP" sz="1600" dirty="0" smtClean="0">
                <a:solidFill>
                  <a:srgbClr val="000000"/>
                </a:solidFill>
                <a:latin typeface="ＭＳ Ｐゴシック" charset="0"/>
              </a:rPr>
              <a:t>(</a:t>
            </a:r>
            <a:r>
              <a:rPr lang="ja-JP" sz="1600" dirty="0" smtClean="0">
                <a:solidFill>
                  <a:srgbClr val="000000"/>
                </a:solidFill>
                <a:latin typeface="ＭＳ Ｐゴシック" charset="0"/>
              </a:rPr>
              <a:t>1</a:t>
            </a:r>
            <a:r>
              <a:rPr lang="en-US" altLang="ja-JP" sz="1600" dirty="0" smtClean="0">
                <a:solidFill>
                  <a:srgbClr val="000000"/>
                </a:solidFill>
                <a:latin typeface="ＭＳ Ｐゴシック" charset="0"/>
              </a:rPr>
              <a:t>6.9% of admitted patients)</a:t>
            </a:r>
            <a:endParaRPr lang="en-US" altLang="ja-JP" sz="1600" dirty="0">
              <a:solidFill>
                <a:srgbClr val="000000"/>
              </a:solidFill>
              <a:latin typeface="ＭＳ Ｐゴシック" charset="0"/>
            </a:endParaRPr>
          </a:p>
        </p:txBody>
      </p:sp>
      <p:sp>
        <p:nvSpPr>
          <p:cNvPr id="32" name="Rectangle 42"/>
          <p:cNvSpPr>
            <a:spLocks noChangeArrowheads="1"/>
          </p:cNvSpPr>
          <p:nvPr/>
        </p:nvSpPr>
        <p:spPr bwMode="auto">
          <a:xfrm>
            <a:off x="4499992" y="4154388"/>
            <a:ext cx="1008111"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r>
              <a:rPr lang="en-US" altLang="ja-JP" sz="1600" dirty="0">
                <a:solidFill>
                  <a:srgbClr val="000000"/>
                </a:solidFill>
                <a:latin typeface="ＭＳ Ｐゴシック" charset="0"/>
              </a:rPr>
              <a:t>22</a:t>
            </a:r>
          </a:p>
          <a:p>
            <a:pPr algn="l"/>
            <a:r>
              <a:rPr lang="ja-JP" altLang="en-US" sz="1600" dirty="0" smtClean="0">
                <a:solidFill>
                  <a:srgbClr val="000000"/>
                </a:solidFill>
                <a:latin typeface="ＭＳ Ｐゴシック" charset="0"/>
              </a:rPr>
              <a:t>（</a:t>
            </a:r>
            <a:r>
              <a:rPr lang="ja-JP" sz="1600" dirty="0" smtClean="0">
                <a:solidFill>
                  <a:srgbClr val="000000"/>
                </a:solidFill>
                <a:latin typeface="ＭＳ Ｐゴシック" charset="0"/>
              </a:rPr>
              <a:t>2</a:t>
            </a:r>
            <a:r>
              <a:rPr lang="en-US" altLang="ja-JP" sz="1600" dirty="0" smtClean="0">
                <a:solidFill>
                  <a:srgbClr val="000000"/>
                </a:solidFill>
                <a:latin typeface="ＭＳ Ｐゴシック" charset="0"/>
              </a:rPr>
              <a:t>1.6%</a:t>
            </a:r>
            <a:r>
              <a:rPr lang="en-US" altLang="ja-JP" sz="1600" dirty="0">
                <a:solidFill>
                  <a:srgbClr val="000000"/>
                </a:solidFill>
                <a:latin typeface="ＭＳ Ｐゴシック" charset="0"/>
              </a:rPr>
              <a:t>% of admitted patients</a:t>
            </a:r>
            <a:r>
              <a:rPr lang="ja-JP" altLang="en-US" sz="1600" dirty="0" smtClean="0">
                <a:solidFill>
                  <a:srgbClr val="000000"/>
                </a:solidFill>
                <a:latin typeface="ＭＳ Ｐゴシック" charset="0"/>
              </a:rPr>
              <a:t>）</a:t>
            </a:r>
            <a:endParaRPr lang="ja-JP" altLang="en-US" sz="1600" dirty="0">
              <a:solidFill>
                <a:srgbClr val="000000"/>
              </a:solidFill>
              <a:latin typeface="ＭＳ Ｐゴシック" charset="0"/>
            </a:endParaRPr>
          </a:p>
        </p:txBody>
      </p:sp>
      <p:sp>
        <p:nvSpPr>
          <p:cNvPr id="33" name="Rectangle 44"/>
          <p:cNvSpPr>
            <a:spLocks noChangeArrowheads="1"/>
          </p:cNvSpPr>
          <p:nvPr/>
        </p:nvSpPr>
        <p:spPr bwMode="auto">
          <a:xfrm>
            <a:off x="5508104" y="4154388"/>
            <a:ext cx="1132409"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r>
              <a:rPr lang="en-US" altLang="ja-JP" sz="1600" dirty="0">
                <a:solidFill>
                  <a:srgbClr val="000000"/>
                </a:solidFill>
                <a:latin typeface="ＭＳ Ｐゴシック" charset="0"/>
              </a:rPr>
              <a:t>115</a:t>
            </a:r>
          </a:p>
          <a:p>
            <a:pPr algn="l"/>
            <a:r>
              <a:rPr lang="en-US" altLang="ja-JP" sz="1600" dirty="0">
                <a:solidFill>
                  <a:srgbClr val="000000"/>
                </a:solidFill>
                <a:latin typeface="ＭＳ Ｐゴシック" charset="0"/>
              </a:rPr>
              <a:t> </a:t>
            </a:r>
            <a:r>
              <a:rPr lang="en-US" altLang="ja-JP" sz="1600" dirty="0" smtClean="0">
                <a:solidFill>
                  <a:srgbClr val="000000"/>
                </a:solidFill>
                <a:latin typeface="ＭＳ Ｐゴシック" charset="0"/>
              </a:rPr>
              <a:t>(</a:t>
            </a:r>
            <a:r>
              <a:rPr lang="ja-JP" sz="1600" dirty="0" smtClean="0">
                <a:solidFill>
                  <a:srgbClr val="000000"/>
                </a:solidFill>
                <a:latin typeface="ＭＳ Ｐゴシック" charset="0"/>
              </a:rPr>
              <a:t>2</a:t>
            </a:r>
            <a:r>
              <a:rPr lang="en-US" altLang="ja-JP" sz="1600" dirty="0" smtClean="0">
                <a:solidFill>
                  <a:srgbClr val="000000"/>
                </a:solidFill>
                <a:latin typeface="ＭＳ Ｐゴシック" charset="0"/>
              </a:rPr>
              <a:t>2.6%</a:t>
            </a:r>
            <a:r>
              <a:rPr lang="en-US" altLang="ja-JP" sz="1600" dirty="0">
                <a:solidFill>
                  <a:srgbClr val="000000"/>
                </a:solidFill>
                <a:latin typeface="ＭＳ Ｐゴシック" charset="0"/>
              </a:rPr>
              <a:t>% of admitted patients</a:t>
            </a:r>
            <a:r>
              <a:rPr lang="en-US" altLang="ja-JP" sz="1600" dirty="0" smtClean="0">
                <a:solidFill>
                  <a:srgbClr val="000000"/>
                </a:solidFill>
                <a:latin typeface="ＭＳ Ｐゴシック" charset="0"/>
              </a:rPr>
              <a:t>)</a:t>
            </a:r>
            <a:endParaRPr lang="en-US" altLang="ja-JP" sz="1600" dirty="0">
              <a:solidFill>
                <a:srgbClr val="000000"/>
              </a:solidFill>
              <a:latin typeface="ＭＳ Ｐゴシック" charset="0"/>
            </a:endParaRPr>
          </a:p>
        </p:txBody>
      </p:sp>
      <p:sp>
        <p:nvSpPr>
          <p:cNvPr id="34" name="Rectangle 46"/>
          <p:cNvSpPr>
            <a:spLocks noChangeArrowheads="1"/>
          </p:cNvSpPr>
          <p:nvPr/>
        </p:nvSpPr>
        <p:spPr bwMode="auto">
          <a:xfrm>
            <a:off x="6661150" y="4154388"/>
            <a:ext cx="928688"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lang="en-US" altLang="ja-JP" sz="1600" dirty="0">
                <a:solidFill>
                  <a:srgbClr val="000000"/>
                </a:solidFill>
                <a:latin typeface="ＭＳ Ｐゴシック" charset="0"/>
              </a:rPr>
              <a:t>16</a:t>
            </a:r>
          </a:p>
          <a:p>
            <a:pPr algn="l"/>
            <a:r>
              <a:rPr lang="en-US" altLang="ja-JP" sz="1600" dirty="0" smtClean="0">
                <a:solidFill>
                  <a:srgbClr val="000000"/>
                </a:solidFill>
                <a:latin typeface="ＭＳ Ｐゴシック" charset="0"/>
              </a:rPr>
              <a:t>(</a:t>
            </a:r>
            <a:r>
              <a:rPr lang="ja-JP" sz="1600" dirty="0" smtClean="0">
                <a:solidFill>
                  <a:srgbClr val="000000"/>
                </a:solidFill>
                <a:latin typeface="ＭＳ Ｐゴシック" charset="0"/>
              </a:rPr>
              <a:t>1</a:t>
            </a:r>
            <a:r>
              <a:rPr lang="en-US" altLang="ja-JP" sz="1600" dirty="0" smtClean="0">
                <a:solidFill>
                  <a:srgbClr val="000000"/>
                </a:solidFill>
                <a:latin typeface="ＭＳ Ｐゴシック" charset="0"/>
              </a:rPr>
              <a:t>8.8%</a:t>
            </a:r>
            <a:r>
              <a:rPr lang="en-US" altLang="ja-JP" sz="1600" dirty="0">
                <a:solidFill>
                  <a:srgbClr val="000000"/>
                </a:solidFill>
                <a:latin typeface="ＭＳ Ｐゴシック" charset="0"/>
              </a:rPr>
              <a:t>% of admitted patients</a:t>
            </a:r>
            <a:r>
              <a:rPr lang="en-US" altLang="ja-JP" sz="1600" dirty="0" smtClean="0">
                <a:solidFill>
                  <a:srgbClr val="000000"/>
                </a:solidFill>
                <a:latin typeface="ＭＳ Ｐゴシック" charset="0"/>
              </a:rPr>
              <a:t>)</a:t>
            </a:r>
            <a:endParaRPr lang="en-US" altLang="ja-JP" sz="1600" dirty="0">
              <a:solidFill>
                <a:srgbClr val="000000"/>
              </a:solidFill>
              <a:latin typeface="ＭＳ Ｐゴシック" charset="0"/>
            </a:endParaRPr>
          </a:p>
        </p:txBody>
      </p:sp>
      <p:sp>
        <p:nvSpPr>
          <p:cNvPr id="35" name="Rectangle 48"/>
          <p:cNvSpPr>
            <a:spLocks noChangeArrowheads="1"/>
          </p:cNvSpPr>
          <p:nvPr/>
        </p:nvSpPr>
        <p:spPr bwMode="auto">
          <a:xfrm>
            <a:off x="7666038" y="4154388"/>
            <a:ext cx="906462"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lang="en-US" altLang="ja-JP" sz="1600" dirty="0">
                <a:solidFill>
                  <a:srgbClr val="000000"/>
                </a:solidFill>
                <a:latin typeface="ＭＳ Ｐゴシック" charset="0"/>
              </a:rPr>
              <a:t>593</a:t>
            </a:r>
          </a:p>
          <a:p>
            <a:pPr algn="l"/>
            <a:r>
              <a:rPr lang="ja-JP" altLang="en-US" sz="1600" dirty="0" smtClean="0">
                <a:solidFill>
                  <a:srgbClr val="000000"/>
                </a:solidFill>
                <a:latin typeface="ＭＳ Ｐゴシック" charset="0"/>
              </a:rPr>
              <a:t>（</a:t>
            </a:r>
            <a:r>
              <a:rPr lang="ja-JP" sz="1600" dirty="0" smtClean="0">
                <a:solidFill>
                  <a:srgbClr val="000000"/>
                </a:solidFill>
                <a:latin typeface="ＭＳ Ｐゴシック" charset="0"/>
              </a:rPr>
              <a:t>1</a:t>
            </a:r>
            <a:r>
              <a:rPr lang="en-US" altLang="ja-JP" sz="1600" dirty="0" smtClean="0">
                <a:solidFill>
                  <a:srgbClr val="000000"/>
                </a:solidFill>
                <a:latin typeface="ＭＳ Ｐゴシック" charset="0"/>
              </a:rPr>
              <a:t>3.7%</a:t>
            </a:r>
            <a:r>
              <a:rPr lang="en-US" altLang="ja-JP" sz="1600" dirty="0">
                <a:solidFill>
                  <a:srgbClr val="000000"/>
                </a:solidFill>
                <a:latin typeface="ＭＳ Ｐゴシック" charset="0"/>
              </a:rPr>
              <a:t>% of admitted patients</a:t>
            </a:r>
            <a:r>
              <a:rPr lang="ja-JP" altLang="en-US" sz="1600" dirty="0" smtClean="0">
                <a:solidFill>
                  <a:srgbClr val="000000"/>
                </a:solidFill>
                <a:latin typeface="ＭＳ Ｐゴシック" charset="0"/>
              </a:rPr>
              <a:t>）</a:t>
            </a:r>
            <a:endParaRPr lang="ja-JP" altLang="en-US" sz="1600" dirty="0"/>
          </a:p>
        </p:txBody>
      </p:sp>
      <p:sp>
        <p:nvSpPr>
          <p:cNvPr id="36" name="Rectangle 50"/>
          <p:cNvSpPr>
            <a:spLocks noChangeArrowheads="1"/>
          </p:cNvSpPr>
          <p:nvPr/>
        </p:nvSpPr>
        <p:spPr bwMode="auto">
          <a:xfrm>
            <a:off x="304800" y="5197376"/>
            <a:ext cx="4730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1600">
                <a:solidFill>
                  <a:srgbClr val="000000"/>
                </a:solidFill>
                <a:latin typeface="ＭＳ Ｐゴシック" charset="0"/>
              </a:rPr>
              <a:t>death</a:t>
            </a:r>
            <a:endParaRPr lang="en-US" altLang="ja-JP" sz="1600"/>
          </a:p>
        </p:txBody>
      </p:sp>
      <p:sp>
        <p:nvSpPr>
          <p:cNvPr id="37" name="Rectangle 51"/>
          <p:cNvSpPr>
            <a:spLocks noChangeArrowheads="1"/>
          </p:cNvSpPr>
          <p:nvPr/>
        </p:nvSpPr>
        <p:spPr bwMode="auto">
          <a:xfrm>
            <a:off x="1303338" y="5197376"/>
            <a:ext cx="2286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3600">
                <a:solidFill>
                  <a:srgbClr val="FF0000"/>
                </a:solidFill>
                <a:latin typeface="ＭＳ Ｐゴシック" charset="0"/>
              </a:rPr>
              <a:t>0</a:t>
            </a:r>
            <a:endParaRPr lang="en-US" altLang="ja-JP" sz="3600">
              <a:solidFill>
                <a:srgbClr val="FF0000"/>
              </a:solidFill>
            </a:endParaRPr>
          </a:p>
        </p:txBody>
      </p:sp>
      <p:sp>
        <p:nvSpPr>
          <p:cNvPr id="38" name="Rectangle 52"/>
          <p:cNvSpPr>
            <a:spLocks noChangeArrowheads="1"/>
          </p:cNvSpPr>
          <p:nvPr/>
        </p:nvSpPr>
        <p:spPr bwMode="auto">
          <a:xfrm>
            <a:off x="2430463" y="5197376"/>
            <a:ext cx="2286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3600">
                <a:solidFill>
                  <a:srgbClr val="FF0000"/>
                </a:solidFill>
                <a:latin typeface="ＭＳ Ｐゴシック" charset="0"/>
              </a:rPr>
              <a:t>0</a:t>
            </a:r>
            <a:endParaRPr lang="en-US" altLang="ja-JP" sz="3600">
              <a:solidFill>
                <a:srgbClr val="FF0000"/>
              </a:solidFill>
            </a:endParaRPr>
          </a:p>
        </p:txBody>
      </p:sp>
      <p:sp>
        <p:nvSpPr>
          <p:cNvPr id="39" name="Rectangle 53"/>
          <p:cNvSpPr>
            <a:spLocks noChangeArrowheads="1"/>
          </p:cNvSpPr>
          <p:nvPr/>
        </p:nvSpPr>
        <p:spPr bwMode="auto">
          <a:xfrm>
            <a:off x="3347864" y="5197376"/>
            <a:ext cx="100811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r>
              <a:rPr lang="en-US" altLang="ja-JP" sz="1600" dirty="0">
                <a:solidFill>
                  <a:srgbClr val="000000"/>
                </a:solidFill>
                <a:latin typeface="ＭＳ Ｐゴシック" charset="0"/>
              </a:rPr>
              <a:t>3</a:t>
            </a:r>
            <a:r>
              <a:rPr lang="en-US" altLang="ja-JP" sz="1600" dirty="0" smtClean="0">
                <a:solidFill>
                  <a:srgbClr val="000000"/>
                </a:solidFill>
                <a:latin typeface="ＭＳ Ｐゴシック" charset="0"/>
              </a:rPr>
              <a:t>(1.08% </a:t>
            </a:r>
            <a:r>
              <a:rPr lang="en-US" altLang="ja-JP" sz="1600" dirty="0">
                <a:solidFill>
                  <a:srgbClr val="000000"/>
                </a:solidFill>
                <a:latin typeface="ＭＳ Ｐゴシック" charset="0"/>
              </a:rPr>
              <a:t>of admitted patients</a:t>
            </a:r>
            <a:r>
              <a:rPr lang="en-US" altLang="ja-JP" sz="1600" dirty="0" smtClean="0">
                <a:solidFill>
                  <a:srgbClr val="000000"/>
                </a:solidFill>
                <a:latin typeface="ＭＳ Ｐゴシック" charset="0"/>
              </a:rPr>
              <a:t>)</a:t>
            </a:r>
            <a:endParaRPr lang="en-US" altLang="ja-JP" sz="1600" dirty="0"/>
          </a:p>
        </p:txBody>
      </p:sp>
      <p:sp>
        <p:nvSpPr>
          <p:cNvPr id="40" name="Rectangle 55"/>
          <p:cNvSpPr>
            <a:spLocks noChangeArrowheads="1"/>
          </p:cNvSpPr>
          <p:nvPr/>
        </p:nvSpPr>
        <p:spPr bwMode="auto">
          <a:xfrm>
            <a:off x="4499992" y="5197376"/>
            <a:ext cx="91338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r>
              <a:rPr lang="en-US" altLang="ja-JP" sz="1600" dirty="0">
                <a:solidFill>
                  <a:srgbClr val="000000"/>
                </a:solidFill>
                <a:latin typeface="ＭＳ Ｐゴシック" charset="0"/>
              </a:rPr>
              <a:t>8</a:t>
            </a:r>
            <a:r>
              <a:rPr lang="ja-JP" altLang="en-US" sz="1600" dirty="0" smtClean="0">
                <a:solidFill>
                  <a:srgbClr val="000000"/>
                </a:solidFill>
                <a:latin typeface="ＭＳ Ｐゴシック" charset="0"/>
              </a:rPr>
              <a:t>（</a:t>
            </a:r>
            <a:r>
              <a:rPr lang="ja-JP" sz="1600" dirty="0" smtClean="0">
                <a:solidFill>
                  <a:srgbClr val="000000"/>
                </a:solidFill>
                <a:latin typeface="ＭＳ Ｐゴシック" charset="0"/>
              </a:rPr>
              <a:t>7</a:t>
            </a:r>
            <a:r>
              <a:rPr lang="en-US" altLang="ja-JP" sz="1600" dirty="0" smtClean="0">
                <a:solidFill>
                  <a:srgbClr val="000000"/>
                </a:solidFill>
                <a:latin typeface="ＭＳ Ｐゴシック" charset="0"/>
              </a:rPr>
              <a:t>.8% </a:t>
            </a:r>
            <a:r>
              <a:rPr lang="en-US" altLang="ja-JP" sz="1600" dirty="0">
                <a:solidFill>
                  <a:srgbClr val="000000"/>
                </a:solidFill>
                <a:latin typeface="ＭＳ Ｐゴシック" charset="0"/>
              </a:rPr>
              <a:t>of admitted patients</a:t>
            </a:r>
            <a:r>
              <a:rPr lang="ja-JP" altLang="en-US" sz="1600" dirty="0" smtClean="0">
                <a:solidFill>
                  <a:srgbClr val="000000"/>
                </a:solidFill>
                <a:latin typeface="ＭＳ Ｐゴシック" charset="0"/>
              </a:rPr>
              <a:t>）</a:t>
            </a:r>
            <a:endParaRPr lang="ja-JP" altLang="en-US" sz="1600" dirty="0">
              <a:solidFill>
                <a:srgbClr val="000000"/>
              </a:solidFill>
              <a:latin typeface="ＭＳ Ｐゴシック" charset="0"/>
            </a:endParaRPr>
          </a:p>
        </p:txBody>
      </p:sp>
      <p:sp>
        <p:nvSpPr>
          <p:cNvPr id="41" name="Rectangle 57"/>
          <p:cNvSpPr>
            <a:spLocks noChangeArrowheads="1"/>
          </p:cNvSpPr>
          <p:nvPr/>
        </p:nvSpPr>
        <p:spPr bwMode="auto">
          <a:xfrm>
            <a:off x="5508104" y="5197376"/>
            <a:ext cx="99905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r>
              <a:rPr lang="en-US" altLang="ja-JP" sz="1600" dirty="0">
                <a:solidFill>
                  <a:srgbClr val="000000"/>
                </a:solidFill>
                <a:latin typeface="ＭＳ Ｐゴシック" charset="0"/>
              </a:rPr>
              <a:t>30 </a:t>
            </a:r>
            <a:r>
              <a:rPr lang="en-US" altLang="ja-JP" sz="1600" dirty="0" smtClean="0">
                <a:solidFill>
                  <a:srgbClr val="000000"/>
                </a:solidFill>
                <a:latin typeface="ＭＳ Ｐゴシック" charset="0"/>
              </a:rPr>
              <a:t>(</a:t>
            </a:r>
            <a:r>
              <a:rPr lang="ja-JP" sz="1600" dirty="0" smtClean="0">
                <a:solidFill>
                  <a:srgbClr val="000000"/>
                </a:solidFill>
                <a:latin typeface="ＭＳ Ｐゴシック" charset="0"/>
              </a:rPr>
              <a:t>5</a:t>
            </a:r>
            <a:r>
              <a:rPr lang="en-US" altLang="ja-JP" sz="1600" dirty="0" smtClean="0">
                <a:solidFill>
                  <a:srgbClr val="000000"/>
                </a:solidFill>
                <a:latin typeface="ＭＳ Ｐゴシック" charset="0"/>
              </a:rPr>
              <a:t>.89% of </a:t>
            </a:r>
            <a:r>
              <a:rPr lang="en-US" altLang="ja-JP" sz="1600" dirty="0">
                <a:solidFill>
                  <a:srgbClr val="000000"/>
                </a:solidFill>
                <a:latin typeface="ＭＳ Ｐゴシック" charset="0"/>
              </a:rPr>
              <a:t>admitted patients</a:t>
            </a:r>
            <a:r>
              <a:rPr lang="en-US" altLang="ja-JP" sz="1600" dirty="0" smtClean="0">
                <a:solidFill>
                  <a:srgbClr val="000000"/>
                </a:solidFill>
                <a:latin typeface="ＭＳ Ｐゴシック" charset="0"/>
              </a:rPr>
              <a:t>)</a:t>
            </a:r>
            <a:endParaRPr lang="en-US" altLang="ja-JP" sz="1600" dirty="0">
              <a:solidFill>
                <a:srgbClr val="000000"/>
              </a:solidFill>
              <a:latin typeface="ＭＳ Ｐゴシック" charset="0"/>
            </a:endParaRPr>
          </a:p>
        </p:txBody>
      </p:sp>
      <p:sp>
        <p:nvSpPr>
          <p:cNvPr id="42" name="Rectangle 59"/>
          <p:cNvSpPr>
            <a:spLocks noChangeArrowheads="1"/>
          </p:cNvSpPr>
          <p:nvPr/>
        </p:nvSpPr>
        <p:spPr bwMode="auto">
          <a:xfrm>
            <a:off x="6661150" y="5197376"/>
            <a:ext cx="80168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lang="en-US" altLang="ja-JP" sz="1600" dirty="0" smtClean="0">
                <a:solidFill>
                  <a:srgbClr val="000000"/>
                </a:solidFill>
                <a:latin typeface="ＭＳ Ｐゴシック" charset="0"/>
              </a:rPr>
              <a:t>4 (4.7% </a:t>
            </a:r>
            <a:r>
              <a:rPr lang="en-US" altLang="ja-JP" sz="1600" dirty="0">
                <a:solidFill>
                  <a:srgbClr val="000000"/>
                </a:solidFill>
                <a:latin typeface="ＭＳ Ｐゴシック" charset="0"/>
              </a:rPr>
              <a:t>of admitted patients</a:t>
            </a:r>
            <a:r>
              <a:rPr lang="en-US" altLang="ja-JP" sz="1600" dirty="0" smtClean="0">
                <a:solidFill>
                  <a:srgbClr val="000000"/>
                </a:solidFill>
                <a:latin typeface="ＭＳ Ｐゴシック" charset="0"/>
              </a:rPr>
              <a:t>)</a:t>
            </a:r>
            <a:endParaRPr lang="en-US" altLang="ja-JP" sz="1600" dirty="0">
              <a:solidFill>
                <a:srgbClr val="000000"/>
              </a:solidFill>
              <a:latin typeface="ＭＳ Ｐゴシック" charset="0"/>
            </a:endParaRPr>
          </a:p>
        </p:txBody>
      </p:sp>
      <p:sp>
        <p:nvSpPr>
          <p:cNvPr id="43" name="Rectangle 61"/>
          <p:cNvSpPr>
            <a:spLocks noChangeArrowheads="1"/>
          </p:cNvSpPr>
          <p:nvPr/>
        </p:nvSpPr>
        <p:spPr bwMode="auto">
          <a:xfrm>
            <a:off x="7666038" y="5197376"/>
            <a:ext cx="108242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r>
              <a:rPr lang="en-US" altLang="ja-JP" sz="1600" dirty="0">
                <a:solidFill>
                  <a:srgbClr val="000000"/>
                </a:solidFill>
                <a:latin typeface="ＭＳ Ｐゴシック" charset="0"/>
              </a:rPr>
              <a:t>326</a:t>
            </a:r>
            <a:r>
              <a:rPr lang="ja-JP" altLang="en-US" sz="1600" dirty="0" smtClean="0">
                <a:solidFill>
                  <a:srgbClr val="000000"/>
                </a:solidFill>
                <a:latin typeface="ＭＳ Ｐゴシック" charset="0"/>
              </a:rPr>
              <a:t>（</a:t>
            </a:r>
            <a:r>
              <a:rPr lang="ja-JP" sz="1600" dirty="0" smtClean="0">
                <a:solidFill>
                  <a:srgbClr val="000000"/>
                </a:solidFill>
                <a:latin typeface="ＭＳ Ｐゴシック" charset="0"/>
              </a:rPr>
              <a:t>7</a:t>
            </a:r>
            <a:r>
              <a:rPr lang="en-US" altLang="ja-JP" sz="1600" dirty="0" smtClean="0">
                <a:solidFill>
                  <a:srgbClr val="000000"/>
                </a:solidFill>
                <a:latin typeface="ＭＳ Ｐゴシック" charset="0"/>
              </a:rPr>
              <a:t>.5% of </a:t>
            </a:r>
            <a:r>
              <a:rPr lang="en-US" altLang="ja-JP" sz="1600" dirty="0">
                <a:solidFill>
                  <a:srgbClr val="000000"/>
                </a:solidFill>
                <a:latin typeface="ＭＳ Ｐゴシック" charset="0"/>
              </a:rPr>
              <a:t>admitted patients</a:t>
            </a:r>
            <a:r>
              <a:rPr lang="ja-JP" altLang="en-US" sz="1600" dirty="0" smtClean="0">
                <a:solidFill>
                  <a:srgbClr val="000000"/>
                </a:solidFill>
                <a:latin typeface="ＭＳ Ｐゴシック" charset="0"/>
              </a:rPr>
              <a:t>）</a:t>
            </a:r>
            <a:endParaRPr lang="ja-JP" altLang="en-US" sz="1600" dirty="0">
              <a:solidFill>
                <a:srgbClr val="000000"/>
              </a:solidFill>
              <a:latin typeface="ＭＳ Ｐゴシック" charset="0"/>
            </a:endParaRPr>
          </a:p>
        </p:txBody>
      </p:sp>
      <p:sp>
        <p:nvSpPr>
          <p:cNvPr id="44" name="Line 79"/>
          <p:cNvSpPr>
            <a:spLocks noChangeShapeType="1"/>
          </p:cNvSpPr>
          <p:nvPr/>
        </p:nvSpPr>
        <p:spPr bwMode="auto">
          <a:xfrm>
            <a:off x="180975" y="1412776"/>
            <a:ext cx="857567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5" name="Line 80"/>
          <p:cNvSpPr>
            <a:spLocks noChangeShapeType="1"/>
          </p:cNvSpPr>
          <p:nvPr/>
        </p:nvSpPr>
        <p:spPr bwMode="auto">
          <a:xfrm>
            <a:off x="163513" y="2146201"/>
            <a:ext cx="857567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6" name="Line 81"/>
          <p:cNvSpPr>
            <a:spLocks noChangeShapeType="1"/>
          </p:cNvSpPr>
          <p:nvPr/>
        </p:nvSpPr>
        <p:spPr bwMode="auto">
          <a:xfrm>
            <a:off x="200025" y="6064151"/>
            <a:ext cx="857567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 name="円形吹き出し 2"/>
          <p:cNvSpPr/>
          <p:nvPr/>
        </p:nvSpPr>
        <p:spPr bwMode="auto">
          <a:xfrm>
            <a:off x="1907704" y="1844824"/>
            <a:ext cx="5904656" cy="3240360"/>
          </a:xfrm>
          <a:prstGeom prst="wedgeEllipseCallout">
            <a:avLst>
              <a:gd name="adj1" fmla="val -48836"/>
              <a:gd name="adj2" fmla="val 53100"/>
            </a:avLst>
          </a:prstGeom>
          <a:solidFill>
            <a:srgbClr val="CCFFC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altLang="ja-JP" sz="4000" dirty="0" smtClean="0"/>
              <a:t>What is the </a:t>
            </a:r>
            <a:r>
              <a:rPr lang="en-US" altLang="ja-JP" sz="4000" dirty="0"/>
              <a:t>reasons for </a:t>
            </a:r>
            <a:r>
              <a:rPr lang="en-US" altLang="ja-JP" sz="4000" dirty="0" smtClean="0"/>
              <a:t>this </a:t>
            </a:r>
            <a:r>
              <a:rPr lang="en-US" altLang="ja-JP" sz="4000" dirty="0"/>
              <a:t>lack of maternal </a:t>
            </a:r>
            <a:r>
              <a:rPr lang="en-US" altLang="ja-JP" sz="4000" dirty="0" smtClean="0"/>
              <a:t>deaths in Japan?</a:t>
            </a:r>
            <a:endParaRPr kumimoji="1" lang="ja-JP" altLang="en-US" sz="4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5046534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116632"/>
            <a:ext cx="8698406" cy="797769"/>
          </a:xfrm>
        </p:spPr>
        <p:txBody>
          <a:bodyPr/>
          <a:lstStyle/>
          <a:p>
            <a:r>
              <a:rPr lang="en-US" altLang="ja-JP" dirty="0"/>
              <a:t>Pandemic (H1N1) 2009 in pregnant Japanese women in </a:t>
            </a:r>
            <a:r>
              <a:rPr lang="en-US" altLang="ja-JP" dirty="0" smtClean="0"/>
              <a:t>Hokkaido</a:t>
            </a:r>
            <a:r>
              <a:rPr lang="ja-JP" altLang="en-US" dirty="0" smtClean="0"/>
              <a:t> </a:t>
            </a:r>
            <a:r>
              <a:rPr lang="en-US" altLang="ja-JP" dirty="0" smtClean="0"/>
              <a:t>(</a:t>
            </a:r>
            <a:r>
              <a:rPr lang="en-US" altLang="ja-JP" i="1" dirty="0"/>
              <a:t>J Obstet Gynaecol Res </a:t>
            </a:r>
            <a:r>
              <a:rPr lang="en-US" altLang="ja-JP" dirty="0"/>
              <a:t>38: 130–</a:t>
            </a:r>
            <a:r>
              <a:rPr lang="en-US" altLang="ja-JP" dirty="0" smtClean="0"/>
              <a:t>6, 2012): </a:t>
            </a:r>
            <a:r>
              <a:rPr lang="en-US" altLang="ja-JP" dirty="0" smtClean="0">
                <a:solidFill>
                  <a:srgbClr val="FF0000"/>
                </a:solidFill>
              </a:rPr>
              <a:t>2</a:t>
            </a:r>
            <a:r>
              <a:rPr lang="en-US" altLang="ja-JP" baseline="30000" dirty="0" smtClean="0">
                <a:solidFill>
                  <a:srgbClr val="FF0000"/>
                </a:solidFill>
              </a:rPr>
              <a:t>nd</a:t>
            </a:r>
            <a:r>
              <a:rPr lang="en-US" altLang="ja-JP" dirty="0" smtClean="0">
                <a:solidFill>
                  <a:srgbClr val="FF0000"/>
                </a:solidFill>
              </a:rPr>
              <a:t> report</a:t>
            </a:r>
            <a:endParaRPr lang="ja-JP" altLang="ja-JP" dirty="0">
              <a:solidFill>
                <a:srgbClr val="FF0000"/>
              </a:solidFill>
            </a:endParaRPr>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4</a:t>
            </a:fld>
            <a:endParaRPr lang="en-US" altLang="ja-JP"/>
          </a:p>
        </p:txBody>
      </p:sp>
      <p:pic>
        <p:nvPicPr>
          <p:cNvPr id="7" name="図 6" descr="スクリーンショット 2015-08-29 14.32.1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734" y="3424042"/>
            <a:ext cx="5430671" cy="2681661"/>
          </a:xfrm>
          <a:prstGeom prst="rect">
            <a:avLst/>
          </a:prstGeom>
        </p:spPr>
      </p:pic>
      <p:sp>
        <p:nvSpPr>
          <p:cNvPr id="9" name="テキスト ボックス 8"/>
          <p:cNvSpPr txBox="1"/>
          <p:nvPr/>
        </p:nvSpPr>
        <p:spPr>
          <a:xfrm>
            <a:off x="323528" y="980728"/>
            <a:ext cx="8568952" cy="2308324"/>
          </a:xfrm>
          <a:prstGeom prst="rect">
            <a:avLst/>
          </a:prstGeom>
          <a:noFill/>
        </p:spPr>
        <p:txBody>
          <a:bodyPr wrap="square" rtlCol="0">
            <a:spAutoFit/>
          </a:bodyPr>
          <a:lstStyle/>
          <a:p>
            <a:pPr algn="l"/>
            <a:r>
              <a:rPr lang="en-US" altLang="ja-JP" sz="2400" dirty="0"/>
              <a:t>Background and Aims: The reasons for </a:t>
            </a:r>
            <a:r>
              <a:rPr lang="en-US" altLang="ja-JP" sz="2400" dirty="0" smtClean="0"/>
              <a:t>the </a:t>
            </a:r>
            <a:r>
              <a:rPr lang="en-US" altLang="ja-JP" sz="2400" dirty="0"/>
              <a:t>lack of maternal deaths from pandemic (H1N1) 2009 remain unknown. This questionnaire survey was performed to investigate how many pregnant women were infected, how many women took antiviral drugs for prophylaxis or treatment, and the rate of vaccination effectiveness</a:t>
            </a:r>
            <a:r>
              <a:rPr lang="en-US" altLang="ja-JP" sz="2400" dirty="0" smtClean="0"/>
              <a:t>.</a:t>
            </a:r>
          </a:p>
        </p:txBody>
      </p:sp>
      <p:sp>
        <p:nvSpPr>
          <p:cNvPr id="10" name="テキスト ボックス 9"/>
          <p:cNvSpPr txBox="1"/>
          <p:nvPr/>
        </p:nvSpPr>
        <p:spPr>
          <a:xfrm>
            <a:off x="307900" y="3474492"/>
            <a:ext cx="3291580" cy="2462213"/>
          </a:xfrm>
          <a:prstGeom prst="rect">
            <a:avLst/>
          </a:prstGeom>
          <a:noFill/>
        </p:spPr>
        <p:txBody>
          <a:bodyPr wrap="square" rtlCol="0">
            <a:spAutoFit/>
          </a:bodyPr>
          <a:lstStyle/>
          <a:p>
            <a:pPr algn="l">
              <a:spcBef>
                <a:spcPts val="1200"/>
              </a:spcBef>
            </a:pPr>
            <a:r>
              <a:rPr lang="en-US" altLang="ja-JP" sz="2400" dirty="0"/>
              <a:t>Methods: Questionnaire study for 20,500 postpartum women </a:t>
            </a:r>
            <a:endParaRPr lang="en-US" altLang="ja-JP" sz="2400" dirty="0" smtClean="0"/>
          </a:p>
          <a:p>
            <a:pPr algn="l">
              <a:spcBef>
                <a:spcPts val="1200"/>
              </a:spcBef>
            </a:pPr>
            <a:r>
              <a:rPr lang="en-US" altLang="ja-JP" sz="2400" dirty="0" smtClean="0"/>
              <a:t>Study period:</a:t>
            </a:r>
          </a:p>
          <a:p>
            <a:pPr algn="l"/>
            <a:r>
              <a:rPr lang="en-US" altLang="ja-JP" sz="2400" dirty="0" smtClean="0"/>
              <a:t>Dec </a:t>
            </a:r>
            <a:r>
              <a:rPr lang="en-US" altLang="ja-JP" sz="2400" dirty="0"/>
              <a:t>2009 </a:t>
            </a:r>
            <a:r>
              <a:rPr lang="en-US" altLang="ja-JP" sz="2400" dirty="0" smtClean="0"/>
              <a:t>- </a:t>
            </a:r>
            <a:r>
              <a:rPr lang="en-US" altLang="ja-JP" sz="2400" dirty="0"/>
              <a:t>May </a:t>
            </a:r>
            <a:r>
              <a:rPr lang="en-US" altLang="ja-JP" sz="2400" dirty="0" smtClean="0"/>
              <a:t>2010</a:t>
            </a:r>
            <a:endParaRPr kumimoji="1" lang="ja-JP" altLang="en-US" sz="2400" dirty="0"/>
          </a:p>
        </p:txBody>
      </p:sp>
    </p:spTree>
    <p:extLst>
      <p:ext uri="{BB962C8B-B14F-4D97-AF65-F5344CB8AC3E}">
        <p14:creationId xmlns:p14="http://schemas.microsoft.com/office/powerpoint/2010/main" val="11526406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5</a:t>
            </a:fld>
            <a:endParaRPr lang="en-US" altLang="ja-JP"/>
          </a:p>
        </p:txBody>
      </p:sp>
      <p:sp>
        <p:nvSpPr>
          <p:cNvPr id="10" name="Text Box 3"/>
          <p:cNvSpPr txBox="1">
            <a:spLocks noChangeArrowheads="1"/>
          </p:cNvSpPr>
          <p:nvPr/>
        </p:nvSpPr>
        <p:spPr bwMode="auto">
          <a:xfrm>
            <a:off x="52388" y="984785"/>
            <a:ext cx="9091612" cy="53245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tabLst>
                <a:tab pos="2576513" algn="l"/>
                <a:tab pos="4959350" algn="l"/>
                <a:tab pos="7329488" algn="l"/>
              </a:tabLst>
              <a:defRPr kumimoji="1" sz="2400">
                <a:solidFill>
                  <a:schemeClr val="tx1"/>
                </a:solidFill>
                <a:latin typeface="Arial" charset="0"/>
                <a:ea typeface="ＭＳ Ｐゴシック" charset="0"/>
                <a:cs typeface="ＭＳ Ｐゴシック" charset="0"/>
              </a:defRPr>
            </a:lvl1pPr>
            <a:lvl2pPr marL="742950" indent="-285750">
              <a:tabLst>
                <a:tab pos="2576513" algn="l"/>
                <a:tab pos="4959350" algn="l"/>
                <a:tab pos="7329488" algn="l"/>
              </a:tabLst>
              <a:defRPr kumimoji="1" sz="2400">
                <a:solidFill>
                  <a:schemeClr val="tx1"/>
                </a:solidFill>
                <a:latin typeface="Arial" charset="0"/>
                <a:ea typeface="ＭＳ Ｐゴシック" charset="0"/>
              </a:defRPr>
            </a:lvl2pPr>
            <a:lvl3pPr marL="1143000" indent="-228600">
              <a:tabLst>
                <a:tab pos="2576513" algn="l"/>
                <a:tab pos="4959350" algn="l"/>
                <a:tab pos="7329488" algn="l"/>
              </a:tabLst>
              <a:defRPr kumimoji="1" sz="2400">
                <a:solidFill>
                  <a:schemeClr val="tx1"/>
                </a:solidFill>
                <a:latin typeface="Arial" charset="0"/>
                <a:ea typeface="ＭＳ Ｐゴシック" charset="0"/>
              </a:defRPr>
            </a:lvl3pPr>
            <a:lvl4pPr marL="1600200" indent="-228600">
              <a:tabLst>
                <a:tab pos="2576513" algn="l"/>
                <a:tab pos="4959350" algn="l"/>
                <a:tab pos="7329488" algn="l"/>
              </a:tabLst>
              <a:defRPr kumimoji="1" sz="2400">
                <a:solidFill>
                  <a:schemeClr val="tx1"/>
                </a:solidFill>
                <a:latin typeface="Arial" charset="0"/>
                <a:ea typeface="ＭＳ Ｐゴシック" charset="0"/>
              </a:defRPr>
            </a:lvl4pPr>
            <a:lvl5pPr marL="2057400" indent="-228600">
              <a:tabLst>
                <a:tab pos="2576513" algn="l"/>
                <a:tab pos="4959350" algn="l"/>
                <a:tab pos="7329488" algn="l"/>
              </a:tabLst>
              <a:defRPr kumimoji="1" sz="2400">
                <a:solidFill>
                  <a:schemeClr val="tx1"/>
                </a:solidFill>
                <a:latin typeface="Arial" charset="0"/>
                <a:ea typeface="ＭＳ Ｐゴシック" charset="0"/>
              </a:defRPr>
            </a:lvl5pPr>
            <a:lvl6pPr marL="2514600" indent="-228600" algn="ctr" fontAlgn="base">
              <a:spcBef>
                <a:spcPct val="0"/>
              </a:spcBef>
              <a:spcAft>
                <a:spcPct val="0"/>
              </a:spcAft>
              <a:tabLst>
                <a:tab pos="2576513" algn="l"/>
                <a:tab pos="4959350" algn="l"/>
                <a:tab pos="7329488" algn="l"/>
              </a:tabLst>
              <a:defRPr kumimoji="1" sz="2400">
                <a:solidFill>
                  <a:schemeClr val="tx1"/>
                </a:solidFill>
                <a:latin typeface="Arial" charset="0"/>
                <a:ea typeface="ＭＳ Ｐゴシック" charset="0"/>
              </a:defRPr>
            </a:lvl6pPr>
            <a:lvl7pPr marL="2971800" indent="-228600" algn="ctr" fontAlgn="base">
              <a:spcBef>
                <a:spcPct val="0"/>
              </a:spcBef>
              <a:spcAft>
                <a:spcPct val="0"/>
              </a:spcAft>
              <a:tabLst>
                <a:tab pos="2576513" algn="l"/>
                <a:tab pos="4959350" algn="l"/>
                <a:tab pos="7329488" algn="l"/>
              </a:tabLst>
              <a:defRPr kumimoji="1" sz="2400">
                <a:solidFill>
                  <a:schemeClr val="tx1"/>
                </a:solidFill>
                <a:latin typeface="Arial" charset="0"/>
                <a:ea typeface="ＭＳ Ｐゴシック" charset="0"/>
              </a:defRPr>
            </a:lvl7pPr>
            <a:lvl8pPr marL="3429000" indent="-228600" algn="ctr" fontAlgn="base">
              <a:spcBef>
                <a:spcPct val="0"/>
              </a:spcBef>
              <a:spcAft>
                <a:spcPct val="0"/>
              </a:spcAft>
              <a:tabLst>
                <a:tab pos="2576513" algn="l"/>
                <a:tab pos="4959350" algn="l"/>
                <a:tab pos="7329488" algn="l"/>
              </a:tabLst>
              <a:defRPr kumimoji="1" sz="2400">
                <a:solidFill>
                  <a:schemeClr val="tx1"/>
                </a:solidFill>
                <a:latin typeface="Arial" charset="0"/>
                <a:ea typeface="ＭＳ Ｐゴシック" charset="0"/>
              </a:defRPr>
            </a:lvl8pPr>
            <a:lvl9pPr marL="3886200" indent="-228600" algn="ctr" fontAlgn="base">
              <a:spcBef>
                <a:spcPct val="0"/>
              </a:spcBef>
              <a:spcAft>
                <a:spcPct val="0"/>
              </a:spcAft>
              <a:tabLst>
                <a:tab pos="2576513" algn="l"/>
                <a:tab pos="4959350" algn="l"/>
                <a:tab pos="7329488" algn="l"/>
              </a:tabLst>
              <a:defRPr kumimoji="1" sz="2400">
                <a:solidFill>
                  <a:schemeClr val="tx1"/>
                </a:solidFill>
                <a:latin typeface="Arial" charset="0"/>
                <a:ea typeface="ＭＳ Ｐゴシック" charset="0"/>
              </a:defRPr>
            </a:lvl9pPr>
          </a:lstStyle>
          <a:p>
            <a:pPr algn="just"/>
            <a:r>
              <a:rPr lang="en-US" altLang="ja-JP" sz="2000" dirty="0">
                <a:latin typeface="Arial"/>
                <a:ea typeface="ＤＦＰ太丸ゴシック体" charset="0"/>
                <a:cs typeface="Arial"/>
              </a:rPr>
              <a:t>	Infected	Non-infected	p-value     </a:t>
            </a:r>
          </a:p>
          <a:p>
            <a:pPr algn="just"/>
            <a:r>
              <a:rPr lang="en-US" altLang="ja-JP" sz="2000" dirty="0">
                <a:latin typeface="Arial"/>
                <a:ea typeface="ＤＦＰ太丸ゴシック体" charset="0"/>
                <a:cs typeface="Arial"/>
              </a:rPr>
              <a:t>No. of women	268*	7,267</a:t>
            </a:r>
          </a:p>
          <a:p>
            <a:pPr algn="just"/>
            <a:r>
              <a:rPr lang="en-US" altLang="ja-JP" sz="2000" dirty="0">
                <a:latin typeface="Arial"/>
                <a:ea typeface="ＤＦＰ太丸ゴシック体" charset="0"/>
                <a:cs typeface="Arial"/>
              </a:rPr>
              <a:t>Age (years old)			0.1823</a:t>
            </a:r>
          </a:p>
          <a:p>
            <a:pPr algn="just"/>
            <a:r>
              <a:rPr lang="en-US" altLang="ja-JP" sz="2000" dirty="0">
                <a:latin typeface="Arial"/>
                <a:ea typeface="ＤＦＰ太丸ゴシック体" charset="0"/>
                <a:cs typeface="Arial"/>
              </a:rPr>
              <a:t>-19	6 (2.2%)	85 (1.2%)	</a:t>
            </a:r>
          </a:p>
          <a:p>
            <a:pPr algn="just"/>
            <a:r>
              <a:rPr lang="en-US" altLang="ja-JP" sz="2000" dirty="0">
                <a:latin typeface="Arial"/>
                <a:ea typeface="ＤＦＰ太丸ゴシック体" charset="0"/>
                <a:cs typeface="Arial"/>
              </a:rPr>
              <a:t>20-24	25 (9.3%)	816 (11.2%)	</a:t>
            </a:r>
          </a:p>
          <a:p>
            <a:pPr algn="just"/>
            <a:r>
              <a:rPr lang="en-US" altLang="ja-JP" sz="2000" dirty="0">
                <a:latin typeface="Arial"/>
                <a:ea typeface="ＤＦＰ太丸ゴシック体" charset="0"/>
                <a:cs typeface="Arial"/>
              </a:rPr>
              <a:t>25-29	80 (29.9%)	2,209 (30.4%)	</a:t>
            </a:r>
          </a:p>
          <a:p>
            <a:pPr algn="just"/>
            <a:r>
              <a:rPr lang="en-US" altLang="ja-JP" sz="2000" dirty="0">
                <a:latin typeface="Arial"/>
                <a:ea typeface="ＤＦＰ太丸ゴシック体" charset="0"/>
                <a:cs typeface="Arial"/>
              </a:rPr>
              <a:t>30-34	85 (31.7%)	2,571 (35.4%)	</a:t>
            </a:r>
          </a:p>
          <a:p>
            <a:pPr algn="just"/>
            <a:r>
              <a:rPr lang="en-US" altLang="ja-JP" sz="2000" dirty="0">
                <a:latin typeface="Arial"/>
                <a:ea typeface="ＤＦＰ太丸ゴシック体" charset="0"/>
                <a:cs typeface="Arial"/>
              </a:rPr>
              <a:t>35-39	64 (23.9%)	1,335 (18.4%)	</a:t>
            </a:r>
          </a:p>
          <a:p>
            <a:pPr algn="just"/>
            <a:r>
              <a:rPr lang="en-US" altLang="ja-JP" sz="2000" dirty="0">
                <a:latin typeface="Arial"/>
                <a:ea typeface="ＤＦＰ太丸ゴシック体" charset="0"/>
                <a:cs typeface="Arial"/>
              </a:rPr>
              <a:t>40-	6 (2.2%)	170 (2.3%)	</a:t>
            </a:r>
          </a:p>
          <a:p>
            <a:pPr algn="just"/>
            <a:r>
              <a:rPr lang="en-US" altLang="ja-JP" sz="2000" dirty="0">
                <a:latin typeface="Arial"/>
                <a:ea typeface="ＤＦＰ太丸ゴシック体" charset="0"/>
                <a:cs typeface="Arial"/>
              </a:rPr>
              <a:t>unknown	2 (0.8%)	81 (1.1%)	</a:t>
            </a:r>
          </a:p>
          <a:p>
            <a:pPr algn="just"/>
            <a:r>
              <a:rPr lang="en-US" altLang="ja-JP" sz="2000" dirty="0">
                <a:latin typeface="Arial"/>
                <a:ea typeface="ＤＦＰ太丸ゴシック体" charset="0"/>
                <a:cs typeface="Arial"/>
              </a:rPr>
              <a:t>Birth-weight of infants(g)		0.1319</a:t>
            </a:r>
          </a:p>
          <a:p>
            <a:pPr algn="just"/>
            <a:r>
              <a:rPr lang="en-US" altLang="ja-JP" sz="2000" dirty="0">
                <a:latin typeface="Arial"/>
                <a:ea typeface="ＤＦＰ太丸ゴシック体" charset="0"/>
                <a:cs typeface="Arial"/>
              </a:rPr>
              <a:t>-1,499	3 (1.1%)	28 (0.39%)	</a:t>
            </a:r>
          </a:p>
          <a:p>
            <a:pPr algn="just"/>
            <a:r>
              <a:rPr lang="en-US" altLang="ja-JP" sz="2000" dirty="0">
                <a:latin typeface="Arial"/>
                <a:ea typeface="ＤＦＰ太丸ゴシック体" charset="0"/>
                <a:cs typeface="Arial"/>
              </a:rPr>
              <a:t>1,500-1,999	0 (0.0%)	51 (0.70%)	</a:t>
            </a:r>
          </a:p>
          <a:p>
            <a:pPr algn="just"/>
            <a:r>
              <a:rPr lang="en-US" altLang="ja-JP" sz="2000" dirty="0">
                <a:latin typeface="Arial"/>
                <a:ea typeface="ＤＦＰ太丸ゴシック体" charset="0"/>
                <a:cs typeface="Arial"/>
              </a:rPr>
              <a:t>2,000-2,499	21 (7.9%)	457 (6.3%)	</a:t>
            </a:r>
          </a:p>
          <a:p>
            <a:pPr algn="just"/>
            <a:r>
              <a:rPr lang="en-US" altLang="ja-JP" sz="2000" dirty="0">
                <a:latin typeface="Arial"/>
                <a:ea typeface="ＤＦＰ太丸ゴシック体" charset="0"/>
                <a:cs typeface="Arial"/>
              </a:rPr>
              <a:t>2,500-2,999	107 (39.9%)	2,809 (38.7%)	</a:t>
            </a:r>
          </a:p>
          <a:p>
            <a:pPr algn="just"/>
            <a:r>
              <a:rPr lang="en-US" altLang="ja-JP" sz="2000" dirty="0">
                <a:latin typeface="Arial"/>
                <a:ea typeface="ＤＦＰ太丸ゴシック体" charset="0"/>
                <a:cs typeface="Arial"/>
              </a:rPr>
              <a:t>3,000-	135 (50.6%)	3,901 (53.7%)	</a:t>
            </a:r>
          </a:p>
          <a:p>
            <a:pPr algn="just"/>
            <a:r>
              <a:rPr lang="en-US" altLang="ja-JP" sz="2000" dirty="0">
                <a:latin typeface="Arial"/>
                <a:ea typeface="ＤＦＰ太丸ゴシック体" charset="0"/>
                <a:cs typeface="Arial"/>
              </a:rPr>
              <a:t>unknown	2 (0.76%)	22 (0.30%)	</a:t>
            </a:r>
          </a:p>
        </p:txBody>
      </p:sp>
      <p:sp>
        <p:nvSpPr>
          <p:cNvPr id="12" name="Line 5"/>
          <p:cNvSpPr>
            <a:spLocks noChangeShapeType="1"/>
          </p:cNvSpPr>
          <p:nvPr/>
        </p:nvSpPr>
        <p:spPr bwMode="auto">
          <a:xfrm>
            <a:off x="0" y="6381328"/>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sz="2000">
              <a:latin typeface="Arial"/>
              <a:cs typeface="Arial"/>
            </a:endParaRPr>
          </a:p>
        </p:txBody>
      </p:sp>
      <p:sp>
        <p:nvSpPr>
          <p:cNvPr id="13" name="Line 6"/>
          <p:cNvSpPr>
            <a:spLocks noChangeShapeType="1"/>
          </p:cNvSpPr>
          <p:nvPr/>
        </p:nvSpPr>
        <p:spPr bwMode="auto">
          <a:xfrm>
            <a:off x="0" y="138546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sz="2000">
              <a:latin typeface="Arial"/>
              <a:cs typeface="Arial"/>
            </a:endParaRPr>
          </a:p>
        </p:txBody>
      </p:sp>
      <p:sp>
        <p:nvSpPr>
          <p:cNvPr id="14" name="正方形/長方形 13"/>
          <p:cNvSpPr/>
          <p:nvPr/>
        </p:nvSpPr>
        <p:spPr>
          <a:xfrm>
            <a:off x="97138" y="6381328"/>
            <a:ext cx="2409208" cy="400110"/>
          </a:xfrm>
          <a:prstGeom prst="rect">
            <a:avLst/>
          </a:prstGeom>
        </p:spPr>
        <p:txBody>
          <a:bodyPr wrap="none">
            <a:spAutoFit/>
          </a:bodyPr>
          <a:lstStyle/>
          <a:p>
            <a:pPr algn="just"/>
            <a:r>
              <a:rPr lang="en-US" altLang="ja-JP" sz="2000" dirty="0">
                <a:solidFill>
                  <a:schemeClr val="bg1"/>
                </a:solidFill>
                <a:latin typeface="Arial"/>
                <a:ea typeface="ＤＦＰ太丸ゴシック体" charset="0"/>
                <a:cs typeface="Arial"/>
              </a:rPr>
              <a:t>Respondents: 7535                              </a:t>
            </a:r>
          </a:p>
        </p:txBody>
      </p:sp>
      <p:sp>
        <p:nvSpPr>
          <p:cNvPr id="15" name="テキスト ボックス 14"/>
          <p:cNvSpPr txBox="1"/>
          <p:nvPr/>
        </p:nvSpPr>
        <p:spPr>
          <a:xfrm>
            <a:off x="1116969" y="260648"/>
            <a:ext cx="6472295" cy="523220"/>
          </a:xfrm>
          <a:prstGeom prst="rect">
            <a:avLst/>
          </a:prstGeom>
          <a:noFill/>
        </p:spPr>
        <p:txBody>
          <a:bodyPr wrap="none" rtlCol="0">
            <a:spAutoFit/>
          </a:bodyPr>
          <a:lstStyle/>
          <a:p>
            <a:pPr algn="ctr"/>
            <a:r>
              <a:rPr lang="en-US" altLang="ja-JP" sz="2800" dirty="0"/>
              <a:t>Maternal</a:t>
            </a:r>
            <a:r>
              <a:rPr lang="ja-JP" altLang="en-US" sz="2800" dirty="0"/>
              <a:t> </a:t>
            </a:r>
            <a:r>
              <a:rPr lang="en-US" altLang="ja-JP" sz="2800" dirty="0"/>
              <a:t>age</a:t>
            </a:r>
            <a:r>
              <a:rPr lang="ja-JP" altLang="en-US" sz="2800" dirty="0"/>
              <a:t> </a:t>
            </a:r>
            <a:r>
              <a:rPr lang="en-US" altLang="ja-JP" sz="2800" dirty="0"/>
              <a:t>and</a:t>
            </a:r>
            <a:r>
              <a:rPr lang="ja-JP" altLang="en-US" sz="2800" dirty="0"/>
              <a:t> </a:t>
            </a:r>
            <a:r>
              <a:rPr lang="en-US" altLang="ja-JP" sz="2800" dirty="0" smtClean="0"/>
              <a:t>birth</a:t>
            </a:r>
            <a:r>
              <a:rPr lang="ja-JP" altLang="en-US" sz="2800" dirty="0" smtClean="0"/>
              <a:t> </a:t>
            </a:r>
            <a:r>
              <a:rPr lang="en-US" altLang="ja-JP" sz="2800" dirty="0" smtClean="0"/>
              <a:t>weight</a:t>
            </a:r>
            <a:r>
              <a:rPr lang="ja-JP" altLang="en-US" sz="2800" dirty="0" smtClean="0"/>
              <a:t> </a:t>
            </a:r>
            <a:r>
              <a:rPr lang="en-US" altLang="ja-JP" sz="2800" dirty="0"/>
              <a:t>of</a:t>
            </a:r>
            <a:r>
              <a:rPr lang="ja-JP" altLang="en-US" sz="2800" dirty="0"/>
              <a:t> </a:t>
            </a:r>
            <a:r>
              <a:rPr lang="en-US" altLang="ja-JP" sz="2800" dirty="0"/>
              <a:t>infants</a:t>
            </a:r>
            <a:endParaRPr lang="ja-JP" altLang="en-US" sz="2800" dirty="0"/>
          </a:p>
        </p:txBody>
      </p:sp>
      <p:sp>
        <p:nvSpPr>
          <p:cNvPr id="2" name="角丸四角形 1"/>
          <p:cNvSpPr/>
          <p:nvPr/>
        </p:nvSpPr>
        <p:spPr bwMode="auto">
          <a:xfrm>
            <a:off x="320729" y="2424432"/>
            <a:ext cx="8544235" cy="2296155"/>
          </a:xfrm>
          <a:prstGeom prst="roundRect">
            <a:avLst/>
          </a:prstGeom>
          <a:solidFill>
            <a:srgbClr val="CCFFC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l"/>
            <a:r>
              <a:rPr lang="en-GB" altLang="ja-JP" sz="3200" dirty="0"/>
              <a:t>There were no significant differences in the distributions of maternal age or birth weight of infants between the infected and non-infected women. </a:t>
            </a:r>
          </a:p>
        </p:txBody>
      </p:sp>
    </p:spTree>
    <p:extLst>
      <p:ext uri="{BB962C8B-B14F-4D97-AF65-F5344CB8AC3E}">
        <p14:creationId xmlns:p14="http://schemas.microsoft.com/office/powerpoint/2010/main" val="30435237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6</a:t>
            </a:fld>
            <a:endParaRPr lang="en-US" altLang="ja-JP"/>
          </a:p>
        </p:txBody>
      </p:sp>
      <p:sp>
        <p:nvSpPr>
          <p:cNvPr id="5" name="テキスト ボックス 4"/>
          <p:cNvSpPr txBox="1"/>
          <p:nvPr/>
        </p:nvSpPr>
        <p:spPr>
          <a:xfrm>
            <a:off x="1845743" y="260648"/>
            <a:ext cx="5014789" cy="523220"/>
          </a:xfrm>
          <a:prstGeom prst="rect">
            <a:avLst/>
          </a:prstGeom>
          <a:noFill/>
        </p:spPr>
        <p:txBody>
          <a:bodyPr wrap="none" rtlCol="0">
            <a:spAutoFit/>
          </a:bodyPr>
          <a:lstStyle/>
          <a:p>
            <a:pPr algn="ctr"/>
            <a:r>
              <a:rPr kumimoji="1" lang="en-US" altLang="ja-JP" sz="2800" dirty="0" smtClean="0"/>
              <a:t>Influenza and preterm delivery</a:t>
            </a:r>
            <a:endParaRPr kumimoji="1" lang="ja-JP" altLang="en-US" sz="2800" dirty="0"/>
          </a:p>
        </p:txBody>
      </p:sp>
      <p:sp>
        <p:nvSpPr>
          <p:cNvPr id="6" name="テキスト ボックス 5"/>
          <p:cNvSpPr txBox="1"/>
          <p:nvPr/>
        </p:nvSpPr>
        <p:spPr>
          <a:xfrm>
            <a:off x="1742" y="1096177"/>
            <a:ext cx="9142258" cy="954107"/>
          </a:xfrm>
          <a:prstGeom prst="rect">
            <a:avLst/>
          </a:prstGeom>
          <a:noFill/>
        </p:spPr>
        <p:txBody>
          <a:bodyPr wrap="square" rtlCol="0">
            <a:spAutoFit/>
          </a:bodyPr>
          <a:lstStyle/>
          <a:p>
            <a:pPr algn="l"/>
            <a:r>
              <a:rPr lang="en-GB" altLang="ja-JP" sz="2800" dirty="0" smtClean="0"/>
              <a:t>Influenza </a:t>
            </a:r>
            <a:r>
              <a:rPr lang="en-GB" altLang="ja-JP" sz="2800" dirty="0"/>
              <a:t>did not significantly increase the rate of preterm </a:t>
            </a:r>
            <a:r>
              <a:rPr lang="en-GB" altLang="ja-JP" sz="2800" dirty="0" smtClean="0"/>
              <a:t>delivery. </a:t>
            </a:r>
            <a:endParaRPr kumimoji="1" lang="ja-JP" altLang="en-US" sz="2800" dirty="0"/>
          </a:p>
        </p:txBody>
      </p:sp>
      <p:sp>
        <p:nvSpPr>
          <p:cNvPr id="8" name="テキスト ボックス 3"/>
          <p:cNvSpPr txBox="1">
            <a:spLocks noChangeArrowheads="1"/>
          </p:cNvSpPr>
          <p:nvPr/>
        </p:nvSpPr>
        <p:spPr bwMode="auto">
          <a:xfrm>
            <a:off x="-22097" y="2123808"/>
            <a:ext cx="9255125"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algn="ctr" fontAlgn="base">
              <a:spcBef>
                <a:spcPct val="0"/>
              </a:spcBef>
              <a:spcAft>
                <a:spcPct val="0"/>
              </a:spcAft>
              <a:defRPr kumimoji="1" sz="2400">
                <a:solidFill>
                  <a:schemeClr val="tx1"/>
                </a:solidFill>
                <a:latin typeface="Arial" charset="0"/>
                <a:ea typeface="ＭＳ Ｐゴシック" charset="0"/>
              </a:defRPr>
            </a:lvl6pPr>
            <a:lvl7pPr marL="2971800" indent="-228600" algn="ctr" fontAlgn="base">
              <a:spcBef>
                <a:spcPct val="0"/>
              </a:spcBef>
              <a:spcAft>
                <a:spcPct val="0"/>
              </a:spcAft>
              <a:defRPr kumimoji="1" sz="2400">
                <a:solidFill>
                  <a:schemeClr val="tx1"/>
                </a:solidFill>
                <a:latin typeface="Arial" charset="0"/>
                <a:ea typeface="ＭＳ Ｐゴシック" charset="0"/>
              </a:defRPr>
            </a:lvl7pPr>
            <a:lvl8pPr marL="3429000" indent="-228600" algn="ctr" fontAlgn="base">
              <a:spcBef>
                <a:spcPct val="0"/>
              </a:spcBef>
              <a:spcAft>
                <a:spcPct val="0"/>
              </a:spcAft>
              <a:defRPr kumimoji="1" sz="2400">
                <a:solidFill>
                  <a:schemeClr val="tx1"/>
                </a:solidFill>
                <a:latin typeface="Arial" charset="0"/>
                <a:ea typeface="ＭＳ Ｐゴシック" charset="0"/>
              </a:defRPr>
            </a:lvl8pPr>
            <a:lvl9pPr marL="3886200" indent="-228600" algn="ctr" fontAlgn="base">
              <a:spcBef>
                <a:spcPct val="0"/>
              </a:spcBef>
              <a:spcAft>
                <a:spcPct val="0"/>
              </a:spcAft>
              <a:defRPr kumimoji="1" sz="2400">
                <a:solidFill>
                  <a:schemeClr val="tx1"/>
                </a:solidFill>
                <a:latin typeface="Arial" charset="0"/>
                <a:ea typeface="ＭＳ Ｐゴシック" charset="0"/>
              </a:defRPr>
            </a:lvl9pPr>
          </a:lstStyle>
          <a:p>
            <a:pPr algn="l">
              <a:defRPr/>
            </a:pPr>
            <a:r>
              <a:rPr lang="en-US" altLang="ja-JP" dirty="0" smtClean="0">
                <a:latin typeface="Arial"/>
                <a:ea typeface="ＤＦＰ太丸ゴシック体" charset="0"/>
                <a:cs typeface="Arial"/>
              </a:rPr>
              <a:t>However, if the hospitalization needed, the risk of preterm birth is increased. </a:t>
            </a:r>
          </a:p>
          <a:p>
            <a:pPr algn="l">
              <a:defRPr/>
            </a:pPr>
            <a:r>
              <a:rPr lang="en-US" altLang="ja-JP" sz="2000" dirty="0" smtClean="0">
                <a:latin typeface="Arial"/>
                <a:ea typeface="ＤＦＰ太丸ゴシック体" charset="0"/>
                <a:cs typeface="Arial"/>
              </a:rPr>
              <a:t>(</a:t>
            </a:r>
            <a:r>
              <a:rPr lang="en-US" altLang="ja-JP" sz="2000" dirty="0" err="1" smtClean="0">
                <a:latin typeface="Arial"/>
                <a:ea typeface="ＤＦＰ太丸ゴシック体" charset="0"/>
                <a:cs typeface="Arial"/>
              </a:rPr>
              <a:t>Nakai</a:t>
            </a:r>
            <a:r>
              <a:rPr lang="en-US" altLang="ja-JP" sz="2000" dirty="0" smtClean="0">
                <a:latin typeface="Arial"/>
                <a:ea typeface="ＤＦＰ太丸ゴシック体" charset="0"/>
                <a:cs typeface="Arial"/>
              </a:rPr>
              <a:t> A et al., J Infect. 2011; 62:232-233)</a:t>
            </a:r>
          </a:p>
          <a:p>
            <a:pPr algn="l">
              <a:spcBef>
                <a:spcPts val="1800"/>
              </a:spcBef>
              <a:defRPr/>
            </a:pPr>
            <a:r>
              <a:rPr lang="en-US" altLang="ja-JP" sz="1600" u="sng" dirty="0" smtClean="0">
                <a:latin typeface="Arial"/>
                <a:ea typeface="+mn-ea"/>
                <a:cs typeface="Arial"/>
              </a:rPr>
              <a:t>Risk of preterm birth/abortion among 181 women who needed hospitalization.</a:t>
            </a:r>
            <a:endParaRPr lang="en-US" altLang="ja-JP" sz="1600" dirty="0" smtClean="0">
              <a:latin typeface="Arial"/>
              <a:ea typeface="+mn-ea"/>
              <a:cs typeface="Arial"/>
            </a:endParaRPr>
          </a:p>
          <a:p>
            <a:pPr algn="l">
              <a:spcBef>
                <a:spcPts val="600"/>
              </a:spcBef>
              <a:tabLst>
                <a:tab pos="1436688" algn="l"/>
                <a:tab pos="3951288" algn="l"/>
              </a:tabLst>
              <a:defRPr/>
            </a:pPr>
            <a:r>
              <a:rPr lang="en-US" altLang="ja-JP" sz="1600" dirty="0" smtClean="0">
                <a:latin typeface="Arial"/>
                <a:ea typeface="+mn-ea"/>
                <a:cs typeface="Arial"/>
              </a:rPr>
              <a:t>Characteristics	</a:t>
            </a:r>
            <a:r>
              <a:rPr lang="en-US" altLang="ja-JP" sz="1600" dirty="0" err="1" smtClean="0">
                <a:latin typeface="Arial"/>
                <a:ea typeface="+mn-ea"/>
                <a:cs typeface="Arial"/>
              </a:rPr>
              <a:t>Japan</a:t>
            </a:r>
            <a:r>
              <a:rPr lang="en-US" altLang="ja-JP" sz="1600" baseline="30000" dirty="0" err="1" smtClean="0">
                <a:latin typeface="Arial"/>
                <a:ea typeface="+mn-ea"/>
                <a:cs typeface="Arial"/>
              </a:rPr>
              <a:t>a</a:t>
            </a:r>
            <a:r>
              <a:rPr lang="en-US" altLang="ja-JP" sz="1600" baseline="30000" dirty="0" smtClean="0">
                <a:latin typeface="Arial"/>
                <a:ea typeface="+mn-ea"/>
                <a:cs typeface="Arial"/>
              </a:rPr>
              <a:t>	</a:t>
            </a:r>
            <a:r>
              <a:rPr lang="en-US" altLang="ja-JP" sz="1600" dirty="0" smtClean="0">
                <a:latin typeface="Arial"/>
                <a:ea typeface="+mn-ea"/>
                <a:cs typeface="Arial"/>
              </a:rPr>
              <a:t>Overall	</a:t>
            </a:r>
            <a:r>
              <a:rPr lang="en-US" altLang="ja-JP" sz="1600" u="sng" dirty="0" smtClean="0">
                <a:latin typeface="Arial"/>
                <a:ea typeface="+mn-ea"/>
                <a:cs typeface="Arial"/>
              </a:rPr>
              <a:t>            Pneumonitis		</a:t>
            </a:r>
            <a:r>
              <a:rPr lang="en-US" altLang="ja-JP" sz="1600" dirty="0" smtClean="0">
                <a:latin typeface="Arial"/>
                <a:ea typeface="+mn-ea"/>
                <a:cs typeface="Arial"/>
              </a:rPr>
              <a:t>    </a:t>
            </a:r>
          </a:p>
          <a:p>
            <a:pPr algn="l">
              <a:spcBef>
                <a:spcPts val="0"/>
              </a:spcBef>
              <a:tabLst>
                <a:tab pos="1436688" algn="l"/>
                <a:tab pos="3951288" algn="l"/>
              </a:tabLst>
              <a:defRPr/>
            </a:pPr>
            <a:r>
              <a:rPr lang="en-US" altLang="ja-JP" sz="1600" u="sng" dirty="0" smtClean="0">
                <a:latin typeface="Arial"/>
                <a:ea typeface="+mn-ea"/>
                <a:cs typeface="Arial"/>
              </a:rPr>
              <a:t>				Absent		Present	</a:t>
            </a:r>
          </a:p>
          <a:p>
            <a:pPr algn="l">
              <a:spcBef>
                <a:spcPts val="0"/>
              </a:spcBef>
              <a:tabLst>
                <a:tab pos="1436688" algn="l"/>
                <a:tab pos="3951288" algn="l"/>
              </a:tabLst>
              <a:defRPr/>
            </a:pPr>
            <a:r>
              <a:rPr lang="en-US" altLang="ja-JP" sz="1600" dirty="0" smtClean="0">
                <a:latin typeface="Arial"/>
                <a:ea typeface="+mn-ea"/>
                <a:cs typeface="Arial"/>
              </a:rPr>
              <a:t>No. of women	1,091,156	181		164		17</a:t>
            </a:r>
          </a:p>
          <a:p>
            <a:pPr algn="l">
              <a:spcBef>
                <a:spcPts val="0"/>
              </a:spcBef>
              <a:tabLst>
                <a:tab pos="1436688" algn="l"/>
                <a:tab pos="3951288" algn="l"/>
              </a:tabLst>
              <a:defRPr/>
            </a:pPr>
            <a:r>
              <a:rPr lang="en-US" altLang="ja-JP" sz="1600" dirty="0" smtClean="0">
                <a:latin typeface="Arial"/>
                <a:ea typeface="+mn-ea"/>
                <a:cs typeface="Arial"/>
              </a:rPr>
              <a:t>Abortion at&lt;22w NA	3/181(1.7)	2/164(1.2)	1/17(5.9)</a:t>
            </a:r>
          </a:p>
          <a:p>
            <a:pPr algn="l">
              <a:spcBef>
                <a:spcPts val="0"/>
              </a:spcBef>
              <a:tabLst>
                <a:tab pos="1436688" algn="l"/>
                <a:tab pos="3951288" algn="l"/>
              </a:tabLst>
              <a:defRPr/>
            </a:pPr>
            <a:r>
              <a:rPr lang="en-US" altLang="ja-JP" sz="1600" dirty="0" smtClean="0">
                <a:latin typeface="Arial"/>
                <a:ea typeface="+mn-ea"/>
                <a:cs typeface="Arial"/>
              </a:rPr>
              <a:t>Preterm birth</a:t>
            </a:r>
          </a:p>
          <a:p>
            <a:pPr algn="l">
              <a:spcBef>
                <a:spcPts val="0"/>
              </a:spcBef>
              <a:tabLst>
                <a:tab pos="1436688" algn="l"/>
                <a:tab pos="3951288" algn="l"/>
              </a:tabLst>
              <a:defRPr/>
            </a:pPr>
            <a:r>
              <a:rPr lang="en-US" altLang="ja-JP" sz="1600" dirty="0" smtClean="0">
                <a:latin typeface="Arial"/>
                <a:ea typeface="+mn-ea"/>
                <a:cs typeface="Arial"/>
              </a:rPr>
              <a:t>22-31 weeks	7876/1,091,156 (0.7)	 5/178 (2.8)*	5/162 (3.1) *	0/16 (0)</a:t>
            </a:r>
          </a:p>
          <a:p>
            <a:pPr algn="l">
              <a:spcBef>
                <a:spcPts val="0"/>
              </a:spcBef>
              <a:tabLst>
                <a:tab pos="1436688" algn="l"/>
                <a:tab pos="3951288" algn="l"/>
              </a:tabLst>
              <a:defRPr/>
            </a:pPr>
            <a:r>
              <a:rPr lang="en-US" altLang="ja-JP" sz="1600" dirty="0" smtClean="0">
                <a:latin typeface="Arial"/>
                <a:ea typeface="+mn-ea"/>
                <a:cs typeface="Arial"/>
              </a:rPr>
              <a:t>32-36 weeks	54,932/1,091,156 (5.0)	21/178 (11.8) *	16/162 (9.8) *	5/16 (29.4) *#</a:t>
            </a:r>
            <a:endParaRPr lang="en-US" altLang="ja-JP" sz="1600" u="sng" dirty="0" smtClean="0">
              <a:latin typeface="Arial"/>
              <a:ea typeface="+mn-ea"/>
              <a:cs typeface="Arial"/>
            </a:endParaRPr>
          </a:p>
          <a:p>
            <a:pPr algn="l">
              <a:spcBef>
                <a:spcPts val="0"/>
              </a:spcBef>
              <a:tabLst>
                <a:tab pos="1436688" algn="l"/>
                <a:tab pos="3951288" algn="l"/>
              </a:tabLst>
              <a:defRPr/>
            </a:pPr>
            <a:r>
              <a:rPr lang="en-US" altLang="ja-JP" sz="1600" u="sng" dirty="0" smtClean="0">
                <a:latin typeface="Arial"/>
                <a:ea typeface="+mn-ea"/>
                <a:cs typeface="Arial"/>
              </a:rPr>
              <a:t>Term birth	1,028,348/1,091,156 (94.2)	152/178 (85.4) *	141/162 (86.0) *	11/16 (68.8) *</a:t>
            </a:r>
          </a:p>
          <a:p>
            <a:pPr algn="l">
              <a:spcBef>
                <a:spcPts val="0"/>
              </a:spcBef>
              <a:tabLst>
                <a:tab pos="1436688" algn="l"/>
                <a:tab pos="3951288" algn="l"/>
              </a:tabLst>
              <a:defRPr/>
            </a:pPr>
            <a:r>
              <a:rPr lang="en-US" altLang="ja-JP" sz="1600" dirty="0" smtClean="0">
                <a:latin typeface="Arial"/>
                <a:ea typeface="+mn-ea"/>
                <a:cs typeface="Arial"/>
              </a:rPr>
              <a:t>*p &lt; 0.01 vs Japan (national statistics)	#p &lt; 0.05 vs women group without pneumonitis.</a:t>
            </a:r>
          </a:p>
          <a:p>
            <a:pPr algn="l">
              <a:spcBef>
                <a:spcPts val="0"/>
              </a:spcBef>
              <a:tabLst>
                <a:tab pos="1436688" algn="l"/>
                <a:tab pos="3951288" algn="l"/>
              </a:tabLst>
              <a:defRPr/>
            </a:pPr>
            <a:r>
              <a:rPr lang="en-US" altLang="ja-JP" sz="1600" baseline="30000" dirty="0" err="1" smtClean="0">
                <a:latin typeface="Arial"/>
                <a:ea typeface="+mn-ea"/>
                <a:cs typeface="Arial"/>
              </a:rPr>
              <a:t>a</a:t>
            </a:r>
            <a:r>
              <a:rPr lang="en-US" altLang="ja-JP" sz="1600" dirty="0" err="1" smtClean="0">
                <a:latin typeface="Arial"/>
                <a:ea typeface="+mn-ea"/>
                <a:cs typeface="Arial"/>
              </a:rPr>
              <a:t>National</a:t>
            </a:r>
            <a:r>
              <a:rPr lang="en-US" altLang="ja-JP" sz="1600" dirty="0" smtClean="0">
                <a:latin typeface="Arial"/>
                <a:ea typeface="+mn-ea"/>
                <a:cs typeface="Arial"/>
              </a:rPr>
              <a:t> data of Japan in 2008 were presented as a comparison group.</a:t>
            </a:r>
          </a:p>
        </p:txBody>
      </p:sp>
    </p:spTree>
    <p:extLst>
      <p:ext uri="{BB962C8B-B14F-4D97-AF65-F5344CB8AC3E}">
        <p14:creationId xmlns:p14="http://schemas.microsoft.com/office/powerpoint/2010/main" val="32028685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8214" y="225226"/>
            <a:ext cx="7561262" cy="509587"/>
          </a:xfrm>
        </p:spPr>
        <p:txBody>
          <a:bodyPr/>
          <a:lstStyle/>
          <a:p>
            <a:pPr algn="ctr"/>
            <a:r>
              <a:rPr kumimoji="1" lang="en-US" altLang="ja-JP" sz="2800" dirty="0" smtClean="0"/>
              <a:t>Vaccination,</a:t>
            </a:r>
            <a:r>
              <a:rPr kumimoji="1" lang="ja-JP" altLang="en-US" sz="2800" dirty="0" smtClean="0"/>
              <a:t> </a:t>
            </a:r>
            <a:r>
              <a:rPr kumimoji="1" lang="en-US" altLang="ja-JP" sz="2800" dirty="0" smtClean="0"/>
              <a:t>Antiviral</a:t>
            </a:r>
            <a:r>
              <a:rPr kumimoji="1" lang="ja-JP" altLang="en-US" sz="2800" dirty="0" smtClean="0"/>
              <a:t> </a:t>
            </a:r>
            <a:r>
              <a:rPr kumimoji="1" lang="en-US" altLang="ja-JP" sz="2800" dirty="0" smtClean="0"/>
              <a:t>drug</a:t>
            </a:r>
            <a:endParaRPr kumimoji="1" lang="ja-JP" altLang="en-US" sz="2800"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7</a:t>
            </a:fld>
            <a:endParaRPr lang="en-US" altLang="ja-JP"/>
          </a:p>
        </p:txBody>
      </p:sp>
      <p:sp>
        <p:nvSpPr>
          <p:cNvPr id="5" name="Rectangle 2"/>
          <p:cNvSpPr>
            <a:spLocks noChangeArrowheads="1"/>
          </p:cNvSpPr>
          <p:nvPr/>
        </p:nvSpPr>
        <p:spPr bwMode="auto">
          <a:xfrm>
            <a:off x="0" y="1301419"/>
            <a:ext cx="9262670" cy="3939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l">
              <a:tabLst>
                <a:tab pos="2424113" algn="l"/>
                <a:tab pos="4400550" algn="l"/>
                <a:tab pos="7081838" algn="l"/>
              </a:tabLst>
            </a:pPr>
            <a:r>
              <a:rPr lang="en-US" altLang="ja-JP" sz="2400" u="sng" dirty="0">
                <a:latin typeface="Arial"/>
                <a:ea typeface="ＤＦＰ太丸ゴシック体" charset="0"/>
                <a:cs typeface="Arial"/>
              </a:rPr>
              <a:t>	</a:t>
            </a:r>
            <a:r>
              <a:rPr lang="en-US" altLang="ja-JP" sz="2400" u="sng" dirty="0" smtClean="0">
                <a:latin typeface="Arial"/>
                <a:ea typeface="ＤＦＰ太丸ゴシック体" charset="0"/>
                <a:cs typeface="Arial"/>
              </a:rPr>
              <a:t>Infected(268)</a:t>
            </a:r>
            <a:r>
              <a:rPr lang="en-US" altLang="ja-JP" sz="2400" u="sng" dirty="0">
                <a:latin typeface="Arial"/>
                <a:ea typeface="ＤＦＰ太丸ゴシック体" charset="0"/>
                <a:cs typeface="Arial"/>
              </a:rPr>
              <a:t>	Non-</a:t>
            </a:r>
            <a:r>
              <a:rPr lang="en-US" altLang="ja-JP" sz="2400" u="sng" dirty="0" smtClean="0">
                <a:latin typeface="Arial"/>
                <a:ea typeface="ＤＦＰ太丸ゴシック体" charset="0"/>
                <a:cs typeface="Arial"/>
              </a:rPr>
              <a:t>infected(7267)</a:t>
            </a:r>
            <a:r>
              <a:rPr lang="en-US" altLang="ja-JP" sz="2400" u="sng" dirty="0">
                <a:latin typeface="Arial"/>
                <a:ea typeface="ＤＦＰ太丸ゴシック体" charset="0"/>
                <a:cs typeface="Arial"/>
              </a:rPr>
              <a:t>	p-</a:t>
            </a:r>
            <a:r>
              <a:rPr lang="en-US" altLang="ja-JP" sz="2400" u="sng" dirty="0" smtClean="0">
                <a:latin typeface="Arial"/>
                <a:ea typeface="ＤＦＰ太丸ゴシック体" charset="0"/>
                <a:cs typeface="Arial"/>
              </a:rPr>
              <a:t>value</a:t>
            </a:r>
            <a:endParaRPr lang="en-US" altLang="ja-JP" sz="2400" u="sng" dirty="0">
              <a:latin typeface="Arial"/>
              <a:ea typeface="ＤＦＰ太丸ゴシック体" charset="0"/>
              <a:cs typeface="Arial"/>
            </a:endParaRPr>
          </a:p>
          <a:p>
            <a:pPr algn="l">
              <a:tabLst>
                <a:tab pos="2424113" algn="l"/>
                <a:tab pos="4400550" algn="l"/>
                <a:tab pos="7081838" algn="l"/>
              </a:tabLst>
            </a:pPr>
            <a:r>
              <a:rPr lang="en-US" altLang="ja-JP" sz="2400" dirty="0" smtClean="0">
                <a:latin typeface="Arial"/>
                <a:ea typeface="ＤＦＰ太丸ゴシック体" charset="0"/>
                <a:cs typeface="Arial"/>
              </a:rPr>
              <a:t>Vaccination</a:t>
            </a:r>
            <a:r>
              <a:rPr lang="ja-JP" sz="2400" dirty="0" smtClean="0">
                <a:latin typeface="Arial"/>
                <a:ea typeface="ＤＦＰ太丸ゴシック体" charset="0"/>
                <a:cs typeface="Arial"/>
              </a:rPr>
              <a:t>⁑</a:t>
            </a:r>
            <a:r>
              <a:rPr lang="en-US" altLang="ja-JP" sz="2400" dirty="0">
                <a:latin typeface="Arial"/>
                <a:ea typeface="ＤＦＰ太丸ゴシック体" charset="0"/>
                <a:cs typeface="Arial"/>
              </a:rPr>
              <a:t>	</a:t>
            </a:r>
            <a:r>
              <a:rPr lang="en-US" altLang="ja-JP" sz="2400" dirty="0" smtClean="0">
                <a:latin typeface="Arial"/>
                <a:ea typeface="ＤＦＰ太丸ゴシック体" charset="0"/>
                <a:cs typeface="Arial"/>
              </a:rPr>
              <a:t>11 </a:t>
            </a:r>
            <a:r>
              <a:rPr lang="en-US" altLang="ja-JP" sz="2400" dirty="0">
                <a:latin typeface="Arial"/>
                <a:ea typeface="ＤＦＰ太丸ゴシック体" charset="0"/>
                <a:cs typeface="Arial"/>
              </a:rPr>
              <a:t>(4.1%)	</a:t>
            </a:r>
            <a:r>
              <a:rPr lang="en-US" altLang="ja-JP" sz="2400" b="1" dirty="0">
                <a:solidFill>
                  <a:srgbClr val="FF0000"/>
                </a:solidFill>
                <a:latin typeface="Arial"/>
                <a:ea typeface="ＤＦＰ太丸ゴシック体" charset="0"/>
                <a:cs typeface="Arial"/>
              </a:rPr>
              <a:t>4,910 (67.6%)</a:t>
            </a:r>
            <a:r>
              <a:rPr lang="en-US" altLang="ja-JP" sz="2400" dirty="0">
                <a:latin typeface="Arial"/>
                <a:ea typeface="ＤＦＰ太丸ゴシック体" charset="0"/>
                <a:cs typeface="Arial"/>
              </a:rPr>
              <a:t>	&lt;0.0001</a:t>
            </a:r>
          </a:p>
          <a:p>
            <a:pPr algn="l">
              <a:tabLst>
                <a:tab pos="2424113" algn="l"/>
                <a:tab pos="4400550" algn="l"/>
                <a:tab pos="7081838" algn="l"/>
              </a:tabLst>
            </a:pPr>
            <a:r>
              <a:rPr lang="en-US" altLang="ja-JP" sz="2400" dirty="0">
                <a:latin typeface="Arial"/>
                <a:ea typeface="ＤＦＰ太丸ゴシック体" charset="0"/>
                <a:cs typeface="Arial"/>
              </a:rPr>
              <a:t>Antiviral drug</a:t>
            </a:r>
          </a:p>
          <a:p>
            <a:pPr algn="l">
              <a:tabLst>
                <a:tab pos="2424113" algn="l"/>
                <a:tab pos="4400550" algn="l"/>
                <a:tab pos="7081838" algn="l"/>
              </a:tabLst>
            </a:pPr>
            <a:r>
              <a:rPr lang="en-US" altLang="ja-JP" sz="2400" dirty="0">
                <a:latin typeface="Arial"/>
                <a:ea typeface="ＤＦＰ太丸ゴシック体" charset="0"/>
                <a:cs typeface="Arial"/>
              </a:rPr>
              <a:t> Prophylaxis only	4 (1.5%)	213 (2.9%)	0.1948</a:t>
            </a:r>
          </a:p>
          <a:p>
            <a:pPr algn="l">
              <a:tabLst>
                <a:tab pos="2424113" algn="l"/>
                <a:tab pos="4400550" algn="l"/>
                <a:tab pos="7081838" algn="l"/>
              </a:tabLst>
            </a:pPr>
            <a:r>
              <a:rPr lang="en-US" altLang="ja-JP" sz="2400" dirty="0">
                <a:latin typeface="Arial"/>
                <a:ea typeface="ＤＦＰ太丸ゴシック体" charset="0"/>
                <a:cs typeface="Arial"/>
              </a:rPr>
              <a:t> Treatment only	93 (34.3%)	–	</a:t>
            </a:r>
          </a:p>
          <a:p>
            <a:pPr algn="l">
              <a:tabLst>
                <a:tab pos="2424113" algn="l"/>
                <a:tab pos="4400550" algn="l"/>
                <a:tab pos="7081838" algn="l"/>
              </a:tabLst>
            </a:pPr>
            <a:r>
              <a:rPr lang="en-US" altLang="ja-JP" sz="2400" u="sng" dirty="0">
                <a:latin typeface="Arial"/>
                <a:ea typeface="ＤＦＰ太丸ゴシック体" charset="0"/>
                <a:cs typeface="Arial"/>
              </a:rPr>
              <a:t> Both	</a:t>
            </a:r>
            <a:r>
              <a:rPr lang="en-US" altLang="ja-JP" sz="2400" b="1" u="sng" dirty="0">
                <a:solidFill>
                  <a:srgbClr val="FF0000"/>
                </a:solidFill>
                <a:latin typeface="Arial"/>
                <a:ea typeface="ＤＦＰ太丸ゴシック体" charset="0"/>
                <a:cs typeface="Arial"/>
              </a:rPr>
              <a:t>136 (50.8%)</a:t>
            </a:r>
            <a:r>
              <a:rPr lang="en-US" altLang="ja-JP" sz="2400" u="sng" dirty="0">
                <a:latin typeface="Arial"/>
                <a:ea typeface="ＤＦＰ太丸ゴシック体" charset="0"/>
                <a:cs typeface="Arial"/>
              </a:rPr>
              <a:t>	</a:t>
            </a:r>
            <a:r>
              <a:rPr lang="en-US" altLang="ja-JP" sz="2400" u="sng" dirty="0" smtClean="0">
                <a:latin typeface="Arial"/>
                <a:ea typeface="ＤＦＰ太丸ゴシック体" charset="0"/>
                <a:cs typeface="Arial"/>
              </a:rPr>
              <a:t>–			</a:t>
            </a:r>
            <a:endParaRPr lang="en-US" altLang="ja-JP" sz="2400" u="sng" dirty="0">
              <a:latin typeface="Arial"/>
              <a:ea typeface="ＤＦＰ太丸ゴシック体" charset="0"/>
              <a:cs typeface="Arial"/>
            </a:endParaRPr>
          </a:p>
          <a:p>
            <a:pPr algn="l">
              <a:spcBef>
                <a:spcPts val="1200"/>
              </a:spcBef>
              <a:tabLst>
                <a:tab pos="2424113" algn="l"/>
                <a:tab pos="4400550" algn="l"/>
                <a:tab pos="7081838" algn="l"/>
              </a:tabLst>
            </a:pPr>
            <a:r>
              <a:rPr lang="en-US" altLang="ja-JP" sz="2400" dirty="0" smtClean="0"/>
              <a:t>More</a:t>
            </a:r>
            <a:r>
              <a:rPr lang="ja-JP" altLang="en-US" sz="2400" dirty="0" smtClean="0"/>
              <a:t> </a:t>
            </a:r>
            <a:r>
              <a:rPr lang="en-US" altLang="ja-JP" sz="2400" dirty="0" smtClean="0"/>
              <a:t>than </a:t>
            </a:r>
            <a:r>
              <a:rPr lang="en-US" altLang="ja-JP" sz="2400" dirty="0"/>
              <a:t>60% of candidates were vaccinated within 1.5 months after the availability of vaccine </a:t>
            </a:r>
            <a:r>
              <a:rPr lang="en-US" altLang="ja-JP" sz="2400" dirty="0" smtClean="0"/>
              <a:t>and </a:t>
            </a:r>
            <a:r>
              <a:rPr lang="en-US" altLang="ja-JP" sz="2400" dirty="0"/>
              <a:t>half of all infected </a:t>
            </a:r>
            <a:r>
              <a:rPr lang="en-US" altLang="ja-JP" sz="2400" dirty="0" smtClean="0"/>
              <a:t>women had </a:t>
            </a:r>
            <a:r>
              <a:rPr lang="en-US" altLang="ja-JP" sz="2400" dirty="0"/>
              <a:t>taken prophylactic antiviral drug after coming into close contact with an infected person</a:t>
            </a:r>
            <a:r>
              <a:rPr lang="ja-JP" altLang="ja-JP" sz="2400" dirty="0"/>
              <a:t> </a:t>
            </a:r>
            <a:endParaRPr lang="ja-JP" altLang="en-US" sz="2400" dirty="0">
              <a:solidFill>
                <a:srgbClr val="0000FF"/>
              </a:solidFill>
              <a:latin typeface="Arial"/>
              <a:ea typeface="ＤＦＰ太丸ゴシック体" charset="0"/>
              <a:cs typeface="Arial"/>
            </a:endParaRPr>
          </a:p>
        </p:txBody>
      </p:sp>
    </p:spTree>
    <p:extLst>
      <p:ext uri="{BB962C8B-B14F-4D97-AF65-F5344CB8AC3E}">
        <p14:creationId xmlns:p14="http://schemas.microsoft.com/office/powerpoint/2010/main" val="8960323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463" y="1"/>
            <a:ext cx="6786637" cy="914400"/>
          </a:xfrm>
        </p:spPr>
        <p:txBody>
          <a:bodyPr/>
          <a:lstStyle/>
          <a:p>
            <a:r>
              <a:rPr kumimoji="1" lang="en-US" altLang="ja-JP" sz="2800" dirty="0" smtClean="0"/>
              <a:t>Vaccination</a:t>
            </a:r>
            <a:r>
              <a:rPr kumimoji="1" lang="ja-JP" altLang="en-US" sz="2800" dirty="0" smtClean="0"/>
              <a:t> </a:t>
            </a:r>
            <a:r>
              <a:rPr kumimoji="1" lang="en-US" altLang="ja-JP" sz="2800" dirty="0" smtClean="0"/>
              <a:t>reduced</a:t>
            </a:r>
            <a:r>
              <a:rPr kumimoji="1" lang="ja-JP" altLang="en-US" sz="2800" dirty="0" smtClean="0"/>
              <a:t> </a:t>
            </a:r>
            <a:r>
              <a:rPr lang="en-US" altLang="ja-JP" sz="2800" dirty="0"/>
              <a:t>infection </a:t>
            </a:r>
            <a:r>
              <a:rPr lang="en-GB" altLang="ja-JP" sz="2800" dirty="0"/>
              <a:t>by </a:t>
            </a:r>
            <a:r>
              <a:rPr kumimoji="1" lang="en-US" altLang="ja-JP" sz="2800" dirty="0" smtClean="0"/>
              <a:t>89</a:t>
            </a:r>
            <a:r>
              <a:rPr kumimoji="1" lang="en-US" altLang="ja-JP" sz="2800" dirty="0" smtClean="0"/>
              <a:t>%</a:t>
            </a:r>
            <a:r>
              <a:rPr kumimoji="1" lang="ja-JP" altLang="en-US" sz="2800" dirty="0" smtClean="0"/>
              <a:t> </a:t>
            </a:r>
            <a:r>
              <a:rPr kumimoji="1" lang="en-US" altLang="ja-JP" sz="2800" dirty="0" smtClean="0"/>
              <a:t/>
            </a:r>
            <a:br>
              <a:rPr kumimoji="1" lang="en-US" altLang="ja-JP" sz="2800" dirty="0" smtClean="0"/>
            </a:br>
            <a:r>
              <a:rPr kumimoji="1" lang="en-US" altLang="ja-JP" sz="2800" dirty="0" smtClean="0"/>
              <a:t>in</a:t>
            </a:r>
            <a:r>
              <a:rPr kumimoji="1" lang="ja-JP" altLang="en-US" sz="2800" dirty="0" smtClean="0"/>
              <a:t> </a:t>
            </a:r>
            <a:r>
              <a:rPr kumimoji="1" lang="en-US" altLang="ja-JP" sz="2800" dirty="0" smtClean="0"/>
              <a:t>pregnant</a:t>
            </a:r>
            <a:r>
              <a:rPr kumimoji="1" lang="ja-JP" altLang="en-US" sz="2800" dirty="0" smtClean="0"/>
              <a:t> </a:t>
            </a:r>
            <a:r>
              <a:rPr kumimoji="1" lang="en-US" altLang="ja-JP" sz="2800" dirty="0" smtClean="0"/>
              <a:t>Japanese</a:t>
            </a:r>
            <a:r>
              <a:rPr kumimoji="1" lang="ja-JP" altLang="en-US" sz="2800" dirty="0" smtClean="0"/>
              <a:t> </a:t>
            </a:r>
            <a:r>
              <a:rPr kumimoji="1" lang="en-US" altLang="ja-JP" sz="2800" dirty="0" smtClean="0"/>
              <a:t>women</a:t>
            </a:r>
            <a:endParaRPr kumimoji="1" lang="ja-JP" altLang="en-US" sz="2800" dirty="0"/>
          </a:p>
        </p:txBody>
      </p:sp>
      <p:sp>
        <p:nvSpPr>
          <p:cNvPr id="4" name="スライド番号プレースホルダー 3"/>
          <p:cNvSpPr>
            <a:spLocks noGrp="1"/>
          </p:cNvSpPr>
          <p:nvPr>
            <p:ph type="sldNum" sz="quarter" idx="10"/>
          </p:nvPr>
        </p:nvSpPr>
        <p:spPr/>
        <p:txBody>
          <a:bodyPr/>
          <a:lstStyle/>
          <a:p>
            <a:pPr>
              <a:defRPr/>
            </a:pPr>
            <a:fld id="{6A93E056-5515-FF4E-B7D5-68470D4D4999}" type="slidenum">
              <a:rPr lang="en-US" altLang="ja-JP" smtClean="0"/>
              <a:pPr>
                <a:defRPr/>
              </a:pPr>
              <a:t>8</a:t>
            </a:fld>
            <a:endParaRPr lang="en-US" altLang="ja-JP"/>
          </a:p>
        </p:txBody>
      </p:sp>
      <p:sp>
        <p:nvSpPr>
          <p:cNvPr id="5" name="Text Box 8"/>
          <p:cNvSpPr txBox="1">
            <a:spLocks noChangeArrowheads="1"/>
          </p:cNvSpPr>
          <p:nvPr/>
        </p:nvSpPr>
        <p:spPr bwMode="auto">
          <a:xfrm>
            <a:off x="107504" y="2132856"/>
            <a:ext cx="8837612" cy="22365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tabLst>
                <a:tab pos="2673350" algn="l"/>
                <a:tab pos="5043488" algn="l"/>
                <a:tab pos="7245350" algn="l"/>
              </a:tabLst>
              <a:defRPr kumimoji="1" sz="2400">
                <a:solidFill>
                  <a:schemeClr val="tx1"/>
                </a:solidFill>
                <a:latin typeface="Arial" charset="0"/>
                <a:ea typeface="ＭＳ Ｐゴシック" charset="0"/>
                <a:cs typeface="ＭＳ Ｐゴシック" charset="0"/>
              </a:defRPr>
            </a:lvl1pPr>
            <a:lvl2pPr marL="742950" indent="-285750">
              <a:tabLst>
                <a:tab pos="2673350" algn="l"/>
                <a:tab pos="5043488" algn="l"/>
                <a:tab pos="7245350" algn="l"/>
              </a:tabLst>
              <a:defRPr kumimoji="1" sz="2400">
                <a:solidFill>
                  <a:schemeClr val="tx1"/>
                </a:solidFill>
                <a:latin typeface="Arial" charset="0"/>
                <a:ea typeface="ＭＳ Ｐゴシック" charset="0"/>
              </a:defRPr>
            </a:lvl2pPr>
            <a:lvl3pPr marL="1143000" indent="-228600">
              <a:tabLst>
                <a:tab pos="2673350" algn="l"/>
                <a:tab pos="5043488" algn="l"/>
                <a:tab pos="7245350" algn="l"/>
              </a:tabLst>
              <a:defRPr kumimoji="1" sz="2400">
                <a:solidFill>
                  <a:schemeClr val="tx1"/>
                </a:solidFill>
                <a:latin typeface="Arial" charset="0"/>
                <a:ea typeface="ＭＳ Ｐゴシック" charset="0"/>
              </a:defRPr>
            </a:lvl3pPr>
            <a:lvl4pPr marL="1600200" indent="-228600">
              <a:tabLst>
                <a:tab pos="2673350" algn="l"/>
                <a:tab pos="5043488" algn="l"/>
                <a:tab pos="7245350" algn="l"/>
              </a:tabLst>
              <a:defRPr kumimoji="1" sz="2400">
                <a:solidFill>
                  <a:schemeClr val="tx1"/>
                </a:solidFill>
                <a:latin typeface="Arial" charset="0"/>
                <a:ea typeface="ＭＳ Ｐゴシック" charset="0"/>
              </a:defRPr>
            </a:lvl4pPr>
            <a:lvl5pPr marL="2057400" indent="-228600">
              <a:tabLst>
                <a:tab pos="2673350" algn="l"/>
                <a:tab pos="5043488" algn="l"/>
                <a:tab pos="7245350" algn="l"/>
              </a:tabLst>
              <a:defRPr kumimoji="1" sz="2400">
                <a:solidFill>
                  <a:schemeClr val="tx1"/>
                </a:solidFill>
                <a:latin typeface="Arial" charset="0"/>
                <a:ea typeface="ＭＳ Ｐゴシック" charset="0"/>
              </a:defRPr>
            </a:lvl5pPr>
            <a:lvl6pPr marL="2514600" indent="-228600" algn="ctr" fontAlgn="base">
              <a:spcBef>
                <a:spcPct val="0"/>
              </a:spcBef>
              <a:spcAft>
                <a:spcPct val="0"/>
              </a:spcAft>
              <a:tabLst>
                <a:tab pos="2673350" algn="l"/>
                <a:tab pos="5043488" algn="l"/>
                <a:tab pos="7245350" algn="l"/>
              </a:tabLst>
              <a:defRPr kumimoji="1" sz="2400">
                <a:solidFill>
                  <a:schemeClr val="tx1"/>
                </a:solidFill>
                <a:latin typeface="Arial" charset="0"/>
                <a:ea typeface="ＭＳ Ｐゴシック" charset="0"/>
              </a:defRPr>
            </a:lvl6pPr>
            <a:lvl7pPr marL="2971800" indent="-228600" algn="ctr" fontAlgn="base">
              <a:spcBef>
                <a:spcPct val="0"/>
              </a:spcBef>
              <a:spcAft>
                <a:spcPct val="0"/>
              </a:spcAft>
              <a:tabLst>
                <a:tab pos="2673350" algn="l"/>
                <a:tab pos="5043488" algn="l"/>
                <a:tab pos="7245350" algn="l"/>
              </a:tabLst>
              <a:defRPr kumimoji="1" sz="2400">
                <a:solidFill>
                  <a:schemeClr val="tx1"/>
                </a:solidFill>
                <a:latin typeface="Arial" charset="0"/>
                <a:ea typeface="ＭＳ Ｐゴシック" charset="0"/>
              </a:defRPr>
            </a:lvl7pPr>
            <a:lvl8pPr marL="3429000" indent="-228600" algn="ctr" fontAlgn="base">
              <a:spcBef>
                <a:spcPct val="0"/>
              </a:spcBef>
              <a:spcAft>
                <a:spcPct val="0"/>
              </a:spcAft>
              <a:tabLst>
                <a:tab pos="2673350" algn="l"/>
                <a:tab pos="5043488" algn="l"/>
                <a:tab pos="7245350" algn="l"/>
              </a:tabLst>
              <a:defRPr kumimoji="1" sz="2400">
                <a:solidFill>
                  <a:schemeClr val="tx1"/>
                </a:solidFill>
                <a:latin typeface="Arial" charset="0"/>
                <a:ea typeface="ＭＳ Ｐゴシック" charset="0"/>
              </a:defRPr>
            </a:lvl8pPr>
            <a:lvl9pPr marL="3886200" indent="-228600" algn="ctr" fontAlgn="base">
              <a:spcBef>
                <a:spcPct val="0"/>
              </a:spcBef>
              <a:spcAft>
                <a:spcPct val="0"/>
              </a:spcAft>
              <a:tabLst>
                <a:tab pos="2673350" algn="l"/>
                <a:tab pos="5043488" algn="l"/>
                <a:tab pos="7245350" algn="l"/>
              </a:tabLst>
              <a:defRPr kumimoji="1" sz="2400">
                <a:solidFill>
                  <a:schemeClr val="tx1"/>
                </a:solidFill>
                <a:latin typeface="Arial" charset="0"/>
                <a:ea typeface="ＭＳ Ｐゴシック" charset="0"/>
              </a:defRPr>
            </a:lvl9pPr>
          </a:lstStyle>
          <a:p>
            <a:pPr algn="l"/>
            <a:r>
              <a:rPr lang="en-US" altLang="ja-JP" b="1" dirty="0">
                <a:latin typeface="Arial"/>
                <a:ea typeface="ＤＦＰ太丸ゴシック体" charset="0"/>
                <a:cs typeface="Arial"/>
              </a:rPr>
              <a:t>Infection rate with pandemic (H1N1) 2009 according to the status of vaccination at after December in Hokkaido</a:t>
            </a:r>
            <a:r>
              <a:rPr lang="en-US" altLang="ja-JP" sz="2000" b="1" dirty="0">
                <a:latin typeface="Arial"/>
                <a:ea typeface="ＤＦＰ太丸ゴシック体" charset="0"/>
                <a:cs typeface="Arial"/>
              </a:rPr>
              <a:t>              </a:t>
            </a:r>
          </a:p>
          <a:p>
            <a:pPr algn="l"/>
            <a:r>
              <a:rPr lang="en-US" altLang="ja-JP" sz="2000" b="1" dirty="0">
                <a:latin typeface="Arial"/>
                <a:ea typeface="ＤＦＰ太丸ゴシック体" charset="0"/>
                <a:cs typeface="Arial"/>
              </a:rPr>
              <a:t>                   </a:t>
            </a:r>
          </a:p>
          <a:p>
            <a:pPr algn="l">
              <a:lnSpc>
                <a:spcPct val="120000"/>
              </a:lnSpc>
            </a:pPr>
            <a:r>
              <a:rPr altLang="ja-JP" sz="2000" b="1" u="sng" noProof="1">
                <a:latin typeface="Arial"/>
                <a:ea typeface="ＤＦＰ太丸ゴシック体" charset="0"/>
                <a:cs typeface="Arial"/>
              </a:rPr>
              <a:t>	</a:t>
            </a:r>
            <a:r>
              <a:rPr lang="en-US" altLang="ja-JP" sz="2000" b="1" u="sng" dirty="0">
                <a:latin typeface="Arial"/>
                <a:ea typeface="ＤＦＰ太丸ゴシック体" charset="0"/>
                <a:cs typeface="Arial"/>
              </a:rPr>
              <a:t>Vaccinated	Non-vaccinated 	p-value</a:t>
            </a:r>
          </a:p>
          <a:p>
            <a:pPr algn="l">
              <a:lnSpc>
                <a:spcPct val="120000"/>
              </a:lnSpc>
            </a:pPr>
            <a:r>
              <a:rPr lang="en-US" altLang="ja-JP" sz="2000" b="1" dirty="0">
                <a:latin typeface="Arial"/>
                <a:ea typeface="ＤＦＰ太丸ゴシック体" charset="0"/>
                <a:cs typeface="Arial"/>
              </a:rPr>
              <a:t>No. of women	4,921	</a:t>
            </a:r>
            <a:r>
              <a:rPr lang="en-US" altLang="ja-JP" sz="2000" b="1" dirty="0" smtClean="0">
                <a:latin typeface="Arial"/>
                <a:ea typeface="ＤＦＰ太丸ゴシック体" charset="0"/>
                <a:cs typeface="Arial"/>
              </a:rPr>
              <a:t>2,407			</a:t>
            </a:r>
            <a:endParaRPr lang="en-US" altLang="ja-JP" sz="2000" b="1" dirty="0">
              <a:latin typeface="Arial"/>
              <a:ea typeface="ＤＦＰ太丸ゴシック体" charset="0"/>
              <a:cs typeface="Arial"/>
            </a:endParaRPr>
          </a:p>
          <a:p>
            <a:pPr algn="l">
              <a:lnSpc>
                <a:spcPct val="120000"/>
              </a:lnSpc>
            </a:pPr>
            <a:r>
              <a:rPr lang="en-US" altLang="ja-JP" sz="2000" b="1" u="sng" dirty="0">
                <a:latin typeface="Arial"/>
                <a:ea typeface="ＤＦＰ太丸ゴシック体" charset="0"/>
                <a:cs typeface="Arial"/>
              </a:rPr>
              <a:t>No. of infected	11 (0.224%)	50 (2.08%)      	&lt;0.0001</a:t>
            </a:r>
          </a:p>
        </p:txBody>
      </p:sp>
    </p:spTree>
    <p:extLst>
      <p:ext uri="{BB962C8B-B14F-4D97-AF65-F5344CB8AC3E}">
        <p14:creationId xmlns:p14="http://schemas.microsoft.com/office/powerpoint/2010/main" val="20698397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Yamada 20150929">
  <a:themeElements>
    <a:clrScheme name="ppt3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3e">
      <a:majorFont>
        <a:latin typeface="Franklin Gothic Demi"/>
        <a:ea typeface="ＭＳ Ｐゴシック"/>
        <a:cs typeface="ＭＳ Ｐゴシック"/>
      </a:majorFont>
      <a:minorFont>
        <a:latin typeface="Franklin Gothic Demi"/>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a:ln>
              <a:noFill/>
            </a:ln>
            <a:solidFill>
              <a:schemeClr val="tx1"/>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a:ln>
              <a:noFill/>
            </a:ln>
            <a:solidFill>
              <a:schemeClr val="tx1"/>
            </a:solidFill>
            <a:effectLst/>
            <a:latin typeface="Arial" charset="0"/>
            <a:ea typeface="ＭＳ Ｐゴシック" charset="0"/>
            <a:cs typeface="ＭＳ Ｐゴシック" charset="0"/>
          </a:defRPr>
        </a:defPPr>
      </a:lstStyle>
    </a:lnDef>
  </a:objectDefaults>
  <a:extraClrSchemeLst>
    <a:extraClrScheme>
      <a:clrScheme name="ppt3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3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3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3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3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3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3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3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3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3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3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3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ホワイ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pt3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3e">
    <a:majorFont>
      <a:latin typeface="Franklin Gothic Demi"/>
      <a:ea typeface="ＭＳ Ｐゴシック"/>
      <a:cs typeface="ＭＳ Ｐゴシック"/>
    </a:majorFont>
    <a:minorFont>
      <a:latin typeface="Franklin Gothic Demi"/>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Yamada 20150929.pot</Template>
  <TotalTime>689</TotalTime>
  <Words>2571</Words>
  <Application>Microsoft Macintosh PowerPoint</Application>
  <PresentationFormat>画面に合わせる (4:3)</PresentationFormat>
  <Paragraphs>368</Paragraphs>
  <Slides>30</Slides>
  <Notes>0</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Yamada 20150929</vt:lpstr>
      <vt:lpstr>Status of vaccination against seasonal influenza in pregnant Japanese women:  effect on infection rate among primiparous and multiparous women </vt:lpstr>
      <vt:lpstr>Today’s presentation</vt:lpstr>
      <vt:lpstr>Background</vt:lpstr>
      <vt:lpstr>No maternal mortality from pandemic (H1N1) 2009 occurred in Japan (Letter BMJ 2010 Aug 6 ): Our first report</vt:lpstr>
      <vt:lpstr>Pandemic (H1N1) 2009 in pregnant Japanese women in Hokkaido (J Obstet Gynaecol Res 38: 130–6, 2012): 2nd report</vt:lpstr>
      <vt:lpstr>PowerPoint プレゼンテーション</vt:lpstr>
      <vt:lpstr>PowerPoint プレゼンテーション</vt:lpstr>
      <vt:lpstr>Vaccination, Antiviral drug</vt:lpstr>
      <vt:lpstr>Vaccination reduced infection by 89%  in pregnant Japanese women</vt:lpstr>
      <vt:lpstr>Summery of first questionnaire survey </vt:lpstr>
      <vt:lpstr>Vaccination during the 2013–2014 influenza season in pregnant Japanese women (Eur J Clin Microbiol Infect Dis 34:543-548, 2015): 3rd report</vt:lpstr>
      <vt:lpstr>Vaccination during the 2013–2014 influenza season in pregnant Japanese women (Eur J Clin Microbiol Infect Dis 34:543-548, 2015)</vt:lpstr>
      <vt:lpstr>Vaccination rates according to maternal age and experience of prior birth </vt:lpstr>
      <vt:lpstr>Comparison of women who did and did not contract influenza </vt:lpstr>
      <vt:lpstr>Vaccination and infection with influenza virus A and B </vt:lpstr>
      <vt:lpstr>Summery of second questionnaire survey </vt:lpstr>
      <vt:lpstr>Status of vaccination against seasonal influenza in pregnant Japanese women: effect on infection rate among primiparous and multiparous women </vt:lpstr>
      <vt:lpstr>Influenza 2014 - 2015 among pregnant Japanese women: primiparous vs. multiparous women: 4th report </vt:lpstr>
      <vt:lpstr>Materials and Methods</vt:lpstr>
      <vt:lpstr>Result 1: Maternal age distribution among all 6694 candidates and 5197 respondents (78%) </vt:lpstr>
      <vt:lpstr>Result 2:　Influenza infection rate in primiparous vs. multiparous women</vt:lpstr>
      <vt:lpstr>Result 2:　Influenza infection rate in primiparous vs. multiparous women</vt:lpstr>
      <vt:lpstr>Result 3: Vaccination coverage rate and effect of vaccination on influenza infection</vt:lpstr>
      <vt:lpstr>Result 3: Vaccination coverage rate and effect of vaccination on influenza infection</vt:lpstr>
      <vt:lpstr>Result 4: Effect of cohabitant number on influenza infection rate </vt:lpstr>
      <vt:lpstr>Result 5: Risk of influenza infection in women whose main job was housekeeping during current pregnancy </vt:lpstr>
      <vt:lpstr>Summery of third questionnaire survey  </vt:lpstr>
      <vt:lpstr>Highlights</vt:lpstr>
      <vt:lpstr>Conclusion</vt:lpstr>
      <vt:lpstr>Acknowledgements</vt:lpstr>
    </vt:vector>
  </TitlesOfParts>
  <Company>総務部広報課</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on definition and operation of University Identity</dc:title>
  <dc:creator>北海道大学</dc:creator>
  <cp:lastModifiedBy>Yamada Takahiro</cp:lastModifiedBy>
  <cp:revision>57</cp:revision>
  <dcterms:created xsi:type="dcterms:W3CDTF">2009-11-13T08:14:37Z</dcterms:created>
  <dcterms:modified xsi:type="dcterms:W3CDTF">2015-09-28T12:20:40Z</dcterms:modified>
</cp:coreProperties>
</file>