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6" r:id="rId7"/>
    <p:sldId id="259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3" r:id="rId16"/>
    <p:sldId id="279" r:id="rId17"/>
    <p:sldId id="280" r:id="rId18"/>
    <p:sldId id="272" r:id="rId19"/>
    <p:sldId id="274" r:id="rId20"/>
    <p:sldId id="275" r:id="rId21"/>
    <p:sldId id="276" r:id="rId22"/>
    <p:sldId id="277" r:id="rId23"/>
    <p:sldId id="278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4B74-A12B-4EE2-A7CF-FD05D2417D40}" type="datetimeFigureOut">
              <a:rPr lang="en-GB" smtClean="0"/>
              <a:t>27/10/2014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1949-5EA6-40CD-AC0B-C86CE30B7DB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4B74-A12B-4EE2-A7CF-FD05D2417D40}" type="datetimeFigureOut">
              <a:rPr lang="en-GB" smtClean="0"/>
              <a:t>27/10/2014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1949-5EA6-40CD-AC0B-C86CE30B7DB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4B74-A12B-4EE2-A7CF-FD05D2417D40}" type="datetimeFigureOut">
              <a:rPr lang="en-GB" smtClean="0"/>
              <a:t>27/10/2014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1949-5EA6-40CD-AC0B-C86CE30B7DB9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4B74-A12B-4EE2-A7CF-FD05D2417D40}" type="datetimeFigureOut">
              <a:rPr lang="en-GB" smtClean="0"/>
              <a:t>27/10/2014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1949-5EA6-40CD-AC0B-C86CE30B7DB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4B74-A12B-4EE2-A7CF-FD05D2417D40}" type="datetimeFigureOut">
              <a:rPr lang="en-GB" smtClean="0"/>
              <a:t>27/10/2014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1949-5EA6-40CD-AC0B-C86CE30B7DB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4B74-A12B-4EE2-A7CF-FD05D2417D40}" type="datetimeFigureOut">
              <a:rPr lang="en-GB" smtClean="0"/>
              <a:t>27/10/2014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1949-5EA6-40CD-AC0B-C86CE30B7DB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4B74-A12B-4EE2-A7CF-FD05D2417D40}" type="datetimeFigureOut">
              <a:rPr lang="en-GB" smtClean="0"/>
              <a:t>27/10/2014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1949-5EA6-40CD-AC0B-C86CE30B7DB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4B74-A12B-4EE2-A7CF-FD05D2417D40}" type="datetimeFigureOut">
              <a:rPr lang="en-GB" smtClean="0"/>
              <a:t>27/10/2014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1949-5EA6-40CD-AC0B-C86CE30B7DB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4B74-A12B-4EE2-A7CF-FD05D2417D40}" type="datetimeFigureOut">
              <a:rPr lang="en-GB" smtClean="0"/>
              <a:t>27/10/2014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1949-5EA6-40CD-AC0B-C86CE30B7DB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4B74-A12B-4EE2-A7CF-FD05D2417D40}" type="datetimeFigureOut">
              <a:rPr lang="en-GB" smtClean="0"/>
              <a:t>27/10/2014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1949-5EA6-40CD-AC0B-C86CE30B7DB9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4B74-A12B-4EE2-A7CF-FD05D2417D40}" type="datetimeFigureOut">
              <a:rPr lang="en-GB" smtClean="0"/>
              <a:t>27/10/2014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1949-5EA6-40CD-AC0B-C86CE30B7DB9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5794B74-A12B-4EE2-A7CF-FD05D2417D40}" type="datetimeFigureOut">
              <a:rPr lang="en-GB" smtClean="0"/>
              <a:t>27/10/2014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6251949-5EA6-40CD-AC0B-C86CE30B7DB9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Oxi1 mutant </a:t>
            </a:r>
            <a:r>
              <a:rPr lang="en-GB" sz="3600" b="1" dirty="0" smtClean="0"/>
              <a:t>plays an </a:t>
            </a:r>
            <a:r>
              <a:rPr lang="en-GB" sz="3600" b="1" dirty="0"/>
              <a:t>important role in Arabidopsis resistance against aphid (</a:t>
            </a:r>
            <a:r>
              <a:rPr lang="en-GB" sz="3600" b="1" i="1" dirty="0"/>
              <a:t>Myzus persicae</a:t>
            </a:r>
            <a:r>
              <a:rPr lang="en-GB" sz="3600" b="1" dirty="0"/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996952"/>
            <a:ext cx="8640960" cy="2952328"/>
          </a:xfrm>
        </p:spPr>
        <p:txBody>
          <a:bodyPr>
            <a:normAutofit/>
          </a:bodyPr>
          <a:lstStyle/>
          <a:p>
            <a:r>
              <a:rPr lang="en-GB" sz="2600" b="1" dirty="0" err="1">
                <a:solidFill>
                  <a:schemeClr val="tx1"/>
                </a:solidFill>
              </a:rPr>
              <a:t>Dr.</a:t>
            </a:r>
            <a:r>
              <a:rPr lang="en-GB" sz="2600" b="1" dirty="0">
                <a:solidFill>
                  <a:schemeClr val="tx1"/>
                </a:solidFill>
              </a:rPr>
              <a:t> </a:t>
            </a:r>
            <a:r>
              <a:rPr lang="en-GB" sz="2600" b="1" dirty="0" err="1">
                <a:solidFill>
                  <a:schemeClr val="tx1"/>
                </a:solidFill>
              </a:rPr>
              <a:t>Tahsin</a:t>
            </a:r>
            <a:r>
              <a:rPr lang="en-GB" sz="2600" b="1" dirty="0">
                <a:solidFill>
                  <a:schemeClr val="tx1"/>
                </a:solidFill>
              </a:rPr>
              <a:t> </a:t>
            </a:r>
            <a:r>
              <a:rPr lang="en-GB" sz="2600" b="1" dirty="0" err="1" smtClean="0">
                <a:solidFill>
                  <a:schemeClr val="tx1"/>
                </a:solidFill>
              </a:rPr>
              <a:t>Shoala</a:t>
            </a:r>
            <a:endParaRPr lang="en-GB" sz="2600" b="1" dirty="0" smtClean="0">
              <a:solidFill>
                <a:schemeClr val="tx1"/>
              </a:solidFill>
            </a:endParaRPr>
          </a:p>
          <a:p>
            <a:r>
              <a:rPr lang="en-GB" sz="1600" b="1" dirty="0" smtClean="0">
                <a:solidFill>
                  <a:schemeClr val="tx1"/>
                </a:solidFill>
              </a:rPr>
              <a:t>Assistant </a:t>
            </a:r>
            <a:r>
              <a:rPr lang="en-GB" sz="1600" b="1" dirty="0">
                <a:solidFill>
                  <a:schemeClr val="tx1"/>
                </a:solidFill>
              </a:rPr>
              <a:t>professor - College of Biotechnology - </a:t>
            </a:r>
            <a:r>
              <a:rPr lang="en-GB" sz="1600" b="1" dirty="0" err="1">
                <a:solidFill>
                  <a:schemeClr val="tx1"/>
                </a:solidFill>
              </a:rPr>
              <a:t>Misr</a:t>
            </a:r>
            <a:r>
              <a:rPr lang="en-GB" sz="1600" b="1" dirty="0">
                <a:solidFill>
                  <a:schemeClr val="tx1"/>
                </a:solidFill>
              </a:rPr>
              <a:t> University for Science and Technology – </a:t>
            </a:r>
            <a:r>
              <a:rPr lang="en-GB" sz="1600" b="1" dirty="0" smtClean="0">
                <a:solidFill>
                  <a:schemeClr val="tx1"/>
                </a:solidFill>
              </a:rPr>
              <a:t>Egypt</a:t>
            </a:r>
          </a:p>
          <a:p>
            <a:r>
              <a:rPr lang="en-GB" sz="1600" b="1" dirty="0" smtClean="0">
                <a:solidFill>
                  <a:schemeClr val="tx1"/>
                </a:solidFill>
              </a:rPr>
              <a:t>Director of Innovation Centre </a:t>
            </a:r>
            <a:r>
              <a:rPr lang="en-GB" sz="1600" b="1" dirty="0">
                <a:solidFill>
                  <a:schemeClr val="tx1"/>
                </a:solidFill>
              </a:rPr>
              <a:t>at </a:t>
            </a:r>
            <a:r>
              <a:rPr lang="en-GB" sz="1600" b="1" dirty="0" err="1">
                <a:solidFill>
                  <a:schemeClr val="tx1"/>
                </a:solidFill>
              </a:rPr>
              <a:t>Misr</a:t>
            </a:r>
            <a:r>
              <a:rPr lang="en-GB" sz="1600" b="1" dirty="0">
                <a:solidFill>
                  <a:schemeClr val="tx1"/>
                </a:solidFill>
              </a:rPr>
              <a:t> University for Science and Technology – </a:t>
            </a:r>
            <a:r>
              <a:rPr lang="en-GB" sz="1600" b="1" dirty="0" smtClean="0">
                <a:solidFill>
                  <a:schemeClr val="tx1"/>
                </a:solidFill>
              </a:rPr>
              <a:t>Egypt</a:t>
            </a:r>
            <a:endParaRPr lang="en-GB" sz="1600" b="1" dirty="0">
              <a:solidFill>
                <a:schemeClr val="tx1"/>
              </a:solidFill>
            </a:endParaRPr>
          </a:p>
          <a:p>
            <a:r>
              <a:rPr lang="en-GB" sz="1600" b="1" dirty="0">
                <a:solidFill>
                  <a:schemeClr val="tx1"/>
                </a:solidFill>
              </a:rPr>
              <a:t>M.Sc. - Molecular Microbiology - School of Biology - Newcastle University - UK</a:t>
            </a:r>
          </a:p>
          <a:p>
            <a:r>
              <a:rPr lang="en-GB" sz="1600" b="1" dirty="0">
                <a:solidFill>
                  <a:schemeClr val="tx1"/>
                </a:solidFill>
              </a:rPr>
              <a:t>Ph.D. - Molecular Biology - School of Biology - Newcastle University - UK</a:t>
            </a:r>
          </a:p>
          <a:p>
            <a:r>
              <a:rPr lang="en-GB" sz="1600" b="1" dirty="0">
                <a:solidFill>
                  <a:schemeClr val="tx1"/>
                </a:solidFill>
              </a:rPr>
              <a:t>Email address: tahsen.shoala@must.edu.eg</a:t>
            </a:r>
          </a:p>
          <a:p>
            <a:r>
              <a:rPr lang="en-GB" sz="1600" b="1" dirty="0">
                <a:solidFill>
                  <a:schemeClr val="tx1"/>
                </a:solidFill>
              </a:rPr>
              <a:t>Mobile : (002) 01007816925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" y="0"/>
            <a:ext cx="1393660" cy="140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911" y="0"/>
            <a:ext cx="1407658" cy="140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277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8786"/>
            <a:ext cx="7272808" cy="420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5818038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/>
              <a:t>Fig 4. </a:t>
            </a:r>
            <a:r>
              <a:rPr lang="en-GB" dirty="0"/>
              <a:t>Aphid (</a:t>
            </a:r>
            <a:r>
              <a:rPr lang="en-GB" i="1" dirty="0"/>
              <a:t>Myzus persicae</a:t>
            </a:r>
            <a:r>
              <a:rPr lang="en-GB" dirty="0"/>
              <a:t>) bioassay in Camta3-1 mutant and Columbia (Col-0) wild type. Aphid </a:t>
            </a:r>
            <a:r>
              <a:rPr lang="en-GB" dirty="0" smtClean="0"/>
              <a:t>(</a:t>
            </a:r>
            <a:r>
              <a:rPr lang="en-GB" i="1" dirty="0" smtClean="0"/>
              <a:t>Myzus persicae) </a:t>
            </a:r>
            <a:r>
              <a:rPr lang="en-GB" dirty="0"/>
              <a:t>were reared on </a:t>
            </a:r>
            <a:r>
              <a:rPr lang="en-GB" i="1" dirty="0"/>
              <a:t>Arabidopsis</a:t>
            </a:r>
            <a:r>
              <a:rPr lang="en-GB" dirty="0"/>
              <a:t> Col-0 before starting the bioassay and experiment.</a:t>
            </a:r>
          </a:p>
        </p:txBody>
      </p:sp>
    </p:spTree>
    <p:extLst>
      <p:ext uri="{BB962C8B-B14F-4D97-AF65-F5344CB8AC3E}">
        <p14:creationId xmlns:p14="http://schemas.microsoft.com/office/powerpoint/2010/main" val="116103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35442"/>
            <a:ext cx="7344816" cy="444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5576" y="5818038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/>
              <a:t>Fig 5. </a:t>
            </a:r>
            <a:r>
              <a:rPr lang="en-GB" dirty="0"/>
              <a:t>Aphid (</a:t>
            </a:r>
            <a:r>
              <a:rPr lang="en-GB" i="1" dirty="0"/>
              <a:t>Myzus persicae</a:t>
            </a:r>
            <a:r>
              <a:rPr lang="en-GB" dirty="0"/>
              <a:t>) bioassay in Camta3-2 mutant and Columbia (Col-0) wild type. Aphid </a:t>
            </a:r>
            <a:r>
              <a:rPr lang="en-GB" dirty="0" smtClean="0"/>
              <a:t>(</a:t>
            </a:r>
            <a:r>
              <a:rPr lang="en-GB" i="1" dirty="0" smtClean="0"/>
              <a:t>Myzus persicae</a:t>
            </a:r>
            <a:r>
              <a:rPr lang="en-GB" dirty="0" smtClean="0"/>
              <a:t>) </a:t>
            </a:r>
            <a:r>
              <a:rPr lang="en-GB" dirty="0"/>
              <a:t>were reared on </a:t>
            </a:r>
            <a:r>
              <a:rPr lang="en-GB" i="1" dirty="0"/>
              <a:t>Arabidopsis</a:t>
            </a:r>
            <a:r>
              <a:rPr lang="en-GB" dirty="0"/>
              <a:t> Col-0 before starting the bioassay and experiment.</a:t>
            </a:r>
          </a:p>
        </p:txBody>
      </p:sp>
    </p:spTree>
    <p:extLst>
      <p:ext uri="{BB962C8B-B14F-4D97-AF65-F5344CB8AC3E}">
        <p14:creationId xmlns:p14="http://schemas.microsoft.com/office/powerpoint/2010/main" val="3485350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560840" cy="45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574603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/>
              <a:t>Fig 6. </a:t>
            </a:r>
            <a:r>
              <a:rPr lang="en-GB" dirty="0"/>
              <a:t>Aphid (</a:t>
            </a:r>
            <a:r>
              <a:rPr lang="en-GB" i="1" dirty="0"/>
              <a:t>Myzus persicae</a:t>
            </a:r>
            <a:r>
              <a:rPr lang="en-GB" dirty="0"/>
              <a:t>) bioassay in OXI1 mutant and Columbia (Col-0) wild type. Aphid </a:t>
            </a:r>
            <a:r>
              <a:rPr lang="en-GB" dirty="0" smtClean="0"/>
              <a:t>(</a:t>
            </a:r>
            <a:r>
              <a:rPr lang="en-GB" i="1" dirty="0" smtClean="0"/>
              <a:t>Myzus persicae) </a:t>
            </a:r>
            <a:r>
              <a:rPr lang="en-GB" dirty="0"/>
              <a:t>were reared on</a:t>
            </a:r>
            <a:r>
              <a:rPr lang="en-GB" i="1" dirty="0"/>
              <a:t> Arabidopsis </a:t>
            </a:r>
            <a:r>
              <a:rPr lang="en-GB" dirty="0"/>
              <a:t>Col-0 before starting the bioassay and experiment.</a:t>
            </a:r>
          </a:p>
        </p:txBody>
      </p:sp>
    </p:spTree>
    <p:extLst>
      <p:ext uri="{BB962C8B-B14F-4D97-AF65-F5344CB8AC3E}">
        <p14:creationId xmlns:p14="http://schemas.microsoft.com/office/powerpoint/2010/main" val="3467920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416824" cy="444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7584" y="5457998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/>
              <a:t>Fig 7. </a:t>
            </a:r>
            <a:r>
              <a:rPr lang="en-GB" dirty="0"/>
              <a:t>Aphid (</a:t>
            </a:r>
            <a:r>
              <a:rPr lang="en-GB" i="1" dirty="0"/>
              <a:t>Myzus persicae) </a:t>
            </a:r>
            <a:r>
              <a:rPr lang="en-GB" dirty="0"/>
              <a:t>bioassay in </a:t>
            </a:r>
            <a:r>
              <a:rPr lang="el-GR" dirty="0"/>
              <a:t>β-1-3 </a:t>
            </a:r>
            <a:r>
              <a:rPr lang="en-GB" dirty="0"/>
              <a:t>glucanase (Gns1) mutant and Columbia (Col-0) wild type. </a:t>
            </a:r>
            <a:r>
              <a:rPr lang="en-GB" i="1" dirty="0"/>
              <a:t>Aphid Myzus </a:t>
            </a:r>
            <a:r>
              <a:rPr lang="en-GB" dirty="0"/>
              <a:t>persicae were reared on </a:t>
            </a:r>
            <a:r>
              <a:rPr lang="en-GB" i="1" dirty="0"/>
              <a:t>Arabidopsis </a:t>
            </a:r>
            <a:r>
              <a:rPr lang="en-GB" dirty="0"/>
              <a:t>Col-0 before starting the bioassay and experiment.</a:t>
            </a:r>
          </a:p>
        </p:txBody>
      </p:sp>
    </p:spTree>
    <p:extLst>
      <p:ext uri="{BB962C8B-B14F-4D97-AF65-F5344CB8AC3E}">
        <p14:creationId xmlns:p14="http://schemas.microsoft.com/office/powerpoint/2010/main" val="2657952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200800" cy="428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7584" y="5517232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/>
              <a:t>Fig 8. </a:t>
            </a:r>
            <a:r>
              <a:rPr lang="en-GB" dirty="0"/>
              <a:t>Aphid (</a:t>
            </a:r>
            <a:r>
              <a:rPr lang="en-GB" i="1" dirty="0"/>
              <a:t>Myzus persicae</a:t>
            </a:r>
            <a:r>
              <a:rPr lang="en-GB" dirty="0"/>
              <a:t>) bioassay in </a:t>
            </a:r>
            <a:r>
              <a:rPr lang="el-GR" dirty="0"/>
              <a:t>β-1-3 </a:t>
            </a:r>
            <a:r>
              <a:rPr lang="en-GB" dirty="0"/>
              <a:t>glucanase (Gns2) mutant and Colombia (Col-0) wild type. Aphid </a:t>
            </a:r>
            <a:r>
              <a:rPr lang="en-GB" dirty="0" smtClean="0"/>
              <a:t>(</a:t>
            </a:r>
            <a:r>
              <a:rPr lang="en-GB" i="1" dirty="0" smtClean="0"/>
              <a:t>Myzus persicae) </a:t>
            </a:r>
            <a:r>
              <a:rPr lang="en-GB" dirty="0"/>
              <a:t>were reared on </a:t>
            </a:r>
            <a:r>
              <a:rPr lang="en-GB" i="1" dirty="0"/>
              <a:t>Arabidopsis</a:t>
            </a:r>
            <a:r>
              <a:rPr lang="en-GB" dirty="0"/>
              <a:t> Col-0 before starting the bioassay and experiment.</a:t>
            </a:r>
          </a:p>
        </p:txBody>
      </p:sp>
    </p:spTree>
    <p:extLst>
      <p:ext uri="{BB962C8B-B14F-4D97-AF65-F5344CB8AC3E}">
        <p14:creationId xmlns:p14="http://schemas.microsoft.com/office/powerpoint/2010/main" val="1613156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7" y="1052736"/>
            <a:ext cx="7200800" cy="429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1600" y="5457998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/>
              <a:t>Fig 9. </a:t>
            </a:r>
            <a:r>
              <a:rPr lang="en-GB" dirty="0"/>
              <a:t>Aphid (</a:t>
            </a:r>
            <a:r>
              <a:rPr lang="en-GB" i="1" dirty="0"/>
              <a:t>Myzus persicae</a:t>
            </a:r>
            <a:r>
              <a:rPr lang="en-GB" dirty="0"/>
              <a:t>) bioassay in </a:t>
            </a:r>
            <a:r>
              <a:rPr lang="el-GR" dirty="0"/>
              <a:t>β-1-3 </a:t>
            </a:r>
            <a:r>
              <a:rPr lang="en-GB" dirty="0"/>
              <a:t>glucanase (Gns2) mutant and Colombia (Col-0) wild type. Aphid (</a:t>
            </a:r>
            <a:r>
              <a:rPr lang="en-GB" i="1" dirty="0"/>
              <a:t>Myzus persicae</a:t>
            </a:r>
            <a:r>
              <a:rPr lang="en-GB" dirty="0"/>
              <a:t>) were reared on </a:t>
            </a:r>
            <a:r>
              <a:rPr lang="en-GB" i="1" dirty="0"/>
              <a:t>Arabidopsis </a:t>
            </a:r>
            <a:r>
              <a:rPr lang="en-GB" dirty="0"/>
              <a:t>Col-0 before starting the bioassay and experiment.</a:t>
            </a:r>
          </a:p>
        </p:txBody>
      </p:sp>
    </p:spTree>
    <p:extLst>
      <p:ext uri="{BB962C8B-B14F-4D97-AF65-F5344CB8AC3E}">
        <p14:creationId xmlns:p14="http://schemas.microsoft.com/office/powerpoint/2010/main" val="2126096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Oxi1 mutants  has shown resistance to Aphid s and shift in the growth rate in both adults and nymphs compared to Col-0 wild type.</a:t>
            </a:r>
          </a:p>
          <a:p>
            <a:r>
              <a:rPr lang="en-GB" dirty="0"/>
              <a:t>CAMTA3-1 and CAMTA3-2  died quickly and showed susceptibility against aphid  compared to Col-0 wild type.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of bioassays</a:t>
            </a:r>
          </a:p>
        </p:txBody>
      </p:sp>
    </p:spTree>
    <p:extLst>
      <p:ext uri="{BB962C8B-B14F-4D97-AF65-F5344CB8AC3E}">
        <p14:creationId xmlns:p14="http://schemas.microsoft.com/office/powerpoint/2010/main" val="3107447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Beta glucanase mutant 1 bioassay shown  shift and delay in the growth  of the adults compared to col-0 and they were tolerant to the insect and died after 24 time points and col-0 died after 19 time points. </a:t>
            </a:r>
          </a:p>
          <a:p>
            <a:r>
              <a:rPr lang="en-GB" dirty="0"/>
              <a:t>Beta glucanase mutant 2 plants was holding higher number of insects compared to col-0 but shown clear shift in both adults and nymphs and plants died after 23 time points.</a:t>
            </a:r>
          </a:p>
          <a:p>
            <a:r>
              <a:rPr lang="en-GB" dirty="0"/>
              <a:t>Beta glucanase mutant 3 plants  was holding the highest number of adults and nymphs compared to col-0 and the other mutants but the survived until 23 time point.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of bioassays</a:t>
            </a:r>
          </a:p>
        </p:txBody>
      </p:sp>
    </p:spTree>
    <p:extLst>
      <p:ext uri="{BB962C8B-B14F-4D97-AF65-F5344CB8AC3E}">
        <p14:creationId xmlns:p14="http://schemas.microsoft.com/office/powerpoint/2010/main" val="3457245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561433" cy="453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5733256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/>
              <a:t>Fig 10. Relative expression level of Callose synthase gene (GSL1), in Oxi1 </a:t>
            </a:r>
            <a:r>
              <a:rPr lang="en-GB" i="1" dirty="0" smtClean="0"/>
              <a:t>Arabidopsis</a:t>
            </a:r>
            <a:r>
              <a:rPr lang="en-GB" dirty="0" smtClean="0"/>
              <a:t> mutant and its background </a:t>
            </a:r>
            <a:r>
              <a:rPr lang="en-GB" i="1" dirty="0" smtClean="0"/>
              <a:t>Columbia</a:t>
            </a:r>
            <a:r>
              <a:rPr lang="en-GB" dirty="0" smtClean="0"/>
              <a:t> (Col-0), in response to aphid (</a:t>
            </a:r>
            <a:r>
              <a:rPr lang="en-GB" i="1" dirty="0" smtClean="0"/>
              <a:t>Myzus persicae</a:t>
            </a:r>
            <a:r>
              <a:rPr lang="en-GB" dirty="0" smtClean="0"/>
              <a:t>) feeding.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007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39552" y="574603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Fig 11. Relative expression level of Callose synthase gene GSL5 in </a:t>
            </a:r>
            <a:r>
              <a:rPr lang="en-GB" i="1" dirty="0" smtClean="0"/>
              <a:t>Arabidopsis </a:t>
            </a:r>
            <a:r>
              <a:rPr lang="en-GB" dirty="0" smtClean="0"/>
              <a:t>Oxi1 mutant and its background </a:t>
            </a:r>
            <a:r>
              <a:rPr lang="en-GB" i="1" dirty="0" smtClean="0"/>
              <a:t>Columbia</a:t>
            </a:r>
            <a:r>
              <a:rPr lang="en-GB" dirty="0" smtClean="0"/>
              <a:t> (Col-0) in response to aphid (Myzus persicae) feeding.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06060"/>
            <a:ext cx="7632848" cy="456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793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1" y="1988840"/>
            <a:ext cx="8568952" cy="439248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Introduction</a:t>
            </a:r>
          </a:p>
          <a:p>
            <a:pPr lvl="1"/>
            <a:r>
              <a:rPr lang="en-GB" dirty="0"/>
              <a:t>Callose synthase.</a:t>
            </a:r>
          </a:p>
          <a:p>
            <a:pPr lvl="1"/>
            <a:r>
              <a:rPr lang="en-GB" dirty="0" smtClean="0"/>
              <a:t>Beta-1,3-glucanase</a:t>
            </a:r>
          </a:p>
          <a:p>
            <a:pPr lvl="1"/>
            <a:r>
              <a:rPr lang="en-GB" dirty="0" smtClean="0"/>
              <a:t>OXI1 mutant </a:t>
            </a:r>
          </a:p>
          <a:p>
            <a:pPr lvl="1"/>
            <a:r>
              <a:rPr lang="en-GB" dirty="0"/>
              <a:t>CAMTA 3-1 and CAMTA 3-2 </a:t>
            </a:r>
          </a:p>
          <a:p>
            <a:r>
              <a:rPr lang="en-GB" dirty="0"/>
              <a:t>Bioassay  in Arabidopsis CAMTA 3-1 , CAMTA 3-2 ,  Oxi1 mutants, and Col-0 wild type.</a:t>
            </a:r>
          </a:p>
          <a:p>
            <a:r>
              <a:rPr lang="en-GB" dirty="0"/>
              <a:t>Transcript level of selected callose and beta glucanase genes have been detected in Oxi1 mutant and col-0 wild type.</a:t>
            </a:r>
          </a:p>
          <a:p>
            <a:r>
              <a:rPr lang="en-GB" dirty="0"/>
              <a:t>Genes have been used in this study beta-1,3-glucanase  1,2,3,4, and 5.</a:t>
            </a:r>
          </a:p>
          <a:p>
            <a:r>
              <a:rPr lang="en-GB" dirty="0"/>
              <a:t>Callose synthase GSL 1,3 and 5.</a:t>
            </a:r>
          </a:p>
          <a:p>
            <a:r>
              <a:rPr lang="en-GB" dirty="0"/>
              <a:t>Elongation factor as a reference gene.</a:t>
            </a:r>
          </a:p>
          <a:p>
            <a:r>
              <a:rPr lang="en-GB" dirty="0"/>
              <a:t>Bioassay  in  beta glucanase 1,2 and 3 Arabidopsis mutants.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3692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39552" y="5879013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/>
              <a:t>Fig 12. Relative expression level of </a:t>
            </a:r>
            <a:r>
              <a:rPr lang="el-GR" dirty="0" smtClean="0"/>
              <a:t>β-1,3-</a:t>
            </a:r>
            <a:r>
              <a:rPr lang="en-GB" dirty="0" smtClean="0"/>
              <a:t>glucanase two gene (Gns2) in </a:t>
            </a:r>
            <a:r>
              <a:rPr lang="en-GB" i="1" dirty="0" smtClean="0"/>
              <a:t>Arabidopsis</a:t>
            </a:r>
            <a:r>
              <a:rPr lang="en-GB" dirty="0" smtClean="0"/>
              <a:t> Oxi1 mutant and </a:t>
            </a:r>
            <a:r>
              <a:rPr lang="en-GB" i="1" dirty="0" smtClean="0"/>
              <a:t>Columbia</a:t>
            </a:r>
            <a:r>
              <a:rPr lang="en-GB" dirty="0" smtClean="0"/>
              <a:t> (Col-0) wild type in response to aphid (</a:t>
            </a:r>
            <a:r>
              <a:rPr lang="en-GB" i="1" dirty="0" smtClean="0"/>
              <a:t>Myzus persicae</a:t>
            </a:r>
            <a:r>
              <a:rPr lang="en-GB" dirty="0" smtClean="0"/>
              <a:t>) feeding.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45807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921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55576" y="5818038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/>
              <a:t>Fig 13. Relative expression level of Callose synthase gene (GSL1) in </a:t>
            </a:r>
            <a:r>
              <a:rPr lang="en-GB" i="1" dirty="0" smtClean="0"/>
              <a:t>Arabidopsis</a:t>
            </a:r>
            <a:r>
              <a:rPr lang="en-GB" dirty="0" smtClean="0"/>
              <a:t> mutant Oxi1 in Wisconsin (Oxi1 in WS2) and its background Wisconsin (WS2) in response to aphid (</a:t>
            </a:r>
            <a:r>
              <a:rPr lang="en-GB" i="1" dirty="0" smtClean="0"/>
              <a:t>Myzus persicae</a:t>
            </a:r>
            <a:r>
              <a:rPr lang="en-GB" dirty="0" smtClean="0"/>
              <a:t>) feeding. 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15" y="1196752"/>
            <a:ext cx="74580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239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11560" y="574603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/>
              <a:t>Fig 14. Relative expression level of Callose synthase gene (GSL5) in </a:t>
            </a:r>
            <a:r>
              <a:rPr lang="en-GB" i="1" dirty="0" smtClean="0"/>
              <a:t>Arabidopsis</a:t>
            </a:r>
            <a:r>
              <a:rPr lang="en-GB" dirty="0" smtClean="0"/>
              <a:t> Oxi1 in Wisconsin (Oxi1 in WS2) and its background Wisconsin (WS2) in response aphid (</a:t>
            </a:r>
            <a:r>
              <a:rPr lang="en-GB" i="1" dirty="0" smtClean="0"/>
              <a:t>Myzus persicae) </a:t>
            </a:r>
            <a:r>
              <a:rPr lang="en-GB" dirty="0" smtClean="0"/>
              <a:t>feeding. 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45807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175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11560" y="5674022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/>
              <a:t>Fig 15 . Relative expression level of </a:t>
            </a:r>
            <a:r>
              <a:rPr lang="el-GR" dirty="0" smtClean="0"/>
              <a:t>β-1,3-</a:t>
            </a:r>
            <a:r>
              <a:rPr lang="en-GB" dirty="0" smtClean="0"/>
              <a:t>glucanase gene (Gns2) in </a:t>
            </a:r>
            <a:r>
              <a:rPr lang="en-GB" i="1" dirty="0" smtClean="0"/>
              <a:t>Arabidopsis </a:t>
            </a:r>
            <a:r>
              <a:rPr lang="en-GB" dirty="0" smtClean="0"/>
              <a:t>OXI1 in Wisconsin(OXI1 in WS) and Wisconsin (WS) wild type at different time points in response to stressed and non-stressed plants with aphid (</a:t>
            </a:r>
            <a:r>
              <a:rPr lang="en-GB" i="1" dirty="0" smtClean="0"/>
              <a:t>Myzus persicae). </a:t>
            </a:r>
            <a:endParaRPr lang="en-GB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052736"/>
            <a:ext cx="74961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29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060848"/>
            <a:ext cx="8424935" cy="453650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The expression level of Callose synthase 1  reached the highest level  25 folds after  6 hours infestation with aphid and  decreased to nearly 1 folds after 48 hours but in Oxi1 the highest level was after (3h + aphid)  14 folds and the lowest was  3.5 folds at time point (24 </a:t>
            </a:r>
            <a:r>
              <a:rPr lang="en-GB" dirty="0" err="1"/>
              <a:t>hours+Aphids</a:t>
            </a:r>
            <a:r>
              <a:rPr lang="en-GB" dirty="0"/>
              <a:t>).</a:t>
            </a:r>
          </a:p>
          <a:p>
            <a:r>
              <a:rPr lang="en-GB" dirty="0"/>
              <a:t>Callose synthase 5 relative expression was  1.8 folds at time point (12+Aphids) and down regulated  at time point (48 hours+ Aphid).on the other hand CSL5 expressed in the highest  level  6.4 folds at time point (12h+Aphids) and the lowest level was 2.3 folds after 48h infestation with aphids.</a:t>
            </a:r>
          </a:p>
          <a:p>
            <a:r>
              <a:rPr lang="en-GB" dirty="0"/>
              <a:t>Beta-1,3-glucanase  2  has been expressed in col-0 in the highest level  24 folds at time point (12h+aphid)  and the lowest level was 1.25 folds after 3 hours infestation with aphids .</a:t>
            </a:r>
          </a:p>
          <a:p>
            <a:r>
              <a:rPr lang="en-GB" dirty="0"/>
              <a:t>Beta-1,3-glucanase 2 has not been expressed at all in Oxi1.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Summary of relative expression results</a:t>
            </a:r>
          </a:p>
        </p:txBody>
      </p:sp>
    </p:spTree>
    <p:extLst>
      <p:ext uri="{BB962C8B-B14F-4D97-AF65-F5344CB8AC3E}">
        <p14:creationId xmlns:p14="http://schemas.microsoft.com/office/powerpoint/2010/main" val="438477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Callose synthase is playing an important role in plant resistance especially callose synthase 5.</a:t>
            </a:r>
          </a:p>
          <a:p>
            <a:r>
              <a:rPr lang="en-GB" dirty="0"/>
              <a:t>Bet glucanase play an important role in plant susceptibility against insects (Aphid-BPH) especially beta glucanase  2.</a:t>
            </a:r>
          </a:p>
          <a:p>
            <a:r>
              <a:rPr lang="en-GB" dirty="0"/>
              <a:t>Oxi1 mutants shown resistance against insect because of inducing callose deposition via MAPK s .</a:t>
            </a:r>
          </a:p>
          <a:p>
            <a:r>
              <a:rPr lang="en-GB" dirty="0"/>
              <a:t>Inducing  ROS  as an early response and signal transduction improve the resistance level of the plant.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30769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844824"/>
            <a:ext cx="8568952" cy="46805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GB" dirty="0"/>
              <a:t>van Loon, L.C., Rep, M. and </a:t>
            </a:r>
            <a:r>
              <a:rPr lang="en-GB" dirty="0" err="1"/>
              <a:t>Pieterse</a:t>
            </a:r>
            <a:r>
              <a:rPr lang="en-GB" dirty="0"/>
              <a:t>, C.M.J. 2006.Significance of inducible </a:t>
            </a:r>
            <a:r>
              <a:rPr lang="en-GB" dirty="0" err="1"/>
              <a:t>defense</a:t>
            </a:r>
            <a:r>
              <a:rPr lang="en-GB" dirty="0"/>
              <a:t>-related proteins in infected plants. </a:t>
            </a:r>
            <a:r>
              <a:rPr lang="en-GB" dirty="0" err="1"/>
              <a:t>Annu</a:t>
            </a:r>
            <a:r>
              <a:rPr lang="en-GB" dirty="0"/>
              <a:t>. Rev. </a:t>
            </a:r>
            <a:r>
              <a:rPr lang="en-GB" dirty="0" err="1"/>
              <a:t>Phytopathol</a:t>
            </a:r>
            <a:r>
              <a:rPr lang="en-GB" dirty="0"/>
              <a:t>. 44: 135–162.</a:t>
            </a:r>
          </a:p>
          <a:p>
            <a:pPr algn="just"/>
            <a:r>
              <a:rPr lang="en-GB" dirty="0"/>
              <a:t>Andrew K. Jacobs, Volker </a:t>
            </a:r>
            <a:r>
              <a:rPr lang="en-GB" dirty="0" err="1"/>
              <a:t>Lipka</a:t>
            </a:r>
            <a:r>
              <a:rPr lang="en-GB" dirty="0"/>
              <a:t>, Rachel A. Burton, Ralph </a:t>
            </a:r>
            <a:r>
              <a:rPr lang="en-GB" dirty="0" err="1"/>
              <a:t>Panstruga</a:t>
            </a:r>
            <a:r>
              <a:rPr lang="en-GB" dirty="0"/>
              <a:t>, Nicolai </a:t>
            </a:r>
            <a:r>
              <a:rPr lang="en-GB" dirty="0" err="1"/>
              <a:t>Strizhov</a:t>
            </a:r>
            <a:r>
              <a:rPr lang="en-GB" dirty="0"/>
              <a:t>, Paul Schulze-</a:t>
            </a:r>
            <a:r>
              <a:rPr lang="en-GB" dirty="0" err="1"/>
              <a:t>Lefert</a:t>
            </a:r>
            <a:r>
              <a:rPr lang="en-GB" dirty="0"/>
              <a:t>, and Geoffrey B. Fincher . 2003.An Arabidopsis Callose Synthase, GSL5, Is Required for Wound and Papillary Callose Formation PLANT CELL 2003 15: 2503-2513.</a:t>
            </a:r>
          </a:p>
          <a:p>
            <a:pPr algn="just"/>
            <a:r>
              <a:rPr lang="en-GB" dirty="0" err="1"/>
              <a:t>Hao</a:t>
            </a:r>
            <a:r>
              <a:rPr lang="en-GB" dirty="0"/>
              <a:t>, P.,  </a:t>
            </a:r>
            <a:r>
              <a:rPr lang="en-GB" dirty="0" err="1"/>
              <a:t>Liu,C</a:t>
            </a:r>
            <a:r>
              <a:rPr lang="en-GB" dirty="0"/>
              <a:t>. , </a:t>
            </a:r>
            <a:r>
              <a:rPr lang="en-GB" dirty="0" err="1"/>
              <a:t>Wang,Y</a:t>
            </a:r>
            <a:r>
              <a:rPr lang="en-GB" dirty="0"/>
              <a:t>. </a:t>
            </a:r>
            <a:r>
              <a:rPr lang="en-GB" dirty="0" err="1"/>
              <a:t>Chen,R</a:t>
            </a:r>
            <a:r>
              <a:rPr lang="en-GB" dirty="0"/>
              <a:t>. Ming Tang, M. , Du, </a:t>
            </a:r>
            <a:r>
              <a:rPr lang="en-GB" dirty="0" err="1"/>
              <a:t>B.,Zhu</a:t>
            </a:r>
            <a:r>
              <a:rPr lang="en-GB" dirty="0"/>
              <a:t>, L., and He, G. 2008. Herbivore-Induced Callose Deposition on the Sieve Plates of Rice: An Important Mechanism for Host </a:t>
            </a:r>
            <a:r>
              <a:rPr lang="en-GB" dirty="0" err="1"/>
              <a:t>ResistancePlant</a:t>
            </a:r>
            <a:r>
              <a:rPr lang="en-GB" dirty="0"/>
              <a:t> Physiol.  146: 1810 1820. doi:10.1104/pp.107.111484.</a:t>
            </a:r>
          </a:p>
          <a:p>
            <a:pPr algn="just"/>
            <a:r>
              <a:rPr lang="en-GB" dirty="0"/>
              <a:t>Petersen  ,   L.N.  ,     Ingle  ,   R.A.  ,     Knight  ,   M.R.   and     </a:t>
            </a:r>
            <a:r>
              <a:rPr lang="en-GB" dirty="0" err="1"/>
              <a:t>Denby</a:t>
            </a:r>
            <a:r>
              <a:rPr lang="en-GB" dirty="0"/>
              <a:t>  ,   K.J. </a:t>
            </a:r>
            <a:r>
              <a:rPr lang="en-GB" dirty="0" smtClean="0"/>
              <a:t>2009. OXI1 </a:t>
            </a:r>
            <a:r>
              <a:rPr lang="en-GB" dirty="0"/>
              <a:t>protein kinase is required for plant immunity against  Pseudomonas  </a:t>
            </a:r>
            <a:r>
              <a:rPr lang="en-GB" dirty="0" err="1"/>
              <a:t>syringae</a:t>
            </a:r>
            <a:r>
              <a:rPr lang="en-GB" dirty="0"/>
              <a:t>  in  Arabidopsis   .   J. Exp. Bot.     60  :   3727  –  3735  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44359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2276872"/>
            <a:ext cx="8568951" cy="4104456"/>
          </a:xfrm>
        </p:spPr>
        <p:txBody>
          <a:bodyPr>
            <a:normAutofit fontScale="92500"/>
          </a:bodyPr>
          <a:lstStyle/>
          <a:p>
            <a:pPr algn="just"/>
            <a:r>
              <a:rPr lang="en-GB" dirty="0" err="1"/>
              <a:t>Tjallingii</a:t>
            </a:r>
            <a:r>
              <a:rPr lang="en-GB" dirty="0"/>
              <a:t>, WF. 1995. Regulation of phloem sap feeding by aphids. In: Chapman RF, De Boer G. </a:t>
            </a:r>
            <a:r>
              <a:rPr lang="en-GB" dirty="0" err="1"/>
              <a:t>eds</a:t>
            </a:r>
            <a:r>
              <a:rPr lang="en-GB" dirty="0"/>
              <a:t>, Regulatory mechanisms in insect feeding. New York: Chapman and Hall, 190–209</a:t>
            </a:r>
            <a:r>
              <a:rPr lang="en-GB" dirty="0" smtClean="0"/>
              <a:t>.</a:t>
            </a:r>
            <a:endParaRPr lang="en-GB" dirty="0"/>
          </a:p>
          <a:p>
            <a:pPr algn="just"/>
            <a:r>
              <a:rPr lang="en-GB" dirty="0" smtClean="0"/>
              <a:t>Stone</a:t>
            </a:r>
            <a:r>
              <a:rPr lang="en-GB" dirty="0"/>
              <a:t>, B.A., Evans, N.A., </a:t>
            </a:r>
            <a:r>
              <a:rPr lang="en-GB" dirty="0" err="1"/>
              <a:t>Bonig</a:t>
            </a:r>
            <a:r>
              <a:rPr lang="en-GB" dirty="0"/>
              <a:t>, I., and Clarke, A.E. 1985. The application of </a:t>
            </a:r>
            <a:r>
              <a:rPr lang="en-GB" dirty="0" err="1"/>
              <a:t>Sirofluor</a:t>
            </a:r>
            <a:r>
              <a:rPr lang="en-GB" dirty="0"/>
              <a:t>, a chemically defined </a:t>
            </a:r>
            <a:r>
              <a:rPr lang="en-GB" dirty="0" err="1"/>
              <a:t>fluorochrome</a:t>
            </a:r>
            <a:r>
              <a:rPr lang="en-GB" dirty="0"/>
              <a:t> from aniline blue for the </a:t>
            </a:r>
            <a:r>
              <a:rPr lang="en-GB" dirty="0" err="1"/>
              <a:t>histochemical</a:t>
            </a:r>
            <a:r>
              <a:rPr lang="en-GB" dirty="0"/>
              <a:t> detection of callose. </a:t>
            </a:r>
            <a:r>
              <a:rPr lang="en-GB" dirty="0" err="1"/>
              <a:t>Protoplasma</a:t>
            </a:r>
            <a:r>
              <a:rPr lang="en-GB" dirty="0"/>
              <a:t>  122, 191–195.</a:t>
            </a:r>
          </a:p>
          <a:p>
            <a:pPr algn="just"/>
            <a:r>
              <a:rPr lang="en-GB" dirty="0" err="1"/>
              <a:t>Aidemark</a:t>
            </a:r>
            <a:r>
              <a:rPr lang="en-GB" dirty="0"/>
              <a:t> ,M. , </a:t>
            </a:r>
            <a:r>
              <a:rPr lang="en-GB" dirty="0" err="1"/>
              <a:t>Andersson</a:t>
            </a:r>
            <a:r>
              <a:rPr lang="en-GB" dirty="0"/>
              <a:t> ,C.J., Allan G </a:t>
            </a:r>
            <a:r>
              <a:rPr lang="en-GB" dirty="0" err="1"/>
              <a:t>Rasmusson</a:t>
            </a:r>
            <a:r>
              <a:rPr lang="en-GB" dirty="0"/>
              <a:t> , A.G., and </a:t>
            </a:r>
            <a:r>
              <a:rPr lang="en-GB" dirty="0" err="1"/>
              <a:t>Widell</a:t>
            </a:r>
            <a:r>
              <a:rPr lang="en-GB" dirty="0"/>
              <a:t>, S. 2009. Regulation of callose synthase activity in situ in </a:t>
            </a:r>
            <a:r>
              <a:rPr lang="en-GB" dirty="0" err="1"/>
              <a:t>alamethicin</a:t>
            </a:r>
            <a:r>
              <a:rPr lang="en-GB" dirty="0"/>
              <a:t> </a:t>
            </a:r>
            <a:r>
              <a:rPr lang="en-GB" dirty="0" err="1"/>
              <a:t>permeabilized</a:t>
            </a:r>
            <a:r>
              <a:rPr lang="en-GB" dirty="0"/>
              <a:t> Arabidopsis and tobacco suspension cells BMC Plant Biology 2009, 9:27doi:10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82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Tahsin Shoala\Desktop\thanks-for-your-attention-any-questions-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4489422" cy="336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05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All salivation periods detected by the EPG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215049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76256" y="6444044"/>
            <a:ext cx="2255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(</a:t>
            </a:r>
            <a:r>
              <a:rPr lang="en-GB" b="1" dirty="0" err="1" smtClean="0"/>
              <a:t>Tjallingii</a:t>
            </a:r>
            <a:r>
              <a:rPr lang="en-GB" b="1" dirty="0" smtClean="0"/>
              <a:t> </a:t>
            </a:r>
            <a:r>
              <a:rPr lang="en-GB" b="1" i="1" dirty="0" smtClean="0"/>
              <a:t>et al</a:t>
            </a:r>
            <a:r>
              <a:rPr lang="en-GB" b="1" dirty="0" smtClean="0"/>
              <a:t>., 1995)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23528" y="5385990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Fig 1</a:t>
            </a:r>
            <a:r>
              <a:rPr lang="en-GB" dirty="0"/>
              <a:t>. Model showing all salivation periods detected by the EPG (</a:t>
            </a:r>
            <a:r>
              <a:rPr lang="en-GB" dirty="0" err="1"/>
              <a:t>Tjallingii</a:t>
            </a:r>
            <a:r>
              <a:rPr lang="en-GB" dirty="0"/>
              <a:t>, 1995). E1 (Salivation into sieve </a:t>
            </a:r>
            <a:r>
              <a:rPr lang="en-GB" dirty="0" smtClean="0"/>
              <a:t>elements</a:t>
            </a:r>
            <a:r>
              <a:rPr lang="en-GB" dirty="0"/>
              <a:t>), E2 (2nd salivation), SE (sieve elements), CC (companion cells) and </a:t>
            </a:r>
            <a:r>
              <a:rPr lang="en-GB" dirty="0" err="1"/>
              <a:t>pd</a:t>
            </a:r>
            <a:r>
              <a:rPr lang="en-GB" dirty="0"/>
              <a:t> (potential drop).</a:t>
            </a:r>
          </a:p>
        </p:txBody>
      </p:sp>
    </p:spTree>
    <p:extLst>
      <p:ext uri="{BB962C8B-B14F-4D97-AF65-F5344CB8AC3E}">
        <p14:creationId xmlns:p14="http://schemas.microsoft.com/office/powerpoint/2010/main" val="4194824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79512" y="1556793"/>
            <a:ext cx="4781668" cy="5184575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GB" dirty="0"/>
              <a:t>Callose is also deposited at plasmodesmata and at sieve plates to limit intercellular transport, often as a response to developmental cues or environmental signals, e.g., wounding and pathogen attack . </a:t>
            </a:r>
          </a:p>
          <a:p>
            <a:pPr algn="just"/>
            <a:endParaRPr lang="en-GB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en-GB" dirty="0"/>
              <a:t>Genes encoding callose synthases (GSL) have now been identified in several plant </a:t>
            </a:r>
            <a:r>
              <a:rPr lang="en-GB" dirty="0" smtClean="0"/>
              <a:t>species</a:t>
            </a:r>
            <a:r>
              <a:rPr lang="en-GB" dirty="0"/>
              <a:t> </a:t>
            </a:r>
            <a:r>
              <a:rPr lang="en-GB" b="1" dirty="0"/>
              <a:t>(</a:t>
            </a:r>
            <a:r>
              <a:rPr lang="en-GB" dirty="0" err="1" smtClean="0"/>
              <a:t>Aidemark</a:t>
            </a:r>
            <a:r>
              <a:rPr lang="en-GB" dirty="0" smtClean="0"/>
              <a:t>, 2009).</a:t>
            </a:r>
            <a:endParaRPr lang="en-GB" dirty="0"/>
          </a:p>
          <a:p>
            <a:pPr marL="285750" indent="-285750" algn="just">
              <a:buFont typeface="Wingdings" pitchFamily="2" charset="2"/>
              <a:buChar char="v"/>
            </a:pPr>
            <a:endParaRPr lang="en-GB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en-GB" dirty="0">
                <a:cs typeface="Arial" pitchFamily="34" charset="0"/>
              </a:rPr>
              <a:t>An Arabidopsis Callose Synthase, GSL5, Is Required for Wound and Papillary Callose Formation (</a:t>
            </a:r>
            <a:r>
              <a:rPr lang="en-GB" dirty="0" smtClean="0">
                <a:cs typeface="Arial" pitchFamily="34" charset="0"/>
              </a:rPr>
              <a:t>Jacobs </a:t>
            </a:r>
            <a:r>
              <a:rPr lang="en-GB" i="1" dirty="0" smtClean="0">
                <a:cs typeface="Arial" pitchFamily="34" charset="0"/>
              </a:rPr>
              <a:t>et </a:t>
            </a:r>
            <a:r>
              <a:rPr lang="en-GB" i="1" dirty="0">
                <a:cs typeface="Arial" pitchFamily="34" charset="0"/>
              </a:rPr>
              <a:t>al</a:t>
            </a:r>
            <a:r>
              <a:rPr lang="en-GB" dirty="0" smtClean="0">
                <a:cs typeface="Arial" pitchFamily="34" charset="0"/>
              </a:rPr>
              <a:t>., </a:t>
            </a:r>
            <a:r>
              <a:rPr lang="en-GB" dirty="0">
                <a:cs typeface="Arial" pitchFamily="34" charset="0"/>
              </a:rPr>
              <a:t>2003).</a:t>
            </a:r>
          </a:p>
          <a:p>
            <a:pPr algn="just"/>
            <a:endParaRPr lang="en-GB" dirty="0" smtClean="0"/>
          </a:p>
          <a:p>
            <a:pPr marL="285750" indent="-285750" algn="just">
              <a:buFont typeface="Wingdings" pitchFamily="2" charset="2"/>
              <a:buChar char="v"/>
            </a:pP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648072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Callose synthase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249591" y="1268760"/>
            <a:ext cx="3858913" cy="4917776"/>
            <a:chOff x="3321076" y="404664"/>
            <a:chExt cx="4225761" cy="6091135"/>
          </a:xfrm>
        </p:grpSpPr>
        <p:sp>
          <p:nvSpPr>
            <p:cNvPr id="6" name="Rectangle 5"/>
            <p:cNvSpPr/>
            <p:nvPr/>
          </p:nvSpPr>
          <p:spPr>
            <a:xfrm>
              <a:off x="4139952" y="404664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Insect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644008" y="836712"/>
              <a:ext cx="0" cy="140044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490156" y="836712"/>
              <a:ext cx="1153852" cy="5903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Aphid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21076" y="2253402"/>
              <a:ext cx="2644316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Plant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644008" y="836712"/>
              <a:ext cx="1153852" cy="5903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BPH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788024" y="1592796"/>
              <a:ext cx="1369876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Puncture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6310923" y="4061403"/>
              <a:ext cx="1272" cy="68743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515423" y="2710602"/>
              <a:ext cx="795500" cy="76106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Explosion 2 13"/>
            <p:cNvSpPr/>
            <p:nvPr/>
          </p:nvSpPr>
          <p:spPr>
            <a:xfrm>
              <a:off x="5372297" y="3547470"/>
              <a:ext cx="2088232" cy="576064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Callose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15" name="Explosion 2 14"/>
            <p:cNvSpPr/>
            <p:nvPr/>
          </p:nvSpPr>
          <p:spPr>
            <a:xfrm>
              <a:off x="5102795" y="4823170"/>
              <a:ext cx="2444042" cy="576065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Callose Deposition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612447" y="5905435"/>
              <a:ext cx="1421401" cy="5903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Resistance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098524" y="2847368"/>
              <a:ext cx="1369876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Callose synthase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6307015" y="5208230"/>
              <a:ext cx="1272" cy="68743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4860032" y="6237312"/>
            <a:ext cx="4283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Fig  2. Schematic diagram showing the role of callose synthase in plant resistance.</a:t>
            </a:r>
          </a:p>
        </p:txBody>
      </p:sp>
    </p:spTree>
    <p:extLst>
      <p:ext uri="{BB962C8B-B14F-4D97-AF65-F5344CB8AC3E}">
        <p14:creationId xmlns:p14="http://schemas.microsoft.com/office/powerpoint/2010/main" val="20370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8328"/>
            <a:ext cx="6086012" cy="107444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Beta-1,3-glucanase interaction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7504" y="1591541"/>
            <a:ext cx="5112568" cy="5149827"/>
          </a:xfrm>
        </p:spPr>
        <p:txBody>
          <a:bodyPr>
            <a:normAutofit fontScale="55000" lnSpcReduction="20000"/>
          </a:bodyPr>
          <a:lstStyle/>
          <a:p>
            <a:pPr algn="just"/>
            <a:endParaRPr lang="en-GB" sz="2900" dirty="0" smtClean="0"/>
          </a:p>
          <a:p>
            <a:pPr algn="just"/>
            <a:r>
              <a:rPr lang="en-GB" sz="2900" dirty="0" smtClean="0"/>
              <a:t>Beta- </a:t>
            </a:r>
            <a:r>
              <a:rPr lang="en-GB" sz="2900" dirty="0"/>
              <a:t>1,3- glucanase is </a:t>
            </a:r>
            <a:r>
              <a:rPr lang="en-GB" sz="2900" dirty="0" smtClean="0"/>
              <a:t>a pathogenesis-related proteins  .</a:t>
            </a:r>
          </a:p>
          <a:p>
            <a:pPr marL="0" indent="0" algn="just">
              <a:buNone/>
            </a:pPr>
            <a:endParaRPr lang="en-GB" sz="2900" dirty="0"/>
          </a:p>
          <a:p>
            <a:pPr algn="just"/>
            <a:r>
              <a:rPr lang="en-GB" sz="2900" dirty="0"/>
              <a:t>Pathogenesis-related (PR) proteins are a group of heterogeneous proteins encoded by genes that are rapidly induced by pathogenic infections and by salicylic acid (SA), </a:t>
            </a:r>
            <a:r>
              <a:rPr lang="en-GB" sz="2900" dirty="0" err="1"/>
              <a:t>jasmonic</a:t>
            </a:r>
            <a:r>
              <a:rPr lang="en-GB" sz="2900" dirty="0"/>
              <a:t> acid (JA) and ethylene (ET</a:t>
            </a:r>
            <a:r>
              <a:rPr lang="en-GB" sz="2900" dirty="0" smtClean="0"/>
              <a:t>).</a:t>
            </a:r>
          </a:p>
          <a:p>
            <a:pPr marL="0" indent="0" algn="just">
              <a:buNone/>
            </a:pPr>
            <a:endParaRPr lang="en-GB" sz="2900" dirty="0" smtClean="0"/>
          </a:p>
          <a:p>
            <a:pPr algn="just"/>
            <a:r>
              <a:rPr lang="en-GB" sz="2900" dirty="0" smtClean="0"/>
              <a:t> </a:t>
            </a:r>
            <a:r>
              <a:rPr lang="en-GB" sz="2900" dirty="0"/>
              <a:t>They are widely used as molecular markers for resistance response to pathogens and systemic acquired response (SAR). </a:t>
            </a:r>
            <a:endParaRPr lang="en-GB" sz="2900" dirty="0" smtClean="0"/>
          </a:p>
          <a:p>
            <a:pPr marL="0" indent="0" algn="just">
              <a:buNone/>
            </a:pPr>
            <a:endParaRPr lang="en-GB" sz="2900" dirty="0"/>
          </a:p>
          <a:p>
            <a:pPr algn="just"/>
            <a:r>
              <a:rPr lang="en-GB" sz="2900" dirty="0"/>
              <a:t>The PR proteins include all pathogen-induced proteins and their homologs, and are routinely classified into 17 families based on their biochemical and molecular biological properties, from PR-1 to PR-17</a:t>
            </a:r>
            <a:r>
              <a:rPr lang="en-GB" sz="2900" dirty="0" smtClean="0"/>
              <a:t>.</a:t>
            </a:r>
          </a:p>
          <a:p>
            <a:pPr marL="0" indent="0" algn="just">
              <a:buNone/>
            </a:pPr>
            <a:endParaRPr lang="en-GB" sz="2900" dirty="0" smtClean="0"/>
          </a:p>
          <a:p>
            <a:pPr algn="just"/>
            <a:r>
              <a:rPr lang="en-GB" sz="2900" dirty="0" smtClean="0"/>
              <a:t>Beta,1-3-glucanase belongs to PR2 Hydrolyse callose (Van Loon </a:t>
            </a:r>
            <a:r>
              <a:rPr lang="en-GB" sz="2900" i="1" dirty="0" smtClean="0"/>
              <a:t>et al</a:t>
            </a:r>
            <a:r>
              <a:rPr lang="en-GB" sz="2900" dirty="0" smtClean="0"/>
              <a:t>., 2006).</a:t>
            </a:r>
            <a:endParaRPr lang="en-GB" sz="2900" dirty="0"/>
          </a:p>
          <a:p>
            <a:pPr marL="0" indent="0" algn="just">
              <a:buNone/>
            </a:pPr>
            <a:endParaRPr lang="en-GB" dirty="0"/>
          </a:p>
          <a:p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5220072" y="1268760"/>
            <a:ext cx="3959193" cy="5040560"/>
            <a:chOff x="1882633" y="404664"/>
            <a:chExt cx="6000316" cy="6091135"/>
          </a:xfrm>
        </p:grpSpPr>
        <p:sp>
          <p:nvSpPr>
            <p:cNvPr id="6" name="Rectangle 5"/>
            <p:cNvSpPr/>
            <p:nvPr/>
          </p:nvSpPr>
          <p:spPr>
            <a:xfrm rot="20211529">
              <a:off x="3766276" y="4391210"/>
              <a:ext cx="1574364" cy="432048"/>
            </a:xfrm>
            <a:prstGeom prst="rect">
              <a:avLst/>
            </a:prstGeom>
            <a:solidFill>
              <a:srgbClr val="9BBB59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prstClr val="black"/>
                  </a:solidFill>
                </a:rPr>
                <a:t>Hydrolysis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31840" y="1592796"/>
              <a:ext cx="1369876" cy="360040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prstClr val="black"/>
                  </a:solidFill>
                </a:rPr>
                <a:t>Salivation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3092406" y="2710602"/>
              <a:ext cx="795500" cy="76106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1882633" y="4929507"/>
              <a:ext cx="2307357" cy="5903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prstClr val="black"/>
                  </a:solidFill>
                </a:rPr>
                <a:t>Susceptibility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118381" y="3547470"/>
              <a:ext cx="1369876" cy="360040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prstClr val="black"/>
                  </a:solidFill>
                </a:rPr>
                <a:t>Beta-</a:t>
              </a:r>
              <a:r>
                <a:rPr lang="en-GB" sz="1200" dirty="0" err="1">
                  <a:solidFill>
                    <a:prstClr val="black"/>
                  </a:solidFill>
                </a:rPr>
                <a:t>glucanse</a:t>
              </a:r>
              <a:endParaRPr lang="en-GB" sz="1200" dirty="0">
                <a:solidFill>
                  <a:prstClr val="black"/>
                </a:solidFill>
              </a:endParaRPr>
            </a:p>
          </p:txBody>
        </p:sp>
        <p:sp>
          <p:nvSpPr>
            <p:cNvPr id="11" name="Curved Up Arrow 10"/>
            <p:cNvSpPr/>
            <p:nvPr/>
          </p:nvSpPr>
          <p:spPr>
            <a:xfrm rot="296304" flipV="1">
              <a:off x="3419390" y="3139822"/>
              <a:ext cx="2382606" cy="465181"/>
            </a:xfrm>
            <a:prstGeom prst="curvedUpArrow">
              <a:avLst/>
            </a:prstGeom>
            <a:solidFill>
              <a:schemeClr val="accent3"/>
            </a:solidFill>
            <a:ln>
              <a:solidFill>
                <a:srgbClr val="7793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prstClr val="black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3014865" y="3972329"/>
              <a:ext cx="2509914" cy="87841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3321076" y="404664"/>
              <a:ext cx="4561873" cy="6091135"/>
              <a:chOff x="3321076" y="404664"/>
              <a:chExt cx="4561873" cy="609113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139952" y="404664"/>
                <a:ext cx="914400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prstClr val="black"/>
                    </a:solidFill>
                  </a:rPr>
                  <a:t>Insect</a:t>
                </a: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>
                <a:off x="4644008" y="836712"/>
                <a:ext cx="0" cy="140044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Oval 15"/>
              <p:cNvSpPr/>
              <p:nvPr/>
            </p:nvSpPr>
            <p:spPr>
              <a:xfrm>
                <a:off x="3398702" y="836712"/>
                <a:ext cx="1245307" cy="5903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prstClr val="black"/>
                    </a:solidFill>
                  </a:rPr>
                  <a:t>Aphid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321076" y="2253402"/>
                <a:ext cx="2644316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prstClr val="black"/>
                    </a:solidFill>
                  </a:rPr>
                  <a:t>Plant</a:t>
                </a: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644008" y="836712"/>
                <a:ext cx="1153852" cy="5903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prstClr val="black"/>
                    </a:solidFill>
                  </a:rPr>
                  <a:t>BPH</a:t>
                </a: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4788024" y="1592796"/>
                <a:ext cx="1369876" cy="3600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prstClr val="black"/>
                    </a:solidFill>
                  </a:rPr>
                  <a:t>Puncture</a:t>
                </a: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>
                <a:off x="6310923" y="3798296"/>
                <a:ext cx="4814" cy="90321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5515423" y="2710602"/>
                <a:ext cx="795500" cy="7610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Explosion 2 21"/>
              <p:cNvSpPr/>
              <p:nvPr/>
            </p:nvSpPr>
            <p:spPr>
              <a:xfrm>
                <a:off x="5272614" y="3483281"/>
                <a:ext cx="2300437" cy="576064"/>
              </a:xfrm>
              <a:prstGeom prst="irregularSeal2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err="1">
                    <a:solidFill>
                      <a:prstClr val="black"/>
                    </a:solidFill>
                  </a:rPr>
                  <a:t>Callose</a:t>
                </a:r>
                <a:endParaRPr lang="en-GB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Explosion 2 22"/>
              <p:cNvSpPr/>
              <p:nvPr/>
            </p:nvSpPr>
            <p:spPr>
              <a:xfrm>
                <a:off x="4735645" y="4788524"/>
                <a:ext cx="3147304" cy="576064"/>
              </a:xfrm>
              <a:prstGeom prst="irregularSeal2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err="1">
                    <a:solidFill>
                      <a:prstClr val="black"/>
                    </a:solidFill>
                  </a:rPr>
                  <a:t>Callose</a:t>
                </a:r>
                <a:r>
                  <a:rPr lang="en-GB" sz="1200" dirty="0">
                    <a:solidFill>
                      <a:prstClr val="black"/>
                    </a:solidFill>
                  </a:rPr>
                  <a:t> Deposition</a:t>
                </a: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379723" y="5905435"/>
                <a:ext cx="1975065" cy="5903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prstClr val="black"/>
                    </a:solidFill>
                  </a:rPr>
                  <a:t>Resistance</a:t>
                </a: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6098524" y="2847368"/>
                <a:ext cx="1369876" cy="3600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prstClr val="black"/>
                    </a:solidFill>
                  </a:rPr>
                  <a:t>Callose synthase</a:t>
                </a: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>
                <a:off x="6307015" y="5208230"/>
                <a:ext cx="1272" cy="68743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Rectangle 26"/>
          <p:cNvSpPr/>
          <p:nvPr/>
        </p:nvSpPr>
        <p:spPr>
          <a:xfrm>
            <a:off x="4495426" y="6239053"/>
            <a:ext cx="4757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/>
              <a:t>Fig 3. </a:t>
            </a:r>
            <a:r>
              <a:rPr lang="en-GB" dirty="0"/>
              <a:t>Schematic diagram showing the role of beta-1,3-glucanase in plant susceptibility.</a:t>
            </a:r>
          </a:p>
        </p:txBody>
      </p:sp>
    </p:spTree>
    <p:extLst>
      <p:ext uri="{BB962C8B-B14F-4D97-AF65-F5344CB8AC3E}">
        <p14:creationId xmlns:p14="http://schemas.microsoft.com/office/powerpoint/2010/main" val="239258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896544"/>
          </a:xfrm>
        </p:spPr>
        <p:txBody>
          <a:bodyPr>
            <a:normAutofit/>
          </a:bodyPr>
          <a:lstStyle/>
          <a:p>
            <a:pPr algn="just"/>
            <a:r>
              <a:rPr lang="en-GB" dirty="0">
                <a:cs typeface="Arial" pitchFamily="34" charset="0"/>
              </a:rPr>
              <a:t>Oxi1 has been used in this study because </a:t>
            </a:r>
            <a:r>
              <a:rPr lang="en-GB" dirty="0"/>
              <a:t>expression of an </a:t>
            </a:r>
            <a:r>
              <a:rPr lang="en-GB" i="1" dirty="0"/>
              <a:t>Arabidopsis thaliana</a:t>
            </a:r>
            <a:r>
              <a:rPr lang="en-GB" dirty="0"/>
              <a:t> gene (</a:t>
            </a:r>
            <a:r>
              <a:rPr lang="en-GB" i="1" dirty="0"/>
              <a:t>OXI1</a:t>
            </a:r>
            <a:r>
              <a:rPr lang="en-GB" dirty="0"/>
              <a:t>) encoding a serine/threonine kinase is induced in response to a wide range of H</a:t>
            </a:r>
            <a:r>
              <a:rPr lang="en-GB" baseline="-25000" dirty="0"/>
              <a:t>2</a:t>
            </a:r>
            <a:r>
              <a:rPr lang="en-GB" dirty="0"/>
              <a:t>O</a:t>
            </a:r>
            <a:r>
              <a:rPr lang="en-GB" baseline="-25000" dirty="0"/>
              <a:t>2</a:t>
            </a:r>
            <a:r>
              <a:rPr lang="en-GB" dirty="0"/>
              <a:t>-generating stimuli. </a:t>
            </a:r>
            <a:endParaRPr lang="en-GB" dirty="0">
              <a:cs typeface="Arial" pitchFamily="34" charset="0"/>
            </a:endParaRPr>
          </a:p>
          <a:p>
            <a:pPr algn="just"/>
            <a:r>
              <a:rPr lang="en-GB" dirty="0"/>
              <a:t>OXI1 is required for full activation of the mitogen-activated protein kinases (MAPKs) MPK3 and MPK6 </a:t>
            </a:r>
            <a:r>
              <a:rPr lang="en-GB" dirty="0" smtClean="0"/>
              <a:t> and MAPKs  trigger  calcium pathway  that induce </a:t>
            </a:r>
            <a:r>
              <a:rPr lang="en-GB" dirty="0" err="1" smtClean="0"/>
              <a:t>callose</a:t>
            </a:r>
            <a:r>
              <a:rPr lang="en-GB" dirty="0" smtClean="0"/>
              <a:t> synthases and result in producing </a:t>
            </a:r>
            <a:r>
              <a:rPr lang="en-GB" dirty="0" err="1" smtClean="0"/>
              <a:t>callose</a:t>
            </a:r>
            <a:r>
              <a:rPr lang="en-GB" dirty="0" smtClean="0"/>
              <a:t>.</a:t>
            </a:r>
          </a:p>
          <a:p>
            <a:pPr algn="just"/>
            <a:r>
              <a:rPr lang="en-GB" dirty="0" smtClean="0"/>
              <a:t>CAMTA 3-1 and CAMTA 3-2 </a:t>
            </a:r>
            <a:r>
              <a:rPr lang="en-GB" dirty="0" err="1" smtClean="0"/>
              <a:t>Calmodulin</a:t>
            </a:r>
            <a:r>
              <a:rPr lang="en-GB" dirty="0" smtClean="0"/>
              <a:t>-binding </a:t>
            </a:r>
            <a:r>
              <a:rPr lang="en-GB" dirty="0"/>
              <a:t>transcription </a:t>
            </a:r>
            <a:r>
              <a:rPr lang="en-GB" dirty="0" smtClean="0"/>
              <a:t>activator.</a:t>
            </a:r>
          </a:p>
          <a:p>
            <a:pPr algn="just"/>
            <a:r>
              <a:rPr lang="en-GB" i="1" dirty="0" smtClean="0"/>
              <a:t>CAMTA3</a:t>
            </a:r>
            <a:r>
              <a:rPr lang="en-GB" dirty="0"/>
              <a:t> mutants accumulate high levels of reactive oxygen species (ROS) during </a:t>
            </a:r>
            <a:r>
              <a:rPr lang="en-GB" dirty="0" smtClean="0"/>
              <a:t>development.</a:t>
            </a:r>
            <a:endParaRPr lang="en-GB" dirty="0"/>
          </a:p>
          <a:p>
            <a:pPr algn="just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308304" y="6381328"/>
            <a:ext cx="1558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(</a:t>
            </a:r>
            <a:r>
              <a:rPr lang="en-GB" b="1" dirty="0" err="1" smtClean="0">
                <a:solidFill>
                  <a:prstClr val="black"/>
                </a:solidFill>
              </a:rPr>
              <a:t>Galon</a:t>
            </a:r>
            <a:r>
              <a:rPr lang="en-GB" b="1" dirty="0" smtClean="0">
                <a:solidFill>
                  <a:prstClr val="black"/>
                </a:solidFill>
              </a:rPr>
              <a:t>,  </a:t>
            </a:r>
            <a:r>
              <a:rPr lang="en-GB" b="1" dirty="0">
                <a:solidFill>
                  <a:prstClr val="black"/>
                </a:solidFill>
              </a:rPr>
              <a:t>2008)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17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1" y="1772816"/>
            <a:ext cx="8640960" cy="4353347"/>
          </a:xfrm>
        </p:spPr>
        <p:txBody>
          <a:bodyPr>
            <a:normAutofit/>
          </a:bodyPr>
          <a:lstStyle/>
          <a:p>
            <a:r>
              <a:rPr lang="en-GB" dirty="0"/>
              <a:t>BPH feeding up-regulates callose synthase genes and induces callose deposition in the sieve tubes at the point where the </a:t>
            </a:r>
            <a:r>
              <a:rPr lang="en-GB" dirty="0" err="1"/>
              <a:t>stylet</a:t>
            </a:r>
            <a:r>
              <a:rPr lang="en-GB" dirty="0"/>
              <a:t> is inserted.</a:t>
            </a:r>
          </a:p>
          <a:p>
            <a:r>
              <a:rPr lang="en-GB" dirty="0"/>
              <a:t>The compact callose remains intact in the resistant plants, but genes encoding β-1,3-glucanases are activated by BPH, causing unplugging of the sieve tube occlusions in susceptible plants</a:t>
            </a:r>
            <a:r>
              <a:rPr lang="en-GB" dirty="0" smtClean="0"/>
              <a:t>.</a:t>
            </a:r>
          </a:p>
          <a:p>
            <a:r>
              <a:rPr lang="en-GB" dirty="0"/>
              <a:t>BPH insects spend more time wandering over plants carrying the resistance Bph14 and Bph15, but less time ingesting phloem than on susceptible plants. </a:t>
            </a:r>
          </a:p>
          <a:p>
            <a:r>
              <a:rPr lang="en-GB" dirty="0"/>
              <a:t>Tests with [14C]sucrose showed that insects ingest much less phloem sap from the resistant than the susceptible plants.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263680" y="6167044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Arial" charset="0"/>
              </a:rPr>
              <a:t>                                     </a:t>
            </a:r>
          </a:p>
          <a:p>
            <a:r>
              <a:rPr lang="en-GB" dirty="0"/>
              <a:t> </a:t>
            </a:r>
            <a:r>
              <a:rPr lang="en-GB" dirty="0" smtClean="0"/>
              <a:t>       (</a:t>
            </a:r>
            <a:r>
              <a:rPr lang="en-GB" dirty="0" err="1" smtClean="0"/>
              <a:t>Hao</a:t>
            </a:r>
            <a:r>
              <a:rPr lang="en-GB" dirty="0" smtClean="0"/>
              <a:t> </a:t>
            </a:r>
            <a:r>
              <a:rPr lang="en-GB" i="1" dirty="0" smtClean="0"/>
              <a:t>et a</a:t>
            </a:r>
            <a:r>
              <a:rPr lang="en-GB" dirty="0" smtClean="0"/>
              <a:t>l., 2008)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821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2492896"/>
            <a:ext cx="8568951" cy="4032448"/>
          </a:xfrm>
        </p:spPr>
        <p:txBody>
          <a:bodyPr>
            <a:normAutofit/>
          </a:bodyPr>
          <a:lstStyle/>
          <a:p>
            <a:r>
              <a:rPr lang="en-GB" dirty="0"/>
              <a:t>Callose synthase play an important role in plant defence.</a:t>
            </a:r>
          </a:p>
          <a:p>
            <a:r>
              <a:rPr lang="en-GB" dirty="0"/>
              <a:t>Insects  (aphid –BPH) inducing beta glucanase to hydrolyse callose in susceptible plants.</a:t>
            </a:r>
          </a:p>
          <a:p>
            <a:r>
              <a:rPr lang="en-GB" dirty="0"/>
              <a:t>Proof the theory by using Real Time PCR to see the transcript level of selected number of Callose synthase and beta glucanase genes.</a:t>
            </a:r>
          </a:p>
          <a:p>
            <a:r>
              <a:rPr lang="en-GB" dirty="0"/>
              <a:t>Confirming the work by doing bioassay  using number of Arabidopsis beta glucanase  mutants.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Hypothesis ,Aims and objectives of the work</a:t>
            </a:r>
          </a:p>
        </p:txBody>
      </p:sp>
    </p:spTree>
    <p:extLst>
      <p:ext uri="{BB962C8B-B14F-4D97-AF65-F5344CB8AC3E}">
        <p14:creationId xmlns:p14="http://schemas.microsoft.com/office/powerpoint/2010/main" val="917081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772816"/>
            <a:ext cx="8640959" cy="4752528"/>
          </a:xfrm>
        </p:spPr>
        <p:txBody>
          <a:bodyPr>
            <a:normAutofit/>
          </a:bodyPr>
          <a:lstStyle/>
          <a:p>
            <a:r>
              <a:rPr lang="en-GB" dirty="0"/>
              <a:t>Oxi1 has been used in this study because expression of an Arabidopsis thaliana gene (OXI1) encoding a serine/threonine kinase is induced in response to a wide range of H2O2-generating stimuli. </a:t>
            </a:r>
          </a:p>
          <a:p>
            <a:r>
              <a:rPr lang="en-GB" dirty="0"/>
              <a:t>OXI1 is required for full activation of the mitogen-activated protein kinases (MAPKs) MPK3 and MPK6  and MAPKs  trigger  calcium pathway  that induce callose synthases and result in producing callose.</a:t>
            </a:r>
          </a:p>
          <a:p>
            <a:r>
              <a:rPr lang="en-GB" dirty="0"/>
              <a:t>CAMTA 3-1 and CAMTA 3-2 </a:t>
            </a:r>
            <a:r>
              <a:rPr lang="en-GB" dirty="0" err="1"/>
              <a:t>Calmodulin</a:t>
            </a:r>
            <a:r>
              <a:rPr lang="en-GB" dirty="0"/>
              <a:t>-binding transcription activator.</a:t>
            </a:r>
          </a:p>
          <a:p>
            <a:r>
              <a:rPr lang="en-GB" dirty="0"/>
              <a:t>CAMTA3 mutants accumulate high levels of reactive oxygen species (ROS) during development.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1247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747</TotalTime>
  <Words>1662</Words>
  <Application>Microsoft Office PowerPoint</Application>
  <PresentationFormat>On-screen Show (4:3)</PresentationFormat>
  <Paragraphs>123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Waveform</vt:lpstr>
      <vt:lpstr>Oxi1 mutant plays an important role in Arabidopsis resistance against aphid (Myzus persicae)</vt:lpstr>
      <vt:lpstr>Outlines</vt:lpstr>
      <vt:lpstr>All salivation periods detected by the EPG</vt:lpstr>
      <vt:lpstr>Callose synthase</vt:lpstr>
      <vt:lpstr>Beta-1,3-glucanase interaction</vt:lpstr>
      <vt:lpstr>PowerPoint Presentation</vt:lpstr>
      <vt:lpstr>PowerPoint Presentation</vt:lpstr>
      <vt:lpstr>Hypothesis ,Aims and objectives of the work</vt:lpstr>
      <vt:lpstr>PowerPoint Presentation</vt:lpstr>
      <vt:lpstr>Results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bioassays</vt:lpstr>
      <vt:lpstr>Summary of bioassays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relative expression results</vt:lpstr>
      <vt:lpstr>Conclusion</vt:lpstr>
      <vt:lpstr>References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Oxi1 mutant playsan important role in Arabidopsis resistance against aphid (Myzus persicae)</dc:title>
  <dc:creator>Tahsin Shoala</dc:creator>
  <cp:lastModifiedBy>Tahsin Shoala</cp:lastModifiedBy>
  <cp:revision>32</cp:revision>
  <dcterms:created xsi:type="dcterms:W3CDTF">2014-10-23T13:13:58Z</dcterms:created>
  <dcterms:modified xsi:type="dcterms:W3CDTF">2014-10-27T15:54:10Z</dcterms:modified>
</cp:coreProperties>
</file>