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9" r:id="rId2"/>
    <p:sldId id="425" r:id="rId3"/>
    <p:sldId id="491" r:id="rId4"/>
    <p:sldId id="355" r:id="rId5"/>
    <p:sldId id="482" r:id="rId6"/>
    <p:sldId id="416" r:id="rId7"/>
    <p:sldId id="418" r:id="rId8"/>
    <p:sldId id="370" r:id="rId9"/>
    <p:sldId id="365" r:id="rId10"/>
    <p:sldId id="413" r:id="rId11"/>
    <p:sldId id="453" r:id="rId12"/>
    <p:sldId id="485" r:id="rId13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78476" autoAdjust="0"/>
  </p:normalViewPr>
  <p:slideViewPr>
    <p:cSldViewPr>
      <p:cViewPr varScale="1">
        <p:scale>
          <a:sx n="67" d="100"/>
          <a:sy n="67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8E54068-AE9F-4C39-A1E6-5FEFD2D27FA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1"/>
            <a:ext cx="2975928" cy="49974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1"/>
            <a:ext cx="2975928" cy="49974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2C7179DE-2D5F-4BA2-9A88-FBC4F30BD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79DE-2D5F-4BA2-9A88-FBC4F30BD3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3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 could be 1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79DE-2D5F-4BA2-9A88-FBC4F30BD3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0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Functions of </a:t>
            </a:r>
            <a:r>
              <a:rPr lang="en-US" b="1" dirty="0" err="1"/>
              <a:t>Alu</a:t>
            </a:r>
            <a:r>
              <a:rPr lang="en-US" b="1" dirty="0"/>
              <a:t> Elements</a:t>
            </a:r>
          </a:p>
          <a:p>
            <a:r>
              <a:rPr lang="en-US" b="1" dirty="0"/>
              <a:t>References;</a:t>
            </a:r>
            <a:endParaRPr lang="en-US" dirty="0"/>
          </a:p>
          <a:p>
            <a:r>
              <a:rPr lang="en-US" dirty="0"/>
              <a:t>Lev-</a:t>
            </a:r>
            <a:r>
              <a:rPr lang="en-US" dirty="0" err="1"/>
              <a:t>Maor</a:t>
            </a:r>
            <a:r>
              <a:rPr lang="en-US" dirty="0"/>
              <a:t>, G. </a:t>
            </a:r>
            <a:r>
              <a:rPr lang="en-US" dirty="0" err="1"/>
              <a:t>Sorek</a:t>
            </a:r>
            <a:r>
              <a:rPr lang="en-US" dirty="0"/>
              <a:t>, R., </a:t>
            </a:r>
            <a:r>
              <a:rPr lang="en-US" dirty="0" err="1"/>
              <a:t>Shomron</a:t>
            </a:r>
            <a:r>
              <a:rPr lang="en-US" dirty="0"/>
              <a:t>, N. and </a:t>
            </a:r>
            <a:r>
              <a:rPr lang="en-US" dirty="0" err="1"/>
              <a:t>Ast</a:t>
            </a:r>
            <a:r>
              <a:rPr lang="en-US" dirty="0"/>
              <a:t>, G. (2003) The Birth of an Alternatively Splices Exon: 3’ Splice-Site Selection in </a:t>
            </a:r>
            <a:r>
              <a:rPr lang="en-US" dirty="0" err="1"/>
              <a:t>Alu</a:t>
            </a:r>
            <a:r>
              <a:rPr lang="en-US" dirty="0"/>
              <a:t> Exons, Science, </a:t>
            </a:r>
            <a:r>
              <a:rPr lang="en-US" b="1" dirty="0"/>
              <a:t>300</a:t>
            </a:r>
            <a:r>
              <a:rPr lang="en-US" dirty="0"/>
              <a:t>, 1288-1291.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Zalfa</a:t>
            </a:r>
            <a:r>
              <a:rPr lang="en-US" dirty="0"/>
              <a:t>, F., Giorgi, M., </a:t>
            </a:r>
            <a:r>
              <a:rPr lang="en-US" dirty="0" err="1"/>
              <a:t>Primerano</a:t>
            </a:r>
            <a:r>
              <a:rPr lang="en-US" dirty="0"/>
              <a:t>, B., Moro, A., Di </a:t>
            </a:r>
            <a:r>
              <a:rPr lang="en-US" dirty="0" err="1"/>
              <a:t>Penta</a:t>
            </a:r>
            <a:r>
              <a:rPr lang="en-US" dirty="0"/>
              <a:t>, A., Reis, S., </a:t>
            </a:r>
            <a:r>
              <a:rPr lang="en-US" dirty="0" err="1"/>
              <a:t>Oostra</a:t>
            </a:r>
            <a:r>
              <a:rPr lang="en-US" dirty="0"/>
              <a:t>, B. and </a:t>
            </a:r>
            <a:r>
              <a:rPr lang="en-US" dirty="0" err="1"/>
              <a:t>Bagni</a:t>
            </a:r>
            <a:r>
              <a:rPr lang="en-US" dirty="0"/>
              <a:t>, C. (2003) The Fragile X syndrome Protein FMRP Associates with BC1 RNA and Regulates the Translation of Specific mRNA at Synapses. Cell </a:t>
            </a:r>
            <a:r>
              <a:rPr lang="en-US" b="1" dirty="0"/>
              <a:t>112</a:t>
            </a:r>
            <a:r>
              <a:rPr lang="en-US" dirty="0"/>
              <a:t>, 317-327.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79DE-2D5F-4BA2-9A88-FBC4F30BD3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35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Enzyme cleavages</a:t>
            </a:r>
            <a:r>
              <a:rPr lang="en-US" baseline="0" dirty="0" smtClean="0"/>
              <a:t> of 5’ </a:t>
            </a:r>
            <a:r>
              <a:rPr lang="en-US" baseline="0" dirty="0" err="1" smtClean="0"/>
              <a:t>oligo</a:t>
            </a:r>
            <a:r>
              <a:rPr lang="en-US" baseline="0" dirty="0" smtClean="0"/>
              <a:t> of U1, U2, and U3 </a:t>
            </a:r>
            <a:r>
              <a:rPr lang="en-US" baseline="0" smtClean="0"/>
              <a:t>snRNA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79DE-2D5F-4BA2-9A88-FBC4F30BD3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3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U1, U2 and </a:t>
            </a:r>
            <a:r>
              <a:rPr lang="en-US" smtClean="0"/>
              <a:t>U3 sequences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79DE-2D5F-4BA2-9A88-FBC4F30BD3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3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ESE in </a:t>
            </a:r>
            <a:r>
              <a:rPr lang="en-US" smtClean="0"/>
              <a:t>Alus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79DE-2D5F-4BA2-9A88-FBC4F30BD3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95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Upper </a:t>
            </a:r>
            <a:r>
              <a:rPr lang="en-US" dirty="0" smtClean="0"/>
              <a:t>Fig. From the book “THE NUCLOLUS” by Busch &amp; Smetana</a:t>
            </a:r>
            <a:r>
              <a:rPr lang="en-US" baseline="0" dirty="0" smtClean="0"/>
              <a:t> page 364 &amp;514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79DE-2D5F-4BA2-9A88-FBC4F30BD3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8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7960-3E66-44DC-91D8-BE53D8A79E3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D1D-0342-4137-A32C-2461355A2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0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7960-3E66-44DC-91D8-BE53D8A79E3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D1D-0342-4137-A32C-2461355A2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4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7960-3E66-44DC-91D8-BE53D8A79E3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D1D-0342-4137-A32C-2461355A2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7960-3E66-44DC-91D8-BE53D8A79E3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D1D-0342-4137-A32C-2461355A2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7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7960-3E66-44DC-91D8-BE53D8A79E3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D1D-0342-4137-A32C-2461355A2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7960-3E66-44DC-91D8-BE53D8A79E3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D1D-0342-4137-A32C-2461355A2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7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7960-3E66-44DC-91D8-BE53D8A79E3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D1D-0342-4137-A32C-2461355A2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7960-3E66-44DC-91D8-BE53D8A79E3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D1D-0342-4137-A32C-2461355A2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3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7960-3E66-44DC-91D8-BE53D8A79E3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D1D-0342-4137-A32C-2461355A2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4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7960-3E66-44DC-91D8-BE53D8A79E3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D1D-0342-4137-A32C-2461355A2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7960-3E66-44DC-91D8-BE53D8A79E3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D1D-0342-4137-A32C-2461355A2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1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D7960-3E66-44DC-91D8-BE53D8A79E3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4D1D-0342-4137-A32C-2461355A2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6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2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86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ESEs, 5’SS, BS &amp; 3’ SS in </a:t>
            </a:r>
            <a:r>
              <a:rPr lang="en-US" sz="3200" dirty="0" err="1" smtClean="0"/>
              <a:t>Alu</a:t>
            </a:r>
            <a:r>
              <a:rPr lang="en-US" sz="3200" dirty="0" smtClean="0"/>
              <a:t> RNAs</a:t>
            </a:r>
            <a:endParaRPr lang="en-US" sz="32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3991"/>
            <a:ext cx="8229600" cy="445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3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787458" name="Object 2"/>
          <p:cNvGraphicFramePr>
            <a:graphicFrameLocks noChangeAspect="1"/>
          </p:cNvGraphicFramePr>
          <p:nvPr/>
        </p:nvGraphicFramePr>
        <p:xfrm>
          <a:off x="1571604" y="-428652"/>
          <a:ext cx="5857916" cy="757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510" name="Acrobat Document" r:id="rId4" imgW="5829300" imgH="7543800" progId="AcroExch.Document.7">
                  <p:embed/>
                </p:oleObj>
              </mc:Choice>
              <mc:Fallback>
                <p:oleObj name="Acrobat Document" r:id="rId4" imgW="5829300" imgH="75438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-428652"/>
                        <a:ext cx="5857916" cy="7572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Electron Micrographs of </a:t>
            </a:r>
            <a:r>
              <a:rPr lang="en-US" sz="2000" dirty="0" err="1" smtClean="0"/>
              <a:t>hnRNP</a:t>
            </a:r>
            <a:r>
              <a:rPr lang="en-US" sz="2000" dirty="0" smtClean="0"/>
              <a:t> Fibrils (&gt;60S), Native 40S and reconstructed </a:t>
            </a:r>
            <a:r>
              <a:rPr lang="en-US" sz="2000" dirty="0" err="1" smtClean="0"/>
              <a:t>hnRNP</a:t>
            </a:r>
            <a:r>
              <a:rPr lang="en-US" sz="2000" dirty="0" smtClean="0"/>
              <a:t> Particles (</a:t>
            </a:r>
            <a:r>
              <a:rPr lang="en-US" sz="2000" dirty="0" err="1" smtClean="0"/>
              <a:t>Jacob,The</a:t>
            </a:r>
            <a:r>
              <a:rPr lang="en-US" sz="2000" dirty="0" smtClean="0"/>
              <a:t> Cell NucleusVIII,193, Conway,Mol.Cell.Biol.8,2884) </a:t>
            </a:r>
            <a:endParaRPr lang="en-US" sz="2000" dirty="0"/>
          </a:p>
        </p:txBody>
      </p:sp>
      <p:pic>
        <p:nvPicPr>
          <p:cNvPr id="788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80" y="1600200"/>
            <a:ext cx="67022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8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EM Pictures of Isolated Nuclei and Nucleoli of Rat Liver Cells</a:t>
            </a:r>
            <a:endParaRPr lang="ko-KR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493814"/>
              </p:ext>
            </p:extLst>
          </p:nvPr>
        </p:nvGraphicFramePr>
        <p:xfrm>
          <a:off x="323528" y="1340768"/>
          <a:ext cx="8568952" cy="509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2" name="Document" r:id="rId5" imgW="5763501" imgH="3722208" progId="Word.Document.12">
                  <p:embed/>
                </p:oleObj>
              </mc:Choice>
              <mc:Fallback>
                <p:oleObj name="Document" r:id="rId5" imgW="5763501" imgH="372220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8568952" cy="509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Nuclear RNA Sedimentation Profiles by Sucrose Gradient Centrifugation</a:t>
            </a:r>
            <a:endParaRPr lang="en-US" sz="2800" dirty="0"/>
          </a:p>
        </p:txBody>
      </p:sp>
      <p:pic>
        <p:nvPicPr>
          <p:cNvPr id="788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268760"/>
            <a:ext cx="554461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6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Acrylamide Gel Electrophoresis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371600"/>
            <a:ext cx="701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8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Sequence of 4.5S RNA I (</a:t>
            </a:r>
            <a:r>
              <a:rPr lang="en-US" sz="2400" dirty="0" err="1" smtClean="0"/>
              <a:t>Novikoff</a:t>
            </a:r>
            <a:r>
              <a:rPr lang="en-US" sz="2400" dirty="0" smtClean="0"/>
              <a:t> </a:t>
            </a:r>
            <a:r>
              <a:rPr lang="en-US" sz="2400" dirty="0" err="1" smtClean="0"/>
              <a:t>hepatoma</a:t>
            </a:r>
            <a:r>
              <a:rPr lang="en-US" sz="2400" dirty="0" smtClean="0"/>
              <a:t> cell nuclei)</a:t>
            </a:r>
            <a:endParaRPr lang="en-US" sz="2400" dirty="0"/>
          </a:p>
        </p:txBody>
      </p:sp>
      <p:pic>
        <p:nvPicPr>
          <p:cNvPr id="788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70485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5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ESE Distribution in FMR1 Gene Transcript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514317"/>
              </p:ext>
            </p:extLst>
          </p:nvPr>
        </p:nvGraphicFramePr>
        <p:xfrm>
          <a:off x="914400" y="2362201"/>
          <a:ext cx="8229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9" name="Document" r:id="rId4" imgW="5893601" imgH="1273235" progId="Word.Document.12">
                  <p:embed/>
                </p:oleObj>
              </mc:Choice>
              <mc:Fallback>
                <p:oleObj name="Document" r:id="rId4" imgW="5893601" imgH="1273235" progId="Word.Document.12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62201"/>
                        <a:ext cx="82296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24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857999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5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638799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6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U1, U2 and U3 </a:t>
            </a:r>
            <a:r>
              <a:rPr lang="en-US" sz="3200" dirty="0" err="1" smtClean="0"/>
              <a:t>snRNA</a:t>
            </a:r>
            <a:r>
              <a:rPr lang="en-US" sz="3200" dirty="0" smtClean="0"/>
              <a:t> Sequences</a:t>
            </a:r>
            <a:endParaRPr lang="en-US" sz="32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53650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8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182</Words>
  <Application>Microsoft Office PowerPoint</Application>
  <PresentationFormat>On-screen Show (4:3)</PresentationFormat>
  <Paragraphs>25</Paragraphs>
  <Slides>12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Document</vt:lpstr>
      <vt:lpstr>Acrobat Document</vt:lpstr>
      <vt:lpstr>PowerPoint Presentation</vt:lpstr>
      <vt:lpstr>EM Pictures of Isolated Nuclei and Nucleoli of Rat Liver Cells</vt:lpstr>
      <vt:lpstr>Nuclear RNA Sedimentation Profiles by Sucrose Gradient Centrifugation</vt:lpstr>
      <vt:lpstr>Acrylamide Gel Electrophoresis</vt:lpstr>
      <vt:lpstr>The Sequence of 4.5S RNA I (Novikoff hepatoma cell nuclei)</vt:lpstr>
      <vt:lpstr>ESE Distribution in FMR1 Gene Transcript</vt:lpstr>
      <vt:lpstr>PowerPoint Presentation</vt:lpstr>
      <vt:lpstr>PowerPoint Presentation</vt:lpstr>
      <vt:lpstr>U1, U2 and U3 snRNA Sequences</vt:lpstr>
      <vt:lpstr>ESEs, 5’SS, BS &amp; 3’ SS in Alu RNAs</vt:lpstr>
      <vt:lpstr>PowerPoint Presentation</vt:lpstr>
      <vt:lpstr>Electron Micrographs of hnRNP Fibrils (&gt;60S), Native 40S and reconstructed hnRNP Particles (Jacob,The Cell NucleusVIII,193, Conway,Mol.Cell.Biol.8,2884)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Tae Suk Ro-Choi</dc:creator>
  <cp:lastModifiedBy>com</cp:lastModifiedBy>
  <cp:revision>345</cp:revision>
  <cp:lastPrinted>2014-09-15T20:20:07Z</cp:lastPrinted>
  <dcterms:created xsi:type="dcterms:W3CDTF">2014-03-07T18:35:59Z</dcterms:created>
  <dcterms:modified xsi:type="dcterms:W3CDTF">2014-09-16T20:55:18Z</dcterms:modified>
</cp:coreProperties>
</file>