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6"/>
  </p:notesMasterIdLst>
  <p:sldIdLst>
    <p:sldId id="289" r:id="rId2"/>
    <p:sldId id="430" r:id="rId3"/>
    <p:sldId id="431" r:id="rId4"/>
    <p:sldId id="393" r:id="rId5"/>
    <p:sldId id="432" r:id="rId6"/>
    <p:sldId id="395" r:id="rId7"/>
    <p:sldId id="396" r:id="rId8"/>
    <p:sldId id="397" r:id="rId9"/>
    <p:sldId id="398" r:id="rId10"/>
    <p:sldId id="426" r:id="rId11"/>
    <p:sldId id="400" r:id="rId12"/>
    <p:sldId id="401" r:id="rId13"/>
    <p:sldId id="402" r:id="rId14"/>
    <p:sldId id="410" r:id="rId15"/>
    <p:sldId id="403" r:id="rId16"/>
    <p:sldId id="404" r:id="rId17"/>
    <p:sldId id="427" r:id="rId18"/>
    <p:sldId id="421" r:id="rId19"/>
    <p:sldId id="422" r:id="rId20"/>
    <p:sldId id="406" r:id="rId21"/>
    <p:sldId id="407" r:id="rId22"/>
    <p:sldId id="408" r:id="rId23"/>
    <p:sldId id="409" r:id="rId24"/>
    <p:sldId id="428" r:id="rId25"/>
    <p:sldId id="412" r:id="rId26"/>
    <p:sldId id="420" r:id="rId27"/>
    <p:sldId id="413" r:id="rId28"/>
    <p:sldId id="414" r:id="rId29"/>
    <p:sldId id="423" r:id="rId30"/>
    <p:sldId id="429" r:id="rId31"/>
    <p:sldId id="416" r:id="rId32"/>
    <p:sldId id="417" r:id="rId33"/>
    <p:sldId id="425" r:id="rId34"/>
    <p:sldId id="418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340" autoAdjust="0"/>
  </p:normalViewPr>
  <p:slideViewPr>
    <p:cSldViewPr>
      <p:cViewPr>
        <p:scale>
          <a:sx n="66" d="100"/>
          <a:sy n="66" d="100"/>
        </p:scale>
        <p:origin x="-151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New%20Microsoft%20Office%20Excel%20Work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bubble3D val="0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dPt>
          <c:val>
            <c:numRef>
              <c:f>Sheet1!$C$8:$H$8</c:f>
              <c:numCache>
                <c:formatCode>General</c:formatCode>
                <c:ptCount val="6"/>
                <c:pt idx="0">
                  <c:v>26</c:v>
                </c:pt>
                <c:pt idx="1">
                  <c:v>24</c:v>
                </c:pt>
                <c:pt idx="2">
                  <c:v>23</c:v>
                </c:pt>
                <c:pt idx="3">
                  <c:v>15</c:v>
                </c:pt>
                <c:pt idx="4">
                  <c:v>9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7FB2BB4-D39E-427E-BE2A-5988F1E62929}" type="datetimeFigureOut">
              <a:rPr lang="en-IN" smtClean="0"/>
              <a:pPr/>
              <a:t>25-08-2015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A05F36-0D09-49B8-9594-23767C2158B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224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65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857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317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843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2247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110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9110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1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 b    c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17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641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68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05F36-0D09-49B8-9594-23767C2158B6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49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023AA4-E807-43ED-AFFB-E0F5571984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>
          <a:xfrm>
            <a:off x="1219200" y="304800"/>
            <a:ext cx="7696200" cy="1676400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 b="1" dirty="0">
                <a:solidFill>
                  <a:srgbClr val="C00000"/>
                </a:solidFill>
                <a:latin typeface="+mj-lt"/>
              </a:rPr>
              <a:t>Purification and Characterization of A</a:t>
            </a:r>
            <a:r>
              <a:rPr lang="en-IN" sz="2400" b="1" dirty="0" smtClean="0">
                <a:solidFill>
                  <a:srgbClr val="C00000"/>
                </a:solidFill>
                <a:latin typeface="+mj-lt"/>
              </a:rPr>
              <a:t>midase </a:t>
            </a:r>
            <a:r>
              <a:rPr lang="en-IN" sz="2400" b="1" dirty="0">
                <a:solidFill>
                  <a:srgbClr val="C00000"/>
                </a:solidFill>
                <a:latin typeface="+mj-lt"/>
              </a:rPr>
              <a:t>from </a:t>
            </a:r>
            <a:r>
              <a:rPr lang="en-IN" sz="2400" b="1" i="1" dirty="0" err="1">
                <a:solidFill>
                  <a:srgbClr val="C00000"/>
                </a:solidFill>
                <a:latin typeface="+mj-lt"/>
              </a:rPr>
              <a:t>Paracoccus</a:t>
            </a:r>
            <a:r>
              <a:rPr lang="en-IN" sz="2400" b="1" dirty="0">
                <a:solidFill>
                  <a:srgbClr val="C00000"/>
                </a:solidFill>
                <a:latin typeface="+mj-lt"/>
              </a:rPr>
              <a:t> sp. SKG:  Utilization of </a:t>
            </a:r>
            <a:r>
              <a:rPr lang="en-IN" sz="2400" b="1" dirty="0" err="1">
                <a:solidFill>
                  <a:srgbClr val="C00000"/>
                </a:solidFill>
                <a:latin typeface="+mj-lt"/>
              </a:rPr>
              <a:t>amidase</a:t>
            </a:r>
            <a:r>
              <a:rPr lang="en-IN" sz="2400" b="1" dirty="0">
                <a:solidFill>
                  <a:srgbClr val="C00000"/>
                </a:solidFill>
                <a:latin typeface="+mj-lt"/>
              </a:rPr>
              <a:t> inhibited whole cells for bioconversion of acrylonitrile to acrylamide</a:t>
            </a:r>
            <a:endParaRPr lang="en-US" sz="2400" b="1" dirty="0" smtClean="0">
              <a:solidFill>
                <a:srgbClr val="C00000"/>
              </a:solidFill>
              <a:latin typeface="+mj-lt"/>
              <a:cs typeface="Calibri" pitchFamily="34" charset="0"/>
            </a:endParaRPr>
          </a:p>
          <a:p>
            <a:pPr lvl="0" algn="ctr">
              <a:buFont typeface="Wingdings" pitchFamily="2" charset="2"/>
              <a:buChar char="Ø"/>
            </a:pPr>
            <a:endParaRPr lang="en-IN" sz="3200" dirty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endParaRPr lang="en-IN" sz="2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buNone/>
            </a:pPr>
            <a:endParaRPr lang="en-IN" sz="2400" b="1" dirty="0" smtClean="0">
              <a:solidFill>
                <a:schemeClr val="accent6">
                  <a:lumMod val="50000"/>
                </a:schemeClr>
              </a:solidFill>
              <a:latin typeface="+mj-lt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538" y="4510008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400" b="1" dirty="0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Prof</a:t>
            </a:r>
            <a:r>
              <a:rPr lang="en-IN" sz="2400" b="1" dirty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. T. B. </a:t>
            </a:r>
            <a:r>
              <a:rPr lang="en-IN" sz="2400" b="1" dirty="0" err="1" smtClean="0">
                <a:solidFill>
                  <a:srgbClr val="FF00FF"/>
                </a:solidFill>
                <a:latin typeface="Calibri" pitchFamily="34" charset="0"/>
                <a:cs typeface="Calibri" pitchFamily="34" charset="0"/>
              </a:rPr>
              <a:t>Karegoudar</a:t>
            </a:r>
            <a:endParaRPr lang="en-IN" sz="2400" b="1" dirty="0">
              <a:solidFill>
                <a:srgbClr val="FF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Un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5" y="2566435"/>
            <a:ext cx="1905180" cy="15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3174" y="5857892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Gulbarga </a:t>
            </a:r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University, Gulbarga</a:t>
            </a:r>
          </a:p>
          <a:p>
            <a:pPr lvl="0" algn="ctr"/>
            <a:r>
              <a:rPr lang="en-IN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Karnataka, </a:t>
            </a:r>
            <a:r>
              <a:rPr lang="en-IN" sz="20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India-585106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407194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N" sz="2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By</a:t>
            </a:r>
            <a:endParaRPr lang="en-IN" sz="20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5984" y="49291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IN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Department of Post Graduate Studies and Research in Biochemistry </a:t>
            </a:r>
          </a:p>
        </p:txBody>
      </p:sp>
    </p:spTree>
    <p:extLst>
      <p:ext uri="{BB962C8B-B14F-4D97-AF65-F5344CB8AC3E}">
        <p14:creationId xmlns:p14="http://schemas.microsoft.com/office/powerpoint/2010/main" val="4077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28712" y="304800"/>
            <a:ext cx="7729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III. Catabolic pathways for the degradation of  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nitriles</a:t>
            </a:r>
            <a:endParaRPr lang="en-IN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1714488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♠"/>
            </a:pPr>
            <a:r>
              <a:rPr lang="en-IN" sz="2000" dirty="0" smtClean="0"/>
              <a:t>In the first pathway, nitriles undergo direct hydrolysis to their   </a:t>
            </a:r>
          </a:p>
          <a:p>
            <a:r>
              <a:rPr lang="en-IN" sz="2000" dirty="0"/>
              <a:t> </a:t>
            </a:r>
            <a:r>
              <a:rPr lang="en-IN" sz="2000" dirty="0" smtClean="0"/>
              <a:t>   carboxylic acids and ammonia by nitrilase (EC 3.5.5.1)</a:t>
            </a:r>
            <a:endParaRPr lang="en-IN" sz="2000" dirty="0"/>
          </a:p>
        </p:txBody>
      </p:sp>
      <p:sp>
        <p:nvSpPr>
          <p:cNvPr id="7" name="Rectangle 6"/>
          <p:cNvSpPr/>
          <p:nvPr/>
        </p:nvSpPr>
        <p:spPr>
          <a:xfrm>
            <a:off x="1214414" y="4143380"/>
            <a:ext cx="7643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50000"/>
              <a:buFont typeface="Arial" panose="020B0604020202020204" pitchFamily="34" charset="0"/>
              <a:buChar char="♠"/>
            </a:pPr>
            <a:r>
              <a:rPr lang="en-IN" sz="2000" dirty="0"/>
              <a:t>In</a:t>
            </a:r>
            <a:r>
              <a:rPr lang="en-IN" sz="2000" dirty="0" smtClean="0"/>
              <a:t> the second, nitrile hydratase (EC 4.2.1.84) catalyzes nitriles to  amides which are then hydrolyzed to their respective carboxylic acids and ammonia by amidase (EC 3.5.1.4)</a:t>
            </a:r>
            <a:endParaRPr lang="en-IN" sz="20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049"/>
              </p:ext>
            </p:extLst>
          </p:nvPr>
        </p:nvGraphicFramePr>
        <p:xfrm>
          <a:off x="2339753" y="2636912"/>
          <a:ext cx="4536504" cy="86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S ChemDraw Drawing" r:id="rId3" imgW="2633273" imgH="505586" progId="">
                  <p:embed/>
                </p:oleObj>
              </mc:Choice>
              <mc:Fallback>
                <p:oleObj name="CS ChemDraw Drawing" r:id="rId3" imgW="2633273" imgH="5055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3" y="2636912"/>
                        <a:ext cx="4536504" cy="8695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02189"/>
              </p:ext>
            </p:extLst>
          </p:nvPr>
        </p:nvGraphicFramePr>
        <p:xfrm>
          <a:off x="1691680" y="5306847"/>
          <a:ext cx="6480720" cy="105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CS ChemDraw Drawing" r:id="rId5" imgW="4693732" imgH="763102" progId="">
                  <p:embed/>
                </p:oleObj>
              </mc:Choice>
              <mc:Fallback>
                <p:oleObj name="CS ChemDraw Drawing" r:id="rId5" imgW="4693732" imgH="763102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306847"/>
                        <a:ext cx="6480720" cy="10541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5" name="Picture 1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25" y="1600200"/>
            <a:ext cx="45354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46" name="Picture 1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44497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685562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Growth and utilization of acetonitrile by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Paracoccus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sp. SKG</a:t>
            </a:r>
            <a:endParaRPr lang="en-IN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105400"/>
            <a:ext cx="76990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Fig </a:t>
            </a:r>
            <a:r>
              <a:rPr lang="en-US" sz="1400" b="1" dirty="0"/>
              <a:t>4</a:t>
            </a:r>
            <a:r>
              <a:rPr lang="en-US" sz="1400" b="1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 (A</a:t>
            </a:r>
            <a:r>
              <a:rPr lang="en-US" sz="1400" dirty="0"/>
              <a:t>) Growth of SKG (□) and utilization of acetonitrile (■). 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(</a:t>
            </a:r>
            <a:r>
              <a:rPr lang="en-US" sz="1400" dirty="0"/>
              <a:t>B) pH of the medium (▲) and concentration of </a:t>
            </a:r>
            <a:r>
              <a:rPr lang="en-US" sz="1400" dirty="0" smtClean="0"/>
              <a:t>ammonia </a:t>
            </a:r>
            <a:r>
              <a:rPr lang="en-US" sz="1400" dirty="0"/>
              <a:t>(○) released from acetonitrile </a:t>
            </a:r>
            <a:r>
              <a:rPr lang="en-US" sz="1400" dirty="0" smtClean="0"/>
              <a:t>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degradation</a:t>
            </a:r>
            <a:r>
              <a:rPr lang="en-US" sz="1400" dirty="0"/>
              <a:t>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58085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836914"/>
            <a:ext cx="292893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700" b="1" dirty="0" smtClean="0">
                <a:solidFill>
                  <a:srgbClr val="0070C0"/>
                </a:solidFill>
                <a:latin typeface="+mj-lt"/>
              </a:rPr>
              <a:t>Enzyme assays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700" dirty="0" smtClean="0">
                <a:solidFill>
                  <a:srgbClr val="C00000"/>
                </a:solidFill>
              </a:rPr>
              <a:t>Nitrilase (ND)</a:t>
            </a:r>
            <a:endParaRPr lang="en-US" sz="1700" dirty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1700" dirty="0" smtClean="0">
                <a:solidFill>
                  <a:srgbClr val="C00000"/>
                </a:solidFill>
              </a:rPr>
              <a:t>Nitrile hydratase (96 units)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1700" dirty="0" smtClean="0">
                <a:solidFill>
                  <a:srgbClr val="C00000"/>
                </a:solidFill>
              </a:rPr>
              <a:t>Amidase (274 units)</a:t>
            </a:r>
            <a:endParaRPr lang="en-IN" sz="1700" b="1" dirty="0" smtClean="0">
              <a:solidFill>
                <a:srgbClr val="0070C0"/>
              </a:solidFill>
              <a:latin typeface="+mj-lt"/>
            </a:endParaRPr>
          </a:p>
          <a:p>
            <a:endParaRPr lang="en-IN" sz="17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"/>
            <a:ext cx="7086600" cy="31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75100" y="4826000"/>
          <a:ext cx="477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S ChemDraw Drawing" r:id="rId4" imgW="4781733" imgH="945847" progId="">
                  <p:embed/>
                </p:oleObj>
              </mc:Choice>
              <mc:Fallback>
                <p:oleObj name="CS ChemDraw Drawing" r:id="rId4" imgW="4781733" imgH="94584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4826000"/>
                        <a:ext cx="47752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371600" y="351538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Fig 5.</a:t>
            </a:r>
            <a:r>
              <a:rPr lang="en-IN" sz="1600" dirty="0" smtClean="0"/>
              <a:t> </a:t>
            </a:r>
            <a:r>
              <a:rPr lang="en-IN" sz="1600" dirty="0"/>
              <a:t>GC elution profile of metabolites of acetonitrile from spent medium after 48 h </a:t>
            </a:r>
            <a:r>
              <a:rPr lang="en-IN" sz="1600" dirty="0" smtClean="0"/>
              <a:t> </a:t>
            </a:r>
          </a:p>
          <a:p>
            <a:r>
              <a:rPr lang="en-IN" sz="1600" dirty="0"/>
              <a:t> </a:t>
            </a:r>
            <a:r>
              <a:rPr lang="en-IN" sz="1600" dirty="0" smtClean="0"/>
              <a:t>         of </a:t>
            </a:r>
            <a:r>
              <a:rPr lang="en-IN" sz="1600" dirty="0"/>
              <a:t>incubation. (Retention time of acetonitrile: 5.71 min, acetamide: 14.71 min and </a:t>
            </a:r>
            <a:r>
              <a:rPr lang="en-IN" sz="1600" dirty="0" smtClean="0"/>
              <a:t>    </a:t>
            </a:r>
          </a:p>
          <a:p>
            <a:r>
              <a:rPr lang="en-IN" sz="1600" dirty="0"/>
              <a:t> </a:t>
            </a:r>
            <a:r>
              <a:rPr lang="en-IN" sz="1600" dirty="0" smtClean="0"/>
              <a:t>         acetic </a:t>
            </a:r>
            <a:r>
              <a:rPr lang="en-IN" sz="1600" dirty="0"/>
              <a:t>acid: 19.36 min).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9912" y="6019800"/>
            <a:ext cx="498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 smtClean="0"/>
              <a:t>Fig  6. </a:t>
            </a:r>
            <a:r>
              <a:rPr lang="en-IN" sz="1600" dirty="0"/>
              <a:t>Degradation pathway of acetonitrile by </a:t>
            </a:r>
            <a:r>
              <a:rPr lang="en-IN" sz="1600" i="1" dirty="0"/>
              <a:t>Paracoccus</a:t>
            </a:r>
            <a:r>
              <a:rPr lang="en-IN" sz="1600" dirty="0"/>
              <a:t> </a:t>
            </a:r>
            <a:r>
              <a:rPr lang="en-IN" sz="1600" dirty="0" smtClean="0"/>
              <a:t>   </a:t>
            </a:r>
          </a:p>
          <a:p>
            <a:r>
              <a:rPr lang="en-IN" sz="1600" dirty="0"/>
              <a:t> </a:t>
            </a:r>
            <a:r>
              <a:rPr lang="en-IN" sz="1600" dirty="0" smtClean="0"/>
              <a:t>           sp</a:t>
            </a:r>
            <a:r>
              <a:rPr lang="en-IN" sz="1600" dirty="0"/>
              <a:t>. SKG.</a:t>
            </a:r>
          </a:p>
        </p:txBody>
      </p:sp>
    </p:spTree>
    <p:extLst>
      <p:ext uri="{BB962C8B-B14F-4D97-AF65-F5344CB8AC3E}">
        <p14:creationId xmlns:p14="http://schemas.microsoft.com/office/powerpoint/2010/main" val="705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4205" y="764704"/>
            <a:ext cx="7919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IV. Purification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characterization of amidase 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b="1" dirty="0">
                <a:solidFill>
                  <a:srgbClr val="0070C0"/>
                </a:solidFill>
              </a:rPr>
              <a:t>            </a:t>
            </a:r>
            <a:endParaRPr lang="en-IN" dirty="0"/>
          </a:p>
        </p:txBody>
      </p:sp>
      <p:sp>
        <p:nvSpPr>
          <p:cNvPr id="27" name="Rectangle 26"/>
          <p:cNvSpPr/>
          <p:nvPr/>
        </p:nvSpPr>
        <p:spPr>
          <a:xfrm>
            <a:off x="1161143" y="1556792"/>
            <a:ext cx="798285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</a:pPr>
            <a:endParaRPr lang="en-US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900" dirty="0" err="1" smtClean="0">
                <a:solidFill>
                  <a:schemeClr val="accent3">
                    <a:lumMod val="50000"/>
                  </a:schemeClr>
                </a:solidFill>
              </a:rPr>
              <a:t>Amidases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or </a:t>
            </a:r>
            <a:r>
              <a:rPr lang="en-US" sz="1900" dirty="0" err="1">
                <a:solidFill>
                  <a:schemeClr val="accent3">
                    <a:lumMod val="50000"/>
                  </a:schemeClr>
                </a:solidFill>
              </a:rPr>
              <a:t>amidohydrolases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 (EC 3.5.1.4) are ubiquitous enzymes in the living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world.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US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IN" sz="1900" dirty="0" smtClean="0">
                <a:solidFill>
                  <a:schemeClr val="accent3">
                    <a:lumMod val="50000"/>
                  </a:schemeClr>
                </a:solidFill>
              </a:rPr>
              <a:t>Hydrolyze amides to the corresponding carboxylic acids and ammonia.</a:t>
            </a:r>
            <a:endParaRPr lang="en-US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US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Significant 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step in biotechnological applications in the production of </a:t>
            </a:r>
            <a:r>
              <a:rPr lang="en-US" sz="1900" dirty="0" err="1">
                <a:solidFill>
                  <a:schemeClr val="accent3">
                    <a:lumMod val="50000"/>
                  </a:schemeClr>
                </a:solidFill>
              </a:rPr>
              <a:t>enantiomerically</a:t>
            </a:r>
            <a:r>
              <a:rPr lang="en-US" sz="1900" dirty="0">
                <a:solidFill>
                  <a:schemeClr val="accent3">
                    <a:lumMod val="50000"/>
                  </a:schemeClr>
                </a:solidFill>
              </a:rPr>
              <a:t> pure </a:t>
            </a:r>
            <a:r>
              <a:rPr lang="en-US" sz="1900" dirty="0" smtClean="0">
                <a:solidFill>
                  <a:schemeClr val="accent3">
                    <a:lumMod val="50000"/>
                  </a:schemeClr>
                </a:solidFill>
              </a:rPr>
              <a:t>intermediates.</a:t>
            </a:r>
          </a:p>
          <a:p>
            <a:pPr marL="285750" indent="-285750" algn="just">
              <a:buClr>
                <a:srgbClr val="C00000"/>
              </a:buClr>
            </a:pPr>
            <a:endParaRPr lang="en-IN" sz="19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IN" sz="1900" dirty="0" err="1" smtClean="0">
                <a:solidFill>
                  <a:schemeClr val="accent3">
                    <a:lumMod val="50000"/>
                  </a:schemeClr>
                </a:solidFill>
              </a:rPr>
              <a:t>Amidases</a:t>
            </a:r>
            <a:r>
              <a:rPr lang="en-IN" sz="1900" dirty="0" smtClean="0">
                <a:solidFill>
                  <a:schemeClr val="accent3">
                    <a:lumMod val="50000"/>
                  </a:schemeClr>
                </a:solidFill>
              </a:rPr>
              <a:t> have extensive demand for industrial applications, such as production of optically pure compounds and waste water treatment.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IN" sz="1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900" dirty="0" smtClean="0">
                <a:solidFill>
                  <a:srgbClr val="FF0000"/>
                </a:solidFill>
              </a:rPr>
              <a:t>Purification and characterization of </a:t>
            </a:r>
            <a:r>
              <a:rPr lang="en-US" sz="1900" dirty="0" err="1" smtClean="0">
                <a:solidFill>
                  <a:srgbClr val="FF0000"/>
                </a:solidFill>
              </a:rPr>
              <a:t>amidases</a:t>
            </a:r>
            <a:r>
              <a:rPr lang="en-US" sz="1900" dirty="0" smtClean="0">
                <a:solidFill>
                  <a:srgbClr val="FF0000"/>
                </a:solidFill>
              </a:rPr>
              <a:t> will help to solve the problem of acrylic acid accumulation during </a:t>
            </a:r>
            <a:r>
              <a:rPr lang="en-US" sz="1900" dirty="0" err="1" smtClean="0">
                <a:solidFill>
                  <a:srgbClr val="FF0000"/>
                </a:solidFill>
              </a:rPr>
              <a:t>acrylonitrile</a:t>
            </a:r>
            <a:r>
              <a:rPr lang="en-US" sz="1900" dirty="0" smtClean="0">
                <a:solidFill>
                  <a:srgbClr val="FF0000"/>
                </a:solidFill>
              </a:rPr>
              <a:t> hydration to acrylamide.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IN" sz="19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US" sz="19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643446"/>
            <a:ext cx="24320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1500166" y="1357298"/>
            <a:ext cx="7209174" cy="5299683"/>
            <a:chOff x="597227" y="685800"/>
            <a:chExt cx="7801174" cy="6194279"/>
          </a:xfrm>
        </p:grpSpPr>
        <p:sp>
          <p:nvSpPr>
            <p:cNvPr id="10" name="TextBox 9"/>
            <p:cNvSpPr txBox="1"/>
            <p:nvPr/>
          </p:nvSpPr>
          <p:spPr>
            <a:xfrm>
              <a:off x="597227" y="767837"/>
              <a:ext cx="12169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Cell lysate 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15618" y="685800"/>
              <a:ext cx="2282783" cy="9712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Applied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 to DEAE sepharose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(Anion exchange)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860174" y="977541"/>
              <a:ext cx="5456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7134380" y="3048000"/>
              <a:ext cx="1353" cy="82299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828529" y="2009995"/>
              <a:ext cx="515466" cy="6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81800" y="4114800"/>
              <a:ext cx="1103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Native PAGE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02645" y="5681246"/>
              <a:ext cx="12107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SDS-PAGE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30530" y="5779109"/>
              <a:ext cx="14703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2"/>
                  </a:solidFill>
                </a:rPr>
                <a:t>Zymogram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839052" y="5946102"/>
              <a:ext cx="9993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5776616" y="5946102"/>
              <a:ext cx="939756" cy="798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207048" y="6196593"/>
              <a:ext cx="2529033" cy="683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           Amidase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Acyltransfer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activity) 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6444" y="5779109"/>
              <a:ext cx="16180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Red-brown band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14840" y="4284076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endParaRPr lang="en-US" sz="1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74099" y="791118"/>
              <a:ext cx="239841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Ammonium </a:t>
              </a: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sulphate</a:t>
              </a:r>
            </a:p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 fractionation (60-70%)</a:t>
              </a:r>
              <a:endParaRPr lang="en-IN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284316" y="962389"/>
              <a:ext cx="54569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24148" y="2368229"/>
              <a:ext cx="1976308" cy="6834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</a:rPr>
                <a:t>Gel Permeation </a:t>
              </a:r>
              <a:endParaRPr lang="en-US" sz="1600" b="1" dirty="0" smtClean="0">
                <a:solidFill>
                  <a:schemeClr val="tx2">
                    <a:lumMod val="75000"/>
                  </a:schemeClr>
                </a:solidFill>
              </a:endParaRPr>
            </a:p>
            <a:p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</a:rPr>
                <a:t>Chromatography</a:t>
              </a:r>
              <a:endParaRPr lang="en-IN" sz="16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6882144" y="5228329"/>
              <a:ext cx="515466" cy="6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500298" y="428604"/>
            <a:ext cx="5453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mic Sans MS" pitchFamily="66" charset="0"/>
              </a:rPr>
              <a:t>Flow chart for purification of amidase</a:t>
            </a:r>
            <a:endParaRPr lang="en-US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7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4900" y="388558"/>
            <a:ext cx="765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Table 3: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Steps involved in the purification of amidase from </a:t>
            </a:r>
            <a:r>
              <a:rPr kumimoji="0" lang="en-US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Paracoccus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sp. SKG.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728" y="5429264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Symbol" pitchFamily="18" charset="2"/>
              </a:rPr>
              <a:t>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One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unit of enzyme activity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was defined as the amount of enzyme which </a:t>
            </a:r>
            <a:r>
              <a:rPr lang="en-US" sz="16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catalyses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the formation of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 μmol of product per min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Specific activity 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was expressed as </a:t>
            </a:r>
            <a:r>
              <a:rPr lang="en-US" sz="1600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units per mg of protein</a:t>
            </a:r>
            <a:r>
              <a:rPr lang="en-US" sz="1600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en-US" sz="1600" dirty="0">
              <a:solidFill>
                <a:prstClr val="black"/>
              </a:solidFill>
              <a:latin typeface="Calibri" pitchFamily="34" charset="0"/>
              <a:ea typeface="Times New Roman" pitchFamily="18" charset="0"/>
              <a:cs typeface="Calibri" pitchFamily="34" charset="0"/>
              <a:sym typeface="Symbol" pitchFamily="18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45151"/>
              </p:ext>
            </p:extLst>
          </p:nvPr>
        </p:nvGraphicFramePr>
        <p:xfrm>
          <a:off x="1371600" y="1143000"/>
          <a:ext cx="7010400" cy="3904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1609"/>
                <a:gridCol w="894044"/>
                <a:gridCol w="1112065"/>
                <a:gridCol w="1111280"/>
                <a:gridCol w="1223428"/>
                <a:gridCol w="777974"/>
              </a:tblGrid>
              <a:tr h="849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600" b="1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600" b="1" dirty="0">
                          <a:effectLst/>
                        </a:rPr>
                        <a:t>   Purification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IN" sz="1600" b="1" dirty="0">
                          <a:effectLst/>
                        </a:rPr>
                        <a:t>         step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Total protein (mg)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Total </a:t>
                      </a:r>
                      <a:r>
                        <a:rPr lang="en-US" sz="1600" b="1" dirty="0">
                          <a:effectLst/>
                        </a:rPr>
                        <a:t>activity</a:t>
                      </a:r>
                      <a:endParaRPr lang="en-IN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(U</a:t>
                      </a:r>
                      <a:r>
                        <a:rPr lang="en-US" sz="1600" b="1" dirty="0">
                          <a:effectLst/>
                          <a:sym typeface="Symbol"/>
                        </a:rPr>
                        <a:t></a:t>
                      </a:r>
                      <a:r>
                        <a:rPr lang="en-US" sz="1600" b="1" dirty="0">
                          <a:effectLst/>
                        </a:rPr>
                        <a:t>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Specific activity (U/mg)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 smtClean="0">
                          <a:effectLst/>
                        </a:rPr>
                        <a:t>Fold purification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Yield (%)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319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Crude enzyme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Ammonium sulphate precipitation </a:t>
                      </a:r>
                      <a:r>
                        <a:rPr lang="en-US" sz="1600" dirty="0" smtClean="0">
                          <a:effectLst/>
                        </a:rPr>
                        <a:t>(40-60)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DEAE fractionation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Gel permeation fractionation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240</a:t>
                      </a:r>
                      <a:endParaRPr lang="en-IN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 64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1.2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5160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4290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3705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2400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21.5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67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247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960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3.11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11.4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44.6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100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83.1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71.8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600" dirty="0">
                          <a:effectLst/>
                        </a:rPr>
                        <a:t>46.5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5626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1"/>
            <a:ext cx="56197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6113" y="2714625"/>
            <a:ext cx="157162" cy="19081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427984" y="400377"/>
            <a:ext cx="44226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Fig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Elution profile of amidase from DEAE-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lang="en-US" sz="16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Sepharose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column chromatography. Arrow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5225" algn="l"/>
              </a:tabLst>
            </a:pPr>
            <a:r>
              <a:rPr lang="en-US" sz="1600" dirty="0"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mark indicates the activity fraction.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27984" y="4399167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Fig  8. </a:t>
            </a:r>
            <a:r>
              <a:rPr lang="en-US" sz="1600" dirty="0"/>
              <a:t>Elution profile of amidase from </a:t>
            </a:r>
            <a:r>
              <a:rPr lang="en-US" sz="1600" dirty="0" err="1" smtClean="0"/>
              <a:t>Sephacryl</a:t>
            </a:r>
            <a:r>
              <a:rPr lang="en-US" sz="1600" dirty="0" smtClean="0"/>
              <a:t> S-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200 column chromatography</a:t>
            </a:r>
            <a:r>
              <a:rPr lang="en-US" sz="1600" dirty="0"/>
              <a:t>. Arrow mark </a:t>
            </a:r>
            <a:r>
              <a:rPr lang="en-US" sz="1600" dirty="0" smtClean="0"/>
              <a:t>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indicates the </a:t>
            </a:r>
            <a:r>
              <a:rPr lang="en-US" sz="1600" dirty="0"/>
              <a:t>activity fraction.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6986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143000" y="1284028"/>
            <a:ext cx="3505200" cy="3211772"/>
            <a:chOff x="0" y="0"/>
            <a:chExt cx="30861" cy="36746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762" y="0"/>
              <a:ext cx="30099" cy="36671"/>
              <a:chOff x="762" y="0"/>
              <a:chExt cx="30098" cy="36671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762" y="0"/>
                <a:ext cx="3575" cy="4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pic>
            <p:nvPicPr>
              <p:cNvPr id="20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86" r="41786"/>
              <a:stretch>
                <a:fillRect/>
              </a:stretch>
            </p:blipFill>
            <p:spPr bwMode="auto">
              <a:xfrm>
                <a:off x="3429" y="95"/>
                <a:ext cx="27432" cy="36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4F81BD"/>
                    </a:solidFill>
                  </a14:hiddenFill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2" r="93571"/>
            <a:stretch>
              <a:fillRect/>
            </a:stretch>
          </p:blipFill>
          <p:spPr bwMode="auto">
            <a:xfrm>
              <a:off x="0" y="3335"/>
              <a:ext cx="3429" cy="33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</a:extLst>
          </p:spPr>
        </p:pic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867400" y="1191660"/>
            <a:ext cx="2286000" cy="3227940"/>
            <a:chOff x="0" y="0"/>
            <a:chExt cx="18375" cy="36576"/>
          </a:xfrm>
        </p:grpSpPr>
        <p:pic>
          <p:nvPicPr>
            <p:cNvPr id="22" name="Picture 204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23" t="-3516" r="267" b="3516"/>
            <a:stretch>
              <a:fillRect/>
            </a:stretch>
          </p:blipFill>
          <p:spPr bwMode="auto">
            <a:xfrm>
              <a:off x="1087" y="0"/>
              <a:ext cx="17288" cy="36576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23" name="Rectangle 2052"/>
            <p:cNvSpPr>
              <a:spLocks noChangeArrowheads="1"/>
            </p:cNvSpPr>
            <p:nvPr/>
          </p:nvSpPr>
          <p:spPr bwMode="auto">
            <a:xfrm>
              <a:off x="0" y="881"/>
              <a:ext cx="3371" cy="3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51749" y="4847272"/>
            <a:ext cx="39012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cs typeface="Times New Roman" pitchFamily="18" charset="0"/>
              </a:rPr>
              <a:t>Lane </a:t>
            </a:r>
            <a:r>
              <a:rPr lang="en-US" sz="1600" dirty="0">
                <a:cs typeface="Times New Roman" pitchFamily="18" charset="0"/>
              </a:rPr>
              <a:t>1. Protein molecular mass </a:t>
            </a:r>
            <a:r>
              <a:rPr lang="en-US" sz="1600" dirty="0" smtClean="0">
                <a:cs typeface="Times New Roman" pitchFamily="18" charset="0"/>
              </a:rPr>
              <a:t>markers,    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2</a:t>
            </a:r>
            <a:r>
              <a:rPr lang="en-US" sz="1600" dirty="0">
                <a:cs typeface="Times New Roman" pitchFamily="18" charset="0"/>
              </a:rPr>
              <a:t>. Crude extract,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3</a:t>
            </a:r>
            <a:r>
              <a:rPr lang="en-US" sz="1600" dirty="0">
                <a:cs typeface="Times New Roman" pitchFamily="18" charset="0"/>
              </a:rPr>
              <a:t>. Ammonium sulphate fraction,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4</a:t>
            </a:r>
            <a:r>
              <a:rPr lang="en-US" sz="1600" dirty="0">
                <a:cs typeface="Times New Roman" pitchFamily="18" charset="0"/>
              </a:rPr>
              <a:t>. DEAE </a:t>
            </a:r>
            <a:r>
              <a:rPr lang="en-US" sz="1600" dirty="0" err="1">
                <a:cs typeface="Times New Roman" pitchFamily="18" charset="0"/>
              </a:rPr>
              <a:t>Sepahrose</a:t>
            </a:r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fraction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5</a:t>
            </a:r>
            <a:r>
              <a:rPr lang="en-US" sz="1600" dirty="0">
                <a:cs typeface="Times New Roman" pitchFamily="18" charset="0"/>
              </a:rPr>
              <a:t>. Gel permeation fraction. </a:t>
            </a:r>
            <a:endParaRPr lang="en-IN" sz="1600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1" y="4876800"/>
            <a:ext cx="4067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cs typeface="Times New Roman" pitchFamily="18" charset="0"/>
              </a:rPr>
              <a:t>Lane </a:t>
            </a:r>
            <a:r>
              <a:rPr lang="en-US" sz="1600" dirty="0">
                <a:cs typeface="Times New Roman" pitchFamily="18" charset="0"/>
              </a:rPr>
              <a:t>1. Purified </a:t>
            </a:r>
            <a:r>
              <a:rPr lang="en-US" sz="1600" dirty="0" smtClean="0">
                <a:cs typeface="Times New Roman" pitchFamily="18" charset="0"/>
              </a:rPr>
              <a:t>amidase </a:t>
            </a:r>
            <a:r>
              <a:rPr lang="en-US" sz="1600" dirty="0">
                <a:cs typeface="Times New Roman" pitchFamily="18" charset="0"/>
              </a:rPr>
              <a:t>stained with </a:t>
            </a:r>
            <a:r>
              <a:rPr lang="en-US" sz="1600" dirty="0" smtClean="0">
                <a:cs typeface="Times New Roman" pitchFamily="18" charset="0"/>
              </a:rPr>
              <a:t>   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   </a:t>
            </a:r>
            <a:r>
              <a:rPr lang="en-US" sz="1600" dirty="0" err="1" smtClean="0">
                <a:cs typeface="Times New Roman" pitchFamily="18" charset="0"/>
              </a:rPr>
              <a:t>coomassie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brilliant </a:t>
            </a:r>
            <a:r>
              <a:rPr lang="en-US" sz="1600" dirty="0" smtClean="0">
                <a:cs typeface="Times New Roman" pitchFamily="18" charset="0"/>
              </a:rPr>
              <a:t>blue </a:t>
            </a:r>
          </a:p>
          <a:p>
            <a:pPr algn="just"/>
            <a:r>
              <a:rPr lang="en-US" sz="1600" dirty="0" smtClean="0">
                <a:cs typeface="Times New Roman" pitchFamily="18" charset="0"/>
              </a:rPr>
              <a:t>        2</a:t>
            </a:r>
            <a:r>
              <a:rPr lang="en-US" sz="1600" dirty="0">
                <a:cs typeface="Times New Roman" pitchFamily="18" charset="0"/>
              </a:rPr>
              <a:t>. Amidase activity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3</a:t>
            </a:r>
            <a:r>
              <a:rPr lang="en-US" sz="1600" dirty="0">
                <a:cs typeface="Times New Roman" pitchFamily="18" charset="0"/>
              </a:rPr>
              <a:t>. Control for amidase activity (without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   substrate</a:t>
            </a:r>
            <a:r>
              <a:rPr lang="en-US" sz="1600" dirty="0">
                <a:cs typeface="Times New Roman" pitchFamily="18" charset="0"/>
              </a:rPr>
              <a:t>). </a:t>
            </a:r>
            <a:endParaRPr lang="en-IN" sz="1600" dirty="0"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1749" y="269131"/>
            <a:ext cx="431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cs typeface="Times New Roman" pitchFamily="18" charset="0"/>
              </a:rPr>
              <a:t>Fig. 9</a:t>
            </a:r>
            <a:r>
              <a:rPr lang="en-US" sz="1600" b="1" dirty="0" smtClean="0">
                <a:cs typeface="Times New Roman" pitchFamily="18" charset="0"/>
              </a:rPr>
              <a:t>. </a:t>
            </a:r>
            <a:r>
              <a:rPr lang="en-US" sz="1600" dirty="0">
                <a:cs typeface="Times New Roman" pitchFamily="18" charset="0"/>
              </a:rPr>
              <a:t>(A) SDS-PAGE analysis of samples </a:t>
            </a:r>
            <a:r>
              <a:rPr lang="en-US" sz="1600" dirty="0" smtClean="0">
                <a:cs typeface="Times New Roman" pitchFamily="18" charset="0"/>
              </a:rPr>
              <a:t> 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  containing </a:t>
            </a:r>
            <a:r>
              <a:rPr lang="en-US" sz="1600" dirty="0">
                <a:cs typeface="Times New Roman" pitchFamily="18" charset="0"/>
              </a:rPr>
              <a:t>amidase activity from different </a:t>
            </a:r>
            <a:r>
              <a:rPr lang="en-US" sz="1600" dirty="0" smtClean="0">
                <a:cs typeface="Times New Roman" pitchFamily="18" charset="0"/>
              </a:rPr>
              <a:t>     </a:t>
            </a:r>
          </a:p>
          <a:p>
            <a:r>
              <a:rPr lang="en-US" sz="1600" dirty="0">
                <a:cs typeface="Times New Roman" pitchFamily="18" charset="0"/>
              </a:rPr>
              <a:t> </a:t>
            </a:r>
            <a:r>
              <a:rPr lang="en-US" sz="1600" dirty="0" smtClean="0">
                <a:cs typeface="Times New Roman" pitchFamily="18" charset="0"/>
              </a:rPr>
              <a:t>         purification </a:t>
            </a:r>
            <a:r>
              <a:rPr lang="en-US" sz="1600" dirty="0">
                <a:cs typeface="Times New Roman" pitchFamily="18" charset="0"/>
              </a:rPr>
              <a:t>steps.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381172" y="320115"/>
            <a:ext cx="3468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(B) Native-PAGE and </a:t>
            </a:r>
            <a:r>
              <a:rPr lang="en-US" sz="1600" dirty="0" err="1">
                <a:cs typeface="Times New Roman" pitchFamily="18" charset="0"/>
              </a:rPr>
              <a:t>zymogram</a:t>
            </a:r>
            <a:r>
              <a:rPr lang="en-US" sz="1600" dirty="0">
                <a:cs typeface="Times New Roman" pitchFamily="18" charset="0"/>
              </a:rPr>
              <a:t> activity </a:t>
            </a:r>
            <a:r>
              <a:rPr lang="en-US" sz="1600" dirty="0" smtClean="0">
                <a:cs typeface="Times New Roman" pitchFamily="18" charset="0"/>
              </a:rPr>
              <a:t>    </a:t>
            </a:r>
          </a:p>
          <a:p>
            <a:r>
              <a:rPr lang="en-US" sz="1600" dirty="0" smtClean="0">
                <a:cs typeface="Times New Roman" pitchFamily="18" charset="0"/>
              </a:rPr>
              <a:t>of </a:t>
            </a:r>
            <a:r>
              <a:rPr lang="en-US" sz="1600" dirty="0">
                <a:cs typeface="Times New Roman" pitchFamily="18" charset="0"/>
              </a:rPr>
              <a:t>purified amidase (10 </a:t>
            </a:r>
            <a:r>
              <a:rPr lang="en-US" sz="1600" dirty="0" err="1">
                <a:cs typeface="Times New Roman" pitchFamily="18" charset="0"/>
              </a:rPr>
              <a:t>μg</a:t>
            </a:r>
            <a:r>
              <a:rPr lang="en-US" sz="1600" dirty="0">
                <a:cs typeface="Times New Roman" pitchFamily="18" charset="0"/>
              </a:rPr>
              <a:t>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96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500726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85852" y="3995702"/>
            <a:ext cx="76438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 The amidase was purified to about 44.6 fold, with a recovery of 46.5%.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The purified enzyme migrated as a single band in SDS-PAGE with a molecular mass of 45 </a:t>
            </a:r>
            <a:r>
              <a:rPr lang="en-IN" dirty="0" err="1" smtClean="0">
                <a:solidFill>
                  <a:srgbClr val="002060"/>
                </a:solidFill>
              </a:rPr>
              <a:t>kDa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Using gel filtration on a </a:t>
            </a:r>
            <a:r>
              <a:rPr lang="en-IN" dirty="0" err="1" smtClean="0">
                <a:solidFill>
                  <a:srgbClr val="002060"/>
                </a:solidFill>
              </a:rPr>
              <a:t>Sephacryl</a:t>
            </a:r>
            <a:r>
              <a:rPr lang="en-IN" dirty="0" smtClean="0">
                <a:solidFill>
                  <a:srgbClr val="002060"/>
                </a:solidFill>
              </a:rPr>
              <a:t> S-200 column, the molecular mass of the native protein was estimated to be 90 </a:t>
            </a:r>
            <a:r>
              <a:rPr lang="en-IN" dirty="0" err="1" smtClean="0">
                <a:solidFill>
                  <a:srgbClr val="002060"/>
                </a:solidFill>
              </a:rPr>
              <a:t>kDa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n-I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solidFill>
                  <a:srgbClr val="002060"/>
                </a:solidFill>
              </a:rPr>
              <a:t>Native enzyme consists of two identical subunits of 45kDa each.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3357562"/>
            <a:ext cx="7886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b="1" dirty="0" smtClean="0"/>
              <a:t>Fig 10.</a:t>
            </a:r>
            <a:r>
              <a:rPr lang="en-IN" sz="1400" dirty="0" smtClean="0"/>
              <a:t> </a:t>
            </a:r>
            <a:r>
              <a:rPr lang="en-IN" sz="1400" dirty="0"/>
              <a:t>Molecular weight determination using gel filtration. Symbol (</a:t>
            </a:r>
            <a:r>
              <a:rPr lang="en-IN" sz="1400" dirty="0">
                <a:sym typeface="Symbol"/>
              </a:rPr>
              <a:t></a:t>
            </a:r>
            <a:r>
              <a:rPr lang="en-IN" sz="1400" dirty="0"/>
              <a:t>) amidase </a:t>
            </a:r>
            <a:r>
              <a:rPr lang="en-IN" sz="1400" dirty="0" smtClean="0"/>
              <a:t>and </a:t>
            </a:r>
            <a:r>
              <a:rPr lang="en-US" sz="1400" dirty="0" smtClean="0"/>
              <a:t>standard </a:t>
            </a:r>
            <a:r>
              <a:rPr lang="en-US" sz="1400" dirty="0"/>
              <a:t>proteins are </a:t>
            </a:r>
            <a:endParaRPr lang="en-US" sz="1400" dirty="0" smtClean="0"/>
          </a:p>
          <a:p>
            <a:pPr algn="just"/>
            <a:r>
              <a:rPr lang="en-US" sz="1400" dirty="0"/>
              <a:t> </a:t>
            </a:r>
            <a:r>
              <a:rPr lang="en-US" sz="1400" dirty="0" smtClean="0"/>
              <a:t>           alcohol </a:t>
            </a:r>
            <a:r>
              <a:rPr lang="en-US" sz="1400" dirty="0"/>
              <a:t>dehydrogenase, albumin, ovalbumin and chymotrypsin.</a:t>
            </a:r>
            <a:endParaRPr lang="en-IN" sz="1400" dirty="0"/>
          </a:p>
        </p:txBody>
      </p:sp>
    </p:spTree>
    <p:extLst>
      <p:ext uri="{BB962C8B-B14F-4D97-AF65-F5344CB8AC3E}">
        <p14:creationId xmlns:p14="http://schemas.microsoft.com/office/powerpoint/2010/main" val="234004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1438"/>
            <a:ext cx="8072494" cy="28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2976" y="2928934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/>
              <a:t> </a:t>
            </a:r>
            <a:r>
              <a:rPr lang="en-US" sz="1400" b="1" dirty="0" smtClean="0"/>
              <a:t>Fig. 11:</a:t>
            </a:r>
            <a:r>
              <a:rPr lang="en-US" sz="1400" dirty="0" smtClean="0"/>
              <a:t> </a:t>
            </a:r>
            <a:r>
              <a:rPr lang="en-US" sz="1400" dirty="0"/>
              <a:t>MALDI-TOF mass spectrum of amidase from </a:t>
            </a:r>
            <a:r>
              <a:rPr lang="en-US" sz="1400" i="1" dirty="0"/>
              <a:t>Paracoccus</a:t>
            </a:r>
            <a:r>
              <a:rPr lang="en-US" sz="1400" dirty="0"/>
              <a:t> sp. SKG.</a:t>
            </a:r>
            <a:endParaRPr lang="en-IN" sz="1400" dirty="0"/>
          </a:p>
        </p:txBody>
      </p:sp>
      <p:sp>
        <p:nvSpPr>
          <p:cNvPr id="4" name="Rectangle 3"/>
          <p:cNvSpPr/>
          <p:nvPr/>
        </p:nvSpPr>
        <p:spPr>
          <a:xfrm>
            <a:off x="1357290" y="3549402"/>
            <a:ext cx="7429552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900" dirty="0" smtClean="0">
                <a:solidFill>
                  <a:srgbClr val="002060"/>
                </a:solidFill>
              </a:rPr>
              <a:t>The 45 </a:t>
            </a:r>
            <a:r>
              <a:rPr lang="en-IN" sz="1900" dirty="0" err="1" smtClean="0">
                <a:solidFill>
                  <a:srgbClr val="002060"/>
                </a:solidFill>
              </a:rPr>
              <a:t>kDa</a:t>
            </a:r>
            <a:r>
              <a:rPr lang="en-IN" sz="1900" dirty="0" smtClean="0">
                <a:solidFill>
                  <a:srgbClr val="002060"/>
                </a:solidFill>
              </a:rPr>
              <a:t> band excised from the gel was subjected to </a:t>
            </a:r>
            <a:r>
              <a:rPr lang="en-IN" sz="1900" dirty="0" err="1" smtClean="0">
                <a:solidFill>
                  <a:srgbClr val="002060"/>
                </a:solidFill>
              </a:rPr>
              <a:t>trypsin</a:t>
            </a:r>
            <a:r>
              <a:rPr lang="en-IN" sz="1900" dirty="0" smtClean="0">
                <a:solidFill>
                  <a:srgbClr val="002060"/>
                </a:solidFill>
              </a:rPr>
              <a:t> digestion.</a:t>
            </a:r>
          </a:p>
          <a:p>
            <a:pPr>
              <a:buFont typeface="Wingdings" pitchFamily="2" charset="2"/>
              <a:buChar char="Ø"/>
            </a:pPr>
            <a:endParaRPr lang="en-IN" sz="19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900" dirty="0" smtClean="0">
                <a:solidFill>
                  <a:srgbClr val="002060"/>
                </a:solidFill>
              </a:rPr>
              <a:t>The peptide mass fragments (PMF) of purified amidase obtained from the MALDI-TOF were analyzed using a Mascot database search. </a:t>
            </a:r>
          </a:p>
          <a:p>
            <a:pPr>
              <a:buFont typeface="Wingdings" pitchFamily="2" charset="2"/>
              <a:buChar char="Ø"/>
            </a:pPr>
            <a:endParaRPr lang="en-IN" sz="1900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900" dirty="0" smtClean="0">
                <a:solidFill>
                  <a:srgbClr val="002060"/>
                </a:solidFill>
              </a:rPr>
              <a:t>Ten </a:t>
            </a:r>
            <a:r>
              <a:rPr lang="en-IN" sz="1900" dirty="0" err="1" smtClean="0">
                <a:solidFill>
                  <a:srgbClr val="002060"/>
                </a:solidFill>
              </a:rPr>
              <a:t>tryptic</a:t>
            </a:r>
            <a:r>
              <a:rPr lang="en-IN" sz="1900" dirty="0" smtClean="0">
                <a:solidFill>
                  <a:srgbClr val="002060"/>
                </a:solidFill>
              </a:rPr>
              <a:t> peptide fragments showed the highest identity with </a:t>
            </a:r>
            <a:r>
              <a:rPr lang="en-IN" sz="1900" dirty="0" err="1" smtClean="0">
                <a:solidFill>
                  <a:srgbClr val="002060"/>
                </a:solidFill>
              </a:rPr>
              <a:t>tryptic</a:t>
            </a:r>
            <a:r>
              <a:rPr lang="en-IN" sz="1900" dirty="0" smtClean="0">
                <a:solidFill>
                  <a:srgbClr val="002060"/>
                </a:solidFill>
              </a:rPr>
              <a:t> fragments of </a:t>
            </a:r>
            <a:r>
              <a:rPr lang="en-IN" sz="1900" i="1" dirty="0" err="1" smtClean="0">
                <a:solidFill>
                  <a:srgbClr val="002060"/>
                </a:solidFill>
              </a:rPr>
              <a:t>Paracoccus</a:t>
            </a:r>
            <a:r>
              <a:rPr lang="en-IN" sz="1900" i="1" dirty="0" smtClean="0">
                <a:solidFill>
                  <a:srgbClr val="002060"/>
                </a:solidFill>
              </a:rPr>
              <a:t> </a:t>
            </a:r>
            <a:r>
              <a:rPr lang="en-IN" sz="1900" i="1" dirty="0" err="1" smtClean="0">
                <a:solidFill>
                  <a:srgbClr val="002060"/>
                </a:solidFill>
              </a:rPr>
              <a:t>denitrificans</a:t>
            </a:r>
            <a:r>
              <a:rPr lang="en-IN" sz="1900" i="1" dirty="0" smtClean="0">
                <a:solidFill>
                  <a:srgbClr val="002060"/>
                </a:solidFill>
              </a:rPr>
              <a:t> PD1222 amidase. </a:t>
            </a:r>
          </a:p>
          <a:p>
            <a:pPr>
              <a:buFont typeface="Wingdings" pitchFamily="2" charset="2"/>
              <a:buChar char="Ø"/>
            </a:pPr>
            <a:endParaRPr lang="en-IN" sz="1900" i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1900" dirty="0" smtClean="0">
                <a:solidFill>
                  <a:srgbClr val="002060"/>
                </a:solidFill>
              </a:rPr>
              <a:t>The identified </a:t>
            </a:r>
            <a:r>
              <a:rPr lang="en-IN" sz="1900" i="1" dirty="0" smtClean="0">
                <a:solidFill>
                  <a:srgbClr val="002060"/>
                </a:solidFill>
              </a:rPr>
              <a:t>PMF </a:t>
            </a:r>
            <a:r>
              <a:rPr lang="en-IN" sz="1900" dirty="0" smtClean="0">
                <a:solidFill>
                  <a:srgbClr val="002060"/>
                </a:solidFill>
              </a:rPr>
              <a:t>showed significant score and sequence coverage with </a:t>
            </a:r>
            <a:r>
              <a:rPr lang="en-IN" sz="1900" i="1" dirty="0" err="1" smtClean="0">
                <a:solidFill>
                  <a:srgbClr val="002060"/>
                </a:solidFill>
              </a:rPr>
              <a:t>Paracoccus</a:t>
            </a:r>
            <a:r>
              <a:rPr lang="en-IN" sz="1900" i="1" dirty="0" smtClean="0">
                <a:solidFill>
                  <a:srgbClr val="002060"/>
                </a:solidFill>
              </a:rPr>
              <a:t> </a:t>
            </a:r>
            <a:r>
              <a:rPr lang="en-IN" sz="1900" i="1" dirty="0" err="1" smtClean="0">
                <a:solidFill>
                  <a:srgbClr val="002060"/>
                </a:solidFill>
              </a:rPr>
              <a:t>denitrificans</a:t>
            </a:r>
            <a:r>
              <a:rPr lang="en-IN" sz="1900" i="1" dirty="0" smtClean="0">
                <a:solidFill>
                  <a:srgbClr val="002060"/>
                </a:solidFill>
              </a:rPr>
              <a:t> PD1222 </a:t>
            </a:r>
            <a:r>
              <a:rPr lang="en-IN" sz="1900" dirty="0" smtClean="0">
                <a:solidFill>
                  <a:srgbClr val="002060"/>
                </a:solidFill>
              </a:rPr>
              <a:t>amidase.</a:t>
            </a:r>
            <a:endParaRPr lang="en-IN" sz="19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2976" y="313492"/>
            <a:ext cx="2573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2543" y="1143000"/>
            <a:ext cx="7982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ü"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1384315"/>
            <a:ext cx="70723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 Nitriles (</a:t>
            </a:r>
            <a:r>
              <a:rPr lang="en-US" sz="2000" dirty="0" err="1" smtClean="0"/>
              <a:t>organo</a:t>
            </a:r>
            <a:r>
              <a:rPr lang="en-US" sz="2000" dirty="0" smtClean="0"/>
              <a:t>-cyanide, RC≡N) are cyanide-substituted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carboxylic acids produced naturally and synthetically.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 Naturally occurring nitriles are found in plants, bone oils, insects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and microorganisms in low concentration </a:t>
            </a:r>
            <a:r>
              <a:rPr lang="en-US" sz="2000" dirty="0" err="1" smtClean="0"/>
              <a:t>complexed</a:t>
            </a:r>
            <a:r>
              <a:rPr lang="en-US" sz="2000" dirty="0" smtClean="0"/>
              <a:t> with  </a:t>
            </a:r>
          </a:p>
          <a:p>
            <a:pPr algn="just"/>
            <a:r>
              <a:rPr lang="en-US" sz="2000" dirty="0" smtClean="0"/>
              <a:t>    other biomolecules.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US" sz="2000" dirty="0" smtClean="0"/>
              <a:t> Synthetic nitriles have been extensively used as solvents,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extractants, </a:t>
            </a:r>
            <a:r>
              <a:rPr lang="en-US" sz="2000" dirty="0"/>
              <a:t>in the </a:t>
            </a:r>
            <a:r>
              <a:rPr lang="en-US" sz="2000" dirty="0" smtClean="0"/>
              <a:t>manufacture of </a:t>
            </a:r>
            <a:r>
              <a:rPr lang="en-US" sz="2000" dirty="0"/>
              <a:t>pharmaceuticals </a:t>
            </a:r>
            <a:r>
              <a:rPr lang="en-US" sz="2000" dirty="0" smtClean="0"/>
              <a:t>and drug  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intermediates etc.</a:t>
            </a:r>
          </a:p>
          <a:p>
            <a:pPr algn="just"/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Important for synthesis of amines, amides, carboxylic acids,  </a:t>
            </a:r>
          </a:p>
          <a:p>
            <a:pPr algn="just"/>
            <a:r>
              <a:rPr lang="en-IN" sz="2000" dirty="0" smtClean="0"/>
              <a:t>   esters,  aldehydes,  ketones and heterocyclic compounds.</a:t>
            </a:r>
          </a:p>
          <a:p>
            <a:pPr algn="just">
              <a:buFont typeface="Wingdings" pitchFamily="2" charset="2"/>
              <a:buChar char="ü"/>
            </a:pPr>
            <a:endParaRPr lang="en-US" sz="2000" dirty="0" smtClean="0"/>
          </a:p>
          <a:p>
            <a:pPr algn="just">
              <a:buFont typeface="Wingdings" pitchFamily="2" charset="2"/>
              <a:buChar char="ü"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16261"/>
              </p:ext>
            </p:extLst>
          </p:nvPr>
        </p:nvGraphicFramePr>
        <p:xfrm>
          <a:off x="2714612" y="1643050"/>
          <a:ext cx="4262454" cy="4251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858"/>
                <a:gridCol w="2547596"/>
              </a:tblGrid>
              <a:tr h="6555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     Substrate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</a:rPr>
                        <a:t>Relative activity </a:t>
                      </a:r>
                      <a:r>
                        <a:rPr lang="en-US" sz="1600" b="1" dirty="0" smtClean="0">
                          <a:effectLst/>
                        </a:rPr>
                        <a:t>(%)</a:t>
                      </a:r>
                      <a:endParaRPr lang="en-IN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5176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err="1" smtClean="0">
                          <a:effectLst/>
                        </a:rPr>
                        <a:t>Acetamide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r>
                        <a:rPr lang="en-US" sz="1600" dirty="0" smtClean="0">
                          <a:effectLst/>
                        </a:rPr>
                        <a:t>100.0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Propionamide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88.7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Acrylamide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61.8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Valeramide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52.3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Thiourea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18.0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Nicotinamide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11.4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8557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Urea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03.6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7112">
                <a:tc>
                  <a:txBody>
                    <a:bodyPr/>
                    <a:lstStyle/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Benzamide</a:t>
                      </a:r>
                    </a:p>
                    <a:p>
                      <a:pPr indent="1822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775970"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00.0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87624" y="6206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Table 4:</a:t>
            </a:r>
            <a:r>
              <a:rPr lang="en-IN" sz="2000" dirty="0" smtClean="0">
                <a:latin typeface="+mj-lt"/>
                <a:cs typeface="Calibri" pitchFamily="34" charset="0"/>
              </a:rPr>
              <a:t> </a:t>
            </a:r>
            <a:r>
              <a:rPr lang="en-IN" sz="2000" dirty="0">
                <a:latin typeface="+mj-lt"/>
                <a:cs typeface="Calibri" pitchFamily="34" charset="0"/>
              </a:rPr>
              <a:t>Substrate spectrum of the amidase from </a:t>
            </a:r>
            <a:r>
              <a:rPr lang="en-IN" sz="2000" i="1" dirty="0">
                <a:latin typeface="+mj-lt"/>
                <a:cs typeface="Calibri" pitchFamily="34" charset="0"/>
              </a:rPr>
              <a:t>Paracoccus</a:t>
            </a:r>
            <a:r>
              <a:rPr lang="en-IN" sz="2000" dirty="0">
                <a:latin typeface="+mj-lt"/>
                <a:cs typeface="Calibri" pitchFamily="34" charset="0"/>
              </a:rPr>
              <a:t> sp. SKG</a:t>
            </a:r>
            <a:r>
              <a:rPr lang="en-IN" sz="2000" dirty="0" smtClean="0">
                <a:latin typeface="+mj-lt"/>
                <a:cs typeface="Calibri" pitchFamily="34" charset="0"/>
              </a:rPr>
              <a:t>.  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Amidase activity with acetamide as the substrate is considered as 100 </a:t>
            </a:r>
            <a:r>
              <a:rPr lang="en-US" sz="2000" dirty="0" smtClean="0">
                <a:latin typeface="+mj-lt"/>
              </a:rPr>
              <a:t>%.</a:t>
            </a:r>
          </a:p>
        </p:txBody>
      </p:sp>
    </p:spTree>
    <p:extLst>
      <p:ext uri="{BB962C8B-B14F-4D97-AF65-F5344CB8AC3E}">
        <p14:creationId xmlns:p14="http://schemas.microsoft.com/office/powerpoint/2010/main" val="31775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nal KM 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6" t="29930" r="4370" b="4578"/>
          <a:stretch>
            <a:fillRect/>
          </a:stretch>
        </p:blipFill>
        <p:spPr bwMode="auto">
          <a:xfrm>
            <a:off x="2228850" y="762000"/>
            <a:ext cx="5010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15616" y="5231249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cs typeface="Calibri" pitchFamily="34" charset="0"/>
              </a:rPr>
              <a:t>Fig 12. </a:t>
            </a:r>
            <a:r>
              <a:rPr lang="en-US" sz="1400" dirty="0">
                <a:cs typeface="Calibri" pitchFamily="34" charset="0"/>
              </a:rPr>
              <a:t>A plot of initial velocity [V] of </a:t>
            </a:r>
            <a:r>
              <a:rPr lang="en-US" sz="1400" dirty="0" err="1">
                <a:cs typeface="Calibri" pitchFamily="34" charset="0"/>
              </a:rPr>
              <a:t>Michaelis-Menten</a:t>
            </a:r>
            <a:r>
              <a:rPr lang="en-US" sz="1400" dirty="0">
                <a:cs typeface="Calibri" pitchFamily="34" charset="0"/>
              </a:rPr>
              <a:t> reaction versus the substrate </a:t>
            </a:r>
            <a:r>
              <a:rPr lang="en-US" sz="1400" dirty="0" smtClean="0">
                <a:cs typeface="Calibri" pitchFamily="34" charset="0"/>
              </a:rPr>
              <a:t> concentration  </a:t>
            </a:r>
          </a:p>
          <a:p>
            <a:pPr algn="just"/>
            <a:r>
              <a:rPr lang="en-US" sz="1400" dirty="0"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          [</a:t>
            </a:r>
            <a:r>
              <a:rPr lang="en-US" sz="1400" dirty="0">
                <a:cs typeface="Calibri" pitchFamily="34" charset="0"/>
              </a:rPr>
              <a:t>S] with purified amidase showing hyperbolic curve with an acetamide substrate. The </a:t>
            </a:r>
            <a:r>
              <a:rPr lang="en-US" sz="1400" i="1" dirty="0">
                <a:cs typeface="Calibri" pitchFamily="34" charset="0"/>
              </a:rPr>
              <a:t>K</a:t>
            </a:r>
            <a:r>
              <a:rPr lang="en-US" sz="1400" i="1" baseline="-25000" dirty="0">
                <a:cs typeface="Calibri" pitchFamily="34" charset="0"/>
              </a:rPr>
              <a:t>m</a:t>
            </a:r>
            <a:r>
              <a:rPr lang="en-US" sz="1400" i="1" dirty="0">
                <a:cs typeface="Calibri" pitchFamily="34" charset="0"/>
              </a:rPr>
              <a:t> </a:t>
            </a:r>
            <a:r>
              <a:rPr lang="en-US" sz="1400" dirty="0">
                <a:cs typeface="Calibri" pitchFamily="34" charset="0"/>
              </a:rPr>
              <a:t>and </a:t>
            </a:r>
            <a:r>
              <a:rPr lang="en-US" sz="1400" dirty="0" smtClean="0">
                <a:cs typeface="Calibri" pitchFamily="34" charset="0"/>
              </a:rPr>
              <a:t>    </a:t>
            </a:r>
          </a:p>
          <a:p>
            <a:pPr algn="just"/>
            <a:r>
              <a:rPr lang="en-US" sz="1400" i="1" dirty="0">
                <a:cs typeface="Calibri" pitchFamily="34" charset="0"/>
              </a:rPr>
              <a:t> </a:t>
            </a:r>
            <a:r>
              <a:rPr lang="en-US" sz="1400" i="1" dirty="0" smtClean="0">
                <a:cs typeface="Calibri" pitchFamily="34" charset="0"/>
              </a:rPr>
              <a:t>           </a:t>
            </a:r>
            <a:r>
              <a:rPr lang="en-US" sz="1400" i="1" dirty="0" err="1" smtClean="0">
                <a:cs typeface="Calibri" pitchFamily="34" charset="0"/>
              </a:rPr>
              <a:t>V</a:t>
            </a:r>
            <a:r>
              <a:rPr lang="en-US" sz="1400" i="1" baseline="-25000" dirty="0" err="1" smtClean="0">
                <a:cs typeface="Calibri" pitchFamily="34" charset="0"/>
              </a:rPr>
              <a:t>max</a:t>
            </a:r>
            <a:r>
              <a:rPr lang="en-US" sz="1400" dirty="0" smtClean="0">
                <a:cs typeface="Calibri" pitchFamily="34" charset="0"/>
              </a:rPr>
              <a:t> </a:t>
            </a:r>
            <a:r>
              <a:rPr lang="en-US" sz="1400" dirty="0">
                <a:cs typeface="Calibri" pitchFamily="34" charset="0"/>
              </a:rPr>
              <a:t>for amidase are 4.48 mM and 331.4 U/mg of protein respectively. Inset: </a:t>
            </a:r>
            <a:r>
              <a:rPr lang="en-US" sz="1400" dirty="0" err="1">
                <a:cs typeface="Calibri" pitchFamily="34" charset="0"/>
              </a:rPr>
              <a:t>Lineweaver</a:t>
            </a:r>
            <a:r>
              <a:rPr lang="en-US" sz="1400" dirty="0">
                <a:cs typeface="Calibri" pitchFamily="34" charset="0"/>
              </a:rPr>
              <a:t>-Burk </a:t>
            </a:r>
            <a:r>
              <a:rPr lang="en-US" sz="1400" dirty="0" smtClean="0">
                <a:cs typeface="Calibri" pitchFamily="34" charset="0"/>
              </a:rPr>
              <a:t>    </a:t>
            </a:r>
          </a:p>
          <a:p>
            <a:pPr algn="just"/>
            <a:r>
              <a:rPr lang="en-US" sz="1400" dirty="0">
                <a:cs typeface="Calibri" pitchFamily="34" charset="0"/>
              </a:rPr>
              <a:t> </a:t>
            </a:r>
            <a:r>
              <a:rPr lang="en-US" sz="1400" dirty="0" smtClean="0">
                <a:cs typeface="Calibri" pitchFamily="34" charset="0"/>
              </a:rPr>
              <a:t>           showing </a:t>
            </a:r>
            <a:r>
              <a:rPr lang="en-US" sz="1400" dirty="0">
                <a:cs typeface="Calibri" pitchFamily="34" charset="0"/>
              </a:rPr>
              <a:t>the </a:t>
            </a:r>
            <a:r>
              <a:rPr lang="en-US" sz="1400" i="1" dirty="0">
                <a:cs typeface="Calibri" pitchFamily="34" charset="0"/>
              </a:rPr>
              <a:t>K</a:t>
            </a:r>
            <a:r>
              <a:rPr lang="en-US" sz="1400" i="1" baseline="-25000" dirty="0">
                <a:cs typeface="Calibri" pitchFamily="34" charset="0"/>
              </a:rPr>
              <a:t>m</a:t>
            </a:r>
            <a:r>
              <a:rPr lang="en-US" sz="1400" dirty="0">
                <a:cs typeface="Calibri" pitchFamily="34" charset="0"/>
              </a:rPr>
              <a:t> and </a:t>
            </a:r>
            <a:r>
              <a:rPr lang="en-US" sz="1400" i="1" dirty="0">
                <a:cs typeface="Calibri" pitchFamily="34" charset="0"/>
              </a:rPr>
              <a:t>V</a:t>
            </a:r>
            <a:r>
              <a:rPr lang="en-US" sz="1400" i="1" baseline="-25000" dirty="0">
                <a:cs typeface="Calibri" pitchFamily="34" charset="0"/>
              </a:rPr>
              <a:t>max</a:t>
            </a:r>
            <a:r>
              <a:rPr lang="en-US" sz="1400" i="1" dirty="0">
                <a:cs typeface="Calibri" pitchFamily="34" charset="0"/>
              </a:rPr>
              <a:t> </a:t>
            </a:r>
            <a:r>
              <a:rPr lang="en-US" sz="1400" dirty="0">
                <a:cs typeface="Calibri" pitchFamily="34" charset="0"/>
              </a:rPr>
              <a:t>for amidase 4.4 mM and </a:t>
            </a:r>
            <a:r>
              <a:rPr lang="en-IN" sz="1400" dirty="0">
                <a:cs typeface="Calibri" pitchFamily="34" charset="0"/>
              </a:rPr>
              <a:t>331.40 U/mg of protein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0700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stCxn id="11" idx="5"/>
            <a:endCxn id="11" idx="3"/>
          </p:cNvCxnSpPr>
          <p:nvPr/>
        </p:nvCxnSpPr>
        <p:spPr>
          <a:xfrm flipH="1">
            <a:off x="5956393" y="5328716"/>
            <a:ext cx="107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>
            <a:fillRect/>
          </a:stretch>
        </p:blipFill>
        <p:spPr bwMode="auto">
          <a:xfrm>
            <a:off x="1066800" y="838200"/>
            <a:ext cx="3657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Chart 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838200"/>
            <a:ext cx="40147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6998" y="4087937"/>
            <a:ext cx="41290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cs typeface="Calibri" pitchFamily="34" charset="0"/>
              </a:rPr>
              <a:t>Fig 13. </a:t>
            </a:r>
            <a:r>
              <a:rPr lang="en-IN" sz="1400" dirty="0">
                <a:cs typeface="Calibri" pitchFamily="34" charset="0"/>
              </a:rPr>
              <a:t>Effect of pH on amidase activity of </a:t>
            </a:r>
            <a:r>
              <a:rPr lang="en-IN" sz="1400" i="1" dirty="0">
                <a:cs typeface="Calibri" pitchFamily="34" charset="0"/>
              </a:rPr>
              <a:t>Paracoccus</a:t>
            </a:r>
            <a:r>
              <a:rPr lang="en-IN" sz="1400" dirty="0">
                <a:cs typeface="Calibri" pitchFamily="34" charset="0"/>
              </a:rPr>
              <a:t> </a:t>
            </a:r>
            <a:r>
              <a:rPr lang="en-IN" sz="1400" dirty="0" smtClean="0">
                <a:cs typeface="Calibri" pitchFamily="34" charset="0"/>
              </a:rPr>
              <a:t> </a:t>
            </a:r>
          </a:p>
          <a:p>
            <a:r>
              <a:rPr lang="en-IN" sz="1400" dirty="0">
                <a:cs typeface="Calibri" pitchFamily="34" charset="0"/>
              </a:rPr>
              <a:t> </a:t>
            </a:r>
            <a:r>
              <a:rPr lang="en-IN" sz="1400" dirty="0" smtClean="0">
                <a:cs typeface="Calibri" pitchFamily="34" charset="0"/>
              </a:rPr>
              <a:t>           sp</a:t>
            </a:r>
            <a:r>
              <a:rPr lang="en-IN" sz="1400" dirty="0">
                <a:cs typeface="Calibri" pitchFamily="34" charset="0"/>
              </a:rPr>
              <a:t>. SKG. The amidase activity at pH 7.5 was </a:t>
            </a:r>
            <a:r>
              <a:rPr lang="en-IN" sz="1400" dirty="0" smtClean="0">
                <a:cs typeface="Calibri" pitchFamily="34" charset="0"/>
              </a:rPr>
              <a:t> </a:t>
            </a:r>
          </a:p>
          <a:p>
            <a:r>
              <a:rPr lang="en-IN" sz="1400" dirty="0">
                <a:cs typeface="Calibri" pitchFamily="34" charset="0"/>
              </a:rPr>
              <a:t> </a:t>
            </a:r>
            <a:r>
              <a:rPr lang="en-IN" sz="1400" dirty="0" smtClean="0">
                <a:cs typeface="Calibri" pitchFamily="34" charset="0"/>
              </a:rPr>
              <a:t>           considered </a:t>
            </a:r>
            <a:r>
              <a:rPr lang="en-IN" sz="1400" dirty="0">
                <a:cs typeface="Calibri" pitchFamily="34" charset="0"/>
              </a:rPr>
              <a:t>as 100%.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087937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>
                <a:cs typeface="Calibri" pitchFamily="34" charset="0"/>
              </a:rPr>
              <a:t>Fig 14.</a:t>
            </a:r>
            <a:r>
              <a:rPr lang="en-IN" sz="1400" dirty="0" smtClean="0">
                <a:cs typeface="Calibri" pitchFamily="34" charset="0"/>
              </a:rPr>
              <a:t> </a:t>
            </a:r>
            <a:r>
              <a:rPr lang="en-IN" sz="1400" dirty="0">
                <a:cs typeface="Calibri" pitchFamily="34" charset="0"/>
              </a:rPr>
              <a:t>Effect of temperature on amidase activity of </a:t>
            </a:r>
            <a:r>
              <a:rPr lang="en-IN" sz="1400" dirty="0" smtClean="0">
                <a:cs typeface="Calibri" pitchFamily="34" charset="0"/>
              </a:rPr>
              <a:t> </a:t>
            </a:r>
          </a:p>
          <a:p>
            <a:r>
              <a:rPr lang="en-IN" sz="1400" i="1" dirty="0">
                <a:cs typeface="Calibri" pitchFamily="34" charset="0"/>
              </a:rPr>
              <a:t> </a:t>
            </a:r>
            <a:r>
              <a:rPr lang="en-IN" sz="1400" i="1" dirty="0" smtClean="0">
                <a:cs typeface="Calibri" pitchFamily="34" charset="0"/>
              </a:rPr>
              <a:t>           Paracoccus</a:t>
            </a:r>
            <a:r>
              <a:rPr lang="en-IN" sz="1400" dirty="0" smtClean="0">
                <a:cs typeface="Calibri" pitchFamily="34" charset="0"/>
              </a:rPr>
              <a:t> </a:t>
            </a:r>
            <a:r>
              <a:rPr lang="en-IN" sz="1400" dirty="0">
                <a:cs typeface="Calibri" pitchFamily="34" charset="0"/>
              </a:rPr>
              <a:t>sp. SKG. The amidase activity at </a:t>
            </a:r>
            <a:r>
              <a:rPr lang="en-IN" sz="1400" dirty="0" smtClean="0">
                <a:cs typeface="Calibri" pitchFamily="34" charset="0"/>
              </a:rPr>
              <a:t> </a:t>
            </a:r>
          </a:p>
          <a:p>
            <a:r>
              <a:rPr lang="en-IN" sz="1400" dirty="0">
                <a:cs typeface="Calibri" pitchFamily="34" charset="0"/>
              </a:rPr>
              <a:t> </a:t>
            </a:r>
            <a:r>
              <a:rPr lang="en-IN" sz="1400" dirty="0" smtClean="0">
                <a:cs typeface="Calibri" pitchFamily="34" charset="0"/>
              </a:rPr>
              <a:t>           50 </a:t>
            </a:r>
            <a:r>
              <a:rPr lang="en-IN" sz="1400" baseline="30000" dirty="0">
                <a:cs typeface="Calibri" pitchFamily="34" charset="0"/>
                <a:sym typeface="Symbol"/>
              </a:rPr>
              <a:t></a:t>
            </a:r>
            <a:r>
              <a:rPr lang="en-IN" sz="1400" dirty="0">
                <a:cs typeface="Calibri" pitchFamily="34" charset="0"/>
              </a:rPr>
              <a:t>C was considered as 100%.</a:t>
            </a:r>
          </a:p>
        </p:txBody>
      </p:sp>
    </p:spTree>
    <p:extLst>
      <p:ext uri="{BB962C8B-B14F-4D97-AF65-F5344CB8AC3E}">
        <p14:creationId xmlns:p14="http://schemas.microsoft.com/office/powerpoint/2010/main" val="12506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1686634" y="666749"/>
            <a:ext cx="6288087" cy="56165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712911" y="164068"/>
            <a:ext cx="6288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Table 5</a:t>
            </a:r>
            <a:r>
              <a:rPr lang="en-IN" b="1" dirty="0" smtClean="0"/>
              <a:t>:</a:t>
            </a:r>
            <a:r>
              <a:rPr lang="en-IN" dirty="0" smtClean="0"/>
              <a:t> </a:t>
            </a:r>
            <a:r>
              <a:rPr lang="en-IN" dirty="0"/>
              <a:t>Effect of various compounds on amidase activity.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6634" y="6400800"/>
            <a:ext cx="65429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 </a:t>
            </a:r>
            <a:r>
              <a:rPr lang="en-IN" sz="1200" dirty="0" smtClean="0"/>
              <a:t>* </a:t>
            </a:r>
            <a:r>
              <a:rPr lang="en-IN" sz="1200" dirty="0"/>
              <a:t>Amidase assay without compounds is considered as 100% and data represent the mean ± SD, n = 3.</a:t>
            </a:r>
          </a:p>
        </p:txBody>
      </p:sp>
    </p:spTree>
    <p:extLst>
      <p:ext uri="{BB962C8B-B14F-4D97-AF65-F5344CB8AC3E}">
        <p14:creationId xmlns:p14="http://schemas.microsoft.com/office/powerpoint/2010/main" val="24449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Bioconversion</a:t>
            </a:r>
            <a:endParaRPr lang="e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105416"/>
          </a:xfrm>
        </p:spPr>
        <p:txBody>
          <a:bodyPr>
            <a:normAutofit/>
          </a:bodyPr>
          <a:lstStyle/>
          <a:p>
            <a:r>
              <a:rPr lang="en-IN" sz="2000" dirty="0" smtClean="0"/>
              <a:t>The conversion of one substance to another of higher industrial value by biological means.</a:t>
            </a:r>
          </a:p>
          <a:p>
            <a:r>
              <a:rPr lang="en-IN" sz="2000" dirty="0" smtClean="0"/>
              <a:t>Bioconversion is becoming essential to the fine chemical industry in that their customers demand single isomer intermediates.</a:t>
            </a:r>
          </a:p>
          <a:p>
            <a:r>
              <a:rPr lang="en-IN" sz="2000" dirty="0" smtClean="0"/>
              <a:t>In many cases, </a:t>
            </a:r>
            <a:r>
              <a:rPr lang="en-IN" sz="2000" dirty="0" err="1" smtClean="0"/>
              <a:t>biocatalysis</a:t>
            </a:r>
            <a:r>
              <a:rPr lang="en-IN" sz="2000" dirty="0" smtClean="0"/>
              <a:t> has replaced chemical catalysis because of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Higher </a:t>
            </a:r>
            <a:r>
              <a:rPr lang="en-IN" sz="2000" dirty="0" err="1" smtClean="0"/>
              <a:t>enantioselectivity</a:t>
            </a:r>
            <a:r>
              <a:rPr lang="en-IN" sz="2000" dirty="0" smtClean="0"/>
              <a:t> and higher </a:t>
            </a:r>
            <a:r>
              <a:rPr lang="en-IN" sz="2000" dirty="0" err="1" smtClean="0"/>
              <a:t>regioselectivity</a:t>
            </a:r>
            <a:r>
              <a:rPr lang="en-IN" sz="2000" dirty="0" smtClean="0"/>
              <a:t> in aqueous solution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Does not require protection and </a:t>
            </a:r>
            <a:r>
              <a:rPr lang="en-IN" sz="2000" dirty="0" err="1" smtClean="0"/>
              <a:t>deprotection</a:t>
            </a:r>
            <a:r>
              <a:rPr lang="en-IN" sz="2000" dirty="0" smtClean="0"/>
              <a:t> of functional groups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Better stability 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Operates under milder conditions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Greater efficiency</a:t>
            </a:r>
          </a:p>
          <a:p>
            <a:pPr marL="804863" indent="-403225">
              <a:buClr>
                <a:srgbClr val="FF0000"/>
              </a:buClr>
              <a:buAutoNum type="romanLcParenBoth"/>
            </a:pPr>
            <a:r>
              <a:rPr lang="en-IN" sz="2000" dirty="0" smtClean="0"/>
              <a:t>Higher product yields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2012" y="191869"/>
            <a:ext cx="6656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Biotransformation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of Nitriles and Amides</a:t>
            </a:r>
            <a:endParaRPr lang="en-IN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5829" y="990600"/>
            <a:ext cx="7674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IN" sz="1600" b="1" i="1" dirty="0" smtClean="0"/>
              <a:t> </a:t>
            </a:r>
            <a:r>
              <a:rPr lang="en-IN" b="1" i="1" dirty="0" smtClean="0">
                <a:solidFill>
                  <a:schemeClr val="accent4">
                    <a:lumMod val="50000"/>
                  </a:schemeClr>
                </a:solidFill>
              </a:rPr>
              <a:t> Paracoccus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sp. 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 strain </a:t>
            </a:r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SKG: 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 A </a:t>
            </a:r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potential 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biocatalyst </a:t>
            </a:r>
            <a:r>
              <a:rPr lang="en-IN" b="1" dirty="0">
                <a:solidFill>
                  <a:schemeClr val="accent4">
                    <a:lumMod val="50000"/>
                  </a:schemeClr>
                </a:solidFill>
              </a:rPr>
              <a:t>for acrylamide </a:t>
            </a: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IN" b="1" dirty="0" smtClean="0">
                <a:solidFill>
                  <a:schemeClr val="accent4">
                    <a:lumMod val="50000"/>
                  </a:schemeClr>
                </a:solidFill>
              </a:rPr>
              <a:t>  production</a:t>
            </a:r>
            <a:endParaRPr lang="en-IN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1920"/>
          <a:stretch>
            <a:fillRect/>
          </a:stretch>
        </p:blipFill>
        <p:spPr bwMode="auto">
          <a:xfrm>
            <a:off x="1048657" y="2007096"/>
            <a:ext cx="79247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3086" y="4554994"/>
            <a:ext cx="76997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IN" dirty="0" err="1">
                <a:solidFill>
                  <a:srgbClr val="0070C0"/>
                </a:solidFill>
              </a:rPr>
              <a:t>Amidases</a:t>
            </a:r>
            <a:r>
              <a:rPr lang="en-IN" dirty="0">
                <a:solidFill>
                  <a:srgbClr val="0070C0"/>
                </a:solidFill>
              </a:rPr>
              <a:t> are considered to be </a:t>
            </a:r>
            <a:r>
              <a:rPr lang="en-IN" dirty="0" smtClean="0">
                <a:solidFill>
                  <a:srgbClr val="0070C0"/>
                </a:solidFill>
              </a:rPr>
              <a:t>-SH </a:t>
            </a:r>
            <a:r>
              <a:rPr lang="en-IN" dirty="0">
                <a:solidFill>
                  <a:srgbClr val="0070C0"/>
                </a:solidFill>
              </a:rPr>
              <a:t>proteins because they are inhibited by heavy metals such as mercury, </a:t>
            </a:r>
            <a:r>
              <a:rPr lang="en-IN" dirty="0" smtClean="0">
                <a:solidFill>
                  <a:srgbClr val="0070C0"/>
                </a:solidFill>
              </a:rPr>
              <a:t>copper and lead.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IN" dirty="0" smtClean="0">
              <a:solidFill>
                <a:srgbClr val="0070C0"/>
              </a:solidFill>
            </a:endParaRP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IN" dirty="0" smtClean="0">
                <a:solidFill>
                  <a:srgbClr val="0070C0"/>
                </a:solidFill>
              </a:rPr>
              <a:t>The </a:t>
            </a:r>
            <a:r>
              <a:rPr lang="en-IN" dirty="0">
                <a:solidFill>
                  <a:srgbClr val="0070C0"/>
                </a:solidFill>
              </a:rPr>
              <a:t>possible mechanism of the Cu</a:t>
            </a:r>
            <a:r>
              <a:rPr lang="en-IN" baseline="30000" dirty="0">
                <a:solidFill>
                  <a:srgbClr val="0070C0"/>
                </a:solidFill>
              </a:rPr>
              <a:t>2+</a:t>
            </a:r>
            <a:r>
              <a:rPr lang="en-IN" dirty="0">
                <a:solidFill>
                  <a:srgbClr val="0070C0"/>
                </a:solidFill>
              </a:rPr>
              <a:t> inhibition is due to heavy metals such as </a:t>
            </a:r>
            <a:r>
              <a:rPr lang="en-IN" dirty="0">
                <a:solidFill>
                  <a:srgbClr val="FF0000"/>
                </a:solidFill>
              </a:rPr>
              <a:t>copper usually </a:t>
            </a:r>
            <a:r>
              <a:rPr lang="en-IN" dirty="0" smtClean="0">
                <a:solidFill>
                  <a:srgbClr val="FF0000"/>
                </a:solidFill>
              </a:rPr>
              <a:t>binds </a:t>
            </a:r>
            <a:r>
              <a:rPr lang="en-IN" dirty="0">
                <a:solidFill>
                  <a:srgbClr val="FF0000"/>
                </a:solidFill>
              </a:rPr>
              <a:t>to the sulfhydryl group of cysteine in the active </a:t>
            </a:r>
            <a:r>
              <a:rPr lang="en-IN" dirty="0" smtClean="0">
                <a:solidFill>
                  <a:srgbClr val="FF0000"/>
                </a:solidFill>
              </a:rPr>
              <a:t>site </a:t>
            </a:r>
            <a:r>
              <a:rPr lang="en-IN" dirty="0">
                <a:solidFill>
                  <a:srgbClr val="FF0000"/>
                </a:solidFill>
              </a:rPr>
              <a:t>of the enzyme leading to inactivation of the </a:t>
            </a:r>
            <a:r>
              <a:rPr lang="en-IN" dirty="0" smtClean="0">
                <a:solidFill>
                  <a:srgbClr val="FF0000"/>
                </a:solidFill>
              </a:rPr>
              <a:t>enzyme</a:t>
            </a:r>
            <a:r>
              <a:rPr lang="en-IN" dirty="0" smtClean="0">
                <a:solidFill>
                  <a:srgbClr val="0070C0"/>
                </a:solidFill>
              </a:rPr>
              <a:t>.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Acrylamide</a:t>
            </a:r>
            <a:endParaRPr lang="en-I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214422"/>
            <a:ext cx="7498080" cy="4800600"/>
          </a:xfrm>
        </p:spPr>
        <p:txBody>
          <a:bodyPr>
            <a:normAutofit fontScale="85000" lnSpcReduction="20000"/>
          </a:bodyPr>
          <a:lstStyle/>
          <a:p>
            <a:r>
              <a:rPr lang="en-IN" sz="2000" dirty="0" smtClean="0"/>
              <a:t>Acrylamide  an important chemical used as coagulator,  soil conditioner and stock additive for treatment in leather and textile industry.</a:t>
            </a:r>
          </a:p>
          <a:p>
            <a:endParaRPr lang="en-IN" sz="2000" dirty="0" smtClean="0"/>
          </a:p>
          <a:p>
            <a:r>
              <a:rPr lang="en-IN" sz="2000" dirty="0" smtClean="0"/>
              <a:t>Acrylamide can be synthesized both chemically and </a:t>
            </a:r>
            <a:r>
              <a:rPr lang="en-IN" sz="2000" dirty="0" err="1" smtClean="0"/>
              <a:t>enzymatically</a:t>
            </a:r>
            <a:r>
              <a:rPr lang="en-IN" sz="2000" dirty="0" smtClean="0"/>
              <a:t>.</a:t>
            </a:r>
          </a:p>
          <a:p>
            <a:endParaRPr lang="en-IN" sz="2000" dirty="0" smtClean="0"/>
          </a:p>
          <a:p>
            <a:r>
              <a:rPr lang="en-IN" sz="2000" dirty="0" smtClean="0">
                <a:solidFill>
                  <a:srgbClr val="FF0000"/>
                </a:solidFill>
              </a:rPr>
              <a:t>Chemical method </a:t>
            </a:r>
            <a:r>
              <a:rPr lang="en-IN" sz="2000" dirty="0" smtClean="0"/>
              <a:t>has some disadvantages, such as the rate of </a:t>
            </a:r>
            <a:r>
              <a:rPr lang="en-IN" sz="2000" dirty="0" smtClean="0">
                <a:solidFill>
                  <a:srgbClr val="FF0000"/>
                </a:solidFill>
              </a:rPr>
              <a:t>formation of by-product</a:t>
            </a:r>
            <a:r>
              <a:rPr lang="en-IN" sz="2000" dirty="0" smtClean="0"/>
              <a:t>,  </a:t>
            </a:r>
            <a:r>
              <a:rPr lang="en-IN" sz="2000" dirty="0" smtClean="0">
                <a:solidFill>
                  <a:srgbClr val="FF0000"/>
                </a:solidFill>
              </a:rPr>
              <a:t>acrylic acid </a:t>
            </a:r>
            <a:r>
              <a:rPr lang="en-IN" sz="2000" dirty="0" smtClean="0"/>
              <a:t>in larger quantity than acrylamide </a:t>
            </a:r>
          </a:p>
          <a:p>
            <a:pPr>
              <a:buNone/>
            </a:pPr>
            <a:r>
              <a:rPr lang="en-IN" sz="2000" dirty="0" smtClean="0"/>
              <a:t>     and requiring </a:t>
            </a:r>
            <a:r>
              <a:rPr lang="en-IN" sz="2000" dirty="0" smtClean="0">
                <a:solidFill>
                  <a:srgbClr val="FF0000"/>
                </a:solidFill>
              </a:rPr>
              <a:t>high-energy input.</a:t>
            </a:r>
          </a:p>
          <a:p>
            <a:endParaRPr lang="en-IN" sz="2000" dirty="0" smtClean="0">
              <a:solidFill>
                <a:srgbClr val="FF0000"/>
              </a:solidFill>
            </a:endParaRPr>
          </a:p>
          <a:p>
            <a:r>
              <a:rPr lang="en-IN" sz="2000" dirty="0" smtClean="0"/>
              <a:t>Microbial bioconversion of </a:t>
            </a:r>
            <a:r>
              <a:rPr lang="en-IN" sz="2000" dirty="0" err="1" smtClean="0"/>
              <a:t>acrylonitrile</a:t>
            </a:r>
            <a:r>
              <a:rPr lang="en-IN" sz="2000" dirty="0" smtClean="0"/>
              <a:t> using whole cells having NHase has received much attention because of environment-friendly features.</a:t>
            </a:r>
          </a:p>
          <a:p>
            <a:endParaRPr lang="en-IN" sz="2000" dirty="0" smtClean="0"/>
          </a:p>
          <a:p>
            <a:r>
              <a:rPr lang="en-IN" sz="2000" dirty="0" smtClean="0"/>
              <a:t>Acrylamide further transforms into acrylic acid through amidase catalysis , which is an undesirable feature.</a:t>
            </a:r>
          </a:p>
          <a:p>
            <a:endParaRPr lang="en-IN" sz="2000" dirty="0" smtClean="0"/>
          </a:p>
          <a:p>
            <a:r>
              <a:rPr lang="en-IN" sz="2000" dirty="0" smtClean="0"/>
              <a:t>Amidase-inhibited whole cells of </a:t>
            </a:r>
            <a:r>
              <a:rPr lang="en-IN" sz="2000" i="1" dirty="0" err="1" smtClean="0"/>
              <a:t>Paracoccus</a:t>
            </a:r>
            <a:r>
              <a:rPr lang="en-IN" sz="2000" dirty="0" smtClean="0"/>
              <a:t> sp. SKG as biocatalyst for the production of </a:t>
            </a:r>
            <a:r>
              <a:rPr lang="en-IN" sz="2000" dirty="0" err="1" smtClean="0"/>
              <a:t>acrylamide</a:t>
            </a:r>
            <a:r>
              <a:rPr lang="en-IN" sz="2000" dirty="0" smtClean="0"/>
              <a:t> in a batch reaction.</a:t>
            </a:r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250660" y="1295400"/>
            <a:ext cx="4627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Cells were grown in MM1 medium with </a:t>
            </a:r>
            <a:r>
              <a:rPr lang="en-US" dirty="0" smtClean="0">
                <a:latin typeface="+mj-lt"/>
              </a:rPr>
              <a:t>1.5% </a:t>
            </a:r>
            <a:r>
              <a:rPr lang="en-US" dirty="0">
                <a:latin typeface="+mj-lt"/>
              </a:rPr>
              <a:t>acetonitrile</a:t>
            </a:r>
            <a:endParaRPr lang="en-IN" dirty="0">
              <a:latin typeface="+mj-lt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4433057" y="2133600"/>
            <a:ext cx="121768" cy="392668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8" name="Rectangle 17"/>
          <p:cNvSpPr/>
          <p:nvPr/>
        </p:nvSpPr>
        <p:spPr>
          <a:xfrm>
            <a:off x="2686864" y="2743200"/>
            <a:ext cx="419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Log phase cells were harvested and </a:t>
            </a:r>
            <a:r>
              <a:rPr lang="en-US" dirty="0" smtClean="0">
                <a:latin typeface="+mj-lt"/>
              </a:rPr>
              <a:t>washed </a:t>
            </a:r>
            <a:r>
              <a:rPr lang="en-US" dirty="0">
                <a:latin typeface="+mj-lt"/>
              </a:rPr>
              <a:t>with </a:t>
            </a:r>
            <a:r>
              <a:rPr lang="en-US" dirty="0" smtClean="0">
                <a:latin typeface="+mj-lt"/>
              </a:rPr>
              <a:t>50 mM </a:t>
            </a:r>
            <a:r>
              <a:rPr lang="en-US" dirty="0">
                <a:latin typeface="+mj-lt"/>
              </a:rPr>
              <a:t>PPB pH 7.2.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55836" y="4343400"/>
            <a:ext cx="3653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Cells </a:t>
            </a:r>
            <a:r>
              <a:rPr lang="en-US" dirty="0">
                <a:latin typeface="+mj-lt"/>
              </a:rPr>
              <a:t>were pre-incubated with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1mM CuSo</a:t>
            </a:r>
            <a:r>
              <a:rPr lang="en-US" baseline="-25000" dirty="0">
                <a:solidFill>
                  <a:srgbClr val="FF0000"/>
                </a:solidFill>
                <a:latin typeface="+mj-lt"/>
              </a:rPr>
              <a:t>4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endParaRPr lang="en-US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</a:rPr>
              <a:t>10 min </a:t>
            </a:r>
            <a:r>
              <a:rPr lang="en-US" dirty="0">
                <a:latin typeface="+mj-lt"/>
              </a:rPr>
              <a:t>at room </a:t>
            </a:r>
            <a:r>
              <a:rPr lang="en-US" dirty="0" smtClean="0">
                <a:latin typeface="+mj-lt"/>
              </a:rPr>
              <a:t>temperature</a:t>
            </a:r>
            <a:endParaRPr lang="en-IN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88308" y="6019800"/>
            <a:ext cx="3436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Washed cells </a:t>
            </a:r>
            <a:r>
              <a:rPr lang="en-US" dirty="0" smtClean="0">
                <a:latin typeface="+mj-lt"/>
              </a:rPr>
              <a:t>used for biotransformation</a:t>
            </a:r>
            <a:endParaRPr lang="en-IN" baseline="-25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62389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dirty="0" smtClean="0">
                <a:solidFill>
                  <a:srgbClr val="FF0000"/>
                </a:solidFill>
              </a:rPr>
              <a:t>Preparation of Cu</a:t>
            </a:r>
            <a:r>
              <a:rPr lang="en-IN" baseline="30000" dirty="0" smtClean="0">
                <a:solidFill>
                  <a:srgbClr val="FF0000"/>
                </a:solidFill>
              </a:rPr>
              <a:t>+2</a:t>
            </a:r>
            <a:r>
              <a:rPr lang="en-IN" dirty="0" smtClean="0">
                <a:solidFill>
                  <a:srgbClr val="FF0000"/>
                </a:solidFill>
              </a:rPr>
              <a:t> treated resting cells of </a:t>
            </a:r>
            <a:r>
              <a:rPr lang="en-IN" i="1" dirty="0" smtClean="0">
                <a:solidFill>
                  <a:srgbClr val="FF0000"/>
                </a:solidFill>
              </a:rPr>
              <a:t>Paracoccus</a:t>
            </a:r>
            <a:r>
              <a:rPr lang="en-IN" dirty="0" smtClean="0">
                <a:solidFill>
                  <a:srgbClr val="FF0000"/>
                </a:solidFill>
              </a:rPr>
              <a:t> sp. SKG for use in bioconversion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80808" y="3657600"/>
            <a:ext cx="121768" cy="392668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  <p:sp>
        <p:nvSpPr>
          <p:cNvPr id="11" name="Down Arrow 10"/>
          <p:cNvSpPr/>
          <p:nvPr/>
        </p:nvSpPr>
        <p:spPr>
          <a:xfrm>
            <a:off x="4524573" y="5486400"/>
            <a:ext cx="121768" cy="392668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/>
          </a:p>
        </p:txBody>
      </p:sp>
    </p:spTree>
    <p:extLst>
      <p:ext uri="{BB962C8B-B14F-4D97-AF65-F5344CB8AC3E}">
        <p14:creationId xmlns:p14="http://schemas.microsoft.com/office/powerpoint/2010/main" val="15348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85918" y="5500702"/>
            <a:ext cx="6448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IN" sz="1600" dirty="0" smtClean="0">
                <a:latin typeface="+mj-lt"/>
              </a:rPr>
              <a:t>One </a:t>
            </a:r>
            <a:r>
              <a:rPr lang="en-IN" sz="1600" dirty="0">
                <a:latin typeface="+mj-lt"/>
              </a:rPr>
              <a:t>unit of </a:t>
            </a:r>
            <a:r>
              <a:rPr lang="en-IN" sz="1600" dirty="0">
                <a:solidFill>
                  <a:srgbClr val="FF0000"/>
                </a:solidFill>
                <a:latin typeface="+mj-lt"/>
              </a:rPr>
              <a:t>NHase</a:t>
            </a:r>
            <a:r>
              <a:rPr lang="en-IN" sz="1600" dirty="0">
                <a:latin typeface="+mj-lt"/>
              </a:rPr>
              <a:t> activity was </a:t>
            </a:r>
            <a:r>
              <a:rPr lang="en-IN" sz="1600" dirty="0" smtClean="0">
                <a:latin typeface="+mj-lt"/>
              </a:rPr>
              <a:t>defined as </a:t>
            </a:r>
            <a:r>
              <a:rPr lang="en-IN" sz="1600" dirty="0">
                <a:latin typeface="+mj-lt"/>
              </a:rPr>
              <a:t>the amount of enzyme converting </a:t>
            </a:r>
            <a:r>
              <a:rPr lang="en-IN" sz="1600" dirty="0">
                <a:solidFill>
                  <a:srgbClr val="FF0000"/>
                </a:solidFill>
                <a:latin typeface="+mj-lt"/>
              </a:rPr>
              <a:t>1 </a:t>
            </a:r>
            <a:r>
              <a:rPr lang="en-IN" sz="1600" dirty="0" smtClean="0">
                <a:solidFill>
                  <a:srgbClr val="FF0000"/>
                </a:solidFill>
                <a:latin typeface="+mj-lt"/>
                <a:sym typeface="Symbol"/>
              </a:rPr>
              <a:t></a:t>
            </a:r>
            <a:r>
              <a:rPr lang="en-IN" sz="1600" dirty="0" err="1" smtClean="0">
                <a:solidFill>
                  <a:srgbClr val="FF0000"/>
                </a:solidFill>
                <a:latin typeface="+mj-lt"/>
              </a:rPr>
              <a:t>mol</a:t>
            </a:r>
            <a:r>
              <a:rPr lang="en-IN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IN" sz="1600" dirty="0">
                <a:solidFill>
                  <a:srgbClr val="FF0000"/>
                </a:solidFill>
                <a:latin typeface="+mj-lt"/>
              </a:rPr>
              <a:t>of acrylonitrile to acrylamide </a:t>
            </a:r>
            <a:r>
              <a:rPr lang="en-IN" sz="1600" dirty="0">
                <a:latin typeface="+mj-lt"/>
              </a:rPr>
              <a:t>per </a:t>
            </a:r>
            <a:r>
              <a:rPr lang="en-IN" sz="1600" dirty="0" smtClean="0">
                <a:latin typeface="+mj-lt"/>
              </a:rPr>
              <a:t>min/mg of dcw.</a:t>
            </a:r>
            <a:endParaRPr lang="en-IN" sz="1600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767591"/>
              </p:ext>
            </p:extLst>
          </p:nvPr>
        </p:nvGraphicFramePr>
        <p:xfrm>
          <a:off x="2071670" y="1500174"/>
          <a:ext cx="5486400" cy="353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855"/>
                <a:gridCol w="2082017"/>
                <a:gridCol w="1511946"/>
                <a:gridCol w="1229582"/>
              </a:tblGrid>
              <a:tr h="55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 err="1">
                          <a:effectLst/>
                        </a:rPr>
                        <a:t>Sl</a:t>
                      </a:r>
                      <a:r>
                        <a:rPr lang="en-US" sz="1500" b="1" dirty="0">
                          <a:effectLst/>
                        </a:rPr>
                        <a:t> No.</a:t>
                      </a:r>
                      <a:endParaRPr lang="en-IN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Reaction condition</a:t>
                      </a:r>
                      <a:endParaRPr lang="en-IN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Tested range</a:t>
                      </a:r>
                      <a:endParaRPr lang="en-IN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</a:rPr>
                        <a:t>Optimum conditions</a:t>
                      </a:r>
                      <a:endParaRPr lang="en-IN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1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CuSO</a:t>
                      </a:r>
                      <a:r>
                        <a:rPr lang="en-US" sz="1500" baseline="-25000" dirty="0">
                          <a:effectLst/>
                        </a:rPr>
                        <a:t>4   </a:t>
                      </a:r>
                      <a:r>
                        <a:rPr lang="en-US" sz="1500" dirty="0">
                          <a:effectLst/>
                        </a:rPr>
                        <a:t>(mM)</a:t>
                      </a:r>
                      <a:endParaRPr lang="en-IN" sz="15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IN" sz="15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50 mM potassium phosphate </a:t>
                      </a:r>
                      <a:endParaRPr lang="en-IN" sz="15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buffer (pH 6.0 – 8.5)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  - 10</a:t>
                      </a: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IN" sz="1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6.0 - 8.5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1.0</a:t>
                      </a:r>
                      <a:endParaRPr lang="en-IN" sz="1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IN" sz="1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7.5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Temperature (</a:t>
                      </a:r>
                      <a:r>
                        <a:rPr lang="en-US" sz="1500" baseline="30000" dirty="0">
                          <a:effectLst/>
                          <a:sym typeface="Symbol"/>
                        </a:rPr>
                        <a:t></a:t>
                      </a:r>
                      <a:r>
                        <a:rPr lang="en-US" sz="1500" dirty="0">
                          <a:effectLst/>
                        </a:rPr>
                        <a:t>C)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20-40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6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Cells concentration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(mg dcw/ml)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0.5-10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2.0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500">
                          <a:effectLst/>
                        </a:rPr>
                        <a:t>Acrylonitrile (% v/v)</a:t>
                      </a:r>
                      <a:endParaRPr lang="en-IN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 </a:t>
                      </a:r>
                      <a:r>
                        <a:rPr lang="en-US" sz="1500" dirty="0" smtClean="0">
                          <a:effectLst/>
                        </a:rPr>
                        <a:t>-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6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4.0</a:t>
                      </a:r>
                      <a:endParaRPr lang="en-IN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1667">
                <a:tc>
                  <a:txBody>
                    <a:bodyPr/>
                    <a:lstStyle/>
                    <a:p>
                      <a:pPr algn="l"/>
                      <a:endParaRPr lang="en-IN" sz="15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IN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219200" y="3048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b="1" dirty="0" smtClean="0">
                <a:latin typeface="+mj-lt"/>
                <a:cs typeface="Calibri" pitchFamily="34" charset="0"/>
              </a:rPr>
              <a:t>Table 6:</a:t>
            </a:r>
            <a:r>
              <a:rPr lang="en-IN" dirty="0" smtClean="0">
                <a:latin typeface="+mj-lt"/>
                <a:cs typeface="Calibri" pitchFamily="34" charset="0"/>
              </a:rPr>
              <a:t> </a:t>
            </a:r>
            <a:r>
              <a:rPr lang="en-IN" dirty="0">
                <a:latin typeface="+mj-lt"/>
                <a:cs typeface="Calibri" pitchFamily="34" charset="0"/>
              </a:rPr>
              <a:t>Optimization of reaction conditions for bioconversion of acrylonitrile to acrylamide by using preincubated whole cells of </a:t>
            </a:r>
            <a:r>
              <a:rPr lang="en-IN" i="1" dirty="0">
                <a:latin typeface="+mj-lt"/>
                <a:cs typeface="Calibri" pitchFamily="34" charset="0"/>
              </a:rPr>
              <a:t>Paracoccus</a:t>
            </a:r>
            <a:r>
              <a:rPr lang="en-IN" dirty="0">
                <a:latin typeface="+mj-lt"/>
                <a:cs typeface="Calibri" pitchFamily="34" charset="0"/>
              </a:rPr>
              <a:t> sp. SKG.</a:t>
            </a:r>
          </a:p>
        </p:txBody>
      </p:sp>
    </p:spTree>
    <p:extLst>
      <p:ext uri="{BB962C8B-B14F-4D97-AF65-F5344CB8AC3E}">
        <p14:creationId xmlns:p14="http://schemas.microsoft.com/office/powerpoint/2010/main" val="36411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35608" y="274638"/>
            <a:ext cx="749808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85852" y="1285860"/>
            <a:ext cx="7498080" cy="5016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Bioconversion of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crylonitrile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: Reaction Mixture 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57356" y="2285992"/>
          <a:ext cx="6357982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991"/>
                <a:gridCol w="3178991"/>
              </a:tblGrid>
              <a:tr h="571504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Buffer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Potassium phosphate buffer (50 mM)</a:t>
                      </a:r>
                      <a:endParaRPr lang="en-IN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pH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7.5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Substrate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Acrylonitrile</a:t>
                      </a:r>
                      <a:r>
                        <a:rPr lang="en-US" sz="2000" b="0" dirty="0" smtClean="0"/>
                        <a:t> ,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dirty="0" smtClean="0"/>
                        <a:t>4%</a:t>
                      </a:r>
                      <a:r>
                        <a:rPr lang="en-US" sz="2000" b="0" baseline="0" dirty="0" smtClean="0"/>
                        <a:t> (760 </a:t>
                      </a:r>
                      <a:r>
                        <a:rPr lang="en-US" sz="2000" b="0" baseline="0" dirty="0" err="1" smtClean="0"/>
                        <a:t>mM</a:t>
                      </a:r>
                      <a:r>
                        <a:rPr lang="en-US" sz="2000" b="0" baseline="0" dirty="0" smtClean="0"/>
                        <a:t>)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Biocatalyst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Preincubted</a:t>
                      </a:r>
                      <a:r>
                        <a:rPr lang="en-US" sz="2000" b="0" dirty="0" smtClean="0"/>
                        <a:t> cells of </a:t>
                      </a:r>
                      <a:r>
                        <a:rPr lang="en-US" sz="2000" b="0" i="1" dirty="0" smtClean="0"/>
                        <a:t>Paracoccus</a:t>
                      </a:r>
                      <a:r>
                        <a:rPr lang="en-US" sz="2000" b="0" dirty="0" smtClean="0"/>
                        <a:t> sp. SKG</a:t>
                      </a:r>
                    </a:p>
                    <a:p>
                      <a:r>
                        <a:rPr lang="en-US" sz="2000" b="0" dirty="0" smtClean="0"/>
                        <a:t>(2 mg </a:t>
                      </a:r>
                      <a:r>
                        <a:rPr lang="en-US" sz="2000" b="0" dirty="0" err="1" smtClean="0"/>
                        <a:t>dcm</a:t>
                      </a:r>
                      <a:r>
                        <a:rPr lang="en-US" sz="2000" b="0" dirty="0" smtClean="0"/>
                        <a:t>/ml)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Total reaction volume 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100 ml</a:t>
                      </a:r>
                      <a:endParaRPr lang="en-IN" sz="2000" b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5852" y="1187312"/>
            <a:ext cx="735811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sz="2200" b="1" dirty="0" smtClean="0"/>
              <a:t> Acetonitrile</a:t>
            </a:r>
            <a:r>
              <a:rPr lang="en-IN" sz="2200" dirty="0" smtClean="0"/>
              <a:t> with mol formula CH</a:t>
            </a:r>
            <a:r>
              <a:rPr lang="en-IN" sz="2200" baseline="-25000" dirty="0" smtClean="0"/>
              <a:t>3</a:t>
            </a:r>
            <a:r>
              <a:rPr lang="en-IN" sz="2200" dirty="0" smtClean="0"/>
              <a:t>CN, colourless liquid is       </a:t>
            </a:r>
          </a:p>
          <a:p>
            <a:pPr algn="just"/>
            <a:r>
              <a:rPr lang="en-IN" sz="2200" dirty="0"/>
              <a:t> </a:t>
            </a:r>
            <a:r>
              <a:rPr lang="en-IN" sz="2200" dirty="0" smtClean="0"/>
              <a:t>   the simplest organic nitrile.</a:t>
            </a:r>
          </a:p>
          <a:p>
            <a:pPr algn="just">
              <a:buFont typeface="Wingdings" pitchFamily="2" charset="2"/>
              <a:buChar char="ü"/>
            </a:pPr>
            <a:endParaRPr lang="en-IN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/>
              <a:t>Widely used in the chemical industry as a starting material </a:t>
            </a:r>
          </a:p>
          <a:p>
            <a:pPr algn="just"/>
            <a:r>
              <a:rPr lang="en-IN" sz="2200" dirty="0"/>
              <a:t> </a:t>
            </a:r>
            <a:r>
              <a:rPr lang="en-IN" sz="2200" dirty="0" smtClean="0"/>
              <a:t>  for the synthesis of chemicals, pharmaceuticals, pesticides  </a:t>
            </a:r>
          </a:p>
          <a:p>
            <a:pPr algn="just"/>
            <a:r>
              <a:rPr lang="en-IN" sz="2200" dirty="0"/>
              <a:t> </a:t>
            </a:r>
            <a:r>
              <a:rPr lang="en-IN" sz="2200" dirty="0" smtClean="0"/>
              <a:t>  and rubber products. </a:t>
            </a:r>
          </a:p>
          <a:p>
            <a:pPr algn="just">
              <a:buFont typeface="Wingdings" pitchFamily="2" charset="2"/>
              <a:buChar char="ü"/>
            </a:pPr>
            <a:endParaRPr lang="en-IN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/>
              <a:t>The most common use of this chemical as eluting medium in </a:t>
            </a:r>
          </a:p>
          <a:p>
            <a:pPr algn="just"/>
            <a:r>
              <a:rPr lang="en-IN" sz="2200" dirty="0"/>
              <a:t> </a:t>
            </a:r>
            <a:r>
              <a:rPr lang="en-IN" sz="2200" dirty="0" smtClean="0"/>
              <a:t>  HPLC.</a:t>
            </a:r>
          </a:p>
          <a:p>
            <a:pPr algn="just">
              <a:buFont typeface="Wingdings" pitchFamily="2" charset="2"/>
              <a:buChar char="ü"/>
            </a:pPr>
            <a:endParaRPr lang="en-IN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/>
              <a:t>The industrial production of acetonitrile was estimated to be </a:t>
            </a:r>
          </a:p>
          <a:p>
            <a:pPr algn="just"/>
            <a:r>
              <a:rPr lang="en-IN" sz="2200" dirty="0"/>
              <a:t> </a:t>
            </a:r>
            <a:r>
              <a:rPr lang="en-IN" sz="2200" dirty="0" smtClean="0"/>
              <a:t>  more than 40,000 tons per annum.</a:t>
            </a:r>
          </a:p>
          <a:p>
            <a:pPr algn="just">
              <a:buFont typeface="Wingdings" pitchFamily="2" charset="2"/>
              <a:buChar char="ü"/>
            </a:pPr>
            <a:endParaRPr lang="en-US" sz="22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200" dirty="0" smtClean="0"/>
              <a:t>Industrially, it is used as a solvent for the manufacture        </a:t>
            </a:r>
          </a:p>
          <a:p>
            <a:pPr algn="just"/>
            <a:r>
              <a:rPr lang="en-IN" sz="2200" dirty="0" smtClean="0"/>
              <a:t>   of  pharmaceuticals  and photographic film.</a:t>
            </a: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2976" y="405450"/>
            <a:ext cx="22108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Acetonitrile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40152" y="457200"/>
            <a:ext cx="3141599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>
                <a:latin typeface="Calibri" pitchFamily="34" charset="0"/>
                <a:cs typeface="Calibri" pitchFamily="34" charset="0"/>
              </a:rPr>
              <a:t>Fig.15.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HPLC analysis of bioconversion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of </a:t>
            </a:r>
            <a:r>
              <a:rPr lang="en-US" sz="14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acrylonitrile to acrylamide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by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using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whole cells of </a:t>
            </a:r>
            <a:r>
              <a:rPr lang="en-US" sz="1400" i="1" dirty="0">
                <a:latin typeface="Calibri" pitchFamily="34" charset="0"/>
                <a:cs typeface="Calibri" pitchFamily="34" charset="0"/>
              </a:rPr>
              <a:t>Paracoccus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      sp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SKG.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(A) Whole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cells without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preincubation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  with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Cu</a:t>
            </a:r>
            <a:r>
              <a:rPr lang="en-US" sz="1400" baseline="30000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B) Whole cells preincubated with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just"/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    Cu</a:t>
            </a:r>
            <a:r>
              <a:rPr lang="en-US" sz="1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1400" baseline="30000" dirty="0">
                <a:latin typeface="Calibri" pitchFamily="34" charset="0"/>
                <a:cs typeface="Calibri" pitchFamily="34" charset="0"/>
              </a:rPr>
              <a:t>+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.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sz="1400" dirty="0" smtClean="0">
                <a:latin typeface="Calibri" pitchFamily="34" charset="0"/>
                <a:cs typeface="Calibri" pitchFamily="34" charset="0"/>
              </a:rPr>
              <a:t>Retention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time of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arenBoth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acrylamide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2.3 min,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arenBoth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acrylonitrile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 5.7 min,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AutoNum type="arabicParenBoth"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acrylic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acid: 13.5 min. </a:t>
            </a:r>
            <a:endParaRPr lang="en-IN" sz="14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1066800" y="0"/>
            <a:ext cx="4953000" cy="6553200"/>
            <a:chOff x="1066800" y="0"/>
            <a:chExt cx="4953000" cy="6553200"/>
          </a:xfrm>
        </p:grpSpPr>
        <p:grpSp>
          <p:nvGrpSpPr>
            <p:cNvPr id="3" name="Group 7"/>
            <p:cNvGrpSpPr/>
            <p:nvPr/>
          </p:nvGrpSpPr>
          <p:grpSpPr>
            <a:xfrm>
              <a:off x="1066800" y="0"/>
              <a:ext cx="4953000" cy="6553200"/>
              <a:chOff x="1066800" y="0"/>
              <a:chExt cx="4953000" cy="6553200"/>
            </a:xfrm>
          </p:grpSpPr>
          <p:pic>
            <p:nvPicPr>
              <p:cNvPr id="4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800" y="152400"/>
                <a:ext cx="4953000" cy="6400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331640" y="0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331640" y="3212976"/>
                <a:ext cx="432048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932040" y="69269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32040" y="378904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5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4617184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cs typeface="Calibri" pitchFamily="34" charset="0"/>
              </a:rPr>
              <a:t>Acrylamide recovered </a:t>
            </a:r>
            <a:r>
              <a:rPr lang="en-IN" sz="2000" dirty="0">
                <a:cs typeface="Calibri" pitchFamily="34" charset="0"/>
              </a:rPr>
              <a:t>kept overnight at 0–4 °C for </a:t>
            </a:r>
            <a:r>
              <a:rPr lang="en-IN" sz="2000" dirty="0" smtClean="0">
                <a:cs typeface="Calibri" pitchFamily="34" charset="0"/>
              </a:rPr>
              <a:t>crystallization and </a:t>
            </a:r>
            <a:r>
              <a:rPr lang="en-IN" sz="2000" dirty="0">
                <a:cs typeface="Calibri" pitchFamily="34" charset="0"/>
              </a:rPr>
              <a:t>dried at room temperature and weighed. </a:t>
            </a:r>
            <a:endParaRPr lang="en-IN" sz="2000" dirty="0" smtClean="0">
              <a:cs typeface="Calibri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cs typeface="Calibri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cs typeface="Calibri" pitchFamily="34" charset="0"/>
              </a:rPr>
              <a:t>The </a:t>
            </a:r>
            <a:r>
              <a:rPr lang="en-IN" sz="2000" dirty="0">
                <a:cs typeface="Calibri" pitchFamily="34" charset="0"/>
              </a:rPr>
              <a:t>accumulation of acrylamide reached </a:t>
            </a:r>
            <a:r>
              <a:rPr lang="en-IN" sz="2000" dirty="0" smtClean="0">
                <a:solidFill>
                  <a:schemeClr val="accent4">
                    <a:lumMod val="50000"/>
                  </a:schemeClr>
                </a:solidFill>
                <a:cs typeface="Calibri" pitchFamily="34" charset="0"/>
              </a:rPr>
              <a:t>2.7 g for 100 ml </a:t>
            </a:r>
            <a:r>
              <a:rPr lang="en-IN" sz="2000" dirty="0">
                <a:cs typeface="Calibri" pitchFamily="34" charset="0"/>
              </a:rPr>
              <a:t>with </a:t>
            </a:r>
            <a:r>
              <a:rPr lang="en-IN" sz="2000" dirty="0" smtClean="0">
                <a:solidFill>
                  <a:schemeClr val="accent4">
                    <a:lumMod val="50000"/>
                  </a:schemeClr>
                </a:solidFill>
              </a:rPr>
              <a:t>65</a:t>
            </a:r>
            <a:r>
              <a:rPr lang="en-IN" sz="2000" dirty="0">
                <a:solidFill>
                  <a:schemeClr val="accent4">
                    <a:lumMod val="50000"/>
                  </a:schemeClr>
                </a:solidFill>
              </a:rPr>
              <a:t>%, i.e., 480 </a:t>
            </a:r>
            <a:r>
              <a:rPr lang="en-IN" sz="2000" dirty="0" smtClean="0">
                <a:solidFill>
                  <a:schemeClr val="accent4">
                    <a:lumMod val="50000"/>
                  </a:schemeClr>
                </a:solidFill>
              </a:rPr>
              <a:t>mM </a:t>
            </a:r>
            <a:r>
              <a:rPr lang="en-IN" sz="2000" dirty="0" smtClean="0">
                <a:cs typeface="Calibri" pitchFamily="34" charset="0"/>
              </a:rPr>
              <a:t>conversion.</a:t>
            </a:r>
            <a:endParaRPr lang="en-IN" sz="2000" dirty="0">
              <a:cs typeface="Calibri" pitchFamily="34" charset="0"/>
            </a:endParaRPr>
          </a:p>
        </p:txBody>
      </p:sp>
      <p:pic>
        <p:nvPicPr>
          <p:cNvPr id="4099" name="Chart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4343400" cy="324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47800" y="3743980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/>
              <a:t>Fig 16.</a:t>
            </a:r>
            <a:r>
              <a:rPr lang="en-IN" sz="1400" dirty="0" smtClean="0"/>
              <a:t> </a:t>
            </a:r>
            <a:r>
              <a:rPr lang="en-IN" sz="1400" dirty="0"/>
              <a:t>Time course </a:t>
            </a:r>
            <a:r>
              <a:rPr lang="en-IN" sz="1400" dirty="0" smtClean="0"/>
              <a:t>conversion </a:t>
            </a:r>
            <a:r>
              <a:rPr lang="en-IN" sz="1400" dirty="0"/>
              <a:t>of acrylonitrile to acrylamide using preincubated whole cells of </a:t>
            </a:r>
            <a:r>
              <a:rPr lang="en-IN" sz="1400" i="1" dirty="0"/>
              <a:t>Paracoccus</a:t>
            </a:r>
            <a:r>
              <a:rPr lang="en-IN" sz="1400" dirty="0"/>
              <a:t> sp. SKG.</a:t>
            </a:r>
          </a:p>
        </p:txBody>
      </p:sp>
    </p:spTree>
    <p:extLst>
      <p:ext uri="{BB962C8B-B14F-4D97-AF65-F5344CB8AC3E}">
        <p14:creationId xmlns:p14="http://schemas.microsoft.com/office/powerpoint/2010/main" val="38727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2201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Conclusions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295400"/>
            <a:ext cx="7467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/>
              <a:t>The isolated bacterial strain </a:t>
            </a:r>
            <a:r>
              <a:rPr lang="en-IN" sz="2000" i="1" dirty="0"/>
              <a:t>Paracoccus</a:t>
            </a:r>
            <a:r>
              <a:rPr lang="en-IN" sz="2000" dirty="0"/>
              <a:t> sp. </a:t>
            </a:r>
            <a:r>
              <a:rPr lang="en-IN" sz="2000" dirty="0" smtClean="0"/>
              <a:t>SKG is able to </a:t>
            </a:r>
            <a:r>
              <a:rPr lang="en-US" sz="2000" dirty="0" smtClean="0"/>
              <a:t>degrade aliphatic </a:t>
            </a:r>
            <a:r>
              <a:rPr lang="en-US" sz="2000" dirty="0" err="1" smtClean="0"/>
              <a:t>nitriles</a:t>
            </a:r>
            <a:r>
              <a:rPr lang="en-US" sz="20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IN" sz="2000" dirty="0" smtClean="0"/>
              <a:t>This</a:t>
            </a:r>
            <a:r>
              <a:rPr lang="en-IN" sz="2000" i="1" dirty="0" smtClean="0"/>
              <a:t> </a:t>
            </a:r>
            <a:r>
              <a:rPr lang="en-IN" sz="2000" dirty="0" smtClean="0"/>
              <a:t>strain has </a:t>
            </a:r>
            <a:r>
              <a:rPr lang="en-IN" sz="2000" dirty="0"/>
              <a:t>successfully removed </a:t>
            </a:r>
            <a:r>
              <a:rPr lang="en-IN" sz="2000" dirty="0" smtClean="0"/>
              <a:t>94 % </a:t>
            </a:r>
            <a:r>
              <a:rPr lang="en-IN" sz="2000" dirty="0"/>
              <a:t>of </a:t>
            </a:r>
            <a:r>
              <a:rPr lang="en-IN" sz="2000" dirty="0" smtClean="0"/>
              <a:t>1.5 % acetonitrile.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IN" sz="2000" dirty="0"/>
              <a:t>Amidase </a:t>
            </a:r>
            <a:r>
              <a:rPr lang="en-IN" sz="2000" dirty="0" smtClean="0"/>
              <a:t>from </a:t>
            </a:r>
            <a:r>
              <a:rPr lang="en-IN" sz="2000" dirty="0"/>
              <a:t>nitrile degrading </a:t>
            </a:r>
            <a:r>
              <a:rPr lang="en-IN" sz="2000" i="1" dirty="0"/>
              <a:t>Paracoccus</a:t>
            </a:r>
            <a:r>
              <a:rPr lang="en-IN" sz="2000" dirty="0"/>
              <a:t> sp. SKG was purified </a:t>
            </a:r>
            <a:r>
              <a:rPr lang="en-IN" sz="2000" dirty="0" smtClean="0"/>
              <a:t>to </a:t>
            </a:r>
            <a:r>
              <a:rPr lang="en-IN" sz="2000" dirty="0" err="1" smtClean="0"/>
              <a:t>homogenity</a:t>
            </a:r>
            <a:r>
              <a:rPr lang="en-IN" sz="2000" dirty="0" smtClean="0"/>
              <a:t> and </a:t>
            </a:r>
            <a:r>
              <a:rPr lang="en-IN" sz="2000" dirty="0"/>
              <a:t>characterized. </a:t>
            </a:r>
            <a:endParaRPr lang="en-IN" sz="2000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IN" sz="2000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IN" sz="2000" dirty="0" smtClean="0"/>
              <a:t>Further, the </a:t>
            </a:r>
            <a:r>
              <a:rPr lang="en-IN" sz="2000" dirty="0"/>
              <a:t>use of amidase-inhibited whole cells of </a:t>
            </a:r>
            <a:r>
              <a:rPr lang="en-IN" sz="2000" i="1" dirty="0"/>
              <a:t>Paracoccus</a:t>
            </a:r>
            <a:r>
              <a:rPr lang="en-IN" sz="2000" dirty="0"/>
              <a:t> sp. </a:t>
            </a:r>
            <a:r>
              <a:rPr lang="en-IN" sz="2000" dirty="0" smtClean="0"/>
              <a:t> SKG was exploited as a biocatalyst </a:t>
            </a:r>
            <a:r>
              <a:rPr lang="en-IN" sz="2000" dirty="0"/>
              <a:t>for the production of acrylamide</a:t>
            </a:r>
            <a:r>
              <a:rPr lang="en-IN" sz="2000" dirty="0" smtClean="0"/>
              <a:t>. </a:t>
            </a:r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US" sz="2000" dirty="0" smtClean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2000" dirty="0" smtClean="0"/>
              <a:t> The accumulation of </a:t>
            </a:r>
            <a:r>
              <a:rPr lang="en-US" sz="2000" dirty="0" err="1" smtClean="0"/>
              <a:t>acrylamide</a:t>
            </a:r>
            <a:r>
              <a:rPr lang="en-US" sz="2000" dirty="0" smtClean="0"/>
              <a:t> reached 27 g/L with 65% conversion of </a:t>
            </a:r>
            <a:r>
              <a:rPr lang="en-US" sz="2000" dirty="0" err="1" smtClean="0"/>
              <a:t>acrylonitrile</a:t>
            </a:r>
            <a:r>
              <a:rPr lang="en-US" sz="2000" dirty="0" smtClean="0"/>
              <a:t> in 2 h.</a:t>
            </a:r>
            <a:endParaRPr lang="en-IN" sz="2000" dirty="0"/>
          </a:p>
          <a:p>
            <a:pPr marL="285750" indent="-285750" algn="just">
              <a:buClr>
                <a:srgbClr val="C00000"/>
              </a:buClr>
              <a:buFont typeface="Wingdings" pitchFamily="2" charset="2"/>
              <a:buChar char="q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290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1187624" y="260648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  <a:latin typeface="Comic Sans MS" pitchFamily="66" charset="0"/>
              </a:rPr>
              <a:t>Acknowledgements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2105000" y="1138967"/>
            <a:ext cx="426720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400" b="1" u="sng" dirty="0">
                <a:solidFill>
                  <a:schemeClr val="folHlink"/>
                </a:solidFill>
                <a:latin typeface="Comic Sans MS" pitchFamily="66" charset="0"/>
              </a:rPr>
              <a:t>Research collaborators</a:t>
            </a:r>
          </a:p>
          <a:p>
            <a:pPr marL="342900" indent="-342900" eaLnBrk="0" hangingPunct="0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1. Dr. </a:t>
            </a:r>
            <a:r>
              <a:rPr lang="en-US" b="1" dirty="0" err="1">
                <a:latin typeface="Comic Sans MS" pitchFamily="66" charset="0"/>
              </a:rPr>
              <a:t>Dayananda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Siddavattam</a:t>
            </a:r>
            <a:endParaRPr lang="en-US" b="1" dirty="0">
              <a:latin typeface="Comic Sans MS" pitchFamily="66" charset="0"/>
            </a:endParaRP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 Department of Animal  </a:t>
            </a: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 </a:t>
            </a:r>
            <a:r>
              <a:rPr lang="en-US" b="1" dirty="0" err="1">
                <a:latin typeface="Comic Sans MS" pitchFamily="66" charset="0"/>
              </a:rPr>
              <a:t>Sciences,University</a:t>
            </a:r>
            <a:r>
              <a:rPr lang="en-US" b="1" dirty="0">
                <a:latin typeface="Comic Sans MS" pitchFamily="66" charset="0"/>
              </a:rPr>
              <a:t> of  </a:t>
            </a: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 Hyderabad,</a:t>
            </a: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 Hyderabad, 500 046, India</a:t>
            </a:r>
          </a:p>
          <a:p>
            <a:pPr marL="342900" indent="-342900" eaLnBrk="0" hangingPunct="0"/>
            <a:endParaRPr lang="en-US" b="1" dirty="0">
              <a:solidFill>
                <a:srgbClr val="66FF33"/>
              </a:solidFill>
              <a:latin typeface="Comic Sans MS" pitchFamily="66" charset="0"/>
            </a:endParaRPr>
          </a:p>
          <a:p>
            <a:pPr marL="342900" indent="-342900" eaLnBrk="0" hangingPunct="0">
              <a:buFontTx/>
              <a:buAutoNum type="arabicPeriod" startAt="2"/>
            </a:pPr>
            <a:r>
              <a:rPr lang="en-US" b="1" dirty="0">
                <a:latin typeface="Comic Sans MS" pitchFamily="66" charset="0"/>
              </a:rPr>
              <a:t>Dr. </a:t>
            </a:r>
            <a:r>
              <a:rPr lang="en-US" b="1" dirty="0" err="1">
                <a:latin typeface="Comic Sans MS" pitchFamily="66" charset="0"/>
              </a:rPr>
              <a:t>Yogesh</a:t>
            </a:r>
            <a:r>
              <a:rPr lang="en-US" b="1" dirty="0">
                <a:latin typeface="Comic Sans MS" pitchFamily="66" charset="0"/>
              </a:rPr>
              <a:t> S. </a:t>
            </a:r>
            <a:r>
              <a:rPr lang="en-US" b="1" dirty="0" err="1">
                <a:latin typeface="Comic Sans MS" pitchFamily="66" charset="0"/>
              </a:rPr>
              <a:t>Shouche</a:t>
            </a:r>
            <a:endParaRPr lang="en-US" b="1" dirty="0">
              <a:latin typeface="Comic Sans MS" pitchFamily="66" charset="0"/>
            </a:endParaRP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</a:t>
            </a:r>
            <a:r>
              <a:rPr lang="en-US" b="1" dirty="0" smtClean="0">
                <a:latin typeface="Comic Sans MS" pitchFamily="66" charset="0"/>
              </a:rPr>
              <a:t> National Centre for Cell Science</a:t>
            </a:r>
            <a:endParaRPr lang="en-US" b="1" dirty="0">
              <a:latin typeface="Comic Sans MS" pitchFamily="66" charset="0"/>
            </a:endParaRP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  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Pune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>
                <a:latin typeface="Comic Sans MS" pitchFamily="66" charset="0"/>
              </a:rPr>
              <a:t>University,</a:t>
            </a:r>
          </a:p>
          <a:p>
            <a:pPr marL="342900" indent="-342900" eaLnBrk="0" hangingPunct="0"/>
            <a:r>
              <a:rPr lang="en-US" b="1" dirty="0">
                <a:latin typeface="Comic Sans MS" pitchFamily="66" charset="0"/>
              </a:rPr>
              <a:t>	Pune-411 </a:t>
            </a:r>
            <a:r>
              <a:rPr lang="en-US" b="1" dirty="0" smtClean="0">
                <a:latin typeface="Comic Sans MS" pitchFamily="66" charset="0"/>
              </a:rPr>
              <a:t>007, India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765920" y="4678685"/>
            <a:ext cx="55423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sz="2400" b="1" u="sng" dirty="0">
                <a:solidFill>
                  <a:schemeClr val="folHlink"/>
                </a:solidFill>
                <a:latin typeface="Comic Sans MS" pitchFamily="66" charset="0"/>
              </a:rPr>
              <a:t>Funding agencies:</a:t>
            </a:r>
            <a:r>
              <a:rPr lang="en-US" sz="2800" b="1" dirty="0">
                <a:solidFill>
                  <a:srgbClr val="66FF33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buFont typeface="Wingdings" pitchFamily="2" charset="2"/>
              <a:buNone/>
            </a:pPr>
            <a:endParaRPr lang="en-US" sz="1200" b="1" dirty="0">
              <a:solidFill>
                <a:srgbClr val="66FF33"/>
              </a:solidFill>
              <a:latin typeface="Comic Sans MS" pitchFamily="66" charset="0"/>
            </a:endParaRPr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>
                <a:latin typeface="Comic Sans MS" pitchFamily="66" charset="0"/>
              </a:rPr>
              <a:t> DST</a:t>
            </a:r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b="1" dirty="0">
                <a:latin typeface="Comic Sans MS" pitchFamily="66" charset="0"/>
              </a:rPr>
              <a:t> </a:t>
            </a:r>
            <a:r>
              <a:rPr lang="en-US" sz="2800" b="1" dirty="0" smtClean="0">
                <a:latin typeface="Comic Sans MS" pitchFamily="66" charset="0"/>
              </a:rPr>
              <a:t>DBT, </a:t>
            </a:r>
            <a:r>
              <a:rPr lang="en-US" sz="2800" b="1" dirty="0" err="1" smtClean="0">
                <a:latin typeface="Comic Sans MS" pitchFamily="66" charset="0"/>
              </a:rPr>
              <a:t>Govt</a:t>
            </a:r>
            <a:r>
              <a:rPr lang="en-US" sz="2800" b="1" dirty="0" smtClean="0">
                <a:latin typeface="Comic Sans MS" pitchFamily="66" charset="0"/>
              </a:rPr>
              <a:t> of India  </a:t>
            </a:r>
            <a:endParaRPr lang="en-US" sz="2800" dirty="0" smtClean="0"/>
          </a:p>
          <a:p>
            <a:pPr lvl="2" eaLnBrk="0" hangingPunct="0">
              <a:buClr>
                <a:srgbClr val="FF0000"/>
              </a:buClr>
              <a:buFont typeface="Wingdings" pitchFamily="2" charset="2"/>
              <a:buChar char="ü"/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9847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492997" y="4941168"/>
            <a:ext cx="46650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</a:rPr>
              <a:t>thank you…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1028" name="AutoShape 4" descr="http://nammagulbarga.com/wp-content/uploads/2011/08/Gulbarga-Aerial-View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http://nammagulbarga.com/wp-content/uploads/2011/08/Gulbarga-Aerial-View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643174" y="1000108"/>
            <a:ext cx="4572032" cy="3643338"/>
            <a:chOff x="2571736" y="785794"/>
            <a:chExt cx="4929222" cy="3929090"/>
          </a:xfrm>
        </p:grpSpPr>
        <p:graphicFrame>
          <p:nvGraphicFramePr>
            <p:cNvPr id="2" name="Chart 1"/>
            <p:cNvGraphicFramePr/>
            <p:nvPr/>
          </p:nvGraphicFramePr>
          <p:xfrm>
            <a:off x="2786050" y="1071546"/>
            <a:ext cx="4214842" cy="3643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6000760" y="142873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China</a:t>
              </a:r>
              <a:endParaRPr lang="en-IN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86512" y="4000504"/>
              <a:ext cx="12144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 Americas</a:t>
              </a:r>
              <a:endParaRPr lang="en-IN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57488" y="407194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Europe</a:t>
              </a:r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71736" y="2000240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India</a:t>
              </a:r>
              <a:endParaRPr lang="en-IN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7554" y="1071546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Japan</a:t>
              </a:r>
              <a:endParaRPr lang="en-IN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00562" y="785794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Other</a:t>
              </a:r>
              <a:endParaRPr lang="en-IN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28728" y="528638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  1. Worldwide consumption of acetonitrile in 2010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85728"/>
            <a:ext cx="3264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Toxicity of Nitriles</a:t>
            </a:r>
            <a:endParaRPr lang="en-IN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4414" y="1142984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sz="2000" dirty="0" smtClean="0"/>
              <a:t>The direct discharge of wastewater containing nitriles poses  severe   </a:t>
            </a:r>
          </a:p>
          <a:p>
            <a:pPr algn="just"/>
            <a:r>
              <a:rPr lang="en-IN" sz="2000" dirty="0"/>
              <a:t> </a:t>
            </a:r>
            <a:r>
              <a:rPr lang="en-IN" sz="2000" dirty="0" smtClean="0"/>
              <a:t>   health hazards.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Most nitriles are highly toxic and some are mutagenic and </a:t>
            </a:r>
          </a:p>
          <a:p>
            <a:pPr algn="just"/>
            <a:r>
              <a:rPr lang="en-IN" sz="2000" dirty="0"/>
              <a:t> </a:t>
            </a:r>
            <a:r>
              <a:rPr lang="en-IN" sz="2000" dirty="0" smtClean="0"/>
              <a:t>  carcinogenic in nature.</a:t>
            </a:r>
          </a:p>
          <a:p>
            <a:pPr algn="just">
              <a:buFont typeface="Wingdings" pitchFamily="2" charset="2"/>
              <a:buChar char="ü"/>
            </a:pPr>
            <a:endParaRPr lang="en-IN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n-IN" sz="2000" dirty="0" smtClean="0"/>
              <a:t>Release of nitriles into water bodies results in letting cyanide,   </a:t>
            </a:r>
          </a:p>
          <a:p>
            <a:pPr algn="just"/>
            <a:r>
              <a:rPr lang="en-IN" sz="2000" dirty="0"/>
              <a:t> </a:t>
            </a:r>
            <a:r>
              <a:rPr lang="en-IN" sz="2000" dirty="0" smtClean="0"/>
              <a:t>  which persists in the soil or surface water causing severe </a:t>
            </a:r>
          </a:p>
          <a:p>
            <a:pPr algn="just"/>
            <a:r>
              <a:rPr lang="en-IN" sz="2000" dirty="0"/>
              <a:t> </a:t>
            </a:r>
            <a:r>
              <a:rPr lang="en-IN" sz="2000" dirty="0" smtClean="0"/>
              <a:t>  environmental pollution.</a:t>
            </a:r>
          </a:p>
          <a:p>
            <a:pPr algn="just">
              <a:buFont typeface="Wingdings" pitchFamily="2" charset="2"/>
              <a:buChar char="ü"/>
            </a:pPr>
            <a:endParaRPr lang="en-IN" dirty="0" smtClean="0"/>
          </a:p>
          <a:p>
            <a:pPr algn="just">
              <a:buFont typeface="Wingdings" pitchFamily="2" charset="2"/>
              <a:buChar char="ü"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1428728" y="4500570"/>
            <a:ext cx="73581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00FF"/>
              </a:buClr>
              <a:buSzPct val="85000"/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 Therefore this study was undertaken for </a:t>
            </a:r>
            <a:r>
              <a:rPr lang="en-US" sz="2400" u="sng" dirty="0" smtClean="0">
                <a:solidFill>
                  <a:srgbClr val="FF0000"/>
                </a:solidFill>
              </a:rPr>
              <a:t>isolation, </a:t>
            </a:r>
            <a:br>
              <a:rPr lang="en-US" sz="2400" u="sng" dirty="0" smtClean="0">
                <a:solidFill>
                  <a:srgbClr val="FF0000"/>
                </a:solidFill>
              </a:rPr>
            </a:br>
            <a:r>
              <a:rPr lang="en-US" sz="2400" u="sng" dirty="0" smtClean="0">
                <a:solidFill>
                  <a:srgbClr val="FF0000"/>
                </a:solidFill>
              </a:rPr>
              <a:t>of bacteria</a:t>
            </a:r>
            <a:r>
              <a:rPr lang="en-US" sz="2400" dirty="0" smtClean="0">
                <a:solidFill>
                  <a:srgbClr val="FF0000"/>
                </a:solidFill>
              </a:rPr>
              <a:t> degrading nitriles, </a:t>
            </a:r>
            <a:r>
              <a:rPr lang="en-US" sz="2400" u="sng" dirty="0" smtClean="0">
                <a:solidFill>
                  <a:srgbClr val="FF0000"/>
                </a:solidFill>
              </a:rPr>
              <a:t>purification</a:t>
            </a:r>
            <a:r>
              <a:rPr lang="en-US" sz="2400" dirty="0" smtClean="0">
                <a:solidFill>
                  <a:srgbClr val="FF0000"/>
                </a:solidFill>
              </a:rPr>
              <a:t> and characterization of key enzyme. Further whole cells were used as biocatalyst for the </a:t>
            </a:r>
            <a:r>
              <a:rPr lang="en-US" sz="2400" u="sng" dirty="0" smtClean="0">
                <a:solidFill>
                  <a:srgbClr val="FF0000"/>
                </a:solidFill>
              </a:rPr>
              <a:t>production of amides </a:t>
            </a:r>
            <a:r>
              <a:rPr lang="en-US" sz="2400" dirty="0" smtClean="0">
                <a:solidFill>
                  <a:srgbClr val="FF0000"/>
                </a:solidFill>
              </a:rPr>
              <a:t>and acids.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524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II.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IN" sz="2800" b="1" dirty="0" err="1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solation</a:t>
            </a:r>
            <a:r>
              <a:rPr lang="en-IN" sz="28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of bacteria capable of degrading aliphatic nitriles</a:t>
            </a:r>
            <a:endParaRPr lang="en-IN" sz="2800" b="1" dirty="0">
              <a:solidFill>
                <a:srgbClr val="C0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0612" y="1295400"/>
            <a:ext cx="7300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  <a:cs typeface="Calibri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70C0"/>
                </a:solidFill>
                <a:cs typeface="Calibri" pitchFamily="34" charset="0"/>
              </a:rPr>
              <a:t>A bacterium capable of utilizing aliphatic nitrile as the sole carbon and nitrogen source was isolated from chemical waste samples.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  <a:cs typeface="Calibri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70C0"/>
                </a:solidFill>
              </a:rPr>
              <a:t>Employed selective enrichment culture technique.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70C0"/>
                </a:solidFill>
              </a:rPr>
              <a:t>Culture was grown in MS medium devoid of carbon and nitrogen sources for nitrile degradation studies.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70C0"/>
                </a:solidFill>
              </a:rPr>
              <a:t>Enrichment was carried out by transferring 5% </a:t>
            </a:r>
            <a:r>
              <a:rPr lang="en-IN" sz="2000" dirty="0" err="1" smtClean="0">
                <a:solidFill>
                  <a:srgbClr val="0070C0"/>
                </a:solidFill>
              </a:rPr>
              <a:t>inoculum</a:t>
            </a:r>
            <a:r>
              <a:rPr lang="en-IN" sz="2000" dirty="0" smtClean="0">
                <a:solidFill>
                  <a:srgbClr val="0070C0"/>
                </a:solidFill>
              </a:rPr>
              <a:t> to fresh minimal medium during which nitrile concentration was gradually increased.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r>
              <a:rPr lang="en-IN" sz="2000" dirty="0" smtClean="0">
                <a:solidFill>
                  <a:srgbClr val="0070C0"/>
                </a:solidFill>
              </a:rPr>
              <a:t>The purity of the culture was checked periodically by plating on LB agar plates.</a:t>
            </a:r>
          </a:p>
          <a:p>
            <a:pPr marL="342900" indent="-342900" algn="just">
              <a:buClr>
                <a:srgbClr val="C00000"/>
              </a:buClr>
            </a:pPr>
            <a:endParaRPr lang="en-US" sz="2000" dirty="0" smtClean="0">
              <a:solidFill>
                <a:srgbClr val="0070C0"/>
              </a:solidFill>
              <a:cs typeface="Calibri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v"/>
            </a:pPr>
            <a:endParaRPr lang="en-IN" sz="2000" dirty="0" smtClean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7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4414" y="285728"/>
            <a:ext cx="73581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Table 1</a:t>
            </a:r>
            <a:r>
              <a:rPr lang="en-US" sz="2100" b="1" dirty="0" smtClean="0"/>
              <a:t>:</a:t>
            </a:r>
            <a:r>
              <a:rPr lang="en-US" sz="2100" dirty="0" smtClean="0"/>
              <a:t> Morphological and cultural </a:t>
            </a:r>
            <a:r>
              <a:rPr lang="en-US" sz="2100" dirty="0"/>
              <a:t>characteristics of </a:t>
            </a:r>
            <a:r>
              <a:rPr lang="en-US" sz="2100" dirty="0" smtClean="0"/>
              <a:t>strain </a:t>
            </a:r>
            <a:r>
              <a:rPr lang="en-US" sz="2100" dirty="0"/>
              <a:t>SKG </a:t>
            </a:r>
            <a:endParaRPr lang="en-IN" sz="21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70569"/>
              </p:ext>
            </p:extLst>
          </p:nvPr>
        </p:nvGraphicFramePr>
        <p:xfrm>
          <a:off x="1785918" y="1071546"/>
          <a:ext cx="5943600" cy="539038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915469"/>
                <a:gridCol w="4028131"/>
              </a:tblGrid>
              <a:tr h="302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Characteristics  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Observation</a:t>
                      </a:r>
                    </a:p>
                  </a:txBody>
                  <a:tcPr marL="65668" marR="65668" marT="0" marB="0"/>
                </a:tc>
              </a:tr>
              <a:tr h="13574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Morphological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characteristics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Form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Small rods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Size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2.1µm x 0.51 µm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Gram stain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Gram negative	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Motility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Motile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Flagella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Present	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Endospore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Absent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Cultural 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effectLst/>
                        </a:rPr>
                        <a:t>characteristics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IN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Agar culture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Small and round colonies on acetonitrile plate 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Agar slants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Smooth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385565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Mc Conkey’s agar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Colour less colonies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  <a:tr h="181948">
                <a:tc>
                  <a:txBody>
                    <a:bodyPr/>
                    <a:lstStyle/>
                    <a:p>
                      <a:pPr indent="201295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Pigmentation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Absent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68" marR="65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80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81150" y="597932"/>
            <a:ext cx="706281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/>
              <a:t>Table </a:t>
            </a:r>
            <a:r>
              <a:rPr lang="en-US" sz="2100" b="1" dirty="0" smtClean="0"/>
              <a:t>2:</a:t>
            </a:r>
            <a:r>
              <a:rPr lang="en-US" sz="2100" dirty="0" smtClean="0"/>
              <a:t> </a:t>
            </a:r>
            <a:r>
              <a:rPr lang="en-US" sz="2100" dirty="0"/>
              <a:t>Physiological characteristics of </a:t>
            </a:r>
            <a:r>
              <a:rPr lang="en-US" sz="2100" dirty="0" smtClean="0"/>
              <a:t>strain SKG</a:t>
            </a:r>
            <a:endParaRPr lang="en-IN" sz="2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90845"/>
              </p:ext>
            </p:extLst>
          </p:nvPr>
        </p:nvGraphicFramePr>
        <p:xfrm>
          <a:off x="2714612" y="1500174"/>
          <a:ext cx="4158651" cy="3996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3770"/>
                <a:gridCol w="1934881"/>
              </a:tblGrid>
              <a:tr h="638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Characteristic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Result</a:t>
                      </a:r>
                      <a:endParaRPr lang="en-IN" sz="1800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5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Growth on nutrient or L.B Broth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+++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65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Growth </a:t>
                      </a:r>
                      <a:r>
                        <a:rPr lang="en-US" sz="1600" dirty="0" smtClean="0">
                          <a:effectLst/>
                        </a:rPr>
                        <a:t>temperature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 </a:t>
                      </a:r>
                      <a:r>
                        <a:rPr lang="en-US" sz="1600" baseline="30000" dirty="0">
                          <a:effectLst/>
                          <a:sym typeface="Symbol"/>
                        </a:rPr>
                        <a:t>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sym typeface="Symbol"/>
                        </a:rPr>
                        <a:t>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30 </a:t>
                      </a:r>
                      <a:r>
                        <a:rPr lang="en-US" sz="1600" baseline="30000" dirty="0">
                          <a:effectLst/>
                          <a:sym typeface="Symbol"/>
                        </a:rPr>
                        <a:t>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+++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37 </a:t>
                      </a:r>
                      <a:r>
                        <a:rPr lang="en-US" sz="1600" baseline="30000" dirty="0">
                          <a:effectLst/>
                          <a:sym typeface="Symbol"/>
                        </a:rPr>
                        <a:t>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++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45 </a:t>
                      </a:r>
                      <a:r>
                        <a:rPr lang="en-US" sz="1600" baseline="30000" dirty="0">
                          <a:effectLst/>
                          <a:sym typeface="Symbol"/>
                        </a:rPr>
                        <a:t></a:t>
                      </a:r>
                      <a:r>
                        <a:rPr lang="en-US" sz="1600" dirty="0">
                          <a:effectLst/>
                        </a:rPr>
                        <a:t>C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+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pH range for growth</a:t>
                      </a:r>
                      <a:endParaRPr lang="en-IN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6.5-9.0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2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Relation to oxygen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Aerobic</a:t>
                      </a:r>
                      <a:endParaRPr lang="en-I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EM\sem 22.08.11\S7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714752"/>
            <a:ext cx="3764829" cy="28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0"/>
            <a:ext cx="453548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357818" y="357166"/>
            <a:ext cx="1797827" cy="2798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71538" y="2857496"/>
            <a:ext cx="8072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/>
              <a:t>Fig </a:t>
            </a:r>
            <a:r>
              <a:rPr lang="en-IN" sz="1400" b="1" dirty="0"/>
              <a:t>2</a:t>
            </a:r>
            <a:r>
              <a:rPr lang="en-IN" sz="1400" b="1" dirty="0" smtClean="0"/>
              <a:t>. </a:t>
            </a:r>
            <a:r>
              <a:rPr lang="en-IN" sz="1400" b="1" dirty="0"/>
              <a:t>Phylogenetic tree of the strain SKG </a:t>
            </a:r>
            <a:r>
              <a:rPr lang="en-IN" sz="1400" b="1" dirty="0" smtClean="0"/>
              <a:t>and </a:t>
            </a:r>
            <a:r>
              <a:rPr lang="en-IN" sz="1400" b="1" dirty="0"/>
              <a:t>related </a:t>
            </a:r>
            <a:r>
              <a:rPr lang="en-IN" sz="1400" b="1" dirty="0" smtClean="0"/>
              <a:t>organisms </a:t>
            </a:r>
            <a:r>
              <a:rPr lang="en-IN" sz="1400" b="1" dirty="0"/>
              <a:t>based on 16S </a:t>
            </a:r>
            <a:r>
              <a:rPr lang="en-IN" sz="1400" b="1" dirty="0" err="1" smtClean="0"/>
              <a:t>rDNA</a:t>
            </a:r>
            <a:r>
              <a:rPr lang="en-IN" sz="1400" b="1" dirty="0"/>
              <a:t> </a:t>
            </a:r>
            <a:r>
              <a:rPr lang="en-IN" sz="1400" b="1" dirty="0" smtClean="0"/>
              <a:t>   </a:t>
            </a:r>
          </a:p>
          <a:p>
            <a:r>
              <a:rPr lang="en-IN" sz="1400" b="1" dirty="0"/>
              <a:t> </a:t>
            </a:r>
            <a:r>
              <a:rPr lang="en-IN" sz="1400" b="1" dirty="0" smtClean="0"/>
              <a:t>         sequences</a:t>
            </a:r>
            <a:r>
              <a:rPr lang="en-IN" sz="1400" b="1" dirty="0"/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2120" y="4857760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b="1" dirty="0" smtClean="0"/>
              <a:t>Fig 3. Scanning electron microscopic     </a:t>
            </a:r>
          </a:p>
          <a:p>
            <a:r>
              <a:rPr lang="en-IN" sz="1400" b="1" dirty="0"/>
              <a:t> </a:t>
            </a:r>
            <a:r>
              <a:rPr lang="en-IN" sz="1400" b="1" dirty="0" smtClean="0"/>
              <a:t>         observation</a:t>
            </a:r>
            <a:endParaRPr lang="en-IN" sz="1400" b="1" dirty="0"/>
          </a:p>
        </p:txBody>
      </p:sp>
    </p:spTree>
    <p:extLst>
      <p:ext uri="{BB962C8B-B14F-4D97-AF65-F5344CB8AC3E}">
        <p14:creationId xmlns:p14="http://schemas.microsoft.com/office/powerpoint/2010/main" val="18398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14890</TotalTime>
  <Words>2051</Words>
  <Application>Microsoft Office PowerPoint</Application>
  <PresentationFormat>On-screen Show (4:3)</PresentationFormat>
  <Paragraphs>448</Paragraphs>
  <Slides>34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Solstice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Bioconversion</vt:lpstr>
      <vt:lpstr>PowerPoint Presentation</vt:lpstr>
      <vt:lpstr>Acrylamide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santosh</dc:creator>
  <cp:lastModifiedBy>Earth Science Supportin</cp:lastModifiedBy>
  <cp:revision>1533</cp:revision>
  <cp:lastPrinted>2015-08-25T11:47:44Z</cp:lastPrinted>
  <dcterms:created xsi:type="dcterms:W3CDTF">2006-08-16T00:00:00Z</dcterms:created>
  <dcterms:modified xsi:type="dcterms:W3CDTF">2015-08-25T11:48:23Z</dcterms:modified>
</cp:coreProperties>
</file>