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0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2.xml" ContentType="application/vnd.openxmlformats-officedocument.them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3.xml" ContentType="application/vnd.openxmlformats-officedocument.them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4.xml" ContentType="application/vnd.openxmlformats-officedocument.them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5.xml" ContentType="application/vnd.openxmlformats-officedocument.them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6.xml" ContentType="application/vnd.openxmlformats-officedocument.them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7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8.xml" ContentType="application/vnd.openxmlformats-officedocument.them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9.xml" ContentType="application/vnd.openxmlformats-officedocument.them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0.xml" ContentType="application/vnd.openxmlformats-officedocument.them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1.xml" ContentType="application/vnd.openxmlformats-officedocument.them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2.xml" ContentType="application/vnd.openxmlformats-officedocument.them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heme/theme23.xml" ContentType="application/vnd.openxmlformats-officedocument.theme+xml"/>
  <Override PartName="/ppt/theme/theme24.xml" ContentType="application/vnd.openxmlformats-officedocument.them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notesSlides/notesSlide1.xml" ContentType="application/vnd.openxmlformats-officedocument.presentationml.notesSlide+xml"/>
  <Override PartName="/ppt/tags/tag412.xml" ContentType="application/vnd.openxmlformats-officedocument.presentationml.tags+xml"/>
  <Override PartName="/ppt/notesSlides/notesSlide2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416.xml" ContentType="application/vnd.openxmlformats-officedocument.presentationml.tags+xml"/>
  <Override PartName="/ppt/notesSlides/notesSlide4.xml" ContentType="application/vnd.openxmlformats-officedocument.presentationml.notesSlide+xml"/>
  <Override PartName="/ppt/tags/tag417.xml" ContentType="application/vnd.openxmlformats-officedocument.presentationml.tags+xml"/>
  <Override PartName="/ppt/notesSlides/notesSlide5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6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7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7" r:id="rId1"/>
    <p:sldMasterId id="2147483661" r:id="rId2"/>
    <p:sldMasterId id="2147483671" r:id="rId3"/>
    <p:sldMasterId id="2147483675" r:id="rId4"/>
    <p:sldMasterId id="2147483679" r:id="rId5"/>
    <p:sldMasterId id="2147483719" r:id="rId6"/>
    <p:sldMasterId id="2147483770" r:id="rId7"/>
    <p:sldMasterId id="2147483783" r:id="rId8"/>
    <p:sldMasterId id="2147483795" r:id="rId9"/>
    <p:sldMasterId id="2147483846" r:id="rId10"/>
    <p:sldMasterId id="2147483911" r:id="rId11"/>
    <p:sldMasterId id="2147483924" r:id="rId12"/>
    <p:sldMasterId id="2147483937" r:id="rId13"/>
    <p:sldMasterId id="2147483989" r:id="rId14"/>
    <p:sldMasterId id="2147484015" r:id="rId15"/>
    <p:sldMasterId id="2147484041" r:id="rId16"/>
    <p:sldMasterId id="2147484053" r:id="rId17"/>
    <p:sldMasterId id="2147484065" r:id="rId18"/>
    <p:sldMasterId id="2147484077" r:id="rId19"/>
    <p:sldMasterId id="2147484143" r:id="rId20"/>
    <p:sldMasterId id="2147484156" r:id="rId21"/>
    <p:sldMasterId id="2147484169" r:id="rId22"/>
  </p:sldMasterIdLst>
  <p:notesMasterIdLst>
    <p:notesMasterId r:id="rId48"/>
  </p:notesMasterIdLst>
  <p:handoutMasterIdLst>
    <p:handoutMasterId r:id="rId49"/>
  </p:handoutMasterIdLst>
  <p:sldIdLst>
    <p:sldId id="605" r:id="rId23"/>
    <p:sldId id="1022" r:id="rId24"/>
    <p:sldId id="1025" r:id="rId25"/>
    <p:sldId id="1012" r:id="rId26"/>
    <p:sldId id="1013" r:id="rId27"/>
    <p:sldId id="1026" r:id="rId28"/>
    <p:sldId id="1031" r:id="rId29"/>
    <p:sldId id="1032" r:id="rId30"/>
    <p:sldId id="1076" r:id="rId31"/>
    <p:sldId id="1037" r:id="rId32"/>
    <p:sldId id="1035" r:id="rId33"/>
    <p:sldId id="1040" r:id="rId34"/>
    <p:sldId id="1071" r:id="rId35"/>
    <p:sldId id="1045" r:id="rId36"/>
    <p:sldId id="1001" r:id="rId37"/>
    <p:sldId id="1046" r:id="rId38"/>
    <p:sldId id="1002" r:id="rId39"/>
    <p:sldId id="1078" r:id="rId40"/>
    <p:sldId id="1063" r:id="rId41"/>
    <p:sldId id="1075" r:id="rId42"/>
    <p:sldId id="1079" r:id="rId43"/>
    <p:sldId id="1080" r:id="rId44"/>
    <p:sldId id="1016" r:id="rId45"/>
    <p:sldId id="1020" r:id="rId46"/>
    <p:sldId id="1024" r:id="rId47"/>
  </p:sldIdLst>
  <p:sldSz cx="9144000" cy="6858000" type="screen4x3"/>
  <p:notesSz cx="7010400" cy="9296400"/>
  <p:custDataLst>
    <p:tags r:id="rId50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derico Graciano" initials="" lastIdx="7" clrIdx="0"/>
  <p:cmAuthor id="1" name="Weber, Peter" initials="W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CC"/>
    <a:srgbClr val="007E4B"/>
    <a:srgbClr val="FFCC99"/>
    <a:srgbClr val="FF5050"/>
    <a:srgbClr val="800080"/>
    <a:srgbClr val="003366"/>
    <a:srgbClr val="970C34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0" autoAdjust="0"/>
    <p:restoredTop sz="92606" autoAdjust="0"/>
  </p:normalViewPr>
  <p:slideViewPr>
    <p:cSldViewPr snapToGrid="0" showGuides="1">
      <p:cViewPr>
        <p:scale>
          <a:sx n="110" d="100"/>
          <a:sy n="110" d="100"/>
        </p:scale>
        <p:origin x="-1704" y="-360"/>
      </p:cViewPr>
      <p:guideLst>
        <p:guide orient="horz" pos="379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191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slide" Target="slides/slide1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t" anchorCtr="0" compatLnSpc="1">
            <a:prstTxWarp prst="textNoShape">
              <a:avLst/>
            </a:prstTxWarp>
          </a:bodyPr>
          <a:lstStyle>
            <a:lvl1pPr defTabSz="617469">
              <a:defRPr sz="8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6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t" anchorCtr="0" compatLnSpc="1">
            <a:prstTxWarp prst="textNoShape">
              <a:avLst/>
            </a:prstTxWarp>
          </a:bodyPr>
          <a:lstStyle>
            <a:lvl1pPr algn="r" defTabSz="617469">
              <a:defRPr sz="8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b" anchorCtr="0" compatLnSpc="1">
            <a:prstTxWarp prst="textNoShape">
              <a:avLst/>
            </a:prstTxWarp>
          </a:bodyPr>
          <a:lstStyle>
            <a:lvl1pPr defTabSz="617469">
              <a:defRPr sz="8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6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773" tIns="30886" rIns="61773" bIns="30886" numCol="1" anchor="b" anchorCtr="0" compatLnSpc="1">
            <a:prstTxWarp prst="textNoShape">
              <a:avLst/>
            </a:prstTxWarp>
          </a:bodyPr>
          <a:lstStyle>
            <a:lvl1pPr algn="r" defTabSz="617469">
              <a:defRPr sz="800" b="0">
                <a:latin typeface="Arial" charset="0"/>
              </a:defRPr>
            </a:lvl1pPr>
          </a:lstStyle>
          <a:p>
            <a:fld id="{BDD160F7-8AF7-46C6-9FC4-0378C5E965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25286" name="hl"/>
          <p:cNvSpPr txBox="1">
            <a:spLocks noChangeArrowheads="1"/>
          </p:cNvSpPr>
          <p:nvPr/>
        </p:nvSpPr>
        <p:spPr bwMode="auto">
          <a:xfrm>
            <a:off x="0" y="0"/>
            <a:ext cx="70104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CH" sz="80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186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defTabSz="942452">
              <a:defRPr sz="11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1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>
            <a:lvl1pPr algn="r" defTabSz="942452">
              <a:defRPr sz="11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4" y="4416312"/>
            <a:ext cx="5608974" cy="418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defTabSz="942452">
              <a:defRPr sz="1100" b="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31135"/>
            <a:ext cx="3038604" cy="46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16" tIns="47108" rIns="94216" bIns="47108" numCol="1" anchor="b" anchorCtr="0" compatLnSpc="1">
            <a:prstTxWarp prst="textNoShape">
              <a:avLst/>
            </a:prstTxWarp>
          </a:bodyPr>
          <a:lstStyle>
            <a:lvl1pPr algn="r" defTabSz="942452">
              <a:defRPr sz="1100" b="0">
                <a:latin typeface="Arial" charset="0"/>
              </a:defRPr>
            </a:lvl1pPr>
          </a:lstStyle>
          <a:p>
            <a:fld id="{283B9226-B605-4E6B-B5D1-72506EE0770A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4344" name="hl"/>
          <p:cNvSpPr txBox="1">
            <a:spLocks noChangeArrowheads="1"/>
          </p:cNvSpPr>
          <p:nvPr/>
        </p:nvSpPr>
        <p:spPr bwMode="auto">
          <a:xfrm>
            <a:off x="0" y="0"/>
            <a:ext cx="70104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0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541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D61D9-CAF5-434B-8DF5-DFEDE0F685DF}" type="slidenum">
              <a:rPr lang="zh-CN" altLang="en-US"/>
              <a:pPr/>
              <a:t>0</a:t>
            </a:fld>
            <a:endParaRPr lang="en-US" altLang="zh-CN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077" y="4416312"/>
            <a:ext cx="5612249" cy="418293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B9226-B605-4E6B-B5D1-72506EE0770A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76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8D9FB808-973E-4AF8-8214-888BA7044607}" type="slidenum">
              <a:rPr lang="zh-CN" altLang="en-US">
                <a:solidFill>
                  <a:srgbClr val="000000"/>
                </a:solidFill>
                <a:latin typeface="Arial" pitchFamily="34" charset="0"/>
              </a:rPr>
              <a:pPr eaLnBrk="1" hangingPunct="1"/>
              <a:t>4</a:t>
            </a:fld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280B4-558C-4A42-82F0-1A55CE18630A}" type="slidenum">
              <a:rPr lang="nl-NL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EEF43-ACAC-4109-BED5-B1B7ABB6101D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4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76288" indent="-2984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95388" indent="-23812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73225" indent="-23812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51063" indent="-238125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08263" indent="-23812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65463" indent="-23812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22663" indent="-23812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979863" indent="-238125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CEECD21-65E4-41E8-835E-6FB425238B01}" type="slidenum">
              <a:rPr lang="en-US" altLang="en-US" sz="18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sz="18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9E0D9-D367-40C9-8140-471917F6CD4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Event-free survival was defined as survival until the occurrence of death, institutionalization, loss of the ability to perform the activities</a:t>
            </a:r>
          </a:p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of daily living, or severe dementia (defined as a Clinical Dementia Rating of 3). Panels show Kaplan–Meier curves.</a:t>
            </a:r>
          </a:p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2FDE5A-CBBD-4134-963E-8088B01DFD3C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D7B359C9-FFCC-4CBD-88B6-8475D5A7EDD4}" type="slidenum">
              <a:rPr lang="en-US" altLang="zh-CN">
                <a:solidFill>
                  <a:srgbClr val="000000"/>
                </a:solidFill>
                <a:latin typeface="Arial" pitchFamily="34" charset="0"/>
              </a:rPr>
              <a:pPr eaLnBrk="1" hangingPunct="1"/>
              <a:t>22</a:t>
            </a:fld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Relationship Id="rId9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8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1.xml"/><Relationship Id="rId4" Type="http://schemas.openxmlformats.org/officeDocument/2006/relationships/tags" Target="../tags/tag18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2.xml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2" Type="http://schemas.openxmlformats.org/officeDocument/2006/relationships/tags" Target="../tags/tag197.xml"/><Relationship Id="rId1" Type="http://schemas.openxmlformats.org/officeDocument/2006/relationships/vmlDrawing" Target="../drawings/vmlDrawing51.v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10" Type="http://schemas.openxmlformats.org/officeDocument/2006/relationships/oleObject" Target="../embeddings/oleObject51.bin"/><Relationship Id="rId4" Type="http://schemas.openxmlformats.org/officeDocument/2006/relationships/tags" Target="../tags/tag199.xml"/><Relationship Id="rId9" Type="http://schemas.openxmlformats.org/officeDocument/2006/relationships/image" Target="../media/image4.png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0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0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0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0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9.xml"/><Relationship Id="rId7" Type="http://schemas.openxmlformats.org/officeDocument/2006/relationships/image" Target="../media/image1.png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3.emf"/><Relationship Id="rId4" Type="http://schemas.openxmlformats.org/officeDocument/2006/relationships/tags" Target="../tags/tag20.xml"/><Relationship Id="rId9" Type="http://schemas.openxmlformats.org/officeDocument/2006/relationships/image" Target="../media/image5.jpe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0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0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09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2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1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oleObject" Target="../embeddings/oleObject53.bin"/><Relationship Id="rId2" Type="http://schemas.openxmlformats.org/officeDocument/2006/relationships/tags" Target="../tags/tag22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22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vmlDrawing" Target="../drawings/vmlDrawing55.vml"/><Relationship Id="rId6" Type="http://schemas.openxmlformats.org/officeDocument/2006/relationships/tags" Target="../tags/tag238.xml"/><Relationship Id="rId11" Type="http://schemas.openxmlformats.org/officeDocument/2006/relationships/oleObject" Target="../embeddings/oleObject55.bin"/><Relationship Id="rId5" Type="http://schemas.openxmlformats.org/officeDocument/2006/relationships/tags" Target="../tags/tag237.xml"/><Relationship Id="rId10" Type="http://schemas.openxmlformats.org/officeDocument/2006/relationships/image" Target="../media/image9.png"/><Relationship Id="rId4" Type="http://schemas.openxmlformats.org/officeDocument/2006/relationships/tags" Target="../tags/tag236.xml"/><Relationship Id="rId9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42.xml"/><Relationship Id="rId7" Type="http://schemas.openxmlformats.org/officeDocument/2006/relationships/oleObject" Target="../embeddings/oleObject56.bin"/><Relationship Id="rId2" Type="http://schemas.openxmlformats.org/officeDocument/2006/relationships/tags" Target="../tags/tag241.xml"/><Relationship Id="rId1" Type="http://schemas.openxmlformats.org/officeDocument/2006/relationships/vmlDrawing" Target="../drawings/vmlDrawing56.vml"/><Relationship Id="rId6" Type="http://schemas.openxmlformats.org/officeDocument/2006/relationships/slideMaster" Target="../slideMasters/slideMaster14.xml"/><Relationship Id="rId5" Type="http://schemas.openxmlformats.org/officeDocument/2006/relationships/tags" Target="../tags/tag244.xml"/><Relationship Id="rId4" Type="http://schemas.openxmlformats.org/officeDocument/2006/relationships/tags" Target="../tags/tag24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7" Type="http://schemas.openxmlformats.org/officeDocument/2006/relationships/oleObject" Target="../embeddings/oleObject58.bin"/><Relationship Id="rId2" Type="http://schemas.openxmlformats.org/officeDocument/2006/relationships/tags" Target="../tags/tag25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25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62.xml"/><Relationship Id="rId1" Type="http://schemas.openxmlformats.org/officeDocument/2006/relationships/vmlDrawing" Target="../drawings/vmlDrawing60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4.png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63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6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65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66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6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6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6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7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71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27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280.xml"/><Relationship Id="rId1" Type="http://schemas.openxmlformats.org/officeDocument/2006/relationships/vmlDrawing" Target="../drawings/vmlDrawing62.vml"/><Relationship Id="rId5" Type="http://schemas.openxmlformats.org/officeDocument/2006/relationships/oleObject" Target="../embeddings/oleObject62.bin"/><Relationship Id="rId4" Type="http://schemas.openxmlformats.org/officeDocument/2006/relationships/image" Target="../media/image4.png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1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2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4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8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ags" Target="../tags/tag290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4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5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8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09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10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11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ags" Target="../tags/tag31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2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26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28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2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30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31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32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33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ags" Target="../tags/tag334.xml"/></Relationships>
</file>

<file path=ppt/slideLayouts/_rels/slideLayout2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tags" Target="../tags/tag346.xml"/><Relationship Id="rId7" Type="http://schemas.openxmlformats.org/officeDocument/2006/relationships/image" Target="../media/image6.png"/><Relationship Id="rId2" Type="http://schemas.openxmlformats.org/officeDocument/2006/relationships/tags" Target="../tags/tag345.xml"/><Relationship Id="rId1" Type="http://schemas.openxmlformats.org/officeDocument/2006/relationships/vmlDrawing" Target="../drawings/vmlDrawing68.vml"/><Relationship Id="rId6" Type="http://schemas.openxmlformats.org/officeDocument/2006/relationships/slideMaster" Target="../slideMasters/slideMaster20.xml"/><Relationship Id="rId5" Type="http://schemas.openxmlformats.org/officeDocument/2006/relationships/tags" Target="../tags/tag348.xml"/><Relationship Id="rId4" Type="http://schemas.openxmlformats.org/officeDocument/2006/relationships/tags" Target="../tags/tag347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4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2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4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5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6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7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ags" Target="../tags/tag359.xml"/></Relationships>
</file>

<file path=ppt/slideLayouts/_rels/slideLayout2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tags" Target="../tags/tag371.xml"/><Relationship Id="rId7" Type="http://schemas.openxmlformats.org/officeDocument/2006/relationships/image" Target="../media/image6.png"/><Relationship Id="rId2" Type="http://schemas.openxmlformats.org/officeDocument/2006/relationships/tags" Target="../tags/tag370.xml"/><Relationship Id="rId1" Type="http://schemas.openxmlformats.org/officeDocument/2006/relationships/vmlDrawing" Target="../drawings/vmlDrawing70.vml"/><Relationship Id="rId6" Type="http://schemas.openxmlformats.org/officeDocument/2006/relationships/slideMaster" Target="../slideMasters/slideMaster21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74.xml"/></Relationships>
</file>

<file path=ppt/slideLayouts/_rels/slideLayout2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7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76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77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78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79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80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81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82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8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3.emf"/><Relationship Id="rId2" Type="http://schemas.openxmlformats.org/officeDocument/2006/relationships/tags" Target="../tags/tag31.xml"/><Relationship Id="rId1" Type="http://schemas.openxmlformats.org/officeDocument/2006/relationships/vmlDrawing" Target="../drawings/vmlDrawing8.vml"/><Relationship Id="rId6" Type="http://schemas.openxmlformats.org/officeDocument/2006/relationships/tags" Target="../tags/tag35.xml"/><Relationship Id="rId11" Type="http://schemas.openxmlformats.org/officeDocument/2006/relationships/oleObject" Target="../embeddings/oleObject8.bin"/><Relationship Id="rId5" Type="http://schemas.openxmlformats.org/officeDocument/2006/relationships/tags" Target="../tags/tag34.xml"/><Relationship Id="rId10" Type="http://schemas.openxmlformats.org/officeDocument/2006/relationships/image" Target="../media/image6.png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ags" Target="../tags/tag384.xml"/></Relationships>
</file>

<file path=ppt/slideLayouts/_rels/slideLayout2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tags" Target="../tags/tag396.xml"/><Relationship Id="rId7" Type="http://schemas.openxmlformats.org/officeDocument/2006/relationships/image" Target="../media/image6.png"/><Relationship Id="rId2" Type="http://schemas.openxmlformats.org/officeDocument/2006/relationships/tags" Target="../tags/tag395.xml"/><Relationship Id="rId1" Type="http://schemas.openxmlformats.org/officeDocument/2006/relationships/vmlDrawing" Target="../drawings/vmlDrawing72.vml"/><Relationship Id="rId6" Type="http://schemas.openxmlformats.org/officeDocument/2006/relationships/slideMaster" Target="../slideMasters/slideMaster22.xml"/><Relationship Id="rId5" Type="http://schemas.openxmlformats.org/officeDocument/2006/relationships/tags" Target="../tags/tag398.xml"/><Relationship Id="rId4" Type="http://schemas.openxmlformats.org/officeDocument/2006/relationships/tags" Target="../tags/tag397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399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0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1.xml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2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3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4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5.xml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7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8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40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53.xml"/><Relationship Id="rId7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5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66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3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7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oleObject" Target="../embeddings/oleObject13.bin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8.xml"/><Relationship Id="rId7" Type="http://schemas.openxmlformats.org/officeDocument/2006/relationships/oleObject" Target="../embeddings/oleObject14.bin"/><Relationship Id="rId2" Type="http://schemas.openxmlformats.org/officeDocument/2006/relationships/tags" Target="../tags/tag77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2.xml"/><Relationship Id="rId7" Type="http://schemas.openxmlformats.org/officeDocument/2006/relationships/oleObject" Target="../embeddings/oleObject15.bin"/><Relationship Id="rId2" Type="http://schemas.openxmlformats.org/officeDocument/2006/relationships/tags" Target="../tags/tag81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6.xml"/><Relationship Id="rId7" Type="http://schemas.openxmlformats.org/officeDocument/2006/relationships/oleObject" Target="../embeddings/oleObject16.bin"/><Relationship Id="rId2" Type="http://schemas.openxmlformats.org/officeDocument/2006/relationships/tags" Target="../tags/tag85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0.xml"/><Relationship Id="rId7" Type="http://schemas.openxmlformats.org/officeDocument/2006/relationships/oleObject" Target="../embeddings/oleObject17.bin"/><Relationship Id="rId2" Type="http://schemas.openxmlformats.org/officeDocument/2006/relationships/tags" Target="../tags/tag89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4.xml"/><Relationship Id="rId7" Type="http://schemas.openxmlformats.org/officeDocument/2006/relationships/oleObject" Target="../embeddings/oleObject18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8.xml"/><Relationship Id="rId7" Type="http://schemas.openxmlformats.org/officeDocument/2006/relationships/oleObject" Target="../embeddings/oleObject19.bin"/><Relationship Id="rId2" Type="http://schemas.openxmlformats.org/officeDocument/2006/relationships/tags" Target="../tags/tag97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6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05.xml"/><Relationship Id="rId1" Type="http://schemas.openxmlformats.org/officeDocument/2006/relationships/vmlDrawing" Target="../drawings/vmlDrawing21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0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09.xml"/><Relationship Id="rId1" Type="http://schemas.openxmlformats.org/officeDocument/2006/relationships/vmlDrawing" Target="../drawings/vmlDrawing22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12.xml"/><Relationship Id="rId4" Type="http://schemas.openxmlformats.org/officeDocument/2006/relationships/tags" Target="../tags/tag11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4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23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8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17.xml"/><Relationship Id="rId1" Type="http://schemas.openxmlformats.org/officeDocument/2006/relationships/vmlDrawing" Target="../drawings/vmlDrawing24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7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7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2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7.png"/><Relationship Id="rId2" Type="http://schemas.openxmlformats.org/officeDocument/2006/relationships/tags" Target="../tags/tag129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3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7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3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7.png"/><Relationship Id="rId2" Type="http://schemas.openxmlformats.org/officeDocument/2006/relationships/tags" Target="../tags/tag135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3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7.png"/><Relationship Id="rId2" Type="http://schemas.openxmlformats.org/officeDocument/2006/relationships/tags" Target="../tags/tag138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4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7.png"/><Relationship Id="rId2" Type="http://schemas.openxmlformats.org/officeDocument/2006/relationships/tags" Target="../tags/tag14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4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7.png"/><Relationship Id="rId2" Type="http://schemas.openxmlformats.org/officeDocument/2006/relationships/tags" Target="../tags/tag14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4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7.png"/><Relationship Id="rId2" Type="http://schemas.openxmlformats.org/officeDocument/2006/relationships/tags" Target="../tags/tag14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4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7" Type="http://schemas.openxmlformats.org/officeDocument/2006/relationships/image" Target="../media/image7.png"/><Relationship Id="rId2" Type="http://schemas.openxmlformats.org/officeDocument/2006/relationships/tags" Target="../tags/tag15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8.xml"/><Relationship Id="rId4" Type="http://schemas.openxmlformats.org/officeDocument/2006/relationships/tags" Target="../tags/tag15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452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3" name="Rectangle 3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auto">
          <a:xfrm>
            <a:off x="715963" y="2084388"/>
            <a:ext cx="64103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pic>
        <p:nvPicPr>
          <p:cNvPr id="296964" name="Picture 4" descr="DSM_cover_logo_contentpage_3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5" name="Picture 1" descr="PPT_image_04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0" name="Picture 10" descr="100-YoV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6363"/>
            <a:ext cx="2079625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71" name="hl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CB021-5B3E-49BA-B4E2-4203E25C0D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997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5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23" name="Shape 123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26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298162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30" name="Shape 130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33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604231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9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37" name="Shape 137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40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9633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6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44" name="Shape 144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47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5312238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7345472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528347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5311775"/>
            <a:ext cx="9156700" cy="1546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56"/>
                </a:moveTo>
                <a:lnTo>
                  <a:pt x="11" y="21267"/>
                </a:lnTo>
                <a:lnTo>
                  <a:pt x="0" y="11177"/>
                </a:lnTo>
                <a:lnTo>
                  <a:pt x="794" y="11443"/>
                </a:lnTo>
                <a:lnTo>
                  <a:pt x="1588" y="11665"/>
                </a:lnTo>
                <a:lnTo>
                  <a:pt x="2367" y="11842"/>
                </a:lnTo>
                <a:lnTo>
                  <a:pt x="3146" y="11975"/>
                </a:lnTo>
                <a:lnTo>
                  <a:pt x="3925" y="12064"/>
                </a:lnTo>
                <a:lnTo>
                  <a:pt x="4688" y="12108"/>
                </a:lnTo>
                <a:lnTo>
                  <a:pt x="5452" y="12108"/>
                </a:lnTo>
                <a:lnTo>
                  <a:pt x="6201" y="12064"/>
                </a:lnTo>
                <a:lnTo>
                  <a:pt x="6950" y="11975"/>
                </a:lnTo>
                <a:lnTo>
                  <a:pt x="7692" y="11887"/>
                </a:lnTo>
                <a:lnTo>
                  <a:pt x="8426" y="11709"/>
                </a:lnTo>
                <a:lnTo>
                  <a:pt x="9152" y="11532"/>
                </a:lnTo>
                <a:lnTo>
                  <a:pt x="9864" y="11310"/>
                </a:lnTo>
                <a:lnTo>
                  <a:pt x="10575" y="11044"/>
                </a:lnTo>
                <a:lnTo>
                  <a:pt x="11272" y="10733"/>
                </a:lnTo>
                <a:lnTo>
                  <a:pt x="11968" y="10379"/>
                </a:lnTo>
                <a:lnTo>
                  <a:pt x="12650" y="9979"/>
                </a:lnTo>
                <a:lnTo>
                  <a:pt x="13983" y="9092"/>
                </a:lnTo>
                <a:lnTo>
                  <a:pt x="14635" y="8605"/>
                </a:lnTo>
                <a:lnTo>
                  <a:pt x="15271" y="8072"/>
                </a:lnTo>
                <a:lnTo>
                  <a:pt x="15908" y="7496"/>
                </a:lnTo>
                <a:lnTo>
                  <a:pt x="16530" y="6919"/>
                </a:lnTo>
                <a:lnTo>
                  <a:pt x="17136" y="6254"/>
                </a:lnTo>
                <a:lnTo>
                  <a:pt x="17735" y="5589"/>
                </a:lnTo>
                <a:lnTo>
                  <a:pt x="18320" y="4923"/>
                </a:lnTo>
                <a:lnTo>
                  <a:pt x="18889" y="4169"/>
                </a:lnTo>
                <a:lnTo>
                  <a:pt x="19450" y="3415"/>
                </a:lnTo>
                <a:lnTo>
                  <a:pt x="20005" y="2617"/>
                </a:lnTo>
                <a:lnTo>
                  <a:pt x="20536" y="1774"/>
                </a:lnTo>
                <a:lnTo>
                  <a:pt x="21061" y="931"/>
                </a:lnTo>
                <a:lnTo>
                  <a:pt x="21570" y="0"/>
                </a:lnTo>
                <a:lnTo>
                  <a:pt x="21589" y="21600"/>
                </a:ln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pic>
        <p:nvPicPr>
          <p:cNvPr id="156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3388776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271841743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4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62" name="Shape 162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65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696911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72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70" name="Shape 170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73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74645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EDF989-A510-4A22-8BCC-2CF4B2214B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3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80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78" name="Shape 178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81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0345264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8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86" name="Shape 186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89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417865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6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94" name="Shape 194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97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405280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 204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202" name="Shape 202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205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869194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212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210" name="Shape 210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213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894034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220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218" name="Shape 218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221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20075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roup 228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226" name="Shape 226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227" name="Shape 227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229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33581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14924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58738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24725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DSM_cover_mult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6469" name="Rectangle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49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Rectangle 5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854460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710465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54" name="Shape 2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7377432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7889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62" name="Shape 2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635296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66" name="Shape 2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796951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022182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712787" y="3387725"/>
            <a:ext cx="8431213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Location</a:t>
            </a:r>
          </a:p>
        </p:txBody>
      </p:sp>
      <p:sp>
        <p:nvSpPr>
          <p:cNvPr id="274" name="Shape 274"/>
          <p:cNvSpPr/>
          <p:nvPr/>
        </p:nvSpPr>
        <p:spPr>
          <a:xfrm>
            <a:off x="714375" y="3937000"/>
            <a:ext cx="842962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Date</a:t>
            </a:r>
          </a:p>
        </p:txBody>
      </p:sp>
      <p:sp>
        <p:nvSpPr>
          <p:cNvPr id="275" name="Shape 275"/>
          <p:cNvSpPr/>
          <p:nvPr/>
        </p:nvSpPr>
        <p:spPr>
          <a:xfrm>
            <a:off x="704850" y="2071687"/>
            <a:ext cx="64166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5000"/>
              </a:lnSpc>
              <a:defRPr sz="320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/>
              <a:t>Infant Nutrition</a:t>
            </a:r>
          </a:p>
        </p:txBody>
      </p:sp>
      <p:sp>
        <p:nvSpPr>
          <p:cNvPr id="276" name="Shape 276"/>
          <p:cNvSpPr/>
          <p:nvPr/>
        </p:nvSpPr>
        <p:spPr>
          <a:xfrm>
            <a:off x="719137" y="3662362"/>
            <a:ext cx="842486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Presenter</a:t>
            </a:r>
          </a:p>
        </p:txBody>
      </p:sp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2224956101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281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302429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287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3781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536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293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296" name="Shape 296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986480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299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3232467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305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159800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311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13" name="Shape 3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14" name="Shape 314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064543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317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039149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323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513918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329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3425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712787" y="3387725"/>
            <a:ext cx="8431213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Location</a:t>
            </a:r>
          </a:p>
        </p:txBody>
      </p:sp>
      <p:sp>
        <p:nvSpPr>
          <p:cNvPr id="336" name="Shape 336"/>
          <p:cNvSpPr/>
          <p:nvPr/>
        </p:nvSpPr>
        <p:spPr>
          <a:xfrm>
            <a:off x="714375" y="3937000"/>
            <a:ext cx="842962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Date</a:t>
            </a:r>
          </a:p>
        </p:txBody>
      </p:sp>
      <p:sp>
        <p:nvSpPr>
          <p:cNvPr id="337" name="Shape 337"/>
          <p:cNvSpPr/>
          <p:nvPr/>
        </p:nvSpPr>
        <p:spPr>
          <a:xfrm>
            <a:off x="704850" y="2071687"/>
            <a:ext cx="64166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lnSpc>
                <a:spcPct val="95000"/>
              </a:lnSpc>
              <a:defRPr sz="320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/>
              <a:t>Upgrade your vision</a:t>
            </a:r>
          </a:p>
        </p:txBody>
      </p:sp>
      <p:sp>
        <p:nvSpPr>
          <p:cNvPr id="338" name="Shape 338"/>
          <p:cNvSpPr/>
          <p:nvPr/>
        </p:nvSpPr>
        <p:spPr>
          <a:xfrm>
            <a:off x="719137" y="3662362"/>
            <a:ext cx="842486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Presenter</a:t>
            </a:r>
          </a:p>
        </p:txBody>
      </p:sp>
      <p:sp>
        <p:nvSpPr>
          <p:cNvPr id="339" name="Shape 3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40" name="Shape 3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42950" indent="-285750">
              <a:defRPr sz="1800"/>
            </a:lvl2pPr>
            <a:lvl3pPr marL="1143000" indent="-228600">
              <a:defRPr sz="1800"/>
            </a:lvl3pPr>
            <a:lvl4pPr marL="1600200" indent="-228600">
              <a:defRPr sz="1800"/>
            </a:lvl4pPr>
            <a:lvl5pPr marL="2057400" indent="-228600">
              <a:defRPr sz="1800"/>
            </a:lvl5pPr>
          </a:lstStyle>
          <a:p>
            <a:pPr lvl="0"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2625719776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712787" y="3387725"/>
            <a:ext cx="8431213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Location</a:t>
            </a:r>
          </a:p>
        </p:txBody>
      </p:sp>
      <p:sp>
        <p:nvSpPr>
          <p:cNvPr id="344" name="Shape 344"/>
          <p:cNvSpPr/>
          <p:nvPr/>
        </p:nvSpPr>
        <p:spPr>
          <a:xfrm>
            <a:off x="714375" y="3937000"/>
            <a:ext cx="8429625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Date</a:t>
            </a:r>
          </a:p>
        </p:txBody>
      </p:sp>
      <p:sp>
        <p:nvSpPr>
          <p:cNvPr id="345" name="Shape 345"/>
          <p:cNvSpPr/>
          <p:nvPr/>
        </p:nvSpPr>
        <p:spPr>
          <a:xfrm>
            <a:off x="704850" y="2071687"/>
            <a:ext cx="64166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lnSpc>
                <a:spcPct val="95000"/>
              </a:lnSpc>
              <a:defRPr sz="320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/>
              <a:t>Upgrade your vision</a:t>
            </a:r>
          </a:p>
        </p:txBody>
      </p:sp>
      <p:sp>
        <p:nvSpPr>
          <p:cNvPr id="346" name="Shape 346"/>
          <p:cNvSpPr/>
          <p:nvPr/>
        </p:nvSpPr>
        <p:spPr>
          <a:xfrm>
            <a:off x="719137" y="3662362"/>
            <a:ext cx="8424863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Presenter</a:t>
            </a:r>
          </a:p>
        </p:txBody>
      </p:sp>
      <p:sp>
        <p:nvSpPr>
          <p:cNvPr id="347" name="Shape 3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48" name="Shape 3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42950" indent="-285750">
              <a:defRPr sz="1800"/>
            </a:lvl2pPr>
            <a:lvl3pPr marL="1143000" indent="-228600">
              <a:defRPr sz="1800"/>
            </a:lvl3pPr>
            <a:lvl4pPr marL="1600200" indent="-228600">
              <a:defRPr sz="1800"/>
            </a:lvl4pPr>
            <a:lvl5pPr marL="2057400" indent="-228600">
              <a:defRPr sz="1800"/>
            </a:lvl5pPr>
          </a:lstStyle>
          <a:p>
            <a:pPr lvl="0"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1046744763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52" name="Shape 352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307467617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133600"/>
            <a:ext cx="4024313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133600"/>
            <a:ext cx="4024312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034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3476663769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1775780586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DSM_cover_multi2.png" descr="DSM_cover_multi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</p:spTree>
    <p:extLst>
      <p:ext uri="{BB962C8B-B14F-4D97-AF65-F5344CB8AC3E}">
        <p14:creationId xmlns:p14="http://schemas.microsoft.com/office/powerpoint/2010/main" val="1087171590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DSM_cover_multi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0" name="Rectangle 8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94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715963" y="1722438"/>
            <a:ext cx="6410325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27075" y="2662238"/>
            <a:ext cx="6400800" cy="365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2" name="hl" descr="FOR INTERNAL USE ONLY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50" b="0" smtClean="0">
                <a:solidFill>
                  <a:srgbClr val="5F5F5F"/>
                </a:solidFill>
                <a:latin typeface="trebuchet ms"/>
                <a:cs typeface="Arial"/>
              </a:rPr>
              <a:t>FOR INTERNAL USE ONLY</a:t>
            </a:r>
            <a:endParaRPr lang="en-US" sz="850" b="0">
              <a:solidFill>
                <a:srgbClr val="5F5F5F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8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ADDFDF3-8B1C-4DCE-BD57-07D28D1796D9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3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9AA7C26-0E07-49AF-9A82-868D8277EC5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1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5F5F5F"/>
                </a:solidFill>
              </a:rPr>
              <a:t>Page </a:t>
            </a:r>
            <a:fld id="{F214157B-69AF-4CA2-BE2A-59358F843AB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4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F5F5F"/>
                </a:solidFill>
              </a:rPr>
              <a:t>Page </a:t>
            </a:r>
            <a:fld id="{24AA31A5-45A4-49B0-8A7E-E464553B38F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1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7D617D5-ABFB-46AC-AF60-B8200EE0980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FBD34A19-EC3A-4FF5-9B05-81A2A3C1B4D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78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50939C67-8760-42FB-B61A-C7535DEDEDD7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6435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446B10F2-991E-429B-B3BB-3BCC6AC0A90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008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8EB3852C-602F-4719-9DDB-00A4828A48B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2593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773113"/>
            <a:ext cx="1631950" cy="2373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773113"/>
            <a:ext cx="4746625" cy="2373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E97420A9-7939-46B5-95B4-EB07AF13725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11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773113"/>
            <a:ext cx="6530975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6600" y="6499225"/>
            <a:ext cx="9525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D72CB37-7FA7-4966-B9A7-FE64405F3AA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769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DSM_cover_multi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41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15963" y="1722438"/>
            <a:ext cx="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de-DE" smtClean="0">
              <a:solidFill>
                <a:srgbClr val="FFFFFF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0250" y="3343275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de-DE" sz="1800" b="0" smtClean="0">
              <a:solidFill>
                <a:srgbClr val="FFFFFF"/>
              </a:solidFill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730250" y="3889375"/>
            <a:ext cx="1554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800" b="0" smtClean="0">
                <a:solidFill>
                  <a:srgbClr val="FFFFFF"/>
                </a:solidFill>
              </a:rPr>
              <a:t>March 23, 2011</a:t>
            </a:r>
          </a:p>
        </p:txBody>
      </p:sp>
      <p:sp>
        <p:nvSpPr>
          <p:cNvPr id="7" name="Text Box 24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730250" y="4721225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de-DE" sz="1800" b="0" smtClean="0">
              <a:solidFill>
                <a:srgbClr val="FFFFFF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730250" y="36131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de-DE" sz="18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547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2810-42F3-4B86-8326-34CA1DBE75A5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731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2F41F-DBB7-43B4-89E1-056FAB588C69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286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6AB2-D091-46C4-B461-3DC6B539C4D9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781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03103-280D-4EE8-A211-DA6041EFAE3E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6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849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2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499" name="Rectangle 3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 bwMode="auto">
          <a:xfrm>
            <a:off x="715963" y="2084388"/>
            <a:ext cx="6410325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pic>
        <p:nvPicPr>
          <p:cNvPr id="618500" name="Picture 4" descr="DSM_cover_logo_contentpage_3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01" name="Picture 1" descr="PPT_image_04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4000" cy="53276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508" name="Picture 12" descr="100-YoV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6363"/>
            <a:ext cx="2079625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509" name="hl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9063-7B29-4D3F-91B9-AC1F53DE553E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49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7C72-2E41-48C7-8D55-D169BD6B3804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247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F4BBB-2F9A-4707-841C-97768BAF9CC2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103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9512F-B597-4A85-9D44-7E7A777E40C0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19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0D43-E05F-4419-ADFF-1D0547F196C9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716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409575"/>
            <a:ext cx="1631950" cy="273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409575"/>
            <a:ext cx="4746625" cy="273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A252-3981-4CBA-93EE-23B43DB0B0B3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386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409575"/>
            <a:ext cx="6530975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36600" y="1773238"/>
            <a:ext cx="6496050" cy="137318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EE76-88E2-40D9-B8CE-420863B2C234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463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DSM_cover_multi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0" name="Rectangle 8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8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715963" y="1722438"/>
            <a:ext cx="6410325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27075" y="2662238"/>
            <a:ext cx="6400800" cy="365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756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ADDFDF3-8B1C-4DCE-BD57-07D28D1796D9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9AA7C26-0E07-49AF-9A82-868D8277EC5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2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FD4546-7B95-4413-9746-9403D667C5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5F5F5F"/>
                </a:solidFill>
              </a:rPr>
              <a:t>Page </a:t>
            </a:r>
            <a:fld id="{F214157B-69AF-4CA2-BE2A-59358F843AB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4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F5F5F"/>
                </a:solidFill>
              </a:rPr>
              <a:t>Page </a:t>
            </a:r>
            <a:fld id="{24AA31A5-45A4-49B0-8A7E-E464553B38F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7D617D5-ABFB-46AC-AF60-B8200EE0980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5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FBD34A19-EC3A-4FF5-9B05-81A2A3C1B4D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281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50939C67-8760-42FB-B61A-C7535DEDEDD7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1080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446B10F2-991E-429B-B3BB-3BCC6AC0A90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069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8EB3852C-602F-4719-9DDB-00A4828A48B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3735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773113"/>
            <a:ext cx="1631950" cy="2373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773113"/>
            <a:ext cx="4746625" cy="2373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E97420A9-7939-46B5-95B4-EB07AF13725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726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773113"/>
            <a:ext cx="6530975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6600" y="6499225"/>
            <a:ext cx="9525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D72CB37-7FA7-4966-B9A7-FE64405F3AA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109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DSM_cover_orang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18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27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4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15963" y="1363663"/>
            <a:ext cx="6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32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831" name="Text Box 15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22313" y="3392488"/>
            <a:ext cx="20133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FFFFFF"/>
                </a:solidFill>
                <a:cs typeface="Arial" pitchFamily="34" charset="0"/>
              </a:rPr>
              <a:t>Daniel Raederstorff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722313" y="3667125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722313" y="3940175"/>
            <a:ext cx="16607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rgbClr val="FFFFFF"/>
                </a:solidFill>
                <a:cs typeface="Arial" pitchFamily="34" charset="0"/>
              </a:rPr>
              <a:t>October 1, 2012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722313" y="4760913"/>
            <a:ext cx="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>
            <p:custDataLst>
              <p:tags r:id="rId8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6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4614DA-689F-4457-AD89-5AC70E5B7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6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996E63-9ADF-4479-A2C0-7D48F0E10427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CB029D-F3C2-473F-B594-61DE71C70F8D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695700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4700" y="1773238"/>
            <a:ext cx="3695700" cy="209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15591B-7701-4D29-A857-63F231ABFAC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75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18"/>
            <a:ext cx="8229600" cy="4678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FFD4CB-1682-46EE-8FDB-B5F588898425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3530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CFBE74-3CCA-4A89-A367-0394B06566B7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1216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CFA9F6-785C-4090-9ED4-785A80C6396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62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E9F7B5-E2B7-4860-8313-77B62BD69738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6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238643-3178-4010-9EBD-93F6E2D6981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2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1968560" y="1773238"/>
            <a:ext cx="10248960" cy="1373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8D0611-333B-4D08-A66C-B73B3AFC1F1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3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9688" y="773113"/>
            <a:ext cx="1403461" cy="2373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299" y="773113"/>
            <a:ext cx="2769989" cy="2373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89F803-F49E-48CE-94A4-FD2E93A3A1DD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7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F3F3E-4BAD-406B-9089-C0E6A93D65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0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5"/>
          <p:cNvGrpSpPr>
            <a:grpSpLocks/>
          </p:cNvGrpSpPr>
          <p:nvPr userDrawn="1"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5" name="Freeform 46"/>
            <p:cNvSpPr>
              <a:spLocks/>
            </p:cNvSpPr>
            <p:nvPr userDrawn="1">
              <p:custDataLst>
                <p:tags r:id="rId4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" name="Freeform 47"/>
            <p:cNvSpPr>
              <a:spLocks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" name="Rectangle 1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5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9" descr="DSM_cover_logo_contentpage_300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7550" y="409575"/>
            <a:ext cx="6530975" cy="4635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de-CH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736600" y="1773238"/>
            <a:ext cx="6496050" cy="1373187"/>
          </a:xfrm>
        </p:spPr>
        <p:txBody>
          <a:bodyPr/>
          <a:lstStyle/>
          <a:p>
            <a:pPr lvl="0"/>
            <a:endParaRPr lang="de-CH" noProof="0"/>
          </a:p>
        </p:txBody>
      </p:sp>
      <p:sp>
        <p:nvSpPr>
          <p:cNvPr id="9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1133475" y="6499225"/>
            <a:ext cx="9525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66397-3FE8-4A62-91AB-D621E237A685}" type="slidenum">
              <a:rPr 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723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DSM_cover_multi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0" name="Rectangle 8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4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715963" y="1722438"/>
            <a:ext cx="6410325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27075" y="2662238"/>
            <a:ext cx="6400800" cy="365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636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ADDFDF3-8B1C-4DCE-BD57-07D28D1796D9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4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9AA7C26-0E07-49AF-9A82-868D8277EC5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8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5F5F5F"/>
                </a:solidFill>
              </a:rPr>
              <a:t>Page </a:t>
            </a:r>
            <a:fld id="{F214157B-69AF-4CA2-BE2A-59358F843ABE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5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5F5F5F"/>
                </a:solidFill>
              </a:rPr>
              <a:t>Page </a:t>
            </a:r>
            <a:fld id="{24AA31A5-45A4-49B0-8A7E-E464553B38F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1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D7D617D5-ABFB-46AC-AF60-B8200EE0980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FBD34A19-EC3A-4FF5-9B05-81A2A3C1B4D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478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50939C67-8760-42FB-B61A-C7535DEDEDD7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9559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446B10F2-991E-429B-B3BB-3BCC6AC0A90B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1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583D6B-53E1-4EB9-A511-EC245D8FA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4DF333-388C-42E6-A93E-EEF8988AF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8EB3852C-602F-4719-9DDB-00A4828A48B6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412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773113"/>
            <a:ext cx="1631950" cy="2373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773113"/>
            <a:ext cx="4746625" cy="2373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E97420A9-7939-46B5-95B4-EB07AF13725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43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773113"/>
            <a:ext cx="6530975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36600" y="6499225"/>
            <a:ext cx="9525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5F5F5F"/>
                </a:solidFill>
              </a:rPr>
              <a:t>Page </a:t>
            </a:r>
            <a:fld id="{3D72CB37-7FA7-4966-B9A7-FE64405F3AAA}" type="slidenum">
              <a:rPr lang="en-US">
                <a:solidFill>
                  <a:srgbClr val="5F5F5F"/>
                </a:solidFill>
              </a:rPr>
              <a:pPr/>
              <a:t>‹#›</a:t>
            </a:fld>
            <a:endParaRPr 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7952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DSM_cover_multi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8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8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l" descr="FOR INTERNAL USE ONLY"/>
          <p:cNvSpPr txBox="1"/>
          <p:nvPr userDrawn="1"/>
        </p:nvSpPr>
        <p:spPr>
          <a:xfrm>
            <a:off x="0" y="0"/>
            <a:ext cx="91440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0">
                <a:solidFill>
                  <a:srgbClr val="5F5F5F"/>
                </a:solidFill>
                <a:latin typeface="trebuchet ms"/>
                <a:cs typeface="Arial"/>
              </a:rPr>
              <a:t>FOR INTERNAL USE ONLY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1722438"/>
            <a:ext cx="6410325" cy="4635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2662238"/>
            <a:ext cx="6400800" cy="365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16020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59D52ACE-533E-42CF-9FE2-96D2FEBE85D8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273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37AC1BCC-1991-4054-84F4-0E4DF586CCFC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0770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7036D3F7-3750-4095-9399-2C6985221C47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117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D8EAEFA6-108F-43B3-9953-F3BCAC3722A5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5717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5891C187-AADD-46D7-A428-6E5C3DE0C6EF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022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2CF13702-374F-459B-B5B7-57AC5C517C7C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0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FF6C9A-ECD6-42FC-A22A-3482E5326A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4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19B57017-CC55-4F32-9C50-48000FC4F5A6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035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840980D3-B34B-4CFB-8BD4-A31AF1051D84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4637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1DD25A59-9FA5-4BE4-BCB9-6BDF02945465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2671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773113"/>
            <a:ext cx="1631950" cy="2373312"/>
          </a:xfrm>
        </p:spPr>
        <p:txBody>
          <a:bodyPr vert="eaVert"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773113"/>
            <a:ext cx="4746625" cy="2373312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2845C3BD-1244-49A9-8514-08F8884F95CD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742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DSM_cover_multi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8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93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l" descr="FOR INTERNAL USE ONLY"/>
          <p:cNvSpPr txBox="1"/>
          <p:nvPr userDrawn="1"/>
        </p:nvSpPr>
        <p:spPr>
          <a:xfrm>
            <a:off x="0" y="0"/>
            <a:ext cx="91440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0">
                <a:solidFill>
                  <a:srgbClr val="5F5F5F"/>
                </a:solidFill>
                <a:latin typeface="trebuchet ms"/>
                <a:cs typeface="Arial"/>
              </a:rPr>
              <a:t>FOR INTERNAL USE ONLY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1722438"/>
            <a:ext cx="6410325" cy="46355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2662238"/>
            <a:ext cx="6400800" cy="365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70201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59D52ACE-533E-42CF-9FE2-96D2FEBE85D8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5217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37AC1BCC-1991-4054-84F4-0E4DF586CCFC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3120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7036D3F7-3750-4095-9399-2C6985221C47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191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D8EAEFA6-108F-43B3-9953-F3BCAC3722A5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835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5891C187-AADD-46D7-A428-6E5C3DE0C6EF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0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E16C6-9F71-4196-9B58-17031E74C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2CF13702-374F-459B-B5B7-57AC5C517C7C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6343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19B57017-CC55-4F32-9C50-48000FC4F5A6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0585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840980D3-B34B-4CFB-8BD4-A31AF1051D84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9548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1DD25A59-9FA5-4BE4-BCB9-6BDF02945465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3100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773113"/>
            <a:ext cx="1631950" cy="2373312"/>
          </a:xfrm>
        </p:spPr>
        <p:txBody>
          <a:bodyPr vert="eaVert"/>
          <a:lstStyle/>
          <a:p>
            <a:r>
              <a:rPr lang="de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773113"/>
            <a:ext cx="4746625" cy="2373312"/>
          </a:xfrm>
        </p:spPr>
        <p:txBody>
          <a:bodyPr vert="eaVert"/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5F5F5F"/>
                </a:solidFill>
              </a:rPr>
              <a:t>Page </a:t>
            </a:r>
            <a:fld id="{2845C3BD-1244-49A9-8514-08F8884F95CD}" type="slidenum">
              <a:rPr lang="en-US" altLang="en-US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936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M_cover_blu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78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5963" y="1284288"/>
            <a:ext cx="6546850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7711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34073" y="254442"/>
            <a:ext cx="8626147" cy="4678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794A-FB40-4A9B-AB10-AB9327A19DF0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421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D124-9288-40B9-9597-474270E5217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5965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0738-F577-4162-8255-F5F9AAF29C61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580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997"/>
            <a:ext cx="8229600" cy="9356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094D0-01A4-4C49-90BE-CDCC0913D734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2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3BF603-819F-4E9D-AD66-3966AA2E14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795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8E2-4D65-4AE7-9A35-F6810E5C7B9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0443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5B64-B392-4C12-9169-36EC47A5F52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777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6E97-9993-48F7-887E-CE5364F8B15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2163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493C-C2EA-4BA0-814D-7AFA75B0B830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531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3611582" y="1773238"/>
            <a:ext cx="10802957" cy="1373187"/>
          </a:xfrm>
        </p:spPr>
        <p:txBody>
          <a:bodyPr vert="eaVert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21A4-4B6A-4518-AECE-CB46361D375D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878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73713" y="784225"/>
            <a:ext cx="1871282" cy="2362200"/>
          </a:xfrm>
        </p:spPr>
        <p:txBody>
          <a:bodyPr vert="eaVert"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0327" y="784225"/>
            <a:ext cx="3600986" cy="2362200"/>
          </a:xfrm>
        </p:spPr>
        <p:txBody>
          <a:bodyPr vert="eaVert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DDD-139F-4181-AD00-495F5310BFF2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2302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M_cover_blu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026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 userDrawn="1">
            <p:custDataLst>
              <p:tags r:id="rId3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5963" y="1284288"/>
            <a:ext cx="6546850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20759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34073" y="254442"/>
            <a:ext cx="8626147" cy="4678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794A-FB40-4A9B-AB10-AB9327A19DF0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783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D124-9288-40B9-9597-474270E5217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7613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0738-F577-4162-8255-F5F9AAF29C61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35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688E7-3D61-4516-8929-B576ADB84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080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997"/>
            <a:ext cx="8229600" cy="9356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094D0-01A4-4C49-90BE-CDCC0913D734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657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8E2-4D65-4AE7-9A35-F6810E5C7B9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9815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5B64-B392-4C12-9169-36EC47A5F52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9659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F6E97-9993-48F7-887E-CE5364F8B158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6684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493C-C2EA-4BA0-814D-7AFA75B0B830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3163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3611582" y="1773238"/>
            <a:ext cx="10802957" cy="1373187"/>
          </a:xfrm>
        </p:spPr>
        <p:txBody>
          <a:bodyPr vert="eaVert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21A4-4B6A-4518-AECE-CB46361D375D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4251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73713" y="784225"/>
            <a:ext cx="1871282" cy="2362200"/>
          </a:xfrm>
        </p:spPr>
        <p:txBody>
          <a:bodyPr vert="eaVert"/>
          <a:lstStyle/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0327" y="784225"/>
            <a:ext cx="3600986" cy="2362200"/>
          </a:xfrm>
        </p:spPr>
        <p:txBody>
          <a:bodyPr vert="eaVert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DDD-139F-4181-AD00-495F5310BFF2}" type="slidenum">
              <a:rPr lang="en-US" smtClean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80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M_cover_blu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64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313" y="2565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313" y="2846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5963" y="1284288"/>
            <a:ext cx="6546850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678" y="4379071"/>
            <a:ext cx="6535737" cy="36933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5214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36FF-8C0B-4EF2-8680-A6D336F8A08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1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7243F-8B87-4B6D-8E4F-503A773522D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26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FDD8E-1358-403F-93E5-1FB0B20964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7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1C38A-6F28-487C-8A56-62C8ED28841B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4242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997"/>
            <a:ext cx="8229600" cy="9356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502A6-D8EC-4E37-B0FE-849F544B1F9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6566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21214-860F-4E7B-8210-2F0B818EC5D4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232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1CFDE-C2F0-490E-9AC9-58AAA4A8B88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1382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D687-0E44-401D-BEC6-A2054CE41C68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149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3F6F-2D05-4F2E-AB07-060DAEECC7D7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7878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3611582" y="1773238"/>
            <a:ext cx="10802957" cy="1373187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3A41-4172-414A-AFAB-49444F46036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9825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73713" y="784225"/>
            <a:ext cx="1871282" cy="2362200"/>
          </a:xfrm>
        </p:spPr>
        <p:txBody>
          <a:bodyPr vert="eaVert"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0327" y="784225"/>
            <a:ext cx="3600986" cy="2362200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2C13-151F-476F-8582-2E375464F412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712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CB0C-E60E-45D6-8D81-C097B15D2197}" type="slidenum">
              <a:rPr lang="en-US" altLang="zh-CN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9423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M_cover_blu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12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313" y="2565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313" y="2846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5963" y="1284288"/>
            <a:ext cx="6546850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678" y="4379071"/>
            <a:ext cx="6535737" cy="36933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759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2A5175-F95B-4C80-974E-956FFD86B4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326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36FF-8C0B-4EF2-8680-A6D336F8A08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0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7243F-8B87-4B6D-8E4F-503A773522D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351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1C38A-6F28-487C-8A56-62C8ED28841B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2761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997"/>
            <a:ext cx="8229600" cy="9356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502A6-D8EC-4E37-B0FE-849F544B1F9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1517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21214-860F-4E7B-8210-2F0B818EC5D4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9977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1CFDE-C2F0-490E-9AC9-58AAA4A8B88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0425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D687-0E44-401D-BEC6-A2054CE41C68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7943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3F6F-2D05-4F2E-AB07-060DAEECC7D7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81860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3611582" y="1773238"/>
            <a:ext cx="10802957" cy="1373187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3A41-4172-414A-AFAB-49444F46036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4258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73713" y="784225"/>
            <a:ext cx="1871282" cy="2362200"/>
          </a:xfrm>
        </p:spPr>
        <p:txBody>
          <a:bodyPr vert="eaVert"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0327" y="784225"/>
            <a:ext cx="3600986" cy="2362200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2C13-151F-476F-8582-2E375464F412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39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 descr="DSM_cover_blu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41027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76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28" name="Text Box 4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15963" y="1265238"/>
            <a:ext cx="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41029" name="Text Box 5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22313" y="256540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41030" name="Text Box 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722313" y="2846388"/>
            <a:ext cx="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41031" name="Text Box 7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722313" y="3116263"/>
            <a:ext cx="1862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November 2, 2011</a:t>
            </a:r>
          </a:p>
        </p:txBody>
      </p:sp>
      <p:sp>
        <p:nvSpPr>
          <p:cNvPr id="641032" name="Text Box 8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722313" y="39433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641033" name="Text Box 9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pic>
        <p:nvPicPr>
          <p:cNvPr id="641034" name="Picture 10" descr="100-YoV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06363"/>
            <a:ext cx="2079625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1035" name="hl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CB0C-E60E-45D6-8D81-C097B15D2197}" type="slidenum">
              <a:rPr lang="en-US" altLang="zh-CN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3627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M_cover_blu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59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313" y="2565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313" y="2846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5963" y="1284288"/>
            <a:ext cx="6546850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678" y="4379071"/>
            <a:ext cx="6535737" cy="36933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6182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36FF-8C0B-4EF2-8680-A6D336F8A08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7243F-8B87-4B6D-8E4F-503A773522D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6250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1C38A-6F28-487C-8A56-62C8ED28841B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682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997"/>
            <a:ext cx="8229600" cy="9356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502A6-D8EC-4E37-B0FE-849F544B1F9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86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21214-860F-4E7B-8210-2F0B818EC5D4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6315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1CFDE-C2F0-490E-9AC9-58AAA4A8B88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636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D687-0E44-401D-BEC6-A2054CE41C68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8696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3F6F-2D05-4F2E-AB07-060DAEECC7D7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46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0891C-B079-47A9-8D09-A280494CC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7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3611582" y="1773238"/>
            <a:ext cx="10802957" cy="1373187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3A41-4172-414A-AFAB-49444F46036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0564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73713" y="784225"/>
            <a:ext cx="1871282" cy="2362200"/>
          </a:xfrm>
        </p:spPr>
        <p:txBody>
          <a:bodyPr vert="eaVert"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0327" y="784225"/>
            <a:ext cx="3600986" cy="2362200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2C13-151F-476F-8582-2E375464F412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221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CB0C-E60E-45D6-8D81-C097B15D2197}" type="slidenum">
              <a:rPr lang="en-US" altLang="zh-CN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17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B15DE0-4501-445E-B990-B8728CC475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53443F-2106-45AF-8659-FD74DEFD8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B96135-D339-451A-B8BC-FF34F5A85E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BC77FE-0D0A-460C-BCD1-73AE1CC0B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1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4B6DF0-D203-4EC6-9F02-184118CE43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F296A3-0B75-4EDE-AE74-F589C9228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3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SM_cover_blu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78" name="think-cell Slide" r:id="rId8" imgW="0" imgH="0" progId="TCLayout.ActiveDocument.1">
                  <p:embed/>
                </p:oleObj>
              </mc:Choice>
              <mc:Fallback>
                <p:oleObj name="think-cell Slide" r:id="rId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2313" y="2565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2313" y="284638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>
            <p:custDataLst>
              <p:tags r:id="rId5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5963" y="1284288"/>
            <a:ext cx="6546850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14678" y="4379071"/>
            <a:ext cx="6535737" cy="369332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hl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212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5836FF-8C0B-4EF2-8680-A6D336F8A08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695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099123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7243F-8B87-4B6D-8E4F-503A773522D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49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51188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040188" y="1773238"/>
            <a:ext cx="3151187" cy="2369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1C38A-6F28-487C-8A56-62C8ED28841B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9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1997"/>
            <a:ext cx="8229600" cy="9356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36211"/>
            <a:ext cx="4040188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36211"/>
            <a:ext cx="4041775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8158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502A6-D8EC-4E37-B0FE-849F544B1F9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9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21214-860F-4E7B-8210-2F0B818EC5D4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0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C719C-FDB6-46B8-A327-5D009124D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5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1CFDE-C2F0-490E-9AC9-58AAA4A8B88E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6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50325"/>
            <a:ext cx="3008313" cy="584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2400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D687-0E44-401D-BEC6-A2054CE41C68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75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74950"/>
            <a:ext cx="5486400" cy="2923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33F6F-2D05-4F2E-AB07-060DAEECC7D7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7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550" y="312134"/>
            <a:ext cx="6472238" cy="935641"/>
          </a:xfrm>
        </p:spPr>
        <p:txBody>
          <a:bodyPr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3611582" y="1773238"/>
            <a:ext cx="10802957" cy="1373187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93A41-4172-414A-AFAB-49444F460360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90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573713" y="784225"/>
            <a:ext cx="1871282" cy="2362200"/>
          </a:xfrm>
        </p:spPr>
        <p:txBody>
          <a:bodyPr vert="eaVert"/>
          <a:lstStyle/>
          <a:p>
            <a:r>
              <a:rPr lang="en-US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20327" y="784225"/>
            <a:ext cx="3600986" cy="2362200"/>
          </a:xfrm>
        </p:spPr>
        <p:txBody>
          <a:bodyPr vert="eaVert"/>
          <a:lstStyle/>
          <a:p>
            <a:pPr lvl="0"/>
            <a:r>
              <a:rPr lang="en-US" smtClean="0"/>
              <a:t>Textmasterformat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42C13-151F-476F-8582-2E375464F412}" type="slidenum">
              <a:rPr lang="en-US" altLang="zh-CN" smtClean="0">
                <a:solidFill>
                  <a:srgbClr val="5F5F5F"/>
                </a:solidFill>
              </a:rPr>
              <a:pPr/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2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CB0C-E60E-45D6-8D81-C097B15D2197}" type="slidenum">
              <a:rPr lang="en-US" altLang="zh-CN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76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DSM_cover_multi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61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715963" y="1722438"/>
            <a:ext cx="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3200" smtClean="0">
              <a:solidFill>
                <a:srgbClr val="FFFFFF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0250" y="3343275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730250" y="4721225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730250" y="36131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45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28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B73808-8004-4A1B-BDA9-B17B61EC8677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0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30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3C429F-98BE-43F5-AC04-1E76D164F9A6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44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33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0825" y="1773238"/>
            <a:ext cx="3171825" cy="137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2D1E770-BAEC-469F-9E12-BECCB4030E9F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8E0C48-7B7B-4326-960C-3D2F0B5253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35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334338F-A56F-4DDA-98A5-EFD575514B73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553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43984B-BB1F-4CDF-A0F1-72EA5295EDC9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963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0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81862D-18AF-42A2-8A26-5FC7686B6846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18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42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52AE82-28DC-4CCA-8F85-9658CE684513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28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453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0D5F71-FACE-487D-B6C6-FEE88E2262FF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45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77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C873A76-1DAC-455B-8A41-807453DF2B4B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043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350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16575" y="409575"/>
            <a:ext cx="1631950" cy="273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409575"/>
            <a:ext cx="4746625" cy="273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B1BB8D9-6493-4B1A-B8CA-C9F7ADE0BCCE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11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4525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409575"/>
            <a:ext cx="6530975" cy="463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36600" y="1773238"/>
            <a:ext cx="6496050" cy="137318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1133475" y="6499225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FDFB920-9E1F-4D82-831A-1371F5018B33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24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DSM_cover_mult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57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hl" descr="CONFIDENTIAL"/>
          <p:cNvSpPr txBox="1"/>
          <p:nvPr userDrawn="1"/>
        </p:nvSpPr>
        <p:spPr>
          <a:xfrm>
            <a:off x="0" y="0"/>
            <a:ext cx="91440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0">
                <a:solidFill>
                  <a:srgbClr val="5F5F5F"/>
                </a:solidFill>
                <a:latin typeface="trebuchet ms"/>
              </a:rPr>
              <a:t>CONFIDENTIAL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963" y="1722438"/>
            <a:ext cx="6410325" cy="463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2662238"/>
            <a:ext cx="6400800" cy="3651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335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8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494682-C144-414F-B800-41BC70CB4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15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597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B05E2D-99C6-47DE-8399-9BE043C40CDE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83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1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70050"/>
            <a:ext cx="4010025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670050"/>
            <a:ext cx="4011613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F928F8E-4782-4396-B363-008AD5885E8C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19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45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956CF0-02AA-4E25-B90F-F75CB317D60B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136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669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88E3DE-880E-4AA1-94FC-1287DC2786C9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81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693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AF0766-89E5-4324-A492-9035D10B254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107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717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403825-700A-4B24-AB78-4534AA513308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456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741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4A9D72A-3896-4630-8943-28FDD18694DB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7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65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F301B4-73B0-45D2-A587-7BC3F7530CA4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24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789" name="think-cell Slide" r:id="rId6" imgW="0" imgH="0" progId="TCLayout.ActiveDocument.1">
                  <p:embed/>
                </p:oleObj>
              </mc:Choice>
              <mc:Fallback>
                <p:oleObj name="think-cell Slide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9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669925"/>
            <a:ext cx="2049463" cy="2373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669925"/>
            <a:ext cx="6000750" cy="2373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7940675" y="6673850"/>
            <a:ext cx="952500" cy="15240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1DBA90-250C-46FF-9C32-F9BA58DEE5B3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711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M_cover_mult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Rectangle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83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56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A65B4-0C54-4D61-8B2F-0ACA2FCF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4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6201E74-9AD3-417D-89B7-37C012073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9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88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B0D877F-27FC-4C6F-910A-1AB9F10B2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7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90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133600"/>
            <a:ext cx="4024313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3313" y="2133600"/>
            <a:ext cx="4024312" cy="1373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FF9FCA9-12E1-44F9-87C2-12538A4CC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836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93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FA16F73-F11A-42C5-8928-BA7F191E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8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95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69ED4C44-3BDB-4C7A-937C-C1CBB3DD0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8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981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l" descr="FOR INTERNAL USE ONLY"/>
          <p:cNvSpPr txBox="1"/>
          <p:nvPr userDrawn="1"/>
        </p:nvSpPr>
        <p:spPr>
          <a:xfrm>
            <a:off x="0" y="0"/>
            <a:ext cx="91440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850" b="0">
                <a:solidFill>
                  <a:srgbClr val="5F5F5F"/>
                </a:solidFill>
                <a:latin typeface="trebuchet ms"/>
              </a:rPr>
              <a:t>FOR INTERNAL USE ONLY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E43E83B7-4C75-4826-96C5-B82ACD68E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05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69C336AB-57E9-4339-8306-ABE741A7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26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029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6F2011B-37F4-4DE8-B96F-78C12E876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06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053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7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F008056-9307-488A-8B27-6774478E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33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077" name="think-cell Slide" r:id="rId5" imgW="0" imgH="0" progId="TCLayout.ActiveDocument.1">
                  <p:embed/>
                </p:oleObj>
              </mc:Choice>
              <mc:Fallback>
                <p:oleObj name="think-cell Slide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DSM_cover_logo_contentpage_30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0"/>
            <a:ext cx="2233612" cy="3506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55700" y="6499225"/>
            <a:ext cx="952500" cy="152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C8510D1-687B-43CC-B2D9-F2D415799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0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4729F4-1AE4-4865-8C10-B6140AB746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7" name="Shape 7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0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2490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6" name="Shape 16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9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90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5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23" name="Shape 23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26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fruitflow_43_color.pdf" descr="fruitflow_43_colo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2159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9050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1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29" name="Shape 29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32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717550" y="0"/>
            <a:ext cx="6530975" cy="12366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736600" y="1773237"/>
            <a:ext cx="6496050" cy="30876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927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04381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42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471979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9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47" name="Shape 47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50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47839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54" name="Shape 54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57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fruitflow_43_color.pdf" descr="fruitflow_43_colo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2159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242705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60" name="Shape 60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63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75496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9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67" name="Shape 67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70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01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C896A4-FC20-419A-98E5-3FC788628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52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26061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77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77914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/>
        </p:nvSpPr>
        <p:spPr>
          <a:xfrm>
            <a:off x="738187" y="6508750"/>
            <a:ext cx="1992313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pic>
        <p:nvPicPr>
          <p:cNvPr id="81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155700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41170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6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84" name="Shape 84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87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290982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3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91" name="Shape 91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94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661484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100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98" name="Shape 98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01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476377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7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05" name="Shape 105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08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524824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887652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655254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18"/>
          <p:cNvGrpSpPr/>
          <p:nvPr/>
        </p:nvGrpSpPr>
        <p:grpSpPr>
          <a:xfrm>
            <a:off x="0" y="0"/>
            <a:ext cx="9156700" cy="6869113"/>
            <a:chOff x="0" y="0"/>
            <a:chExt cx="9156700" cy="6869112"/>
          </a:xfrm>
        </p:grpSpPr>
        <p:sp>
          <p:nvSpPr>
            <p:cNvPr id="116" name="Shape 116"/>
            <p:cNvSpPr/>
            <p:nvPr/>
          </p:nvSpPr>
          <p:spPr>
            <a:xfrm>
              <a:off x="0" y="5322887"/>
              <a:ext cx="9156700" cy="154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56"/>
                  </a:moveTo>
                  <a:lnTo>
                    <a:pt x="11" y="21267"/>
                  </a:lnTo>
                  <a:lnTo>
                    <a:pt x="0" y="11177"/>
                  </a:lnTo>
                  <a:lnTo>
                    <a:pt x="794" y="11443"/>
                  </a:lnTo>
                  <a:lnTo>
                    <a:pt x="1588" y="11665"/>
                  </a:lnTo>
                  <a:lnTo>
                    <a:pt x="2367" y="11842"/>
                  </a:lnTo>
                  <a:lnTo>
                    <a:pt x="3146" y="11975"/>
                  </a:lnTo>
                  <a:lnTo>
                    <a:pt x="3925" y="12064"/>
                  </a:lnTo>
                  <a:lnTo>
                    <a:pt x="4688" y="12108"/>
                  </a:lnTo>
                  <a:lnTo>
                    <a:pt x="5452" y="12108"/>
                  </a:lnTo>
                  <a:lnTo>
                    <a:pt x="6201" y="12064"/>
                  </a:lnTo>
                  <a:lnTo>
                    <a:pt x="6950" y="11975"/>
                  </a:lnTo>
                  <a:lnTo>
                    <a:pt x="7692" y="11887"/>
                  </a:lnTo>
                  <a:lnTo>
                    <a:pt x="8426" y="11709"/>
                  </a:lnTo>
                  <a:lnTo>
                    <a:pt x="9152" y="11532"/>
                  </a:lnTo>
                  <a:lnTo>
                    <a:pt x="9864" y="11310"/>
                  </a:lnTo>
                  <a:lnTo>
                    <a:pt x="10575" y="11044"/>
                  </a:lnTo>
                  <a:lnTo>
                    <a:pt x="11272" y="10733"/>
                  </a:lnTo>
                  <a:lnTo>
                    <a:pt x="11968" y="10379"/>
                  </a:lnTo>
                  <a:lnTo>
                    <a:pt x="12650" y="9979"/>
                  </a:lnTo>
                  <a:lnTo>
                    <a:pt x="13983" y="9092"/>
                  </a:lnTo>
                  <a:lnTo>
                    <a:pt x="14635" y="8605"/>
                  </a:lnTo>
                  <a:lnTo>
                    <a:pt x="15271" y="8072"/>
                  </a:lnTo>
                  <a:lnTo>
                    <a:pt x="15908" y="7496"/>
                  </a:lnTo>
                  <a:lnTo>
                    <a:pt x="16530" y="6919"/>
                  </a:lnTo>
                  <a:lnTo>
                    <a:pt x="17136" y="6254"/>
                  </a:lnTo>
                  <a:lnTo>
                    <a:pt x="17735" y="5589"/>
                  </a:lnTo>
                  <a:lnTo>
                    <a:pt x="18320" y="4923"/>
                  </a:lnTo>
                  <a:lnTo>
                    <a:pt x="18889" y="4169"/>
                  </a:lnTo>
                  <a:lnTo>
                    <a:pt x="19450" y="3415"/>
                  </a:lnTo>
                  <a:lnTo>
                    <a:pt x="20005" y="2617"/>
                  </a:lnTo>
                  <a:lnTo>
                    <a:pt x="20536" y="1774"/>
                  </a:lnTo>
                  <a:lnTo>
                    <a:pt x="21061" y="931"/>
                  </a:lnTo>
                  <a:lnTo>
                    <a:pt x="21570" y="0"/>
                  </a:lnTo>
                  <a:lnTo>
                    <a:pt x="21589" y="21600"/>
                  </a:ln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0"/>
              <a:ext cx="9147175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3" y="21353"/>
                  </a:moveTo>
                  <a:lnTo>
                    <a:pt x="20963" y="20471"/>
                  </a:lnTo>
                  <a:lnTo>
                    <a:pt x="20453" y="19659"/>
                  </a:lnTo>
                  <a:lnTo>
                    <a:pt x="19951" y="18918"/>
                  </a:lnTo>
                  <a:lnTo>
                    <a:pt x="19456" y="18247"/>
                  </a:lnTo>
                  <a:lnTo>
                    <a:pt x="18953" y="17612"/>
                  </a:lnTo>
                  <a:lnTo>
                    <a:pt x="18459" y="17012"/>
                  </a:lnTo>
                  <a:lnTo>
                    <a:pt x="17956" y="16482"/>
                  </a:lnTo>
                  <a:lnTo>
                    <a:pt x="17446" y="15988"/>
                  </a:lnTo>
                  <a:lnTo>
                    <a:pt x="16937" y="15529"/>
                  </a:lnTo>
                  <a:lnTo>
                    <a:pt x="16412" y="15141"/>
                  </a:lnTo>
                  <a:lnTo>
                    <a:pt x="15872" y="14753"/>
                  </a:lnTo>
                  <a:lnTo>
                    <a:pt x="15317" y="14365"/>
                  </a:lnTo>
                  <a:lnTo>
                    <a:pt x="14755" y="14047"/>
                  </a:lnTo>
                  <a:lnTo>
                    <a:pt x="14163" y="13729"/>
                  </a:lnTo>
                  <a:lnTo>
                    <a:pt x="13555" y="13412"/>
                  </a:lnTo>
                  <a:lnTo>
                    <a:pt x="12926" y="13129"/>
                  </a:lnTo>
                  <a:lnTo>
                    <a:pt x="11838" y="12635"/>
                  </a:lnTo>
                  <a:lnTo>
                    <a:pt x="10781" y="12247"/>
                  </a:lnTo>
                  <a:lnTo>
                    <a:pt x="9769" y="11894"/>
                  </a:lnTo>
                  <a:lnTo>
                    <a:pt x="8787" y="11612"/>
                  </a:lnTo>
                  <a:lnTo>
                    <a:pt x="7842" y="11400"/>
                  </a:lnTo>
                  <a:lnTo>
                    <a:pt x="6943" y="11224"/>
                  </a:lnTo>
                  <a:lnTo>
                    <a:pt x="6073" y="11082"/>
                  </a:lnTo>
                  <a:lnTo>
                    <a:pt x="5241" y="11012"/>
                  </a:lnTo>
                  <a:lnTo>
                    <a:pt x="4453" y="10976"/>
                  </a:lnTo>
                  <a:lnTo>
                    <a:pt x="3696" y="10976"/>
                  </a:lnTo>
                  <a:lnTo>
                    <a:pt x="2984" y="11012"/>
                  </a:lnTo>
                  <a:lnTo>
                    <a:pt x="2309" y="11047"/>
                  </a:lnTo>
                  <a:lnTo>
                    <a:pt x="1679" y="11153"/>
                  </a:lnTo>
                  <a:lnTo>
                    <a:pt x="1080" y="11259"/>
                  </a:lnTo>
                  <a:lnTo>
                    <a:pt x="525" y="11365"/>
                  </a:lnTo>
                  <a:lnTo>
                    <a:pt x="7" y="11506"/>
                  </a:lnTo>
                  <a:lnTo>
                    <a:pt x="0" y="71"/>
                  </a:lnTo>
                  <a:lnTo>
                    <a:pt x="21589" y="0"/>
                  </a:lnTo>
                  <a:lnTo>
                    <a:pt x="21600" y="21600"/>
                  </a:lnTo>
                  <a:lnTo>
                    <a:pt x="21578" y="21529"/>
                  </a:lnTo>
                  <a:lnTo>
                    <a:pt x="21473" y="21353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b="0" kern="0">
                <a:solidFill>
                  <a:sysClr val="windowText" lastClr="000000"/>
                </a:solidFill>
                <a:latin typeface="Trebuchet MS"/>
                <a:sym typeface="Trebuchet MS"/>
              </a:endParaRPr>
            </a:p>
          </p:txBody>
        </p:sp>
      </p:grpSp>
      <p:pic>
        <p:nvPicPr>
          <p:cNvPr id="119" name="DSM_cover_logo_contentpage_300.png" descr="DSM_cover_logo_contentpage_3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736600" y="6499225"/>
            <a:ext cx="388938" cy="13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b="0" kern="0">
                <a:latin typeface="Trebuchet MS"/>
                <a:sym typeface="Trebuchet MS"/>
              </a:rPr>
              <a:t>Page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1133475" y="6511925"/>
            <a:ext cx="952500" cy="139700"/>
          </a:xfrm>
          <a:prstGeom prst="rect">
            <a:avLst/>
          </a:prstGeom>
        </p:spPr>
        <p:txBody>
          <a:bodyPr/>
          <a:lstStyle>
            <a:lvl1pPr defTabSz="457200">
              <a:defRPr sz="1000">
                <a:solidFill>
                  <a:srgbClr val="5F5F5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4185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slideLayout" Target="../slideLayouts/slideLayout121.xml"/><Relationship Id="rId47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29.xml"/><Relationship Id="rId55" Type="http://schemas.openxmlformats.org/officeDocument/2006/relationships/slideLayout" Target="../slideLayouts/slideLayout134.xml"/><Relationship Id="rId6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54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45" Type="http://schemas.openxmlformats.org/officeDocument/2006/relationships/slideLayout" Target="../slideLayouts/slideLayout124.xml"/><Relationship Id="rId53" Type="http://schemas.openxmlformats.org/officeDocument/2006/relationships/slideLayout" Target="../slideLayouts/slideLayout132.xml"/><Relationship Id="rId58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49" Type="http://schemas.openxmlformats.org/officeDocument/2006/relationships/slideLayout" Target="../slideLayouts/slideLayout128.xml"/><Relationship Id="rId57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slideLayout" Target="../slideLayouts/slideLayout123.xml"/><Relationship Id="rId52" Type="http://schemas.openxmlformats.org/officeDocument/2006/relationships/slideLayout" Target="../slideLayouts/slideLayout131.xml"/><Relationship Id="rId60" Type="http://schemas.openxmlformats.org/officeDocument/2006/relationships/slideLayout" Target="../slideLayouts/slideLayout139.xml"/><Relationship Id="rId65" Type="http://schemas.openxmlformats.org/officeDocument/2006/relationships/image" Target="../media/image1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slideLayout" Target="../slideLayouts/slideLayout122.xml"/><Relationship Id="rId48" Type="http://schemas.openxmlformats.org/officeDocument/2006/relationships/slideLayout" Target="../slideLayouts/slideLayout127.xml"/><Relationship Id="rId56" Type="http://schemas.openxmlformats.org/officeDocument/2006/relationships/slideLayout" Target="../slideLayouts/slideLayout135.xml"/><Relationship Id="rId64" Type="http://schemas.openxmlformats.org/officeDocument/2006/relationships/theme" Target="../theme/theme10.xml"/><Relationship Id="rId8" Type="http://schemas.openxmlformats.org/officeDocument/2006/relationships/slideLayout" Target="../slideLayouts/slideLayout87.xml"/><Relationship Id="rId51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Relationship Id="rId46" Type="http://schemas.openxmlformats.org/officeDocument/2006/relationships/slideLayout" Target="../slideLayouts/slideLayout125.xml"/><Relationship Id="rId59" Type="http://schemas.openxmlformats.org/officeDocument/2006/relationships/slideLayout" Target="../slideLayouts/slideLayout13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1.xml"/><Relationship Id="rId18" Type="http://schemas.openxmlformats.org/officeDocument/2006/relationships/tags" Target="../tags/tag181.xml"/><Relationship Id="rId3" Type="http://schemas.openxmlformats.org/officeDocument/2006/relationships/slideLayout" Target="../slideLayouts/slideLayout145.xml"/><Relationship Id="rId21" Type="http://schemas.openxmlformats.org/officeDocument/2006/relationships/tags" Target="../tags/tag184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ags" Target="../tags/tag180.xml"/><Relationship Id="rId2" Type="http://schemas.openxmlformats.org/officeDocument/2006/relationships/slideLayout" Target="../slideLayouts/slideLayout144.xml"/><Relationship Id="rId16" Type="http://schemas.openxmlformats.org/officeDocument/2006/relationships/tags" Target="../tags/tag179.xml"/><Relationship Id="rId20" Type="http://schemas.openxmlformats.org/officeDocument/2006/relationships/tags" Target="../tags/tag183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tags" Target="../tags/tag17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52.xml"/><Relationship Id="rId19" Type="http://schemas.openxmlformats.org/officeDocument/2006/relationships/tags" Target="../tags/tag18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vmlDrawing" Target="../drawings/vmlDrawing48.vml"/><Relationship Id="rId22" Type="http://schemas.openxmlformats.org/officeDocument/2006/relationships/oleObject" Target="../embeddings/oleObject48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2.xml"/><Relationship Id="rId18" Type="http://schemas.openxmlformats.org/officeDocument/2006/relationships/tags" Target="../tags/tag191.xml"/><Relationship Id="rId3" Type="http://schemas.openxmlformats.org/officeDocument/2006/relationships/slideLayout" Target="../slideLayouts/slideLayout157.xml"/><Relationship Id="rId21" Type="http://schemas.openxmlformats.org/officeDocument/2006/relationships/tags" Target="../tags/tag194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tags" Target="../tags/tag19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56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oleObject" Target="../embeddings/oleObject50.bin"/><Relationship Id="rId5" Type="http://schemas.openxmlformats.org/officeDocument/2006/relationships/slideLayout" Target="../slideLayouts/slideLayout159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10" Type="http://schemas.openxmlformats.org/officeDocument/2006/relationships/slideLayout" Target="../slideLayouts/slideLayout164.xml"/><Relationship Id="rId19" Type="http://schemas.openxmlformats.org/officeDocument/2006/relationships/tags" Target="../tags/tag192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vmlDrawing" Target="../drawings/vmlDrawing50.vml"/><Relationship Id="rId22" Type="http://schemas.openxmlformats.org/officeDocument/2006/relationships/tags" Target="../tags/tag1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3.xml"/><Relationship Id="rId18" Type="http://schemas.openxmlformats.org/officeDocument/2006/relationships/tags" Target="../tags/tag217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220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tags" Target="../tags/tag216.xml"/><Relationship Id="rId2" Type="http://schemas.openxmlformats.org/officeDocument/2006/relationships/slideLayout" Target="../slideLayouts/slideLayout168.xml"/><Relationship Id="rId16" Type="http://schemas.openxmlformats.org/officeDocument/2006/relationships/tags" Target="../tags/tag215.xml"/><Relationship Id="rId20" Type="http://schemas.openxmlformats.org/officeDocument/2006/relationships/tags" Target="../tags/tag219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tags" Target="../tags/tag21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76.xml"/><Relationship Id="rId19" Type="http://schemas.openxmlformats.org/officeDocument/2006/relationships/tags" Target="../tags/tag218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vmlDrawing" Target="../drawings/vmlDrawing52.vml"/><Relationship Id="rId22" Type="http://schemas.openxmlformats.org/officeDocument/2006/relationships/oleObject" Target="../embeddings/oleObject52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4.xml"/><Relationship Id="rId18" Type="http://schemas.openxmlformats.org/officeDocument/2006/relationships/tags" Target="../tags/tag22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81.xml"/><Relationship Id="rId21" Type="http://schemas.openxmlformats.org/officeDocument/2006/relationships/tags" Target="../tags/tag230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tags" Target="../tags/tag226.xml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180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tags" Target="../tags/tag233.xml"/><Relationship Id="rId5" Type="http://schemas.openxmlformats.org/officeDocument/2006/relationships/slideLayout" Target="../slideLayouts/slideLayout183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10" Type="http://schemas.openxmlformats.org/officeDocument/2006/relationships/slideLayout" Target="../slideLayouts/slideLayout188.xml"/><Relationship Id="rId19" Type="http://schemas.openxmlformats.org/officeDocument/2006/relationships/tags" Target="../tags/tag22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vmlDrawing" Target="../drawings/vmlDrawing54.vml"/><Relationship Id="rId22" Type="http://schemas.openxmlformats.org/officeDocument/2006/relationships/tags" Target="../tags/tag23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5.xml"/><Relationship Id="rId18" Type="http://schemas.openxmlformats.org/officeDocument/2006/relationships/tags" Target="../tags/tag248.xml"/><Relationship Id="rId3" Type="http://schemas.openxmlformats.org/officeDocument/2006/relationships/slideLayout" Target="../slideLayouts/slideLayout193.xml"/><Relationship Id="rId21" Type="http://schemas.openxmlformats.org/officeDocument/2006/relationships/tags" Target="../tags/tag251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tags" Target="../tags/tag247.xml"/><Relationship Id="rId2" Type="http://schemas.openxmlformats.org/officeDocument/2006/relationships/slideLayout" Target="../slideLayouts/slideLayout192.xml"/><Relationship Id="rId16" Type="http://schemas.openxmlformats.org/officeDocument/2006/relationships/tags" Target="../tags/tag246.xml"/><Relationship Id="rId20" Type="http://schemas.openxmlformats.org/officeDocument/2006/relationships/tags" Target="../tags/tag250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tags" Target="../tags/tag24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0.xml"/><Relationship Id="rId19" Type="http://schemas.openxmlformats.org/officeDocument/2006/relationships/tags" Target="../tags/tag249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vmlDrawing" Target="../drawings/vmlDrawing57.vml"/><Relationship Id="rId22" Type="http://schemas.openxmlformats.org/officeDocument/2006/relationships/oleObject" Target="../embeddings/oleObject57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vmlDrawing" Target="../drawings/vmlDrawing59.vml"/><Relationship Id="rId18" Type="http://schemas.openxmlformats.org/officeDocument/2006/relationships/tags" Target="../tags/tag259.xml"/><Relationship Id="rId3" Type="http://schemas.openxmlformats.org/officeDocument/2006/relationships/slideLayout" Target="../slideLayouts/slideLayout205.xml"/><Relationship Id="rId21" Type="http://schemas.openxmlformats.org/officeDocument/2006/relationships/oleObject" Target="../embeddings/oleObject59.bin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6.xml"/><Relationship Id="rId17" Type="http://schemas.openxmlformats.org/officeDocument/2006/relationships/tags" Target="../tags/tag258.xml"/><Relationship Id="rId2" Type="http://schemas.openxmlformats.org/officeDocument/2006/relationships/slideLayout" Target="../slideLayouts/slideLayout204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tags" Target="../tags/tag256.xml"/><Relationship Id="rId10" Type="http://schemas.openxmlformats.org/officeDocument/2006/relationships/slideLayout" Target="../slideLayouts/slideLayout212.xml"/><Relationship Id="rId19" Type="http://schemas.openxmlformats.org/officeDocument/2006/relationships/tags" Target="../tags/tag260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tags" Target="../tags/tag255.xml"/><Relationship Id="rId22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13" Type="http://schemas.openxmlformats.org/officeDocument/2006/relationships/vmlDrawing" Target="../drawings/vmlDrawing61.vml"/><Relationship Id="rId18" Type="http://schemas.openxmlformats.org/officeDocument/2006/relationships/tags" Target="../tags/tag277.xml"/><Relationship Id="rId3" Type="http://schemas.openxmlformats.org/officeDocument/2006/relationships/slideLayout" Target="../slideLayouts/slideLayout216.xml"/><Relationship Id="rId21" Type="http://schemas.openxmlformats.org/officeDocument/2006/relationships/oleObject" Target="../embeddings/oleObject61.bin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7.xml"/><Relationship Id="rId17" Type="http://schemas.openxmlformats.org/officeDocument/2006/relationships/tags" Target="../tags/tag276.xml"/><Relationship Id="rId2" Type="http://schemas.openxmlformats.org/officeDocument/2006/relationships/slideLayout" Target="../slideLayouts/slideLayout215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5" Type="http://schemas.openxmlformats.org/officeDocument/2006/relationships/tags" Target="../tags/tag274.xml"/><Relationship Id="rId10" Type="http://schemas.openxmlformats.org/officeDocument/2006/relationships/slideLayout" Target="../slideLayouts/slideLayout223.xml"/><Relationship Id="rId19" Type="http://schemas.openxmlformats.org/officeDocument/2006/relationships/tags" Target="../tags/tag278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Relationship Id="rId14" Type="http://schemas.openxmlformats.org/officeDocument/2006/relationships/tags" Target="../tags/tag273.xml"/><Relationship Id="rId22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vmlDrawing" Target="../drawings/vmlDrawing63.vml"/><Relationship Id="rId18" Type="http://schemas.openxmlformats.org/officeDocument/2006/relationships/tags" Target="../tags/tag295.xml"/><Relationship Id="rId3" Type="http://schemas.openxmlformats.org/officeDocument/2006/relationships/slideLayout" Target="../slideLayouts/slideLayout227.xml"/><Relationship Id="rId21" Type="http://schemas.openxmlformats.org/officeDocument/2006/relationships/tags" Target="../tags/tag298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8.xml"/><Relationship Id="rId17" Type="http://schemas.openxmlformats.org/officeDocument/2006/relationships/tags" Target="../tags/tag29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26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oleObject" Target="../embeddings/oleObject63.bin"/><Relationship Id="rId5" Type="http://schemas.openxmlformats.org/officeDocument/2006/relationships/slideLayout" Target="../slideLayouts/slideLayout229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10" Type="http://schemas.openxmlformats.org/officeDocument/2006/relationships/slideLayout" Target="../slideLayouts/slideLayout234.xml"/><Relationship Id="rId19" Type="http://schemas.openxmlformats.org/officeDocument/2006/relationships/tags" Target="../tags/tag296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tags" Target="../tags/tag291.xml"/><Relationship Id="rId22" Type="http://schemas.openxmlformats.org/officeDocument/2006/relationships/tags" Target="../tags/tag29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13" Type="http://schemas.openxmlformats.org/officeDocument/2006/relationships/vmlDrawing" Target="../drawings/vmlDrawing65.vml"/><Relationship Id="rId18" Type="http://schemas.openxmlformats.org/officeDocument/2006/relationships/tags" Target="../tags/tag317.xml"/><Relationship Id="rId3" Type="http://schemas.openxmlformats.org/officeDocument/2006/relationships/slideLayout" Target="../slideLayouts/slideLayout238.xml"/><Relationship Id="rId21" Type="http://schemas.openxmlformats.org/officeDocument/2006/relationships/tags" Target="../tags/tag320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19.xml"/><Relationship Id="rId17" Type="http://schemas.openxmlformats.org/officeDocument/2006/relationships/tags" Target="../tags/tag316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37.xml"/><Relationship Id="rId16" Type="http://schemas.openxmlformats.org/officeDocument/2006/relationships/tags" Target="../tags/tag315.xml"/><Relationship Id="rId20" Type="http://schemas.openxmlformats.org/officeDocument/2006/relationships/tags" Target="../tags/tag319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24" Type="http://schemas.openxmlformats.org/officeDocument/2006/relationships/oleObject" Target="../embeddings/oleObject65.bin"/><Relationship Id="rId5" Type="http://schemas.openxmlformats.org/officeDocument/2006/relationships/slideLayout" Target="../slideLayouts/slideLayout240.xml"/><Relationship Id="rId15" Type="http://schemas.openxmlformats.org/officeDocument/2006/relationships/tags" Target="../tags/tag314.xml"/><Relationship Id="rId23" Type="http://schemas.openxmlformats.org/officeDocument/2006/relationships/tags" Target="../tags/tag322.xml"/><Relationship Id="rId10" Type="http://schemas.openxmlformats.org/officeDocument/2006/relationships/slideLayout" Target="../slideLayouts/slideLayout245.xml"/><Relationship Id="rId19" Type="http://schemas.openxmlformats.org/officeDocument/2006/relationships/tags" Target="../tags/tag318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Relationship Id="rId14" Type="http://schemas.openxmlformats.org/officeDocument/2006/relationships/tags" Target="../tags/tag313.xml"/><Relationship Id="rId22" Type="http://schemas.openxmlformats.org/officeDocument/2006/relationships/tags" Target="../tags/tag3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vmlDrawing" Target="../drawings/vmlDrawing3.vml"/><Relationship Id="rId11" Type="http://schemas.openxmlformats.org/officeDocument/2006/relationships/oleObject" Target="../embeddings/oleObject3.bin"/><Relationship Id="rId5" Type="http://schemas.openxmlformats.org/officeDocument/2006/relationships/theme" Target="../theme/theme2.xml"/><Relationship Id="rId10" Type="http://schemas.openxmlformats.org/officeDocument/2006/relationships/tags" Target="../tags/tag12.xml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theme" Target="../theme/theme20.xml"/><Relationship Id="rId18" Type="http://schemas.openxmlformats.org/officeDocument/2006/relationships/tags" Target="../tags/tag33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49.xml"/><Relationship Id="rId21" Type="http://schemas.openxmlformats.org/officeDocument/2006/relationships/tags" Target="../tags/tag341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17" Type="http://schemas.openxmlformats.org/officeDocument/2006/relationships/tags" Target="../tags/tag337.xml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48.xml"/><Relationship Id="rId16" Type="http://schemas.openxmlformats.org/officeDocument/2006/relationships/tags" Target="../tags/tag336.xml"/><Relationship Id="rId20" Type="http://schemas.openxmlformats.org/officeDocument/2006/relationships/tags" Target="../tags/tag340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24" Type="http://schemas.openxmlformats.org/officeDocument/2006/relationships/tags" Target="../tags/tag344.xml"/><Relationship Id="rId5" Type="http://schemas.openxmlformats.org/officeDocument/2006/relationships/slideLayout" Target="../slideLayouts/slideLayout251.xml"/><Relationship Id="rId15" Type="http://schemas.openxmlformats.org/officeDocument/2006/relationships/tags" Target="../tags/tag335.xml"/><Relationship Id="rId23" Type="http://schemas.openxmlformats.org/officeDocument/2006/relationships/tags" Target="../tags/tag343.xml"/><Relationship Id="rId10" Type="http://schemas.openxmlformats.org/officeDocument/2006/relationships/slideLayout" Target="../slideLayouts/slideLayout256.xml"/><Relationship Id="rId19" Type="http://schemas.openxmlformats.org/officeDocument/2006/relationships/tags" Target="../tags/tag339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vmlDrawing" Target="../drawings/vmlDrawing67.vml"/><Relationship Id="rId22" Type="http://schemas.openxmlformats.org/officeDocument/2006/relationships/tags" Target="../tags/tag34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theme" Target="../theme/theme21.xml"/><Relationship Id="rId18" Type="http://schemas.openxmlformats.org/officeDocument/2006/relationships/tags" Target="../tags/tag36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61.xml"/><Relationship Id="rId21" Type="http://schemas.openxmlformats.org/officeDocument/2006/relationships/tags" Target="../tags/tag366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17" Type="http://schemas.openxmlformats.org/officeDocument/2006/relationships/tags" Target="../tags/tag362.xml"/><Relationship Id="rId25" Type="http://schemas.openxmlformats.org/officeDocument/2006/relationships/oleObject" Target="../embeddings/oleObject69.bin"/><Relationship Id="rId2" Type="http://schemas.openxmlformats.org/officeDocument/2006/relationships/slideLayout" Target="../slideLayouts/slideLayout260.xml"/><Relationship Id="rId16" Type="http://schemas.openxmlformats.org/officeDocument/2006/relationships/tags" Target="../tags/tag361.xml"/><Relationship Id="rId20" Type="http://schemas.openxmlformats.org/officeDocument/2006/relationships/tags" Target="../tags/tag365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24" Type="http://schemas.openxmlformats.org/officeDocument/2006/relationships/tags" Target="../tags/tag369.xml"/><Relationship Id="rId5" Type="http://schemas.openxmlformats.org/officeDocument/2006/relationships/slideLayout" Target="../slideLayouts/slideLayout263.xml"/><Relationship Id="rId15" Type="http://schemas.openxmlformats.org/officeDocument/2006/relationships/tags" Target="../tags/tag360.xml"/><Relationship Id="rId23" Type="http://schemas.openxmlformats.org/officeDocument/2006/relationships/tags" Target="../tags/tag368.xml"/><Relationship Id="rId10" Type="http://schemas.openxmlformats.org/officeDocument/2006/relationships/slideLayout" Target="../slideLayouts/slideLayout268.xml"/><Relationship Id="rId19" Type="http://schemas.openxmlformats.org/officeDocument/2006/relationships/tags" Target="../tags/tag364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4" Type="http://schemas.openxmlformats.org/officeDocument/2006/relationships/vmlDrawing" Target="../drawings/vmlDrawing69.vml"/><Relationship Id="rId22" Type="http://schemas.openxmlformats.org/officeDocument/2006/relationships/tags" Target="../tags/tag36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theme" Target="../theme/theme22.xml"/><Relationship Id="rId18" Type="http://schemas.openxmlformats.org/officeDocument/2006/relationships/tags" Target="../tags/tag38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3.xml"/><Relationship Id="rId21" Type="http://schemas.openxmlformats.org/officeDocument/2006/relationships/tags" Target="../tags/tag391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tags" Target="../tags/tag387.xml"/><Relationship Id="rId25" Type="http://schemas.openxmlformats.org/officeDocument/2006/relationships/oleObject" Target="../embeddings/oleObject71.bin"/><Relationship Id="rId2" Type="http://schemas.openxmlformats.org/officeDocument/2006/relationships/slideLayout" Target="../slideLayouts/slideLayout272.xml"/><Relationship Id="rId16" Type="http://schemas.openxmlformats.org/officeDocument/2006/relationships/tags" Target="../tags/tag386.xml"/><Relationship Id="rId20" Type="http://schemas.openxmlformats.org/officeDocument/2006/relationships/tags" Target="../tags/tag390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24" Type="http://schemas.openxmlformats.org/officeDocument/2006/relationships/tags" Target="../tags/tag394.xml"/><Relationship Id="rId5" Type="http://schemas.openxmlformats.org/officeDocument/2006/relationships/slideLayout" Target="../slideLayouts/slideLayout275.xml"/><Relationship Id="rId15" Type="http://schemas.openxmlformats.org/officeDocument/2006/relationships/tags" Target="../tags/tag385.xml"/><Relationship Id="rId23" Type="http://schemas.openxmlformats.org/officeDocument/2006/relationships/tags" Target="../tags/tag393.xml"/><Relationship Id="rId10" Type="http://schemas.openxmlformats.org/officeDocument/2006/relationships/slideLayout" Target="../slideLayouts/slideLayout280.xml"/><Relationship Id="rId19" Type="http://schemas.openxmlformats.org/officeDocument/2006/relationships/tags" Target="../tags/tag389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vmlDrawing" Target="../drawings/vmlDrawing71.vml"/><Relationship Id="rId22" Type="http://schemas.openxmlformats.org/officeDocument/2006/relationships/tags" Target="../tags/tag39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vmlDrawing" Target="../drawings/vmlDrawing5.vml"/><Relationship Id="rId18" Type="http://schemas.openxmlformats.org/officeDocument/2006/relationships/oleObject" Target="../embeddings/oleObject5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7" Type="http://schemas.openxmlformats.org/officeDocument/2006/relationships/tags" Target="../tags/tag1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1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ags" Target="../tags/tag15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3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28.xml"/><Relationship Id="rId16" Type="http://schemas.openxmlformats.org/officeDocument/2006/relationships/tags" Target="../tags/tag27.xml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ags" Target="../tags/tag22.xml"/><Relationship Id="rId5" Type="http://schemas.openxmlformats.org/officeDocument/2006/relationships/slideLayout" Target="../slideLayouts/slideLayout31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slideLayout" Target="../slideLayouts/slideLayout30.xml"/><Relationship Id="rId9" Type="http://schemas.openxmlformats.org/officeDocument/2006/relationships/vmlDrawing" Target="../drawings/vmlDrawing7.vml"/><Relationship Id="rId14" Type="http://schemas.openxmlformats.org/officeDocument/2006/relationships/tags" Target="../tags/tag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oleObject" Target="../embeddings/oleObject9.bin"/><Relationship Id="rId2" Type="http://schemas.openxmlformats.org/officeDocument/2006/relationships/vmlDrawing" Target="../drawings/vmlDrawing9.vml"/><Relationship Id="rId1" Type="http://schemas.openxmlformats.org/officeDocument/2006/relationships/theme" Target="../theme/theme5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6.xml"/><Relationship Id="rId18" Type="http://schemas.openxmlformats.org/officeDocument/2006/relationships/tags" Target="../tags/tag4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48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ags" Target="../tags/tag44.xml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tags" Target="../tags/tag51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0.vml"/><Relationship Id="rId22" Type="http://schemas.openxmlformats.org/officeDocument/2006/relationships/tags" Target="../tags/tag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7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55.xml"/><Relationship Id="rId19" Type="http://schemas.openxmlformats.org/officeDocument/2006/relationships/tags" Target="../tags/tag71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12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vmlDrawing" Target="../drawings/vmlDrawing25.vml"/><Relationship Id="rId18" Type="http://schemas.openxmlformats.org/officeDocument/2006/relationships/oleObject" Target="../embeddings/oleObject25.bin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17" Type="http://schemas.openxmlformats.org/officeDocument/2006/relationships/tags" Target="../tags/tag124.xml"/><Relationship Id="rId2" Type="http://schemas.openxmlformats.org/officeDocument/2006/relationships/slideLayout" Target="../slideLayouts/slideLayout59.xml"/><Relationship Id="rId16" Type="http://schemas.openxmlformats.org/officeDocument/2006/relationships/tags" Target="../tags/tag12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12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ags" Target="../tags/tag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vmlDrawing" Target="../drawings/vmlDrawing36.vml"/><Relationship Id="rId18" Type="http://schemas.openxmlformats.org/officeDocument/2006/relationships/oleObject" Target="../embeddings/oleObject36.bin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17" Type="http://schemas.openxmlformats.org/officeDocument/2006/relationships/tags" Target="../tags/tag156.xml"/><Relationship Id="rId2" Type="http://schemas.openxmlformats.org/officeDocument/2006/relationships/slideLayout" Target="../slideLayouts/slideLayout70.xml"/><Relationship Id="rId16" Type="http://schemas.openxmlformats.org/officeDocument/2006/relationships/tags" Target="../tags/tag15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ags" Target="../tags/tag154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ags" Target="../tags/tag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5939" name="Rectangle 3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358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940" name="Picture 4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1" name="Text Box 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8188" y="6496050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en-US" altLang="zh-CN" sz="1000" b="0" dirty="0">
                <a:solidFill>
                  <a:schemeClr val="bg2"/>
                </a:solidFill>
                <a:ea typeface="SimSun" pitchFamily="2" charset="-122"/>
              </a:rPr>
              <a:t>Page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11557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76F0F97B-E608-4965-B33D-17C5E448C31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95948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SM_cover_logo_contentpage_300.png" descr="DSM_cover_logo_contentpage_300"/>
          <p:cNvPicPr/>
          <p:nvPr/>
        </p:nvPicPr>
        <p:blipFill>
          <a:blip r:embed="rId65">
            <a:extLst/>
          </a:blip>
          <a:stretch>
            <a:fillRect/>
          </a:stretch>
        </p:blipFill>
        <p:spPr>
          <a:xfrm>
            <a:off x="6943725" y="6053137"/>
            <a:ext cx="1987550" cy="633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17550" y="0"/>
            <a:ext cx="8197850" cy="1598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70BA"/>
                </a:solidFill>
              </a:rPr>
              <a:t>Címszöveg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36600" y="2133600"/>
            <a:ext cx="8201025" cy="3087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3200"/>
              <a:t>1. szövegtörzsszint</a:t>
            </a:r>
          </a:p>
          <a:p>
            <a:pPr lvl="1">
              <a:defRPr sz="1800"/>
            </a:pPr>
            <a:r>
              <a:rPr sz="3200"/>
              <a:t>2. szövegtörzsszint</a:t>
            </a:r>
          </a:p>
          <a:p>
            <a:pPr lvl="2">
              <a:defRPr sz="1800"/>
            </a:pPr>
            <a:r>
              <a:rPr sz="3200"/>
              <a:t>3. szövegtörzsszint</a:t>
            </a:r>
          </a:p>
          <a:p>
            <a:pPr lvl="3">
              <a:defRPr sz="1800"/>
            </a:pPr>
            <a:r>
              <a:rPr sz="3200"/>
              <a:t>4. szövegtörzsszint</a:t>
            </a:r>
          </a:p>
          <a:p>
            <a:pPr lvl="4">
              <a:defRPr sz="1800"/>
            </a:pPr>
            <a:r>
              <a:rPr sz="3200"/>
              <a:t>5. szövegtörzsszint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736600" y="6384925"/>
            <a:ext cx="952500" cy="26670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b="0" kern="0">
                <a:solidFill>
                  <a:sysClr val="windowText" lastClr="000000"/>
                </a:solidFill>
                <a:latin typeface="Trebuchet MS"/>
                <a:sym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37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64" r:id="rId18"/>
    <p:sldLayoutId id="2147483865" r:id="rId19"/>
    <p:sldLayoutId id="2147483866" r:id="rId20"/>
    <p:sldLayoutId id="2147483867" r:id="rId21"/>
    <p:sldLayoutId id="2147483868" r:id="rId22"/>
    <p:sldLayoutId id="2147483869" r:id="rId23"/>
    <p:sldLayoutId id="2147483870" r:id="rId24"/>
    <p:sldLayoutId id="2147483871" r:id="rId25"/>
    <p:sldLayoutId id="2147483872" r:id="rId26"/>
    <p:sldLayoutId id="2147483873" r:id="rId27"/>
    <p:sldLayoutId id="2147483874" r:id="rId28"/>
    <p:sldLayoutId id="2147483875" r:id="rId29"/>
    <p:sldLayoutId id="2147483876" r:id="rId30"/>
    <p:sldLayoutId id="2147483877" r:id="rId31"/>
    <p:sldLayoutId id="2147483878" r:id="rId32"/>
    <p:sldLayoutId id="2147483879" r:id="rId33"/>
    <p:sldLayoutId id="2147483880" r:id="rId34"/>
    <p:sldLayoutId id="2147483881" r:id="rId35"/>
    <p:sldLayoutId id="2147483882" r:id="rId36"/>
    <p:sldLayoutId id="2147483883" r:id="rId37"/>
    <p:sldLayoutId id="2147483884" r:id="rId38"/>
    <p:sldLayoutId id="2147483885" r:id="rId39"/>
    <p:sldLayoutId id="2147483886" r:id="rId40"/>
    <p:sldLayoutId id="2147483887" r:id="rId41"/>
    <p:sldLayoutId id="2147483888" r:id="rId42"/>
    <p:sldLayoutId id="2147483889" r:id="rId43"/>
    <p:sldLayoutId id="2147483890" r:id="rId44"/>
    <p:sldLayoutId id="2147483891" r:id="rId45"/>
    <p:sldLayoutId id="2147483892" r:id="rId46"/>
    <p:sldLayoutId id="2147483893" r:id="rId47"/>
    <p:sldLayoutId id="2147483894" r:id="rId48"/>
    <p:sldLayoutId id="2147483895" r:id="rId49"/>
    <p:sldLayoutId id="2147483896" r:id="rId50"/>
    <p:sldLayoutId id="2147483897" r:id="rId51"/>
    <p:sldLayoutId id="2147483898" r:id="rId52"/>
    <p:sldLayoutId id="2147483899" r:id="rId53"/>
    <p:sldLayoutId id="2147483900" r:id="rId54"/>
    <p:sldLayoutId id="2147483901" r:id="rId55"/>
    <p:sldLayoutId id="2147483902" r:id="rId56"/>
    <p:sldLayoutId id="2147483903" r:id="rId57"/>
    <p:sldLayoutId id="2147483904" r:id="rId58"/>
    <p:sldLayoutId id="2147483905" r:id="rId59"/>
    <p:sldLayoutId id="2147483906" r:id="rId60"/>
    <p:sldLayoutId id="2147483907" r:id="rId61"/>
    <p:sldLayoutId id="2147483908" r:id="rId62"/>
    <p:sldLayoutId id="2147483909" r:id="rId6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1pPr>
      <a:lvl2pPr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2pPr>
      <a:lvl3pPr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3pPr>
      <a:lvl4pPr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4pPr>
      <a:lvl5pPr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5pPr>
      <a:lvl6pPr indent="457200"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6pPr>
      <a:lvl7pPr indent="914400"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7pPr>
      <a:lvl8pPr indent="1371600"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8pPr>
      <a:lvl9pPr indent="1828800">
        <a:lnSpc>
          <a:spcPct val="95000"/>
        </a:lnSpc>
        <a:defRPr sz="3200">
          <a:solidFill>
            <a:srgbClr val="0070BA"/>
          </a:solidFill>
          <a:latin typeface="Trebuchet MS Bold"/>
          <a:ea typeface="Trebuchet MS Bold"/>
          <a:cs typeface="Trebuchet MS Bold"/>
          <a:sym typeface="Trebuchet MS Bold"/>
        </a:defRPr>
      </a:lvl9pPr>
    </p:titleStyle>
    <p:bodyStyle>
      <a:lvl1pPr marL="342900" indent="-342900">
        <a:buSzPct val="100000"/>
        <a:buChar char="»"/>
        <a:defRPr sz="3200">
          <a:latin typeface="Trebuchet MS"/>
          <a:ea typeface="Trebuchet MS"/>
          <a:cs typeface="Trebuchet MS"/>
          <a:sym typeface="Trebuchet MS"/>
        </a:defRPr>
      </a:lvl1pPr>
      <a:lvl2pPr marL="783771" indent="-326571">
        <a:buSzPct val="100000"/>
        <a:buChar char="–"/>
        <a:defRPr sz="3200">
          <a:latin typeface="Trebuchet MS"/>
          <a:ea typeface="Trebuchet MS"/>
          <a:cs typeface="Trebuchet MS"/>
          <a:sym typeface="Trebuchet MS"/>
        </a:defRPr>
      </a:lvl2pPr>
      <a:lvl3pPr marL="1219200" indent="-304800">
        <a:buSzPct val="100000"/>
        <a:buChar char="•"/>
        <a:defRPr sz="3200">
          <a:latin typeface="Trebuchet MS"/>
          <a:ea typeface="Trebuchet MS"/>
          <a:cs typeface="Trebuchet MS"/>
          <a:sym typeface="Trebuchet MS"/>
        </a:defRPr>
      </a:lvl3pPr>
      <a:lvl4pPr marL="1737360" indent="-365760">
        <a:buSzPct val="100000"/>
        <a:buChar char="–"/>
        <a:defRPr sz="3200">
          <a:latin typeface="Trebuchet MS"/>
          <a:ea typeface="Trebuchet MS"/>
          <a:cs typeface="Trebuchet MS"/>
          <a:sym typeface="Trebuchet MS"/>
        </a:defRPr>
      </a:lvl4pPr>
      <a:lvl5pPr marL="2235200" indent="-406400">
        <a:buSzPct val="100000"/>
        <a:buChar char="»"/>
        <a:defRPr sz="3200">
          <a:latin typeface="Trebuchet MS"/>
          <a:ea typeface="Trebuchet MS"/>
          <a:cs typeface="Trebuchet MS"/>
          <a:sym typeface="Trebuchet MS"/>
        </a:defRPr>
      </a:lvl5pPr>
      <a:lvl6pPr marL="2692400" indent="-406400">
        <a:buSzPct val="100000"/>
        <a:buChar char="•"/>
        <a:defRPr sz="3200">
          <a:latin typeface="Trebuchet MS"/>
          <a:ea typeface="Trebuchet MS"/>
          <a:cs typeface="Trebuchet MS"/>
          <a:sym typeface="Trebuchet MS"/>
        </a:defRPr>
      </a:lvl6pPr>
      <a:lvl7pPr marL="3149600" indent="-406400">
        <a:buSzPct val="100000"/>
        <a:buChar char="•"/>
        <a:defRPr sz="3200">
          <a:latin typeface="Trebuchet MS"/>
          <a:ea typeface="Trebuchet MS"/>
          <a:cs typeface="Trebuchet MS"/>
          <a:sym typeface="Trebuchet MS"/>
        </a:defRPr>
      </a:lvl7pPr>
      <a:lvl8pPr marL="3606800" indent="-406400">
        <a:buSzPct val="100000"/>
        <a:buChar char="•"/>
        <a:defRPr sz="3200">
          <a:latin typeface="Trebuchet MS"/>
          <a:ea typeface="Trebuchet MS"/>
          <a:cs typeface="Trebuchet MS"/>
          <a:sym typeface="Trebuchet MS"/>
        </a:defRPr>
      </a:lvl8pPr>
      <a:lvl9pPr marL="4064000" indent="-406400">
        <a:buSzPct val="100000"/>
        <a:buChar char="•"/>
        <a:defRPr sz="3200">
          <a:latin typeface="Trebuchet MS"/>
          <a:ea typeface="Trebuchet MS"/>
          <a:cs typeface="Trebuchet MS"/>
          <a:sym typeface="Trebuchet MS"/>
        </a:defRPr>
      </a:lvl9pPr>
    </p:bodyStyle>
    <p:otherStyle>
      <a:lvl1pPr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1pPr>
      <a:lvl2pPr indent="457200"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2pPr>
      <a:lvl3pPr indent="914400"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3pPr>
      <a:lvl4pPr indent="1371600"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4pPr>
      <a:lvl5pPr indent="1828800"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5pPr>
      <a:lvl6pPr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6pPr>
      <a:lvl7pPr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7pPr>
      <a:lvl8pPr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8pPr>
      <a:lvl9pPr>
        <a:defRPr>
          <a:solidFill>
            <a:schemeClr val="tx1"/>
          </a:solidFill>
          <a:latin typeface="+mn-lt"/>
          <a:ea typeface="+mn-ea"/>
          <a:cs typeface="+mn-cs"/>
          <a:sym typeface="Trebuchet M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70" name="Freeform 46"/>
            <p:cNvSpPr>
              <a:spLocks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Trebuchet MS"/>
                <a:cs typeface="Arial"/>
              </a:endParaRPr>
            </a:p>
          </p:txBody>
        </p:sp>
        <p:sp>
          <p:nvSpPr>
            <p:cNvPr id="1071" name="Freeform 47"/>
            <p:cNvSpPr>
              <a:spLocks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56" y="1220"/>
                  </a:lnTo>
                  <a:lnTo>
                    <a:pt x="5728" y="121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latin typeface="Trebuchet MS"/>
                <a:cs typeface="Arial"/>
              </a:endParaRPr>
            </a:p>
          </p:txBody>
        </p:sp>
      </p:grpSp>
      <p:graphicFrame>
        <p:nvGraphicFramePr>
          <p:cNvPr id="1037" name="Rectangle 1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71" name="think-cell Slide" r:id="rId22" imgW="0" imgH="0" progId="TCLayout.ActiveDocument.1">
                  <p:embed/>
                </p:oleObj>
              </mc:Choice>
              <mc:Fallback>
                <p:oleObj name="think-cell Slide" r:id="rId22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3" name="Picture 39" descr="DSM_cover_logo_contentpage_3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717550" y="773113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b="0">
                <a:solidFill>
                  <a:srgbClr val="5F5F5F"/>
                </a:solidFill>
                <a:latin typeface="Trebuchet MS"/>
                <a:cs typeface="Arial"/>
              </a:rPr>
              <a:t>Page </a:t>
            </a:r>
            <a:fld id="{4CB60DE4-0424-4103-9236-46A726D73268}" type="slidenum">
              <a:rPr lang="en-US" b="0">
                <a:solidFill>
                  <a:srgbClr val="5F5F5F"/>
                </a:solidFill>
                <a:latin typeface="Trebuchet MS"/>
                <a:cs typeface="Arial"/>
              </a:rPr>
              <a:pPr/>
              <a:t>‹#›</a:t>
            </a:fld>
            <a:endParaRPr lang="en-US" b="0">
              <a:solidFill>
                <a:srgbClr val="5F5F5F"/>
              </a:solidFill>
              <a:latin typeface="Trebuchet MS"/>
              <a:cs typeface="Arial"/>
            </a:endParaRPr>
          </a:p>
        </p:txBody>
      </p:sp>
      <p:sp>
        <p:nvSpPr>
          <p:cNvPr id="2" name="hl" descr="FOR INTERNAL USE ONLY"/>
          <p:cNvSpPr txBox="1"/>
          <p:nvPr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850" b="0" smtClean="0">
                <a:solidFill>
                  <a:srgbClr val="5F5F5F"/>
                </a:solidFill>
                <a:latin typeface="trebuchet ms"/>
                <a:cs typeface="Arial"/>
              </a:rPr>
              <a:t>FOR INTERNAL USE ONLY</a:t>
            </a:r>
            <a:endParaRPr lang="en-US" sz="850" b="0">
              <a:solidFill>
                <a:srgbClr val="5F5F5F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08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5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4" name="Freeform 46"/>
            <p:cNvSpPr>
              <a:spLocks/>
            </p:cNvSpPr>
            <p:nvPr userDrawn="1">
              <p:custDataLst>
                <p:tags r:id="rId22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47"/>
            <p:cNvSpPr>
              <a:spLocks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1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218" name="think-cell Slide" r:id="rId24" imgW="0" imgH="0" progId="TCLayout.ActiveDocument.1">
                  <p:embed/>
                </p:oleObj>
              </mc:Choice>
              <mc:Fallback>
                <p:oleObj name="think-cell Slide" r:id="rId2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9" descr="DSM_cover_logo_contentpage_3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717550" y="409575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1133475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1138AF-9258-4F00-A5BF-50D190DBC76D}" type="slidenum">
              <a:rPr lang="en-US" b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5F5F5F"/>
              </a:solidFill>
            </a:endParaRPr>
          </a:p>
        </p:txBody>
      </p:sp>
      <p:sp>
        <p:nvSpPr>
          <p:cNvPr id="1032" name="Text Box 4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de-DE" sz="1000" b="0" smtClean="0">
              <a:solidFill>
                <a:srgbClr val="5F5F5F"/>
              </a:solidFill>
            </a:endParaRPr>
          </a:p>
        </p:txBody>
      </p:sp>
      <p:sp>
        <p:nvSpPr>
          <p:cNvPr id="1033" name="Text Box 5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6600" y="6499225"/>
            <a:ext cx="3889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de-DE" sz="1000" b="0" smtClean="0">
                <a:solidFill>
                  <a:srgbClr val="5F5F5F"/>
                </a:solidFill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8858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70" name="Freeform 46"/>
            <p:cNvSpPr>
              <a:spLocks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1" name="Freeform 47"/>
            <p:cNvSpPr>
              <a:spLocks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56" y="1220"/>
                  </a:lnTo>
                  <a:lnTo>
                    <a:pt x="5728" y="121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037" name="Rectangle 1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6" name="think-cell Slide" r:id="rId22" imgW="0" imgH="0" progId="TCLayout.ActiveDocument.1">
                  <p:embed/>
                </p:oleObj>
              </mc:Choice>
              <mc:Fallback>
                <p:oleObj name="think-cell Slide" r:id="rId22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3" name="Picture 39" descr="DSM_cover_logo_contentpage_3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717550" y="773113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b="0">
                <a:solidFill>
                  <a:srgbClr val="5F5F5F"/>
                </a:solidFill>
                <a:cs typeface="Arial" pitchFamily="34" charset="0"/>
              </a:rPr>
              <a:t>Page </a:t>
            </a:r>
            <a:fld id="{4CB60DE4-0424-4103-9236-46A726D73268}" type="slidenum">
              <a:rPr lang="en-US" b="0">
                <a:solidFill>
                  <a:srgbClr val="5F5F5F"/>
                </a:solidFill>
                <a:cs typeface="Arial" pitchFamily="34" charset="0"/>
              </a:rPr>
              <a:pPr/>
              <a:t>‹#›</a:t>
            </a:fld>
            <a:endParaRPr lang="en-US" b="0">
              <a:solidFill>
                <a:srgbClr val="5F5F5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09" name="Group 17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33810" name="Freeform 18"/>
            <p:cNvSpPr>
              <a:spLocks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3811" name="Freeform 19"/>
            <p:cNvSpPr>
              <a:spLocks/>
            </p:cNvSpPr>
            <p:nvPr userDrawn="1">
              <p:custDataLst>
                <p:tags r:id="rId24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56" y="1220"/>
                  </a:lnTo>
                  <a:lnTo>
                    <a:pt x="5728" y="121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3794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4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73113"/>
            <a:ext cx="7540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75438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3807" name="Picture 15" descr="DSM_cover_logo_contentpage_300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12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6600" y="279400"/>
            <a:ext cx="6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000" b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33813" name="Rectangle 21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1133475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fld id="{4422CFF3-61F3-4631-89A4-0B13BFEE93D9}" type="slidenum">
              <a:rPr lang="en-US" b="0">
                <a:solidFill>
                  <a:srgbClr val="5F5F5F"/>
                </a:solidFill>
                <a:cs typeface="Arial" pitchFamily="34" charset="0"/>
              </a:rPr>
              <a:pPr/>
              <a:t>‹#›</a:t>
            </a:fld>
            <a:endParaRPr lang="en-US" b="0">
              <a:solidFill>
                <a:srgbClr val="5F5F5F"/>
              </a:solidFill>
              <a:cs typeface="Arial" pitchFamily="34" charset="0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6600" y="6499225"/>
            <a:ext cx="42545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b="0">
                <a:solidFill>
                  <a:srgbClr val="5F5F5F"/>
                </a:solidFill>
                <a:cs typeface="Arial" pitchFamily="34" charset="0"/>
              </a:rPr>
              <a:t>Page</a:t>
            </a:r>
          </a:p>
        </p:txBody>
      </p:sp>
      <p:sp>
        <p:nvSpPr>
          <p:cNvPr id="3" name="TextBox 2"/>
          <p:cNvSpPr txBox="1"/>
          <p:nvPr>
            <p:custDataLst>
              <p:tags r:id="rId22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70" name="Freeform 46"/>
            <p:cNvSpPr>
              <a:spLocks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71" name="Freeform 47"/>
            <p:cNvSpPr>
              <a:spLocks/>
            </p:cNvSpPr>
            <p:nvPr userDrawn="1">
              <p:custDataLst>
                <p:tags r:id="rId21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56" y="1220"/>
                  </a:lnTo>
                  <a:lnTo>
                    <a:pt x="5728" y="121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037" name="Rectangle 1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624" name="think-cell Slide" r:id="rId22" imgW="0" imgH="0" progId="TCLayout.ActiveDocument.1">
                  <p:embed/>
                </p:oleObj>
              </mc:Choice>
              <mc:Fallback>
                <p:oleObj name="think-cell Slide" r:id="rId22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3" name="Picture 39" descr="DSM_cover_logo_contentpage_3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717550" y="773113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r>
              <a:rPr lang="en-US" b="0">
                <a:solidFill>
                  <a:srgbClr val="5F5F5F"/>
                </a:solidFill>
                <a:cs typeface="Arial" pitchFamily="34" charset="0"/>
              </a:rPr>
              <a:t>Page </a:t>
            </a:r>
            <a:fld id="{4CB60DE4-0424-4103-9236-46A726D73268}" type="slidenum">
              <a:rPr lang="en-US" b="0">
                <a:solidFill>
                  <a:srgbClr val="5F5F5F"/>
                </a:solidFill>
                <a:cs typeface="Arial" pitchFamily="34" charset="0"/>
              </a:rPr>
              <a:pPr/>
              <a:t>‹#›</a:t>
            </a:fld>
            <a:endParaRPr lang="en-US" b="0">
              <a:solidFill>
                <a:srgbClr val="5F5F5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5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3" name="Freeform 46"/>
            <p:cNvSpPr>
              <a:spLocks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4" name="Freeform 47"/>
            <p:cNvSpPr>
              <a:spLocks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smtClean="0">
                <a:solidFill>
                  <a:srgbClr val="000000"/>
                </a:solidFill>
                <a:cs typeface="Arial"/>
              </a:endParaRPr>
            </a:p>
          </p:txBody>
        </p:sp>
      </p:grpSp>
      <p:graphicFrame>
        <p:nvGraphicFramePr>
          <p:cNvPr id="1027" name="Rectangle 13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62" name="think-cell Slide" r:id="rId21" imgW="0" imgH="0" progId="TCLayout.ActiveDocument.1">
                  <p:embed/>
                </p:oleObj>
              </mc:Choice>
              <mc:Fallback>
                <p:oleObj name="think-cell Slide" r:id="rId2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9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73113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en-US" b="0">
                <a:solidFill>
                  <a:srgbClr val="5F5F5F"/>
                </a:solidFill>
                <a:cs typeface="Arial"/>
              </a:rPr>
              <a:t>Page </a:t>
            </a:r>
            <a:fld id="{692AF503-52A3-4CD7-950B-83573CDDFF6B}" type="slidenum">
              <a:rPr lang="en-US" altLang="en-US" b="0">
                <a:solidFill>
                  <a:srgbClr val="5F5F5F"/>
                </a:solidFill>
                <a:cs typeface="Arial"/>
              </a:rPr>
              <a:pPr>
                <a:defRPr/>
              </a:pPr>
              <a:t>‹#›</a:t>
            </a:fld>
            <a:endParaRPr lang="en-US" altLang="en-US" b="0">
              <a:solidFill>
                <a:srgbClr val="5F5F5F"/>
              </a:solidFill>
              <a:cs typeface="Arial"/>
            </a:endParaRPr>
          </a:p>
        </p:txBody>
      </p:sp>
      <p:sp>
        <p:nvSpPr>
          <p:cNvPr id="4" name="hl" descr="FOR INTERNAL USE ONLY"/>
          <p:cNvSpPr txBox="1"/>
          <p:nvPr/>
        </p:nvSpPr>
        <p:spPr>
          <a:xfrm>
            <a:off x="0" y="0"/>
            <a:ext cx="91440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0">
                <a:solidFill>
                  <a:srgbClr val="5F5F5F"/>
                </a:solidFill>
                <a:latin typeface="trebuchet ms"/>
                <a:cs typeface="Arial"/>
              </a:rPr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58453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5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3" name="Freeform 46"/>
            <p:cNvSpPr>
              <a:spLocks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34" name="Freeform 47"/>
            <p:cNvSpPr>
              <a:spLocks/>
            </p:cNvSpPr>
            <p:nvPr userDrawn="1">
              <p:custDataLst>
                <p:tags r:id="rId20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smtClean="0">
                <a:solidFill>
                  <a:srgbClr val="000000"/>
                </a:solidFill>
                <a:cs typeface="Arial"/>
              </a:endParaRPr>
            </a:p>
          </p:txBody>
        </p:sp>
      </p:grpSp>
      <p:graphicFrame>
        <p:nvGraphicFramePr>
          <p:cNvPr id="1027" name="Rectangle 13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910" name="think-cell Slide" r:id="rId21" imgW="0" imgH="0" progId="TCLayout.ActiveDocument.1">
                  <p:embed/>
                </p:oleObj>
              </mc:Choice>
              <mc:Fallback>
                <p:oleObj name="think-cell Slide" r:id="rId2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39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73113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altLang="en-US" b="0">
                <a:solidFill>
                  <a:srgbClr val="5F5F5F"/>
                </a:solidFill>
                <a:cs typeface="Arial"/>
              </a:rPr>
              <a:t>Page </a:t>
            </a:r>
            <a:fld id="{692AF503-52A3-4CD7-950B-83573CDDFF6B}" type="slidenum">
              <a:rPr lang="en-US" altLang="en-US" b="0">
                <a:solidFill>
                  <a:srgbClr val="5F5F5F"/>
                </a:solidFill>
                <a:cs typeface="Arial"/>
              </a:rPr>
              <a:pPr>
                <a:defRPr/>
              </a:pPr>
              <a:t>‹#›</a:t>
            </a:fld>
            <a:endParaRPr lang="en-US" altLang="en-US" b="0">
              <a:solidFill>
                <a:srgbClr val="5F5F5F"/>
              </a:solidFill>
              <a:cs typeface="Arial"/>
            </a:endParaRPr>
          </a:p>
        </p:txBody>
      </p:sp>
      <p:sp>
        <p:nvSpPr>
          <p:cNvPr id="4" name="hl" descr="FOR INTERNAL USE ONLY"/>
          <p:cNvSpPr txBox="1"/>
          <p:nvPr/>
        </p:nvSpPr>
        <p:spPr>
          <a:xfrm>
            <a:off x="0" y="0"/>
            <a:ext cx="9144000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50" b="0">
                <a:solidFill>
                  <a:srgbClr val="5F5F5F"/>
                </a:solidFill>
                <a:latin typeface="trebuchet ms"/>
                <a:cs typeface="Arial"/>
              </a:rPr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39461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5" name="Freeform 23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955" name="think-cell Slide" r:id="rId24" imgW="0" imgH="0" progId="TCLayout.ActiveDocument.1">
                  <p:embed/>
                </p:oleObj>
              </mc:Choice>
              <mc:Fallback>
                <p:oleObj name="think-cell Slide" r:id="rId2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717550" y="784225"/>
            <a:ext cx="6472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839075" y="6658689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72BA61F-41AC-4543-8DA6-F5663D5B3E63}" type="slidenum">
              <a:rPr lang="en-US" b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5F5F5F"/>
              </a:solidFill>
            </a:endParaRPr>
          </a:p>
        </p:txBody>
      </p:sp>
      <p:pic>
        <p:nvPicPr>
          <p:cNvPr id="1031" name="Picture 15" descr="DSM_cover_logo_contentpage_300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6600" y="27940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000" b="0" dirty="0">
              <a:solidFill>
                <a:srgbClr val="5F5F5F"/>
              </a:solidFill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34262" y="6611779"/>
            <a:ext cx="598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0" dirty="0" smtClean="0">
                <a:solidFill>
                  <a:srgbClr val="5F5F5F"/>
                </a:solidFill>
              </a:rPr>
              <a:t>Page</a:t>
            </a:r>
            <a:endParaRPr lang="en-US" altLang="en-US" sz="1000" b="0" dirty="0">
              <a:solidFill>
                <a:srgbClr val="5F5F5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06" y="6646664"/>
            <a:ext cx="30267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b="0" dirty="0" smtClean="0">
                <a:solidFill>
                  <a:srgbClr val="000000"/>
                </a:solidFill>
              </a:rPr>
              <a:t>HM (April 2014)&gt; VitE workshop&gt; VitE &amp; cognition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5" name="Freeform 23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4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03" name="think-cell Slide" r:id="rId24" imgW="0" imgH="0" progId="TCLayout.ActiveDocument.1">
                  <p:embed/>
                </p:oleObj>
              </mc:Choice>
              <mc:Fallback>
                <p:oleObj name="think-cell Slide" r:id="rId2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717550" y="784225"/>
            <a:ext cx="6472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7839075" y="6658689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72BA61F-41AC-4543-8DA6-F5663D5B3E63}" type="slidenum">
              <a:rPr lang="en-US" b="0">
                <a:solidFill>
                  <a:srgbClr val="5F5F5F"/>
                </a:solidFill>
              </a:rPr>
              <a:pPr>
                <a:defRPr/>
              </a:pPr>
              <a:t>‹#›</a:t>
            </a:fld>
            <a:endParaRPr lang="en-US" b="0" dirty="0">
              <a:solidFill>
                <a:srgbClr val="5F5F5F"/>
              </a:solidFill>
            </a:endParaRPr>
          </a:p>
        </p:txBody>
      </p:sp>
      <p:pic>
        <p:nvPicPr>
          <p:cNvPr id="1031" name="Picture 15" descr="DSM_cover_logo_contentpage_300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6600" y="27940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1000" b="0" dirty="0">
              <a:solidFill>
                <a:srgbClr val="5F5F5F"/>
              </a:solidFill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434262" y="6611779"/>
            <a:ext cx="598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0" dirty="0" smtClean="0">
                <a:solidFill>
                  <a:srgbClr val="5F5F5F"/>
                </a:solidFill>
              </a:rPr>
              <a:t>Page</a:t>
            </a:r>
            <a:endParaRPr lang="en-US" altLang="en-US" sz="1000" b="0" dirty="0">
              <a:solidFill>
                <a:srgbClr val="5F5F5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1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06" y="6646664"/>
            <a:ext cx="30267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000" b="0" dirty="0" smtClean="0">
                <a:solidFill>
                  <a:srgbClr val="000000"/>
                </a:solidFill>
              </a:rPr>
              <a:t>HM (April 2014)&gt; VitE workshop&gt; VitE &amp; cognition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7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5443" name="Rectangle 3" hidden="1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317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0" name="Rectangle 3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5444" name="Picture 4" descr="DSM_cover_logo_contentpage_30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5" name="Rectangle 5"/>
          <p:cNvSpPr>
            <a:spLocks noGrp="1" noChangeArrowheads="1"/>
          </p:cNvSpPr>
          <p:nvPr>
            <p:ph type="title"/>
            <p:custDataLst>
              <p:tags r:id="rId9"/>
            </p:custDataLst>
          </p:nvPr>
        </p:nvSpPr>
        <p:spPr bwMode="auto">
          <a:xfrm>
            <a:off x="0" y="0"/>
            <a:ext cx="81978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0" tIns="2743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736600" y="2133600"/>
            <a:ext cx="82010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hl"/>
          <p:cNvSpPr txBox="1"/>
          <p:nvPr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90" r:id="rId2"/>
    <p:sldLayoutId id="2147483692" r:id="rId3"/>
    <p:sldLayoutId id="214748369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5" name="Freeform 2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41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84225"/>
            <a:ext cx="6472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1209675" y="654367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  <a:ea typeface="宋体" charset="-122"/>
              </a:defRPr>
            </a:lvl1pPr>
          </a:lstStyle>
          <a:p>
            <a:fld id="{498E7C9C-76E2-452F-AA2B-195D14CD5C1D}" type="slidenum">
              <a:rPr lang="en-US" altLang="zh-CN" b="0" smtClean="0">
                <a:solidFill>
                  <a:srgbClr val="5F5F5F"/>
                </a:solidFill>
              </a:rPr>
              <a:pPr/>
              <a:t>‹#›</a:t>
            </a:fld>
            <a:endParaRPr lang="en-US" altLang="zh-CN" b="0">
              <a:solidFill>
                <a:srgbClr val="5F5F5F"/>
              </a:solidFill>
            </a:endParaRPr>
          </a:p>
        </p:txBody>
      </p:sp>
      <p:pic>
        <p:nvPicPr>
          <p:cNvPr id="1031" name="Picture 15" descr="DSM_cover_logo_contentpage_300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6600" y="27940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6600" y="6499225"/>
            <a:ext cx="598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b="0" smtClean="0">
                <a:solidFill>
                  <a:srgbClr val="5F5F5F"/>
                </a:solidFill>
              </a:rPr>
              <a:t>Page</a:t>
            </a:r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2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" name="hl"/>
          <p:cNvSpPr txBox="1"/>
          <p:nvPr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6914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5" name="Freeform 2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289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84225"/>
            <a:ext cx="6472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1209675" y="654367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  <a:ea typeface="宋体" charset="-122"/>
              </a:defRPr>
            </a:lvl1pPr>
          </a:lstStyle>
          <a:p>
            <a:fld id="{498E7C9C-76E2-452F-AA2B-195D14CD5C1D}" type="slidenum">
              <a:rPr lang="en-US" altLang="zh-CN" b="0" smtClean="0">
                <a:solidFill>
                  <a:srgbClr val="5F5F5F"/>
                </a:solidFill>
              </a:rPr>
              <a:pPr/>
              <a:t>‹#›</a:t>
            </a:fld>
            <a:endParaRPr lang="en-US" altLang="zh-CN" b="0">
              <a:solidFill>
                <a:srgbClr val="5F5F5F"/>
              </a:solidFill>
            </a:endParaRPr>
          </a:p>
        </p:txBody>
      </p:sp>
      <p:pic>
        <p:nvPicPr>
          <p:cNvPr id="1031" name="Picture 15" descr="DSM_cover_logo_contentpage_300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6600" y="27940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6600" y="6499225"/>
            <a:ext cx="598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b="0" smtClean="0">
                <a:solidFill>
                  <a:srgbClr val="5F5F5F"/>
                </a:solidFill>
              </a:rPr>
              <a:t>Page</a:t>
            </a:r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2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" name="hl"/>
          <p:cNvSpPr txBox="1"/>
          <p:nvPr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409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5" name="Freeform 2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336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84225"/>
            <a:ext cx="6472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1209675" y="654367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  <a:ea typeface="宋体" charset="-122"/>
              </a:defRPr>
            </a:lvl1pPr>
          </a:lstStyle>
          <a:p>
            <a:fld id="{498E7C9C-76E2-452F-AA2B-195D14CD5C1D}" type="slidenum">
              <a:rPr lang="en-US" altLang="zh-CN" b="0" smtClean="0">
                <a:solidFill>
                  <a:srgbClr val="5F5F5F"/>
                </a:solidFill>
              </a:rPr>
              <a:pPr/>
              <a:t>‹#›</a:t>
            </a:fld>
            <a:endParaRPr lang="en-US" altLang="zh-CN" b="0">
              <a:solidFill>
                <a:srgbClr val="5F5F5F"/>
              </a:solidFill>
            </a:endParaRPr>
          </a:p>
        </p:txBody>
      </p:sp>
      <p:pic>
        <p:nvPicPr>
          <p:cNvPr id="1031" name="Picture 15" descr="DSM_cover_logo_contentpage_300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6600" y="27940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6600" y="6499225"/>
            <a:ext cx="598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b="0" smtClean="0">
                <a:solidFill>
                  <a:srgbClr val="5F5F5F"/>
                </a:solidFill>
              </a:rPr>
              <a:t>Page</a:t>
            </a:r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2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" name="hl"/>
          <p:cNvSpPr txBox="1"/>
          <p:nvPr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2786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474" name="Rectangle 2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05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475" name="Picture 3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7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8188" y="6496050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en-US" altLang="zh-CN" sz="1000" b="0">
                <a:solidFill>
                  <a:schemeClr val="bg2"/>
                </a:solidFill>
                <a:ea typeface="SimSun" pitchFamily="2" charset="-122"/>
              </a:rPr>
              <a:t>Page</a:t>
            </a:r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11557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BA5B5B3F-9E01-46FD-895C-75E022358EE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17483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002" name="Group 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640003" name="Freeform 3"/>
            <p:cNvSpPr>
              <a:spLocks/>
            </p:cNvSpPr>
            <p:nvPr userDrawn="1">
              <p:custDataLst>
                <p:tags r:id="rId18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  <p:sp>
          <p:nvSpPr>
            <p:cNvPr id="640004" name="Freeform 4"/>
            <p:cNvSpPr>
              <a:spLocks/>
            </p:cNvSpPr>
            <p:nvPr userDrawn="1">
              <p:custDataLst>
                <p:tags r:id="rId19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56" y="1220"/>
                  </a:lnTo>
                  <a:lnTo>
                    <a:pt x="5728" y="121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graphicFrame>
        <p:nvGraphicFramePr>
          <p:cNvPr id="640005" name="Rectangle 5" hidden="1"/>
          <p:cNvGraphicFramePr>
            <a:graphicFrameLocks/>
          </p:cNvGraphicFramePr>
          <p:nvPr>
            <p:custDataLst>
              <p:tags r:id="rId10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40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Rectangle 5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06" name="Rectangle 6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0" y="0"/>
            <a:ext cx="64722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0" tIns="2743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0007" name="Rectangle 7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40008" name="Picture 8" descr="DSM_cover_logo_contentpage_300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009" name="Text Box 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36600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1000" b="0">
              <a:solidFill>
                <a:schemeClr val="bg2"/>
              </a:solidFill>
            </a:endParaRPr>
          </a:p>
        </p:txBody>
      </p:sp>
      <p:sp>
        <p:nvSpPr>
          <p:cNvPr id="640010" name="Rectangle 10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1133475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950FCDBE-F657-4F08-97B8-DB0016EDF2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0011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6600" y="6499225"/>
            <a:ext cx="4254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 b="0">
                <a:solidFill>
                  <a:schemeClr val="bg2"/>
                </a:solidFill>
              </a:rPr>
              <a:t>Page</a:t>
            </a:r>
          </a:p>
        </p:txBody>
      </p:sp>
      <p:sp>
        <p:nvSpPr>
          <p:cNvPr id="640012" name="Text Box 1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0"/>
          </a:p>
        </p:txBody>
      </p:sp>
      <p:sp>
        <p:nvSpPr>
          <p:cNvPr id="640018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62" name="Rectangle 2" hidden="1"/>
          <p:cNvGraphicFramePr>
            <a:graphicFrameLocks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29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763" name="Picture 3" descr="DSM_cover_logo_contentpage_30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64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8188" y="6496050"/>
            <a:ext cx="199231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r>
              <a:rPr lang="en-US" altLang="zh-CN" sz="1000" b="0">
                <a:solidFill>
                  <a:schemeClr val="bg2"/>
                </a:solidFill>
                <a:ea typeface="SimSun" pitchFamily="2" charset="-122"/>
              </a:rPr>
              <a:t>Page</a:t>
            </a:r>
          </a:p>
        </p:txBody>
      </p:sp>
      <p:sp>
        <p:nvSpPr>
          <p:cNvPr id="757765" name="Rectangle 5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11557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fld id="{4553BC5F-2139-49DA-AEA2-F8CAD04111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57771" name="hl"/>
          <p:cNvSpPr txBox="1">
            <a:spLocks noChangeArrowheads="1"/>
          </p:cNvSpPr>
          <p:nvPr/>
        </p:nvSpPr>
        <p:spPr bwMode="auto">
          <a:xfrm>
            <a:off x="0" y="0"/>
            <a:ext cx="9144000" cy="13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endParaRPr lang="de-CH" sz="850" b="0" i="0" u="none" baseline="0">
              <a:solidFill>
                <a:srgbClr val="5F5F5F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0"/>
            <a:ext cx="9156700" cy="6869113"/>
            <a:chOff x="0" y="0"/>
            <a:chExt cx="5768" cy="4327"/>
          </a:xfrm>
        </p:grpSpPr>
        <p:sp>
          <p:nvSpPr>
            <p:cNvPr id="1035" name="Freeform 23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353"/>
              <a:ext cx="5768" cy="974"/>
            </a:xfrm>
            <a:custGeom>
              <a:avLst/>
              <a:gdLst>
                <a:gd name="T0" fmla="*/ 5768 w 5768"/>
                <a:gd name="T1" fmla="*/ 972 h 974"/>
                <a:gd name="T2" fmla="*/ 3 w 5768"/>
                <a:gd name="T3" fmla="*/ 959 h 974"/>
                <a:gd name="T4" fmla="*/ 0 w 5768"/>
                <a:gd name="T5" fmla="*/ 504 h 974"/>
                <a:gd name="T6" fmla="*/ 0 w 5768"/>
                <a:gd name="T7" fmla="*/ 504 h 974"/>
                <a:gd name="T8" fmla="*/ 212 w 5768"/>
                <a:gd name="T9" fmla="*/ 516 h 974"/>
                <a:gd name="T10" fmla="*/ 424 w 5768"/>
                <a:gd name="T11" fmla="*/ 526 h 974"/>
                <a:gd name="T12" fmla="*/ 632 w 5768"/>
                <a:gd name="T13" fmla="*/ 534 h 974"/>
                <a:gd name="T14" fmla="*/ 840 w 5768"/>
                <a:gd name="T15" fmla="*/ 540 h 974"/>
                <a:gd name="T16" fmla="*/ 1048 w 5768"/>
                <a:gd name="T17" fmla="*/ 544 h 974"/>
                <a:gd name="T18" fmla="*/ 1252 w 5768"/>
                <a:gd name="T19" fmla="*/ 546 h 974"/>
                <a:gd name="T20" fmla="*/ 1456 w 5768"/>
                <a:gd name="T21" fmla="*/ 546 h 974"/>
                <a:gd name="T22" fmla="*/ 1656 w 5768"/>
                <a:gd name="T23" fmla="*/ 544 h 974"/>
                <a:gd name="T24" fmla="*/ 1856 w 5768"/>
                <a:gd name="T25" fmla="*/ 540 h 974"/>
                <a:gd name="T26" fmla="*/ 2054 w 5768"/>
                <a:gd name="T27" fmla="*/ 536 h 974"/>
                <a:gd name="T28" fmla="*/ 2250 w 5768"/>
                <a:gd name="T29" fmla="*/ 528 h 974"/>
                <a:gd name="T30" fmla="*/ 2444 w 5768"/>
                <a:gd name="T31" fmla="*/ 520 h 974"/>
                <a:gd name="T32" fmla="*/ 2634 w 5768"/>
                <a:gd name="T33" fmla="*/ 510 h 974"/>
                <a:gd name="T34" fmla="*/ 2824 w 5768"/>
                <a:gd name="T35" fmla="*/ 498 h 974"/>
                <a:gd name="T36" fmla="*/ 3010 w 5768"/>
                <a:gd name="T37" fmla="*/ 484 h 974"/>
                <a:gd name="T38" fmla="*/ 3196 w 5768"/>
                <a:gd name="T39" fmla="*/ 468 h 974"/>
                <a:gd name="T40" fmla="*/ 3378 w 5768"/>
                <a:gd name="T41" fmla="*/ 450 h 974"/>
                <a:gd name="T42" fmla="*/ 3556 w 5768"/>
                <a:gd name="T43" fmla="*/ 430 h 974"/>
                <a:gd name="T44" fmla="*/ 3734 w 5768"/>
                <a:gd name="T45" fmla="*/ 410 h 974"/>
                <a:gd name="T46" fmla="*/ 3908 w 5768"/>
                <a:gd name="T47" fmla="*/ 388 h 974"/>
                <a:gd name="T48" fmla="*/ 4078 w 5768"/>
                <a:gd name="T49" fmla="*/ 364 h 974"/>
                <a:gd name="T50" fmla="*/ 4248 w 5768"/>
                <a:gd name="T51" fmla="*/ 338 h 974"/>
                <a:gd name="T52" fmla="*/ 4414 w 5768"/>
                <a:gd name="T53" fmla="*/ 312 h 974"/>
                <a:gd name="T54" fmla="*/ 4576 w 5768"/>
                <a:gd name="T55" fmla="*/ 282 h 974"/>
                <a:gd name="T56" fmla="*/ 4736 w 5768"/>
                <a:gd name="T57" fmla="*/ 252 h 974"/>
                <a:gd name="T58" fmla="*/ 4892 w 5768"/>
                <a:gd name="T59" fmla="*/ 222 h 974"/>
                <a:gd name="T60" fmla="*/ 5044 w 5768"/>
                <a:gd name="T61" fmla="*/ 188 h 974"/>
                <a:gd name="T62" fmla="*/ 5194 w 5768"/>
                <a:gd name="T63" fmla="*/ 154 h 974"/>
                <a:gd name="T64" fmla="*/ 5342 w 5768"/>
                <a:gd name="T65" fmla="*/ 118 h 974"/>
                <a:gd name="T66" fmla="*/ 5484 w 5768"/>
                <a:gd name="T67" fmla="*/ 80 h 974"/>
                <a:gd name="T68" fmla="*/ 5624 w 5768"/>
                <a:gd name="T69" fmla="*/ 42 h 974"/>
                <a:gd name="T70" fmla="*/ 5760 w 5768"/>
                <a:gd name="T71" fmla="*/ 0 h 974"/>
                <a:gd name="T72" fmla="*/ 5765 w 5768"/>
                <a:gd name="T73" fmla="*/ 974 h 9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68" h="974">
                  <a:moveTo>
                    <a:pt x="5768" y="972"/>
                  </a:moveTo>
                  <a:lnTo>
                    <a:pt x="3" y="959"/>
                  </a:lnTo>
                  <a:lnTo>
                    <a:pt x="0" y="504"/>
                  </a:lnTo>
                  <a:lnTo>
                    <a:pt x="212" y="516"/>
                  </a:lnTo>
                  <a:lnTo>
                    <a:pt x="424" y="526"/>
                  </a:lnTo>
                  <a:lnTo>
                    <a:pt x="632" y="534"/>
                  </a:lnTo>
                  <a:lnTo>
                    <a:pt x="840" y="540"/>
                  </a:lnTo>
                  <a:lnTo>
                    <a:pt x="1048" y="544"/>
                  </a:lnTo>
                  <a:lnTo>
                    <a:pt x="1252" y="546"/>
                  </a:lnTo>
                  <a:lnTo>
                    <a:pt x="1456" y="546"/>
                  </a:lnTo>
                  <a:lnTo>
                    <a:pt x="1656" y="544"/>
                  </a:lnTo>
                  <a:lnTo>
                    <a:pt x="1856" y="540"/>
                  </a:lnTo>
                  <a:lnTo>
                    <a:pt x="2054" y="536"/>
                  </a:lnTo>
                  <a:lnTo>
                    <a:pt x="2250" y="528"/>
                  </a:lnTo>
                  <a:lnTo>
                    <a:pt x="2444" y="520"/>
                  </a:lnTo>
                  <a:lnTo>
                    <a:pt x="2634" y="510"/>
                  </a:lnTo>
                  <a:lnTo>
                    <a:pt x="2824" y="498"/>
                  </a:lnTo>
                  <a:lnTo>
                    <a:pt x="3010" y="484"/>
                  </a:lnTo>
                  <a:lnTo>
                    <a:pt x="3196" y="468"/>
                  </a:lnTo>
                  <a:lnTo>
                    <a:pt x="3378" y="450"/>
                  </a:lnTo>
                  <a:lnTo>
                    <a:pt x="3556" y="430"/>
                  </a:lnTo>
                  <a:lnTo>
                    <a:pt x="3734" y="410"/>
                  </a:lnTo>
                  <a:lnTo>
                    <a:pt x="3908" y="388"/>
                  </a:lnTo>
                  <a:lnTo>
                    <a:pt x="4078" y="364"/>
                  </a:lnTo>
                  <a:lnTo>
                    <a:pt x="4248" y="338"/>
                  </a:lnTo>
                  <a:lnTo>
                    <a:pt x="4414" y="312"/>
                  </a:lnTo>
                  <a:lnTo>
                    <a:pt x="4576" y="282"/>
                  </a:lnTo>
                  <a:lnTo>
                    <a:pt x="4736" y="252"/>
                  </a:lnTo>
                  <a:lnTo>
                    <a:pt x="4892" y="222"/>
                  </a:lnTo>
                  <a:lnTo>
                    <a:pt x="5044" y="188"/>
                  </a:lnTo>
                  <a:lnTo>
                    <a:pt x="5194" y="154"/>
                  </a:lnTo>
                  <a:lnTo>
                    <a:pt x="5342" y="118"/>
                  </a:lnTo>
                  <a:lnTo>
                    <a:pt x="5484" y="80"/>
                  </a:lnTo>
                  <a:lnTo>
                    <a:pt x="5624" y="42"/>
                  </a:lnTo>
                  <a:lnTo>
                    <a:pt x="5760" y="0"/>
                  </a:lnTo>
                  <a:lnTo>
                    <a:pt x="5765" y="9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  <p:sp>
          <p:nvSpPr>
            <p:cNvPr id="1036" name="Freeform 24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0"/>
              <a:ext cx="5762" cy="1224"/>
            </a:xfrm>
            <a:custGeom>
              <a:avLst/>
              <a:gdLst>
                <a:gd name="T0" fmla="*/ 5728 w 5762"/>
                <a:gd name="T1" fmla="*/ 1210 h 1224"/>
                <a:gd name="T2" fmla="*/ 5728 w 5762"/>
                <a:gd name="T3" fmla="*/ 1210 h 1224"/>
                <a:gd name="T4" fmla="*/ 5592 w 5762"/>
                <a:gd name="T5" fmla="*/ 1160 h 1224"/>
                <a:gd name="T6" fmla="*/ 5456 w 5762"/>
                <a:gd name="T7" fmla="*/ 1114 h 1224"/>
                <a:gd name="T8" fmla="*/ 5322 w 5762"/>
                <a:gd name="T9" fmla="*/ 1072 h 1224"/>
                <a:gd name="T10" fmla="*/ 5190 w 5762"/>
                <a:gd name="T11" fmla="*/ 1034 h 1224"/>
                <a:gd name="T12" fmla="*/ 5056 w 5762"/>
                <a:gd name="T13" fmla="*/ 998 h 1224"/>
                <a:gd name="T14" fmla="*/ 4924 w 5762"/>
                <a:gd name="T15" fmla="*/ 964 h 1224"/>
                <a:gd name="T16" fmla="*/ 4790 w 5762"/>
                <a:gd name="T17" fmla="*/ 934 h 1224"/>
                <a:gd name="T18" fmla="*/ 4654 w 5762"/>
                <a:gd name="T19" fmla="*/ 906 h 1224"/>
                <a:gd name="T20" fmla="*/ 4518 w 5762"/>
                <a:gd name="T21" fmla="*/ 880 h 1224"/>
                <a:gd name="T22" fmla="*/ 4378 w 5762"/>
                <a:gd name="T23" fmla="*/ 858 h 1224"/>
                <a:gd name="T24" fmla="*/ 4234 w 5762"/>
                <a:gd name="T25" fmla="*/ 836 h 1224"/>
                <a:gd name="T26" fmla="*/ 4086 w 5762"/>
                <a:gd name="T27" fmla="*/ 814 h 1224"/>
                <a:gd name="T28" fmla="*/ 3936 w 5762"/>
                <a:gd name="T29" fmla="*/ 796 h 1224"/>
                <a:gd name="T30" fmla="*/ 3778 w 5762"/>
                <a:gd name="T31" fmla="*/ 778 h 1224"/>
                <a:gd name="T32" fmla="*/ 3616 w 5762"/>
                <a:gd name="T33" fmla="*/ 760 h 1224"/>
                <a:gd name="T34" fmla="*/ 3448 w 5762"/>
                <a:gd name="T35" fmla="*/ 744 h 1224"/>
                <a:gd name="T36" fmla="*/ 3448 w 5762"/>
                <a:gd name="T37" fmla="*/ 744 h 1224"/>
                <a:gd name="T38" fmla="*/ 3158 w 5762"/>
                <a:gd name="T39" fmla="*/ 716 h 1224"/>
                <a:gd name="T40" fmla="*/ 2876 w 5762"/>
                <a:gd name="T41" fmla="*/ 694 h 1224"/>
                <a:gd name="T42" fmla="*/ 2606 w 5762"/>
                <a:gd name="T43" fmla="*/ 674 h 1224"/>
                <a:gd name="T44" fmla="*/ 2344 w 5762"/>
                <a:gd name="T45" fmla="*/ 658 h 1224"/>
                <a:gd name="T46" fmla="*/ 2092 w 5762"/>
                <a:gd name="T47" fmla="*/ 646 h 1224"/>
                <a:gd name="T48" fmla="*/ 1852 w 5762"/>
                <a:gd name="T49" fmla="*/ 636 h 1224"/>
                <a:gd name="T50" fmla="*/ 1620 w 5762"/>
                <a:gd name="T51" fmla="*/ 628 h 1224"/>
                <a:gd name="T52" fmla="*/ 1398 w 5762"/>
                <a:gd name="T53" fmla="*/ 624 h 1224"/>
                <a:gd name="T54" fmla="*/ 1188 w 5762"/>
                <a:gd name="T55" fmla="*/ 622 h 1224"/>
                <a:gd name="T56" fmla="*/ 986 w 5762"/>
                <a:gd name="T57" fmla="*/ 622 h 1224"/>
                <a:gd name="T58" fmla="*/ 796 w 5762"/>
                <a:gd name="T59" fmla="*/ 624 h 1224"/>
                <a:gd name="T60" fmla="*/ 616 w 5762"/>
                <a:gd name="T61" fmla="*/ 626 h 1224"/>
                <a:gd name="T62" fmla="*/ 448 w 5762"/>
                <a:gd name="T63" fmla="*/ 632 h 1224"/>
                <a:gd name="T64" fmla="*/ 288 w 5762"/>
                <a:gd name="T65" fmla="*/ 638 h 1224"/>
                <a:gd name="T66" fmla="*/ 140 w 5762"/>
                <a:gd name="T67" fmla="*/ 644 h 1224"/>
                <a:gd name="T68" fmla="*/ 2 w 5762"/>
                <a:gd name="T69" fmla="*/ 652 h 1224"/>
                <a:gd name="T70" fmla="*/ 0 w 5762"/>
                <a:gd name="T71" fmla="*/ 4 h 1224"/>
                <a:gd name="T72" fmla="*/ 5759 w 5762"/>
                <a:gd name="T73" fmla="*/ 0 h 1224"/>
                <a:gd name="T74" fmla="*/ 5762 w 5762"/>
                <a:gd name="T75" fmla="*/ 1224 h 1224"/>
                <a:gd name="T76" fmla="*/ 5762 w 5762"/>
                <a:gd name="T77" fmla="*/ 1224 h 1224"/>
                <a:gd name="T78" fmla="*/ 5756 w 5762"/>
                <a:gd name="T79" fmla="*/ 1220 h 1224"/>
                <a:gd name="T80" fmla="*/ 5756 w 5762"/>
                <a:gd name="T81" fmla="*/ 1220 h 1224"/>
                <a:gd name="T82" fmla="*/ 5728 w 5762"/>
                <a:gd name="T83" fmla="*/ 1210 h 1224"/>
                <a:gd name="T84" fmla="*/ 5728 w 5762"/>
                <a:gd name="T85" fmla="*/ 1210 h 12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762" h="1224">
                  <a:moveTo>
                    <a:pt x="5728" y="1210"/>
                  </a:moveTo>
                  <a:lnTo>
                    <a:pt x="5728" y="1210"/>
                  </a:lnTo>
                  <a:lnTo>
                    <a:pt x="5592" y="1160"/>
                  </a:lnTo>
                  <a:lnTo>
                    <a:pt x="5456" y="1114"/>
                  </a:lnTo>
                  <a:lnTo>
                    <a:pt x="5322" y="1072"/>
                  </a:lnTo>
                  <a:lnTo>
                    <a:pt x="5190" y="1034"/>
                  </a:lnTo>
                  <a:lnTo>
                    <a:pt x="5056" y="998"/>
                  </a:lnTo>
                  <a:lnTo>
                    <a:pt x="4924" y="964"/>
                  </a:lnTo>
                  <a:lnTo>
                    <a:pt x="4790" y="934"/>
                  </a:lnTo>
                  <a:lnTo>
                    <a:pt x="4654" y="906"/>
                  </a:lnTo>
                  <a:lnTo>
                    <a:pt x="4518" y="880"/>
                  </a:lnTo>
                  <a:lnTo>
                    <a:pt x="4378" y="858"/>
                  </a:lnTo>
                  <a:lnTo>
                    <a:pt x="4234" y="836"/>
                  </a:lnTo>
                  <a:lnTo>
                    <a:pt x="4086" y="814"/>
                  </a:lnTo>
                  <a:lnTo>
                    <a:pt x="3936" y="796"/>
                  </a:lnTo>
                  <a:lnTo>
                    <a:pt x="3778" y="778"/>
                  </a:lnTo>
                  <a:lnTo>
                    <a:pt x="3616" y="760"/>
                  </a:lnTo>
                  <a:lnTo>
                    <a:pt x="3448" y="744"/>
                  </a:lnTo>
                  <a:lnTo>
                    <a:pt x="3158" y="716"/>
                  </a:lnTo>
                  <a:lnTo>
                    <a:pt x="2876" y="694"/>
                  </a:lnTo>
                  <a:lnTo>
                    <a:pt x="2606" y="674"/>
                  </a:lnTo>
                  <a:lnTo>
                    <a:pt x="2344" y="658"/>
                  </a:lnTo>
                  <a:lnTo>
                    <a:pt x="2092" y="646"/>
                  </a:lnTo>
                  <a:lnTo>
                    <a:pt x="1852" y="636"/>
                  </a:lnTo>
                  <a:lnTo>
                    <a:pt x="1620" y="628"/>
                  </a:lnTo>
                  <a:lnTo>
                    <a:pt x="1398" y="624"/>
                  </a:lnTo>
                  <a:lnTo>
                    <a:pt x="1188" y="622"/>
                  </a:lnTo>
                  <a:lnTo>
                    <a:pt x="986" y="622"/>
                  </a:lnTo>
                  <a:lnTo>
                    <a:pt x="796" y="624"/>
                  </a:lnTo>
                  <a:lnTo>
                    <a:pt x="616" y="626"/>
                  </a:lnTo>
                  <a:lnTo>
                    <a:pt x="448" y="632"/>
                  </a:lnTo>
                  <a:lnTo>
                    <a:pt x="288" y="638"/>
                  </a:lnTo>
                  <a:lnTo>
                    <a:pt x="140" y="644"/>
                  </a:lnTo>
                  <a:lnTo>
                    <a:pt x="2" y="652"/>
                  </a:lnTo>
                  <a:lnTo>
                    <a:pt x="0" y="4"/>
                  </a:lnTo>
                  <a:lnTo>
                    <a:pt x="5759" y="0"/>
                  </a:lnTo>
                  <a:lnTo>
                    <a:pt x="5762" y="1224"/>
                  </a:lnTo>
                  <a:lnTo>
                    <a:pt x="5756" y="1220"/>
                  </a:lnTo>
                  <a:lnTo>
                    <a:pt x="5728" y="1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b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27" name="Rectangle 2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55" name="think-cell Slide" r:id="rId25" imgW="0" imgH="0" progId="TCLayout.ActiveDocument.1">
                  <p:embed/>
                </p:oleObj>
              </mc:Choice>
              <mc:Fallback>
                <p:oleObj name="think-cell Slide" r:id="rId2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717550" y="784225"/>
            <a:ext cx="6472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1773238"/>
            <a:ext cx="6454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  <p:custDataLst>
              <p:tags r:id="rId18"/>
            </p:custDataLst>
          </p:nvPr>
        </p:nvSpPr>
        <p:spPr bwMode="auto">
          <a:xfrm>
            <a:off x="1209675" y="654367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chemeClr val="bg2"/>
                </a:solidFill>
                <a:ea typeface="宋体" charset="-122"/>
              </a:defRPr>
            </a:lvl1pPr>
          </a:lstStyle>
          <a:p>
            <a:fld id="{498E7C9C-76E2-452F-AA2B-195D14CD5C1D}" type="slidenum">
              <a:rPr lang="en-US" altLang="zh-CN" b="0" smtClean="0">
                <a:solidFill>
                  <a:srgbClr val="5F5F5F"/>
                </a:solidFill>
              </a:rPr>
              <a:pPr/>
              <a:t>‹#›</a:t>
            </a:fld>
            <a:endParaRPr lang="en-US" altLang="zh-CN" b="0">
              <a:solidFill>
                <a:srgbClr val="5F5F5F"/>
              </a:solidFill>
            </a:endParaRPr>
          </a:p>
        </p:txBody>
      </p:sp>
      <p:pic>
        <p:nvPicPr>
          <p:cNvPr id="1031" name="Picture 15" descr="DSM_cover_logo_contentpage_300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2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36600" y="279400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103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6600" y="6499225"/>
            <a:ext cx="5984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b="0" smtClean="0">
                <a:solidFill>
                  <a:srgbClr val="5F5F5F"/>
                </a:solidFill>
              </a:rPr>
              <a:t>Page</a:t>
            </a:r>
            <a:endParaRPr lang="en-US" sz="1000" b="0">
              <a:solidFill>
                <a:srgbClr val="5F5F5F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2"/>
            </p:custDataLst>
          </p:nvPr>
        </p:nvSpPr>
        <p:spPr>
          <a:xfrm>
            <a:off x="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2" name="hl"/>
          <p:cNvSpPr txBox="1"/>
          <p:nvPr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zh-CN" altLang="en-US" sz="850" b="0">
              <a:solidFill>
                <a:srgbClr val="5F5F5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5133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13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238" name="think-cell Slide" r:id="rId20" imgW="0" imgH="0" progId="TCLayout.ActiveDocument.1">
                  <p:embed/>
                </p:oleObj>
              </mc:Choice>
              <mc:Fallback>
                <p:oleObj name="think-cell Slide" r:id="rId20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9" descr="DSM_cover_logo_contentpage_300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6156325"/>
            <a:ext cx="19875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717550" y="409575"/>
            <a:ext cx="65309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736600" y="1773238"/>
            <a:ext cx="64960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76" name="Text Box 4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33425" y="279400"/>
            <a:ext cx="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sz="1000" b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4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13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550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9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95300" y="669925"/>
            <a:ext cx="82026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514350" y="1670050"/>
            <a:ext cx="81740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365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3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814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4" descr="DSM_cover_logo_contentpage_300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053138"/>
            <a:ext cx="19875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0" y="0"/>
            <a:ext cx="81978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0" tIns="27432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altLang="en-US" smtClean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736600" y="2133600"/>
            <a:ext cx="82010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72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4.xml"/><Relationship Id="rId1" Type="http://schemas.openxmlformats.org/officeDocument/2006/relationships/tags" Target="../tags/tag41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.xml"/><Relationship Id="rId7" Type="http://schemas.openxmlformats.org/officeDocument/2006/relationships/image" Target="../media/image39.jpeg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9.xml"/><Relationship Id="rId2" Type="http://schemas.openxmlformats.org/officeDocument/2006/relationships/tags" Target="../tags/tag421.xml"/><Relationship Id="rId1" Type="http://schemas.openxmlformats.org/officeDocument/2006/relationships/tags" Target="../tags/tag420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0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" TargetMode="External"/><Relationship Id="rId3" Type="http://schemas.openxmlformats.org/officeDocument/2006/relationships/tags" Target="../tags/tag425.xml"/><Relationship Id="rId7" Type="http://schemas.openxmlformats.org/officeDocument/2006/relationships/oleObject" Target="../embeddings/oleObject73.bin"/><Relationship Id="rId2" Type="http://schemas.openxmlformats.org/officeDocument/2006/relationships/tags" Target="../tags/tag424.xml"/><Relationship Id="rId1" Type="http://schemas.openxmlformats.org/officeDocument/2006/relationships/vmlDrawing" Target="../drawings/vmlDrawing73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4.png"/><Relationship Id="rId4" Type="http://schemas.openxmlformats.org/officeDocument/2006/relationships/tags" Target="../tags/tag426.xml"/><Relationship Id="rId9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15.xml"/><Relationship Id="rId1" Type="http://schemas.openxmlformats.org/officeDocument/2006/relationships/tags" Target="../tags/tag42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z.org/" TargetMode="External"/><Relationship Id="rId3" Type="http://schemas.openxmlformats.org/officeDocument/2006/relationships/tags" Target="../tags/tag429.xml"/><Relationship Id="rId7" Type="http://schemas.openxmlformats.org/officeDocument/2006/relationships/oleObject" Target="../embeddings/oleObject74.bin"/><Relationship Id="rId2" Type="http://schemas.openxmlformats.org/officeDocument/2006/relationships/tags" Target="../tags/tag428.xml"/><Relationship Id="rId1" Type="http://schemas.openxmlformats.org/officeDocument/2006/relationships/vmlDrawing" Target="../drawings/vmlDrawing74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8.emf"/><Relationship Id="rId4" Type="http://schemas.openxmlformats.org/officeDocument/2006/relationships/tags" Target="../tags/tag430.xm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5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44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4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414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415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.xml"/><Relationship Id="rId2" Type="http://schemas.openxmlformats.org/officeDocument/2006/relationships/tags" Target="../tags/tag4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6258" y="3847924"/>
            <a:ext cx="842962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CH" altLang="zh-CN" sz="2000" dirty="0">
                <a:solidFill>
                  <a:schemeClr val="bg1"/>
                </a:solidFill>
                <a:ea typeface="SimSun" pitchFamily="2" charset="-122"/>
              </a:rPr>
              <a:t>Szabolcs </a:t>
            </a:r>
            <a:r>
              <a:rPr lang="de-CH" altLang="zh-CN" sz="2000" dirty="0" smtClean="0">
                <a:solidFill>
                  <a:schemeClr val="bg1"/>
                </a:solidFill>
                <a:ea typeface="SimSun" pitchFamily="2" charset="-122"/>
              </a:rPr>
              <a:t>Péter</a:t>
            </a:r>
            <a:r>
              <a:rPr lang="de-CH" altLang="zh-CN" sz="2000" dirty="0">
                <a:solidFill>
                  <a:schemeClr val="bg1"/>
                </a:solidFill>
                <a:ea typeface="SimSun" pitchFamily="2" charset="-122"/>
              </a:rPr>
              <a:t>, MD, </a:t>
            </a:r>
            <a:r>
              <a:rPr lang="de-CH" altLang="zh-CN" sz="2000" dirty="0" err="1" smtClean="0">
                <a:solidFill>
                  <a:schemeClr val="bg1"/>
                </a:solidFill>
                <a:ea typeface="SimSun" pitchFamily="2" charset="-122"/>
              </a:rPr>
              <a:t>PhD</a:t>
            </a:r>
            <a:endParaRPr lang="de-CH" altLang="zh-CN" sz="2000" dirty="0" smtClean="0">
              <a:solidFill>
                <a:schemeClr val="bg1"/>
              </a:solidFill>
              <a:ea typeface="SimSun" pitchFamily="2" charset="-122"/>
            </a:endParaRPr>
          </a:p>
          <a:p>
            <a:r>
              <a:rPr lang="de-CH" altLang="zh-CN" sz="2000" b="0" dirty="0" smtClean="0">
                <a:solidFill>
                  <a:schemeClr val="bg1"/>
                </a:solidFill>
                <a:ea typeface="SimSun" pitchFamily="2" charset="-122"/>
              </a:rPr>
              <a:t>Peter Weber, MD, </a:t>
            </a:r>
            <a:r>
              <a:rPr lang="de-CH" altLang="zh-CN" sz="2000" b="0" dirty="0" err="1" smtClean="0">
                <a:solidFill>
                  <a:schemeClr val="bg1"/>
                </a:solidFill>
                <a:ea typeface="SimSun" pitchFamily="2" charset="-122"/>
              </a:rPr>
              <a:t>PhD</a:t>
            </a:r>
            <a:endParaRPr lang="de-CH" altLang="zh-CN" sz="2000" b="0" dirty="0" smtClean="0">
              <a:solidFill>
                <a:schemeClr val="bg1"/>
              </a:solidFill>
              <a:ea typeface="SimSun" pitchFamily="2" charset="-122"/>
            </a:endParaRPr>
          </a:p>
          <a:p>
            <a:endParaRPr lang="de-CH" altLang="zh-CN" sz="2000" b="0" dirty="0">
              <a:solidFill>
                <a:schemeClr val="bg1"/>
              </a:solidFill>
              <a:ea typeface="SimSun" pitchFamily="2" charset="-122"/>
            </a:endParaRPr>
          </a:p>
          <a:p>
            <a:r>
              <a:rPr lang="de-CH" altLang="zh-CN" sz="2000" b="0" dirty="0">
                <a:solidFill>
                  <a:schemeClr val="bg1"/>
                </a:solidFill>
                <a:ea typeface="SimSun" pitchFamily="2" charset="-122"/>
              </a:rPr>
              <a:t>DSM Nutritional Products, Kaiseraugst, </a:t>
            </a:r>
            <a:r>
              <a:rPr lang="de-CH" altLang="zh-CN" sz="2000" b="0" dirty="0" err="1" smtClean="0">
                <a:solidFill>
                  <a:schemeClr val="bg1"/>
                </a:solidFill>
                <a:ea typeface="SimSun" pitchFamily="2" charset="-122"/>
              </a:rPr>
              <a:t>Switzerland</a:t>
            </a:r>
            <a:endParaRPr lang="de-CH" altLang="zh-CN" sz="2000" b="0" dirty="0" smtClean="0">
              <a:solidFill>
                <a:schemeClr val="bg1"/>
              </a:solidFill>
              <a:ea typeface="SimSun" pitchFamily="2" charset="-122"/>
            </a:endParaRPr>
          </a:p>
          <a:p>
            <a:endParaRPr lang="de-CH" altLang="zh-CN" b="0" dirty="0">
              <a:solidFill>
                <a:schemeClr val="bg1"/>
              </a:solidFill>
              <a:ea typeface="SimSun" pitchFamily="2" charset="-122"/>
            </a:endParaRPr>
          </a:p>
          <a:p>
            <a:endParaRPr lang="de-CH" altLang="zh-CN" b="0" i="1" dirty="0" smtClean="0">
              <a:solidFill>
                <a:schemeClr val="bg1"/>
              </a:solidFill>
              <a:ea typeface="SimSun" pitchFamily="2" charset="-122"/>
            </a:endParaRPr>
          </a:p>
          <a:p>
            <a:endParaRPr lang="de-CH" altLang="zh-CN" b="0" i="1" dirty="0" smtClean="0">
              <a:solidFill>
                <a:schemeClr val="bg1"/>
              </a:solidFill>
              <a:ea typeface="SimSun" pitchFamily="2" charset="-122"/>
            </a:endParaRPr>
          </a:p>
          <a:p>
            <a:r>
              <a:rPr lang="de-CH" altLang="zh-CN" b="0" i="1" dirty="0" smtClean="0">
                <a:solidFill>
                  <a:schemeClr val="bg1"/>
                </a:solidFill>
                <a:ea typeface="SimSun" pitchFamily="2" charset="-122"/>
              </a:rPr>
              <a:t>3rd International </a:t>
            </a:r>
            <a:r>
              <a:rPr lang="de-CH" altLang="zh-CN" b="0" i="1" dirty="0">
                <a:solidFill>
                  <a:schemeClr val="bg1"/>
                </a:solidFill>
                <a:ea typeface="SimSun" pitchFamily="2" charset="-122"/>
              </a:rPr>
              <a:t>Conference on Nutrition &amp; Food </a:t>
            </a:r>
            <a:r>
              <a:rPr lang="de-CH" altLang="zh-CN" b="0" i="1" dirty="0" smtClean="0">
                <a:solidFill>
                  <a:schemeClr val="bg1"/>
                </a:solidFill>
                <a:ea typeface="SimSun" pitchFamily="2" charset="-122"/>
              </a:rPr>
              <a:t>Science </a:t>
            </a:r>
            <a:endParaRPr lang="de-CH" altLang="zh-CN" b="0" i="1" dirty="0">
              <a:solidFill>
                <a:schemeClr val="bg1"/>
              </a:solidFill>
              <a:ea typeface="SimSun" pitchFamily="2" charset="-122"/>
            </a:endParaRPr>
          </a:p>
          <a:p>
            <a:r>
              <a:rPr lang="de-CH" altLang="zh-CN" b="0" i="1" dirty="0" smtClean="0">
                <a:solidFill>
                  <a:schemeClr val="bg1"/>
                </a:solidFill>
                <a:ea typeface="SimSun" pitchFamily="2" charset="-122"/>
              </a:rPr>
              <a:t>23rd </a:t>
            </a:r>
            <a:r>
              <a:rPr lang="de-CH" altLang="zh-CN" b="0" i="1" dirty="0">
                <a:solidFill>
                  <a:schemeClr val="bg1"/>
                </a:solidFill>
                <a:ea typeface="SimSun" pitchFamily="2" charset="-122"/>
              </a:rPr>
              <a:t>September </a:t>
            </a:r>
            <a:r>
              <a:rPr lang="de-CH" altLang="zh-CN" b="0" i="1" dirty="0" smtClean="0">
                <a:solidFill>
                  <a:schemeClr val="bg1"/>
                </a:solidFill>
                <a:ea typeface="SimSun" pitchFamily="2" charset="-122"/>
              </a:rPr>
              <a:t>2014, Valencia</a:t>
            </a:r>
            <a:endParaRPr lang="de-CH" altLang="zh-CN" b="0" i="1" dirty="0">
              <a:solidFill>
                <a:schemeClr val="bg1"/>
              </a:solidFill>
              <a:ea typeface="SimSun" pitchFamily="2" charset="-122"/>
            </a:endParaRPr>
          </a:p>
          <a:p>
            <a:endParaRPr lang="de-CH" altLang="zh-CN" b="0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10694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6257" y="1590745"/>
            <a:ext cx="797877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zh-CN" sz="2400" u="sng" dirty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Nutritional </a:t>
            </a:r>
            <a:r>
              <a:rPr lang="en-US" altLang="zh-CN" sz="2400" u="sng" dirty="0" smtClean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Solutions </a:t>
            </a:r>
            <a:r>
              <a:rPr lang="en-US" altLang="zh-CN" sz="2400" u="sng" dirty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for </a:t>
            </a:r>
            <a:r>
              <a:rPr lang="en-US" altLang="zh-CN" sz="2400" u="sng" dirty="0" smtClean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Healthy Life</a:t>
            </a:r>
            <a:endParaRPr lang="en-US" altLang="zh-CN" sz="2400" u="sng" dirty="0">
              <a:solidFill>
                <a:schemeClr val="bg1"/>
              </a:solidFill>
              <a:latin typeface="Trebuchet MS" pitchFamily="34" charset="0"/>
              <a:ea typeface="SimSun" pitchFamily="2" charset="-122"/>
            </a:endParaRPr>
          </a:p>
          <a:p>
            <a:pPr>
              <a:spcAft>
                <a:spcPts val="0"/>
              </a:spcAft>
            </a:pPr>
            <a:endParaRPr lang="en-US" altLang="zh-CN" sz="2800" dirty="0" smtClean="0">
              <a:solidFill>
                <a:schemeClr val="bg1"/>
              </a:solidFill>
              <a:latin typeface="Trebuchet MS" pitchFamily="34" charset="0"/>
              <a:ea typeface="SimSun" pitchFamily="2" charset="-122"/>
            </a:endParaRPr>
          </a:p>
          <a:p>
            <a:pPr>
              <a:spcAft>
                <a:spcPts val="0"/>
              </a:spcAft>
            </a:pPr>
            <a:r>
              <a:rPr lang="en-US" altLang="zh-CN" sz="3600" dirty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Vitamin E </a:t>
            </a:r>
            <a:r>
              <a:rPr lang="en-US" altLang="zh-CN" sz="3600" dirty="0" smtClean="0">
                <a:solidFill>
                  <a:schemeClr val="bg1"/>
                </a:solidFill>
                <a:latin typeface="Trebuchet MS" pitchFamily="34" charset="0"/>
                <a:ea typeface="SimSun" pitchFamily="2" charset="-122"/>
              </a:rPr>
              <a:t>- emerging benefits</a:t>
            </a:r>
            <a:endParaRPr lang="en-US" altLang="zh-CN" sz="2000" b="0" dirty="0" smtClean="0">
              <a:solidFill>
                <a:schemeClr val="bg1"/>
              </a:solidFill>
              <a:latin typeface="Trebuchet MS" pitchFamily="34" charset="0"/>
              <a:ea typeface="SimSun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3" y="217112"/>
            <a:ext cx="764711" cy="9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200539"/>
            <a:ext cx="7793404" cy="9356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Findings from the ICARE Study were confirmed in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HOPE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9521" y="1457009"/>
            <a:ext cx="7290079" cy="9233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N = 2545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women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and 6996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men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55+ </a:t>
            </a:r>
            <a:r>
              <a:rPr lang="en-US" sz="1500" dirty="0" err="1" smtClean="0">
                <a:solidFill>
                  <a:schemeClr val="tx2">
                    <a:lumMod val="75000"/>
                  </a:schemeClr>
                </a:solidFill>
              </a:rPr>
              <a:t>yrs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, CVD or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diabetes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+ one other risk factor, 400 IU/d vitamin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or ACE-inhibitor or placebo for 4.5 years, composite endpoint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Vitamin E had no apparent effect on cardiovascular outcomes 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5F5F5F"/>
                </a:solidFill>
              </a:rPr>
              <a:t>Page </a:t>
            </a:r>
            <a:fld id="{F214157B-69AF-4CA2-BE2A-59358F843ABE}" type="slidenum">
              <a:rPr lang="en-US" smtClean="0">
                <a:solidFill>
                  <a:srgbClr val="5F5F5F"/>
                </a:solidFill>
              </a:rPr>
              <a:pPr/>
              <a:t>9</a:t>
            </a:fld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568" y="60420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de-CH" sz="1000" b="0" dirty="0">
                <a:solidFill>
                  <a:srgbClr val="000000"/>
                </a:solidFill>
                <a:cs typeface="Arial" pitchFamily="34" charset="0"/>
              </a:rPr>
              <a:t>Yusuf et al. (2000)</a:t>
            </a:r>
          </a:p>
          <a:p>
            <a:pPr>
              <a:lnSpc>
                <a:spcPct val="110000"/>
              </a:lnSpc>
            </a:pPr>
            <a:r>
              <a:rPr lang="de-CH" sz="1000" b="0" dirty="0">
                <a:solidFill>
                  <a:srgbClr val="000000"/>
                </a:solidFill>
                <a:cs typeface="Arial" pitchFamily="34" charset="0"/>
              </a:rPr>
              <a:t>Levy et al. (2004</a:t>
            </a:r>
            <a:r>
              <a:rPr lang="de-CH" sz="1000" b="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</a:p>
          <a:p>
            <a:r>
              <a:rPr lang="en-US" sz="1000" b="0" dirty="0">
                <a:solidFill>
                  <a:srgbClr val="000000"/>
                </a:solidFill>
                <a:cs typeface="Arial" pitchFamily="34" charset="0"/>
              </a:rPr>
              <a:t>Blum (2010)</a:t>
            </a:r>
          </a:p>
          <a:p>
            <a:r>
              <a:rPr lang="de-CH" sz="1000" b="0" dirty="0" err="1">
                <a:solidFill>
                  <a:srgbClr val="000000"/>
                </a:solidFill>
                <a:cs typeface="Arial" pitchFamily="34" charset="0"/>
              </a:rPr>
              <a:t>Vardi</a:t>
            </a:r>
            <a:r>
              <a:rPr lang="de-CH" sz="1000" b="0" dirty="0">
                <a:solidFill>
                  <a:srgbClr val="000000"/>
                </a:solidFill>
                <a:cs typeface="Arial" pitchFamily="34" charset="0"/>
              </a:rPr>
              <a:t> et al. (2012</a:t>
            </a:r>
            <a:r>
              <a:rPr lang="de-CH" sz="1000" b="0" dirty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10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8095" y="1245996"/>
            <a:ext cx="8030847" cy="4796714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39520" y="4555474"/>
            <a:ext cx="7728435" cy="1487236"/>
            <a:chOff x="894304" y="4744395"/>
            <a:chExt cx="7728435" cy="1093783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894304" y="4744395"/>
              <a:ext cx="7673173" cy="993213"/>
            </a:xfrm>
            <a:prstGeom prst="round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b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40001" y="4789690"/>
              <a:ext cx="7582738" cy="10484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>
                  <a:solidFill>
                    <a:srgbClr val="FFFFFF"/>
                  </a:solidFill>
                  <a:cs typeface="Arial" pitchFamily="34" charset="0"/>
                </a:rPr>
                <a:t>Findings from the ICARE Study were confirmed in a post-hoc retrospective subgroup analysis of the HOPE study</a:t>
              </a:r>
              <a:r>
                <a:rPr lang="en-US" sz="1500" dirty="0" smtClean="0">
                  <a:solidFill>
                    <a:srgbClr val="FFFFFF"/>
                  </a:solidFill>
                  <a:cs typeface="Arial" pitchFamily="34" charset="0"/>
                </a:rPr>
                <a:t>:</a:t>
              </a:r>
            </a:p>
            <a:p>
              <a:r>
                <a:rPr lang="en-US" sz="1500" dirty="0" smtClean="0">
                  <a:solidFill>
                    <a:srgbClr val="FFFFFF"/>
                  </a:solidFill>
                  <a:cs typeface="Arial" pitchFamily="34" charset="0"/>
                </a:rPr>
                <a:t> </a:t>
              </a:r>
            </a:p>
            <a:p>
              <a:r>
                <a:rPr lang="en-US" sz="1500" dirty="0" smtClean="0">
                  <a:solidFill>
                    <a:srgbClr val="FFFFFF"/>
                  </a:solidFill>
                  <a:cs typeface="Arial" pitchFamily="34" charset="0"/>
                </a:rPr>
                <a:t>Risk </a:t>
              </a:r>
              <a:r>
                <a:rPr lang="en-US" sz="1500" dirty="0">
                  <a:solidFill>
                    <a:srgbClr val="FFFFFF"/>
                  </a:solidFill>
                  <a:cs typeface="Arial" pitchFamily="34" charset="0"/>
                </a:rPr>
                <a:t>for cardiovascular events (CV death and nonfatal myocardial infarction) was significantly reduced only in the diabetics carrying the </a:t>
              </a:r>
              <a:r>
                <a:rPr lang="en-US" sz="1500" dirty="0" err="1">
                  <a:solidFill>
                    <a:srgbClr val="FFFFFF"/>
                  </a:solidFill>
                  <a:cs typeface="Arial" pitchFamily="34" charset="0"/>
                </a:rPr>
                <a:t>Hp</a:t>
              </a:r>
              <a:r>
                <a:rPr lang="en-US" sz="1500" dirty="0">
                  <a:solidFill>
                    <a:srgbClr val="FFFFFF"/>
                  </a:solidFill>
                  <a:cs typeface="Arial" pitchFamily="34" charset="0"/>
                </a:rPr>
                <a:t> 2-2 gene</a:t>
              </a:r>
            </a:p>
          </p:txBody>
        </p:sp>
      </p:grpSp>
      <p:pic>
        <p:nvPicPr>
          <p:cNvPr id="882726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8" y="2513978"/>
            <a:ext cx="7534851" cy="1816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82213"/>
            <a:ext cx="7863840" cy="935641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Proposed vitamin E function in diabetic </a:t>
            </a:r>
            <a:r>
              <a:rPr lang="en-US" dirty="0" err="1" smtClean="0">
                <a:solidFill>
                  <a:srgbClr val="0070C0"/>
                </a:solidFill>
              </a:rPr>
              <a:t>Hp</a:t>
            </a:r>
            <a:r>
              <a:rPr lang="en-US" dirty="0" smtClean="0">
                <a:solidFill>
                  <a:srgbClr val="0070C0"/>
                </a:solidFill>
              </a:rPr>
              <a:t> 2-2 individuals</a:t>
            </a:r>
            <a:endParaRPr lang="de-CH" dirty="0" smtClean="0">
              <a:solidFill>
                <a:srgbClr val="0070C0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366838"/>
            <a:ext cx="36290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>
            <a:spAutoFit/>
          </a:bodyPr>
          <a:lstStyle>
            <a:lvl1pPr marL="177800" indent="-177800" defTabSz="9128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buClr>
                <a:srgbClr val="E51F22"/>
              </a:buClr>
              <a:buFont typeface="Wingdings" pitchFamily="2" charset="2"/>
              <a:buChar char="Ø"/>
            </a:pPr>
            <a:r>
              <a:rPr lang="en-US" sz="1600" b="0">
                <a:solidFill>
                  <a:srgbClr val="E51F22"/>
                </a:solidFill>
              </a:rPr>
              <a:t>Haptoglobin</a:t>
            </a:r>
            <a:r>
              <a:rPr lang="en-US" sz="1600" b="0">
                <a:solidFill>
                  <a:srgbClr val="000000"/>
                </a:solidFill>
              </a:rPr>
              <a:t> binds and inhibits the oxidative activity of free hemoglobin (</a:t>
            </a:r>
            <a:r>
              <a:rPr lang="en-US" sz="1600" b="0">
                <a:solidFill>
                  <a:srgbClr val="CC0000"/>
                </a:solidFill>
              </a:rPr>
              <a:t>Hb</a:t>
            </a:r>
            <a:r>
              <a:rPr lang="en-US" sz="1600" b="0">
                <a:solidFill>
                  <a:srgbClr val="000000"/>
                </a:solidFill>
              </a:rPr>
              <a:t>), and targets it for clearance from the blood.</a:t>
            </a:r>
          </a:p>
          <a:p>
            <a:pPr>
              <a:buClr>
                <a:srgbClr val="E51F22"/>
              </a:buClr>
              <a:buFont typeface="Wingdings" pitchFamily="2" charset="2"/>
              <a:buChar char="Ø"/>
            </a:pPr>
            <a:endParaRPr lang="en-US" sz="1600" b="0">
              <a:solidFill>
                <a:srgbClr val="000000"/>
              </a:solidFill>
            </a:endParaRPr>
          </a:p>
          <a:p>
            <a:pPr>
              <a:buClr>
                <a:srgbClr val="E51F22"/>
              </a:buClr>
              <a:buFont typeface="Wingdings" pitchFamily="2" charset="2"/>
              <a:buChar char="Ø"/>
            </a:pPr>
            <a:r>
              <a:rPr lang="en-US" sz="1600" b="0">
                <a:solidFill>
                  <a:srgbClr val="000000"/>
                </a:solidFill>
              </a:rPr>
              <a:t>The </a:t>
            </a:r>
            <a:r>
              <a:rPr lang="en-US" sz="1600" b="0">
                <a:solidFill>
                  <a:srgbClr val="E51F22"/>
                </a:solidFill>
              </a:rPr>
              <a:t>Haptoglobin 2</a:t>
            </a:r>
            <a:r>
              <a:rPr lang="en-US" sz="1600" b="0">
                <a:solidFill>
                  <a:srgbClr val="000000"/>
                </a:solidFill>
              </a:rPr>
              <a:t> protein forms aggregates which affects its function. </a:t>
            </a:r>
            <a:r>
              <a:rPr lang="en-US" sz="1600" b="0">
                <a:solidFill>
                  <a:srgbClr val="CC0000"/>
                </a:solidFill>
              </a:rPr>
              <a:t>Hemoglobin</a:t>
            </a:r>
            <a:r>
              <a:rPr lang="en-US" sz="1600" b="0">
                <a:solidFill>
                  <a:srgbClr val="000000"/>
                </a:solidFill>
              </a:rPr>
              <a:t> is not cleared as efficiently.</a:t>
            </a:r>
          </a:p>
          <a:p>
            <a:pPr>
              <a:buClr>
                <a:srgbClr val="E51F22"/>
              </a:buClr>
              <a:buFont typeface="Wingdings" pitchFamily="2" charset="2"/>
              <a:buChar char="Ø"/>
            </a:pPr>
            <a:endParaRPr lang="en-US" sz="400" b="0">
              <a:solidFill>
                <a:srgbClr val="000000"/>
              </a:solidFill>
            </a:endParaRPr>
          </a:p>
          <a:p>
            <a:pPr>
              <a:buClr>
                <a:srgbClr val="E51F22"/>
              </a:buClr>
              <a:buFont typeface="Wingdings" pitchFamily="2" charset="2"/>
              <a:buChar char="Ø"/>
            </a:pPr>
            <a:endParaRPr lang="en-US" sz="400" b="0">
              <a:solidFill>
                <a:srgbClr val="000000"/>
              </a:solidFill>
            </a:endParaRPr>
          </a:p>
          <a:p>
            <a:pPr>
              <a:buClr>
                <a:srgbClr val="E51F22"/>
              </a:buClr>
              <a:buFont typeface="Wingdings" pitchFamily="2" charset="2"/>
              <a:buChar char="Ø"/>
            </a:pPr>
            <a:r>
              <a:rPr lang="en-US" sz="1600" b="0">
                <a:solidFill>
                  <a:srgbClr val="000000"/>
                </a:solidFill>
              </a:rPr>
              <a:t>Furthermore, </a:t>
            </a:r>
            <a:r>
              <a:rPr lang="en-US" sz="1600" b="0">
                <a:solidFill>
                  <a:srgbClr val="CC0000"/>
                </a:solidFill>
              </a:rPr>
              <a:t>Hb</a:t>
            </a:r>
            <a:r>
              <a:rPr lang="en-US" sz="1600" b="0">
                <a:solidFill>
                  <a:srgbClr val="000000"/>
                </a:solidFill>
              </a:rPr>
              <a:t>-</a:t>
            </a:r>
            <a:r>
              <a:rPr lang="en-US" sz="1600" b="0">
                <a:solidFill>
                  <a:srgbClr val="E51F22"/>
                </a:solidFill>
              </a:rPr>
              <a:t>Hp2-2</a:t>
            </a:r>
            <a:r>
              <a:rPr lang="en-US" sz="1600" b="0">
                <a:solidFill>
                  <a:srgbClr val="000000"/>
                </a:solidFill>
              </a:rPr>
              <a:t> complex binds to HDL, oxidizes proteins and lipids in HDL and renders HDL dysfunctional and prothrombic.</a:t>
            </a:r>
          </a:p>
          <a:p>
            <a:pPr>
              <a:buClr>
                <a:srgbClr val="E51F22"/>
              </a:buClr>
              <a:buFont typeface="Wingdings" pitchFamily="2" charset="2"/>
              <a:buChar char="Ø"/>
            </a:pPr>
            <a:endParaRPr lang="en-US" sz="1600" b="0">
              <a:solidFill>
                <a:srgbClr val="000000"/>
              </a:solidFill>
            </a:endParaRPr>
          </a:p>
          <a:p>
            <a:pPr>
              <a:buClr>
                <a:srgbClr val="E51F22"/>
              </a:buClr>
              <a:buFont typeface="Wingdings" pitchFamily="2" charset="2"/>
              <a:buChar char="Ø"/>
            </a:pPr>
            <a:r>
              <a:rPr lang="en-US" sz="1600" b="0">
                <a:solidFill>
                  <a:srgbClr val="000000"/>
                </a:solidFill>
              </a:rPr>
              <a:t>Vitamin E protects lipids and proteins in HDL from oxidation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317625"/>
            <a:ext cx="519747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gray">
          <a:xfrm>
            <a:off x="6267450" y="3781425"/>
            <a:ext cx="2619375" cy="1885950"/>
          </a:xfrm>
          <a:prstGeom prst="ellipse">
            <a:avLst/>
          </a:prstGeom>
          <a:solidFill>
            <a:schemeClr val="folHlink">
              <a:alpha val="16078"/>
            </a:schemeClr>
          </a:solidFill>
          <a:ln w="9525" algn="ctr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288925" indent="-288925" algn="ctr">
              <a:spcBef>
                <a:spcPct val="20000"/>
              </a:spcBef>
              <a:buClr>
                <a:srgbClr val="F9B672"/>
              </a:buClr>
              <a:buSzPct val="100000"/>
              <a:buFont typeface="Times" pitchFamily="18" charset="0"/>
              <a:buNone/>
            </a:pPr>
            <a:endParaRPr lang="en-US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gray">
          <a:xfrm>
            <a:off x="6667500" y="5200650"/>
            <a:ext cx="1814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B672"/>
              </a:buClr>
              <a:buSzPct val="100000"/>
              <a:buFont typeface="Times" pitchFamily="18" charset="0"/>
              <a:buNone/>
            </a:pPr>
            <a:r>
              <a:rPr lang="en-US" sz="1400" b="0">
                <a:solidFill>
                  <a:srgbClr val="000000"/>
                </a:solidFill>
                <a:latin typeface="Arial" charset="0"/>
              </a:rPr>
              <a:t>Protection by vitamin E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gray">
          <a:xfrm>
            <a:off x="3762375" y="3152775"/>
            <a:ext cx="466725" cy="533400"/>
          </a:xfrm>
          <a:prstGeom prst="line">
            <a:avLst/>
          </a:prstGeom>
          <a:noFill/>
          <a:ln w="9525">
            <a:solidFill>
              <a:srgbClr val="CC0000">
                <a:alpha val="7999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gray">
          <a:xfrm flipV="1">
            <a:off x="3848100" y="2095500"/>
            <a:ext cx="7715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4440"/>
            <a:ext cx="8798875" cy="470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D93"/>
                  </a:outerShdw>
                </a:effectLst>
              </a14:hiddenEffects>
            </a:ext>
          </a:extLst>
        </p:spPr>
      </p:pic>
      <p:sp>
        <p:nvSpPr>
          <p:cNvPr id="19466" name="Dia számának helye 1"/>
          <p:cNvSpPr>
            <a:spLocks noGrp="1"/>
          </p:cNvSpPr>
          <p:nvPr>
            <p:ph type="sldNum" sz="quarter" idx="10"/>
          </p:nvPr>
        </p:nvSpPr>
        <p:spPr>
          <a:xfrm>
            <a:off x="736600" y="6499225"/>
            <a:ext cx="952500" cy="1524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5F5F5F"/>
                </a:solidFill>
              </a:rPr>
              <a:t>Page </a:t>
            </a:r>
            <a:fld id="{C6C90D78-16A1-4F95-8893-2DEE42D00643}" type="slidenum">
              <a:rPr lang="en-US" smtClean="0">
                <a:solidFill>
                  <a:srgbClr val="5F5F5F"/>
                </a:solidFill>
              </a:rPr>
              <a:pPr eaLnBrk="1" hangingPunct="1"/>
              <a:t>10</a:t>
            </a:fld>
            <a:endParaRPr lang="en-US" dirty="0" smtClean="0">
              <a:solidFill>
                <a:srgbClr val="5F5F5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3539" y="6367555"/>
            <a:ext cx="12426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smtClean="0">
                <a:solidFill>
                  <a:srgbClr val="000000"/>
                </a:solidFill>
                <a:cs typeface="Arial" pitchFamily="34" charset="0"/>
              </a:rPr>
              <a:t>Asleh </a:t>
            </a:r>
            <a:r>
              <a:rPr lang="en-US" sz="1000" b="0">
                <a:solidFill>
                  <a:srgbClr val="000000"/>
                </a:solidFill>
                <a:cs typeface="Arial" pitchFamily="34" charset="0"/>
              </a:rPr>
              <a:t>et al</a:t>
            </a:r>
            <a:r>
              <a:rPr lang="en-US" sz="1000" b="0" smtClean="0">
                <a:solidFill>
                  <a:srgbClr val="000000"/>
                </a:solidFill>
                <a:cs typeface="Arial" pitchFamily="34" charset="0"/>
              </a:rPr>
              <a:t>. (2008)</a:t>
            </a:r>
          </a:p>
        </p:txBody>
      </p:sp>
    </p:spTree>
    <p:extLst>
      <p:ext uri="{BB962C8B-B14F-4D97-AF65-F5344CB8AC3E}">
        <p14:creationId xmlns:p14="http://schemas.microsoft.com/office/powerpoint/2010/main" val="415797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72" y="282575"/>
            <a:ext cx="66040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 descr="liver_f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97" y="4586288"/>
            <a:ext cx="16652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1" descr="liver inju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/>
          <a:stretch>
            <a:fillRect/>
          </a:stretch>
        </p:blipFill>
        <p:spPr bwMode="auto">
          <a:xfrm>
            <a:off x="3587847" y="4594225"/>
            <a:ext cx="17462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medcell.med.yale.edu/histology/digestive_organs_lab/images/cirrhos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84" y="4586288"/>
            <a:ext cx="17684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4772" y="941388"/>
            <a:ext cx="8089900" cy="5067300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8440" name="Rectangle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2222" y="400050"/>
            <a:ext cx="8323262" cy="46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r>
              <a:rPr lang="de-CH" altLang="en-US" sz="2300" smtClean="0">
                <a:solidFill>
                  <a:srgbClr val="0070BA"/>
                </a:solidFill>
              </a:rPr>
              <a:t>The spectrum of Non-Alcoholic Fatty Liver Disease (NAFLD)</a:t>
            </a:r>
            <a:endParaRPr lang="en-US" altLang="en-US" sz="2300" smtClean="0">
              <a:solidFill>
                <a:srgbClr val="0070BA"/>
              </a:solidFill>
            </a:endParaRP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797022" y="1001713"/>
            <a:ext cx="7616825" cy="6461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18442" name="TextBox 2"/>
          <p:cNvSpPr txBox="1">
            <a:spLocks noChangeArrowheads="1"/>
          </p:cNvSpPr>
          <p:nvPr/>
        </p:nvSpPr>
        <p:spPr bwMode="auto">
          <a:xfrm>
            <a:off x="674784" y="1041400"/>
            <a:ext cx="808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0" smtClean="0">
                <a:solidFill>
                  <a:srgbClr val="000000"/>
                </a:solidFill>
              </a:rPr>
              <a:t>The </a:t>
            </a:r>
            <a:r>
              <a:rPr lang="en-US" altLang="en-US" sz="1400" smtClean="0">
                <a:solidFill>
                  <a:srgbClr val="0070C0"/>
                </a:solidFill>
              </a:rPr>
              <a:t>spectrum of fatty liver disease associated with metabolic determinants and not resulting from alcohol (NAFLD) </a:t>
            </a:r>
            <a:r>
              <a:rPr lang="en-US" altLang="en-US" sz="1400" b="0" smtClean="0">
                <a:solidFill>
                  <a:srgbClr val="000000"/>
                </a:solidFill>
              </a:rPr>
              <a:t>extends from hepatic steatosis through steatohepatitis to cirrhosis.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797022" y="2320925"/>
            <a:ext cx="7496175" cy="703263"/>
          </a:xfrm>
          <a:prstGeom prst="notchedRightArrow">
            <a:avLst/>
          </a:prstGeom>
          <a:solidFill>
            <a:schemeClr val="dk2">
              <a:tint val="40000"/>
              <a:hueOff val="0"/>
              <a:satOff val="0"/>
              <a:lumOff val="0"/>
              <a:alpha val="35000"/>
            </a:schemeClr>
          </a:solidFill>
        </p:spPr>
        <p:style>
          <a:lnRef idx="0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 smtClean="0">
              <a:solidFill>
                <a:srgbClr val="000000"/>
              </a:solidFill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5267422" y="2540000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CH" altLang="en-US" sz="1400" b="0" smtClean="0">
                <a:solidFill>
                  <a:srgbClr val="000000"/>
                </a:solidFill>
              </a:rPr>
              <a:t>15-25%</a:t>
            </a:r>
            <a:endParaRPr lang="en-US" altLang="en-US" sz="1400" b="0" smtClean="0">
              <a:solidFill>
                <a:srgbClr val="000000"/>
              </a:solidFill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7508972" y="2540000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CH" altLang="en-US" sz="1400" b="0" smtClean="0">
                <a:solidFill>
                  <a:srgbClr val="000000"/>
                </a:solidFill>
              </a:rPr>
              <a:t>30-40%</a:t>
            </a:r>
            <a:endParaRPr lang="en-US" altLang="en-US" sz="1400" b="0" smtClean="0">
              <a:solidFill>
                <a:srgbClr val="000000"/>
              </a:solidFill>
            </a:endParaRPr>
          </a:p>
        </p:txBody>
      </p:sp>
      <p:sp>
        <p:nvSpPr>
          <p:cNvPr id="18446" name="TextBox 8"/>
          <p:cNvSpPr txBox="1">
            <a:spLocks noChangeArrowheads="1"/>
          </p:cNvSpPr>
          <p:nvPr/>
        </p:nvSpPr>
        <p:spPr bwMode="auto">
          <a:xfrm rot="-5400000">
            <a:off x="7327203" y="2540794"/>
            <a:ext cx="223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CH" altLang="en-US" sz="1400" smtClean="0">
                <a:solidFill>
                  <a:srgbClr val="000000"/>
                </a:solidFill>
              </a:rPr>
              <a:t>LIVER-RELATED DEATH</a:t>
            </a:r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19" name="Dia számának helye 1"/>
          <p:cNvSpPr>
            <a:spLocks noGrp="1"/>
          </p:cNvSpPr>
          <p:nvPr>
            <p:ph type="sldNum" sz="quarter" idx="10"/>
          </p:nvPr>
        </p:nvSpPr>
        <p:spPr>
          <a:xfrm>
            <a:off x="736600" y="6499225"/>
            <a:ext cx="952500" cy="1524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5F5F5F"/>
                </a:solidFill>
              </a:rPr>
              <a:t>Page </a:t>
            </a:r>
            <a:fld id="{C6C90D78-16A1-4F95-8893-2DEE42D00643}" type="slidenum">
              <a:rPr lang="en-US" smtClean="0">
                <a:solidFill>
                  <a:srgbClr val="5F5F5F"/>
                </a:solidFill>
              </a:rPr>
              <a:pPr eaLnBrk="1" hangingPunct="1"/>
              <a:t>11</a:t>
            </a:fld>
            <a:endParaRPr lang="en-US" dirty="0" smtClean="0">
              <a:solidFill>
                <a:srgbClr val="5F5F5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" y="0"/>
            <a:ext cx="1471613" cy="172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5F5F5F"/>
                </a:solidFill>
              </a:rPr>
              <a:t>Page </a:t>
            </a:r>
            <a:fld id="{FD876C46-3769-49E9-AED8-4861DB8FAAEF}" type="slidenum">
              <a:rPr lang="en-US" altLang="en-US" smtClean="0">
                <a:solidFill>
                  <a:srgbClr val="5F5F5F"/>
                </a:solidFill>
              </a:rPr>
              <a:pPr eaLnBrk="1" hangingPunct="1">
                <a:defRPr/>
              </a:pPr>
              <a:t>12</a:t>
            </a:fld>
            <a:endParaRPr lang="en-US" altLang="en-US" dirty="0" smtClean="0">
              <a:solidFill>
                <a:srgbClr val="5F5F5F"/>
              </a:solidFill>
            </a:endParaRPr>
          </a:p>
        </p:txBody>
      </p:sp>
      <p:sp>
        <p:nvSpPr>
          <p:cNvPr id="3" name="Rectangle 2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16639" y="377825"/>
            <a:ext cx="8410537" cy="4683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rgbClr val="0070BA"/>
                </a:solidFill>
                <a:ea typeface="ＭＳ Ｐゴシック"/>
              </a:rPr>
              <a:t>Impact and development of NAFLD/NASH</a:t>
            </a:r>
            <a:endParaRPr lang="en-US" sz="2800" kern="0" dirty="0">
              <a:solidFill>
                <a:srgbClr val="0070BA"/>
              </a:solidFill>
              <a:ea typeface="ＭＳ Ｐゴシック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79131" y="1222591"/>
            <a:ext cx="7827063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400" b="0" u="sng" dirty="0" smtClean="0">
                <a:solidFill>
                  <a:schemeClr val="tx2">
                    <a:lumMod val="75000"/>
                  </a:schemeClr>
                </a:solidFill>
              </a:rPr>
              <a:t>High prevalence</a:t>
            </a:r>
            <a:r>
              <a:rPr lang="en-US" altLang="en-US" sz="1400" b="0" dirty="0" smtClean="0">
                <a:solidFill>
                  <a:schemeClr val="tx2">
                    <a:lumMod val="75000"/>
                  </a:schemeClr>
                </a:solidFill>
              </a:rPr>
              <a:t> in urbanized communities with affluent economies                               (NAFLD: 17–33%, NASH: 6% </a:t>
            </a:r>
            <a:r>
              <a:rPr lang="en-US" altLang="en-US" sz="1400" b="0" dirty="0">
                <a:solidFill>
                  <a:schemeClr val="tx2">
                    <a:lumMod val="75000"/>
                  </a:schemeClr>
                </a:solidFill>
              </a:rPr>
              <a:t>- 17</a:t>
            </a:r>
            <a:r>
              <a:rPr lang="en-US" altLang="en-US" sz="1400" b="0" dirty="0" smtClean="0">
                <a:solidFill>
                  <a:schemeClr val="tx2">
                    <a:lumMod val="75000"/>
                  </a:schemeClr>
                </a:solidFill>
              </a:rPr>
              <a:t>%)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400" b="0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400" b="0" dirty="0" smtClean="0">
                <a:solidFill>
                  <a:schemeClr val="tx2">
                    <a:lumMod val="75000"/>
                  </a:schemeClr>
                </a:solidFill>
              </a:rPr>
              <a:t>Most common </a:t>
            </a:r>
            <a:r>
              <a:rPr lang="en-US" altLang="en-US" sz="1400" b="0" u="sng" dirty="0" smtClean="0">
                <a:solidFill>
                  <a:schemeClr val="tx2">
                    <a:lumMod val="75000"/>
                  </a:schemeClr>
                </a:solidFill>
              </a:rPr>
              <a:t>cause of abnormal liver tests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400" b="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400" b="0" dirty="0" smtClean="0">
                <a:solidFill>
                  <a:schemeClr val="tx2">
                    <a:lumMod val="75000"/>
                  </a:schemeClr>
                </a:solidFill>
              </a:rPr>
              <a:t>Standardized </a:t>
            </a:r>
            <a:r>
              <a:rPr lang="en-US" altLang="en-US" sz="1400" b="0" u="sng" dirty="0" smtClean="0">
                <a:solidFill>
                  <a:schemeClr val="tx2">
                    <a:lumMod val="75000"/>
                  </a:schemeClr>
                </a:solidFill>
              </a:rPr>
              <a:t>mortality of liver disease in type 2 DM</a:t>
            </a:r>
            <a:r>
              <a:rPr lang="en-US" altLang="en-US" sz="1400" b="0" dirty="0" smtClean="0">
                <a:solidFill>
                  <a:schemeClr val="tx2">
                    <a:lumMod val="75000"/>
                  </a:schemeClr>
                </a:solidFill>
              </a:rPr>
              <a:t> greatly exceeds vascular disease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400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400" b="0" dirty="0" smtClean="0">
                <a:solidFill>
                  <a:schemeClr val="tx2">
                    <a:lumMod val="75000"/>
                  </a:schemeClr>
                </a:solidFill>
              </a:rPr>
              <a:t>NASH </a:t>
            </a:r>
            <a:r>
              <a:rPr lang="en-US" altLang="en-US" sz="1400" b="0" u="sng" dirty="0" smtClean="0">
                <a:solidFill>
                  <a:schemeClr val="tx2">
                    <a:lumMod val="75000"/>
                  </a:schemeClr>
                </a:solidFill>
              </a:rPr>
              <a:t>recurs after liver transplantation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400" b="0" u="sng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1400" b="0" dirty="0">
                <a:solidFill>
                  <a:schemeClr val="tx2">
                    <a:lumMod val="75000"/>
                  </a:schemeClr>
                </a:solidFill>
              </a:rPr>
              <a:t>At present, there is </a:t>
            </a:r>
            <a:r>
              <a:rPr lang="en-US" altLang="en-US" sz="1400" b="0" u="sng" dirty="0">
                <a:solidFill>
                  <a:schemeClr val="tx2">
                    <a:lumMod val="75000"/>
                  </a:schemeClr>
                </a:solidFill>
              </a:rPr>
              <a:t>no approved drug</a:t>
            </a:r>
            <a:r>
              <a:rPr lang="en-US" altLang="en-US" sz="1400" b="0" dirty="0">
                <a:solidFill>
                  <a:schemeClr val="tx2">
                    <a:lumMod val="75000"/>
                  </a:schemeClr>
                </a:solidFill>
              </a:rPr>
              <a:t> for the treatment of NASH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400" b="0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12788" y="1116013"/>
            <a:ext cx="8159750" cy="4832350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1495789" y="6070689"/>
            <a:ext cx="5275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900" b="0" dirty="0" smtClean="0">
                <a:solidFill>
                  <a:srgbClr val="000000"/>
                </a:solidFill>
              </a:rPr>
              <a:t>Fatty Liver Disease: NASH and Related Disorders, </a:t>
            </a:r>
            <a:r>
              <a:rPr lang="en-US" altLang="en-US" sz="900" b="0" i="1" dirty="0" smtClean="0">
                <a:solidFill>
                  <a:srgbClr val="000000"/>
                </a:solidFill>
              </a:rPr>
              <a:t>Blackwell Publishing, 2005</a:t>
            </a:r>
          </a:p>
          <a:p>
            <a:pPr eaLnBrk="1" hangingPunct="1">
              <a:buFontTx/>
              <a:buNone/>
            </a:pPr>
            <a:r>
              <a:rPr lang="en-US" altLang="zh-TW" sz="900" b="0" dirty="0" smtClean="0">
                <a:solidFill>
                  <a:srgbClr val="000000"/>
                </a:solidFill>
              </a:rPr>
              <a:t>Day </a:t>
            </a:r>
            <a:r>
              <a:rPr lang="en-US" altLang="zh-TW" sz="900" b="0" dirty="0">
                <a:solidFill>
                  <a:srgbClr val="000000"/>
                </a:solidFill>
              </a:rPr>
              <a:t>CP, James OF., </a:t>
            </a:r>
            <a:r>
              <a:rPr lang="en-US" altLang="zh-TW" sz="900" b="0" i="1" dirty="0" err="1">
                <a:solidFill>
                  <a:srgbClr val="000000"/>
                </a:solidFill>
              </a:rPr>
              <a:t>Gastroenterolgy</a:t>
            </a:r>
            <a:r>
              <a:rPr lang="en-US" altLang="zh-TW" sz="900" b="0" i="1" dirty="0">
                <a:solidFill>
                  <a:srgbClr val="000000"/>
                </a:solidFill>
              </a:rPr>
              <a:t> 1998; 114: 842-5.</a:t>
            </a:r>
          </a:p>
          <a:p>
            <a:pPr>
              <a:buFontTx/>
              <a:buNone/>
            </a:pPr>
            <a:r>
              <a:rPr lang="en-US" altLang="en-US" sz="900" b="0" dirty="0" err="1">
                <a:solidFill>
                  <a:srgbClr val="000000"/>
                </a:solidFill>
              </a:rPr>
              <a:t>Erhardt</a:t>
            </a:r>
            <a:r>
              <a:rPr lang="en-US" altLang="en-US" sz="900" b="0" dirty="0">
                <a:solidFill>
                  <a:srgbClr val="000000"/>
                </a:solidFill>
              </a:rPr>
              <a:t> A. et al. </a:t>
            </a:r>
            <a:r>
              <a:rPr lang="en-US" altLang="en-US" sz="900" b="0" i="1" dirty="0" err="1">
                <a:solidFill>
                  <a:srgbClr val="000000"/>
                </a:solidFill>
              </a:rPr>
              <a:t>Eur</a:t>
            </a:r>
            <a:r>
              <a:rPr lang="en-US" altLang="en-US" sz="900" b="0" i="1" dirty="0">
                <a:solidFill>
                  <a:srgbClr val="000000"/>
                </a:solidFill>
              </a:rPr>
              <a:t> J Med Res </a:t>
            </a:r>
            <a:r>
              <a:rPr lang="en-US" altLang="en-US" sz="900" b="0" dirty="0">
                <a:solidFill>
                  <a:srgbClr val="000000"/>
                </a:solidFill>
              </a:rPr>
              <a:t>2011; 16:76–78.</a:t>
            </a:r>
          </a:p>
          <a:p>
            <a:pPr>
              <a:buFontTx/>
              <a:buNone/>
            </a:pPr>
            <a:r>
              <a:rPr lang="de-CH" altLang="en-US" sz="900" b="0" dirty="0" err="1">
                <a:solidFill>
                  <a:srgbClr val="000000"/>
                </a:solidFill>
              </a:rPr>
              <a:t>Cankurtaran</a:t>
            </a:r>
            <a:r>
              <a:rPr lang="de-CH" altLang="en-US" sz="900" b="0" dirty="0">
                <a:solidFill>
                  <a:srgbClr val="000000"/>
                </a:solidFill>
              </a:rPr>
              <a:t> M. et al. </a:t>
            </a:r>
            <a:r>
              <a:rPr lang="de-CH" altLang="en-US" sz="900" b="0" i="1" dirty="0">
                <a:solidFill>
                  <a:srgbClr val="000000"/>
                </a:solidFill>
              </a:rPr>
              <a:t>Acta </a:t>
            </a:r>
            <a:r>
              <a:rPr lang="de-CH" altLang="en-US" sz="900" b="0" i="1" dirty="0" err="1">
                <a:solidFill>
                  <a:srgbClr val="000000"/>
                </a:solidFill>
              </a:rPr>
              <a:t>gastro-enterologica</a:t>
            </a:r>
            <a:r>
              <a:rPr lang="de-CH" altLang="en-US" sz="900" b="0" i="1" dirty="0">
                <a:solidFill>
                  <a:srgbClr val="000000"/>
                </a:solidFill>
              </a:rPr>
              <a:t> </a:t>
            </a:r>
            <a:r>
              <a:rPr lang="de-CH" altLang="en-US" sz="900" b="0" i="1" dirty="0" err="1">
                <a:solidFill>
                  <a:srgbClr val="000000"/>
                </a:solidFill>
              </a:rPr>
              <a:t>Belgica</a:t>
            </a:r>
            <a:r>
              <a:rPr lang="de-CH" altLang="en-US" sz="900" b="0" dirty="0">
                <a:solidFill>
                  <a:srgbClr val="000000"/>
                </a:solidFill>
              </a:rPr>
              <a:t> 2006; 69 (1) p.5-11</a:t>
            </a:r>
            <a:r>
              <a:rPr lang="de-CH" altLang="en-US" sz="900" b="0" dirty="0" smtClean="0">
                <a:solidFill>
                  <a:srgbClr val="000000"/>
                </a:solidFill>
              </a:rPr>
              <a:t>.</a:t>
            </a:r>
            <a:endParaRPr lang="en-US" altLang="en-US" sz="900" b="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04" y="3633048"/>
            <a:ext cx="5354446" cy="21639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1" y="0"/>
            <a:ext cx="1471613" cy="172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" y="3633048"/>
            <a:ext cx="3407035" cy="2129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9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72" y="1233488"/>
            <a:ext cx="76073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574772" y="219075"/>
            <a:ext cx="5992812" cy="4683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>
                <a:solidFill>
                  <a:srgbClr val="0070BA"/>
                </a:solidFill>
                <a:ea typeface="ＭＳ Ｐゴシック"/>
              </a:rPr>
              <a:t>Possible role of adipose tissue insulin resistance and </a:t>
            </a:r>
            <a:r>
              <a:rPr lang="en-US" sz="2800" kern="0" smtClean="0">
                <a:solidFill>
                  <a:srgbClr val="0070BA"/>
                </a:solidFill>
                <a:ea typeface="ＭＳ Ｐゴシック"/>
              </a:rPr>
              <a:t>lipotoxicity</a:t>
            </a:r>
            <a:endParaRPr lang="en-US" sz="2800" kern="0">
              <a:solidFill>
                <a:srgbClr val="0070BA"/>
              </a:solidFill>
              <a:ea typeface="ＭＳ Ｐゴシック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436942" y="6271419"/>
            <a:ext cx="39671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100" b="0" dirty="0" err="1" smtClean="0">
                <a:solidFill>
                  <a:srgbClr val="000000"/>
                </a:solidFill>
              </a:rPr>
              <a:t>Cusi</a:t>
            </a:r>
            <a:r>
              <a:rPr lang="en-US" altLang="en-US" sz="1100" b="0" dirty="0" smtClean="0">
                <a:solidFill>
                  <a:srgbClr val="000000"/>
                </a:solidFill>
              </a:rPr>
              <a:t> K., </a:t>
            </a:r>
            <a:r>
              <a:rPr lang="en-US" altLang="en-US" sz="1100" b="0" i="1" dirty="0" err="1" smtClean="0">
                <a:solidFill>
                  <a:srgbClr val="000000"/>
                </a:solidFill>
              </a:rPr>
              <a:t>Curr</a:t>
            </a:r>
            <a:r>
              <a:rPr lang="en-US" altLang="en-US" sz="1100" b="0" i="1" dirty="0" smtClean="0">
                <a:solidFill>
                  <a:srgbClr val="000000"/>
                </a:solidFill>
              </a:rPr>
              <a:t> </a:t>
            </a:r>
            <a:r>
              <a:rPr lang="en-US" altLang="en-US" sz="1100" b="0" i="1" dirty="0" err="1" smtClean="0">
                <a:solidFill>
                  <a:srgbClr val="000000"/>
                </a:solidFill>
              </a:rPr>
              <a:t>Opin</a:t>
            </a:r>
            <a:r>
              <a:rPr lang="en-US" altLang="en-US" sz="1100" b="0" i="1" dirty="0" smtClean="0">
                <a:solidFill>
                  <a:srgbClr val="000000"/>
                </a:solidFill>
              </a:rPr>
              <a:t> </a:t>
            </a:r>
            <a:r>
              <a:rPr lang="en-US" altLang="en-US" sz="1100" b="0" i="1" dirty="0" err="1" smtClean="0">
                <a:solidFill>
                  <a:srgbClr val="000000"/>
                </a:solidFill>
              </a:rPr>
              <a:t>Endocrinol</a:t>
            </a:r>
            <a:r>
              <a:rPr lang="en-US" altLang="en-US" sz="1100" b="0" i="1" dirty="0" smtClean="0">
                <a:solidFill>
                  <a:srgbClr val="000000"/>
                </a:solidFill>
              </a:rPr>
              <a:t> Diabetes </a:t>
            </a:r>
            <a:r>
              <a:rPr lang="en-US" altLang="en-US" sz="1100" b="0" i="1" dirty="0" err="1" smtClean="0">
                <a:solidFill>
                  <a:srgbClr val="000000"/>
                </a:solidFill>
              </a:rPr>
              <a:t>Obes</a:t>
            </a:r>
            <a:r>
              <a:rPr lang="en-US" altLang="en-US" sz="1100" b="0" i="1" dirty="0" smtClean="0">
                <a:solidFill>
                  <a:srgbClr val="000000"/>
                </a:solidFill>
              </a:rPr>
              <a:t> </a:t>
            </a:r>
            <a:r>
              <a:rPr lang="en-US" altLang="en-US" sz="1100" b="0" dirty="0" smtClean="0">
                <a:solidFill>
                  <a:srgbClr val="000000"/>
                </a:solidFill>
              </a:rPr>
              <a:t>2009; 16:141–9</a:t>
            </a:r>
          </a:p>
        </p:txBody>
      </p:sp>
      <p:sp>
        <p:nvSpPr>
          <p:cNvPr id="8" name="AutoShap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5259" y="1157288"/>
            <a:ext cx="7912100" cy="4829175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" y="0"/>
            <a:ext cx="1471613" cy="172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6600" y="6499225"/>
            <a:ext cx="952500" cy="1524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5F5F5F"/>
                </a:solidFill>
              </a:rPr>
              <a:t>Page </a:t>
            </a:r>
            <a:fld id="{FD876C46-3769-49E9-AED8-4861DB8FAAEF}" type="slidenum">
              <a:rPr lang="en-US" altLang="en-US" smtClean="0">
                <a:solidFill>
                  <a:srgbClr val="5F5F5F"/>
                </a:solidFill>
              </a:rPr>
              <a:pPr eaLnBrk="1" hangingPunct="1">
                <a:defRPr/>
              </a:pPr>
              <a:t>13</a:t>
            </a:fld>
            <a:endParaRPr lang="en-US" altLang="en-U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22197" y="1058779"/>
            <a:ext cx="8321675" cy="20162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66713" y="1284288"/>
            <a:ext cx="8566150" cy="1790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5929313" y="5783263"/>
            <a:ext cx="3114675" cy="985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800"/>
          </a:p>
        </p:txBody>
      </p:sp>
      <p:sp>
        <p:nvSpPr>
          <p:cNvPr id="34820" name="Rounded Rectangle 3"/>
          <p:cNvSpPr>
            <a:spLocks noChangeArrowheads="1"/>
          </p:cNvSpPr>
          <p:nvPr/>
        </p:nvSpPr>
        <p:spPr bwMode="auto">
          <a:xfrm>
            <a:off x="366713" y="1265238"/>
            <a:ext cx="8474075" cy="1468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800">
              <a:ea typeface="MS PGothic" pitchFamily="34" charset="-128"/>
            </a:endParaRPr>
          </a:p>
        </p:txBody>
      </p:sp>
      <p:graphicFrame>
        <p:nvGraphicFramePr>
          <p:cNvPr id="34821" name="Rectangle 1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18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Rectangle 2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66715" y="-9403"/>
            <a:ext cx="8485188" cy="109568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0070C0"/>
                </a:solidFill>
              </a:rPr>
              <a:t>Vitamin E reduces risk for non-alcoholic fatty liver disease </a:t>
            </a:r>
            <a:endParaRPr lang="nl-NL" alt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34823" name="TextBox 3"/>
          <p:cNvSpPr txBox="1">
            <a:spLocks noChangeArrowheads="1"/>
          </p:cNvSpPr>
          <p:nvPr/>
        </p:nvSpPr>
        <p:spPr bwMode="auto">
          <a:xfrm>
            <a:off x="1701171" y="6182653"/>
            <a:ext cx="2581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 b="0" dirty="0">
                <a:solidFill>
                  <a:srgbClr val="000000"/>
                </a:solidFill>
                <a:ea typeface="MS PGothic" pitchFamily="34" charset="-128"/>
                <a:hlinkClick r:id="rId8"/>
              </a:rPr>
              <a:t>www.who.int</a:t>
            </a:r>
            <a:endParaRPr lang="en-US" altLang="en-US" sz="800" b="0" dirty="0">
              <a:solidFill>
                <a:srgbClr val="000000"/>
              </a:solidFill>
              <a:ea typeface="MS PGothic" pitchFamily="34" charset="-128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 b="0" dirty="0" err="1">
                <a:solidFill>
                  <a:srgbClr val="000000"/>
                </a:solidFill>
                <a:ea typeface="MS PGothic" pitchFamily="34" charset="-128"/>
              </a:rPr>
              <a:t>Sanyal</a:t>
            </a:r>
            <a:r>
              <a:rPr lang="en-US" altLang="en-US" sz="800" b="0" dirty="0">
                <a:solidFill>
                  <a:srgbClr val="000000"/>
                </a:solidFill>
                <a:ea typeface="MS PGothic" pitchFamily="34" charset="-128"/>
              </a:rPr>
              <a:t> et al. 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N </a:t>
            </a: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Engl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J Med, 2010.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Pacana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et al. </a:t>
            </a: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Curr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Opin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Clin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Nutr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Metab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Care, 2012.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a-DK" altLang="en-US" sz="800" b="0" dirty="0" err="1">
                <a:solidFill>
                  <a:srgbClr val="000000"/>
                </a:solidFill>
                <a:ea typeface="MS PGothic" pitchFamily="34" charset="-128"/>
              </a:rPr>
              <a:t>Lomonaco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et al. </a:t>
            </a:r>
            <a:r>
              <a:rPr lang="hr-HR" altLang="en-US" sz="800" b="0" dirty="0" err="1">
                <a:solidFill>
                  <a:srgbClr val="000000"/>
                </a:solidFill>
                <a:ea typeface="MS PGothic" pitchFamily="34" charset="-128"/>
              </a:rPr>
              <a:t>Drugs</a:t>
            </a:r>
            <a:r>
              <a:rPr lang="hr-HR" altLang="en-US" sz="800" b="0" dirty="0">
                <a:solidFill>
                  <a:srgbClr val="000000"/>
                </a:solidFill>
                <a:ea typeface="MS PGothic" pitchFamily="34" charset="-128"/>
              </a:rPr>
              <a:t>, 2013</a:t>
            </a:r>
            <a:r>
              <a:rPr lang="de-CH" altLang="en-US" sz="800" b="0" dirty="0">
                <a:solidFill>
                  <a:srgbClr val="000000"/>
                </a:solidFill>
                <a:ea typeface="MS PGothic" pitchFamily="34" charset="-128"/>
              </a:rPr>
              <a:t>.</a:t>
            </a:r>
            <a:r>
              <a:rPr lang="da-DK" altLang="en-US" sz="800" b="0" dirty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77831" name="Rounded Rectangle 4"/>
          <p:cNvSpPr>
            <a:spLocks noChangeArrowheads="1"/>
          </p:cNvSpPr>
          <p:nvPr/>
        </p:nvSpPr>
        <p:spPr bwMode="auto">
          <a:xfrm>
            <a:off x="366713" y="5537200"/>
            <a:ext cx="8566150" cy="612775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Supplementation with vitamin E (at a dose of 400 mg) was superior to placebo for the treatment of nonalcoholic </a:t>
            </a:r>
            <a:r>
              <a:rPr lang="en-US" altLang="en-US" dirty="0" err="1" smtClean="0">
                <a:solidFill>
                  <a:schemeClr val="bg1"/>
                </a:solidFill>
              </a:rPr>
              <a:t>steatohepatitis</a:t>
            </a:r>
            <a:r>
              <a:rPr lang="en-US" altLang="en-US" dirty="0" smtClean="0">
                <a:solidFill>
                  <a:schemeClr val="bg1"/>
                </a:solidFill>
              </a:rPr>
              <a:t> in adults without diabetes</a:t>
            </a:r>
          </a:p>
        </p:txBody>
      </p:sp>
      <p:pic>
        <p:nvPicPr>
          <p:cNvPr id="3482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5" y="2945596"/>
            <a:ext cx="7913930" cy="234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t="56000" r="16933" b="7693"/>
          <a:stretch>
            <a:fillRect/>
          </a:stretch>
        </p:blipFill>
        <p:spPr bwMode="auto">
          <a:xfrm>
            <a:off x="4657725" y="1501775"/>
            <a:ext cx="394176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667E5C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34828" name="TextBox 1"/>
          <p:cNvSpPr txBox="1">
            <a:spLocks noChangeArrowheads="1"/>
          </p:cNvSpPr>
          <p:nvPr/>
        </p:nvSpPr>
        <p:spPr bwMode="auto">
          <a:xfrm>
            <a:off x="488950" y="1468540"/>
            <a:ext cx="416877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271463" indent="-271463"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</a:pPr>
            <a:r>
              <a:rPr lang="en-US" altLang="en-US" sz="1600" b="0" dirty="0">
                <a:ea typeface="MS PGothic" pitchFamily="34" charset="-128"/>
              </a:rPr>
              <a:t>In 2010, more than 1,5 billion adults,      20 and older, were overweight worldwide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0070C0"/>
              </a:buClr>
            </a:pPr>
            <a:r>
              <a:rPr lang="en-US" altLang="en-US" sz="1600" b="0" dirty="0">
                <a:ea typeface="MS PGothic" pitchFamily="34" charset="-128"/>
              </a:rPr>
              <a:t>As a consequence the risk for non alcoholic liver disease is </a:t>
            </a:r>
            <a:r>
              <a:rPr lang="en-US" altLang="en-US" sz="1600" b="0" dirty="0" smtClean="0">
                <a:ea typeface="MS PGothic" pitchFamily="34" charset="-128"/>
              </a:rPr>
              <a:t>increasing</a:t>
            </a:r>
            <a:endParaRPr lang="en-US" altLang="en-US" sz="1600" b="0" dirty="0">
              <a:ea typeface="MS PGothic" pitchFamily="34" charset="-128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Page </a:t>
            </a:r>
            <a:fld id="{5296020F-5C8B-4534-9759-FDADE8F370C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000" b="1" i="0" u="none" strike="noStrike" kern="120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712" y="1292467"/>
            <a:ext cx="8566151" cy="4124920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06" y="0"/>
            <a:ext cx="8340725" cy="935038"/>
          </a:xfrm>
        </p:spPr>
        <p:txBody>
          <a:bodyPr/>
          <a:lstStyle/>
          <a:p>
            <a:pPr>
              <a:defRPr/>
            </a:pPr>
            <a:r>
              <a:rPr lang="de-CH" altLang="en-US" dirty="0" err="1" smtClean="0"/>
              <a:t>Possible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mechanisms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of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action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of</a:t>
            </a:r>
            <a:r>
              <a:rPr lang="de-CH" altLang="en-US" dirty="0" smtClean="0"/>
              <a:t> </a:t>
            </a:r>
            <a:r>
              <a:rPr lang="de-CH" altLang="en-US" dirty="0" err="1" smtClean="0"/>
              <a:t>vitamin</a:t>
            </a:r>
            <a:r>
              <a:rPr lang="de-CH" altLang="en-US" dirty="0" smtClean="0"/>
              <a:t> 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91" y="1089094"/>
            <a:ext cx="4446946" cy="3400931"/>
          </a:xfrm>
        </p:spPr>
        <p:txBody>
          <a:bodyPr/>
          <a:lstStyle/>
          <a:p>
            <a:pPr>
              <a:defRPr/>
            </a:pPr>
            <a:endParaRPr lang="en-US" altLang="en-US" sz="1300" dirty="0" smtClean="0"/>
          </a:p>
          <a:p>
            <a:pPr marL="685800" lvl="1" indent="-228600">
              <a:buFont typeface="Trebuchet MS" pitchFamily="34" charset="0"/>
              <a:buAutoNum type="arabicPeriod"/>
              <a:defRPr/>
            </a:pPr>
            <a:r>
              <a:rPr lang="en-US" altLang="en-US" sz="1300" b="1" u="sng" dirty="0" smtClean="0"/>
              <a:t>Chain-breaking antioxidant,</a:t>
            </a:r>
            <a:r>
              <a:rPr lang="en-US" altLang="en-US" sz="1300" b="1" dirty="0" smtClean="0"/>
              <a:t> </a:t>
            </a:r>
            <a:r>
              <a:rPr lang="en-US" altLang="en-US" sz="1300" dirty="0" smtClean="0"/>
              <a:t>quenching free radicals</a:t>
            </a:r>
          </a:p>
          <a:p>
            <a:pPr marL="685800" lvl="1" indent="-228600">
              <a:buFont typeface="Trebuchet MS" pitchFamily="34" charset="0"/>
              <a:buAutoNum type="arabicPeriod"/>
              <a:defRPr/>
            </a:pPr>
            <a:endParaRPr lang="de-CH" altLang="en-US" sz="1300" b="1" u="sng" dirty="0" smtClean="0"/>
          </a:p>
          <a:p>
            <a:pPr marL="685800" lvl="1" indent="-228600">
              <a:buFont typeface="Trebuchet MS" pitchFamily="34" charset="0"/>
              <a:buAutoNum type="arabicPeriod"/>
              <a:defRPr/>
            </a:pPr>
            <a:r>
              <a:rPr lang="de-CH" altLang="en-US" sz="1300" b="1" u="sng" dirty="0" smtClean="0"/>
              <a:t>Anti-</a:t>
            </a:r>
            <a:r>
              <a:rPr lang="de-CH" altLang="en-US" sz="1300" b="1" u="sng" dirty="0" err="1" smtClean="0"/>
              <a:t>inflammatory</a:t>
            </a:r>
            <a:r>
              <a:rPr lang="de-CH" altLang="en-US" sz="1300" b="1" u="sng" dirty="0" smtClean="0"/>
              <a:t> </a:t>
            </a:r>
            <a:r>
              <a:rPr lang="de-CH" altLang="en-US" sz="1300" b="1" u="sng" dirty="0" err="1" smtClean="0"/>
              <a:t>compound</a:t>
            </a:r>
            <a:r>
              <a:rPr lang="de-CH" altLang="en-US" sz="1300" b="1" u="sng" dirty="0" smtClean="0"/>
              <a:t>,</a:t>
            </a:r>
            <a:r>
              <a:rPr lang="de-CH" altLang="en-US" sz="1300" b="1" dirty="0" smtClean="0"/>
              <a:t> </a:t>
            </a:r>
            <a:r>
              <a:rPr lang="de-CH" altLang="en-US" sz="1300" dirty="0" err="1" smtClean="0"/>
              <a:t>antagonizing</a:t>
            </a:r>
            <a:r>
              <a:rPr lang="de-CH" altLang="en-US" sz="1300" dirty="0" smtClean="0"/>
              <a:t> </a:t>
            </a:r>
            <a:r>
              <a:rPr lang="de-CH" altLang="en-US" sz="1300" dirty="0" err="1" smtClean="0"/>
              <a:t>the</a:t>
            </a:r>
            <a:r>
              <a:rPr lang="de-CH" altLang="en-US" sz="1300" dirty="0" smtClean="0"/>
              <a:t> </a:t>
            </a:r>
            <a:r>
              <a:rPr lang="de-CH" altLang="en-US" sz="1300" dirty="0" err="1" smtClean="0"/>
              <a:t>production</a:t>
            </a:r>
            <a:r>
              <a:rPr lang="de-CH" altLang="en-US" sz="1300" dirty="0" smtClean="0"/>
              <a:t> </a:t>
            </a:r>
            <a:r>
              <a:rPr lang="de-CH" altLang="en-US" sz="1300" dirty="0" err="1" smtClean="0"/>
              <a:t>of</a:t>
            </a:r>
            <a:r>
              <a:rPr lang="de-CH" altLang="en-US" sz="1300" dirty="0" smtClean="0"/>
              <a:t> </a:t>
            </a:r>
            <a:r>
              <a:rPr lang="de-CH" altLang="en-US" sz="1300" dirty="0" err="1" smtClean="0"/>
              <a:t>inflammatory</a:t>
            </a:r>
            <a:r>
              <a:rPr lang="de-CH" altLang="en-US" sz="1300" dirty="0" smtClean="0"/>
              <a:t> </a:t>
            </a:r>
            <a:r>
              <a:rPr lang="de-CH" altLang="en-US" sz="1300" dirty="0" err="1" smtClean="0"/>
              <a:t>mediators</a:t>
            </a:r>
            <a:endParaRPr lang="en-US" altLang="en-US" sz="1300" dirty="0" smtClean="0"/>
          </a:p>
          <a:p>
            <a:pPr marL="685800" lvl="1" indent="-228600">
              <a:buFont typeface="Trebuchet MS" pitchFamily="34" charset="0"/>
              <a:buAutoNum type="arabicPeriod"/>
              <a:defRPr/>
            </a:pPr>
            <a:endParaRPr lang="en-US" altLang="en-US" sz="1300" dirty="0" smtClean="0"/>
          </a:p>
          <a:p>
            <a:pPr marL="685800" lvl="1" indent="-228600">
              <a:buFont typeface="Trebuchet MS" pitchFamily="34" charset="0"/>
              <a:buAutoNum type="arabicPeriod"/>
              <a:defRPr/>
            </a:pPr>
            <a:r>
              <a:rPr lang="en-US" altLang="en-US" sz="1300" dirty="0" smtClean="0"/>
              <a:t>There are measurable differences in the </a:t>
            </a:r>
            <a:r>
              <a:rPr lang="en-US" altLang="en-US" sz="1300" b="1" u="sng" dirty="0" smtClean="0"/>
              <a:t>metabolomics profile</a:t>
            </a:r>
            <a:r>
              <a:rPr lang="en-US" altLang="en-US" sz="1300" dirty="0" smtClean="0"/>
              <a:t> of subjects who are likely (vs unlikely) to respond to vitamin E treatment for NASH</a:t>
            </a:r>
          </a:p>
          <a:p>
            <a:pPr marL="685800" lvl="1" indent="-228600">
              <a:buFont typeface="Trebuchet MS" pitchFamily="34" charset="0"/>
              <a:buAutoNum type="arabicPeriod"/>
              <a:defRPr/>
            </a:pPr>
            <a:endParaRPr lang="en-US" altLang="en-US" sz="1300" dirty="0" smtClean="0"/>
          </a:p>
          <a:p>
            <a:pPr marL="685800" lvl="1" indent="-228600">
              <a:buFont typeface="Trebuchet MS" pitchFamily="34" charset="0"/>
              <a:buAutoNum type="arabicPeriod"/>
              <a:defRPr/>
            </a:pPr>
            <a:r>
              <a:rPr lang="en-US" altLang="en-US" sz="1300" dirty="0" smtClean="0"/>
              <a:t>Vitamin E supplementation of the diet of mice led to PPAR-</a:t>
            </a:r>
            <a:r>
              <a:rPr lang="el-GR" altLang="en-US" sz="1300" dirty="0" smtClean="0"/>
              <a:t>γ</a:t>
            </a:r>
            <a:r>
              <a:rPr lang="en-US" altLang="en-US" sz="1300" dirty="0" smtClean="0"/>
              <a:t> mediated increased </a:t>
            </a:r>
            <a:r>
              <a:rPr lang="en-US" altLang="en-US" sz="1300" dirty="0" err="1" smtClean="0"/>
              <a:t>adiponectin</a:t>
            </a:r>
            <a:r>
              <a:rPr lang="en-US" altLang="en-US" sz="1300" dirty="0" smtClean="0"/>
              <a:t> expression. This shows a potential </a:t>
            </a:r>
            <a:r>
              <a:rPr lang="en-US" altLang="en-US" sz="1300" b="1" u="sng" dirty="0" smtClean="0"/>
              <a:t>gene expression regulating role</a:t>
            </a:r>
            <a:r>
              <a:rPr lang="en-US" altLang="en-US" sz="1300" dirty="0" smtClean="0"/>
              <a:t> for vitamin E.</a:t>
            </a:r>
          </a:p>
          <a:p>
            <a:pPr>
              <a:defRPr/>
            </a:pPr>
            <a:endParaRPr lang="en-US" alt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5F5F5F"/>
                </a:solidFill>
              </a:rPr>
              <a:t>Page </a:t>
            </a:r>
            <a:fld id="{5296020F-5C8B-4534-9759-FDADE8F370C6}" type="slidenum">
              <a:rPr lang="en-US" altLang="en-US" smtClean="0">
                <a:solidFill>
                  <a:srgbClr val="5F5F5F"/>
                </a:solidFill>
              </a:rPr>
              <a:pPr eaLnBrk="1" hangingPunct="1">
                <a:defRPr/>
              </a:pPr>
              <a:t>15</a:t>
            </a:fld>
            <a:endParaRPr lang="en-US" altLang="en-US" smtClean="0">
              <a:solidFill>
                <a:srgbClr val="5F5F5F"/>
              </a:solidFill>
            </a:endParaRPr>
          </a:p>
        </p:txBody>
      </p:sp>
      <p:pic>
        <p:nvPicPr>
          <p:cNvPr id="2458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70" y="1508304"/>
            <a:ext cx="354647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8007" y="1157288"/>
            <a:ext cx="8089900" cy="4829175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1474788" y="6082344"/>
            <a:ext cx="33602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a-DK" altLang="en-US" sz="1000" b="0" dirty="0" smtClean="0">
                <a:solidFill>
                  <a:srgbClr val="000000"/>
                </a:solidFill>
              </a:rPr>
              <a:t>Wu D, </a:t>
            </a:r>
            <a:r>
              <a:rPr lang="da-DK" altLang="en-US" sz="1000" b="0" dirty="0" err="1" smtClean="0">
                <a:solidFill>
                  <a:srgbClr val="000000"/>
                </a:solidFill>
              </a:rPr>
              <a:t>Meydani</a:t>
            </a:r>
            <a:r>
              <a:rPr lang="da-DK" altLang="en-US" sz="1000" b="0" dirty="0" smtClean="0">
                <a:solidFill>
                  <a:srgbClr val="000000"/>
                </a:solidFill>
              </a:rPr>
              <a:t> SN., </a:t>
            </a:r>
            <a:r>
              <a:rPr lang="da-DK" altLang="en-US" sz="1000" b="0" i="1" dirty="0" err="1" smtClean="0">
                <a:solidFill>
                  <a:srgbClr val="000000"/>
                </a:solidFill>
              </a:rPr>
              <a:t>Leukoc</a:t>
            </a:r>
            <a:r>
              <a:rPr lang="da-DK" altLang="en-US" sz="1000" b="0" i="1" dirty="0" smtClean="0">
                <a:solidFill>
                  <a:srgbClr val="000000"/>
                </a:solidFill>
              </a:rPr>
              <a:t> </a:t>
            </a:r>
            <a:r>
              <a:rPr lang="da-DK" altLang="en-US" sz="1000" b="0" i="1" dirty="0" err="1" smtClean="0">
                <a:solidFill>
                  <a:srgbClr val="000000"/>
                </a:solidFill>
              </a:rPr>
              <a:t>Biol</a:t>
            </a:r>
            <a:r>
              <a:rPr lang="da-DK" altLang="en-US" sz="1000" b="0" i="1" dirty="0" smtClean="0">
                <a:solidFill>
                  <a:srgbClr val="000000"/>
                </a:solidFill>
              </a:rPr>
              <a:t>,</a:t>
            </a:r>
            <a:r>
              <a:rPr lang="hr-HR" altLang="en-US" sz="1000" b="0" i="1" dirty="0" smtClean="0">
                <a:solidFill>
                  <a:srgbClr val="000000"/>
                </a:solidFill>
              </a:rPr>
              <a:t> </a:t>
            </a:r>
            <a:r>
              <a:rPr lang="hr-HR" altLang="en-US" sz="1000" b="0" dirty="0" smtClean="0">
                <a:solidFill>
                  <a:srgbClr val="000000"/>
                </a:solidFill>
              </a:rPr>
              <a:t>20</a:t>
            </a:r>
            <a:r>
              <a:rPr lang="de-CH" altLang="en-US" sz="1000" b="0" dirty="0" smtClean="0">
                <a:solidFill>
                  <a:srgbClr val="000000"/>
                </a:solidFill>
              </a:rPr>
              <a:t>08. 84(4):900-914.</a:t>
            </a:r>
          </a:p>
          <a:p>
            <a:pPr eaLnBrk="1" hangingPunct="1">
              <a:buFontTx/>
              <a:buNone/>
            </a:pPr>
            <a:r>
              <a:rPr lang="da-DK" altLang="en-US" sz="1000" b="0" dirty="0" smtClean="0">
                <a:solidFill>
                  <a:srgbClr val="000000"/>
                </a:solidFill>
              </a:rPr>
              <a:t>Cheng J. et al. </a:t>
            </a:r>
            <a:r>
              <a:rPr lang="da-DK" altLang="en-US" sz="1000" b="0" i="1" dirty="0" err="1" smtClean="0">
                <a:solidFill>
                  <a:srgbClr val="000000"/>
                </a:solidFill>
              </a:rPr>
              <a:t>PLoS</a:t>
            </a:r>
            <a:r>
              <a:rPr lang="da-DK" altLang="en-US" sz="1000" b="0" i="1" dirty="0" smtClean="0">
                <a:solidFill>
                  <a:srgbClr val="000000"/>
                </a:solidFill>
              </a:rPr>
              <a:t> ONE </a:t>
            </a:r>
            <a:r>
              <a:rPr lang="da-DK" altLang="en-US" sz="1000" b="0" dirty="0" smtClean="0">
                <a:solidFill>
                  <a:srgbClr val="000000"/>
                </a:solidFill>
              </a:rPr>
              <a:t>2012. 7(9):e44106.</a:t>
            </a:r>
          </a:p>
          <a:p>
            <a:pPr eaLnBrk="1" hangingPunct="1">
              <a:buFontTx/>
              <a:buNone/>
            </a:pPr>
            <a:r>
              <a:rPr lang="da-DK" altLang="en-US" sz="1000" b="0" dirty="0" smtClean="0">
                <a:solidFill>
                  <a:srgbClr val="000000"/>
                </a:solidFill>
              </a:rPr>
              <a:t>Landrier JF. et al. </a:t>
            </a:r>
            <a:r>
              <a:rPr lang="da-DK" altLang="en-US" sz="1000" b="0" i="1" dirty="0" err="1" smtClean="0">
                <a:solidFill>
                  <a:srgbClr val="000000"/>
                </a:solidFill>
              </a:rPr>
              <a:t>Endocrinology</a:t>
            </a:r>
            <a:r>
              <a:rPr lang="da-DK" altLang="en-US" sz="1000" b="0" i="1" dirty="0" smtClean="0">
                <a:solidFill>
                  <a:srgbClr val="000000"/>
                </a:solidFill>
              </a:rPr>
              <a:t>. </a:t>
            </a:r>
            <a:r>
              <a:rPr lang="da-DK" altLang="en-US" sz="1000" b="0" dirty="0" smtClean="0">
                <a:solidFill>
                  <a:srgbClr val="000000"/>
                </a:solidFill>
              </a:rPr>
              <a:t>2009;150:5318–5325.</a:t>
            </a:r>
          </a:p>
          <a:p>
            <a:pPr eaLnBrk="1" hangingPunct="1">
              <a:buNone/>
            </a:pPr>
            <a:r>
              <a:rPr lang="en-US" altLang="en-US" sz="1000" b="0" dirty="0" err="1">
                <a:solidFill>
                  <a:srgbClr val="000000"/>
                </a:solidFill>
              </a:rPr>
              <a:t>Chalasani</a:t>
            </a:r>
            <a:r>
              <a:rPr lang="en-US" altLang="en-US" sz="1000" b="0" dirty="0">
                <a:solidFill>
                  <a:srgbClr val="000000"/>
                </a:solidFill>
              </a:rPr>
              <a:t> et al. </a:t>
            </a:r>
            <a:r>
              <a:rPr lang="en-US" altLang="en-US" sz="1000" b="0" i="1" dirty="0" err="1">
                <a:solidFill>
                  <a:srgbClr val="000000"/>
                </a:solidFill>
              </a:rPr>
              <a:t>Hepatology</a:t>
            </a:r>
            <a:r>
              <a:rPr lang="en-US" altLang="en-US" sz="1000" b="0" i="1" dirty="0">
                <a:solidFill>
                  <a:srgbClr val="000000"/>
                </a:solidFill>
              </a:rPr>
              <a:t>, </a:t>
            </a:r>
            <a:r>
              <a:rPr lang="en-US" altLang="en-US" sz="1000" b="0" dirty="0">
                <a:solidFill>
                  <a:srgbClr val="000000"/>
                </a:solidFill>
              </a:rPr>
              <a:t>vol. 55, no. 6, </a:t>
            </a:r>
            <a:r>
              <a:rPr lang="en-US" altLang="en-US" sz="1000" b="0" dirty="0" smtClean="0">
                <a:solidFill>
                  <a:srgbClr val="000000"/>
                </a:solidFill>
              </a:rPr>
              <a:t>2012</a:t>
            </a:r>
            <a:r>
              <a:rPr lang="da-DK" altLang="en-US" sz="1000" b="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1" y="0"/>
            <a:ext cx="1471613" cy="172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47577" y="4415082"/>
            <a:ext cx="5264333" cy="1534590"/>
            <a:chOff x="2047577" y="4415082"/>
            <a:chExt cx="5264333" cy="153459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578" y="4415082"/>
              <a:ext cx="5264332" cy="15345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047577" y="4986939"/>
              <a:ext cx="5264333" cy="954107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en-US" altLang="en-US" sz="1400" dirty="0" smtClean="0">
                  <a:solidFill>
                    <a:schemeClr val="bg1"/>
                  </a:solidFill>
                </a:rPr>
                <a:t>Vitamin </a:t>
              </a:r>
              <a:r>
                <a:rPr lang="en-US" altLang="en-US" sz="1400" dirty="0">
                  <a:solidFill>
                    <a:schemeClr val="bg1"/>
                  </a:solidFill>
                </a:rPr>
                <a:t>E (800 IU/day) improves liver histology in non-diabetic adults with biopsy-proven NASH and therefore it should be considered as a first-line pharmacotherapy for this patient population</a:t>
              </a:r>
              <a:r>
                <a:rPr lang="en-US" altLang="en-US" sz="1400" dirty="0" smtClean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1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284163" y="1028700"/>
            <a:ext cx="8556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800"/>
          </a:p>
        </p:txBody>
      </p:sp>
      <p:sp>
        <p:nvSpPr>
          <p:cNvPr id="27653" name="Rounded Rectangle 3"/>
          <p:cNvSpPr>
            <a:spLocks noChangeArrowheads="1"/>
          </p:cNvSpPr>
          <p:nvPr/>
        </p:nvSpPr>
        <p:spPr bwMode="auto">
          <a:xfrm>
            <a:off x="366713" y="1265238"/>
            <a:ext cx="8474075" cy="1468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800"/>
          </a:p>
        </p:txBody>
      </p:sp>
      <p:graphicFrame>
        <p:nvGraphicFramePr>
          <p:cNvPr id="27654" name="Rectangle 1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041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2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85726" y="160811"/>
            <a:ext cx="8755062" cy="642484"/>
          </a:xfrm>
        </p:spPr>
        <p:txBody>
          <a:bodyPr/>
          <a:lstStyle/>
          <a:p>
            <a:pPr eaLnBrk="1" hangingPunct="1"/>
            <a:r>
              <a:rPr lang="en-US" altLang="en-US" sz="2500" b="1" dirty="0" smtClean="0">
                <a:solidFill>
                  <a:srgbClr val="0070C0"/>
                </a:solidFill>
              </a:rPr>
              <a:t>Vitamin E slows the progression of Alzheimer’s disease</a:t>
            </a:r>
            <a:endParaRPr lang="nl-NL" altLang="en-US" sz="2500" b="1" dirty="0" smtClean="0">
              <a:solidFill>
                <a:srgbClr val="0070C0"/>
              </a:solidFill>
            </a:endParaRPr>
          </a:p>
        </p:txBody>
      </p:sp>
      <p:sp>
        <p:nvSpPr>
          <p:cNvPr id="27656" name="TextBox 3"/>
          <p:cNvSpPr txBox="1">
            <a:spLocks noChangeArrowheads="1"/>
          </p:cNvSpPr>
          <p:nvPr/>
        </p:nvSpPr>
        <p:spPr bwMode="auto">
          <a:xfrm>
            <a:off x="1410580" y="6076722"/>
            <a:ext cx="40068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 b="0" dirty="0" smtClean="0">
                <a:solidFill>
                  <a:srgbClr val="000000"/>
                </a:solidFill>
                <a:hlinkClick r:id="rId8"/>
              </a:rPr>
              <a:t>www.alz.org</a:t>
            </a:r>
            <a:endParaRPr lang="en-US" altLang="en-US" sz="8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de-CH" altLang="en-US" sz="800" b="0" dirty="0" smtClean="0">
                <a:solidFill>
                  <a:srgbClr val="000000"/>
                </a:solidFill>
              </a:rPr>
              <a:t>Sano </a:t>
            </a:r>
            <a:r>
              <a:rPr lang="de-CH" altLang="en-US" sz="800" b="0" dirty="0">
                <a:solidFill>
                  <a:srgbClr val="000000"/>
                </a:solidFill>
              </a:rPr>
              <a:t>et al., </a:t>
            </a:r>
            <a:r>
              <a:rPr lang="en-US" altLang="en-US" sz="800" b="0" dirty="0"/>
              <a:t>N </a:t>
            </a:r>
            <a:r>
              <a:rPr lang="en-US" altLang="en-US" sz="800" b="0" dirty="0" err="1"/>
              <a:t>Engl</a:t>
            </a:r>
            <a:r>
              <a:rPr lang="en-US" altLang="en-US" sz="800" b="0" dirty="0"/>
              <a:t> J Med </a:t>
            </a:r>
            <a:r>
              <a:rPr lang="en-US" altLang="en-US" sz="800" b="0" dirty="0" smtClean="0"/>
              <a:t>1997;336:1216-22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 b="0" dirty="0" err="1" smtClean="0"/>
              <a:t>Dysken</a:t>
            </a:r>
            <a:r>
              <a:rPr lang="en-US" altLang="en-US" sz="800" b="0" dirty="0" smtClean="0"/>
              <a:t> </a:t>
            </a:r>
            <a:r>
              <a:rPr lang="en-US" altLang="en-US" sz="800" b="0" dirty="0"/>
              <a:t>et al., </a:t>
            </a:r>
            <a:r>
              <a:rPr lang="en-US" altLang="en-US" sz="800" b="0" i="1" dirty="0"/>
              <a:t>JAMA</a:t>
            </a:r>
            <a:r>
              <a:rPr lang="en-US" altLang="en-US" sz="800" b="0" dirty="0"/>
              <a:t>. 2014;311(1):33-44. doi:10.1001/jama.2013.282834,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800" b="0" dirty="0"/>
              <a:t>Ortega et al., </a:t>
            </a:r>
            <a:r>
              <a:rPr lang="de-CH" altLang="en-US" sz="800" b="0" dirty="0"/>
              <a:t>J. </a:t>
            </a:r>
            <a:r>
              <a:rPr lang="de-CH" altLang="en-US" sz="800" b="0" dirty="0" err="1"/>
              <a:t>Nutr</a:t>
            </a:r>
            <a:r>
              <a:rPr lang="de-CH" altLang="en-US" sz="800" b="0" dirty="0"/>
              <a:t>. 132: 2065–2068, </a:t>
            </a:r>
            <a:r>
              <a:rPr lang="de-CH" altLang="en-US" sz="800" b="0" dirty="0" smtClean="0"/>
              <a:t>2002</a:t>
            </a:r>
          </a:p>
          <a:p>
            <a:pPr eaLnBrk="1" hangingPunct="1">
              <a:lnSpc>
                <a:spcPct val="100000"/>
              </a:lnSpc>
              <a:buClrTx/>
              <a:buNone/>
            </a:pPr>
            <a:r>
              <a:rPr lang="en-US" sz="800" b="0" dirty="0">
                <a:solidFill>
                  <a:srgbClr val="000000"/>
                </a:solidFill>
              </a:rPr>
              <a:t>Mohajeri et al., </a:t>
            </a:r>
            <a:r>
              <a:rPr lang="en-US" sz="800" b="0" dirty="0" smtClean="0">
                <a:solidFill>
                  <a:srgbClr val="000000"/>
                </a:solidFill>
              </a:rPr>
              <a:t>2014</a:t>
            </a:r>
            <a:r>
              <a:rPr lang="en-US" altLang="en-US" sz="800" b="0" dirty="0" smtClean="0"/>
              <a:t> </a:t>
            </a:r>
            <a:endParaRPr lang="da-DK" altLang="en-US" sz="800" b="0" dirty="0">
              <a:solidFill>
                <a:srgbClr val="000000"/>
              </a:solidFill>
            </a:endParaRPr>
          </a:p>
        </p:txBody>
      </p:sp>
      <p:sp>
        <p:nvSpPr>
          <p:cNvPr id="27657" name="Rounded Rectangle 4"/>
          <p:cNvSpPr>
            <a:spLocks noChangeArrowheads="1"/>
          </p:cNvSpPr>
          <p:nvPr/>
        </p:nvSpPr>
        <p:spPr bwMode="auto">
          <a:xfrm>
            <a:off x="366713" y="5420905"/>
            <a:ext cx="8474075" cy="54483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 typeface="Wingdings" panose="05000000000000000000" pitchFamily="2" charset="2"/>
              <a:buChar char="Ø"/>
              <a:tabLst>
                <a:tab pos="179388" algn="l"/>
              </a:tabLst>
            </a:pPr>
            <a:r>
              <a:rPr lang="en-US" altLang="en-US" sz="1600" dirty="0">
                <a:solidFill>
                  <a:schemeClr val="bg1"/>
                </a:solidFill>
              </a:rPr>
              <a:t>Supplementation with vitamin E (at a dose of 2000 IU) delays the pathologies. </a:t>
            </a:r>
          </a:p>
          <a:p>
            <a:pPr algn="ctr" eaLnBrk="1" hangingPunct="1">
              <a:lnSpc>
                <a:spcPct val="100000"/>
              </a:lnSpc>
              <a:buClrTx/>
              <a:buFont typeface="Wingdings" panose="05000000000000000000" pitchFamily="2" charset="2"/>
              <a:buChar char="Ø"/>
              <a:tabLst>
                <a:tab pos="179388" algn="l"/>
              </a:tabLst>
            </a:pPr>
            <a:r>
              <a:rPr lang="en-US" altLang="en-US" sz="1600" dirty="0">
                <a:solidFill>
                  <a:schemeClr val="bg1"/>
                </a:solidFill>
              </a:rPr>
              <a:t>No severe adverse effect was associated with the vitamin E treatment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803" y="1158703"/>
            <a:ext cx="801789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271463" indent="-271463"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400"/>
              </a:spcAft>
              <a:buClr>
                <a:srgbClr val="0070C0"/>
              </a:buClr>
              <a:defRPr/>
            </a:pPr>
            <a:r>
              <a:rPr lang="en-US" altLang="en-US" sz="1700" b="0" dirty="0" smtClean="0"/>
              <a:t>AD is a age-dependent progressive neurological disease, is the leading cause of  dementia and the fourth-leading cause of death in industrialized societies.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rgbClr val="0070C0"/>
              </a:buClr>
              <a:defRPr/>
            </a:pPr>
            <a:r>
              <a:rPr lang="en-US" altLang="en-US" sz="1700" b="0" dirty="0" smtClean="0"/>
              <a:t>Numbers of deaths due AD increased by 60% within 8 years.</a:t>
            </a:r>
          </a:p>
          <a:p>
            <a:pPr>
              <a:lnSpc>
                <a:spcPct val="100000"/>
              </a:lnSpc>
              <a:spcAft>
                <a:spcPts val="400"/>
              </a:spcAft>
              <a:buClr>
                <a:srgbClr val="0070C0"/>
              </a:buClr>
              <a:defRPr/>
            </a:pPr>
            <a:r>
              <a:rPr lang="en-US" altLang="en-US" sz="1700" b="0" dirty="0" smtClean="0"/>
              <a:t>There is no pharmacological therapy available to causally prevent AD. 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Clr>
                <a:srgbClr val="0070C0"/>
              </a:buClr>
              <a:buFont typeface="Wingdings" pitchFamily="2" charset="2"/>
              <a:buNone/>
              <a:defRPr/>
            </a:pPr>
            <a:endParaRPr lang="en-US" altLang="en-US" sz="1400" b="0" dirty="0" smtClean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33300" y="2437183"/>
            <a:ext cx="3414412" cy="235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08431" y="2437183"/>
            <a:ext cx="3584108" cy="2355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Rectangle 25"/>
          <p:cNvSpPr>
            <a:spLocks noChangeArrowheads="1"/>
          </p:cNvSpPr>
          <p:nvPr/>
        </p:nvSpPr>
        <p:spPr bwMode="auto">
          <a:xfrm>
            <a:off x="5535080" y="4892076"/>
            <a:ext cx="233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200" b="0" dirty="0"/>
              <a:t>Level of dependency</a:t>
            </a:r>
          </a:p>
        </p:txBody>
      </p:sp>
      <p:sp>
        <p:nvSpPr>
          <p:cNvPr id="27662" name="Rectangle 27"/>
          <p:cNvSpPr>
            <a:spLocks noChangeArrowheads="1"/>
          </p:cNvSpPr>
          <p:nvPr/>
        </p:nvSpPr>
        <p:spPr bwMode="auto">
          <a:xfrm>
            <a:off x="1207615" y="4892075"/>
            <a:ext cx="2865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n-US" sz="1200" b="0" dirty="0"/>
              <a:t>Survival time w/o pathological “event”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Page </a:t>
            </a:r>
            <a:fld id="{5296020F-5C8B-4534-9759-FDADE8F370C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6" name="AutoShap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6712" y="1038676"/>
            <a:ext cx="8474076" cy="4214811"/>
          </a:xfrm>
          <a:prstGeom prst="roundRect">
            <a:avLst>
              <a:gd name="adj" fmla="val 552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b="0" smtClean="0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20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49" y="267414"/>
            <a:ext cx="8340725" cy="409343"/>
          </a:xfrm>
        </p:spPr>
        <p:txBody>
          <a:bodyPr/>
          <a:lstStyle/>
          <a:p>
            <a:pPr lvl="0">
              <a:defRPr/>
            </a:pPr>
            <a:r>
              <a:rPr lang="en-US" sz="2800" dirty="0">
                <a:solidFill>
                  <a:srgbClr val="0070BA"/>
                </a:solidFill>
              </a:rPr>
              <a:t>Age is the only proven risk factor for 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5F5F5F"/>
                </a:solidFill>
              </a:rPr>
              <a:t>Page </a:t>
            </a:r>
            <a:fld id="{5296020F-5C8B-4534-9759-FDADE8F370C6}" type="slidenum">
              <a:rPr lang="en-US" altLang="en-US" smtClean="0">
                <a:solidFill>
                  <a:srgbClr val="5F5F5F"/>
                </a:solidFill>
              </a:rPr>
              <a:pPr eaLnBrk="1" hangingPunct="1">
                <a:defRPr/>
              </a:pPr>
              <a:t>17</a:t>
            </a:fld>
            <a:endParaRPr lang="en-US" altLang="en-US" dirty="0" smtClean="0">
              <a:solidFill>
                <a:srgbClr val="5F5F5F"/>
              </a:solidFill>
            </a:endParaRP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1612811" y="6291407"/>
            <a:ext cx="16129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1000" b="0" dirty="0" err="1">
                <a:solidFill>
                  <a:srgbClr val="000000"/>
                </a:solidFill>
              </a:rPr>
              <a:t>Herrup</a:t>
            </a:r>
            <a:r>
              <a:rPr lang="en-US" sz="1000" b="0" dirty="0">
                <a:solidFill>
                  <a:srgbClr val="000000"/>
                </a:solidFill>
              </a:rPr>
              <a:t>, J </a:t>
            </a:r>
            <a:r>
              <a:rPr lang="en-US" sz="1000" b="0" dirty="0" err="1">
                <a:solidFill>
                  <a:srgbClr val="000000"/>
                </a:solidFill>
              </a:rPr>
              <a:t>Neurosci</a:t>
            </a:r>
            <a:r>
              <a:rPr lang="en-US" sz="1000" b="0" dirty="0">
                <a:solidFill>
                  <a:srgbClr val="000000"/>
                </a:solidFill>
              </a:rPr>
              <a:t>. 2010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1" y="0"/>
            <a:ext cx="1471613" cy="172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81818" y="1052419"/>
            <a:ext cx="6245196" cy="5719315"/>
            <a:chOff x="1207698" y="1193346"/>
            <a:chExt cx="5684808" cy="537032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0"/>
            <a:stretch/>
          </p:blipFill>
          <p:spPr bwMode="auto">
            <a:xfrm>
              <a:off x="1207698" y="1193346"/>
              <a:ext cx="5684808" cy="537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 bwMode="auto">
            <a:xfrm>
              <a:off x="1207698" y="5986732"/>
              <a:ext cx="5684808" cy="5769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Arial" charset="0"/>
              </a:endParaRPr>
            </a:p>
          </p:txBody>
        </p:sp>
      </p:grp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121400" y="6006263"/>
            <a:ext cx="2921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130000"/>
              </a:lnSpc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130000"/>
              </a:lnSpc>
              <a:buChar char="•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130000"/>
              </a:lnSpc>
              <a:buChar char="–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130000"/>
              </a:lnSpc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en-US" altLang="en-US" sz="180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683479" y="1457864"/>
            <a:ext cx="543464" cy="26741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73260" y="2369387"/>
            <a:ext cx="413903" cy="13370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328247" y="3016367"/>
            <a:ext cx="1486621" cy="20128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269911" y="5727938"/>
            <a:ext cx="819674" cy="2041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asa.gov/images/content/483897main_Global-PM2.5-map.JPG"/>
          <p:cNvPicPr>
            <a:picLocks noChangeAspect="1" noChangeArrowheads="1"/>
          </p:cNvPicPr>
          <p:nvPr/>
        </p:nvPicPr>
        <p:blipFill rotWithShape="1">
          <a:blip r:embed="rId2" cstate="print"/>
          <a:srcRect l="1123" t="4208" r="1182" b="11764"/>
          <a:stretch/>
        </p:blipFill>
        <p:spPr bwMode="auto">
          <a:xfrm>
            <a:off x="0" y="1524192"/>
            <a:ext cx="9144000" cy="39964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95754" y="6231318"/>
            <a:ext cx="489993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00" b="0" i="1" dirty="0" smtClean="0">
                <a:solidFill>
                  <a:srgbClr val="000000"/>
                </a:solidFill>
              </a:rPr>
              <a:t>Environ Health </a:t>
            </a:r>
            <a:r>
              <a:rPr lang="en-US" sz="1000" b="0" i="1" dirty="0" err="1" smtClean="0">
                <a:solidFill>
                  <a:srgbClr val="000000"/>
                </a:solidFill>
              </a:rPr>
              <a:t>Perspect</a:t>
            </a:r>
            <a:r>
              <a:rPr lang="en-US" sz="1000" b="0" i="1" dirty="0" smtClean="0">
                <a:solidFill>
                  <a:srgbClr val="000000"/>
                </a:solidFill>
              </a:rPr>
              <a:t> 2010;118:847</a:t>
            </a:r>
          </a:p>
          <a:p>
            <a:r>
              <a:rPr lang="en-US" sz="1000" b="0" i="1" dirty="0" smtClean="0">
                <a:solidFill>
                  <a:srgbClr val="000000"/>
                </a:solidFill>
              </a:rPr>
              <a:t>http://www.nasa.gov/topics/earth/features/health-sapping.html</a:t>
            </a:r>
            <a:endParaRPr lang="en-US" sz="1000" b="0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508" y="470864"/>
            <a:ext cx="8856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Global satellite-derived PM2.5 </a:t>
            </a: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averaged 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over 2001–06</a:t>
            </a:r>
          </a:p>
        </p:txBody>
      </p:sp>
      <p:sp>
        <p:nvSpPr>
          <p:cNvPr id="2" name="Rectangle 1"/>
          <p:cNvSpPr/>
          <p:nvPr/>
        </p:nvSpPr>
        <p:spPr>
          <a:xfrm>
            <a:off x="7596336" y="4473116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err="1" smtClean="0">
                <a:solidFill>
                  <a:srgbClr val="000000"/>
                </a:solidFill>
              </a:rPr>
              <a:t>μg</a:t>
            </a:r>
            <a:r>
              <a:rPr lang="en-US" altLang="zh-CN" b="0" dirty="0" smtClean="0">
                <a:solidFill>
                  <a:srgbClr val="000000"/>
                </a:solidFill>
              </a:rPr>
              <a:t>/</a:t>
            </a:r>
            <a:r>
              <a:rPr lang="en-US" altLang="zh-CN" b="0" dirty="0" err="1" smtClean="0">
                <a:solidFill>
                  <a:srgbClr val="000000"/>
                </a:solidFill>
              </a:rPr>
              <a:t>m</a:t>
            </a:r>
            <a:r>
              <a:rPr lang="en-US" altLang="zh-CN" b="0" baseline="30000" dirty="0" err="1" smtClean="0">
                <a:solidFill>
                  <a:srgbClr val="000000"/>
                </a:solidFill>
              </a:rPr>
              <a:t>3</a:t>
            </a:r>
            <a:endParaRPr lang="zh-CN" altLang="en-US" b="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860" y="6550981"/>
            <a:ext cx="952500" cy="1524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5F5F5F"/>
                </a:solidFill>
              </a:rPr>
              <a:t>Page </a:t>
            </a:r>
            <a:fld id="{5296020F-5C8B-4534-9759-FDADE8F370C6}" type="slidenum">
              <a:rPr lang="en-US" altLang="en-US" smtClean="0">
                <a:solidFill>
                  <a:srgbClr val="5F5F5F"/>
                </a:solidFill>
              </a:rPr>
              <a:pPr eaLnBrk="1" hangingPunct="1">
                <a:defRPr/>
              </a:pPr>
              <a:t>18</a:t>
            </a:fld>
            <a:endParaRPr lang="en-US" altLang="en-U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3" descr="Picture 4.png"/>
          <p:cNvPicPr>
            <a:picLocks noGrp="1" noChangeAspect="1"/>
          </p:cNvPicPr>
          <p:nvPr>
            <p:ph idx="1"/>
          </p:nvPr>
        </p:nvPicPr>
        <p:blipFill>
          <a:blip r:embed="rId4"/>
          <a:srcRect t="-1279" b="-1279"/>
          <a:stretch>
            <a:fillRect/>
          </a:stretch>
        </p:blipFill>
        <p:spPr>
          <a:xfrm>
            <a:off x="908913" y="483090"/>
            <a:ext cx="4784521" cy="3376065"/>
          </a:xfr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17550" y="167858"/>
            <a:ext cx="8029575" cy="409343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Nutrient </a:t>
            </a:r>
            <a:r>
              <a:rPr lang="en-US" sz="2800" dirty="0" smtClean="0">
                <a:solidFill>
                  <a:srgbClr val="0070C0"/>
                </a:solidFill>
              </a:rPr>
              <a:t>requirements/recommended intakes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8" name="Content Placeholder 3" descr="Picture 5.png"/>
          <p:cNvPicPr>
            <a:picLocks noChangeAspect="1"/>
          </p:cNvPicPr>
          <p:nvPr/>
        </p:nvPicPr>
        <p:blipFill>
          <a:blip r:embed="rId5"/>
          <a:srcRect l="-12962" r="-12962"/>
          <a:stretch>
            <a:fillRect/>
          </a:stretch>
        </p:blipFill>
        <p:spPr bwMode="auto">
          <a:xfrm>
            <a:off x="222878" y="3295289"/>
            <a:ext cx="6198141" cy="33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057" y="791814"/>
            <a:ext cx="5028690" cy="5565864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84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de-DE" b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566738" y="6499225"/>
            <a:ext cx="952500" cy="1524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5F5F5F"/>
                </a:solidFill>
              </a:rPr>
              <a:t>Page </a:t>
            </a:r>
            <a:fld id="{055FA36C-E8DE-4CB5-AE87-5E906FEF75F3}" type="slidenum">
              <a:rPr lang="en-US" sz="1000">
                <a:solidFill>
                  <a:srgbClr val="5F5F5F"/>
                </a:solidFill>
              </a:rPr>
              <a:pPr>
                <a:defRPr/>
              </a:pPr>
              <a:t>1</a:t>
            </a:fld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gray">
          <a:xfrm>
            <a:off x="5858044" y="871047"/>
            <a:ext cx="3061676" cy="58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de-DE" sz="1600" dirty="0" smtClean="0">
                <a:solidFill>
                  <a:srgbClr val="0070BA"/>
                </a:solidFill>
              </a:rPr>
              <a:t>Dietary reference values for nutrient intake are: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80861" y="1648125"/>
            <a:ext cx="325203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0070BA"/>
              </a:buClr>
              <a:buFont typeface="Wingdings" pitchFamily="2" charset="2"/>
              <a:buChar char="§"/>
            </a:pPr>
            <a:r>
              <a:rPr lang="en-GB" altLang="de-DE" sz="1600" b="0" dirty="0" smtClean="0">
                <a:solidFill>
                  <a:srgbClr val="000000"/>
                </a:solidFill>
              </a:rPr>
              <a:t>Science-based</a:t>
            </a:r>
          </a:p>
          <a:p>
            <a:pPr>
              <a:spcBef>
                <a:spcPct val="50000"/>
              </a:spcBef>
              <a:buClr>
                <a:srgbClr val="0070BA"/>
              </a:buClr>
              <a:buFont typeface="Wingdings" pitchFamily="2" charset="2"/>
              <a:buChar char="§"/>
            </a:pPr>
            <a:r>
              <a:rPr lang="en-GB" altLang="de-DE" sz="1600" b="0" dirty="0" smtClean="0">
                <a:solidFill>
                  <a:srgbClr val="000000"/>
                </a:solidFill>
              </a:rPr>
              <a:t>Dependent on the existing data available</a:t>
            </a:r>
          </a:p>
          <a:p>
            <a:pPr>
              <a:spcBef>
                <a:spcPct val="50000"/>
              </a:spcBef>
              <a:buClr>
                <a:srgbClr val="0070BA"/>
              </a:buClr>
              <a:buFont typeface="Wingdings" pitchFamily="2" charset="2"/>
              <a:buChar char="§"/>
            </a:pPr>
            <a:r>
              <a:rPr lang="en-GB" altLang="de-DE" sz="1600" b="0" dirty="0" smtClean="0">
                <a:solidFill>
                  <a:srgbClr val="000000"/>
                </a:solidFill>
              </a:rPr>
              <a:t>Country or institution specific</a:t>
            </a:r>
          </a:p>
          <a:p>
            <a:pPr>
              <a:spcBef>
                <a:spcPct val="50000"/>
              </a:spcBef>
              <a:buClr>
                <a:srgbClr val="0070BA"/>
              </a:buClr>
              <a:buFont typeface="Wingdings" pitchFamily="2" charset="2"/>
              <a:buChar char="§"/>
            </a:pPr>
            <a:r>
              <a:rPr lang="en-GB" altLang="de-DE" sz="1600" b="0" dirty="0" smtClean="0">
                <a:solidFill>
                  <a:srgbClr val="000000"/>
                </a:solidFill>
              </a:rPr>
              <a:t>Potentially politically driven</a:t>
            </a:r>
          </a:p>
          <a:p>
            <a:pPr>
              <a:spcBef>
                <a:spcPct val="50000"/>
              </a:spcBef>
              <a:buClr>
                <a:srgbClr val="0070BA"/>
              </a:buClr>
              <a:buFont typeface="Wingdings" pitchFamily="2" charset="2"/>
              <a:buChar char="§"/>
            </a:pPr>
            <a:r>
              <a:rPr lang="en-GB" altLang="de-DE" sz="1600" b="0" dirty="0" smtClean="0">
                <a:solidFill>
                  <a:srgbClr val="000000"/>
                </a:solidFill>
              </a:rPr>
              <a:t>Reflect ‘eating cultures’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721307" y="3921740"/>
            <a:ext cx="1571146" cy="1861256"/>
            <a:chOff x="747250" y="1402408"/>
            <a:chExt cx="3420447" cy="4685791"/>
          </a:xfrm>
        </p:grpSpPr>
        <p:pic>
          <p:nvPicPr>
            <p:cNvPr id="12" name="Picture 5" descr="buch_dach_referenzwert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50" y="1403713"/>
              <a:ext cx="1570679" cy="2449513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8" descr="1165683-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525" y="3612210"/>
              <a:ext cx="1626192" cy="2475989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www.who.int/entity/nutrition/publications/micronutrients/9241546123_cov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607" y="1402408"/>
              <a:ext cx="1669090" cy="2450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84291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389" y="219561"/>
            <a:ext cx="8434552" cy="818686"/>
          </a:xfrm>
        </p:spPr>
        <p:txBody>
          <a:bodyPr/>
          <a:lstStyle/>
          <a:p>
            <a:r>
              <a:rPr lang="en-US" sz="2800" kern="1200" dirty="0" smtClean="0">
                <a:solidFill>
                  <a:srgbClr val="0070C0"/>
                </a:solidFill>
              </a:rPr>
              <a:t>PM exposure is </a:t>
            </a:r>
            <a:r>
              <a:rPr lang="en-US" sz="2800" kern="1200" dirty="0">
                <a:solidFill>
                  <a:srgbClr val="0070C0"/>
                </a:solidFill>
              </a:rPr>
              <a:t>associated with an increased risk of CV morbidity and mortality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49" y="1312623"/>
            <a:ext cx="6245837" cy="463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7337" y="6480388"/>
            <a:ext cx="1167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Brook et al. 2008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22860" y="6550981"/>
            <a:ext cx="952500" cy="15240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5F5F5F"/>
                </a:solidFill>
              </a:rPr>
              <a:t>Page </a:t>
            </a:r>
            <a:fld id="{5296020F-5C8B-4534-9759-FDADE8F370C6}" type="slidenum">
              <a:rPr lang="en-US" altLang="en-US" smtClean="0">
                <a:solidFill>
                  <a:srgbClr val="5F5F5F"/>
                </a:solidFill>
              </a:rPr>
              <a:pPr eaLnBrk="1" hangingPunct="1">
                <a:defRPr/>
              </a:pPr>
              <a:t>19</a:t>
            </a:fld>
            <a:endParaRPr lang="en-US" altLang="en-U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35805" y="181154"/>
            <a:ext cx="7540625" cy="9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US" kern="0" dirty="0" smtClean="0"/>
              <a:t>Mechanisms linking air-pollution &amp;</a:t>
            </a:r>
            <a:br>
              <a:rPr lang="en-US" kern="0" dirty="0" smtClean="0"/>
            </a:br>
            <a:r>
              <a:rPr lang="en-US" kern="0" dirty="0" smtClean="0"/>
              <a:t>type 2 diabetes / insulin resistance</a:t>
            </a:r>
            <a:endParaRPr 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1755057" y="6335095"/>
            <a:ext cx="10166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Liu </a:t>
            </a:r>
            <a:r>
              <a:rPr lang="en-US" sz="1000" b="0" dirty="0">
                <a:solidFill>
                  <a:srgbClr val="000000"/>
                </a:solidFill>
              </a:rPr>
              <a:t>et al. </a:t>
            </a:r>
            <a:r>
              <a:rPr lang="en-US" sz="1000" b="0" dirty="0" smtClean="0">
                <a:solidFill>
                  <a:srgbClr val="000000"/>
                </a:solidFill>
              </a:rPr>
              <a:t>2013</a:t>
            </a:r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57" y="1413673"/>
            <a:ext cx="6033627" cy="4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3597050" y="1378110"/>
            <a:ext cx="629894" cy="2857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123262" y="5713559"/>
            <a:ext cx="1423522" cy="29905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123262" y="3372926"/>
            <a:ext cx="1535666" cy="2041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97050" y="2846715"/>
            <a:ext cx="1112972" cy="20415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 bwMode="auto">
          <a:xfrm>
            <a:off x="819809" y="655020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5F5F5F"/>
                </a:solidFill>
              </a:rPr>
              <a:t>Page </a:t>
            </a:r>
            <a:fld id="{5296020F-5C8B-4534-9759-FDADE8F370C6}" type="slidenum">
              <a:rPr lang="en-US" altLang="en-US" smtClean="0">
                <a:solidFill>
                  <a:srgbClr val="5F5F5F"/>
                </a:solidFill>
              </a:rPr>
              <a:pPr eaLnBrk="1" hangingPunct="1">
                <a:defRPr/>
              </a:pPr>
              <a:t>20</a:t>
            </a:fld>
            <a:endParaRPr lang="en-US" altLang="en-US" dirty="0" smtClean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839537" y="272447"/>
            <a:ext cx="7540625" cy="93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70BA"/>
                </a:solidFill>
                <a:effectLst/>
                <a:uLnTx/>
                <a:uFillTx/>
                <a:latin typeface="Trebuchet MS"/>
                <a:cs typeface="Arial"/>
              </a:rPr>
              <a:t>Air pollution, neuro-inflammation &amp; brain function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BA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681" y="6264840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Block et al. 2009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7" y="1359843"/>
            <a:ext cx="7532249" cy="464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16"/>
          <p:cNvSpPr/>
          <p:nvPr/>
        </p:nvSpPr>
        <p:spPr bwMode="auto">
          <a:xfrm>
            <a:off x="634046" y="6511061"/>
            <a:ext cx="410983" cy="174747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 bwMode="auto">
          <a:xfrm>
            <a:off x="807805" y="6549547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Page </a:t>
            </a:r>
            <a:fld id="{5296020F-5C8B-4534-9759-FDADE8F370C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911997" y="2311879"/>
            <a:ext cx="1212094" cy="20597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b="0">
              <a:solidFill>
                <a:srgbClr val="00000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58350" y="4267200"/>
            <a:ext cx="1212094" cy="20597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b="0">
              <a:solidFill>
                <a:srgbClr val="00000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572692" y="4543245"/>
            <a:ext cx="945352" cy="20597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b="0">
              <a:solidFill>
                <a:srgbClr val="00000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4176541" y="5681932"/>
            <a:ext cx="869912" cy="20597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b="0">
              <a:solidFill>
                <a:srgbClr val="000000"/>
              </a:solidFill>
              <a:latin typeface="Trebuchet MS" charset="0"/>
              <a:ea typeface="ＭＳ Ｐゴシック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50261" y="4719411"/>
            <a:ext cx="1042420" cy="30116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b="0">
              <a:solidFill>
                <a:srgbClr val="000000"/>
              </a:solidFill>
              <a:latin typeface="Trebuchet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338138" y="1487488"/>
            <a:ext cx="5360987" cy="2092325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/>
        </p:spPr>
        <p:txBody>
          <a:bodyPr lIns="0" tIns="0" rIns="0" bIns="0" anchor="b">
            <a:spAutoFit/>
          </a:bodyPr>
          <a:lstStyle>
            <a:defPPr>
              <a:defRPr lang="nl-NL"/>
            </a:defPPr>
            <a:lvl1pPr marL="271463" indent="-271463" eaLnBrk="0" hangingPunct="0">
              <a:spcAft>
                <a:spcPts val="12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600">
                <a:latin typeface="+mn-lt"/>
                <a:cs typeface="+mn-cs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buChar char="•"/>
              <a:defRPr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>
                <a:latin typeface="+mn-lt"/>
                <a:cs typeface="+mn-c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har char="»"/>
              <a:defRPr>
                <a:latin typeface="+mn-lt"/>
                <a:cs typeface="+mn-c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har char="»"/>
              <a:defRPr>
                <a:latin typeface="+mn-lt"/>
                <a:cs typeface="+mn-c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har char="»"/>
              <a:defRPr>
                <a:latin typeface="+mn-lt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har char="»"/>
              <a:defRPr>
                <a:latin typeface="+mn-lt"/>
                <a:cs typeface="+mn-cs"/>
              </a:defRPr>
            </a:lvl9pPr>
          </a:lstStyle>
          <a:p>
            <a:pPr marL="361950">
              <a:buClr>
                <a:srgbClr val="0070BA"/>
              </a:buClr>
              <a:tabLst>
                <a:tab pos="361950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</a:rPr>
              <a:t>PM enters respiratory (lung) system when we inhale</a:t>
            </a:r>
          </a:p>
          <a:p>
            <a:pPr marL="361950">
              <a:spcAft>
                <a:spcPts val="0"/>
              </a:spcAft>
              <a:buClr>
                <a:srgbClr val="0070BA"/>
              </a:buClr>
              <a:tabLst>
                <a:tab pos="361950" algn="l"/>
              </a:tabLst>
              <a:defRPr/>
            </a:pPr>
            <a:r>
              <a:rPr lang="en-US" sz="1800" b="0" dirty="0" smtClean="0">
                <a:solidFill>
                  <a:srgbClr val="000000"/>
                </a:solidFill>
              </a:rPr>
              <a:t>PM 2.5 travels all the way to alveoli and causes local and systematic harm including:</a:t>
            </a:r>
          </a:p>
          <a:p>
            <a:pPr marL="361950">
              <a:spcAft>
                <a:spcPts val="0"/>
              </a:spcAft>
              <a:buClr>
                <a:srgbClr val="0070BA"/>
              </a:buClr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en-US" altLang="zh-CN" sz="1800" b="0" dirty="0" smtClean="0">
                <a:solidFill>
                  <a:srgbClr val="000000"/>
                </a:solidFill>
              </a:rPr>
              <a:t> 	- Increased oxidative stress</a:t>
            </a:r>
          </a:p>
          <a:p>
            <a:pPr marL="361950">
              <a:spcAft>
                <a:spcPts val="0"/>
              </a:spcAft>
              <a:buClr>
                <a:srgbClr val="0070BA"/>
              </a:buClr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en-US" altLang="zh-CN" sz="1800" b="0" dirty="0" smtClean="0">
                <a:solidFill>
                  <a:srgbClr val="000000"/>
                </a:solidFill>
              </a:rPr>
              <a:t>	- Increased inflammation</a:t>
            </a:r>
          </a:p>
          <a:p>
            <a:pPr marL="361950">
              <a:spcAft>
                <a:spcPts val="0"/>
              </a:spcAft>
              <a:buClr>
                <a:srgbClr val="0070BA"/>
              </a:buClr>
              <a:buFont typeface="Wingdings" pitchFamily="2" charset="2"/>
              <a:buNone/>
              <a:tabLst>
                <a:tab pos="361950" algn="l"/>
              </a:tabLst>
              <a:defRPr/>
            </a:pPr>
            <a:r>
              <a:rPr lang="en-US" altLang="zh-CN" sz="1800" b="0" dirty="0" smtClean="0">
                <a:solidFill>
                  <a:srgbClr val="000000"/>
                </a:solidFill>
              </a:rPr>
              <a:t>	- Systemic effects on complete human system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37300" y="201238"/>
            <a:ext cx="8640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70C0"/>
                </a:solidFill>
              </a:rPr>
              <a:t>Combination of PUFAs and vitamins as solution to counteract negative impact of air pollution</a:t>
            </a:r>
          </a:p>
        </p:txBody>
      </p:sp>
      <p:sp>
        <p:nvSpPr>
          <p:cNvPr id="149509" name="AutoShape 8"/>
          <p:cNvSpPr>
            <a:spLocks noChangeArrowheads="1"/>
          </p:cNvSpPr>
          <p:nvPr/>
        </p:nvSpPr>
        <p:spPr bwMode="auto">
          <a:xfrm rot="10800000" flipH="1" flipV="1">
            <a:off x="1933575" y="3659188"/>
            <a:ext cx="1879600" cy="342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4519" name="TextBox 2"/>
          <p:cNvSpPr txBox="1">
            <a:spLocks noChangeArrowheads="1"/>
          </p:cNvSpPr>
          <p:nvPr/>
        </p:nvSpPr>
        <p:spPr bwMode="auto">
          <a:xfrm>
            <a:off x="374650" y="4192588"/>
            <a:ext cx="5321300" cy="646112"/>
          </a:xfrm>
          <a:prstGeom prst="rect">
            <a:avLst/>
          </a:prstGeom>
          <a:solidFill>
            <a:srgbClr val="F8F8F8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b="0" dirty="0" smtClean="0">
                <a:solidFill>
                  <a:srgbClr val="000000"/>
                </a:solidFill>
                <a:ea typeface="宋体" charset="-122"/>
              </a:rPr>
              <a:t>Antioxidants, vitamins and PUFAs reduce </a:t>
            </a:r>
          </a:p>
          <a:p>
            <a:pPr algn="ctr" eaLnBrk="1" hangingPunct="1">
              <a:defRPr/>
            </a:pPr>
            <a:r>
              <a:rPr lang="en-US" altLang="zh-CN" b="0" dirty="0" smtClean="0">
                <a:solidFill>
                  <a:srgbClr val="000000"/>
                </a:solidFill>
                <a:ea typeface="宋体" charset="-122"/>
              </a:rPr>
              <a:t>negative impact of PM 2.5</a:t>
            </a:r>
          </a:p>
        </p:txBody>
      </p:sp>
      <p:sp>
        <p:nvSpPr>
          <p:cNvPr id="64528" name="TextBox 16"/>
          <p:cNvSpPr txBox="1">
            <a:spLocks noChangeArrowheads="1"/>
          </p:cNvSpPr>
          <p:nvPr/>
        </p:nvSpPr>
        <p:spPr bwMode="auto">
          <a:xfrm>
            <a:off x="358775" y="5405438"/>
            <a:ext cx="5338763" cy="922337"/>
          </a:xfrm>
          <a:prstGeom prst="rect">
            <a:avLst/>
          </a:prstGeom>
          <a:solidFill>
            <a:schemeClr val="tx2"/>
          </a:solidFill>
          <a:ln w="28575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New concept for combination of PUFAs and antioxidants in development which requires further evaluation and substantiation</a:t>
            </a:r>
          </a:p>
        </p:txBody>
      </p:sp>
      <p:sp>
        <p:nvSpPr>
          <p:cNvPr id="149512" name="AutoShape 8"/>
          <p:cNvSpPr>
            <a:spLocks noChangeArrowheads="1"/>
          </p:cNvSpPr>
          <p:nvPr/>
        </p:nvSpPr>
        <p:spPr bwMode="auto">
          <a:xfrm rot="10800000" flipH="1" flipV="1">
            <a:off x="1933575" y="4926013"/>
            <a:ext cx="1879600" cy="3413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00 w 21600"/>
              <a:gd name="T13" fmla="*/ 7200 h 21600"/>
              <a:gd name="T14" fmla="*/ 14400 w 21600"/>
              <a:gd name="T15" fmla="*/ 144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98191" y="1487488"/>
            <a:ext cx="3241764" cy="948906"/>
            <a:chOff x="6262777" y="5253451"/>
            <a:chExt cx="2881223" cy="763473"/>
          </a:xfrm>
        </p:grpSpPr>
        <p:pic>
          <p:nvPicPr>
            <p:cNvPr id="9113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777" y="5558222"/>
              <a:ext cx="2881223" cy="45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136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777" y="5253451"/>
              <a:ext cx="2626834" cy="30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1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343">
            <a:off x="6016538" y="2375836"/>
            <a:ext cx="2834120" cy="1410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6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88">
            <a:off x="5778459" y="3898693"/>
            <a:ext cx="3223107" cy="708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750">
            <a:off x="5845731" y="4657231"/>
            <a:ext cx="3183813" cy="1224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 bwMode="auto">
          <a:xfrm>
            <a:off x="-1" y="0"/>
            <a:ext cx="1471613" cy="1725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charset="0"/>
              <a:ea typeface="ＭＳ Ｐゴシック" charset="0"/>
              <a:cs typeface="Arial" charset="0"/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Page </a:t>
            </a:r>
            <a:fld id="{5296020F-5C8B-4534-9759-FDADE8F370C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/>
          </p:cNvSpPr>
          <p:nvPr>
            <p:ph type="title" idx="4294967295"/>
          </p:nvPr>
        </p:nvSpPr>
        <p:spPr>
          <a:xfrm>
            <a:off x="582612" y="791900"/>
            <a:ext cx="8323815" cy="69532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621791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0070BA"/>
                </a:solidFill>
              </a:rPr>
              <a:t>Demonstrated benefits of Vitamin E go beyond essentiality</a:t>
            </a:r>
            <a:br>
              <a:rPr sz="2800" dirty="0">
                <a:solidFill>
                  <a:srgbClr val="0070BA"/>
                </a:solidFill>
              </a:rPr>
            </a:br>
            <a:endParaRPr sz="2800" dirty="0">
              <a:solidFill>
                <a:srgbClr val="0070BA"/>
              </a:solidFill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602669" y="1174375"/>
            <a:ext cx="7759503" cy="4823011"/>
          </a:xfrm>
          <a:prstGeom prst="roundRect">
            <a:avLst>
              <a:gd name="adj" fmla="val 5521"/>
            </a:avLst>
          </a:prstGeom>
          <a:ln w="6350">
            <a:solidFill>
              <a:srgbClr val="0070BA"/>
            </a:solidFill>
            <a:round/>
          </a:ln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b="0" kern="0">
              <a:solidFill>
                <a:sysClr val="windowText" lastClr="000000"/>
              </a:solidFill>
              <a:latin typeface="Trebuchet MS"/>
              <a:sym typeface="Trebuchet MS"/>
            </a:endParaRPr>
          </a:p>
        </p:txBody>
      </p:sp>
      <p:pic>
        <p:nvPicPr>
          <p:cNvPr id="370" name="IMG_7170.png"/>
          <p:cNvPicPr/>
          <p:nvPr/>
        </p:nvPicPr>
        <p:blipFill rotWithShape="1">
          <a:blip r:embed="rId2">
            <a:extLst/>
          </a:blip>
          <a:srcRect t="12966"/>
          <a:stretch/>
        </p:blipFill>
        <p:spPr>
          <a:xfrm>
            <a:off x="356620" y="1264022"/>
            <a:ext cx="8019489" cy="480706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625332" y="6182958"/>
            <a:ext cx="489654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000" b="0" kern="0" dirty="0" smtClean="0">
                <a:solidFill>
                  <a:srgbClr val="000000"/>
                </a:solidFill>
                <a:latin typeface="Trebuchet MS"/>
                <a:sym typeface="Trebuchet MS"/>
              </a:rPr>
              <a:t>No. of publications based on general search in PubMed with the indicated keywords (Status: June 30, 2014)</a:t>
            </a:r>
            <a:endParaRPr lang="en-US" sz="1000" b="0" kern="0" dirty="0">
              <a:solidFill>
                <a:srgbClr val="000000"/>
              </a:solidFill>
              <a:latin typeface="Trebuchet MS"/>
              <a:sym typeface="Trebuchet M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736600" y="6499225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t>Page </a:t>
            </a:r>
            <a:fld id="{5296020F-5C8B-4534-9759-FDADE8F370C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30357" y="1411857"/>
            <a:ext cx="1000661" cy="940279"/>
          </a:xfrm>
          <a:prstGeom prst="ellipse">
            <a:avLst/>
          </a:prstGeom>
          <a:noFill/>
          <a:ln w="76200" cap="flat">
            <a:solidFill>
              <a:srgbClr val="00FF00"/>
            </a:solidFill>
            <a:prstDash val="solid"/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81759" y="1411856"/>
            <a:ext cx="1000661" cy="940279"/>
          </a:xfrm>
          <a:prstGeom prst="ellipse">
            <a:avLst/>
          </a:prstGeom>
          <a:noFill/>
          <a:ln w="76200" cap="flat">
            <a:solidFill>
              <a:srgbClr val="00FF00"/>
            </a:solidFill>
            <a:prstDash val="solid"/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62451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354105"/>
            <a:ext cx="9144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de-CH" altLang="en-US" sz="4400" b="0" smtClean="0">
                <a:solidFill>
                  <a:srgbClr val="FFFFFF"/>
                </a:solidFill>
              </a:rPr>
              <a:t>THANK YOU!</a:t>
            </a:r>
            <a:endParaRPr lang="en-US" altLang="en-US" sz="4400" b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43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 smtClean="0"/>
              <a:t>Vitamin E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gray">
          <a:xfrm>
            <a:off x="404984" y="1409700"/>
            <a:ext cx="3887787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Wingdings" pitchFamily="2" charset="2"/>
              <a:buChar char="Ø"/>
            </a:pP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Vitamin E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a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generic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term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for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eight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related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fat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soluble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molecules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Wingdings" pitchFamily="2" charset="2"/>
              <a:buNone/>
            </a:pPr>
            <a:endParaRPr lang="de-CH" altLang="de-DE" sz="8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Symbol" pitchFamily="18" charset="2"/>
              <a:buChar char=" "/>
            </a:pP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tocopherol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Symbol" pitchFamily="18" charset="2"/>
              <a:buChar char=" "/>
            </a:pP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tocotrienol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Symbol" pitchFamily="18" charset="2"/>
              <a:buChar char=" "/>
            </a:pPr>
            <a:endParaRPr lang="de-CH" altLang="de-DE" sz="8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Symbol" pitchFamily="18" charset="2"/>
              <a:buChar char=" "/>
            </a:pP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The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tocopherols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tocotrienols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differ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side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chain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Symbol" pitchFamily="18" charset="2"/>
              <a:buChar char=" "/>
            </a:pP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-,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forms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ring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groups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(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R</a:t>
            </a:r>
            <a:r>
              <a:rPr lang="de-CH" altLang="de-DE" sz="1400" b="0" baseline="30000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Wingdings" pitchFamily="2" charset="2"/>
              <a:buChar char="Ø"/>
            </a:pPr>
            <a:endParaRPr lang="de-CH" altLang="de-DE" sz="14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Wingdings" pitchFamily="2" charset="2"/>
              <a:buChar char="Ø"/>
            </a:pPr>
            <a:r>
              <a:rPr lang="en-US" altLang="de-DE" sz="1400" b="0" dirty="0" smtClean="0">
                <a:solidFill>
                  <a:srgbClr val="000000"/>
                </a:solidFill>
                <a:latin typeface="Arial" charset="0"/>
              </a:rPr>
              <a:t>Vitamin E is naturally produced in plants only. The relative </a:t>
            </a:r>
            <a:r>
              <a:rPr lang="en-US" altLang="de-DE" sz="1400" b="0" dirty="0" err="1" smtClean="0">
                <a:solidFill>
                  <a:srgbClr val="000000"/>
                </a:solidFill>
                <a:latin typeface="Arial" charset="0"/>
              </a:rPr>
              <a:t>tocopherol</a:t>
            </a:r>
            <a:r>
              <a:rPr lang="en-US" altLang="de-DE" sz="1400" b="0" dirty="0" smtClean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altLang="de-DE" sz="1400" b="0" dirty="0" err="1" smtClean="0">
                <a:solidFill>
                  <a:srgbClr val="000000"/>
                </a:solidFill>
                <a:latin typeface="Arial" charset="0"/>
              </a:rPr>
              <a:t>tocotrienol</a:t>
            </a:r>
            <a:r>
              <a:rPr lang="en-US" altLang="de-DE" sz="1400" b="0" dirty="0" smtClean="0">
                <a:solidFill>
                  <a:srgbClr val="000000"/>
                </a:solidFill>
                <a:latin typeface="Arial" charset="0"/>
              </a:rPr>
              <a:t> content varies (e.g. sunflower oil is rich in </a:t>
            </a:r>
            <a:r>
              <a:rPr lang="en-US" altLang="de-DE" sz="1400" b="0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de-DE" sz="1400" b="0" dirty="0" smtClean="0">
                <a:solidFill>
                  <a:srgbClr val="000000"/>
                </a:solidFill>
                <a:latin typeface="Arial" charset="0"/>
              </a:rPr>
              <a:t>-, soybean oil rich in </a:t>
            </a:r>
            <a:r>
              <a:rPr lang="en-US" altLang="de-DE" sz="1400" b="0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altLang="de-DE" sz="1400" b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en-US" altLang="de-DE" sz="1400" b="0" dirty="0" err="1" smtClean="0">
                <a:solidFill>
                  <a:srgbClr val="000000"/>
                </a:solidFill>
                <a:latin typeface="Arial" charset="0"/>
              </a:rPr>
              <a:t>tocopherol</a:t>
            </a:r>
            <a:r>
              <a:rPr lang="en-US" altLang="de-DE" sz="1400" b="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de-CH" altLang="de-DE" sz="14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Wingdings" pitchFamily="2" charset="2"/>
              <a:buChar char="Ø"/>
            </a:pPr>
            <a:endParaRPr lang="de-CH" altLang="de-DE" sz="1400" b="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Wingdings" pitchFamily="2" charset="2"/>
              <a:buChar char="Ø"/>
            </a:pP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tocopherol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is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specifically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selected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&amp;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retained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human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body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therefore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recommendations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intake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plasma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levels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are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based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 on </a:t>
            </a:r>
            <a:r>
              <a:rPr lang="de-CH" altLang="de-DE" sz="1400" b="0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de-CH" altLang="de-DE" sz="1400" b="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de-CH" altLang="de-DE" sz="1400" b="0" dirty="0" err="1" smtClean="0">
                <a:solidFill>
                  <a:srgbClr val="000000"/>
                </a:solidFill>
                <a:latin typeface="Arial" charset="0"/>
              </a:rPr>
              <a:t>tocopherol</a:t>
            </a:r>
            <a:endParaRPr lang="en-US" altLang="de-DE" sz="14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97400" y="2359025"/>
            <a:ext cx="29178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560888" y="1122363"/>
            <a:ext cx="29146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AutoShape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4184" y="1154113"/>
            <a:ext cx="3990975" cy="4822825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84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de-DE" b="0" smtClean="0">
              <a:solidFill>
                <a:srgbClr val="000000"/>
              </a:solidFill>
            </a:endParaRPr>
          </a:p>
        </p:txBody>
      </p:sp>
      <p:pic>
        <p:nvPicPr>
          <p:cNvPr id="6152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21238" y="3727450"/>
            <a:ext cx="9667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75363" y="3727450"/>
            <a:ext cx="9477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19963" y="3727450"/>
            <a:ext cx="944562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67"/>
          <a:stretch>
            <a:fillRect/>
          </a:stretch>
        </p:blipFill>
        <p:spPr bwMode="gray">
          <a:xfrm>
            <a:off x="7735888" y="884238"/>
            <a:ext cx="854075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6" name="Text Box 31"/>
          <p:cNvSpPr txBox="1">
            <a:spLocks noChangeArrowheads="1"/>
          </p:cNvSpPr>
          <p:nvPr/>
        </p:nvSpPr>
        <p:spPr bwMode="gray">
          <a:xfrm>
            <a:off x="4838700" y="4746625"/>
            <a:ext cx="985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Times" pitchFamily="18" charset="0"/>
              <a:buNone/>
            </a:pPr>
            <a:r>
              <a:rPr lang="en-US" altLang="de-DE" sz="1200" smtClean="0">
                <a:solidFill>
                  <a:srgbClr val="000000"/>
                </a:solidFill>
                <a:latin typeface="Arial" charset="0"/>
              </a:rPr>
              <a:t>Sunflower Oil</a:t>
            </a:r>
          </a:p>
        </p:txBody>
      </p:sp>
      <p:sp>
        <p:nvSpPr>
          <p:cNvPr id="6157" name="Text Box 32"/>
          <p:cNvSpPr txBox="1">
            <a:spLocks noChangeArrowheads="1"/>
          </p:cNvSpPr>
          <p:nvPr/>
        </p:nvSpPr>
        <p:spPr bwMode="gray">
          <a:xfrm>
            <a:off x="6100763" y="4746625"/>
            <a:ext cx="9667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Times" pitchFamily="18" charset="0"/>
              <a:buNone/>
            </a:pPr>
            <a:r>
              <a:rPr lang="en-US" altLang="de-DE" sz="1200" smtClean="0">
                <a:solidFill>
                  <a:srgbClr val="000000"/>
                </a:solidFill>
                <a:latin typeface="Arial" charset="0"/>
              </a:rPr>
              <a:t>Soybean Oil</a:t>
            </a:r>
          </a:p>
        </p:txBody>
      </p:sp>
      <p:sp>
        <p:nvSpPr>
          <p:cNvPr id="6158" name="Text Box 33"/>
          <p:cNvSpPr txBox="1">
            <a:spLocks noChangeArrowheads="1"/>
          </p:cNvSpPr>
          <p:nvPr/>
        </p:nvSpPr>
        <p:spPr bwMode="gray">
          <a:xfrm>
            <a:off x="7488238" y="4746625"/>
            <a:ext cx="609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Times" pitchFamily="18" charset="0"/>
              <a:buNone/>
            </a:pPr>
            <a:r>
              <a:rPr lang="en-US" altLang="de-DE" sz="1200" smtClean="0">
                <a:solidFill>
                  <a:srgbClr val="000000"/>
                </a:solidFill>
                <a:latin typeface="Arial" charset="0"/>
              </a:rPr>
              <a:t>Palm Oil</a:t>
            </a:r>
          </a:p>
        </p:txBody>
      </p:sp>
      <p:pic>
        <p:nvPicPr>
          <p:cNvPr id="6159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7"/>
          <a:stretch>
            <a:fillRect/>
          </a:stretch>
        </p:blipFill>
        <p:spPr bwMode="gray">
          <a:xfrm>
            <a:off x="7735888" y="2312988"/>
            <a:ext cx="854075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0" name="Text Box 35"/>
          <p:cNvSpPr txBox="1">
            <a:spLocks noChangeArrowheads="1"/>
          </p:cNvSpPr>
          <p:nvPr/>
        </p:nvSpPr>
        <p:spPr bwMode="gray">
          <a:xfrm>
            <a:off x="5418138" y="1039813"/>
            <a:ext cx="1120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Times" pitchFamily="18" charset="0"/>
              <a:buNone/>
            </a:pPr>
            <a:r>
              <a:rPr lang="en-US" altLang="de-DE" sz="1600" smtClean="0">
                <a:solidFill>
                  <a:srgbClr val="000000"/>
                </a:solidFill>
              </a:rPr>
              <a:t>tocopherols</a:t>
            </a:r>
          </a:p>
        </p:txBody>
      </p:sp>
      <p:sp>
        <p:nvSpPr>
          <p:cNvPr id="6161" name="Text Box 36"/>
          <p:cNvSpPr txBox="1">
            <a:spLocks noChangeArrowheads="1"/>
          </p:cNvSpPr>
          <p:nvPr/>
        </p:nvSpPr>
        <p:spPr bwMode="gray">
          <a:xfrm>
            <a:off x="5494338" y="2284413"/>
            <a:ext cx="1055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Times" pitchFamily="18" charset="0"/>
              <a:buNone/>
            </a:pPr>
            <a:r>
              <a:rPr lang="en-US" altLang="de-DE" sz="1600" smtClean="0">
                <a:solidFill>
                  <a:srgbClr val="000000"/>
                </a:solidFill>
              </a:rPr>
              <a:t>tocotrienol</a:t>
            </a:r>
          </a:p>
        </p:txBody>
      </p:sp>
      <p:pic>
        <p:nvPicPr>
          <p:cNvPr id="6162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/>
          <a:stretch>
            <a:fillRect/>
          </a:stretch>
        </p:blipFill>
        <p:spPr bwMode="gray">
          <a:xfrm>
            <a:off x="6127750" y="5008563"/>
            <a:ext cx="793750" cy="9604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876800" y="5008563"/>
            <a:ext cx="808038" cy="95726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4" name="Picture 39"/>
          <p:cNvPicPr>
            <a:picLocks noChangeAspect="1" noChangeArrowheads="1"/>
          </p:cNvPicPr>
          <p:nvPr/>
        </p:nvPicPr>
        <p:blipFill>
          <a:blip r:embed="rId11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5" t="26839" r="5324" b="5304"/>
          <a:stretch>
            <a:fillRect/>
          </a:stretch>
        </p:blipFill>
        <p:spPr bwMode="gray">
          <a:xfrm>
            <a:off x="7408863" y="5008563"/>
            <a:ext cx="808037" cy="974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1"/>
          <p:cNvSpPr txBox="1">
            <a:spLocks/>
          </p:cNvSpPr>
          <p:nvPr/>
        </p:nvSpPr>
        <p:spPr bwMode="auto">
          <a:xfrm>
            <a:off x="722011" y="6494133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Page </a:t>
            </a:r>
            <a:fld id="{055FA36C-E8DE-4CB5-AE87-5E906FEF75F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530" y="264368"/>
            <a:ext cx="8089900" cy="81915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Function of vitamin E as antioxidant is established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gray">
          <a:xfrm>
            <a:off x="577970" y="1293464"/>
            <a:ext cx="4244196" cy="466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271463" indent="-271463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marL="179388" indent="-179388">
              <a:spcAft>
                <a:spcPts val="1000"/>
              </a:spcAft>
              <a:buClr>
                <a:srgbClr val="0070BA"/>
              </a:buClr>
              <a:buSzPct val="100000"/>
              <a:buFont typeface="Wingdings" pitchFamily="2" charset="2"/>
              <a:buChar char="§"/>
            </a:pPr>
            <a:r>
              <a:rPr lang="en-US" altLang="en-US" sz="1500" b="0" dirty="0" smtClean="0">
                <a:solidFill>
                  <a:srgbClr val="000000"/>
                </a:solidFill>
              </a:rPr>
              <a:t>Vitamin E is a powerful antioxidant. Once oxidized, it can be regenerated by vitamin C.</a:t>
            </a:r>
          </a:p>
          <a:p>
            <a:pPr marL="179388" indent="-179388">
              <a:spcAft>
                <a:spcPts val="1000"/>
              </a:spcAft>
              <a:buClr>
                <a:srgbClr val="0070BA"/>
              </a:buClr>
              <a:buSzPct val="100000"/>
              <a:buFont typeface="Wingdings" pitchFamily="2" charset="2"/>
              <a:buChar char="§"/>
            </a:pPr>
            <a:r>
              <a:rPr lang="en-US" altLang="en-US" sz="1500" b="0" dirty="0" smtClean="0">
                <a:solidFill>
                  <a:srgbClr val="000000"/>
                </a:solidFill>
              </a:rPr>
              <a:t>Due to its lipophilic nature, vitamin E localizes to lipid compartments, such as cell membranes (prevention of  peroxidation of lipids and oxidation of proteins).</a:t>
            </a:r>
          </a:p>
          <a:p>
            <a:pPr marL="179388" indent="-179388">
              <a:spcAft>
                <a:spcPts val="1000"/>
              </a:spcAft>
              <a:buClr>
                <a:srgbClr val="0070BA"/>
              </a:buClr>
              <a:buSzPct val="100000"/>
              <a:buFont typeface="Wingdings" pitchFamily="2" charset="2"/>
              <a:buChar char="§"/>
            </a:pPr>
            <a:r>
              <a:rPr lang="en-US" altLang="en-US" sz="1500" b="0" dirty="0" smtClean="0">
                <a:solidFill>
                  <a:srgbClr val="000000"/>
                </a:solidFill>
              </a:rPr>
              <a:t>Furthermore, vitamin E depletion and repletion affects gene expression in vitro in cells and in vivo in animal models, indicating broader effects than just protection from oxidation.</a:t>
            </a:r>
          </a:p>
          <a:p>
            <a:pPr marL="179388" indent="-179388">
              <a:spcAft>
                <a:spcPts val="1000"/>
              </a:spcAft>
              <a:buClr>
                <a:srgbClr val="0070BA"/>
              </a:buClr>
              <a:buSzPct val="100000"/>
              <a:buFont typeface="Wingdings" pitchFamily="2" charset="2"/>
              <a:buChar char="§"/>
            </a:pPr>
            <a:r>
              <a:rPr lang="en-US" altLang="en-US" sz="1500" b="0" dirty="0" smtClean="0">
                <a:solidFill>
                  <a:srgbClr val="000000"/>
                </a:solidFill>
              </a:rPr>
              <a:t>Incorporation of vitamin E into cellular membranes can alter the activity of membrane-associated proteins and thereby changes signal transduction pathways.</a:t>
            </a:r>
          </a:p>
          <a:p>
            <a:pPr marL="179388" indent="-179388">
              <a:spcAft>
                <a:spcPts val="1000"/>
              </a:spcAft>
              <a:buClr>
                <a:srgbClr val="0070BA"/>
              </a:buClr>
              <a:buSzPct val="100000"/>
              <a:buFont typeface="Wingdings" pitchFamily="2" charset="2"/>
              <a:buChar char="§"/>
            </a:pPr>
            <a:r>
              <a:rPr lang="en-US" altLang="en-US" sz="1500" b="0" dirty="0" smtClean="0">
                <a:solidFill>
                  <a:srgbClr val="000000"/>
                </a:solidFill>
              </a:rPr>
              <a:t>EFSA Health Claim in 2011: “Vitamin E contributes to the protection of cells from oxidative stress”</a:t>
            </a: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275263" y="2936875"/>
            <a:ext cx="3635375" cy="31242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3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193800"/>
            <a:ext cx="34559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D93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566738" y="6499225"/>
            <a:ext cx="952500" cy="152400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5F5F5F"/>
                </a:solidFill>
              </a:rPr>
              <a:t>Page </a:t>
            </a:r>
            <a:fld id="{055FA36C-E8DE-4CB5-AE87-5E906FEF75F3}" type="slidenum">
              <a:rPr lang="en-US" sz="1000">
                <a:solidFill>
                  <a:srgbClr val="5F5F5F"/>
                </a:solidFill>
              </a:rPr>
              <a:pPr>
                <a:defRPr/>
              </a:pPr>
              <a:t>3</a:t>
            </a:fld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8" name="AutoShape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9376" y="1193800"/>
            <a:ext cx="4467982" cy="4867275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84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de-DE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4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1"/>
          <p:cNvSpPr>
            <a:spLocks noGrp="1"/>
          </p:cNvSpPr>
          <p:nvPr>
            <p:ph idx="1"/>
          </p:nvPr>
        </p:nvSpPr>
        <p:spPr>
          <a:xfrm>
            <a:off x="670810" y="2005419"/>
            <a:ext cx="7800436" cy="3231654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271463" indent="-271463"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kern="1200" dirty="0" err="1" smtClean="0"/>
              <a:t>Lysis</a:t>
            </a:r>
            <a:r>
              <a:rPr lang="en-US" sz="1500" kern="1200" dirty="0" smtClean="0"/>
              <a:t> of erythrocytes are associated with decreases erythrocyte survival (which can be corrected by vitamin E supplementation)</a:t>
            </a:r>
          </a:p>
          <a:p>
            <a:pPr marL="271463" indent="-271463"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kern="1200" dirty="0" smtClean="0"/>
              <a:t>From research in a limited number of people, reported in the seventies a vitamin E serum level of 12 µ</a:t>
            </a:r>
            <a:r>
              <a:rPr lang="en-US" sz="1500" kern="1200" dirty="0" err="1" smtClean="0"/>
              <a:t>mol</a:t>
            </a:r>
            <a:r>
              <a:rPr lang="en-US" sz="1500" kern="1200" dirty="0" smtClean="0"/>
              <a:t>/L was derived to prevent hemolysis</a:t>
            </a:r>
          </a:p>
          <a:p>
            <a:pPr marL="271463" indent="-271463"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kern="1200" dirty="0" smtClean="0"/>
              <a:t>To achieve a serum level of 12 </a:t>
            </a:r>
            <a:r>
              <a:rPr lang="en-US" sz="1500" kern="1200" dirty="0"/>
              <a:t>µ</a:t>
            </a:r>
            <a:r>
              <a:rPr lang="en-US" sz="1500" kern="1200" dirty="0" err="1"/>
              <a:t>mol</a:t>
            </a:r>
            <a:r>
              <a:rPr lang="en-US" sz="1500" kern="1200" dirty="0"/>
              <a:t>/L </a:t>
            </a:r>
            <a:r>
              <a:rPr lang="el-GR" sz="1500" kern="1200" dirty="0" smtClean="0"/>
              <a:t>α</a:t>
            </a:r>
            <a:r>
              <a:rPr lang="en-US" sz="1500" kern="1200" dirty="0" smtClean="0"/>
              <a:t>-</a:t>
            </a:r>
            <a:r>
              <a:rPr lang="en-US" sz="1500" kern="1200" dirty="0" err="1" smtClean="0"/>
              <a:t>tocopherol</a:t>
            </a:r>
            <a:r>
              <a:rPr lang="en-US" sz="1500" kern="1200" dirty="0" smtClean="0"/>
              <a:t> an intake of 12 mg vitamin E is required</a:t>
            </a:r>
          </a:p>
          <a:p>
            <a:pPr marL="271463" indent="-271463"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kern="1200" dirty="0" smtClean="0">
                <a:sym typeface="Wingdings" pitchFamily="2" charset="2"/>
              </a:rPr>
              <a:t>12 mg vitamin E is the intake to meet the requirements of 50% of the  population (EAR) and 15 mg vitamin E will suffice to meet the needs of 97% of the population (RDA</a:t>
            </a:r>
            <a:r>
              <a:rPr lang="en-US" sz="1500" kern="1200" dirty="0" smtClean="0">
                <a:sym typeface="Wingdings" pitchFamily="2" charset="2"/>
              </a:rPr>
              <a:t>)</a:t>
            </a:r>
          </a:p>
          <a:p>
            <a:pPr marL="271463" indent="-271463"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500" kern="1200" dirty="0">
                <a:sym typeface="Wingdings" pitchFamily="2" charset="2"/>
              </a:rPr>
              <a:t>Vitamin E requirements vary from 15 to 25 mg/day or more depending on PUFA intake  Additional vitamin E needs should become part of </a:t>
            </a:r>
            <a:r>
              <a:rPr lang="en-US" sz="1500" kern="1200" dirty="0" smtClean="0">
                <a:sym typeface="Wingdings" pitchFamily="2" charset="2"/>
              </a:rPr>
              <a:t>RDA</a:t>
            </a:r>
            <a:r>
              <a:rPr lang="en-US" sz="1500" kern="1200" dirty="0" smtClean="0">
                <a:sym typeface="Wingdings" pitchFamily="2" charset="2"/>
              </a:rPr>
              <a:t> </a:t>
            </a:r>
            <a:r>
              <a:rPr lang="en-US" sz="1500" kern="1200" dirty="0" smtClean="0"/>
              <a:t> </a:t>
            </a:r>
            <a:endParaRPr lang="en-US" sz="1500" kern="1200" dirty="0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431523" y="259415"/>
            <a:ext cx="643510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70BA"/>
                </a:solidFill>
              </a:rPr>
              <a:t>Current RDAs for vitamin E are based on markers of cell membrane integrity</a:t>
            </a:r>
          </a:p>
          <a:p>
            <a:pPr marL="342900" indent="-342900" eaLnBrk="1" hangingPunct="1">
              <a:buFont typeface="Wingdings"/>
              <a:buChar char="à"/>
            </a:pPr>
            <a:r>
              <a:rPr lang="en-US" altLang="en-US" sz="2400" b="0" i="1" dirty="0" smtClean="0">
                <a:solidFill>
                  <a:srgbClr val="0070BA"/>
                </a:solidFill>
                <a:sym typeface="Wingdings" pitchFamily="2" charset="2"/>
              </a:rPr>
              <a:t>1</a:t>
            </a:r>
            <a:r>
              <a:rPr lang="en-US" altLang="en-US" sz="2400" b="0" i="1" dirty="0" smtClean="0">
                <a:solidFill>
                  <a:srgbClr val="0070BA"/>
                </a:solidFill>
                <a:sym typeface="Wingdings" pitchFamily="2" charset="2"/>
              </a:rPr>
              <a:t>. </a:t>
            </a:r>
            <a:r>
              <a:rPr lang="en-US" altLang="en-US" sz="2400" b="0" i="1" dirty="0" err="1" smtClean="0">
                <a:solidFill>
                  <a:srgbClr val="0070BA"/>
                </a:solidFill>
                <a:sym typeface="Wingdings" pitchFamily="2" charset="2"/>
              </a:rPr>
              <a:t>Lysis</a:t>
            </a:r>
            <a:r>
              <a:rPr lang="en-US" altLang="en-US" sz="2400" b="0" i="1" dirty="0" smtClean="0">
                <a:solidFill>
                  <a:srgbClr val="0070BA"/>
                </a:solidFill>
                <a:sym typeface="Wingdings" pitchFamily="2" charset="2"/>
              </a:rPr>
              <a:t> of red blood </a:t>
            </a:r>
            <a:r>
              <a:rPr lang="en-US" altLang="en-US" sz="2400" b="0" i="1" dirty="0" smtClean="0">
                <a:solidFill>
                  <a:srgbClr val="0070BA"/>
                </a:solidFill>
                <a:sym typeface="Wingdings" pitchFamily="2" charset="2"/>
              </a:rPr>
              <a:t>cells</a:t>
            </a:r>
          </a:p>
          <a:p>
            <a:pPr marL="342900" indent="-342900" eaLnBrk="1" hangingPunct="1">
              <a:buFont typeface="Wingdings"/>
              <a:buChar char="à"/>
            </a:pPr>
            <a:r>
              <a:rPr lang="en-US" altLang="en-US" sz="2400" b="0" i="1" dirty="0">
                <a:solidFill>
                  <a:srgbClr val="0070BA"/>
                </a:solidFill>
                <a:sym typeface="Wingdings" pitchFamily="2" charset="2"/>
              </a:rPr>
              <a:t>2. PUFA intake</a:t>
            </a:r>
            <a:r>
              <a:rPr lang="en-US" altLang="en-US" sz="2400" b="0" i="1" dirty="0" smtClean="0">
                <a:solidFill>
                  <a:srgbClr val="0070BA"/>
                </a:solidFill>
              </a:rPr>
              <a:t> </a:t>
            </a:r>
            <a:endParaRPr lang="en-US" altLang="en-US" sz="2400" b="0" i="1" dirty="0" smtClean="0">
              <a:solidFill>
                <a:srgbClr val="0070BA"/>
              </a:solidFill>
            </a:endParaRPr>
          </a:p>
        </p:txBody>
      </p:sp>
      <p:pic>
        <p:nvPicPr>
          <p:cNvPr id="913410" name="Picture 2" descr="Cell Membrane by h2ohau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96" y="181778"/>
            <a:ext cx="2156604" cy="114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9375" y="1932313"/>
            <a:ext cx="8352315" cy="4037163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784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de-DE" b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566738" y="6499225"/>
            <a:ext cx="952500" cy="1524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5F5F5F"/>
                </a:solidFill>
              </a:rPr>
              <a:t>Page </a:t>
            </a:r>
            <a:fld id="{055FA36C-E8DE-4CB5-AE87-5E906FEF75F3}" type="slidenum">
              <a:rPr lang="en-US" sz="1000" smtClean="0">
                <a:solidFill>
                  <a:srgbClr val="5F5F5F"/>
                </a:solidFill>
              </a:rPr>
              <a:pPr>
                <a:defRPr/>
              </a:pPr>
              <a:t>4</a:t>
            </a:fld>
            <a:endParaRPr lang="en-US" sz="1000" dirty="0">
              <a:solidFill>
                <a:srgbClr val="5F5F5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60" y="5284161"/>
            <a:ext cx="7781027" cy="58420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</a:rPr>
              <a:t>A higher intake of nutrients beyond nutritional requirements may provide additional benefits in defined groups</a:t>
            </a:r>
          </a:p>
        </p:txBody>
      </p:sp>
    </p:spTree>
    <p:extLst>
      <p:ext uri="{BB962C8B-B14F-4D97-AF65-F5344CB8AC3E}">
        <p14:creationId xmlns:p14="http://schemas.microsoft.com/office/powerpoint/2010/main" val="24346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800100" y="4919472"/>
            <a:ext cx="7562088" cy="901628"/>
          </a:xfrm>
          <a:prstGeom prst="roundRect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b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640079"/>
            <a:ext cx="5294376" cy="414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71" y="1053277"/>
            <a:ext cx="3110045" cy="339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5F5F5F"/>
                </a:solidFill>
              </a:rPr>
              <a:t>Page </a:t>
            </a:r>
            <a:fld id="{C3ED00E0-2C17-4622-9113-898778D25725}" type="slidenum">
              <a:rPr lang="en-US">
                <a:solidFill>
                  <a:srgbClr val="5F5F5F"/>
                </a:solidFill>
              </a:rPr>
              <a:pPr/>
              <a:t>5</a:t>
            </a:fld>
            <a:endParaRPr lang="en-US">
              <a:solidFill>
                <a:srgbClr val="5F5F5F"/>
              </a:solidFill>
            </a:endParaRP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24" y="-46976"/>
            <a:ext cx="8778240" cy="760208"/>
          </a:xfrm>
        </p:spPr>
        <p:txBody>
          <a:bodyPr/>
          <a:lstStyle/>
          <a:p>
            <a:r>
              <a:rPr lang="en-US" sz="2600">
                <a:solidFill>
                  <a:srgbClr val="0070C0"/>
                </a:solidFill>
              </a:rPr>
              <a:t>Diabetes is a huge and growing </a:t>
            </a:r>
            <a:r>
              <a:rPr lang="en-US" sz="2600" smtClean="0">
                <a:solidFill>
                  <a:srgbClr val="0070C0"/>
                </a:solidFill>
              </a:rPr>
              <a:t>public health problem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1522348" y="6431208"/>
            <a:ext cx="5314951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1000" b="0" smtClean="0">
                <a:solidFill>
                  <a:srgbClr val="000000"/>
                </a:solidFill>
                <a:cs typeface="Arial" pitchFamily="34" charset="0"/>
              </a:rPr>
              <a:t>IDF </a:t>
            </a:r>
            <a:r>
              <a:rPr lang="en-US" sz="1000" b="0">
                <a:solidFill>
                  <a:srgbClr val="000000"/>
                </a:solidFill>
                <a:cs typeface="Arial" pitchFamily="34" charset="0"/>
              </a:rPr>
              <a:t>Diabetes Atlas, 6</a:t>
            </a:r>
            <a:r>
              <a:rPr lang="en-US" sz="1000" b="0" baseline="30000">
                <a:solidFill>
                  <a:srgbClr val="000000"/>
                </a:solidFill>
                <a:cs typeface="Arial" pitchFamily="34" charset="0"/>
              </a:rPr>
              <a:t>th</a:t>
            </a:r>
            <a:r>
              <a:rPr lang="en-US" sz="1000" b="0">
                <a:solidFill>
                  <a:srgbClr val="000000"/>
                </a:solidFill>
                <a:cs typeface="Arial" pitchFamily="34" charset="0"/>
              </a:rPr>
              <a:t> ed. (2013</a:t>
            </a:r>
            <a:r>
              <a:rPr lang="en-US" sz="1000" b="0" smtClean="0">
                <a:solidFill>
                  <a:srgbClr val="000000"/>
                </a:solidFill>
                <a:cs typeface="Arial" pitchFamily="34" charset="0"/>
              </a:rPr>
              <a:t>)</a:t>
            </a:r>
            <a:endParaRPr lang="en-US" sz="1000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2024" y="950976"/>
            <a:ext cx="8778240" cy="5020055"/>
          </a:xfrm>
          <a:prstGeom prst="roundRect">
            <a:avLst>
              <a:gd name="adj" fmla="val 5528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8000"/>
                      </a:scheme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en-US" b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8368" y="731520"/>
            <a:ext cx="4636008" cy="210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b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70432" y="4979038"/>
            <a:ext cx="6821424" cy="738664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sz="1600" b="1" smtClean="0">
                <a:solidFill>
                  <a:schemeClr val="bg1"/>
                </a:solidFill>
              </a:rPr>
              <a:t>At </a:t>
            </a:r>
            <a:r>
              <a:rPr lang="en-US" sz="1600" b="1">
                <a:solidFill>
                  <a:schemeClr val="bg1"/>
                </a:solidFill>
              </a:rPr>
              <a:t>least 1 in 10 deaths among adults </a:t>
            </a:r>
            <a:r>
              <a:rPr lang="en-US" sz="1600" b="1" smtClean="0">
                <a:solidFill>
                  <a:schemeClr val="bg1"/>
                </a:solidFill>
              </a:rPr>
              <a:t>is </a:t>
            </a:r>
            <a:r>
              <a:rPr lang="en-US" sz="1600" b="1">
                <a:solidFill>
                  <a:schemeClr val="bg1"/>
                </a:solidFill>
              </a:rPr>
              <a:t>attributable </a:t>
            </a:r>
            <a:r>
              <a:rPr lang="en-US" sz="1600" b="1" smtClean="0">
                <a:solidFill>
                  <a:schemeClr val="bg1"/>
                </a:solidFill>
              </a:rPr>
              <a:t>to diabetes</a:t>
            </a:r>
          </a:p>
          <a:p>
            <a:pPr algn="just">
              <a:buFont typeface="+mj-lt"/>
              <a:buAutoNum type="arabicPeriod"/>
            </a:pPr>
            <a:r>
              <a:rPr lang="en-US" sz="1600" b="1">
                <a:solidFill>
                  <a:schemeClr val="bg1"/>
                </a:solidFill>
              </a:rPr>
              <a:t>Diabetes deaths are projected to double between 2005 and </a:t>
            </a:r>
            <a:r>
              <a:rPr lang="en-US" sz="1600" b="1" smtClean="0">
                <a:solidFill>
                  <a:schemeClr val="bg1"/>
                </a:solidFill>
              </a:rPr>
              <a:t>2030</a:t>
            </a:r>
          </a:p>
          <a:p>
            <a:pPr algn="just">
              <a:buFont typeface="+mj-lt"/>
              <a:buAutoNum type="arabicPeriod"/>
            </a:pPr>
            <a:r>
              <a:rPr lang="en-US" sz="1600" b="1" smtClean="0">
                <a:solidFill>
                  <a:schemeClr val="bg1"/>
                </a:solidFill>
              </a:rPr>
              <a:t>&gt;80</a:t>
            </a:r>
            <a:r>
              <a:rPr lang="en-US" sz="1600" b="1">
                <a:solidFill>
                  <a:schemeClr val="bg1"/>
                </a:solidFill>
              </a:rPr>
              <a:t>% of diabetes deaths occur in low- and middle-income </a:t>
            </a:r>
            <a:r>
              <a:rPr lang="en-US" sz="1600" b="1" smtClean="0">
                <a:solidFill>
                  <a:schemeClr val="bg1"/>
                </a:solidFill>
              </a:rPr>
              <a:t>countries</a:t>
            </a: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5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7" y="171390"/>
            <a:ext cx="8391525" cy="927100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Epidemiological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evidence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for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vitamin</a:t>
            </a:r>
            <a:r>
              <a:rPr lang="de-CH" altLang="de-DE" dirty="0" smtClean="0"/>
              <a:t> E </a:t>
            </a:r>
            <a:r>
              <a:rPr lang="de-CH" altLang="de-DE" dirty="0" err="1" smtClean="0"/>
              <a:t>benefits</a:t>
            </a:r>
            <a:endParaRPr lang="de-CH" altLang="de-DE" dirty="0" smtClean="0"/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gray">
          <a:xfrm>
            <a:off x="268287" y="1277955"/>
            <a:ext cx="7357463" cy="135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b="0" u="sng" dirty="0">
                <a:solidFill>
                  <a:srgbClr val="000000"/>
                </a:solidFill>
              </a:rPr>
              <a:t>Lower plasma level of vitamin E</a:t>
            </a:r>
            <a:r>
              <a:rPr lang="en-US" sz="1400" b="0" dirty="0">
                <a:solidFill>
                  <a:srgbClr val="000000"/>
                </a:solidFill>
              </a:rPr>
              <a:t> has been reported in  </a:t>
            </a:r>
            <a:r>
              <a:rPr lang="en-US" sz="1400" b="0" u="sng" dirty="0">
                <a:solidFill>
                  <a:srgbClr val="000000"/>
                </a:solidFill>
              </a:rPr>
              <a:t>type 2 diabetic subjects </a:t>
            </a:r>
            <a:r>
              <a:rPr lang="en-US" sz="1400" b="0" dirty="0">
                <a:solidFill>
                  <a:srgbClr val="000000"/>
                </a:solidFill>
              </a:rPr>
              <a:t>compared to </a:t>
            </a:r>
            <a:r>
              <a:rPr lang="en-US" sz="1400" b="0" dirty="0" smtClean="0">
                <a:solidFill>
                  <a:srgbClr val="000000"/>
                </a:solidFill>
              </a:rPr>
              <a:t>controls.</a:t>
            </a:r>
            <a:endParaRPr lang="en-US" sz="1400" b="0" dirty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sz="1400" b="0" dirty="0">
              <a:solidFill>
                <a:srgbClr val="000000"/>
              </a:solidFill>
            </a:endParaRP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400" b="0" dirty="0">
                <a:solidFill>
                  <a:srgbClr val="000000"/>
                </a:solidFill>
              </a:rPr>
              <a:t>Prospective epidemiological studies demonstrate that </a:t>
            </a:r>
            <a:r>
              <a:rPr lang="en-US" sz="1400" b="0" u="sng" dirty="0">
                <a:solidFill>
                  <a:srgbClr val="000000"/>
                </a:solidFill>
              </a:rPr>
              <a:t>high serum vitamin E</a:t>
            </a:r>
            <a:r>
              <a:rPr lang="en-US" sz="1400" b="0" dirty="0">
                <a:solidFill>
                  <a:srgbClr val="000000"/>
                </a:solidFill>
              </a:rPr>
              <a:t> was associated with </a:t>
            </a:r>
            <a:r>
              <a:rPr lang="en-US" sz="1400" b="0" u="sng" dirty="0">
                <a:solidFill>
                  <a:srgbClr val="000000"/>
                </a:solidFill>
              </a:rPr>
              <a:t>decreased risk of type 2 </a:t>
            </a:r>
            <a:r>
              <a:rPr lang="en-US" sz="1400" b="0" u="sng" dirty="0" smtClean="0">
                <a:solidFill>
                  <a:srgbClr val="000000"/>
                </a:solidFill>
              </a:rPr>
              <a:t>diabetes.</a:t>
            </a:r>
            <a:endParaRPr lang="en-US" sz="1400" b="0" u="sng" dirty="0">
              <a:solidFill>
                <a:srgbClr val="000000"/>
              </a:solidFill>
            </a:endParaRPr>
          </a:p>
          <a:p>
            <a:pPr marL="0" indent="0" eaLnBrk="1" hangingPunct="1">
              <a:lnSpc>
                <a:spcPct val="110000"/>
              </a:lnSpc>
              <a:spcBef>
                <a:spcPct val="20000"/>
              </a:spcBef>
              <a:buClr>
                <a:srgbClr val="0070BA"/>
              </a:buClr>
              <a:buNone/>
            </a:pPr>
            <a:endParaRPr lang="de-CH" altLang="de-DE" sz="1400" b="0" dirty="0" smtClean="0">
              <a:solidFill>
                <a:srgbClr val="000000"/>
              </a:solidFill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7299325" y="5076825"/>
            <a:ext cx="1223963" cy="5762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de-CH" altLang="de-DE" sz="3200" b="0" smtClean="0">
              <a:solidFill>
                <a:srgbClr val="000000"/>
              </a:solidFill>
            </a:endParaRPr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622675"/>
            <a:ext cx="4564062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5110163" y="5667375"/>
            <a:ext cx="17700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defTabSz="912813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defTabSz="912813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defTabSz="912813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defTabSz="912813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de-DE" sz="1200" smtClean="0">
                <a:solidFill>
                  <a:srgbClr val="000000"/>
                </a:solidFill>
                <a:latin typeface="Arial" charset="0"/>
              </a:rPr>
              <a:t>Favors high vitamin E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7196138" y="5665788"/>
            <a:ext cx="170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defTabSz="912813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defTabSz="912813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defTabSz="912813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defTabSz="912813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de-DE" sz="1200" smtClean="0">
                <a:solidFill>
                  <a:srgbClr val="000000"/>
                </a:solidFill>
                <a:latin typeface="Arial" charset="0"/>
              </a:rPr>
              <a:t>Favors low vitamin E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7048500" y="5795963"/>
            <a:ext cx="2159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0" smtClean="0">
              <a:solidFill>
                <a:srgbClr val="000000"/>
              </a:solidFill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H="1">
            <a:off x="6829425" y="5795963"/>
            <a:ext cx="2159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0" smtClean="0">
              <a:solidFill>
                <a:srgbClr val="000000"/>
              </a:solidFill>
            </a:endParaRPr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6408738" y="5241925"/>
            <a:ext cx="539750" cy="73025"/>
          </a:xfrm>
          <a:prstGeom prst="diamond">
            <a:avLst/>
          </a:prstGeom>
          <a:solidFill>
            <a:schemeClr val="folHlink"/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de-CH" altLang="de-DE" sz="3200" b="0" smtClean="0">
              <a:solidFill>
                <a:srgbClr val="000000"/>
              </a:solidFill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4240213" y="3119438"/>
            <a:ext cx="36115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defTabSz="912813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defTabSz="912813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defTabSz="912813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defTabSz="912813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de-DE" sz="1400" b="0" smtClean="0">
                <a:solidFill>
                  <a:srgbClr val="000000"/>
                </a:solidFill>
                <a:latin typeface="Arial" charset="0"/>
              </a:rPr>
              <a:t>Major coronary heart disease risk in women</a:t>
            </a:r>
          </a:p>
          <a:p>
            <a:pPr eaLnBrk="1" hangingPunct="1">
              <a:buFontTx/>
              <a:buNone/>
            </a:pPr>
            <a:r>
              <a:rPr lang="en-US" altLang="de-DE" sz="800" b="0" smtClean="0">
                <a:solidFill>
                  <a:srgbClr val="000000"/>
                </a:solidFill>
                <a:latin typeface="Arial" charset="0"/>
              </a:rPr>
              <a:t>(after Knekt et al. 2004)</a:t>
            </a:r>
          </a:p>
        </p:txBody>
      </p:sp>
      <p:sp>
        <p:nvSpPr>
          <p:cNvPr id="27662" name="Line 13"/>
          <p:cNvSpPr>
            <a:spLocks noChangeShapeType="1"/>
          </p:cNvSpPr>
          <p:nvPr/>
        </p:nvSpPr>
        <p:spPr bwMode="auto">
          <a:xfrm>
            <a:off x="7029450" y="3779838"/>
            <a:ext cx="19050" cy="22320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0" smtClean="0">
              <a:solidFill>
                <a:srgbClr val="000000"/>
              </a:solidFill>
            </a:endParaRP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gray">
          <a:xfrm>
            <a:off x="4191000" y="3105150"/>
            <a:ext cx="4829175" cy="2943225"/>
          </a:xfrm>
          <a:prstGeom prst="roundRect">
            <a:avLst>
              <a:gd name="adj" fmla="val 5986"/>
            </a:avLst>
          </a:prstGeom>
          <a:noFill/>
          <a:ln w="127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de-CH" altLang="de-DE" sz="3200" b="0" smtClean="0">
              <a:solidFill>
                <a:srgbClr val="000000"/>
              </a:solidFill>
            </a:endParaRP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gray">
          <a:xfrm>
            <a:off x="268288" y="2573433"/>
            <a:ext cx="3786127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r>
              <a:rPr lang="de-CH" altLang="de-DE" sz="1400" b="0" dirty="0" err="1">
                <a:solidFill>
                  <a:srgbClr val="000000"/>
                </a:solidFill>
              </a:rPr>
              <a:t>Evidence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from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various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observational</a:t>
            </a:r>
            <a:r>
              <a:rPr lang="de-CH" altLang="de-DE" sz="1400" b="0" dirty="0">
                <a:solidFill>
                  <a:srgbClr val="000000"/>
                </a:solidFill>
              </a:rPr>
              <a:t> human </a:t>
            </a:r>
            <a:r>
              <a:rPr lang="de-CH" altLang="de-DE" sz="1400" b="0" dirty="0" err="1">
                <a:solidFill>
                  <a:srgbClr val="000000"/>
                </a:solidFill>
              </a:rPr>
              <a:t>studies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indicated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that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vitamin</a:t>
            </a:r>
            <a:r>
              <a:rPr lang="de-CH" altLang="de-DE" sz="1400" b="0" dirty="0">
                <a:solidFill>
                  <a:srgbClr val="000000"/>
                </a:solidFill>
              </a:rPr>
              <a:t> E </a:t>
            </a:r>
            <a:r>
              <a:rPr lang="de-CH" altLang="de-DE" sz="1400" b="0" dirty="0" err="1">
                <a:solidFill>
                  <a:srgbClr val="000000"/>
                </a:solidFill>
              </a:rPr>
              <a:t>has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u="sng" dirty="0" err="1">
                <a:solidFill>
                  <a:srgbClr val="000000"/>
                </a:solidFill>
              </a:rPr>
              <a:t>beneficial</a:t>
            </a:r>
            <a:r>
              <a:rPr lang="de-CH" altLang="de-DE" sz="1400" b="0" u="sng" dirty="0">
                <a:solidFill>
                  <a:srgbClr val="000000"/>
                </a:solidFill>
              </a:rPr>
              <a:t> </a:t>
            </a:r>
            <a:r>
              <a:rPr lang="de-CH" altLang="de-DE" sz="1400" b="0" u="sng" dirty="0" err="1">
                <a:solidFill>
                  <a:srgbClr val="000000"/>
                </a:solidFill>
              </a:rPr>
              <a:t>effects</a:t>
            </a:r>
            <a:r>
              <a:rPr lang="de-CH" altLang="de-DE" sz="1400" b="0" u="sng" dirty="0">
                <a:solidFill>
                  <a:srgbClr val="000000"/>
                </a:solidFill>
              </a:rPr>
              <a:t> on </a:t>
            </a:r>
            <a:r>
              <a:rPr lang="de-CH" altLang="de-DE" sz="1400" b="0" u="sng" dirty="0" err="1">
                <a:solidFill>
                  <a:srgbClr val="000000"/>
                </a:solidFill>
              </a:rPr>
              <a:t>the</a:t>
            </a:r>
            <a:r>
              <a:rPr lang="de-CH" altLang="de-DE" sz="1400" b="0" u="sng" dirty="0">
                <a:solidFill>
                  <a:srgbClr val="000000"/>
                </a:solidFill>
              </a:rPr>
              <a:t> </a:t>
            </a:r>
            <a:r>
              <a:rPr lang="de-CH" altLang="de-DE" sz="1400" b="0" u="sng" dirty="0" err="1">
                <a:solidFill>
                  <a:srgbClr val="000000"/>
                </a:solidFill>
              </a:rPr>
              <a:t>cardiovascular</a:t>
            </a:r>
            <a:r>
              <a:rPr lang="de-CH" altLang="de-DE" sz="1400" b="0" u="sng" dirty="0">
                <a:solidFill>
                  <a:srgbClr val="000000"/>
                </a:solidFill>
              </a:rPr>
              <a:t> </a:t>
            </a:r>
            <a:r>
              <a:rPr lang="de-CH" altLang="de-DE" sz="1400" b="0" u="sng" dirty="0" err="1">
                <a:solidFill>
                  <a:srgbClr val="000000"/>
                </a:solidFill>
              </a:rPr>
              <a:t>system</a:t>
            </a:r>
            <a:r>
              <a:rPr lang="de-CH" altLang="de-DE" sz="1400" b="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endParaRPr lang="de-CH" altLang="de-DE" sz="14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r>
              <a:rPr lang="de-CH" altLang="de-DE" sz="1400" b="0" dirty="0">
                <a:solidFill>
                  <a:srgbClr val="000000"/>
                </a:solidFill>
              </a:rPr>
              <a:t>At least </a:t>
            </a:r>
            <a:r>
              <a:rPr lang="de-CH" altLang="de-DE" sz="1400" b="0" dirty="0" err="1">
                <a:solidFill>
                  <a:srgbClr val="000000"/>
                </a:solidFill>
              </a:rPr>
              <a:t>five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studies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reported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that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increased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consumption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of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vitamin</a:t>
            </a:r>
            <a:r>
              <a:rPr lang="de-CH" altLang="de-DE" sz="1400" b="0" dirty="0">
                <a:solidFill>
                  <a:srgbClr val="000000"/>
                </a:solidFill>
              </a:rPr>
              <a:t> E </a:t>
            </a:r>
            <a:r>
              <a:rPr lang="de-CH" altLang="de-DE" sz="1400" b="0" dirty="0" err="1">
                <a:solidFill>
                  <a:srgbClr val="000000"/>
                </a:solidFill>
              </a:rPr>
              <a:t>is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associated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with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decreased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risk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for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heart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attack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or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death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from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cardiovascular</a:t>
            </a:r>
            <a:r>
              <a:rPr lang="de-CH" altLang="de-DE" sz="1400" b="0" dirty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>
                <a:solidFill>
                  <a:srgbClr val="000000"/>
                </a:solidFill>
              </a:rPr>
              <a:t>disease</a:t>
            </a:r>
            <a:r>
              <a:rPr lang="de-CH" altLang="de-DE" sz="1400" b="0" dirty="0">
                <a:solidFill>
                  <a:srgbClr val="000000"/>
                </a:solidFill>
              </a:rPr>
              <a:t>.</a:t>
            </a:r>
            <a:endParaRPr lang="en-US" altLang="de-DE" sz="14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endParaRPr lang="de-CH" altLang="de-DE" sz="1400" b="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r>
              <a:rPr lang="de-CH" altLang="de-DE" sz="1400" b="0" dirty="0" err="1" smtClean="0">
                <a:solidFill>
                  <a:srgbClr val="000000"/>
                </a:solidFill>
              </a:rPr>
              <a:t>It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was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therefore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hypothesized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that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u="sng" dirty="0" err="1" smtClean="0">
                <a:solidFill>
                  <a:srgbClr val="000000"/>
                </a:solidFill>
              </a:rPr>
              <a:t>vitamin</a:t>
            </a:r>
            <a:r>
              <a:rPr lang="de-CH" altLang="de-DE" sz="1400" b="0" u="sng" dirty="0" smtClean="0">
                <a:solidFill>
                  <a:srgbClr val="000000"/>
                </a:solidFill>
              </a:rPr>
              <a:t> E  </a:t>
            </a:r>
            <a:r>
              <a:rPr lang="de-CH" altLang="de-DE" sz="1400" b="0" u="sng" dirty="0" err="1" smtClean="0">
                <a:solidFill>
                  <a:srgbClr val="000000"/>
                </a:solidFill>
              </a:rPr>
              <a:t>supplementation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could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reduce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the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risk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for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cardiovascular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400" b="0" dirty="0" err="1" smtClean="0">
                <a:solidFill>
                  <a:srgbClr val="000000"/>
                </a:solidFill>
              </a:rPr>
              <a:t>events</a:t>
            </a:r>
            <a:r>
              <a:rPr lang="de-CH" altLang="de-DE" sz="1400" b="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9199" y="6295128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dirty="0" err="1">
                <a:solidFill>
                  <a:srgbClr val="000000"/>
                </a:solidFill>
                <a:cs typeface="Arial" pitchFamily="34" charset="0"/>
              </a:rPr>
              <a:t>Salonen</a:t>
            </a:r>
            <a:r>
              <a:rPr lang="en-US" sz="1000" b="0" dirty="0">
                <a:solidFill>
                  <a:srgbClr val="000000"/>
                </a:solidFill>
                <a:cs typeface="Arial" pitchFamily="34" charset="0"/>
              </a:rPr>
              <a:t> et al</a:t>
            </a:r>
            <a:r>
              <a:rPr lang="en-US" sz="1000" b="0" dirty="0" smtClean="0">
                <a:solidFill>
                  <a:srgbClr val="000000"/>
                </a:solidFill>
                <a:cs typeface="Arial" pitchFamily="34" charset="0"/>
              </a:rPr>
              <a:t>. (1995)</a:t>
            </a:r>
          </a:p>
          <a:p>
            <a:r>
              <a:rPr lang="en-US" sz="1000" b="0" dirty="0">
                <a:solidFill>
                  <a:srgbClr val="000000"/>
                </a:solidFill>
                <a:cs typeface="Arial" pitchFamily="34" charset="0"/>
              </a:rPr>
              <a:t>Maxwell et al</a:t>
            </a:r>
            <a:r>
              <a:rPr lang="en-US" sz="1000" b="0" dirty="0" smtClean="0">
                <a:solidFill>
                  <a:srgbClr val="000000"/>
                </a:solidFill>
                <a:cs typeface="Arial" pitchFamily="34" charset="0"/>
              </a:rPr>
              <a:t>. (1997)</a:t>
            </a:r>
            <a:endParaRPr lang="en-US" sz="1000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2012" y="6495178"/>
            <a:ext cx="952500" cy="152400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5F5F5F"/>
                </a:solidFill>
              </a:rPr>
              <a:t>Page </a:t>
            </a:r>
            <a:fld id="{055FA36C-E8DE-4CB5-AE87-5E906FEF75F3}" type="slidenum">
              <a:rPr lang="en-US" sz="1000">
                <a:solidFill>
                  <a:srgbClr val="5F5F5F"/>
                </a:solidFill>
              </a:rPr>
              <a:pPr>
                <a:defRPr/>
              </a:pPr>
              <a:t>6</a:t>
            </a:fld>
            <a:endParaRPr lang="en-US" sz="1000" dirty="0">
              <a:solidFill>
                <a:srgbClr val="5F5F5F"/>
              </a:solidFill>
            </a:endParaRPr>
          </a:p>
        </p:txBody>
      </p:sp>
      <p:pic>
        <p:nvPicPr>
          <p:cNvPr id="908316" name="Picture 28" descr="http://poweronfitness.net/wp-content/uploads/2013/11/4696206-cardiovascular-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93" y="1433692"/>
            <a:ext cx="1394425" cy="10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29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65851" y="155365"/>
            <a:ext cx="8305800" cy="927100"/>
          </a:xfrm>
        </p:spPr>
        <p:txBody>
          <a:bodyPr/>
          <a:lstStyle/>
          <a:p>
            <a:pPr eaLnBrk="1" hangingPunct="1"/>
            <a:r>
              <a:rPr lang="de-CH" altLang="de-DE" dirty="0" err="1" smtClean="0"/>
              <a:t>However</a:t>
            </a:r>
            <a:r>
              <a:rPr lang="de-CH" altLang="de-DE" dirty="0" smtClean="0"/>
              <a:t>, </a:t>
            </a:r>
            <a:r>
              <a:rPr lang="de-CH" altLang="de-DE" dirty="0" err="1" smtClean="0"/>
              <a:t>most</a:t>
            </a:r>
            <a:r>
              <a:rPr lang="de-CH" altLang="de-DE" dirty="0" smtClean="0"/>
              <a:t> RCTs find </a:t>
            </a:r>
            <a:r>
              <a:rPr lang="de-CH" altLang="de-DE" u="sng" dirty="0" err="1" smtClean="0"/>
              <a:t>no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vitamin</a:t>
            </a:r>
            <a:r>
              <a:rPr lang="de-CH" altLang="de-DE" dirty="0" smtClean="0"/>
              <a:t> E </a:t>
            </a:r>
            <a:r>
              <a:rPr lang="de-CH" altLang="de-DE" dirty="0" err="1" smtClean="0"/>
              <a:t>benefits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for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cardiovascular</a:t>
            </a:r>
            <a:r>
              <a:rPr lang="de-CH" altLang="de-DE" dirty="0" smtClean="0"/>
              <a:t> </a:t>
            </a:r>
            <a:r>
              <a:rPr lang="de-CH" altLang="de-DE" dirty="0" err="1" smtClean="0"/>
              <a:t>health</a:t>
            </a:r>
            <a:r>
              <a:rPr lang="de-CH" altLang="de-DE" dirty="0" smtClean="0"/>
              <a:t> 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gray">
          <a:xfrm>
            <a:off x="672860" y="1258888"/>
            <a:ext cx="6456362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marL="288925" indent="-288925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r>
              <a:rPr lang="de-CH" altLang="de-DE" sz="1600" b="0" dirty="0" err="1" smtClean="0">
                <a:solidFill>
                  <a:srgbClr val="000000"/>
                </a:solidFill>
              </a:rPr>
              <a:t>Several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randomized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clinical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trials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have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been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performed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to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examine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the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efficacy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of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vitamin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E in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improving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human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health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endParaRPr lang="de-CH" altLang="de-DE" sz="5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r>
              <a:rPr lang="de-CH" altLang="de-DE" sz="1600" b="0" dirty="0" err="1" smtClean="0">
                <a:solidFill>
                  <a:srgbClr val="000000"/>
                </a:solidFill>
              </a:rPr>
              <a:t>Surprisingly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,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the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results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from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the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trials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u="sng" dirty="0" err="1" smtClean="0">
                <a:solidFill>
                  <a:srgbClr val="000000"/>
                </a:solidFill>
              </a:rPr>
              <a:t>did</a:t>
            </a:r>
            <a:r>
              <a:rPr lang="de-CH" altLang="de-DE" sz="1600" b="0" u="sng" dirty="0" smtClean="0">
                <a:solidFill>
                  <a:srgbClr val="000000"/>
                </a:solidFill>
              </a:rPr>
              <a:t> not </a:t>
            </a:r>
            <a:r>
              <a:rPr lang="de-CH" altLang="de-DE" sz="1600" b="0" u="sng" dirty="0" err="1" smtClean="0">
                <a:solidFill>
                  <a:srgbClr val="000000"/>
                </a:solidFill>
              </a:rPr>
              <a:t>detect</a:t>
            </a:r>
            <a:r>
              <a:rPr lang="de-CH" altLang="de-DE" sz="1600" b="0" u="sng" dirty="0" smtClean="0">
                <a:solidFill>
                  <a:srgbClr val="000000"/>
                </a:solidFill>
              </a:rPr>
              <a:t> a </a:t>
            </a:r>
            <a:r>
              <a:rPr lang="de-CH" altLang="de-DE" sz="1600" b="0" u="sng" dirty="0" err="1" smtClean="0">
                <a:solidFill>
                  <a:srgbClr val="000000"/>
                </a:solidFill>
              </a:rPr>
              <a:t>consistent</a:t>
            </a:r>
            <a:r>
              <a:rPr lang="de-CH" altLang="de-DE" sz="1600" b="0" u="sng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u="sng" dirty="0" err="1" smtClean="0">
                <a:solidFill>
                  <a:srgbClr val="000000"/>
                </a:solidFill>
              </a:rPr>
              <a:t>benefit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of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vitamin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E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supplementation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on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cardiovascular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health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endParaRPr lang="de-CH" altLang="de-DE" sz="500" b="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0070BA"/>
              </a:buClr>
              <a:buFont typeface="Wingdings" pitchFamily="2" charset="2"/>
              <a:buChar char="Ø"/>
            </a:pPr>
            <a:r>
              <a:rPr lang="de-CH" altLang="de-DE" sz="1600" b="0" dirty="0" smtClean="0">
                <a:solidFill>
                  <a:srgbClr val="000000"/>
                </a:solidFill>
              </a:rPr>
              <a:t>New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scientific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findings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provide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an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explanation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why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a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benefit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was not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detected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and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shows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dirty="0" err="1" smtClean="0">
                <a:solidFill>
                  <a:srgbClr val="000000"/>
                </a:solidFill>
              </a:rPr>
              <a:t>that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u="sng" dirty="0" err="1" smtClean="0">
                <a:solidFill>
                  <a:srgbClr val="000000"/>
                </a:solidFill>
              </a:rPr>
              <a:t>genetics</a:t>
            </a:r>
            <a:r>
              <a:rPr lang="de-CH" altLang="de-DE" sz="1600" b="0" u="sng" dirty="0" smtClean="0">
                <a:solidFill>
                  <a:srgbClr val="000000"/>
                </a:solidFill>
              </a:rPr>
              <a:t> </a:t>
            </a:r>
            <a:r>
              <a:rPr lang="de-CH" altLang="de-DE" sz="1600" b="0" u="sng" dirty="0" err="1" smtClean="0">
                <a:solidFill>
                  <a:srgbClr val="000000"/>
                </a:solidFill>
              </a:rPr>
              <a:t>matters</a:t>
            </a:r>
            <a:r>
              <a:rPr lang="de-CH" altLang="de-DE" sz="1600" b="0" dirty="0" smtClean="0">
                <a:solidFill>
                  <a:srgbClr val="000000"/>
                </a:solidFill>
              </a:rPr>
              <a:t>.</a:t>
            </a:r>
            <a:endParaRPr lang="en-US" altLang="de-DE" sz="1600" b="0" dirty="0" smtClean="0">
              <a:solidFill>
                <a:srgbClr val="000000"/>
              </a:solidFill>
            </a:endParaRPr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gray">
          <a:xfrm>
            <a:off x="672860" y="3190875"/>
            <a:ext cx="7935658" cy="2847975"/>
          </a:xfrm>
          <a:prstGeom prst="roundRect">
            <a:avLst>
              <a:gd name="adj" fmla="val 5986"/>
            </a:avLst>
          </a:prstGeom>
          <a:noFill/>
          <a:ln w="12700" algn="ctr">
            <a:solidFill>
              <a:schemeClr val="accent5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de-CH" altLang="de-DE" sz="3200" b="0" smtClean="0">
              <a:solidFill>
                <a:srgbClr val="000000"/>
              </a:solidFill>
            </a:endParaRPr>
          </a:p>
        </p:txBody>
      </p:sp>
      <p:graphicFrame>
        <p:nvGraphicFramePr>
          <p:cNvPr id="262239" name="Group 95"/>
          <p:cNvGraphicFramePr>
            <a:graphicFrameLocks noGrp="1"/>
          </p:cNvGraphicFramePr>
          <p:nvPr>
            <p:ph idx="1"/>
          </p:nvPr>
        </p:nvGraphicFramePr>
        <p:xfrm>
          <a:off x="1320800" y="3892550"/>
          <a:ext cx="3552825" cy="1452564"/>
        </p:xfrm>
        <a:graphic>
          <a:graphicData uri="http://schemas.openxmlformats.org/drawingml/2006/table">
            <a:tbl>
              <a:tblPr/>
              <a:tblGrid>
                <a:gridCol w="890588"/>
                <a:gridCol w="887412"/>
                <a:gridCol w="887413"/>
                <a:gridCol w="887412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Study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Dose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Cases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ATBC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5yr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3859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CHAOS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&gt;400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GISSI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1155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HOPE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1511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6630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6" name="Text Box 59"/>
          <p:cNvSpPr txBox="1">
            <a:spLocks noChangeArrowheads="1"/>
          </p:cNvSpPr>
          <p:nvPr/>
        </p:nvSpPr>
        <p:spPr bwMode="gray">
          <a:xfrm>
            <a:off x="1497013" y="3357563"/>
            <a:ext cx="63150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3D0F5"/>
              </a:buClr>
              <a:buFont typeface="Times" pitchFamily="18" charset="0"/>
              <a:buNone/>
            </a:pPr>
            <a:r>
              <a:rPr lang="en-US" altLang="de-DE" sz="1400" b="0" smtClean="0">
                <a:solidFill>
                  <a:srgbClr val="000000"/>
                </a:solidFill>
              </a:rPr>
              <a:t>Meta-Analysis of the effect of Vitamin E on Myocardial Infarction, Stroke, or Death from Cardiovascular Causes in large trials</a:t>
            </a:r>
            <a:r>
              <a:rPr lang="en-US" altLang="de-DE" b="0" smtClean="0">
                <a:solidFill>
                  <a:srgbClr val="000000"/>
                </a:solidFill>
              </a:rPr>
              <a:t> </a:t>
            </a:r>
            <a:r>
              <a:rPr lang="en-US" altLang="de-DE" sz="900" b="0" smtClean="0">
                <a:solidFill>
                  <a:srgbClr val="000000"/>
                </a:solidFill>
              </a:rPr>
              <a:t>(modified from Yusuf et al. 2000)</a:t>
            </a:r>
          </a:p>
        </p:txBody>
      </p:sp>
      <p:sp>
        <p:nvSpPr>
          <p:cNvPr id="29737" name="Line 60"/>
          <p:cNvSpPr>
            <a:spLocks noChangeShapeType="1"/>
          </p:cNvSpPr>
          <p:nvPr/>
        </p:nvSpPr>
        <p:spPr bwMode="gray">
          <a:xfrm>
            <a:off x="1571625" y="4124325"/>
            <a:ext cx="61722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 sz="3200" b="0" smtClean="0">
              <a:solidFill>
                <a:srgbClr val="000000"/>
              </a:solidFill>
            </a:endParaRPr>
          </a:p>
        </p:txBody>
      </p:sp>
      <p:grpSp>
        <p:nvGrpSpPr>
          <p:cNvPr id="29738" name="Group 61"/>
          <p:cNvGrpSpPr>
            <a:grpSpLocks/>
          </p:cNvGrpSpPr>
          <p:nvPr/>
        </p:nvGrpSpPr>
        <p:grpSpPr bwMode="auto">
          <a:xfrm>
            <a:off x="4899025" y="3917950"/>
            <a:ext cx="3028950" cy="2109788"/>
            <a:chOff x="3086" y="2468"/>
            <a:chExt cx="1908" cy="1329"/>
          </a:xfrm>
        </p:grpSpPr>
        <p:sp>
          <p:nvSpPr>
            <p:cNvPr id="29739" name="Line 62"/>
            <p:cNvSpPr>
              <a:spLocks noChangeShapeType="1"/>
            </p:cNvSpPr>
            <p:nvPr/>
          </p:nvSpPr>
          <p:spPr bwMode="gray">
            <a:xfrm>
              <a:off x="4062" y="2574"/>
              <a:ext cx="0" cy="11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40" name="Oval 63"/>
            <p:cNvSpPr>
              <a:spLocks noChangeArrowheads="1"/>
            </p:cNvSpPr>
            <p:nvPr/>
          </p:nvSpPr>
          <p:spPr bwMode="gray">
            <a:xfrm>
              <a:off x="3978" y="2622"/>
              <a:ext cx="159" cy="159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endParaRPr lang="en-US" altLang="de-DE" smtClean="0">
                <a:solidFill>
                  <a:srgbClr val="5F5F5F"/>
                </a:solidFill>
                <a:latin typeface="Arial" charset="0"/>
              </a:endParaRPr>
            </a:p>
          </p:txBody>
        </p:sp>
        <p:sp>
          <p:nvSpPr>
            <p:cNvPr id="29741" name="AutoShape 64"/>
            <p:cNvSpPr>
              <a:spLocks noChangeAspect="1" noChangeArrowheads="1"/>
            </p:cNvSpPr>
            <p:nvPr/>
          </p:nvSpPr>
          <p:spPr bwMode="gray">
            <a:xfrm>
              <a:off x="3922" y="3244"/>
              <a:ext cx="209" cy="125"/>
            </a:xfrm>
            <a:prstGeom prst="diamond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de-CH" altLang="de-DE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42" name="Line 65"/>
            <p:cNvSpPr>
              <a:spLocks noChangeShapeType="1"/>
            </p:cNvSpPr>
            <p:nvPr/>
          </p:nvSpPr>
          <p:spPr bwMode="gray">
            <a:xfrm>
              <a:off x="3228" y="3456"/>
              <a:ext cx="17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43" name="Text Box 66"/>
            <p:cNvSpPr txBox="1">
              <a:spLocks noChangeArrowheads="1"/>
            </p:cNvSpPr>
            <p:nvPr/>
          </p:nvSpPr>
          <p:spPr bwMode="auto">
            <a:xfrm>
              <a:off x="3086" y="3624"/>
              <a:ext cx="8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defTabSz="912813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defTabSz="912813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defTabSz="912813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defTabSz="912813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de-DE" sz="1200" smtClean="0">
                  <a:solidFill>
                    <a:srgbClr val="000000"/>
                  </a:solidFill>
                  <a:latin typeface="Arial" charset="0"/>
                </a:rPr>
                <a:t>Favors vitamin E</a:t>
              </a:r>
            </a:p>
          </p:txBody>
        </p:sp>
        <p:sp>
          <p:nvSpPr>
            <p:cNvPr id="29744" name="Text Box 67"/>
            <p:cNvSpPr txBox="1">
              <a:spLocks noChangeArrowheads="1"/>
            </p:cNvSpPr>
            <p:nvPr/>
          </p:nvSpPr>
          <p:spPr bwMode="auto">
            <a:xfrm>
              <a:off x="4174" y="3617"/>
              <a:ext cx="8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912813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defTabSz="912813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defTabSz="912813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defTabSz="912813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defTabSz="912813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de-DE" sz="1200" smtClean="0">
                  <a:solidFill>
                    <a:srgbClr val="000000"/>
                  </a:solidFill>
                  <a:latin typeface="Arial" charset="0"/>
                </a:rPr>
                <a:t>Favors placebo</a:t>
              </a:r>
            </a:p>
          </p:txBody>
        </p:sp>
        <p:sp>
          <p:nvSpPr>
            <p:cNvPr id="29745" name="Line 68"/>
            <p:cNvSpPr>
              <a:spLocks noChangeShapeType="1"/>
            </p:cNvSpPr>
            <p:nvPr/>
          </p:nvSpPr>
          <p:spPr bwMode="auto">
            <a:xfrm>
              <a:off x="4068" y="3699"/>
              <a:ext cx="136" cy="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46" name="Line 69"/>
            <p:cNvSpPr>
              <a:spLocks noChangeShapeType="1"/>
            </p:cNvSpPr>
            <p:nvPr/>
          </p:nvSpPr>
          <p:spPr bwMode="auto">
            <a:xfrm flipH="1">
              <a:off x="3930" y="3699"/>
              <a:ext cx="136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47" name="Line 70"/>
            <p:cNvSpPr>
              <a:spLocks noChangeShapeType="1"/>
            </p:cNvSpPr>
            <p:nvPr/>
          </p:nvSpPr>
          <p:spPr bwMode="gray">
            <a:xfrm>
              <a:off x="3384" y="345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48" name="Line 71"/>
            <p:cNvSpPr>
              <a:spLocks noChangeShapeType="1"/>
            </p:cNvSpPr>
            <p:nvPr/>
          </p:nvSpPr>
          <p:spPr bwMode="gray">
            <a:xfrm>
              <a:off x="3723" y="345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49" name="Line 72"/>
            <p:cNvSpPr>
              <a:spLocks noChangeShapeType="1"/>
            </p:cNvSpPr>
            <p:nvPr/>
          </p:nvSpPr>
          <p:spPr bwMode="gray">
            <a:xfrm>
              <a:off x="4401" y="345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50" name="Line 73"/>
            <p:cNvSpPr>
              <a:spLocks noChangeShapeType="1"/>
            </p:cNvSpPr>
            <p:nvPr/>
          </p:nvSpPr>
          <p:spPr bwMode="gray">
            <a:xfrm>
              <a:off x="4740" y="345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51" name="Line 74"/>
            <p:cNvSpPr>
              <a:spLocks noChangeShapeType="1"/>
            </p:cNvSpPr>
            <p:nvPr/>
          </p:nvSpPr>
          <p:spPr bwMode="gray">
            <a:xfrm>
              <a:off x="4062" y="3456"/>
              <a:ext cx="0" cy="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 sz="3200" b="0" smtClean="0">
                <a:solidFill>
                  <a:srgbClr val="000000"/>
                </a:solidFill>
              </a:endParaRPr>
            </a:p>
          </p:txBody>
        </p:sp>
        <p:sp>
          <p:nvSpPr>
            <p:cNvPr id="29752" name="Text Box 75"/>
            <p:cNvSpPr txBox="1">
              <a:spLocks noChangeArrowheads="1"/>
            </p:cNvSpPr>
            <p:nvPr/>
          </p:nvSpPr>
          <p:spPr bwMode="gray">
            <a:xfrm>
              <a:off x="3330" y="3510"/>
              <a:ext cx="11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r>
                <a:rPr lang="en-US" altLang="de-DE" sz="1000" b="0" smtClean="0">
                  <a:solidFill>
                    <a:srgbClr val="000000"/>
                  </a:solidFill>
                  <a:latin typeface="Arial" charset="0"/>
                </a:rPr>
                <a:t>0.6</a:t>
              </a:r>
            </a:p>
          </p:txBody>
        </p:sp>
        <p:sp>
          <p:nvSpPr>
            <p:cNvPr id="29753" name="Text Box 76"/>
            <p:cNvSpPr txBox="1">
              <a:spLocks noChangeArrowheads="1"/>
            </p:cNvSpPr>
            <p:nvPr/>
          </p:nvSpPr>
          <p:spPr bwMode="gray">
            <a:xfrm>
              <a:off x="3666" y="3510"/>
              <a:ext cx="11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r>
                <a:rPr lang="en-US" altLang="de-DE" sz="1000" b="0" smtClean="0">
                  <a:solidFill>
                    <a:srgbClr val="000000"/>
                  </a:solidFill>
                  <a:latin typeface="Arial" charset="0"/>
                </a:rPr>
                <a:t>0.8</a:t>
              </a:r>
            </a:p>
          </p:txBody>
        </p:sp>
        <p:sp>
          <p:nvSpPr>
            <p:cNvPr id="29754" name="Text Box 77"/>
            <p:cNvSpPr txBox="1">
              <a:spLocks noChangeArrowheads="1"/>
            </p:cNvSpPr>
            <p:nvPr/>
          </p:nvSpPr>
          <p:spPr bwMode="gray">
            <a:xfrm>
              <a:off x="4344" y="3510"/>
              <a:ext cx="11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r>
                <a:rPr lang="en-US" altLang="de-DE" sz="1000" b="0" smtClean="0">
                  <a:solidFill>
                    <a:srgbClr val="000000"/>
                  </a:solidFill>
                  <a:latin typeface="Arial" charset="0"/>
                </a:rPr>
                <a:t>1.2</a:t>
              </a:r>
            </a:p>
          </p:txBody>
        </p:sp>
        <p:sp>
          <p:nvSpPr>
            <p:cNvPr id="29755" name="Text Box 78"/>
            <p:cNvSpPr txBox="1">
              <a:spLocks noChangeArrowheads="1"/>
            </p:cNvSpPr>
            <p:nvPr/>
          </p:nvSpPr>
          <p:spPr bwMode="gray">
            <a:xfrm>
              <a:off x="4686" y="3510"/>
              <a:ext cx="11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r>
                <a:rPr lang="en-US" altLang="de-DE" sz="1000" b="0" smtClean="0">
                  <a:solidFill>
                    <a:srgbClr val="000000"/>
                  </a:solidFill>
                  <a:latin typeface="Arial" charset="0"/>
                </a:rPr>
                <a:t>1.4</a:t>
              </a:r>
            </a:p>
          </p:txBody>
        </p:sp>
        <p:grpSp>
          <p:nvGrpSpPr>
            <p:cNvPr id="29756" name="Group 79"/>
            <p:cNvGrpSpPr>
              <a:grpSpLocks/>
            </p:cNvGrpSpPr>
            <p:nvPr/>
          </p:nvGrpSpPr>
          <p:grpSpPr bwMode="auto">
            <a:xfrm>
              <a:off x="3360" y="2829"/>
              <a:ext cx="113" cy="27"/>
              <a:chOff x="2844" y="2728"/>
              <a:chExt cx="113" cy="27"/>
            </a:xfrm>
          </p:grpSpPr>
          <p:sp>
            <p:nvSpPr>
              <p:cNvPr id="29766" name="Oval 80"/>
              <p:cNvSpPr>
                <a:spLocks noChangeAspect="1" noChangeArrowheads="1"/>
              </p:cNvSpPr>
              <p:nvPr/>
            </p:nvSpPr>
            <p:spPr bwMode="gray">
              <a:xfrm>
                <a:off x="2890" y="2728"/>
                <a:ext cx="27" cy="2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buChar char="•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1pPr>
                <a:lvl2pPr marL="742950" indent="-285750" eaLnBrk="0" hangingPunct="0">
                  <a:buChar char="–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2pPr>
                <a:lvl3pPr marL="1143000" indent="-228600" eaLnBrk="0" hangingPunct="0">
                  <a:buChar char="•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3pPr>
                <a:lvl4pPr marL="1600200" indent="-228600" eaLnBrk="0" hangingPunct="0">
                  <a:buChar char="–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4pPr>
                <a:lvl5pPr marL="2057400" indent="-228600" eaLnBrk="0" hangingPunct="0"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de-CH" altLang="de-DE" sz="32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7" name="Line 81"/>
              <p:cNvSpPr>
                <a:spLocks noChangeShapeType="1"/>
              </p:cNvSpPr>
              <p:nvPr/>
            </p:nvSpPr>
            <p:spPr bwMode="gray">
              <a:xfrm>
                <a:off x="2844" y="2742"/>
                <a:ext cx="1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3200" b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57" name="Group 82"/>
            <p:cNvGrpSpPr>
              <a:grpSpLocks/>
            </p:cNvGrpSpPr>
            <p:nvPr/>
          </p:nvGrpSpPr>
          <p:grpSpPr bwMode="auto">
            <a:xfrm>
              <a:off x="4004" y="2904"/>
              <a:ext cx="86" cy="86"/>
              <a:chOff x="3488" y="2841"/>
              <a:chExt cx="86" cy="86"/>
            </a:xfrm>
          </p:grpSpPr>
          <p:sp>
            <p:nvSpPr>
              <p:cNvPr id="29764" name="Oval 83"/>
              <p:cNvSpPr>
                <a:spLocks noChangeAspect="1" noChangeArrowheads="1"/>
              </p:cNvSpPr>
              <p:nvPr/>
            </p:nvSpPr>
            <p:spPr bwMode="gray">
              <a:xfrm>
                <a:off x="3488" y="2841"/>
                <a:ext cx="86" cy="8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buChar char="•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1pPr>
                <a:lvl2pPr marL="742950" indent="-285750" eaLnBrk="0" hangingPunct="0">
                  <a:buChar char="–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2pPr>
                <a:lvl3pPr marL="1143000" indent="-228600" eaLnBrk="0" hangingPunct="0">
                  <a:buChar char="•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3pPr>
                <a:lvl4pPr marL="1600200" indent="-228600" eaLnBrk="0" hangingPunct="0">
                  <a:buChar char="–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4pPr>
                <a:lvl5pPr marL="2057400" indent="-228600" eaLnBrk="0" hangingPunct="0"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de-CH" altLang="de-DE" sz="32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5" name="Line 84"/>
              <p:cNvSpPr>
                <a:spLocks noChangeShapeType="1"/>
              </p:cNvSpPr>
              <p:nvPr/>
            </p:nvSpPr>
            <p:spPr bwMode="gray">
              <a:xfrm>
                <a:off x="3502" y="2878"/>
                <a:ext cx="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3200" b="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9758" name="Group 85"/>
            <p:cNvGrpSpPr>
              <a:grpSpLocks/>
            </p:cNvGrpSpPr>
            <p:nvPr/>
          </p:nvGrpSpPr>
          <p:grpSpPr bwMode="auto">
            <a:xfrm>
              <a:off x="4044" y="3038"/>
              <a:ext cx="97" cy="97"/>
              <a:chOff x="3528" y="3013"/>
              <a:chExt cx="97" cy="97"/>
            </a:xfrm>
          </p:grpSpPr>
          <p:sp>
            <p:nvSpPr>
              <p:cNvPr id="29762" name="Oval 86"/>
              <p:cNvSpPr>
                <a:spLocks noChangeAspect="1" noChangeArrowheads="1"/>
              </p:cNvSpPr>
              <p:nvPr/>
            </p:nvSpPr>
            <p:spPr bwMode="gray">
              <a:xfrm>
                <a:off x="3528" y="3013"/>
                <a:ext cx="97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buChar char="•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1pPr>
                <a:lvl2pPr marL="742950" indent="-285750" eaLnBrk="0" hangingPunct="0">
                  <a:buChar char="–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2pPr>
                <a:lvl3pPr marL="1143000" indent="-228600" eaLnBrk="0" hangingPunct="0">
                  <a:buChar char="•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3pPr>
                <a:lvl4pPr marL="1600200" indent="-228600" eaLnBrk="0" hangingPunct="0">
                  <a:buChar char="–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4pPr>
                <a:lvl5pPr marL="2057400" indent="-228600" eaLnBrk="0" hangingPunct="0"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Trebuchet MS" pitchFamily="34" charset="0"/>
                    <a:cs typeface="Arial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de-CH" altLang="de-DE" sz="3200" b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63" name="Line 87"/>
              <p:cNvSpPr>
                <a:spLocks noChangeShapeType="1"/>
              </p:cNvSpPr>
              <p:nvPr/>
            </p:nvSpPr>
            <p:spPr bwMode="gray">
              <a:xfrm>
                <a:off x="3554" y="306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 sz="3200" b="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9759" name="Text Box 88"/>
            <p:cNvSpPr txBox="1">
              <a:spLocks noChangeArrowheads="1"/>
            </p:cNvSpPr>
            <p:nvPr/>
          </p:nvSpPr>
          <p:spPr bwMode="gray">
            <a:xfrm>
              <a:off x="4008" y="3510"/>
              <a:ext cx="110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r>
                <a:rPr lang="en-US" altLang="de-DE" sz="1000" b="0" smtClean="0">
                  <a:solidFill>
                    <a:srgbClr val="000000"/>
                  </a:solidFill>
                  <a:latin typeface="Arial" charset="0"/>
                </a:rPr>
                <a:t>1.0</a:t>
              </a:r>
            </a:p>
          </p:txBody>
        </p:sp>
        <p:sp>
          <p:nvSpPr>
            <p:cNvPr id="29760" name="Text Box 89"/>
            <p:cNvSpPr txBox="1">
              <a:spLocks noChangeArrowheads="1"/>
            </p:cNvSpPr>
            <p:nvPr/>
          </p:nvSpPr>
          <p:spPr bwMode="gray">
            <a:xfrm>
              <a:off x="3756" y="2468"/>
              <a:ext cx="596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r>
                <a:rPr lang="en-US" altLang="de-DE" sz="1200" smtClean="0">
                  <a:solidFill>
                    <a:srgbClr val="000000"/>
                  </a:solidFill>
                  <a:latin typeface="Arial" charset="0"/>
                </a:rPr>
                <a:t>Relative Risk</a:t>
              </a:r>
              <a:endParaRPr lang="en-US" altLang="de-DE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61" name="Text Box 90"/>
            <p:cNvSpPr txBox="1">
              <a:spLocks noChangeArrowheads="1"/>
            </p:cNvSpPr>
            <p:nvPr/>
          </p:nvSpPr>
          <p:spPr bwMode="gray">
            <a:xfrm>
              <a:off x="4314" y="3264"/>
              <a:ext cx="56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b">
              <a:spAutoFit/>
            </a:bodyPr>
            <a:lstStyle>
              <a:lvl1pPr marL="288925" indent="-288925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buChar char="•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buChar char="–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3D0F5"/>
                </a:buClr>
                <a:buFont typeface="Times" pitchFamily="18" charset="0"/>
                <a:buNone/>
              </a:pPr>
              <a:r>
                <a:rPr lang="en-US" altLang="de-DE" sz="1000" smtClean="0">
                  <a:solidFill>
                    <a:srgbClr val="000000"/>
                  </a:solidFill>
                  <a:latin typeface="Arial" charset="0"/>
                </a:rPr>
                <a:t>0.97 (0.92-1.02)</a:t>
              </a:r>
            </a:p>
          </p:txBody>
        </p:sp>
      </p:grpSp>
      <p:sp>
        <p:nvSpPr>
          <p:cNvPr id="4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2012" y="6495178"/>
            <a:ext cx="952500" cy="152400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5F5F5F"/>
                </a:solidFill>
              </a:rPr>
              <a:t>Page </a:t>
            </a:r>
            <a:fld id="{055FA36C-E8DE-4CB5-AE87-5E906FEF75F3}" type="slidenum">
              <a:rPr lang="en-US" sz="1000">
                <a:solidFill>
                  <a:srgbClr val="5F5F5F"/>
                </a:solidFill>
              </a:rPr>
              <a:pPr>
                <a:defRPr/>
              </a:pPr>
              <a:t>7</a:t>
            </a:fld>
            <a:endParaRPr lang="en-US" sz="1000" dirty="0">
              <a:solidFill>
                <a:srgbClr val="5F5F5F"/>
              </a:solidFill>
            </a:endParaRPr>
          </a:p>
        </p:txBody>
      </p:sp>
      <p:pic>
        <p:nvPicPr>
          <p:cNvPr id="42" name="Picture 28" descr="http://poweronfitness.net/wp-content/uploads/2013/11/4696206-cardiovascular-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92" y="1610690"/>
            <a:ext cx="1394425" cy="10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0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167851" y="-6188"/>
            <a:ext cx="7618412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0" tIns="27432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cs typeface="Arial"/>
              </a:rPr>
              <a:t>Vitamin E reduces cardiovascular events in diabetics and Hp 2-2 genotype</a:t>
            </a:r>
            <a:endParaRPr kumimoji="0" lang="de-CH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76238" y="1482725"/>
            <a:ext cx="3884613" cy="240065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solidFill>
              <a:srgbClr val="FFFFFF">
                <a:lumMod val="85000"/>
              </a:srgbClr>
            </a:solidFill>
          </a:ln>
          <a:effectLst/>
          <a:extLst/>
        </p:spPr>
        <p:txBody>
          <a:bodyPr lIns="0" tIns="0" rIns="0" bIns="0" anchor="b">
            <a:spAutoFit/>
          </a:bodyPr>
          <a:lstStyle>
            <a:lvl1pPr marL="271463" indent="-271463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buChar char="•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buChar char="–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marL="271463" marR="0" lvl="0" indent="-1809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Haptoglobin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 (</a:t>
            </a:r>
            <a:r>
              <a:rPr kumimoji="0" lang="en-US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Hp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) is a protein that scavenges free hemoglobin in the blood.</a:t>
            </a:r>
          </a:p>
          <a:p>
            <a:pPr marL="271463" marR="0" lvl="0" indent="-1809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The </a:t>
            </a:r>
            <a:r>
              <a:rPr kumimoji="0" lang="en-US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Hp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 gene exists in two variants, the Hp1 and the Hp2 variant. In Western societies, 36% have </a:t>
            </a:r>
            <a:r>
              <a:rPr kumimoji="0" lang="en-US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haptoglobin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 genotype 2-2 (</a:t>
            </a:r>
            <a:r>
              <a:rPr kumimoji="0" lang="en-US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Hp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 2-2)</a:t>
            </a:r>
          </a:p>
          <a:p>
            <a:pPr marL="271463" marR="0" lvl="0" indent="-1809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Diabetic individuals with </a:t>
            </a:r>
            <a:r>
              <a:rPr kumimoji="0" lang="en-US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Hp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 2-2 have a marked increased oxidative stress</a:t>
            </a:r>
          </a:p>
          <a:p>
            <a:pPr marL="271463" marR="0" lvl="0" indent="-180975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Increased risk for cardiovascular events has been linked to </a:t>
            </a:r>
            <a:r>
              <a:rPr kumimoji="0" lang="en-US" alt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Hp</a:t>
            </a:r>
            <a:r>
              <a:rPr kumimoji="0" lang="en-US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 2-2 genotype in diabetics.</a:t>
            </a: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482725"/>
            <a:ext cx="44164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4F7D93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76237" y="4759325"/>
            <a:ext cx="3863975" cy="1076325"/>
          </a:xfrm>
          <a:prstGeom prst="rect">
            <a:avLst/>
          </a:prstGeom>
          <a:solidFill>
            <a:srgbClr val="0070BA"/>
          </a:solidFill>
          <a:ln>
            <a:solidFill>
              <a:srgbClr val="C1E4F9">
                <a:lumMod val="50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Vitamin E supplementation at a dose of 400 mg reduces and normalizes the risk for cardiovascular events in diabetics with </a:t>
            </a:r>
            <a:r>
              <a:rPr kumimoji="0" lang="en-US" altLang="en-US" sz="16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Hp</a:t>
            </a:r>
            <a:r>
              <a:rPr kumimoji="0" lang="en-US" altLang="en-US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2-2</a:t>
            </a:r>
            <a:endParaRPr kumimoji="0" lang="en-US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 rot="10800000" flipH="1" flipV="1">
            <a:off x="376238" y="4157932"/>
            <a:ext cx="3884613" cy="422694"/>
          </a:xfrm>
          <a:custGeom>
            <a:avLst/>
            <a:gdLst>
              <a:gd name="G0" fmla="+- 10800 0 0"/>
              <a:gd name="G1" fmla="+- 21600 0 10800"/>
              <a:gd name="G2" fmla="*/ 10800 1 2"/>
              <a:gd name="G3" fmla="+- 21600 0 G2"/>
              <a:gd name="G4" fmla="+/ 10800 21600 2"/>
              <a:gd name="G5" fmla="+/ G1 0 2"/>
              <a:gd name="G6" fmla="*/ 21600 21600 10800"/>
              <a:gd name="G7" fmla="*/ G6 1 2"/>
              <a:gd name="G8" fmla="+- 21600 0 G7"/>
              <a:gd name="G9" fmla="*/ 21600 1 2"/>
              <a:gd name="G10" fmla="+- 10800 0 G9"/>
              <a:gd name="G11" fmla="?: G10 G8 0"/>
              <a:gd name="G12" fmla="?: G10 G7 21600"/>
              <a:gd name="T0" fmla="*/ 16200 w 21600"/>
              <a:gd name="T1" fmla="*/ 10800 h 21600"/>
              <a:gd name="T2" fmla="*/ 10800 w 21600"/>
              <a:gd name="T3" fmla="*/ 21600 h 21600"/>
              <a:gd name="T4" fmla="*/ 5400 w 21600"/>
              <a:gd name="T5" fmla="*/ 10800 h 21600"/>
              <a:gd name="T6" fmla="*/ 10800 w 21600"/>
              <a:gd name="T7" fmla="*/ 0 h 21600"/>
              <a:gd name="T8" fmla="*/ 7200 w 21600"/>
              <a:gd name="T9" fmla="*/ 7200 h 21600"/>
              <a:gd name="T10" fmla="*/ 14400 w 21600"/>
              <a:gd name="T11" fmla="*/ 144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7" name="Dia számának helye 1"/>
          <p:cNvSpPr txBox="1">
            <a:spLocks/>
          </p:cNvSpPr>
          <p:nvPr/>
        </p:nvSpPr>
        <p:spPr bwMode="auto">
          <a:xfrm>
            <a:off x="615830" y="6440277"/>
            <a:ext cx="952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t>Page </a:t>
            </a:r>
            <a:fld id="{C6C90D78-16A1-4F95-8893-2DEE42D0064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Trebuchet MS" pitchFamily="34" charset="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5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AWWIZARDSTEPS" val="0|1|4"/>
  <p:tag name="ZOAWLANGID" val="1033"/>
  <p:tag name="OAWDOCPROPSOURCE" val="&lt;DocProps&gt;&lt;DocProp UID=&quot;2002122011014149059130932&quot; EntryUID=&quot;1423597016259098&quot;&gt;&lt;Field Name=&quot;IDName&quot; Value=&quot;Sample Organisation Record&quot;/&gt;&lt;Field Name=&quot;HeaderLegalEntity1&quot; Value=&quot;Header Legal Entity 1&quot;/&gt;&lt;Field Name=&quot;HeaderLegalEntity2&quot; Value=&quot;Header Legal Entity 2&quot;/&gt;&lt;Field Name=&quot;SalutationLegalEntity&quot; Value=&quot;&quot;/&gt;&lt;Field Name=&quot;CorrespondanceLegalDisclaimer1&quot; Value=&quot;Correspondance Legal disclaier 1&quot;/&gt;&lt;Field Name=&quot;CorrespondanceLegalDisclaimer2&quot; Value=&quot;Correspondance Legal disclaimer 2&quot;/&gt;&lt;Field Name=&quot;CorrespondanceLegalDisclaimer3&quot; Value=&quot;Correspondance Legal disclaimer 3&quot;/&gt;&lt;Field Name=&quot;CorrespondanceLegalDisclaimer4&quot; Value=&quot;Correspondance Legal disclaimer 4&quot;/&gt;&lt;Field Name=&quot;CorrespondanceLegalDisclaimer5&quot; Value=&quot;Correspondance Legal disclaimer 5&quot;/&gt;&lt;Field Name=&quot;CorrespondanceLegalDisclaimer6&quot; Value=&quot;Correspondance Legal disclaimer 6&quot;/&gt;&lt;Field Name=&quot;CorrespondanceLegalDisclaimer7&quot; Value=&quot;Correspondance Legal disclaimer 7&quot;/&gt;&lt;Field Name=&quot;CorrespondanceLegalDisclaimer8&quot; Value=&quot;Correspondance Legal disclaimer 8&quot;/&gt;&lt;Field Name=&quot;CorrespondanceLegalDisclaimer9&quot; Value=&quot;Correspondance Legal disclaimer 9&quot;/&gt;&lt;Field Name=&quot;CorrespondanceLegalDisclaimer10&quot; Value=&quot;Correspondance Legal disclaimer 10&quot;/&gt;&lt;Field Name=&quot;Address1&quot; Value=&quot;Address 1&quot;/&gt;&lt;Field Name=&quot;Address2&quot; Value=&quot;Address 2&quot;/&gt;&lt;Field Name=&quot;Address3&quot; Value=&quot;Address 3&quot;/&gt;&lt;Field Name=&quot;Address4&quot; Value=&quot;Address 4&quot;/&gt;&lt;Field Name=&quot;Address5&quot; Value=&quot;Address 5&quot;/&gt;&lt;Field Name=&quot;Address6&quot; Value=&quot;Address 6&quot;/&gt;&lt;Field Name=&quot;CorporateInternet&quot; Value=&quot;Corporate Internet&quot;/&gt;&lt;Field Name=&quot;Phone&quot; Value=&quot;Organisation Phonenumber&quot;/&gt;&lt;Field Name=&quot;Fax&quot; Value=&quot;Organisation Faxnumber&quot;/&gt;&lt;Field Name=&quot;City&quot; Value=&quot;City&quot;/&gt;&lt;Field Name=&quot;EmailCompleteAddressLineNew&quot; Value=&quot;Email complete address line new&quot;/&gt;&lt;Field Name=&quot;EmailCompleteAddressLineReply&quot; Value=&quot;Email complete address line reply&quot;/&gt;&lt;Field Name=&quot;EmailLegalDisclaimer&quot; Value=&quot;Email legal disclaimer&quot;/&gt;&lt;/DocProp&gt;&lt;DocProp UID=&quot;2011383784387345873647&quot; EntryUID=&quot;2011012716483200540065&quot;&gt;&lt;Field Name=&quot;IDName&quot; Value=&quot;Department name&quot;/&gt;&lt;Field Name=&quot;Name1&quot; Value=&quot;Department name Line 1&quot;/&gt;&lt;Field Name=&quot;Name2&quot; Value=&quot;Department name Line 2&quot;/&gt;&lt;Field Name=&quot;Name3&quot; Value=&quot;Department name Line 3&quot;/&gt;&lt;Field Name=&quot;Internet1&quot; Value=&quot;Internet adress line 1&quot;/&gt;&lt;Field Name=&quot;BusinessGroup&quot; Value=&quot;Powerpoint and Otlook name&quot;/&gt;&lt;Field Name=&quot;Internet2&quot; Value=&quot;Internet adress line 2&quot;/&gt;&lt;Field Name=&quot;Data_UID&quot; Value=&quot;2011012716483200540065&quot;/&gt;&lt;Field Name=&quot;Field_Name&quot; Value=&quot;BusinessGroup&quot;/&gt;&lt;Field Name=&quot;Field_UID&quot; Value=&quot;2003101315030257533424&quot;/&gt;&lt;Field Name=&quot;ML_LCID&quot; Value=&quot;1033&quot;/&gt;&lt;Field Name=&quot;ML_Value&quot; Value=&quot;Powerpoint and Otlook name&quot;/&gt;&lt;/DocProp&gt;&lt;DocProp UID=&quot;4565435644543565464545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212191811121321310321301031x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10101345972347189798&quot; EntryUID=&quot;2011021410034584949438&quot;&gt;&lt;Field Name=&quot;IDName&quot; Value=&quot;Pietersen&quot;/&gt;&lt;Field Name=&quot;Name&quot; Value=&quot;Pietersen&quot;/&gt;&lt;Field Name=&quot;Initials&quot; Value=&quot;&quot;/&gt;&lt;Field Name=&quot;Function1&quot; Value=&quot;&quot;/&gt;&lt;Field Name=&quot;Function2&quot; Value=&quot;&quot;/&gt;&lt;Field Name=&quot;Phone&quot; Value=&quot;&quot;/&gt;&lt;Field Name=&quot;Fax&quot; Value=&quot;&quot;/&gt;&lt;Field Name=&quot;Mobile&quot; Value=&quot;&quot;/&gt;&lt;Field Name=&quot;EMail&quot; Value=&quot;&quot;/&gt;&lt;Field Name=&quot;Data_UID&quot; Value=&quot;2011021410034584949438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02122010583847234010578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3061115381095709037&quot; EntryUID=&quot;2011021410034584949438&quot;&gt;&lt;Field Name=&quot;IDName&quot; Value=&quot;Pietersen&quot;/&gt;&lt;Field Name=&quot;Name&quot; Value=&quot;Pietersen&quot;/&gt;&lt;Field Name=&quot;Initials&quot; Value=&quot;&quot;/&gt;&lt;Field Name=&quot;Function1&quot; Value=&quot;&quot;/&gt;&lt;Field Name=&quot;Function2&quot; Value=&quot;&quot;/&gt;&lt;Field Name=&quot;Phone&quot; Value=&quot;&quot;/&gt;&lt;Field Name=&quot;Fax&quot; Value=&quot;&quot;/&gt;&lt;Field Name=&quot;Mobile&quot; Value=&quot;&quot;/&gt;&lt;Field Name=&quot;EMail&quot; Value=&quot;&quot;/&gt;&lt;Field Name=&quot;Data_UID&quot; Value=&quot;2011021410034584949438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03982345795694395674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3068475891465291384&quot; EntryUID=&quot;2011021410033589990836&quot;&gt;&lt;Field Name=&quot;IDName&quot; Value=&quot;Untitled&quot;/&gt;&lt;Field Name=&quot;Name&quot; Value=&quot;&quot;/&gt;&lt;Field Name=&quot;Initials&quot; Value=&quot;&quot;/&gt;&lt;Field Name=&quot;Function1&quot; Value=&quot;&quot;/&gt;&lt;Field Name=&quot;Function2&quot; Value=&quot;&quot;/&gt;&lt;Field Name=&quot;Phone&quot; Value=&quot;&quot;/&gt;&lt;Field Name=&quot;Fax&quot; Value=&quot;&quot;/&gt;&lt;Field Name=&quot;Mobile&quot; Value=&quot;&quot;/&gt;&lt;Field Name=&quot;EMail&quot; Value=&quot;&quot;/&gt;&lt;Field Name=&quot;Data_UID&quot; Value=&quot;2011021410033589990836&quot;/&gt;&lt;Field Name=&quot;Field_Name&quot; Value=&quot;&quot;/&gt;&lt;Field Name=&quot;Field_UID&quot; Value=&quot;&quot;/&gt;&lt;Field Name=&quot;ML_LCID&quot; Value=&quot;&quot;/&gt;&lt;Field Name=&quot;ML_Value&quot; Value=&quot;&quot;/&gt;&lt;/DocProp&gt;&lt;DocProp UID=&quot;2010324895892663678998&quot; EntryUID=&quot;2011012716483210743952&quot;&gt;&lt;Field Name=&quot;IDName&quot; Value=&quot;Jansen&quot;/&gt;&lt;Field Name=&quot;Name&quot; Value=&quot;Pietersen&quot;/&gt;&lt;Field Name=&quot;Initials&quot; Value=&quot;JP&quot;/&gt;&lt;Field Name=&quot;Function1&quot; Value=&quot;Sourcing Communication Manager&quot;/&gt;&lt;Field Name=&quot;Function2&quot; Value=&quot;Sourcing Communication Manager&quot;/&gt;&lt;Field Name=&quot;Phone&quot; Value=&quot;123456789&quot;/&gt;&lt;Field Name=&quot;Fax&quot; Value=&quot;987654321&quot;/&gt;&lt;Field Name=&quot;Mobile&quot; Value=&quot;00316543219876&quot;/&gt;&lt;Field Name=&quot;EMail&quot; Value=&quot;email.namek@dsm.com&quot;/&gt;&lt;Field Name=&quot;Data_UID&quot; Value=&quot;2011012716483210743952&quot;/&gt;&lt;Field Name=&quot;Field_Name&quot; Value=&quot;Function2&quot;/&gt;&lt;Field Name=&quot;Field_UID&quot; Value=&quot;2003101315030257533424&quot;/&gt;&lt;Field Name=&quot;ML_LCID&quot; Value=&quot;1033&quot;/&gt;&lt;Field Name=&quot;ML_Value&quot; Value=&quot;Sourcing Communication Manager&quot;/&gt;&lt;/DocProp&gt;&lt;DocProp UID=&quot;2004112217333376588294&quot; EntryUID=&quot;2004123010144120300001&quot;&gt;&lt;Field UID=&quot;2010971616312990191265&quot; Name=&quot;PresentationTitle&quot; Value=&quot;Presentation Title&quot;/&gt;&lt;Field UID=&quot;201038475647565768878&quot; Name=&quot;PresentationDate&quot; Value=&quot;February 17, 2011&quot;/&gt;&lt;Field UID=&quot;2010042611175985034679&quot; Name=&quot;Classification&quot; Value=&quot;FOR INTERNAL USE ONLY&quot;/&gt;&lt;Field UID=&quot;2010971616645647676265&quot; Name=&quot;PresentationReference&quot; Value=&quot;classification / filename / author / datum&quot;/&gt;&lt;/DocProp&gt;&lt;/DocProps&gt;&#10;"/>
  <p:tag name="THINKCELLPRESENTATIONDONOTDELETE" val="&lt;?xml version=&quot;1.0&quot; encoding=&quot;UTF-16&quot; standalone=&quot;yes&quot;?&gt;&#10;&lt;root reqver=&quot;17839&quot;&gt;&lt;version val=&quot;2115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4&quot;&gt;&lt;elem m_fUsage=&quot;3.47934003898986210000E+000&quot;&gt;&lt;m_ppcolschidx val=&quot;0&quot;/&gt;&lt;m_rgb r=&quot;0&quot; g=&quot;26&quot; b=&quot;64&quot;/&gt;&lt;/elem&gt;&lt;elem m_fUsage=&quot;3.24621564726773040000E+000&quot;&gt;&lt;m_ppcolschidx val=&quot;0&quot;/&gt;&lt;m_rgb r=&quot;b4&quot; g=&quot;db&quot; b=&quot;15&quot;/&gt;&lt;/elem&gt;&lt;elem m_fUsage=&quot;3.07168871783795660000E+000&quot;&gt;&lt;m_ppcolschidx val=&quot;0&quot;/&gt;&lt;m_rgb r=&quot;fc&quot; g=&quot;82&quot; b=&quot;12&quot;/&gt;&lt;/elem&gt;&lt;elem m_fUsage=&quot;3.85235632218460040000E-002&quot;&gt;&lt;m_ppcolschidx val=&quot;0&quot;/&gt;&lt;m_rgb r=&quot;4e&quot; g=&quot;2f&quot; b=&quot;f9&quot;/&gt;&lt;/elem&gt;&lt;/m_vecMRU&gt;&lt;/m_mruColor&gt;&lt;m_mapectfillschemeMRU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4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eItSqAjEqACFyfvcLGg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bN27YxEEWNGMm9fujjO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bZJUlnEOksmR1tTVLl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Title"/>
  <p:tag name="ZOAWTYPE" val="Tex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OqiPyhj06XXav.6NXfZ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Date"/>
  <p:tag name="ZOAWTYPE" val="Tex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eItSqAjEqACFyfvcLGg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bN27YxEEWNGMm9fujjO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210011245407742876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Title"/>
  <p:tag name="ZOAWTYPE" val="Tex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Date"/>
  <p:tag name="ZOAWTYPE" val="Text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210011245407806787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eItSqAjEqACFyfvcLGg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bN27YxEEWNGMm9fujjO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111020730069043066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401240827114246931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401240827114497898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Title"/>
  <p:tag name="ZOAWTYPE" val="Text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401240827114246931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401240827114497898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216995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361730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Date"/>
  <p:tag name="ZOAWTYPE" val="Text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216995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111020730069279692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361730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216995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361730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Date"/>
  <p:tag name="ZOAWTYPE" val="Text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Title"/>
  <p:tag name="ZOAWTYPE" val="Text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2xZSv3hECeI5VKug2ix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2xZSv3hECeI5VKug2ix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2xZSv3hECeI5VKug2ix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2xZSv3hECeI5VKug2ix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2xZSv3hECeI5VKug2ix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dDfUUzOkeEDzTJ1zKBOg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IfIe9WWkid3jqrWdG5g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5BHyLJ3EGYfcf7faUwm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Language.Doc.Page"/>
  <p:tag name="ZOAWTYPE" val="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21699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dQQNHtB0uLEGcCdJBeN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3785909782749825973.PowerPointProductLogo43"/>
  <p:tag name="ZOAWTYPE" val="Image"/>
  <p:tag name="ZOAWSESSIONUID" val="201303210927499361730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Zpq324KE.0paI.S2XQ6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bZJUlnEOksmR1tTVLl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50FsVWxlkSXZFP5t5dEQ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Title"/>
  <p:tag name="ZOAWTYPE" val="Tex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4565435644543565464545.Name"/>
  <p:tag name="ZOAWTYPE" val="Tex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Classification"/>
  <p:tag name="ZOAWTYPE" val="Tex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11383784387345873647.BusinessGroup"/>
  <p:tag name="ZOAWTYPE" val="Tex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OqiPyhj06XXav.6NXfZ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Hb6FXGdk.zQQkhEiBq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4yn0OUl0W0lQnMTwScm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OAWCODE" val="2004112217333376588294.PresentationReference"/>
  <p:tag name="ZOAWTYPE" val="Text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3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0E3F8"/>
      </a:accent5>
      <a:accent6>
        <a:srgbClr val="0090CE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3D0F5"/>
          </a:solidFill>
          <a:prstDash val="solid"/>
          <a:bevel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3D0F5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Default Design">
  <a:themeElements>
    <a:clrScheme name="1_Default Design 3">
      <a:dk1>
        <a:srgbClr val="000000"/>
      </a:dk1>
      <a:lt1>
        <a:srgbClr val="FFFFFF"/>
      </a:lt1>
      <a:dk2>
        <a:srgbClr val="F57922"/>
      </a:dk2>
      <a:lt2>
        <a:srgbClr val="5F5F5F"/>
      </a:lt2>
      <a:accent1>
        <a:srgbClr val="F9B672"/>
      </a:accent1>
      <a:accent2>
        <a:srgbClr val="EE7203"/>
      </a:accent2>
      <a:accent3>
        <a:srgbClr val="FFFFFF"/>
      </a:accent3>
      <a:accent4>
        <a:srgbClr val="000000"/>
      </a:accent4>
      <a:accent5>
        <a:srgbClr val="FBD7BC"/>
      </a:accent5>
      <a:accent6>
        <a:srgbClr val="D86702"/>
      </a:accent6>
      <a:hlink>
        <a:srgbClr val="E51F22"/>
      </a:hlink>
      <a:folHlink>
        <a:srgbClr val="970D34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ＭＳ Ｐゴシック"/>
        <a:cs typeface="Arial"/>
      </a:majorFont>
      <a:minorFont>
        <a:latin typeface="Trebuchet M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Default Design">
  <a:themeElements>
    <a:clrScheme name="1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4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7_Default Design">
  <a:themeElements>
    <a:clrScheme name="1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8_Default Design">
  <a:themeElements>
    <a:clrScheme name="1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9_Default Design">
  <a:themeElements>
    <a:clrScheme name="1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5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4_Default Design">
  <a:themeElements>
    <a:clrScheme name="54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54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54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0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4_Default Design 1">
      <a:dk1>
        <a:srgbClr val="000000"/>
      </a:dk1>
      <a:lt1>
        <a:srgbClr val="FFFFFF"/>
      </a:lt1>
      <a:dk2>
        <a:srgbClr val="0070BA"/>
      </a:dk2>
      <a:lt2>
        <a:srgbClr val="5F5F5F"/>
      </a:lt2>
      <a:accent1>
        <a:srgbClr val="83D0F5"/>
      </a:accent1>
      <a:accent2>
        <a:srgbClr val="009FE3"/>
      </a:accent2>
      <a:accent3>
        <a:srgbClr val="FFFFFF"/>
      </a:accent3>
      <a:accent4>
        <a:srgbClr val="000000"/>
      </a:accent4>
      <a:accent5>
        <a:srgbClr val="C1E4F9"/>
      </a:accent5>
      <a:accent6>
        <a:srgbClr val="0090CE"/>
      </a:accent6>
      <a:hlink>
        <a:srgbClr val="0070BA"/>
      </a:hlink>
      <a:folHlink>
        <a:srgbClr val="1A2B68"/>
      </a:folHlink>
    </a:clrScheme>
    <a:fontScheme name="4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70BA"/>
        </a:dk2>
        <a:lt2>
          <a:srgbClr val="5F5F5F"/>
        </a:lt2>
        <a:accent1>
          <a:srgbClr val="83D0F5"/>
        </a:accent1>
        <a:accent2>
          <a:srgbClr val="009FE3"/>
        </a:accent2>
        <a:accent3>
          <a:srgbClr val="FFFFFF"/>
        </a:accent3>
        <a:accent4>
          <a:srgbClr val="000000"/>
        </a:accent4>
        <a:accent5>
          <a:srgbClr val="C1E4F9"/>
        </a:accent5>
        <a:accent6>
          <a:srgbClr val="0090CE"/>
        </a:accent6>
        <a:hlink>
          <a:srgbClr val="0070BA"/>
        </a:hlink>
        <a:folHlink>
          <a:srgbClr val="1A2B6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7E4B"/>
        </a:dk2>
        <a:lt2>
          <a:srgbClr val="5F5F5F"/>
        </a:lt2>
        <a:accent1>
          <a:srgbClr val="AAD29A"/>
        </a:accent1>
        <a:accent2>
          <a:srgbClr val="009B97"/>
        </a:accent2>
        <a:accent3>
          <a:srgbClr val="FFFFFF"/>
        </a:accent3>
        <a:accent4>
          <a:srgbClr val="000000"/>
        </a:accent4>
        <a:accent5>
          <a:srgbClr val="D2E5CA"/>
        </a:accent5>
        <a:accent6>
          <a:srgbClr val="008C88"/>
        </a:accent6>
        <a:hlink>
          <a:srgbClr val="007E4B"/>
        </a:hlink>
        <a:folHlink>
          <a:srgbClr val="45AC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F57922"/>
        </a:dk2>
        <a:lt2>
          <a:srgbClr val="5F5F5F"/>
        </a:lt2>
        <a:accent1>
          <a:srgbClr val="F9B672"/>
        </a:accent1>
        <a:accent2>
          <a:srgbClr val="EE7203"/>
        </a:accent2>
        <a:accent3>
          <a:srgbClr val="FFFFFF"/>
        </a:accent3>
        <a:accent4>
          <a:srgbClr val="000000"/>
        </a:accent4>
        <a:accent5>
          <a:srgbClr val="FBD7BC"/>
        </a:accent5>
        <a:accent6>
          <a:srgbClr val="D86702"/>
        </a:accent6>
        <a:hlink>
          <a:srgbClr val="E51F22"/>
        </a:hlink>
        <a:folHlink>
          <a:srgbClr val="970D3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7B1F62"/>
        </a:dk2>
        <a:lt2>
          <a:srgbClr val="5F5F5F"/>
        </a:lt2>
        <a:accent1>
          <a:srgbClr val="D68AB3"/>
        </a:accent1>
        <a:accent2>
          <a:srgbClr val="BD0A79"/>
        </a:accent2>
        <a:accent3>
          <a:srgbClr val="FFFFFF"/>
        </a:accent3>
        <a:accent4>
          <a:srgbClr val="000000"/>
        </a:accent4>
        <a:accent5>
          <a:srgbClr val="E8C4D6"/>
        </a:accent5>
        <a:accent6>
          <a:srgbClr val="AB086D"/>
        </a:accent6>
        <a:hlink>
          <a:srgbClr val="7B1F62"/>
        </a:hlink>
        <a:folHlink>
          <a:srgbClr val="521B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4">
    <a:dk1>
      <a:srgbClr val="000000"/>
    </a:dk1>
    <a:lt1>
      <a:srgbClr val="FFFFFF"/>
    </a:lt1>
    <a:dk2>
      <a:srgbClr val="7B1F62"/>
    </a:dk2>
    <a:lt2>
      <a:srgbClr val="5F5F5F"/>
    </a:lt2>
    <a:accent1>
      <a:srgbClr val="D68AB3"/>
    </a:accent1>
    <a:accent2>
      <a:srgbClr val="BD0A79"/>
    </a:accent2>
    <a:accent3>
      <a:srgbClr val="FFFFFF"/>
    </a:accent3>
    <a:accent4>
      <a:srgbClr val="000000"/>
    </a:accent4>
    <a:accent5>
      <a:srgbClr val="E8C4D6"/>
    </a:accent5>
    <a:accent6>
      <a:srgbClr val="AB086D"/>
    </a:accent6>
    <a:hlink>
      <a:srgbClr val="7B1F62"/>
    </a:hlink>
    <a:folHlink>
      <a:srgbClr val="521B65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70BA"/>
    </a:dk2>
    <a:lt2>
      <a:srgbClr val="5F5F5F"/>
    </a:lt2>
    <a:accent1>
      <a:srgbClr val="83D0F5"/>
    </a:accent1>
    <a:accent2>
      <a:srgbClr val="009FE3"/>
    </a:accent2>
    <a:accent3>
      <a:srgbClr val="FFFFFF"/>
    </a:accent3>
    <a:accent4>
      <a:srgbClr val="000000"/>
    </a:accent4>
    <a:accent5>
      <a:srgbClr val="C1E4F9"/>
    </a:accent5>
    <a:accent6>
      <a:srgbClr val="0090CE"/>
    </a:accent6>
    <a:hlink>
      <a:srgbClr val="0070BA"/>
    </a:hlink>
    <a:folHlink>
      <a:srgbClr val="1A2B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1976</Words>
  <Application>Microsoft Office PowerPoint</Application>
  <PresentationFormat>On-screen Show (4:3)</PresentationFormat>
  <Paragraphs>253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8" baseType="lpstr">
      <vt:lpstr>3_Default Design</vt:lpstr>
      <vt:lpstr>4_Default Design</vt:lpstr>
      <vt:lpstr>5_Default Design</vt:lpstr>
      <vt:lpstr>54_Default Design</vt:lpstr>
      <vt:lpstr>10_Default Design</vt:lpstr>
      <vt:lpstr>1_Default Design</vt:lpstr>
      <vt:lpstr>7_Default Design</vt:lpstr>
      <vt:lpstr>2_Default Design</vt:lpstr>
      <vt:lpstr>8_Default Design</vt:lpstr>
      <vt:lpstr>Default</vt:lpstr>
      <vt:lpstr>9_Default Design</vt:lpstr>
      <vt:lpstr>11_Default Design</vt:lpstr>
      <vt:lpstr>Default Design</vt:lpstr>
      <vt:lpstr>15_Default Design</vt:lpstr>
      <vt:lpstr>17_Default Design</vt:lpstr>
      <vt:lpstr>19_Default Design</vt:lpstr>
      <vt:lpstr>20_Default Design</vt:lpstr>
      <vt:lpstr>21_Default Design</vt:lpstr>
      <vt:lpstr>22_Default Design</vt:lpstr>
      <vt:lpstr>27_Default Design</vt:lpstr>
      <vt:lpstr>28_Default Design</vt:lpstr>
      <vt:lpstr>29_Default Design</vt:lpstr>
      <vt:lpstr>think-cell Slide</vt:lpstr>
      <vt:lpstr>PowerPoint Presentation</vt:lpstr>
      <vt:lpstr>Nutrient requirements/recommended intakes</vt:lpstr>
      <vt:lpstr>Vitamin E</vt:lpstr>
      <vt:lpstr>Function of vitamin E as antioxidant is established</vt:lpstr>
      <vt:lpstr>PowerPoint Presentation</vt:lpstr>
      <vt:lpstr>Diabetes is a huge and growing public health problem</vt:lpstr>
      <vt:lpstr>Epidemiological evidence for vitamin E benefits</vt:lpstr>
      <vt:lpstr>However, most RCTs find no vitamin E benefits for cardiovascular health </vt:lpstr>
      <vt:lpstr>PowerPoint Presentation</vt:lpstr>
      <vt:lpstr>Findings from the ICARE Study were confirmed in the HOPE study</vt:lpstr>
      <vt:lpstr>Proposed vitamin E function in diabetic Hp 2-2 individuals</vt:lpstr>
      <vt:lpstr>PowerPoint Presentation</vt:lpstr>
      <vt:lpstr>PowerPoint Presentation</vt:lpstr>
      <vt:lpstr>PowerPoint Presentation</vt:lpstr>
      <vt:lpstr>Vitamin E reduces risk for non-alcoholic fatty liver disease </vt:lpstr>
      <vt:lpstr>Possible mechanisms of action of vitamin E</vt:lpstr>
      <vt:lpstr>Vitamin E slows the progression of Alzheimer’s disease</vt:lpstr>
      <vt:lpstr>Age is the only proven risk factor for AD</vt:lpstr>
      <vt:lpstr>PowerPoint Presentation</vt:lpstr>
      <vt:lpstr>PM exposure is associated with an increased risk of CV morbidity and mortality</vt:lpstr>
      <vt:lpstr>PowerPoint Presentation</vt:lpstr>
      <vt:lpstr>PowerPoint Presentation</vt:lpstr>
      <vt:lpstr>PowerPoint Presentation</vt:lpstr>
      <vt:lpstr>Demonstrated benefits of Vitamin E go beyond essentiality </vt:lpstr>
      <vt:lpstr>PowerPoint Presentation</vt:lpstr>
    </vt:vector>
  </TitlesOfParts>
  <Company>Valan-Creations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at DNP</dc:title>
  <dc:creator>Anne de Weerd</dc:creator>
  <cp:lastModifiedBy>Peter, Szabolcs</cp:lastModifiedBy>
  <cp:revision>1536</cp:revision>
  <cp:lastPrinted>2014-01-22T07:13:07Z</cp:lastPrinted>
  <dcterms:created xsi:type="dcterms:W3CDTF">2010-11-03T12:04:43Z</dcterms:created>
  <dcterms:modified xsi:type="dcterms:W3CDTF">2014-09-05T08:51:30Z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Industry">
    <vt:lpwstr>;#ANH;#HNH;#</vt:lpwstr>
  </property>
  <property fmtid="{D5CDD505-2E9C-101B-9397-08002B2CF9AE}" pid="4" name="Language">
    <vt:lpwstr>;#English;#</vt:lpwstr>
  </property>
  <property fmtid="{D5CDD505-2E9C-101B-9397-08002B2CF9AE}" pid="5" name="Last modification on this version">
    <vt:lpwstr>2011-03-09T00:00:00Z</vt:lpwstr>
  </property>
  <property fmtid="{D5CDD505-2E9C-101B-9397-08002B2CF9AE}" pid="6" name="TitusGUID">
    <vt:lpwstr>314edd4b-eec6-4028-aa72-70c0d2d18bca</vt:lpwstr>
  </property>
  <property fmtid="{D5CDD505-2E9C-101B-9397-08002B2CF9AE}" pid="7" name="DSMClassification">
    <vt:lpwstr>PUBLIC</vt:lpwstr>
  </property>
</Properties>
</file>