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8"/>
  </p:handoutMasterIdLst>
  <p:sldIdLst>
    <p:sldId id="256" r:id="rId2"/>
    <p:sldId id="257" r:id="rId3"/>
    <p:sldId id="258" r:id="rId4"/>
    <p:sldId id="259" r:id="rId5"/>
    <p:sldId id="260" r:id="rId6"/>
    <p:sldId id="261" r:id="rId7"/>
    <p:sldId id="263" r:id="rId8"/>
    <p:sldId id="268" r:id="rId9"/>
    <p:sldId id="280" r:id="rId10"/>
    <p:sldId id="269" r:id="rId11"/>
    <p:sldId id="262" r:id="rId12"/>
    <p:sldId id="264" r:id="rId13"/>
    <p:sldId id="271" r:id="rId14"/>
    <p:sldId id="265" r:id="rId15"/>
    <p:sldId id="266" r:id="rId16"/>
    <p:sldId id="270" r:id="rId17"/>
    <p:sldId id="273" r:id="rId18"/>
    <p:sldId id="274" r:id="rId19"/>
    <p:sldId id="275" r:id="rId20"/>
    <p:sldId id="281" r:id="rId21"/>
    <p:sldId id="279" r:id="rId22"/>
    <p:sldId id="276" r:id="rId23"/>
    <p:sldId id="278" r:id="rId24"/>
    <p:sldId id="267" r:id="rId25"/>
    <p:sldId id="277" r:id="rId26"/>
    <p:sldId id="272" r:id="rId27"/>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6" d="100"/>
          <a:sy n="66" d="100"/>
        </p:scale>
        <p:origin x="-150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9A10FD8C-38E8-4A83-B5AB-4D4FF7466D36}" type="datetimeFigureOut">
              <a:rPr lang="pt-BR" smtClean="0"/>
              <a:t>27/11/2015</a:t>
            </a:fld>
            <a:endParaRPr lang="pt-BR"/>
          </a:p>
        </p:txBody>
      </p:sp>
      <p:sp>
        <p:nvSpPr>
          <p:cNvPr id="4" name="Espaço Reservado para Rodapé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D76B493-6DEF-4C57-9349-CF88E17C327D}" type="slidenum">
              <a:rPr lang="pt-BR" smtClean="0"/>
              <a:t>‹nº›</a:t>
            </a:fld>
            <a:endParaRPr lang="pt-BR"/>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047AF5A3-4F74-C540-A7A0-21CDE2FAF6E2}" type="datetimeFigureOut">
              <a:rPr lang="en-US" smtClean="0"/>
              <a:pPr/>
              <a:t>11/27/2015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2159398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047AF5A3-4F74-C540-A7A0-21CDE2FAF6E2}" type="datetimeFigureOut">
              <a:rPr lang="en-US" smtClean="0"/>
              <a:pPr/>
              <a:t>11/27/2015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3829826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047AF5A3-4F74-C540-A7A0-21CDE2FAF6E2}" type="datetimeFigureOut">
              <a:rPr lang="en-US" smtClean="0"/>
              <a:pPr/>
              <a:t>11/27/2015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4133037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047AF5A3-4F74-C540-A7A0-21CDE2FAF6E2}" type="datetimeFigureOut">
              <a:rPr lang="en-US" smtClean="0"/>
              <a:pPr/>
              <a:t>11/27/2015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2798593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047AF5A3-4F74-C540-A7A0-21CDE2FAF6E2}" type="datetimeFigureOut">
              <a:rPr lang="en-US" smtClean="0"/>
              <a:pPr/>
              <a:t>11/27/2015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257414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047AF5A3-4F74-C540-A7A0-21CDE2FAF6E2}" type="datetimeFigureOut">
              <a:rPr lang="en-US" smtClean="0"/>
              <a:pPr/>
              <a:t>11/27/2015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361740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047AF5A3-4F74-C540-A7A0-21CDE2FAF6E2}" type="datetimeFigureOut">
              <a:rPr lang="en-US" smtClean="0"/>
              <a:pPr/>
              <a:t>11/27/2015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1824274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047AF5A3-4F74-C540-A7A0-21CDE2FAF6E2}" type="datetimeFigureOut">
              <a:rPr lang="en-US" smtClean="0"/>
              <a:pPr/>
              <a:t>11/27/2015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2195855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7AF5A3-4F74-C540-A7A0-21CDE2FAF6E2}" type="datetimeFigureOut">
              <a:rPr lang="en-US" smtClean="0"/>
              <a:pPr/>
              <a:t>11/27/2015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4041641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047AF5A3-4F74-C540-A7A0-21CDE2FAF6E2}" type="datetimeFigureOut">
              <a:rPr lang="en-US" smtClean="0"/>
              <a:pPr/>
              <a:t>11/27/2015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3786908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047AF5A3-4F74-C540-A7A0-21CDE2FAF6E2}" type="datetimeFigureOut">
              <a:rPr lang="en-US" smtClean="0"/>
              <a:pPr/>
              <a:t>11/27/2015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234585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7AF5A3-4F74-C540-A7A0-21CDE2FAF6E2}" type="datetimeFigureOut">
              <a:rPr lang="en-US" smtClean="0"/>
              <a:pPr/>
              <a:t>11/27/2015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7F74C-0532-CC4D-AEAA-078E3B667857}" type="slidenum">
              <a:rPr lang="en-US" smtClean="0"/>
              <a:pPr/>
              <a:t>‹nº›</a:t>
            </a:fld>
            <a:endParaRPr lang="en-US"/>
          </a:p>
        </p:txBody>
      </p:sp>
    </p:spTree>
    <p:extLst>
      <p:ext uri="{BB962C8B-B14F-4D97-AF65-F5344CB8AC3E}">
        <p14:creationId xmlns:p14="http://schemas.microsoft.com/office/powerpoint/2010/main" xmlns="" val="3937869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google.com.br/url?sa=i&amp;rct=j&amp;q=&amp;esrc=s&amp;frm=1&amp;source=images&amp;cd=&amp;cad=rja&amp;uact=8&amp;ved=0ahUKEwiB-KK046bJAhWQrJAKHabtA2sQjRwIBw&amp;url=http://www.santacasasp.org.br/portal/site/quemsomos/historico&amp;bvm=bv.108194040,d.Y2I&amp;psig=AFQjCNFtdqxEmRreYo4Bq94l3KPa5fxsgw&amp;ust=1448376037087748" TargetMode="Externa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www.google.com.br/url?sa=i&amp;rct=j&amp;q=&amp;esrc=s&amp;frm=1&amp;source=images&amp;cd=&amp;cad=rja&amp;uact=8&amp;ved=0ahUKEwjotKSk5KbJAhWNrZAKHZPuBX4QjRwIBw&amp;url=http://saopaulo.sp.gov.br/spnoticias/lenoticia.php?id=227688&amp;psig=AFQjCNH5BOou1mzZTMqNRPPIyEY7CAbTUw&amp;ust=144837626878096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8523"/>
            <a:ext cx="7772400" cy="1470025"/>
          </a:xfrm>
        </p:spPr>
        <p:txBody>
          <a:bodyPr/>
          <a:lstStyle/>
          <a:p>
            <a:r>
              <a:rPr lang="en-US" dirty="0">
                <a:solidFill>
                  <a:srgbClr val="FF0000"/>
                </a:solidFill>
              </a:rPr>
              <a:t>Anal intraepithelial </a:t>
            </a:r>
            <a:r>
              <a:rPr lang="en-US" dirty="0" err="1">
                <a:solidFill>
                  <a:srgbClr val="FF0000"/>
                </a:solidFill>
              </a:rPr>
              <a:t>neoplasia</a:t>
            </a:r>
            <a:r>
              <a:rPr lang="en-US" dirty="0">
                <a:solidFill>
                  <a:srgbClr val="FF0000"/>
                </a:solidFill>
              </a:rPr>
              <a:t> in HIV-positive patients: a review</a:t>
            </a:r>
          </a:p>
        </p:txBody>
      </p:sp>
      <p:sp>
        <p:nvSpPr>
          <p:cNvPr id="3" name="Subtitle 2"/>
          <p:cNvSpPr>
            <a:spLocks noGrp="1"/>
          </p:cNvSpPr>
          <p:nvPr>
            <p:ph type="subTitle" idx="1"/>
          </p:nvPr>
        </p:nvSpPr>
        <p:spPr>
          <a:xfrm>
            <a:off x="1371600" y="3798122"/>
            <a:ext cx="6400800" cy="1752600"/>
          </a:xfrm>
        </p:spPr>
        <p:txBody>
          <a:bodyPr/>
          <a:lstStyle/>
          <a:p>
            <a:r>
              <a:rPr lang="en-US" dirty="0">
                <a:solidFill>
                  <a:srgbClr val="3366FF"/>
                </a:solidFill>
              </a:rPr>
              <a:t>Sylvia </a:t>
            </a:r>
            <a:r>
              <a:rPr lang="en-US" dirty="0" err="1">
                <a:solidFill>
                  <a:srgbClr val="3366FF"/>
                </a:solidFill>
              </a:rPr>
              <a:t>Heloisa</a:t>
            </a:r>
            <a:r>
              <a:rPr lang="en-US" dirty="0">
                <a:solidFill>
                  <a:srgbClr val="3366FF"/>
                </a:solidFill>
              </a:rPr>
              <a:t> </a:t>
            </a:r>
            <a:r>
              <a:rPr lang="en-US" dirty="0" err="1">
                <a:solidFill>
                  <a:srgbClr val="3366FF"/>
                </a:solidFill>
              </a:rPr>
              <a:t>Arantes</a:t>
            </a:r>
            <a:r>
              <a:rPr lang="en-US" dirty="0">
                <a:solidFill>
                  <a:srgbClr val="3366FF"/>
                </a:solidFill>
              </a:rPr>
              <a:t> Cruz, MD, PhD </a:t>
            </a:r>
            <a:endParaRPr lang="en-US" dirty="0" smtClean="0">
              <a:solidFill>
                <a:srgbClr val="3366FF"/>
              </a:solidFill>
              <a:effectLst/>
            </a:endParaRPr>
          </a:p>
          <a:p>
            <a:endParaRPr lang="en-US" dirty="0">
              <a:solidFill>
                <a:srgbClr val="3366FF"/>
              </a:solidFill>
            </a:endParaRPr>
          </a:p>
        </p:txBody>
      </p:sp>
      <p:pic>
        <p:nvPicPr>
          <p:cNvPr id="7" name="Picture 6"/>
          <p:cNvPicPr>
            <a:picLocks noChangeAspect="1"/>
          </p:cNvPicPr>
          <p:nvPr/>
        </p:nvPicPr>
        <p:blipFill>
          <a:blip r:embed="rId2"/>
          <a:stretch>
            <a:fillRect/>
          </a:stretch>
        </p:blipFill>
        <p:spPr>
          <a:xfrm>
            <a:off x="22286041" y="1576074"/>
            <a:ext cx="4742324" cy="3338419"/>
          </a:xfrm>
          <a:prstGeom prst="rect">
            <a:avLst/>
          </a:prstGeom>
        </p:spPr>
      </p:pic>
      <p:pic>
        <p:nvPicPr>
          <p:cNvPr id="8" name="Picture 7"/>
          <p:cNvPicPr>
            <a:picLocks noChangeAspect="1"/>
          </p:cNvPicPr>
          <p:nvPr/>
        </p:nvPicPr>
        <p:blipFill>
          <a:blip r:embed="rId2"/>
          <a:stretch>
            <a:fillRect/>
          </a:stretch>
        </p:blipFill>
        <p:spPr>
          <a:xfrm>
            <a:off x="29270730" y="2650561"/>
            <a:ext cx="4742324" cy="3338419"/>
          </a:xfrm>
          <a:prstGeom prst="rect">
            <a:avLst/>
          </a:prstGeom>
        </p:spPr>
      </p:pic>
      <p:pic>
        <p:nvPicPr>
          <p:cNvPr id="9" name="Picture 8"/>
          <p:cNvPicPr>
            <a:picLocks noChangeAspect="1"/>
          </p:cNvPicPr>
          <p:nvPr/>
        </p:nvPicPr>
        <p:blipFill>
          <a:blip r:embed="rId2"/>
          <a:stretch>
            <a:fillRect/>
          </a:stretch>
        </p:blipFill>
        <p:spPr>
          <a:xfrm>
            <a:off x="29423130" y="2802961"/>
            <a:ext cx="4742324" cy="3338419"/>
          </a:xfrm>
          <a:prstGeom prst="rect">
            <a:avLst/>
          </a:prstGeom>
        </p:spPr>
      </p:pic>
      <p:pic>
        <p:nvPicPr>
          <p:cNvPr id="10" name="Picture 9"/>
          <p:cNvPicPr>
            <a:picLocks noChangeAspect="1"/>
          </p:cNvPicPr>
          <p:nvPr/>
        </p:nvPicPr>
        <p:blipFill>
          <a:blip r:embed="rId2"/>
          <a:stretch>
            <a:fillRect/>
          </a:stretch>
        </p:blipFill>
        <p:spPr>
          <a:xfrm>
            <a:off x="29575530" y="2955361"/>
            <a:ext cx="4742324" cy="3338419"/>
          </a:xfrm>
          <a:prstGeom prst="rect">
            <a:avLst/>
          </a:prstGeom>
        </p:spPr>
      </p:pic>
      <p:pic>
        <p:nvPicPr>
          <p:cNvPr id="11" name="Picture 10"/>
          <p:cNvPicPr>
            <a:picLocks noChangeAspect="1"/>
          </p:cNvPicPr>
          <p:nvPr/>
        </p:nvPicPr>
        <p:blipFill>
          <a:blip r:embed="rId2"/>
          <a:stretch>
            <a:fillRect/>
          </a:stretch>
        </p:blipFill>
        <p:spPr>
          <a:xfrm>
            <a:off x="29727930" y="3107761"/>
            <a:ext cx="4742324" cy="3338419"/>
          </a:xfrm>
          <a:prstGeom prst="rect">
            <a:avLst/>
          </a:prstGeom>
        </p:spPr>
      </p:pic>
      <p:pic>
        <p:nvPicPr>
          <p:cNvPr id="12" name="Picture 11"/>
          <p:cNvPicPr>
            <a:picLocks noChangeAspect="1"/>
          </p:cNvPicPr>
          <p:nvPr/>
        </p:nvPicPr>
        <p:blipFill>
          <a:blip r:embed="rId2"/>
          <a:stretch>
            <a:fillRect/>
          </a:stretch>
        </p:blipFill>
        <p:spPr>
          <a:xfrm>
            <a:off x="29880330" y="3260161"/>
            <a:ext cx="4742324" cy="3338419"/>
          </a:xfrm>
          <a:prstGeom prst="rect">
            <a:avLst/>
          </a:prstGeom>
        </p:spPr>
      </p:pic>
      <p:pic>
        <p:nvPicPr>
          <p:cNvPr id="13" name="Picture 12"/>
          <p:cNvPicPr>
            <a:picLocks noChangeAspect="1"/>
          </p:cNvPicPr>
          <p:nvPr/>
        </p:nvPicPr>
        <p:blipFill>
          <a:blip r:embed="rId3"/>
          <a:stretch>
            <a:fillRect/>
          </a:stretch>
        </p:blipFill>
        <p:spPr>
          <a:xfrm>
            <a:off x="7230893" y="5134117"/>
            <a:ext cx="1430772" cy="1007263"/>
          </a:xfrm>
          <a:prstGeom prst="rect">
            <a:avLst/>
          </a:prstGeom>
        </p:spPr>
      </p:pic>
      <p:pic>
        <p:nvPicPr>
          <p:cNvPr id="1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954523" y="7383414"/>
            <a:ext cx="412750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5" name="Picture 14"/>
          <p:cNvPicPr>
            <a:picLocks noChangeAspect="1"/>
          </p:cNvPicPr>
          <p:nvPr/>
        </p:nvPicPr>
        <p:blipFill>
          <a:blip r:embed="rId5"/>
          <a:stretch>
            <a:fillRect/>
          </a:stretch>
        </p:blipFill>
        <p:spPr>
          <a:xfrm>
            <a:off x="3446217" y="5123716"/>
            <a:ext cx="2870938" cy="1268144"/>
          </a:xfrm>
          <a:prstGeom prst="rect">
            <a:avLst/>
          </a:prstGeom>
        </p:spPr>
      </p:pic>
      <p:pic>
        <p:nvPicPr>
          <p:cNvPr id="16" name="Picture 15"/>
          <p:cNvPicPr>
            <a:picLocks noChangeAspect="1"/>
          </p:cNvPicPr>
          <p:nvPr/>
        </p:nvPicPr>
        <p:blipFill>
          <a:blip r:embed="rId6"/>
          <a:stretch>
            <a:fillRect/>
          </a:stretch>
        </p:blipFill>
        <p:spPr>
          <a:xfrm>
            <a:off x="685800" y="4914493"/>
            <a:ext cx="1932299" cy="1932299"/>
          </a:xfrm>
          <a:prstGeom prst="rect">
            <a:avLst/>
          </a:prstGeom>
        </p:spPr>
      </p:pic>
      <p:pic>
        <p:nvPicPr>
          <p:cNvPr id="15362" name="Picture 2" descr="OMICS International"/>
          <p:cNvPicPr>
            <a:picLocks noChangeAspect="1" noChangeArrowheads="1"/>
          </p:cNvPicPr>
          <p:nvPr/>
        </p:nvPicPr>
        <p:blipFill>
          <a:blip r:embed="rId7"/>
          <a:srcRect/>
          <a:stretch>
            <a:fillRect/>
          </a:stretch>
        </p:blipFill>
        <p:spPr bwMode="auto">
          <a:xfrm>
            <a:off x="397328" y="487589"/>
            <a:ext cx="2428875" cy="809625"/>
          </a:xfrm>
          <a:prstGeom prst="rect">
            <a:avLst/>
          </a:prstGeom>
          <a:noFill/>
        </p:spPr>
      </p:pic>
      <p:sp>
        <p:nvSpPr>
          <p:cNvPr id="15363" name="Rectangle 3"/>
          <p:cNvSpPr>
            <a:spLocks noChangeArrowheads="1"/>
          </p:cNvSpPr>
          <p:nvPr/>
        </p:nvSpPr>
        <p:spPr bwMode="auto">
          <a:xfrm>
            <a:off x="3446217" y="451252"/>
            <a:ext cx="4326183" cy="829700"/>
          </a:xfrm>
          <a:prstGeom prst="rect">
            <a:avLst/>
          </a:prstGeom>
          <a:noFill/>
          <a:ln w="9525">
            <a:noFill/>
            <a:miter lim="800000"/>
            <a:headEnd/>
            <a:tailEnd/>
          </a:ln>
          <a:effectLst/>
        </p:spPr>
        <p:txBody>
          <a:bodyPr vert="horz" wrap="square" lIns="66654" tIns="44436"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b="0" i="0" u="none" strike="noStrike" cap="none" normalizeH="0" baseline="0" dirty="0" smtClean="0">
                <a:ln>
                  <a:noFill/>
                </a:ln>
                <a:solidFill>
                  <a:srgbClr val="196BA2"/>
                </a:solidFill>
                <a:effectLst/>
                <a:latin typeface="Arial" pitchFamily="34" charset="0"/>
                <a:cs typeface="Arial" pitchFamily="34" charset="0"/>
              </a:rPr>
              <a:t>3</a:t>
            </a:r>
            <a:r>
              <a:rPr kumimoji="0" lang="pt-BR" b="0" i="0" u="none" strike="noStrike" cap="none" normalizeH="0" baseline="30000" dirty="0" smtClean="0">
                <a:ln>
                  <a:noFill/>
                </a:ln>
                <a:solidFill>
                  <a:srgbClr val="196BA2"/>
                </a:solidFill>
                <a:effectLst/>
                <a:latin typeface="Arial" pitchFamily="34" charset="0"/>
                <a:cs typeface="Arial" pitchFamily="34" charset="0"/>
              </a:rPr>
              <a:t>rd</a:t>
            </a:r>
            <a:r>
              <a:rPr kumimoji="0" lang="pt-BR" b="0" i="0" u="none" strike="noStrike" cap="none" normalizeH="0" baseline="0" dirty="0" smtClean="0">
                <a:ln>
                  <a:noFill/>
                </a:ln>
                <a:solidFill>
                  <a:srgbClr val="196BA2"/>
                </a:solidFill>
                <a:effectLst/>
                <a:latin typeface="Arial" pitchFamily="34" charset="0"/>
                <a:cs typeface="Arial" pitchFamily="34" charset="0"/>
              </a:rPr>
              <a:t> </a:t>
            </a:r>
            <a:r>
              <a:rPr kumimoji="0" lang="pt-BR" b="0" i="0" u="none" strike="noStrike" cap="none" normalizeH="0" baseline="0" dirty="0" err="1" smtClean="0">
                <a:ln>
                  <a:noFill/>
                </a:ln>
                <a:solidFill>
                  <a:srgbClr val="196BA2"/>
                </a:solidFill>
                <a:effectLst/>
                <a:latin typeface="Arial" pitchFamily="34" charset="0"/>
                <a:cs typeface="Arial" pitchFamily="34" charset="0"/>
              </a:rPr>
              <a:t>International</a:t>
            </a:r>
            <a:r>
              <a:rPr kumimoji="0" lang="pt-BR" b="0" i="0" u="none" strike="noStrike" cap="none" normalizeH="0" baseline="0" dirty="0" smtClean="0">
                <a:ln>
                  <a:noFill/>
                </a:ln>
                <a:solidFill>
                  <a:srgbClr val="196BA2"/>
                </a:solidFill>
                <a:effectLst/>
                <a:latin typeface="Arial" pitchFamily="34" charset="0"/>
                <a:cs typeface="Arial" pitchFamily="34" charset="0"/>
              </a:rPr>
              <a:t> </a:t>
            </a:r>
            <a:r>
              <a:rPr kumimoji="0" lang="pt-BR" b="0" i="0" u="none" strike="noStrike" cap="none" normalizeH="0" baseline="0" dirty="0" err="1" smtClean="0">
                <a:ln>
                  <a:noFill/>
                </a:ln>
                <a:solidFill>
                  <a:srgbClr val="196BA2"/>
                </a:solidFill>
                <a:effectLst/>
                <a:latin typeface="Arial" pitchFamily="34" charset="0"/>
                <a:cs typeface="Arial" pitchFamily="34" charset="0"/>
              </a:rPr>
              <a:t>Conference</a:t>
            </a:r>
            <a:r>
              <a:rPr kumimoji="0" lang="pt-BR" b="0" i="0" u="none" strike="noStrike" cap="none" normalizeH="0" baseline="0" dirty="0" smtClean="0">
                <a:ln>
                  <a:noFill/>
                </a:ln>
                <a:solidFill>
                  <a:srgbClr val="196BA2"/>
                </a:solidFill>
                <a:effectLst/>
                <a:latin typeface="Arial" pitchFamily="34" charset="0"/>
                <a:cs typeface="Arial" pitchFamily="34" charset="0"/>
              </a:rPr>
              <a:t> </a:t>
            </a:r>
            <a:r>
              <a:rPr kumimoji="0" lang="pt-BR" b="0" i="0" u="none" strike="noStrike" cap="none" normalizeH="0" baseline="0" dirty="0" err="1" smtClean="0">
                <a:ln>
                  <a:noFill/>
                </a:ln>
                <a:solidFill>
                  <a:srgbClr val="196BA2"/>
                </a:solidFill>
                <a:effectLst/>
                <a:latin typeface="Arial" pitchFamily="34" charset="0"/>
                <a:cs typeface="Arial" pitchFamily="34" charset="0"/>
              </a:rPr>
              <a:t>on</a:t>
            </a:r>
            <a:r>
              <a:rPr kumimoji="0" lang="pt-BR" b="0" i="0" u="none" strike="noStrike" cap="none" normalizeH="0" baseline="0" dirty="0" smtClean="0">
                <a:ln>
                  <a:noFill/>
                </a:ln>
                <a:solidFill>
                  <a:srgbClr val="196BA2"/>
                </a:solidFill>
                <a:effectLst/>
                <a:latin typeface="Arial" pitchFamily="34" charset="0"/>
                <a:cs typeface="Arial" pitchFamily="34" charset="0"/>
              </a:rPr>
              <a:t> </a:t>
            </a:r>
            <a:r>
              <a:rPr kumimoji="0" lang="pt-BR" sz="3000" b="1" i="0" u="none" strike="noStrike" cap="none" normalizeH="0" baseline="0" dirty="0" smtClean="0">
                <a:ln>
                  <a:noFill/>
                </a:ln>
                <a:solidFill>
                  <a:srgbClr val="00B0F0"/>
                </a:solidFill>
                <a:effectLst/>
                <a:latin typeface="Courgette"/>
                <a:cs typeface="Arial" pitchFamily="34" charset="0"/>
              </a:rPr>
              <a:t>HIV/AIDS, </a:t>
            </a:r>
            <a:r>
              <a:rPr kumimoji="0" lang="pt-BR" sz="3000" b="1" i="0" u="none" strike="noStrike" cap="none" normalizeH="0" baseline="0" dirty="0" err="1" smtClean="0">
                <a:ln>
                  <a:noFill/>
                </a:ln>
                <a:solidFill>
                  <a:srgbClr val="00B0F0"/>
                </a:solidFill>
                <a:effectLst/>
                <a:latin typeface="Courgette"/>
                <a:cs typeface="Arial" pitchFamily="34" charset="0"/>
              </a:rPr>
              <a:t>STDs</a:t>
            </a:r>
            <a:r>
              <a:rPr kumimoji="0" lang="pt-BR" sz="3000" b="1" i="0" u="none" strike="noStrike" cap="none" normalizeH="0" baseline="0" dirty="0" smtClean="0">
                <a:ln>
                  <a:noFill/>
                </a:ln>
                <a:solidFill>
                  <a:srgbClr val="00B0F0"/>
                </a:solidFill>
                <a:effectLst/>
                <a:latin typeface="Courgette"/>
                <a:cs typeface="Arial" pitchFamily="34" charset="0"/>
              </a:rPr>
              <a:t> &amp; </a:t>
            </a:r>
            <a:r>
              <a:rPr kumimoji="0" lang="pt-BR" sz="3000" b="1" i="0" u="none" strike="noStrike" cap="none" normalizeH="0" baseline="0" dirty="0" err="1" smtClean="0">
                <a:ln>
                  <a:noFill/>
                </a:ln>
                <a:solidFill>
                  <a:srgbClr val="00B0F0"/>
                </a:solidFill>
                <a:effectLst/>
                <a:latin typeface="Courgette"/>
                <a:cs typeface="Arial" pitchFamily="34" charset="0"/>
              </a:rPr>
              <a:t>STIs</a:t>
            </a:r>
            <a:endParaRPr kumimoji="0" lang="pt-BR" sz="1800" b="0" i="0" u="none" strike="noStrike" cap="none" normalizeH="0" baseline="0" dirty="0" smtClean="0">
              <a:ln>
                <a:noFill/>
              </a:ln>
              <a:solidFill>
                <a:srgbClr val="00B0F0"/>
              </a:solidFill>
              <a:effectLst/>
              <a:latin typeface="Arial" pitchFamily="34" charset="0"/>
              <a:cs typeface="Arial" pitchFamily="34" charset="0"/>
            </a:endParaRPr>
          </a:p>
        </p:txBody>
      </p:sp>
    </p:spTree>
    <p:extLst>
      <p:ext uri="{BB962C8B-B14F-4D97-AF65-F5344CB8AC3E}">
        <p14:creationId xmlns:p14="http://schemas.microsoft.com/office/powerpoint/2010/main" xmlns="" val="3751042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AIN in HIV +</a:t>
            </a:r>
            <a:endParaRPr lang="en-US" dirty="0"/>
          </a:p>
        </p:txBody>
      </p:sp>
      <p:pic>
        <p:nvPicPr>
          <p:cNvPr id="4" name="Content Placeholder 3"/>
          <p:cNvPicPr>
            <a:picLocks noGrp="1" noChangeAspect="1"/>
          </p:cNvPicPr>
          <p:nvPr>
            <p:ph idx="1"/>
          </p:nvPr>
        </p:nvPicPr>
        <p:blipFill>
          <a:blip r:embed="rId2"/>
          <a:srcRect t="29346" b="29346"/>
          <a:stretch>
            <a:fillRect/>
          </a:stretch>
        </p:blipFill>
        <p:spPr>
          <a:xfrm>
            <a:off x="457200" y="3017894"/>
            <a:ext cx="4467702" cy="2457064"/>
          </a:xfrm>
        </p:spPr>
      </p:pic>
      <p:pic>
        <p:nvPicPr>
          <p:cNvPr id="6" name="Picture 5"/>
          <p:cNvPicPr>
            <a:picLocks noChangeAspect="1"/>
          </p:cNvPicPr>
          <p:nvPr/>
        </p:nvPicPr>
        <p:blipFill>
          <a:blip r:embed="rId3"/>
          <a:stretch>
            <a:fillRect/>
          </a:stretch>
        </p:blipFill>
        <p:spPr>
          <a:xfrm>
            <a:off x="5454468" y="2246656"/>
            <a:ext cx="3053238" cy="4064998"/>
          </a:xfrm>
          <a:prstGeom prst="rect">
            <a:avLst/>
          </a:prstGeom>
        </p:spPr>
      </p:pic>
    </p:spTree>
    <p:extLst>
      <p:ext uri="{BB962C8B-B14F-4D97-AF65-F5344CB8AC3E}">
        <p14:creationId xmlns:p14="http://schemas.microsoft.com/office/powerpoint/2010/main" xmlns="" val="789674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AIN in HIV +</a:t>
            </a:r>
            <a:endParaRPr lang="en-US" dirty="0"/>
          </a:p>
        </p:txBody>
      </p:sp>
      <p:sp>
        <p:nvSpPr>
          <p:cNvPr id="3" name="Content Placeholder 2"/>
          <p:cNvSpPr>
            <a:spLocks noGrp="1"/>
          </p:cNvSpPr>
          <p:nvPr>
            <p:ph idx="1"/>
          </p:nvPr>
        </p:nvSpPr>
        <p:spPr/>
        <p:txBody>
          <a:bodyPr/>
          <a:lstStyle/>
          <a:p>
            <a:r>
              <a:rPr lang="en-US" dirty="0"/>
              <a:t>A</a:t>
            </a:r>
            <a:r>
              <a:rPr lang="en-US" dirty="0" smtClean="0"/>
              <a:t>nal lesions were treated with 90% </a:t>
            </a:r>
            <a:r>
              <a:rPr lang="en-US" dirty="0" err="1" smtClean="0"/>
              <a:t>trichloroacetic</a:t>
            </a:r>
            <a:r>
              <a:rPr lang="en-US" dirty="0" smtClean="0"/>
              <a:t> acid (TCA) and 5% </a:t>
            </a:r>
            <a:r>
              <a:rPr lang="en-US" dirty="0" err="1" smtClean="0"/>
              <a:t>imiquimod</a:t>
            </a:r>
            <a:r>
              <a:rPr lang="en-US" dirty="0" smtClean="0"/>
              <a:t> for 12 weeks </a:t>
            </a:r>
          </a:p>
          <a:p>
            <a:r>
              <a:rPr lang="en-US" dirty="0" smtClean="0"/>
              <a:t>The statistical analysis was performed using chi-squared test and the significance level was set at less than 5%</a:t>
            </a:r>
          </a:p>
          <a:p>
            <a:endParaRPr lang="en-US" dirty="0"/>
          </a:p>
        </p:txBody>
      </p:sp>
    </p:spTree>
    <p:extLst>
      <p:ext uri="{BB962C8B-B14F-4D97-AF65-F5344CB8AC3E}">
        <p14:creationId xmlns:p14="http://schemas.microsoft.com/office/powerpoint/2010/main" xmlns="" val="1646251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AIN in HIV +</a:t>
            </a:r>
            <a:endParaRPr lang="en-US" dirty="0"/>
          </a:p>
        </p:txBody>
      </p:sp>
      <p:sp>
        <p:nvSpPr>
          <p:cNvPr id="3" name="Content Placeholder 2"/>
          <p:cNvSpPr>
            <a:spLocks noGrp="1"/>
          </p:cNvSpPr>
          <p:nvPr>
            <p:ph idx="1"/>
          </p:nvPr>
        </p:nvSpPr>
        <p:spPr>
          <a:xfrm>
            <a:off x="457200" y="1850229"/>
            <a:ext cx="8229600" cy="4275934"/>
          </a:xfrm>
        </p:spPr>
        <p:txBody>
          <a:bodyPr/>
          <a:lstStyle/>
          <a:p>
            <a:r>
              <a:rPr lang="en-US" dirty="0" smtClean="0"/>
              <a:t>Sample: 57 </a:t>
            </a:r>
            <a:r>
              <a:rPr lang="en-US" dirty="0"/>
              <a:t>HIV-positive male patients, 35 HIV-negative male patients and 39 HIV-negative female </a:t>
            </a:r>
            <a:r>
              <a:rPr lang="en-US" dirty="0" smtClean="0"/>
              <a:t>patients</a:t>
            </a:r>
          </a:p>
          <a:p>
            <a:r>
              <a:rPr lang="en-US" dirty="0" smtClean="0"/>
              <a:t>18 </a:t>
            </a:r>
            <a:r>
              <a:rPr lang="en-US" dirty="0"/>
              <a:t>HIV-positive patients had anal lesions and 43 patients were positive for the high-risk HPV DNA test and had anal </a:t>
            </a:r>
            <a:r>
              <a:rPr lang="en-US" dirty="0" smtClean="0"/>
              <a:t>dysplasia </a:t>
            </a:r>
          </a:p>
          <a:p>
            <a:r>
              <a:rPr lang="en-US" dirty="0" smtClean="0"/>
              <a:t>2 HIV-positive patients had anal cancer </a:t>
            </a:r>
            <a:endParaRPr lang="en-US" dirty="0"/>
          </a:p>
        </p:txBody>
      </p:sp>
    </p:spTree>
    <p:extLst>
      <p:ext uri="{BB962C8B-B14F-4D97-AF65-F5344CB8AC3E}">
        <p14:creationId xmlns:p14="http://schemas.microsoft.com/office/powerpoint/2010/main" xmlns="" val="1807652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coordimagem\AppData\Local\Microsoft\Windows\Temporary Internet Files\Content.Outlook\OSTBK890\IMG_2312.JPG"/>
          <p:cNvPicPr>
            <a:picLocks noChangeAspect="1" noChangeArrowheads="1"/>
          </p:cNvPicPr>
          <p:nvPr/>
        </p:nvPicPr>
        <p:blipFill>
          <a:blip r:embed="rId2"/>
          <a:srcRect/>
          <a:stretch>
            <a:fillRect/>
          </a:stretch>
        </p:blipFill>
        <p:spPr bwMode="auto">
          <a:xfrm>
            <a:off x="1368962" y="3906127"/>
            <a:ext cx="2105758" cy="2807677"/>
          </a:xfrm>
          <a:prstGeom prst="rect">
            <a:avLst/>
          </a:prstGeom>
          <a:noFill/>
        </p:spPr>
      </p:pic>
      <p:pic>
        <p:nvPicPr>
          <p:cNvPr id="28675" name="Picture 3" descr="C:\Users\coordimagem\AppData\Local\Microsoft\Windows\Temporary Internet Files\Content.Outlook\OSTBK890\IMG_2313.JPG"/>
          <p:cNvPicPr>
            <a:picLocks noChangeAspect="1" noChangeArrowheads="1"/>
          </p:cNvPicPr>
          <p:nvPr/>
        </p:nvPicPr>
        <p:blipFill>
          <a:blip r:embed="rId3"/>
          <a:srcRect/>
          <a:stretch>
            <a:fillRect/>
          </a:stretch>
        </p:blipFill>
        <p:spPr bwMode="auto">
          <a:xfrm>
            <a:off x="5220212" y="634802"/>
            <a:ext cx="2182251" cy="2909668"/>
          </a:xfrm>
          <a:prstGeom prst="rect">
            <a:avLst/>
          </a:prstGeom>
          <a:noFill/>
        </p:spPr>
      </p:pic>
      <p:pic>
        <p:nvPicPr>
          <p:cNvPr id="28676" name="Picture 4" descr="C:\Users\coordimagem\AppData\Local\Microsoft\Windows\Temporary Internet Files\Content.Outlook\OSTBK890\IMG_2517.JPG"/>
          <p:cNvPicPr>
            <a:picLocks noChangeAspect="1" noChangeArrowheads="1"/>
          </p:cNvPicPr>
          <p:nvPr/>
        </p:nvPicPr>
        <p:blipFill>
          <a:blip r:embed="rId4"/>
          <a:srcRect/>
          <a:stretch>
            <a:fillRect/>
          </a:stretch>
        </p:blipFill>
        <p:spPr bwMode="auto">
          <a:xfrm>
            <a:off x="5220212" y="3906127"/>
            <a:ext cx="2182251" cy="2807677"/>
          </a:xfrm>
          <a:prstGeom prst="rect">
            <a:avLst/>
          </a:prstGeom>
          <a:noFill/>
        </p:spPr>
      </p:pic>
      <p:pic>
        <p:nvPicPr>
          <p:cNvPr id="28677" name="Picture 5" descr="C:\Users\coordimagem\AppData\Local\Microsoft\Windows\Temporary Internet Files\Content.Outlook\OSTBK890\IMG_2308.JPG"/>
          <p:cNvPicPr>
            <a:picLocks noChangeAspect="1" noChangeArrowheads="1"/>
          </p:cNvPicPr>
          <p:nvPr/>
        </p:nvPicPr>
        <p:blipFill>
          <a:blip r:embed="rId5"/>
          <a:srcRect/>
          <a:stretch>
            <a:fillRect/>
          </a:stretch>
        </p:blipFill>
        <p:spPr bwMode="auto">
          <a:xfrm>
            <a:off x="1292469" y="634802"/>
            <a:ext cx="2182251" cy="290966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AIN in HIV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99399" y="2787445"/>
            <a:ext cx="6342470" cy="26694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ixaDeTexto 3"/>
          <p:cNvSpPr txBox="1"/>
          <p:nvPr/>
        </p:nvSpPr>
        <p:spPr>
          <a:xfrm>
            <a:off x="1195753" y="1417637"/>
            <a:ext cx="7160455" cy="1077218"/>
          </a:xfrm>
          <a:prstGeom prst="rect">
            <a:avLst/>
          </a:prstGeom>
          <a:noFill/>
        </p:spPr>
        <p:txBody>
          <a:bodyPr wrap="square" rtlCol="0">
            <a:spAutoFit/>
          </a:bodyPr>
          <a:lstStyle/>
          <a:p>
            <a:pPr algn="ctr"/>
            <a:r>
              <a:rPr lang="pt-BR" sz="3200" dirty="0" err="1" smtClean="0"/>
              <a:t>Presence</a:t>
            </a:r>
            <a:r>
              <a:rPr lang="pt-BR" sz="3200" dirty="0" smtClean="0"/>
              <a:t> </a:t>
            </a:r>
            <a:r>
              <a:rPr lang="pt-BR" sz="3200" dirty="0" err="1" smtClean="0"/>
              <a:t>of</a:t>
            </a:r>
            <a:r>
              <a:rPr lang="pt-BR" sz="3200" dirty="0" smtClean="0"/>
              <a:t> anal </a:t>
            </a:r>
            <a:r>
              <a:rPr lang="pt-BR" sz="3200" dirty="0" err="1" smtClean="0"/>
              <a:t>warts</a:t>
            </a:r>
            <a:r>
              <a:rPr lang="pt-BR" sz="3200" dirty="0" smtClean="0"/>
              <a:t> in HIV positive </a:t>
            </a:r>
            <a:r>
              <a:rPr lang="pt-BR" sz="3200" dirty="0" err="1" smtClean="0"/>
              <a:t>and</a:t>
            </a:r>
            <a:r>
              <a:rPr lang="pt-BR" sz="3200" dirty="0" smtClean="0"/>
              <a:t> </a:t>
            </a:r>
            <a:r>
              <a:rPr lang="pt-BR" sz="3200" dirty="0" err="1" smtClean="0"/>
              <a:t>negative</a:t>
            </a:r>
            <a:r>
              <a:rPr lang="pt-BR" sz="3200" dirty="0" smtClean="0"/>
              <a:t> </a:t>
            </a:r>
            <a:r>
              <a:rPr lang="pt-BR" sz="3200" dirty="0" err="1" smtClean="0"/>
              <a:t>patients</a:t>
            </a:r>
            <a:endParaRPr lang="pt-BR" sz="3200" dirty="0"/>
          </a:p>
        </p:txBody>
      </p:sp>
    </p:spTree>
    <p:extLst>
      <p:ext uri="{BB962C8B-B14F-4D97-AF65-F5344CB8AC3E}">
        <p14:creationId xmlns:p14="http://schemas.microsoft.com/office/powerpoint/2010/main" xmlns="" val="4004005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AIN in HIV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123210" y="2580968"/>
            <a:ext cx="6134944" cy="2595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tângulo 3"/>
          <p:cNvSpPr/>
          <p:nvPr/>
        </p:nvSpPr>
        <p:spPr>
          <a:xfrm>
            <a:off x="745588" y="1209823"/>
            <a:ext cx="6822830" cy="1077218"/>
          </a:xfrm>
          <a:prstGeom prst="rect">
            <a:avLst/>
          </a:prstGeom>
        </p:spPr>
        <p:txBody>
          <a:bodyPr wrap="square">
            <a:spAutoFit/>
          </a:bodyPr>
          <a:lstStyle/>
          <a:p>
            <a:pPr algn="ctr"/>
            <a:r>
              <a:rPr lang="en-US" sz="3200" dirty="0" smtClean="0"/>
              <a:t>Positive high-risk HPV DNA test</a:t>
            </a:r>
            <a:r>
              <a:rPr lang="pt-BR" sz="3200" dirty="0" smtClean="0"/>
              <a:t> in HIV positive </a:t>
            </a:r>
            <a:r>
              <a:rPr lang="pt-BR" sz="3200" dirty="0" err="1" smtClean="0"/>
              <a:t>and</a:t>
            </a:r>
            <a:r>
              <a:rPr lang="pt-BR" sz="3200" dirty="0" smtClean="0"/>
              <a:t> </a:t>
            </a:r>
            <a:r>
              <a:rPr lang="pt-BR" sz="3200" dirty="0" err="1" smtClean="0"/>
              <a:t>negative</a:t>
            </a:r>
            <a:r>
              <a:rPr lang="pt-BR" sz="3200" dirty="0" smtClean="0"/>
              <a:t> </a:t>
            </a:r>
            <a:r>
              <a:rPr lang="pt-BR" sz="3200" dirty="0" err="1" smtClean="0"/>
              <a:t>patients</a:t>
            </a:r>
            <a:endParaRPr lang="pt-BR" sz="3200" dirty="0"/>
          </a:p>
        </p:txBody>
      </p:sp>
    </p:spTree>
    <p:extLst>
      <p:ext uri="{BB962C8B-B14F-4D97-AF65-F5344CB8AC3E}">
        <p14:creationId xmlns:p14="http://schemas.microsoft.com/office/powerpoint/2010/main" xmlns="" val="8264422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solidFill>
                  <a:srgbClr val="FF0000"/>
                </a:solidFill>
              </a:rPr>
              <a:t>AIN in HIV +</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319109" y="2536727"/>
            <a:ext cx="6410290" cy="24777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tângulo 4"/>
          <p:cNvSpPr/>
          <p:nvPr/>
        </p:nvSpPr>
        <p:spPr>
          <a:xfrm>
            <a:off x="1123210" y="1209823"/>
            <a:ext cx="6134944" cy="1077218"/>
          </a:xfrm>
          <a:prstGeom prst="rect">
            <a:avLst/>
          </a:prstGeom>
        </p:spPr>
        <p:txBody>
          <a:bodyPr wrap="square">
            <a:spAutoFit/>
          </a:bodyPr>
          <a:lstStyle/>
          <a:p>
            <a:pPr algn="ctr"/>
            <a:r>
              <a:rPr lang="pt-BR" sz="3200" dirty="0" err="1" smtClean="0"/>
              <a:t>Presence</a:t>
            </a:r>
            <a:r>
              <a:rPr lang="pt-BR" sz="3200" dirty="0" smtClean="0"/>
              <a:t> </a:t>
            </a:r>
            <a:r>
              <a:rPr lang="pt-BR" sz="3200" dirty="0" err="1" smtClean="0"/>
              <a:t>of</a:t>
            </a:r>
            <a:r>
              <a:rPr lang="pt-BR" sz="3200" dirty="0" smtClean="0"/>
              <a:t> anal </a:t>
            </a:r>
            <a:r>
              <a:rPr lang="pt-BR" sz="3200" dirty="0" err="1" smtClean="0"/>
              <a:t>dysplasia</a:t>
            </a:r>
            <a:r>
              <a:rPr lang="pt-BR" sz="3200" dirty="0" smtClean="0"/>
              <a:t> in HIV positive </a:t>
            </a:r>
            <a:r>
              <a:rPr lang="pt-BR" sz="3200" dirty="0" err="1" smtClean="0"/>
              <a:t>and</a:t>
            </a:r>
            <a:r>
              <a:rPr lang="pt-BR" sz="3200" dirty="0" smtClean="0"/>
              <a:t> </a:t>
            </a:r>
            <a:r>
              <a:rPr lang="pt-BR" sz="3200" dirty="0" err="1" smtClean="0"/>
              <a:t>negative</a:t>
            </a:r>
            <a:r>
              <a:rPr lang="pt-BR" sz="3200" dirty="0" smtClean="0"/>
              <a:t> </a:t>
            </a:r>
            <a:r>
              <a:rPr lang="pt-BR" sz="3200" dirty="0" err="1" smtClean="0"/>
              <a:t>patients</a:t>
            </a:r>
            <a:endParaRPr lang="pt-BR" sz="3200" dirty="0"/>
          </a:p>
        </p:txBody>
      </p:sp>
    </p:spTree>
    <p:extLst>
      <p:ext uri="{BB962C8B-B14F-4D97-AF65-F5344CB8AC3E}">
        <p14:creationId xmlns:p14="http://schemas.microsoft.com/office/powerpoint/2010/main" xmlns="" val="3836942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fontScale="92500"/>
          </a:bodyPr>
          <a:lstStyle/>
          <a:p>
            <a:r>
              <a:rPr lang="en-US" dirty="0" smtClean="0"/>
              <a:t>Anal intraepithelial </a:t>
            </a:r>
            <a:r>
              <a:rPr lang="en-US" dirty="0" err="1" smtClean="0"/>
              <a:t>neoplasia</a:t>
            </a:r>
            <a:r>
              <a:rPr lang="en-US" dirty="0" smtClean="0"/>
              <a:t> (AIN) describes the dysplastic changes in the anal canal that are precursors to invasive anal carcinoma</a:t>
            </a:r>
          </a:p>
          <a:p>
            <a:r>
              <a:rPr lang="en-US" dirty="0" smtClean="0"/>
              <a:t>The natural history of AIN is not entirely known</a:t>
            </a:r>
          </a:p>
          <a:p>
            <a:r>
              <a:rPr lang="en-US" dirty="0" smtClean="0"/>
              <a:t>The assessment and treatment of these precursor lesions is extrapolated from the management of cervical intraepithelial </a:t>
            </a:r>
            <a:r>
              <a:rPr lang="en-US" dirty="0" err="1" smtClean="0"/>
              <a:t>neoplasia</a:t>
            </a:r>
            <a:r>
              <a:rPr lang="en-US" dirty="0" smtClean="0"/>
              <a:t> (CIN), given the biological similarities between AIN and CIN</a:t>
            </a:r>
            <a:endParaRPr lang="pt-BR" dirty="0"/>
          </a:p>
        </p:txBody>
      </p:sp>
      <p:sp>
        <p:nvSpPr>
          <p:cNvPr id="4" name="Title 1"/>
          <p:cNvSpPr>
            <a:spLocks noGrp="1"/>
          </p:cNvSpPr>
          <p:nvPr>
            <p:ph type="title"/>
          </p:nvPr>
        </p:nvSpPr>
        <p:spPr/>
        <p:txBody>
          <a:bodyPr/>
          <a:lstStyle/>
          <a:p>
            <a:r>
              <a:rPr lang="en-US" dirty="0" smtClean="0">
                <a:solidFill>
                  <a:srgbClr val="FF0000"/>
                </a:solidFill>
              </a:rPr>
              <a:t>AIN in HIV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53219" y="1600200"/>
            <a:ext cx="8665698" cy="4525963"/>
          </a:xfrm>
        </p:spPr>
        <p:txBody>
          <a:bodyPr/>
          <a:lstStyle/>
          <a:p>
            <a:r>
              <a:rPr lang="en-US" dirty="0" smtClean="0"/>
              <a:t>Extrapolating from cervical cancer, screening programs for AIN have been initiated with the assumption that screening will have an impact</a:t>
            </a:r>
          </a:p>
          <a:p>
            <a:r>
              <a:rPr lang="en-US" dirty="0" smtClean="0"/>
              <a:t>Metrics for AIN progression are not documented, but it is inferred that </a:t>
            </a:r>
            <a:r>
              <a:rPr lang="en-US" dirty="0" err="1" smtClean="0"/>
              <a:t>immunosuppressed</a:t>
            </a:r>
            <a:r>
              <a:rPr lang="en-US" dirty="0" smtClean="0"/>
              <a:t> and HIV-positive patients will likely have a higher rate of progression than other patients</a:t>
            </a:r>
            <a:endParaRPr lang="pt-BR" dirty="0"/>
          </a:p>
        </p:txBody>
      </p:sp>
      <p:sp>
        <p:nvSpPr>
          <p:cNvPr id="4" name="Title 1"/>
          <p:cNvSpPr>
            <a:spLocks noGrp="1"/>
          </p:cNvSpPr>
          <p:nvPr>
            <p:ph type="title"/>
          </p:nvPr>
        </p:nvSpPr>
        <p:spPr/>
        <p:txBody>
          <a:bodyPr/>
          <a:lstStyle/>
          <a:p>
            <a:r>
              <a:rPr lang="en-US" dirty="0" smtClean="0">
                <a:solidFill>
                  <a:srgbClr val="FF0000"/>
                </a:solidFill>
              </a:rPr>
              <a:t>AIN in HIV +</a:t>
            </a:r>
            <a:endParaRPr lang="en-US" dirty="0"/>
          </a:p>
        </p:txBody>
      </p:sp>
      <p:sp>
        <p:nvSpPr>
          <p:cNvPr id="5" name="CaixaDeTexto 4"/>
          <p:cNvSpPr txBox="1"/>
          <p:nvPr/>
        </p:nvSpPr>
        <p:spPr>
          <a:xfrm>
            <a:off x="6161649" y="6126163"/>
            <a:ext cx="1406769" cy="369332"/>
          </a:xfrm>
          <a:prstGeom prst="rect">
            <a:avLst/>
          </a:prstGeom>
          <a:noFill/>
        </p:spPr>
        <p:txBody>
          <a:bodyPr wrap="square" rtlCol="0">
            <a:spAutoFit/>
          </a:bodyPr>
          <a:lstStyle/>
          <a:p>
            <a:r>
              <a:rPr lang="pt-BR" dirty="0" err="1" smtClean="0"/>
              <a:t>Nagle</a:t>
            </a:r>
            <a:r>
              <a:rPr lang="pt-BR" dirty="0" smtClean="0"/>
              <a:t> 1999</a:t>
            </a:r>
            <a:endParaRPr lang="pt-B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25083" y="2182761"/>
            <a:ext cx="8461717" cy="3943402"/>
          </a:xfrm>
        </p:spPr>
        <p:txBody>
          <a:bodyPr>
            <a:normAutofit/>
          </a:bodyPr>
          <a:lstStyle/>
          <a:p>
            <a:r>
              <a:rPr lang="en-US" dirty="0" smtClean="0"/>
              <a:t>There is early evidence that the benefits of highly active antiretroviral therapy (HAART) in terms of restoring immune function and reducing opportunistic infections and some neoplasms may not extend to regression of AIN</a:t>
            </a:r>
          </a:p>
        </p:txBody>
      </p:sp>
      <p:sp>
        <p:nvSpPr>
          <p:cNvPr id="4" name="Title 1"/>
          <p:cNvSpPr>
            <a:spLocks noGrp="1"/>
          </p:cNvSpPr>
          <p:nvPr>
            <p:ph type="title"/>
          </p:nvPr>
        </p:nvSpPr>
        <p:spPr/>
        <p:txBody>
          <a:bodyPr/>
          <a:lstStyle/>
          <a:p>
            <a:r>
              <a:rPr lang="en-US" dirty="0" smtClean="0">
                <a:solidFill>
                  <a:srgbClr val="FF0000"/>
                </a:solidFill>
              </a:rPr>
              <a:t>AIN in HIV +</a:t>
            </a:r>
            <a:endParaRPr lang="en-US" dirty="0"/>
          </a:p>
        </p:txBody>
      </p:sp>
      <p:sp>
        <p:nvSpPr>
          <p:cNvPr id="6" name="CaixaDeTexto 5"/>
          <p:cNvSpPr txBox="1"/>
          <p:nvPr/>
        </p:nvSpPr>
        <p:spPr>
          <a:xfrm>
            <a:off x="5824025" y="6126163"/>
            <a:ext cx="2180492" cy="369332"/>
          </a:xfrm>
          <a:prstGeom prst="rect">
            <a:avLst/>
          </a:prstGeom>
          <a:noFill/>
        </p:spPr>
        <p:txBody>
          <a:bodyPr wrap="square" rtlCol="0">
            <a:spAutoFit/>
          </a:bodyPr>
          <a:lstStyle/>
          <a:p>
            <a:r>
              <a:rPr lang="pt-BR" dirty="0" smtClean="0"/>
              <a:t>Martin 2001</a:t>
            </a:r>
            <a:endParaRPr lang="pt-B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AIN in HIV +</a:t>
            </a:r>
            <a:endParaRPr lang="en-US" dirty="0">
              <a:solidFill>
                <a:srgbClr val="FF0000"/>
              </a:solidFill>
            </a:endParaRPr>
          </a:p>
        </p:txBody>
      </p:sp>
      <p:sp>
        <p:nvSpPr>
          <p:cNvPr id="3" name="Content Placeholder 2"/>
          <p:cNvSpPr>
            <a:spLocks noGrp="1"/>
          </p:cNvSpPr>
          <p:nvPr>
            <p:ph idx="1"/>
          </p:nvPr>
        </p:nvSpPr>
        <p:spPr>
          <a:xfrm>
            <a:off x="457200" y="2383346"/>
            <a:ext cx="8229600" cy="3742817"/>
          </a:xfrm>
        </p:spPr>
        <p:txBody>
          <a:bodyPr>
            <a:normAutofit/>
          </a:bodyPr>
          <a:lstStyle/>
          <a:p>
            <a:r>
              <a:rPr lang="en-US" dirty="0" smtClean="0"/>
              <a:t>HIV</a:t>
            </a:r>
            <a:r>
              <a:rPr lang="en-US" dirty="0"/>
              <a:t>-positive patients are described with a high rate of anal </a:t>
            </a:r>
            <a:r>
              <a:rPr lang="en-US" dirty="0" smtClean="0"/>
              <a:t>dysplasia </a:t>
            </a:r>
          </a:p>
          <a:p>
            <a:r>
              <a:rPr lang="en-US" dirty="0" smtClean="0"/>
              <a:t>Main </a:t>
            </a:r>
            <a:r>
              <a:rPr lang="en-US" dirty="0"/>
              <a:t>causes for the progress of this disorderly epithelial growth in anal mucosa is the concomitant HIV and HPV </a:t>
            </a:r>
            <a:r>
              <a:rPr lang="en-US" dirty="0" smtClean="0"/>
              <a:t>infection</a:t>
            </a:r>
            <a:endParaRPr lang="en-US" dirty="0"/>
          </a:p>
        </p:txBody>
      </p:sp>
    </p:spTree>
    <p:extLst>
      <p:ext uri="{BB962C8B-B14F-4D97-AF65-F5344CB8AC3E}">
        <p14:creationId xmlns:p14="http://schemas.microsoft.com/office/powerpoint/2010/main" xmlns="" val="3979293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solidFill>
                  <a:srgbClr val="FF0000"/>
                </a:solidFill>
              </a:rPr>
              <a:t>AIN in HIV +</a:t>
            </a:r>
            <a:endParaRPr lang="pt-BR" dirty="0"/>
          </a:p>
        </p:txBody>
      </p:sp>
      <p:sp>
        <p:nvSpPr>
          <p:cNvPr id="3" name="Espaço Reservado para Conteúdo 2"/>
          <p:cNvSpPr>
            <a:spLocks noGrp="1"/>
          </p:cNvSpPr>
          <p:nvPr>
            <p:ph idx="1"/>
          </p:nvPr>
        </p:nvSpPr>
        <p:spPr/>
        <p:txBody>
          <a:bodyPr/>
          <a:lstStyle/>
          <a:p>
            <a:pPr marL="0" indent="0">
              <a:buNone/>
            </a:pPr>
            <a:endParaRPr lang="en-US" dirty="0" smtClean="0"/>
          </a:p>
          <a:p>
            <a:r>
              <a:rPr lang="en-US" dirty="0" smtClean="0"/>
              <a:t>Under </a:t>
            </a:r>
            <a:r>
              <a:rPr lang="en-US" dirty="0"/>
              <a:t>these circumstances it might be predicted that AIN and subsequent progression to invasive anal cancer would rise as HAART prolongs the lives of seropositive people</a:t>
            </a:r>
            <a:endParaRPr lang="pt-BR" dirty="0"/>
          </a:p>
          <a:p>
            <a:pPr marL="0" indent="0">
              <a:buNone/>
            </a:pPr>
            <a:endParaRPr lang="pt-BR" dirty="0"/>
          </a:p>
        </p:txBody>
      </p:sp>
      <p:sp>
        <p:nvSpPr>
          <p:cNvPr id="4" name="CaixaDeTexto 3"/>
          <p:cNvSpPr txBox="1"/>
          <p:nvPr/>
        </p:nvSpPr>
        <p:spPr>
          <a:xfrm>
            <a:off x="5824025" y="6126163"/>
            <a:ext cx="2180492" cy="369332"/>
          </a:xfrm>
          <a:prstGeom prst="rect">
            <a:avLst/>
          </a:prstGeom>
          <a:noFill/>
        </p:spPr>
        <p:txBody>
          <a:bodyPr wrap="square" rtlCol="0">
            <a:spAutoFit/>
          </a:bodyPr>
          <a:lstStyle/>
          <a:p>
            <a:r>
              <a:rPr lang="pt-BR" dirty="0" smtClean="0"/>
              <a:t>Martin 2001</a:t>
            </a:r>
            <a:endParaRPr lang="pt-BR" dirty="0"/>
          </a:p>
        </p:txBody>
      </p:sp>
    </p:spTree>
    <p:extLst>
      <p:ext uri="{BB962C8B-B14F-4D97-AF65-F5344CB8AC3E}">
        <p14:creationId xmlns:p14="http://schemas.microsoft.com/office/powerpoint/2010/main" xmlns="" val="3279178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43038" y="2044188"/>
            <a:ext cx="6257925" cy="4362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aixaDeTexto 3"/>
          <p:cNvSpPr txBox="1"/>
          <p:nvPr/>
        </p:nvSpPr>
        <p:spPr>
          <a:xfrm>
            <a:off x="7315201" y="6406638"/>
            <a:ext cx="1607574" cy="369332"/>
          </a:xfrm>
          <a:prstGeom prst="rect">
            <a:avLst/>
          </a:prstGeom>
          <a:noFill/>
        </p:spPr>
        <p:txBody>
          <a:bodyPr wrap="square" rtlCol="0">
            <a:spAutoFit/>
          </a:bodyPr>
          <a:lstStyle/>
          <a:p>
            <a:r>
              <a:rPr lang="pt-BR" dirty="0" err="1" smtClean="0"/>
              <a:t>Palefsky</a:t>
            </a:r>
            <a:r>
              <a:rPr lang="pt-BR" dirty="0" smtClean="0"/>
              <a:t> 2009</a:t>
            </a:r>
            <a:endParaRPr lang="pt-BR" dirty="0"/>
          </a:p>
        </p:txBody>
      </p:sp>
      <p:sp>
        <p:nvSpPr>
          <p:cNvPr id="6" name="Title 1"/>
          <p:cNvSpPr>
            <a:spLocks noGrp="1"/>
          </p:cNvSpPr>
          <p:nvPr>
            <p:ph type="title"/>
          </p:nvPr>
        </p:nvSpPr>
        <p:spPr/>
        <p:txBody>
          <a:bodyPr/>
          <a:lstStyle/>
          <a:p>
            <a:r>
              <a:rPr lang="en-US" dirty="0" smtClean="0">
                <a:solidFill>
                  <a:srgbClr val="FF0000"/>
                </a:solidFill>
              </a:rPr>
              <a:t>AIN in HIV +</a:t>
            </a:r>
            <a:endParaRPr lang="en-US" dirty="0"/>
          </a:p>
        </p:txBody>
      </p:sp>
    </p:spTree>
    <p:extLst>
      <p:ext uri="{BB962C8B-B14F-4D97-AF65-F5344CB8AC3E}">
        <p14:creationId xmlns:p14="http://schemas.microsoft.com/office/powerpoint/2010/main" xmlns="" val="27639642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n-US" dirty="0" smtClean="0"/>
              <a:t>Recent analysis has projected that annual screening for HIV-positive men who have sex with men and biennial or triennial screening for HIV-negative men who have sex with men is cost-effective to prevent anal </a:t>
            </a:r>
            <a:r>
              <a:rPr lang="en-US" dirty="0" err="1" smtClean="0"/>
              <a:t>squamous</a:t>
            </a:r>
            <a:r>
              <a:rPr lang="en-US" dirty="0" smtClean="0"/>
              <a:t> cell carcinoma in these groups, and offers quality-adjusted life-expectancy benefits comparable to other clinical preventive measures</a:t>
            </a:r>
            <a:endParaRPr lang="pt-BR" dirty="0"/>
          </a:p>
        </p:txBody>
      </p:sp>
      <p:sp>
        <p:nvSpPr>
          <p:cNvPr id="4" name="Title 1"/>
          <p:cNvSpPr>
            <a:spLocks noGrp="1"/>
          </p:cNvSpPr>
          <p:nvPr>
            <p:ph type="title"/>
          </p:nvPr>
        </p:nvSpPr>
        <p:spPr/>
        <p:txBody>
          <a:bodyPr/>
          <a:lstStyle/>
          <a:p>
            <a:r>
              <a:rPr lang="en-US" dirty="0" smtClean="0">
                <a:solidFill>
                  <a:srgbClr val="FF0000"/>
                </a:solidFill>
              </a:rPr>
              <a:t>AIN in HIV +</a:t>
            </a:r>
            <a:endParaRPr lang="en-US" dirty="0"/>
          </a:p>
        </p:txBody>
      </p:sp>
      <p:sp>
        <p:nvSpPr>
          <p:cNvPr id="5" name="CaixaDeTexto 4"/>
          <p:cNvSpPr txBox="1"/>
          <p:nvPr/>
        </p:nvSpPr>
        <p:spPr>
          <a:xfrm>
            <a:off x="6625883" y="5866229"/>
            <a:ext cx="2060917" cy="646331"/>
          </a:xfrm>
          <a:prstGeom prst="rect">
            <a:avLst/>
          </a:prstGeom>
          <a:noFill/>
        </p:spPr>
        <p:txBody>
          <a:bodyPr wrap="square" rtlCol="0">
            <a:spAutoFit/>
          </a:bodyPr>
          <a:lstStyle/>
          <a:p>
            <a:r>
              <a:rPr lang="pt-BR" dirty="0" err="1" smtClean="0"/>
              <a:t>Goldstone</a:t>
            </a:r>
            <a:r>
              <a:rPr lang="pt-BR" dirty="0" smtClean="0"/>
              <a:t> 1999</a:t>
            </a:r>
          </a:p>
          <a:p>
            <a:r>
              <a:rPr lang="pt-BR" dirty="0" smtClean="0"/>
              <a:t>Goldie 1999</a:t>
            </a:r>
            <a:endParaRPr lang="pt-B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4465" y="1600200"/>
            <a:ext cx="8362335" cy="4525963"/>
          </a:xfrm>
        </p:spPr>
        <p:txBody>
          <a:bodyPr>
            <a:normAutofit/>
          </a:bodyPr>
          <a:lstStyle/>
          <a:p>
            <a:r>
              <a:rPr lang="en-US" dirty="0"/>
              <a:t>In a recent </a:t>
            </a:r>
            <a:r>
              <a:rPr lang="en-US" dirty="0" smtClean="0"/>
              <a:t>long-term </a:t>
            </a:r>
            <a:r>
              <a:rPr lang="en-US" dirty="0"/>
              <a:t>follow-up study of a</a:t>
            </a:r>
            <a:r>
              <a:rPr lang="en-US" dirty="0" smtClean="0"/>
              <a:t> </a:t>
            </a:r>
            <a:r>
              <a:rPr lang="en-US" dirty="0"/>
              <a:t>group of AIN patients </a:t>
            </a:r>
            <a:r>
              <a:rPr lang="en-US" dirty="0" smtClean="0"/>
              <a:t>that completely </a:t>
            </a:r>
            <a:r>
              <a:rPr lang="en-US" dirty="0"/>
              <a:t>cleared their disease with </a:t>
            </a:r>
            <a:r>
              <a:rPr lang="en-US" dirty="0" err="1"/>
              <a:t>imiquimod</a:t>
            </a:r>
            <a:r>
              <a:rPr lang="en-US" dirty="0"/>
              <a:t>, 74</a:t>
            </a:r>
            <a:r>
              <a:rPr lang="en-US" dirty="0" smtClean="0"/>
              <a:t>% remained </a:t>
            </a:r>
            <a:r>
              <a:rPr lang="en-US" dirty="0"/>
              <a:t>free of AIN during a mean follow-up period </a:t>
            </a:r>
            <a:r>
              <a:rPr lang="en-US" dirty="0" smtClean="0"/>
              <a:t>of 30 months</a:t>
            </a:r>
          </a:p>
          <a:p>
            <a:r>
              <a:rPr lang="en-US" dirty="0" smtClean="0"/>
              <a:t>High-risk </a:t>
            </a:r>
            <a:r>
              <a:rPr lang="en-US" dirty="0"/>
              <a:t>HPV viral loads </a:t>
            </a:r>
            <a:r>
              <a:rPr lang="en-US" dirty="0" smtClean="0"/>
              <a:t>remained significantly </a:t>
            </a:r>
            <a:r>
              <a:rPr lang="en-US" dirty="0"/>
              <a:t>lower than before </a:t>
            </a:r>
            <a:r>
              <a:rPr lang="en-US" dirty="0" err="1"/>
              <a:t>imiquimod</a:t>
            </a:r>
            <a:r>
              <a:rPr lang="en-US" dirty="0"/>
              <a:t> treatment, </a:t>
            </a:r>
            <a:r>
              <a:rPr lang="en-US" dirty="0" smtClean="0"/>
              <a:t>and persisted </a:t>
            </a:r>
            <a:r>
              <a:rPr lang="en-US" dirty="0"/>
              <a:t>at low levels</a:t>
            </a:r>
          </a:p>
          <a:p>
            <a:endParaRPr lang="pt-BR" dirty="0"/>
          </a:p>
        </p:txBody>
      </p:sp>
      <p:sp>
        <p:nvSpPr>
          <p:cNvPr id="4" name="Title 1"/>
          <p:cNvSpPr>
            <a:spLocks noGrp="1"/>
          </p:cNvSpPr>
          <p:nvPr>
            <p:ph type="title"/>
          </p:nvPr>
        </p:nvSpPr>
        <p:spPr/>
        <p:txBody>
          <a:bodyPr/>
          <a:lstStyle/>
          <a:p>
            <a:r>
              <a:rPr lang="en-US" dirty="0" smtClean="0">
                <a:solidFill>
                  <a:srgbClr val="FF0000"/>
                </a:solidFill>
              </a:rPr>
              <a:t>AIN in HIV +</a:t>
            </a:r>
            <a:endParaRPr lang="en-US" dirty="0"/>
          </a:p>
        </p:txBody>
      </p:sp>
      <p:sp>
        <p:nvSpPr>
          <p:cNvPr id="5" name="CaixaDeTexto 4"/>
          <p:cNvSpPr txBox="1"/>
          <p:nvPr/>
        </p:nvSpPr>
        <p:spPr>
          <a:xfrm>
            <a:off x="6607277" y="6126163"/>
            <a:ext cx="2389239" cy="369332"/>
          </a:xfrm>
          <a:prstGeom prst="rect">
            <a:avLst/>
          </a:prstGeom>
          <a:noFill/>
        </p:spPr>
        <p:txBody>
          <a:bodyPr wrap="square" rtlCol="0">
            <a:spAutoFit/>
          </a:bodyPr>
          <a:lstStyle/>
          <a:p>
            <a:r>
              <a:rPr lang="pt-BR" dirty="0" err="1" smtClean="0"/>
              <a:t>Kreuter</a:t>
            </a:r>
            <a:r>
              <a:rPr lang="pt-BR" dirty="0" smtClean="0"/>
              <a:t> 2009</a:t>
            </a:r>
            <a:endParaRPr lang="pt-BR" dirty="0"/>
          </a:p>
        </p:txBody>
      </p:sp>
    </p:spTree>
    <p:extLst>
      <p:ext uri="{BB962C8B-B14F-4D97-AF65-F5344CB8AC3E}">
        <p14:creationId xmlns:p14="http://schemas.microsoft.com/office/powerpoint/2010/main" xmlns="" val="3684105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AIN in HIV +</a:t>
            </a:r>
            <a:endParaRPr lang="en-US" dirty="0"/>
          </a:p>
        </p:txBody>
      </p:sp>
      <p:sp>
        <p:nvSpPr>
          <p:cNvPr id="3" name="Content Placeholder 2"/>
          <p:cNvSpPr>
            <a:spLocks noGrp="1"/>
          </p:cNvSpPr>
          <p:nvPr>
            <p:ph idx="1"/>
          </p:nvPr>
        </p:nvSpPr>
        <p:spPr>
          <a:xfrm>
            <a:off x="457200" y="2571505"/>
            <a:ext cx="8229600" cy="3554658"/>
          </a:xfrm>
        </p:spPr>
        <p:txBody>
          <a:bodyPr/>
          <a:lstStyle/>
          <a:p>
            <a:r>
              <a:rPr lang="en-US" dirty="0" smtClean="0"/>
              <a:t>In conclusion, anal dysplasia was more common in HIV-positive patients. High-risk HPV infection was related to anal dysplasia.</a:t>
            </a:r>
          </a:p>
          <a:p>
            <a:endParaRPr lang="en-US" dirty="0"/>
          </a:p>
        </p:txBody>
      </p:sp>
    </p:spTree>
    <p:extLst>
      <p:ext uri="{BB962C8B-B14F-4D97-AF65-F5344CB8AC3E}">
        <p14:creationId xmlns:p14="http://schemas.microsoft.com/office/powerpoint/2010/main" xmlns="" val="12329350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619432" y="493178"/>
            <a:ext cx="7962935" cy="5972201"/>
          </a:xfrm>
        </p:spPr>
      </p:pic>
    </p:spTree>
    <p:extLst>
      <p:ext uri="{BB962C8B-B14F-4D97-AF65-F5344CB8AC3E}">
        <p14:creationId xmlns:p14="http://schemas.microsoft.com/office/powerpoint/2010/main" xmlns="" val="1808723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sp>
        <p:nvSpPr>
          <p:cNvPr id="29698" name="AutoShape 2" descr="Resultado de imagem para fotos da santa casa"/>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9700" name="Picture 4" descr="http://www.santacasasp.org.br/upSrv01/up_publicacoes/4409/3283_HC.png">
            <a:hlinkClick r:id="rId2"/>
          </p:cNvPr>
          <p:cNvPicPr>
            <a:picLocks noChangeAspect="1" noChangeArrowheads="1"/>
          </p:cNvPicPr>
          <p:nvPr/>
        </p:nvPicPr>
        <p:blipFill>
          <a:blip r:embed="rId3"/>
          <a:srcRect/>
          <a:stretch>
            <a:fillRect/>
          </a:stretch>
        </p:blipFill>
        <p:spPr bwMode="auto">
          <a:xfrm>
            <a:off x="297961" y="403856"/>
            <a:ext cx="4527256" cy="3149047"/>
          </a:xfrm>
          <a:prstGeom prst="rect">
            <a:avLst/>
          </a:prstGeom>
          <a:noFill/>
        </p:spPr>
      </p:pic>
      <p:pic>
        <p:nvPicPr>
          <p:cNvPr id="29704" name="Picture 8" descr="http://saopaulo.sp.gov.br/usr/share/image/FACHADONA.jpg">
            <a:hlinkClick r:id="rId4"/>
          </p:cNvPr>
          <p:cNvPicPr>
            <a:picLocks noChangeAspect="1" noChangeArrowheads="1"/>
          </p:cNvPicPr>
          <p:nvPr/>
        </p:nvPicPr>
        <p:blipFill>
          <a:blip r:embed="rId5"/>
          <a:srcRect/>
          <a:stretch>
            <a:fillRect/>
          </a:stretch>
        </p:blipFill>
        <p:spPr bwMode="auto">
          <a:xfrm>
            <a:off x="4825216" y="3552903"/>
            <a:ext cx="4107769" cy="300264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smtClean="0"/>
          </a:p>
          <a:p>
            <a:r>
              <a:rPr lang="en-US" dirty="0" smtClean="0"/>
              <a:t>This dysplasia is described: high-grade anal intraepithelial neoplasia (HAIN) or low-grade anal intraepithelial neoplasia (LAIN) </a:t>
            </a:r>
          </a:p>
          <a:p>
            <a:r>
              <a:rPr lang="en-US" dirty="0" smtClean="0"/>
              <a:t>HPV acts as a cofactor for the persistent anal dysplasia in HIV-positive patients</a:t>
            </a:r>
          </a:p>
          <a:p>
            <a:r>
              <a:rPr lang="en-US" dirty="0"/>
              <a:t>P</a:t>
            </a:r>
            <a:r>
              <a:rPr lang="en-US" dirty="0" smtClean="0"/>
              <a:t>recursor lesion for anal squamous cell carcinoma</a:t>
            </a:r>
          </a:p>
          <a:p>
            <a:endParaRPr lang="en-US" dirty="0"/>
          </a:p>
        </p:txBody>
      </p:sp>
      <p:sp>
        <p:nvSpPr>
          <p:cNvPr id="4" name="Title 1"/>
          <p:cNvSpPr>
            <a:spLocks noGrp="1"/>
          </p:cNvSpPr>
          <p:nvPr>
            <p:ph type="title"/>
          </p:nvPr>
        </p:nvSpPr>
        <p:spPr/>
        <p:txBody>
          <a:bodyPr/>
          <a:lstStyle/>
          <a:p>
            <a:r>
              <a:rPr lang="en-US" dirty="0" smtClean="0">
                <a:solidFill>
                  <a:srgbClr val="FF0000"/>
                </a:solidFill>
              </a:rPr>
              <a:t>AIN in HIV +</a:t>
            </a:r>
            <a:endParaRPr lang="en-US" dirty="0">
              <a:solidFill>
                <a:srgbClr val="FF0000"/>
              </a:solidFill>
            </a:endParaRPr>
          </a:p>
        </p:txBody>
      </p:sp>
    </p:spTree>
    <p:extLst>
      <p:ext uri="{BB962C8B-B14F-4D97-AF65-F5344CB8AC3E}">
        <p14:creationId xmlns:p14="http://schemas.microsoft.com/office/powerpoint/2010/main" xmlns="" val="3919410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27006"/>
            <a:ext cx="8229600" cy="3899157"/>
          </a:xfrm>
        </p:spPr>
        <p:txBody>
          <a:bodyPr>
            <a:normAutofit/>
          </a:bodyPr>
          <a:lstStyle/>
          <a:p>
            <a:r>
              <a:rPr lang="en-US" dirty="0" smtClean="0"/>
              <a:t>The rate of anal cancer has increased nowadays</a:t>
            </a:r>
          </a:p>
          <a:p>
            <a:r>
              <a:rPr lang="en-US" sz="3100" dirty="0" smtClean="0">
                <a:solidFill>
                  <a:schemeClr val="tx1"/>
                </a:solidFill>
              </a:rPr>
              <a:t>Screening: high-risk HPV DNA test, anal Pap smear protocol and high resolution </a:t>
            </a:r>
            <a:r>
              <a:rPr lang="en-US" sz="3100" dirty="0" err="1" smtClean="0">
                <a:solidFill>
                  <a:schemeClr val="tx1"/>
                </a:solidFill>
              </a:rPr>
              <a:t>anoscopy</a:t>
            </a:r>
            <a:endParaRPr lang="en-US" sz="3100" dirty="0" smtClean="0">
              <a:solidFill>
                <a:schemeClr val="tx1"/>
              </a:solidFill>
            </a:endParaRPr>
          </a:p>
          <a:p>
            <a:r>
              <a:rPr lang="en-US" dirty="0" smtClean="0"/>
              <a:t>Cost</a:t>
            </a:r>
            <a:r>
              <a:rPr lang="en-US" dirty="0"/>
              <a:t>-effective</a:t>
            </a:r>
            <a:br>
              <a:rPr lang="en-US" dirty="0"/>
            </a:br>
            <a:endParaRPr lang="en-US" dirty="0" smtClean="0">
              <a:effectLst/>
            </a:endParaRPr>
          </a:p>
          <a:p>
            <a:endParaRPr lang="en-US" dirty="0" smtClean="0"/>
          </a:p>
          <a:p>
            <a:endParaRPr lang="en-US" dirty="0"/>
          </a:p>
        </p:txBody>
      </p:sp>
      <p:sp>
        <p:nvSpPr>
          <p:cNvPr id="4" name="Title 1"/>
          <p:cNvSpPr>
            <a:spLocks noGrp="1"/>
          </p:cNvSpPr>
          <p:nvPr>
            <p:ph type="title"/>
          </p:nvPr>
        </p:nvSpPr>
        <p:spPr/>
        <p:txBody>
          <a:bodyPr/>
          <a:lstStyle/>
          <a:p>
            <a:r>
              <a:rPr lang="en-US" dirty="0" smtClean="0">
                <a:solidFill>
                  <a:srgbClr val="FF0000"/>
                </a:solidFill>
              </a:rPr>
              <a:t>AIN in HIV +</a:t>
            </a:r>
            <a:endParaRPr lang="en-US" dirty="0">
              <a:solidFill>
                <a:srgbClr val="FF0000"/>
              </a:solidFill>
            </a:endParaRPr>
          </a:p>
        </p:txBody>
      </p:sp>
    </p:spTree>
    <p:extLst>
      <p:ext uri="{BB962C8B-B14F-4D97-AF65-F5344CB8AC3E}">
        <p14:creationId xmlns:p14="http://schemas.microsoft.com/office/powerpoint/2010/main" xmlns="" val="2229747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46066"/>
            <a:ext cx="8229600" cy="3680097"/>
          </a:xfrm>
        </p:spPr>
        <p:txBody>
          <a:bodyPr/>
          <a:lstStyle/>
          <a:p>
            <a:r>
              <a:rPr lang="en-US" dirty="0"/>
              <a:t>A</a:t>
            </a:r>
            <a:r>
              <a:rPr lang="en-US" dirty="0" smtClean="0"/>
              <a:t>im </a:t>
            </a:r>
            <a:r>
              <a:rPr lang="en-US" dirty="0"/>
              <a:t>of this study is to compare the findings of the screening in HIV-positive and negative patients and perform a review of the literature</a:t>
            </a:r>
          </a:p>
        </p:txBody>
      </p:sp>
      <p:sp>
        <p:nvSpPr>
          <p:cNvPr id="4" name="Title 1"/>
          <p:cNvSpPr>
            <a:spLocks noGrp="1"/>
          </p:cNvSpPr>
          <p:nvPr>
            <p:ph type="title"/>
          </p:nvPr>
        </p:nvSpPr>
        <p:spPr/>
        <p:txBody>
          <a:bodyPr/>
          <a:lstStyle/>
          <a:p>
            <a:r>
              <a:rPr lang="en-US" dirty="0" smtClean="0">
                <a:solidFill>
                  <a:srgbClr val="FF0000"/>
                </a:solidFill>
              </a:rPr>
              <a:t>AIN in HIV +</a:t>
            </a:r>
            <a:endParaRPr lang="en-US" dirty="0">
              <a:solidFill>
                <a:srgbClr val="FF0000"/>
              </a:solidFill>
            </a:endParaRPr>
          </a:p>
        </p:txBody>
      </p:sp>
    </p:spTree>
    <p:extLst>
      <p:ext uri="{BB962C8B-B14F-4D97-AF65-F5344CB8AC3E}">
        <p14:creationId xmlns:p14="http://schemas.microsoft.com/office/powerpoint/2010/main" xmlns="" val="1804514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E</a:t>
            </a:r>
            <a:r>
              <a:rPr lang="en-US" dirty="0" smtClean="0"/>
              <a:t>valuated </a:t>
            </a:r>
            <a:r>
              <a:rPr lang="en-US" dirty="0"/>
              <a:t>131 HIV-positive and negative patients at CRT/AIDS São Paulo who had previously anal intercourse from January 2013 to December </a:t>
            </a:r>
            <a:r>
              <a:rPr lang="en-US" dirty="0" smtClean="0"/>
              <a:t>2014</a:t>
            </a:r>
          </a:p>
          <a:p>
            <a:r>
              <a:rPr lang="en-US" dirty="0"/>
              <a:t>Board Ethical in research </a:t>
            </a:r>
            <a:r>
              <a:rPr lang="en-US" dirty="0" smtClean="0"/>
              <a:t>was </a:t>
            </a:r>
            <a:r>
              <a:rPr lang="en-US" dirty="0" err="1" smtClean="0"/>
              <a:t>aproved</a:t>
            </a:r>
            <a:endParaRPr lang="en-US" dirty="0" smtClean="0"/>
          </a:p>
          <a:p>
            <a:r>
              <a:rPr lang="en-US" dirty="0"/>
              <a:t>N</a:t>
            </a:r>
            <a:r>
              <a:rPr lang="en-US" dirty="0" smtClean="0"/>
              <a:t>o </a:t>
            </a:r>
            <a:r>
              <a:rPr lang="en-US" dirty="0"/>
              <a:t>disclosures </a:t>
            </a:r>
            <a:endParaRPr lang="en-US" dirty="0" smtClean="0"/>
          </a:p>
        </p:txBody>
      </p:sp>
      <p:sp>
        <p:nvSpPr>
          <p:cNvPr id="4" name="Title 1"/>
          <p:cNvSpPr>
            <a:spLocks noGrp="1"/>
          </p:cNvSpPr>
          <p:nvPr>
            <p:ph type="title"/>
          </p:nvPr>
        </p:nvSpPr>
        <p:spPr/>
        <p:txBody>
          <a:bodyPr/>
          <a:lstStyle/>
          <a:p>
            <a:r>
              <a:rPr lang="en-US" dirty="0" smtClean="0">
                <a:solidFill>
                  <a:srgbClr val="FF0000"/>
                </a:solidFill>
              </a:rPr>
              <a:t>AIN in HIV +</a:t>
            </a:r>
            <a:endParaRPr lang="en-US" dirty="0">
              <a:solidFill>
                <a:srgbClr val="FF0000"/>
              </a:solidFill>
            </a:endParaRPr>
          </a:p>
        </p:txBody>
      </p:sp>
    </p:spTree>
    <p:extLst>
      <p:ext uri="{BB962C8B-B14F-4D97-AF65-F5344CB8AC3E}">
        <p14:creationId xmlns:p14="http://schemas.microsoft.com/office/powerpoint/2010/main" xmlns="" val="3364537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AIN in HIV +</a:t>
            </a:r>
            <a:endParaRPr lang="en-US" dirty="0"/>
          </a:p>
        </p:txBody>
      </p:sp>
      <p:sp>
        <p:nvSpPr>
          <p:cNvPr id="3" name="Content Placeholder 2"/>
          <p:cNvSpPr>
            <a:spLocks noGrp="1"/>
          </p:cNvSpPr>
          <p:nvPr>
            <p:ph idx="1"/>
          </p:nvPr>
        </p:nvSpPr>
        <p:spPr/>
        <p:txBody>
          <a:bodyPr/>
          <a:lstStyle/>
          <a:p>
            <a:r>
              <a:rPr lang="en-US" dirty="0" smtClean="0"/>
              <a:t>All of the patients underwent the high-risk HPV DNA test, anal Pap smear protocol and high resolution </a:t>
            </a:r>
            <a:r>
              <a:rPr lang="en-US" dirty="0" err="1" smtClean="0"/>
              <a:t>anoscopy</a:t>
            </a:r>
            <a:r>
              <a:rPr lang="en-US" dirty="0" smtClean="0"/>
              <a:t> </a:t>
            </a:r>
          </a:p>
          <a:p>
            <a:endParaRPr lang="en-US" dirty="0"/>
          </a:p>
        </p:txBody>
      </p:sp>
      <p:pic>
        <p:nvPicPr>
          <p:cNvPr id="4" name="Picture 3"/>
          <p:cNvPicPr>
            <a:picLocks noChangeAspect="1"/>
          </p:cNvPicPr>
          <p:nvPr/>
        </p:nvPicPr>
        <p:blipFill>
          <a:blip r:embed="rId2"/>
          <a:stretch>
            <a:fillRect/>
          </a:stretch>
        </p:blipFill>
        <p:spPr>
          <a:xfrm>
            <a:off x="6744234" y="3794537"/>
            <a:ext cx="2154344" cy="2875303"/>
          </a:xfrm>
          <a:prstGeom prst="rect">
            <a:avLst/>
          </a:prstGeom>
        </p:spPr>
      </p:pic>
      <p:pic>
        <p:nvPicPr>
          <p:cNvPr id="8" name="Picture 7"/>
          <p:cNvPicPr>
            <a:picLocks noChangeAspect="1"/>
          </p:cNvPicPr>
          <p:nvPr/>
        </p:nvPicPr>
        <p:blipFill>
          <a:blip r:embed="rId3"/>
          <a:stretch>
            <a:fillRect/>
          </a:stretch>
        </p:blipFill>
        <p:spPr>
          <a:xfrm>
            <a:off x="206896" y="4415594"/>
            <a:ext cx="2536696" cy="1710569"/>
          </a:xfrm>
          <a:prstGeom prst="rect">
            <a:avLst/>
          </a:prstGeom>
        </p:spPr>
      </p:pic>
      <p:pic>
        <p:nvPicPr>
          <p:cNvPr id="9" name="Picture 8"/>
          <p:cNvPicPr>
            <a:picLocks noChangeAspect="1"/>
          </p:cNvPicPr>
          <p:nvPr/>
        </p:nvPicPr>
        <p:blipFill>
          <a:blip r:embed="rId4"/>
          <a:stretch>
            <a:fillRect/>
          </a:stretch>
        </p:blipFill>
        <p:spPr>
          <a:xfrm>
            <a:off x="3347220" y="4066514"/>
            <a:ext cx="2942361" cy="2518786"/>
          </a:xfrm>
          <a:prstGeom prst="rect">
            <a:avLst/>
          </a:prstGeom>
        </p:spPr>
      </p:pic>
    </p:spTree>
    <p:extLst>
      <p:ext uri="{BB962C8B-B14F-4D97-AF65-F5344CB8AC3E}">
        <p14:creationId xmlns:p14="http://schemas.microsoft.com/office/powerpoint/2010/main" xmlns="" val="2153547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AIN in HIV +</a:t>
            </a:r>
            <a:endParaRPr lang="en-US" dirty="0"/>
          </a:p>
        </p:txBody>
      </p:sp>
      <p:pic>
        <p:nvPicPr>
          <p:cNvPr id="6" name="Content Placeholder 5"/>
          <p:cNvPicPr>
            <a:picLocks noGrp="1" noChangeAspect="1"/>
          </p:cNvPicPr>
          <p:nvPr>
            <p:ph idx="1"/>
          </p:nvPr>
        </p:nvPicPr>
        <p:blipFill>
          <a:blip r:embed="rId2"/>
          <a:srcRect t="13409" b="13409"/>
          <a:stretch>
            <a:fillRect/>
          </a:stretch>
        </p:blipFill>
        <p:spPr>
          <a:xfrm>
            <a:off x="4374069" y="3733597"/>
            <a:ext cx="4312731" cy="2753204"/>
          </a:xfrm>
        </p:spPr>
      </p:pic>
      <p:pic>
        <p:nvPicPr>
          <p:cNvPr id="7" name="Picture 6"/>
          <p:cNvPicPr>
            <a:picLocks noChangeAspect="1"/>
          </p:cNvPicPr>
          <p:nvPr/>
        </p:nvPicPr>
        <p:blipFill>
          <a:blip r:embed="rId3"/>
          <a:stretch>
            <a:fillRect/>
          </a:stretch>
        </p:blipFill>
        <p:spPr>
          <a:xfrm>
            <a:off x="457200" y="1790993"/>
            <a:ext cx="3778318" cy="2837520"/>
          </a:xfrm>
          <a:prstGeom prst="rect">
            <a:avLst/>
          </a:prstGeom>
        </p:spPr>
      </p:pic>
    </p:spTree>
    <p:extLst>
      <p:ext uri="{BB962C8B-B14F-4D97-AF65-F5344CB8AC3E}">
        <p14:creationId xmlns:p14="http://schemas.microsoft.com/office/powerpoint/2010/main" xmlns="" val="2936086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061884" y="1474657"/>
            <a:ext cx="6838831" cy="4887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a:spLocks noGrp="1"/>
          </p:cNvSpPr>
          <p:nvPr>
            <p:ph type="title"/>
          </p:nvPr>
        </p:nvSpPr>
        <p:spPr/>
        <p:txBody>
          <a:bodyPr/>
          <a:lstStyle/>
          <a:p>
            <a:r>
              <a:rPr lang="en-US" dirty="0" smtClean="0">
                <a:solidFill>
                  <a:srgbClr val="FF0000"/>
                </a:solidFill>
              </a:rPr>
              <a:t>AIN in HIV +</a:t>
            </a:r>
            <a:endParaRPr lang="en-US" dirty="0"/>
          </a:p>
        </p:txBody>
      </p:sp>
      <p:sp>
        <p:nvSpPr>
          <p:cNvPr id="6" name="CaixaDeTexto 5"/>
          <p:cNvSpPr txBox="1"/>
          <p:nvPr/>
        </p:nvSpPr>
        <p:spPr>
          <a:xfrm>
            <a:off x="7315201" y="6406638"/>
            <a:ext cx="1607574" cy="369332"/>
          </a:xfrm>
          <a:prstGeom prst="rect">
            <a:avLst/>
          </a:prstGeom>
          <a:noFill/>
        </p:spPr>
        <p:txBody>
          <a:bodyPr wrap="square" rtlCol="0">
            <a:spAutoFit/>
          </a:bodyPr>
          <a:lstStyle/>
          <a:p>
            <a:r>
              <a:rPr lang="pt-BR" dirty="0" err="1" smtClean="0"/>
              <a:t>Palefsky</a:t>
            </a:r>
            <a:r>
              <a:rPr lang="pt-BR" dirty="0" smtClean="0"/>
              <a:t> 2009</a:t>
            </a:r>
            <a:endParaRPr lang="pt-BR" dirty="0"/>
          </a:p>
        </p:txBody>
      </p:sp>
    </p:spTree>
    <p:extLst>
      <p:ext uri="{BB962C8B-B14F-4D97-AF65-F5344CB8AC3E}">
        <p14:creationId xmlns:p14="http://schemas.microsoft.com/office/powerpoint/2010/main" xmlns="" val="40290939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TotalTime>
  <Words>700</Words>
  <Application>Microsoft Office PowerPoint</Application>
  <PresentationFormat>Apresentação na tela (4:3)</PresentationFormat>
  <Paragraphs>67</Paragraphs>
  <Slides>26</Slides>
  <Notes>0</Notes>
  <HiddenSlides>0</HiddenSlides>
  <MMClips>0</MMClips>
  <ScaleCrop>false</ScaleCrop>
  <HeadingPairs>
    <vt:vector size="4" baseType="variant">
      <vt:variant>
        <vt:lpstr>Tema</vt:lpstr>
      </vt:variant>
      <vt:variant>
        <vt:i4>1</vt:i4>
      </vt:variant>
      <vt:variant>
        <vt:lpstr>Títulos de slides</vt:lpstr>
      </vt:variant>
      <vt:variant>
        <vt:i4>26</vt:i4>
      </vt:variant>
    </vt:vector>
  </HeadingPairs>
  <TitlesOfParts>
    <vt:vector size="27" baseType="lpstr">
      <vt:lpstr>Office Theme</vt:lpstr>
      <vt:lpstr>Anal intraepithelial neoplasia in HIV-positive patients: a review</vt:lpstr>
      <vt:lpstr>AIN in HIV +</vt:lpstr>
      <vt:lpstr>AIN in HIV +</vt:lpstr>
      <vt:lpstr>AIN in HIV +</vt:lpstr>
      <vt:lpstr>AIN in HIV +</vt:lpstr>
      <vt:lpstr>AIN in HIV +</vt:lpstr>
      <vt:lpstr>AIN in HIV +</vt:lpstr>
      <vt:lpstr>AIN in HIV +</vt:lpstr>
      <vt:lpstr>AIN in HIV +</vt:lpstr>
      <vt:lpstr>AIN in HIV +</vt:lpstr>
      <vt:lpstr>AIN in HIV +</vt:lpstr>
      <vt:lpstr>AIN in HIV +</vt:lpstr>
      <vt:lpstr>Slide 13</vt:lpstr>
      <vt:lpstr>AIN in HIV +</vt:lpstr>
      <vt:lpstr>AIN in HIV +</vt:lpstr>
      <vt:lpstr>AIN in HIV +</vt:lpstr>
      <vt:lpstr>AIN in HIV +</vt:lpstr>
      <vt:lpstr>AIN in HIV +</vt:lpstr>
      <vt:lpstr>AIN in HIV +</vt:lpstr>
      <vt:lpstr>AIN in HIV +</vt:lpstr>
      <vt:lpstr>AIN in HIV +</vt:lpstr>
      <vt:lpstr>AIN in HIV +</vt:lpstr>
      <vt:lpstr>AIN in HIV +</vt:lpstr>
      <vt:lpstr>AIN in HIV +</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 intraepithelial neoplasia in HIV-positive patients: a review</dc:title>
  <dc:creator>Sylvia</dc:creator>
  <cp:lastModifiedBy>coordimagem</cp:lastModifiedBy>
  <cp:revision>40</cp:revision>
  <dcterms:created xsi:type="dcterms:W3CDTF">2015-11-22T22:50:08Z</dcterms:created>
  <dcterms:modified xsi:type="dcterms:W3CDTF">2015-11-27T12:49:36Z</dcterms:modified>
</cp:coreProperties>
</file>