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78" r:id="rId2"/>
    <p:sldId id="430" r:id="rId3"/>
    <p:sldId id="431" r:id="rId4"/>
    <p:sldId id="432" r:id="rId5"/>
    <p:sldId id="433" r:id="rId6"/>
    <p:sldId id="449" r:id="rId7"/>
    <p:sldId id="438" r:id="rId8"/>
    <p:sldId id="439" r:id="rId9"/>
    <p:sldId id="459" r:id="rId10"/>
    <p:sldId id="393" r:id="rId11"/>
    <p:sldId id="442" r:id="rId12"/>
    <p:sldId id="450" r:id="rId13"/>
    <p:sldId id="451" r:id="rId14"/>
    <p:sldId id="399" r:id="rId15"/>
    <p:sldId id="423" r:id="rId16"/>
    <p:sldId id="452" r:id="rId17"/>
    <p:sldId id="408" r:id="rId18"/>
    <p:sldId id="425" r:id="rId19"/>
    <p:sldId id="453" r:id="rId20"/>
    <p:sldId id="458" r:id="rId21"/>
    <p:sldId id="415" r:id="rId22"/>
    <p:sldId id="418" r:id="rId23"/>
    <p:sldId id="448" r:id="rId24"/>
    <p:sldId id="460" r:id="rId25"/>
    <p:sldId id="456" r:id="rId26"/>
    <p:sldId id="420" r:id="rId27"/>
    <p:sldId id="426" r:id="rId28"/>
    <p:sldId id="429" r:id="rId29"/>
    <p:sldId id="447" r:id="rId3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9518" autoAdjust="0"/>
  </p:normalViewPr>
  <p:slideViewPr>
    <p:cSldViewPr snapToGrid="0">
      <p:cViewPr varScale="1">
        <p:scale>
          <a:sx n="79" d="100"/>
          <a:sy n="79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Data_VUB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UA\papers\published\tms\Copy%20of%20tm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TD\Papers\published\NVS\patient_data\txt\nv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TD\Papers\published\NVS\patient_data\txt\nv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UTD\Papers\unpublished\hearing%20loss%20and%20parahippocampus\effective%20connectivity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G:\UA\papers\published\acc%20rTMS\figure%2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41907261592301"/>
          <c:y val="2.8252405949256341E-2"/>
          <c:w val="0.82446981627296589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numFmt formatCode="#,##0.00" sourceLinked="0"/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[Data_VUB.xlsx]Sheet2!$B$3:$B$4</c:f>
              <c:strCache>
                <c:ptCount val="2"/>
                <c:pt idx="0">
                  <c:v>Outside anechoic chamber </c:v>
                </c:pt>
                <c:pt idx="1">
                  <c:v>Inside anechoic chamber </c:v>
                </c:pt>
              </c:strCache>
            </c:strRef>
          </c:cat>
          <c:val>
            <c:numRef>
              <c:f>[Data_VUB.xlsx]Sheet2!$C$3:$C$4</c:f>
              <c:numCache>
                <c:formatCode>General</c:formatCode>
                <c:ptCount val="2"/>
                <c:pt idx="0">
                  <c:v>0</c:v>
                </c:pt>
                <c:pt idx="1">
                  <c:v>94.117647058823522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790592"/>
        <c:axId val="93792128"/>
      </c:barChart>
      <c:catAx>
        <c:axId val="93790592"/>
        <c:scaling>
          <c:orientation val="minMax"/>
        </c:scaling>
        <c:delete val="0"/>
        <c:axPos val="b"/>
        <c:majorTickMark val="out"/>
        <c:minorTickMark val="none"/>
        <c:tickLblPos val="nextTo"/>
        <c:crossAx val="93792128"/>
        <c:crosses val="autoZero"/>
        <c:auto val="1"/>
        <c:lblAlgn val="ctr"/>
        <c:lblOffset val="100"/>
        <c:noMultiLvlLbl val="0"/>
      </c:catAx>
      <c:valAx>
        <c:axId val="937921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nl-NL"/>
                  <a:t>Percentage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3790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2060"/>
          </a:solidFill>
        </a:defRPr>
      </a:pPr>
      <a:endParaRPr lang="nl-NL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Sheet1!$B$7</c:f>
              <c:strCache>
                <c:ptCount val="1"/>
                <c:pt idx="0">
                  <c:v>Loudness (VAS)</c:v>
                </c:pt>
              </c:strCache>
            </c:strRef>
          </c:tx>
          <c:invertIfNegative val="0"/>
          <c:cat>
            <c:strRef>
              <c:f>Sheet1!$A$8:$A$9</c:f>
              <c:strCache>
                <c:ptCount val="2"/>
                <c:pt idx="0">
                  <c:v>Pre</c:v>
                </c:pt>
                <c:pt idx="1">
                  <c:v>Post (6 months)</c:v>
                </c:pt>
              </c:strCache>
            </c:strRef>
          </c:cat>
          <c:val>
            <c:numRef>
              <c:f>Sheet1!$B$8:$B$9</c:f>
              <c:numCache>
                <c:formatCode>General</c:formatCode>
                <c:ptCount val="2"/>
                <c:pt idx="0">
                  <c:v>8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928768"/>
        <c:axId val="80930304"/>
      </c:barChart>
      <c:catAx>
        <c:axId val="80928768"/>
        <c:scaling>
          <c:orientation val="minMax"/>
        </c:scaling>
        <c:delete val="0"/>
        <c:axPos val="b"/>
        <c:majorTickMark val="out"/>
        <c:minorTickMark val="none"/>
        <c:tickLblPos val="nextTo"/>
        <c:crossAx val="80930304"/>
        <c:crosses val="autoZero"/>
        <c:auto val="1"/>
        <c:lblAlgn val="ctr"/>
        <c:lblOffset val="100"/>
        <c:noMultiLvlLbl val="0"/>
      </c:catAx>
      <c:valAx>
        <c:axId val="809303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Loudness (Visual Analogue Scale)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928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TQ</c:v>
                </c:pt>
              </c:strCache>
            </c:strRef>
          </c:tx>
          <c:invertIfNegative val="0"/>
          <c:cat>
            <c:strRef>
              <c:f>Sheet1!$A$4:$A$5</c:f>
              <c:strCache>
                <c:ptCount val="2"/>
                <c:pt idx="0">
                  <c:v>Pre</c:v>
                </c:pt>
                <c:pt idx="1">
                  <c:v>Post (6 months)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68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918784"/>
        <c:axId val="85833600"/>
      </c:barChart>
      <c:catAx>
        <c:axId val="82918784"/>
        <c:scaling>
          <c:orientation val="minMax"/>
        </c:scaling>
        <c:delete val="0"/>
        <c:axPos val="b"/>
        <c:majorTickMark val="out"/>
        <c:minorTickMark val="none"/>
        <c:tickLblPos val="nextTo"/>
        <c:crossAx val="85833600"/>
        <c:crosses val="autoZero"/>
        <c:auto val="1"/>
        <c:lblAlgn val="ctr"/>
        <c:lblOffset val="100"/>
        <c:noMultiLvlLbl val="0"/>
      </c:catAx>
      <c:valAx>
        <c:axId val="858336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Loudness (Visual Analogue Scale)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2918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numFmt formatCode="#,##0.00" sourceLinked="0"/>
            <c:txPr>
              <a:bodyPr/>
              <a:lstStyle/>
              <a:p>
                <a:pPr>
                  <a:defRPr sz="1200"/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Sheet1!$G$5:$H$5</c:f>
              <c:strCache>
                <c:ptCount val="2"/>
                <c:pt idx="0">
                  <c:v>Before</c:v>
                </c:pt>
                <c:pt idx="1">
                  <c:v>After</c:v>
                </c:pt>
              </c:strCache>
            </c:strRef>
          </c:cat>
          <c:val>
            <c:numRef>
              <c:f>Sheet1!$G$6:$H$6</c:f>
              <c:numCache>
                <c:formatCode>General</c:formatCode>
                <c:ptCount val="2"/>
                <c:pt idx="0">
                  <c:v>0</c:v>
                </c:pt>
                <c:pt idx="1">
                  <c:v>77.777777777777786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3832320"/>
        <c:axId val="96272384"/>
      </c:barChart>
      <c:catAx>
        <c:axId val="93832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l-NL"/>
          </a:p>
        </c:txPr>
        <c:crossAx val="96272384"/>
        <c:crosses val="autoZero"/>
        <c:auto val="1"/>
        <c:lblAlgn val="ctr"/>
        <c:lblOffset val="100"/>
        <c:noMultiLvlLbl val="0"/>
      </c:catAx>
      <c:valAx>
        <c:axId val="96272384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nl-NL" sz="1200" dirty="0" smtClean="0"/>
                  <a:t>Percentage</a:t>
                </a:r>
                <a:endParaRPr lang="nl-NL" sz="12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l-NL"/>
          </a:p>
        </c:txPr>
        <c:crossAx val="93832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002060"/>
          </a:solidFill>
        </a:defRPr>
      </a:pPr>
      <a:endParaRPr lang="nl-N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Blad1!$E$80:$E$82</c:f>
                <c:numCache>
                  <c:formatCode>General</c:formatCode>
                  <c:ptCount val="3"/>
                  <c:pt idx="0">
                    <c:v>0.119259038458174</c:v>
                  </c:pt>
                  <c:pt idx="1">
                    <c:v>0.13333565846187001</c:v>
                  </c:pt>
                  <c:pt idx="2">
                    <c:v>0.108868109249863</c:v>
                  </c:pt>
                </c:numCache>
              </c:numRef>
            </c:plus>
            <c:minus>
              <c:numRef>
                <c:f>Blad1!$E$80:$E$82</c:f>
                <c:numCache>
                  <c:formatCode>General</c:formatCode>
                  <c:ptCount val="3"/>
                  <c:pt idx="0">
                    <c:v>0.119259038458174</c:v>
                  </c:pt>
                  <c:pt idx="1">
                    <c:v>0.13333565846187001</c:v>
                  </c:pt>
                  <c:pt idx="2">
                    <c:v>0.108868109249863</c:v>
                  </c:pt>
                </c:numCache>
              </c:numRef>
            </c:minus>
          </c:errBars>
          <c:cat>
            <c:strRef>
              <c:f>Blad1!$C$80:$C$82</c:f>
              <c:strCache>
                <c:ptCount val="3"/>
                <c:pt idx="0">
                  <c:v>Baseline</c:v>
                </c:pt>
                <c:pt idx="1">
                  <c:v>Sham</c:v>
                </c:pt>
                <c:pt idx="2">
                  <c:v>Real</c:v>
                </c:pt>
              </c:strCache>
            </c:strRef>
          </c:cat>
          <c:val>
            <c:numRef>
              <c:f>Blad1!$D$80:$D$82</c:f>
              <c:numCache>
                <c:formatCode>General</c:formatCode>
                <c:ptCount val="3"/>
                <c:pt idx="0">
                  <c:v>7.3</c:v>
                </c:pt>
                <c:pt idx="1">
                  <c:v>6.5</c:v>
                </c:pt>
                <c:pt idx="2">
                  <c:v>5.8333333333333259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308608"/>
        <c:axId val="96371840"/>
      </c:barChart>
      <c:catAx>
        <c:axId val="96308608"/>
        <c:scaling>
          <c:orientation val="minMax"/>
        </c:scaling>
        <c:delete val="0"/>
        <c:axPos val="b"/>
        <c:majorTickMark val="out"/>
        <c:minorTickMark val="none"/>
        <c:tickLblPos val="nextTo"/>
        <c:crossAx val="96371840"/>
        <c:crosses val="autoZero"/>
        <c:auto val="1"/>
        <c:lblAlgn val="ctr"/>
        <c:lblOffset val="100"/>
        <c:noMultiLvlLbl val="0"/>
      </c:catAx>
      <c:valAx>
        <c:axId val="96371840"/>
        <c:scaling>
          <c:orientation val="minMax"/>
          <c:min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Visual Analogue Scale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308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/>
      </a:pPr>
      <a:endParaRPr lang="nl-N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Sheet1!$C$16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Sheet1!$D$15:$F$15</c:f>
              <c:strCache>
                <c:ptCount val="3"/>
                <c:pt idx="0">
                  <c:v>baseline</c:v>
                </c:pt>
                <c:pt idx="1">
                  <c:v>Immediately after treatment</c:v>
                </c:pt>
                <c:pt idx="2">
                  <c:v>follow-up</c:v>
                </c:pt>
              </c:strCache>
            </c:strRef>
          </c:cat>
          <c:val>
            <c:numRef>
              <c:f>Sheet1!$D$16:$F$16</c:f>
              <c:numCache>
                <c:formatCode>####.0000</c:formatCode>
                <c:ptCount val="3"/>
                <c:pt idx="0">
                  <c:v>69.600000000000009</c:v>
                </c:pt>
                <c:pt idx="1">
                  <c:v>62.000000000000007</c:v>
                </c:pt>
                <c:pt idx="2">
                  <c:v>61.4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909376"/>
        <c:axId val="95910912"/>
      </c:barChart>
      <c:catAx>
        <c:axId val="95909376"/>
        <c:scaling>
          <c:orientation val="minMax"/>
        </c:scaling>
        <c:delete val="0"/>
        <c:axPos val="b"/>
        <c:majorTickMark val="out"/>
        <c:minorTickMark val="none"/>
        <c:tickLblPos val="nextTo"/>
        <c:crossAx val="95910912"/>
        <c:crosses val="autoZero"/>
        <c:auto val="1"/>
        <c:lblAlgn val="ctr"/>
        <c:lblOffset val="100"/>
        <c:noMultiLvlLbl val="0"/>
      </c:catAx>
      <c:valAx>
        <c:axId val="959109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Tinnitus Handicap Inventory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95909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Sheet1!$C$79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cat>
            <c:strRef>
              <c:f>Sheet1!$D$78:$F$78</c:f>
              <c:strCache>
                <c:ptCount val="3"/>
                <c:pt idx="0">
                  <c:v>baseline</c:v>
                </c:pt>
                <c:pt idx="1">
                  <c:v>immediately after treatment</c:v>
                </c:pt>
                <c:pt idx="2">
                  <c:v>follow-up</c:v>
                </c:pt>
              </c:strCache>
            </c:strRef>
          </c:cat>
          <c:val>
            <c:numRef>
              <c:f>Sheet1!$D$79:$F$79</c:f>
              <c:numCache>
                <c:formatCode>0.0</c:formatCode>
                <c:ptCount val="3"/>
                <c:pt idx="0">
                  <c:v>46.888888888888886</c:v>
                </c:pt>
                <c:pt idx="1">
                  <c:v>34.5555555555556</c:v>
                </c:pt>
                <c:pt idx="2">
                  <c:v>32.714285714285715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926912"/>
        <c:axId val="95953280"/>
      </c:barChart>
      <c:catAx>
        <c:axId val="95926912"/>
        <c:scaling>
          <c:orientation val="minMax"/>
        </c:scaling>
        <c:delete val="0"/>
        <c:axPos val="b"/>
        <c:majorTickMark val="out"/>
        <c:minorTickMark val="none"/>
        <c:tickLblPos val="nextTo"/>
        <c:crossAx val="95953280"/>
        <c:crosses val="autoZero"/>
        <c:auto val="1"/>
        <c:lblAlgn val="ctr"/>
        <c:lblOffset val="100"/>
        <c:noMultiLvlLbl val="0"/>
      </c:catAx>
      <c:valAx>
        <c:axId val="95953280"/>
        <c:scaling>
          <c:orientation val="minMax"/>
          <c:min val="2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MML (dB)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95926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Theta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628981973699988"/>
          <c:y val="5.0216146012639344E-2"/>
          <c:w val="0.77789499980015187"/>
          <c:h val="0.684394082378497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Controls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Sheet1!$F$5:$F$6</c:f>
                <c:numCache>
                  <c:formatCode>General</c:formatCode>
                  <c:ptCount val="2"/>
                  <c:pt idx="0">
                    <c:v>1.3055926139284881E-3</c:v>
                  </c:pt>
                  <c:pt idx="1">
                    <c:v>7.2678913745162119E-4</c:v>
                  </c:pt>
                </c:numCache>
              </c:numRef>
            </c:plus>
            <c:minus>
              <c:numRef>
                <c:f>Sheet1!$F$5:$F$6</c:f>
                <c:numCache>
                  <c:formatCode>General</c:formatCode>
                  <c:ptCount val="2"/>
                  <c:pt idx="0">
                    <c:v>1.3055926139284881E-3</c:v>
                  </c:pt>
                  <c:pt idx="1">
                    <c:v>7.2678913745162119E-4</c:v>
                  </c:pt>
                </c:numCache>
              </c:numRef>
            </c:minus>
          </c:errBars>
          <c:cat>
            <c:strRef>
              <c:f>Sheet1!$A$5:$A$6</c:f>
              <c:strCache>
                <c:ptCount val="2"/>
                <c:pt idx="0">
                  <c:v>left AUD to left PHC</c:v>
                </c:pt>
                <c:pt idx="1">
                  <c:v>left PHC to left AUD</c:v>
                </c:pt>
              </c:strCache>
            </c:strRef>
          </c:cat>
          <c:val>
            <c:numRef>
              <c:f>Sheet1!$B$5:$B$6</c:f>
              <c:numCache>
                <c:formatCode>####.0000000</c:formatCode>
                <c:ptCount val="2"/>
                <c:pt idx="0">
                  <c:v>5.7800000000000004E-3</c:v>
                </c:pt>
                <c:pt idx="1">
                  <c:v>5.8700000000000002E-3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Moderate or no hearing loss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Sheet1!$G$5:$G$6</c:f>
                <c:numCache>
                  <c:formatCode>General</c:formatCode>
                  <c:ptCount val="2"/>
                  <c:pt idx="0">
                    <c:v>1.30559261392849E-3</c:v>
                  </c:pt>
                  <c:pt idx="1">
                    <c:v>7.2678913745162119E-4</c:v>
                  </c:pt>
                </c:numCache>
              </c:numRef>
            </c:plus>
            <c:minus>
              <c:numRef>
                <c:f>Sheet1!$G$5:$G$6</c:f>
                <c:numCache>
                  <c:formatCode>General</c:formatCode>
                  <c:ptCount val="2"/>
                  <c:pt idx="0">
                    <c:v>1.30559261392849E-3</c:v>
                  </c:pt>
                  <c:pt idx="1">
                    <c:v>7.2678913745162119E-4</c:v>
                  </c:pt>
                </c:numCache>
              </c:numRef>
            </c:minus>
          </c:errBars>
          <c:cat>
            <c:strRef>
              <c:f>Sheet1!$A$5:$A$6</c:f>
              <c:strCache>
                <c:ptCount val="2"/>
                <c:pt idx="0">
                  <c:v>left AUD to left PHC</c:v>
                </c:pt>
                <c:pt idx="1">
                  <c:v>left PHC to left AUD</c:v>
                </c:pt>
              </c:strCache>
            </c:strRef>
          </c:cat>
          <c:val>
            <c:numRef>
              <c:f>Sheet1!$C$5:$C$6</c:f>
              <c:numCache>
                <c:formatCode>####.0000000</c:formatCode>
                <c:ptCount val="2"/>
                <c:pt idx="0">
                  <c:v>6.1352083333333328E-3</c:v>
                </c:pt>
                <c:pt idx="1">
                  <c:v>5.5610416666666664E-3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Severe hearing loss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Sheet1!$H$5:$H$6</c:f>
                <c:numCache>
                  <c:formatCode>General</c:formatCode>
                  <c:ptCount val="2"/>
                  <c:pt idx="0">
                    <c:v>8.797345599099852E-4</c:v>
                  </c:pt>
                  <c:pt idx="1">
                    <c:v>9.4396379280548915E-4</c:v>
                  </c:pt>
                </c:numCache>
              </c:numRef>
            </c:plus>
            <c:minus>
              <c:numRef>
                <c:f>Sheet1!$H$5:$H$6</c:f>
                <c:numCache>
                  <c:formatCode>General</c:formatCode>
                  <c:ptCount val="2"/>
                  <c:pt idx="0">
                    <c:v>8.797345599099852E-4</c:v>
                  </c:pt>
                  <c:pt idx="1">
                    <c:v>9.4396379280548915E-4</c:v>
                  </c:pt>
                </c:numCache>
              </c:numRef>
            </c:minus>
          </c:errBars>
          <c:cat>
            <c:strRef>
              <c:f>Sheet1!$A$5:$A$6</c:f>
              <c:strCache>
                <c:ptCount val="2"/>
                <c:pt idx="0">
                  <c:v>left AUD to left PHC</c:v>
                </c:pt>
                <c:pt idx="1">
                  <c:v>left PHC to left AUD</c:v>
                </c:pt>
              </c:strCache>
            </c:strRef>
          </c:cat>
          <c:val>
            <c:numRef>
              <c:f>Sheet1!$D$5:$D$6</c:f>
              <c:numCache>
                <c:formatCode>####.0000000</c:formatCode>
                <c:ptCount val="2"/>
                <c:pt idx="0">
                  <c:v>7.5767901234567898E-3</c:v>
                </c:pt>
                <c:pt idx="1">
                  <c:v>8.0090123456790108E-3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009216"/>
        <c:axId val="96412416"/>
      </c:barChart>
      <c:catAx>
        <c:axId val="96009216"/>
        <c:scaling>
          <c:orientation val="minMax"/>
        </c:scaling>
        <c:delete val="0"/>
        <c:axPos val="b"/>
        <c:majorTickMark val="out"/>
        <c:minorTickMark val="none"/>
        <c:tickLblPos val="nextTo"/>
        <c:crossAx val="96412416"/>
        <c:crosses val="autoZero"/>
        <c:auto val="1"/>
        <c:lblAlgn val="ctr"/>
        <c:lblOffset val="100"/>
        <c:noMultiLvlLbl val="0"/>
      </c:catAx>
      <c:valAx>
        <c:axId val="96412416"/>
        <c:scaling>
          <c:orientation val="minMax"/>
          <c:max val="1.0000000000000002E-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Granger Causality</a:t>
                </a:r>
              </a:p>
            </c:rich>
          </c:tx>
          <c:layout/>
          <c:overlay val="0"/>
        </c:title>
        <c:numFmt formatCode="#,##0.000" sourceLinked="0"/>
        <c:majorTickMark val="out"/>
        <c:minorTickMark val="none"/>
        <c:tickLblPos val="nextTo"/>
        <c:crossAx val="96009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8.5989448019505185E-2"/>
          <c:y val="0.76522776335454312"/>
          <c:w val="0.88967969577932693"/>
          <c:h val="0.23253551018424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nl-NL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98410652695"/>
          <c:y val="3.5119054565596643E-2"/>
          <c:w val="0.86351988525277179"/>
          <c:h val="0.8603614745556854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Sheet1!$P$16:$R$16</c:f>
                <c:numCache>
                  <c:formatCode>General</c:formatCode>
                  <c:ptCount val="3"/>
                  <c:pt idx="0">
                    <c:v>0.36514837167011072</c:v>
                  </c:pt>
                  <c:pt idx="1">
                    <c:v>0.78770764458226128</c:v>
                  </c:pt>
                  <c:pt idx="2">
                    <c:v>1.6753308131032909</c:v>
                  </c:pt>
                </c:numCache>
              </c:numRef>
            </c:plus>
            <c:minus>
              <c:numRef>
                <c:f>Sheet1!$P$16:$R$16</c:f>
                <c:numCache>
                  <c:formatCode>General</c:formatCode>
                  <c:ptCount val="3"/>
                  <c:pt idx="0">
                    <c:v>0.36514837167011072</c:v>
                  </c:pt>
                  <c:pt idx="1">
                    <c:v>0.78770764458226128</c:v>
                  </c:pt>
                  <c:pt idx="2">
                    <c:v>1.6753308131032909</c:v>
                  </c:pt>
                </c:numCache>
              </c:numRef>
            </c:minus>
          </c:errBars>
          <c:cat>
            <c:strRef>
              <c:f>Sheet1!$P$13:$R$13</c:f>
              <c:strCache>
                <c:ptCount val="3"/>
                <c:pt idx="0">
                  <c:v>Baseline</c:v>
                </c:pt>
                <c:pt idx="1">
                  <c:v>Ipsilat. Amytal</c:v>
                </c:pt>
                <c:pt idx="2">
                  <c:v>Contralat Amytal</c:v>
                </c:pt>
              </c:strCache>
            </c:strRef>
          </c:cat>
          <c:val>
            <c:numRef>
              <c:f>Sheet1!$P$14:$R$14</c:f>
              <c:numCache>
                <c:formatCode>General</c:formatCode>
                <c:ptCount val="3"/>
                <c:pt idx="0">
                  <c:v>8.3333333333333339</c:v>
                </c:pt>
                <c:pt idx="1">
                  <c:v>7.5083333333333337</c:v>
                </c:pt>
                <c:pt idx="2">
                  <c:v>5.1833333333333327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465664"/>
        <c:axId val="96467200"/>
      </c:barChart>
      <c:catAx>
        <c:axId val="96465664"/>
        <c:scaling>
          <c:orientation val="minMax"/>
        </c:scaling>
        <c:delete val="0"/>
        <c:axPos val="b"/>
        <c:majorTickMark val="out"/>
        <c:minorTickMark val="none"/>
        <c:tickLblPos val="nextTo"/>
        <c:crossAx val="96467200"/>
        <c:crosses val="autoZero"/>
        <c:auto val="1"/>
        <c:lblAlgn val="ctr"/>
        <c:lblOffset val="100"/>
        <c:noMultiLvlLbl val="0"/>
      </c:catAx>
      <c:valAx>
        <c:axId val="964672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Visual Analogue Scale: Loudness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6465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100" b="0"/>
      </a:pPr>
      <a:endParaRPr lang="nl-N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Loudness (VAS)</c:v>
                </c:pt>
              </c:strCache>
            </c:strRef>
          </c:tx>
          <c:invertIfNegative val="0"/>
          <c:cat>
            <c:strRef>
              <c:f>Sheet1!$B$2:$C$2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10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059776"/>
        <c:axId val="96061312"/>
      </c:barChart>
      <c:catAx>
        <c:axId val="96059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l-NL"/>
          </a:p>
        </c:txPr>
        <c:crossAx val="96061312"/>
        <c:crosses val="autoZero"/>
        <c:auto val="1"/>
        <c:lblAlgn val="ctr"/>
        <c:lblOffset val="100"/>
        <c:noMultiLvlLbl val="0"/>
      </c:catAx>
      <c:valAx>
        <c:axId val="96061312"/>
        <c:scaling>
          <c:orientation val="minMax"/>
          <c:max val="1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Loudness (VAS)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l-NL"/>
          </a:p>
        </c:txPr>
        <c:crossAx val="960597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63197240826796"/>
          <c:y val="2.8252405949256341E-2"/>
          <c:w val="0.54521199570662937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Sheet1!$V$4</c:f>
              <c:strCache>
                <c:ptCount val="1"/>
                <c:pt idx="0">
                  <c:v>Pre-TMS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Sheet1!$G$24:$G$25</c:f>
                <c:numCache>
                  <c:formatCode>General</c:formatCode>
                  <c:ptCount val="2"/>
                  <c:pt idx="0">
                    <c:v>0.2913972353799234</c:v>
                  </c:pt>
                  <c:pt idx="1">
                    <c:v>0.28848192583897381</c:v>
                  </c:pt>
                </c:numCache>
              </c:numRef>
            </c:plus>
            <c:minus>
              <c:numRef>
                <c:f>Sheet1!$G$24:$G$25</c:f>
                <c:numCache>
                  <c:formatCode>General</c:formatCode>
                  <c:ptCount val="2"/>
                  <c:pt idx="0">
                    <c:v>0.2913972353799234</c:v>
                  </c:pt>
                  <c:pt idx="1">
                    <c:v>0.28848192583897381</c:v>
                  </c:pt>
                </c:numCache>
              </c:numRef>
            </c:minus>
          </c:errBars>
          <c:cat>
            <c:strRef>
              <c:f>Sheet1!$U$5:$U$6</c:f>
              <c:strCache>
                <c:ptCount val="2"/>
                <c:pt idx="0">
                  <c:v>Tinnitus distress</c:v>
                </c:pt>
                <c:pt idx="1">
                  <c:v>Tinnitus intensity</c:v>
                </c:pt>
              </c:strCache>
            </c:strRef>
          </c:cat>
          <c:val>
            <c:numRef>
              <c:f>Sheet1!$V$5:$V$6</c:f>
              <c:numCache>
                <c:formatCode>#,###,000</c:formatCode>
                <c:ptCount val="2"/>
                <c:pt idx="0">
                  <c:v>6.6481481481481488</c:v>
                </c:pt>
                <c:pt idx="1">
                  <c:v>6.6111111111111116</c:v>
                </c:pt>
              </c:numCache>
            </c:numRef>
          </c:val>
        </c:ser>
        <c:ser>
          <c:idx val="1"/>
          <c:order val="1"/>
          <c:tx>
            <c:strRef>
              <c:f>Sheet1!$W$4</c:f>
              <c:strCache>
                <c:ptCount val="1"/>
                <c:pt idx="0">
                  <c:v>Post-TMS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Sheet1!$H$24:$H$25</c:f>
                <c:numCache>
                  <c:formatCode>General</c:formatCode>
                  <c:ptCount val="2"/>
                  <c:pt idx="0">
                    <c:v>0.39944652591721985</c:v>
                  </c:pt>
                  <c:pt idx="1">
                    <c:v>0.38520437033398208</c:v>
                  </c:pt>
                </c:numCache>
              </c:numRef>
            </c:plus>
            <c:minus>
              <c:numRef>
                <c:f>Sheet1!$H$24:$H$25</c:f>
                <c:numCache>
                  <c:formatCode>General</c:formatCode>
                  <c:ptCount val="2"/>
                  <c:pt idx="0">
                    <c:v>0.39944652591721985</c:v>
                  </c:pt>
                  <c:pt idx="1">
                    <c:v>0.38520437033398208</c:v>
                  </c:pt>
                </c:numCache>
              </c:numRef>
            </c:minus>
          </c:errBars>
          <c:cat>
            <c:strRef>
              <c:f>Sheet1!$U$5:$U$6</c:f>
              <c:strCache>
                <c:ptCount val="2"/>
                <c:pt idx="0">
                  <c:v>Tinnitus distress</c:v>
                </c:pt>
                <c:pt idx="1">
                  <c:v>Tinnitus intensity</c:v>
                </c:pt>
              </c:strCache>
            </c:strRef>
          </c:cat>
          <c:val>
            <c:numRef>
              <c:f>Sheet1!$W$5:$W$6</c:f>
              <c:numCache>
                <c:formatCode>#,###,000</c:formatCode>
                <c:ptCount val="2"/>
                <c:pt idx="0">
                  <c:v>4.9074074074074083</c:v>
                </c:pt>
                <c:pt idx="1">
                  <c:v>5.3148148148148149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117888"/>
        <c:axId val="96119424"/>
      </c:barChart>
      <c:catAx>
        <c:axId val="96117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nl-NL"/>
          </a:p>
        </c:txPr>
        <c:crossAx val="96119424"/>
        <c:crosses val="autoZero"/>
        <c:auto val="1"/>
        <c:lblAlgn val="ctr"/>
        <c:lblOffset val="100"/>
        <c:noMultiLvlLbl val="0"/>
      </c:catAx>
      <c:valAx>
        <c:axId val="96119424"/>
        <c:scaling>
          <c:orientation val="minMax"/>
          <c:min val="4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r>
                  <a:rPr lang="en-US" dirty="0">
                    <a:solidFill>
                      <a:srgbClr val="002060"/>
                    </a:solidFill>
                  </a:rPr>
                  <a:t>Visual Analogue Scale</a:t>
                </a:r>
              </a:p>
            </c:rich>
          </c:tx>
          <c:layout/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nl-NL"/>
          </a:p>
        </c:txPr>
        <c:crossAx val="961178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0.23625</cdr:x>
      <cdr:y>0.00251</cdr:y>
    </cdr:from>
    <cdr:to>
      <cdr:x>0.43625</cdr:x>
      <cdr:y>0.33585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68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BE" sz="1100" dirty="0" smtClean="0">
              <a:solidFill>
                <a:srgbClr val="002060"/>
              </a:solidFill>
            </a:rPr>
            <a:t>N = 17</a:t>
          </a:r>
          <a:endParaRPr lang="en-US" sz="1100" dirty="0">
            <a:solidFill>
              <a:srgbClr val="00206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0.54271</cdr:x>
      <cdr:y>0.30382</cdr:y>
    </cdr:from>
    <cdr:to>
      <cdr:x>0.85521</cdr:x>
      <cdr:y>0.30382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2481263" y="833438"/>
          <a:ext cx="142875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0.27257</cdr:x>
      <cdr:y>0.11632</cdr:y>
    </cdr:from>
    <cdr:to>
      <cdr:x>0.83646</cdr:x>
      <cdr:y>0.11748</cdr:y>
    </cdr:to>
    <cdr:cxnSp macro="">
      <cdr:nvCxnSpPr>
        <cdr:cNvPr id="4" name="Straight Connector 3"/>
        <cdr:cNvCxnSpPr/>
      </cdr:nvCxnSpPr>
      <cdr:spPr>
        <a:xfrm xmlns:a="http://schemas.openxmlformats.org/drawingml/2006/main" flipV="1">
          <a:off x="1246188" y="319088"/>
          <a:ext cx="2578100" cy="317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0.54063</cdr:x>
      <cdr:y>0.03993</cdr:y>
    </cdr:from>
    <cdr:to>
      <cdr:x>0.74063</cdr:x>
      <cdr:y>0.37326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71738" y="1095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NL" sz="1100"/>
            <a:t>*</a:t>
          </a:r>
        </a:p>
      </cdr:txBody>
    </cdr:sp>
  </cdr:relSizeAnchor>
  <cdr:relSizeAnchor xmlns:cdr="http://schemas.openxmlformats.org/drawingml/2006/chartDrawing">
    <cdr:from>
      <cdr:x>0.65486</cdr:x>
      <cdr:y>0.2338</cdr:y>
    </cdr:from>
    <cdr:to>
      <cdr:x>0.85486</cdr:x>
      <cdr:y>0.56713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994025" y="6413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NL" sz="1100"/>
            <a:t>*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0.76888</cdr:x>
      <cdr:y>0.04434</cdr:y>
    </cdr:from>
    <cdr:to>
      <cdr:x>0.95162</cdr:x>
      <cdr:y>0.47496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3223498" y="131371"/>
          <a:ext cx="766135" cy="12758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>
          <a:noFill/>
        </a:ln>
        <a:effectLst xmlns:a="http://schemas.openxmlformats.org/drawingml/2006/main"/>
      </cdr:spPr>
      <cdr:style>
        <a:lnRef xmlns:a="http://schemas.openxmlformats.org/drawingml/2006/main" idx="0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/>
            <a:t>*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0.56585</cdr:x>
      <cdr:y>0</cdr:y>
    </cdr:from>
    <cdr:to>
      <cdr:x>0.96174</cdr:x>
      <cdr:y>0.09537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4384" y="-2119919"/>
          <a:ext cx="1409331" cy="2616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nl-B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100" dirty="0" smtClean="0">
              <a:solidFill>
                <a:srgbClr val="002060"/>
              </a:solidFill>
            </a:rPr>
            <a:t>1 Hz TMS AC/DC TMS</a:t>
          </a:r>
          <a:endParaRPr lang="en-US" sz="11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0.76724</cdr:x>
      <cdr:y>0.13845</cdr:y>
    </cdr:from>
    <cdr:to>
      <cdr:x>0.93259</cdr:x>
      <cdr:y>0.23943</cdr:y>
    </cdr:to>
    <cdr:sp macro="" textlink="">
      <cdr:nvSpPr>
        <cdr:cNvPr id="3" name="TextBox 20"/>
        <cdr:cNvSpPr txBox="1"/>
      </cdr:nvSpPr>
      <cdr:spPr>
        <a:xfrm xmlns:a="http://schemas.openxmlformats.org/drawingml/2006/main">
          <a:off x="2731313" y="379800"/>
          <a:ext cx="58862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002060"/>
              </a:solidFill>
            </a:rPr>
            <a:t>N = 40</a:t>
          </a:r>
          <a:endParaRPr lang="en-US" sz="1200" dirty="0">
            <a:solidFill>
              <a:srgbClr val="00206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7D048B9-4E7F-4E27-849D-AED71722506E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E0D2D46-9176-4D52-BDB5-4BFE35B0D7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4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en-US" smtClean="0"/>
          </a:p>
        </p:txBody>
      </p:sp>
      <p:sp>
        <p:nvSpPr>
          <p:cNvPr id="399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92505" indent="-30481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219239" indent="-24384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706934" indent="-24384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94628" indent="-24384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82325" indent="-24384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70019" indent="-24384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657715" indent="-24384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145411" indent="-24384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B3C279-E9D9-459A-B70E-6C4F94DE2EAF}" type="slidenum">
              <a:rPr lang="nl-BE" altLang="en-US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nl-BE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704DD-DEF6-40CF-95A7-541020542798}" type="slidenum">
              <a:rPr lang="nl-BE" smtClean="0"/>
              <a:pPr/>
              <a:t>15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057E8C5-14DB-4939-B2A0-1F06DBB2A005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3113"/>
            <a:ext cx="5099050" cy="38258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057E8C5-14DB-4939-B2A0-1F06DBB2A005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3113"/>
            <a:ext cx="5099050" cy="38258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1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9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3380E-B97B-4616-A3C7-839FE0612C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88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4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2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1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7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3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9899-68A8-4C2D-978F-FF53EB920575}" type="datetimeFigureOut">
              <a:rPr lang="en-US" smtClean="0"/>
              <a:pPr/>
              <a:t>3/20/2015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322ED-54B4-4D46-8520-3E40A7514A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3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be/url?sa=i&amp;rct=j&amp;q=&amp;esrc=s&amp;frm=1&amp;source=images&amp;cd=&amp;cad=rja&amp;docid=C2uVz2DRmc1muM&amp;tbnid=9TF1WYwtc-F-pM:&amp;ved=&amp;url=http://www.ibmbigdatahub.com/blog/praise-bayes&amp;ei=IalAUqC3IMr92QWFk4DAAg&amp;bvm=bv.52434380,d.b2I&amp;psig=AFQjCNFWvA2YPIOCdl8qtsYoSU2gRpk_5g&amp;ust=1380055714119668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1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9.jpeg"/><Relationship Id="rId4" Type="http://schemas.openxmlformats.org/officeDocument/2006/relationships/hyperlink" Target="http://www.google.be/url?sa=i&amp;rct=j&amp;q=&amp;esrc=s&amp;frm=1&amp;source=images&amp;cd=&amp;cad=rja&amp;docid=RJgnAexmcMH-PM&amp;tbnid=twIv5dNRexoxrM:&amp;ved=0CAUQjRw&amp;url=http://www.webbikeworld.com/Earplugs/earplugs.htm&amp;ei=hg1DUsynFo642gX4sIGICg&amp;bvm=bv.53077864,d.b2I&amp;psig=AFQjCNEIFY3TIscPZS8k53RVsaAMapLkpw&amp;ust=138021248159743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ven\Desktop\photo.JPG"/>
          <p:cNvPicPr>
            <a:picLocks noChangeAspect="1" noChangeArrowheads="1"/>
          </p:cNvPicPr>
          <p:nvPr/>
        </p:nvPicPr>
        <p:blipFill rotWithShape="1">
          <a:blip r:embed="rId3" cstate="print"/>
          <a:srcRect l="17351" t="3271" r="10356"/>
          <a:stretch/>
        </p:blipFill>
        <p:spPr bwMode="auto">
          <a:xfrm>
            <a:off x="-108520" y="1714178"/>
            <a:ext cx="5722286" cy="4957284"/>
          </a:xfrm>
          <a:prstGeom prst="rect">
            <a:avLst/>
          </a:prstGeom>
          <a:noFill/>
          <a:effectLst>
            <a:reflection stA="76000" endPos="36000" dir="5400000" sy="-100000" algn="bl"/>
          </a:effectLst>
        </p:spPr>
      </p:pic>
      <p:sp>
        <p:nvSpPr>
          <p:cNvPr id="205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9015413" cy="735013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en-US" altLang="en-U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en-US" sz="2700" b="1" dirty="0">
                <a:solidFill>
                  <a:srgbClr val="C00000"/>
                </a:solidFill>
              </a:rPr>
              <a:t>Tuning the Brain: </a:t>
            </a:r>
            <a:br>
              <a:rPr lang="en-US" sz="2700" b="1" dirty="0">
                <a:solidFill>
                  <a:srgbClr val="C00000"/>
                </a:solidFill>
              </a:rPr>
            </a:br>
            <a:r>
              <a:rPr lang="en-US" sz="2700" b="1" dirty="0" smtClean="0">
                <a:solidFill>
                  <a:srgbClr val="C00000"/>
                </a:solidFill>
              </a:rPr>
              <a:t>Neuromodulation </a:t>
            </a:r>
            <a:r>
              <a:rPr lang="en-US" sz="2700" b="1" dirty="0">
                <a:solidFill>
                  <a:srgbClr val="C00000"/>
                </a:solidFill>
              </a:rPr>
              <a:t>as a Possible Panacea for </a:t>
            </a:r>
            <a:r>
              <a:rPr lang="en-US" sz="2700" b="1" dirty="0" smtClean="0">
                <a:solidFill>
                  <a:srgbClr val="C00000"/>
                </a:solidFill>
              </a:rPr>
              <a:t/>
            </a:r>
            <a:br>
              <a:rPr lang="en-US" sz="2700" b="1" dirty="0" smtClean="0">
                <a:solidFill>
                  <a:srgbClr val="C00000"/>
                </a:solidFill>
              </a:rPr>
            </a:br>
            <a:r>
              <a:rPr lang="en-US" sz="2700" b="1" dirty="0" smtClean="0">
                <a:solidFill>
                  <a:srgbClr val="C00000"/>
                </a:solidFill>
              </a:rPr>
              <a:t>treating non-pulsatile tinnitus</a:t>
            </a:r>
            <a:r>
              <a:rPr lang="en-US" sz="2700" b="1" dirty="0">
                <a:solidFill>
                  <a:srgbClr val="C00000"/>
                </a:solidFill>
              </a:rPr>
              <a:t>?</a:t>
            </a:r>
            <a:endParaRPr lang="nl-NL" sz="2700" b="1" dirty="0">
              <a:solidFill>
                <a:srgbClr val="C00000"/>
              </a:solidFill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idx="1"/>
          </p:nvPr>
        </p:nvSpPr>
        <p:spPr>
          <a:xfrm>
            <a:off x="1582738" y="3644900"/>
            <a:ext cx="7358062" cy="795338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Prof. Sven </a:t>
            </a:r>
            <a:r>
              <a:rPr lang="en-US" sz="2000" dirty="0">
                <a:solidFill>
                  <a:srgbClr val="002060"/>
                </a:solidFill>
              </a:rPr>
              <a:t>Vanneste</a:t>
            </a:r>
          </a:p>
          <a:p>
            <a:pPr marL="0" indent="0" algn="r" eaLnBrk="1" fontAlgn="auto" hangingPunct="1">
              <a:spcAft>
                <a:spcPts val="0"/>
              </a:spcAft>
              <a:defRPr/>
            </a:pPr>
            <a:endParaRPr lang="en-US" sz="1700" dirty="0">
              <a:solidFill>
                <a:srgbClr val="002060"/>
              </a:solidFill>
            </a:endParaRPr>
          </a:p>
        </p:txBody>
      </p:sp>
      <p:pic>
        <p:nvPicPr>
          <p:cNvPr id="2053" name="Picture 7" descr="spac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3070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5730875" y="5805488"/>
            <a:ext cx="3233738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The University of </a:t>
            </a:r>
            <a:r>
              <a:rPr lang="en-US" altLang="en-US" sz="1100" b="1" dirty="0" smtClean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Texas </a:t>
            </a:r>
            <a:r>
              <a:rPr lang="en-US" altLang="en-US" sz="1100" b="1" dirty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at </a:t>
            </a:r>
            <a:r>
              <a:rPr lang="en-US" altLang="en-US" sz="1100" b="1" dirty="0" smtClean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Dallas</a:t>
            </a:r>
            <a:endParaRPr lang="en-US" altLang="en-US" sz="1100" b="1" dirty="0">
              <a:solidFill>
                <a:srgbClr val="595959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School of Behavioral and Brain Sciences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Lab for </a:t>
            </a:r>
            <a:r>
              <a:rPr lang="en-US" altLang="en-US" sz="1100" b="1" dirty="0" smtClean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Clinical </a:t>
            </a:r>
            <a:r>
              <a:rPr lang="en-US" altLang="en-US" sz="1100" b="1" dirty="0">
                <a:solidFill>
                  <a:srgbClr val="595959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t>&amp; Integrative Neuroscience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100" dirty="0">
              <a:solidFill>
                <a:srgbClr val="595959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  <p:pic>
        <p:nvPicPr>
          <p:cNvPr id="2055" name="Picture 7" descr="The University of Texas at Dall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04"/>
          <a:stretch>
            <a:fillRect/>
          </a:stretch>
        </p:blipFill>
        <p:spPr bwMode="auto">
          <a:xfrm>
            <a:off x="7885113" y="5300663"/>
            <a:ext cx="10795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409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SEBQUEhQVFRUUFBgVGRcYFRQXFBUUFRQXFBQXFxUYHCYeFxkjGRQUHy8gIycpLCwsFh4xNTAqNSYrLCkBCQoKDgwOGg8PGiwcHCQpLCkpKS0sLCwpKSwpKiksKSkpKSwsLCwsKSwpKSwpKSwsLCkpLCksLCksLCwpKSkpLP/AABEIAOEA4QMBIgACEQEDEQH/xAAcAAABBQEBAQAAAAAAAAAAAAADAAECBAUGBwj/xABDEAABAwMCBAMECAQDBgcAAAABAAIRAxIhBDEFIkFRYXGBBhMykQcjQlKhscHwFNHh8TNichc1grKzwhUkU3N0kqL/xAAbAQEBAQEBAQEBAAAAAAAAAAAAAQIDBAUGB//EACYRAQACAgIBAwMFAAAAAAAAAAABEQISAyEEMUFRBROhFCJSYZH/2gAMAwEAAhEDEQA/AK2s1rqtR1R5lz3Fx9enkNvIIFyhcmuX6aOuofzybym5EuTXIdya5LTUS5K5DuTFylrqmXJrlAuUS5S2oxTLlAvUC5DLlmZdIxFL0wchB8pe8UtrUSU9yFelclmolyHf+/6pnOQ4zupMtRiM4p5QoUXsBEHI8VLWhXVQNyB6pnFZum07CaktaRf1G2B8t0Thzj7uDsHED/SDjPVYjO3WeKIjqfj8roflIuQnPSDlq2NRQ5K5CLk1yWuol6jKgXJg5S11EuUhUIMgkEZBBggjIIPQgoBcnvS1r3dr/td1H+X5JLz+5JeP7WHw+p+o5f5N+5Nch3Jrl9K3wNRC5MXIVya9S2tRbkr0IuTXKWuohcmLkO5MXKW1qk5yG5yYuUS5ZmW4hK9MahULlBz1mZbjG5oR9aBJMJqGsa4uF7RaQDOY74GcLI1XFg60WOILsbZtF0gzjBHigM0rniWAS5rXFo+MsMNDpG/M6D2G68PJ5U3WD7Xj/Tcavl9fher8asLg6DHYGC2YkHqDgg+KsaLibav+HnmtyQMkSN9vVURoeWyuz6x3LvloYTkskXEYggnB2Qi91N7bGsMgta20lzY+NrwDkA3QTJOOi5R5PJD05fTuCfSKbTdRPcHOCDOMFJxnB6qrwriLp94WsIaHFzXgkXQAbWwQ4yBt2U9cxr6gPO2/mbS5hAAEmN48z6lejDyoy6np4eX6dOHeE3H5OKLMi1vjgfiiDAG2OgWdR0jZdgtIeRMlrh129URz3t/zt+Th+hXeMurp48uPur/1elCfrWAwXCfNDbXubLT0x5qvoB9UJAzM+OdyrOXwzHHFTMtD3iV6r0+UADYJy5W00G94oF6GaiV6lmotya5DvSvS11DTKMpLjb1U27k1yFcmvXrt8vUW5RLkO9RvS11FuTXIV6a5S2tRS9NehXJrlLa1ELlEvUC9RuUtqMUy5A1TLmtHUuGIklvXHeS1SLkfhGiNXUtaILnCKYMlvvCIAP4u9F5vIyrB7/B44y5Yv27Qp6AcgdTaKnvSHy84pEhwcGiSOa6QIOwXQ8P4XTpOY5sw6sW9p0xpPvItM2G9nfI6LveE/RjQZTmsX1KrgC58gZxs0DqQEbV+xoZzUnAHI5iGljSItYSIFuI2XzX6B5F7RBjmtIY4vdSbc5wJdda57i0ifLJ8YAVXhVJ5uJabnNaLwIzJbYQ3YgG7J3AXrWl+j8HmrVD7sOMUxlxBIPM/sY2HRb7dAynTtaxjQNg0ATO/nt6IPIaXso2S1gqhxl0PsvdBmdgIEjaSegG6y9Twt1Frbw3vF0kNd8QD5JjGxIOSvQeOashwOWubzDJBa4bFsyYxEZn1XG8c01ou+EECpLQ4XXGIsccNLifgMDwlBn6+Ly5oi4AkS5wkANkF2cgAwVXuQdDTe9lQgGKZDiCXEtaXBkGexIz5Jrl9HgzvB8LzOLXlmfntCq0sJe3IPxD/ALh4ohpg5BIBzg4KYvVPQVzFp7SPEdvRbuImnGMZmL+F8OSJQ7ki5atjVO5K5ClK5S11FD0rkG5K9LNT3JIcpLlb0atYuTXoV6a5eq3ztRblEvQy9RuUtrUW9K9CuUS5S11FL0xcglyVyltailyiXIZco3KW1GIheuo+i+gKnE2Aj4ab3g+Nobt3XIly6b6M9WWcUokfabUb5g0y4/i0Ljzd4y9fi/t5Il7xTaCJDgOoHQdwhVJHSQSZGDnoBO+cqnoeP6etinXpvIkFocA4EYILTkwcbJ9Y7FwcQZkSQQQIBwcBfPfcWWubtdJaAegjsVkca1nu2Ey0T/ke7uRJn9FKrxSnRpe8e9jWkkXYyZ2HciCMriuLfSvSL4oU6lfIa4QWdSIuaDOOiCh7SVy9wl7HSJAgh0DmOD8JxMqhxTFBlzjNpAgui0uAIyAehgnx7KWt4s3VVYaHM92BDXjndBBsuG/M4DphUuLiymL7mi8EZhzTID4PTf4digzjqh9fDwA9khpmHAPaOU9DAnxHdZd6tf8Ah9R9zmXEEl7cAOcAJdHUjE/NZdN+Xef5L1cE9U+Z5mF5RP8AS06oqdksbHxNyPnsiFyHQfyj99V2mbebGKhYo1w4SP7FSL1RcbHSJtO/ge6P7xIyTLD3j0GuSBVagfi/1IbdUfeR9k4Hmmy/bmbpdJSJUEiVbYorklCUy52700b016FemL16LeLUW5NehFyYuUtrUUvTFyFcmLlLXUUuUKlSATuhl6E9+Cszk3GCdTVkNBjc9++yKXrPe3kG8479N8I16zs6zxx7LJf3RuEm+vTa0kFzrbh0uBac+qy30Gn+5Wl7NaE1NXQa1xBFQOzsAznMgbiGnCzll1LfHhEZRMOmHCdM0j6xwcxwa5xcGtDnSWgEi4eQW9wbXkPa013VWMhrxcHixxtdD2iQADsfFeg6v2Y07m1Khpia9K2pDcv5BBBAlpwIIhUeC+znuaT/AKpjGNa6wZ94XvgEl5cbhHQrxPrsH6RvZ0Np0GNNzWlzQ09Ji2MZ36rmh7IP0rari55eyHVm0nMayi0kEXOMyZ7TABXWfSmSTpmAO2cS9uS0CM4BEQDjwWtwLVHU6ce8BD2iw1AC0VOsi2DdgSDIMeiDy+pXFWxzKbizmBNQtaYaRLg9nxE+h2W97QhjtMWwJcBLje7G4DvujAC6TUez1HSCpUrVL3vBa1tpDRIMw2cmIHZeb8R1T30hDj35SLhG4gjIjqUFjg9QB9JwqO5C0OZABDKrbQR2bcQCexGVxeqpFlVzZw1zwdsEOIH5Lu+GcNsHvHXE1y0AhwDfcAtAE/bLnta0gfDC8/1Ya6o52cuJ3PUk/quvG83kVUWnKjpzDR++qAKI8fmf5qLmAdzJ2k9V2t5NYnpbeZ9UFrizB+Hoe3gVBtHeZ8IJUjpwe/zTuSIiOkvfwDG8oNYABpDp7fqrFGkGzCnaOwVq02iJ6PSrBwkIkoYwnlbhymPg8pKMpLnbtSxcmuQ7k1y628+ohemuQ5SlS11TvTF6hKYuUtaOXpi5RLkO9S24xFc9DJUZTErNtxBGp6q77Oca/htVSrRIpvkgHJaQWvA/4XFUSQoWzgSZ6LMumL6a9nePito2Fm0BoPNBj7XcDAPqp8c9radENFW4SSHENmIAIMdiVx30RUydBaSLmVXSLieRzWvZMbHJ+a6PUe2Gl0lc06tUB1QwTEtYALgXE5IBXml74m4cj9IXtHpqms07veB9Omw3+7Li9wcRyyCLZnfwKv8A0d+3dJ7KmnfLbZfTJybCYtLo3kYWX7YaPh2ouq0tTQFR7oa2nILzIDpYB4klx8FznBWN0+oab3HkN1ge5thm67EgGJRW19InFK1Sr7qmcXCMxggujwONxsuU/iPipucXEQ24gyHibYiC5sA4XR8Vq/8Amw+0uBpksMkhptkuPUxy48Sufp0nucHwGveSS3pJAaTcD1Fzp27INZtWpUp1GF0U6FMvBY4y8vBDARECHFxwBErkq3DWik5wJvZu3vDodPYiQfESunrvdQ0l7y27U1C6SCIpAQzAkjYjPcrK961t7ZGZHu+cSQLLBvkEuPrEwrE0zljGUOaL46oREu8AiOG4PTceKTSu/q8XoJTaBgKaCKikXLUSxMCtcpXIIcnvVtmcRQU8oV6e5W2aTlJQuTrFutJ3JXIcqN63blqLckXIQenvS11TlMXKFyYlS1oi5MXpOKgpbcQkXKF3ySlWNFoXVXYGBEu6ALMy3GN9Qfh2m95UaHOtaXAE9c4x4rUqsZTkNaREtItJe4h8Abjpg/kENmnZAaHtubLgBJgjcg/akZxk4CNS1ZcH3spvBBaBMmS6A5pAiRMxvuuM5W9eGEYvQPof1rBVq0nuAL2h4GOYgw/fJMRjK7urwqm01KvuRUfUMT7thdgFzRB2ggZ8AvA9PXqzTNExUBaG+7m/4rYAG7reY+E9F697Ne0WvLIrUhULBLqZbZXAG72DapMEQMjxlZbZg0PEHVXVywhhbALaFNtQAQMkNB3nCy9MdXSripz81RxeTNhES6cYaWjYbELpOK/Scxha0MLI+JjnAPdI5RDoLQDuuY4t7Zamv7z3Foa4lpBe02y37jZkyIklBS9peKsqOaKQgFxBAbzNlsNN07T5jCo6KlvfMMcC59pPKHHpu52DEKpSospvjUQ0EYLyG/CJJ9yMk4MSh8S4nWLW2Cyk4X088zmtEAu8cHtuUFXjnF/4qqI5WNcQxgjlGLyQOhReB0W3gmIexzQC5l9rXWzJJDTIjpvIWRodKX3ZBdvk2mIIA2iZz6Fa2hFMse/kBABJFodc0zJPTOIx1QVOM6MPdcxobl3XlIBwBibht1lZlfRvYAXDl7gggeBI2O+8LrOHU2asVmghrhzNGLmumHE564wsWlqCx5aJafgcQ+4uFsPluAWkifXwWoymHPLjiWOCpXLS1lKm8zaKTsg2y6mSMZbuwzO0jwCzatFzTzCP7SF0jK3DLjmDhylKDKkHLVucwKClchylcraUNKShKSy3SLHnM9DCeUFs52/FPnwVtNSFXJ80V9W0SUAt3HdTE+CkSsxCbqm0dU9yE7Mf1SAPh+KtpUCFQLgFFxPgiafTmo9oGM5JwADiT81JlYxKlTvcAOvy811Ie0MaKZAbTkiM1HAjrAtmc57BAFFtJhDAwA7OcA9z5AhzjMMETjpPUqfD6fvyWsybbi9oaA2I3zkCMAQVyym3qww1KhRfWPO61oGTALDGTBaCMDEhaOp9nrbWMc576jm2sjLqhdyNEOuDYycACMra0mia24AD3dMAucL8mJg/cjBcRKu+xOqbTdqOI1QXCn9XRAmLnzeRIkEwP/sVlt3PAPYqlpKYlrXaipAe8DDcfCz7rRgeMLQp8OYDeQZaTD5MjG/5rB4Dx576gNR0h7ji0iHROD1j5eq6eq+4QemfADcyR0QUtXqGl9OlWLHOrSGMfTvcWsEueeloxuBkhYXGOBvLKjKDWtBaQSynRY8+RAwIwOqD7McQ/iK+t1pILQf4akAZilSlziI+84hb9DUYwA0TJB3mJ2O6Dwbj/D7amWFsNAh5kg5kEgCDko/EBdS0xcWgtpnr8YB5fCZjzAK9D9s/Z9taoyqwCWmXNH2wNgWjPYrgPaLTFvu2YLr3yQ0w4gMADTGRcSNsEoMN9eWkAEtuLrbft7EnyB/Fajpp0C7ckXOBDQM8zSRu5vh381W01IGo1jpmeYO5RG5ukY6564VviVYhpwCA1zbXOa4tMAS0QZOAceSCj7OueKrSd+aTaJM80HYNGCtXi2nYKlOvTaA17YIEWuJBgdI+0CM7BYnDakVGRnIMg5jIaHDrIg47rq9Vpg6jVZMWkuDvihsBzQB1FwgQg5upTDyQA9zSHWggNJBdE4G/6gpUmAMktBpnEGQQTyhwzJkz3GCoircIZEtPKwmQ5pm/k7TGMlSq1zioCHBwsfcYtcZgidh0x80FXV8EFr3tMQAQNw8xkNgkjrBOCscOXWUdG1oj4mxuP8Rp6vGCQ2AZ6RssPifCyKjg2O8bA9o6fofBbjJzywv0UJT3KDhBIO43801y3bjQ9ySHKSltUdvXzTyhsP5qUrTnMGnPop3IU83onJUtZg92ykShA7KQzgbpZSQaSYG5W5o9FYxtvMXG075MdOgAzE+cdj8J4c6jkht7hykkkZmWSMTsZ8EbRVAXNFoAbDnQTMNwTDsAkwceXRc8pt3wwpPW6y9wDSyBJaJJBAcYa0QOo/8A0trg1N1KkwEWVa/abgwD7rRA2mDHdZ1UNdUa+SQTHKch4zDnEdvDEnKv/wAc73T6xcWgtFrGkgtmRcBgeHmBKy6Jce4kWt/h2Z6vMQTJkQ4GN3Znf1hb/DBNOlT5w0NJM7Xvy6YxIcRC4Kkar3lzn3yMmBc50sgBzvhgkCB4rvNC8syBdJa0HaABIF3eT8XZBtaKnY4OIaXCRMS1smAcCe3zC2PaLX+74fXft9URMxl3LuPNcweIW0zYGiMzILsnIPSZk9oUvbLWFvC2c0F7qeTkESXmWjwHRBb9m6BpcNpNtE1HuMDbLjEmcCxglbDJB5gdrpm6D2E7LB0FdrdDo2yI920jaSYlp35d1oU+IgmSQMeN3TqdwgLqKptIMtIbMkwdxt18CuB+lStGoptAgCh0MA3vO8eIXZ6rVDOYJd1OJH4rgvpOcXathJADaDcj/W7aeqDA4Rp2F1z+YYGSepgn9OsIXGmgAQAXcxuaNu+fDx6haGhM0wHMFznOInE3RJDewA2QHUjVLiMxyA2wWtbhshvTeQZ6IKnDwyWXQTMta37eTF0nAiR3HqugoEe8OHGA0OExLNnFoOA2AI2yqdDTMv8Aha610kFveAIjzB3Vn+KmpiIJBJg5NN0+mMj8UVl06YFeYIFwIMD7RkXeTRj8CVcpcKe4FzabrW4EAO3GWnHqPMqpxjVxVcBg7Th2biRM/a8lvt180W/C0w118OkYkwPs9iD3KDE0OpFMWkcjibSBmSILPAEd0LWUnh4AdhwO4wWfckjoG4G3RaWupNcCAGkmRtv2IbvOeh/JVGRVa6lV5XtAzEyAOVwj8fVBl8Q4XfzAtGCQZwYE27Zceg8CsJ7CDBXW0Wn4HvhwGCIyyASQTuMekKpxPhge05F7JOwgjfp0j8T4qxLGWNuelJQvSWmKO0/mnuQ2lPKtsUec+iclQnPokSlrRA7Ld4DoWyXvIEDqJgEH0u2x2nqqnDNKIa8iST8htgdSf0W5pCLnY3DrXQHERs504LSPDEyFiZdccfcqlUmHPfaACGDmANv3Yy0ZEKxwWp9aBaDyOJEEkkgCCZmTgx5d1Rr0i0CC18tjeTBzgEefplWuCOh7w0ZtgxJAh28kKNLraLQ8stOX4IaDGeYy6IiMnODCF7S6wS2m0YABBLbbTEmCe5zhQ0dIe/fL4DbjImHC6DM5GJwqvEdQx+ocS8ua0wQQcCYIPXeNvFFbvshwR2oqXAtayiOsmXmQ0W9REn1WxrNHUoiTDmAG5zCS2ftSyJbPl6rh+Icgp+7cA4uc7kLmENgRncgeKu6L241VIFpqNqW7CoJcRsQ14g/OUG6NaIALhmWzcOYz8MHIE+a0PbjWRR07R978BTgbeJWPp/b6i8NFfTFlwBuDGvbnYxE7hD9q+L0q7aRo1Q6C77wIloaCRuOqDcqPjTaUDBFIbbTDZHz6IjNTgYjoZ8YIz1grn6ntLpwWNc2rbTYGYw2cTDZlyg72s0pOGVoBAG+YzME7RlB09XXg4dEn8ckRHkub9uKo/iBGJohojJMucDDfT8VEe1WjeeY1BnctfA7bKnx3ilOrXoupVGv5SDGSM3NBHjn5IEdTbS6dKQneLYM9+p/FH0pbp9OXNyXAgDbBmPM5AlUuJOAY1vS+XYmJHljt5BG1NIPFPmta0TiIJ6R4eSCelqWUy52XODT0hkjpO381V0dUB5GIlpgkGRIJycAyJym1Wtj/AIhE9Q3MGOh3QqVfqNiOo69esfJAHi7vrXSAJbuMHc9/AnA8Oyt6bVksaXGQGgkDGwhoPmegWTrhNUE9Wj0g9M+XzVii76luBmBPeAg0tNxNrnlrmhkn7OxPSZ3JI6IWqdzEtFpp4xi4ZBnuCAVm+9IsdOx8cA+skhX3VYdtFwBjPaHfkgJqYqAObhwyDmcbj1CiXNdTLoElpB5vP1/oFVossdOzSdug7eSl/EfEJGWn5290HJ3J1BJVihGlPKgClKtpR5yr3DtDebnYYDG8Fx7Dw2kqlSZc6F0WlptDWwTABBGJMwflv2ypaxCZotnEwCACBEgGXW5NoHqVYDXOGIaM4G0E5MzJ6JyYbMhoIO3RoEQR0xPmgu1nLDRjNpPbtG4G5H5qNoauoXEN+60ZGczjM9ZA9VY4BUDazg7q0geJH8s7Kj7wyQSAACGgTEuif3/dF4a4+8gkAbAw0x0BHbbKDZ0+rmo4HAjxG7oJbjA27LIFT6+q+S12Tt4RzeOOpVkGytk4gwZOJjbGfJUXmazgM3EHwxv6IC8QddqKTWkYDTMjIHcdDAVM1frhmZdsPhEnaOqdlQmvuMEgEDA747E/moatwa64ECDHXdu/rKC6BzEDIdtjIIOwG0dD/RNSotBMj7JMTy7kxHfKE0/dI2BAwT44HgimsBuN2zubTuRjptCCVTVcwAMxtNuMA4/nuVV1VUkBpicgxMADJkdyndXEEYHU9xGwCrUqskk5PL227fLCCdVpGD4dgIyRnaPxS0dWHzyggHIAHXKbVVM2iIzvvnp+Sjp3QXTnbbfsY+aDT4hVDmNEnAk9JHh81LRVAG9JbiSeYTGFW1bxaJImMHofCeh/khUq2DJzGPBBYqPl0nfeYyRsIPQhNQq9B1M5QPf4PT9T1SZXyP3+9kC4jXNwOMSPPIP8kSnXikzYemD1/oqesdJnz/T5onvJpifDGPnKCdeoI6Hb8zjzVplWQD4Rv5H+az3EQT4frv5p9NW5EFtup3BEHp+SG+sTP5+myr1K0HH7Kdr5k+BPzUVipJklWUgnUUkF/SMgeJ69vRa7DtJnwMD8v3hYtB609PVAjJ9AP2UVaqvOMS7oSCDuJnJmfyCG6tyw52DjB6BxM7zA2hOK4Pgfw/og1HgkkjmiT457IIuqnc/dz2OZMHvv8kTRVhc93YesT179FTmCQfHr+XZF0lTlf0mBM9dygscQrQWnttnaMjH4qVKoLS6IOe8zuN1U1ToiSdoPZRrvmxuwjPj1QSNSNuoyfx28+qbVvwe5Hf7Q3/fgFWqPyJ2j9c+qM5wMEbDwj8vJASlXJb6RvtH6I4/fbO4WdQO/ed/BWW1dukEnfb+iglqKgjHluRPfdA04xPn0UK9ad+n9vVSe6GDuR/ZFSpuEydmjHn/ZLTVOvj8v3KG7/D8Tn9+iVE4QX9TWFsEH+XXCpB/j+/CFLUPwqo3QWAY6fvyRqT+ypkolNyBtW7PzRLuUeSq1jJRj0CCdWoYA6py7pKr35J9ExcgsE9FBr8H99EI1E12EFVJMkqh0kySA1N6t0q/Yws8FFbUQaYrHqA5O2o2RGD4/vxVBtVTLp8xsVFW6rs+kd9tkKnV5XA9/3+Sga077hRY7fyQHrPmD6xtukQJHa35IDnYCk0zb5FA9aBjJKTXyI/chDc0TuVFrwgnROT81MPQNnKZKCLhn1CeoZIH78U05+ZTMPVBOq78Ao03bKDzhOx2yA1ZyCHJ6rkMFASUS7CA1Tc78EDTLvJPduoNwExKB5wmlMlKCQwoucolyiSgZJJJAySNrdI6lUfTeIdTe5jh2c1xaR8wgoEnlMkgkHIgegpwUFltRODn0QAURrkEycJw7ZQuSaUEiUNSc5DJQEccgp3OCGThSL0DtOEicKM4TEoHe7CTCoOTgoJucoApOKaUBAUxPRNcmJQOSmKjKUoJSokppSlAiVFJJA6S7X/ZBxH/0T8wkgzfpG/3rrP8A33/8xXNpJIhJJJIpJJJIJBTCSSCSTUkkDFMkkgYJykkgcJkkkDOSCdJAxUSkkgQTlOkgikkkgRTJJIGWz7Gf7x0f/wAmj/1GpJIPslJJJVl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572000" y="908720"/>
            <a:ext cx="3238500" cy="6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b="1" dirty="0" smtClean="0">
                <a:solidFill>
                  <a:srgbClr val="002060"/>
                </a:solidFill>
              </a:rPr>
              <a:t>Active  “Bayesian” Brain</a:t>
            </a:r>
            <a:endParaRPr lang="nl-NL" b="1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7" t="25812" r="18842" b="4280"/>
          <a:stretch/>
        </p:blipFill>
        <p:spPr bwMode="auto">
          <a:xfrm>
            <a:off x="179512" y="1484784"/>
            <a:ext cx="3672408" cy="450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3832" y="1484784"/>
            <a:ext cx="4636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The </a:t>
            </a:r>
            <a:r>
              <a:rPr lang="en-US" sz="1600" dirty="0">
                <a:solidFill>
                  <a:schemeClr val="tx2"/>
                </a:solidFill>
              </a:rPr>
              <a:t>predictive </a:t>
            </a:r>
            <a:r>
              <a:rPr lang="en-US" sz="1600" dirty="0" smtClean="0">
                <a:solidFill>
                  <a:schemeClr val="tx2"/>
                </a:solidFill>
              </a:rPr>
              <a:t>brain - the architecture of </a:t>
            </a:r>
            <a:r>
              <a:rPr lang="en-US" sz="1600" dirty="0">
                <a:solidFill>
                  <a:schemeClr val="tx2"/>
                </a:solidFill>
              </a:rPr>
              <a:t>the cortex implements a </a:t>
            </a:r>
            <a:r>
              <a:rPr lang="en-US" sz="1600" b="1" dirty="0" smtClean="0">
                <a:solidFill>
                  <a:schemeClr val="accent6"/>
                </a:solidFill>
              </a:rPr>
              <a:t>top-down </a:t>
            </a:r>
            <a:r>
              <a:rPr lang="en-US" sz="1600" b="1" dirty="0">
                <a:solidFill>
                  <a:schemeClr val="accent6"/>
                </a:solidFill>
              </a:rPr>
              <a:t>prediction </a:t>
            </a:r>
            <a:r>
              <a:rPr lang="en-US" sz="1600" b="1" dirty="0" smtClean="0">
                <a:solidFill>
                  <a:schemeClr val="accent6"/>
                </a:solidFill>
              </a:rPr>
              <a:t>algorithm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that </a:t>
            </a:r>
            <a:r>
              <a:rPr lang="en-US" sz="1600" b="1" dirty="0">
                <a:solidFill>
                  <a:schemeClr val="tx2"/>
                </a:solidFill>
              </a:rPr>
              <a:t>constantly anticipates incoming </a:t>
            </a:r>
            <a:r>
              <a:rPr lang="en-US" sz="1600" b="1" dirty="0" smtClean="0">
                <a:solidFill>
                  <a:srgbClr val="7030A0"/>
                </a:solidFill>
              </a:rPr>
              <a:t>bottom-up sensory stimuli </a:t>
            </a:r>
            <a:r>
              <a:rPr lang="en-US" sz="1600" dirty="0" smtClean="0">
                <a:solidFill>
                  <a:schemeClr val="tx2"/>
                </a:solidFill>
              </a:rPr>
              <a:t>(</a:t>
            </a:r>
            <a:r>
              <a:rPr lang="en-US" sz="1600" dirty="0" err="1" smtClean="0">
                <a:solidFill>
                  <a:schemeClr val="tx2"/>
                </a:solidFill>
              </a:rPr>
              <a:t>Wacongne</a:t>
            </a:r>
            <a:r>
              <a:rPr lang="en-US" sz="1600" dirty="0" smtClean="0">
                <a:solidFill>
                  <a:schemeClr val="tx2"/>
                </a:solidFill>
              </a:rPr>
              <a:t> et al., PNAS, 2011).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Why a phantom sound?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780744"/>
            <a:ext cx="4211859" cy="1754326"/>
          </a:xfrm>
          <a:prstGeom prst="rect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Prediction  ↔ External Stimuli</a:t>
            </a:r>
          </a:p>
          <a:p>
            <a:r>
              <a:rPr lang="nl-NL" b="1" dirty="0" smtClean="0">
                <a:solidFill>
                  <a:schemeClr val="bg1"/>
                </a:solidFill>
              </a:rPr>
              <a:t>                                ↓</a:t>
            </a:r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Prediction error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(Bayesian updating)</a:t>
            </a:r>
          </a:p>
          <a:p>
            <a:endParaRPr lang="nl-NL" b="1" dirty="0" smtClean="0">
              <a:solidFill>
                <a:schemeClr val="bg1"/>
              </a:solidFill>
            </a:endParaRPr>
          </a:p>
          <a:p>
            <a:r>
              <a:rPr lang="nl-NL" b="1" dirty="0" err="1" smtClean="0">
                <a:solidFill>
                  <a:schemeClr val="bg1"/>
                </a:solidFill>
              </a:rPr>
              <a:t>To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reduce</a:t>
            </a:r>
            <a:r>
              <a:rPr lang="nl-NL" b="1" dirty="0" smtClean="0">
                <a:solidFill>
                  <a:schemeClr val="bg1"/>
                </a:solidFill>
              </a:rPr>
              <a:t> the </a:t>
            </a:r>
            <a:r>
              <a:rPr lang="nl-NL" b="1" dirty="0" err="1" smtClean="0">
                <a:solidFill>
                  <a:schemeClr val="bg1"/>
                </a:solidFill>
              </a:rPr>
              <a:t>uncertainty</a:t>
            </a:r>
            <a:r>
              <a:rPr lang="nl-NL" b="1" dirty="0" smtClean="0">
                <a:solidFill>
                  <a:schemeClr val="bg1"/>
                </a:solidFill>
              </a:rPr>
              <a:t> of </a:t>
            </a:r>
            <a:r>
              <a:rPr lang="nl-NL" b="1" dirty="0" err="1" smtClean="0">
                <a:solidFill>
                  <a:schemeClr val="bg1"/>
                </a:solidFill>
              </a:rPr>
              <a:t>future</a:t>
            </a:r>
            <a:r>
              <a:rPr lang="nl-NL" b="1" dirty="0" smtClean="0">
                <a:solidFill>
                  <a:schemeClr val="bg1"/>
                </a:solidFill>
              </a:rPr>
              <a:t> events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9876" y="4661376"/>
            <a:ext cx="4272516" cy="1754326"/>
          </a:xfrm>
          <a:prstGeom prst="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</a:rPr>
              <a:t>Prediction  = External Stimuli</a:t>
            </a:r>
          </a:p>
          <a:p>
            <a:r>
              <a:rPr lang="nl-NL" b="1" dirty="0" smtClean="0">
                <a:solidFill>
                  <a:schemeClr val="bg1"/>
                </a:solidFill>
              </a:rPr>
              <a:t>                                ↓</a:t>
            </a:r>
            <a:endParaRPr lang="nl-NL" b="1" dirty="0">
              <a:solidFill>
                <a:schemeClr val="bg1"/>
              </a:solidFill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smtClean="0">
                <a:solidFill>
                  <a:schemeClr val="bg1"/>
                </a:solidFill>
              </a:rPr>
              <a:t> No Prediction error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</a:rPr>
              <a:t>(No updating)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r>
              <a:rPr lang="nl-NL" b="1" dirty="0" smtClean="0">
                <a:solidFill>
                  <a:schemeClr val="bg1"/>
                </a:solidFill>
              </a:rPr>
              <a:t>No reduce the uncertainty of future events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0" name="TextBox 34"/>
          <p:cNvSpPr txBox="1"/>
          <p:nvPr/>
        </p:nvSpPr>
        <p:spPr>
          <a:xfrm>
            <a:off x="3150766" y="6427375"/>
            <a:ext cx="5861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De Ridder, Vanneste &amp; Freeman, Neuroscience &amp; </a:t>
            </a:r>
            <a:r>
              <a:rPr lang="en-US" sz="1400" dirty="0" err="1" smtClean="0">
                <a:solidFill>
                  <a:srgbClr val="002060"/>
                </a:solidFill>
              </a:rPr>
              <a:t>Biobehavioral</a:t>
            </a:r>
            <a:r>
              <a:rPr lang="en-US" sz="1400" dirty="0" smtClean="0">
                <a:solidFill>
                  <a:srgbClr val="002060"/>
                </a:solidFill>
              </a:rPr>
              <a:t> Reviews, 2014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9303" y="1170407"/>
            <a:ext cx="1228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top-down</a:t>
            </a:r>
            <a:endParaRPr lang="nl-NL" sz="2000" dirty="0">
              <a:solidFill>
                <a:schemeClr val="accent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450" y="1135323"/>
            <a:ext cx="1389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bottom-up</a:t>
            </a:r>
            <a:endParaRPr lang="nl-NL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0716" y="692696"/>
            <a:ext cx="398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Why does the brain generates tinnitus? 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212968" y="1773100"/>
            <a:ext cx="47367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nl-BE" b="1" dirty="0" smtClean="0">
                <a:solidFill>
                  <a:srgbClr val="002060"/>
                </a:solidFill>
              </a:rPr>
              <a:t>Sensory deprivation </a:t>
            </a:r>
            <a:r>
              <a:rPr lang="nl-BE" dirty="0" smtClean="0">
                <a:solidFill>
                  <a:srgbClr val="002060"/>
                </a:solidFill>
              </a:rPr>
              <a:t>leads to limits the amount of information the brain can acquire</a:t>
            </a:r>
          </a:p>
          <a:p>
            <a:pPr marL="342900" indent="-342900" algn="just">
              <a:buFont typeface="+mj-lt"/>
              <a:buAutoNum type="arabicPeriod"/>
            </a:pPr>
            <a:endParaRPr lang="nl-BE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nl-BE" b="1" dirty="0" smtClean="0">
                <a:solidFill>
                  <a:srgbClr val="002060"/>
                </a:solidFill>
              </a:rPr>
              <a:t>increases uncertainty</a:t>
            </a:r>
            <a:r>
              <a:rPr lang="nl-BE" dirty="0" smtClean="0">
                <a:solidFill>
                  <a:srgbClr val="002060"/>
                </a:solidFill>
              </a:rPr>
              <a:t> present in the environment</a:t>
            </a:r>
          </a:p>
          <a:p>
            <a:pPr marL="342900" indent="-342900" algn="just">
              <a:buFont typeface="+mj-lt"/>
              <a:buAutoNum type="arabicPeriod"/>
            </a:pPr>
            <a:endParaRPr lang="nl-BE" dirty="0" smtClean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nl-BE" dirty="0" smtClean="0">
                <a:solidFill>
                  <a:srgbClr val="002060"/>
                </a:solidFill>
              </a:rPr>
              <a:t>to </a:t>
            </a:r>
            <a:r>
              <a:rPr lang="nl-BE" b="1" dirty="0" smtClean="0">
                <a:solidFill>
                  <a:srgbClr val="002060"/>
                </a:solidFill>
              </a:rPr>
              <a:t>reduce the uncertainty </a:t>
            </a:r>
            <a:r>
              <a:rPr lang="nl-BE" dirty="0" smtClean="0">
                <a:solidFill>
                  <a:srgbClr val="002060"/>
                </a:solidFill>
              </a:rPr>
              <a:t>will </a:t>
            </a:r>
            <a:r>
              <a:rPr lang="nl-BE" b="1" dirty="0" smtClean="0">
                <a:solidFill>
                  <a:srgbClr val="00B050"/>
                </a:solidFill>
              </a:rPr>
              <a:t>look for information</a:t>
            </a:r>
            <a:r>
              <a:rPr lang="nl-BE" dirty="0" smtClean="0">
                <a:solidFill>
                  <a:srgbClr val="00B050"/>
                </a:solidFill>
              </a:rPr>
              <a:t> </a:t>
            </a:r>
            <a:r>
              <a:rPr lang="nl-BE" dirty="0" smtClean="0">
                <a:solidFill>
                  <a:srgbClr val="002060"/>
                </a:solidFill>
              </a:rPr>
              <a:t>or </a:t>
            </a:r>
            <a:r>
              <a:rPr lang="nl-BE" b="1" dirty="0" smtClean="0">
                <a:solidFill>
                  <a:srgbClr val="C00000"/>
                </a:solidFill>
              </a:rPr>
              <a:t>fill in the missing information</a:t>
            </a:r>
          </a:p>
          <a:p>
            <a:pPr marL="342900" indent="-342900" algn="just">
              <a:buFont typeface="+mj-lt"/>
              <a:buAutoNum type="arabicPeriod"/>
            </a:pPr>
            <a:endParaRPr lang="nl-BE" b="1" dirty="0">
              <a:solidFill>
                <a:srgbClr val="00206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nl-BE" b="1" dirty="0" smtClean="0">
                <a:solidFill>
                  <a:srgbClr val="002060"/>
                </a:solidFill>
              </a:rPr>
              <a:t>reduction </a:t>
            </a:r>
            <a:r>
              <a:rPr lang="nl-BE" b="1" dirty="0">
                <a:solidFill>
                  <a:srgbClr val="002060"/>
                </a:solidFill>
              </a:rPr>
              <a:t>the prediction error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nl-BE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nl-BE" dirty="0" smtClean="0">
              <a:solidFill>
                <a:srgbClr val="002060"/>
              </a:solidFill>
            </a:endParaRPr>
          </a:p>
          <a:p>
            <a:pPr algn="just"/>
            <a:endParaRPr lang="nl-BE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7" t="25812" r="18842" b="4280"/>
          <a:stretch/>
        </p:blipFill>
        <p:spPr bwMode="auto">
          <a:xfrm>
            <a:off x="5085885" y="1556792"/>
            <a:ext cx="3672408" cy="450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Why phantom sound?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34"/>
          <p:cNvSpPr txBox="1"/>
          <p:nvPr/>
        </p:nvSpPr>
        <p:spPr>
          <a:xfrm>
            <a:off x="3150766" y="6273487"/>
            <a:ext cx="5861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De Ridder, Vanneste &amp; Freeman, Neuroscience &amp; </a:t>
            </a:r>
            <a:r>
              <a:rPr lang="en-US" sz="1400" dirty="0" err="1" smtClean="0">
                <a:solidFill>
                  <a:srgbClr val="002060"/>
                </a:solidFill>
              </a:rPr>
              <a:t>Biobehavioral</a:t>
            </a:r>
            <a:r>
              <a:rPr lang="en-US" sz="1400" dirty="0" smtClean="0">
                <a:solidFill>
                  <a:srgbClr val="002060"/>
                </a:solidFill>
              </a:rPr>
              <a:t> Reviews, 2014</a:t>
            </a:r>
          </a:p>
        </p:txBody>
      </p:sp>
      <p:sp>
        <p:nvSpPr>
          <p:cNvPr id="9" name="Rectangle 8"/>
          <p:cNvSpPr/>
          <p:nvPr/>
        </p:nvSpPr>
        <p:spPr>
          <a:xfrm>
            <a:off x="5353271" y="1191815"/>
            <a:ext cx="1389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bottom-up</a:t>
            </a:r>
            <a:endParaRPr lang="nl-NL" sz="20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43509" y="1191815"/>
            <a:ext cx="1228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top-down</a:t>
            </a:r>
            <a:endParaRPr lang="nl-NL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ven vanneste\Downloads\wetransfer-b232cf\Figure 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38" y="703815"/>
            <a:ext cx="7108092" cy="542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The brain involved in tinnitus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4469895" y="5975236"/>
            <a:ext cx="463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dirty="0" smtClean="0">
                <a:solidFill>
                  <a:srgbClr val="002060"/>
                </a:solidFill>
              </a:rPr>
              <a:t>Mohan, De Ridder</a:t>
            </a:r>
            <a:r>
              <a:rPr lang="en-US" sz="1400" dirty="0" smtClean="0">
                <a:solidFill>
                  <a:srgbClr val="002060"/>
                </a:solidFill>
              </a:rPr>
              <a:t> &amp; Vanneste,  submitted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19926" y="1961148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/>
          <p:cNvSpPr/>
          <p:nvPr/>
        </p:nvSpPr>
        <p:spPr>
          <a:xfrm>
            <a:off x="6240378" y="1961148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>
            <a:off x="3673641" y="4339390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5450304" y="4271212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272949" y="3047137"/>
            <a:ext cx="17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Auditory cortex </a:t>
            </a:r>
            <a:endParaRPr lang="nl-NL" b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>
            <a:stCxn id="4" idx="3"/>
          </p:cNvCxnSpPr>
          <p:nvPr/>
        </p:nvCxnSpPr>
        <p:spPr>
          <a:xfrm flipH="1">
            <a:off x="1994126" y="2351393"/>
            <a:ext cx="1092755" cy="69574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4747" y="3047137"/>
            <a:ext cx="17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Auditory cortex </a:t>
            </a:r>
            <a:endParaRPr lang="nl-NL" b="1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stCxn id="8" idx="5"/>
          </p:cNvCxnSpPr>
          <p:nvPr/>
        </p:nvCxnSpPr>
        <p:spPr>
          <a:xfrm>
            <a:off x="6630623" y="2351393"/>
            <a:ext cx="1159710" cy="69574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92903" y="4728412"/>
            <a:ext cx="1092755" cy="69574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9326" y="5424156"/>
            <a:ext cx="157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Pregenual ACC</a:t>
            </a:r>
            <a:endParaRPr lang="nl-NL" b="1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907504" y="4567990"/>
            <a:ext cx="1336451" cy="85616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02970" y="5426444"/>
            <a:ext cx="157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Pregenual ACC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4403" y="4271212"/>
            <a:ext cx="1228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top-down</a:t>
            </a:r>
            <a:endParaRPr lang="nl-NL" sz="2000" dirty="0">
              <a:solidFill>
                <a:schemeClr val="accent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986" y="1776482"/>
            <a:ext cx="1389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bottom-up</a:t>
            </a:r>
            <a:endParaRPr lang="nl-NL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7" grpId="0"/>
      <p:bldP spid="14" grpId="0"/>
      <p:bldP spid="17" grpId="0"/>
      <p:bldP spid="20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itle 3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sz="2400" b="1" dirty="0" smtClean="0">
                <a:solidFill>
                  <a:srgbClr val="C00000"/>
                </a:solidFill>
              </a:rPr>
              <a:t>Hub: Auditory cortex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73424" y="1368078"/>
            <a:ext cx="3329912" cy="661987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nl-BE" sz="2000" b="1" dirty="0" smtClean="0">
                <a:solidFill>
                  <a:srgbClr val="002060"/>
                </a:solidFill>
              </a:rPr>
              <a:t>Spontaneous Hyperactivity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 smtClean="0">
              <a:solidFill>
                <a:srgbClr val="002060"/>
              </a:solidFill>
            </a:endParaRPr>
          </a:p>
        </p:txBody>
      </p:sp>
      <p:pic>
        <p:nvPicPr>
          <p:cNvPr id="1310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14" y="1072872"/>
            <a:ext cx="21875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86" y="3439241"/>
            <a:ext cx="2687637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29" y="5256213"/>
            <a:ext cx="1327150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10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08030"/>
              </p:ext>
            </p:extLst>
          </p:nvPr>
        </p:nvGraphicFramePr>
        <p:xfrm>
          <a:off x="3388802" y="2002572"/>
          <a:ext cx="22113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Image" r:id="rId6" imgW="8628309" imgH="3481821" progId="Photoshop.Image.4">
                  <p:embed/>
                </p:oleObj>
              </mc:Choice>
              <mc:Fallback>
                <p:oleObj name="Image" r:id="rId6" imgW="8628309" imgH="3481821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802" y="2002572"/>
                        <a:ext cx="2211388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48385" y="3764835"/>
            <a:ext cx="302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nl-BE" sz="2000" dirty="0">
                <a:solidFill>
                  <a:srgbClr val="002060"/>
                </a:solidFill>
                <a:latin typeface="+mn-lt"/>
              </a:rPr>
              <a:t>Map plasticity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00788" y="5418931"/>
            <a:ext cx="215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sz="2000" dirty="0">
                <a:solidFill>
                  <a:srgbClr val="002060"/>
                </a:solidFill>
                <a:latin typeface="+mn-lt"/>
              </a:rPr>
              <a:t>Memory </a:t>
            </a:r>
          </a:p>
        </p:txBody>
      </p:sp>
      <p:sp>
        <p:nvSpPr>
          <p:cNvPr id="131093" name="TextBox 23"/>
          <p:cNvSpPr txBox="1">
            <a:spLocks noChangeArrowheads="1"/>
          </p:cNvSpPr>
          <p:nvPr/>
        </p:nvSpPr>
        <p:spPr bwMode="auto">
          <a:xfrm>
            <a:off x="461963" y="3641725"/>
            <a:ext cx="2565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dirty="0" smtClean="0">
                <a:solidFill>
                  <a:srgbClr val="002060"/>
                </a:solidFill>
              </a:rPr>
              <a:t>2. More </a:t>
            </a:r>
            <a:r>
              <a:rPr lang="nl-BE" dirty="0">
                <a:solidFill>
                  <a:srgbClr val="002060"/>
                </a:solidFill>
              </a:rPr>
              <a:t>deafferentation</a:t>
            </a:r>
          </a:p>
          <a:p>
            <a:pPr eaLnBrk="1" hangingPunct="1"/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131094" name="TextBox 28"/>
          <p:cNvSpPr txBox="1">
            <a:spLocks noChangeArrowheads="1"/>
          </p:cNvSpPr>
          <p:nvPr/>
        </p:nvSpPr>
        <p:spPr bwMode="auto">
          <a:xfrm>
            <a:off x="461963" y="1412875"/>
            <a:ext cx="272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b="1" dirty="0" smtClean="0">
                <a:solidFill>
                  <a:srgbClr val="002060"/>
                </a:solidFill>
              </a:rPr>
              <a:t>1. Little </a:t>
            </a:r>
            <a:r>
              <a:rPr lang="nl-BE" b="1" dirty="0">
                <a:solidFill>
                  <a:srgbClr val="002060"/>
                </a:solidFill>
              </a:rPr>
              <a:t>deafferentation</a:t>
            </a:r>
          </a:p>
        </p:txBody>
      </p:sp>
      <p:sp>
        <p:nvSpPr>
          <p:cNvPr id="131095" name="TextBox 29"/>
          <p:cNvSpPr txBox="1">
            <a:spLocks noChangeArrowheads="1"/>
          </p:cNvSpPr>
          <p:nvPr/>
        </p:nvSpPr>
        <p:spPr bwMode="auto">
          <a:xfrm>
            <a:off x="546100" y="5256213"/>
            <a:ext cx="3078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nl-BE" dirty="0">
              <a:solidFill>
                <a:srgbClr val="002060"/>
              </a:solidFill>
            </a:endParaRPr>
          </a:p>
          <a:p>
            <a:pPr eaLnBrk="1" hangingPunct="1"/>
            <a:r>
              <a:rPr lang="nl-BE" dirty="0" smtClean="0">
                <a:solidFill>
                  <a:srgbClr val="002060"/>
                </a:solidFill>
              </a:rPr>
              <a:t>3. Very </a:t>
            </a:r>
            <a:r>
              <a:rPr lang="nl-BE" dirty="0">
                <a:solidFill>
                  <a:srgbClr val="002060"/>
                </a:solidFill>
              </a:rPr>
              <a:t>large deafferentation</a:t>
            </a:r>
          </a:p>
        </p:txBody>
      </p:sp>
    </p:spTree>
    <p:extLst>
      <p:ext uri="{BB962C8B-B14F-4D97-AF65-F5344CB8AC3E}">
        <p14:creationId xmlns:p14="http://schemas.microsoft.com/office/powerpoint/2010/main" val="16193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43348" r="29269" b="30844"/>
          <a:stretch/>
        </p:blipFill>
        <p:spPr bwMode="auto">
          <a:xfrm>
            <a:off x="4558239" y="1502231"/>
            <a:ext cx="4284972" cy="159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989" y="1502231"/>
            <a:ext cx="44293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Increased BOLD activity</a:t>
            </a:r>
            <a:r>
              <a:rPr lang="en-US" dirty="0" smtClean="0">
                <a:solidFill>
                  <a:srgbClr val="002060"/>
                </a:solidFill>
              </a:rPr>
              <a:t> within the </a:t>
            </a:r>
            <a:r>
              <a:rPr lang="en-US" b="1" dirty="0" smtClean="0">
                <a:solidFill>
                  <a:srgbClr val="002060"/>
                </a:solidFill>
              </a:rPr>
              <a:t>auditory cortex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7724" y="2663854"/>
            <a:ext cx="2533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De Ridder&amp; Vanneste, JNS, 2011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1. Hyperactivity within the auditory </a:t>
            </a:r>
            <a:r>
              <a:rPr lang="en-US" sz="2000" b="1" dirty="0">
                <a:solidFill>
                  <a:srgbClr val="C00000"/>
                </a:solidFill>
              </a:rPr>
              <a:t>cortex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7" t="47339" r="9478" b="26768"/>
          <a:stretch/>
        </p:blipFill>
        <p:spPr bwMode="auto">
          <a:xfrm>
            <a:off x="889255" y="4447617"/>
            <a:ext cx="2349240" cy="189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989" y="1096561"/>
            <a:ext cx="878767" cy="568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a. fMRI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1211" y="47945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fr-BE" dirty="0">
                <a:solidFill>
                  <a:srgbClr val="002060"/>
                </a:solidFill>
              </a:rPr>
              <a:t>A </a:t>
            </a:r>
            <a:r>
              <a:rPr lang="fr-BE" b="1" dirty="0">
                <a:solidFill>
                  <a:srgbClr val="002060"/>
                </a:solidFill>
              </a:rPr>
              <a:t>positive </a:t>
            </a:r>
            <a:r>
              <a:rPr lang="fr-BE" b="1" dirty="0" err="1">
                <a:solidFill>
                  <a:srgbClr val="002060"/>
                </a:solidFill>
              </a:rPr>
              <a:t>correlation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dirty="0" err="1">
                <a:solidFill>
                  <a:srgbClr val="002060"/>
                </a:solidFill>
              </a:rPr>
              <a:t>between</a:t>
            </a:r>
            <a:r>
              <a:rPr lang="fr-BE" dirty="0">
                <a:solidFill>
                  <a:srgbClr val="002060"/>
                </a:solidFill>
              </a:rPr>
              <a:t> </a:t>
            </a:r>
            <a:r>
              <a:rPr lang="fr-BE" b="1" dirty="0">
                <a:solidFill>
                  <a:srgbClr val="002060"/>
                </a:solidFill>
              </a:rPr>
              <a:t>the </a:t>
            </a:r>
            <a:r>
              <a:rPr lang="fr-BE" b="1" dirty="0" err="1">
                <a:solidFill>
                  <a:srgbClr val="002060"/>
                </a:solidFill>
              </a:rPr>
              <a:t>tinnitus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loudness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dirty="0">
                <a:solidFill>
                  <a:srgbClr val="002060"/>
                </a:solidFill>
              </a:rPr>
              <a:t>and the  </a:t>
            </a:r>
            <a:r>
              <a:rPr lang="fr-BE" dirty="0" err="1">
                <a:solidFill>
                  <a:srgbClr val="002060"/>
                </a:solidFill>
              </a:rPr>
              <a:t>current</a:t>
            </a:r>
            <a:r>
              <a:rPr lang="fr-BE" dirty="0">
                <a:solidFill>
                  <a:srgbClr val="002060"/>
                </a:solidFill>
              </a:rPr>
              <a:t> </a:t>
            </a:r>
            <a:r>
              <a:rPr lang="fr-BE" dirty="0" err="1">
                <a:solidFill>
                  <a:srgbClr val="002060"/>
                </a:solidFill>
              </a:rPr>
              <a:t>density</a:t>
            </a:r>
            <a:r>
              <a:rPr lang="fr-BE" dirty="0">
                <a:solidFill>
                  <a:srgbClr val="002060"/>
                </a:solidFill>
              </a:rPr>
              <a:t> </a:t>
            </a:r>
            <a:r>
              <a:rPr lang="fr-BE" dirty="0" err="1">
                <a:solidFill>
                  <a:srgbClr val="002060"/>
                </a:solidFill>
              </a:rPr>
              <a:t>within</a:t>
            </a:r>
            <a:r>
              <a:rPr lang="fr-BE" dirty="0">
                <a:solidFill>
                  <a:srgbClr val="002060"/>
                </a:solidFill>
              </a:rPr>
              <a:t> the </a:t>
            </a:r>
            <a:r>
              <a:rPr lang="fr-BE" b="1" dirty="0" err="1">
                <a:solidFill>
                  <a:srgbClr val="002060"/>
                </a:solidFill>
              </a:rPr>
              <a:t>auditory</a:t>
            </a:r>
            <a:r>
              <a:rPr lang="fr-BE" b="1" dirty="0">
                <a:solidFill>
                  <a:srgbClr val="002060"/>
                </a:solidFill>
              </a:rPr>
              <a:t> cortex </a:t>
            </a:r>
            <a:r>
              <a:rPr lang="fr-BE" dirty="0">
                <a:solidFill>
                  <a:srgbClr val="002060"/>
                </a:solidFill>
              </a:rPr>
              <a:t>at the </a:t>
            </a:r>
            <a:r>
              <a:rPr lang="fr-BE" b="1" dirty="0">
                <a:solidFill>
                  <a:srgbClr val="002060"/>
                </a:solidFill>
              </a:rPr>
              <a:t>gamma </a:t>
            </a:r>
            <a:r>
              <a:rPr lang="fr-BE" b="1" dirty="0" err="1">
                <a:solidFill>
                  <a:srgbClr val="002060"/>
                </a:solidFill>
              </a:rPr>
              <a:t>frequency</a:t>
            </a:r>
            <a:r>
              <a:rPr lang="fr-BE" b="1" dirty="0">
                <a:solidFill>
                  <a:srgbClr val="002060"/>
                </a:solidFill>
              </a:rPr>
              <a:t> band </a:t>
            </a:r>
            <a:r>
              <a:rPr lang="fr-BE" dirty="0">
                <a:solidFill>
                  <a:srgbClr val="002060"/>
                </a:solidFill>
              </a:rPr>
              <a:t>(r = .65)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5454" y="4121504"/>
            <a:ext cx="236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002060"/>
                </a:solidFill>
              </a:rPr>
              <a:t>b. Source localized EEG</a:t>
            </a:r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9797" y="6208841"/>
            <a:ext cx="3364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Van der Loo, Vanneste et al., </a:t>
            </a:r>
            <a:r>
              <a:rPr lang="en-US" sz="1400" dirty="0" err="1" smtClean="0">
                <a:solidFill>
                  <a:srgbClr val="002060"/>
                </a:solidFill>
              </a:rPr>
              <a:t>Plos</a:t>
            </a:r>
            <a:r>
              <a:rPr lang="en-US" sz="1400" dirty="0" smtClean="0">
                <a:solidFill>
                  <a:srgbClr val="002060"/>
                </a:solidFill>
              </a:rPr>
              <a:t> one, 2009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rgbClr val="002060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nl-BE" sz="24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5856" y="3249008"/>
            <a:ext cx="5189264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1866" y="690662"/>
            <a:ext cx="54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BE" sz="1600" b="1" dirty="0" smtClean="0">
                <a:solidFill>
                  <a:srgbClr val="002060"/>
                </a:solidFill>
              </a:rPr>
              <a:t>a. </a:t>
            </a:r>
            <a:r>
              <a:rPr lang="fr-BE" sz="1600" b="1" dirty="0" err="1" smtClean="0">
                <a:solidFill>
                  <a:srgbClr val="002060"/>
                </a:solidFill>
              </a:rPr>
              <a:t>Transcranial</a:t>
            </a:r>
            <a:r>
              <a:rPr lang="fr-BE" sz="1600" b="1" dirty="0" smtClean="0">
                <a:solidFill>
                  <a:srgbClr val="002060"/>
                </a:solidFill>
              </a:rPr>
              <a:t> </a:t>
            </a:r>
            <a:r>
              <a:rPr lang="fr-BE" sz="1600" b="1" dirty="0" err="1" smtClean="0">
                <a:solidFill>
                  <a:srgbClr val="002060"/>
                </a:solidFill>
              </a:rPr>
              <a:t>magnetic</a:t>
            </a:r>
            <a:r>
              <a:rPr lang="fr-BE" sz="1600" b="1" dirty="0" smtClean="0">
                <a:solidFill>
                  <a:srgbClr val="002060"/>
                </a:solidFill>
              </a:rPr>
              <a:t> stimulation (TMS)</a:t>
            </a:r>
          </a:p>
          <a:p>
            <a:endParaRPr lang="fr-BE" dirty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BE" dirty="0" smtClean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r>
              <a:rPr lang="fr-BE" dirty="0" smtClean="0">
                <a:solidFill>
                  <a:srgbClr val="002060"/>
                </a:solidFill>
              </a:rPr>
              <a:t> </a:t>
            </a:r>
          </a:p>
          <a:p>
            <a:endParaRPr lang="fr-BE" dirty="0" smtClean="0"/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02" y="1336134"/>
            <a:ext cx="2432954" cy="20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866" y="6387123"/>
            <a:ext cx="4046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Vanneste et al., European Journal of Neurology, 2010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5856" y="3698691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N =84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1. Hyperactivity within the auditory </a:t>
            </a:r>
            <a:r>
              <a:rPr lang="en-US" sz="2000" b="1" dirty="0">
                <a:solidFill>
                  <a:srgbClr val="C00000"/>
                </a:solidFill>
              </a:rPr>
              <a:t>cortex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1827"/>
            <a:ext cx="2376264" cy="187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electrod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t="10043" r="12081"/>
          <a:stretch/>
        </p:blipFill>
        <p:spPr bwMode="auto">
          <a:xfrm>
            <a:off x="6948264" y="1396981"/>
            <a:ext cx="2054087" cy="191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94324" y="69066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r-BE" sz="1600" b="1" dirty="0" smtClean="0">
                <a:solidFill>
                  <a:srgbClr val="002060"/>
                </a:solidFill>
              </a:rPr>
              <a:t>b. </a:t>
            </a:r>
            <a:r>
              <a:rPr lang="fr-BE" sz="1600" b="1" dirty="0" err="1" smtClean="0">
                <a:solidFill>
                  <a:srgbClr val="002060"/>
                </a:solidFill>
              </a:rPr>
              <a:t>Auditory</a:t>
            </a:r>
            <a:r>
              <a:rPr lang="fr-BE" sz="1600" b="1" dirty="0" smtClean="0">
                <a:solidFill>
                  <a:srgbClr val="002060"/>
                </a:solidFill>
              </a:rPr>
              <a:t> cortex implant</a:t>
            </a:r>
          </a:p>
          <a:p>
            <a:endParaRPr lang="fr-BE" dirty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BE" dirty="0" smtClean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r>
              <a:rPr lang="fr-BE" dirty="0" smtClean="0">
                <a:solidFill>
                  <a:srgbClr val="002060"/>
                </a:solidFill>
              </a:rPr>
              <a:t> </a:t>
            </a:r>
          </a:p>
          <a:p>
            <a:endParaRPr lang="fr-BE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4175956" y="449446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2"/>
                </a:solidFill>
              </a:rPr>
              <a:t>N= 43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95889" y="5136269"/>
            <a:ext cx="232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27 non-responders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48795" y="3803370"/>
            <a:ext cx="232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16 responders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909849" y="4639096"/>
            <a:ext cx="25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161849" y="3972647"/>
            <a:ext cx="56" cy="1332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61905" y="3972647"/>
            <a:ext cx="25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43889" y="5305546"/>
            <a:ext cx="25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19057" y="5305546"/>
            <a:ext cx="25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75980" y="4387546"/>
            <a:ext cx="28026" cy="1303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18826" y="5690937"/>
            <a:ext cx="1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387739" y="4392825"/>
            <a:ext cx="21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269889" y="3387291"/>
            <a:ext cx="181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Tonic stimulation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8012" y="3387291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Burst stimulation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37604" y="6179368"/>
            <a:ext cx="284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De Ridder, Vanneste et al., JNS, 2011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De Ridder &amp; Vanneste, WJN, 2014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63913" y="4223548"/>
            <a:ext cx="232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13 responders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88083" y="5521660"/>
            <a:ext cx="2323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14 non-responders</a:t>
            </a:r>
            <a:endParaRPr lang="en-US" sz="1600" dirty="0">
              <a:solidFill>
                <a:srgbClr val="C00000"/>
              </a:solidFill>
            </a:endParaRPr>
          </a:p>
        </p:txBody>
      </p:sp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5910872"/>
              </p:ext>
            </p:extLst>
          </p:nvPr>
        </p:nvGraphicFramePr>
        <p:xfrm>
          <a:off x="161866" y="3731369"/>
          <a:ext cx="3851649" cy="244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63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itle 3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sz="2400" b="1" dirty="0" smtClean="0">
                <a:solidFill>
                  <a:srgbClr val="C00000"/>
                </a:solidFill>
              </a:rPr>
              <a:t>Hub: Auditory cortex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73424" y="1368078"/>
            <a:ext cx="3329912" cy="661987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nl-BE" sz="2000" dirty="0" smtClean="0">
                <a:solidFill>
                  <a:srgbClr val="002060"/>
                </a:solidFill>
              </a:rPr>
              <a:t>Spontaneous Hyperactivity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 smtClean="0">
              <a:solidFill>
                <a:srgbClr val="002060"/>
              </a:solidFill>
            </a:endParaRPr>
          </a:p>
        </p:txBody>
      </p:sp>
      <p:pic>
        <p:nvPicPr>
          <p:cNvPr id="1310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14" y="1072872"/>
            <a:ext cx="21875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86" y="3439241"/>
            <a:ext cx="2687637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29" y="5256213"/>
            <a:ext cx="1327150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10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485705"/>
              </p:ext>
            </p:extLst>
          </p:nvPr>
        </p:nvGraphicFramePr>
        <p:xfrm>
          <a:off x="3388802" y="2002572"/>
          <a:ext cx="22113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Image" r:id="rId6" imgW="8628309" imgH="3481821" progId="Photoshop.Image.4">
                  <p:embed/>
                </p:oleObj>
              </mc:Choice>
              <mc:Fallback>
                <p:oleObj name="Image" r:id="rId6" imgW="8628309" imgH="3481821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802" y="2002572"/>
                        <a:ext cx="2211388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48385" y="3764835"/>
            <a:ext cx="302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nl-BE" sz="2000" b="1" dirty="0">
                <a:solidFill>
                  <a:srgbClr val="002060"/>
                </a:solidFill>
                <a:latin typeface="+mn-lt"/>
              </a:rPr>
              <a:t>Map plasticity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00788" y="5418931"/>
            <a:ext cx="215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sz="2000" dirty="0">
                <a:solidFill>
                  <a:srgbClr val="002060"/>
                </a:solidFill>
                <a:latin typeface="+mn-lt"/>
              </a:rPr>
              <a:t>Memory </a:t>
            </a:r>
          </a:p>
        </p:txBody>
      </p:sp>
      <p:sp>
        <p:nvSpPr>
          <p:cNvPr id="131093" name="TextBox 23"/>
          <p:cNvSpPr txBox="1">
            <a:spLocks noChangeArrowheads="1"/>
          </p:cNvSpPr>
          <p:nvPr/>
        </p:nvSpPr>
        <p:spPr bwMode="auto">
          <a:xfrm>
            <a:off x="461963" y="3641725"/>
            <a:ext cx="27238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b="1" dirty="0" smtClean="0">
                <a:solidFill>
                  <a:srgbClr val="002060"/>
                </a:solidFill>
              </a:rPr>
              <a:t>2. More </a:t>
            </a:r>
            <a:r>
              <a:rPr lang="nl-BE" b="1" dirty="0">
                <a:solidFill>
                  <a:srgbClr val="002060"/>
                </a:solidFill>
              </a:rPr>
              <a:t>deafferentation</a:t>
            </a:r>
          </a:p>
          <a:p>
            <a:pPr eaLnBrk="1" hangingPunct="1"/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131094" name="TextBox 28"/>
          <p:cNvSpPr txBox="1">
            <a:spLocks noChangeArrowheads="1"/>
          </p:cNvSpPr>
          <p:nvPr/>
        </p:nvSpPr>
        <p:spPr bwMode="auto">
          <a:xfrm>
            <a:off x="461963" y="1412875"/>
            <a:ext cx="2540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dirty="0" smtClean="0">
                <a:solidFill>
                  <a:srgbClr val="002060"/>
                </a:solidFill>
              </a:rPr>
              <a:t>1. Little </a:t>
            </a:r>
            <a:r>
              <a:rPr lang="nl-BE" dirty="0">
                <a:solidFill>
                  <a:srgbClr val="002060"/>
                </a:solidFill>
              </a:rPr>
              <a:t>deafferentation</a:t>
            </a:r>
          </a:p>
        </p:txBody>
      </p:sp>
      <p:sp>
        <p:nvSpPr>
          <p:cNvPr id="131095" name="TextBox 29"/>
          <p:cNvSpPr txBox="1">
            <a:spLocks noChangeArrowheads="1"/>
          </p:cNvSpPr>
          <p:nvPr/>
        </p:nvSpPr>
        <p:spPr bwMode="auto">
          <a:xfrm>
            <a:off x="546100" y="5256213"/>
            <a:ext cx="30787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nl-BE" dirty="0">
              <a:solidFill>
                <a:srgbClr val="002060"/>
              </a:solidFill>
            </a:endParaRPr>
          </a:p>
          <a:p>
            <a:pPr eaLnBrk="1" hangingPunct="1"/>
            <a:r>
              <a:rPr lang="nl-BE" dirty="0" smtClean="0">
                <a:solidFill>
                  <a:srgbClr val="002060"/>
                </a:solidFill>
              </a:rPr>
              <a:t>3. Very </a:t>
            </a:r>
            <a:r>
              <a:rPr lang="nl-BE" dirty="0">
                <a:solidFill>
                  <a:srgbClr val="002060"/>
                </a:solidFill>
              </a:rPr>
              <a:t>large deafferentation</a:t>
            </a:r>
          </a:p>
        </p:txBody>
      </p:sp>
    </p:spTree>
    <p:extLst>
      <p:ext uri="{BB962C8B-B14F-4D97-AF65-F5344CB8AC3E}">
        <p14:creationId xmlns:p14="http://schemas.microsoft.com/office/powerpoint/2010/main" val="25815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910733"/>
            <a:ext cx="3588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2060"/>
                </a:solidFill>
              </a:rPr>
              <a:t>Cortical reorganization </a:t>
            </a:r>
            <a:r>
              <a:rPr lang="en-US" dirty="0" smtClean="0">
                <a:solidFill>
                  <a:srgbClr val="002060"/>
                </a:solidFill>
              </a:rPr>
              <a:t>in the </a:t>
            </a:r>
            <a:r>
              <a:rPr lang="en-US" b="1" dirty="0" smtClean="0">
                <a:solidFill>
                  <a:srgbClr val="002060"/>
                </a:solidFill>
              </a:rPr>
              <a:t>auditory cortex </a:t>
            </a:r>
            <a:r>
              <a:rPr lang="en-US" dirty="0" smtClean="0">
                <a:solidFill>
                  <a:srgbClr val="002060"/>
                </a:solidFill>
              </a:rPr>
              <a:t>in after noise trauma has been associated with tinnitus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9564" y="5830271"/>
            <a:ext cx="3416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Norena</a:t>
            </a:r>
            <a:r>
              <a:rPr lang="en-US" sz="1400" dirty="0" smtClean="0">
                <a:solidFill>
                  <a:srgbClr val="002060"/>
                </a:solidFill>
              </a:rPr>
              <a:t> et al., Journal of Neuroscience, 2006</a:t>
            </a:r>
          </a:p>
          <a:p>
            <a:r>
              <a:rPr lang="en-US" sz="1400" dirty="0" err="1">
                <a:solidFill>
                  <a:srgbClr val="002060"/>
                </a:solidFill>
              </a:rPr>
              <a:t>Mühlnickel</a:t>
            </a:r>
            <a:r>
              <a:rPr lang="en-US" sz="1400" dirty="0">
                <a:solidFill>
                  <a:srgbClr val="002060"/>
                </a:solidFill>
              </a:rPr>
              <a:t> et </a:t>
            </a:r>
            <a:r>
              <a:rPr lang="en-US" sz="1400" dirty="0" smtClean="0">
                <a:solidFill>
                  <a:srgbClr val="002060"/>
                </a:solidFill>
              </a:rPr>
              <a:t>al., </a:t>
            </a:r>
            <a:r>
              <a:rPr lang="en-US" sz="1400" dirty="0">
                <a:solidFill>
                  <a:srgbClr val="002060"/>
                </a:solidFill>
              </a:rPr>
              <a:t>PNAS, 1998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Rectangle 1"/>
          <p:cNvSpPr txBox="1">
            <a:spLocks noChangeArrowheads="1"/>
          </p:cNvSpPr>
          <p:nvPr/>
        </p:nvSpPr>
        <p:spPr>
          <a:xfrm>
            <a:off x="-937516" y="704509"/>
            <a:ext cx="5851630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rgbClr val="002060"/>
                </a:solidFill>
              </a:rPr>
              <a:t>The </a:t>
            </a:r>
            <a:r>
              <a:rPr lang="en-US" sz="1600" dirty="0" err="1" smtClean="0">
                <a:solidFill>
                  <a:srgbClr val="002060"/>
                </a:solidFill>
              </a:rPr>
              <a:t>tonotopic</a:t>
            </a:r>
            <a:r>
              <a:rPr lang="en-US" sz="1600" dirty="0" smtClean="0">
                <a:solidFill>
                  <a:srgbClr val="002060"/>
                </a:solidFill>
              </a:rPr>
              <a:t> reorganization </a:t>
            </a:r>
            <a:r>
              <a:rPr lang="en-US" sz="1600" dirty="0">
                <a:solidFill>
                  <a:srgbClr val="002060"/>
                </a:solidFill>
              </a:rPr>
              <a:t>of the </a:t>
            </a:r>
            <a:r>
              <a:rPr lang="en-US" sz="1600" dirty="0" smtClean="0">
                <a:solidFill>
                  <a:srgbClr val="002060"/>
                </a:solidFill>
              </a:rPr>
              <a:t>auditory </a:t>
            </a:r>
            <a:r>
              <a:rPr lang="en-US" sz="1600" dirty="0">
                <a:solidFill>
                  <a:srgbClr val="002060"/>
                </a:solidFill>
              </a:rPr>
              <a:t>cortex</a:t>
            </a:r>
          </a:p>
        </p:txBody>
      </p:sp>
      <p:pic>
        <p:nvPicPr>
          <p:cNvPr id="11" name="Picture 473" descr="http://www.cns.nyu.edu/~david/courses/perception/lecturenotes/localization/localization-slides/Slide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9807"/>
          <a:stretch/>
        </p:blipFill>
        <p:spPr bwMode="auto">
          <a:xfrm>
            <a:off x="467544" y="1109695"/>
            <a:ext cx="3509934" cy="24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solidFill>
                  <a:srgbClr val="C00000"/>
                </a:solidFill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</a:rPr>
              <a:t>. Map plasticity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24814" r="67600" b="44991"/>
          <a:stretch/>
        </p:blipFill>
        <p:spPr bwMode="auto">
          <a:xfrm>
            <a:off x="4339106" y="958522"/>
            <a:ext cx="2775454" cy="253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4" t="24814" r="43319" b="44991"/>
          <a:stretch/>
        </p:blipFill>
        <p:spPr bwMode="auto">
          <a:xfrm>
            <a:off x="6953329" y="970555"/>
            <a:ext cx="2450250" cy="231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3" t="24814" r="13887" b="44991"/>
          <a:stretch/>
        </p:blipFill>
        <p:spPr bwMode="auto">
          <a:xfrm>
            <a:off x="5431354" y="3242250"/>
            <a:ext cx="3366412" cy="253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08817" y="5907214"/>
            <a:ext cx="227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02060"/>
                </a:solidFill>
              </a:rPr>
              <a:t>Engineer</a:t>
            </a:r>
            <a:r>
              <a:rPr lang="en-US" sz="1400" dirty="0" smtClean="0">
                <a:solidFill>
                  <a:srgbClr val="002060"/>
                </a:solidFill>
              </a:rPr>
              <a:t> et al., Nature, 2011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415" y="1204698"/>
            <a:ext cx="30963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6422" y="1204698"/>
            <a:ext cx="288032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44381" y="6209458"/>
            <a:ext cx="3832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dirty="0" smtClean="0">
                <a:solidFill>
                  <a:srgbClr val="002060"/>
                </a:solidFill>
              </a:rPr>
              <a:t>De Ridder &amp; Vanneste.</a:t>
            </a:r>
            <a:r>
              <a:rPr lang="en-US" sz="1400" dirty="0" smtClean="0">
                <a:solidFill>
                  <a:srgbClr val="002060"/>
                </a:solidFill>
              </a:rPr>
              <a:t>, Neuromodulation, 2014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De Ridder &amp; Vanneste, </a:t>
            </a:r>
            <a:r>
              <a:rPr lang="nl-BE" sz="1400" dirty="0" smtClean="0">
                <a:solidFill>
                  <a:srgbClr val="002060"/>
                </a:solidFill>
              </a:rPr>
              <a:t>Otology Neurotology, 2015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6" name="Picture 5" descr="DSC_3084.JPG"/>
          <p:cNvPicPr/>
          <p:nvPr/>
        </p:nvPicPr>
        <p:blipFill rotWithShape="1">
          <a:blip r:embed="rId3" cstate="print"/>
          <a:srcRect t="15877" b="25368"/>
          <a:stretch/>
        </p:blipFill>
        <p:spPr>
          <a:xfrm>
            <a:off x="1104674" y="1052736"/>
            <a:ext cx="2354559" cy="12692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37031" r="68898" b="40580"/>
          <a:stretch/>
        </p:blipFill>
        <p:spPr bwMode="auto">
          <a:xfrm>
            <a:off x="1002475" y="2348880"/>
            <a:ext cx="2558955" cy="163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2" t="37031" r="49231" b="40580"/>
          <a:stretch/>
        </p:blipFill>
        <p:spPr bwMode="auto">
          <a:xfrm>
            <a:off x="1006789" y="4059557"/>
            <a:ext cx="2558955" cy="163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56376" y="836712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N =10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>
                <a:solidFill>
                  <a:srgbClr val="C00000"/>
                </a:solidFill>
              </a:rPr>
              <a:t>2</a:t>
            </a:r>
            <a:r>
              <a:rPr lang="en-US" sz="2000" b="1" dirty="0" smtClean="0">
                <a:solidFill>
                  <a:srgbClr val="C00000"/>
                </a:solidFill>
              </a:rPr>
              <a:t>. Map plasticity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956459"/>
              </p:ext>
            </p:extLst>
          </p:nvPr>
        </p:nvGraphicFramePr>
        <p:xfrm>
          <a:off x="4104456" y="7098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893770"/>
              </p:ext>
            </p:extLst>
          </p:nvPr>
        </p:nvGraphicFramePr>
        <p:xfrm>
          <a:off x="4104456" y="32966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56376" y="3489158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rgbClr val="002060"/>
                </a:solidFill>
              </a:rPr>
              <a:t>N =10</a:t>
            </a:r>
            <a:endParaRPr lang="nl-NL" sz="1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0862" y="5697349"/>
            <a:ext cx="210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002060"/>
                </a:solidFill>
              </a:rPr>
              <a:t>4 week of treatment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itle 3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sz="2400" b="1" dirty="0" smtClean="0">
                <a:solidFill>
                  <a:srgbClr val="C00000"/>
                </a:solidFill>
              </a:rPr>
              <a:t>Hub: Auditory cortex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73424" y="1368078"/>
            <a:ext cx="3329912" cy="661987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nl-BE" sz="2000" dirty="0" smtClean="0">
                <a:solidFill>
                  <a:srgbClr val="002060"/>
                </a:solidFill>
              </a:rPr>
              <a:t>Spontaneous Hyperactivity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nl-BE" sz="2000" b="1" dirty="0" smtClean="0">
              <a:solidFill>
                <a:srgbClr val="002060"/>
              </a:solidFill>
            </a:endParaRPr>
          </a:p>
        </p:txBody>
      </p:sp>
      <p:pic>
        <p:nvPicPr>
          <p:cNvPr id="1310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14" y="1072872"/>
            <a:ext cx="21875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86" y="3439241"/>
            <a:ext cx="2687637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29" y="5256213"/>
            <a:ext cx="1327150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10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01725"/>
              </p:ext>
            </p:extLst>
          </p:nvPr>
        </p:nvGraphicFramePr>
        <p:xfrm>
          <a:off x="3388802" y="2002572"/>
          <a:ext cx="22113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Image" r:id="rId6" imgW="8628309" imgH="3481821" progId="Photoshop.Image.4">
                  <p:embed/>
                </p:oleObj>
              </mc:Choice>
              <mc:Fallback>
                <p:oleObj name="Image" r:id="rId6" imgW="8628309" imgH="3481821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802" y="2002572"/>
                        <a:ext cx="2211388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48385" y="3764835"/>
            <a:ext cx="302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nl-BE" sz="2000" dirty="0">
                <a:solidFill>
                  <a:srgbClr val="002060"/>
                </a:solidFill>
                <a:latin typeface="+mn-lt"/>
              </a:rPr>
              <a:t>Map plasticity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00788" y="5418931"/>
            <a:ext cx="215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sz="2000" b="1" dirty="0">
                <a:solidFill>
                  <a:srgbClr val="002060"/>
                </a:solidFill>
                <a:latin typeface="+mn-lt"/>
              </a:rPr>
              <a:t>Memory </a:t>
            </a:r>
          </a:p>
        </p:txBody>
      </p:sp>
      <p:sp>
        <p:nvSpPr>
          <p:cNvPr id="131093" name="TextBox 23"/>
          <p:cNvSpPr txBox="1">
            <a:spLocks noChangeArrowheads="1"/>
          </p:cNvSpPr>
          <p:nvPr/>
        </p:nvSpPr>
        <p:spPr bwMode="auto">
          <a:xfrm>
            <a:off x="461963" y="3641725"/>
            <a:ext cx="2565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dirty="0" smtClean="0">
                <a:solidFill>
                  <a:srgbClr val="002060"/>
                </a:solidFill>
              </a:rPr>
              <a:t>2. More </a:t>
            </a:r>
            <a:r>
              <a:rPr lang="nl-BE" dirty="0">
                <a:solidFill>
                  <a:srgbClr val="002060"/>
                </a:solidFill>
              </a:rPr>
              <a:t>deafferentation</a:t>
            </a:r>
          </a:p>
          <a:p>
            <a:pPr eaLnBrk="1" hangingPunct="1"/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131094" name="TextBox 28"/>
          <p:cNvSpPr txBox="1">
            <a:spLocks noChangeArrowheads="1"/>
          </p:cNvSpPr>
          <p:nvPr/>
        </p:nvSpPr>
        <p:spPr bwMode="auto">
          <a:xfrm>
            <a:off x="461963" y="1412875"/>
            <a:ext cx="2540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dirty="0" smtClean="0">
                <a:solidFill>
                  <a:srgbClr val="002060"/>
                </a:solidFill>
              </a:rPr>
              <a:t>1. Little </a:t>
            </a:r>
            <a:r>
              <a:rPr lang="nl-BE" dirty="0">
                <a:solidFill>
                  <a:srgbClr val="002060"/>
                </a:solidFill>
              </a:rPr>
              <a:t>deafferentation</a:t>
            </a:r>
          </a:p>
        </p:txBody>
      </p:sp>
      <p:sp>
        <p:nvSpPr>
          <p:cNvPr id="131095" name="TextBox 29"/>
          <p:cNvSpPr txBox="1">
            <a:spLocks noChangeArrowheads="1"/>
          </p:cNvSpPr>
          <p:nvPr/>
        </p:nvSpPr>
        <p:spPr bwMode="auto">
          <a:xfrm>
            <a:off x="546100" y="5256213"/>
            <a:ext cx="32753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nl-BE" dirty="0">
              <a:solidFill>
                <a:srgbClr val="002060"/>
              </a:solidFill>
            </a:endParaRPr>
          </a:p>
          <a:p>
            <a:pPr eaLnBrk="1" hangingPunct="1"/>
            <a:r>
              <a:rPr lang="nl-BE" b="1" dirty="0" smtClean="0">
                <a:solidFill>
                  <a:srgbClr val="002060"/>
                </a:solidFill>
              </a:rPr>
              <a:t>3. Very </a:t>
            </a:r>
            <a:r>
              <a:rPr lang="nl-BE" b="1" dirty="0">
                <a:solidFill>
                  <a:srgbClr val="002060"/>
                </a:solidFill>
              </a:rPr>
              <a:t>large deafferentation</a:t>
            </a:r>
          </a:p>
        </p:txBody>
      </p:sp>
    </p:spTree>
    <p:extLst>
      <p:ext uri="{BB962C8B-B14F-4D97-AF65-F5344CB8AC3E}">
        <p14:creationId xmlns:p14="http://schemas.microsoft.com/office/powerpoint/2010/main" val="49343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85723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57161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57161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4285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4285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4285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4285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42851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158267" y="1895441"/>
            <a:ext cx="3600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At some point most people experience tinnitus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dirty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This has been related to listening to loud music, use of medication, trauma or other causes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n-US" dirty="0">
              <a:solidFill>
                <a:srgbClr val="002060"/>
              </a:solidFill>
              <a:ea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his sensation is reversible and subsides approximately between a few seconds to a few days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06162" y="28441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Tinnitus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2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5" t="13417" r="45049" b="52243"/>
          <a:stretch/>
        </p:blipFill>
        <p:spPr bwMode="auto">
          <a:xfrm>
            <a:off x="5651739" y="657694"/>
            <a:ext cx="2778470" cy="202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6471479" y="2719088"/>
            <a:ext cx="2357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Schmidt et al., </a:t>
            </a:r>
            <a:r>
              <a:rPr lang="en-US" sz="1400" dirty="0" err="1" smtClean="0">
                <a:solidFill>
                  <a:srgbClr val="002060"/>
                </a:solidFill>
              </a:rPr>
              <a:t>Plos</a:t>
            </a:r>
            <a:r>
              <a:rPr lang="en-US" sz="1400" dirty="0" smtClean="0">
                <a:solidFill>
                  <a:srgbClr val="002060"/>
                </a:solidFill>
              </a:rPr>
              <a:t> One, 2013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3" t="17946" r="26273" b="5012"/>
          <a:stretch/>
        </p:blipFill>
        <p:spPr bwMode="auto">
          <a:xfrm>
            <a:off x="5651739" y="2997825"/>
            <a:ext cx="3177117" cy="34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/>
          <p:nvPr/>
        </p:nvSpPr>
        <p:spPr>
          <a:xfrm>
            <a:off x="6168752" y="6422340"/>
            <a:ext cx="246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Maudoux</a:t>
            </a:r>
            <a:r>
              <a:rPr lang="en-US" sz="1400" dirty="0" smtClean="0">
                <a:solidFill>
                  <a:srgbClr val="002060"/>
                </a:solidFill>
              </a:rPr>
              <a:t> et al., </a:t>
            </a:r>
            <a:r>
              <a:rPr lang="en-US" sz="1400" dirty="0" err="1" smtClean="0">
                <a:solidFill>
                  <a:srgbClr val="002060"/>
                </a:solidFill>
              </a:rPr>
              <a:t>Plos</a:t>
            </a:r>
            <a:r>
              <a:rPr lang="en-US" sz="1400" dirty="0" smtClean="0">
                <a:solidFill>
                  <a:srgbClr val="002060"/>
                </a:solidFill>
              </a:rPr>
              <a:t> One, 2012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619944" y="3410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3. Memory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73917" r="15090" b="1280"/>
          <a:stretch/>
        </p:blipFill>
        <p:spPr bwMode="auto">
          <a:xfrm>
            <a:off x="505327" y="757763"/>
            <a:ext cx="3846095" cy="22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96657" y="3026865"/>
            <a:ext cx="6088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Song</a:t>
            </a:r>
            <a:r>
              <a:rPr lang="nl-NL" sz="1400" dirty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2060"/>
                </a:solidFill>
              </a:rPr>
              <a:t>&amp; </a:t>
            </a:r>
            <a:r>
              <a:rPr lang="en-US" sz="1400" dirty="0" err="1" smtClean="0">
                <a:solidFill>
                  <a:srgbClr val="002060"/>
                </a:solidFill>
              </a:rPr>
              <a:t>Vanneste</a:t>
            </a:r>
            <a:r>
              <a:rPr lang="en-US" sz="1400" dirty="0" smtClean="0">
                <a:solidFill>
                  <a:srgbClr val="002060"/>
                </a:solidFill>
              </a:rPr>
              <a:t>, Journal Nuclear Medicine, 2012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t="67466" r="57609" b="6449"/>
          <a:stretch/>
        </p:blipFill>
        <p:spPr bwMode="auto">
          <a:xfrm>
            <a:off x="152230" y="4047945"/>
            <a:ext cx="2381388" cy="19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4" t="67466" r="25317" b="6449"/>
          <a:stretch/>
        </p:blipFill>
        <p:spPr bwMode="auto">
          <a:xfrm>
            <a:off x="2533618" y="4061520"/>
            <a:ext cx="2190782" cy="19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26031" y="6119736"/>
            <a:ext cx="3288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 smtClean="0">
                <a:solidFill>
                  <a:srgbClr val="002060"/>
                </a:solidFill>
              </a:rPr>
              <a:t>Landgrebe</a:t>
            </a:r>
            <a:r>
              <a:rPr lang="fr-BE" sz="1400" dirty="0" smtClean="0">
                <a:solidFill>
                  <a:srgbClr val="002060"/>
                </a:solidFill>
              </a:rPr>
              <a:t> et al.</a:t>
            </a:r>
            <a:r>
              <a:rPr lang="en-US" sz="1400" dirty="0" smtClean="0">
                <a:solidFill>
                  <a:srgbClr val="002060"/>
                </a:solidFill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</a:rPr>
              <a:t>Neuroimage</a:t>
            </a:r>
            <a:r>
              <a:rPr lang="en-US" sz="1400" dirty="0" smtClean="0">
                <a:solidFill>
                  <a:srgbClr val="002060"/>
                </a:solidFill>
              </a:rPr>
              <a:t>, 2009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74579" y="6412799"/>
            <a:ext cx="2093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</a:rPr>
              <a:t>Vanneste</a:t>
            </a:r>
            <a:r>
              <a:rPr lang="en-US" sz="1400" dirty="0" smtClean="0">
                <a:solidFill>
                  <a:srgbClr val="002060"/>
                </a:solidFill>
              </a:rPr>
              <a:t> et al., submitted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3. Memory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7" t="19408" r="28202" b="10029"/>
          <a:stretch/>
        </p:blipFill>
        <p:spPr bwMode="auto">
          <a:xfrm>
            <a:off x="0" y="922427"/>
            <a:ext cx="4927454" cy="435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Char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925606"/>
              </p:ext>
            </p:extLst>
          </p:nvPr>
        </p:nvGraphicFramePr>
        <p:xfrm>
          <a:off x="4951517" y="922427"/>
          <a:ext cx="4192483" cy="296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1" r="22889" b="83949"/>
          <a:stretch/>
        </p:blipFill>
        <p:spPr bwMode="auto">
          <a:xfrm>
            <a:off x="5277870" y="4240798"/>
            <a:ext cx="1496709" cy="103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955317" y="4332386"/>
            <a:ext cx="2664296" cy="850204"/>
            <a:chOff x="5957781" y="5922567"/>
            <a:chExt cx="2664296" cy="85020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56" b="85195"/>
            <a:stretch/>
          </p:blipFill>
          <p:spPr bwMode="auto">
            <a:xfrm>
              <a:off x="7317118" y="5922567"/>
              <a:ext cx="1304959" cy="850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 flipV="1">
              <a:off x="5957781" y="6428067"/>
              <a:ext cx="2164647" cy="1440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6029790" y="6368693"/>
              <a:ext cx="2056634" cy="1313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1977816"/>
            <a:ext cx="8064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The more hearing loss…  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		…the more information goes from the parahippocampus to AC</a:t>
            </a:r>
          </a:p>
          <a:p>
            <a:pPr marL="457200" lvl="1" indent="0"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		</a:t>
            </a:r>
            <a:endParaRPr lang="nl-BE" sz="1600" b="1" dirty="0">
              <a:solidFill>
                <a:srgbClr val="00206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0" t="15461" r="33315" b="4739"/>
          <a:stretch/>
        </p:blipFill>
        <p:spPr bwMode="auto">
          <a:xfrm>
            <a:off x="90759" y="188640"/>
            <a:ext cx="4836695" cy="549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8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2663" y="5390184"/>
            <a:ext cx="8253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rgbClr val="002060"/>
                </a:solidFill>
              </a:rPr>
              <a:t>Amytal</a:t>
            </a:r>
            <a:r>
              <a:rPr lang="en-US" sz="1600" dirty="0">
                <a:solidFill>
                  <a:srgbClr val="002060"/>
                </a:solidFill>
              </a:rPr>
              <a:t> injection </a:t>
            </a:r>
            <a:r>
              <a:rPr lang="en-US" sz="1600" b="1" dirty="0" err="1">
                <a:solidFill>
                  <a:srgbClr val="002060"/>
                </a:solidFill>
              </a:rPr>
              <a:t>ipsilaterally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resulted in </a:t>
            </a:r>
            <a:r>
              <a:rPr lang="en-US" sz="1600" b="1" dirty="0">
                <a:solidFill>
                  <a:srgbClr val="002060"/>
                </a:solidFill>
              </a:rPr>
              <a:t>a </a:t>
            </a:r>
            <a:r>
              <a:rPr lang="en-US" sz="1600" b="1" dirty="0" smtClean="0">
                <a:solidFill>
                  <a:srgbClr val="002060"/>
                </a:solidFill>
              </a:rPr>
              <a:t>maximal suppression </a:t>
            </a:r>
            <a:r>
              <a:rPr lang="en-US" sz="1600" b="1" dirty="0">
                <a:solidFill>
                  <a:srgbClr val="002060"/>
                </a:solidFill>
              </a:rPr>
              <a:t>of tinnitus of 30%, </a:t>
            </a:r>
            <a:r>
              <a:rPr lang="en-US" sz="1600" dirty="0" smtClean="0">
                <a:solidFill>
                  <a:srgbClr val="002060"/>
                </a:solidFill>
              </a:rPr>
              <a:t>and </a:t>
            </a:r>
            <a:r>
              <a:rPr lang="en-US" sz="1600" b="1" dirty="0" err="1" smtClean="0">
                <a:solidFill>
                  <a:srgbClr val="002060"/>
                </a:solidFill>
              </a:rPr>
              <a:t>contralaterally</a:t>
            </a:r>
            <a:r>
              <a:rPr lang="en-US" sz="1600" b="1" dirty="0" smtClean="0">
                <a:solidFill>
                  <a:srgbClr val="002060"/>
                </a:solidFill>
              </a:rPr>
              <a:t> of 60-70</a:t>
            </a:r>
            <a:r>
              <a:rPr lang="en-US" sz="1600" b="1" dirty="0">
                <a:solidFill>
                  <a:srgbClr val="002060"/>
                </a:solidFill>
              </a:rPr>
              <a:t>% </a:t>
            </a:r>
            <a:r>
              <a:rPr lang="en-US" sz="1600" dirty="0">
                <a:solidFill>
                  <a:srgbClr val="002060"/>
                </a:solidFill>
              </a:rPr>
              <a:t>in </a:t>
            </a:r>
            <a:r>
              <a:rPr lang="en-US" sz="1600" b="1" dirty="0">
                <a:solidFill>
                  <a:srgbClr val="002060"/>
                </a:solidFill>
              </a:rPr>
              <a:t>three patients </a:t>
            </a:r>
            <a:r>
              <a:rPr lang="en-US" sz="1600" dirty="0">
                <a:solidFill>
                  <a:srgbClr val="002060"/>
                </a:solidFill>
              </a:rPr>
              <a:t>with unilateral </a:t>
            </a:r>
            <a:r>
              <a:rPr lang="en-US" sz="1600" dirty="0" smtClean="0">
                <a:solidFill>
                  <a:srgbClr val="002060"/>
                </a:solidFill>
              </a:rPr>
              <a:t>chronic tinnitus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9782" y="6362440"/>
            <a:ext cx="3539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De </a:t>
            </a:r>
            <a:r>
              <a:rPr lang="en-US" sz="1400" dirty="0" err="1" smtClean="0">
                <a:solidFill>
                  <a:srgbClr val="002060"/>
                </a:solidFill>
              </a:rPr>
              <a:t>Ridder</a:t>
            </a:r>
            <a:r>
              <a:rPr lang="en-US" sz="1400" dirty="0" smtClean="0">
                <a:solidFill>
                  <a:srgbClr val="002060"/>
                </a:solidFill>
              </a:rPr>
              <a:t> et al., </a:t>
            </a:r>
            <a:r>
              <a:rPr lang="en-US" sz="1400" dirty="0" err="1">
                <a:solidFill>
                  <a:srgbClr val="002060"/>
                </a:solidFill>
              </a:rPr>
              <a:t>Acta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</a:rPr>
              <a:t>Oto-Laryngologica</a:t>
            </a:r>
            <a:r>
              <a:rPr lang="en-US" sz="1400" dirty="0" smtClean="0">
                <a:solidFill>
                  <a:srgbClr val="002060"/>
                </a:solidFill>
              </a:rPr>
              <a:t>, 2006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3. Memory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860327"/>
              </p:ext>
            </p:extLst>
          </p:nvPr>
        </p:nvGraphicFramePr>
        <p:xfrm>
          <a:off x="4680284" y="1422127"/>
          <a:ext cx="4308992" cy="351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2663" y="737761"/>
            <a:ext cx="512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002060"/>
                </a:solidFill>
              </a:rPr>
              <a:t>Selective anterior choriodal artery amytal injections</a:t>
            </a:r>
            <a:endParaRPr lang="nl-NL" b="1" dirty="0">
              <a:solidFill>
                <a:srgbClr val="002060"/>
              </a:solidFill>
            </a:endParaRPr>
          </a:p>
        </p:txBody>
      </p:sp>
      <p:pic>
        <p:nvPicPr>
          <p:cNvPr id="16386" name="Picture 2" descr="http://dualibra.com/wp-content/uploads/2012/04/037800~1/Part%2016.%20Neurologic%20Disorders/Section%202.%20Diseases%20of%20the%20Central%20Nervous%20System/364_files/loadBinary_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9"/>
          <a:stretch/>
        </p:blipFill>
        <p:spPr bwMode="auto">
          <a:xfrm>
            <a:off x="810170" y="1552074"/>
            <a:ext cx="3761830" cy="369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21895" y="2538663"/>
            <a:ext cx="745958" cy="3729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7944954" y="1398185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002060"/>
                </a:solidFill>
              </a:rPr>
              <a:t>N = 6</a:t>
            </a:r>
            <a:endParaRPr lang="nl-N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t="15910" r="18519" b="2558"/>
          <a:stretch/>
        </p:blipFill>
        <p:spPr>
          <a:xfrm>
            <a:off x="282032" y="2231025"/>
            <a:ext cx="2411943" cy="2265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8" t="16092" r="18215" b="2516"/>
          <a:stretch/>
        </p:blipFill>
        <p:spPr>
          <a:xfrm>
            <a:off x="298472" y="116632"/>
            <a:ext cx="2452157" cy="2140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16417" r="22262" b="1484"/>
          <a:stretch/>
        </p:blipFill>
        <p:spPr>
          <a:xfrm>
            <a:off x="281027" y="4409728"/>
            <a:ext cx="2359321" cy="233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7" t="16458" r="17051" b="2153"/>
          <a:stretch/>
        </p:blipFill>
        <p:spPr>
          <a:xfrm>
            <a:off x="2627784" y="4409728"/>
            <a:ext cx="2383740" cy="2331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7" t="14651" r="17951" b="3206"/>
          <a:stretch/>
        </p:blipFill>
        <p:spPr>
          <a:xfrm>
            <a:off x="2640348" y="2212468"/>
            <a:ext cx="2372673" cy="228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 t="15117" r="16813" b="2517"/>
          <a:stretch/>
        </p:blipFill>
        <p:spPr>
          <a:xfrm>
            <a:off x="2724733" y="116631"/>
            <a:ext cx="2288288" cy="2140207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483433"/>
              </p:ext>
            </p:extLst>
          </p:nvPr>
        </p:nvGraphicFramePr>
        <p:xfrm>
          <a:off x="5011524" y="1167026"/>
          <a:ext cx="398633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724128" y="4896344"/>
            <a:ext cx="2647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Temporal relief of 3 weeks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73347" y="6165304"/>
            <a:ext cx="2914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2060"/>
                </a:solidFill>
              </a:rPr>
              <a:t>De Ridder &amp; </a:t>
            </a:r>
            <a:r>
              <a:rPr lang="en-US" sz="1600" dirty="0" err="1" smtClean="0">
                <a:solidFill>
                  <a:srgbClr val="002060"/>
                </a:solidFill>
              </a:rPr>
              <a:t>Vanneste</a:t>
            </a:r>
            <a:r>
              <a:rPr lang="en-US" sz="1600" dirty="0" smtClean="0">
                <a:solidFill>
                  <a:srgbClr val="002060"/>
                </a:solidFill>
              </a:rPr>
              <a:t>, JNS, 2015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1700" y="1350783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N = 1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3. Memory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ven vanneste\Downloads\wetransfer-b232cf\Figure 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38" y="703815"/>
            <a:ext cx="7108092" cy="542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The brain involved in tinnitus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4469895" y="5975236"/>
            <a:ext cx="463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dirty="0" smtClean="0">
                <a:solidFill>
                  <a:srgbClr val="002060"/>
                </a:solidFill>
              </a:rPr>
              <a:t>Mohan, De Ridder</a:t>
            </a:r>
            <a:r>
              <a:rPr lang="en-US" sz="1400" dirty="0" smtClean="0">
                <a:solidFill>
                  <a:srgbClr val="002060"/>
                </a:solidFill>
              </a:rPr>
              <a:t> &amp; Vanneste,  submitted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19926" y="1961148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/>
          <p:cNvSpPr/>
          <p:nvPr/>
        </p:nvSpPr>
        <p:spPr>
          <a:xfrm>
            <a:off x="6240378" y="1961148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>
            <a:off x="3673641" y="4339390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5450304" y="4271212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/>
          <p:cNvSpPr txBox="1"/>
          <p:nvPr/>
        </p:nvSpPr>
        <p:spPr>
          <a:xfrm>
            <a:off x="272949" y="3047137"/>
            <a:ext cx="17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Auditory cortex </a:t>
            </a:r>
            <a:endParaRPr lang="nl-NL" b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>
            <a:stCxn id="4" idx="3"/>
          </p:cNvCxnSpPr>
          <p:nvPr/>
        </p:nvCxnSpPr>
        <p:spPr>
          <a:xfrm flipH="1">
            <a:off x="1994126" y="2351393"/>
            <a:ext cx="1092755" cy="69574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84747" y="3047137"/>
            <a:ext cx="17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Auditory cortex </a:t>
            </a:r>
            <a:endParaRPr lang="nl-NL" b="1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stCxn id="8" idx="5"/>
          </p:cNvCxnSpPr>
          <p:nvPr/>
        </p:nvCxnSpPr>
        <p:spPr>
          <a:xfrm>
            <a:off x="6630623" y="2351393"/>
            <a:ext cx="1159710" cy="69574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692903" y="4728412"/>
            <a:ext cx="1092755" cy="69574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9326" y="5424156"/>
            <a:ext cx="157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Pregenual ACC</a:t>
            </a:r>
            <a:endParaRPr lang="nl-NL" b="1" dirty="0">
              <a:solidFill>
                <a:srgbClr val="C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907504" y="4567990"/>
            <a:ext cx="1336451" cy="85616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02970" y="5426444"/>
            <a:ext cx="157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Pregenual ACC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4403" y="4271212"/>
            <a:ext cx="1228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top-down</a:t>
            </a:r>
            <a:endParaRPr lang="nl-NL" sz="2000" dirty="0">
              <a:solidFill>
                <a:schemeClr val="accent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986" y="1776482"/>
            <a:ext cx="1389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bottom-up</a:t>
            </a:r>
            <a:endParaRPr lang="nl-NL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716411" y="6414906"/>
            <a:ext cx="335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Vanneste &amp; De Ridder, </a:t>
            </a:r>
            <a:r>
              <a:rPr lang="nl-NL" sz="1400" dirty="0">
                <a:solidFill>
                  <a:srgbClr val="002060"/>
                </a:solidFill>
              </a:rPr>
              <a:t>J Neurosurg Sci</a:t>
            </a:r>
            <a:r>
              <a:rPr lang="en-US" sz="1400" dirty="0" smtClean="0">
                <a:solidFill>
                  <a:srgbClr val="002060"/>
                </a:solidFill>
              </a:rPr>
              <a:t> 2013</a:t>
            </a:r>
            <a:endParaRPr lang="nl-BE" sz="1400" dirty="0">
              <a:solidFill>
                <a:srgbClr val="002060"/>
              </a:solidFill>
            </a:endParaRPr>
          </a:p>
        </p:txBody>
      </p:sp>
      <p:sp>
        <p:nvSpPr>
          <p:cNvPr id="45" name="Title 3"/>
          <p:cNvSpPr>
            <a:spLocks noGrp="1"/>
          </p:cNvSpPr>
          <p:nvPr>
            <p:ph type="title"/>
          </p:nvPr>
        </p:nvSpPr>
        <p:spPr>
          <a:xfrm>
            <a:off x="738451" y="0"/>
            <a:ext cx="8229600" cy="1143001"/>
          </a:xfrm>
        </p:spPr>
        <p:txBody>
          <a:bodyPr>
            <a:normAutofit/>
          </a:bodyPr>
          <a:lstStyle/>
          <a:p>
            <a:pPr algn="r"/>
            <a:r>
              <a:rPr lang="nl-BE" sz="2400" b="1" dirty="0" smtClean="0">
                <a:solidFill>
                  <a:srgbClr val="C00000"/>
                </a:solidFill>
              </a:rPr>
              <a:t>Hub: </a:t>
            </a:r>
            <a:r>
              <a:rPr lang="nl-NL" sz="2400" b="1" dirty="0">
                <a:solidFill>
                  <a:srgbClr val="C00000"/>
                </a:solidFill>
              </a:rPr>
              <a:t>Pregenual ACC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7" t="25812" r="18842" b="4280"/>
          <a:stretch/>
        </p:blipFill>
        <p:spPr bwMode="auto">
          <a:xfrm>
            <a:off x="2479854" y="1545629"/>
            <a:ext cx="3672408" cy="450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46"/>
          <p:cNvSpPr/>
          <p:nvPr/>
        </p:nvSpPr>
        <p:spPr>
          <a:xfrm rot="2267263">
            <a:off x="2465057" y="1288600"/>
            <a:ext cx="2701777" cy="20724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l 47"/>
          <p:cNvSpPr/>
          <p:nvPr/>
        </p:nvSpPr>
        <p:spPr>
          <a:xfrm rot="18598613">
            <a:off x="3808588" y="1354922"/>
            <a:ext cx="2701777" cy="207241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48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011996" y="-18515871"/>
            <a:ext cx="84690473" cy="24696000"/>
            <a:chOff x="323528" y="-26046113"/>
            <a:chExt cx="106816847" cy="32483493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739" y="2488671"/>
              <a:ext cx="2393725" cy="1744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Down Arrow 12"/>
            <p:cNvSpPr/>
            <p:nvPr/>
          </p:nvSpPr>
          <p:spPr>
            <a:xfrm rot="16200000">
              <a:off x="6007101" y="985837"/>
              <a:ext cx="296862" cy="576263"/>
            </a:xfrm>
            <a:prstGeom prst="downArrow">
              <a:avLst/>
            </a:prstGeom>
            <a:solidFill>
              <a:srgbClr val="6600FF">
                <a:alpha val="61000"/>
              </a:srgbClr>
            </a:solidFill>
            <a:ln>
              <a:solidFill>
                <a:srgbClr val="6600FF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sp>
          <p:nvSpPr>
            <p:cNvPr id="14" name="Down Arrow 13"/>
            <p:cNvSpPr/>
            <p:nvPr/>
          </p:nvSpPr>
          <p:spPr>
            <a:xfrm rot="5400000">
              <a:off x="2717801" y="985837"/>
              <a:ext cx="296862" cy="576263"/>
            </a:xfrm>
            <a:prstGeom prst="downArrow">
              <a:avLst/>
            </a:prstGeom>
            <a:gradFill>
              <a:gsLst>
                <a:gs pos="100000">
                  <a:srgbClr val="FF0000"/>
                </a:gs>
                <a:gs pos="65000">
                  <a:srgbClr val="FF0000">
                    <a:alpha val="53000"/>
                  </a:srgbClr>
                </a:gs>
                <a:gs pos="40000">
                  <a:srgbClr val="0070C0"/>
                </a:gs>
                <a:gs pos="63000">
                  <a:srgbClr val="FF0000">
                    <a:alpha val="46000"/>
                  </a:srgbClr>
                </a:gs>
                <a:gs pos="45000">
                  <a:srgbClr val="00B050"/>
                </a:gs>
                <a:gs pos="44000">
                  <a:srgbClr val="00B050">
                    <a:alpha val="52000"/>
                  </a:srgbClr>
                </a:gs>
                <a:gs pos="45000">
                  <a:srgbClr val="0070C0">
                    <a:alpha val="50000"/>
                  </a:srgbClr>
                </a:gs>
              </a:gsLst>
              <a:lin ang="0" scaled="0"/>
            </a:gra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977931" y="782638"/>
              <a:ext cx="1438214" cy="830997"/>
            </a:xfrm>
            <a:prstGeom prst="rect">
              <a:avLst/>
            </a:prstGeom>
            <a:gradFill>
              <a:gsLst>
                <a:gs pos="51243">
                  <a:srgbClr val="00B050">
                    <a:alpha val="55000"/>
                  </a:srgbClr>
                </a:gs>
                <a:gs pos="100000">
                  <a:srgbClr val="FF0000">
                    <a:alpha val="43000"/>
                  </a:srgbClr>
                </a:gs>
                <a:gs pos="76000">
                  <a:srgbClr val="FF0000">
                    <a:alpha val="53000"/>
                  </a:srgbClr>
                </a:gs>
                <a:gs pos="4000">
                  <a:srgbClr val="0070C0">
                    <a:alpha val="63000"/>
                  </a:srgbClr>
                </a:gs>
                <a:gs pos="77000">
                  <a:srgbClr val="FF0000">
                    <a:alpha val="46000"/>
                  </a:srgbClr>
                </a:gs>
                <a:gs pos="60000">
                  <a:srgbClr val="00B050">
                    <a:alpha val="44000"/>
                  </a:srgbClr>
                </a:gs>
                <a:gs pos="39000">
                  <a:srgbClr val="00B050">
                    <a:alpha val="52000"/>
                  </a:srgbClr>
                </a:gs>
                <a:gs pos="34000">
                  <a:srgbClr val="0070C0">
                    <a:alpha val="50000"/>
                  </a:srgbClr>
                </a:gs>
              </a:gsLst>
              <a:lin ang="5400000" scaled="0"/>
            </a:gradFill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nl-BE" sz="1600" b="1" dirty="0">
                  <a:solidFill>
                    <a:schemeClr val="bg1"/>
                  </a:solidFill>
                  <a:latin typeface="Bell MT" pitchFamily="18" charset="0"/>
                </a:rPr>
                <a:t>Ascending</a:t>
              </a:r>
            </a:p>
            <a:p>
              <a:pPr algn="ctr" eaLnBrk="1" hangingPunct="1"/>
              <a:r>
                <a:rPr lang="nl-BE" sz="1600" b="1" dirty="0">
                  <a:solidFill>
                    <a:schemeClr val="bg1"/>
                  </a:solidFill>
                  <a:latin typeface="Bell MT" pitchFamily="18" charset="0"/>
                </a:rPr>
                <a:t>Bottom up</a:t>
              </a:r>
            </a:p>
            <a:p>
              <a:pPr algn="ctr" eaLnBrk="1" hangingPunct="1"/>
              <a:r>
                <a:rPr lang="nl-BE" sz="1600" b="1" dirty="0" smtClean="0">
                  <a:solidFill>
                    <a:schemeClr val="bg1"/>
                  </a:solidFill>
                  <a:latin typeface="Bell MT" pitchFamily="18" charset="0"/>
                </a:rPr>
                <a:t>Noise-sensing</a:t>
              </a:r>
              <a:endParaRPr lang="nl-BE" sz="16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6623617" y="788511"/>
              <a:ext cx="1675459" cy="830997"/>
            </a:xfrm>
            <a:prstGeom prst="rect">
              <a:avLst/>
            </a:prstGeom>
            <a:solidFill>
              <a:srgbClr val="6600FF">
                <a:alpha val="50000"/>
              </a:srgbClr>
            </a:solidFill>
            <a:ln w="9525">
              <a:solidFill>
                <a:srgbClr val="6600FF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nl-BE" sz="1600" b="1" dirty="0">
                  <a:solidFill>
                    <a:schemeClr val="bg1"/>
                  </a:solidFill>
                  <a:latin typeface="Bell MT" pitchFamily="18" charset="0"/>
                </a:rPr>
                <a:t>Descending</a:t>
              </a:r>
            </a:p>
            <a:p>
              <a:pPr algn="ctr" eaLnBrk="1" hangingPunct="1"/>
              <a:r>
                <a:rPr lang="nl-BE" sz="1600" b="1" dirty="0">
                  <a:solidFill>
                    <a:schemeClr val="bg1"/>
                  </a:solidFill>
                  <a:latin typeface="Bell MT" pitchFamily="18" charset="0"/>
                </a:rPr>
                <a:t>Top down</a:t>
              </a:r>
            </a:p>
            <a:p>
              <a:pPr algn="ctr" eaLnBrk="1" hangingPunct="1"/>
              <a:r>
                <a:rPr lang="nl-BE" sz="1600" b="1" dirty="0" smtClean="0">
                  <a:solidFill>
                    <a:schemeClr val="bg1"/>
                  </a:solidFill>
                  <a:latin typeface="Bell MT" pitchFamily="18" charset="0"/>
                </a:rPr>
                <a:t>Noise-canceling </a:t>
              </a:r>
              <a:endParaRPr lang="nl-BE" sz="16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23528" y="2317668"/>
              <a:ext cx="2967501" cy="4119712"/>
              <a:chOff x="2445172" y="260648"/>
              <a:chExt cx="4558061" cy="6192689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260648"/>
                <a:ext cx="3423601" cy="6192689"/>
              </a:xfrm>
              <a:prstGeom prst="rect">
                <a:avLst/>
              </a:prstGeom>
              <a:solidFill>
                <a:srgbClr val="FF00FF">
                  <a:alpha val="35000"/>
                </a:srgbClr>
              </a:solidFill>
              <a:ln>
                <a:noFill/>
              </a:ln>
              <a:effectLst/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330002" y="620688"/>
                <a:ext cx="1165648" cy="555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sz="900" b="1" dirty="0" smtClean="0">
                    <a:solidFill>
                      <a:srgbClr val="3366FF"/>
                    </a:solidFill>
                  </a:rPr>
                  <a:t>Anterior </a:t>
                </a:r>
              </a:p>
              <a:p>
                <a:pPr algn="ctr"/>
                <a:r>
                  <a:rPr lang="nl-BE" sz="900" b="1" dirty="0">
                    <a:solidFill>
                      <a:srgbClr val="3366FF"/>
                    </a:solidFill>
                  </a:rPr>
                  <a:t>C</a:t>
                </a:r>
                <a:r>
                  <a:rPr lang="nl-BE" sz="900" b="1" dirty="0" smtClean="0">
                    <a:solidFill>
                      <a:srgbClr val="3366FF"/>
                    </a:solidFill>
                  </a:rPr>
                  <a:t>ingulate</a:t>
                </a:r>
                <a:endParaRPr lang="nl-BE" sz="900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808872" y="1844825"/>
                <a:ext cx="1110031" cy="555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sz="900" b="1" dirty="0" smtClean="0">
                    <a:solidFill>
                      <a:srgbClr val="FF0000"/>
                    </a:solidFill>
                  </a:rPr>
                  <a:t>Auditory</a:t>
                </a:r>
              </a:p>
              <a:p>
                <a:pPr algn="ctr"/>
                <a:r>
                  <a:rPr lang="nl-BE" sz="900" b="1" dirty="0" smtClean="0">
                    <a:solidFill>
                      <a:srgbClr val="FF0000"/>
                    </a:solidFill>
                  </a:rPr>
                  <a:t>Cortex</a:t>
                </a:r>
                <a:endParaRPr lang="nl-BE" sz="9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307746" y="622251"/>
                <a:ext cx="1695487" cy="555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BE" sz="900" b="1" dirty="0" smtClean="0">
                    <a:solidFill>
                      <a:srgbClr val="00B050"/>
                    </a:solidFill>
                  </a:rPr>
                  <a:t>Somatosensory</a:t>
                </a:r>
              </a:p>
              <a:p>
                <a:pPr algn="ctr"/>
                <a:r>
                  <a:rPr lang="nl-BE" sz="900" b="1" dirty="0" smtClean="0">
                    <a:solidFill>
                      <a:srgbClr val="00B050"/>
                    </a:solidFill>
                  </a:rPr>
                  <a:t>Cortex</a:t>
                </a:r>
                <a:endParaRPr lang="nl-BE" sz="9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041860" y="1490175"/>
                <a:ext cx="910974" cy="346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900" b="1" dirty="0" smtClean="0">
                    <a:solidFill>
                      <a:srgbClr val="3366FF"/>
                    </a:solidFill>
                  </a:rPr>
                  <a:t>Insula </a:t>
                </a:r>
                <a:endParaRPr lang="nl-BE" sz="900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625514" y="1808177"/>
                <a:ext cx="1209557" cy="346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900" dirty="0" smtClean="0"/>
                  <a:t>Thalamus </a:t>
                </a:r>
                <a:endParaRPr lang="nl-BE" sz="9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131840" y="2492896"/>
                <a:ext cx="1186139" cy="346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900" dirty="0" smtClean="0"/>
                  <a:t>Amygdala</a:t>
                </a:r>
                <a:endParaRPr lang="nl-BE" sz="9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849648" y="4725143"/>
                <a:ext cx="1326649" cy="346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900" dirty="0" smtClean="0">
                    <a:solidFill>
                      <a:srgbClr val="00B050"/>
                    </a:solidFill>
                  </a:rPr>
                  <a:t>Nociceptor </a:t>
                </a:r>
                <a:endParaRPr lang="nl-BE" sz="9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555776" y="3650540"/>
                <a:ext cx="1224136" cy="9305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90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445172" y="3915904"/>
                <a:ext cx="1013430" cy="346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900" dirty="0" smtClean="0">
                    <a:solidFill>
                      <a:srgbClr val="FF0000"/>
                    </a:solidFill>
                  </a:rPr>
                  <a:t>Cochlea</a:t>
                </a:r>
                <a:endParaRPr lang="nl-BE" sz="9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39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6847" y="3717032"/>
                <a:ext cx="481959" cy="67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" name="Freeform 39"/>
              <p:cNvSpPr/>
              <p:nvPr/>
            </p:nvSpPr>
            <p:spPr>
              <a:xfrm>
                <a:off x="4486275" y="381000"/>
                <a:ext cx="1457325" cy="1476375"/>
              </a:xfrm>
              <a:custGeom>
                <a:avLst/>
                <a:gdLst>
                  <a:gd name="connsiteX0" fmla="*/ 1152525 w 1457325"/>
                  <a:gd name="connsiteY0" fmla="*/ 1457325 h 1476375"/>
                  <a:gd name="connsiteX1" fmla="*/ 1171575 w 1457325"/>
                  <a:gd name="connsiteY1" fmla="*/ 1219200 h 1476375"/>
                  <a:gd name="connsiteX2" fmla="*/ 1057275 w 1457325"/>
                  <a:gd name="connsiteY2" fmla="*/ 962025 h 1476375"/>
                  <a:gd name="connsiteX3" fmla="*/ 781050 w 1457325"/>
                  <a:gd name="connsiteY3" fmla="*/ 666750 h 1476375"/>
                  <a:gd name="connsiteX4" fmla="*/ 438150 w 1457325"/>
                  <a:gd name="connsiteY4" fmla="*/ 419100 h 1476375"/>
                  <a:gd name="connsiteX5" fmla="*/ 152400 w 1457325"/>
                  <a:gd name="connsiteY5" fmla="*/ 295275 h 1476375"/>
                  <a:gd name="connsiteX6" fmla="*/ 0 w 1457325"/>
                  <a:gd name="connsiteY6" fmla="*/ 276225 h 1476375"/>
                  <a:gd name="connsiteX7" fmla="*/ 9525 w 1457325"/>
                  <a:gd name="connsiteY7" fmla="*/ 95250 h 1476375"/>
                  <a:gd name="connsiteX8" fmla="*/ 152400 w 1457325"/>
                  <a:gd name="connsiteY8" fmla="*/ 0 h 1476375"/>
                  <a:gd name="connsiteX9" fmla="*/ 333375 w 1457325"/>
                  <a:gd name="connsiteY9" fmla="*/ 9525 h 1476375"/>
                  <a:gd name="connsiteX10" fmla="*/ 428625 w 1457325"/>
                  <a:gd name="connsiteY10" fmla="*/ 76200 h 1476375"/>
                  <a:gd name="connsiteX11" fmla="*/ 638175 w 1457325"/>
                  <a:gd name="connsiteY11" fmla="*/ 114300 h 1476375"/>
                  <a:gd name="connsiteX12" fmla="*/ 819150 w 1457325"/>
                  <a:gd name="connsiteY12" fmla="*/ 209550 h 1476375"/>
                  <a:gd name="connsiteX13" fmla="*/ 819150 w 1457325"/>
                  <a:gd name="connsiteY13" fmla="*/ 295275 h 1476375"/>
                  <a:gd name="connsiteX14" fmla="*/ 952500 w 1457325"/>
                  <a:gd name="connsiteY14" fmla="*/ 333375 h 1476375"/>
                  <a:gd name="connsiteX15" fmla="*/ 1114425 w 1457325"/>
                  <a:gd name="connsiteY15" fmla="*/ 495300 h 1476375"/>
                  <a:gd name="connsiteX16" fmla="*/ 1114425 w 1457325"/>
                  <a:gd name="connsiteY16" fmla="*/ 495300 h 1476375"/>
                  <a:gd name="connsiteX17" fmla="*/ 1190625 w 1457325"/>
                  <a:gd name="connsiteY17" fmla="*/ 561975 h 1476375"/>
                  <a:gd name="connsiteX18" fmla="*/ 1343025 w 1457325"/>
                  <a:gd name="connsiteY18" fmla="*/ 752475 h 1476375"/>
                  <a:gd name="connsiteX19" fmla="*/ 1323975 w 1457325"/>
                  <a:gd name="connsiteY19" fmla="*/ 838200 h 1476375"/>
                  <a:gd name="connsiteX20" fmla="*/ 1323975 w 1457325"/>
                  <a:gd name="connsiteY20" fmla="*/ 838200 h 1476375"/>
                  <a:gd name="connsiteX21" fmla="*/ 1447800 w 1457325"/>
                  <a:gd name="connsiteY21" fmla="*/ 1019175 h 1476375"/>
                  <a:gd name="connsiteX22" fmla="*/ 1457325 w 1457325"/>
                  <a:gd name="connsiteY22" fmla="*/ 1238250 h 1476375"/>
                  <a:gd name="connsiteX23" fmla="*/ 1409700 w 1457325"/>
                  <a:gd name="connsiteY23" fmla="*/ 1419225 h 1476375"/>
                  <a:gd name="connsiteX24" fmla="*/ 1343025 w 1457325"/>
                  <a:gd name="connsiteY24" fmla="*/ 1476375 h 1476375"/>
                  <a:gd name="connsiteX25" fmla="*/ 1152525 w 1457325"/>
                  <a:gd name="connsiteY25" fmla="*/ 1457325 h 147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457325" h="1476375">
                    <a:moveTo>
                      <a:pt x="1152525" y="1457325"/>
                    </a:moveTo>
                    <a:lnTo>
                      <a:pt x="1171575" y="1219200"/>
                    </a:lnTo>
                    <a:lnTo>
                      <a:pt x="1057275" y="962025"/>
                    </a:lnTo>
                    <a:lnTo>
                      <a:pt x="781050" y="666750"/>
                    </a:lnTo>
                    <a:lnTo>
                      <a:pt x="438150" y="419100"/>
                    </a:lnTo>
                    <a:lnTo>
                      <a:pt x="152400" y="295275"/>
                    </a:lnTo>
                    <a:lnTo>
                      <a:pt x="0" y="276225"/>
                    </a:lnTo>
                    <a:lnTo>
                      <a:pt x="9525" y="95250"/>
                    </a:lnTo>
                    <a:lnTo>
                      <a:pt x="152400" y="0"/>
                    </a:lnTo>
                    <a:lnTo>
                      <a:pt x="333375" y="9525"/>
                    </a:lnTo>
                    <a:lnTo>
                      <a:pt x="428625" y="76200"/>
                    </a:lnTo>
                    <a:lnTo>
                      <a:pt x="638175" y="114300"/>
                    </a:lnTo>
                    <a:lnTo>
                      <a:pt x="819150" y="209550"/>
                    </a:lnTo>
                    <a:lnTo>
                      <a:pt x="819150" y="295275"/>
                    </a:lnTo>
                    <a:lnTo>
                      <a:pt x="952500" y="333375"/>
                    </a:lnTo>
                    <a:lnTo>
                      <a:pt x="1114425" y="495300"/>
                    </a:lnTo>
                    <a:lnTo>
                      <a:pt x="1114425" y="495300"/>
                    </a:lnTo>
                    <a:lnTo>
                      <a:pt x="1190625" y="561975"/>
                    </a:lnTo>
                    <a:lnTo>
                      <a:pt x="1343025" y="752475"/>
                    </a:lnTo>
                    <a:lnTo>
                      <a:pt x="1323975" y="838200"/>
                    </a:lnTo>
                    <a:lnTo>
                      <a:pt x="1323975" y="838200"/>
                    </a:lnTo>
                    <a:lnTo>
                      <a:pt x="1447800" y="1019175"/>
                    </a:lnTo>
                    <a:lnTo>
                      <a:pt x="1457325" y="1238250"/>
                    </a:lnTo>
                    <a:lnTo>
                      <a:pt x="1409700" y="1419225"/>
                    </a:lnTo>
                    <a:lnTo>
                      <a:pt x="1343025" y="1476375"/>
                    </a:lnTo>
                    <a:lnTo>
                      <a:pt x="1152525" y="1457325"/>
                    </a:lnTo>
                    <a:close/>
                  </a:path>
                </a:pathLst>
              </a:custGeom>
              <a:solidFill>
                <a:srgbClr val="00B050">
                  <a:alpha val="1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900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5572125" y="1828800"/>
                <a:ext cx="438150" cy="504825"/>
              </a:xfrm>
              <a:custGeom>
                <a:avLst/>
                <a:gdLst>
                  <a:gd name="connsiteX0" fmla="*/ 314325 w 438150"/>
                  <a:gd name="connsiteY0" fmla="*/ 504825 h 504825"/>
                  <a:gd name="connsiteX1" fmla="*/ 133350 w 438150"/>
                  <a:gd name="connsiteY1" fmla="*/ 504825 h 504825"/>
                  <a:gd name="connsiteX2" fmla="*/ 0 w 438150"/>
                  <a:gd name="connsiteY2" fmla="*/ 504825 h 504825"/>
                  <a:gd name="connsiteX3" fmla="*/ 0 w 438150"/>
                  <a:gd name="connsiteY3" fmla="*/ 409575 h 504825"/>
                  <a:gd name="connsiteX4" fmla="*/ 38100 w 438150"/>
                  <a:gd name="connsiteY4" fmla="*/ 247650 h 504825"/>
                  <a:gd name="connsiteX5" fmla="*/ 38100 w 438150"/>
                  <a:gd name="connsiteY5" fmla="*/ 247650 h 504825"/>
                  <a:gd name="connsiteX6" fmla="*/ 66675 w 438150"/>
                  <a:gd name="connsiteY6" fmla="*/ 47625 h 504825"/>
                  <a:gd name="connsiteX7" fmla="*/ 209550 w 438150"/>
                  <a:gd name="connsiteY7" fmla="*/ 76200 h 504825"/>
                  <a:gd name="connsiteX8" fmla="*/ 333375 w 438150"/>
                  <a:gd name="connsiteY8" fmla="*/ 0 h 504825"/>
                  <a:gd name="connsiteX9" fmla="*/ 400050 w 438150"/>
                  <a:gd name="connsiteY9" fmla="*/ 123825 h 504825"/>
                  <a:gd name="connsiteX10" fmla="*/ 438150 w 438150"/>
                  <a:gd name="connsiteY10" fmla="*/ 285750 h 504825"/>
                  <a:gd name="connsiteX11" fmla="*/ 400050 w 438150"/>
                  <a:gd name="connsiteY11" fmla="*/ 409575 h 504825"/>
                  <a:gd name="connsiteX12" fmla="*/ 314325 w 438150"/>
                  <a:gd name="connsiteY12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150" h="504825">
                    <a:moveTo>
                      <a:pt x="314325" y="504825"/>
                    </a:moveTo>
                    <a:lnTo>
                      <a:pt x="133350" y="504825"/>
                    </a:lnTo>
                    <a:lnTo>
                      <a:pt x="0" y="504825"/>
                    </a:lnTo>
                    <a:lnTo>
                      <a:pt x="0" y="409575"/>
                    </a:lnTo>
                    <a:lnTo>
                      <a:pt x="38100" y="247650"/>
                    </a:lnTo>
                    <a:lnTo>
                      <a:pt x="38100" y="247650"/>
                    </a:lnTo>
                    <a:lnTo>
                      <a:pt x="66675" y="47625"/>
                    </a:lnTo>
                    <a:lnTo>
                      <a:pt x="209550" y="76200"/>
                    </a:lnTo>
                    <a:lnTo>
                      <a:pt x="333375" y="0"/>
                    </a:lnTo>
                    <a:lnTo>
                      <a:pt x="400050" y="123825"/>
                    </a:lnTo>
                    <a:lnTo>
                      <a:pt x="438150" y="285750"/>
                    </a:lnTo>
                    <a:lnTo>
                      <a:pt x="400050" y="409575"/>
                    </a:lnTo>
                    <a:lnTo>
                      <a:pt x="314325" y="504825"/>
                    </a:lnTo>
                    <a:close/>
                  </a:path>
                </a:pathLst>
              </a:custGeom>
              <a:solidFill>
                <a:srgbClr val="FF000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900"/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21433153">
                <a:off x="5292070" y="1590277"/>
                <a:ext cx="382187" cy="695325"/>
              </a:xfrm>
              <a:custGeom>
                <a:avLst/>
                <a:gdLst>
                  <a:gd name="connsiteX0" fmla="*/ 247650 w 247650"/>
                  <a:gd name="connsiteY0" fmla="*/ 0 h 695325"/>
                  <a:gd name="connsiteX1" fmla="*/ 123825 w 247650"/>
                  <a:gd name="connsiteY1" fmla="*/ 28575 h 695325"/>
                  <a:gd name="connsiteX2" fmla="*/ 123825 w 247650"/>
                  <a:gd name="connsiteY2" fmla="*/ 28575 h 695325"/>
                  <a:gd name="connsiteX3" fmla="*/ 123825 w 247650"/>
                  <a:gd name="connsiteY3" fmla="*/ 28575 h 695325"/>
                  <a:gd name="connsiteX4" fmla="*/ 123825 w 247650"/>
                  <a:gd name="connsiteY4" fmla="*/ 28575 h 695325"/>
                  <a:gd name="connsiteX5" fmla="*/ 47625 w 247650"/>
                  <a:gd name="connsiteY5" fmla="*/ 133350 h 695325"/>
                  <a:gd name="connsiteX6" fmla="*/ 47625 w 247650"/>
                  <a:gd name="connsiteY6" fmla="*/ 257175 h 695325"/>
                  <a:gd name="connsiteX7" fmla="*/ 28575 w 247650"/>
                  <a:gd name="connsiteY7" fmla="*/ 400050 h 695325"/>
                  <a:gd name="connsiteX8" fmla="*/ 0 w 247650"/>
                  <a:gd name="connsiteY8" fmla="*/ 571500 h 695325"/>
                  <a:gd name="connsiteX9" fmla="*/ 0 w 247650"/>
                  <a:gd name="connsiteY9" fmla="*/ 657225 h 695325"/>
                  <a:gd name="connsiteX10" fmla="*/ 142875 w 247650"/>
                  <a:gd name="connsiteY10" fmla="*/ 695325 h 695325"/>
                  <a:gd name="connsiteX11" fmla="*/ 171450 w 247650"/>
                  <a:gd name="connsiteY11" fmla="*/ 609600 h 695325"/>
                  <a:gd name="connsiteX12" fmla="*/ 171450 w 247650"/>
                  <a:gd name="connsiteY12" fmla="*/ 466725 h 695325"/>
                  <a:gd name="connsiteX13" fmla="*/ 209550 w 247650"/>
                  <a:gd name="connsiteY13" fmla="*/ 285750 h 695325"/>
                  <a:gd name="connsiteX14" fmla="*/ 238125 w 247650"/>
                  <a:gd name="connsiteY14" fmla="*/ 171450 h 695325"/>
                  <a:gd name="connsiteX15" fmla="*/ 247650 w 247650"/>
                  <a:gd name="connsiteY15" fmla="*/ 0 h 69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7650" h="695325">
                    <a:moveTo>
                      <a:pt x="247650" y="0"/>
                    </a:moveTo>
                    <a:lnTo>
                      <a:pt x="123825" y="28575"/>
                    </a:lnTo>
                    <a:lnTo>
                      <a:pt x="123825" y="28575"/>
                    </a:lnTo>
                    <a:lnTo>
                      <a:pt x="123825" y="28575"/>
                    </a:lnTo>
                    <a:lnTo>
                      <a:pt x="123825" y="28575"/>
                    </a:lnTo>
                    <a:lnTo>
                      <a:pt x="47625" y="133350"/>
                    </a:lnTo>
                    <a:lnTo>
                      <a:pt x="47625" y="257175"/>
                    </a:lnTo>
                    <a:lnTo>
                      <a:pt x="28575" y="400050"/>
                    </a:lnTo>
                    <a:lnTo>
                      <a:pt x="0" y="571500"/>
                    </a:lnTo>
                    <a:lnTo>
                      <a:pt x="0" y="657225"/>
                    </a:lnTo>
                    <a:lnTo>
                      <a:pt x="142875" y="695325"/>
                    </a:lnTo>
                    <a:lnTo>
                      <a:pt x="171450" y="609600"/>
                    </a:lnTo>
                    <a:lnTo>
                      <a:pt x="171450" y="466725"/>
                    </a:lnTo>
                    <a:lnTo>
                      <a:pt x="209550" y="285750"/>
                    </a:lnTo>
                    <a:lnTo>
                      <a:pt x="238125" y="171450"/>
                    </a:lnTo>
                    <a:lnTo>
                      <a:pt x="247650" y="0"/>
                    </a:lnTo>
                    <a:close/>
                  </a:path>
                </a:pathLst>
              </a:custGeom>
              <a:solidFill>
                <a:srgbClr val="3366FF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900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4438650" y="647700"/>
                <a:ext cx="266700" cy="476250"/>
              </a:xfrm>
              <a:custGeom>
                <a:avLst/>
                <a:gdLst>
                  <a:gd name="connsiteX0" fmla="*/ 47625 w 266700"/>
                  <a:gd name="connsiteY0" fmla="*/ 0 h 476250"/>
                  <a:gd name="connsiteX1" fmla="*/ 133350 w 266700"/>
                  <a:gd name="connsiteY1" fmla="*/ 0 h 476250"/>
                  <a:gd name="connsiteX2" fmla="*/ 266700 w 266700"/>
                  <a:gd name="connsiteY2" fmla="*/ 28575 h 476250"/>
                  <a:gd name="connsiteX3" fmla="*/ 266700 w 266700"/>
                  <a:gd name="connsiteY3" fmla="*/ 142875 h 476250"/>
                  <a:gd name="connsiteX4" fmla="*/ 257175 w 266700"/>
                  <a:gd name="connsiteY4" fmla="*/ 438150 h 476250"/>
                  <a:gd name="connsiteX5" fmla="*/ 257175 w 266700"/>
                  <a:gd name="connsiteY5" fmla="*/ 438150 h 476250"/>
                  <a:gd name="connsiteX6" fmla="*/ 133350 w 266700"/>
                  <a:gd name="connsiteY6" fmla="*/ 476250 h 476250"/>
                  <a:gd name="connsiteX7" fmla="*/ 133350 w 266700"/>
                  <a:gd name="connsiteY7" fmla="*/ 476250 h 476250"/>
                  <a:gd name="connsiteX8" fmla="*/ 19050 w 266700"/>
                  <a:gd name="connsiteY8" fmla="*/ 466725 h 476250"/>
                  <a:gd name="connsiteX9" fmla="*/ 0 w 266700"/>
                  <a:gd name="connsiteY9" fmla="*/ 381000 h 476250"/>
                  <a:gd name="connsiteX10" fmla="*/ 0 w 266700"/>
                  <a:gd name="connsiteY10" fmla="*/ 381000 h 476250"/>
                  <a:gd name="connsiteX11" fmla="*/ 9525 w 266700"/>
                  <a:gd name="connsiteY11" fmla="*/ 209550 h 476250"/>
                  <a:gd name="connsiteX12" fmla="*/ 9525 w 266700"/>
                  <a:gd name="connsiteY12" fmla="*/ 209550 h 476250"/>
                  <a:gd name="connsiteX13" fmla="*/ 38100 w 266700"/>
                  <a:gd name="connsiteY13" fmla="*/ 76200 h 476250"/>
                  <a:gd name="connsiteX14" fmla="*/ 47625 w 266700"/>
                  <a:gd name="connsiteY14" fmla="*/ 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6700" h="476250">
                    <a:moveTo>
                      <a:pt x="47625" y="0"/>
                    </a:moveTo>
                    <a:lnTo>
                      <a:pt x="133350" y="0"/>
                    </a:lnTo>
                    <a:lnTo>
                      <a:pt x="266700" y="28575"/>
                    </a:lnTo>
                    <a:lnTo>
                      <a:pt x="266700" y="142875"/>
                    </a:lnTo>
                    <a:lnTo>
                      <a:pt x="257175" y="438150"/>
                    </a:lnTo>
                    <a:lnTo>
                      <a:pt x="257175" y="438150"/>
                    </a:lnTo>
                    <a:lnTo>
                      <a:pt x="133350" y="476250"/>
                    </a:lnTo>
                    <a:lnTo>
                      <a:pt x="133350" y="476250"/>
                    </a:lnTo>
                    <a:lnTo>
                      <a:pt x="19050" y="466725"/>
                    </a:lnTo>
                    <a:lnTo>
                      <a:pt x="0" y="381000"/>
                    </a:lnTo>
                    <a:lnTo>
                      <a:pt x="0" y="381000"/>
                    </a:lnTo>
                    <a:lnTo>
                      <a:pt x="9525" y="209550"/>
                    </a:lnTo>
                    <a:lnTo>
                      <a:pt x="9525" y="209550"/>
                    </a:lnTo>
                    <a:lnTo>
                      <a:pt x="38100" y="76200"/>
                    </a:lnTo>
                    <a:lnTo>
                      <a:pt x="47625" y="0"/>
                    </a:lnTo>
                    <a:close/>
                  </a:path>
                </a:pathLst>
              </a:custGeom>
              <a:solidFill>
                <a:srgbClr val="3366F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900"/>
              </a:p>
            </p:txBody>
          </p:sp>
        </p:grp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88640"/>
              <a:ext cx="2272663" cy="290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Freeform 18"/>
            <p:cNvSpPr/>
            <p:nvPr/>
          </p:nvSpPr>
          <p:spPr>
            <a:xfrm rot="21184253">
              <a:off x="6644363" y="3050677"/>
              <a:ext cx="373062" cy="351360"/>
            </a:xfrm>
            <a:custGeom>
              <a:avLst/>
              <a:gdLst>
                <a:gd name="connsiteX0" fmla="*/ 239486 w 326572"/>
                <a:gd name="connsiteY0" fmla="*/ 87085 h 348342"/>
                <a:gd name="connsiteX1" fmla="*/ 195943 w 326572"/>
                <a:gd name="connsiteY1" fmla="*/ 119742 h 348342"/>
                <a:gd name="connsiteX2" fmla="*/ 195943 w 326572"/>
                <a:gd name="connsiteY2" fmla="*/ 119742 h 348342"/>
                <a:gd name="connsiteX3" fmla="*/ 185058 w 326572"/>
                <a:gd name="connsiteY3" fmla="*/ 261257 h 348342"/>
                <a:gd name="connsiteX4" fmla="*/ 185058 w 326572"/>
                <a:gd name="connsiteY4" fmla="*/ 261257 h 348342"/>
                <a:gd name="connsiteX5" fmla="*/ 185058 w 326572"/>
                <a:gd name="connsiteY5" fmla="*/ 261257 h 348342"/>
                <a:gd name="connsiteX6" fmla="*/ 185058 w 326572"/>
                <a:gd name="connsiteY6" fmla="*/ 261257 h 348342"/>
                <a:gd name="connsiteX7" fmla="*/ 152400 w 326572"/>
                <a:gd name="connsiteY7" fmla="*/ 348342 h 348342"/>
                <a:gd name="connsiteX8" fmla="*/ 152400 w 326572"/>
                <a:gd name="connsiteY8" fmla="*/ 348342 h 348342"/>
                <a:gd name="connsiteX9" fmla="*/ 43543 w 326572"/>
                <a:gd name="connsiteY9" fmla="*/ 304800 h 348342"/>
                <a:gd name="connsiteX10" fmla="*/ 43543 w 326572"/>
                <a:gd name="connsiteY10" fmla="*/ 304800 h 348342"/>
                <a:gd name="connsiteX11" fmla="*/ 0 w 326572"/>
                <a:gd name="connsiteY11" fmla="*/ 174171 h 348342"/>
                <a:gd name="connsiteX12" fmla="*/ 43543 w 326572"/>
                <a:gd name="connsiteY12" fmla="*/ 65314 h 348342"/>
                <a:gd name="connsiteX13" fmla="*/ 130629 w 326572"/>
                <a:gd name="connsiteY13" fmla="*/ 21771 h 348342"/>
                <a:gd name="connsiteX14" fmla="*/ 228600 w 326572"/>
                <a:gd name="connsiteY14" fmla="*/ 0 h 348342"/>
                <a:gd name="connsiteX15" fmla="*/ 326572 w 326572"/>
                <a:gd name="connsiteY15" fmla="*/ 10885 h 348342"/>
                <a:gd name="connsiteX16" fmla="*/ 326572 w 326572"/>
                <a:gd name="connsiteY16" fmla="*/ 10885 h 348342"/>
                <a:gd name="connsiteX17" fmla="*/ 239486 w 326572"/>
                <a:gd name="connsiteY17" fmla="*/ 87085 h 3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6572" h="348342">
                  <a:moveTo>
                    <a:pt x="239486" y="87085"/>
                  </a:moveTo>
                  <a:lnTo>
                    <a:pt x="195943" y="119742"/>
                  </a:lnTo>
                  <a:lnTo>
                    <a:pt x="195943" y="119742"/>
                  </a:lnTo>
                  <a:lnTo>
                    <a:pt x="185058" y="261257"/>
                  </a:lnTo>
                  <a:lnTo>
                    <a:pt x="185058" y="261257"/>
                  </a:lnTo>
                  <a:lnTo>
                    <a:pt x="185058" y="261257"/>
                  </a:lnTo>
                  <a:lnTo>
                    <a:pt x="185058" y="261257"/>
                  </a:lnTo>
                  <a:lnTo>
                    <a:pt x="152400" y="348342"/>
                  </a:lnTo>
                  <a:lnTo>
                    <a:pt x="152400" y="348342"/>
                  </a:lnTo>
                  <a:lnTo>
                    <a:pt x="43543" y="304800"/>
                  </a:lnTo>
                  <a:lnTo>
                    <a:pt x="43543" y="304800"/>
                  </a:lnTo>
                  <a:lnTo>
                    <a:pt x="0" y="174171"/>
                  </a:lnTo>
                  <a:lnTo>
                    <a:pt x="43543" y="65314"/>
                  </a:lnTo>
                  <a:lnTo>
                    <a:pt x="130629" y="21771"/>
                  </a:lnTo>
                  <a:lnTo>
                    <a:pt x="228600" y="0"/>
                  </a:lnTo>
                  <a:lnTo>
                    <a:pt x="326572" y="10885"/>
                  </a:lnTo>
                  <a:lnTo>
                    <a:pt x="326572" y="10885"/>
                  </a:lnTo>
                  <a:lnTo>
                    <a:pt x="239486" y="87085"/>
                  </a:lnTo>
                  <a:close/>
                </a:path>
              </a:pathLst>
            </a:custGeom>
            <a:solidFill>
              <a:srgbClr val="6600FF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Oval 19"/>
            <p:cNvSpPr/>
            <p:nvPr/>
          </p:nvSpPr>
          <p:spPr>
            <a:xfrm rot="19385198">
              <a:off x="7568759" y="3312460"/>
              <a:ext cx="179441" cy="263510"/>
            </a:xfrm>
            <a:prstGeom prst="ellipse">
              <a:avLst/>
            </a:prstGeom>
            <a:solidFill>
              <a:srgbClr val="6600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1" name="Picture 9" descr="Brain Clip A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30475" y="-26046113"/>
              <a:ext cx="28575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1" descr="Brain Clip Ar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82875" y="-25893713"/>
              <a:ext cx="28575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3" descr="http://www.clker.com/cliparts/0/e/8/b/11949865491711712193brain_jon_phillips_01.svg.med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3435" y="4074383"/>
              <a:ext cx="1800944" cy="1728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reeform 23"/>
            <p:cNvSpPr/>
            <p:nvPr/>
          </p:nvSpPr>
          <p:spPr>
            <a:xfrm>
              <a:off x="6367624" y="4653136"/>
              <a:ext cx="256478" cy="379141"/>
            </a:xfrm>
            <a:custGeom>
              <a:avLst/>
              <a:gdLst>
                <a:gd name="connsiteX0" fmla="*/ 200722 w 256478"/>
                <a:gd name="connsiteY0" fmla="*/ 78058 h 379141"/>
                <a:gd name="connsiteX1" fmla="*/ 200722 w 256478"/>
                <a:gd name="connsiteY1" fmla="*/ 78058 h 379141"/>
                <a:gd name="connsiteX2" fmla="*/ 200722 w 256478"/>
                <a:gd name="connsiteY2" fmla="*/ 78058 h 379141"/>
                <a:gd name="connsiteX3" fmla="*/ 200722 w 256478"/>
                <a:gd name="connsiteY3" fmla="*/ 78058 h 379141"/>
                <a:gd name="connsiteX4" fmla="*/ 189571 w 256478"/>
                <a:gd name="connsiteY4" fmla="*/ 0 h 379141"/>
                <a:gd name="connsiteX5" fmla="*/ 89210 w 256478"/>
                <a:gd name="connsiteY5" fmla="*/ 66907 h 379141"/>
                <a:gd name="connsiteX6" fmla="*/ 55756 w 256478"/>
                <a:gd name="connsiteY6" fmla="*/ 189570 h 379141"/>
                <a:gd name="connsiteX7" fmla="*/ 0 w 256478"/>
                <a:gd name="connsiteY7" fmla="*/ 278780 h 379141"/>
                <a:gd name="connsiteX8" fmla="*/ 55756 w 256478"/>
                <a:gd name="connsiteY8" fmla="*/ 379141 h 379141"/>
                <a:gd name="connsiteX9" fmla="*/ 200722 w 256478"/>
                <a:gd name="connsiteY9" fmla="*/ 356839 h 379141"/>
                <a:gd name="connsiteX10" fmla="*/ 256478 w 256478"/>
                <a:gd name="connsiteY10" fmla="*/ 267629 h 379141"/>
                <a:gd name="connsiteX11" fmla="*/ 256478 w 256478"/>
                <a:gd name="connsiteY11" fmla="*/ 167268 h 379141"/>
                <a:gd name="connsiteX12" fmla="*/ 200722 w 256478"/>
                <a:gd name="connsiteY12" fmla="*/ 78058 h 379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478" h="379141">
                  <a:moveTo>
                    <a:pt x="200722" y="78058"/>
                  </a:moveTo>
                  <a:lnTo>
                    <a:pt x="200722" y="78058"/>
                  </a:lnTo>
                  <a:lnTo>
                    <a:pt x="200722" y="78058"/>
                  </a:lnTo>
                  <a:lnTo>
                    <a:pt x="200722" y="78058"/>
                  </a:lnTo>
                  <a:lnTo>
                    <a:pt x="189571" y="0"/>
                  </a:lnTo>
                  <a:cubicBezTo>
                    <a:pt x="92927" y="48322"/>
                    <a:pt x="115229" y="14868"/>
                    <a:pt x="89210" y="66907"/>
                  </a:cubicBezTo>
                  <a:lnTo>
                    <a:pt x="55756" y="189570"/>
                  </a:lnTo>
                  <a:lnTo>
                    <a:pt x="0" y="278780"/>
                  </a:lnTo>
                  <a:lnTo>
                    <a:pt x="55756" y="379141"/>
                  </a:lnTo>
                  <a:lnTo>
                    <a:pt x="200722" y="356839"/>
                  </a:lnTo>
                  <a:lnTo>
                    <a:pt x="256478" y="267629"/>
                  </a:lnTo>
                  <a:lnTo>
                    <a:pt x="256478" y="167268"/>
                  </a:lnTo>
                  <a:lnTo>
                    <a:pt x="200722" y="78058"/>
                  </a:lnTo>
                  <a:close/>
                </a:path>
              </a:pathLst>
            </a:custGeom>
            <a:solidFill>
              <a:srgbClr val="6600FF">
                <a:alpha val="5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6572250" y="3528806"/>
              <a:ext cx="935361" cy="1132532"/>
            </a:xfrm>
            <a:prstGeom prst="straightConnector1">
              <a:avLst/>
            </a:prstGeom>
            <a:ln w="28575">
              <a:solidFill>
                <a:srgbClr val="66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927168" y="3251032"/>
              <a:ext cx="580443" cy="182461"/>
            </a:xfrm>
            <a:prstGeom prst="straightConnector1">
              <a:avLst/>
            </a:prstGeom>
            <a:ln w="28575">
              <a:solidFill>
                <a:srgbClr val="66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723635" y="3603446"/>
              <a:ext cx="648072" cy="1336982"/>
            </a:xfrm>
            <a:prstGeom prst="straightConnector1">
              <a:avLst/>
            </a:prstGeom>
            <a:ln w="28575">
              <a:solidFill>
                <a:srgbClr val="66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8081485" y="4233104"/>
              <a:ext cx="362230" cy="148750"/>
            </a:xfrm>
            <a:prstGeom prst="straightConnector1">
              <a:avLst/>
            </a:prstGeom>
            <a:ln w="28575">
              <a:solidFill>
                <a:srgbClr val="66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5716411" y="6414906"/>
            <a:ext cx="335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Vanneste &amp; De Ridder, </a:t>
            </a:r>
            <a:r>
              <a:rPr lang="nl-NL" sz="1400" dirty="0">
                <a:solidFill>
                  <a:srgbClr val="002060"/>
                </a:solidFill>
              </a:rPr>
              <a:t>J Neurosurg Sci</a:t>
            </a:r>
            <a:r>
              <a:rPr lang="en-US" sz="1400" dirty="0" smtClean="0">
                <a:solidFill>
                  <a:srgbClr val="002060"/>
                </a:solidFill>
              </a:rPr>
              <a:t> 2013</a:t>
            </a:r>
            <a:endParaRPr lang="nl-BE" sz="1400" dirty="0">
              <a:solidFill>
                <a:srgbClr val="002060"/>
              </a:solidFill>
            </a:endParaRPr>
          </a:p>
        </p:txBody>
      </p:sp>
      <p:sp>
        <p:nvSpPr>
          <p:cNvPr id="45" name="Title 3"/>
          <p:cNvSpPr>
            <a:spLocks noGrp="1"/>
          </p:cNvSpPr>
          <p:nvPr>
            <p:ph type="title"/>
          </p:nvPr>
        </p:nvSpPr>
        <p:spPr>
          <a:xfrm>
            <a:off x="690324" y="0"/>
            <a:ext cx="8229600" cy="1143001"/>
          </a:xfrm>
        </p:spPr>
        <p:txBody>
          <a:bodyPr>
            <a:normAutofit/>
          </a:bodyPr>
          <a:lstStyle/>
          <a:p>
            <a:pPr algn="r"/>
            <a:r>
              <a:rPr lang="nl-BE" sz="2400" b="1" dirty="0" smtClean="0">
                <a:solidFill>
                  <a:srgbClr val="C00000"/>
                </a:solidFill>
              </a:rPr>
              <a:t>Hub: </a:t>
            </a:r>
            <a:r>
              <a:rPr lang="nl-NL" sz="2400" b="1" dirty="0">
                <a:solidFill>
                  <a:srgbClr val="C00000"/>
                </a:solidFill>
              </a:rPr>
              <a:t>Pregenual ACC</a:t>
            </a:r>
          </a:p>
        </p:txBody>
      </p:sp>
    </p:spTree>
    <p:extLst>
      <p:ext uri="{BB962C8B-B14F-4D97-AF65-F5344CB8AC3E}">
        <p14:creationId xmlns:p14="http://schemas.microsoft.com/office/powerpoint/2010/main" val="13754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UTD\Papers\unpublished\percentage of time\Figure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12" y="2086708"/>
            <a:ext cx="4694688" cy="363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0462" y="6307015"/>
            <a:ext cx="2596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>
                <a:solidFill>
                  <a:srgbClr val="002060"/>
                </a:solidFill>
              </a:rPr>
              <a:t>Song &amp; Vanneste, Plos One, 2015</a:t>
            </a:r>
            <a:endParaRPr lang="nl-BE" sz="1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892" y="554892"/>
            <a:ext cx="258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smtClean="0">
                <a:solidFill>
                  <a:srgbClr val="C00000"/>
                </a:solidFill>
              </a:rPr>
              <a:t>Noise cancelation system</a:t>
            </a:r>
            <a:endParaRPr lang="nl-BE" b="1" dirty="0">
              <a:solidFill>
                <a:srgbClr val="C00000"/>
              </a:solidFill>
            </a:endParaRPr>
          </a:p>
        </p:txBody>
      </p:sp>
      <p:pic>
        <p:nvPicPr>
          <p:cNvPr id="6148" name="Picture 4" descr="An external file that holds a picture, illustration, etc.&#10;Object name is nihms201242f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548" y="1005926"/>
            <a:ext cx="3428233" cy="496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1407" y="6307456"/>
            <a:ext cx="2165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smtClean="0">
                <a:solidFill>
                  <a:srgbClr val="002060"/>
                </a:solidFill>
              </a:rPr>
              <a:t>Rauschecker, Neuron, 2010</a:t>
            </a:r>
            <a:endParaRPr lang="nl-BE" sz="1400" dirty="0">
              <a:solidFill>
                <a:srgbClr val="002060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690324" y="0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BE" sz="2400" b="1" smtClean="0">
                <a:solidFill>
                  <a:srgbClr val="C00000"/>
                </a:solidFill>
              </a:rPr>
              <a:t>Hub: </a:t>
            </a:r>
            <a:r>
              <a:rPr lang="nl-NL" sz="2400" b="1" smtClean="0">
                <a:solidFill>
                  <a:srgbClr val="C00000"/>
                </a:solidFill>
              </a:rPr>
              <a:t>Pregenual ACC</a:t>
            </a:r>
            <a:endParaRPr lang="nl-NL" sz="2400" b="1" dirty="0">
              <a:solidFill>
                <a:srgbClr val="C0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337324" y="1143001"/>
            <a:ext cx="787457" cy="15881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 10"/>
          <p:cNvSpPr/>
          <p:nvPr/>
        </p:nvSpPr>
        <p:spPr>
          <a:xfrm>
            <a:off x="3337323" y="3701717"/>
            <a:ext cx="787457" cy="15881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554" y="476738"/>
            <a:ext cx="26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C00000"/>
                </a:solidFill>
              </a:rPr>
              <a:t>Noise </a:t>
            </a:r>
            <a:r>
              <a:rPr lang="nl-BE" b="1" dirty="0" smtClean="0">
                <a:solidFill>
                  <a:srgbClr val="C00000"/>
                </a:solidFill>
              </a:rPr>
              <a:t>cancellation </a:t>
            </a:r>
            <a:r>
              <a:rPr lang="nl-BE" b="1" dirty="0">
                <a:solidFill>
                  <a:srgbClr val="C00000"/>
                </a:solidFill>
              </a:rPr>
              <a:t>system</a:t>
            </a:r>
          </a:p>
        </p:txBody>
      </p:sp>
      <p:pic>
        <p:nvPicPr>
          <p:cNvPr id="17" name="Picture 16" descr="Naamloos-2.jpg"/>
          <p:cNvPicPr/>
          <p:nvPr/>
        </p:nvPicPr>
        <p:blipFill>
          <a:blip r:embed="rId2" cstate="print">
            <a:grayscl/>
          </a:blip>
          <a:srcRect l="2660" t="2804"/>
          <a:stretch>
            <a:fillRect/>
          </a:stretch>
        </p:blipFill>
        <p:spPr>
          <a:xfrm>
            <a:off x="3734053" y="851985"/>
            <a:ext cx="1402876" cy="1884420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055795"/>
              </p:ext>
            </p:extLst>
          </p:nvPr>
        </p:nvGraphicFramePr>
        <p:xfrm>
          <a:off x="5267562" y="846070"/>
          <a:ext cx="355990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503277" y="3498979"/>
            <a:ext cx="264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2060"/>
                </a:solidFill>
              </a:rPr>
              <a:t>Vanneste et al., Brain Stimulation, 2012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16" name="Picture 2" descr="E:\UTD\Papers\unpublished\Case Report ACC\revision\figures\Figure 2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86667" y="1225870"/>
            <a:ext cx="3240087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:\UTD\Papers\unpublished\Case Report ACC\revision\figures\Figure 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58" y="3498979"/>
            <a:ext cx="3437741" cy="284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93201" y="4014648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N = 2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4934" y="6338067"/>
            <a:ext cx="175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Permanent relief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5976" y="6384234"/>
            <a:ext cx="2842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2060"/>
                </a:solidFill>
              </a:rPr>
              <a:t>De Ridder &amp; Vanneste, 2015, neurosurgery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24" name="Title 3"/>
          <p:cNvSpPr>
            <a:spLocks noGrp="1"/>
          </p:cNvSpPr>
          <p:nvPr>
            <p:ph type="title"/>
          </p:nvPr>
        </p:nvSpPr>
        <p:spPr>
          <a:xfrm>
            <a:off x="690324" y="0"/>
            <a:ext cx="8229600" cy="1143001"/>
          </a:xfrm>
        </p:spPr>
        <p:txBody>
          <a:bodyPr>
            <a:normAutofit/>
          </a:bodyPr>
          <a:lstStyle/>
          <a:p>
            <a:pPr algn="r"/>
            <a:r>
              <a:rPr lang="nl-BE" sz="2400" b="1" dirty="0" smtClean="0">
                <a:solidFill>
                  <a:srgbClr val="C00000"/>
                </a:solidFill>
              </a:rPr>
              <a:t>Hub: </a:t>
            </a:r>
            <a:r>
              <a:rPr lang="nl-NL" sz="2400" b="1" dirty="0">
                <a:solidFill>
                  <a:srgbClr val="C00000"/>
                </a:solidFill>
              </a:rPr>
              <a:t>Pregenual ACC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866" y="690662"/>
            <a:ext cx="54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BE" sz="1600" b="1" dirty="0" smtClean="0">
                <a:solidFill>
                  <a:srgbClr val="002060"/>
                </a:solidFill>
              </a:rPr>
              <a:t>a. </a:t>
            </a:r>
            <a:r>
              <a:rPr lang="fr-BE" sz="1600" b="1" dirty="0" err="1" smtClean="0">
                <a:solidFill>
                  <a:srgbClr val="002060"/>
                </a:solidFill>
              </a:rPr>
              <a:t>Transcranial</a:t>
            </a:r>
            <a:r>
              <a:rPr lang="fr-BE" sz="1600" b="1" dirty="0" smtClean="0">
                <a:solidFill>
                  <a:srgbClr val="002060"/>
                </a:solidFill>
              </a:rPr>
              <a:t> </a:t>
            </a:r>
            <a:r>
              <a:rPr lang="fr-BE" sz="1600" b="1" dirty="0" err="1" smtClean="0">
                <a:solidFill>
                  <a:srgbClr val="002060"/>
                </a:solidFill>
              </a:rPr>
              <a:t>magnetic</a:t>
            </a:r>
            <a:r>
              <a:rPr lang="fr-BE" sz="1600" b="1" dirty="0" smtClean="0">
                <a:solidFill>
                  <a:srgbClr val="002060"/>
                </a:solidFill>
              </a:rPr>
              <a:t> stimulation (TMS)</a:t>
            </a:r>
          </a:p>
          <a:p>
            <a:endParaRPr lang="fr-BE" dirty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BE" dirty="0" smtClean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r>
              <a:rPr lang="fr-BE" dirty="0" smtClean="0">
                <a:solidFill>
                  <a:srgbClr val="002060"/>
                </a:solidFill>
              </a:rPr>
              <a:t> </a:t>
            </a:r>
          </a:p>
          <a:p>
            <a:endParaRPr lang="fr-BE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-330000" y="2998986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fr-BE" sz="1600" b="1" dirty="0" smtClean="0">
                <a:solidFill>
                  <a:srgbClr val="002060"/>
                </a:solidFill>
              </a:rPr>
              <a:t>b. </a:t>
            </a:r>
            <a:r>
              <a:rPr lang="fr-BE" sz="1600" b="1" dirty="0" smtClean="0">
                <a:solidFill>
                  <a:srgbClr val="002060"/>
                </a:solidFill>
              </a:rPr>
              <a:t>AAC</a:t>
            </a:r>
            <a:r>
              <a:rPr lang="fr-BE" sz="1600" b="1" dirty="0" smtClean="0">
                <a:solidFill>
                  <a:srgbClr val="002060"/>
                </a:solidFill>
              </a:rPr>
              <a:t> </a:t>
            </a:r>
            <a:r>
              <a:rPr lang="fr-BE" sz="1600" b="1" dirty="0" err="1" smtClean="0">
                <a:solidFill>
                  <a:srgbClr val="002060"/>
                </a:solidFill>
              </a:rPr>
              <a:t>deep</a:t>
            </a:r>
            <a:r>
              <a:rPr lang="fr-BE" sz="1600" b="1" dirty="0" smtClean="0">
                <a:solidFill>
                  <a:srgbClr val="002060"/>
                </a:solidFill>
              </a:rPr>
              <a:t> </a:t>
            </a:r>
            <a:r>
              <a:rPr lang="fr-BE" sz="1600" b="1" dirty="0" err="1" smtClean="0">
                <a:solidFill>
                  <a:srgbClr val="002060"/>
                </a:solidFill>
              </a:rPr>
              <a:t>brain</a:t>
            </a:r>
            <a:r>
              <a:rPr lang="fr-BE" sz="1600" b="1" dirty="0" smtClean="0">
                <a:solidFill>
                  <a:srgbClr val="002060"/>
                </a:solidFill>
              </a:rPr>
              <a:t> </a:t>
            </a:r>
            <a:r>
              <a:rPr lang="fr-BE" sz="1600" b="1" dirty="0" smtClean="0">
                <a:solidFill>
                  <a:srgbClr val="002060"/>
                </a:solidFill>
              </a:rPr>
              <a:t>implant</a:t>
            </a:r>
          </a:p>
          <a:p>
            <a:endParaRPr lang="fr-BE" dirty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fr-BE" dirty="0" smtClean="0">
              <a:solidFill>
                <a:srgbClr val="002060"/>
              </a:solidFill>
            </a:endParaRPr>
          </a:p>
          <a:p>
            <a:endParaRPr lang="fr-BE" dirty="0">
              <a:solidFill>
                <a:srgbClr val="002060"/>
              </a:solidFill>
            </a:endParaRPr>
          </a:p>
          <a:p>
            <a:r>
              <a:rPr lang="fr-BE" dirty="0" smtClean="0">
                <a:solidFill>
                  <a:srgbClr val="002060"/>
                </a:solidFill>
              </a:rPr>
              <a:t> </a:t>
            </a:r>
          </a:p>
          <a:p>
            <a:endParaRPr lang="fr-BE" dirty="0" smtClean="0"/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20872"/>
              </p:ext>
            </p:extLst>
          </p:nvPr>
        </p:nvGraphicFramePr>
        <p:xfrm>
          <a:off x="6605337" y="3775978"/>
          <a:ext cx="2453597" cy="260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71082"/>
              </p:ext>
            </p:extLst>
          </p:nvPr>
        </p:nvGraphicFramePr>
        <p:xfrm>
          <a:off x="4435491" y="3832864"/>
          <a:ext cx="2422509" cy="254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8213749" y="4014648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N = 2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C00000"/>
                </a:solidFill>
              </a:rPr>
              <a:t>Conclusion</a:t>
            </a:r>
            <a:endParaRPr lang="nl-BE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89" y="1932073"/>
            <a:ext cx="5912692" cy="380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3198" y="1747407"/>
            <a:ext cx="113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002060"/>
                </a:solidFill>
              </a:rPr>
              <a:t>Top-down</a:t>
            </a:r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2405" y="1747407"/>
            <a:ext cx="122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002060"/>
                </a:solidFill>
              </a:rPr>
              <a:t>Bottom-up</a:t>
            </a:r>
            <a:endParaRPr lang="nl-NL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354" y="1293903"/>
            <a:ext cx="662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002060"/>
                </a:solidFill>
              </a:rPr>
              <a:t>Different </a:t>
            </a:r>
            <a:r>
              <a:rPr lang="nl-NL" b="1" dirty="0" smtClean="0">
                <a:solidFill>
                  <a:srgbClr val="002060"/>
                </a:solidFill>
              </a:rPr>
              <a:t>subtypes of </a:t>
            </a:r>
            <a:r>
              <a:rPr lang="nl-NL" b="1" dirty="0" smtClean="0">
                <a:solidFill>
                  <a:srgbClr val="002060"/>
                </a:solidFill>
              </a:rPr>
              <a:t>tinnitus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 smtClean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354" y="5555057"/>
            <a:ext cx="6665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Dependening on the underlying mechanism: </a:t>
            </a:r>
            <a:r>
              <a:rPr lang="nl-NL" b="1" dirty="0">
                <a:solidFill>
                  <a:srgbClr val="002060"/>
                </a:solidFill>
              </a:rPr>
              <a:t>different treatment?</a:t>
            </a:r>
            <a:endParaRPr lang="nl-N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" name="Tekstvak 164"/>
          <p:cNvSpPr txBox="1"/>
          <p:nvPr/>
        </p:nvSpPr>
        <p:spPr>
          <a:xfrm>
            <a:off x="4932040" y="1897843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 an adult </a:t>
            </a:r>
            <a:r>
              <a:rPr lang="en-US" dirty="0">
                <a:solidFill>
                  <a:srgbClr val="C00000"/>
                </a:solidFill>
              </a:rPr>
              <a:t>population </a:t>
            </a:r>
            <a:r>
              <a:rPr lang="en-US" dirty="0" smtClean="0">
                <a:solidFill>
                  <a:srgbClr val="C00000"/>
                </a:solidFill>
              </a:rPr>
              <a:t>10 </a:t>
            </a:r>
            <a:r>
              <a:rPr lang="en-US" dirty="0">
                <a:solidFill>
                  <a:srgbClr val="C00000"/>
                </a:solidFill>
              </a:rPr>
              <a:t>to 15% perceives tinnitus </a:t>
            </a:r>
            <a:r>
              <a:rPr lang="en-US" dirty="0" smtClean="0">
                <a:solidFill>
                  <a:srgbClr val="C00000"/>
                </a:solidFill>
              </a:rPr>
              <a:t>continuously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algn="just"/>
            <a:endParaRPr lang="en-US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806162" y="296449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Tinnitus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" name="Tekstvak 164"/>
          <p:cNvSpPr txBox="1"/>
          <p:nvPr/>
        </p:nvSpPr>
        <p:spPr>
          <a:xfrm>
            <a:off x="4932040" y="1897843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 an adult </a:t>
            </a:r>
            <a:r>
              <a:rPr lang="en-US" dirty="0">
                <a:solidFill>
                  <a:srgbClr val="C00000"/>
                </a:solidFill>
              </a:rPr>
              <a:t>population </a:t>
            </a:r>
            <a:r>
              <a:rPr lang="en-US" dirty="0" smtClean="0">
                <a:solidFill>
                  <a:srgbClr val="C00000"/>
                </a:solidFill>
              </a:rPr>
              <a:t>10 </a:t>
            </a:r>
            <a:r>
              <a:rPr lang="en-US" dirty="0">
                <a:solidFill>
                  <a:srgbClr val="C00000"/>
                </a:solidFill>
              </a:rPr>
              <a:t>to 15% perceives </a:t>
            </a:r>
            <a:r>
              <a:rPr lang="en-US" dirty="0" smtClean="0">
                <a:solidFill>
                  <a:srgbClr val="C00000"/>
                </a:solidFill>
              </a:rPr>
              <a:t>tinnitus </a:t>
            </a:r>
            <a:r>
              <a:rPr lang="en-US" dirty="0">
                <a:solidFill>
                  <a:srgbClr val="C00000"/>
                </a:solidFill>
              </a:rPr>
              <a:t>continuously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ncreasing up to 33% in the elderly population 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806162" y="296449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Tinnitus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5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85723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57161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228599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00037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450057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42852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" name="Tekstvak 164"/>
          <p:cNvSpPr txBox="1"/>
          <p:nvPr/>
        </p:nvSpPr>
        <p:spPr>
          <a:xfrm>
            <a:off x="4932040" y="1897843"/>
            <a:ext cx="38884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In an adult </a:t>
            </a:r>
            <a:r>
              <a:rPr lang="en-US" dirty="0">
                <a:solidFill>
                  <a:srgbClr val="C00000"/>
                </a:solidFill>
              </a:rPr>
              <a:t>population </a:t>
            </a:r>
            <a:r>
              <a:rPr lang="en-US" dirty="0" smtClean="0">
                <a:solidFill>
                  <a:srgbClr val="C00000"/>
                </a:solidFill>
              </a:rPr>
              <a:t>10 </a:t>
            </a:r>
            <a:r>
              <a:rPr lang="en-US" dirty="0">
                <a:solidFill>
                  <a:srgbClr val="C00000"/>
                </a:solidFill>
              </a:rPr>
              <a:t>to 15% perceives tinnitus </a:t>
            </a:r>
            <a:r>
              <a:rPr lang="en-US" dirty="0" smtClean="0">
                <a:solidFill>
                  <a:srgbClr val="C00000"/>
                </a:solidFill>
              </a:rPr>
              <a:t>continuously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ncreasing up to 33% in the elderly population 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Up to 25</a:t>
            </a:r>
            <a:r>
              <a:rPr lang="en-US" dirty="0">
                <a:solidFill>
                  <a:srgbClr val="00B050"/>
                </a:solidFill>
              </a:rPr>
              <a:t>% of the affected people report interference with their lives as tinnitus causes a considerable amount of distress</a:t>
            </a:r>
            <a:endParaRPr lang="nl-NL" dirty="0">
              <a:solidFill>
                <a:srgbClr val="00B05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806162" y="28441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Tinnitus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1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1651344"/>
            <a:ext cx="384175" cy="65246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2365724"/>
            <a:ext cx="384175" cy="65246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080104"/>
            <a:ext cx="384175" cy="652463"/>
          </a:xfrm>
          <a:prstGeom prst="rect">
            <a:avLst/>
          </a:prstGeom>
          <a:noFill/>
          <a:ln w="28575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794484"/>
            <a:ext cx="384175" cy="6524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378619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4500570"/>
            <a:ext cx="384175" cy="652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21495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5929330"/>
            <a:ext cx="3841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5786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7429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6057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71670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00298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8926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7554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9197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7825" y="936964"/>
            <a:ext cx="384175" cy="652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165" name="Tekstvak 164"/>
          <p:cNvSpPr txBox="1"/>
          <p:nvPr/>
        </p:nvSpPr>
        <p:spPr>
          <a:xfrm>
            <a:off x="4932040" y="1094945"/>
            <a:ext cx="3888432" cy="563231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5"/>
                </a:solidFill>
              </a:rPr>
              <a:t>Counseling</a:t>
            </a:r>
            <a:endParaRPr lang="en-US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Hearing aid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Masking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Active amplification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Medication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Neuromodulation (Non-invasive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30% no treatment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</a:rPr>
              <a:t>Most treatment are based on symptomatic relief.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No causal treatment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b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Subtypes?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963951" y="284417"/>
            <a:ext cx="206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C00000"/>
                </a:solidFill>
              </a:rPr>
              <a:t>Tinnitus treatments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3142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1770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7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83413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12041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67654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96282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24910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53538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55181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83809" y="210114"/>
            <a:ext cx="384175" cy="65246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57158" y="4500570"/>
            <a:ext cx="4214842" cy="2118379"/>
          </a:xfrm>
          <a:prstGeom prst="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8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5157192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</a:rPr>
              <a:t>Loss </a:t>
            </a:r>
            <a:r>
              <a:rPr lang="en-US" dirty="0">
                <a:solidFill>
                  <a:srgbClr val="002060"/>
                </a:solidFill>
              </a:rPr>
              <a:t>of auditory input sets up a cascade of </a:t>
            </a:r>
            <a:r>
              <a:rPr lang="en-US" dirty="0" smtClean="0">
                <a:solidFill>
                  <a:srgbClr val="002060"/>
                </a:solidFill>
              </a:rPr>
              <a:t>neurophysiologic </a:t>
            </a:r>
            <a:r>
              <a:rPr lang="en-US" dirty="0">
                <a:solidFill>
                  <a:srgbClr val="002060"/>
                </a:solidFill>
              </a:rPr>
              <a:t>changes in the central auditory system culminating </a:t>
            </a:r>
            <a:r>
              <a:rPr lang="en-US" dirty="0" smtClean="0">
                <a:solidFill>
                  <a:srgbClr val="002060"/>
                </a:solidFill>
              </a:rPr>
              <a:t>to </a:t>
            </a:r>
            <a:r>
              <a:rPr lang="en-US" dirty="0">
                <a:solidFill>
                  <a:srgbClr val="002060"/>
                </a:solidFill>
              </a:rPr>
              <a:t>the perception of a phantom </a:t>
            </a:r>
            <a:r>
              <a:rPr lang="en-US" dirty="0" smtClean="0">
                <a:solidFill>
                  <a:srgbClr val="002060"/>
                </a:solidFill>
              </a:rPr>
              <a:t>sound</a:t>
            </a:r>
          </a:p>
        </p:txBody>
      </p:sp>
      <p:pic>
        <p:nvPicPr>
          <p:cNvPr id="5" name="Picture 4" descr="http://www.eartinnitus.com/images/tinnitus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t="8240" r="16117" b="5470"/>
          <a:stretch/>
        </p:blipFill>
        <p:spPr bwMode="auto">
          <a:xfrm>
            <a:off x="6372200" y="2060848"/>
            <a:ext cx="2438400" cy="219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3.bp.blogspot.com/_DIy4OYWXy-Y/TGYNvb3x4iI/AAAAAAAAAXQ/qqp8-D3v6nQ/s1600/AuditoryCort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848" y="2306627"/>
            <a:ext cx="2270354" cy="19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293.photobucket.com/albums/mm72/sieteram/1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2" y="2204864"/>
            <a:ext cx="2167570" cy="193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627784" y="3284984"/>
            <a:ext cx="517642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52120" y="3284984"/>
            <a:ext cx="517642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538311" y="220215"/>
            <a:ext cx="231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Loss of auditory input </a:t>
            </a:r>
            <a:endParaRPr lang="nl-N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187082"/>
              </p:ext>
            </p:extLst>
          </p:nvPr>
        </p:nvGraphicFramePr>
        <p:xfrm>
          <a:off x="4572000" y="922427"/>
          <a:ext cx="3824536" cy="235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3252" name="Picture 4" descr="Vincent Fournier Photography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 bwMode="auto">
          <a:xfrm>
            <a:off x="643053" y="759169"/>
            <a:ext cx="2997967" cy="248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44650" y="3243592"/>
            <a:ext cx="2291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Gilles &amp; Vanneste, submitted</a:t>
            </a:r>
          </a:p>
        </p:txBody>
      </p:sp>
      <p:pic>
        <p:nvPicPr>
          <p:cNvPr id="8" name="Picture 4" descr="http://www.webbikeworld.com/Earplugs/images/molded-ear-plugs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28537" y="3398771"/>
            <a:ext cx="2924512" cy="24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144078"/>
              </p:ext>
            </p:extLst>
          </p:nvPr>
        </p:nvGraphicFramePr>
        <p:xfrm>
          <a:off x="4427620" y="3551369"/>
          <a:ext cx="4078705" cy="2458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36480" y="5946720"/>
            <a:ext cx="2400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2060"/>
                </a:solidFill>
              </a:rPr>
              <a:t>Schaette</a:t>
            </a:r>
            <a:r>
              <a:rPr lang="en-US" sz="1400" dirty="0" smtClean="0">
                <a:solidFill>
                  <a:srgbClr val="002060"/>
                </a:solidFill>
              </a:rPr>
              <a:t> et al., </a:t>
            </a:r>
            <a:r>
              <a:rPr lang="en-US" sz="1400" dirty="0" err="1" smtClean="0">
                <a:solidFill>
                  <a:srgbClr val="002060"/>
                </a:solidFill>
              </a:rPr>
              <a:t>Plos</a:t>
            </a:r>
            <a:r>
              <a:rPr lang="en-US" sz="1400" dirty="0" smtClean="0">
                <a:solidFill>
                  <a:srgbClr val="002060"/>
                </a:solidFill>
              </a:rPr>
              <a:t> One, 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22495" y="3609200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rgbClr val="002060"/>
                </a:solidFill>
              </a:rPr>
              <a:t>N =18</a:t>
            </a:r>
            <a:endParaRPr lang="nl-NL" sz="12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38311" y="220215"/>
            <a:ext cx="2313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Loss of auditory input 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2218" y="1403502"/>
            <a:ext cx="1236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rgbClr val="002060"/>
                </a:solidFill>
              </a:rPr>
              <a:t>Healthy subjects</a:t>
            </a:r>
            <a:endParaRPr lang="nl-NL" sz="1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1626" y="4202850"/>
            <a:ext cx="1236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rgbClr val="002060"/>
                </a:solidFill>
              </a:rPr>
              <a:t>Healthy subjects</a:t>
            </a:r>
            <a:endParaRPr lang="nl-NL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nl-N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52"/>
          <p:cNvSpPr>
            <a:spLocks noChangeArrowheads="1"/>
          </p:cNvSpPr>
          <p:nvPr/>
        </p:nvSpPr>
        <p:spPr bwMode="auto">
          <a:xfrm>
            <a:off x="0" y="26193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57"/>
          <p:cNvSpPr>
            <a:spLocks noChangeArrowheads="1"/>
          </p:cNvSpPr>
          <p:nvPr/>
        </p:nvSpPr>
        <p:spPr bwMode="auto">
          <a:xfrm>
            <a:off x="0" y="5610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895350" algn="l"/>
                <a:tab pos="3060700" algn="ctr"/>
                <a:tab pos="4924425" algn="l"/>
                <a:tab pos="5486400" algn="l"/>
              </a:tabLst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4846" y="1389530"/>
            <a:ext cx="5793884" cy="4386964"/>
            <a:chOff x="1230630" y="877804"/>
            <a:chExt cx="7034530" cy="4807986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5588635" y="2173605"/>
              <a:ext cx="2562225" cy="2578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dirty="0">
                  <a:solidFill>
                    <a:srgbClr val="002060"/>
                  </a:solidFill>
                  <a:effectLst/>
                  <a:ea typeface="Times New Roman"/>
                  <a:cs typeface="Times New Roman"/>
                </a:rPr>
                <a:t>Orbitofrontal cortex</a:t>
              </a:r>
              <a:endParaRPr lang="nl-NL" sz="1200" dirty="0">
                <a:solidFill>
                  <a:srgbClr val="002060"/>
                </a:solidFill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8" name="Text Box 1"/>
            <p:cNvSpPr txBox="1">
              <a:spLocks noChangeArrowheads="1"/>
            </p:cNvSpPr>
            <p:nvPr/>
          </p:nvSpPr>
          <p:spPr bwMode="auto">
            <a:xfrm>
              <a:off x="5455285" y="4065905"/>
              <a:ext cx="2562225" cy="2578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dirty="0">
                  <a:solidFill>
                    <a:srgbClr val="002060"/>
                  </a:solidFill>
                  <a:effectLst/>
                  <a:ea typeface="Times New Roman"/>
                  <a:cs typeface="Times New Roman"/>
                </a:rPr>
                <a:t>Posterior cingulate cortex</a:t>
              </a:r>
              <a:endParaRPr lang="nl-NL" sz="1200" dirty="0">
                <a:solidFill>
                  <a:srgbClr val="002060"/>
                </a:solidFill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5702935" y="4476115"/>
              <a:ext cx="2562225" cy="2578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dirty="0">
                  <a:solidFill>
                    <a:srgbClr val="002060"/>
                  </a:solidFill>
                  <a:effectLst/>
                  <a:ea typeface="Times New Roman"/>
                  <a:cs typeface="Times New Roman"/>
                </a:rPr>
                <a:t>Parahippocampus</a:t>
              </a:r>
              <a:endParaRPr lang="nl-NL" sz="1200" dirty="0">
                <a:solidFill>
                  <a:srgbClr val="002060"/>
                </a:solidFill>
                <a:effectLst/>
                <a:ea typeface="Times New Roman"/>
                <a:cs typeface="Times New Roman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230630" y="877804"/>
              <a:ext cx="6520179" cy="4807986"/>
              <a:chOff x="1230630" y="877804"/>
              <a:chExt cx="6520179" cy="4807986"/>
            </a:xfrm>
          </p:grpSpPr>
          <p:pic>
            <p:nvPicPr>
              <p:cNvPr id="1229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6" t="13155" r="37553" b="30502"/>
              <a:stretch>
                <a:fillRect/>
              </a:stretch>
            </p:blipFill>
            <p:spPr bwMode="auto">
              <a:xfrm>
                <a:off x="2464435" y="877804"/>
                <a:ext cx="2876550" cy="2162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89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81" t="14261" r="33476" b="31964"/>
              <a:stretch>
                <a:fillRect/>
              </a:stretch>
            </p:blipFill>
            <p:spPr bwMode="auto">
              <a:xfrm>
                <a:off x="2631146" y="3228975"/>
                <a:ext cx="2667000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5188584" y="1703890"/>
                <a:ext cx="2562225" cy="25781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200" dirty="0">
                    <a:solidFill>
                      <a:srgbClr val="002060"/>
                    </a:solidFill>
                    <a:effectLst/>
                    <a:ea typeface="Times New Roman"/>
                    <a:cs typeface="Times New Roman"/>
                  </a:rPr>
                  <a:t>Dorsal lateral prefrontal </a:t>
                </a:r>
                <a:r>
                  <a:rPr lang="en-US" sz="1200" dirty="0" smtClean="0">
                    <a:solidFill>
                      <a:srgbClr val="002060"/>
                    </a:solidFill>
                    <a:effectLst/>
                    <a:ea typeface="Times New Roman"/>
                    <a:cs typeface="Times New Roman"/>
                  </a:rPr>
                  <a:t>cortex</a:t>
                </a:r>
              </a:p>
            </p:txBody>
          </p:sp>
          <p:sp>
            <p:nvSpPr>
              <p:cNvPr id="9" name="Text Box 2"/>
              <p:cNvSpPr txBox="1">
                <a:spLocks noChangeArrowheads="1"/>
              </p:cNvSpPr>
              <p:nvPr/>
            </p:nvSpPr>
            <p:spPr bwMode="auto">
              <a:xfrm>
                <a:off x="5179060" y="3743325"/>
                <a:ext cx="2562225" cy="25781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200" dirty="0">
                    <a:solidFill>
                      <a:srgbClr val="002060"/>
                    </a:solidFill>
                    <a:effectLst/>
                    <a:ea typeface="Times New Roman"/>
                    <a:cs typeface="Times New Roman"/>
                  </a:rPr>
                  <a:t>Precuneus</a:t>
                </a:r>
                <a:endParaRPr lang="nl-NL" sz="1200" dirty="0">
                  <a:solidFill>
                    <a:srgbClr val="002060"/>
                  </a:solidFill>
                  <a:effectLst/>
                  <a:ea typeface="Times New Roman"/>
                  <a:cs typeface="Times New Roman"/>
                </a:endParaRPr>
              </a:p>
            </p:txBody>
          </p:sp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>
                <a:off x="1230630" y="1161415"/>
                <a:ext cx="6291580" cy="4524375"/>
                <a:chOff x="1372" y="1830"/>
                <a:chExt cx="9908" cy="7125"/>
              </a:xfrm>
            </p:grpSpPr>
            <p:sp>
              <p:nvSpPr>
                <p:cNvPr id="1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245" y="1830"/>
                  <a:ext cx="4035" cy="4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200" dirty="0">
                      <a:solidFill>
                        <a:srgbClr val="002060"/>
                      </a:solidFill>
                      <a:effectLst/>
                      <a:ea typeface="Times New Roman"/>
                      <a:cs typeface="Times New Roman"/>
                    </a:rPr>
                    <a:t>Supplementary Motor Area</a:t>
                  </a:r>
                  <a:endParaRPr lang="nl-NL" sz="1200" dirty="0">
                    <a:solidFill>
                      <a:srgbClr val="002060"/>
                    </a:solidFill>
                    <a:effectLst/>
                    <a:ea typeface="Times New Roman"/>
                    <a:cs typeface="Times New Roman"/>
                  </a:endParaRPr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7110" y="4680"/>
                  <a:ext cx="4035" cy="4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200">
                      <a:solidFill>
                        <a:srgbClr val="002060"/>
                      </a:solidFill>
                      <a:effectLst/>
                      <a:latin typeface="Times New Roman"/>
                      <a:ea typeface="Times New Roman"/>
                      <a:cs typeface="Times New Roman"/>
                    </a:rPr>
                    <a:t>Insula</a:t>
                  </a:r>
                  <a:endParaRPr lang="nl-NL" sz="1200">
                    <a:solidFill>
                      <a:srgbClr val="002060"/>
                    </a:solidFill>
                    <a:effectLst/>
                    <a:latin typeface="Calibri"/>
                    <a:ea typeface="Times New Roman"/>
                    <a:cs typeface="Times New Roman"/>
                  </a:endParaRPr>
                </a:p>
              </p:txBody>
            </p:sp>
            <p:grpSp>
              <p:nvGrpSpPr>
                <p:cNvPr id="14" name="Group 13"/>
                <p:cNvGrpSpPr>
                  <a:grpSpLocks/>
                </p:cNvGrpSpPr>
                <p:nvPr/>
              </p:nvGrpSpPr>
              <p:grpSpPr bwMode="auto">
                <a:xfrm>
                  <a:off x="1372" y="1905"/>
                  <a:ext cx="7453" cy="7050"/>
                  <a:chOff x="1372" y="1905"/>
                  <a:chExt cx="7453" cy="7050"/>
                </a:xfrm>
              </p:grpSpPr>
              <p:sp>
                <p:nvSpPr>
                  <p:cNvPr id="15" name="Freeform 14"/>
                  <p:cNvSpPr>
                    <a:spLocks/>
                  </p:cNvSpPr>
                  <p:nvPr/>
                </p:nvSpPr>
                <p:spPr bwMode="auto">
                  <a:xfrm>
                    <a:off x="6690" y="2535"/>
                    <a:ext cx="735" cy="555"/>
                  </a:xfrm>
                  <a:custGeom>
                    <a:avLst/>
                    <a:gdLst>
                      <a:gd name="T0" fmla="*/ 220666 w 622460"/>
                      <a:gd name="T1" fmla="*/ 5340 h 569343"/>
                      <a:gd name="T2" fmla="*/ 220666 w 622460"/>
                      <a:gd name="T3" fmla="*/ 5340 h 569343"/>
                      <a:gd name="T4" fmla="*/ 155985 w 622460"/>
                      <a:gd name="T5" fmla="*/ 0 h 569343"/>
                      <a:gd name="T6" fmla="*/ 33090 w 622460"/>
                      <a:gd name="T7" fmla="*/ 10679 h 569343"/>
                      <a:gd name="T8" fmla="*/ 749 w 622460"/>
                      <a:gd name="T9" fmla="*/ 42718 h 569343"/>
                      <a:gd name="T10" fmla="*/ 20153 w 622460"/>
                      <a:gd name="T11" fmla="*/ 106795 h 569343"/>
                      <a:gd name="T12" fmla="*/ 65430 w 622460"/>
                      <a:gd name="T13" fmla="*/ 128154 h 569343"/>
                      <a:gd name="T14" fmla="*/ 104240 w 622460"/>
                      <a:gd name="T15" fmla="*/ 149513 h 569343"/>
                      <a:gd name="T16" fmla="*/ 117175 w 622460"/>
                      <a:gd name="T17" fmla="*/ 165533 h 569343"/>
                      <a:gd name="T18" fmla="*/ 136580 w 622460"/>
                      <a:gd name="T19" fmla="*/ 176212 h 569343"/>
                      <a:gd name="T20" fmla="*/ 149517 w 622460"/>
                      <a:gd name="T21" fmla="*/ 197572 h 569343"/>
                      <a:gd name="T22" fmla="*/ 162452 w 622460"/>
                      <a:gd name="T23" fmla="*/ 213591 h 569343"/>
                      <a:gd name="T24" fmla="*/ 168921 w 622460"/>
                      <a:gd name="T25" fmla="*/ 234950 h 569343"/>
                      <a:gd name="T26" fmla="*/ 201262 w 622460"/>
                      <a:gd name="T27" fmla="*/ 266988 h 569343"/>
                      <a:gd name="T28" fmla="*/ 240070 w 622460"/>
                      <a:gd name="T29" fmla="*/ 288348 h 569343"/>
                      <a:gd name="T30" fmla="*/ 246539 w 622460"/>
                      <a:gd name="T31" fmla="*/ 320386 h 569343"/>
                      <a:gd name="T32" fmla="*/ 253007 w 622460"/>
                      <a:gd name="T33" fmla="*/ 336406 h 569343"/>
                      <a:gd name="T34" fmla="*/ 317688 w 622460"/>
                      <a:gd name="T35" fmla="*/ 352425 h 569343"/>
                      <a:gd name="T36" fmla="*/ 337093 w 622460"/>
                      <a:gd name="T37" fmla="*/ 347085 h 569343"/>
                      <a:gd name="T38" fmla="*/ 401774 w 622460"/>
                      <a:gd name="T39" fmla="*/ 341745 h 569343"/>
                      <a:gd name="T40" fmla="*/ 421179 w 622460"/>
                      <a:gd name="T41" fmla="*/ 331066 h 569343"/>
                      <a:gd name="T42" fmla="*/ 453519 w 622460"/>
                      <a:gd name="T43" fmla="*/ 299027 h 569343"/>
                      <a:gd name="T44" fmla="*/ 459987 w 622460"/>
                      <a:gd name="T45" fmla="*/ 234950 h 569343"/>
                      <a:gd name="T46" fmla="*/ 447052 w 622460"/>
                      <a:gd name="T47" fmla="*/ 202911 h 569343"/>
                      <a:gd name="T48" fmla="*/ 421179 w 622460"/>
                      <a:gd name="T49" fmla="*/ 170873 h 569343"/>
                      <a:gd name="T50" fmla="*/ 414711 w 622460"/>
                      <a:gd name="T51" fmla="*/ 112135 h 569343"/>
                      <a:gd name="T52" fmla="*/ 408242 w 622460"/>
                      <a:gd name="T53" fmla="*/ 96116 h 569343"/>
                      <a:gd name="T54" fmla="*/ 401774 w 622460"/>
                      <a:gd name="T55" fmla="*/ 74756 h 569343"/>
                      <a:gd name="T56" fmla="*/ 395306 w 622460"/>
                      <a:gd name="T57" fmla="*/ 58737 h 569343"/>
                      <a:gd name="T58" fmla="*/ 375902 w 622460"/>
                      <a:gd name="T59" fmla="*/ 48058 h 569343"/>
                      <a:gd name="T60" fmla="*/ 356497 w 622460"/>
                      <a:gd name="T61" fmla="*/ 32038 h 569343"/>
                      <a:gd name="T62" fmla="*/ 337093 w 622460"/>
                      <a:gd name="T63" fmla="*/ 26699 h 569343"/>
                      <a:gd name="T64" fmla="*/ 278880 w 622460"/>
                      <a:gd name="T65" fmla="*/ 21359 h 569343"/>
                      <a:gd name="T66" fmla="*/ 259475 w 622460"/>
                      <a:gd name="T67" fmla="*/ 16019 h 569343"/>
                      <a:gd name="T68" fmla="*/ 220666 w 622460"/>
                      <a:gd name="T69" fmla="*/ 5340 h 56934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22460" h="569343">
                        <a:moveTo>
                          <a:pt x="294297" y="8626"/>
                        </a:moveTo>
                        <a:lnTo>
                          <a:pt x="294297" y="8626"/>
                        </a:lnTo>
                        <a:cubicBezTo>
                          <a:pt x="265542" y="5751"/>
                          <a:pt x="236931" y="0"/>
                          <a:pt x="208033" y="0"/>
                        </a:cubicBezTo>
                        <a:cubicBezTo>
                          <a:pt x="104468" y="0"/>
                          <a:pt x="110245" y="724"/>
                          <a:pt x="44131" y="17252"/>
                        </a:cubicBezTo>
                        <a:cubicBezTo>
                          <a:pt x="37901" y="23482"/>
                          <a:pt x="2091" y="55911"/>
                          <a:pt x="999" y="69011"/>
                        </a:cubicBezTo>
                        <a:cubicBezTo>
                          <a:pt x="-1953" y="104429"/>
                          <a:pt x="247" y="145897"/>
                          <a:pt x="26878" y="172528"/>
                        </a:cubicBezTo>
                        <a:cubicBezTo>
                          <a:pt x="41802" y="187452"/>
                          <a:pt x="70343" y="196881"/>
                          <a:pt x="87263" y="207033"/>
                        </a:cubicBezTo>
                        <a:cubicBezTo>
                          <a:pt x="105044" y="217701"/>
                          <a:pt x="139022" y="241539"/>
                          <a:pt x="139022" y="241539"/>
                        </a:cubicBezTo>
                        <a:cubicBezTo>
                          <a:pt x="144773" y="250165"/>
                          <a:pt x="148943" y="260087"/>
                          <a:pt x="156274" y="267418"/>
                        </a:cubicBezTo>
                        <a:cubicBezTo>
                          <a:pt x="163605" y="274749"/>
                          <a:pt x="175517" y="276706"/>
                          <a:pt x="182154" y="284671"/>
                        </a:cubicBezTo>
                        <a:cubicBezTo>
                          <a:pt x="190387" y="294550"/>
                          <a:pt x="193027" y="308012"/>
                          <a:pt x="199407" y="319177"/>
                        </a:cubicBezTo>
                        <a:cubicBezTo>
                          <a:pt x="204551" y="328179"/>
                          <a:pt x="210908" y="336430"/>
                          <a:pt x="216659" y="345056"/>
                        </a:cubicBezTo>
                        <a:cubicBezTo>
                          <a:pt x="219535" y="356558"/>
                          <a:pt x="220616" y="368665"/>
                          <a:pt x="225286" y="379562"/>
                        </a:cubicBezTo>
                        <a:cubicBezTo>
                          <a:pt x="232406" y="396175"/>
                          <a:pt x="255094" y="420957"/>
                          <a:pt x="268418" y="431320"/>
                        </a:cubicBezTo>
                        <a:cubicBezTo>
                          <a:pt x="284785" y="444050"/>
                          <a:pt x="320176" y="465826"/>
                          <a:pt x="320176" y="465826"/>
                        </a:cubicBezTo>
                        <a:cubicBezTo>
                          <a:pt x="323052" y="483079"/>
                          <a:pt x="325009" y="500510"/>
                          <a:pt x="328803" y="517584"/>
                        </a:cubicBezTo>
                        <a:cubicBezTo>
                          <a:pt x="330776" y="526461"/>
                          <a:pt x="330030" y="538179"/>
                          <a:pt x="337429" y="543464"/>
                        </a:cubicBezTo>
                        <a:cubicBezTo>
                          <a:pt x="348738" y="551542"/>
                          <a:pt x="405246" y="564731"/>
                          <a:pt x="423693" y="569343"/>
                        </a:cubicBezTo>
                        <a:cubicBezTo>
                          <a:pt x="432320" y="566468"/>
                          <a:pt x="440586" y="562100"/>
                          <a:pt x="449573" y="560717"/>
                        </a:cubicBezTo>
                        <a:cubicBezTo>
                          <a:pt x="478135" y="556323"/>
                          <a:pt x="507679" y="558588"/>
                          <a:pt x="535837" y="552090"/>
                        </a:cubicBezTo>
                        <a:cubicBezTo>
                          <a:pt x="545939" y="549759"/>
                          <a:pt x="553751" y="541474"/>
                          <a:pt x="561716" y="534837"/>
                        </a:cubicBezTo>
                        <a:cubicBezTo>
                          <a:pt x="586623" y="514081"/>
                          <a:pt x="587884" y="508525"/>
                          <a:pt x="604848" y="483079"/>
                        </a:cubicBezTo>
                        <a:cubicBezTo>
                          <a:pt x="624182" y="425078"/>
                          <a:pt x="628409" y="439304"/>
                          <a:pt x="613474" y="379562"/>
                        </a:cubicBezTo>
                        <a:cubicBezTo>
                          <a:pt x="609063" y="361919"/>
                          <a:pt x="606310" y="342935"/>
                          <a:pt x="596222" y="327803"/>
                        </a:cubicBezTo>
                        <a:lnTo>
                          <a:pt x="561716" y="276045"/>
                        </a:lnTo>
                        <a:cubicBezTo>
                          <a:pt x="558841" y="244415"/>
                          <a:pt x="557582" y="212596"/>
                          <a:pt x="553090" y="181154"/>
                        </a:cubicBezTo>
                        <a:cubicBezTo>
                          <a:pt x="551804" y="172152"/>
                          <a:pt x="546961" y="164018"/>
                          <a:pt x="544463" y="155275"/>
                        </a:cubicBezTo>
                        <a:cubicBezTo>
                          <a:pt x="541206" y="143875"/>
                          <a:pt x="539094" y="132169"/>
                          <a:pt x="535837" y="120769"/>
                        </a:cubicBezTo>
                        <a:cubicBezTo>
                          <a:pt x="533339" y="112026"/>
                          <a:pt x="532890" y="101990"/>
                          <a:pt x="527210" y="94890"/>
                        </a:cubicBezTo>
                        <a:cubicBezTo>
                          <a:pt x="520733" y="86794"/>
                          <a:pt x="509296" y="84274"/>
                          <a:pt x="501331" y="77637"/>
                        </a:cubicBezTo>
                        <a:cubicBezTo>
                          <a:pt x="491959" y="69827"/>
                          <a:pt x="485603" y="58525"/>
                          <a:pt x="475452" y="51758"/>
                        </a:cubicBezTo>
                        <a:cubicBezTo>
                          <a:pt x="467886" y="46714"/>
                          <a:pt x="458542" y="44627"/>
                          <a:pt x="449573" y="43132"/>
                        </a:cubicBezTo>
                        <a:cubicBezTo>
                          <a:pt x="423889" y="38851"/>
                          <a:pt x="397814" y="37381"/>
                          <a:pt x="371935" y="34505"/>
                        </a:cubicBezTo>
                        <a:cubicBezTo>
                          <a:pt x="363309" y="31630"/>
                          <a:pt x="355025" y="27374"/>
                          <a:pt x="346056" y="25879"/>
                        </a:cubicBezTo>
                        <a:cubicBezTo>
                          <a:pt x="265560" y="12463"/>
                          <a:pt x="302923" y="11501"/>
                          <a:pt x="294297" y="8626"/>
                        </a:cubicBezTo>
                        <a:close/>
                      </a:path>
                    </a:pathLst>
                  </a:custGeom>
                  <a:solidFill>
                    <a:srgbClr val="003D62">
                      <a:alpha val="59999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6" name="Freeform 15"/>
                  <p:cNvSpPr>
                    <a:spLocks/>
                  </p:cNvSpPr>
                  <p:nvPr/>
                </p:nvSpPr>
                <p:spPr bwMode="auto">
                  <a:xfrm>
                    <a:off x="4530" y="6210"/>
                    <a:ext cx="737" cy="630"/>
                  </a:xfrm>
                  <a:custGeom>
                    <a:avLst/>
                    <a:gdLst>
                      <a:gd name="T0" fmla="*/ 35236 w 811606"/>
                      <a:gd name="T1" fmla="*/ 400050 h 526212"/>
                      <a:gd name="T2" fmla="*/ 35236 w 811606"/>
                      <a:gd name="T3" fmla="*/ 400050 h 526212"/>
                      <a:gd name="T4" fmla="*/ 5391 w 811606"/>
                      <a:gd name="T5" fmla="*/ 360700 h 526212"/>
                      <a:gd name="T6" fmla="*/ 5391 w 811606"/>
                      <a:gd name="T7" fmla="*/ 275444 h 526212"/>
                      <a:gd name="T8" fmla="*/ 25288 w 811606"/>
                      <a:gd name="T9" fmla="*/ 242653 h 526212"/>
                      <a:gd name="T10" fmla="*/ 55133 w 811606"/>
                      <a:gd name="T11" fmla="*/ 203304 h 526212"/>
                      <a:gd name="T12" fmla="*/ 70056 w 811606"/>
                      <a:gd name="T13" fmla="*/ 183630 h 526212"/>
                      <a:gd name="T14" fmla="*/ 84979 w 811606"/>
                      <a:gd name="T15" fmla="*/ 177072 h 526212"/>
                      <a:gd name="T16" fmla="*/ 94927 w 811606"/>
                      <a:gd name="T17" fmla="*/ 137722 h 526212"/>
                      <a:gd name="T18" fmla="*/ 99901 w 811606"/>
                      <a:gd name="T19" fmla="*/ 85257 h 526212"/>
                      <a:gd name="T20" fmla="*/ 114824 w 811606"/>
                      <a:gd name="T21" fmla="*/ 39350 h 526212"/>
                      <a:gd name="T22" fmla="*/ 159592 w 811606"/>
                      <a:gd name="T23" fmla="*/ 13117 h 526212"/>
                      <a:gd name="T24" fmla="*/ 174515 w 811606"/>
                      <a:gd name="T25" fmla="*/ 6559 h 526212"/>
                      <a:gd name="T26" fmla="*/ 189437 w 811606"/>
                      <a:gd name="T27" fmla="*/ 0 h 526212"/>
                      <a:gd name="T28" fmla="*/ 403330 w 811606"/>
                      <a:gd name="T29" fmla="*/ 6559 h 526212"/>
                      <a:gd name="T30" fmla="*/ 418252 w 811606"/>
                      <a:gd name="T31" fmla="*/ 13117 h 526212"/>
                      <a:gd name="T32" fmla="*/ 438149 w 811606"/>
                      <a:gd name="T33" fmla="*/ 26233 h 526212"/>
                      <a:gd name="T34" fmla="*/ 448098 w 811606"/>
                      <a:gd name="T35" fmla="*/ 45907 h 526212"/>
                      <a:gd name="T36" fmla="*/ 463020 w 811606"/>
                      <a:gd name="T37" fmla="*/ 65583 h 526212"/>
                      <a:gd name="T38" fmla="*/ 467995 w 811606"/>
                      <a:gd name="T39" fmla="*/ 85257 h 526212"/>
                      <a:gd name="T40" fmla="*/ 463020 w 811606"/>
                      <a:gd name="T41" fmla="*/ 177072 h 526212"/>
                      <a:gd name="T42" fmla="*/ 433175 w 811606"/>
                      <a:gd name="T43" fmla="*/ 203304 h 526212"/>
                      <a:gd name="T44" fmla="*/ 383432 w 811606"/>
                      <a:gd name="T45" fmla="*/ 229537 h 526212"/>
                      <a:gd name="T46" fmla="*/ 348613 w 811606"/>
                      <a:gd name="T47" fmla="*/ 242653 h 526212"/>
                      <a:gd name="T48" fmla="*/ 313794 w 811606"/>
                      <a:gd name="T49" fmla="*/ 262328 h 526212"/>
                      <a:gd name="T50" fmla="*/ 259077 w 811606"/>
                      <a:gd name="T51" fmla="*/ 282002 h 526212"/>
                      <a:gd name="T52" fmla="*/ 229232 w 811606"/>
                      <a:gd name="T53" fmla="*/ 295119 h 526212"/>
                      <a:gd name="T54" fmla="*/ 179489 w 811606"/>
                      <a:gd name="T55" fmla="*/ 314793 h 526212"/>
                      <a:gd name="T56" fmla="*/ 164566 w 811606"/>
                      <a:gd name="T57" fmla="*/ 321352 h 526212"/>
                      <a:gd name="T58" fmla="*/ 134721 w 811606"/>
                      <a:gd name="T59" fmla="*/ 341026 h 526212"/>
                      <a:gd name="T60" fmla="*/ 104875 w 811606"/>
                      <a:gd name="T61" fmla="*/ 367259 h 526212"/>
                      <a:gd name="T62" fmla="*/ 60107 w 811606"/>
                      <a:gd name="T63" fmla="*/ 393491 h 526212"/>
                      <a:gd name="T64" fmla="*/ 35236 w 811606"/>
                      <a:gd name="T65" fmla="*/ 400050 h 52621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811606" h="526212">
                        <a:moveTo>
                          <a:pt x="61107" y="526212"/>
                        </a:moveTo>
                        <a:lnTo>
                          <a:pt x="61107" y="526212"/>
                        </a:lnTo>
                        <a:cubicBezTo>
                          <a:pt x="43854" y="508959"/>
                          <a:pt x="24328" y="493713"/>
                          <a:pt x="9349" y="474453"/>
                        </a:cubicBezTo>
                        <a:cubicBezTo>
                          <a:pt x="-10978" y="448317"/>
                          <a:pt x="7965" y="371309"/>
                          <a:pt x="9349" y="362310"/>
                        </a:cubicBezTo>
                        <a:cubicBezTo>
                          <a:pt x="14990" y="325644"/>
                          <a:pt x="17551" y="342559"/>
                          <a:pt x="43855" y="319178"/>
                        </a:cubicBezTo>
                        <a:cubicBezTo>
                          <a:pt x="62091" y="302968"/>
                          <a:pt x="78360" y="284672"/>
                          <a:pt x="95613" y="267419"/>
                        </a:cubicBezTo>
                        <a:cubicBezTo>
                          <a:pt x="104239" y="258793"/>
                          <a:pt x="109918" y="245398"/>
                          <a:pt x="121492" y="241540"/>
                        </a:cubicBezTo>
                        <a:lnTo>
                          <a:pt x="147372" y="232914"/>
                        </a:lnTo>
                        <a:cubicBezTo>
                          <a:pt x="153123" y="215661"/>
                          <a:pt x="162368" y="199201"/>
                          <a:pt x="164624" y="181155"/>
                        </a:cubicBezTo>
                        <a:cubicBezTo>
                          <a:pt x="167500" y="158151"/>
                          <a:pt x="169440" y="135011"/>
                          <a:pt x="173251" y="112144"/>
                        </a:cubicBezTo>
                        <a:cubicBezTo>
                          <a:pt x="177211" y="88385"/>
                          <a:pt x="181579" y="69310"/>
                          <a:pt x="199130" y="51759"/>
                        </a:cubicBezTo>
                        <a:cubicBezTo>
                          <a:pt x="219636" y="31253"/>
                          <a:pt x="251142" y="25795"/>
                          <a:pt x="276768" y="17253"/>
                        </a:cubicBezTo>
                        <a:lnTo>
                          <a:pt x="302647" y="8627"/>
                        </a:lnTo>
                        <a:lnTo>
                          <a:pt x="328526" y="0"/>
                        </a:lnTo>
                        <a:cubicBezTo>
                          <a:pt x="452171" y="2876"/>
                          <a:pt x="575900" y="3255"/>
                          <a:pt x="699462" y="8627"/>
                        </a:cubicBezTo>
                        <a:cubicBezTo>
                          <a:pt x="708546" y="9022"/>
                          <a:pt x="716983" y="13671"/>
                          <a:pt x="725341" y="17253"/>
                        </a:cubicBezTo>
                        <a:cubicBezTo>
                          <a:pt x="737161" y="22319"/>
                          <a:pt x="748345" y="28755"/>
                          <a:pt x="759847" y="34506"/>
                        </a:cubicBezTo>
                        <a:cubicBezTo>
                          <a:pt x="765598" y="43132"/>
                          <a:pt x="770463" y="52420"/>
                          <a:pt x="777100" y="60385"/>
                        </a:cubicBezTo>
                        <a:cubicBezTo>
                          <a:pt x="784910" y="69757"/>
                          <a:pt x="796212" y="76114"/>
                          <a:pt x="802979" y="86265"/>
                        </a:cubicBezTo>
                        <a:cubicBezTo>
                          <a:pt x="808023" y="93831"/>
                          <a:pt x="808730" y="103518"/>
                          <a:pt x="811606" y="112144"/>
                        </a:cubicBezTo>
                        <a:cubicBezTo>
                          <a:pt x="808730" y="152401"/>
                          <a:pt x="812223" y="193628"/>
                          <a:pt x="802979" y="232914"/>
                        </a:cubicBezTo>
                        <a:cubicBezTo>
                          <a:pt x="796895" y="258769"/>
                          <a:pt x="769127" y="259745"/>
                          <a:pt x="751221" y="267419"/>
                        </a:cubicBezTo>
                        <a:cubicBezTo>
                          <a:pt x="701246" y="288837"/>
                          <a:pt x="727788" y="286218"/>
                          <a:pt x="664956" y="301925"/>
                        </a:cubicBezTo>
                        <a:cubicBezTo>
                          <a:pt x="647439" y="306304"/>
                          <a:pt x="621903" y="311750"/>
                          <a:pt x="604572" y="319178"/>
                        </a:cubicBezTo>
                        <a:cubicBezTo>
                          <a:pt x="529967" y="351152"/>
                          <a:pt x="604868" y="324831"/>
                          <a:pt x="544187" y="345057"/>
                        </a:cubicBezTo>
                        <a:cubicBezTo>
                          <a:pt x="492018" y="379836"/>
                          <a:pt x="544247" y="350589"/>
                          <a:pt x="449296" y="370936"/>
                        </a:cubicBezTo>
                        <a:cubicBezTo>
                          <a:pt x="431514" y="374746"/>
                          <a:pt x="415181" y="383778"/>
                          <a:pt x="397538" y="388189"/>
                        </a:cubicBezTo>
                        <a:cubicBezTo>
                          <a:pt x="345396" y="401225"/>
                          <a:pt x="374268" y="393070"/>
                          <a:pt x="311273" y="414068"/>
                        </a:cubicBezTo>
                        <a:cubicBezTo>
                          <a:pt x="302647" y="416943"/>
                          <a:pt x="292960" y="417651"/>
                          <a:pt x="285394" y="422695"/>
                        </a:cubicBezTo>
                        <a:cubicBezTo>
                          <a:pt x="251949" y="444992"/>
                          <a:pt x="269351" y="436670"/>
                          <a:pt x="233636" y="448574"/>
                        </a:cubicBezTo>
                        <a:lnTo>
                          <a:pt x="181877" y="483080"/>
                        </a:lnTo>
                        <a:cubicBezTo>
                          <a:pt x="158422" y="498717"/>
                          <a:pt x="135039" y="517585"/>
                          <a:pt x="104239" y="517585"/>
                        </a:cubicBezTo>
                        <a:lnTo>
                          <a:pt x="61107" y="526212"/>
                        </a:lnTo>
                        <a:close/>
                      </a:path>
                    </a:pathLst>
                  </a:custGeom>
                  <a:solidFill>
                    <a:srgbClr val="C00000">
                      <a:alpha val="59999"/>
                    </a:srgb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7" name="Freeform 16"/>
                  <p:cNvSpPr>
                    <a:spLocks/>
                  </p:cNvSpPr>
                  <p:nvPr/>
                </p:nvSpPr>
                <p:spPr bwMode="auto">
                  <a:xfrm>
                    <a:off x="5045" y="2975"/>
                    <a:ext cx="765" cy="855"/>
                  </a:xfrm>
                  <a:custGeom>
                    <a:avLst/>
                    <a:gdLst>
                      <a:gd name="T0" fmla="*/ 361762 w 486028"/>
                      <a:gd name="T1" fmla="*/ 133350 h 542925"/>
                      <a:gd name="T2" fmla="*/ 314161 w 486028"/>
                      <a:gd name="T3" fmla="*/ 114300 h 542925"/>
                      <a:gd name="T4" fmla="*/ 285601 w 486028"/>
                      <a:gd name="T5" fmla="*/ 104775 h 542925"/>
                      <a:gd name="T6" fmla="*/ 257041 w 486028"/>
                      <a:gd name="T7" fmla="*/ 85725 h 542925"/>
                      <a:gd name="T8" fmla="*/ 218961 w 486028"/>
                      <a:gd name="T9" fmla="*/ 28575 h 542925"/>
                      <a:gd name="T10" fmla="*/ 161841 w 486028"/>
                      <a:gd name="T11" fmla="*/ 9525 h 542925"/>
                      <a:gd name="T12" fmla="*/ 133281 w 486028"/>
                      <a:gd name="T13" fmla="*/ 0 h 542925"/>
                      <a:gd name="T14" fmla="*/ 38080 w 486028"/>
                      <a:gd name="T15" fmla="*/ 9525 h 542925"/>
                      <a:gd name="T16" fmla="*/ 9520 w 486028"/>
                      <a:gd name="T17" fmla="*/ 19050 h 542925"/>
                      <a:gd name="T18" fmla="*/ 0 w 486028"/>
                      <a:gd name="T19" fmla="*/ 47625 h 542925"/>
                      <a:gd name="T20" fmla="*/ 9520 w 486028"/>
                      <a:gd name="T21" fmla="*/ 257175 h 542925"/>
                      <a:gd name="T22" fmla="*/ 28560 w 486028"/>
                      <a:gd name="T23" fmla="*/ 285750 h 542925"/>
                      <a:gd name="T24" fmla="*/ 38080 w 486028"/>
                      <a:gd name="T25" fmla="*/ 314325 h 542925"/>
                      <a:gd name="T26" fmla="*/ 76160 w 486028"/>
                      <a:gd name="T27" fmla="*/ 371475 h 542925"/>
                      <a:gd name="T28" fmla="*/ 95200 w 486028"/>
                      <a:gd name="T29" fmla="*/ 400050 h 542925"/>
                      <a:gd name="T30" fmla="*/ 123761 w 486028"/>
                      <a:gd name="T31" fmla="*/ 428625 h 542925"/>
                      <a:gd name="T32" fmla="*/ 133281 w 486028"/>
                      <a:gd name="T33" fmla="*/ 457200 h 542925"/>
                      <a:gd name="T34" fmla="*/ 161841 w 486028"/>
                      <a:gd name="T35" fmla="*/ 476250 h 542925"/>
                      <a:gd name="T36" fmla="*/ 190401 w 486028"/>
                      <a:gd name="T37" fmla="*/ 504825 h 542925"/>
                      <a:gd name="T38" fmla="*/ 238001 w 486028"/>
                      <a:gd name="T39" fmla="*/ 542925 h 542925"/>
                      <a:gd name="T40" fmla="*/ 314161 w 486028"/>
                      <a:gd name="T41" fmla="*/ 533400 h 542925"/>
                      <a:gd name="T42" fmla="*/ 342722 w 486028"/>
                      <a:gd name="T43" fmla="*/ 523875 h 542925"/>
                      <a:gd name="T44" fmla="*/ 352242 w 486028"/>
                      <a:gd name="T45" fmla="*/ 495300 h 542925"/>
                      <a:gd name="T46" fmla="*/ 361762 w 486028"/>
                      <a:gd name="T47" fmla="*/ 447675 h 542925"/>
                      <a:gd name="T48" fmla="*/ 390322 w 486028"/>
                      <a:gd name="T49" fmla="*/ 428625 h 542925"/>
                      <a:gd name="T50" fmla="*/ 447442 w 486028"/>
                      <a:gd name="T51" fmla="*/ 409575 h 542925"/>
                      <a:gd name="T52" fmla="*/ 485522 w 486028"/>
                      <a:gd name="T53" fmla="*/ 352425 h 542925"/>
                      <a:gd name="T54" fmla="*/ 466482 w 486028"/>
                      <a:gd name="T55" fmla="*/ 238125 h 542925"/>
                      <a:gd name="T56" fmla="*/ 437922 w 486028"/>
                      <a:gd name="T57" fmla="*/ 152400 h 542925"/>
                      <a:gd name="T58" fmla="*/ 380802 w 486028"/>
                      <a:gd name="T59" fmla="*/ 114300 h 542925"/>
                      <a:gd name="T60" fmla="*/ 352242 w 486028"/>
                      <a:gd name="T61" fmla="*/ 104775 h 542925"/>
                      <a:gd name="T62" fmla="*/ 361762 w 486028"/>
                      <a:gd name="T63" fmla="*/ 133350 h 54292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86028" h="542925">
                        <a:moveTo>
                          <a:pt x="361950" y="133350"/>
                        </a:moveTo>
                        <a:cubicBezTo>
                          <a:pt x="355600" y="134938"/>
                          <a:pt x="330334" y="120303"/>
                          <a:pt x="314325" y="114300"/>
                        </a:cubicBezTo>
                        <a:cubicBezTo>
                          <a:pt x="304924" y="110775"/>
                          <a:pt x="294730" y="109265"/>
                          <a:pt x="285750" y="104775"/>
                        </a:cubicBezTo>
                        <a:cubicBezTo>
                          <a:pt x="275511" y="99655"/>
                          <a:pt x="266700" y="92075"/>
                          <a:pt x="257175" y="85725"/>
                        </a:cubicBezTo>
                        <a:lnTo>
                          <a:pt x="219075" y="28575"/>
                        </a:lnTo>
                        <a:cubicBezTo>
                          <a:pt x="207936" y="11867"/>
                          <a:pt x="180975" y="15875"/>
                          <a:pt x="161925" y="9525"/>
                        </a:cubicBezTo>
                        <a:lnTo>
                          <a:pt x="133350" y="0"/>
                        </a:lnTo>
                        <a:cubicBezTo>
                          <a:pt x="101600" y="3175"/>
                          <a:pt x="69637" y="4673"/>
                          <a:pt x="38100" y="9525"/>
                        </a:cubicBezTo>
                        <a:cubicBezTo>
                          <a:pt x="28177" y="11052"/>
                          <a:pt x="16625" y="11950"/>
                          <a:pt x="9525" y="19050"/>
                        </a:cubicBezTo>
                        <a:cubicBezTo>
                          <a:pt x="2425" y="26150"/>
                          <a:pt x="3175" y="38100"/>
                          <a:pt x="0" y="47625"/>
                        </a:cubicBezTo>
                        <a:cubicBezTo>
                          <a:pt x="3175" y="117475"/>
                          <a:pt x="1194" y="187751"/>
                          <a:pt x="9525" y="257175"/>
                        </a:cubicBezTo>
                        <a:cubicBezTo>
                          <a:pt x="10889" y="268541"/>
                          <a:pt x="23455" y="275511"/>
                          <a:pt x="28575" y="285750"/>
                        </a:cubicBezTo>
                        <a:cubicBezTo>
                          <a:pt x="33065" y="294730"/>
                          <a:pt x="33224" y="305548"/>
                          <a:pt x="38100" y="314325"/>
                        </a:cubicBezTo>
                        <a:cubicBezTo>
                          <a:pt x="49219" y="334339"/>
                          <a:pt x="63500" y="352425"/>
                          <a:pt x="76200" y="371475"/>
                        </a:cubicBezTo>
                        <a:lnTo>
                          <a:pt x="95250" y="400050"/>
                        </a:lnTo>
                        <a:cubicBezTo>
                          <a:pt x="102722" y="411258"/>
                          <a:pt x="114300" y="419100"/>
                          <a:pt x="123825" y="428625"/>
                        </a:cubicBezTo>
                        <a:cubicBezTo>
                          <a:pt x="127000" y="438150"/>
                          <a:pt x="127078" y="449360"/>
                          <a:pt x="133350" y="457200"/>
                        </a:cubicBezTo>
                        <a:cubicBezTo>
                          <a:pt x="140501" y="466139"/>
                          <a:pt x="153131" y="468921"/>
                          <a:pt x="161925" y="476250"/>
                        </a:cubicBezTo>
                        <a:cubicBezTo>
                          <a:pt x="172273" y="484874"/>
                          <a:pt x="181876" y="494477"/>
                          <a:pt x="190500" y="504825"/>
                        </a:cubicBezTo>
                        <a:cubicBezTo>
                          <a:pt x="223641" y="544595"/>
                          <a:pt x="191215" y="527288"/>
                          <a:pt x="238125" y="542925"/>
                        </a:cubicBezTo>
                        <a:cubicBezTo>
                          <a:pt x="263525" y="539750"/>
                          <a:pt x="289140" y="537979"/>
                          <a:pt x="314325" y="533400"/>
                        </a:cubicBezTo>
                        <a:cubicBezTo>
                          <a:pt x="324203" y="531604"/>
                          <a:pt x="335800" y="530975"/>
                          <a:pt x="342900" y="523875"/>
                        </a:cubicBezTo>
                        <a:cubicBezTo>
                          <a:pt x="350000" y="516775"/>
                          <a:pt x="349990" y="505040"/>
                          <a:pt x="352425" y="495300"/>
                        </a:cubicBezTo>
                        <a:cubicBezTo>
                          <a:pt x="356352" y="479594"/>
                          <a:pt x="353918" y="461731"/>
                          <a:pt x="361950" y="447675"/>
                        </a:cubicBezTo>
                        <a:cubicBezTo>
                          <a:pt x="367630" y="437736"/>
                          <a:pt x="380064" y="433274"/>
                          <a:pt x="390525" y="428625"/>
                        </a:cubicBezTo>
                        <a:cubicBezTo>
                          <a:pt x="408875" y="420470"/>
                          <a:pt x="447675" y="409575"/>
                          <a:pt x="447675" y="409575"/>
                        </a:cubicBezTo>
                        <a:cubicBezTo>
                          <a:pt x="460375" y="390525"/>
                          <a:pt x="489013" y="375090"/>
                          <a:pt x="485775" y="352425"/>
                        </a:cubicBezTo>
                        <a:cubicBezTo>
                          <a:pt x="467522" y="224656"/>
                          <a:pt x="485296" y="340263"/>
                          <a:pt x="466725" y="238125"/>
                        </a:cubicBezTo>
                        <a:cubicBezTo>
                          <a:pt x="460870" y="205923"/>
                          <a:pt x="464622" y="175563"/>
                          <a:pt x="438150" y="152400"/>
                        </a:cubicBezTo>
                        <a:cubicBezTo>
                          <a:pt x="420920" y="137323"/>
                          <a:pt x="400050" y="127000"/>
                          <a:pt x="381000" y="114300"/>
                        </a:cubicBezTo>
                        <a:cubicBezTo>
                          <a:pt x="372646" y="108731"/>
                          <a:pt x="361747" y="108504"/>
                          <a:pt x="352425" y="104775"/>
                        </a:cubicBezTo>
                        <a:cubicBezTo>
                          <a:pt x="345833" y="102138"/>
                          <a:pt x="368300" y="131762"/>
                          <a:pt x="361950" y="13335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100000"/>
                      <a:lumOff val="0"/>
                      <a:alpha val="76862"/>
                    </a:scheme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8" name="Freeform 17"/>
                  <p:cNvSpPr>
                    <a:spLocks/>
                  </p:cNvSpPr>
                  <p:nvPr/>
                </p:nvSpPr>
                <p:spPr bwMode="auto">
                  <a:xfrm>
                    <a:off x="6105" y="6990"/>
                    <a:ext cx="390" cy="347"/>
                  </a:xfrm>
                  <a:custGeom>
                    <a:avLst/>
                    <a:gdLst>
                      <a:gd name="T0" fmla="*/ 136056 w 190712"/>
                      <a:gd name="T1" fmla="*/ 20111 h 220136"/>
                      <a:gd name="T2" fmla="*/ 98950 w 190712"/>
                      <a:gd name="T3" fmla="*/ 67736 h 220136"/>
                      <a:gd name="T4" fmla="*/ 49475 w 190712"/>
                      <a:gd name="T5" fmla="*/ 124886 h 220136"/>
                      <a:gd name="T6" fmla="*/ 12369 w 190712"/>
                      <a:gd name="T7" fmla="*/ 134411 h 220136"/>
                      <a:gd name="T8" fmla="*/ 0 w 190712"/>
                      <a:gd name="T9" fmla="*/ 220136 h 220136"/>
                      <a:gd name="T10" fmla="*/ 86581 w 190712"/>
                      <a:gd name="T11" fmla="*/ 210611 h 220136"/>
                      <a:gd name="T12" fmla="*/ 123687 w 190712"/>
                      <a:gd name="T13" fmla="*/ 201086 h 220136"/>
                      <a:gd name="T14" fmla="*/ 173162 w 190712"/>
                      <a:gd name="T15" fmla="*/ 115361 h 220136"/>
                      <a:gd name="T16" fmla="*/ 210269 w 190712"/>
                      <a:gd name="T17" fmla="*/ 105836 h 220136"/>
                      <a:gd name="T18" fmla="*/ 222637 w 190712"/>
                      <a:gd name="T19" fmla="*/ 77261 h 220136"/>
                      <a:gd name="T20" fmla="*/ 247375 w 190712"/>
                      <a:gd name="T21" fmla="*/ 48686 h 220136"/>
                      <a:gd name="T22" fmla="*/ 210269 w 190712"/>
                      <a:gd name="T23" fmla="*/ 29636 h 220136"/>
                      <a:gd name="T24" fmla="*/ 197900 w 190712"/>
                      <a:gd name="T25" fmla="*/ 1061 h 220136"/>
                      <a:gd name="T26" fmla="*/ 136056 w 190712"/>
                      <a:gd name="T27" fmla="*/ 20111 h 2201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190712" h="220136">
                        <a:moveTo>
                          <a:pt x="104775" y="20111"/>
                        </a:moveTo>
                        <a:cubicBezTo>
                          <a:pt x="92075" y="31223"/>
                          <a:pt x="84479" y="51177"/>
                          <a:pt x="76200" y="67736"/>
                        </a:cubicBezTo>
                        <a:cubicBezTo>
                          <a:pt x="58724" y="102687"/>
                          <a:pt x="78726" y="97802"/>
                          <a:pt x="38100" y="124886"/>
                        </a:cubicBezTo>
                        <a:cubicBezTo>
                          <a:pt x="29746" y="130455"/>
                          <a:pt x="19050" y="131236"/>
                          <a:pt x="9525" y="134411"/>
                        </a:cubicBezTo>
                        <a:cubicBezTo>
                          <a:pt x="-12700" y="201086"/>
                          <a:pt x="-15875" y="172511"/>
                          <a:pt x="0" y="220136"/>
                        </a:cubicBezTo>
                        <a:cubicBezTo>
                          <a:pt x="22225" y="216961"/>
                          <a:pt x="44660" y="215014"/>
                          <a:pt x="66675" y="210611"/>
                        </a:cubicBezTo>
                        <a:cubicBezTo>
                          <a:pt x="76520" y="208642"/>
                          <a:pt x="87410" y="207358"/>
                          <a:pt x="95250" y="201086"/>
                        </a:cubicBezTo>
                        <a:cubicBezTo>
                          <a:pt x="115833" y="184619"/>
                          <a:pt x="127529" y="132824"/>
                          <a:pt x="133350" y="115361"/>
                        </a:cubicBezTo>
                        <a:cubicBezTo>
                          <a:pt x="136525" y="105836"/>
                          <a:pt x="152400" y="109011"/>
                          <a:pt x="161925" y="105836"/>
                        </a:cubicBezTo>
                        <a:cubicBezTo>
                          <a:pt x="165100" y="96311"/>
                          <a:pt x="166960" y="86241"/>
                          <a:pt x="171450" y="77261"/>
                        </a:cubicBezTo>
                        <a:cubicBezTo>
                          <a:pt x="176570" y="67022"/>
                          <a:pt x="192745" y="59911"/>
                          <a:pt x="190500" y="48686"/>
                        </a:cubicBezTo>
                        <a:cubicBezTo>
                          <a:pt x="188255" y="37461"/>
                          <a:pt x="171450" y="35986"/>
                          <a:pt x="161925" y="29636"/>
                        </a:cubicBezTo>
                        <a:cubicBezTo>
                          <a:pt x="158750" y="20111"/>
                          <a:pt x="161722" y="4790"/>
                          <a:pt x="152400" y="1061"/>
                        </a:cubicBezTo>
                        <a:cubicBezTo>
                          <a:pt x="140245" y="-3801"/>
                          <a:pt x="117475" y="8999"/>
                          <a:pt x="104775" y="20111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100000"/>
                      <a:lumOff val="0"/>
                      <a:alpha val="74901"/>
                    </a:scheme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9" name="Freeform 18"/>
                  <p:cNvSpPr>
                    <a:spLocks/>
                  </p:cNvSpPr>
                  <p:nvPr/>
                </p:nvSpPr>
                <p:spPr bwMode="auto">
                  <a:xfrm>
                    <a:off x="4635" y="7244"/>
                    <a:ext cx="555" cy="315"/>
                  </a:xfrm>
                  <a:custGeom>
                    <a:avLst/>
                    <a:gdLst>
                      <a:gd name="T0" fmla="*/ 200025 w 352425"/>
                      <a:gd name="T1" fmla="*/ 171674 h 200249"/>
                      <a:gd name="T2" fmla="*/ 152400 w 352425"/>
                      <a:gd name="T3" fmla="*/ 181199 h 200249"/>
                      <a:gd name="T4" fmla="*/ 123825 w 352425"/>
                      <a:gd name="T5" fmla="*/ 171674 h 200249"/>
                      <a:gd name="T6" fmla="*/ 76200 w 352425"/>
                      <a:gd name="T7" fmla="*/ 162149 h 200249"/>
                      <a:gd name="T8" fmla="*/ 38100 w 352425"/>
                      <a:gd name="T9" fmla="*/ 104999 h 200249"/>
                      <a:gd name="T10" fmla="*/ 19050 w 352425"/>
                      <a:gd name="T11" fmla="*/ 76424 h 200249"/>
                      <a:gd name="T12" fmla="*/ 0 w 352425"/>
                      <a:gd name="T13" fmla="*/ 19274 h 200249"/>
                      <a:gd name="T14" fmla="*/ 123825 w 352425"/>
                      <a:gd name="T15" fmla="*/ 9749 h 200249"/>
                      <a:gd name="T16" fmla="*/ 180975 w 352425"/>
                      <a:gd name="T17" fmla="*/ 28799 h 200249"/>
                      <a:gd name="T18" fmla="*/ 209550 w 352425"/>
                      <a:gd name="T19" fmla="*/ 57374 h 200249"/>
                      <a:gd name="T20" fmla="*/ 276225 w 352425"/>
                      <a:gd name="T21" fmla="*/ 66899 h 200249"/>
                      <a:gd name="T22" fmla="*/ 304800 w 352425"/>
                      <a:gd name="T23" fmla="*/ 76424 h 200249"/>
                      <a:gd name="T24" fmla="*/ 352425 w 352425"/>
                      <a:gd name="T25" fmla="*/ 162149 h 200249"/>
                      <a:gd name="T26" fmla="*/ 333375 w 352425"/>
                      <a:gd name="T27" fmla="*/ 190724 h 200249"/>
                      <a:gd name="T28" fmla="*/ 304800 w 352425"/>
                      <a:gd name="T29" fmla="*/ 200249 h 200249"/>
                      <a:gd name="T30" fmla="*/ 190500 w 352425"/>
                      <a:gd name="T31" fmla="*/ 190724 h 200249"/>
                      <a:gd name="T32" fmla="*/ 200025 w 352425"/>
                      <a:gd name="T33" fmla="*/ 171674 h 20024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352425" h="200249">
                        <a:moveTo>
                          <a:pt x="200025" y="171674"/>
                        </a:moveTo>
                        <a:cubicBezTo>
                          <a:pt x="184150" y="174849"/>
                          <a:pt x="168589" y="181199"/>
                          <a:pt x="152400" y="181199"/>
                        </a:cubicBezTo>
                        <a:cubicBezTo>
                          <a:pt x="142360" y="181199"/>
                          <a:pt x="133565" y="174109"/>
                          <a:pt x="123825" y="171674"/>
                        </a:cubicBezTo>
                        <a:cubicBezTo>
                          <a:pt x="108119" y="167747"/>
                          <a:pt x="92075" y="165324"/>
                          <a:pt x="76200" y="162149"/>
                        </a:cubicBezTo>
                        <a:lnTo>
                          <a:pt x="38100" y="104999"/>
                        </a:lnTo>
                        <a:cubicBezTo>
                          <a:pt x="31750" y="95474"/>
                          <a:pt x="22670" y="87284"/>
                          <a:pt x="19050" y="76424"/>
                        </a:cubicBezTo>
                        <a:lnTo>
                          <a:pt x="0" y="19274"/>
                        </a:lnTo>
                        <a:cubicBezTo>
                          <a:pt x="78449" y="-6876"/>
                          <a:pt x="37271" y="-2616"/>
                          <a:pt x="123825" y="9749"/>
                        </a:cubicBezTo>
                        <a:cubicBezTo>
                          <a:pt x="142875" y="16099"/>
                          <a:pt x="166776" y="14600"/>
                          <a:pt x="180975" y="28799"/>
                        </a:cubicBezTo>
                        <a:cubicBezTo>
                          <a:pt x="190500" y="38324"/>
                          <a:pt x="197043" y="52371"/>
                          <a:pt x="209550" y="57374"/>
                        </a:cubicBezTo>
                        <a:cubicBezTo>
                          <a:pt x="230395" y="65712"/>
                          <a:pt x="254000" y="63724"/>
                          <a:pt x="276225" y="66899"/>
                        </a:cubicBezTo>
                        <a:cubicBezTo>
                          <a:pt x="285750" y="70074"/>
                          <a:pt x="297700" y="69324"/>
                          <a:pt x="304800" y="76424"/>
                        </a:cubicBezTo>
                        <a:cubicBezTo>
                          <a:pt x="337552" y="109176"/>
                          <a:pt x="340447" y="126216"/>
                          <a:pt x="352425" y="162149"/>
                        </a:cubicBezTo>
                        <a:cubicBezTo>
                          <a:pt x="346075" y="171674"/>
                          <a:pt x="342314" y="183573"/>
                          <a:pt x="333375" y="190724"/>
                        </a:cubicBezTo>
                        <a:cubicBezTo>
                          <a:pt x="325535" y="196996"/>
                          <a:pt x="314840" y="200249"/>
                          <a:pt x="304800" y="200249"/>
                        </a:cubicBezTo>
                        <a:cubicBezTo>
                          <a:pt x="266568" y="200249"/>
                          <a:pt x="228600" y="193899"/>
                          <a:pt x="190500" y="190724"/>
                        </a:cubicBezTo>
                        <a:lnTo>
                          <a:pt x="200025" y="171674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100000"/>
                      <a:lumOff val="0"/>
                      <a:alpha val="76077"/>
                    </a:scheme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0" name="Freeform 19"/>
                  <p:cNvSpPr>
                    <a:spLocks/>
                  </p:cNvSpPr>
                  <p:nvPr/>
                </p:nvSpPr>
                <p:spPr bwMode="auto">
                  <a:xfrm>
                    <a:off x="6370" y="3620"/>
                    <a:ext cx="391" cy="150"/>
                  </a:xfrm>
                  <a:custGeom>
                    <a:avLst/>
                    <a:gdLst>
                      <a:gd name="T0" fmla="*/ 153203 w 248723"/>
                      <a:gd name="T1" fmla="*/ 94934 h 95567"/>
                      <a:gd name="T2" fmla="*/ 77137 w 248723"/>
                      <a:gd name="T3" fmla="*/ 85441 h 95567"/>
                      <a:gd name="T4" fmla="*/ 48612 w 248723"/>
                      <a:gd name="T5" fmla="*/ 75947 h 95567"/>
                      <a:gd name="T6" fmla="*/ 10579 w 248723"/>
                      <a:gd name="T7" fmla="*/ 37974 h 95567"/>
                      <a:gd name="T8" fmla="*/ 1071 w 248723"/>
                      <a:gd name="T9" fmla="*/ 9493 h 95567"/>
                      <a:gd name="T10" fmla="*/ 29596 w 248723"/>
                      <a:gd name="T11" fmla="*/ 0 h 95567"/>
                      <a:gd name="T12" fmla="*/ 153203 w 248723"/>
                      <a:gd name="T13" fmla="*/ 9493 h 95567"/>
                      <a:gd name="T14" fmla="*/ 210252 w 248723"/>
                      <a:gd name="T15" fmla="*/ 18987 h 95567"/>
                      <a:gd name="T16" fmla="*/ 238777 w 248723"/>
                      <a:gd name="T17" fmla="*/ 28480 h 95567"/>
                      <a:gd name="T18" fmla="*/ 248285 w 248723"/>
                      <a:gd name="T19" fmla="*/ 56960 h 95567"/>
                      <a:gd name="T20" fmla="*/ 229269 w 248723"/>
                      <a:gd name="T21" fmla="*/ 85441 h 95567"/>
                      <a:gd name="T22" fmla="*/ 153203 w 248723"/>
                      <a:gd name="T23" fmla="*/ 94934 h 9556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248723" h="95567">
                        <a:moveTo>
                          <a:pt x="153473" y="95250"/>
                        </a:moveTo>
                        <a:cubicBezTo>
                          <a:pt x="128073" y="95250"/>
                          <a:pt x="102458" y="90304"/>
                          <a:pt x="77273" y="85725"/>
                        </a:cubicBezTo>
                        <a:cubicBezTo>
                          <a:pt x="67395" y="83929"/>
                          <a:pt x="55798" y="83300"/>
                          <a:pt x="48698" y="76200"/>
                        </a:cubicBezTo>
                        <a:cubicBezTo>
                          <a:pt x="-2102" y="25400"/>
                          <a:pt x="86798" y="63500"/>
                          <a:pt x="10598" y="38100"/>
                        </a:cubicBezTo>
                        <a:cubicBezTo>
                          <a:pt x="7423" y="28575"/>
                          <a:pt x="-3417" y="18505"/>
                          <a:pt x="1073" y="9525"/>
                        </a:cubicBezTo>
                        <a:cubicBezTo>
                          <a:pt x="5563" y="545"/>
                          <a:pt x="19608" y="0"/>
                          <a:pt x="29648" y="0"/>
                        </a:cubicBezTo>
                        <a:cubicBezTo>
                          <a:pt x="71045" y="0"/>
                          <a:pt x="112198" y="6350"/>
                          <a:pt x="153473" y="9525"/>
                        </a:cubicBezTo>
                        <a:cubicBezTo>
                          <a:pt x="172523" y="12700"/>
                          <a:pt x="191770" y="14860"/>
                          <a:pt x="210623" y="19050"/>
                        </a:cubicBezTo>
                        <a:cubicBezTo>
                          <a:pt x="220424" y="21228"/>
                          <a:pt x="232098" y="21475"/>
                          <a:pt x="239198" y="28575"/>
                        </a:cubicBezTo>
                        <a:cubicBezTo>
                          <a:pt x="246298" y="35675"/>
                          <a:pt x="245548" y="47625"/>
                          <a:pt x="248723" y="57150"/>
                        </a:cubicBezTo>
                        <a:cubicBezTo>
                          <a:pt x="242373" y="66675"/>
                          <a:pt x="238612" y="78574"/>
                          <a:pt x="229673" y="85725"/>
                        </a:cubicBezTo>
                        <a:cubicBezTo>
                          <a:pt x="214002" y="98262"/>
                          <a:pt x="178873" y="95250"/>
                          <a:pt x="153473" y="95250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100000"/>
                      <a:lumOff val="0"/>
                      <a:alpha val="83136"/>
                    </a:scheme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1" name="Freeform 20"/>
                  <p:cNvSpPr>
                    <a:spLocks/>
                  </p:cNvSpPr>
                  <p:nvPr/>
                </p:nvSpPr>
                <p:spPr bwMode="auto">
                  <a:xfrm>
                    <a:off x="5130" y="5655"/>
                    <a:ext cx="420" cy="460"/>
                  </a:xfrm>
                  <a:custGeom>
                    <a:avLst/>
                    <a:gdLst>
                      <a:gd name="T0" fmla="*/ 66675 w 266700"/>
                      <a:gd name="T1" fmla="*/ 285750 h 291861"/>
                      <a:gd name="T2" fmla="*/ 38100 w 266700"/>
                      <a:gd name="T3" fmla="*/ 238125 h 291861"/>
                      <a:gd name="T4" fmla="*/ 19050 w 266700"/>
                      <a:gd name="T5" fmla="*/ 209550 h 291861"/>
                      <a:gd name="T6" fmla="*/ 0 w 266700"/>
                      <a:gd name="T7" fmla="*/ 152400 h 291861"/>
                      <a:gd name="T8" fmla="*/ 19050 w 266700"/>
                      <a:gd name="T9" fmla="*/ 66675 h 291861"/>
                      <a:gd name="T10" fmla="*/ 57150 w 266700"/>
                      <a:gd name="T11" fmla="*/ 9525 h 291861"/>
                      <a:gd name="T12" fmla="*/ 85725 w 266700"/>
                      <a:gd name="T13" fmla="*/ 0 h 291861"/>
                      <a:gd name="T14" fmla="*/ 161925 w 266700"/>
                      <a:gd name="T15" fmla="*/ 9525 h 291861"/>
                      <a:gd name="T16" fmla="*/ 190500 w 266700"/>
                      <a:gd name="T17" fmla="*/ 66675 h 291861"/>
                      <a:gd name="T18" fmla="*/ 238125 w 266700"/>
                      <a:gd name="T19" fmla="*/ 114300 h 291861"/>
                      <a:gd name="T20" fmla="*/ 257175 w 266700"/>
                      <a:gd name="T21" fmla="*/ 171450 h 291861"/>
                      <a:gd name="T22" fmla="*/ 266700 w 266700"/>
                      <a:gd name="T23" fmla="*/ 200025 h 291861"/>
                      <a:gd name="T24" fmla="*/ 257175 w 266700"/>
                      <a:gd name="T25" fmla="*/ 257175 h 291861"/>
                      <a:gd name="T26" fmla="*/ 228600 w 266700"/>
                      <a:gd name="T27" fmla="*/ 266700 h 291861"/>
                      <a:gd name="T28" fmla="*/ 190500 w 266700"/>
                      <a:gd name="T29" fmla="*/ 276225 h 291861"/>
                      <a:gd name="T30" fmla="*/ 66675 w 266700"/>
                      <a:gd name="T31" fmla="*/ 285750 h 291861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66700" h="291861">
                        <a:moveTo>
                          <a:pt x="66675" y="285750"/>
                        </a:moveTo>
                        <a:cubicBezTo>
                          <a:pt x="41275" y="279400"/>
                          <a:pt x="47912" y="253824"/>
                          <a:pt x="38100" y="238125"/>
                        </a:cubicBezTo>
                        <a:cubicBezTo>
                          <a:pt x="32033" y="228417"/>
                          <a:pt x="23699" y="220011"/>
                          <a:pt x="19050" y="209550"/>
                        </a:cubicBezTo>
                        <a:cubicBezTo>
                          <a:pt x="10895" y="191200"/>
                          <a:pt x="0" y="152400"/>
                          <a:pt x="0" y="152400"/>
                        </a:cubicBezTo>
                        <a:cubicBezTo>
                          <a:pt x="2584" y="136894"/>
                          <a:pt x="7884" y="86774"/>
                          <a:pt x="19050" y="66675"/>
                        </a:cubicBezTo>
                        <a:cubicBezTo>
                          <a:pt x="30169" y="46661"/>
                          <a:pt x="44450" y="28575"/>
                          <a:pt x="57150" y="9525"/>
                        </a:cubicBezTo>
                        <a:cubicBezTo>
                          <a:pt x="62719" y="1171"/>
                          <a:pt x="76200" y="3175"/>
                          <a:pt x="85725" y="0"/>
                        </a:cubicBezTo>
                        <a:cubicBezTo>
                          <a:pt x="111125" y="3175"/>
                          <a:pt x="138158" y="18"/>
                          <a:pt x="161925" y="9525"/>
                        </a:cubicBezTo>
                        <a:cubicBezTo>
                          <a:pt x="178986" y="16349"/>
                          <a:pt x="183984" y="53643"/>
                          <a:pt x="190500" y="66675"/>
                        </a:cubicBezTo>
                        <a:cubicBezTo>
                          <a:pt x="206375" y="98425"/>
                          <a:pt x="209550" y="95250"/>
                          <a:pt x="238125" y="114300"/>
                        </a:cubicBezTo>
                        <a:lnTo>
                          <a:pt x="257175" y="171450"/>
                        </a:lnTo>
                        <a:lnTo>
                          <a:pt x="266700" y="200025"/>
                        </a:lnTo>
                        <a:cubicBezTo>
                          <a:pt x="263525" y="219075"/>
                          <a:pt x="266757" y="240407"/>
                          <a:pt x="257175" y="257175"/>
                        </a:cubicBezTo>
                        <a:cubicBezTo>
                          <a:pt x="252194" y="265892"/>
                          <a:pt x="238254" y="263942"/>
                          <a:pt x="228600" y="266700"/>
                        </a:cubicBezTo>
                        <a:cubicBezTo>
                          <a:pt x="216013" y="270296"/>
                          <a:pt x="203087" y="272629"/>
                          <a:pt x="190500" y="276225"/>
                        </a:cubicBezTo>
                        <a:cubicBezTo>
                          <a:pt x="111479" y="298802"/>
                          <a:pt x="92075" y="292100"/>
                          <a:pt x="66675" y="28575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52156"/>
                    </a:srgb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2" name="Freeform 21"/>
                  <p:cNvSpPr>
                    <a:spLocks/>
                  </p:cNvSpPr>
                  <p:nvPr/>
                </p:nvSpPr>
                <p:spPr bwMode="auto">
                  <a:xfrm>
                    <a:off x="6165" y="1905"/>
                    <a:ext cx="424" cy="256"/>
                  </a:xfrm>
                  <a:custGeom>
                    <a:avLst/>
                    <a:gdLst>
                      <a:gd name="T0" fmla="*/ 95250 w 269134"/>
                      <a:gd name="T1" fmla="*/ 97 h 162384"/>
                      <a:gd name="T2" fmla="*/ 47625 w 269134"/>
                      <a:gd name="T3" fmla="*/ 28672 h 162384"/>
                      <a:gd name="T4" fmla="*/ 19050 w 269134"/>
                      <a:gd name="T5" fmla="*/ 85822 h 162384"/>
                      <a:gd name="T6" fmla="*/ 0 w 269134"/>
                      <a:gd name="T7" fmla="*/ 114397 h 162384"/>
                      <a:gd name="T8" fmla="*/ 9525 w 269134"/>
                      <a:gd name="T9" fmla="*/ 152497 h 162384"/>
                      <a:gd name="T10" fmla="*/ 247650 w 269134"/>
                      <a:gd name="T11" fmla="*/ 152497 h 162384"/>
                      <a:gd name="T12" fmla="*/ 238125 w 269134"/>
                      <a:gd name="T13" fmla="*/ 85822 h 162384"/>
                      <a:gd name="T14" fmla="*/ 209550 w 269134"/>
                      <a:gd name="T15" fmla="*/ 66772 h 162384"/>
                      <a:gd name="T16" fmla="*/ 152400 w 269134"/>
                      <a:gd name="T17" fmla="*/ 47722 h 162384"/>
                      <a:gd name="T18" fmla="*/ 123825 w 269134"/>
                      <a:gd name="T19" fmla="*/ 38197 h 162384"/>
                      <a:gd name="T20" fmla="*/ 95250 w 269134"/>
                      <a:gd name="T21" fmla="*/ 97 h 16238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269134" h="162384">
                        <a:moveTo>
                          <a:pt x="95250" y="97"/>
                        </a:moveTo>
                        <a:cubicBezTo>
                          <a:pt x="82550" y="-1490"/>
                          <a:pt x="61681" y="16624"/>
                          <a:pt x="47625" y="28672"/>
                        </a:cubicBezTo>
                        <a:cubicBezTo>
                          <a:pt x="23740" y="49145"/>
                          <a:pt x="31551" y="60820"/>
                          <a:pt x="19050" y="85822"/>
                        </a:cubicBezTo>
                        <a:cubicBezTo>
                          <a:pt x="13930" y="96061"/>
                          <a:pt x="6350" y="104872"/>
                          <a:pt x="0" y="114397"/>
                        </a:cubicBezTo>
                        <a:cubicBezTo>
                          <a:pt x="3175" y="127097"/>
                          <a:pt x="-2559" y="147462"/>
                          <a:pt x="9525" y="152497"/>
                        </a:cubicBezTo>
                        <a:cubicBezTo>
                          <a:pt x="59133" y="173167"/>
                          <a:pt x="205818" y="155485"/>
                          <a:pt x="247650" y="152497"/>
                        </a:cubicBezTo>
                        <a:cubicBezTo>
                          <a:pt x="269875" y="85822"/>
                          <a:pt x="285750" y="101697"/>
                          <a:pt x="238125" y="85822"/>
                        </a:cubicBezTo>
                        <a:cubicBezTo>
                          <a:pt x="228600" y="79472"/>
                          <a:pt x="220011" y="71421"/>
                          <a:pt x="209550" y="66772"/>
                        </a:cubicBezTo>
                        <a:cubicBezTo>
                          <a:pt x="191200" y="58617"/>
                          <a:pt x="171450" y="54072"/>
                          <a:pt x="152400" y="47722"/>
                        </a:cubicBezTo>
                        <a:lnTo>
                          <a:pt x="123825" y="38197"/>
                        </a:lnTo>
                        <a:cubicBezTo>
                          <a:pt x="117090" y="35952"/>
                          <a:pt x="107950" y="1684"/>
                          <a:pt x="95250" y="9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38823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3" name="Freeform 22"/>
                  <p:cNvSpPr>
                    <a:spLocks/>
                  </p:cNvSpPr>
                  <p:nvPr/>
                </p:nvSpPr>
                <p:spPr bwMode="auto">
                  <a:xfrm>
                    <a:off x="3795" y="6840"/>
                    <a:ext cx="675" cy="645"/>
                  </a:xfrm>
                  <a:custGeom>
                    <a:avLst/>
                    <a:gdLst>
                      <a:gd name="T0" fmla="*/ 403444 w 324262"/>
                      <a:gd name="T1" fmla="*/ 408750 h 286379"/>
                      <a:gd name="T2" fmla="*/ 201994 w 324262"/>
                      <a:gd name="T3" fmla="*/ 381505 h 286379"/>
                      <a:gd name="T4" fmla="*/ 164222 w 324262"/>
                      <a:gd name="T5" fmla="*/ 354260 h 286379"/>
                      <a:gd name="T6" fmla="*/ 126451 w 324262"/>
                      <a:gd name="T7" fmla="*/ 340637 h 286379"/>
                      <a:gd name="T8" fmla="*/ 88679 w 324262"/>
                      <a:gd name="T9" fmla="*/ 313392 h 286379"/>
                      <a:gd name="T10" fmla="*/ 63498 w 324262"/>
                      <a:gd name="T11" fmla="*/ 272525 h 286379"/>
                      <a:gd name="T12" fmla="*/ 25726 w 324262"/>
                      <a:gd name="T13" fmla="*/ 258902 h 286379"/>
                      <a:gd name="T14" fmla="*/ 545 w 324262"/>
                      <a:gd name="T15" fmla="*/ 218035 h 286379"/>
                      <a:gd name="T16" fmla="*/ 13135 w 324262"/>
                      <a:gd name="T17" fmla="*/ 122677 h 286379"/>
                      <a:gd name="T18" fmla="*/ 25726 w 324262"/>
                      <a:gd name="T19" fmla="*/ 81809 h 286379"/>
                      <a:gd name="T20" fmla="*/ 63498 w 324262"/>
                      <a:gd name="T21" fmla="*/ 54564 h 286379"/>
                      <a:gd name="T22" fmla="*/ 88679 w 324262"/>
                      <a:gd name="T23" fmla="*/ 13697 h 286379"/>
                      <a:gd name="T24" fmla="*/ 176813 w 324262"/>
                      <a:gd name="T25" fmla="*/ 13697 h 286379"/>
                      <a:gd name="T26" fmla="*/ 214585 w 324262"/>
                      <a:gd name="T27" fmla="*/ 27319 h 286379"/>
                      <a:gd name="T28" fmla="*/ 239766 w 324262"/>
                      <a:gd name="T29" fmla="*/ 68187 h 286379"/>
                      <a:gd name="T30" fmla="*/ 277538 w 324262"/>
                      <a:gd name="T31" fmla="*/ 81809 h 286379"/>
                      <a:gd name="T32" fmla="*/ 353081 w 324262"/>
                      <a:gd name="T33" fmla="*/ 136300 h 286379"/>
                      <a:gd name="T34" fmla="*/ 390853 w 324262"/>
                      <a:gd name="T35" fmla="*/ 163545 h 286379"/>
                      <a:gd name="T36" fmla="*/ 416034 w 324262"/>
                      <a:gd name="T37" fmla="*/ 272525 h 286379"/>
                      <a:gd name="T38" fmla="*/ 428625 w 324262"/>
                      <a:gd name="T39" fmla="*/ 313392 h 286379"/>
                      <a:gd name="T40" fmla="*/ 416034 w 324262"/>
                      <a:gd name="T41" fmla="*/ 354260 h 286379"/>
                      <a:gd name="T42" fmla="*/ 403444 w 324262"/>
                      <a:gd name="T43" fmla="*/ 408750 h 286379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24262" h="286379">
                        <a:moveTo>
                          <a:pt x="305212" y="285802"/>
                        </a:moveTo>
                        <a:cubicBezTo>
                          <a:pt x="278224" y="288977"/>
                          <a:pt x="184305" y="278562"/>
                          <a:pt x="152812" y="266752"/>
                        </a:cubicBezTo>
                        <a:cubicBezTo>
                          <a:pt x="142093" y="262732"/>
                          <a:pt x="134476" y="252822"/>
                          <a:pt x="124237" y="247702"/>
                        </a:cubicBezTo>
                        <a:cubicBezTo>
                          <a:pt x="115257" y="243212"/>
                          <a:pt x="105187" y="241352"/>
                          <a:pt x="95662" y="238177"/>
                        </a:cubicBezTo>
                        <a:cubicBezTo>
                          <a:pt x="86137" y="231827"/>
                          <a:pt x="75182" y="227222"/>
                          <a:pt x="67087" y="219127"/>
                        </a:cubicBezTo>
                        <a:cubicBezTo>
                          <a:pt x="58992" y="211032"/>
                          <a:pt x="56976" y="197703"/>
                          <a:pt x="48037" y="190552"/>
                        </a:cubicBezTo>
                        <a:cubicBezTo>
                          <a:pt x="40197" y="184280"/>
                          <a:pt x="28987" y="184202"/>
                          <a:pt x="19462" y="181027"/>
                        </a:cubicBezTo>
                        <a:cubicBezTo>
                          <a:pt x="13112" y="171502"/>
                          <a:pt x="1551" y="163843"/>
                          <a:pt x="412" y="152452"/>
                        </a:cubicBezTo>
                        <a:cubicBezTo>
                          <a:pt x="-1822" y="130113"/>
                          <a:pt x="5534" y="107792"/>
                          <a:pt x="9937" y="85777"/>
                        </a:cubicBezTo>
                        <a:cubicBezTo>
                          <a:pt x="11906" y="75932"/>
                          <a:pt x="13190" y="65042"/>
                          <a:pt x="19462" y="57202"/>
                        </a:cubicBezTo>
                        <a:cubicBezTo>
                          <a:pt x="26613" y="48263"/>
                          <a:pt x="38512" y="44502"/>
                          <a:pt x="48037" y="38152"/>
                        </a:cubicBezTo>
                        <a:cubicBezTo>
                          <a:pt x="54387" y="28627"/>
                          <a:pt x="58148" y="16728"/>
                          <a:pt x="67087" y="9577"/>
                        </a:cubicBezTo>
                        <a:cubicBezTo>
                          <a:pt x="89254" y="-8156"/>
                          <a:pt x="110469" y="2922"/>
                          <a:pt x="133762" y="9577"/>
                        </a:cubicBezTo>
                        <a:cubicBezTo>
                          <a:pt x="143416" y="12335"/>
                          <a:pt x="152812" y="15927"/>
                          <a:pt x="162337" y="19102"/>
                        </a:cubicBezTo>
                        <a:cubicBezTo>
                          <a:pt x="168687" y="28627"/>
                          <a:pt x="172448" y="40526"/>
                          <a:pt x="181387" y="47677"/>
                        </a:cubicBezTo>
                        <a:cubicBezTo>
                          <a:pt x="189227" y="53949"/>
                          <a:pt x="201185" y="52326"/>
                          <a:pt x="209962" y="57202"/>
                        </a:cubicBezTo>
                        <a:cubicBezTo>
                          <a:pt x="229976" y="68321"/>
                          <a:pt x="248062" y="82602"/>
                          <a:pt x="267112" y="95302"/>
                        </a:cubicBezTo>
                        <a:lnTo>
                          <a:pt x="295687" y="114352"/>
                        </a:lnTo>
                        <a:cubicBezTo>
                          <a:pt x="317460" y="179671"/>
                          <a:pt x="291749" y="98600"/>
                          <a:pt x="314737" y="190552"/>
                        </a:cubicBezTo>
                        <a:cubicBezTo>
                          <a:pt x="317172" y="200292"/>
                          <a:pt x="321087" y="209602"/>
                          <a:pt x="324262" y="219127"/>
                        </a:cubicBezTo>
                        <a:cubicBezTo>
                          <a:pt x="321087" y="228652"/>
                          <a:pt x="321837" y="240602"/>
                          <a:pt x="314737" y="247702"/>
                        </a:cubicBezTo>
                        <a:cubicBezTo>
                          <a:pt x="307637" y="254802"/>
                          <a:pt x="332200" y="282627"/>
                          <a:pt x="305212" y="285802"/>
                        </a:cubicBezTo>
                        <a:close/>
                      </a:path>
                    </a:pathLst>
                  </a:custGeom>
                  <a:solidFill>
                    <a:srgbClr val="0070C0">
                      <a:alpha val="61960"/>
                    </a:srgb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4" name="Freeform 23"/>
                  <p:cNvSpPr>
                    <a:spLocks/>
                  </p:cNvSpPr>
                  <p:nvPr/>
                </p:nvSpPr>
                <p:spPr bwMode="auto">
                  <a:xfrm>
                    <a:off x="7169" y="3240"/>
                    <a:ext cx="631" cy="738"/>
                  </a:xfrm>
                  <a:custGeom>
                    <a:avLst/>
                    <a:gdLst>
                      <a:gd name="T0" fmla="*/ 315132 w 400857"/>
                      <a:gd name="T1" fmla="*/ 400050 h 468561"/>
                      <a:gd name="T2" fmla="*/ 210357 w 400857"/>
                      <a:gd name="T3" fmla="*/ 428625 h 468561"/>
                      <a:gd name="T4" fmla="*/ 181782 w 400857"/>
                      <a:gd name="T5" fmla="*/ 438150 h 468561"/>
                      <a:gd name="T6" fmla="*/ 19857 w 400857"/>
                      <a:gd name="T7" fmla="*/ 447675 h 468561"/>
                      <a:gd name="T8" fmla="*/ 807 w 400857"/>
                      <a:gd name="T9" fmla="*/ 419100 h 468561"/>
                      <a:gd name="T10" fmla="*/ 48432 w 400857"/>
                      <a:gd name="T11" fmla="*/ 219075 h 468561"/>
                      <a:gd name="T12" fmla="*/ 77007 w 400857"/>
                      <a:gd name="T13" fmla="*/ 209550 h 468561"/>
                      <a:gd name="T14" fmla="*/ 105582 w 400857"/>
                      <a:gd name="T15" fmla="*/ 180975 h 468561"/>
                      <a:gd name="T16" fmla="*/ 134157 w 400857"/>
                      <a:gd name="T17" fmla="*/ 161925 h 468561"/>
                      <a:gd name="T18" fmla="*/ 143682 w 400857"/>
                      <a:gd name="T19" fmla="*/ 133350 h 468561"/>
                      <a:gd name="T20" fmla="*/ 172257 w 400857"/>
                      <a:gd name="T21" fmla="*/ 38100 h 468561"/>
                      <a:gd name="T22" fmla="*/ 200832 w 400857"/>
                      <a:gd name="T23" fmla="*/ 19050 h 468561"/>
                      <a:gd name="T24" fmla="*/ 277032 w 400857"/>
                      <a:gd name="T25" fmla="*/ 0 h 468561"/>
                      <a:gd name="T26" fmla="*/ 391332 w 400857"/>
                      <a:gd name="T27" fmla="*/ 9525 h 468561"/>
                      <a:gd name="T28" fmla="*/ 400857 w 400857"/>
                      <a:gd name="T29" fmla="*/ 38100 h 468561"/>
                      <a:gd name="T30" fmla="*/ 391332 w 400857"/>
                      <a:gd name="T31" fmla="*/ 85725 h 468561"/>
                      <a:gd name="T32" fmla="*/ 372282 w 400857"/>
                      <a:gd name="T33" fmla="*/ 200025 h 468561"/>
                      <a:gd name="T34" fmla="*/ 343707 w 400857"/>
                      <a:gd name="T35" fmla="*/ 352425 h 468561"/>
                      <a:gd name="T36" fmla="*/ 324657 w 400857"/>
                      <a:gd name="T37" fmla="*/ 381000 h 468561"/>
                      <a:gd name="T38" fmla="*/ 315132 w 400857"/>
                      <a:gd name="T39" fmla="*/ 400050 h 468561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400857" h="468561">
                        <a:moveTo>
                          <a:pt x="315132" y="400050"/>
                        </a:moveTo>
                        <a:cubicBezTo>
                          <a:pt x="247816" y="413513"/>
                          <a:pt x="282866" y="404455"/>
                          <a:pt x="210357" y="428625"/>
                        </a:cubicBezTo>
                        <a:lnTo>
                          <a:pt x="181782" y="438150"/>
                        </a:lnTo>
                        <a:cubicBezTo>
                          <a:pt x="123373" y="477090"/>
                          <a:pt x="136424" y="476817"/>
                          <a:pt x="19857" y="447675"/>
                        </a:cubicBezTo>
                        <a:cubicBezTo>
                          <a:pt x="8751" y="444899"/>
                          <a:pt x="7157" y="428625"/>
                          <a:pt x="807" y="419100"/>
                        </a:cubicBezTo>
                        <a:cubicBezTo>
                          <a:pt x="1146" y="414012"/>
                          <a:pt x="-11007" y="238888"/>
                          <a:pt x="48432" y="219075"/>
                        </a:cubicBezTo>
                        <a:lnTo>
                          <a:pt x="77007" y="209550"/>
                        </a:lnTo>
                        <a:cubicBezTo>
                          <a:pt x="86532" y="200025"/>
                          <a:pt x="95234" y="189599"/>
                          <a:pt x="105582" y="180975"/>
                        </a:cubicBezTo>
                        <a:cubicBezTo>
                          <a:pt x="114376" y="173646"/>
                          <a:pt x="127006" y="170864"/>
                          <a:pt x="134157" y="161925"/>
                        </a:cubicBezTo>
                        <a:cubicBezTo>
                          <a:pt x="140429" y="154085"/>
                          <a:pt x="140924" y="143004"/>
                          <a:pt x="143682" y="133350"/>
                        </a:cubicBezTo>
                        <a:cubicBezTo>
                          <a:pt x="172472" y="32583"/>
                          <a:pt x="126986" y="173913"/>
                          <a:pt x="172257" y="38100"/>
                        </a:cubicBezTo>
                        <a:cubicBezTo>
                          <a:pt x="175877" y="27240"/>
                          <a:pt x="190074" y="22962"/>
                          <a:pt x="200832" y="19050"/>
                        </a:cubicBezTo>
                        <a:cubicBezTo>
                          <a:pt x="225437" y="10103"/>
                          <a:pt x="277032" y="0"/>
                          <a:pt x="277032" y="0"/>
                        </a:cubicBezTo>
                        <a:cubicBezTo>
                          <a:pt x="315132" y="3175"/>
                          <a:pt x="354791" y="-1719"/>
                          <a:pt x="391332" y="9525"/>
                        </a:cubicBezTo>
                        <a:cubicBezTo>
                          <a:pt x="400928" y="12478"/>
                          <a:pt x="400857" y="28060"/>
                          <a:pt x="400857" y="38100"/>
                        </a:cubicBezTo>
                        <a:cubicBezTo>
                          <a:pt x="400857" y="54289"/>
                          <a:pt x="393794" y="69724"/>
                          <a:pt x="391332" y="85725"/>
                        </a:cubicBezTo>
                        <a:cubicBezTo>
                          <a:pt x="373494" y="201672"/>
                          <a:pt x="391436" y="123408"/>
                          <a:pt x="372282" y="200025"/>
                        </a:cubicBezTo>
                        <a:cubicBezTo>
                          <a:pt x="360759" y="315256"/>
                          <a:pt x="372847" y="265004"/>
                          <a:pt x="343707" y="352425"/>
                        </a:cubicBezTo>
                        <a:cubicBezTo>
                          <a:pt x="340087" y="363285"/>
                          <a:pt x="329777" y="370761"/>
                          <a:pt x="324657" y="381000"/>
                        </a:cubicBezTo>
                        <a:cubicBezTo>
                          <a:pt x="307357" y="415599"/>
                          <a:pt x="328819" y="409575"/>
                          <a:pt x="315132" y="400050"/>
                        </a:cubicBezTo>
                        <a:close/>
                      </a:path>
                    </a:pathLst>
                  </a:custGeom>
                  <a:solidFill>
                    <a:srgbClr val="0070C0">
                      <a:alpha val="59999"/>
                    </a:srgb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5" name="Freeform 24"/>
                  <p:cNvSpPr>
                    <a:spLocks/>
                  </p:cNvSpPr>
                  <p:nvPr/>
                </p:nvSpPr>
                <p:spPr bwMode="auto">
                  <a:xfrm>
                    <a:off x="6120" y="6153"/>
                    <a:ext cx="525" cy="672"/>
                  </a:xfrm>
                  <a:custGeom>
                    <a:avLst/>
                    <a:gdLst>
                      <a:gd name="T0" fmla="*/ 219075 w 333584"/>
                      <a:gd name="T1" fmla="*/ 350690 h 426890"/>
                      <a:gd name="T2" fmla="*/ 209550 w 333584"/>
                      <a:gd name="T3" fmla="*/ 303065 h 426890"/>
                      <a:gd name="T4" fmla="*/ 142875 w 333584"/>
                      <a:gd name="T5" fmla="*/ 226865 h 426890"/>
                      <a:gd name="T6" fmla="*/ 123825 w 333584"/>
                      <a:gd name="T7" fmla="*/ 198290 h 426890"/>
                      <a:gd name="T8" fmla="*/ 95250 w 333584"/>
                      <a:gd name="T9" fmla="*/ 188765 h 426890"/>
                      <a:gd name="T10" fmla="*/ 19050 w 333584"/>
                      <a:gd name="T11" fmla="*/ 169715 h 426890"/>
                      <a:gd name="T12" fmla="*/ 0 w 333584"/>
                      <a:gd name="T13" fmla="*/ 141140 h 426890"/>
                      <a:gd name="T14" fmla="*/ 47625 w 333584"/>
                      <a:gd name="T15" fmla="*/ 93515 h 426890"/>
                      <a:gd name="T16" fmla="*/ 57150 w 333584"/>
                      <a:gd name="T17" fmla="*/ 64940 h 426890"/>
                      <a:gd name="T18" fmla="*/ 190500 w 333584"/>
                      <a:gd name="T19" fmla="*/ 17315 h 426890"/>
                      <a:gd name="T20" fmla="*/ 219075 w 333584"/>
                      <a:gd name="T21" fmla="*/ 26840 h 426890"/>
                      <a:gd name="T22" fmla="*/ 276225 w 333584"/>
                      <a:gd name="T23" fmla="*/ 64940 h 426890"/>
                      <a:gd name="T24" fmla="*/ 295275 w 333584"/>
                      <a:gd name="T25" fmla="*/ 122090 h 426890"/>
                      <a:gd name="T26" fmla="*/ 323850 w 333584"/>
                      <a:gd name="T27" fmla="*/ 179240 h 426890"/>
                      <a:gd name="T28" fmla="*/ 323850 w 333584"/>
                      <a:gd name="T29" fmla="*/ 398315 h 426890"/>
                      <a:gd name="T30" fmla="*/ 266700 w 333584"/>
                      <a:gd name="T31" fmla="*/ 426890 h 426890"/>
                      <a:gd name="T32" fmla="*/ 228600 w 333584"/>
                      <a:gd name="T33" fmla="*/ 417365 h 426890"/>
                      <a:gd name="T34" fmla="*/ 219075 w 333584"/>
                      <a:gd name="T35" fmla="*/ 350690 h 426890"/>
                      <a:gd name="T36" fmla="*/ 219075 w 333584"/>
                      <a:gd name="T37" fmla="*/ 350690 h 426890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333584" h="426890">
                        <a:moveTo>
                          <a:pt x="219075" y="350690"/>
                        </a:moveTo>
                        <a:cubicBezTo>
                          <a:pt x="217487" y="342752"/>
                          <a:pt x="216249" y="317803"/>
                          <a:pt x="209550" y="303065"/>
                        </a:cubicBezTo>
                        <a:cubicBezTo>
                          <a:pt x="185392" y="249918"/>
                          <a:pt x="180354" y="251851"/>
                          <a:pt x="142875" y="226865"/>
                        </a:cubicBezTo>
                        <a:cubicBezTo>
                          <a:pt x="136525" y="217340"/>
                          <a:pt x="132764" y="205441"/>
                          <a:pt x="123825" y="198290"/>
                        </a:cubicBezTo>
                        <a:cubicBezTo>
                          <a:pt x="115985" y="192018"/>
                          <a:pt x="104990" y="191200"/>
                          <a:pt x="95250" y="188765"/>
                        </a:cubicBezTo>
                        <a:lnTo>
                          <a:pt x="19050" y="169715"/>
                        </a:lnTo>
                        <a:cubicBezTo>
                          <a:pt x="12700" y="160190"/>
                          <a:pt x="0" y="152588"/>
                          <a:pt x="0" y="141140"/>
                        </a:cubicBezTo>
                        <a:cubicBezTo>
                          <a:pt x="0" y="119973"/>
                          <a:pt x="34925" y="101982"/>
                          <a:pt x="47625" y="93515"/>
                        </a:cubicBezTo>
                        <a:cubicBezTo>
                          <a:pt x="50800" y="83990"/>
                          <a:pt x="54972" y="74741"/>
                          <a:pt x="57150" y="64940"/>
                        </a:cubicBezTo>
                        <a:cubicBezTo>
                          <a:pt x="78833" y="-32632"/>
                          <a:pt x="35947" y="5426"/>
                          <a:pt x="190500" y="17315"/>
                        </a:cubicBezTo>
                        <a:cubicBezTo>
                          <a:pt x="200025" y="20490"/>
                          <a:pt x="210298" y="21964"/>
                          <a:pt x="219075" y="26840"/>
                        </a:cubicBezTo>
                        <a:cubicBezTo>
                          <a:pt x="239089" y="37959"/>
                          <a:pt x="276225" y="64940"/>
                          <a:pt x="276225" y="64940"/>
                        </a:cubicBezTo>
                        <a:cubicBezTo>
                          <a:pt x="282575" y="83990"/>
                          <a:pt x="284136" y="105382"/>
                          <a:pt x="295275" y="122090"/>
                        </a:cubicBezTo>
                        <a:cubicBezTo>
                          <a:pt x="319894" y="159019"/>
                          <a:pt x="310705" y="139805"/>
                          <a:pt x="323850" y="179240"/>
                        </a:cubicBezTo>
                        <a:cubicBezTo>
                          <a:pt x="328078" y="234202"/>
                          <a:pt x="343463" y="339475"/>
                          <a:pt x="323850" y="398315"/>
                        </a:cubicBezTo>
                        <a:cubicBezTo>
                          <a:pt x="319234" y="412163"/>
                          <a:pt x="277795" y="423192"/>
                          <a:pt x="266700" y="426890"/>
                        </a:cubicBezTo>
                        <a:cubicBezTo>
                          <a:pt x="254000" y="423715"/>
                          <a:pt x="235538" y="428466"/>
                          <a:pt x="228600" y="417365"/>
                        </a:cubicBezTo>
                        <a:cubicBezTo>
                          <a:pt x="216701" y="398327"/>
                          <a:pt x="224520" y="372470"/>
                          <a:pt x="219075" y="350690"/>
                        </a:cubicBezTo>
                        <a:lnTo>
                          <a:pt x="219075" y="350690"/>
                        </a:lnTo>
                        <a:close/>
                      </a:path>
                    </a:pathLst>
                  </a:custGeom>
                  <a:solidFill>
                    <a:srgbClr val="00B050">
                      <a:alpha val="61176"/>
                    </a:srgb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6" name="Freeform 25"/>
                  <p:cNvSpPr>
                    <a:spLocks/>
                  </p:cNvSpPr>
                  <p:nvPr/>
                </p:nvSpPr>
                <p:spPr bwMode="auto">
                  <a:xfrm>
                    <a:off x="6390" y="5775"/>
                    <a:ext cx="720" cy="765"/>
                  </a:xfrm>
                  <a:custGeom>
                    <a:avLst/>
                    <a:gdLst>
                      <a:gd name="T0" fmla="*/ 161925 w 457200"/>
                      <a:gd name="T1" fmla="*/ 428625 h 485775"/>
                      <a:gd name="T2" fmla="*/ 133350 w 457200"/>
                      <a:gd name="T3" fmla="*/ 352425 h 485775"/>
                      <a:gd name="T4" fmla="*/ 123825 w 457200"/>
                      <a:gd name="T5" fmla="*/ 323850 h 485775"/>
                      <a:gd name="T6" fmla="*/ 76200 w 457200"/>
                      <a:gd name="T7" fmla="*/ 276225 h 485775"/>
                      <a:gd name="T8" fmla="*/ 28575 w 457200"/>
                      <a:gd name="T9" fmla="*/ 266700 h 485775"/>
                      <a:gd name="T10" fmla="*/ 0 w 457200"/>
                      <a:gd name="T11" fmla="*/ 209550 h 485775"/>
                      <a:gd name="T12" fmla="*/ 9525 w 457200"/>
                      <a:gd name="T13" fmla="*/ 180975 h 485775"/>
                      <a:gd name="T14" fmla="*/ 66675 w 457200"/>
                      <a:gd name="T15" fmla="*/ 142875 h 485775"/>
                      <a:gd name="T16" fmla="*/ 104775 w 457200"/>
                      <a:gd name="T17" fmla="*/ 85725 h 485775"/>
                      <a:gd name="T18" fmla="*/ 161925 w 457200"/>
                      <a:gd name="T19" fmla="*/ 66675 h 485775"/>
                      <a:gd name="T20" fmla="*/ 257175 w 457200"/>
                      <a:gd name="T21" fmla="*/ 0 h 485775"/>
                      <a:gd name="T22" fmla="*/ 314325 w 457200"/>
                      <a:gd name="T23" fmla="*/ 38100 h 485775"/>
                      <a:gd name="T24" fmla="*/ 352425 w 457200"/>
                      <a:gd name="T25" fmla="*/ 76200 h 485775"/>
                      <a:gd name="T26" fmla="*/ 381000 w 457200"/>
                      <a:gd name="T27" fmla="*/ 95250 h 485775"/>
                      <a:gd name="T28" fmla="*/ 419100 w 457200"/>
                      <a:gd name="T29" fmla="*/ 142875 h 485775"/>
                      <a:gd name="T30" fmla="*/ 428625 w 457200"/>
                      <a:gd name="T31" fmla="*/ 171450 h 485775"/>
                      <a:gd name="T32" fmla="*/ 447675 w 457200"/>
                      <a:gd name="T33" fmla="*/ 200025 h 485775"/>
                      <a:gd name="T34" fmla="*/ 457200 w 457200"/>
                      <a:gd name="T35" fmla="*/ 238125 h 485775"/>
                      <a:gd name="T36" fmla="*/ 447675 w 457200"/>
                      <a:gd name="T37" fmla="*/ 323850 h 485775"/>
                      <a:gd name="T38" fmla="*/ 419100 w 457200"/>
                      <a:gd name="T39" fmla="*/ 352425 h 485775"/>
                      <a:gd name="T40" fmla="*/ 400050 w 457200"/>
                      <a:gd name="T41" fmla="*/ 381000 h 485775"/>
                      <a:gd name="T42" fmla="*/ 390525 w 457200"/>
                      <a:gd name="T43" fmla="*/ 409575 h 485775"/>
                      <a:gd name="T44" fmla="*/ 352425 w 457200"/>
                      <a:gd name="T45" fmla="*/ 419100 h 485775"/>
                      <a:gd name="T46" fmla="*/ 323850 w 457200"/>
                      <a:gd name="T47" fmla="*/ 428625 h 485775"/>
                      <a:gd name="T48" fmla="*/ 238125 w 457200"/>
                      <a:gd name="T49" fmla="*/ 476250 h 485775"/>
                      <a:gd name="T50" fmla="*/ 200025 w 457200"/>
                      <a:gd name="T51" fmla="*/ 485775 h 485775"/>
                      <a:gd name="T52" fmla="*/ 171450 w 457200"/>
                      <a:gd name="T53" fmla="*/ 476250 h 485775"/>
                      <a:gd name="T54" fmla="*/ 142875 w 457200"/>
                      <a:gd name="T55" fmla="*/ 381000 h 485775"/>
                      <a:gd name="T56" fmla="*/ 123825 w 457200"/>
                      <a:gd name="T57" fmla="*/ 352425 h 48577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57200" h="485775">
                        <a:moveTo>
                          <a:pt x="161925" y="428625"/>
                        </a:moveTo>
                        <a:cubicBezTo>
                          <a:pt x="143548" y="336741"/>
                          <a:pt x="166052" y="417829"/>
                          <a:pt x="133350" y="352425"/>
                        </a:cubicBezTo>
                        <a:cubicBezTo>
                          <a:pt x="128860" y="343445"/>
                          <a:pt x="128315" y="332830"/>
                          <a:pt x="123825" y="323850"/>
                        </a:cubicBezTo>
                        <a:cubicBezTo>
                          <a:pt x="113079" y="302358"/>
                          <a:pt x="99646" y="285017"/>
                          <a:pt x="76200" y="276225"/>
                        </a:cubicBezTo>
                        <a:cubicBezTo>
                          <a:pt x="61041" y="270541"/>
                          <a:pt x="44450" y="269875"/>
                          <a:pt x="28575" y="266700"/>
                        </a:cubicBezTo>
                        <a:cubicBezTo>
                          <a:pt x="18943" y="252253"/>
                          <a:pt x="0" y="229268"/>
                          <a:pt x="0" y="209550"/>
                        </a:cubicBezTo>
                        <a:cubicBezTo>
                          <a:pt x="0" y="199510"/>
                          <a:pt x="2425" y="188075"/>
                          <a:pt x="9525" y="180975"/>
                        </a:cubicBezTo>
                        <a:cubicBezTo>
                          <a:pt x="25714" y="164786"/>
                          <a:pt x="66675" y="142875"/>
                          <a:pt x="66675" y="142875"/>
                        </a:cubicBezTo>
                        <a:cubicBezTo>
                          <a:pt x="79375" y="123825"/>
                          <a:pt x="83055" y="92965"/>
                          <a:pt x="104775" y="85725"/>
                        </a:cubicBezTo>
                        <a:lnTo>
                          <a:pt x="161925" y="66675"/>
                        </a:lnTo>
                        <a:cubicBezTo>
                          <a:pt x="210738" y="-6544"/>
                          <a:pt x="177441" y="13289"/>
                          <a:pt x="257175" y="0"/>
                        </a:cubicBezTo>
                        <a:cubicBezTo>
                          <a:pt x="287133" y="9986"/>
                          <a:pt x="293940" y="7522"/>
                          <a:pt x="314325" y="38100"/>
                        </a:cubicBezTo>
                        <a:cubicBezTo>
                          <a:pt x="343354" y="81643"/>
                          <a:pt x="297996" y="58057"/>
                          <a:pt x="352425" y="76200"/>
                        </a:cubicBezTo>
                        <a:cubicBezTo>
                          <a:pt x="361950" y="82550"/>
                          <a:pt x="373849" y="86311"/>
                          <a:pt x="381000" y="95250"/>
                        </a:cubicBezTo>
                        <a:cubicBezTo>
                          <a:pt x="433580" y="160975"/>
                          <a:pt x="337208" y="88280"/>
                          <a:pt x="419100" y="142875"/>
                        </a:cubicBezTo>
                        <a:cubicBezTo>
                          <a:pt x="422275" y="152400"/>
                          <a:pt x="424135" y="162470"/>
                          <a:pt x="428625" y="171450"/>
                        </a:cubicBezTo>
                        <a:cubicBezTo>
                          <a:pt x="433745" y="181689"/>
                          <a:pt x="443166" y="189503"/>
                          <a:pt x="447675" y="200025"/>
                        </a:cubicBezTo>
                        <a:cubicBezTo>
                          <a:pt x="452832" y="212057"/>
                          <a:pt x="454025" y="225425"/>
                          <a:pt x="457200" y="238125"/>
                        </a:cubicBezTo>
                        <a:cubicBezTo>
                          <a:pt x="454025" y="266700"/>
                          <a:pt x="456767" y="296575"/>
                          <a:pt x="447675" y="323850"/>
                        </a:cubicBezTo>
                        <a:cubicBezTo>
                          <a:pt x="443415" y="336629"/>
                          <a:pt x="427724" y="342077"/>
                          <a:pt x="419100" y="352425"/>
                        </a:cubicBezTo>
                        <a:cubicBezTo>
                          <a:pt x="411771" y="361219"/>
                          <a:pt x="405170" y="370761"/>
                          <a:pt x="400050" y="381000"/>
                        </a:cubicBezTo>
                        <a:cubicBezTo>
                          <a:pt x="395560" y="389980"/>
                          <a:pt x="398365" y="403303"/>
                          <a:pt x="390525" y="409575"/>
                        </a:cubicBezTo>
                        <a:cubicBezTo>
                          <a:pt x="380303" y="417753"/>
                          <a:pt x="365012" y="415504"/>
                          <a:pt x="352425" y="419100"/>
                        </a:cubicBezTo>
                        <a:cubicBezTo>
                          <a:pt x="342771" y="421858"/>
                          <a:pt x="333375" y="425450"/>
                          <a:pt x="323850" y="428625"/>
                        </a:cubicBezTo>
                        <a:cubicBezTo>
                          <a:pt x="272682" y="462737"/>
                          <a:pt x="282133" y="463676"/>
                          <a:pt x="238125" y="476250"/>
                        </a:cubicBezTo>
                        <a:cubicBezTo>
                          <a:pt x="225538" y="479846"/>
                          <a:pt x="212725" y="482600"/>
                          <a:pt x="200025" y="485775"/>
                        </a:cubicBezTo>
                        <a:cubicBezTo>
                          <a:pt x="190500" y="482600"/>
                          <a:pt x="177286" y="484420"/>
                          <a:pt x="171450" y="476250"/>
                        </a:cubicBezTo>
                        <a:cubicBezTo>
                          <a:pt x="148583" y="444237"/>
                          <a:pt x="157060" y="414098"/>
                          <a:pt x="142875" y="381000"/>
                        </a:cubicBezTo>
                        <a:cubicBezTo>
                          <a:pt x="138366" y="370478"/>
                          <a:pt x="123825" y="352425"/>
                          <a:pt x="123825" y="352425"/>
                        </a:cubicBezTo>
                      </a:path>
                    </a:pathLst>
                  </a:custGeom>
                  <a:solidFill>
                    <a:schemeClr val="accent6">
                      <a:lumMod val="50000"/>
                      <a:lumOff val="0"/>
                      <a:alpha val="67058"/>
                    </a:schemeClr>
                  </a:solidFill>
                  <a:ln>
                    <a:noFill/>
                  </a:ln>
                  <a:effectLst>
                    <a:outerShdw dist="27940" dir="5400000" algn="ctr" rotWithShape="0">
                      <a:srgbClr val="808080">
                        <a:alpha val="31999"/>
                      </a:srgbClr>
                    </a:outerShdw>
                  </a:effectLst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nl-NL" sz="1200">
                      <a:solidFill>
                        <a:srgbClr val="002060"/>
                      </a:solidFill>
                    </a:endParaRPr>
                  </a:p>
                </p:txBody>
              </p:sp>
              <p:cxnSp>
                <p:nvCxnSpPr>
                  <p:cNvPr id="27" name="AutoShape 2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390" y="2050"/>
                    <a:ext cx="72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8" name="AutoShape 2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635" y="5326"/>
                    <a:ext cx="695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9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60" y="4920"/>
                    <a:ext cx="4035" cy="40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200" dirty="0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Supplementary Motor Area</a:t>
                    </a:r>
                    <a:endParaRPr lang="nl-NL" sz="1200" dirty="0">
                      <a:solidFill>
                        <a:srgbClr val="002060"/>
                      </a:solidFill>
                      <a:effectLst/>
                      <a:ea typeface="Times New Roman"/>
                      <a:cs typeface="Times New Roman"/>
                    </a:endParaRPr>
                  </a:p>
                </p:txBody>
              </p:sp>
              <p:cxnSp>
                <p:nvCxnSpPr>
                  <p:cNvPr id="30" name="AutoShape 2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125" y="2730"/>
                    <a:ext cx="72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1" name="AutoShape 2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605" y="3620"/>
                    <a:ext cx="72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2" name="AutoShape 2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3390" y="7139"/>
                    <a:ext cx="570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3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72" y="7153"/>
                    <a:ext cx="4035" cy="406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200" dirty="0" smtClean="0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Frontopolar cortex</a:t>
                    </a:r>
                    <a:endParaRPr lang="nl-NL" sz="1200" dirty="0">
                      <a:solidFill>
                        <a:srgbClr val="002060"/>
                      </a:solidFill>
                      <a:effectLst/>
                      <a:ea typeface="Times New Roman"/>
                      <a:cs typeface="Times New Roman"/>
                    </a:endParaRPr>
                  </a:p>
                </p:txBody>
              </p:sp>
              <p:cxnSp>
                <p:nvCxnSpPr>
                  <p:cNvPr id="34" name="AutoShape 3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095" y="5896"/>
                    <a:ext cx="695" cy="449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5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6" y="5430"/>
                    <a:ext cx="4035" cy="1380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r>
                      <a:rPr lang="en-US" sz="1200" dirty="0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Dorsal anterior cingulate </a:t>
                    </a:r>
                    <a:r>
                      <a:rPr lang="en-US" sz="1200" dirty="0" smtClean="0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cortex</a:t>
                    </a:r>
                  </a:p>
                </p:txBody>
              </p:sp>
              <p:cxnSp>
                <p:nvCxnSpPr>
                  <p:cNvPr id="36" name="AutoShape 3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330" y="3424"/>
                    <a:ext cx="0" cy="125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7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90" y="4680"/>
                    <a:ext cx="4035" cy="40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r>
                      <a:rPr lang="en-US" sz="1200" dirty="0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Auditory cortex</a:t>
                    </a:r>
                    <a:endParaRPr lang="nl-NL" sz="1200" dirty="0">
                      <a:solidFill>
                        <a:srgbClr val="002060"/>
                      </a:solidFill>
                      <a:effectLst/>
                      <a:ea typeface="Times New Roman"/>
                      <a:cs typeface="Times New Roman"/>
                    </a:endParaRPr>
                  </a:p>
                </p:txBody>
              </p:sp>
              <p:cxnSp>
                <p:nvCxnSpPr>
                  <p:cNvPr id="38" name="AutoShape 3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89" y="3770"/>
                    <a:ext cx="836" cy="8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9" name="AutoShape 3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89" y="6589"/>
                    <a:ext cx="15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0" name="AutoShape 3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24" y="6065"/>
                    <a:ext cx="781" cy="1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1" name="AutoShape 3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229" y="7233"/>
                    <a:ext cx="2186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2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790" y="7456"/>
                    <a:ext cx="0" cy="91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43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34" y="8371"/>
                    <a:ext cx="5281" cy="584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r>
                      <a:rPr lang="en-US" sz="1200" dirty="0" err="1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Subgenual</a:t>
                    </a:r>
                    <a:r>
                      <a:rPr lang="en-US" sz="1200" dirty="0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 anterior cingulate </a:t>
                    </a:r>
                    <a:r>
                      <a:rPr lang="en-US" sz="1200" dirty="0" smtClean="0">
                        <a:solidFill>
                          <a:srgbClr val="002060"/>
                        </a:solidFill>
                        <a:effectLst/>
                        <a:ea typeface="Times New Roman"/>
                        <a:cs typeface="Times New Roman"/>
                      </a:rPr>
                      <a:t>cortex</a:t>
                    </a:r>
                  </a:p>
                </p:txBody>
              </p:sp>
            </p:grpSp>
          </p:grpSp>
          <p:sp>
            <p:nvSpPr>
              <p:cNvPr id="47" name="Text Box 33"/>
              <p:cNvSpPr txBox="1">
                <a:spLocks noChangeArrowheads="1"/>
              </p:cNvSpPr>
              <p:nvPr/>
            </p:nvSpPr>
            <p:spPr bwMode="auto">
              <a:xfrm>
                <a:off x="4728507" y="2947670"/>
                <a:ext cx="2562225" cy="25781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200" dirty="0" smtClean="0">
                    <a:solidFill>
                      <a:srgbClr val="002060"/>
                    </a:solidFill>
                    <a:effectLst/>
                    <a:ea typeface="Times New Roman"/>
                    <a:cs typeface="Times New Roman"/>
                  </a:rPr>
                  <a:t>Insula</a:t>
                </a:r>
                <a:endParaRPr lang="nl-NL" sz="1200" dirty="0">
                  <a:solidFill>
                    <a:srgbClr val="002060"/>
                  </a:solidFill>
                  <a:effectLst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-1677027" y="5975236"/>
            <a:ext cx="5919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solidFill>
                  <a:srgbClr val="002060"/>
                </a:solidFill>
              </a:rPr>
              <a:t>Vanneste &amp; De Ridder, </a:t>
            </a:r>
            <a:r>
              <a:rPr lang="fr-BE" sz="1400" dirty="0" smtClean="0">
                <a:solidFill>
                  <a:srgbClr val="002060"/>
                </a:solidFill>
              </a:rPr>
              <a:t>Frontiers in </a:t>
            </a:r>
          </a:p>
          <a:p>
            <a:pPr algn="r"/>
            <a:r>
              <a:rPr lang="fr-BE" sz="1400" dirty="0" smtClean="0">
                <a:solidFill>
                  <a:srgbClr val="002060"/>
                </a:solidFill>
              </a:rPr>
              <a:t>System Neuroscience, 2012</a:t>
            </a:r>
            <a:endParaRPr lang="nl-BE" sz="1400" dirty="0">
              <a:solidFill>
                <a:srgbClr val="002060"/>
              </a:solidFill>
            </a:endParaRPr>
          </a:p>
        </p:txBody>
      </p:sp>
      <p:sp>
        <p:nvSpPr>
          <p:cNvPr id="56" name="Rectangle 1"/>
          <p:cNvSpPr txBox="1">
            <a:spLocks noChangeArrowheads="1"/>
          </p:cNvSpPr>
          <p:nvPr/>
        </p:nvSpPr>
        <p:spPr>
          <a:xfrm>
            <a:off x="467544" y="188640"/>
            <a:ext cx="8208912" cy="73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smtClean="0">
                <a:solidFill>
                  <a:srgbClr val="C00000"/>
                </a:solidFill>
              </a:rPr>
              <a:t>The brain involved in tinnitus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1" name="TextBox 2"/>
          <p:cNvSpPr txBox="1"/>
          <p:nvPr/>
        </p:nvSpPr>
        <p:spPr>
          <a:xfrm>
            <a:off x="4469895" y="5975236"/>
            <a:ext cx="4636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dirty="0" smtClean="0">
                <a:solidFill>
                  <a:srgbClr val="002060"/>
                </a:solidFill>
              </a:rPr>
              <a:t>Song, De Ridder</a:t>
            </a:r>
            <a:r>
              <a:rPr lang="en-US" sz="1400" dirty="0" smtClean="0">
                <a:solidFill>
                  <a:srgbClr val="002060"/>
                </a:solidFill>
              </a:rPr>
              <a:t> &amp; Vanneste, 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Journal Nuclear Medicine, 2012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73917" r="15090" b="1280"/>
          <a:stretch/>
        </p:blipFill>
        <p:spPr bwMode="auto">
          <a:xfrm>
            <a:off x="5275049" y="3399764"/>
            <a:ext cx="3868951" cy="22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" b="63149"/>
          <a:stretch/>
        </p:blipFill>
        <p:spPr bwMode="auto">
          <a:xfrm>
            <a:off x="5281856" y="1196967"/>
            <a:ext cx="3948641" cy="224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5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4524</TotalTime>
  <Words>1069</Words>
  <Application>Microsoft Office PowerPoint</Application>
  <PresentationFormat>On-screen Show (4:3)</PresentationFormat>
  <Paragraphs>281</Paragraphs>
  <Slides>29</Slides>
  <Notes>4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Image</vt:lpstr>
      <vt:lpstr> Tuning the Brain:  Neuromodulation as a Possible Panacea for  treating non-pulsatile tinnitus?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Hub: Auditory cortex</vt:lpstr>
      <vt:lpstr>PowerPoint Presentation</vt:lpstr>
      <vt:lpstr>PowerPoint Presentation</vt:lpstr>
      <vt:lpstr>Hub: Auditory cortex</vt:lpstr>
      <vt:lpstr>PowerPoint Presentation</vt:lpstr>
      <vt:lpstr>PowerPoint Presentation</vt:lpstr>
      <vt:lpstr>Hub: Auditory cortex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Hub: Pregenual ACC</vt:lpstr>
      <vt:lpstr>Hub: Pregenual ACC</vt:lpstr>
      <vt:lpstr>PowerPoint Presentation</vt:lpstr>
      <vt:lpstr>Hub: Pregenual ACC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Sven Kroener</dc:creator>
  <cp:lastModifiedBy>Sven Vanneste</cp:lastModifiedBy>
  <cp:revision>334</cp:revision>
  <cp:lastPrinted>2014-12-07T19:19:29Z</cp:lastPrinted>
  <dcterms:created xsi:type="dcterms:W3CDTF">2012-11-24T22:01:50Z</dcterms:created>
  <dcterms:modified xsi:type="dcterms:W3CDTF">2015-03-20T08:24:34Z</dcterms:modified>
</cp:coreProperties>
</file>