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6" r:id="rId7"/>
    <p:sldId id="268" r:id="rId8"/>
    <p:sldId id="262" r:id="rId9"/>
    <p:sldId id="264" r:id="rId10"/>
    <p:sldId id="263" r:id="rId11"/>
    <p:sldId id="273" r:id="rId12"/>
    <p:sldId id="269" r:id="rId13"/>
    <p:sldId id="277" r:id="rId14"/>
    <p:sldId id="272" r:id="rId15"/>
    <p:sldId id="279" r:id="rId16"/>
    <p:sldId id="278" r:id="rId17"/>
    <p:sldId id="282" r:id="rId18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02" y="-11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C6D8E-1F04-48E3-981C-78E3A9F91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BD3BA-4BD0-48D9-807D-5DCFE8608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56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414D8-B03C-466B-A787-F75E1C33A588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D2FCB-4794-4522-BFFD-2A4674FC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8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D2FCB-4794-4522-BFFD-2A4674FC1E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86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D2FCB-4794-4522-BFFD-2A4674FC1EB7}" type="slidenum">
              <a:rPr lang="en-US" smtClean="0"/>
              <a:t>2</a:t>
            </a:fld>
            <a:endParaRPr lang="en-US"/>
          </a:p>
        </p:txBody>
      </p:sp>
      <p:sp>
        <p:nvSpPr>
          <p:cNvPr id="6" name="Not Yer Tutucusu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71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D2FCB-4794-4522-BFFD-2A4674FC1E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93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D2FCB-4794-4522-BFFD-2A4674FC1E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0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D2FCB-4794-4522-BFFD-2A4674FC1EB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42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D2FCB-4794-4522-BFFD-2A4674FC1EB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09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D2FCB-4794-4522-BFFD-2A4674FC1E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45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D2FCB-4794-4522-BFFD-2A4674FC1E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31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D2FCB-4794-4522-BFFD-2A4674FC1E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7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8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70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44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76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94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62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09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45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07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24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28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2EB6F-BAF5-4ECF-9C96-DD8E1CE1BB60}" type="datetimeFigureOut">
              <a:rPr lang="tr-TR" smtClean="0"/>
              <a:t>16.09.2015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5E4E1-7D0F-47D2-BC8B-B163F7B612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2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Indications and effectiveness of the open surgery in vesicoureteral reflux</a:t>
            </a:r>
            <a:br>
              <a:rPr lang="en-US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6872808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Suzi DEMIRBAG, MD</a:t>
            </a:r>
          </a:p>
          <a:p>
            <a:pPr algn="l"/>
            <a:r>
              <a:rPr lang="en-US" sz="2400" dirty="0"/>
              <a:t>Department of Pediatric Surgery, Gulhane Military Medical Academy, Ankara, </a:t>
            </a:r>
            <a:r>
              <a:rPr lang="en-US" sz="2400" dirty="0" smtClean="0"/>
              <a:t>TURKEY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71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Indications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Surgery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A</a:t>
            </a:r>
            <a:r>
              <a:rPr lang="en-US" dirty="0" err="1" smtClean="0"/>
              <a:t>bsolute</a:t>
            </a:r>
            <a:r>
              <a:rPr lang="en-US" dirty="0" smtClean="0"/>
              <a:t> indication for</a:t>
            </a:r>
            <a:r>
              <a:rPr lang="tr-TR" dirty="0" smtClean="0"/>
              <a:t> </a:t>
            </a:r>
            <a:r>
              <a:rPr lang="en-US" dirty="0" smtClean="0"/>
              <a:t>surgical correction is the </a:t>
            </a:r>
            <a:endParaRPr lang="tr-TR" dirty="0" smtClean="0"/>
          </a:p>
          <a:p>
            <a:r>
              <a:rPr lang="tr-TR" dirty="0"/>
              <a:t>F</a:t>
            </a:r>
            <a:r>
              <a:rPr lang="en-US" dirty="0" err="1" smtClean="0"/>
              <a:t>ailure</a:t>
            </a:r>
            <a:r>
              <a:rPr lang="en-US" dirty="0" smtClean="0"/>
              <a:t> </a:t>
            </a:r>
            <a:r>
              <a:rPr lang="en-US" dirty="0" smtClean="0"/>
              <a:t>of nonsurgical management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Relative </a:t>
            </a:r>
            <a:r>
              <a:rPr lang="en-US" dirty="0" smtClean="0"/>
              <a:t>indications include the following:</a:t>
            </a:r>
          </a:p>
          <a:p>
            <a:r>
              <a:rPr lang="tr-TR" dirty="0" smtClean="0"/>
              <a:t>H</a:t>
            </a:r>
            <a:r>
              <a:rPr lang="en-US" dirty="0" err="1" smtClean="0"/>
              <a:t>igh</a:t>
            </a:r>
            <a:r>
              <a:rPr lang="en-US" dirty="0" smtClean="0"/>
              <a:t>-grade reflux </a:t>
            </a:r>
            <a:endParaRPr lang="tr-TR" dirty="0" smtClean="0"/>
          </a:p>
          <a:p>
            <a:r>
              <a:rPr lang="tr-TR" dirty="0"/>
              <a:t>A</a:t>
            </a:r>
            <a:r>
              <a:rPr lang="en-US" dirty="0" err="1" smtClean="0"/>
              <a:t>natomic</a:t>
            </a:r>
            <a:r>
              <a:rPr lang="en-US" dirty="0" smtClean="0"/>
              <a:t> </a:t>
            </a:r>
            <a:r>
              <a:rPr lang="en-US" dirty="0" smtClean="0"/>
              <a:t>problems, </a:t>
            </a:r>
            <a:endParaRPr lang="tr-TR" dirty="0" smtClean="0"/>
          </a:p>
          <a:p>
            <a:pPr lvl="1"/>
            <a:r>
              <a:rPr lang="en-US" dirty="0" smtClean="0"/>
              <a:t>large </a:t>
            </a:r>
            <a:r>
              <a:rPr lang="en-US" dirty="0" smtClean="0"/>
              <a:t>para-ureteral diverticulum </a:t>
            </a:r>
            <a:endParaRPr lang="tr-TR" dirty="0"/>
          </a:p>
          <a:p>
            <a:pPr lvl="1"/>
            <a:r>
              <a:rPr lang="en-US" dirty="0" smtClean="0"/>
              <a:t>ureteral</a:t>
            </a:r>
            <a:r>
              <a:rPr lang="tr-TR" dirty="0" smtClean="0"/>
              <a:t> </a:t>
            </a:r>
            <a:r>
              <a:rPr lang="en-US" dirty="0" smtClean="0"/>
              <a:t>duplication</a:t>
            </a:r>
            <a:r>
              <a:rPr lang="en-US" dirty="0" smtClean="0"/>
              <a:t>; 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impaired renal growth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C</a:t>
            </a:r>
            <a:r>
              <a:rPr lang="en-US" dirty="0" err="1" smtClean="0"/>
              <a:t>ontroversial</a:t>
            </a:r>
            <a:r>
              <a:rPr lang="en-US" dirty="0" smtClean="0"/>
              <a:t> </a:t>
            </a:r>
            <a:r>
              <a:rPr lang="en-US" dirty="0" smtClean="0"/>
              <a:t>indications include </a:t>
            </a:r>
            <a:endParaRPr lang="tr-TR" dirty="0" smtClean="0"/>
          </a:p>
          <a:p>
            <a:r>
              <a:rPr lang="tr-TR" dirty="0"/>
              <a:t>P</a:t>
            </a:r>
            <a:r>
              <a:rPr lang="en-US" dirty="0" err="1" smtClean="0"/>
              <a:t>ersistent</a:t>
            </a:r>
            <a:r>
              <a:rPr lang="en-US" dirty="0" smtClean="0"/>
              <a:t> </a:t>
            </a:r>
            <a:r>
              <a:rPr lang="en-US" dirty="0" smtClean="0"/>
              <a:t>reflux in girls after</a:t>
            </a:r>
            <a:r>
              <a:rPr lang="tr-TR" dirty="0" smtClean="0"/>
              <a:t> </a:t>
            </a:r>
            <a:r>
              <a:rPr lang="en-US" dirty="0" smtClean="0"/>
              <a:t>puberty </a:t>
            </a:r>
            <a:endParaRPr lang="tr-TR" dirty="0" smtClean="0"/>
          </a:p>
          <a:p>
            <a:r>
              <a:rPr lang="tr-TR" dirty="0"/>
              <a:t>A</a:t>
            </a:r>
            <a:r>
              <a:rPr lang="en-US" dirty="0" smtClean="0"/>
              <a:t>void </a:t>
            </a:r>
            <a:r>
              <a:rPr lang="en-US" dirty="0" smtClean="0"/>
              <a:t>the need for follow-up VUR evaluation or CAP.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14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 principles  of  surgical  correction  of  </a:t>
            </a:r>
            <a:r>
              <a:rPr lang="en-US" sz="3200" dirty="0" smtClean="0"/>
              <a:t>reflux</a:t>
            </a:r>
            <a:endParaRPr lang="en-US" sz="32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Defining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causes of secondary VUR</a:t>
            </a:r>
          </a:p>
          <a:p>
            <a:r>
              <a:rPr lang="en-US" dirty="0" smtClean="0"/>
              <a:t> </a:t>
            </a:r>
            <a:r>
              <a:rPr lang="en-US" dirty="0" smtClean="0"/>
              <a:t>Sufficient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mobilization of the distal </a:t>
            </a:r>
            <a:r>
              <a:rPr lang="en-US" dirty="0" smtClean="0"/>
              <a:t>ureter</a:t>
            </a:r>
            <a:endParaRPr lang="en-US" dirty="0"/>
          </a:p>
          <a:p>
            <a:r>
              <a:rPr lang="en-US" dirty="0" smtClean="0"/>
              <a:t>Creation </a:t>
            </a:r>
            <a:r>
              <a:rPr lang="en-US" dirty="0"/>
              <a:t>of a submucosal tunnel </a:t>
            </a:r>
            <a:r>
              <a:rPr lang="tr-TR" dirty="0"/>
              <a:t>(</a:t>
            </a:r>
            <a:r>
              <a:rPr lang="tr-TR" dirty="0" smtClean="0"/>
              <a:t> </a:t>
            </a:r>
            <a:r>
              <a:rPr lang="en-US" dirty="0" smtClean="0"/>
              <a:t>5 </a:t>
            </a:r>
            <a:r>
              <a:rPr lang="en-US" dirty="0"/>
              <a:t>: 1 </a:t>
            </a:r>
            <a:r>
              <a:rPr lang="en-US" dirty="0" smtClean="0"/>
              <a:t>ratio</a:t>
            </a:r>
            <a:r>
              <a:rPr lang="tr-TR" dirty="0" smtClean="0"/>
              <a:t>)</a:t>
            </a:r>
            <a:endParaRPr lang="en-US" dirty="0"/>
          </a:p>
          <a:p>
            <a:r>
              <a:rPr lang="en-US" dirty="0" smtClean="0"/>
              <a:t>Attention </a:t>
            </a:r>
            <a:r>
              <a:rPr lang="en-US" dirty="0"/>
              <a:t>to the entry point of the ureter </a:t>
            </a:r>
            <a:endParaRPr lang="tr-TR" dirty="0" smtClean="0"/>
          </a:p>
          <a:p>
            <a:r>
              <a:rPr lang="en-US" dirty="0" smtClean="0"/>
              <a:t>Attention </a:t>
            </a:r>
            <a:r>
              <a:rPr lang="en-US" dirty="0"/>
              <a:t>to the muscular backing of the ureter </a:t>
            </a:r>
            <a:endParaRPr lang="tr-TR" dirty="0" smtClean="0"/>
          </a:p>
          <a:p>
            <a:r>
              <a:rPr lang="en-US" dirty="0" smtClean="0"/>
              <a:t>Gentle </a:t>
            </a:r>
            <a:r>
              <a:rPr lang="tr-TR" dirty="0" err="1" smtClean="0"/>
              <a:t>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Open </a:t>
            </a:r>
            <a:r>
              <a:rPr lang="tr-TR" dirty="0" err="1"/>
              <a:t>Surgical</a:t>
            </a:r>
            <a:r>
              <a:rPr lang="tr-TR" dirty="0"/>
              <a:t> </a:t>
            </a:r>
            <a:r>
              <a:rPr lang="tr-TR" dirty="0" err="1"/>
              <a:t>techniques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VUR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79301"/>
            <a:ext cx="8229600" cy="3085803"/>
          </a:xfrm>
        </p:spPr>
        <p:txBody>
          <a:bodyPr/>
          <a:lstStyle/>
          <a:p>
            <a:r>
              <a:rPr lang="tr-TR" dirty="0" err="1" smtClean="0"/>
              <a:t>Politano-Leadbetter</a:t>
            </a:r>
            <a:r>
              <a:rPr lang="tr-TR" dirty="0" smtClean="0"/>
              <a:t> </a:t>
            </a:r>
            <a:r>
              <a:rPr lang="tr-TR" dirty="0" err="1" smtClean="0"/>
              <a:t>Technique</a:t>
            </a:r>
            <a:endParaRPr lang="tr-TR" dirty="0" smtClean="0"/>
          </a:p>
          <a:p>
            <a:r>
              <a:rPr lang="tr-TR" dirty="0" err="1" smtClean="0"/>
              <a:t>Glenn-Anderson</a:t>
            </a:r>
            <a:r>
              <a:rPr lang="tr-TR" dirty="0" smtClean="0"/>
              <a:t> </a:t>
            </a:r>
            <a:r>
              <a:rPr lang="tr-TR" dirty="0" err="1" smtClean="0"/>
              <a:t>Technique</a:t>
            </a:r>
            <a:endParaRPr lang="tr-TR" dirty="0" smtClean="0"/>
          </a:p>
          <a:p>
            <a:r>
              <a:rPr lang="tr-TR" dirty="0" err="1"/>
              <a:t>Cohen’s</a:t>
            </a:r>
            <a:r>
              <a:rPr lang="tr-TR" dirty="0"/>
              <a:t> </a:t>
            </a:r>
            <a:r>
              <a:rPr lang="tr-TR" dirty="0" err="1" smtClean="0"/>
              <a:t>Technique</a:t>
            </a:r>
            <a:endParaRPr lang="tr-TR" dirty="0" smtClean="0"/>
          </a:p>
          <a:p>
            <a:r>
              <a:rPr lang="tr-TR" dirty="0" err="1"/>
              <a:t>Lich-Gregoir</a:t>
            </a:r>
            <a:r>
              <a:rPr lang="tr-TR" dirty="0"/>
              <a:t> </a:t>
            </a:r>
            <a:r>
              <a:rPr lang="tr-TR" dirty="0" err="1"/>
              <a:t>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Laparoscopic</a:t>
            </a:r>
            <a:r>
              <a:rPr lang="tr-TR" dirty="0" smtClean="0"/>
              <a:t> </a:t>
            </a:r>
            <a:r>
              <a:rPr lang="tr-TR" dirty="0" err="1" smtClean="0"/>
              <a:t>ureteral</a:t>
            </a:r>
            <a:r>
              <a:rPr lang="tr-TR" dirty="0" smtClean="0"/>
              <a:t> </a:t>
            </a:r>
            <a:r>
              <a:rPr lang="tr-TR" dirty="0" err="1" smtClean="0"/>
              <a:t>reimplantation</a:t>
            </a:r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Advantages</a:t>
            </a:r>
            <a:endParaRPr lang="tr-TR" dirty="0" smtClean="0"/>
          </a:p>
          <a:p>
            <a:r>
              <a:rPr lang="tr-TR" dirty="0" err="1" smtClean="0"/>
              <a:t>Cosmetic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Short</a:t>
            </a:r>
            <a:r>
              <a:rPr lang="tr-TR" dirty="0" smtClean="0"/>
              <a:t> </a:t>
            </a:r>
            <a:r>
              <a:rPr lang="tr-TR" dirty="0" err="1" smtClean="0"/>
              <a:t>hospitalisation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Disadvantages</a:t>
            </a:r>
            <a:endParaRPr lang="tr-TR" dirty="0" smtClean="0"/>
          </a:p>
          <a:p>
            <a:r>
              <a:rPr lang="tr-TR" dirty="0" err="1"/>
              <a:t>Longer</a:t>
            </a:r>
            <a:r>
              <a:rPr lang="tr-TR" dirty="0"/>
              <a:t> </a:t>
            </a:r>
            <a:r>
              <a:rPr lang="tr-TR" dirty="0" err="1" smtClean="0"/>
              <a:t>op.time</a:t>
            </a:r>
            <a:endParaRPr lang="tr-TR" dirty="0" smtClean="0"/>
          </a:p>
          <a:p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/>
              <a:t>m</a:t>
            </a:r>
            <a:r>
              <a:rPr lang="tr-TR" dirty="0" err="1" smtClean="0"/>
              <a:t>ore</a:t>
            </a:r>
            <a:r>
              <a:rPr lang="tr-TR" dirty="0" smtClean="0"/>
              <a:t>  </a:t>
            </a:r>
            <a:r>
              <a:rPr lang="tr-TR" dirty="0" err="1" smtClean="0"/>
              <a:t>experience</a:t>
            </a:r>
            <a:r>
              <a:rPr lang="tr-TR" dirty="0" smtClean="0"/>
              <a:t> in </a:t>
            </a:r>
            <a:r>
              <a:rPr lang="tr-TR" dirty="0" err="1" smtClean="0"/>
              <a:t>laparoscopy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Robot-assisted laparoscopic ureteral </a:t>
            </a:r>
            <a:r>
              <a:rPr lang="en-US" dirty="0" err="1"/>
              <a:t>reimplantation</a:t>
            </a:r>
            <a:endParaRPr lang="en-US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Advantages</a:t>
            </a:r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surgery</a:t>
            </a:r>
            <a:endParaRPr lang="tr-TR" dirty="0"/>
          </a:p>
          <a:p>
            <a:pPr marL="0" indent="0">
              <a:buNone/>
            </a:pPr>
            <a:r>
              <a:rPr lang="tr-TR" dirty="0" err="1" smtClean="0"/>
              <a:t>Disadvantages</a:t>
            </a:r>
            <a:r>
              <a:rPr lang="tr-TR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tr-TR" dirty="0" err="1" smtClean="0"/>
              <a:t>Higher</a:t>
            </a:r>
            <a:r>
              <a:rPr lang="tr-TR" dirty="0" smtClean="0"/>
              <a:t> op. </a:t>
            </a:r>
            <a:r>
              <a:rPr lang="tr-TR" dirty="0" err="1" smtClean="0"/>
              <a:t>cost</a:t>
            </a:r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tr-TR" dirty="0" err="1" smtClean="0"/>
              <a:t>Longer</a:t>
            </a:r>
            <a:r>
              <a:rPr lang="tr-TR" dirty="0" smtClean="0"/>
              <a:t> </a:t>
            </a:r>
            <a:r>
              <a:rPr lang="tr-TR" dirty="0" err="1" smtClean="0"/>
              <a:t>op.time</a:t>
            </a: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Complications</a:t>
            </a:r>
            <a:r>
              <a:rPr lang="tr-TR" dirty="0" smtClean="0"/>
              <a:t> of VUR </a:t>
            </a:r>
            <a:r>
              <a:rPr lang="tr-TR" dirty="0" err="1" smtClean="0"/>
              <a:t>Surgery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Complications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Persistant</a:t>
            </a:r>
            <a:r>
              <a:rPr lang="tr-TR" dirty="0" smtClean="0"/>
              <a:t> </a:t>
            </a:r>
            <a:r>
              <a:rPr lang="tr-TR" dirty="0" err="1" smtClean="0"/>
              <a:t>reflux</a:t>
            </a:r>
            <a:endParaRPr lang="tr-TR" dirty="0" smtClean="0"/>
          </a:p>
          <a:p>
            <a:r>
              <a:rPr lang="tr-TR" dirty="0" err="1" smtClean="0"/>
              <a:t>Contralateral</a:t>
            </a:r>
            <a:r>
              <a:rPr lang="tr-TR" dirty="0" smtClean="0"/>
              <a:t> </a:t>
            </a:r>
            <a:r>
              <a:rPr lang="tr-TR" dirty="0" err="1" smtClean="0"/>
              <a:t>Reflux</a:t>
            </a:r>
            <a:endParaRPr lang="tr-TR" dirty="0" smtClean="0"/>
          </a:p>
          <a:p>
            <a:r>
              <a:rPr lang="tr-TR" dirty="0" err="1" smtClean="0"/>
              <a:t>Obstruction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Late</a:t>
            </a:r>
            <a:r>
              <a:rPr lang="tr-TR" dirty="0" smtClean="0"/>
              <a:t> </a:t>
            </a:r>
            <a:r>
              <a:rPr lang="tr-TR" dirty="0" err="1" smtClean="0"/>
              <a:t>Complications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Obstruction</a:t>
            </a:r>
            <a:endParaRPr lang="tr-TR" dirty="0" smtClean="0"/>
          </a:p>
          <a:p>
            <a:r>
              <a:rPr lang="tr-TR" dirty="0" err="1" smtClean="0"/>
              <a:t>Recurrent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Persistant</a:t>
            </a:r>
            <a:r>
              <a:rPr lang="tr-TR" dirty="0" smtClean="0"/>
              <a:t> </a:t>
            </a:r>
            <a:r>
              <a:rPr lang="tr-TR" dirty="0" err="1" smtClean="0"/>
              <a:t>Reflux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04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F</a:t>
            </a:r>
            <a:r>
              <a:rPr lang="en-US" dirty="0" smtClean="0"/>
              <a:t>actors </a:t>
            </a:r>
            <a:r>
              <a:rPr lang="en-US" dirty="0"/>
              <a:t>that negatively influence</a:t>
            </a:r>
            <a:r>
              <a:rPr lang="tr-TR" dirty="0"/>
              <a:t> </a:t>
            </a:r>
            <a:r>
              <a:rPr lang="en-US" dirty="0" smtClean="0"/>
              <a:t>resolution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/>
          </a:p>
          <a:p>
            <a:r>
              <a:rPr lang="tr-TR" dirty="0"/>
              <a:t>G</a:t>
            </a:r>
            <a:r>
              <a:rPr lang="en-US" dirty="0" err="1" smtClean="0"/>
              <a:t>rade</a:t>
            </a:r>
            <a:r>
              <a:rPr lang="tr-TR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reflux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/>
              <a:t>L</a:t>
            </a:r>
            <a:r>
              <a:rPr lang="en-US" dirty="0" err="1" smtClean="0"/>
              <a:t>ower</a:t>
            </a:r>
            <a:r>
              <a:rPr lang="en-US" dirty="0" smtClean="0"/>
              <a:t> </a:t>
            </a:r>
            <a:r>
              <a:rPr lang="en-US" dirty="0"/>
              <a:t>bladder volume or pressure at onset of reflux, </a:t>
            </a:r>
            <a:endParaRPr lang="tr-TR" dirty="0"/>
          </a:p>
          <a:p>
            <a:r>
              <a:rPr lang="en-US" dirty="0" smtClean="0"/>
              <a:t> </a:t>
            </a:r>
            <a:r>
              <a:rPr lang="tr-TR" dirty="0" smtClean="0"/>
              <a:t>A</a:t>
            </a:r>
            <a:r>
              <a:rPr lang="en-US" dirty="0" err="1" smtClean="0"/>
              <a:t>ge</a:t>
            </a:r>
            <a:r>
              <a:rPr lang="en-US" dirty="0" smtClean="0"/>
              <a:t> </a:t>
            </a:r>
            <a:endParaRPr lang="tr-TR" dirty="0"/>
          </a:p>
          <a:p>
            <a:r>
              <a:rPr lang="tr-TR" dirty="0" smtClean="0"/>
              <a:t>S</a:t>
            </a:r>
            <a:r>
              <a:rPr lang="en-US" dirty="0" smtClean="0"/>
              <a:t>ex </a:t>
            </a:r>
            <a:endParaRPr lang="tr-TR" dirty="0"/>
          </a:p>
          <a:p>
            <a:r>
              <a:rPr lang="tr-TR" dirty="0" err="1" smtClean="0"/>
              <a:t>Laterality</a:t>
            </a:r>
            <a:r>
              <a:rPr lang="tr-TR" dirty="0" smtClean="0"/>
              <a:t> of </a:t>
            </a:r>
            <a:r>
              <a:rPr lang="en-US" dirty="0" smtClean="0"/>
              <a:t> VUR,</a:t>
            </a:r>
            <a:endParaRPr lang="tr-TR" dirty="0" smtClean="0"/>
          </a:p>
          <a:p>
            <a:r>
              <a:rPr lang="tr-TR" dirty="0" err="1" smtClean="0"/>
              <a:t>Anatomical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en-US" dirty="0" smtClean="0"/>
              <a:t>, </a:t>
            </a:r>
            <a:endParaRPr lang="tr-TR" dirty="0"/>
          </a:p>
          <a:p>
            <a:r>
              <a:rPr lang="tr-TR" dirty="0"/>
              <a:t>A</a:t>
            </a:r>
            <a:r>
              <a:rPr lang="en-US" dirty="0" err="1" smtClean="0"/>
              <a:t>bnormal</a:t>
            </a:r>
            <a:r>
              <a:rPr lang="en-US" dirty="0" smtClean="0"/>
              <a:t> </a:t>
            </a:r>
            <a:r>
              <a:rPr lang="en-US" dirty="0"/>
              <a:t>or scarred</a:t>
            </a:r>
            <a:r>
              <a:rPr lang="tr-TR" dirty="0"/>
              <a:t> </a:t>
            </a:r>
            <a:r>
              <a:rPr lang="en-US" dirty="0"/>
              <a:t>kidneys, </a:t>
            </a:r>
            <a:endParaRPr lang="tr-TR" dirty="0"/>
          </a:p>
          <a:p>
            <a:r>
              <a:rPr lang="tr-TR" dirty="0"/>
              <a:t>B</a:t>
            </a:r>
            <a:r>
              <a:rPr lang="en-US" dirty="0" smtClean="0"/>
              <a:t>ladder </a:t>
            </a:r>
            <a:r>
              <a:rPr lang="en-US" dirty="0"/>
              <a:t>dysfunction</a:t>
            </a:r>
          </a:p>
        </p:txBody>
      </p:sp>
    </p:spTree>
    <p:extLst>
      <p:ext uri="{BB962C8B-B14F-4D97-AF65-F5344CB8AC3E}">
        <p14:creationId xmlns:p14="http://schemas.microsoft.com/office/powerpoint/2010/main" val="18303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treatment of VUR </a:t>
            </a:r>
            <a:r>
              <a:rPr lang="en-US" dirty="0" smtClean="0"/>
              <a:t>→</a:t>
            </a:r>
            <a:r>
              <a:rPr lang="tr-TR" dirty="0" smtClean="0"/>
              <a:t> </a:t>
            </a:r>
            <a:r>
              <a:rPr lang="en-US" dirty="0" smtClean="0"/>
              <a:t>decreased </a:t>
            </a:r>
            <a:r>
              <a:rPr lang="en-US" dirty="0"/>
              <a:t>rate of pyelonephritis. </a:t>
            </a:r>
            <a:endParaRPr lang="tr-TR" dirty="0" smtClean="0"/>
          </a:p>
          <a:p>
            <a:r>
              <a:rPr lang="tr-TR" dirty="0" smtClean="0"/>
              <a:t>Open </a:t>
            </a:r>
            <a:r>
              <a:rPr lang="tr-TR" dirty="0" err="1" smtClean="0"/>
              <a:t>surgery</a:t>
            </a:r>
            <a:r>
              <a:rPr lang="tr-TR" dirty="0" smtClean="0"/>
              <a:t> is </a:t>
            </a:r>
            <a:r>
              <a:rPr lang="tr-TR" dirty="0" err="1" smtClean="0"/>
              <a:t>still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gold</a:t>
            </a:r>
            <a:r>
              <a:rPr lang="tr-TR" dirty="0" smtClean="0"/>
              <a:t> </a:t>
            </a:r>
            <a:r>
              <a:rPr lang="tr-TR" dirty="0" err="1" smtClean="0"/>
              <a:t>standard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VUR </a:t>
            </a:r>
            <a:r>
              <a:rPr lang="tr-TR" dirty="0" err="1" smtClean="0"/>
              <a:t>treatment</a:t>
            </a:r>
            <a:endParaRPr lang="tr-TR" dirty="0"/>
          </a:p>
          <a:p>
            <a:r>
              <a:rPr lang="en-US" dirty="0" smtClean="0"/>
              <a:t>There </a:t>
            </a:r>
            <a:r>
              <a:rPr lang="en-US" dirty="0"/>
              <a:t>is no difference in the </a:t>
            </a:r>
            <a:r>
              <a:rPr lang="en-US" dirty="0" smtClean="0"/>
              <a:t>rate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renal scarring, renal growth, and UTIs in </a:t>
            </a:r>
            <a:r>
              <a:rPr lang="en-US" dirty="0" smtClean="0"/>
              <a:t>patients</a:t>
            </a:r>
            <a:r>
              <a:rPr lang="tr-TR" dirty="0" smtClean="0"/>
              <a:t> </a:t>
            </a:r>
            <a:r>
              <a:rPr lang="en-US" dirty="0" smtClean="0"/>
              <a:t>treated </a:t>
            </a:r>
            <a:r>
              <a:rPr lang="en-US" dirty="0"/>
              <a:t>medically or surgically for dilating VUR. 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200" dirty="0" smtClean="0"/>
              <a:t>1-</a:t>
            </a:r>
            <a:r>
              <a:rPr lang="en-US" sz="1200" dirty="0" smtClean="0"/>
              <a:t>Austin </a:t>
            </a:r>
            <a:r>
              <a:rPr lang="en-US" sz="1200" dirty="0"/>
              <a:t>JC, Cooper CS. Vesicoureteral reflux: who benefits from correction. </a:t>
            </a:r>
            <a:r>
              <a:rPr lang="en-US" sz="1200" dirty="0" err="1"/>
              <a:t>Urol</a:t>
            </a:r>
            <a:r>
              <a:rPr lang="en-US" sz="1200" dirty="0"/>
              <a:t> </a:t>
            </a:r>
            <a:r>
              <a:rPr lang="en-US" sz="1200" dirty="0" err="1"/>
              <a:t>Clin</a:t>
            </a:r>
            <a:r>
              <a:rPr lang="en-US" sz="1200" dirty="0"/>
              <a:t> North Am. 2010 May;37(2):243-52. </a:t>
            </a:r>
            <a:r>
              <a:rPr lang="en-US" sz="1200" dirty="0" err="1"/>
              <a:t>doi</a:t>
            </a:r>
            <a:r>
              <a:rPr lang="en-US" sz="1200" dirty="0"/>
              <a:t>: </a:t>
            </a:r>
            <a:r>
              <a:rPr lang="en-US" sz="1200" dirty="0" smtClean="0"/>
              <a:t>10.1016/j.ucl.2010.03.012</a:t>
            </a:r>
            <a:endParaRPr lang="tr-TR" sz="1200" dirty="0" smtClean="0"/>
          </a:p>
          <a:p>
            <a:pPr marL="0" indent="0">
              <a:buNone/>
            </a:pPr>
            <a:r>
              <a:rPr lang="tr-TR" sz="1200" dirty="0" smtClean="0"/>
              <a:t>2-</a:t>
            </a:r>
            <a:r>
              <a:rPr lang="en-US" sz="1200" dirty="0"/>
              <a:t>Fonseca FF, </a:t>
            </a:r>
            <a:r>
              <a:rPr lang="en-US" sz="1200" dirty="0" err="1"/>
              <a:t>Tanno</a:t>
            </a:r>
            <a:r>
              <a:rPr lang="en-US" sz="1200" dirty="0"/>
              <a:t> FY, Nguyen HT. Current options in the management of primary vesicoureteral reflux in children. </a:t>
            </a:r>
            <a:r>
              <a:rPr lang="en-US" sz="1200" dirty="0" err="1"/>
              <a:t>Pediatr</a:t>
            </a:r>
            <a:r>
              <a:rPr lang="en-US" sz="1200" dirty="0"/>
              <a:t> </a:t>
            </a:r>
            <a:r>
              <a:rPr lang="en-US" sz="1200" dirty="0" err="1"/>
              <a:t>Clin</a:t>
            </a:r>
            <a:r>
              <a:rPr lang="en-US" sz="1200" dirty="0"/>
              <a:t> North Am. 2012 Aug;59(4):819-34. </a:t>
            </a:r>
            <a:r>
              <a:rPr lang="en-US" sz="1200" dirty="0" err="1"/>
              <a:t>doi</a:t>
            </a:r>
            <a:r>
              <a:rPr lang="en-US" sz="1200" dirty="0"/>
              <a:t>: 10.1016/j.pcl.2012.05.012. </a:t>
            </a:r>
            <a:r>
              <a:rPr lang="en-US" sz="1200" dirty="0" err="1"/>
              <a:t>Epub</a:t>
            </a:r>
            <a:r>
              <a:rPr lang="en-US" sz="1200" dirty="0"/>
              <a:t> 2012 Jun 22</a:t>
            </a:r>
            <a:r>
              <a:rPr lang="en-US" sz="1200" dirty="0" smtClean="0"/>
              <a:t>.</a:t>
            </a:r>
            <a:endParaRPr lang="tr-TR" sz="1200" dirty="0" smtClean="0"/>
          </a:p>
          <a:p>
            <a:pPr marL="0" indent="0">
              <a:buNone/>
            </a:pPr>
            <a:r>
              <a:rPr lang="tr-TR" sz="1200" dirty="0" smtClean="0"/>
              <a:t>3-</a:t>
            </a:r>
            <a:r>
              <a:rPr lang="en-US" sz="1200" dirty="0"/>
              <a:t>Routh JC, </a:t>
            </a:r>
            <a:r>
              <a:rPr lang="en-US" sz="1200" dirty="0" err="1"/>
              <a:t>Bogaert</a:t>
            </a:r>
            <a:r>
              <a:rPr lang="en-US" sz="1200" dirty="0"/>
              <a:t> GA, </a:t>
            </a:r>
            <a:r>
              <a:rPr lang="en-US" sz="1200" dirty="0" err="1"/>
              <a:t>Kaefer</a:t>
            </a:r>
            <a:r>
              <a:rPr lang="en-US" sz="1200" dirty="0"/>
              <a:t> M, Manzoni G, Park JM, </a:t>
            </a:r>
            <a:r>
              <a:rPr lang="en-US" sz="1200" dirty="0" err="1"/>
              <a:t>Retik</a:t>
            </a:r>
            <a:r>
              <a:rPr lang="en-US" sz="1200" dirty="0"/>
              <a:t> AB, Rushton HG, Snodgrass WT, Wilcox DT. Vesicoureteral reflux: current trends in diagnosis, screening, and treatment. </a:t>
            </a:r>
            <a:r>
              <a:rPr lang="en-US" sz="1200" dirty="0" err="1"/>
              <a:t>Eur</a:t>
            </a:r>
            <a:r>
              <a:rPr lang="en-US" sz="1200" dirty="0"/>
              <a:t> Urol. 2012 Apr;61(4):773-82. </a:t>
            </a:r>
            <a:r>
              <a:rPr lang="en-US" sz="1200" dirty="0" err="1"/>
              <a:t>doi</a:t>
            </a:r>
            <a:r>
              <a:rPr lang="en-US" sz="1200" dirty="0"/>
              <a:t>: 10.1016/j.eururo.2012.01.002. </a:t>
            </a:r>
            <a:r>
              <a:rPr lang="en-US" sz="1200" dirty="0" err="1"/>
              <a:t>Epub</a:t>
            </a:r>
            <a:r>
              <a:rPr lang="en-US" sz="1200" dirty="0"/>
              <a:t> 2012 Jan 11. </a:t>
            </a:r>
            <a:endParaRPr lang="tr-TR" sz="1200" dirty="0" smtClean="0"/>
          </a:p>
          <a:p>
            <a:pPr marL="0" indent="0">
              <a:buNone/>
            </a:pPr>
            <a:r>
              <a:rPr lang="tr-TR" sz="1200" dirty="0" smtClean="0"/>
              <a:t>4-</a:t>
            </a:r>
            <a:r>
              <a:rPr lang="en-US" sz="1200" dirty="0" err="1"/>
              <a:t>Tekgül</a:t>
            </a:r>
            <a:r>
              <a:rPr lang="en-US" sz="1200" dirty="0"/>
              <a:t> S, </a:t>
            </a:r>
            <a:r>
              <a:rPr lang="en-US" sz="1200" dirty="0" err="1"/>
              <a:t>Riedmiller</a:t>
            </a:r>
            <a:r>
              <a:rPr lang="en-US" sz="1200" dirty="0"/>
              <a:t> H, </a:t>
            </a:r>
            <a:r>
              <a:rPr lang="en-US" sz="1200" dirty="0" err="1"/>
              <a:t>Hoebeke</a:t>
            </a:r>
            <a:r>
              <a:rPr lang="en-US" sz="1200" dirty="0"/>
              <a:t> P, </a:t>
            </a:r>
            <a:r>
              <a:rPr lang="en-US" sz="1200" dirty="0" err="1"/>
              <a:t>Kočvara</a:t>
            </a:r>
            <a:r>
              <a:rPr lang="en-US" sz="1200" dirty="0"/>
              <a:t> R, Nijman RJ, </a:t>
            </a:r>
            <a:r>
              <a:rPr lang="en-US" sz="1200" dirty="0" err="1"/>
              <a:t>Radmayr</a:t>
            </a:r>
            <a:r>
              <a:rPr lang="en-US" sz="1200" dirty="0"/>
              <a:t> C, Stein R, </a:t>
            </a:r>
            <a:r>
              <a:rPr lang="en-US" sz="1200" dirty="0" err="1"/>
              <a:t>Dogan</a:t>
            </a:r>
            <a:r>
              <a:rPr lang="en-US" sz="1200" dirty="0"/>
              <a:t> HS; European Association of Urology. EAU guidelines on vesicoureteral reflux in children. </a:t>
            </a:r>
            <a:r>
              <a:rPr lang="en-US" sz="1200" dirty="0" err="1"/>
              <a:t>Eur</a:t>
            </a:r>
            <a:r>
              <a:rPr lang="en-US" sz="1200" dirty="0"/>
              <a:t> Urol. 2012 Sep;62(3):534-42. </a:t>
            </a:r>
            <a:r>
              <a:rPr lang="en-US" sz="1200" dirty="0" err="1"/>
              <a:t>doi</a:t>
            </a:r>
            <a:r>
              <a:rPr lang="en-US" sz="1200" dirty="0"/>
              <a:t>: 10.1016/j.eururo.2012.05.059. </a:t>
            </a:r>
            <a:r>
              <a:rPr lang="en-US" sz="1200" dirty="0" err="1"/>
              <a:t>Epub</a:t>
            </a:r>
            <a:r>
              <a:rPr lang="en-US" sz="1200" dirty="0"/>
              <a:t> 2012 Jun 5. </a:t>
            </a:r>
            <a:endParaRPr lang="tr-TR" sz="1200" dirty="0" smtClean="0"/>
          </a:p>
          <a:p>
            <a:pPr marL="0" indent="0">
              <a:buNone/>
            </a:pPr>
            <a:r>
              <a:rPr lang="tr-TR" sz="1200" dirty="0" smtClean="0"/>
              <a:t>5- </a:t>
            </a:r>
            <a:r>
              <a:rPr lang="tr-TR" sz="1200" dirty="0" err="1" smtClean="0"/>
              <a:t>Khoury</a:t>
            </a:r>
            <a:r>
              <a:rPr lang="tr-TR" sz="1200" dirty="0" smtClean="0"/>
              <a:t> AE, </a:t>
            </a:r>
            <a:r>
              <a:rPr lang="tr-TR" sz="1200" dirty="0" err="1" smtClean="0"/>
              <a:t>Bagli</a:t>
            </a:r>
            <a:r>
              <a:rPr lang="tr-TR" sz="1200" dirty="0" smtClean="0"/>
              <a:t> DJ, </a:t>
            </a:r>
            <a:r>
              <a:rPr lang="tr-TR" sz="1200" dirty="0" err="1" smtClean="0"/>
              <a:t>Vesicoureteral</a:t>
            </a:r>
            <a:r>
              <a:rPr lang="tr-TR" sz="1200" dirty="0" smtClean="0"/>
              <a:t> </a:t>
            </a:r>
            <a:r>
              <a:rPr lang="tr-TR" sz="1200" dirty="0" err="1" smtClean="0"/>
              <a:t>reflux</a:t>
            </a:r>
            <a:r>
              <a:rPr lang="tr-TR" sz="1200" dirty="0" smtClean="0"/>
              <a:t>, </a:t>
            </a:r>
            <a:r>
              <a:rPr lang="en-US" sz="1200" dirty="0"/>
              <a:t>Campbell-Walsh Urology, </a:t>
            </a:r>
            <a:r>
              <a:rPr lang="tr-TR" sz="1200" dirty="0" smtClean="0"/>
              <a:t>  </a:t>
            </a:r>
            <a:r>
              <a:rPr lang="tr-TR" sz="1200" dirty="0" err="1" smtClean="0"/>
              <a:t>chapter</a:t>
            </a:r>
            <a:r>
              <a:rPr lang="tr-TR" sz="1200" dirty="0" smtClean="0"/>
              <a:t>: 122, pages:3267-3309, </a:t>
            </a:r>
            <a:r>
              <a:rPr lang="tr-TR" sz="1200" dirty="0" err="1" smtClean="0"/>
              <a:t>volume</a:t>
            </a:r>
            <a:r>
              <a:rPr lang="tr-TR" sz="1200" dirty="0" smtClean="0"/>
              <a:t> 4, </a:t>
            </a:r>
            <a:r>
              <a:rPr lang="en-US" sz="1200" dirty="0" smtClean="0"/>
              <a:t>10th Edition</a:t>
            </a:r>
            <a:r>
              <a:rPr lang="tr-TR" sz="1200" dirty="0" smtClean="0"/>
              <a:t>, </a:t>
            </a:r>
            <a:r>
              <a:rPr lang="tr-TR" sz="1200" dirty="0" err="1" smtClean="0"/>
              <a:t>Elsevier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8095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7200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Vesicoureteral reflux </a:t>
            </a:r>
            <a:r>
              <a:rPr lang="tr-TR" dirty="0" smtClean="0"/>
              <a:t> (VUR) </a:t>
            </a:r>
            <a:r>
              <a:rPr lang="en-US" dirty="0" smtClean="0"/>
              <a:t>refers to the retrograde flow of urine from the bladder into the ureter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/>
              <a:t>R</a:t>
            </a:r>
            <a:r>
              <a:rPr lang="en-US" dirty="0" err="1" smtClean="0"/>
              <a:t>eflux</a:t>
            </a:r>
            <a:r>
              <a:rPr lang="en-US" dirty="0" smtClean="0"/>
              <a:t> </a:t>
            </a:r>
            <a:r>
              <a:rPr lang="en-US" dirty="0" smtClean="0"/>
              <a:t>results from a congenital</a:t>
            </a:r>
            <a:r>
              <a:rPr lang="tr-TR" dirty="0" smtClean="0"/>
              <a:t> </a:t>
            </a:r>
            <a:r>
              <a:rPr lang="en-US" dirty="0" smtClean="0"/>
              <a:t>anomaly of the ureterovesical junction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Primary</a:t>
            </a:r>
            <a:r>
              <a:rPr lang="tr-TR" dirty="0" smtClean="0"/>
              <a:t> </a:t>
            </a:r>
            <a:r>
              <a:rPr lang="tr-TR" dirty="0" smtClean="0"/>
              <a:t>VUR)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err="1"/>
              <a:t>R</a:t>
            </a:r>
            <a:r>
              <a:rPr lang="tr-TR" dirty="0" err="1" smtClean="0"/>
              <a:t>eflux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 smtClean="0"/>
              <a:t>high-pressure voiding secondary to posterior urethral valves, neuropathic bladder or voiding dysfunction</a:t>
            </a:r>
            <a:r>
              <a:rPr lang="tr-TR" dirty="0" smtClean="0"/>
              <a:t> (</a:t>
            </a:r>
            <a:r>
              <a:rPr lang="tr-TR" dirty="0" err="1" smtClean="0"/>
              <a:t>Secondary</a:t>
            </a:r>
            <a:r>
              <a:rPr lang="tr-TR" dirty="0" smtClean="0"/>
              <a:t> VUR)</a:t>
            </a:r>
            <a:r>
              <a:rPr lang="en-US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50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prevalence of VUR in normal</a:t>
            </a:r>
            <a:r>
              <a:rPr lang="tr-TR" dirty="0" smtClean="0"/>
              <a:t> </a:t>
            </a:r>
            <a:r>
              <a:rPr lang="en-US" dirty="0" smtClean="0"/>
              <a:t>children has been </a:t>
            </a:r>
            <a:r>
              <a:rPr lang="en-US" dirty="0" smtClean="0"/>
              <a:t>estimated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at </a:t>
            </a:r>
            <a:r>
              <a:rPr lang="en-US" dirty="0" smtClean="0"/>
              <a:t>0.</a:t>
            </a:r>
            <a:r>
              <a:rPr lang="tr-TR" dirty="0"/>
              <a:t>4</a:t>
            </a:r>
            <a:r>
              <a:rPr lang="en-US" dirty="0" smtClean="0"/>
              <a:t>–</a:t>
            </a:r>
            <a:r>
              <a:rPr lang="tr-TR" dirty="0" smtClean="0"/>
              <a:t>1.8</a:t>
            </a:r>
            <a:r>
              <a:rPr lang="en-US" dirty="0" smtClean="0"/>
              <a:t>%</a:t>
            </a:r>
            <a:endParaRPr lang="tr-TR" dirty="0" smtClean="0"/>
          </a:p>
          <a:p>
            <a:r>
              <a:rPr lang="tr-TR" dirty="0"/>
              <a:t>P</a:t>
            </a:r>
            <a:r>
              <a:rPr lang="en-US" dirty="0" err="1" smtClean="0"/>
              <a:t>renatally</a:t>
            </a:r>
            <a:r>
              <a:rPr lang="en-US" dirty="0" smtClean="0"/>
              <a:t> identified by ultrasonography </a:t>
            </a:r>
            <a:r>
              <a:rPr lang="en-US" dirty="0" smtClean="0"/>
              <a:t>the </a:t>
            </a:r>
            <a:r>
              <a:rPr lang="en-US" dirty="0" smtClean="0"/>
              <a:t>prevalence </a:t>
            </a:r>
            <a:r>
              <a:rPr lang="en-US" dirty="0" smtClean="0"/>
              <a:t>was</a:t>
            </a:r>
            <a:r>
              <a:rPr lang="tr-TR" dirty="0" smtClean="0"/>
              <a:t> </a:t>
            </a:r>
            <a:r>
              <a:rPr lang="en-US" dirty="0" smtClean="0"/>
              <a:t>16</a:t>
            </a:r>
            <a:r>
              <a:rPr lang="tr-TR" dirty="0" smtClean="0"/>
              <a:t>.2 </a:t>
            </a:r>
            <a:r>
              <a:rPr lang="en-US" dirty="0" smtClean="0"/>
              <a:t>% </a:t>
            </a:r>
            <a:endParaRPr lang="tr-TR" dirty="0" smtClean="0"/>
          </a:p>
          <a:p>
            <a:r>
              <a:rPr lang="en-US" dirty="0" smtClean="0"/>
              <a:t>Siblings of children with VUR had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27</a:t>
            </a:r>
            <a:r>
              <a:rPr lang="tr-TR" dirty="0" smtClean="0"/>
              <a:t>.4</a:t>
            </a:r>
            <a:r>
              <a:rPr lang="en-US" dirty="0" smtClean="0"/>
              <a:t>% </a:t>
            </a:r>
            <a:r>
              <a:rPr lang="en-US" dirty="0" smtClean="0"/>
              <a:t>risk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 VUR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28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 main goal</a:t>
            </a:r>
            <a:r>
              <a:rPr lang="tr-TR" dirty="0" smtClean="0"/>
              <a:t>  </a:t>
            </a:r>
            <a:r>
              <a:rPr lang="en-US" dirty="0" smtClean="0"/>
              <a:t> </a:t>
            </a:r>
            <a:r>
              <a:rPr lang="tr-TR" dirty="0" smtClean="0"/>
              <a:t>      </a:t>
            </a:r>
            <a:r>
              <a:rPr lang="en-US" dirty="0" smtClean="0"/>
              <a:t>preservation of kidney</a:t>
            </a:r>
            <a:r>
              <a:rPr lang="tr-TR" dirty="0" smtClean="0"/>
              <a:t> </a:t>
            </a:r>
            <a:r>
              <a:rPr lang="en-US" dirty="0" smtClean="0"/>
              <a:t>function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r-TR" dirty="0"/>
              <a:t>T</a:t>
            </a:r>
            <a:r>
              <a:rPr lang="en-US" dirty="0" smtClean="0"/>
              <a:t>he risk factors</a:t>
            </a:r>
            <a:r>
              <a:rPr lang="tr-TR" dirty="0" smtClean="0"/>
              <a:t> </a:t>
            </a:r>
          </a:p>
          <a:p>
            <a:r>
              <a:rPr lang="en-US" dirty="0" smtClean="0"/>
              <a:t>age </a:t>
            </a:r>
            <a:endParaRPr lang="tr-TR" dirty="0" smtClean="0"/>
          </a:p>
          <a:p>
            <a:r>
              <a:rPr lang="en-US" dirty="0" smtClean="0"/>
              <a:t>sex </a:t>
            </a:r>
            <a:endParaRPr lang="tr-TR" dirty="0" smtClean="0"/>
          </a:p>
          <a:p>
            <a:r>
              <a:rPr lang="en-US" dirty="0" smtClean="0"/>
              <a:t>reflux grade </a:t>
            </a:r>
            <a:endParaRPr lang="tr-TR" dirty="0" smtClean="0"/>
          </a:p>
          <a:p>
            <a:r>
              <a:rPr lang="en-US" dirty="0" smtClean="0"/>
              <a:t>lower urinary tract</a:t>
            </a:r>
            <a:r>
              <a:rPr lang="tr-TR" dirty="0" smtClean="0"/>
              <a:t> </a:t>
            </a:r>
            <a:r>
              <a:rPr lang="en-US" dirty="0" smtClean="0"/>
              <a:t>dysfunction [LUTD]</a:t>
            </a:r>
            <a:endParaRPr lang="tr-TR" dirty="0" smtClean="0"/>
          </a:p>
          <a:p>
            <a:r>
              <a:rPr lang="en-US" dirty="0" smtClean="0"/>
              <a:t>anatomic abnormalities </a:t>
            </a:r>
            <a:endParaRPr lang="tr-TR" dirty="0"/>
          </a:p>
          <a:p>
            <a:r>
              <a:rPr lang="en-US" dirty="0" smtClean="0"/>
              <a:t> kidney</a:t>
            </a:r>
            <a:r>
              <a:rPr lang="tr-TR" dirty="0" smtClean="0"/>
              <a:t> </a:t>
            </a:r>
            <a:r>
              <a:rPr lang="en-US" dirty="0" smtClean="0"/>
              <a:t>status </a:t>
            </a:r>
            <a:endParaRPr lang="tr-TR" dirty="0" smtClean="0"/>
          </a:p>
        </p:txBody>
      </p:sp>
      <p:sp>
        <p:nvSpPr>
          <p:cNvPr id="4" name="Sağ Ok 3"/>
          <p:cNvSpPr/>
          <p:nvPr/>
        </p:nvSpPr>
        <p:spPr>
          <a:xfrm>
            <a:off x="2771800" y="177281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888233"/>
            <a:ext cx="7211144" cy="30529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/>
              <a:t>T</a:t>
            </a:r>
            <a:r>
              <a:rPr lang="en-US" sz="2400" dirty="0" smtClean="0"/>
              <a:t>here are </a:t>
            </a:r>
            <a:r>
              <a:rPr lang="en-US" sz="2400" dirty="0" smtClean="0"/>
              <a:t>different </a:t>
            </a:r>
            <a:r>
              <a:rPr lang="en-US" sz="2400" dirty="0" smtClean="0"/>
              <a:t>options in the</a:t>
            </a:r>
            <a:r>
              <a:rPr lang="tr-TR" sz="2400" dirty="0" smtClean="0"/>
              <a:t> </a:t>
            </a:r>
            <a:r>
              <a:rPr lang="en-US" sz="2400" dirty="0" smtClean="0"/>
              <a:t>management</a:t>
            </a:r>
            <a:r>
              <a:rPr lang="tr-TR" sz="2400" dirty="0" smtClean="0"/>
              <a:t> </a:t>
            </a:r>
            <a:r>
              <a:rPr lang="en-US" sz="2400" dirty="0" smtClean="0"/>
              <a:t>of VUR, from</a:t>
            </a:r>
            <a:r>
              <a:rPr lang="tr-TR" sz="2400" dirty="0"/>
              <a:t> </a:t>
            </a:r>
            <a:r>
              <a:rPr lang="tr-TR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-</a:t>
            </a:r>
            <a:r>
              <a:rPr lang="tr-TR" sz="2400" dirty="0"/>
              <a:t>O</a:t>
            </a:r>
            <a:r>
              <a:rPr lang="en-US" sz="2400" dirty="0" smtClean="0"/>
              <a:t>bservation</a:t>
            </a:r>
            <a:r>
              <a:rPr lang="en-US" sz="2400" dirty="0" smtClean="0"/>
              <a:t> </a:t>
            </a:r>
            <a:r>
              <a:rPr lang="en-US" sz="2400" dirty="0" smtClean="0"/>
              <a:t>with or without antibiotics prophylaxis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tr-TR" sz="2400" dirty="0" smtClean="0"/>
              <a:t>-</a:t>
            </a:r>
            <a:r>
              <a:rPr lang="tr-TR" sz="2400" dirty="0" smtClean="0"/>
              <a:t>S</a:t>
            </a:r>
            <a:r>
              <a:rPr lang="en-US" sz="2400" dirty="0" smtClean="0"/>
              <a:t>urgical</a:t>
            </a:r>
            <a:r>
              <a:rPr lang="tr-TR" sz="2400" dirty="0" smtClean="0"/>
              <a:t> </a:t>
            </a:r>
            <a:r>
              <a:rPr lang="en-US" sz="2400" dirty="0" smtClean="0"/>
              <a:t>intervention</a:t>
            </a:r>
            <a:r>
              <a:rPr lang="tr-TR" sz="2400" dirty="0" smtClean="0"/>
              <a:t>:</a:t>
            </a:r>
            <a:endParaRPr lang="tr-TR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tr-TR" sz="2400" dirty="0" smtClean="0"/>
              <a:t>	-</a:t>
            </a:r>
            <a:r>
              <a:rPr lang="en-US" sz="2400" dirty="0" smtClean="0"/>
              <a:t>open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endoscopic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 	-</a:t>
            </a:r>
            <a:r>
              <a:rPr lang="en-US" sz="2400" dirty="0" smtClean="0"/>
              <a:t>laparoscopic </a:t>
            </a:r>
            <a:r>
              <a:rPr lang="en-US" sz="2400" dirty="0" smtClean="0"/>
              <a:t>approaches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75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</a:t>
            </a:r>
            <a:r>
              <a:rPr lang="tr-TR" dirty="0" smtClean="0"/>
              <a:t> </a:t>
            </a:r>
            <a:r>
              <a:rPr lang="en-US" dirty="0" smtClean="0"/>
              <a:t>influencing </a:t>
            </a:r>
            <a:r>
              <a:rPr lang="en-US" dirty="0" smtClean="0"/>
              <a:t>th</a:t>
            </a:r>
            <a:r>
              <a:rPr lang="tr-TR" dirty="0" smtClean="0"/>
              <a:t>e</a:t>
            </a:r>
            <a:r>
              <a:rPr lang="en-US" dirty="0" smtClean="0"/>
              <a:t> decision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tr-TR" dirty="0" smtClean="0"/>
              <a:t>T</a:t>
            </a:r>
            <a:r>
              <a:rPr lang="en-US" dirty="0" smtClean="0"/>
              <a:t>he risk of developing a UTI, and associated risk factors for UTIs</a:t>
            </a:r>
          </a:p>
          <a:p>
            <a:pPr lvl="1"/>
            <a:r>
              <a:rPr lang="en-US" dirty="0" smtClean="0"/>
              <a:t>such as voiding dysfunction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smtClean="0"/>
              <a:t>R</a:t>
            </a:r>
            <a:r>
              <a:rPr lang="en-US" dirty="0" smtClean="0"/>
              <a:t>isk</a:t>
            </a:r>
            <a:r>
              <a:rPr lang="en-US" dirty="0" smtClean="0"/>
              <a:t> of development</a:t>
            </a:r>
            <a:r>
              <a:rPr lang="tr-TR" dirty="0" smtClean="0"/>
              <a:t> </a:t>
            </a:r>
            <a:r>
              <a:rPr lang="en-US" dirty="0" smtClean="0"/>
              <a:t>of new renal scars,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smtClean="0"/>
              <a:t>C</a:t>
            </a:r>
            <a:r>
              <a:rPr lang="en-US" dirty="0" smtClean="0"/>
              <a:t>hance</a:t>
            </a:r>
            <a:r>
              <a:rPr lang="en-US" dirty="0" smtClean="0"/>
              <a:t> for spontaneous</a:t>
            </a:r>
            <a:r>
              <a:rPr lang="tr-TR" dirty="0" smtClean="0"/>
              <a:t> </a:t>
            </a:r>
            <a:r>
              <a:rPr lang="en-US" dirty="0" smtClean="0"/>
              <a:t>resolution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selected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 </a:t>
            </a:r>
            <a:r>
              <a:rPr lang="tr-TR" dirty="0" err="1" smtClean="0"/>
              <a:t>surgery</a:t>
            </a:r>
            <a:r>
              <a:rPr lang="tr-TR" dirty="0" smtClean="0"/>
              <a:t>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</a:t>
            </a:r>
            <a:r>
              <a:rPr lang="en-US" dirty="0" smtClean="0"/>
              <a:t>he focus should be on selecting patients for treatment by identifying those at risk </a:t>
            </a:r>
            <a:r>
              <a:rPr lang="tr-TR" dirty="0" smtClean="0"/>
              <a:t>:</a:t>
            </a:r>
          </a:p>
          <a:p>
            <a:r>
              <a:rPr lang="en-US" dirty="0" smtClean="0"/>
              <a:t>Recurrent</a:t>
            </a:r>
            <a:r>
              <a:rPr lang="tr-TR" dirty="0" smtClean="0"/>
              <a:t> P</a:t>
            </a:r>
            <a:r>
              <a:rPr lang="en-US" dirty="0" err="1" smtClean="0"/>
              <a:t>yelonephritis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VUR will not</a:t>
            </a:r>
            <a:r>
              <a:rPr lang="tr-TR" dirty="0" smtClean="0"/>
              <a:t> </a:t>
            </a:r>
            <a:r>
              <a:rPr lang="en-US" dirty="0" smtClean="0"/>
              <a:t>spontaneously resolve.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37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</a:t>
            </a:r>
            <a:r>
              <a:rPr lang="tr-TR" dirty="0" smtClean="0"/>
              <a:t>ate </a:t>
            </a:r>
            <a:r>
              <a:rPr lang="tr-TR" dirty="0" smtClean="0"/>
              <a:t>of </a:t>
            </a:r>
            <a:r>
              <a:rPr lang="tr-TR" dirty="0" err="1" smtClean="0"/>
              <a:t>resolution</a:t>
            </a:r>
            <a:r>
              <a:rPr lang="tr-TR" dirty="0" smtClean="0"/>
              <a:t> of VUR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 at presentation </a:t>
            </a:r>
            <a:endParaRPr lang="tr-TR" dirty="0" smtClean="0"/>
          </a:p>
          <a:p>
            <a:r>
              <a:rPr lang="en-US" dirty="0" smtClean="0"/>
              <a:t>gender</a:t>
            </a:r>
            <a:endParaRPr lang="tr-TR" dirty="0" smtClean="0"/>
          </a:p>
          <a:p>
            <a:r>
              <a:rPr lang="en-US" dirty="0" smtClean="0"/>
              <a:t>grade of the reflux</a:t>
            </a:r>
            <a:endParaRPr lang="tr-TR" dirty="0" smtClean="0"/>
          </a:p>
          <a:p>
            <a:r>
              <a:rPr lang="en-US" dirty="0" smtClean="0"/>
              <a:t>laterality </a:t>
            </a:r>
            <a:endParaRPr lang="tr-TR" dirty="0" smtClean="0"/>
          </a:p>
          <a:p>
            <a:r>
              <a:rPr lang="en-US" dirty="0" smtClean="0"/>
              <a:t>mode of clinical</a:t>
            </a:r>
            <a:r>
              <a:rPr lang="tr-TR" dirty="0" smtClean="0"/>
              <a:t> </a:t>
            </a:r>
            <a:r>
              <a:rPr lang="en-US" dirty="0" smtClean="0"/>
              <a:t>presentation </a:t>
            </a:r>
            <a:endParaRPr lang="tr-TR" dirty="0" smtClean="0"/>
          </a:p>
          <a:p>
            <a:r>
              <a:rPr lang="en-US" dirty="0" smtClean="0"/>
              <a:t>ureteral anatomy </a:t>
            </a:r>
            <a:endParaRPr lang="tr-TR" dirty="0" smtClean="0"/>
          </a:p>
          <a:p>
            <a:r>
              <a:rPr lang="en-US" dirty="0" smtClean="0"/>
              <a:t>bladder/bowel dysfunction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64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Open </a:t>
            </a:r>
            <a:r>
              <a:rPr lang="tr-TR" dirty="0" err="1" smtClean="0"/>
              <a:t>Surgery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/>
          </a:bodyPr>
          <a:lstStyle/>
          <a:p>
            <a:r>
              <a:rPr lang="tr-TR" dirty="0"/>
              <a:t>O</a:t>
            </a:r>
            <a:r>
              <a:rPr lang="en-US" dirty="0" smtClean="0"/>
              <a:t>pen ureteral </a:t>
            </a:r>
            <a:r>
              <a:rPr lang="en-US" dirty="0" err="1" smtClean="0"/>
              <a:t>reimplantation</a:t>
            </a:r>
            <a:r>
              <a:rPr lang="en-US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still</a:t>
            </a:r>
            <a:r>
              <a:rPr lang="en-US" dirty="0" smtClean="0"/>
              <a:t> </a:t>
            </a:r>
            <a:r>
              <a:rPr lang="en-US" dirty="0" smtClean="0"/>
              <a:t>the gold standard for surgical </a:t>
            </a:r>
            <a:r>
              <a:rPr lang="en-US" dirty="0" smtClean="0"/>
              <a:t>treatment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smtClean="0"/>
              <a:t>S</a:t>
            </a:r>
            <a:r>
              <a:rPr lang="en-US" dirty="0" err="1" smtClean="0"/>
              <a:t>uccess</a:t>
            </a:r>
            <a:r>
              <a:rPr lang="en-US" dirty="0" smtClean="0"/>
              <a:t> rates of 95% to 98%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low complication rates.</a:t>
            </a:r>
          </a:p>
        </p:txBody>
      </p:sp>
    </p:spTree>
    <p:extLst>
      <p:ext uri="{BB962C8B-B14F-4D97-AF65-F5344CB8AC3E}">
        <p14:creationId xmlns:p14="http://schemas.microsoft.com/office/powerpoint/2010/main" val="36040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8426</TotalTime>
  <Words>790</Words>
  <Application>Microsoft Office PowerPoint</Application>
  <PresentationFormat>Ekran Gösterisi (4:3)</PresentationFormat>
  <Paragraphs>119</Paragraphs>
  <Slides>17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Indications and effectiveness of the open surgery in vesicoureteral reflux </vt:lpstr>
      <vt:lpstr>PowerPoint Sunusu</vt:lpstr>
      <vt:lpstr>PowerPoint Sunusu</vt:lpstr>
      <vt:lpstr>PowerPoint Sunusu</vt:lpstr>
      <vt:lpstr>PowerPoint Sunusu</vt:lpstr>
      <vt:lpstr>Factors influencing the decision </vt:lpstr>
      <vt:lpstr>Which patients should be selected for  surgery ?</vt:lpstr>
      <vt:lpstr>Rate of resolution of VUR</vt:lpstr>
      <vt:lpstr>Open Surgery</vt:lpstr>
      <vt:lpstr>Indications for Surgery</vt:lpstr>
      <vt:lpstr>The  principles  of  surgical  correction  of  reflux</vt:lpstr>
      <vt:lpstr>Open Surgical techniques for VUR </vt:lpstr>
      <vt:lpstr>PowerPoint Sunusu</vt:lpstr>
      <vt:lpstr>Complications of VUR Surgery</vt:lpstr>
      <vt:lpstr>Conclusion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Suzi Demirbağ</dc:creator>
  <cp:lastModifiedBy>Suzi Demirbağ</cp:lastModifiedBy>
  <cp:revision>68</cp:revision>
  <cp:lastPrinted>2015-07-14T06:39:57Z</cp:lastPrinted>
  <dcterms:created xsi:type="dcterms:W3CDTF">2015-06-19T05:29:50Z</dcterms:created>
  <dcterms:modified xsi:type="dcterms:W3CDTF">2015-09-16T12:28:41Z</dcterms:modified>
</cp:coreProperties>
</file>